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  <p:sldMasterId id="2147483651" r:id="rId2"/>
  </p:sldMasterIdLst>
  <p:notesMasterIdLst>
    <p:notesMasterId r:id="rId26"/>
  </p:notesMasterIdLst>
  <p:handoutMasterIdLst>
    <p:handoutMasterId r:id="rId27"/>
  </p:handoutMasterIdLst>
  <p:sldIdLst>
    <p:sldId id="292" r:id="rId3"/>
    <p:sldId id="322" r:id="rId4"/>
    <p:sldId id="330" r:id="rId5"/>
    <p:sldId id="331" r:id="rId6"/>
    <p:sldId id="332" r:id="rId7"/>
    <p:sldId id="333" r:id="rId8"/>
    <p:sldId id="334" r:id="rId9"/>
    <p:sldId id="335" r:id="rId10"/>
    <p:sldId id="336" r:id="rId11"/>
    <p:sldId id="337" r:id="rId12"/>
    <p:sldId id="346" r:id="rId13"/>
    <p:sldId id="338" r:id="rId14"/>
    <p:sldId id="339" r:id="rId15"/>
    <p:sldId id="340" r:id="rId16"/>
    <p:sldId id="341" r:id="rId17"/>
    <p:sldId id="342" r:id="rId18"/>
    <p:sldId id="350" r:id="rId19"/>
    <p:sldId id="343" r:id="rId20"/>
    <p:sldId id="344" r:id="rId21"/>
    <p:sldId id="345" r:id="rId22"/>
    <p:sldId id="348" r:id="rId23"/>
    <p:sldId id="349" r:id="rId24"/>
    <p:sldId id="347" r:id="rId25"/>
  </p:sldIdLst>
  <p:sldSz cx="9144000" cy="6858000" type="screen4x3"/>
  <p:notesSz cx="6781800" cy="9918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66FF"/>
    <a:srgbClr val="FF3300"/>
    <a:srgbClr val="CC0000"/>
    <a:srgbClr val="1F3361"/>
    <a:srgbClr val="1C2A64"/>
    <a:srgbClr val="23415D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88" autoAdjust="0"/>
    <p:restoredTop sz="79831" autoAdjust="0"/>
  </p:normalViewPr>
  <p:slideViewPr>
    <p:cSldViewPr snapToGrid="0">
      <p:cViewPr>
        <p:scale>
          <a:sx n="60" d="100"/>
          <a:sy n="60" d="100"/>
        </p:scale>
        <p:origin x="-3258" y="-1680"/>
      </p:cViewPr>
      <p:guideLst>
        <p:guide orient="horz" pos="3888"/>
        <p:guide pos="28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-1890" y="-84"/>
      </p:cViewPr>
      <p:guideLst>
        <p:guide orient="horz" pos="3124"/>
        <p:guide pos="21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9D888B0-663F-4738-83FE-5A61D985AD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77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2950"/>
            <a:ext cx="4959350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710113"/>
            <a:ext cx="497522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234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B8B02FD-A19F-482E-B4E8-EB2917EABF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734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AE88CA-4741-4460-86C8-927E31A2D358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C954D985-F8DA-44D5-8005-C4D89D04F4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5" name="Picture 5" descr="\\cern.ch\dfs\Users\e\etodesco\Desktop\larp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5319" y="109181"/>
            <a:ext cx="665901" cy="885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98EA03E0-521B-4B02-BA6E-0BF1309ECD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5450" y="96838"/>
            <a:ext cx="2168525" cy="6334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" y="96838"/>
            <a:ext cx="6356350" cy="633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80BAFB68-C7AD-40FD-AEFC-F7657F20E9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80BC2-12E2-4093-8E05-85962E3002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1CB51-82B5-4643-ADE9-A4A9699B30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5CF501-C169-4C9D-B9C6-F895ED733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17C8E-4441-4BD0-919E-DAD6D62B24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F3872-0BBD-49F5-8334-732C0E6427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E1294-1600-457D-AEEF-66E92FD3CB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007C8-F005-4C3A-B6DC-D0DECB3301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789D1-5C34-465A-A9D6-4672CD66E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baseline="0"/>
            </a:lvl2pPr>
            <a:lvl3pPr>
              <a:defRPr sz="1800"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th</a:t>
            </a:r>
            <a:r>
              <a:rPr lang="en-US"/>
              <a:t> August 2009 – </a:t>
            </a:r>
            <a:r>
              <a:rPr lang="en-US" err="1"/>
              <a:t>FiDeL</a:t>
            </a:r>
            <a:r>
              <a:rPr lang="en-US"/>
              <a:t> status - </a:t>
            </a:r>
            <a:fld id="{E94CA103-DACB-4918-B3DB-0FFB35DF62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5" name="Picture 5" descr="\\cern.ch\dfs\Users\e\etodesco\Desktop\larp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5319" y="109181"/>
            <a:ext cx="665901" cy="885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30F7D-747D-4B01-865B-0A98CB6E7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2E8F0-00D3-4BC1-971A-74880BE20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A348F-65B4-4E77-8367-ACEA2079FD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27</a:t>
            </a:r>
            <a:r>
              <a:rPr lang="en-US" baseline="30000" dirty="0"/>
              <a:t>h</a:t>
            </a:r>
            <a:r>
              <a:rPr lang="en-US" dirty="0"/>
              <a:t> January 2009 – </a:t>
            </a:r>
            <a:r>
              <a:rPr lang="en-US" dirty="0" err="1"/>
              <a:t>FiDeL</a:t>
            </a:r>
            <a:r>
              <a:rPr lang="en-US" dirty="0"/>
              <a:t> 2009 - </a:t>
            </a:r>
            <a:fld id="{52F75960-C897-42AD-B491-D8B67D3538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" y="1190625"/>
            <a:ext cx="4262438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190625"/>
            <a:ext cx="4262437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5D155DAF-C841-4645-89C2-6FC030D19D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1E66228C-8E84-4BB4-936B-0255A1009E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D98B2B48-0154-4F36-B7FD-D7C21821FA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1667D558-7355-4C24-A703-B7768039AE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1D409B8-0A1F-4FFD-8521-754FC1804F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36DEB87-3DD9-4D7D-943C-839180B141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ChangeArrowheads="1"/>
          </p:cNvSpPr>
          <p:nvPr/>
        </p:nvSpPr>
        <p:spPr bwMode="auto">
          <a:xfrm>
            <a:off x="0" y="0"/>
            <a:ext cx="9144000" cy="1060450"/>
          </a:xfrm>
          <a:prstGeom prst="rect">
            <a:avLst/>
          </a:prstGeom>
          <a:solidFill>
            <a:srgbClr val="1F3361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76300" y="96838"/>
            <a:ext cx="7678738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68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414838" y="6524625"/>
            <a:ext cx="4519612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77160226-5C05-4405-8B6F-A8E8E75537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13"/>
          <p:cNvPicPr>
            <a:picLocks noChangeAspect="1" noChangeArrowheads="1"/>
          </p:cNvPicPr>
          <p:nvPr/>
        </p:nvPicPr>
        <p:blipFill>
          <a:blip r:embed="rId13" cstate="print"/>
          <a:srcRect r="1060" b="1387"/>
          <a:stretch>
            <a:fillRect/>
          </a:stretch>
        </p:blipFill>
        <p:spPr bwMode="auto">
          <a:xfrm>
            <a:off x="114300" y="217488"/>
            <a:ext cx="693738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9009" name="Rectangle 17"/>
          <p:cNvSpPr>
            <a:spLocks noChangeArrowheads="1"/>
          </p:cNvSpPr>
          <p:nvPr/>
        </p:nvSpPr>
        <p:spPr bwMode="auto">
          <a:xfrm>
            <a:off x="190500" y="6534150"/>
            <a:ext cx="47910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1000" u="sng">
                <a:solidFill>
                  <a:srgbClr val="3399FF"/>
                </a:solidFill>
              </a:rPr>
              <a:t>E. Todesco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75" r:id="rId2"/>
    <p:sldLayoutId id="2147483976" r:id="rId3"/>
    <p:sldLayoutId id="2147483977" r:id="rId4"/>
    <p:sldLayoutId id="2147483978" r:id="rId5"/>
    <p:sldLayoutId id="2147483963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5"/>
        </a:buBlip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6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7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23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744ADDE4-8051-404F-BEEB-C3B8049F09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1800225"/>
            <a:ext cx="8497888" cy="1743075"/>
          </a:xfrm>
        </p:spPr>
        <p:txBody>
          <a:bodyPr/>
          <a:lstStyle/>
          <a:p>
            <a:pPr eaLnBrk="1" hangingPunct="1"/>
            <a:r>
              <a:rPr lang="fr-CH" sz="3200" dirty="0" smtClean="0">
                <a:solidFill>
                  <a:schemeClr val="tx1"/>
                </a:solidFill>
              </a:rPr>
              <a:t>OUTPUT OF THE CABLE REVIEW</a:t>
            </a:r>
            <a:endParaRPr lang="en-US" sz="1800" dirty="0" smtClean="0">
              <a:solidFill>
                <a:schemeClr val="tx1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2925" y="3823648"/>
            <a:ext cx="6805426" cy="2492188"/>
          </a:xfrm>
        </p:spPr>
        <p:txBody>
          <a:bodyPr/>
          <a:lstStyle/>
          <a:p>
            <a:pPr eaLnBrk="1" hangingPunct="1"/>
            <a:r>
              <a:rPr lang="en-US" sz="2000" dirty="0" smtClean="0"/>
              <a:t>E. </a:t>
            </a:r>
            <a:r>
              <a:rPr lang="en-US" sz="2000" dirty="0" err="1" smtClean="0"/>
              <a:t>Todesco</a:t>
            </a:r>
            <a:r>
              <a:rPr lang="en-US" sz="2000" dirty="0" smtClean="0"/>
              <a:t> and the QXF team</a:t>
            </a:r>
          </a:p>
          <a:p>
            <a:pPr eaLnBrk="1" hangingPunct="1"/>
            <a:r>
              <a:rPr lang="en-US" sz="2000" dirty="0" smtClean="0"/>
              <a:t>CERN, Geneva Switzerland</a:t>
            </a:r>
          </a:p>
          <a:p>
            <a:pPr eaLnBrk="1" hangingPunct="1"/>
            <a:endParaRPr lang="fr-CH" sz="2000" dirty="0"/>
          </a:p>
          <a:p>
            <a:pPr eaLnBrk="1" hangingPunct="1"/>
            <a:endParaRPr lang="fr-CH" sz="2000" dirty="0" smtClean="0"/>
          </a:p>
          <a:p>
            <a:pPr eaLnBrk="1" hangingPunct="1"/>
            <a:endParaRPr lang="en-US" sz="1600" dirty="0" smtClean="0"/>
          </a:p>
        </p:txBody>
      </p:sp>
      <p:sp>
        <p:nvSpPr>
          <p:cNvPr id="12292" name="Rectangle 9"/>
          <p:cNvSpPr>
            <a:spLocks noChangeArrowheads="1"/>
          </p:cNvSpPr>
          <p:nvPr/>
        </p:nvSpPr>
        <p:spPr bwMode="auto">
          <a:xfrm>
            <a:off x="1265238" y="169863"/>
            <a:ext cx="6400800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SzPct val="65000"/>
            </a:pPr>
            <a:r>
              <a:rPr lang="en-US" sz="1200" dirty="0" smtClean="0">
                <a:solidFill>
                  <a:schemeClr val="bg1"/>
                </a:solidFill>
              </a:rPr>
              <a:t>CERN,  10</a:t>
            </a:r>
            <a:r>
              <a:rPr lang="en-US" sz="1200" baseline="30000" dirty="0" smtClean="0">
                <a:solidFill>
                  <a:schemeClr val="bg1"/>
                </a:solidFill>
              </a:rPr>
              <a:t>th</a:t>
            </a:r>
            <a:r>
              <a:rPr lang="en-US" sz="1200" dirty="0" smtClean="0">
                <a:solidFill>
                  <a:schemeClr val="bg1"/>
                </a:solidFill>
              </a:rPr>
              <a:t> December 2014</a:t>
            </a:r>
          </a:p>
          <a:p>
            <a:pPr algn="ctr">
              <a:spcBef>
                <a:spcPct val="20000"/>
              </a:spcBef>
              <a:buSzPct val="65000"/>
            </a:pPr>
            <a:r>
              <a:rPr lang="fr-CH" sz="1200" dirty="0" smtClean="0">
                <a:solidFill>
                  <a:schemeClr val="bg1"/>
                </a:solidFill>
              </a:rPr>
              <a:t>QXF design </a:t>
            </a:r>
            <a:r>
              <a:rPr lang="fr-CH" sz="1200" dirty="0" err="1" smtClean="0">
                <a:solidFill>
                  <a:schemeClr val="bg1"/>
                </a:solidFill>
              </a:rPr>
              <a:t>review</a:t>
            </a:r>
            <a:r>
              <a:rPr lang="fr-CH" sz="1200" dirty="0" smtClean="0">
                <a:solidFill>
                  <a:schemeClr val="bg1"/>
                </a:solidFill>
              </a:rPr>
              <a:t>, CERN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QXF design review - </a:t>
            </a:r>
            <a:fld id="{5B0F2CE2-42CD-4A74-A04F-1839686887D0}" type="slidenum">
              <a:rPr lang="en-US" smtClean="0"/>
              <a:pPr>
                <a:defRPr/>
              </a:pPr>
              <a:t>10</a:t>
            </a:fld>
            <a:endParaRPr lang="en-US" dirty="0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sz="2800" dirty="0" smtClean="0">
                <a:sym typeface="Symbol" pitchFamily="18" charset="2"/>
              </a:rPr>
              <a:t>First major point: the </a:t>
            </a:r>
            <a:r>
              <a:rPr lang="fr-CH" sz="2800" dirty="0" err="1" smtClean="0">
                <a:sym typeface="Symbol" pitchFamily="18" charset="2"/>
              </a:rPr>
              <a:t>critical</a:t>
            </a:r>
            <a:r>
              <a:rPr lang="fr-CH" sz="2800" dirty="0" smtClean="0">
                <a:sym typeface="Symbol" pitchFamily="18" charset="2"/>
              </a:rPr>
              <a:t> </a:t>
            </a:r>
            <a:r>
              <a:rPr lang="fr-CH" sz="2800" dirty="0" err="1" smtClean="0">
                <a:sym typeface="Symbol" pitchFamily="18" charset="2"/>
              </a:rPr>
              <a:t>current</a:t>
            </a:r>
            <a:r>
              <a:rPr lang="fr-CH" sz="2800" dirty="0" smtClean="0">
                <a:sym typeface="Symbol" pitchFamily="18" charset="2"/>
              </a:rPr>
              <a:t> </a:t>
            </a:r>
            <a:r>
              <a:rPr lang="fr-CH" sz="2800" dirty="0" err="1" smtClean="0">
                <a:sym typeface="Symbol" pitchFamily="18" charset="2"/>
              </a:rPr>
              <a:t>is</a:t>
            </a:r>
            <a:r>
              <a:rPr lang="fr-CH" sz="2800" dirty="0" smtClean="0">
                <a:sym typeface="Symbol" pitchFamily="18" charset="2"/>
              </a:rPr>
              <a:t> not </a:t>
            </a:r>
            <a:r>
              <a:rPr lang="fr-CH" sz="2800" dirty="0" err="1" smtClean="0">
                <a:sym typeface="Symbol" pitchFamily="18" charset="2"/>
              </a:rPr>
              <a:t>there</a:t>
            </a:r>
            <a:endParaRPr lang="fr-CH" sz="2800" dirty="0" smtClean="0">
              <a:sym typeface="Symbol" pitchFamily="18" charset="2"/>
            </a:endParaRPr>
          </a:p>
          <a:p>
            <a:pPr lvl="1" eaLnBrk="1" hangingPunct="1"/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Specifications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 are not met </a:t>
            </a:r>
            <a:r>
              <a:rPr lang="fr-CH" dirty="0" smtClean="0">
                <a:sym typeface="Symbol" pitchFamily="18" charset="2"/>
              </a:rPr>
              <a:t>– </a:t>
            </a:r>
            <a:r>
              <a:rPr lang="fr-CH" dirty="0" err="1" smtClean="0">
                <a:sym typeface="Symbol" pitchFamily="18" charset="2"/>
              </a:rPr>
              <a:t>further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optimization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should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be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done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We</a:t>
            </a:r>
            <a:r>
              <a:rPr lang="fr-CH" dirty="0" smtClean="0">
                <a:sym typeface="Symbol" pitchFamily="18" charset="2"/>
              </a:rPr>
              <a:t> are &gt;5% </a:t>
            </a:r>
            <a:r>
              <a:rPr lang="fr-CH" dirty="0" err="1" smtClean="0">
                <a:sym typeface="Symbol" pitchFamily="18" charset="2"/>
              </a:rPr>
              <a:t>lower</a:t>
            </a:r>
            <a:r>
              <a:rPr lang="fr-CH" dirty="0" smtClean="0">
                <a:sym typeface="Symbol" pitchFamily="18" charset="2"/>
              </a:rPr>
              <a:t>, I </a:t>
            </a:r>
            <a:r>
              <a:rPr lang="fr-CH" dirty="0" err="1" smtClean="0">
                <a:sym typeface="Symbol" pitchFamily="18" charset="2"/>
              </a:rPr>
              <a:t>guess</a:t>
            </a:r>
            <a:r>
              <a:rPr lang="fr-CH" dirty="0" smtClean="0">
                <a:sym typeface="Symbol" pitchFamily="18" charset="2"/>
              </a:rPr>
              <a:t> (340 A looks confortable)</a:t>
            </a:r>
            <a:endParaRPr lang="fr-CH" dirty="0">
              <a:sym typeface="Symbol" pitchFamily="18" charset="2"/>
            </a:endParaRPr>
          </a:p>
          <a:p>
            <a:pPr eaLnBrk="1" hangingPunct="1"/>
            <a:endParaRPr lang="fr-CH" sz="2000" dirty="0">
              <a:sym typeface="Symbol" pitchFamily="18" charset="2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1200" dirty="0"/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Critical </a:t>
            </a:r>
            <a:r>
              <a:rPr lang="fr-CH" dirty="0" err="1" smtClean="0">
                <a:solidFill>
                  <a:schemeClr val="bg1"/>
                </a:solidFill>
                <a:sym typeface="Symbol" pitchFamily="18" charset="2"/>
              </a:rPr>
              <a:t>current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5092" y="2527624"/>
            <a:ext cx="5282687" cy="3449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74961" y="5977436"/>
            <a:ext cx="43027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err="1" smtClean="0"/>
              <a:t>Ic</a:t>
            </a:r>
            <a:r>
              <a:rPr lang="fr-CH" sz="1600" dirty="0" smtClean="0"/>
              <a:t> vs RRR for 132/169 RRP </a:t>
            </a:r>
            <a:r>
              <a:rPr lang="fr-CH" sz="1600" dirty="0" err="1" smtClean="0"/>
              <a:t>strand</a:t>
            </a:r>
            <a:r>
              <a:rPr lang="fr-CH" sz="1600" dirty="0" smtClean="0"/>
              <a:t> </a:t>
            </a:r>
            <a:r>
              <a:rPr lang="fr-CH" sz="1600" dirty="0" smtClean="0">
                <a:solidFill>
                  <a:srgbClr val="009900"/>
                </a:solidFill>
              </a:rPr>
              <a:t>[A. </a:t>
            </a:r>
            <a:r>
              <a:rPr lang="fr-CH" sz="1600" dirty="0" err="1" smtClean="0">
                <a:solidFill>
                  <a:srgbClr val="009900"/>
                </a:solidFill>
              </a:rPr>
              <a:t>Ghosh</a:t>
            </a:r>
            <a:r>
              <a:rPr lang="fr-CH" sz="1600" dirty="0" smtClean="0">
                <a:solidFill>
                  <a:srgbClr val="009900"/>
                </a:solidFill>
              </a:rPr>
              <a:t>]</a:t>
            </a:r>
            <a:endParaRPr lang="en-US" sz="1600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1767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QXF design review - </a:t>
            </a:r>
            <a:fld id="{5B0F2CE2-42CD-4A74-A04F-1839686887D0}" type="slidenum">
              <a:rPr lang="en-US" smtClean="0"/>
              <a:pPr>
                <a:defRPr/>
              </a:pPr>
              <a:t>11</a:t>
            </a:fld>
            <a:endParaRPr lang="en-US" dirty="0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sz="2800" dirty="0" smtClean="0">
                <a:sym typeface="Symbol" pitchFamily="18" charset="2"/>
              </a:rPr>
              <a:t>First major point: the </a:t>
            </a:r>
            <a:r>
              <a:rPr lang="fr-CH" sz="2800" dirty="0" err="1" smtClean="0">
                <a:sym typeface="Symbol" pitchFamily="18" charset="2"/>
              </a:rPr>
              <a:t>critical</a:t>
            </a:r>
            <a:r>
              <a:rPr lang="fr-CH" sz="2800" dirty="0" smtClean="0">
                <a:sym typeface="Symbol" pitchFamily="18" charset="2"/>
              </a:rPr>
              <a:t> </a:t>
            </a:r>
            <a:r>
              <a:rPr lang="fr-CH" sz="2800" dirty="0" err="1" smtClean="0">
                <a:sym typeface="Symbol" pitchFamily="18" charset="2"/>
              </a:rPr>
              <a:t>current</a:t>
            </a:r>
            <a:r>
              <a:rPr lang="fr-CH" sz="2800" dirty="0" smtClean="0">
                <a:sym typeface="Symbol" pitchFamily="18" charset="2"/>
              </a:rPr>
              <a:t> </a:t>
            </a:r>
            <a:r>
              <a:rPr lang="fr-CH" sz="2800" dirty="0" err="1" smtClean="0">
                <a:sym typeface="Symbol" pitchFamily="18" charset="2"/>
              </a:rPr>
              <a:t>is</a:t>
            </a:r>
            <a:r>
              <a:rPr lang="fr-CH" sz="2800" dirty="0" smtClean="0">
                <a:sym typeface="Symbol" pitchFamily="18" charset="2"/>
              </a:rPr>
              <a:t> not </a:t>
            </a:r>
            <a:r>
              <a:rPr lang="fr-CH" sz="2800" dirty="0" err="1" smtClean="0">
                <a:sym typeface="Symbol" pitchFamily="18" charset="2"/>
              </a:rPr>
              <a:t>there</a:t>
            </a:r>
            <a:endParaRPr lang="fr-CH" sz="2800" dirty="0" smtClean="0">
              <a:sym typeface="Symbol" pitchFamily="18" charset="2"/>
            </a:endParaRPr>
          </a:p>
          <a:p>
            <a:pPr lvl="1" eaLnBrk="1" hangingPunct="1"/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Specifications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 are not met </a:t>
            </a:r>
            <a:r>
              <a:rPr lang="fr-CH" dirty="0" smtClean="0">
                <a:sym typeface="Symbol" pitchFamily="18" charset="2"/>
              </a:rPr>
              <a:t>– </a:t>
            </a:r>
            <a:r>
              <a:rPr lang="fr-CH" dirty="0" err="1" smtClean="0">
                <a:sym typeface="Symbol" pitchFamily="18" charset="2"/>
              </a:rPr>
              <a:t>further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optimization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should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be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done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We</a:t>
            </a:r>
            <a:r>
              <a:rPr lang="fr-CH" dirty="0" smtClean="0">
                <a:sym typeface="Symbol" pitchFamily="18" charset="2"/>
              </a:rPr>
              <a:t> are &gt;5% </a:t>
            </a:r>
            <a:r>
              <a:rPr lang="fr-CH" dirty="0" err="1" smtClean="0">
                <a:sym typeface="Symbol" pitchFamily="18" charset="2"/>
              </a:rPr>
              <a:t>lower</a:t>
            </a:r>
            <a:r>
              <a:rPr lang="fr-CH" dirty="0" smtClean="0">
                <a:sym typeface="Symbol" pitchFamily="18" charset="2"/>
              </a:rPr>
              <a:t>, I </a:t>
            </a:r>
            <a:r>
              <a:rPr lang="fr-CH" dirty="0" err="1" smtClean="0">
                <a:sym typeface="Symbol" pitchFamily="18" charset="2"/>
              </a:rPr>
              <a:t>guess</a:t>
            </a:r>
            <a:r>
              <a:rPr lang="fr-CH" dirty="0" smtClean="0">
                <a:sym typeface="Symbol" pitchFamily="18" charset="2"/>
              </a:rPr>
              <a:t> (340 A looks confortable)</a:t>
            </a:r>
            <a:endParaRPr lang="fr-CH" dirty="0">
              <a:sym typeface="Symbol" pitchFamily="18" charset="2"/>
            </a:endParaRPr>
          </a:p>
          <a:p>
            <a:pPr eaLnBrk="1" hangingPunct="1"/>
            <a:endParaRPr lang="fr-CH" sz="2000" dirty="0">
              <a:sym typeface="Symbol" pitchFamily="18" charset="2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1200" dirty="0"/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Critical </a:t>
            </a:r>
            <a:r>
              <a:rPr lang="fr-CH" dirty="0" err="1" smtClean="0">
                <a:solidFill>
                  <a:schemeClr val="bg1"/>
                </a:solidFill>
                <a:sym typeface="Symbol" pitchFamily="18" charset="2"/>
              </a:rPr>
              <a:t>current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74961" y="5977436"/>
            <a:ext cx="36359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err="1" smtClean="0"/>
              <a:t>Ic</a:t>
            </a:r>
            <a:r>
              <a:rPr lang="fr-CH" sz="1600" dirty="0" smtClean="0"/>
              <a:t> for 132/169 RRP </a:t>
            </a:r>
            <a:r>
              <a:rPr lang="fr-CH" sz="1600" dirty="0" err="1" smtClean="0"/>
              <a:t>strand</a:t>
            </a:r>
            <a:r>
              <a:rPr lang="fr-CH" sz="1600" dirty="0" smtClean="0"/>
              <a:t> </a:t>
            </a:r>
            <a:r>
              <a:rPr lang="fr-CH" sz="1600" dirty="0" smtClean="0">
                <a:solidFill>
                  <a:srgbClr val="009900"/>
                </a:solidFill>
              </a:rPr>
              <a:t>[B. </a:t>
            </a:r>
            <a:r>
              <a:rPr lang="fr-CH" sz="1600" dirty="0" err="1" smtClean="0">
                <a:solidFill>
                  <a:srgbClr val="009900"/>
                </a:solidFill>
              </a:rPr>
              <a:t>Bordini</a:t>
            </a:r>
            <a:r>
              <a:rPr lang="fr-CH" sz="1600" dirty="0" smtClean="0">
                <a:solidFill>
                  <a:srgbClr val="009900"/>
                </a:solidFill>
              </a:rPr>
              <a:t>]</a:t>
            </a:r>
            <a:endParaRPr lang="en-US" sz="1600" dirty="0">
              <a:solidFill>
                <a:srgbClr val="0099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204" y="2690978"/>
            <a:ext cx="3961514" cy="3286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891" y="2690978"/>
            <a:ext cx="1450779" cy="3286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10"/>
          <p:cNvSpPr txBox="1"/>
          <p:nvPr/>
        </p:nvSpPr>
        <p:spPr>
          <a:xfrm>
            <a:off x="4851999" y="3093188"/>
            <a:ext cx="1067399" cy="484224"/>
          </a:xfrm>
          <a:prstGeom prst="rect">
            <a:avLst/>
          </a:prstGeom>
          <a:solidFill>
            <a:schemeClr val="bg1"/>
          </a:solidFill>
        </p:spPr>
        <p:txBody>
          <a:bodyPr wrap="square" rtlCol="0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6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6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6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6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6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6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6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6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pitchFamily="64" charset="-128"/>
                <a:cs typeface="+mn-cs"/>
              </a:defRPr>
            </a:lvl9pPr>
          </a:lstStyle>
          <a:p>
            <a:r>
              <a:rPr lang="en-US" sz="1200" b="1" dirty="0" smtClean="0">
                <a:solidFill>
                  <a:srgbClr val="FF0000"/>
                </a:solidFill>
              </a:rPr>
              <a:t>Reduced Tin</a:t>
            </a:r>
          </a:p>
          <a:p>
            <a:r>
              <a:rPr lang="en-US" sz="1200" b="1" dirty="0" smtClean="0">
                <a:solidFill>
                  <a:srgbClr val="FF0000"/>
                </a:solidFill>
              </a:rPr>
              <a:t>Nb/Sn</a:t>
            </a:r>
            <a:r>
              <a:rPr lang="en-US" sz="1200" b="1" dirty="0">
                <a:solidFill>
                  <a:srgbClr val="FF0000"/>
                </a:solidFill>
              </a:rPr>
              <a:t>=</a:t>
            </a:r>
            <a:r>
              <a:rPr lang="en-US" sz="1200" b="1" dirty="0" smtClean="0">
                <a:solidFill>
                  <a:srgbClr val="FF0000"/>
                </a:solidFill>
              </a:rPr>
              <a:t>3.6</a:t>
            </a:r>
            <a:endParaRPr lang="en-US" sz="1200" b="1" dirty="0">
              <a:solidFill>
                <a:srgbClr val="FF0000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850605" y="4922874"/>
            <a:ext cx="5879804" cy="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026289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QXF design review - </a:t>
            </a:r>
            <a:fld id="{5B0F2CE2-42CD-4A74-A04F-1839686887D0}" type="slidenum">
              <a:rPr lang="en-US" smtClean="0"/>
              <a:pPr>
                <a:defRPr/>
              </a:pPr>
              <a:t>12</a:t>
            </a:fld>
            <a:endParaRPr lang="en-US" dirty="0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sz="2800" dirty="0" smtClean="0">
                <a:sym typeface="Symbol" pitchFamily="18" charset="2"/>
              </a:rPr>
              <a:t>Possible actions: change </a:t>
            </a:r>
            <a:r>
              <a:rPr lang="fr-CH" sz="2800" dirty="0" err="1">
                <a:sym typeface="Symbol" pitchFamily="18" charset="2"/>
              </a:rPr>
              <a:t>heat</a:t>
            </a:r>
            <a:r>
              <a:rPr lang="fr-CH" sz="2800" dirty="0">
                <a:sym typeface="Symbol" pitchFamily="18" charset="2"/>
              </a:rPr>
              <a:t> </a:t>
            </a:r>
            <a:r>
              <a:rPr lang="fr-CH" sz="2800" dirty="0" err="1" smtClean="0">
                <a:sym typeface="Symbol" pitchFamily="18" charset="2"/>
              </a:rPr>
              <a:t>treatment</a:t>
            </a:r>
            <a:endParaRPr lang="fr-CH" sz="2800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Best solution, no change of </a:t>
            </a:r>
            <a:r>
              <a:rPr lang="fr-CH" dirty="0" err="1" smtClean="0">
                <a:sym typeface="Symbol" pitchFamily="18" charset="2"/>
              </a:rPr>
              <a:t>strand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layout</a:t>
            </a:r>
            <a:r>
              <a:rPr lang="fr-CH" dirty="0" smtClean="0">
                <a:sym typeface="Symbol" pitchFamily="18" charset="2"/>
              </a:rPr>
              <a:t>, no impact on protection </a:t>
            </a:r>
            <a:r>
              <a:rPr lang="fr-CH" dirty="0" smtClean="0">
                <a:sym typeface="Wingdings" panose="05000000000000000000" pitchFamily="2" charset="2"/>
              </a:rPr>
              <a:t></a:t>
            </a:r>
            <a:endParaRPr lang="fr-CH" sz="800" dirty="0" smtClean="0">
              <a:sym typeface="Symbol" pitchFamily="18" charset="2"/>
            </a:endParaRPr>
          </a:p>
          <a:p>
            <a:pPr lvl="1" eaLnBrk="1" hangingPunct="1"/>
            <a:endParaRPr lang="fr-CH" sz="1600" dirty="0">
              <a:sym typeface="Symbol" pitchFamily="18" charset="2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1200" dirty="0"/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Critical </a:t>
            </a:r>
            <a:r>
              <a:rPr lang="fr-CH" dirty="0" err="1" smtClean="0">
                <a:solidFill>
                  <a:schemeClr val="bg1"/>
                </a:solidFill>
                <a:sym typeface="Symbol" pitchFamily="18" charset="2"/>
              </a:rPr>
              <a:t>current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60" y="2979052"/>
            <a:ext cx="4830426" cy="3154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72643" y="6095239"/>
            <a:ext cx="30075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err="1" smtClean="0"/>
              <a:t>Ic</a:t>
            </a:r>
            <a:r>
              <a:rPr lang="fr-CH" sz="1100" dirty="0" smtClean="0"/>
              <a:t> vs RRR for 132/169 RRP </a:t>
            </a:r>
            <a:r>
              <a:rPr lang="fr-CH" sz="1100" dirty="0" err="1" smtClean="0"/>
              <a:t>strand</a:t>
            </a:r>
            <a:r>
              <a:rPr lang="fr-CH" sz="1100" dirty="0" smtClean="0"/>
              <a:t> </a:t>
            </a:r>
            <a:r>
              <a:rPr lang="fr-CH" sz="1100" dirty="0" smtClean="0">
                <a:solidFill>
                  <a:srgbClr val="009900"/>
                </a:solidFill>
              </a:rPr>
              <a:t>[A. </a:t>
            </a:r>
            <a:r>
              <a:rPr lang="fr-CH" sz="1100" dirty="0" err="1" smtClean="0">
                <a:solidFill>
                  <a:srgbClr val="009900"/>
                </a:solidFill>
              </a:rPr>
              <a:t>Ghosh</a:t>
            </a:r>
            <a:r>
              <a:rPr lang="fr-CH" sz="1100" dirty="0" smtClean="0">
                <a:solidFill>
                  <a:srgbClr val="009900"/>
                </a:solidFill>
              </a:rPr>
              <a:t>]</a:t>
            </a:r>
            <a:endParaRPr lang="en-US" sz="1100" dirty="0">
              <a:solidFill>
                <a:srgbClr val="0099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9378" y="2935381"/>
            <a:ext cx="3861281" cy="295037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159968" y="5934387"/>
            <a:ext cx="298831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100" dirty="0" smtClean="0"/>
              <a:t>Change of </a:t>
            </a:r>
            <a:r>
              <a:rPr lang="fr-CH" sz="1100" dirty="0" err="1" smtClean="0"/>
              <a:t>heat</a:t>
            </a:r>
            <a:r>
              <a:rPr lang="fr-CH" sz="1100" dirty="0" smtClean="0"/>
              <a:t> </a:t>
            </a:r>
            <a:r>
              <a:rPr lang="fr-CH" sz="1100" dirty="0" err="1" smtClean="0"/>
              <a:t>treatment</a:t>
            </a:r>
            <a:r>
              <a:rPr lang="fr-CH" sz="1100" dirty="0" smtClean="0"/>
              <a:t> for RRP to </a:t>
            </a:r>
            <a:r>
              <a:rPr lang="fr-CH" sz="1100" dirty="0" err="1" smtClean="0"/>
              <a:t>increase</a:t>
            </a:r>
            <a:endParaRPr lang="fr-CH" sz="1100" dirty="0" smtClean="0"/>
          </a:p>
          <a:p>
            <a:pPr algn="ctr"/>
            <a:r>
              <a:rPr lang="fr-CH" sz="1100" dirty="0" err="1"/>
              <a:t>c</a:t>
            </a:r>
            <a:r>
              <a:rPr lang="fr-CH" sz="1100" dirty="0" err="1" smtClean="0"/>
              <a:t>ritical</a:t>
            </a:r>
            <a:r>
              <a:rPr lang="fr-CH" sz="1100" dirty="0" smtClean="0"/>
              <a:t> </a:t>
            </a:r>
            <a:r>
              <a:rPr lang="fr-CH" sz="1100" dirty="0" err="1" smtClean="0"/>
              <a:t>current</a:t>
            </a:r>
            <a:r>
              <a:rPr lang="fr-CH" sz="1100" dirty="0" smtClean="0"/>
              <a:t> </a:t>
            </a:r>
            <a:r>
              <a:rPr lang="fr-CH" sz="1100" dirty="0" smtClean="0">
                <a:solidFill>
                  <a:srgbClr val="009900"/>
                </a:solidFill>
              </a:rPr>
              <a:t>[B. </a:t>
            </a:r>
            <a:r>
              <a:rPr lang="fr-CH" sz="1100" dirty="0" err="1" smtClean="0">
                <a:solidFill>
                  <a:srgbClr val="009900"/>
                </a:solidFill>
              </a:rPr>
              <a:t>Bordini</a:t>
            </a:r>
            <a:r>
              <a:rPr lang="fr-CH" sz="1100" dirty="0" smtClean="0">
                <a:solidFill>
                  <a:srgbClr val="009900"/>
                </a:solidFill>
              </a:rPr>
              <a:t>]</a:t>
            </a:r>
            <a:endParaRPr lang="en-US" sz="1100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4722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QXF design review - </a:t>
            </a:r>
            <a:fld id="{5B0F2CE2-42CD-4A74-A04F-1839686887D0}" type="slidenum">
              <a:rPr lang="en-US" smtClean="0"/>
              <a:pPr>
                <a:defRPr/>
              </a:pPr>
              <a:t>13</a:t>
            </a:fld>
            <a:endParaRPr lang="en-US" dirty="0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sz="2800" dirty="0" smtClean="0">
                <a:sym typeface="Symbol" pitchFamily="18" charset="2"/>
              </a:rPr>
              <a:t>Possible actions: </a:t>
            </a:r>
            <a:r>
              <a:rPr lang="fr-CH" sz="2800" dirty="0" err="1" smtClean="0">
                <a:sym typeface="Symbol" pitchFamily="18" charset="2"/>
              </a:rPr>
              <a:t>decrease</a:t>
            </a:r>
            <a:r>
              <a:rPr lang="fr-CH" sz="2800" dirty="0" smtClean="0">
                <a:sym typeface="Symbol" pitchFamily="18" charset="2"/>
              </a:rPr>
              <a:t> </a:t>
            </a:r>
            <a:r>
              <a:rPr lang="fr-CH" sz="2800" dirty="0">
                <a:sym typeface="Symbol" pitchFamily="18" charset="2"/>
              </a:rPr>
              <a:t>the </a:t>
            </a:r>
            <a:r>
              <a:rPr lang="fr-CH" sz="2800" dirty="0" err="1">
                <a:sym typeface="Symbol" pitchFamily="18" charset="2"/>
              </a:rPr>
              <a:t>copper</a:t>
            </a:r>
            <a:r>
              <a:rPr lang="fr-CH" sz="2800" dirty="0">
                <a:sym typeface="Symbol" pitchFamily="18" charset="2"/>
              </a:rPr>
              <a:t> </a:t>
            </a:r>
            <a:r>
              <a:rPr lang="fr-CH" sz="2800" dirty="0" smtClean="0">
                <a:sym typeface="Symbol" pitchFamily="18" charset="2"/>
              </a:rPr>
              <a:t>ratio to 1.1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To </a:t>
            </a:r>
            <a:r>
              <a:rPr lang="fr-CH" dirty="0" err="1" smtClean="0">
                <a:sym typeface="Symbol" pitchFamily="18" charset="2"/>
              </a:rPr>
              <a:t>recover</a:t>
            </a:r>
            <a:r>
              <a:rPr lang="fr-CH" dirty="0" smtClean="0">
                <a:sym typeface="Symbol" pitchFamily="18" charset="2"/>
              </a:rPr>
              <a:t> 5% one has to </a:t>
            </a:r>
            <a:r>
              <a:rPr lang="fr-CH" dirty="0" err="1" smtClean="0">
                <a:sym typeface="Symbol" pitchFamily="18" charset="2"/>
              </a:rPr>
              <a:t>reduce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from</a:t>
            </a:r>
            <a:r>
              <a:rPr lang="fr-CH" dirty="0" smtClean="0">
                <a:sym typeface="Symbol" pitchFamily="18" charset="2"/>
              </a:rPr>
              <a:t> 1.2 to 1.1 – impact on protection </a:t>
            </a:r>
            <a:r>
              <a:rPr lang="fr-CH" dirty="0" err="1" smtClean="0">
                <a:sym typeface="Symbol" pitchFamily="18" charset="2"/>
              </a:rPr>
              <a:t>small</a:t>
            </a:r>
            <a:r>
              <a:rPr lang="fr-CH" dirty="0" smtClean="0">
                <a:sym typeface="Symbol" pitchFamily="18" charset="2"/>
              </a:rPr>
              <a:t> (6-7 K in </a:t>
            </a:r>
            <a:r>
              <a:rPr lang="fr-CH" dirty="0" err="1" smtClean="0">
                <a:sym typeface="Symbol" pitchFamily="18" charset="2"/>
              </a:rPr>
              <a:t>hotspot</a:t>
            </a:r>
            <a:r>
              <a:rPr lang="fr-CH" dirty="0" smtClean="0">
                <a:sym typeface="Symbol" pitchFamily="18" charset="2"/>
              </a:rPr>
              <a:t>), </a:t>
            </a:r>
            <a:r>
              <a:rPr lang="fr-CH" dirty="0" err="1" smtClean="0">
                <a:sym typeface="Symbol" pitchFamily="18" charset="2"/>
              </a:rPr>
              <a:t>small</a:t>
            </a:r>
            <a:r>
              <a:rPr lang="fr-CH" dirty="0" smtClean="0">
                <a:sym typeface="Symbol" pitchFamily="18" charset="2"/>
              </a:rPr>
              <a:t> change of </a:t>
            </a:r>
            <a:r>
              <a:rPr lang="fr-CH" dirty="0" err="1" smtClean="0">
                <a:sym typeface="Symbol" pitchFamily="18" charset="2"/>
              </a:rPr>
              <a:t>layout</a:t>
            </a:r>
            <a:r>
              <a:rPr lang="fr-CH" dirty="0" smtClean="0">
                <a:sym typeface="Symbol" pitchFamily="18" charset="2"/>
              </a:rPr>
              <a:t> :-/ </a:t>
            </a:r>
            <a:endParaRPr lang="fr-CH" sz="1600" dirty="0" smtClean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fr-CH" sz="1600" dirty="0" smtClean="0">
              <a:sym typeface="Symbol" pitchFamily="18" charset="2"/>
            </a:endParaRPr>
          </a:p>
          <a:p>
            <a:pPr lvl="1" eaLnBrk="1" hangingPunct="1"/>
            <a:endParaRPr lang="fr-CH" sz="1600" dirty="0">
              <a:sym typeface="Symbol" pitchFamily="18" charset="2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1200" dirty="0"/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Critical </a:t>
            </a:r>
            <a:r>
              <a:rPr lang="fr-CH" dirty="0" err="1" smtClean="0">
                <a:solidFill>
                  <a:schemeClr val="bg1"/>
                </a:solidFill>
                <a:sym typeface="Symbol" pitchFamily="18" charset="2"/>
              </a:rPr>
              <a:t>current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287" y="2526697"/>
            <a:ext cx="6452371" cy="3877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Straight Arrow Connector 10"/>
          <p:cNvCxnSpPr/>
          <p:nvPr/>
        </p:nvCxnSpPr>
        <p:spPr bwMode="auto">
          <a:xfrm flipH="1" flipV="1">
            <a:off x="4517409" y="4328511"/>
            <a:ext cx="798826" cy="287080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" name="TextBox 1"/>
          <p:cNvSpPr txBox="1"/>
          <p:nvPr/>
        </p:nvSpPr>
        <p:spPr>
          <a:xfrm>
            <a:off x="3351568" y="6408432"/>
            <a:ext cx="31550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/>
              <a:t>Engineering </a:t>
            </a:r>
            <a:r>
              <a:rPr lang="fr-CH" sz="1100" dirty="0" err="1" smtClean="0"/>
              <a:t>current</a:t>
            </a:r>
            <a:r>
              <a:rPr lang="fr-CH" sz="1100" dirty="0" smtClean="0"/>
              <a:t> </a:t>
            </a:r>
            <a:r>
              <a:rPr lang="fr-CH" sz="1100" dirty="0" err="1" smtClean="0"/>
              <a:t>density</a:t>
            </a:r>
            <a:r>
              <a:rPr lang="fr-CH" sz="1100" dirty="0" smtClean="0"/>
              <a:t> vs Cu/ no Cu ratio</a:t>
            </a:r>
            <a:endParaRPr lang="en-US" sz="1100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6482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QXF design review - </a:t>
            </a:r>
            <a:fld id="{5B0F2CE2-42CD-4A74-A04F-1839686887D0}" type="slidenum">
              <a:rPr lang="en-US" smtClean="0"/>
              <a:pPr>
                <a:defRPr/>
              </a:pPr>
              <a:t>14</a:t>
            </a:fld>
            <a:endParaRPr lang="en-US" dirty="0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sz="2800" dirty="0" smtClean="0">
                <a:sym typeface="Symbol" pitchFamily="18" charset="2"/>
              </a:rPr>
              <a:t>Possible actions: </a:t>
            </a:r>
            <a:r>
              <a:rPr lang="fr-CH" sz="2800" dirty="0" err="1" smtClean="0">
                <a:sym typeface="Symbol" pitchFamily="18" charset="2"/>
              </a:rPr>
              <a:t>increase</a:t>
            </a:r>
            <a:r>
              <a:rPr lang="fr-CH" sz="2800" dirty="0" smtClean="0">
                <a:sym typeface="Symbol" pitchFamily="18" charset="2"/>
              </a:rPr>
              <a:t> filament size</a:t>
            </a:r>
          </a:p>
          <a:p>
            <a:pPr lvl="1" eaLnBrk="1" hangingPunct="1"/>
            <a:r>
              <a:rPr lang="fr-CH" sz="1800" dirty="0" smtClean="0">
                <a:sym typeface="Symbol" pitchFamily="18" charset="2"/>
              </a:rPr>
              <a:t>i.e. go to 108/127 – </a:t>
            </a:r>
            <a:r>
              <a:rPr lang="fr-CH" sz="1800" dirty="0" err="1" smtClean="0">
                <a:sym typeface="Symbol" pitchFamily="18" charset="2"/>
              </a:rPr>
              <a:t>this</a:t>
            </a:r>
            <a:r>
              <a:rPr lang="fr-CH" sz="1800" dirty="0" smtClean="0">
                <a:sym typeface="Symbol" pitchFamily="18" charset="2"/>
              </a:rPr>
              <a:t> </a:t>
            </a:r>
            <a:r>
              <a:rPr lang="fr-CH" sz="1800" dirty="0" err="1" smtClean="0">
                <a:sym typeface="Symbol" pitchFamily="18" charset="2"/>
              </a:rPr>
              <a:t>is</a:t>
            </a:r>
            <a:r>
              <a:rPr lang="fr-CH" sz="1800" dirty="0" smtClean="0">
                <a:sym typeface="Symbol" pitchFamily="18" charset="2"/>
              </a:rPr>
              <a:t> possible </a:t>
            </a:r>
            <a:r>
              <a:rPr lang="fr-CH" sz="1800" dirty="0" err="1" smtClean="0">
                <a:sym typeface="Symbol" pitchFamily="18" charset="2"/>
              </a:rPr>
              <a:t>from</a:t>
            </a:r>
            <a:r>
              <a:rPr lang="fr-CH" sz="1800" dirty="0" smtClean="0">
                <a:sym typeface="Symbol" pitchFamily="18" charset="2"/>
              </a:rPr>
              <a:t> the point of </a:t>
            </a:r>
            <a:r>
              <a:rPr lang="fr-CH" sz="1800" dirty="0" err="1" smtClean="0">
                <a:sym typeface="Symbol" pitchFamily="18" charset="2"/>
              </a:rPr>
              <a:t>view</a:t>
            </a:r>
            <a:r>
              <a:rPr lang="fr-CH" sz="1800" dirty="0" smtClean="0">
                <a:sym typeface="Symbol" pitchFamily="18" charset="2"/>
              </a:rPr>
              <a:t> of </a:t>
            </a:r>
            <a:r>
              <a:rPr lang="fr-CH" sz="1800" dirty="0" err="1" smtClean="0">
                <a:sym typeface="Symbol" pitchFamily="18" charset="2"/>
              </a:rPr>
              <a:t>field</a:t>
            </a:r>
            <a:r>
              <a:rPr lang="fr-CH" sz="1800" dirty="0" smtClean="0">
                <a:sym typeface="Symbol" pitchFamily="18" charset="2"/>
              </a:rPr>
              <a:t> </a:t>
            </a:r>
            <a:r>
              <a:rPr lang="fr-CH" sz="1800" dirty="0" err="1" smtClean="0">
                <a:sym typeface="Symbol" pitchFamily="18" charset="2"/>
              </a:rPr>
              <a:t>quality</a:t>
            </a:r>
            <a:r>
              <a:rPr lang="fr-CH" sz="1800" dirty="0" smtClean="0">
                <a:sym typeface="Symbol" pitchFamily="18" charset="2"/>
              </a:rPr>
              <a:t>, but </a:t>
            </a:r>
          </a:p>
          <a:p>
            <a:pPr lvl="2" eaLnBrk="1" hangingPunct="1"/>
            <a:r>
              <a:rPr lang="fr-CH" sz="1600" dirty="0" smtClean="0">
                <a:sym typeface="Symbol" pitchFamily="18" charset="2"/>
              </a:rPr>
              <a:t>Change of </a:t>
            </a:r>
            <a:r>
              <a:rPr lang="fr-CH" sz="1600" dirty="0" err="1" smtClean="0">
                <a:sym typeface="Symbol" pitchFamily="18" charset="2"/>
              </a:rPr>
              <a:t>layout</a:t>
            </a:r>
            <a:r>
              <a:rPr lang="fr-CH" sz="1600" dirty="0" smtClean="0">
                <a:sym typeface="Symbol" pitchFamily="18" charset="2"/>
              </a:rPr>
              <a:t> </a:t>
            </a:r>
            <a:r>
              <a:rPr lang="fr-CH" sz="1600" dirty="0" err="1" smtClean="0">
                <a:sym typeface="Symbol" pitchFamily="18" charset="2"/>
              </a:rPr>
              <a:t>is</a:t>
            </a:r>
            <a:r>
              <a:rPr lang="fr-CH" sz="1600" dirty="0" smtClean="0">
                <a:sym typeface="Symbol" pitchFamily="18" charset="2"/>
              </a:rPr>
              <a:t> not </a:t>
            </a:r>
            <a:r>
              <a:rPr lang="fr-CH" sz="1600" dirty="0" err="1" smtClean="0">
                <a:sym typeface="Symbol" pitchFamily="18" charset="2"/>
              </a:rPr>
              <a:t>favourite</a:t>
            </a:r>
            <a:r>
              <a:rPr lang="fr-CH" sz="1600" dirty="0" smtClean="0">
                <a:sym typeface="Symbol" pitchFamily="18" charset="2"/>
              </a:rPr>
              <a:t> option </a:t>
            </a:r>
            <a:r>
              <a:rPr lang="fr-CH" sz="1600" dirty="0" smtClean="0">
                <a:sym typeface="Wingdings" panose="05000000000000000000" pitchFamily="2" charset="2"/>
              </a:rPr>
              <a:t></a:t>
            </a:r>
          </a:p>
          <a:p>
            <a:pPr lvl="2" eaLnBrk="1" hangingPunct="1"/>
            <a:r>
              <a:rPr lang="fr-CH" sz="1600" dirty="0" smtClean="0">
                <a:sym typeface="Wingdings" panose="05000000000000000000" pitchFamily="2" charset="2"/>
              </a:rPr>
              <a:t>No </a:t>
            </a:r>
            <a:r>
              <a:rPr lang="fr-CH" sz="1600" dirty="0" err="1" smtClean="0">
                <a:sym typeface="Wingdings" panose="05000000000000000000" pitchFamily="2" charset="2"/>
              </a:rPr>
              <a:t>guarantee</a:t>
            </a:r>
            <a:r>
              <a:rPr lang="fr-CH" sz="1600" dirty="0" smtClean="0">
                <a:sym typeface="Wingdings" panose="05000000000000000000" pitchFamily="2" charset="2"/>
              </a:rPr>
              <a:t> of </a:t>
            </a:r>
            <a:r>
              <a:rPr lang="fr-CH" sz="1600" dirty="0" err="1" smtClean="0">
                <a:sym typeface="Wingdings" panose="05000000000000000000" pitchFamily="2" charset="2"/>
              </a:rPr>
              <a:t>getting</a:t>
            </a:r>
            <a:r>
              <a:rPr lang="fr-CH" sz="1600" dirty="0" smtClean="0">
                <a:sym typeface="Wingdings" panose="05000000000000000000" pitchFamily="2" charset="2"/>
              </a:rPr>
              <a:t> more </a:t>
            </a:r>
            <a:r>
              <a:rPr lang="fr-CH" sz="1600" dirty="0" err="1" smtClean="0">
                <a:sym typeface="Wingdings" panose="05000000000000000000" pitchFamily="2" charset="2"/>
              </a:rPr>
              <a:t>current</a:t>
            </a:r>
            <a:endParaRPr lang="fr-CH" sz="1600" dirty="0" smtClean="0">
              <a:sym typeface="Wingdings" panose="05000000000000000000" pitchFamily="2" charset="2"/>
            </a:endParaRPr>
          </a:p>
          <a:p>
            <a:pPr lvl="1" eaLnBrk="1" hangingPunct="1"/>
            <a:endParaRPr lang="fr-CH" sz="1600" dirty="0" smtClean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fr-CH" sz="1600" dirty="0" smtClean="0">
              <a:sym typeface="Symbol" pitchFamily="18" charset="2"/>
            </a:endParaRPr>
          </a:p>
          <a:p>
            <a:pPr lvl="1" eaLnBrk="1" hangingPunct="1"/>
            <a:endParaRPr lang="fr-CH" sz="1600" dirty="0">
              <a:sym typeface="Symbol" pitchFamily="18" charset="2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1200" dirty="0"/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Critical </a:t>
            </a:r>
            <a:r>
              <a:rPr lang="fr-CH" dirty="0" err="1" smtClean="0">
                <a:solidFill>
                  <a:schemeClr val="bg1"/>
                </a:solidFill>
                <a:sym typeface="Symbol" pitchFamily="18" charset="2"/>
              </a:rPr>
              <a:t>current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11028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QXF design review - </a:t>
            </a:r>
            <a:fld id="{5B0F2CE2-42CD-4A74-A04F-1839686887D0}" type="slidenum">
              <a:rPr lang="en-US" smtClean="0"/>
              <a:pPr>
                <a:defRPr/>
              </a:pPr>
              <a:t>15</a:t>
            </a:fld>
            <a:endParaRPr lang="en-US" dirty="0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sz="2800" dirty="0" smtClean="0">
                <a:sym typeface="Symbol" pitchFamily="18" charset="2"/>
              </a:rPr>
              <a:t>Possible actions: </a:t>
            </a:r>
            <a:r>
              <a:rPr lang="fr-CH" sz="2800" dirty="0" err="1" smtClean="0">
                <a:sym typeface="Symbol" pitchFamily="18" charset="2"/>
              </a:rPr>
              <a:t>accept</a:t>
            </a:r>
            <a:r>
              <a:rPr lang="fr-CH" sz="2800" dirty="0" smtClean="0">
                <a:sym typeface="Symbol" pitchFamily="18" charset="2"/>
              </a:rPr>
              <a:t> the </a:t>
            </a:r>
            <a:r>
              <a:rPr lang="fr-CH" sz="2800" dirty="0" err="1" smtClean="0">
                <a:sym typeface="Symbol" pitchFamily="18" charset="2"/>
              </a:rPr>
              <a:t>reduction</a:t>
            </a:r>
            <a:r>
              <a:rPr lang="fr-CH" sz="2800" dirty="0" smtClean="0">
                <a:sym typeface="Symbol" pitchFamily="18" charset="2"/>
              </a:rPr>
              <a:t> of </a:t>
            </a:r>
            <a:r>
              <a:rPr lang="fr-CH" sz="2800" dirty="0" err="1" smtClean="0">
                <a:sym typeface="Symbol" pitchFamily="18" charset="2"/>
              </a:rPr>
              <a:t>spec</a:t>
            </a:r>
            <a:endParaRPr lang="fr-CH" sz="2800" dirty="0" smtClean="0">
              <a:sym typeface="Symbol" pitchFamily="18" charset="2"/>
            </a:endParaRPr>
          </a:p>
          <a:p>
            <a:pPr lvl="1" eaLnBrk="1" hangingPunct="1"/>
            <a:r>
              <a:rPr lang="fr-CH" sz="1800" dirty="0" err="1" smtClean="0">
                <a:sym typeface="Symbol" pitchFamily="18" charset="2"/>
              </a:rPr>
              <a:t>Decrease</a:t>
            </a:r>
            <a:r>
              <a:rPr lang="fr-CH" sz="1800" dirty="0" smtClean="0">
                <a:sym typeface="Symbol" pitchFamily="18" charset="2"/>
              </a:rPr>
              <a:t> </a:t>
            </a:r>
            <a:r>
              <a:rPr lang="fr-CH" sz="1800" dirty="0" err="1" smtClean="0">
                <a:sym typeface="Symbol" pitchFamily="18" charset="2"/>
              </a:rPr>
              <a:t>from</a:t>
            </a:r>
            <a:r>
              <a:rPr lang="fr-CH" sz="1800" dirty="0" smtClean="0">
                <a:sym typeface="Symbol" pitchFamily="18" charset="2"/>
              </a:rPr>
              <a:t> 361 to 340 A</a:t>
            </a:r>
          </a:p>
          <a:p>
            <a:pPr lvl="2" eaLnBrk="1" hangingPunct="1"/>
            <a:r>
              <a:rPr lang="fr-CH" sz="1600" dirty="0" err="1" smtClean="0">
                <a:sym typeface="Wingdings" panose="05000000000000000000" pitchFamily="2" charset="2"/>
              </a:rPr>
              <a:t>Surrender</a:t>
            </a:r>
            <a:r>
              <a:rPr lang="fr-CH" sz="1600" dirty="0" smtClean="0">
                <a:sym typeface="Wingdings" panose="05000000000000000000" pitchFamily="2" charset="2"/>
              </a:rPr>
              <a:t> …  </a:t>
            </a:r>
            <a:r>
              <a:rPr lang="fr-CH" sz="1600" dirty="0">
                <a:sym typeface="Wingdings" panose="05000000000000000000" pitchFamily="2" charset="2"/>
              </a:rPr>
              <a:t></a:t>
            </a:r>
            <a:endParaRPr lang="fr-CH" sz="1600" dirty="0" smtClean="0">
              <a:sym typeface="Wingdings" panose="05000000000000000000" pitchFamily="2" charset="2"/>
            </a:endParaRPr>
          </a:p>
          <a:p>
            <a:pPr lvl="2" eaLnBrk="1" hangingPunct="1"/>
            <a:r>
              <a:rPr lang="fr-CH" sz="1600" dirty="0" err="1" smtClean="0">
                <a:sym typeface="Wingdings" panose="05000000000000000000" pitchFamily="2" charset="2"/>
              </a:rPr>
              <a:t>Loss</a:t>
            </a:r>
            <a:r>
              <a:rPr lang="fr-CH" sz="1600" dirty="0" smtClean="0">
                <a:sym typeface="Wingdings" panose="05000000000000000000" pitchFamily="2" charset="2"/>
              </a:rPr>
              <a:t> of 1.5% </a:t>
            </a:r>
            <a:r>
              <a:rPr lang="fr-CH" sz="1600" dirty="0" err="1" smtClean="0">
                <a:sym typeface="Wingdings" panose="05000000000000000000" pitchFamily="2" charset="2"/>
              </a:rPr>
              <a:t>precious</a:t>
            </a:r>
            <a:r>
              <a:rPr lang="fr-CH" sz="1600" dirty="0" smtClean="0">
                <a:sym typeface="Wingdings" panose="05000000000000000000" pitchFamily="2" charset="2"/>
              </a:rPr>
              <a:t> </a:t>
            </a:r>
            <a:r>
              <a:rPr lang="fr-CH" sz="1600" dirty="0" err="1" smtClean="0">
                <a:sym typeface="Wingdings" panose="05000000000000000000" pitchFamily="2" charset="2"/>
              </a:rPr>
              <a:t>margin</a:t>
            </a:r>
            <a:r>
              <a:rPr lang="fr-CH" sz="1600" dirty="0" smtClean="0">
                <a:sym typeface="Wingdings" panose="05000000000000000000" pitchFamily="2" charset="2"/>
              </a:rPr>
              <a:t> (</a:t>
            </a:r>
            <a:r>
              <a:rPr lang="fr-CH" sz="1600" dirty="0" err="1" smtClean="0">
                <a:sym typeface="Wingdings" panose="05000000000000000000" pitchFamily="2" charset="2"/>
              </a:rPr>
              <a:t>from</a:t>
            </a:r>
            <a:r>
              <a:rPr lang="fr-CH" sz="1600" dirty="0" smtClean="0">
                <a:sym typeface="Wingdings" panose="05000000000000000000" pitchFamily="2" charset="2"/>
              </a:rPr>
              <a:t> 80% to 81.5% on the </a:t>
            </a:r>
            <a:r>
              <a:rPr lang="fr-CH" sz="1600" dirty="0" err="1" smtClean="0">
                <a:sym typeface="Wingdings" panose="05000000000000000000" pitchFamily="2" charset="2"/>
              </a:rPr>
              <a:t>loadline</a:t>
            </a:r>
            <a:r>
              <a:rPr lang="fr-CH" sz="1600" dirty="0" smtClean="0">
                <a:sym typeface="Wingdings" panose="05000000000000000000" pitchFamily="2" charset="2"/>
              </a:rPr>
              <a:t>)</a:t>
            </a:r>
          </a:p>
          <a:p>
            <a:pPr lvl="1" eaLnBrk="1" hangingPunct="1"/>
            <a:endParaRPr lang="fr-CH" sz="1600" dirty="0" smtClean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fr-CH" sz="1600" dirty="0" smtClean="0">
              <a:sym typeface="Symbol" pitchFamily="18" charset="2"/>
            </a:endParaRPr>
          </a:p>
          <a:p>
            <a:pPr lvl="1" eaLnBrk="1" hangingPunct="1"/>
            <a:endParaRPr lang="fr-CH" sz="1600" dirty="0">
              <a:sym typeface="Symbol" pitchFamily="18" charset="2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1200" dirty="0"/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Critical </a:t>
            </a:r>
            <a:r>
              <a:rPr lang="fr-CH" dirty="0" err="1" smtClean="0">
                <a:solidFill>
                  <a:schemeClr val="bg1"/>
                </a:solidFill>
                <a:sym typeface="Symbol" pitchFamily="18" charset="2"/>
              </a:rPr>
              <a:t>current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6150" y="2710522"/>
            <a:ext cx="5922336" cy="3559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Arrow Connector 6"/>
          <p:cNvCxnSpPr/>
          <p:nvPr/>
        </p:nvCxnSpPr>
        <p:spPr bwMode="auto">
          <a:xfrm flipH="1">
            <a:off x="4221126" y="4340457"/>
            <a:ext cx="356192" cy="207338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xtBox 1"/>
          <p:cNvSpPr txBox="1"/>
          <p:nvPr/>
        </p:nvSpPr>
        <p:spPr>
          <a:xfrm>
            <a:off x="3351568" y="6408432"/>
            <a:ext cx="27879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/>
              <a:t>Short </a:t>
            </a:r>
            <a:r>
              <a:rPr lang="fr-CH" sz="1100" dirty="0" err="1" smtClean="0"/>
              <a:t>sample</a:t>
            </a:r>
            <a:r>
              <a:rPr lang="fr-CH" sz="1100" dirty="0" smtClean="0"/>
              <a:t> gradient vs Cu/ no Cu ratio</a:t>
            </a:r>
            <a:endParaRPr lang="en-US" sz="1100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5670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QXF design review - </a:t>
            </a:r>
            <a:fld id="{5B0F2CE2-42CD-4A74-A04F-1839686887D0}" type="slidenum">
              <a:rPr lang="en-US" smtClean="0"/>
              <a:pPr>
                <a:defRPr/>
              </a:pPr>
              <a:t>16</a:t>
            </a:fld>
            <a:endParaRPr lang="en-US" dirty="0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sz="2800" dirty="0" smtClean="0">
                <a:sym typeface="Symbol" pitchFamily="18" charset="2"/>
              </a:rPr>
              <a:t>Second major point: </a:t>
            </a:r>
            <a:r>
              <a:rPr lang="fr-CH" sz="2800" dirty="0" err="1" smtClean="0">
                <a:sym typeface="Symbol" pitchFamily="18" charset="2"/>
              </a:rPr>
              <a:t>margin</a:t>
            </a:r>
            <a:endParaRPr lang="fr-CH" sz="2800" dirty="0" smtClean="0">
              <a:sym typeface="Symbol" pitchFamily="18" charset="2"/>
            </a:endParaRPr>
          </a:p>
          <a:p>
            <a:pPr lvl="1" eaLnBrk="1" hangingPunct="1"/>
            <a:r>
              <a:rPr lang="fr-CH" dirty="0" err="1">
                <a:sym typeface="Symbol" pitchFamily="18" charset="2"/>
              </a:rPr>
              <a:t>Review</a:t>
            </a:r>
            <a:r>
              <a:rPr lang="fr-CH" dirty="0">
                <a:sym typeface="Symbol" pitchFamily="18" charset="2"/>
              </a:rPr>
              <a:t> of LARP </a:t>
            </a:r>
            <a:r>
              <a:rPr lang="fr-CH" dirty="0" err="1">
                <a:sym typeface="Symbol" pitchFamily="18" charset="2"/>
              </a:rPr>
              <a:t>results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err="1">
                <a:sym typeface="Symbol" pitchFamily="18" charset="2"/>
              </a:rPr>
              <a:t>gives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err="1">
                <a:sym typeface="Symbol" pitchFamily="18" charset="2"/>
              </a:rPr>
              <a:t>some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err="1">
                <a:sym typeface="Symbol" pitchFamily="18" charset="2"/>
              </a:rPr>
              <a:t>optimism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that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this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margin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can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be</a:t>
            </a:r>
            <a:r>
              <a:rPr lang="fr-CH" dirty="0" smtClean="0">
                <a:sym typeface="Symbol" pitchFamily="18" charset="2"/>
              </a:rPr>
              <a:t> met </a:t>
            </a:r>
            <a:r>
              <a:rPr lang="fr-CH" sz="1600" dirty="0" smtClean="0">
                <a:solidFill>
                  <a:srgbClr val="009900"/>
                </a:solidFill>
                <a:sym typeface="Symbol" pitchFamily="18" charset="2"/>
              </a:rPr>
              <a:t>[G</a:t>
            </a:r>
            <a:r>
              <a:rPr lang="fr-CH" sz="1600" dirty="0">
                <a:solidFill>
                  <a:srgbClr val="009900"/>
                </a:solidFill>
                <a:sym typeface="Symbol" pitchFamily="18" charset="2"/>
              </a:rPr>
              <a:t>. L. </a:t>
            </a:r>
            <a:r>
              <a:rPr lang="fr-CH" sz="1600" dirty="0" err="1">
                <a:solidFill>
                  <a:srgbClr val="009900"/>
                </a:solidFill>
                <a:sym typeface="Symbol" pitchFamily="18" charset="2"/>
              </a:rPr>
              <a:t>Sabbi</a:t>
            </a:r>
            <a:r>
              <a:rPr lang="fr-CH" sz="1600" dirty="0">
                <a:solidFill>
                  <a:srgbClr val="009900"/>
                </a:solidFill>
                <a:sym typeface="Symbol" pitchFamily="18" charset="2"/>
              </a:rPr>
              <a:t> talk</a:t>
            </a:r>
            <a:r>
              <a:rPr lang="fr-CH" sz="1600" dirty="0" smtClean="0">
                <a:solidFill>
                  <a:srgbClr val="009900"/>
                </a:solidFill>
                <a:sym typeface="Symbol" pitchFamily="18" charset="2"/>
              </a:rPr>
              <a:t>]</a:t>
            </a:r>
            <a:endParaRPr lang="fr-CH" dirty="0">
              <a:solidFill>
                <a:srgbClr val="009900"/>
              </a:solidFill>
              <a:sym typeface="Symbol" pitchFamily="18" charset="2"/>
            </a:endParaRPr>
          </a:p>
          <a:p>
            <a:pPr eaLnBrk="1" hangingPunct="1"/>
            <a:r>
              <a:rPr lang="fr-CH" sz="2800" dirty="0" smtClean="0">
                <a:sym typeface="Symbol" pitchFamily="18" charset="2"/>
              </a:rPr>
              <a:t>But </a:t>
            </a:r>
            <a:r>
              <a:rPr lang="fr-CH" sz="2800" dirty="0" smtClean="0">
                <a:sym typeface="Symbol" pitchFamily="18" charset="2"/>
              </a:rPr>
              <a:t>(</a:t>
            </a:r>
            <a:r>
              <a:rPr lang="fr-CH" sz="2800" dirty="0" err="1" smtClean="0">
                <a:sym typeface="Symbol" pitchFamily="18" charset="2"/>
              </a:rPr>
              <a:t>my</a:t>
            </a:r>
            <a:r>
              <a:rPr lang="fr-CH" sz="2800" dirty="0" smtClean="0">
                <a:sym typeface="Symbol" pitchFamily="18" charset="2"/>
              </a:rPr>
              <a:t> point of </a:t>
            </a:r>
            <a:r>
              <a:rPr lang="fr-CH" sz="2800" dirty="0" err="1" smtClean="0">
                <a:sym typeface="Symbol" pitchFamily="18" charset="2"/>
              </a:rPr>
              <a:t>view</a:t>
            </a:r>
            <a:r>
              <a:rPr lang="fr-CH" sz="2800" dirty="0" smtClean="0">
                <a:sym typeface="Symbol" pitchFamily="18" charset="2"/>
              </a:rPr>
              <a:t>)</a:t>
            </a:r>
            <a:endParaRPr lang="fr-CH" sz="2800" dirty="0" smtClean="0">
              <a:sym typeface="Symbol" pitchFamily="18" charset="2"/>
            </a:endParaRP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Working</a:t>
            </a:r>
            <a:r>
              <a:rPr lang="fr-CH" dirty="0" smtClean="0">
                <a:sym typeface="Symbol" pitchFamily="18" charset="2"/>
              </a:rPr>
              <a:t> at 80% on the </a:t>
            </a:r>
            <a:r>
              <a:rPr lang="fr-CH" dirty="0" err="1" smtClean="0">
                <a:sym typeface="Symbol" pitchFamily="18" charset="2"/>
              </a:rPr>
              <a:t>loadline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take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unnecessary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risks</a:t>
            </a:r>
            <a:r>
              <a:rPr lang="fr-CH" dirty="0" smtClean="0">
                <a:sym typeface="Symbol" pitchFamily="18" charset="2"/>
              </a:rPr>
              <a:t> for the first or second </a:t>
            </a:r>
            <a:r>
              <a:rPr lang="fr-CH" dirty="0" smtClean="0">
                <a:sym typeface="Symbol" pitchFamily="18" charset="2"/>
              </a:rPr>
              <a:t>massive (more </a:t>
            </a:r>
            <a:r>
              <a:rPr lang="fr-CH" dirty="0" err="1" smtClean="0">
                <a:sym typeface="Symbol" pitchFamily="18" charset="2"/>
              </a:rPr>
              <a:t>than</a:t>
            </a:r>
            <a:r>
              <a:rPr lang="fr-CH" dirty="0" smtClean="0">
                <a:sym typeface="Symbol" pitchFamily="18" charset="2"/>
              </a:rPr>
              <a:t> 100 m of </a:t>
            </a:r>
            <a:r>
              <a:rPr lang="fr-CH" dirty="0" err="1" smtClean="0">
                <a:sym typeface="Symbol" pitchFamily="18" charset="2"/>
              </a:rPr>
              <a:t>magnets</a:t>
            </a:r>
            <a:r>
              <a:rPr lang="fr-CH" dirty="0" smtClean="0">
                <a:sym typeface="Symbol" pitchFamily="18" charset="2"/>
              </a:rPr>
              <a:t>) application </a:t>
            </a:r>
            <a:r>
              <a:rPr lang="fr-CH" dirty="0" smtClean="0">
                <a:sym typeface="Symbol" pitchFamily="18" charset="2"/>
              </a:rPr>
              <a:t>of Nb</a:t>
            </a:r>
            <a:r>
              <a:rPr lang="fr-CH" baseline="-25000" dirty="0" smtClean="0">
                <a:sym typeface="Symbol" pitchFamily="18" charset="2"/>
              </a:rPr>
              <a:t>3</a:t>
            </a:r>
            <a:r>
              <a:rPr lang="fr-CH" dirty="0" smtClean="0">
                <a:sym typeface="Symbol" pitchFamily="18" charset="2"/>
              </a:rPr>
              <a:t>Sn to </a:t>
            </a:r>
            <a:r>
              <a:rPr lang="fr-CH" dirty="0" err="1" smtClean="0">
                <a:sym typeface="Symbol" pitchFamily="18" charset="2"/>
              </a:rPr>
              <a:t>accelerator</a:t>
            </a:r>
            <a:endParaRPr lang="fr-CH" dirty="0" smtClean="0">
              <a:sym typeface="Symbol" pitchFamily="18" charset="2"/>
            </a:endParaRP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In the triplet </a:t>
            </a:r>
            <a:r>
              <a:rPr lang="fr-CH" dirty="0" err="1" smtClean="0">
                <a:sym typeface="Symbol" pitchFamily="18" charset="2"/>
              </a:rPr>
              <a:t>we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can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increase</a:t>
            </a:r>
            <a:r>
              <a:rPr lang="fr-CH" dirty="0" smtClean="0">
                <a:sym typeface="Symbol" pitchFamily="18" charset="2"/>
              </a:rPr>
              <a:t> the </a:t>
            </a:r>
            <a:r>
              <a:rPr lang="fr-CH" dirty="0" err="1" smtClean="0">
                <a:sym typeface="Symbol" pitchFamily="18" charset="2"/>
              </a:rPr>
              <a:t>length</a:t>
            </a:r>
            <a:r>
              <a:rPr lang="fr-CH" dirty="0" smtClean="0">
                <a:sym typeface="Symbol" pitchFamily="18" charset="2"/>
              </a:rPr>
              <a:t>, and the </a:t>
            </a:r>
            <a:r>
              <a:rPr lang="fr-CH" dirty="0" err="1" smtClean="0">
                <a:sym typeface="Symbol" pitchFamily="18" charset="2"/>
              </a:rPr>
              <a:t>risk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reduction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strong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Replacement of a </a:t>
            </a:r>
            <a:r>
              <a:rPr lang="fr-CH" dirty="0" err="1" smtClean="0">
                <a:sym typeface="Symbol" pitchFamily="18" charset="2"/>
              </a:rPr>
              <a:t>magnet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requires</a:t>
            </a:r>
            <a:r>
              <a:rPr lang="fr-CH" dirty="0" smtClean="0">
                <a:sym typeface="Symbol" pitchFamily="18" charset="2"/>
              </a:rPr>
              <a:t> at least 6 </a:t>
            </a:r>
            <a:r>
              <a:rPr lang="fr-CH" dirty="0" err="1" smtClean="0">
                <a:sym typeface="Symbol" pitchFamily="18" charset="2"/>
              </a:rPr>
              <a:t>months</a:t>
            </a:r>
            <a:endParaRPr lang="fr-CH" dirty="0" smtClean="0">
              <a:sym typeface="Symbol" pitchFamily="18" charset="2"/>
            </a:endParaRPr>
          </a:p>
          <a:p>
            <a:pPr eaLnBrk="1" hangingPunct="1"/>
            <a:r>
              <a:rPr lang="fr-CH" dirty="0" smtClean="0">
                <a:sym typeface="Symbol" pitchFamily="18" charset="2"/>
              </a:rPr>
              <a:t>Possible </a:t>
            </a:r>
            <a:r>
              <a:rPr lang="fr-CH" dirty="0" smtClean="0">
                <a:sym typeface="Symbol" pitchFamily="18" charset="2"/>
              </a:rPr>
              <a:t>solution: </a:t>
            </a:r>
            <a:r>
              <a:rPr lang="fr-CH" dirty="0" err="1" smtClean="0">
                <a:sym typeface="Symbol" pitchFamily="18" charset="2"/>
              </a:rPr>
              <a:t>increase</a:t>
            </a:r>
            <a:r>
              <a:rPr lang="fr-CH" dirty="0" smtClean="0">
                <a:sym typeface="Symbol" pitchFamily="18" charset="2"/>
              </a:rPr>
              <a:t> 5% the </a:t>
            </a:r>
            <a:r>
              <a:rPr lang="fr-CH" dirty="0" err="1" smtClean="0">
                <a:sym typeface="Symbol" pitchFamily="18" charset="2"/>
              </a:rPr>
              <a:t>length</a:t>
            </a:r>
            <a:r>
              <a:rPr lang="fr-CH" dirty="0" smtClean="0">
                <a:sym typeface="Symbol" pitchFamily="18" charset="2"/>
              </a:rPr>
              <a:t>: </a:t>
            </a:r>
            <a:r>
              <a:rPr lang="fr-CH" dirty="0" err="1" smtClean="0">
                <a:sym typeface="Symbol" pitchFamily="18" charset="2"/>
              </a:rPr>
              <a:t>from</a:t>
            </a:r>
            <a:r>
              <a:rPr lang="fr-CH" dirty="0" smtClean="0">
                <a:sym typeface="Symbol" pitchFamily="18" charset="2"/>
              </a:rPr>
              <a:t> 4 to 4.2 m for the Q1/Q3 </a:t>
            </a:r>
            <a:r>
              <a:rPr lang="fr-CH" dirty="0" err="1" smtClean="0">
                <a:sym typeface="Symbol" pitchFamily="18" charset="2"/>
              </a:rPr>
              <a:t>magnets</a:t>
            </a:r>
            <a:r>
              <a:rPr lang="fr-CH" dirty="0" smtClean="0">
                <a:sym typeface="Symbol" pitchFamily="18" charset="2"/>
              </a:rPr>
              <a:t> and </a:t>
            </a:r>
            <a:r>
              <a:rPr lang="fr-CH" dirty="0" err="1" smtClean="0">
                <a:sym typeface="Symbol" pitchFamily="18" charset="2"/>
              </a:rPr>
              <a:t>from</a:t>
            </a:r>
            <a:r>
              <a:rPr lang="fr-CH" dirty="0" smtClean="0">
                <a:sym typeface="Symbol" pitchFamily="18" charset="2"/>
              </a:rPr>
              <a:t> 6.8 to 7.15 m for Q2a/Q2b</a:t>
            </a: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This </a:t>
            </a:r>
            <a:r>
              <a:rPr lang="fr-CH" dirty="0" err="1" smtClean="0">
                <a:sym typeface="Symbol" pitchFamily="18" charset="2"/>
              </a:rPr>
              <a:t>brings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smtClean="0">
                <a:sym typeface="Symbol" pitchFamily="18" charset="2"/>
              </a:rPr>
              <a:t>the </a:t>
            </a:r>
            <a:r>
              <a:rPr lang="fr-CH" dirty="0" err="1" smtClean="0">
                <a:sym typeface="Symbol" pitchFamily="18" charset="2"/>
              </a:rPr>
              <a:t>operational</a:t>
            </a:r>
            <a:r>
              <a:rPr lang="fr-CH" dirty="0" smtClean="0">
                <a:sym typeface="Symbol" pitchFamily="18" charset="2"/>
              </a:rPr>
              <a:t> point </a:t>
            </a:r>
            <a:r>
              <a:rPr lang="fr-CH" dirty="0" err="1" smtClean="0">
                <a:sym typeface="Symbol" pitchFamily="18" charset="2"/>
              </a:rPr>
              <a:t>from</a:t>
            </a:r>
            <a:r>
              <a:rPr lang="fr-CH" dirty="0" smtClean="0">
                <a:sym typeface="Symbol" pitchFamily="18" charset="2"/>
              </a:rPr>
              <a:t> 80% to </a:t>
            </a:r>
            <a:r>
              <a:rPr lang="fr-CH" dirty="0" smtClean="0">
                <a:sym typeface="Symbol"/>
              </a:rPr>
              <a:t></a:t>
            </a:r>
            <a:r>
              <a:rPr lang="fr-CH" dirty="0" smtClean="0">
                <a:sym typeface="Symbol" pitchFamily="18" charset="2"/>
              </a:rPr>
              <a:t>75%,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limited</a:t>
            </a:r>
            <a:r>
              <a:rPr lang="fr-CH" dirty="0" smtClean="0">
                <a:sym typeface="Symbol" pitchFamily="18" charset="2"/>
              </a:rPr>
              <a:t> performance </a:t>
            </a:r>
            <a:r>
              <a:rPr lang="fr-CH" dirty="0" err="1" smtClean="0">
                <a:sym typeface="Symbol" pitchFamily="18" charset="2"/>
              </a:rPr>
              <a:t>loss</a:t>
            </a:r>
            <a:endParaRPr lang="fr-CH" dirty="0" smtClean="0">
              <a:sym typeface="Symbol" pitchFamily="18" charset="2"/>
            </a:endParaRP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Impact on </a:t>
            </a:r>
            <a:r>
              <a:rPr lang="fr-CH" dirty="0" err="1" smtClean="0">
                <a:sym typeface="Symbol" pitchFamily="18" charset="2"/>
              </a:rPr>
              <a:t>cost</a:t>
            </a:r>
            <a:r>
              <a:rPr lang="fr-CH" dirty="0" smtClean="0">
                <a:sym typeface="Symbol" pitchFamily="18" charset="2"/>
              </a:rPr>
              <a:t>, and </a:t>
            </a:r>
            <a:r>
              <a:rPr lang="fr-CH" dirty="0" err="1">
                <a:sym typeface="Symbol" pitchFamily="18" charset="2"/>
              </a:rPr>
              <a:t>l</a:t>
            </a:r>
            <a:r>
              <a:rPr lang="fr-CH" dirty="0" err="1" smtClean="0">
                <a:sym typeface="Symbol" pitchFamily="18" charset="2"/>
              </a:rPr>
              <a:t>imits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from</a:t>
            </a:r>
            <a:r>
              <a:rPr lang="fr-CH" dirty="0" smtClean="0">
                <a:sym typeface="Symbol" pitchFamily="18" charset="2"/>
              </a:rPr>
              <a:t> the test station</a:t>
            </a:r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MARGIN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9727155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QXF design review - </a:t>
            </a:r>
            <a:fld id="{5B0F2CE2-42CD-4A74-A04F-1839686887D0}" type="slidenum">
              <a:rPr lang="en-US" smtClean="0"/>
              <a:pPr>
                <a:defRPr/>
              </a:pPr>
              <a:t>17</a:t>
            </a:fld>
            <a:endParaRPr lang="en-US" dirty="0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sz="2800" dirty="0" smtClean="0">
                <a:sym typeface="Symbol" pitchFamily="18" charset="2"/>
              </a:rPr>
              <a:t>Second major point: </a:t>
            </a:r>
            <a:r>
              <a:rPr lang="fr-CH" sz="2800" dirty="0" err="1" smtClean="0">
                <a:sym typeface="Symbol" pitchFamily="18" charset="2"/>
              </a:rPr>
              <a:t>margim</a:t>
            </a:r>
            <a:r>
              <a:rPr lang="fr-CH" sz="2800" dirty="0" smtClean="0">
                <a:sym typeface="Symbol" pitchFamily="18" charset="2"/>
              </a:rPr>
              <a:t> - </a:t>
            </a:r>
            <a:r>
              <a:rPr lang="fr-CH" dirty="0" err="1">
                <a:sym typeface="Symbol" pitchFamily="18" charset="2"/>
              </a:rPr>
              <a:t>r</a:t>
            </a:r>
            <a:r>
              <a:rPr lang="fr-CH" dirty="0" err="1" smtClean="0">
                <a:sym typeface="Symbol" pitchFamily="18" charset="2"/>
              </a:rPr>
              <a:t>eviewers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asked</a:t>
            </a:r>
            <a:r>
              <a:rPr lang="fr-CH" dirty="0" smtClean="0">
                <a:sym typeface="Symbol" pitchFamily="18" charset="2"/>
              </a:rPr>
              <a:t> to </a:t>
            </a:r>
            <a:r>
              <a:rPr lang="fr-CH" dirty="0" err="1" smtClean="0">
                <a:sym typeface="Symbol" pitchFamily="18" charset="2"/>
              </a:rPr>
              <a:t>consider</a:t>
            </a:r>
            <a:r>
              <a:rPr lang="fr-CH" dirty="0" smtClean="0">
                <a:sym typeface="Symbol" pitchFamily="18" charset="2"/>
              </a:rPr>
              <a:t> plan B in case of major </a:t>
            </a:r>
            <a:r>
              <a:rPr lang="fr-CH" dirty="0" err="1" smtClean="0">
                <a:sym typeface="Symbol" pitchFamily="18" charset="2"/>
              </a:rPr>
              <a:t>problems</a:t>
            </a:r>
            <a:endParaRPr lang="fr-CH" dirty="0" smtClean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r>
              <a:rPr lang="fr-CH" dirty="0" err="1" smtClean="0">
                <a:sym typeface="Symbol" pitchFamily="18" charset="2"/>
              </a:rPr>
              <a:t>Mechanical</a:t>
            </a:r>
            <a:r>
              <a:rPr lang="fr-CH" dirty="0" smtClean="0">
                <a:sym typeface="Symbol" pitchFamily="18" charset="2"/>
              </a:rPr>
              <a:t> structure </a:t>
            </a:r>
            <a:r>
              <a:rPr lang="fr-CH" dirty="0" err="1" smtClean="0">
                <a:sym typeface="Symbol" pitchFamily="18" charset="2"/>
              </a:rPr>
              <a:t>allows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easy</a:t>
            </a:r>
            <a:r>
              <a:rPr lang="fr-CH" dirty="0" smtClean="0">
                <a:sym typeface="Symbol" pitchFamily="18" charset="2"/>
              </a:rPr>
              <a:t> replacement of </a:t>
            </a:r>
            <a:r>
              <a:rPr lang="fr-CH" dirty="0" err="1" smtClean="0">
                <a:sym typeface="Symbol" pitchFamily="18" charset="2"/>
              </a:rPr>
              <a:t>limiting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coils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sz="2000" dirty="0">
                <a:solidFill>
                  <a:srgbClr val="009900"/>
                </a:solidFill>
                <a:sym typeface="Symbol" pitchFamily="18" charset="2"/>
              </a:rPr>
              <a:t>[G. Ambrosio talk]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Already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done</a:t>
            </a:r>
            <a:r>
              <a:rPr lang="fr-CH" dirty="0" smtClean="0">
                <a:sym typeface="Symbol" pitchFamily="18" charset="2"/>
              </a:rPr>
              <a:t> in LARP, </a:t>
            </a:r>
            <a:r>
              <a:rPr lang="fr-CH" dirty="0" err="1" smtClean="0">
                <a:sym typeface="Symbol" pitchFamily="18" charset="2"/>
              </a:rPr>
              <a:t>requires</a:t>
            </a:r>
            <a:r>
              <a:rPr lang="fr-CH" dirty="0" smtClean="0">
                <a:sym typeface="Symbol" pitchFamily="18" charset="2"/>
              </a:rPr>
              <a:t> more </a:t>
            </a:r>
            <a:r>
              <a:rPr lang="fr-CH" dirty="0" err="1" smtClean="0">
                <a:sym typeface="Symbol" pitchFamily="18" charset="2"/>
              </a:rPr>
              <a:t>coils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Plan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already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assuming</a:t>
            </a:r>
            <a:r>
              <a:rPr lang="fr-CH" dirty="0" smtClean="0">
                <a:sym typeface="Symbol" pitchFamily="18" charset="2"/>
              </a:rPr>
              <a:t> 25% </a:t>
            </a:r>
            <a:r>
              <a:rPr lang="fr-CH" dirty="0" err="1" smtClean="0">
                <a:sym typeface="Symbol" pitchFamily="18" charset="2"/>
              </a:rPr>
              <a:t>limiting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coils</a:t>
            </a:r>
            <a:r>
              <a:rPr lang="fr-CH" dirty="0" smtClean="0">
                <a:sym typeface="Symbol" pitchFamily="18" charset="2"/>
              </a:rPr>
              <a:t> (5 </a:t>
            </a:r>
            <a:r>
              <a:rPr lang="fr-CH" dirty="0" err="1" smtClean="0">
                <a:sym typeface="Symbol" pitchFamily="18" charset="2"/>
              </a:rPr>
              <a:t>coils</a:t>
            </a:r>
            <a:r>
              <a:rPr lang="fr-CH" dirty="0" smtClean="0">
                <a:sym typeface="Symbol" pitchFamily="18" charset="2"/>
              </a:rPr>
              <a:t> to </a:t>
            </a:r>
            <a:r>
              <a:rPr lang="fr-CH" dirty="0" err="1" smtClean="0">
                <a:sym typeface="Symbol" pitchFamily="18" charset="2"/>
              </a:rPr>
              <a:t>make</a:t>
            </a:r>
            <a:r>
              <a:rPr lang="fr-CH" dirty="0" smtClean="0">
                <a:sym typeface="Symbol" pitchFamily="18" charset="2"/>
              </a:rPr>
              <a:t> one </a:t>
            </a:r>
            <a:r>
              <a:rPr lang="fr-CH" dirty="0" err="1" smtClean="0">
                <a:sym typeface="Symbol" pitchFamily="18" charset="2"/>
              </a:rPr>
              <a:t>quadrupole</a:t>
            </a:r>
            <a:r>
              <a:rPr lang="fr-CH" dirty="0">
                <a:sym typeface="Symbol" pitchFamily="18" charset="2"/>
              </a:rPr>
              <a:t>)</a:t>
            </a: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Risk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>
                <a:sym typeface="Symbol" pitchFamily="18" charset="2"/>
              </a:rPr>
              <a:t>reduction</a:t>
            </a:r>
            <a:r>
              <a:rPr lang="fr-CH" dirty="0">
                <a:sym typeface="Symbol" pitchFamily="18" charset="2"/>
              </a:rPr>
              <a:t> factor</a:t>
            </a:r>
            <a:r>
              <a:rPr lang="fr-CH" dirty="0" smtClean="0">
                <a:sym typeface="Symbol" pitchFamily="18" charset="2"/>
              </a:rPr>
              <a:t>: </a:t>
            </a:r>
            <a:r>
              <a:rPr lang="fr-CH" dirty="0" err="1" smtClean="0">
                <a:sym typeface="Symbol" pitchFamily="18" charset="2"/>
              </a:rPr>
              <a:t>early</a:t>
            </a:r>
            <a:r>
              <a:rPr lang="fr-CH" dirty="0" smtClean="0">
                <a:sym typeface="Symbol" pitchFamily="18" charset="2"/>
              </a:rPr>
              <a:t> test to </a:t>
            </a:r>
            <a:r>
              <a:rPr lang="fr-CH" dirty="0" err="1" smtClean="0">
                <a:sym typeface="Symbol" pitchFamily="18" charset="2"/>
              </a:rPr>
              <a:t>intercept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problems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before</a:t>
            </a:r>
            <a:r>
              <a:rPr lang="fr-CH" dirty="0" smtClean="0">
                <a:sym typeface="Symbol" pitchFamily="18" charset="2"/>
              </a:rPr>
              <a:t> final </a:t>
            </a:r>
            <a:r>
              <a:rPr lang="fr-CH" dirty="0" err="1" smtClean="0">
                <a:sym typeface="Symbol" pitchFamily="18" charset="2"/>
              </a:rPr>
              <a:t>assembly</a:t>
            </a:r>
            <a:endParaRPr lang="fr-CH" dirty="0">
              <a:solidFill>
                <a:srgbClr val="009900"/>
              </a:solidFill>
              <a:sym typeface="Symbol" pitchFamily="18" charset="2"/>
            </a:endParaRPr>
          </a:p>
          <a:p>
            <a:pPr eaLnBrk="1" hangingPunct="1"/>
            <a:r>
              <a:rPr lang="fr-CH" dirty="0" smtClean="0">
                <a:sym typeface="Symbol" pitchFamily="18" charset="2"/>
              </a:rPr>
              <a:t>Mixed </a:t>
            </a:r>
            <a:r>
              <a:rPr lang="fr-CH" dirty="0" err="1" smtClean="0">
                <a:sym typeface="Symbol" pitchFamily="18" charset="2"/>
              </a:rPr>
              <a:t>magnets</a:t>
            </a:r>
            <a:r>
              <a:rPr lang="fr-CH" dirty="0" smtClean="0">
                <a:sym typeface="Symbol" pitchFamily="18" charset="2"/>
              </a:rPr>
              <a:t> option not </a:t>
            </a:r>
            <a:r>
              <a:rPr lang="fr-CH" dirty="0" err="1" smtClean="0">
                <a:sym typeface="Symbol" pitchFamily="18" charset="2"/>
              </a:rPr>
              <a:t>wise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Solution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Nb-Ti and Nb</a:t>
            </a:r>
            <a:r>
              <a:rPr lang="fr-CH" baseline="-25000" dirty="0" smtClean="0">
                <a:sym typeface="Symbol" pitchFamily="18" charset="2"/>
              </a:rPr>
              <a:t>3</a:t>
            </a:r>
            <a:r>
              <a:rPr lang="fr-CH" dirty="0" smtClean="0">
                <a:sym typeface="Symbol" pitchFamily="18" charset="2"/>
              </a:rPr>
              <a:t>Sn </a:t>
            </a:r>
            <a:r>
              <a:rPr lang="fr-CH" dirty="0" err="1" smtClean="0">
                <a:sym typeface="Symbol" pitchFamily="18" charset="2"/>
              </a:rPr>
              <a:t>entails</a:t>
            </a:r>
            <a:r>
              <a:rPr lang="fr-CH" dirty="0" smtClean="0">
                <a:sym typeface="Symbol" pitchFamily="18" charset="2"/>
              </a:rPr>
              <a:t> large </a:t>
            </a:r>
            <a:r>
              <a:rPr lang="fr-CH" dirty="0" err="1" smtClean="0">
                <a:sym typeface="Symbol" pitchFamily="18" charset="2"/>
              </a:rPr>
              <a:t>loss</a:t>
            </a:r>
            <a:r>
              <a:rPr lang="fr-CH" dirty="0" smtClean="0">
                <a:sym typeface="Symbol" pitchFamily="18" charset="2"/>
              </a:rPr>
              <a:t> of performance …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… and a </a:t>
            </a:r>
            <a:r>
              <a:rPr lang="fr-CH" dirty="0" err="1" smtClean="0">
                <a:sym typeface="Symbol" pitchFamily="18" charset="2"/>
              </a:rPr>
              <a:t>huge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overhaed</a:t>
            </a:r>
            <a:r>
              <a:rPr lang="fr-CH" dirty="0" smtClean="0">
                <a:sym typeface="Symbol" pitchFamily="18" charset="2"/>
              </a:rPr>
              <a:t> of </a:t>
            </a:r>
            <a:r>
              <a:rPr lang="fr-CH" dirty="0" err="1" smtClean="0">
                <a:sym typeface="Symbol" pitchFamily="18" charset="2"/>
              </a:rPr>
              <a:t>fully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developing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another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very</a:t>
            </a:r>
            <a:r>
              <a:rPr lang="fr-CH" dirty="0" smtClean="0">
                <a:sym typeface="Symbol" pitchFamily="18" charset="2"/>
              </a:rPr>
              <a:t> long Nb-Ti </a:t>
            </a:r>
            <a:r>
              <a:rPr lang="fr-CH" dirty="0" err="1" smtClean="0">
                <a:sym typeface="Symbol" pitchFamily="18" charset="2"/>
              </a:rPr>
              <a:t>magnet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MARGIN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7478254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QXF design review - </a:t>
            </a:r>
            <a:fld id="{5B0F2CE2-42CD-4A74-A04F-1839686887D0}" type="slidenum">
              <a:rPr lang="en-US" smtClean="0"/>
              <a:pPr>
                <a:defRPr/>
              </a:pPr>
              <a:t>18</a:t>
            </a:fld>
            <a:endParaRPr lang="en-US" dirty="0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err="1">
                <a:sym typeface="Symbol" pitchFamily="18" charset="2"/>
              </a:rPr>
              <a:t>Others</a:t>
            </a:r>
            <a:r>
              <a:rPr lang="fr-CH" dirty="0">
                <a:sym typeface="Symbol" pitchFamily="18" charset="2"/>
              </a:rPr>
              <a:t> solutions </a:t>
            </a:r>
            <a:r>
              <a:rPr lang="fr-CH" dirty="0" smtClean="0">
                <a:sym typeface="Symbol" pitchFamily="18" charset="2"/>
              </a:rPr>
              <a:t>look </a:t>
            </a:r>
            <a:r>
              <a:rPr lang="fr-CH" dirty="0" err="1" smtClean="0">
                <a:sym typeface="Symbol" pitchFamily="18" charset="2"/>
              </a:rPr>
              <a:t>less</a:t>
            </a:r>
            <a:r>
              <a:rPr lang="fr-CH" dirty="0" smtClean="0">
                <a:sym typeface="Symbol" pitchFamily="18" charset="2"/>
              </a:rPr>
              <a:t> viable</a:t>
            </a:r>
            <a:endParaRPr lang="fr-CH" dirty="0">
              <a:sym typeface="Symbol" pitchFamily="18" charset="2"/>
            </a:endParaRP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Example</a:t>
            </a:r>
            <a:r>
              <a:rPr lang="fr-CH" dirty="0" smtClean="0">
                <a:sym typeface="Symbol" pitchFamily="18" charset="2"/>
              </a:rPr>
              <a:t> 1: </a:t>
            </a:r>
            <a:r>
              <a:rPr lang="fr-CH" dirty="0" err="1" smtClean="0">
                <a:sym typeface="Symbol" pitchFamily="18" charset="2"/>
              </a:rPr>
              <a:t>decrease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copper</a:t>
            </a:r>
            <a:r>
              <a:rPr lang="fr-CH" dirty="0" smtClean="0">
                <a:sym typeface="Symbol" pitchFamily="18" charset="2"/>
              </a:rPr>
              <a:t> – to </a:t>
            </a:r>
            <a:r>
              <a:rPr lang="fr-CH" dirty="0" err="1" smtClean="0">
                <a:sym typeface="Symbol" pitchFamily="18" charset="2"/>
              </a:rPr>
              <a:t>get</a:t>
            </a:r>
            <a:r>
              <a:rPr lang="fr-CH" dirty="0" smtClean="0">
                <a:sym typeface="Symbol" pitchFamily="18" charset="2"/>
              </a:rPr>
              <a:t> 5% more </a:t>
            </a:r>
            <a:r>
              <a:rPr lang="fr-CH" dirty="0" err="1" smtClean="0">
                <a:sym typeface="Symbol" pitchFamily="18" charset="2"/>
              </a:rPr>
              <a:t>margin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you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need</a:t>
            </a:r>
            <a:r>
              <a:rPr lang="fr-CH" dirty="0" smtClean="0">
                <a:sym typeface="Symbol" pitchFamily="18" charset="2"/>
              </a:rPr>
              <a:t> to </a:t>
            </a:r>
            <a:r>
              <a:rPr lang="fr-CH" dirty="0" err="1" smtClean="0">
                <a:sym typeface="Symbol" pitchFamily="18" charset="2"/>
              </a:rPr>
              <a:t>lower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from</a:t>
            </a:r>
            <a:r>
              <a:rPr lang="fr-CH" dirty="0" smtClean="0">
                <a:sym typeface="Symbol" pitchFamily="18" charset="2"/>
              </a:rPr>
              <a:t> 1.2 to 0.8 – non </a:t>
            </a:r>
            <a:r>
              <a:rPr lang="fr-CH" dirty="0" err="1" smtClean="0">
                <a:sym typeface="Symbol" pitchFamily="18" charset="2"/>
              </a:rPr>
              <a:t>negligible</a:t>
            </a:r>
            <a:r>
              <a:rPr lang="fr-CH" dirty="0" smtClean="0">
                <a:sym typeface="Symbol" pitchFamily="18" charset="2"/>
              </a:rPr>
              <a:t> impact on </a:t>
            </a:r>
            <a:r>
              <a:rPr lang="fr-CH" dirty="0" err="1" smtClean="0">
                <a:sym typeface="Symbol" pitchFamily="18" charset="2"/>
              </a:rPr>
              <a:t>quench</a:t>
            </a:r>
            <a:r>
              <a:rPr lang="fr-CH" dirty="0" smtClean="0">
                <a:sym typeface="Symbol" pitchFamily="18" charset="2"/>
              </a:rPr>
              <a:t> protection, </a:t>
            </a:r>
            <a:r>
              <a:rPr lang="fr-CH" dirty="0" err="1" smtClean="0">
                <a:sym typeface="Symbol" pitchFamily="18" charset="2"/>
              </a:rPr>
              <a:t>which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already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tigth</a:t>
            </a:r>
            <a:endParaRPr lang="fr-CH" dirty="0" smtClean="0">
              <a:sym typeface="Symbol" pitchFamily="18" charset="2"/>
            </a:endParaRPr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MARGIN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0536" y="2683807"/>
            <a:ext cx="6037558" cy="362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Arrow Connector 5"/>
          <p:cNvCxnSpPr/>
          <p:nvPr/>
        </p:nvCxnSpPr>
        <p:spPr bwMode="auto">
          <a:xfrm flipH="1" flipV="1">
            <a:off x="3848986" y="4781712"/>
            <a:ext cx="1842965" cy="202019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" name="TextBox 1"/>
          <p:cNvSpPr txBox="1"/>
          <p:nvPr/>
        </p:nvSpPr>
        <p:spPr>
          <a:xfrm>
            <a:off x="2371414" y="6329054"/>
            <a:ext cx="47981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/>
              <a:t>Engineering </a:t>
            </a:r>
            <a:r>
              <a:rPr lang="fr-CH" sz="1100" dirty="0" err="1" smtClean="0"/>
              <a:t>current</a:t>
            </a:r>
            <a:r>
              <a:rPr lang="fr-CH" sz="1100" dirty="0" smtClean="0"/>
              <a:t> </a:t>
            </a:r>
            <a:r>
              <a:rPr lang="fr-CH" sz="1100" dirty="0" err="1" smtClean="0"/>
              <a:t>density</a:t>
            </a:r>
            <a:r>
              <a:rPr lang="fr-CH" sz="1100" dirty="0" smtClean="0"/>
              <a:t> and short </a:t>
            </a:r>
            <a:r>
              <a:rPr lang="fr-CH" sz="1100" dirty="0" err="1" smtClean="0"/>
              <a:t>sample</a:t>
            </a:r>
            <a:r>
              <a:rPr lang="fr-CH" sz="1100" dirty="0" smtClean="0"/>
              <a:t> gradient vs Cu/ no Cu ratio</a:t>
            </a:r>
            <a:endParaRPr lang="en-US" sz="1100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1150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QXF design review - </a:t>
            </a:r>
            <a:fld id="{5B0F2CE2-42CD-4A74-A04F-1839686887D0}" type="slidenum">
              <a:rPr lang="en-US" smtClean="0"/>
              <a:pPr>
                <a:defRPr/>
              </a:pPr>
              <a:t>19</a:t>
            </a:fld>
            <a:endParaRPr lang="en-US" dirty="0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err="1">
                <a:sym typeface="Symbol" pitchFamily="18" charset="2"/>
              </a:rPr>
              <a:t>Others</a:t>
            </a:r>
            <a:r>
              <a:rPr lang="fr-CH" dirty="0">
                <a:sym typeface="Symbol" pitchFamily="18" charset="2"/>
              </a:rPr>
              <a:t> solutions look </a:t>
            </a:r>
            <a:r>
              <a:rPr lang="fr-CH" dirty="0" err="1">
                <a:sym typeface="Symbol" pitchFamily="18" charset="2"/>
              </a:rPr>
              <a:t>less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smtClean="0">
                <a:sym typeface="Symbol" pitchFamily="18" charset="2"/>
              </a:rPr>
              <a:t>viable</a:t>
            </a:r>
            <a:endParaRPr lang="fr-CH" dirty="0">
              <a:sym typeface="Symbol" pitchFamily="18" charset="2"/>
            </a:endParaRP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Example</a:t>
            </a:r>
            <a:r>
              <a:rPr lang="fr-CH" dirty="0" smtClean="0">
                <a:sym typeface="Symbol" pitchFamily="18" charset="2"/>
              </a:rPr>
              <a:t> 2: </a:t>
            </a:r>
            <a:r>
              <a:rPr lang="fr-CH" dirty="0" err="1" smtClean="0">
                <a:sym typeface="Symbol" pitchFamily="18" charset="2"/>
              </a:rPr>
              <a:t>increase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current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density</a:t>
            </a:r>
            <a:r>
              <a:rPr lang="fr-CH" dirty="0" smtClean="0">
                <a:sym typeface="Symbol" pitchFamily="18" charset="2"/>
              </a:rPr>
              <a:t> (</a:t>
            </a:r>
            <a:r>
              <a:rPr lang="fr-CH" dirty="0" err="1" smtClean="0">
                <a:sym typeface="Symbol" pitchFamily="18" charset="2"/>
              </a:rPr>
              <a:t>already</a:t>
            </a:r>
            <a:r>
              <a:rPr lang="fr-CH" dirty="0" smtClean="0">
                <a:sym typeface="Symbol" pitchFamily="18" charset="2"/>
              </a:rPr>
              <a:t> not </a:t>
            </a:r>
            <a:r>
              <a:rPr lang="fr-CH" dirty="0" err="1" smtClean="0">
                <a:sym typeface="Symbol" pitchFamily="18" charset="2"/>
              </a:rPr>
              <a:t>there</a:t>
            </a:r>
            <a:r>
              <a:rPr lang="fr-CH" dirty="0" smtClean="0">
                <a:sym typeface="Symbol" pitchFamily="18" charset="2"/>
              </a:rPr>
              <a:t>) – </a:t>
            </a:r>
            <a:r>
              <a:rPr lang="fr-CH" dirty="0" smtClean="0">
                <a:sym typeface="Symbol"/>
              </a:rPr>
              <a:t></a:t>
            </a:r>
            <a:r>
              <a:rPr lang="fr-CH" dirty="0" smtClean="0">
                <a:sym typeface="Symbol" pitchFamily="18" charset="2"/>
              </a:rPr>
              <a:t>20% more </a:t>
            </a:r>
            <a:r>
              <a:rPr lang="fr-CH" dirty="0" err="1" smtClean="0">
                <a:sym typeface="Symbol" pitchFamily="18" charset="2"/>
              </a:rPr>
              <a:t>needed</a:t>
            </a:r>
            <a:r>
              <a:rPr lang="fr-CH" dirty="0" smtClean="0">
                <a:sym typeface="Symbol" pitchFamily="18" charset="2"/>
              </a:rPr>
              <a:t> to </a:t>
            </a:r>
            <a:r>
              <a:rPr lang="fr-CH" dirty="0" err="1" smtClean="0">
                <a:sym typeface="Symbol" pitchFamily="18" charset="2"/>
              </a:rPr>
              <a:t>get</a:t>
            </a:r>
            <a:r>
              <a:rPr lang="fr-CH" dirty="0" smtClean="0">
                <a:sym typeface="Symbol" pitchFamily="18" charset="2"/>
              </a:rPr>
              <a:t> 5% more </a:t>
            </a:r>
            <a:r>
              <a:rPr lang="fr-CH" dirty="0" err="1" smtClean="0">
                <a:sym typeface="Symbol" pitchFamily="18" charset="2"/>
              </a:rPr>
              <a:t>margin</a:t>
            </a:r>
            <a:endParaRPr lang="fr-CH" dirty="0" smtClean="0">
              <a:sym typeface="Symbol" pitchFamily="18" charset="2"/>
            </a:endParaRPr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MARGIN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6742" y="2485242"/>
            <a:ext cx="6026924" cy="362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Arrow Connector 6"/>
          <p:cNvCxnSpPr/>
          <p:nvPr/>
        </p:nvCxnSpPr>
        <p:spPr bwMode="auto">
          <a:xfrm flipV="1">
            <a:off x="4780204" y="3417806"/>
            <a:ext cx="1514270" cy="717696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xtBox 1"/>
          <p:cNvSpPr txBox="1"/>
          <p:nvPr/>
        </p:nvSpPr>
        <p:spPr>
          <a:xfrm>
            <a:off x="3032770" y="6329054"/>
            <a:ext cx="34948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/>
              <a:t>short </a:t>
            </a:r>
            <a:r>
              <a:rPr lang="fr-CH" sz="1100" dirty="0" err="1" smtClean="0"/>
              <a:t>sample</a:t>
            </a:r>
            <a:r>
              <a:rPr lang="fr-CH" sz="1100" dirty="0" smtClean="0"/>
              <a:t> gradient vs engineering </a:t>
            </a:r>
            <a:r>
              <a:rPr lang="fr-CH" sz="1100" dirty="0" err="1" smtClean="0"/>
              <a:t>current</a:t>
            </a:r>
            <a:r>
              <a:rPr lang="fr-CH" sz="1100" dirty="0" smtClean="0"/>
              <a:t> </a:t>
            </a:r>
            <a:r>
              <a:rPr lang="fr-CH" sz="1100" dirty="0" err="1" smtClean="0"/>
              <a:t>density</a:t>
            </a:r>
            <a:endParaRPr lang="en-US" sz="1100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9340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QXF design review - </a:t>
            </a:r>
            <a:fld id="{5B0F2CE2-42CD-4A74-A04F-1839686887D0}" type="slidenum">
              <a:rPr lang="en-US" smtClean="0"/>
              <a:pPr>
                <a:defRPr/>
              </a:pPr>
              <a:t>2</a:t>
            </a:fld>
            <a:endParaRPr lang="en-US" dirty="0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r>
              <a:rPr lang="fr-CH" dirty="0" smtClean="0">
                <a:sym typeface="Symbol" pitchFamily="18" charset="2"/>
              </a:rPr>
              <a:t>Report</a:t>
            </a:r>
            <a:endParaRPr lang="fr-CH" dirty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r>
              <a:rPr lang="fr-CH" dirty="0" smtClean="0">
                <a:sym typeface="Symbol" pitchFamily="18" charset="2"/>
              </a:rPr>
              <a:t>Actions on </a:t>
            </a:r>
            <a:r>
              <a:rPr lang="fr-CH" dirty="0" err="1" smtClean="0">
                <a:sym typeface="Symbol" pitchFamily="18" charset="2"/>
              </a:rPr>
              <a:t>critical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current</a:t>
            </a:r>
            <a:endParaRPr lang="fr-CH" dirty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r>
              <a:rPr lang="fr-CH" dirty="0" smtClean="0">
                <a:sym typeface="Symbol" pitchFamily="18" charset="2"/>
              </a:rPr>
              <a:t>Actions on </a:t>
            </a:r>
            <a:r>
              <a:rPr lang="fr-CH" dirty="0" err="1" smtClean="0">
                <a:sym typeface="Symbol" pitchFamily="18" charset="2"/>
              </a:rPr>
              <a:t>margin</a:t>
            </a:r>
            <a:endParaRPr lang="fr-CH" dirty="0" smtClean="0">
              <a:sym typeface="Symbol" pitchFamily="18" charset="2"/>
            </a:endParaRPr>
          </a:p>
          <a:p>
            <a:pPr eaLnBrk="1" hangingPunct="1"/>
            <a:endParaRPr lang="fr-CH" dirty="0">
              <a:sym typeface="Symbol" pitchFamily="18" charset="2"/>
            </a:endParaRPr>
          </a:p>
          <a:p>
            <a:pPr eaLnBrk="1" hangingPunct="1"/>
            <a:r>
              <a:rPr lang="fr-CH" dirty="0" smtClean="0">
                <a:sym typeface="Symbol" pitchFamily="18" charset="2"/>
              </a:rPr>
              <a:t>Actions on </a:t>
            </a:r>
            <a:r>
              <a:rPr lang="fr-CH" dirty="0" err="1" smtClean="0">
                <a:sym typeface="Symbol" pitchFamily="18" charset="2"/>
              </a:rPr>
              <a:t>cable</a:t>
            </a:r>
            <a:r>
              <a:rPr lang="fr-CH" dirty="0" smtClean="0">
                <a:sym typeface="Symbol" pitchFamily="18" charset="2"/>
              </a:rPr>
              <a:t> size</a:t>
            </a:r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CONTENTS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900364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QXF design review - </a:t>
            </a:r>
            <a:fld id="{5B0F2CE2-42CD-4A74-A04F-1839686887D0}" type="slidenum">
              <a:rPr lang="en-US" smtClean="0"/>
              <a:pPr>
                <a:defRPr/>
              </a:pPr>
              <a:t>20</a:t>
            </a:fld>
            <a:endParaRPr lang="en-US" dirty="0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err="1">
                <a:sym typeface="Symbol" pitchFamily="18" charset="2"/>
              </a:rPr>
              <a:t>Others</a:t>
            </a:r>
            <a:r>
              <a:rPr lang="fr-CH" dirty="0">
                <a:sym typeface="Symbol" pitchFamily="18" charset="2"/>
              </a:rPr>
              <a:t> solutions </a:t>
            </a:r>
            <a:r>
              <a:rPr lang="fr-CH" dirty="0" smtClean="0">
                <a:sym typeface="Symbol" pitchFamily="18" charset="2"/>
              </a:rPr>
              <a:t>look </a:t>
            </a:r>
            <a:r>
              <a:rPr lang="fr-CH" dirty="0" err="1" smtClean="0">
                <a:sym typeface="Symbol" pitchFamily="18" charset="2"/>
              </a:rPr>
              <a:t>less</a:t>
            </a:r>
            <a:r>
              <a:rPr lang="fr-CH" dirty="0" smtClean="0">
                <a:sym typeface="Symbol" pitchFamily="18" charset="2"/>
              </a:rPr>
              <a:t> viable</a:t>
            </a:r>
            <a:endParaRPr lang="fr-CH" dirty="0">
              <a:sym typeface="Symbol" pitchFamily="18" charset="2"/>
            </a:endParaRP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Example</a:t>
            </a:r>
            <a:r>
              <a:rPr lang="fr-CH" dirty="0" smtClean="0">
                <a:sym typeface="Symbol" pitchFamily="18" charset="2"/>
              </a:rPr>
              <a:t> 3: </a:t>
            </a:r>
            <a:r>
              <a:rPr lang="fr-CH" dirty="0" err="1" smtClean="0">
                <a:sym typeface="Symbol" pitchFamily="18" charset="2"/>
              </a:rPr>
              <a:t>increase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cable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width</a:t>
            </a:r>
            <a:endParaRPr lang="fr-CH" dirty="0">
              <a:sym typeface="Symbol" pitchFamily="18" charset="2"/>
            </a:endParaRPr>
          </a:p>
          <a:p>
            <a:pPr lvl="2" eaLnBrk="1" hangingPunct="1"/>
            <a:r>
              <a:rPr lang="fr-CH" dirty="0" err="1" smtClean="0">
                <a:sym typeface="Symbol" pitchFamily="18" charset="2"/>
              </a:rPr>
              <a:t>We</a:t>
            </a:r>
            <a:r>
              <a:rPr lang="fr-CH" dirty="0" smtClean="0">
                <a:sym typeface="Symbol" pitchFamily="18" charset="2"/>
              </a:rPr>
              <a:t> are at 40 </a:t>
            </a:r>
            <a:r>
              <a:rPr lang="fr-CH" dirty="0" err="1" smtClean="0">
                <a:sym typeface="Symbol" pitchFamily="18" charset="2"/>
              </a:rPr>
              <a:t>strands</a:t>
            </a:r>
            <a:r>
              <a:rPr lang="fr-CH" dirty="0" smtClean="0">
                <a:sym typeface="Symbol" pitchFamily="18" charset="2"/>
              </a:rPr>
              <a:t>, </a:t>
            </a:r>
            <a:r>
              <a:rPr lang="fr-CH" dirty="0" err="1" smtClean="0">
                <a:sym typeface="Symbol" pitchFamily="18" charset="2"/>
              </a:rPr>
              <a:t>limit</a:t>
            </a:r>
            <a:r>
              <a:rPr lang="fr-CH" dirty="0" smtClean="0">
                <a:sym typeface="Symbol" pitchFamily="18" charset="2"/>
              </a:rPr>
              <a:t> for CERN </a:t>
            </a:r>
            <a:r>
              <a:rPr lang="fr-CH" dirty="0" err="1" smtClean="0">
                <a:sym typeface="Symbol" pitchFamily="18" charset="2"/>
              </a:rPr>
              <a:t>cabling</a:t>
            </a:r>
            <a:r>
              <a:rPr lang="fr-CH" dirty="0" smtClean="0">
                <a:sym typeface="Symbol" pitchFamily="18" charset="2"/>
              </a:rPr>
              <a:t> machine, </a:t>
            </a:r>
            <a:r>
              <a:rPr lang="fr-CH" dirty="0" err="1" smtClean="0">
                <a:sym typeface="Symbol" pitchFamily="18" charset="2"/>
              </a:rPr>
              <a:t>so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this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would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imply</a:t>
            </a:r>
            <a:r>
              <a:rPr lang="fr-CH" dirty="0" smtClean="0">
                <a:sym typeface="Symbol" pitchFamily="18" charset="2"/>
              </a:rPr>
              <a:t> go to </a:t>
            </a:r>
            <a:r>
              <a:rPr lang="fr-CH" dirty="0" err="1" smtClean="0">
                <a:sym typeface="Symbol" pitchFamily="18" charset="2"/>
              </a:rPr>
              <a:t>larger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strands</a:t>
            </a:r>
            <a:r>
              <a:rPr lang="fr-CH" dirty="0" smtClean="0">
                <a:sym typeface="Symbol" pitchFamily="18" charset="2"/>
              </a:rPr>
              <a:t> (0.9 to 1 mm </a:t>
            </a:r>
            <a:r>
              <a:rPr lang="fr-CH" dirty="0" err="1" smtClean="0">
                <a:sym typeface="Symbol" pitchFamily="18" charset="2"/>
              </a:rPr>
              <a:t>diameter</a:t>
            </a:r>
            <a:r>
              <a:rPr lang="fr-CH" dirty="0" smtClean="0">
                <a:sym typeface="Symbol" pitchFamily="18" charset="2"/>
              </a:rPr>
              <a:t>) – major change</a:t>
            </a:r>
          </a:p>
          <a:p>
            <a:pPr lvl="2" eaLnBrk="1" hangingPunct="1"/>
            <a:r>
              <a:rPr lang="fr-CH" dirty="0" err="1" smtClean="0">
                <a:sym typeface="Symbol" pitchFamily="18" charset="2"/>
              </a:rPr>
              <a:t>Moreover</a:t>
            </a:r>
            <a:r>
              <a:rPr lang="fr-CH" dirty="0" smtClean="0">
                <a:sym typeface="Symbol" pitchFamily="18" charset="2"/>
              </a:rPr>
              <a:t>, to </a:t>
            </a:r>
            <a:r>
              <a:rPr lang="fr-CH" dirty="0" err="1" smtClean="0">
                <a:sym typeface="Symbol" pitchFamily="18" charset="2"/>
              </a:rPr>
              <a:t>get</a:t>
            </a:r>
            <a:r>
              <a:rPr lang="fr-CH" dirty="0" smtClean="0">
                <a:sym typeface="Symbol" pitchFamily="18" charset="2"/>
              </a:rPr>
              <a:t> 5% more </a:t>
            </a:r>
            <a:r>
              <a:rPr lang="fr-CH" dirty="0" err="1" smtClean="0">
                <a:sym typeface="Symbol" pitchFamily="18" charset="2"/>
              </a:rPr>
              <a:t>we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would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need</a:t>
            </a:r>
            <a:r>
              <a:rPr lang="fr-CH" dirty="0" smtClean="0">
                <a:sym typeface="Symbol" pitchFamily="18" charset="2"/>
              </a:rPr>
              <a:t> 46 mm </a:t>
            </a:r>
            <a:r>
              <a:rPr lang="fr-CH" dirty="0" err="1" smtClean="0">
                <a:sym typeface="Symbol" pitchFamily="18" charset="2"/>
              </a:rPr>
              <a:t>width</a:t>
            </a:r>
            <a:r>
              <a:rPr lang="fr-CH" dirty="0" smtClean="0">
                <a:sym typeface="Symbol" pitchFamily="18" charset="2"/>
              </a:rPr>
              <a:t> (,</a:t>
            </a:r>
            <a:r>
              <a:rPr lang="fr-CH" dirty="0" err="1" smtClean="0">
                <a:sym typeface="Symbol" pitchFamily="18" charset="2"/>
              </a:rPr>
              <a:t>three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layers</a:t>
            </a:r>
            <a:r>
              <a:rPr lang="fr-CH" dirty="0" smtClean="0">
                <a:sym typeface="Symbol" pitchFamily="18" charset="2"/>
              </a:rPr>
              <a:t> +30% </a:t>
            </a:r>
            <a:r>
              <a:rPr lang="fr-CH" dirty="0" err="1" smtClean="0">
                <a:sym typeface="Symbol" pitchFamily="18" charset="2"/>
              </a:rPr>
              <a:t>cable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cost</a:t>
            </a:r>
            <a:r>
              <a:rPr lang="fr-CH" dirty="0" smtClean="0">
                <a:sym typeface="Symbol" pitchFamily="18" charset="2"/>
              </a:rPr>
              <a:t>)</a:t>
            </a:r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MARGIN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1125" y="3197826"/>
            <a:ext cx="4865778" cy="3095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Straight Arrow Connector 2"/>
          <p:cNvCxnSpPr/>
          <p:nvPr/>
        </p:nvCxnSpPr>
        <p:spPr bwMode="auto">
          <a:xfrm flipV="1">
            <a:off x="4224658" y="4250449"/>
            <a:ext cx="733647" cy="287079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" name="TextBox 1"/>
          <p:cNvSpPr txBox="1"/>
          <p:nvPr/>
        </p:nvSpPr>
        <p:spPr>
          <a:xfrm>
            <a:off x="3393877" y="6345497"/>
            <a:ext cx="23952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/>
              <a:t>short </a:t>
            </a:r>
            <a:r>
              <a:rPr lang="fr-CH" sz="1100" dirty="0" err="1" smtClean="0"/>
              <a:t>sample</a:t>
            </a:r>
            <a:r>
              <a:rPr lang="fr-CH" sz="1100" dirty="0" smtClean="0"/>
              <a:t> gradient vs </a:t>
            </a:r>
            <a:r>
              <a:rPr lang="fr-CH" sz="1100" dirty="0" err="1" smtClean="0"/>
              <a:t>coil</a:t>
            </a:r>
            <a:r>
              <a:rPr lang="fr-CH" sz="1100" dirty="0" smtClean="0"/>
              <a:t> </a:t>
            </a:r>
            <a:r>
              <a:rPr lang="fr-CH" sz="1100" dirty="0" err="1" smtClean="0"/>
              <a:t>width</a:t>
            </a:r>
            <a:endParaRPr lang="en-US" sz="1100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4503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QXF design review - </a:t>
            </a:r>
            <a:fld id="{5B0F2CE2-42CD-4A74-A04F-1839686887D0}" type="slidenum">
              <a:rPr lang="en-US" smtClean="0"/>
              <a:pPr>
                <a:defRPr/>
              </a:pPr>
              <a:t>21</a:t>
            </a:fld>
            <a:endParaRPr lang="en-US" dirty="0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There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some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evidence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that</a:t>
            </a:r>
            <a:r>
              <a:rPr lang="fr-CH" dirty="0" smtClean="0">
                <a:sym typeface="Symbol" pitchFamily="18" charset="2"/>
              </a:rPr>
              <a:t> a fine </a:t>
            </a:r>
            <a:r>
              <a:rPr lang="fr-CH" dirty="0" err="1" smtClean="0">
                <a:sym typeface="Symbol" pitchFamily="18" charset="2"/>
              </a:rPr>
              <a:t>tuning</a:t>
            </a:r>
            <a:r>
              <a:rPr lang="fr-CH" dirty="0" smtClean="0">
                <a:sym typeface="Symbol" pitchFamily="18" charset="2"/>
              </a:rPr>
              <a:t> of the </a:t>
            </a:r>
            <a:r>
              <a:rPr lang="fr-CH" dirty="0" err="1" smtClean="0">
                <a:sym typeface="Symbol" pitchFamily="18" charset="2"/>
              </a:rPr>
              <a:t>cable</a:t>
            </a:r>
            <a:r>
              <a:rPr lang="fr-CH" dirty="0" smtClean="0">
                <a:sym typeface="Symbol" pitchFamily="18" charset="2"/>
              </a:rPr>
              <a:t> dimension </a:t>
            </a:r>
            <a:r>
              <a:rPr lang="fr-CH" dirty="0" err="1" smtClean="0">
                <a:sym typeface="Symbol" pitchFamily="18" charset="2"/>
              </a:rPr>
              <a:t>provides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less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degradation</a:t>
            </a:r>
            <a:r>
              <a:rPr lang="fr-CH" dirty="0" smtClean="0">
                <a:sym typeface="Symbol" pitchFamily="18" charset="2"/>
              </a:rPr>
              <a:t> (</a:t>
            </a:r>
            <a:r>
              <a:rPr lang="fr-CH" dirty="0" err="1" smtClean="0">
                <a:sym typeface="Symbol" pitchFamily="18" charset="2"/>
              </a:rPr>
              <a:t>jc</a:t>
            </a:r>
            <a:r>
              <a:rPr lang="fr-CH" dirty="0" smtClean="0">
                <a:sym typeface="Symbol" pitchFamily="18" charset="2"/>
              </a:rPr>
              <a:t> and RRR)</a:t>
            </a: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Mainly</a:t>
            </a:r>
            <a:r>
              <a:rPr lang="fr-CH" dirty="0" smtClean="0">
                <a:sym typeface="Symbol" pitchFamily="18" charset="2"/>
              </a:rPr>
              <a:t> for PIT, </a:t>
            </a:r>
            <a:r>
              <a:rPr lang="fr-CH" dirty="0" err="1" smtClean="0">
                <a:sym typeface="Symbol" pitchFamily="18" charset="2"/>
              </a:rPr>
              <a:t>could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beneficial</a:t>
            </a:r>
            <a:r>
              <a:rPr lang="fr-CH" dirty="0" smtClean="0">
                <a:sym typeface="Symbol" pitchFamily="18" charset="2"/>
              </a:rPr>
              <a:t> for RRP</a:t>
            </a: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Proposal</a:t>
            </a:r>
            <a:r>
              <a:rPr lang="fr-CH" dirty="0" smtClean="0">
                <a:sym typeface="Symbol" pitchFamily="18" charset="2"/>
              </a:rPr>
              <a:t> to </a:t>
            </a:r>
            <a:r>
              <a:rPr lang="fr-CH" dirty="0" err="1" smtClean="0">
                <a:sym typeface="Symbol" pitchFamily="18" charset="2"/>
              </a:rPr>
              <a:t>reduce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keystone</a:t>
            </a:r>
            <a:r>
              <a:rPr lang="fr-CH" dirty="0" smtClean="0">
                <a:sym typeface="Symbol" pitchFamily="18" charset="2"/>
              </a:rPr>
              <a:t> angle </a:t>
            </a:r>
            <a:r>
              <a:rPr lang="fr-CH" dirty="0" err="1" smtClean="0">
                <a:sym typeface="Symbol" pitchFamily="18" charset="2"/>
              </a:rPr>
              <a:t>from</a:t>
            </a:r>
            <a:r>
              <a:rPr lang="fr-CH" dirty="0" smtClean="0">
                <a:sym typeface="Symbol" pitchFamily="18" charset="2"/>
              </a:rPr>
              <a:t> 0.65</a:t>
            </a:r>
            <a:r>
              <a:rPr lang="fr-CH" dirty="0" smtClean="0">
                <a:sym typeface="Symbol"/>
              </a:rPr>
              <a:t></a:t>
            </a:r>
            <a:r>
              <a:rPr lang="fr-CH" dirty="0" smtClean="0">
                <a:sym typeface="Symbol" pitchFamily="18" charset="2"/>
              </a:rPr>
              <a:t> to 0.4</a:t>
            </a:r>
            <a:r>
              <a:rPr lang="fr-CH" dirty="0" smtClean="0">
                <a:sym typeface="Symbol"/>
              </a:rPr>
              <a:t></a:t>
            </a:r>
          </a:p>
          <a:p>
            <a:pPr lvl="1" eaLnBrk="1" hangingPunct="1"/>
            <a:r>
              <a:rPr lang="fr-CH" dirty="0" smtClean="0">
                <a:sym typeface="Symbol"/>
              </a:rPr>
              <a:t>Minimal impact on cross-section, but a new cross-section</a:t>
            </a:r>
          </a:p>
          <a:p>
            <a:pPr lvl="1" eaLnBrk="1" hangingPunct="1"/>
            <a:r>
              <a:rPr lang="fr-CH" dirty="0" err="1" smtClean="0">
                <a:sym typeface="Symbol"/>
              </a:rPr>
              <a:t>Reduction</a:t>
            </a:r>
            <a:r>
              <a:rPr lang="fr-CH" dirty="0" smtClean="0">
                <a:sym typeface="Symbol"/>
              </a:rPr>
              <a:t> of the </a:t>
            </a:r>
            <a:r>
              <a:rPr lang="fr-CH" dirty="0" err="1" smtClean="0">
                <a:sym typeface="Symbol"/>
              </a:rPr>
              <a:t>risk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associated</a:t>
            </a:r>
            <a:r>
              <a:rPr lang="fr-CH" dirty="0" smtClean="0">
                <a:sym typeface="Symbol"/>
              </a:rPr>
              <a:t> to </a:t>
            </a:r>
            <a:r>
              <a:rPr lang="fr-CH" dirty="0" err="1" smtClean="0">
                <a:sym typeface="Symbol"/>
              </a:rPr>
              <a:t>degradation</a:t>
            </a:r>
            <a:r>
              <a:rPr lang="fr-CH" dirty="0" smtClean="0">
                <a:sym typeface="Symbol"/>
              </a:rPr>
              <a:t> due to </a:t>
            </a:r>
            <a:r>
              <a:rPr lang="fr-CH" dirty="0" err="1" smtClean="0">
                <a:sym typeface="Symbol"/>
              </a:rPr>
              <a:t>cabling</a:t>
            </a:r>
            <a:endParaRPr lang="fr-CH" dirty="0" smtClean="0">
              <a:sym typeface="Symbol"/>
            </a:endParaRPr>
          </a:p>
          <a:p>
            <a:pPr eaLnBrk="1" hangingPunct="1"/>
            <a:r>
              <a:rPr lang="fr-CH" dirty="0" err="1" smtClean="0">
                <a:sym typeface="Symbol"/>
              </a:rPr>
              <a:t>Overhead</a:t>
            </a:r>
            <a:endParaRPr lang="fr-CH" dirty="0" smtClean="0">
              <a:sym typeface="Symbol"/>
            </a:endParaRPr>
          </a:p>
          <a:p>
            <a:pPr lvl="1" eaLnBrk="1" hangingPunct="1"/>
            <a:r>
              <a:rPr lang="fr-CH" dirty="0" err="1" smtClean="0">
                <a:sym typeface="Symbol"/>
              </a:rPr>
              <a:t>Coils</a:t>
            </a:r>
            <a:r>
              <a:rPr lang="fr-CH" dirty="0" smtClean="0">
                <a:sym typeface="Symbol"/>
              </a:rPr>
              <a:t> are </a:t>
            </a:r>
            <a:r>
              <a:rPr lang="fr-CH" dirty="0" err="1" smtClean="0">
                <a:sym typeface="Symbol"/>
              </a:rPr>
              <a:t>already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being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fabricated</a:t>
            </a:r>
            <a:r>
              <a:rPr lang="fr-CH" dirty="0" smtClean="0">
                <a:sym typeface="Symbol"/>
              </a:rPr>
              <a:t>, but no test </a:t>
            </a:r>
            <a:r>
              <a:rPr lang="fr-CH" dirty="0" err="1" smtClean="0">
                <a:sym typeface="Symbol"/>
              </a:rPr>
              <a:t>done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yet</a:t>
            </a:r>
            <a:endParaRPr lang="fr-CH" dirty="0" smtClean="0">
              <a:sym typeface="Symbol"/>
            </a:endParaRPr>
          </a:p>
          <a:p>
            <a:pPr lvl="1" eaLnBrk="1" hangingPunct="1"/>
            <a:r>
              <a:rPr lang="fr-CH" dirty="0" smtClean="0">
                <a:sym typeface="Symbol"/>
              </a:rPr>
              <a:t>If </a:t>
            </a:r>
            <a:r>
              <a:rPr lang="fr-CH" dirty="0" err="1" smtClean="0">
                <a:sym typeface="Symbol"/>
              </a:rPr>
              <a:t>we</a:t>
            </a:r>
            <a:r>
              <a:rPr lang="fr-CH" dirty="0" smtClean="0">
                <a:sym typeface="Symbol"/>
              </a:rPr>
              <a:t> go </a:t>
            </a:r>
            <a:r>
              <a:rPr lang="fr-CH" dirty="0" err="1" smtClean="0">
                <a:sym typeface="Symbol"/>
              </a:rPr>
              <a:t>now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with</a:t>
            </a:r>
            <a:r>
              <a:rPr lang="fr-CH" dirty="0" smtClean="0">
                <a:sym typeface="Symbol"/>
              </a:rPr>
              <a:t> the fine </a:t>
            </a:r>
            <a:r>
              <a:rPr lang="fr-CH" dirty="0" err="1" smtClean="0">
                <a:sym typeface="Symbol"/>
              </a:rPr>
              <a:t>tuning</a:t>
            </a:r>
            <a:r>
              <a:rPr lang="fr-CH" dirty="0" smtClean="0">
                <a:sym typeface="Symbol"/>
              </a:rPr>
              <a:t>, </a:t>
            </a:r>
            <a:r>
              <a:rPr lang="fr-CH" dirty="0" err="1" smtClean="0">
                <a:sym typeface="Symbol"/>
              </a:rPr>
              <a:t>we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lose</a:t>
            </a:r>
            <a:r>
              <a:rPr lang="fr-CH" dirty="0" smtClean="0">
                <a:sym typeface="Symbol"/>
              </a:rPr>
              <a:t> one/</a:t>
            </a:r>
            <a:r>
              <a:rPr lang="fr-CH" dirty="0" err="1" smtClean="0">
                <a:sym typeface="Symbol"/>
              </a:rPr>
              <a:t>two</a:t>
            </a:r>
            <a:r>
              <a:rPr lang="fr-CH" dirty="0" smtClean="0">
                <a:sym typeface="Symbol"/>
              </a:rPr>
              <a:t> model for </a:t>
            </a:r>
            <a:r>
              <a:rPr lang="fr-CH" dirty="0" err="1" smtClean="0">
                <a:sym typeface="Symbol"/>
              </a:rPr>
              <a:t>statistics</a:t>
            </a:r>
            <a:r>
              <a:rPr lang="fr-CH" dirty="0" smtClean="0">
                <a:sym typeface="Symbol"/>
              </a:rPr>
              <a:t> of </a:t>
            </a:r>
            <a:r>
              <a:rPr lang="fr-CH" dirty="0" err="1" smtClean="0">
                <a:sym typeface="Symbol"/>
              </a:rPr>
              <a:t>reproducibility</a:t>
            </a:r>
            <a:endParaRPr lang="fr-CH" dirty="0" smtClean="0">
              <a:sym typeface="Symbol"/>
            </a:endParaRPr>
          </a:p>
          <a:p>
            <a:pPr lvl="2" eaLnBrk="1" hangingPunct="1"/>
            <a:r>
              <a:rPr lang="fr-CH" dirty="0" smtClean="0">
                <a:sym typeface="Symbol"/>
              </a:rPr>
              <a:t>Or </a:t>
            </a:r>
            <a:r>
              <a:rPr lang="fr-CH" dirty="0" err="1" smtClean="0">
                <a:sym typeface="Symbol"/>
              </a:rPr>
              <a:t>better</a:t>
            </a:r>
            <a:r>
              <a:rPr lang="fr-CH" dirty="0" smtClean="0">
                <a:sym typeface="Symbol"/>
              </a:rPr>
              <a:t>, </a:t>
            </a:r>
            <a:r>
              <a:rPr lang="fr-CH" dirty="0" err="1" smtClean="0">
                <a:sym typeface="Symbol"/>
              </a:rPr>
              <a:t>we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lose</a:t>
            </a:r>
            <a:r>
              <a:rPr lang="fr-CH" dirty="0" smtClean="0">
                <a:sym typeface="Symbol"/>
              </a:rPr>
              <a:t> the </a:t>
            </a:r>
            <a:r>
              <a:rPr lang="fr-CH" dirty="0" err="1" smtClean="0">
                <a:sym typeface="Symbol"/>
              </a:rPr>
              <a:t>statistic</a:t>
            </a:r>
            <a:r>
              <a:rPr lang="fr-CH" dirty="0" smtClean="0">
                <a:sym typeface="Symbol"/>
              </a:rPr>
              <a:t> on </a:t>
            </a:r>
            <a:r>
              <a:rPr lang="fr-CH" i="1" dirty="0" smtClean="0">
                <a:sym typeface="Symbol"/>
              </a:rPr>
              <a:t>b</a:t>
            </a:r>
            <a:r>
              <a:rPr lang="fr-CH" i="1" baseline="-25000" dirty="0" smtClean="0">
                <a:sym typeface="Symbol"/>
              </a:rPr>
              <a:t>6</a:t>
            </a:r>
            <a:r>
              <a:rPr lang="fr-CH" dirty="0" smtClean="0">
                <a:sym typeface="Symbol"/>
              </a:rPr>
              <a:t>, but not on </a:t>
            </a:r>
            <a:r>
              <a:rPr lang="fr-CH" i="1" dirty="0" smtClean="0">
                <a:sym typeface="Symbol"/>
              </a:rPr>
              <a:t>a</a:t>
            </a:r>
            <a:r>
              <a:rPr lang="fr-CH" i="1" baseline="-25000" dirty="0" smtClean="0">
                <a:sym typeface="Symbol"/>
              </a:rPr>
              <a:t>3</a:t>
            </a:r>
            <a:r>
              <a:rPr lang="fr-CH" dirty="0" smtClean="0">
                <a:sym typeface="Symbol"/>
              </a:rPr>
              <a:t>, </a:t>
            </a:r>
            <a:r>
              <a:rPr lang="fr-CH" i="1" dirty="0" smtClean="0">
                <a:sym typeface="Symbol"/>
              </a:rPr>
              <a:t>b</a:t>
            </a:r>
            <a:r>
              <a:rPr lang="fr-CH" i="1" baseline="-25000" dirty="0" smtClean="0">
                <a:sym typeface="Symbol"/>
              </a:rPr>
              <a:t>3</a:t>
            </a:r>
            <a:r>
              <a:rPr lang="fr-CH" dirty="0" smtClean="0">
                <a:sym typeface="Symbol"/>
              </a:rPr>
              <a:t>, </a:t>
            </a:r>
            <a:r>
              <a:rPr lang="fr-CH" i="1" dirty="0" smtClean="0">
                <a:sym typeface="Symbol"/>
              </a:rPr>
              <a:t>a</a:t>
            </a:r>
            <a:r>
              <a:rPr lang="fr-CH" i="1" baseline="-25000" dirty="0" smtClean="0">
                <a:sym typeface="Symbol"/>
              </a:rPr>
              <a:t>4</a:t>
            </a:r>
            <a:r>
              <a:rPr lang="fr-CH" dirty="0" smtClean="0">
                <a:sym typeface="Symbol"/>
              </a:rPr>
              <a:t>, </a:t>
            </a:r>
            <a:r>
              <a:rPr lang="fr-CH" i="1" dirty="0" smtClean="0">
                <a:sym typeface="Symbol"/>
              </a:rPr>
              <a:t>b</a:t>
            </a:r>
            <a:r>
              <a:rPr lang="fr-CH" i="1" baseline="-25000" dirty="0" smtClean="0">
                <a:sym typeface="Symbol"/>
              </a:rPr>
              <a:t>4</a:t>
            </a:r>
            <a:r>
              <a:rPr lang="fr-CH" dirty="0" smtClean="0">
                <a:sym typeface="Symbol"/>
              </a:rPr>
              <a:t>, </a:t>
            </a:r>
            <a:r>
              <a:rPr lang="fr-CH" dirty="0" err="1" smtClean="0">
                <a:sym typeface="Symbol"/>
              </a:rPr>
              <a:t>which</a:t>
            </a:r>
            <a:r>
              <a:rPr lang="fr-CH" dirty="0" smtClean="0">
                <a:sym typeface="Symbol"/>
              </a:rPr>
              <a:t> are the </a:t>
            </a:r>
            <a:r>
              <a:rPr lang="fr-CH" dirty="0" err="1" smtClean="0">
                <a:sym typeface="Symbol"/>
              </a:rPr>
              <a:t>most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worrying</a:t>
            </a:r>
            <a:endParaRPr lang="fr-CH" dirty="0" smtClean="0">
              <a:sym typeface="Symbol"/>
            </a:endParaRPr>
          </a:p>
          <a:p>
            <a:pPr lvl="1" eaLnBrk="1" hangingPunct="1"/>
            <a:r>
              <a:rPr lang="fr-CH" dirty="0" err="1" smtClean="0">
                <a:sym typeface="Symbol"/>
              </a:rPr>
              <a:t>Otherwise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we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wait</a:t>
            </a:r>
            <a:r>
              <a:rPr lang="fr-CH" dirty="0" smtClean="0">
                <a:sym typeface="Symbol"/>
              </a:rPr>
              <a:t> for the end of the </a:t>
            </a:r>
            <a:r>
              <a:rPr lang="fr-CH" dirty="0">
                <a:sym typeface="Symbol"/>
              </a:rPr>
              <a:t>m</a:t>
            </a:r>
            <a:r>
              <a:rPr lang="fr-CH" dirty="0" smtClean="0">
                <a:sym typeface="Symbol"/>
              </a:rPr>
              <a:t>odel, </a:t>
            </a:r>
            <a:r>
              <a:rPr lang="fr-CH" dirty="0" err="1" smtClean="0">
                <a:sym typeface="Symbol"/>
              </a:rPr>
              <a:t>get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statistic</a:t>
            </a:r>
            <a:r>
              <a:rPr lang="fr-CH" dirty="0" smtClean="0">
                <a:sym typeface="Symbol"/>
              </a:rPr>
              <a:t>, and </a:t>
            </a:r>
            <a:r>
              <a:rPr lang="fr-CH" dirty="0" err="1" smtClean="0">
                <a:sym typeface="Symbol"/>
              </a:rPr>
              <a:t>make</a:t>
            </a:r>
            <a:r>
              <a:rPr lang="fr-CH" dirty="0" smtClean="0">
                <a:sym typeface="Symbol"/>
              </a:rPr>
              <a:t> fine </a:t>
            </a:r>
            <a:r>
              <a:rPr lang="fr-CH" dirty="0" err="1" smtClean="0">
                <a:sym typeface="Symbol"/>
              </a:rPr>
              <a:t>tuning</a:t>
            </a:r>
            <a:r>
              <a:rPr lang="fr-CH" dirty="0" smtClean="0">
                <a:sym typeface="Symbol"/>
              </a:rPr>
              <a:t> for the production</a:t>
            </a:r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CABLE </a:t>
            </a:r>
            <a:r>
              <a:rPr lang="fr-CH" dirty="0" err="1" smtClean="0">
                <a:solidFill>
                  <a:schemeClr val="bg1"/>
                </a:solidFill>
                <a:sym typeface="Symbol" pitchFamily="18" charset="2"/>
              </a:rPr>
              <a:t>sIZE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125451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QXF design review - </a:t>
            </a:r>
            <a:fld id="{5B0F2CE2-42CD-4A74-A04F-1839686887D0}" type="slidenum">
              <a:rPr lang="en-US" smtClean="0"/>
              <a:pPr>
                <a:defRPr/>
              </a:pPr>
              <a:t>22</a:t>
            </a:fld>
            <a:endParaRPr lang="en-US" dirty="0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I </a:t>
            </a:r>
            <a:r>
              <a:rPr lang="fr-CH" dirty="0" err="1" smtClean="0">
                <a:sym typeface="Symbol" pitchFamily="18" charset="2"/>
              </a:rPr>
              <a:t>would</a:t>
            </a:r>
            <a:r>
              <a:rPr lang="fr-CH" dirty="0" smtClean="0">
                <a:sym typeface="Symbol" pitchFamily="18" charset="2"/>
              </a:rPr>
              <a:t> call </a:t>
            </a:r>
            <a:r>
              <a:rPr lang="fr-CH" dirty="0" err="1" smtClean="0">
                <a:sym typeface="Symbol" pitchFamily="18" charset="2"/>
              </a:rPr>
              <a:t>this</a:t>
            </a:r>
            <a:r>
              <a:rPr lang="fr-CH" dirty="0" smtClean="0">
                <a:sym typeface="Symbol" pitchFamily="18" charset="2"/>
              </a:rPr>
              <a:t> a fine </a:t>
            </a:r>
            <a:r>
              <a:rPr lang="fr-CH" dirty="0" err="1" smtClean="0">
                <a:sym typeface="Symbol" pitchFamily="18" charset="2"/>
              </a:rPr>
              <a:t>tuning</a:t>
            </a:r>
            <a:r>
              <a:rPr lang="fr-CH" dirty="0" smtClean="0">
                <a:sym typeface="Symbol" pitchFamily="18" charset="2"/>
              </a:rPr>
              <a:t>, not a change of </a:t>
            </a:r>
            <a:r>
              <a:rPr lang="fr-CH" dirty="0" smtClean="0">
                <a:sym typeface="Symbol" pitchFamily="18" charset="2"/>
              </a:rPr>
              <a:t>cross-section</a:t>
            </a:r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CABLE </a:t>
            </a:r>
            <a:r>
              <a:rPr lang="fr-CH" dirty="0" err="1" smtClean="0">
                <a:solidFill>
                  <a:schemeClr val="bg1"/>
                </a:solidFill>
                <a:sym typeface="Symbol" pitchFamily="18" charset="2"/>
              </a:rPr>
              <a:t>sIZE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40" t="28773" r="59431" b="26109"/>
          <a:stretch>
            <a:fillRect/>
          </a:stretch>
        </p:blipFill>
        <p:spPr bwMode="auto">
          <a:xfrm>
            <a:off x="769882" y="2399281"/>
            <a:ext cx="3549869" cy="3596707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69" t="28773" r="9032" b="26109"/>
          <a:stretch>
            <a:fillRect/>
          </a:stretch>
        </p:blipFill>
        <p:spPr bwMode="auto">
          <a:xfrm>
            <a:off x="4903076" y="2394689"/>
            <a:ext cx="3639207" cy="3601299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TextBox 1"/>
          <p:cNvSpPr txBox="1"/>
          <p:nvPr/>
        </p:nvSpPr>
        <p:spPr>
          <a:xfrm>
            <a:off x="824884" y="6144282"/>
            <a:ext cx="34018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/>
              <a:t>Baseline cross-section  (0.65</a:t>
            </a:r>
            <a:r>
              <a:rPr lang="fr-CH" sz="1100" dirty="0" smtClean="0">
                <a:sym typeface="Symbol"/>
              </a:rPr>
              <a:t> </a:t>
            </a:r>
            <a:r>
              <a:rPr lang="fr-CH" sz="1100" dirty="0" err="1" smtClean="0">
                <a:sym typeface="Symbol"/>
              </a:rPr>
              <a:t>keystone</a:t>
            </a:r>
            <a:r>
              <a:rPr lang="fr-CH" sz="1100" dirty="0" smtClean="0">
                <a:sym typeface="Symbol"/>
              </a:rPr>
              <a:t> angle </a:t>
            </a:r>
            <a:r>
              <a:rPr lang="fr-CH" sz="1100" dirty="0" err="1" smtClean="0">
                <a:sym typeface="Symbol"/>
              </a:rPr>
              <a:t>cable</a:t>
            </a:r>
            <a:r>
              <a:rPr lang="fr-CH" sz="1100" dirty="0" smtClean="0">
                <a:sym typeface="Symbol"/>
              </a:rPr>
              <a:t>)</a:t>
            </a:r>
            <a:endParaRPr lang="en-US" sz="1100" dirty="0">
              <a:solidFill>
                <a:srgbClr val="009900"/>
              </a:solidFill>
            </a:endParaRPr>
          </a:p>
        </p:txBody>
      </p:sp>
      <p:sp>
        <p:nvSpPr>
          <p:cNvPr id="8" name="TextBox 1"/>
          <p:cNvSpPr txBox="1"/>
          <p:nvPr/>
        </p:nvSpPr>
        <p:spPr>
          <a:xfrm>
            <a:off x="5170811" y="6144282"/>
            <a:ext cx="31037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err="1" smtClean="0"/>
              <a:t>Possibl</a:t>
            </a:r>
            <a:r>
              <a:rPr lang="fr-CH" sz="1100" dirty="0" smtClean="0"/>
              <a:t> fine </a:t>
            </a:r>
            <a:r>
              <a:rPr lang="fr-CH" sz="1100" dirty="0" err="1" smtClean="0"/>
              <a:t>tuning</a:t>
            </a:r>
            <a:r>
              <a:rPr lang="fr-CH" sz="1100" dirty="0" smtClean="0"/>
              <a:t> (0.4</a:t>
            </a:r>
            <a:r>
              <a:rPr lang="fr-CH" sz="1100" dirty="0" smtClean="0">
                <a:sym typeface="Symbol"/>
              </a:rPr>
              <a:t> </a:t>
            </a:r>
            <a:r>
              <a:rPr lang="fr-CH" sz="1100" dirty="0" err="1" smtClean="0">
                <a:sym typeface="Symbol"/>
              </a:rPr>
              <a:t>keystone</a:t>
            </a:r>
            <a:r>
              <a:rPr lang="fr-CH" sz="1100" dirty="0" smtClean="0">
                <a:sym typeface="Symbol"/>
              </a:rPr>
              <a:t> angle </a:t>
            </a:r>
            <a:r>
              <a:rPr lang="fr-CH" sz="1100" dirty="0" err="1" smtClean="0">
                <a:sym typeface="Symbol"/>
              </a:rPr>
              <a:t>cable</a:t>
            </a:r>
            <a:r>
              <a:rPr lang="fr-CH" sz="1100" dirty="0" smtClean="0">
                <a:sym typeface="Symbol"/>
              </a:rPr>
              <a:t>)</a:t>
            </a:r>
            <a:endParaRPr lang="en-US" sz="1100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7087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QXF design review - </a:t>
            </a:r>
            <a:fld id="{5B0F2CE2-42CD-4A74-A04F-1839686887D0}" type="slidenum">
              <a:rPr lang="en-US" smtClean="0"/>
              <a:pPr>
                <a:defRPr/>
              </a:pPr>
              <a:t>23</a:t>
            </a:fld>
            <a:endParaRPr lang="en-US" dirty="0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Critical issues </a:t>
            </a:r>
            <a:r>
              <a:rPr lang="fr-CH" dirty="0" err="1" smtClean="0">
                <a:sym typeface="Symbol" pitchFamily="18" charset="2"/>
              </a:rPr>
              <a:t>seen</a:t>
            </a:r>
            <a:r>
              <a:rPr lang="fr-CH" dirty="0" smtClean="0">
                <a:sym typeface="Symbol" pitchFamily="18" charset="2"/>
              </a:rPr>
              <a:t> by the </a:t>
            </a:r>
            <a:r>
              <a:rPr lang="fr-CH" dirty="0" err="1" smtClean="0">
                <a:sym typeface="Symbol" pitchFamily="18" charset="2"/>
              </a:rPr>
              <a:t>review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Current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density</a:t>
            </a:r>
            <a:r>
              <a:rPr lang="fr-CH" dirty="0" smtClean="0">
                <a:sym typeface="Symbol" pitchFamily="18" charset="2"/>
              </a:rPr>
              <a:t> not </a:t>
            </a:r>
            <a:r>
              <a:rPr lang="fr-CH" dirty="0" err="1" smtClean="0">
                <a:sym typeface="Symbol" pitchFamily="18" charset="2"/>
              </a:rPr>
              <a:t>there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Margin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too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optimist</a:t>
            </a:r>
            <a:endParaRPr lang="fr-CH" dirty="0">
              <a:sym typeface="Symbol" pitchFamily="18" charset="2"/>
            </a:endParaRPr>
          </a:p>
          <a:p>
            <a:pPr eaLnBrk="1" hangingPunct="1"/>
            <a:r>
              <a:rPr lang="fr-CH" dirty="0" smtClean="0">
                <a:sym typeface="Symbol" pitchFamily="18" charset="2"/>
              </a:rPr>
              <a:t>Actions </a:t>
            </a:r>
            <a:r>
              <a:rPr lang="fr-CH" dirty="0" smtClean="0">
                <a:sym typeface="Symbol" pitchFamily="18" charset="2"/>
              </a:rPr>
              <a:t>to </a:t>
            </a:r>
            <a:r>
              <a:rPr lang="fr-CH" dirty="0" err="1" smtClean="0">
                <a:sym typeface="Symbol" pitchFamily="18" charset="2"/>
              </a:rPr>
              <a:t>improve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current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density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Guideline: </a:t>
            </a:r>
            <a:r>
              <a:rPr lang="fr-CH" dirty="0" err="1" smtClean="0">
                <a:sym typeface="Symbol" pitchFamily="18" charset="2"/>
              </a:rPr>
              <a:t>keep</a:t>
            </a:r>
            <a:r>
              <a:rPr lang="fr-CH" dirty="0" smtClean="0">
                <a:sym typeface="Symbol" pitchFamily="18" charset="2"/>
              </a:rPr>
              <a:t> the </a:t>
            </a:r>
            <a:r>
              <a:rPr lang="fr-CH" dirty="0" err="1" smtClean="0">
                <a:sym typeface="Symbol" pitchFamily="18" charset="2"/>
              </a:rPr>
              <a:t>spec</a:t>
            </a:r>
            <a:r>
              <a:rPr lang="fr-CH" dirty="0" smtClean="0">
                <a:sym typeface="Symbol" pitchFamily="18" charset="2"/>
              </a:rPr>
              <a:t> and </a:t>
            </a:r>
            <a:r>
              <a:rPr lang="fr-CH" dirty="0" err="1" smtClean="0">
                <a:sym typeface="Symbol" pitchFamily="18" charset="2"/>
              </a:rPr>
              <a:t>try</a:t>
            </a:r>
            <a:r>
              <a:rPr lang="fr-CH" dirty="0" smtClean="0">
                <a:sym typeface="Symbol" pitchFamily="18" charset="2"/>
              </a:rPr>
              <a:t> to </a:t>
            </a:r>
            <a:r>
              <a:rPr lang="fr-CH" dirty="0" err="1" smtClean="0">
                <a:sym typeface="Symbol" pitchFamily="18" charset="2"/>
              </a:rPr>
              <a:t>get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there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Actions (</a:t>
            </a:r>
            <a:r>
              <a:rPr lang="fr-CH" dirty="0" err="1" smtClean="0">
                <a:sym typeface="Symbol" pitchFamily="18" charset="2"/>
              </a:rPr>
              <a:t>heat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treatment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smtClean="0">
                <a:sym typeface="Symbol" pitchFamily="18" charset="2"/>
              </a:rPr>
              <a:t>and/or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increase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copper</a:t>
            </a:r>
            <a:r>
              <a:rPr lang="fr-CH" dirty="0" smtClean="0">
                <a:sym typeface="Symbol" pitchFamily="18" charset="2"/>
              </a:rPr>
              <a:t>) in 2015</a:t>
            </a:r>
            <a:r>
              <a:rPr lang="fr-CH" dirty="0" smtClean="0">
                <a:sym typeface="Symbol" pitchFamily="18" charset="2"/>
              </a:rPr>
              <a:t> </a:t>
            </a:r>
            <a:endParaRPr lang="fr-CH" dirty="0" smtClean="0">
              <a:sym typeface="Symbol" pitchFamily="18" charset="2"/>
            </a:endParaRPr>
          </a:p>
          <a:p>
            <a:pPr eaLnBrk="1" hangingPunct="1"/>
            <a:r>
              <a:rPr lang="fr-CH" dirty="0" smtClean="0">
                <a:sym typeface="Symbol" pitchFamily="18" charset="2"/>
              </a:rPr>
              <a:t>Actions </a:t>
            </a:r>
            <a:r>
              <a:rPr lang="fr-CH" dirty="0" smtClean="0">
                <a:sym typeface="Symbol" pitchFamily="18" charset="2"/>
              </a:rPr>
              <a:t>to </a:t>
            </a:r>
            <a:r>
              <a:rPr lang="fr-CH" dirty="0" err="1" smtClean="0">
                <a:sym typeface="Symbol" pitchFamily="18" charset="2"/>
              </a:rPr>
              <a:t>improve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margin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To </a:t>
            </a:r>
            <a:r>
              <a:rPr lang="fr-CH" dirty="0" err="1" smtClean="0">
                <a:sym typeface="Symbol" pitchFamily="18" charset="2"/>
              </a:rPr>
              <a:t>be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discussed</a:t>
            </a:r>
            <a:r>
              <a:rPr lang="fr-CH" dirty="0" smtClean="0">
                <a:sym typeface="Symbol" pitchFamily="18" charset="2"/>
              </a:rPr>
              <a:t> in </a:t>
            </a:r>
            <a:r>
              <a:rPr lang="fr-CH" dirty="0" err="1" smtClean="0">
                <a:sym typeface="Symbol" pitchFamily="18" charset="2"/>
              </a:rPr>
              <a:t>this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review</a:t>
            </a:r>
            <a:r>
              <a:rPr lang="fr-CH" dirty="0" smtClean="0">
                <a:sym typeface="Symbol" pitchFamily="18" charset="2"/>
              </a:rPr>
              <a:t> (longer </a:t>
            </a:r>
            <a:r>
              <a:rPr lang="fr-CH" dirty="0" err="1" smtClean="0">
                <a:sym typeface="Symbol" pitchFamily="18" charset="2"/>
              </a:rPr>
              <a:t>magnet</a:t>
            </a:r>
            <a:r>
              <a:rPr lang="fr-CH" dirty="0" smtClean="0">
                <a:sym typeface="Symbol" pitchFamily="18" charset="2"/>
              </a:rPr>
              <a:t>?)</a:t>
            </a: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Decision</a:t>
            </a:r>
            <a:r>
              <a:rPr lang="fr-CH" dirty="0" smtClean="0">
                <a:sym typeface="Symbol" pitchFamily="18" charset="2"/>
              </a:rPr>
              <a:t> to </a:t>
            </a:r>
            <a:r>
              <a:rPr lang="fr-CH" dirty="0" err="1" smtClean="0">
                <a:sym typeface="Symbol" pitchFamily="18" charset="2"/>
              </a:rPr>
              <a:t>be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taken</a:t>
            </a:r>
            <a:r>
              <a:rPr lang="fr-CH" dirty="0" smtClean="0">
                <a:sym typeface="Symbol" pitchFamily="18" charset="2"/>
              </a:rPr>
              <a:t> in </a:t>
            </a:r>
            <a:r>
              <a:rPr lang="fr-CH" dirty="0" err="1" smtClean="0">
                <a:sym typeface="Symbol" pitchFamily="18" charset="2"/>
              </a:rPr>
              <a:t>January</a:t>
            </a:r>
            <a:r>
              <a:rPr lang="fr-CH" dirty="0" smtClean="0">
                <a:sym typeface="Symbol" pitchFamily="18" charset="2"/>
              </a:rPr>
              <a:t> 2015</a:t>
            </a:r>
            <a:r>
              <a:rPr lang="fr-CH" dirty="0" smtClean="0">
                <a:sym typeface="Symbol" pitchFamily="18" charset="2"/>
              </a:rPr>
              <a:t>	</a:t>
            </a:r>
          </a:p>
          <a:p>
            <a:pPr eaLnBrk="1" hangingPunct="1"/>
            <a:r>
              <a:rPr lang="fr-CH" dirty="0" err="1" smtClean="0">
                <a:sym typeface="Symbol" pitchFamily="18" charset="2"/>
              </a:rPr>
              <a:t>Advice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smtClean="0">
                <a:sym typeface="Symbol" pitchFamily="18" charset="2"/>
              </a:rPr>
              <a:t>to </a:t>
            </a:r>
            <a:r>
              <a:rPr lang="fr-CH" dirty="0" err="1" smtClean="0">
                <a:sym typeface="Symbol" pitchFamily="18" charset="2"/>
              </a:rPr>
              <a:t>minimize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risk</a:t>
            </a:r>
            <a:r>
              <a:rPr lang="fr-CH" dirty="0" smtClean="0">
                <a:sym typeface="Symbol" pitchFamily="18" charset="2"/>
              </a:rPr>
              <a:t> on RRR</a:t>
            </a:r>
          </a:p>
          <a:p>
            <a:pPr lvl="1" eaLnBrk="1" hangingPunct="1"/>
            <a:r>
              <a:rPr lang="fr-CH" sz="1800" dirty="0" smtClean="0">
                <a:sym typeface="Symbol" pitchFamily="18" charset="2"/>
              </a:rPr>
              <a:t>Fine </a:t>
            </a:r>
            <a:r>
              <a:rPr lang="fr-CH" sz="1800" dirty="0" err="1" smtClean="0">
                <a:sym typeface="Symbol" pitchFamily="18" charset="2"/>
              </a:rPr>
              <a:t>tuning</a:t>
            </a:r>
            <a:r>
              <a:rPr lang="fr-CH" sz="1800" dirty="0" smtClean="0">
                <a:sym typeface="Symbol" pitchFamily="18" charset="2"/>
              </a:rPr>
              <a:t> on </a:t>
            </a:r>
            <a:r>
              <a:rPr lang="fr-CH" sz="1800" dirty="0" err="1" smtClean="0">
                <a:sym typeface="Symbol" pitchFamily="18" charset="2"/>
              </a:rPr>
              <a:t>cable</a:t>
            </a:r>
            <a:r>
              <a:rPr lang="fr-CH" sz="1800" dirty="0" smtClean="0">
                <a:sym typeface="Symbol" pitchFamily="18" charset="2"/>
              </a:rPr>
              <a:t> </a:t>
            </a:r>
            <a:r>
              <a:rPr lang="fr-CH" sz="1800" dirty="0" smtClean="0">
                <a:sym typeface="Symbol" pitchFamily="18" charset="2"/>
              </a:rPr>
              <a:t>dimension</a:t>
            </a:r>
          </a:p>
          <a:p>
            <a:pPr lvl="1" eaLnBrk="1" hangingPunct="1"/>
            <a:r>
              <a:rPr lang="fr-CH" sz="1800" dirty="0" err="1">
                <a:sym typeface="Symbol" pitchFamily="18" charset="2"/>
              </a:rPr>
              <a:t>Decision</a:t>
            </a:r>
            <a:r>
              <a:rPr lang="fr-CH" sz="1800" dirty="0">
                <a:sym typeface="Symbol" pitchFamily="18" charset="2"/>
              </a:rPr>
              <a:t> to </a:t>
            </a:r>
            <a:r>
              <a:rPr lang="fr-CH" sz="1800" dirty="0" err="1">
                <a:sym typeface="Symbol" pitchFamily="18" charset="2"/>
              </a:rPr>
              <a:t>be</a:t>
            </a:r>
            <a:r>
              <a:rPr lang="fr-CH" sz="1800" dirty="0">
                <a:sym typeface="Symbol" pitchFamily="18" charset="2"/>
              </a:rPr>
              <a:t> </a:t>
            </a:r>
            <a:r>
              <a:rPr lang="fr-CH" sz="1800" dirty="0" err="1">
                <a:sym typeface="Symbol" pitchFamily="18" charset="2"/>
              </a:rPr>
              <a:t>taken</a:t>
            </a:r>
            <a:r>
              <a:rPr lang="fr-CH" sz="1800" dirty="0">
                <a:sym typeface="Symbol" pitchFamily="18" charset="2"/>
              </a:rPr>
              <a:t> in </a:t>
            </a:r>
            <a:r>
              <a:rPr lang="fr-CH" sz="1800" dirty="0" err="1">
                <a:sym typeface="Symbol" pitchFamily="18" charset="2"/>
              </a:rPr>
              <a:t>January</a:t>
            </a:r>
            <a:r>
              <a:rPr lang="fr-CH" sz="1800" dirty="0">
                <a:sym typeface="Symbol" pitchFamily="18" charset="2"/>
              </a:rPr>
              <a:t> 2015 (</a:t>
            </a:r>
            <a:r>
              <a:rPr lang="fr-CH" sz="1800" dirty="0" err="1">
                <a:sym typeface="Symbol" pitchFamily="18" charset="2"/>
              </a:rPr>
              <a:t>after</a:t>
            </a:r>
            <a:r>
              <a:rPr lang="fr-CH" sz="1800" dirty="0">
                <a:sym typeface="Symbol" pitchFamily="18" charset="2"/>
              </a:rPr>
              <a:t> more data and feedback of US </a:t>
            </a:r>
            <a:r>
              <a:rPr lang="fr-CH" sz="1800" dirty="0" err="1">
                <a:sym typeface="Symbol" pitchFamily="18" charset="2"/>
              </a:rPr>
              <a:t>colleagues</a:t>
            </a:r>
            <a:r>
              <a:rPr lang="fr-CH" sz="1800" dirty="0">
                <a:sym typeface="Symbol" pitchFamily="18" charset="2"/>
              </a:rPr>
              <a:t> on impact of change for the RRP)</a:t>
            </a:r>
            <a:endParaRPr lang="fr-CH" sz="1800" dirty="0">
              <a:sym typeface="Symbol"/>
            </a:endParaRPr>
          </a:p>
          <a:p>
            <a:pPr lvl="1" eaLnBrk="1" hangingPunct="1"/>
            <a:endParaRPr lang="fr-CH" sz="1800" dirty="0" smtClean="0">
              <a:sym typeface="Symbol" pitchFamily="18" charset="2"/>
            </a:endParaRPr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CONCLUSIONS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8964513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QXF design review - </a:t>
            </a:r>
            <a:fld id="{5B0F2CE2-42CD-4A74-A04F-1839686887D0}" type="slidenum">
              <a:rPr lang="en-US" smtClean="0"/>
              <a:pPr>
                <a:defRPr/>
              </a:pPr>
              <a:t>3</a:t>
            </a:fld>
            <a:endParaRPr lang="en-US" dirty="0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sz="2800" i="1" dirty="0" smtClean="0"/>
              <a:t>Introduction</a:t>
            </a:r>
            <a:r>
              <a:rPr lang="en-AU" sz="2800" dirty="0" smtClean="0"/>
              <a:t> </a:t>
            </a:r>
            <a:endParaRPr lang="en-AU" sz="2800" dirty="0"/>
          </a:p>
          <a:p>
            <a:endParaRPr lang="en-GB" sz="14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2000" dirty="0"/>
              <a:t>Critical and important project; unique opportunity to make higher performance, space effective accelerator magnets using Nb</a:t>
            </a:r>
            <a:r>
              <a:rPr lang="en-AU" sz="2000" baseline="-25000" dirty="0"/>
              <a:t>3</a:t>
            </a:r>
            <a:r>
              <a:rPr lang="en-AU" sz="2000" dirty="0"/>
              <a:t>Sn  </a:t>
            </a:r>
            <a:endParaRPr lang="en-AU" sz="2000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AU" sz="2000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2000" dirty="0" smtClean="0"/>
              <a:t>Enthusiastic </a:t>
            </a:r>
            <a:r>
              <a:rPr lang="en-AU" sz="2000" dirty="0"/>
              <a:t>transatlantic team, bringing a new </a:t>
            </a:r>
            <a:r>
              <a:rPr lang="en-AU" sz="2000" dirty="0" smtClean="0"/>
              <a:t>generation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AU" sz="2000" dirty="0" smtClean="0">
              <a:solidFill>
                <a:srgbClr val="C00000"/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2000" dirty="0" smtClean="0">
                <a:solidFill>
                  <a:srgbClr val="C00000"/>
                </a:solidFill>
              </a:rPr>
              <a:t>Good </a:t>
            </a:r>
            <a:r>
              <a:rPr lang="en-AU" sz="2000" dirty="0">
                <a:solidFill>
                  <a:srgbClr val="C00000"/>
                </a:solidFill>
              </a:rPr>
              <a:t>communication between Hi-</a:t>
            </a:r>
            <a:r>
              <a:rPr lang="en-AU" sz="2000" dirty="0" err="1">
                <a:solidFill>
                  <a:srgbClr val="C00000"/>
                </a:solidFill>
              </a:rPr>
              <a:t>Lumi</a:t>
            </a:r>
            <a:r>
              <a:rPr lang="en-AU" sz="2000" dirty="0">
                <a:solidFill>
                  <a:srgbClr val="C00000"/>
                </a:solidFill>
              </a:rPr>
              <a:t> and LARP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AU" sz="2000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2000" dirty="0" smtClean="0"/>
              <a:t>Great </a:t>
            </a:r>
            <a:r>
              <a:rPr lang="en-AU" sz="2000" dirty="0"/>
              <a:t>recent progress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AU" sz="2000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2000" dirty="0" smtClean="0"/>
              <a:t>It </a:t>
            </a:r>
            <a:r>
              <a:rPr lang="en-AU" sz="2000" dirty="0"/>
              <a:t>has to move from an R&amp;D effort to a construction project!</a:t>
            </a:r>
            <a:endParaRPr lang="en-GB" sz="2000" dirty="0"/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REPORT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0234185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QXF design review - </a:t>
            </a:r>
            <a:fld id="{5B0F2CE2-42CD-4A74-A04F-1839686887D0}" type="slidenum">
              <a:rPr lang="en-US" smtClean="0"/>
              <a:pPr>
                <a:defRPr/>
              </a:pPr>
              <a:t>4</a:t>
            </a:fld>
            <a:endParaRPr lang="en-US" dirty="0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sz="2800" i="1" dirty="0" smtClean="0"/>
              <a:t>Overall/schedule </a:t>
            </a:r>
            <a:r>
              <a:rPr lang="en-AU" sz="2800" i="1" dirty="0"/>
              <a:t>- 1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AU" sz="2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2000" dirty="0" smtClean="0"/>
              <a:t>Design </a:t>
            </a:r>
            <a:r>
              <a:rPr lang="en-AU" sz="2000" dirty="0"/>
              <a:t>goals shall be conservative because Nb</a:t>
            </a:r>
            <a:r>
              <a:rPr lang="en-AU" sz="2000" baseline="-25000" dirty="0"/>
              <a:t>3</a:t>
            </a:r>
            <a:r>
              <a:rPr lang="en-AU" sz="2000" dirty="0"/>
              <a:t>Sn accelerator magnet technology is still not sufficiently matured and impregnated Nb</a:t>
            </a:r>
            <a:r>
              <a:rPr lang="en-AU" sz="2000" baseline="-25000" dirty="0"/>
              <a:t>3</a:t>
            </a:r>
            <a:r>
              <a:rPr lang="en-AU" sz="2000" dirty="0"/>
              <a:t>Sn coils operated at 1.9 K are prone to self-field </a:t>
            </a:r>
            <a:r>
              <a:rPr lang="en-AU" sz="2000" dirty="0" smtClean="0"/>
              <a:t>instabilities</a:t>
            </a:r>
          </a:p>
          <a:p>
            <a:pPr marL="0" indent="0">
              <a:buNone/>
            </a:pPr>
            <a:r>
              <a:rPr lang="en-AU" sz="2000" dirty="0" smtClean="0"/>
              <a:t> </a:t>
            </a:r>
            <a:endParaRPr lang="en-AU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2000" dirty="0" smtClean="0"/>
              <a:t>Therefore</a:t>
            </a:r>
            <a:r>
              <a:rPr lang="en-AU" sz="2000" dirty="0"/>
              <a:t>: </a:t>
            </a:r>
            <a:r>
              <a:rPr lang="en-AU" sz="2000" dirty="0">
                <a:solidFill>
                  <a:srgbClr val="C00000"/>
                </a:solidFill>
              </a:rPr>
              <a:t>optimize margin by all means</a:t>
            </a:r>
            <a:r>
              <a:rPr lang="en-AU" sz="2000" dirty="0"/>
              <a:t>, such as: increasing length, revisiting Cu-to-non-Cu ratio, and so on.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AU" sz="2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2000" dirty="0" smtClean="0"/>
              <a:t>Make </a:t>
            </a:r>
            <a:r>
              <a:rPr lang="en-AU" sz="2000" dirty="0"/>
              <a:t>use of model/prototype phase for finalizing specifications essential for success, including  of acceptance criteria </a:t>
            </a:r>
            <a:endParaRPr lang="en-GB" sz="2000" dirty="0"/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REPORT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7948780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QXF design review - </a:t>
            </a:r>
            <a:fld id="{5B0F2CE2-42CD-4A74-A04F-1839686887D0}" type="slidenum">
              <a:rPr lang="en-US" smtClean="0"/>
              <a:pPr>
                <a:defRPr/>
              </a:pPr>
              <a:t>5</a:t>
            </a:fld>
            <a:endParaRPr lang="en-US" dirty="0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sz="2800" i="1" dirty="0"/>
              <a:t>Overall/schedule - 2</a:t>
            </a:r>
          </a:p>
          <a:p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2000" dirty="0"/>
              <a:t>Keep </a:t>
            </a:r>
            <a:r>
              <a:rPr lang="en-AU" sz="2000" dirty="0">
                <a:solidFill>
                  <a:srgbClr val="C00000"/>
                </a:solidFill>
              </a:rPr>
              <a:t>2 strand suppliers</a:t>
            </a:r>
            <a:r>
              <a:rPr lang="en-AU" sz="2000" dirty="0"/>
              <a:t>; if one supplier has less maturity, it will require more resources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2000" dirty="0"/>
              <a:t>Schedule is challenging; there should be some clearly defined articulations and decision points between the phases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AU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2000" dirty="0"/>
              <a:t>Address </a:t>
            </a:r>
            <a:r>
              <a:rPr lang="en-AU" sz="2000" dirty="0">
                <a:solidFill>
                  <a:srgbClr val="C00000"/>
                </a:solidFill>
              </a:rPr>
              <a:t>plan B</a:t>
            </a:r>
            <a:endParaRPr lang="en-GB" sz="2000" dirty="0">
              <a:solidFill>
                <a:srgbClr val="C00000"/>
              </a:solidFill>
            </a:endParaRPr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REPORT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4380636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QXF design review - </a:t>
            </a:r>
            <a:fld id="{5B0F2CE2-42CD-4A74-A04F-1839686887D0}" type="slidenum">
              <a:rPr lang="en-US" smtClean="0"/>
              <a:pPr>
                <a:defRPr/>
              </a:pPr>
              <a:t>6</a:t>
            </a:fld>
            <a:endParaRPr lang="en-US" dirty="0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sz="2800" i="1" dirty="0"/>
              <a:t>Technical </a:t>
            </a:r>
            <a:r>
              <a:rPr lang="en-AU" sz="2800" i="1" dirty="0" smtClean="0"/>
              <a:t>specs</a:t>
            </a:r>
            <a:r>
              <a:rPr lang="en-GB" sz="2800" i="1" dirty="0" smtClean="0"/>
              <a:t>: </a:t>
            </a:r>
            <a:r>
              <a:rPr lang="en-AU" sz="2800" i="1" dirty="0" smtClean="0">
                <a:solidFill>
                  <a:srgbClr val="C00000"/>
                </a:solidFill>
              </a:rPr>
              <a:t>Not </a:t>
            </a:r>
            <a:r>
              <a:rPr lang="en-AU" sz="2800" i="1" dirty="0">
                <a:solidFill>
                  <a:srgbClr val="C00000"/>
                </a:solidFill>
              </a:rPr>
              <a:t>complete at this </a:t>
            </a:r>
            <a:r>
              <a:rPr lang="en-AU" sz="2800" i="1" dirty="0" smtClean="0">
                <a:solidFill>
                  <a:srgbClr val="C00000"/>
                </a:solidFill>
              </a:rPr>
              <a:t>time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2000" dirty="0" smtClean="0"/>
              <a:t>Relationship </a:t>
            </a:r>
            <a:r>
              <a:rPr lang="en-AU" sz="2000" dirty="0"/>
              <a:t>of superconductor properties to magnet performance has not been clearly defined  </a:t>
            </a:r>
          </a:p>
          <a:p>
            <a:pPr lvl="1"/>
            <a:endParaRPr lang="en-GB" sz="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2000" dirty="0"/>
              <a:t>Add requirement on strand cleanliness and surface conditions (especially for bare copper strands)</a:t>
            </a:r>
          </a:p>
          <a:p>
            <a:endParaRPr lang="en-GB" sz="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2000" dirty="0"/>
              <a:t>Clarify billet/unit length approval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2000" dirty="0"/>
              <a:t>Benefit from model/prototype program to confirm that the following specs are correct:</a:t>
            </a:r>
            <a:endParaRPr lang="en-GB" sz="2000" dirty="0"/>
          </a:p>
          <a:p>
            <a:pPr marL="457200" lvl="1" indent="0">
              <a:buNone/>
            </a:pPr>
            <a:r>
              <a:rPr lang="en-AU" dirty="0"/>
              <a:t>- strand </a:t>
            </a:r>
            <a:r>
              <a:rPr lang="en-AU" dirty="0" err="1"/>
              <a:t>I</a:t>
            </a:r>
            <a:r>
              <a:rPr lang="en-AU" baseline="-25000" dirty="0" err="1"/>
              <a:t>c</a:t>
            </a:r>
            <a:r>
              <a:rPr lang="en-AU" dirty="0"/>
              <a:t>: 361 A at 4.2 K and 15 T</a:t>
            </a:r>
            <a:endParaRPr lang="en-GB" dirty="0"/>
          </a:p>
          <a:p>
            <a:pPr marL="457200" lvl="1" indent="0">
              <a:buNone/>
            </a:pPr>
            <a:r>
              <a:rPr lang="en-AU" dirty="0"/>
              <a:t>-RRR: 150 on virgin strand/100 on extracted strand</a:t>
            </a:r>
          </a:p>
          <a:p>
            <a:pPr lvl="1"/>
            <a:endParaRPr lang="en-GB" sz="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2000" dirty="0"/>
              <a:t>Address R</a:t>
            </a:r>
            <a:r>
              <a:rPr lang="en-AU" sz="2000" baseline="-25000" dirty="0"/>
              <a:t>a</a:t>
            </a:r>
            <a:r>
              <a:rPr lang="en-AU" sz="2000" dirty="0"/>
              <a:t> and </a:t>
            </a:r>
            <a:r>
              <a:rPr lang="en-AU" sz="2000" dirty="0" err="1"/>
              <a:t>R</a:t>
            </a:r>
            <a:r>
              <a:rPr lang="en-AU" sz="2000" baseline="-25000" dirty="0" err="1"/>
              <a:t>c</a:t>
            </a:r>
            <a:r>
              <a:rPr lang="en-AU" sz="2000" dirty="0"/>
              <a:t> on cable</a:t>
            </a:r>
            <a:endParaRPr lang="en-GB" sz="2000" dirty="0"/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REPORT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264329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QXF design review - </a:t>
            </a:r>
            <a:fld id="{5B0F2CE2-42CD-4A74-A04F-1839686887D0}" type="slidenum">
              <a:rPr lang="en-US" smtClean="0"/>
              <a:pPr>
                <a:defRPr/>
              </a:pPr>
              <a:t>7</a:t>
            </a:fld>
            <a:endParaRPr lang="en-US" dirty="0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2800" i="1" dirty="0" smtClean="0"/>
              <a:t>RRP</a:t>
            </a:r>
            <a:endParaRPr lang="en-GB" sz="2800" i="1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2000" dirty="0">
                <a:solidFill>
                  <a:srgbClr val="C00000"/>
                </a:solidFill>
              </a:rPr>
              <a:t>Go ahead with 132/169 </a:t>
            </a:r>
            <a:r>
              <a:rPr lang="en-AU" sz="2000" dirty="0"/>
              <a:t>lower Sn content; final decision in one year concerning series production contract (back up being 108/127</a:t>
            </a:r>
            <a:r>
              <a:rPr lang="en-AU" sz="2000" dirty="0" smtClean="0"/>
              <a:t>)</a:t>
            </a:r>
            <a:endParaRPr lang="en-GB" sz="20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2000" dirty="0"/>
              <a:t>Consider proposal to reduce keystone </a:t>
            </a:r>
            <a:r>
              <a:rPr lang="en-AU" sz="2000" dirty="0" smtClean="0"/>
              <a:t>angle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AU" sz="2000" dirty="0"/>
          </a:p>
          <a:p>
            <a:r>
              <a:rPr lang="en-AU" sz="2800" i="1" dirty="0"/>
              <a:t>PIT</a:t>
            </a:r>
          </a:p>
          <a:p>
            <a:endParaRPr lang="en-GB" sz="12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2000" dirty="0"/>
              <a:t>Promote a </a:t>
            </a:r>
            <a:r>
              <a:rPr lang="en-AU" sz="2000" dirty="0">
                <a:solidFill>
                  <a:srgbClr val="C00000"/>
                </a:solidFill>
              </a:rPr>
              <a:t>substantive development </a:t>
            </a:r>
            <a:r>
              <a:rPr lang="en-AU" sz="2000" dirty="0"/>
              <a:t>program with BEAS to optimize strand properties and establish performance baseline for series production </a:t>
            </a:r>
            <a:endParaRPr lang="en-GB" sz="20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2000" dirty="0"/>
              <a:t>In the meantime, CERN should go ahead with RRP for model magnet production and should optimize phasing of strand/cable deliveries between RRP and PIT. </a:t>
            </a:r>
            <a:endParaRPr lang="en-GB" sz="20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AU" sz="2000" dirty="0">
                <a:solidFill>
                  <a:srgbClr val="C00000"/>
                </a:solidFill>
              </a:rPr>
              <a:t>Reduced keystone angle is a </a:t>
            </a:r>
            <a:r>
              <a:rPr lang="en-AU" sz="2000" dirty="0" smtClean="0">
                <a:solidFill>
                  <a:srgbClr val="C00000"/>
                </a:solidFill>
              </a:rPr>
              <a:t>must</a:t>
            </a:r>
            <a:endParaRPr lang="en-GB" sz="2000" dirty="0"/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REPORT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5333952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QXF design review - </a:t>
            </a:r>
            <a:fld id="{5B0F2CE2-42CD-4A74-A04F-1839686887D0}" type="slidenum">
              <a:rPr lang="en-US" smtClean="0"/>
              <a:pPr>
                <a:defRPr/>
              </a:pPr>
              <a:t>8</a:t>
            </a:fld>
            <a:endParaRPr lang="en-US" dirty="0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sz="2800" i="1" dirty="0"/>
              <a:t>Conclusion</a:t>
            </a:r>
          </a:p>
          <a:p>
            <a:endParaRPr lang="en-GB" sz="2000" dirty="0"/>
          </a:p>
          <a:p>
            <a:pPr marL="0" indent="0">
              <a:buNone/>
            </a:pPr>
            <a:r>
              <a:rPr lang="en-GB" sz="2000" dirty="0"/>
              <a:t>1. Are the Functional or Technical Specification for conductor strand and cable adequate to the scope of the MQXF ? </a:t>
            </a:r>
          </a:p>
          <a:p>
            <a:pPr marL="0" indent="0">
              <a:buNone/>
            </a:pPr>
            <a:r>
              <a:rPr lang="en-US" sz="2000" i="1" dirty="0" smtClean="0"/>
              <a:t>		Incomplete</a:t>
            </a:r>
            <a:endParaRPr lang="en-GB" sz="2000" i="1" dirty="0"/>
          </a:p>
          <a:p>
            <a:pPr marL="0" indent="0">
              <a:buNone/>
            </a:pPr>
            <a:r>
              <a:rPr lang="en-GB" sz="2000" dirty="0"/>
              <a:t>Are they sufficiently developed and reasonably finalized ?</a:t>
            </a:r>
          </a:p>
          <a:p>
            <a:pPr marL="0" indent="0">
              <a:buNone/>
            </a:pPr>
            <a:r>
              <a:rPr lang="en-GB" sz="2000" i="1" dirty="0" smtClean="0"/>
              <a:t>		Incomplete</a:t>
            </a:r>
            <a:endParaRPr lang="en-GB" sz="2000" i="1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2. Does the design of strand and cable meet the specifications in terms of minimum </a:t>
            </a:r>
            <a:r>
              <a:rPr lang="en-GB" sz="2000" dirty="0" err="1"/>
              <a:t>Ic</a:t>
            </a:r>
            <a:r>
              <a:rPr lang="en-GB" sz="2000" dirty="0"/>
              <a:t>, maximum allowed degradation, minimum RRR, maximum </a:t>
            </a:r>
            <a:r>
              <a:rPr lang="en-GB" sz="2000" dirty="0" err="1"/>
              <a:t>Deff</a:t>
            </a:r>
            <a:r>
              <a:rPr lang="en-GB" sz="2000" dirty="0"/>
              <a:t>, stability request, cable size, and unit length ?</a:t>
            </a:r>
          </a:p>
          <a:p>
            <a:pPr marL="0" indent="0">
              <a:buNone/>
            </a:pPr>
            <a:r>
              <a:rPr lang="en-GB" sz="2000" i="1" dirty="0" smtClean="0"/>
              <a:t>	</a:t>
            </a:r>
          </a:p>
          <a:p>
            <a:pPr marL="0" indent="0">
              <a:buNone/>
            </a:pPr>
            <a:r>
              <a:rPr lang="en-GB" sz="2000" i="1" dirty="0"/>
              <a:t>	</a:t>
            </a:r>
            <a:r>
              <a:rPr lang="en-GB" sz="2000" i="1" dirty="0" smtClean="0"/>
              <a:t>I</a:t>
            </a:r>
            <a:r>
              <a:rPr lang="en-GB" sz="2000" i="1" baseline="-25000" dirty="0" smtClean="0"/>
              <a:t>C</a:t>
            </a:r>
            <a:r>
              <a:rPr lang="en-GB" sz="2000" i="1" dirty="0" smtClean="0"/>
              <a:t> </a:t>
            </a:r>
            <a:r>
              <a:rPr lang="en-GB" sz="2000" i="1" dirty="0"/>
              <a:t>and minimum RRR have to be revisited</a:t>
            </a:r>
          </a:p>
          <a:p>
            <a:pPr marL="0" indent="0">
              <a:buNone/>
            </a:pPr>
            <a:r>
              <a:rPr lang="en-GB" sz="2000" i="1" dirty="0" smtClean="0"/>
              <a:t>	</a:t>
            </a:r>
            <a:r>
              <a:rPr lang="en-GB" sz="2000" i="1" dirty="0" err="1" smtClean="0">
                <a:solidFill>
                  <a:srgbClr val="C00000"/>
                </a:solidFill>
              </a:rPr>
              <a:t>D</a:t>
            </a:r>
            <a:r>
              <a:rPr lang="en-GB" sz="2000" i="1" baseline="-25000" dirty="0" err="1" smtClean="0">
                <a:solidFill>
                  <a:srgbClr val="C00000"/>
                </a:solidFill>
              </a:rPr>
              <a:t>eff</a:t>
            </a:r>
            <a:r>
              <a:rPr lang="en-GB" sz="2000" i="1" dirty="0" smtClean="0">
                <a:solidFill>
                  <a:srgbClr val="C00000"/>
                </a:solidFill>
              </a:rPr>
              <a:t> </a:t>
            </a:r>
            <a:r>
              <a:rPr lang="en-GB" sz="2000" i="1" dirty="0">
                <a:solidFill>
                  <a:srgbClr val="C00000"/>
                </a:solidFill>
              </a:rPr>
              <a:t>is not critical around 50 </a:t>
            </a:r>
            <a:r>
              <a:rPr lang="en-GB" sz="2000" i="1" dirty="0">
                <a:solidFill>
                  <a:srgbClr val="C00000"/>
                </a:solidFill>
                <a:latin typeface="Symbol" panose="05050102010706020507" pitchFamily="18" charset="2"/>
              </a:rPr>
              <a:t>m</a:t>
            </a:r>
            <a:r>
              <a:rPr lang="en-GB" sz="2000" i="1" dirty="0">
                <a:solidFill>
                  <a:srgbClr val="C00000"/>
                </a:solidFill>
              </a:rPr>
              <a:t>m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1200" dirty="0"/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REPORT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1044950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QXF design review - </a:t>
            </a:r>
            <a:fld id="{5B0F2CE2-42CD-4A74-A04F-1839686887D0}" type="slidenum">
              <a:rPr lang="en-US" smtClean="0"/>
              <a:pPr>
                <a:defRPr/>
              </a:pPr>
              <a:t>9</a:t>
            </a:fld>
            <a:endParaRPr lang="en-US" dirty="0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000" dirty="0"/>
              <a:t>Assess the likelihood of meeting – with adequate margin – the chosen specifications and requirements based on the decade long experience acquired by LARP in cables and magnet construction and the most recent experience in Europe.</a:t>
            </a:r>
          </a:p>
          <a:p>
            <a:pPr marL="0" indent="0">
              <a:buNone/>
            </a:pPr>
            <a:r>
              <a:rPr lang="en-GB" sz="2000" i="1" dirty="0" smtClean="0"/>
              <a:t>	</a:t>
            </a:r>
            <a:r>
              <a:rPr lang="en-GB" sz="2000" i="1" dirty="0" smtClean="0">
                <a:solidFill>
                  <a:srgbClr val="C00000"/>
                </a:solidFill>
              </a:rPr>
              <a:t>Very </a:t>
            </a:r>
            <a:r>
              <a:rPr lang="en-GB" sz="2000" i="1" dirty="0">
                <a:solidFill>
                  <a:srgbClr val="C00000"/>
                </a:solidFill>
              </a:rPr>
              <a:t>optimistic, needs more optimization</a:t>
            </a:r>
          </a:p>
          <a:p>
            <a:pPr marL="0" indent="0">
              <a:buNone/>
            </a:pPr>
            <a:r>
              <a:rPr lang="en-GB" sz="2000" dirty="0"/>
              <a:t> </a:t>
            </a:r>
          </a:p>
          <a:p>
            <a:pPr marL="0" indent="0">
              <a:buNone/>
            </a:pPr>
            <a:r>
              <a:rPr lang="en-GB" sz="2000" dirty="0"/>
              <a:t>4. Is the plan for two types of strand architecture (RRP and PIT) correctly managed inside the program?</a:t>
            </a:r>
          </a:p>
          <a:p>
            <a:pPr marL="0" indent="0">
              <a:buNone/>
            </a:pPr>
            <a:r>
              <a:rPr lang="en-GB" sz="2000" i="1" dirty="0" smtClean="0"/>
              <a:t>	PIT </a:t>
            </a:r>
            <a:r>
              <a:rPr lang="en-GB" sz="2000" i="1" dirty="0"/>
              <a:t>needs more support</a:t>
            </a:r>
          </a:p>
          <a:p>
            <a:pPr marL="0" indent="0">
              <a:buNone/>
            </a:pPr>
            <a:r>
              <a:rPr lang="en-GB" sz="2000" dirty="0"/>
              <a:t> </a:t>
            </a:r>
          </a:p>
          <a:p>
            <a:pPr marL="0" indent="0">
              <a:buNone/>
            </a:pPr>
            <a:r>
              <a:rPr lang="en-GB" sz="2000" dirty="0"/>
              <a:t>5. Is the procurement schedule, with associated QA and test plan, credible and adequate for the prototyping phase (where applicable) and for the construction phase?</a:t>
            </a:r>
          </a:p>
          <a:p>
            <a:pPr marL="0" indent="0">
              <a:buNone/>
            </a:pPr>
            <a:r>
              <a:rPr lang="en-US" sz="2000" i="1" dirty="0" smtClean="0"/>
              <a:t>No </a:t>
            </a:r>
            <a:r>
              <a:rPr lang="en-US" sz="2000" i="1" dirty="0"/>
              <a:t>yet, need to better articulate the different project phases and the decision points</a:t>
            </a:r>
            <a:endParaRPr lang="en-GB" sz="2000" i="1" dirty="0"/>
          </a:p>
          <a:p>
            <a:endParaRPr lang="en-GB" sz="2800" dirty="0"/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sz="1200" dirty="0"/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REPORT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618391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Felix Titling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44699</TotalTime>
  <Words>1442</Words>
  <Application>Microsoft Office PowerPoint</Application>
  <PresentationFormat>On-screen Show (4:3)</PresentationFormat>
  <Paragraphs>210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1_Default Design</vt:lpstr>
      <vt:lpstr>Custom Design</vt:lpstr>
      <vt:lpstr>OUTPUT OF THE CABLE REVIEW</vt:lpstr>
      <vt:lpstr>CONTENTS</vt:lpstr>
      <vt:lpstr>REPORT</vt:lpstr>
      <vt:lpstr>REPORT</vt:lpstr>
      <vt:lpstr>REPORT</vt:lpstr>
      <vt:lpstr>REPORT</vt:lpstr>
      <vt:lpstr>REPORT</vt:lpstr>
      <vt:lpstr>REPORT</vt:lpstr>
      <vt:lpstr>REPORT</vt:lpstr>
      <vt:lpstr>Critical current</vt:lpstr>
      <vt:lpstr>Critical current</vt:lpstr>
      <vt:lpstr>Critical current</vt:lpstr>
      <vt:lpstr>Critical current</vt:lpstr>
      <vt:lpstr>Critical current</vt:lpstr>
      <vt:lpstr>Critical current</vt:lpstr>
      <vt:lpstr>MARGIN</vt:lpstr>
      <vt:lpstr>MARGIN</vt:lpstr>
      <vt:lpstr>MARGIN</vt:lpstr>
      <vt:lpstr>MARGIN</vt:lpstr>
      <vt:lpstr>MARGIN</vt:lpstr>
      <vt:lpstr>CABLE sIZE</vt:lpstr>
      <vt:lpstr>CABLE sIZE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Large Hadron Collider  and the role of superconductivity in one of the largest scientific enterprises</dc:title>
  <dc:creator>bellesia</dc:creator>
  <cp:lastModifiedBy>Ezio Todesco</cp:lastModifiedBy>
  <cp:revision>693</cp:revision>
  <dcterms:created xsi:type="dcterms:W3CDTF">2006-07-31T18:23:56Z</dcterms:created>
  <dcterms:modified xsi:type="dcterms:W3CDTF">2014-12-10T12:10:34Z</dcterms:modified>
</cp:coreProperties>
</file>