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7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9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10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1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2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3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theme/theme14.xml" ContentType="application/vnd.openxmlformats-officedocument.theme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5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6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7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6931" r:id="rId2"/>
    <p:sldMasterId id="2147486945" r:id="rId3"/>
    <p:sldMasterId id="2147486958" r:id="rId4"/>
    <p:sldMasterId id="2147486970" r:id="rId5"/>
    <p:sldMasterId id="2147486982" r:id="rId6"/>
    <p:sldMasterId id="2147486994" r:id="rId7"/>
    <p:sldMasterId id="2147487002" r:id="rId8"/>
    <p:sldMasterId id="2147487005" r:id="rId9"/>
    <p:sldMasterId id="2147487020" r:id="rId10"/>
    <p:sldMasterId id="2147487032" r:id="rId11"/>
    <p:sldMasterId id="2147487044" r:id="rId12"/>
    <p:sldMasterId id="2147487080" r:id="rId13"/>
    <p:sldMasterId id="2147487083" r:id="rId14"/>
    <p:sldMasterId id="2147487086" r:id="rId15"/>
    <p:sldMasterId id="2147487089" r:id="rId16"/>
    <p:sldMasterId id="2147487092" r:id="rId17"/>
    <p:sldMasterId id="2147487104" r:id="rId18"/>
  </p:sldMasterIdLst>
  <p:notesMasterIdLst>
    <p:notesMasterId r:id="rId74"/>
  </p:notesMasterIdLst>
  <p:handoutMasterIdLst>
    <p:handoutMasterId r:id="rId75"/>
  </p:handoutMasterIdLst>
  <p:sldIdLst>
    <p:sldId id="299" r:id="rId19"/>
    <p:sldId id="541" r:id="rId20"/>
    <p:sldId id="574" r:id="rId21"/>
    <p:sldId id="565" r:id="rId22"/>
    <p:sldId id="567" r:id="rId23"/>
    <p:sldId id="579" r:id="rId24"/>
    <p:sldId id="576" r:id="rId25"/>
    <p:sldId id="636" r:id="rId26"/>
    <p:sldId id="637" r:id="rId27"/>
    <p:sldId id="587" r:id="rId28"/>
    <p:sldId id="589" r:id="rId29"/>
    <p:sldId id="584" r:id="rId30"/>
    <p:sldId id="593" r:id="rId31"/>
    <p:sldId id="594" r:id="rId32"/>
    <p:sldId id="595" r:id="rId33"/>
    <p:sldId id="596" r:id="rId34"/>
    <p:sldId id="599" r:id="rId35"/>
    <p:sldId id="600" r:id="rId36"/>
    <p:sldId id="601" r:id="rId37"/>
    <p:sldId id="632" r:id="rId38"/>
    <p:sldId id="633" r:id="rId39"/>
    <p:sldId id="604" r:id="rId40"/>
    <p:sldId id="577" r:id="rId41"/>
    <p:sldId id="631" r:id="rId42"/>
    <p:sldId id="572" r:id="rId43"/>
    <p:sldId id="573" r:id="rId44"/>
    <p:sldId id="617" r:id="rId45"/>
    <p:sldId id="618" r:id="rId46"/>
    <p:sldId id="607" r:id="rId47"/>
    <p:sldId id="608" r:id="rId48"/>
    <p:sldId id="609" r:id="rId49"/>
    <p:sldId id="610" r:id="rId50"/>
    <p:sldId id="611" r:id="rId51"/>
    <p:sldId id="612" r:id="rId52"/>
    <p:sldId id="613" r:id="rId53"/>
    <p:sldId id="614" r:id="rId54"/>
    <p:sldId id="638" r:id="rId55"/>
    <p:sldId id="619" r:id="rId56"/>
    <p:sldId id="623" r:id="rId57"/>
    <p:sldId id="626" r:id="rId58"/>
    <p:sldId id="624" r:id="rId59"/>
    <p:sldId id="625" r:id="rId60"/>
    <p:sldId id="622" r:id="rId61"/>
    <p:sldId id="554" r:id="rId62"/>
    <p:sldId id="533" r:id="rId63"/>
    <p:sldId id="634" r:id="rId64"/>
    <p:sldId id="575" r:id="rId65"/>
    <p:sldId id="498" r:id="rId66"/>
    <p:sldId id="580" r:id="rId67"/>
    <p:sldId id="540" r:id="rId68"/>
    <p:sldId id="582" r:id="rId69"/>
    <p:sldId id="583" r:id="rId70"/>
    <p:sldId id="585" r:id="rId71"/>
    <p:sldId id="590" r:id="rId72"/>
    <p:sldId id="603" r:id="rId7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9385" autoAdjust="0"/>
  </p:normalViewPr>
  <p:slideViewPr>
    <p:cSldViewPr>
      <p:cViewPr>
        <p:scale>
          <a:sx n="60" d="100"/>
          <a:sy n="60" d="100"/>
        </p:scale>
        <p:origin x="-1373" y="-1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8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slide" Target="slides/slide37.xml"/><Relationship Id="rId63" Type="http://schemas.openxmlformats.org/officeDocument/2006/relationships/slide" Target="slides/slide45.xml"/><Relationship Id="rId68" Type="http://schemas.openxmlformats.org/officeDocument/2006/relationships/slide" Target="slides/slide50.xml"/><Relationship Id="rId76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3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1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slide" Target="slides/slide35.xml"/><Relationship Id="rId58" Type="http://schemas.openxmlformats.org/officeDocument/2006/relationships/slide" Target="slides/slide40.xml"/><Relationship Id="rId66" Type="http://schemas.openxmlformats.org/officeDocument/2006/relationships/slide" Target="slides/slide48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slide" Target="slides/slide34.xml"/><Relationship Id="rId60" Type="http://schemas.openxmlformats.org/officeDocument/2006/relationships/slide" Target="slides/slide42.xml"/><Relationship Id="rId65" Type="http://schemas.openxmlformats.org/officeDocument/2006/relationships/slide" Target="slides/slide47.xml"/><Relationship Id="rId73" Type="http://schemas.openxmlformats.org/officeDocument/2006/relationships/slide" Target="slides/slide55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slide" Target="slides/slide38.xml"/><Relationship Id="rId64" Type="http://schemas.openxmlformats.org/officeDocument/2006/relationships/slide" Target="slides/slide46.xml"/><Relationship Id="rId69" Type="http://schemas.openxmlformats.org/officeDocument/2006/relationships/slide" Target="slides/slide51.xml"/><Relationship Id="rId77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72" Type="http://schemas.openxmlformats.org/officeDocument/2006/relationships/slide" Target="slides/slide54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59" Type="http://schemas.openxmlformats.org/officeDocument/2006/relationships/slide" Target="slides/slide41.xml"/><Relationship Id="rId67" Type="http://schemas.openxmlformats.org/officeDocument/2006/relationships/slide" Target="slides/slide49.xml"/><Relationship Id="rId20" Type="http://schemas.openxmlformats.org/officeDocument/2006/relationships/slide" Target="slides/slide2.xml"/><Relationship Id="rId41" Type="http://schemas.openxmlformats.org/officeDocument/2006/relationships/slide" Target="slides/slide23.xml"/><Relationship Id="rId54" Type="http://schemas.openxmlformats.org/officeDocument/2006/relationships/slide" Target="slides/slide36.xml"/><Relationship Id="rId62" Type="http://schemas.openxmlformats.org/officeDocument/2006/relationships/slide" Target="slides/slide44.xml"/><Relationship Id="rId70" Type="http://schemas.openxmlformats.org/officeDocument/2006/relationships/slide" Target="slides/slide52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slide" Target="slides/slide39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lhc-div-mms.web.cern.ch\LHC-DIV-MMS\tests\MAG\docum\Radiation_resistance\CTD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CH" b="1" dirty="0"/>
              <a:t>CTD-101K, with 50% Vf </a:t>
            </a:r>
            <a:r>
              <a:rPr lang="fr-CH" b="1" u="sng" dirty="0" smtClean="0"/>
              <a:t>virgin</a:t>
            </a:r>
            <a:r>
              <a:rPr lang="fr-CH" b="1" dirty="0" smtClean="0"/>
              <a:t> S-2 </a:t>
            </a:r>
            <a:r>
              <a:rPr lang="fr-CH" b="1" dirty="0"/>
              <a:t>Glass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6751160502772067"/>
          <c:y val="0.11710382513661202"/>
          <c:w val="0.79099087580222971"/>
          <c:h val="0.71588356783270946"/>
        </c:manualLayout>
      </c:layout>
      <c:scatterChart>
        <c:scatterStyle val="smoothMarker"/>
        <c:varyColors val="0"/>
        <c:ser>
          <c:idx val="5"/>
          <c:order val="0"/>
          <c:tx>
            <c:strRef>
              <c:f>'CTD-101K-Irradiation'!$D$17</c:f>
              <c:strCache>
                <c:ptCount val="1"/>
                <c:pt idx="0">
                  <c:v>Torsional Shear Modulus</c:v>
                </c:pt>
              </c:strCache>
            </c:strRef>
          </c:tx>
          <c:xVal>
            <c:numRef>
              <c:f>'CTD-101K-Irradiation'!$B$18:$B$21</c:f>
              <c:numCache>
                <c:formatCode>0</c:formatCode>
                <c:ptCount val="4"/>
                <c:pt idx="0">
                  <c:v>0.1</c:v>
                </c:pt>
                <c:pt idx="1">
                  <c:v>4.7</c:v>
                </c:pt>
                <c:pt idx="2">
                  <c:v>47</c:v>
                </c:pt>
                <c:pt idx="3">
                  <c:v>230</c:v>
                </c:pt>
              </c:numCache>
            </c:numRef>
          </c:xVal>
          <c:yVal>
            <c:numRef>
              <c:f>'CTD-101K-Irradiation'!$D$18:$D$21</c:f>
              <c:numCache>
                <c:formatCode>0%</c:formatCode>
                <c:ptCount val="4"/>
                <c:pt idx="0">
                  <c:v>1</c:v>
                </c:pt>
                <c:pt idx="1">
                  <c:v>0.84615384615384615</c:v>
                </c:pt>
                <c:pt idx="2">
                  <c:v>0.92307692307692313</c:v>
                </c:pt>
                <c:pt idx="3">
                  <c:v>0.95604395604395609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'CTD-101K-Irradiation'!$C$6</c:f>
              <c:strCache>
                <c:ptCount val="1"/>
                <c:pt idx="0">
                  <c:v>Compressive Strength</c:v>
                </c:pt>
              </c:strCache>
            </c:strRef>
          </c:tx>
          <c:xVal>
            <c:numRef>
              <c:f>'CTD-101K-Irradiation'!$B$7:$B$10</c:f>
              <c:numCache>
                <c:formatCode>0</c:formatCode>
                <c:ptCount val="4"/>
                <c:pt idx="0">
                  <c:v>0.1</c:v>
                </c:pt>
                <c:pt idx="1">
                  <c:v>47</c:v>
                </c:pt>
                <c:pt idx="2">
                  <c:v>88</c:v>
                </c:pt>
                <c:pt idx="3">
                  <c:v>160</c:v>
                </c:pt>
              </c:numCache>
            </c:numRef>
          </c:xVal>
          <c:yVal>
            <c:numRef>
              <c:f>'CTD-101K-Irradiation'!$C$7:$C$10</c:f>
              <c:numCache>
                <c:formatCode>0%</c:formatCode>
                <c:ptCount val="4"/>
                <c:pt idx="0">
                  <c:v>1</c:v>
                </c:pt>
                <c:pt idx="1">
                  <c:v>0.90441176470588236</c:v>
                </c:pt>
                <c:pt idx="2">
                  <c:v>0.88235294117647056</c:v>
                </c:pt>
                <c:pt idx="3">
                  <c:v>0.79411764705882348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'CTD-101K-Irradiation'!$D$6</c:f>
              <c:strCache>
                <c:ptCount val="1"/>
                <c:pt idx="0">
                  <c:v>Compressive Modulus</c:v>
                </c:pt>
              </c:strCache>
            </c:strRef>
          </c:tx>
          <c:marker>
            <c:spPr>
              <a:ln w="22225"/>
            </c:spPr>
          </c:marker>
          <c:xVal>
            <c:numRef>
              <c:f>'CTD-101K-Irradiation'!$B$7:$B$10</c:f>
              <c:numCache>
                <c:formatCode>0</c:formatCode>
                <c:ptCount val="4"/>
                <c:pt idx="0">
                  <c:v>0.1</c:v>
                </c:pt>
                <c:pt idx="1">
                  <c:v>47</c:v>
                </c:pt>
                <c:pt idx="2">
                  <c:v>88</c:v>
                </c:pt>
                <c:pt idx="3">
                  <c:v>160</c:v>
                </c:pt>
              </c:numCache>
            </c:numRef>
          </c:xVal>
          <c:yVal>
            <c:numRef>
              <c:f>'CTD-101K-Irradiation'!$D$7:$D$10</c:f>
              <c:numCache>
                <c:formatCode>0%</c:formatCode>
                <c:ptCount val="4"/>
                <c:pt idx="0">
                  <c:v>1</c:v>
                </c:pt>
                <c:pt idx="1">
                  <c:v>0.98984771573604058</c:v>
                </c:pt>
                <c:pt idx="2">
                  <c:v>0.65989847715736039</c:v>
                </c:pt>
                <c:pt idx="3">
                  <c:v>0.68527918781725883</c:v>
                </c:pt>
              </c:numCache>
            </c:numRef>
          </c:yVal>
          <c:smooth val="1"/>
        </c:ser>
        <c:ser>
          <c:idx val="0"/>
          <c:order val="3"/>
          <c:tx>
            <c:strRef>
              <c:f>'CTD-101K-Irradiation'!$F$6</c:f>
              <c:strCache>
                <c:ptCount val="1"/>
                <c:pt idx="0">
                  <c:v>Flexural Modulus</c:v>
                </c:pt>
              </c:strCache>
            </c:strRef>
          </c:tx>
          <c:xVal>
            <c:numRef>
              <c:f>'CTD-101K-Irradiation'!$B$7:$B$10</c:f>
              <c:numCache>
                <c:formatCode>0</c:formatCode>
                <c:ptCount val="4"/>
                <c:pt idx="0">
                  <c:v>0.1</c:v>
                </c:pt>
                <c:pt idx="1">
                  <c:v>47</c:v>
                </c:pt>
                <c:pt idx="2">
                  <c:v>88</c:v>
                </c:pt>
                <c:pt idx="3">
                  <c:v>160</c:v>
                </c:pt>
              </c:numCache>
            </c:numRef>
          </c:xVal>
          <c:yVal>
            <c:numRef>
              <c:f>'CTD-101K-Irradiation'!$F$7:$F$10</c:f>
              <c:numCache>
                <c:formatCode>0%</c:formatCode>
                <c:ptCount val="4"/>
                <c:pt idx="0">
                  <c:v>1</c:v>
                </c:pt>
                <c:pt idx="1">
                  <c:v>0.80645161290322576</c:v>
                </c:pt>
                <c:pt idx="2">
                  <c:v>0.60410557184750735</c:v>
                </c:pt>
                <c:pt idx="3">
                  <c:v>0.45747800586510262</c:v>
                </c:pt>
              </c:numCache>
            </c:numRef>
          </c:yVal>
          <c:smooth val="1"/>
        </c:ser>
        <c:ser>
          <c:idx val="3"/>
          <c:order val="4"/>
          <c:tx>
            <c:strRef>
              <c:f>'CTD-101K-Irradiation'!$C$17</c:f>
              <c:strCache>
                <c:ptCount val="1"/>
                <c:pt idx="0">
                  <c:v>Torsional Shear Strength</c:v>
                </c:pt>
              </c:strCache>
            </c:strRef>
          </c:tx>
          <c:marker>
            <c:spPr>
              <a:ln w="22225"/>
            </c:spPr>
          </c:marker>
          <c:xVal>
            <c:numRef>
              <c:f>'CTD-101K-Irradiation'!$B$18:$B$21</c:f>
              <c:numCache>
                <c:formatCode>0</c:formatCode>
                <c:ptCount val="4"/>
                <c:pt idx="0">
                  <c:v>0.1</c:v>
                </c:pt>
                <c:pt idx="1">
                  <c:v>4.7</c:v>
                </c:pt>
                <c:pt idx="2">
                  <c:v>47</c:v>
                </c:pt>
                <c:pt idx="3">
                  <c:v>230</c:v>
                </c:pt>
              </c:numCache>
            </c:numRef>
          </c:xVal>
          <c:yVal>
            <c:numRef>
              <c:f>'CTD-101K-Irradiation'!$C$18:$C$21</c:f>
              <c:numCache>
                <c:formatCode>0%</c:formatCode>
                <c:ptCount val="4"/>
                <c:pt idx="0">
                  <c:v>1</c:v>
                </c:pt>
                <c:pt idx="1">
                  <c:v>0.80099502487562191</c:v>
                </c:pt>
                <c:pt idx="2">
                  <c:v>0.46268656716417911</c:v>
                </c:pt>
                <c:pt idx="3">
                  <c:v>0.45771144278606968</c:v>
                </c:pt>
              </c:numCache>
            </c:numRef>
          </c:yVal>
          <c:smooth val="1"/>
        </c:ser>
        <c:ser>
          <c:idx val="7"/>
          <c:order val="5"/>
          <c:tx>
            <c:strRef>
              <c:f>'CTD-101K-Irradiation'!$F$17</c:f>
              <c:strCache>
                <c:ptCount val="1"/>
                <c:pt idx="0">
                  <c:v>Fracture Resistance GIC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star"/>
            <c:size val="7"/>
            <c:spPr>
              <a:ln w="22225">
                <a:solidFill>
                  <a:schemeClr val="accent3"/>
                </a:solidFill>
              </a:ln>
            </c:spPr>
          </c:marker>
          <c:xVal>
            <c:numRef>
              <c:f>'CTD-101K-Irradiation'!$B$18:$B$21</c:f>
              <c:numCache>
                <c:formatCode>0</c:formatCode>
                <c:ptCount val="4"/>
                <c:pt idx="0">
                  <c:v>0.1</c:v>
                </c:pt>
                <c:pt idx="1">
                  <c:v>4.7</c:v>
                </c:pt>
                <c:pt idx="2">
                  <c:v>47</c:v>
                </c:pt>
                <c:pt idx="3">
                  <c:v>230</c:v>
                </c:pt>
              </c:numCache>
            </c:numRef>
          </c:xVal>
          <c:yVal>
            <c:numRef>
              <c:f>'CTD-101K-Irradiation'!$F$18:$F$21</c:f>
              <c:numCache>
                <c:formatCode>0%</c:formatCode>
                <c:ptCount val="4"/>
                <c:pt idx="0">
                  <c:v>1</c:v>
                </c:pt>
                <c:pt idx="1">
                  <c:v>0.7777777777777779</c:v>
                </c:pt>
                <c:pt idx="2">
                  <c:v>0.41666666666666669</c:v>
                </c:pt>
                <c:pt idx="3">
                  <c:v>0.44444444444444448</c:v>
                </c:pt>
              </c:numCache>
            </c:numRef>
          </c:yVal>
          <c:smooth val="1"/>
        </c:ser>
        <c:ser>
          <c:idx val="6"/>
          <c:order val="6"/>
          <c:tx>
            <c:strRef>
              <c:f>'CTD-101K-Irradiation'!$E$17</c:f>
              <c:strCache>
                <c:ptCount val="1"/>
                <c:pt idx="0">
                  <c:v>Torsional Shear Strain</c:v>
                </c:pt>
              </c:strCache>
            </c:strRef>
          </c:tx>
          <c:spPr>
            <a:ln>
              <a:solidFill>
                <a:srgbClr val="CC00CC"/>
              </a:solidFill>
              <a:prstDash val="solid"/>
            </a:ln>
          </c:spPr>
          <c:marker>
            <c:symbol val="square"/>
            <c:size val="7"/>
            <c:spPr>
              <a:noFill/>
              <a:ln w="22225">
                <a:solidFill>
                  <a:srgbClr val="CC00CC"/>
                </a:solidFill>
              </a:ln>
            </c:spPr>
          </c:marker>
          <c:xVal>
            <c:numRef>
              <c:f>'CTD-101K-Irradiation'!$B$18:$B$21</c:f>
              <c:numCache>
                <c:formatCode>0</c:formatCode>
                <c:ptCount val="4"/>
                <c:pt idx="0">
                  <c:v>0.1</c:v>
                </c:pt>
                <c:pt idx="1">
                  <c:v>4.7</c:v>
                </c:pt>
                <c:pt idx="2">
                  <c:v>47</c:v>
                </c:pt>
                <c:pt idx="3">
                  <c:v>230</c:v>
                </c:pt>
              </c:numCache>
            </c:numRef>
          </c:xVal>
          <c:yVal>
            <c:numRef>
              <c:f>'CTD-101K-Irradiation'!$E$18:$E$21</c:f>
              <c:numCache>
                <c:formatCode>0%</c:formatCode>
                <c:ptCount val="4"/>
                <c:pt idx="0">
                  <c:v>1</c:v>
                </c:pt>
                <c:pt idx="1">
                  <c:v>0.58974358974358976</c:v>
                </c:pt>
                <c:pt idx="2">
                  <c:v>0.38461538461538458</c:v>
                </c:pt>
                <c:pt idx="3">
                  <c:v>0.33333333333333331</c:v>
                </c:pt>
              </c:numCache>
            </c:numRef>
          </c:yVal>
          <c:smooth val="1"/>
        </c:ser>
        <c:ser>
          <c:idx val="2"/>
          <c:order val="7"/>
          <c:tx>
            <c:strRef>
              <c:f>'CTD-101K-Irradiation'!$E$6</c:f>
              <c:strCache>
                <c:ptCount val="1"/>
                <c:pt idx="0">
                  <c:v>Shear Strength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'CTD-101K-Irradiation'!$B$7:$B$10</c:f>
              <c:numCache>
                <c:formatCode>0</c:formatCode>
                <c:ptCount val="4"/>
                <c:pt idx="0">
                  <c:v>0.1</c:v>
                </c:pt>
                <c:pt idx="1">
                  <c:v>47</c:v>
                </c:pt>
                <c:pt idx="2">
                  <c:v>88</c:v>
                </c:pt>
                <c:pt idx="3">
                  <c:v>160</c:v>
                </c:pt>
              </c:numCache>
            </c:numRef>
          </c:xVal>
          <c:yVal>
            <c:numRef>
              <c:f>'CTD-101K-Irradiation'!$E$7:$E$10</c:f>
              <c:numCache>
                <c:formatCode>0%</c:formatCode>
                <c:ptCount val="4"/>
                <c:pt idx="0">
                  <c:v>1</c:v>
                </c:pt>
                <c:pt idx="1">
                  <c:v>0.70833333333333337</c:v>
                </c:pt>
                <c:pt idx="2">
                  <c:v>0.34416666666666662</c:v>
                </c:pt>
                <c:pt idx="3">
                  <c:v>5.5833333333333332E-2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3340928"/>
        <c:axId val="193359872"/>
      </c:scatterChart>
      <c:valAx>
        <c:axId val="193340928"/>
        <c:scaling>
          <c:logBase val="10"/>
          <c:orientation val="minMax"/>
          <c:max val="30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fr-CH" dirty="0"/>
                  <a:t>Absorbed dose (MGy)</a:t>
                </a:r>
              </a:p>
            </c:rich>
          </c:tx>
          <c:layout/>
          <c:overlay val="0"/>
        </c:title>
        <c:numFmt formatCode="#,##0" sourceLinked="0"/>
        <c:majorTickMark val="in"/>
        <c:minorTickMark val="none"/>
        <c:tickLblPos val="nextTo"/>
        <c:crossAx val="193359872"/>
        <c:crossesAt val="1.0000000000000002E-2"/>
        <c:crossBetween val="midCat"/>
      </c:valAx>
      <c:valAx>
        <c:axId val="193359872"/>
        <c:scaling>
          <c:logBase val="10"/>
          <c:orientation val="minMax"/>
          <c:max val="2"/>
          <c:min val="1.0000000000000002E-2"/>
        </c:scaling>
        <c:delete val="0"/>
        <c:axPos val="l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fr-CH" dirty="0"/>
                  <a:t>Relative mechanical properties (tests 77 K)</a:t>
                </a:r>
              </a:p>
            </c:rich>
          </c:tx>
          <c:layout>
            <c:manualLayout>
              <c:xMode val="edge"/>
              <c:yMode val="edge"/>
              <c:x val="2.8867839422643211E-2"/>
              <c:y val="0.10441030936706681"/>
            </c:manualLayout>
          </c:layout>
          <c:overlay val="0"/>
        </c:title>
        <c:numFmt formatCode="0%" sourceLinked="1"/>
        <c:majorTickMark val="in"/>
        <c:minorTickMark val="none"/>
        <c:tickLblPos val="nextTo"/>
        <c:crossAx val="193340928"/>
        <c:crossesAt val="0.1"/>
        <c:crossBetween val="midCat"/>
      </c:valAx>
    </c:plotArea>
    <c:legend>
      <c:legendPos val="r"/>
      <c:layout>
        <c:manualLayout>
          <c:xMode val="edge"/>
          <c:yMode val="edge"/>
          <c:x val="0.19045443406177745"/>
          <c:y val="0.39368637321974104"/>
          <c:w val="0.44837503595053207"/>
          <c:h val="0.40392910752376682"/>
        </c:manualLayout>
      </c:layout>
      <c:overlay val="1"/>
      <c:spPr>
        <a:solidFill>
          <a:sysClr val="window" lastClr="FFFFFF"/>
        </a:solidFill>
        <a:ln>
          <a:solidFill>
            <a:sysClr val="windowText" lastClr="000000"/>
          </a:solidFill>
        </a:ln>
      </c:spPr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lang="en-US" sz="1600" b="0" noProof="0">
          <a:latin typeface="Times New Roman" pitchFamily="18" charset="0"/>
          <a:cs typeface="Times New Roman" pitchFamily="18" charset="0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F472B8A-5ABF-4FEA-A963-7CA9CC062EAB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19A98B-65E2-4555-9A11-FFDD93FDF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1786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150549-5881-4621-A67F-0D821A7E8911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16463"/>
            <a:ext cx="5435600" cy="4467225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D66E4F-D347-488B-8A5F-DA90CE77EB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5440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che</a:t>
            </a:r>
            <a:r>
              <a:rPr lang="en-US" baseline="0" dirty="0" smtClean="0"/>
              <a:t> tau è la </a:t>
            </a:r>
            <a:r>
              <a:rPr lang="en-US" baseline="0" dirty="0" err="1" smtClean="0"/>
              <a:t>solita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costante</a:t>
            </a:r>
            <a:r>
              <a:rPr lang="en-US" baseline="0" dirty="0" smtClean="0"/>
              <a:t> di tempo, </a:t>
            </a:r>
            <a:r>
              <a:rPr lang="en-US" baseline="0" dirty="0" err="1" smtClean="0"/>
              <a:t>taue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costante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scarica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B2AC4-1369-46F0-9000-88C1F6231E17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927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F089E-A082-48B1-8C4E-39549B87D5C0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701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F089E-A082-48B1-8C4E-39549B87D5C0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917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F089E-A082-48B1-8C4E-39549B87D5C0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588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F089E-A082-48B1-8C4E-39549B87D5C0}" type="slidenum">
              <a:rPr lang="en-US" smtClean="0">
                <a:solidFill>
                  <a:prstClr val="black"/>
                </a:solidFill>
              </a:rPr>
              <a:pPr/>
              <a:t>40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683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F089E-A082-48B1-8C4E-39549B87D5C0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30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F089E-A082-48B1-8C4E-39549B87D5C0}" type="slidenum">
              <a:rPr lang="en-US" smtClean="0">
                <a:solidFill>
                  <a:prstClr val="black"/>
                </a:solidFill>
              </a:rPr>
              <a:pPr/>
              <a:t>42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87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F089E-A082-48B1-8C4E-39549B87D5C0}" type="slidenum">
              <a:rPr lang="en-US" smtClean="0">
                <a:solidFill>
                  <a:prstClr val="black"/>
                </a:solidFill>
              </a:rPr>
              <a:pPr/>
              <a:t>43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1687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F089E-A082-48B1-8C4E-39549B87D5C0}" type="slidenum">
              <a:rPr lang="en-US" smtClean="0">
                <a:solidFill>
                  <a:prstClr val="black"/>
                </a:solidFill>
              </a:rPr>
              <a:pPr/>
              <a:t>46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971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png"/><Relationship Id="rId4" Type="http://schemas.openxmlformats.org/officeDocument/2006/relationships/oleObject" Target="file:///\\localhost\Users\gijsbertderijk\Desktop\EuCARD-April\!OLE_LINK2" TargetMode="Externa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4.png"/><Relationship Id="rId4" Type="http://schemas.openxmlformats.org/officeDocument/2006/relationships/oleObject" Target="file:///\\localhost\Users\gijsbertderijk\Desktop\EuCARD-April\!OLE_LINK2" TargetMode="Externa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8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Master" Target="../slideMasters/slideMaster10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png"/><Relationship Id="rId4" Type="http://schemas.openxmlformats.org/officeDocument/2006/relationships/oleObject" Target="file:///\\localhost\Users\gijsbertderijk\Desktop\EuCARD-April\!OLE_LINK2" TargetMode="Externa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Dec. 11,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Ambrosio &amp; P. Ferracin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60240-BF13-4765-AFAF-1613EA420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13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Dec.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Ambrosio &amp; P. Ferracin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60206-20F6-451A-B5C6-AA80325EC1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53584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74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26759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17107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37157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r>
              <a:rPr lang="en-US" sz="14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EuCARD’13,  WP7-HFM, 10</a:t>
            </a:r>
            <a:r>
              <a:rPr lang="en-US" sz="1400" baseline="300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th</a:t>
            </a:r>
            <a:r>
              <a:rPr lang="en-US" sz="14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 June 2013, GdR/FK</a:t>
            </a:r>
            <a:endParaRPr lang="en-US" sz="1400" dirty="0">
              <a:solidFill>
                <a:srgbClr val="808080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 b="1">
              <a:solidFill>
                <a:srgbClr val="000000"/>
              </a:solidFill>
              <a:latin typeface="Tahom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en-GB" sz="2400" b="1" dirty="0">
              <a:solidFill>
                <a:srgbClr val="000000"/>
              </a:solidFill>
              <a:latin typeface="Tahom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8" descr="LogoOutline-Blue-02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792088" cy="792088"/>
          </a:xfrm>
          <a:prstGeom prst="rect">
            <a:avLst/>
          </a:prstGeom>
        </p:spPr>
      </p:pic>
      <p:graphicFrame>
        <p:nvGraphicFramePr>
          <p:cNvPr id="10" name="Object 2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462892113"/>
              </p:ext>
            </p:extLst>
          </p:nvPr>
        </p:nvGraphicFramePr>
        <p:xfrm>
          <a:off x="7812360" y="116632"/>
          <a:ext cx="119158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4" name="Document" r:id="rId4" imgW="12647619" imgH="8228571" progId="Word.Document.12">
                  <p:link updateAutomatic="1"/>
                </p:oleObj>
              </mc:Choice>
              <mc:Fallback>
                <p:oleObj name="Document" r:id="rId4" imgW="12647619" imgH="8228571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7812360" y="116632"/>
                        <a:ext cx="1191580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655141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03920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04297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19568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47442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579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Dec.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Ambrosio &amp; P. Ferracin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0A06-D064-4591-A1CC-E77E7403F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82193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38290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2521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69945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93619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64365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r>
              <a:rPr lang="en-US" sz="14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EuCARD’13,  WP7-HFM, 10</a:t>
            </a:r>
            <a:r>
              <a:rPr lang="en-US" sz="1400" baseline="300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th</a:t>
            </a:r>
            <a:r>
              <a:rPr lang="en-US" sz="14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 June 2013, GdR/FK</a:t>
            </a:r>
            <a:endParaRPr lang="en-US" sz="1400" dirty="0">
              <a:solidFill>
                <a:srgbClr val="808080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 b="1">
              <a:solidFill>
                <a:srgbClr val="000000"/>
              </a:solidFill>
              <a:latin typeface="Tahom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en-GB" sz="2400" b="1" dirty="0">
              <a:solidFill>
                <a:srgbClr val="000000"/>
              </a:solidFill>
              <a:latin typeface="Tahom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8" descr="LogoOutline-Blue-02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792088" cy="792088"/>
          </a:xfrm>
          <a:prstGeom prst="rect">
            <a:avLst/>
          </a:prstGeom>
        </p:spPr>
      </p:pic>
      <p:graphicFrame>
        <p:nvGraphicFramePr>
          <p:cNvPr id="10" name="Object 2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501872988"/>
              </p:ext>
            </p:extLst>
          </p:nvPr>
        </p:nvGraphicFramePr>
        <p:xfrm>
          <a:off x="7812360" y="116632"/>
          <a:ext cx="119158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2" name="Document" r:id="rId4" imgW="12647619" imgH="8228571" progId="Word.Document.12">
                  <p:link updateAutomatic="1"/>
                </p:oleObj>
              </mc:Choice>
              <mc:Fallback>
                <p:oleObj name="Document" r:id="rId4" imgW="12647619" imgH="8228571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7812360" y="116632"/>
                        <a:ext cx="1191580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197884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08790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83751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98736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396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1452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7323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4952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89050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46468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83116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44571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5" y="2161571"/>
            <a:ext cx="3382430" cy="1629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4668981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54674" y="2064210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</a:rPr>
              <a:t>HiLumi</a:t>
            </a:r>
            <a:r>
              <a:rPr lang="en-US" dirty="0" smtClean="0">
                <a:solidFill>
                  <a:prstClr val="black"/>
                </a:solidFill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</a:rPr>
              <a:t>Frascati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10585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>
                <a:solidFill>
                  <a:prstClr val="black"/>
                </a:solidFill>
              </a:rPr>
              <a:pPr/>
              <a:t>12/11/2014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</a:rPr>
              <a:t>HiLumi</a:t>
            </a:r>
            <a:r>
              <a:rPr lang="en-US" dirty="0" smtClean="0">
                <a:solidFill>
                  <a:prstClr val="black"/>
                </a:solidFill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</a:rPr>
              <a:t>Frascati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13198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5" y="2161571"/>
            <a:ext cx="3382430" cy="1629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4668981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54674" y="2064210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</a:rPr>
              <a:t>HiLumi</a:t>
            </a:r>
            <a:r>
              <a:rPr lang="en-US" dirty="0" smtClean="0">
                <a:solidFill>
                  <a:prstClr val="black"/>
                </a:solidFill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</a:rPr>
              <a:t>Frascati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41869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>
                <a:solidFill>
                  <a:prstClr val="black"/>
                </a:solidFill>
              </a:rPr>
              <a:pPr/>
              <a:t>12/11/2014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</a:rPr>
              <a:t>HiLumi</a:t>
            </a:r>
            <a:r>
              <a:rPr lang="en-US" dirty="0" smtClean="0">
                <a:solidFill>
                  <a:prstClr val="black"/>
                </a:solidFill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</a:rPr>
              <a:t>Frascati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867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6194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5" y="2161571"/>
            <a:ext cx="3382430" cy="1629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4668981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54674" y="2064210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</a:rPr>
              <a:t>HiLumi</a:t>
            </a:r>
            <a:r>
              <a:rPr lang="en-US" dirty="0" smtClean="0">
                <a:solidFill>
                  <a:prstClr val="black"/>
                </a:solidFill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</a:rPr>
              <a:t>Frascati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96437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>
                <a:solidFill>
                  <a:prstClr val="black"/>
                </a:solidFill>
              </a:rPr>
              <a:pPr/>
              <a:t>12/11/2014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</a:rPr>
              <a:t>HiLumi</a:t>
            </a:r>
            <a:r>
              <a:rPr lang="en-US" dirty="0" smtClean="0">
                <a:solidFill>
                  <a:prstClr val="black"/>
                </a:solidFill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</a:rPr>
              <a:t>Frascati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3661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5" y="2161571"/>
            <a:ext cx="3382430" cy="1629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4668981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54674" y="2064210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</a:rPr>
              <a:t>HiLumi</a:t>
            </a:r>
            <a:r>
              <a:rPr lang="en-US" dirty="0" smtClean="0">
                <a:solidFill>
                  <a:prstClr val="black"/>
                </a:solidFill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</a:rPr>
              <a:t>Frascati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78261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>
                <a:solidFill>
                  <a:prstClr val="black"/>
                </a:solidFill>
              </a:rPr>
              <a:pPr/>
              <a:t>12/11/2014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</a:rPr>
              <a:t>HiLumi</a:t>
            </a:r>
            <a:r>
              <a:rPr lang="en-US" dirty="0" smtClean="0">
                <a:solidFill>
                  <a:prstClr val="black"/>
                </a:solidFill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</a:rPr>
              <a:t>Frascati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16413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Jul 15, 2014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D. Cheng - HQ02b Post-Test Coil Examination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AA52C-0211-2849-AE9B-03382C0B61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4025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Jul 15, 2014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D. Cheng - HQ02b Post-Test Coil Examination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0E367E2-7312-354D-9D4D-C16211D355DA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5879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 15,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Cheng - HQ02b Post-Test Coil Examination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52342-098C-F147-8681-40ADBF9E5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2997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Jul 15, 2014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D. Cheng - HQ02b Post-Test Coil Examination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5872DFE-615D-3743-A893-3799272AD113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1397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 15,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Cheng - HQ02b Post-Test Coil Examination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CB0BE-A73A-5F47-B9DF-8E7B345A47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69153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 15,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Cheng - HQ02b Post-Test Coil Examination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90531-F5A5-9342-9F31-B0EA6FD41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32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919326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 15,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Cheng - HQ02b Post-Test Coil Examination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8FEB5-CFF2-734C-9004-7054C618A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8326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 15,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Cheng - HQ02b Post-Test Coil Examination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9F748-A6B3-5D43-BE20-1B7FA3E62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5009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 15,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Cheng - HQ02b Post-Test Coil Examination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2F17-151F-E446-8114-57C8B967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2769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 15,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Cheng - HQ02b Post-Test Coil Examination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38F4F-E367-9A4F-BB13-CEB5377A8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3503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Jul 15,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Cheng - HQ02b Post-Test Coil Examination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96CD0-10DC-FC41-83EC-7F2BCF0CA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50835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5" y="2161571"/>
            <a:ext cx="3382430" cy="1629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4668981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54674" y="2064210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</a:rPr>
              <a:t>HiLumi</a:t>
            </a:r>
            <a:r>
              <a:rPr lang="en-US" dirty="0" smtClean="0">
                <a:solidFill>
                  <a:prstClr val="black"/>
                </a:solidFill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</a:rPr>
              <a:t>Frascati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66150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>
                <a:solidFill>
                  <a:prstClr val="black"/>
                </a:solidFill>
              </a:rPr>
              <a:pPr/>
              <a:t>12/11/2014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</a:rPr>
              <a:t>HiLumi</a:t>
            </a:r>
            <a:r>
              <a:rPr lang="en-US" dirty="0" smtClean="0">
                <a:solidFill>
                  <a:prstClr val="black"/>
                </a:solidFill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</a:rPr>
              <a:t>Frascati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14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93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136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96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0466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6657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Dec. 11,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G. Ambrosio &amp; P. Ferracin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3B49E4E-039F-472C-94D3-961E32C09A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253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0692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69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8100"/>
            <a:ext cx="2105025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"/>
            <a:ext cx="6162675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968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390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"/>
            <a:ext cx="7505700" cy="736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193800"/>
            <a:ext cx="7759700" cy="5130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9825172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Dec. 11,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Ambrosio &amp; P. Ferracin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60240-BF13-4765-AFAF-1613EA42016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362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1F497D"/>
                </a:solidFill>
              </a:rPr>
              <a:t>Dec. 11, 2014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1F497D"/>
                </a:solidFill>
              </a:rPr>
              <a:t>G. Ambrosio &amp; P. Ferracin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3B49E4E-039F-472C-94D3-961E32C09AC1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8021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Dec. 11,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Ambrosio &amp; P. Ferracin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BDFFF-6B74-45F1-BB7B-BE47BCC4BCF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0680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1F497D"/>
                </a:solidFill>
              </a:rPr>
              <a:t>Dec. 11, 2014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1F497D"/>
                </a:solidFill>
              </a:rPr>
              <a:t>G. Ambrosio &amp; P. Ferracin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5DC9449-1644-4667-8229-2AE9DBBC9D39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326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Dec. 11,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Ambrosio &amp; P. Ferracin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265D5-D320-4031-8EA5-A966693DD31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895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Dec.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Ambrosio &amp; P. Ferracin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BDFFF-6B74-45F1-BB7B-BE47BCC4BC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0472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Dec. 11,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Ambrosio &amp; P. Ferracin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84436-8E54-4042-A7F5-99D42544760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352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Dec. 11,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Ambrosio &amp; P. Ferracin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6593E-BFE4-40A0-900C-4B35EC021D4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617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Dec. 11,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Ambrosio &amp; P. Ferracin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AB607-2877-431A-89DD-657B9D33A98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4853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Dec. 11,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Ambrosio &amp; P. Ferracin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F2FF9-30D2-45C9-B69F-3D7C57594ED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0554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Dec. 11,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Ambrosio &amp; P. Ferracin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60206-20F6-451A-B5C6-AA80325EC1F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1212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Dec. 11,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Ambrosio &amp; P. Ferracin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0A06-D064-4591-A1CC-E77E7403FD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7831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37880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Nov. 17,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Giorgio Ambrosio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60240-BF13-4765-AFAF-1613EA42016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8719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1F497D"/>
                </a:solidFill>
              </a:rPr>
              <a:t>Nov. 17, 2014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Giorgio Ambrosio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3B49E4E-039F-472C-94D3-961E32C09AC1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5447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Nov. 17,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Giorgio Ambrosio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BDFFF-6B74-45F1-BB7B-BE47BCC4BCF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29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Dec. 11,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G. Ambrosio &amp; P. Ferracin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5DC9449-1644-4667-8229-2AE9DBBC9D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3349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1F497D"/>
                </a:solidFill>
              </a:rPr>
              <a:t>Nov. 17, 2014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Giorgio Ambrosio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5DC9449-1644-4667-8229-2AE9DBBC9D39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1890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Nov. 17,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Giorgio Ambrosio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265D5-D320-4031-8EA5-A966693DD31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9596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Nov. 17,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Giorgio Ambrosio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84436-8E54-4042-A7F5-99D42544760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38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Nov. 17,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Giorgio Ambrosio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6593E-BFE4-40A0-900C-4B35EC021D4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6355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Nov. 17,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Giorgio Ambrosio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AB607-2877-431A-89DD-657B9D33A98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1723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Nov. 17,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Giorgio Ambrosio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F2FF9-30D2-45C9-B69F-3D7C57594ED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7339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Nov. 17,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Giorgio Ambrosio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60206-20F6-451A-B5C6-AA80325EC1F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4353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Nov. 17,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Giorgio Ambrosio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0A06-D064-4591-A1CC-E77E7403FD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685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A0F30-3226-4A34-9B37-47343D206B3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02379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0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Dec. 11,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Ambrosio &amp; P. Ferracin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265D5-D320-4031-8EA5-A966693DD3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0968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BA6F3C-41F3-4DB3-BDA7-0BA1EADD11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025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F33AD-0B45-46DA-8024-7EB801DEB8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3554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11FEB5-479C-4CEE-A985-B62782EFE3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8715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97880F-CFC2-4CBB-9FEC-E47513A8BF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3370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A435D5-C151-441A-B7B0-819F0533F0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06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06E35F-1D93-4E74-AEB5-4B6DCFFDA0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1143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EAB9C6-81C3-41EC-91F2-C40E7FCF6C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5718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2AA81-0173-4BFC-8688-8DDB93FC44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4216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21FBC3-6898-4949-B1BB-BFA21E539EC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330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021CB8A-9294-46AC-B97C-2285CF06D057}" type="datetime1">
              <a:rPr lang="en-US" smtClean="0">
                <a:solidFill>
                  <a:srgbClr val="297FD5"/>
                </a:solidFill>
              </a:rPr>
              <a:pPr/>
              <a:t>12/11/2014</a:t>
            </a:fld>
            <a:endParaRPr lang="en-US">
              <a:solidFill>
                <a:srgbClr val="297FD5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>
              <a:solidFill>
                <a:srgbClr val="297FD5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D487353-EDBC-4345-A2B1-D6136A0508FF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068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Dec. 11,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Ambrosio &amp; P. Ferracin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84436-8E54-4042-A7F5-99D4254476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8930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4695-0881-4632-8995-A004887D6028}" type="datetime1">
              <a:rPr lang="en-US" smtClean="0">
                <a:solidFill>
                  <a:srgbClr val="297FD5"/>
                </a:solidFill>
              </a:rPr>
              <a:pPr/>
              <a:t>12/11/2014</a:t>
            </a:fld>
            <a:endParaRPr lang="en-US">
              <a:solidFill>
                <a:srgbClr val="297FD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97FD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95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CCEB-4E68-43FD-9365-F33283A1E750}" type="datetime1">
              <a:rPr lang="en-US" smtClean="0">
                <a:solidFill>
                  <a:srgbClr val="297FD5"/>
                </a:solidFill>
              </a:rPr>
              <a:pPr/>
              <a:t>12/11/2014</a:t>
            </a:fld>
            <a:endParaRPr lang="en-US">
              <a:solidFill>
                <a:srgbClr val="297FD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97FD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817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A5D90-ED32-493C-B017-2D01188F781B}" type="datetime1">
              <a:rPr lang="en-US" smtClean="0">
                <a:solidFill>
                  <a:srgbClr val="297FD5"/>
                </a:solidFill>
              </a:rPr>
              <a:pPr/>
              <a:t>12/11/2014</a:t>
            </a:fld>
            <a:endParaRPr lang="en-US">
              <a:solidFill>
                <a:srgbClr val="297FD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97FD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8215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CF57804-447D-436C-AD46-FEFEB6F48EDF}" type="datetime1">
              <a:rPr lang="en-US" smtClean="0">
                <a:solidFill>
                  <a:srgbClr val="297FD5"/>
                </a:solidFill>
              </a:rPr>
              <a:pPr/>
              <a:t>12/11/2014</a:t>
            </a:fld>
            <a:endParaRPr lang="en-US">
              <a:solidFill>
                <a:srgbClr val="297FD5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297F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20529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32226DE-1B99-408F-8DFF-F8451465344B}" type="datetime1">
              <a:rPr lang="en-US" smtClean="0">
                <a:solidFill>
                  <a:srgbClr val="297FD5"/>
                </a:solidFill>
              </a:rPr>
              <a:pPr/>
              <a:t>12/11/2014</a:t>
            </a:fld>
            <a:endParaRPr lang="en-US">
              <a:solidFill>
                <a:srgbClr val="297FD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>
              <a:solidFill>
                <a:srgbClr val="297FD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900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6E37-846D-406E-AD6D-7D437C726A6F}" type="datetime1">
              <a:rPr lang="en-US" smtClean="0">
                <a:solidFill>
                  <a:srgbClr val="297FD5"/>
                </a:solidFill>
              </a:rPr>
              <a:pPr/>
              <a:t>12/11/2014</a:t>
            </a:fld>
            <a:endParaRPr lang="en-US">
              <a:solidFill>
                <a:srgbClr val="297FD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97FD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8166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D465-15A4-4D99-B3FE-503FBCB799AB}" type="datetime1">
              <a:rPr lang="en-US" smtClean="0">
                <a:solidFill>
                  <a:srgbClr val="297FD5"/>
                </a:solidFill>
              </a:rPr>
              <a:pPr/>
              <a:t>12/11/2014</a:t>
            </a:fld>
            <a:endParaRPr lang="en-US">
              <a:solidFill>
                <a:srgbClr val="297FD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97FD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9668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8AD0-7D66-4EC2-A031-0703D8311722}" type="datetime1">
              <a:rPr lang="en-US" smtClean="0">
                <a:solidFill>
                  <a:srgbClr val="297FD5"/>
                </a:solidFill>
              </a:rPr>
              <a:pPr/>
              <a:t>12/11/2014</a:t>
            </a:fld>
            <a:endParaRPr lang="en-US">
              <a:solidFill>
                <a:srgbClr val="297FD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97FD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657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25FFD-D28B-421D-BEB9-1091B0987D70}" type="datetime1">
              <a:rPr lang="en-US" smtClean="0">
                <a:solidFill>
                  <a:srgbClr val="297FD5"/>
                </a:solidFill>
              </a:rPr>
              <a:pPr/>
              <a:t>12/11/2014</a:t>
            </a:fld>
            <a:endParaRPr lang="en-US">
              <a:solidFill>
                <a:srgbClr val="297FD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97FD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9663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869D8-D5AD-4346-9CD1-92C5360D1AB8}" type="datetime1">
              <a:rPr lang="en-US" smtClean="0">
                <a:solidFill>
                  <a:srgbClr val="297FD5"/>
                </a:solidFill>
              </a:rPr>
              <a:pPr/>
              <a:t>12/11/2014</a:t>
            </a:fld>
            <a:endParaRPr lang="en-US">
              <a:solidFill>
                <a:srgbClr val="297FD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297FD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27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Dec. 11,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Ambrosio &amp; P. Ferracin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6593E-BFE4-40A0-900C-4B35EC021D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2566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411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3pPr>
              <a:defRPr>
                <a:solidFill>
                  <a:schemeClr val="accent3">
                    <a:lumMod val="7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891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baseline="0">
                <a:solidFill>
                  <a:srgbClr val="0070C0"/>
                </a:solidFill>
              </a:defRPr>
            </a:lvl1pPr>
            <a:lvl2pPr>
              <a:defRPr sz="2400"/>
            </a:lvl2pPr>
            <a:lvl3pPr>
              <a:defRPr sz="2000" baseline="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baseline="0">
                <a:solidFill>
                  <a:srgbClr val="0070C0"/>
                </a:solidFill>
              </a:defRPr>
            </a:lvl1pPr>
            <a:lvl2pPr>
              <a:defRPr sz="2400"/>
            </a:lvl2pPr>
            <a:lvl3pPr>
              <a:defRPr sz="2000" baseline="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4915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/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/>
            </a:lvl2pPr>
            <a:lvl3pPr>
              <a:defRPr sz="1800">
                <a:solidFill>
                  <a:schemeClr val="accent3">
                    <a:lumMod val="7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21755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9371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57380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3866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5" y="2161571"/>
            <a:ext cx="3382430" cy="1629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4668981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54674" y="2064210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</a:rPr>
              <a:t>HiLumi</a:t>
            </a:r>
            <a:r>
              <a:rPr lang="en-US" dirty="0" smtClean="0">
                <a:solidFill>
                  <a:prstClr val="black"/>
                </a:solidFill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</a:rPr>
              <a:t>Frascati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84729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>
                <a:solidFill>
                  <a:prstClr val="black"/>
                </a:solidFill>
              </a:rPr>
              <a:pPr/>
              <a:t>12/11/2014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</a:rPr>
              <a:t>HiLumi</a:t>
            </a:r>
            <a:r>
              <a:rPr lang="en-US" dirty="0" smtClean="0">
                <a:solidFill>
                  <a:prstClr val="black"/>
                </a:solidFill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</a:rPr>
              <a:t>Frascati</a:t>
            </a:r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0965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519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Dec. 11,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Ambrosio &amp; P. Ferracin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AB607-2877-431A-89DD-657B9D33A9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7741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168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42847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10248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70083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48322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80152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26553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5233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>
            <a:lvl1pPr marL="36576" indent="0">
              <a:buNone/>
              <a:defRPr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74844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6008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Dec. 11,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Ambrosio &amp; P. Ferracin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F2FF9-30D2-45C9-B69F-3D7C57594E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68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11409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6401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4F39205-F954-48FF-A683-EA924D5644BF}" type="datetimeFigureOut">
              <a:rPr lang="en-GB" smtClean="0">
                <a:solidFill>
                  <a:srgbClr val="0C377B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11/12/2014</a:t>
            </a:fld>
            <a:endParaRPr lang="en-GB">
              <a:solidFill>
                <a:srgbClr val="0C377B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24511DB1-AE13-41F6-8EB3-A831ADB9DEFE}" type="slidenum">
              <a:rPr lang="en-GB" smtClean="0">
                <a:solidFill>
                  <a:srgbClr val="0C377B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6676113"/>
      </p:ext>
    </p:extLst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r>
              <a:rPr lang="en-US" sz="14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EuCARD’13,  WP7-HFM, 10</a:t>
            </a:r>
            <a:r>
              <a:rPr lang="en-US" sz="1400" baseline="300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th</a:t>
            </a:r>
            <a:r>
              <a:rPr lang="en-US" sz="14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 June 2013, GdR/FK</a:t>
            </a:r>
            <a:endParaRPr lang="en-US" sz="1400" dirty="0">
              <a:solidFill>
                <a:srgbClr val="808080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 b="1">
              <a:solidFill>
                <a:srgbClr val="000000"/>
              </a:solidFill>
              <a:latin typeface="Tahom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en-GB" sz="2400" b="1" dirty="0">
              <a:solidFill>
                <a:srgbClr val="000000"/>
              </a:solidFill>
              <a:latin typeface="Tahom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8" descr="LogoOutline-Blue-02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792088" cy="792088"/>
          </a:xfrm>
          <a:prstGeom prst="rect">
            <a:avLst/>
          </a:prstGeom>
        </p:spPr>
      </p:pic>
      <p:graphicFrame>
        <p:nvGraphicFramePr>
          <p:cNvPr id="10" name="Object 2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75897949"/>
              </p:ext>
            </p:extLst>
          </p:nvPr>
        </p:nvGraphicFramePr>
        <p:xfrm>
          <a:off x="7812360" y="116632"/>
          <a:ext cx="119158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Document" r:id="rId4" imgW="12647619" imgH="8228571" progId="Word.Document.12">
                  <p:link updateAutomatic="1"/>
                </p:oleObj>
              </mc:Choice>
              <mc:Fallback>
                <p:oleObj name="Document" r:id="rId4" imgW="12647619" imgH="8228571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7812360" y="116632"/>
                        <a:ext cx="1191580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943790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80469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8780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80435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65499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9068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42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94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5" Type="http://schemas.openxmlformats.org/officeDocument/2006/relationships/oleObject" Target="file:///\\localhost\Users\gijsbertderijk\Desktop\EuCARD-April\!OLE_LINK2" TargetMode="Externa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Relationship Id="rId14" Type="http://schemas.openxmlformats.org/officeDocument/2006/relationships/image" Target="../media/image15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vmlDrawing" Target="../drawings/vmlDrawing3.v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5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5" Type="http://schemas.openxmlformats.org/officeDocument/2006/relationships/oleObject" Target="file:///\\localhost\Users\gijsbertderijk\Desktop\EuCARD-April\!OLE_LINK2" TargetMode="Externa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image" Target="../media/image15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13" Type="http://schemas.openxmlformats.org/officeDocument/2006/relationships/vmlDrawing" Target="../drawings/vmlDrawing5.v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16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5" Type="http://schemas.openxmlformats.org/officeDocument/2006/relationships/oleObject" Target="file:///\\localhost\Users\gijsbertderijk\Desktop\EuCARD-April\!OLE_LINK2" TargetMode="Externa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Relationship Id="rId14" Type="http://schemas.openxmlformats.org/officeDocument/2006/relationships/image" Target="../media/image15.jpe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30.xml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2" Type="http://schemas.openxmlformats.org/officeDocument/2006/relationships/slideLayout" Target="../slideLayouts/slideLayout133.xml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35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Relationship Id="rId14" Type="http://schemas.openxmlformats.org/officeDocument/2006/relationships/image" Target="../media/image2.png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theme" Target="../theme/theme18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image" Target="../media/image7.jpeg"/><Relationship Id="rId5" Type="http://schemas.openxmlformats.org/officeDocument/2006/relationships/slideLayout" Target="../slideLayouts/slideLayout74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73.xml"/><Relationship Id="rId9" Type="http://schemas.openxmlformats.org/officeDocument/2006/relationships/hyperlink" Target="http://www.uslarp.org/" TargetMode="Externa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6" Type="http://schemas.openxmlformats.org/officeDocument/2006/relationships/image" Target="../media/image10.emf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Dec. 11,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G. Ambrosio &amp; P. Ferracin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B0940A-A3B3-4061-8AA5-FFA51D8E03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927" r:id="rId1"/>
    <p:sldLayoutId id="2147486928" r:id="rId2"/>
    <p:sldLayoutId id="2147486893" r:id="rId3"/>
    <p:sldLayoutId id="2147486929" r:id="rId4"/>
    <p:sldLayoutId id="2147486894" r:id="rId5"/>
    <p:sldLayoutId id="2147486895" r:id="rId6"/>
    <p:sldLayoutId id="2147486896" r:id="rId7"/>
    <p:sldLayoutId id="2147486897" r:id="rId8"/>
    <p:sldLayoutId id="2147486898" r:id="rId9"/>
    <p:sldLayoutId id="2147486899" r:id="rId10"/>
    <p:sldLayoutId id="214748690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624" y="0"/>
            <a:ext cx="7956376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pPr eaLnBrk="0" hangingPunct="0"/>
            <a:fld id="{C8506450-7D1F-554C-9F3F-EA915644AE63}" type="slidenum">
              <a:rPr lang="en-US">
                <a:solidFill>
                  <a:srgbClr val="000000"/>
                </a:solidFill>
                <a:ea typeface="ＭＳ Ｐゴシック" charset="0"/>
              </a:rPr>
              <a:pPr eaLnBrk="0" hangingPunct="0"/>
              <a:t>‹#›</a:t>
            </a:fld>
            <a:endParaRPr lang="en-US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32484" y="3827884"/>
            <a:ext cx="544596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r>
              <a:rPr lang="en-US" sz="14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EuCARD’13,  WP7-HFM, 10</a:t>
            </a:r>
            <a:r>
              <a:rPr lang="en-US" sz="1400" baseline="300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th</a:t>
            </a:r>
            <a:r>
              <a:rPr lang="en-US" sz="14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 June 2013, GdR/FK</a:t>
            </a:r>
            <a:endParaRPr lang="en-US" sz="1400" dirty="0">
              <a:solidFill>
                <a:srgbClr val="808080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 b="1">
              <a:solidFill>
                <a:srgbClr val="000000"/>
              </a:solidFill>
              <a:latin typeface="Tahoma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7" descr="LogoOutline-Blue-02.jpg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792088" cy="792088"/>
          </a:xfrm>
          <a:prstGeom prst="rect">
            <a:avLst/>
          </a:prstGeom>
        </p:spPr>
      </p:pic>
      <p:graphicFrame>
        <p:nvGraphicFramePr>
          <p:cNvPr id="9" name="Object 2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466342539"/>
              </p:ext>
            </p:extLst>
          </p:nvPr>
        </p:nvGraphicFramePr>
        <p:xfrm>
          <a:off x="7812360" y="116632"/>
          <a:ext cx="119158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Document" r:id="rId15" imgW="12647619" imgH="8228571" progId="Word.Document.12">
                  <p:link updateAutomatic="1"/>
                </p:oleObj>
              </mc:Choice>
              <mc:Fallback>
                <p:oleObj name="Document" r:id="rId15" imgW="12647619" imgH="8228571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7812360" y="116632"/>
                        <a:ext cx="1191580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166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21" r:id="rId1"/>
    <p:sldLayoutId id="2147487022" r:id="rId2"/>
    <p:sldLayoutId id="2147487023" r:id="rId3"/>
    <p:sldLayoutId id="2147487024" r:id="rId4"/>
    <p:sldLayoutId id="2147487025" r:id="rId5"/>
    <p:sldLayoutId id="2147487026" r:id="rId6"/>
    <p:sldLayoutId id="2147487027" r:id="rId7"/>
    <p:sldLayoutId id="2147487028" r:id="rId8"/>
    <p:sldLayoutId id="2147487029" r:id="rId9"/>
    <p:sldLayoutId id="2147487030" r:id="rId10"/>
    <p:sldLayoutId id="214748703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624" y="0"/>
            <a:ext cx="7956376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pPr eaLnBrk="0" hangingPunct="0"/>
            <a:fld id="{C8506450-7D1F-554C-9F3F-EA915644AE63}" type="slidenum">
              <a:rPr lang="en-US">
                <a:solidFill>
                  <a:srgbClr val="000000"/>
                </a:solidFill>
                <a:ea typeface="ＭＳ Ｐゴシック" charset="0"/>
              </a:rPr>
              <a:pPr eaLnBrk="0" hangingPunct="0"/>
              <a:t>‹#›</a:t>
            </a:fld>
            <a:endParaRPr lang="en-US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32484" y="3827884"/>
            <a:ext cx="544596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r>
              <a:rPr lang="en-US" sz="14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EuCARD’13,  WP7-HFM, 10</a:t>
            </a:r>
            <a:r>
              <a:rPr lang="en-US" sz="1400" baseline="300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th</a:t>
            </a:r>
            <a:r>
              <a:rPr lang="en-US" sz="14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 June 2013, GdR/FK</a:t>
            </a:r>
            <a:endParaRPr lang="en-US" sz="1400" dirty="0">
              <a:solidFill>
                <a:srgbClr val="808080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 b="1">
              <a:solidFill>
                <a:srgbClr val="000000"/>
              </a:solidFill>
              <a:latin typeface="Tahoma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7" descr="LogoOutline-Blue-02.jpg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792088" cy="792088"/>
          </a:xfrm>
          <a:prstGeom prst="rect">
            <a:avLst/>
          </a:prstGeom>
        </p:spPr>
      </p:pic>
      <p:graphicFrame>
        <p:nvGraphicFramePr>
          <p:cNvPr id="9" name="Object 2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95934050"/>
              </p:ext>
            </p:extLst>
          </p:nvPr>
        </p:nvGraphicFramePr>
        <p:xfrm>
          <a:off x="7812360" y="116632"/>
          <a:ext cx="119158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Document" r:id="rId15" imgW="12647619" imgH="8228571" progId="Word.Document.12">
                  <p:link updateAutomatic="1"/>
                </p:oleObj>
              </mc:Choice>
              <mc:Fallback>
                <p:oleObj name="Document" r:id="rId15" imgW="12647619" imgH="8228571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7812360" y="116632"/>
                        <a:ext cx="1191580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5261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33" r:id="rId1"/>
    <p:sldLayoutId id="2147487034" r:id="rId2"/>
    <p:sldLayoutId id="2147487035" r:id="rId3"/>
    <p:sldLayoutId id="2147487036" r:id="rId4"/>
    <p:sldLayoutId id="2147487037" r:id="rId5"/>
    <p:sldLayoutId id="2147487038" r:id="rId6"/>
    <p:sldLayoutId id="2147487039" r:id="rId7"/>
    <p:sldLayoutId id="2147487040" r:id="rId8"/>
    <p:sldLayoutId id="2147487041" r:id="rId9"/>
    <p:sldLayoutId id="2147487042" r:id="rId10"/>
    <p:sldLayoutId id="214748704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624" y="0"/>
            <a:ext cx="7956376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pPr eaLnBrk="0" hangingPunct="0"/>
            <a:fld id="{C8506450-7D1F-554C-9F3F-EA915644AE63}" type="slidenum">
              <a:rPr lang="en-US">
                <a:solidFill>
                  <a:srgbClr val="000000"/>
                </a:solidFill>
                <a:ea typeface="ＭＳ Ｐゴシック" charset="0"/>
              </a:rPr>
              <a:pPr eaLnBrk="0" hangingPunct="0"/>
              <a:t>‹#›</a:t>
            </a:fld>
            <a:endParaRPr lang="en-US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32484" y="3827884"/>
            <a:ext cx="544596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r>
              <a:rPr lang="en-US" sz="14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EuCARD’13,  WP7-HFM, 10</a:t>
            </a:r>
            <a:r>
              <a:rPr lang="en-US" sz="1400" baseline="300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th</a:t>
            </a:r>
            <a:r>
              <a:rPr lang="en-US" sz="1400" dirty="0" smtClean="0">
                <a:solidFill>
                  <a:srgbClr val="808080"/>
                </a:solidFill>
                <a:latin typeface="Tahoma" charset="0"/>
                <a:ea typeface="ＭＳ Ｐゴシック" charset="0"/>
              </a:rPr>
              <a:t> June 2013, GdR/FK</a:t>
            </a:r>
            <a:endParaRPr lang="en-US" sz="1400" dirty="0">
              <a:solidFill>
                <a:srgbClr val="808080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0C37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 b="1">
              <a:solidFill>
                <a:srgbClr val="000000"/>
              </a:solidFill>
              <a:latin typeface="Tahoma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7" descr="LogoOutline-Blue-02.jpg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792088" cy="792088"/>
          </a:xfrm>
          <a:prstGeom prst="rect">
            <a:avLst/>
          </a:prstGeom>
        </p:spPr>
      </p:pic>
      <p:graphicFrame>
        <p:nvGraphicFramePr>
          <p:cNvPr id="9" name="Object 2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028973058"/>
              </p:ext>
            </p:extLst>
          </p:nvPr>
        </p:nvGraphicFramePr>
        <p:xfrm>
          <a:off x="7812360" y="116632"/>
          <a:ext cx="119158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8" name="Document" r:id="rId15" imgW="12647619" imgH="8228571" progId="Word.Document.12">
                  <p:link updateAutomatic="1"/>
                </p:oleObj>
              </mc:Choice>
              <mc:Fallback>
                <p:oleObj name="Document" r:id="rId15" imgW="12647619" imgH="8228571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7812360" y="116632"/>
                        <a:ext cx="1191580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175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45" r:id="rId1"/>
    <p:sldLayoutId id="2147487046" r:id="rId2"/>
    <p:sldLayoutId id="2147487047" r:id="rId3"/>
    <p:sldLayoutId id="2147487048" r:id="rId4"/>
    <p:sldLayoutId id="2147487049" r:id="rId5"/>
    <p:sldLayoutId id="2147487050" r:id="rId6"/>
    <p:sldLayoutId id="2147487051" r:id="rId7"/>
    <p:sldLayoutId id="2147487052" r:id="rId8"/>
    <p:sldLayoutId id="2147487053" r:id="rId9"/>
    <p:sldLayoutId id="2147487054" r:id="rId10"/>
    <p:sldLayoutId id="214748705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tx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15/11/2012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Cerutti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HiLumi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Frascati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62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81" r:id="rId1"/>
    <p:sldLayoutId id="214748708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tx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15/11/2012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Cerutti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HiLumi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Frascati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83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84" r:id="rId1"/>
    <p:sldLayoutId id="2147487085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tx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15/11/2012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Cerutti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HiLumi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Frascati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64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87" r:id="rId1"/>
    <p:sldLayoutId id="2147487088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tx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15/11/2012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Cerutti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HiLumi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Frascati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344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90" r:id="rId1"/>
    <p:sldLayoutId id="2147487091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47800" y="152400"/>
            <a:ext cx="7315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Jul 15, 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5635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D. Cheng - HQ02b Post-Test Coil Examination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D3459149-D6BB-8F4B-973B-01E56E14AB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6" name="Picture 30" descr="USLARP"/>
            <p:cNvPicPr>
              <a:picLocks noChangeAspect="1" noChangeArrowheads="1"/>
            </p:cNvPicPr>
            <p:nvPr userDrawn="1"/>
          </p:nvPicPr>
          <p:blipFill>
            <a:blip r:embed="rId13"/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31" descr="USLARP"/>
            <p:cNvPicPr>
              <a:picLocks noChangeAspect="1" noChangeArrowheads="1"/>
            </p:cNvPicPr>
            <p:nvPr userDrawn="1"/>
          </p:nvPicPr>
          <p:blipFill>
            <a:blip r:embed="rId14"/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4" name="Picture 1"/>
          <p:cNvPicPr>
            <a:picLocks noChangeAspect="1"/>
          </p:cNvPicPr>
          <p:nvPr userDrawn="1"/>
        </p:nvPicPr>
        <p:blipFill>
          <a:blip r:embed="rId15"/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7" descr="LBNL_small_logo.psd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28600" y="152400"/>
            <a:ext cx="12080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609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93" r:id="rId1"/>
    <p:sldLayoutId id="2147487094" r:id="rId2"/>
    <p:sldLayoutId id="2147487095" r:id="rId3"/>
    <p:sldLayoutId id="2147487096" r:id="rId4"/>
    <p:sldLayoutId id="2147487097" r:id="rId5"/>
    <p:sldLayoutId id="2147487098" r:id="rId6"/>
    <p:sldLayoutId id="2147487099" r:id="rId7"/>
    <p:sldLayoutId id="2147487100" r:id="rId8"/>
    <p:sldLayoutId id="2147487101" r:id="rId9"/>
    <p:sldLayoutId id="2147487102" r:id="rId10"/>
    <p:sldLayoutId id="2147487103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tx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15/11/2012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Cerutti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HiLumi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Frascati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71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105" r:id="rId1"/>
    <p:sldLayoutId id="2147487106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6"/>
          <p:cNvSpPr>
            <a:spLocks noChangeShapeType="1"/>
          </p:cNvSpPr>
          <p:nvPr/>
        </p:nvSpPr>
        <p:spPr bwMode="auto">
          <a:xfrm flipH="1">
            <a:off x="0" y="64770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"/>
            <a:ext cx="7505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level5</a:t>
            </a:r>
          </a:p>
        </p:txBody>
      </p:sp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212725" y="6553200"/>
            <a:ext cx="28352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ASC 2014</a:t>
            </a:r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2743200" y="6553200"/>
            <a:ext cx="3505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hangingPunct="0"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Protection Limits in LARP High-field Quadrupoles – G. Sabbi</a:t>
            </a:r>
          </a:p>
        </p:txBody>
      </p:sp>
      <p:sp>
        <p:nvSpPr>
          <p:cNvPr id="1031" name="TextBox 7"/>
          <p:cNvSpPr txBox="1">
            <a:spLocks noChangeArrowheads="1"/>
          </p:cNvSpPr>
          <p:nvPr/>
        </p:nvSpPr>
        <p:spPr bwMode="auto">
          <a:xfrm>
            <a:off x="8656638" y="6543675"/>
            <a:ext cx="334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fld id="{74CD87F8-FB50-4F41-9672-67BC237492BA}" type="slidenum">
              <a:rPr lang="en-US" sz="1000" smtClean="0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 sz="10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527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32" r:id="rId1"/>
    <p:sldLayoutId id="2147486933" r:id="rId2"/>
    <p:sldLayoutId id="2147486934" r:id="rId3"/>
    <p:sldLayoutId id="2147486935" r:id="rId4"/>
    <p:sldLayoutId id="2147486936" r:id="rId5"/>
    <p:sldLayoutId id="2147486937" r:id="rId6"/>
    <p:sldLayoutId id="2147486938" r:id="rId7"/>
    <p:sldLayoutId id="2147486939" r:id="rId8"/>
    <p:sldLayoutId id="2147486940" r:id="rId9"/>
    <p:sldLayoutId id="2147486941" r:id="rId10"/>
    <p:sldLayoutId id="2147486942" r:id="rId11"/>
    <p:sldLayoutId id="2147486943" r:id="rId12"/>
    <p:sldLayoutId id="2147486944" r:id="rId13"/>
  </p:sldLayoutIdLst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Dec. 11,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Ambrosio &amp; P. Ferracin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B0940A-A3B3-4061-8AA5-FFA51D8E031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875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46" r:id="rId1"/>
    <p:sldLayoutId id="2147486947" r:id="rId2"/>
    <p:sldLayoutId id="2147486948" r:id="rId3"/>
    <p:sldLayoutId id="2147486949" r:id="rId4"/>
    <p:sldLayoutId id="2147486950" r:id="rId5"/>
    <p:sldLayoutId id="2147486951" r:id="rId6"/>
    <p:sldLayoutId id="2147486952" r:id="rId7"/>
    <p:sldLayoutId id="2147486953" r:id="rId8"/>
    <p:sldLayoutId id="2147486954" r:id="rId9"/>
    <p:sldLayoutId id="2147486955" r:id="rId10"/>
    <p:sldLayoutId id="2147486956" r:id="rId11"/>
    <p:sldLayoutId id="2147486957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Nov. 17, 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Giorgio Ambrosio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B0940A-A3B3-4061-8AA5-FFA51D8E031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262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59" r:id="rId1"/>
    <p:sldLayoutId id="2147486960" r:id="rId2"/>
    <p:sldLayoutId id="2147486961" r:id="rId3"/>
    <p:sldLayoutId id="2147486962" r:id="rId4"/>
    <p:sldLayoutId id="2147486963" r:id="rId5"/>
    <p:sldLayoutId id="2147486964" r:id="rId6"/>
    <p:sldLayoutId id="2147486965" r:id="rId7"/>
    <p:sldLayoutId id="2147486966" r:id="rId8"/>
    <p:sldLayoutId id="2147486967" r:id="rId9"/>
    <p:sldLayoutId id="2147486968" r:id="rId10"/>
    <p:sldLayoutId id="214748696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20C08C0-E549-4D50-A9FC-809882ABF3AE}" type="slidenum">
              <a:rPr lang="en-US" smtClean="0">
                <a:latin typeface="Arial" charset="0"/>
              </a:rPr>
              <a:pPr>
                <a:defRPr/>
              </a:pPr>
              <a:t>‹#›</a:t>
            </a:fld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77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71" r:id="rId1"/>
    <p:sldLayoutId id="2147486972" r:id="rId2"/>
    <p:sldLayoutId id="2147486973" r:id="rId3"/>
    <p:sldLayoutId id="2147486974" r:id="rId4"/>
    <p:sldLayoutId id="2147486975" r:id="rId5"/>
    <p:sldLayoutId id="2147486976" r:id="rId6"/>
    <p:sldLayoutId id="2147486977" r:id="rId7"/>
    <p:sldLayoutId id="2147486978" r:id="rId8"/>
    <p:sldLayoutId id="2147486979" r:id="rId9"/>
    <p:sldLayoutId id="2147486980" r:id="rId10"/>
    <p:sldLayoutId id="214748698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1DDC7B4-D0F1-485E-B689-B658E65AE9D2}" type="datetime1">
              <a:rPr lang="en-US" smtClean="0">
                <a:solidFill>
                  <a:srgbClr val="297FD5"/>
                </a:solidFill>
                <a:latin typeface="Georg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12/11/2014</a:t>
            </a:fld>
            <a:endParaRPr lang="en-US">
              <a:solidFill>
                <a:srgbClr val="297FD5"/>
              </a:solidFill>
              <a:latin typeface="Georgi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297FD5"/>
              </a:solidFill>
              <a:latin typeface="Georgia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D487353-EDBC-4345-A2B1-D6136A0508FF}" type="slidenum">
              <a:rPr lang="en-US" smtClean="0">
                <a:latin typeface="Georg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80174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83" r:id="rId1"/>
    <p:sldLayoutId id="2147486984" r:id="rId2"/>
    <p:sldLayoutId id="2147486985" r:id="rId3"/>
    <p:sldLayoutId id="2147486986" r:id="rId4"/>
    <p:sldLayoutId id="2147486987" r:id="rId5"/>
    <p:sldLayoutId id="2147486988" r:id="rId6"/>
    <p:sldLayoutId id="2147486989" r:id="rId7"/>
    <p:sldLayoutId id="2147486990" r:id="rId8"/>
    <p:sldLayoutId id="2147486991" r:id="rId9"/>
    <p:sldLayoutId id="2147486992" r:id="rId10"/>
    <p:sldLayoutId id="214748699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libri"/>
                <a:cs typeface="Colibri"/>
              </a:defRPr>
            </a:lvl1pPr>
          </a:lstStyle>
          <a:p>
            <a:pPr eaLnBrk="0" hangingPunct="0"/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eaLnBrk="0" hangingPunct="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 userDrawn="1"/>
        </p:nvSpPr>
        <p:spPr bwMode="auto">
          <a:xfrm>
            <a:off x="2209800" y="6553200"/>
            <a:ext cx="4191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hangingPunct="0">
              <a:defRPr/>
            </a:pPr>
            <a:r>
              <a:rPr lang="en-US" sz="1000" dirty="0" smtClean="0">
                <a:solidFill>
                  <a:prstClr val="black"/>
                </a:solidFill>
                <a:latin typeface="Colibri"/>
                <a:cs typeface="Colibri"/>
              </a:rPr>
              <a:t>DOE Review of LARP – February 17-18, 2014</a:t>
            </a:r>
          </a:p>
        </p:txBody>
      </p:sp>
      <p:pic>
        <p:nvPicPr>
          <p:cNvPr id="10" name="Picture 11" descr="LARP">
            <a:hlinkClick r:id="rId9"/>
          </p:cNvPr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15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2011-10-04_logoHiLumi561px.jpg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0465" y="-7885"/>
            <a:ext cx="1719264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71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95" r:id="rId1"/>
    <p:sldLayoutId id="2147486996" r:id="rId2"/>
    <p:sldLayoutId id="2147486997" r:id="rId3"/>
    <p:sldLayoutId id="2147486998" r:id="rId4"/>
    <p:sldLayoutId id="2147486999" r:id="rId5"/>
    <p:sldLayoutId id="2147487000" r:id="rId6"/>
    <p:sldLayoutId id="2147487001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rgbClr val="0070C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tx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15/11/2012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Cerutti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								2nd Joint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HiLumi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LHC-LARP Annual Meeting		INFN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Frascati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99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03" r:id="rId1"/>
    <p:sldLayoutId id="2147487004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081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06" r:id="rId1"/>
    <p:sldLayoutId id="2147487007" r:id="rId2"/>
    <p:sldLayoutId id="2147487008" r:id="rId3"/>
    <p:sldLayoutId id="2147487009" r:id="rId4"/>
    <p:sldLayoutId id="2147487010" r:id="rId5"/>
    <p:sldLayoutId id="2147487011" r:id="rId6"/>
    <p:sldLayoutId id="2147487012" r:id="rId7"/>
    <p:sldLayoutId id="2147487013" r:id="rId8"/>
    <p:sldLayoutId id="2147487014" r:id="rId9"/>
    <p:sldLayoutId id="2147487015" r:id="rId10"/>
    <p:sldLayoutId id="2147487016" r:id="rId11"/>
    <p:sldLayoutId id="2147487017" r:id="rId12"/>
    <p:sldLayoutId id="2147487018" r:id="rId13"/>
    <p:sldLayoutId id="2147487019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11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9.jpeg"/><Relationship Id="rId7" Type="http://schemas.openxmlformats.org/officeDocument/2006/relationships/image" Target="../media/image5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105.xml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1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21.xml"/><Relationship Id="rId4" Type="http://schemas.openxmlformats.org/officeDocument/2006/relationships/image" Target="../media/image61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1.xml"/><Relationship Id="rId4" Type="http://schemas.openxmlformats.org/officeDocument/2006/relationships/image" Target="../media/image6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6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3.xml"/><Relationship Id="rId4" Type="http://schemas.openxmlformats.org/officeDocument/2006/relationships/image" Target="../media/image75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3.xml"/><Relationship Id="rId5" Type="http://schemas.openxmlformats.org/officeDocument/2006/relationships/image" Target="../media/image69.png"/><Relationship Id="rId4" Type="http://schemas.openxmlformats.org/officeDocument/2006/relationships/image" Target="../media/image7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8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hyperlink" Target="http://www.iconarchive.com/show/flag-icons-by-gosquared/Italy-icon.html" TargetMode="Externa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86.png"/><Relationship Id="rId5" Type="http://schemas.openxmlformats.org/officeDocument/2006/relationships/hyperlink" Target="http://www.iconarchive.com/show/flag-icons-by-gosquared/Japan-icon.html" TargetMode="External"/><Relationship Id="rId10" Type="http://schemas.openxmlformats.org/officeDocument/2006/relationships/image" Target="../media/image85.png"/><Relationship Id="rId4" Type="http://schemas.openxmlformats.org/officeDocument/2006/relationships/image" Target="../media/image82.png"/><Relationship Id="rId9" Type="http://schemas.openxmlformats.org/officeDocument/2006/relationships/hyperlink" Target="http://www.iconarchive.com/show/flag-icons-by-gosquared/Spain-icon.html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3.jpeg"/><Relationship Id="rId4" Type="http://schemas.openxmlformats.org/officeDocument/2006/relationships/image" Target="../media/image7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7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9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752600"/>
          </a:xfrm>
        </p:spPr>
        <p:txBody>
          <a:bodyPr/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Quench Protection &amp;</a:t>
            </a:r>
            <a:br>
              <a:rPr lang="en-GB" altLang="en-US" b="1" dirty="0" smtClean="0">
                <a:solidFill>
                  <a:srgbClr val="FF0000"/>
                </a:solidFill>
              </a:rPr>
            </a:br>
            <a:r>
              <a:rPr lang="en-GB" altLang="en-US" b="1" dirty="0" smtClean="0">
                <a:solidFill>
                  <a:srgbClr val="FF0000"/>
                </a:solidFill>
              </a:rPr>
              <a:t>Radiation Damage Protection</a:t>
            </a: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304800" y="2971800"/>
            <a:ext cx="8458200" cy="1219200"/>
          </a:xfrm>
        </p:spPr>
        <p:txBody>
          <a:bodyPr>
            <a:normAutofit fontScale="70000" lnSpcReduction="20000"/>
          </a:bodyPr>
          <a:lstStyle/>
          <a:p>
            <a:endParaRPr lang="en-US" altLang="en-US" dirty="0" smtClean="0"/>
          </a:p>
          <a:p>
            <a:r>
              <a:rPr lang="en-US" altLang="en-US" sz="4100" dirty="0" smtClean="0"/>
              <a:t>G. Ambrosio</a:t>
            </a:r>
          </a:p>
          <a:p>
            <a:r>
              <a:rPr lang="en-US" altLang="en-US" dirty="0"/>
              <a:t>o</a:t>
            </a:r>
            <a:r>
              <a:rPr lang="en-US" altLang="en-US" dirty="0" smtClean="0"/>
              <a:t>n behalf on the MQXF team</a:t>
            </a:r>
          </a:p>
          <a:p>
            <a:endParaRPr lang="en-US" altLang="en-US" sz="3100" i="1" dirty="0" smtClean="0"/>
          </a:p>
          <a:p>
            <a:endParaRPr lang="en-US" alt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800" y="4876800"/>
            <a:ext cx="8458200" cy="12192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MQXF International Design Review</a:t>
            </a:r>
          </a:p>
          <a:p>
            <a:pPr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December 10-12, 2014 </a:t>
            </a:r>
          </a:p>
          <a:p>
            <a:pPr>
              <a:buFont typeface="Arial" charset="0"/>
              <a:buNone/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</a:t>
            </a:r>
          </a:p>
          <a:p>
            <a:pPr>
              <a:buFont typeface="Arial" charset="0"/>
              <a:buNone/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174" name="Picture 6" descr="4th Joint HiLumi LHC-LARP Annual Mee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53389"/>
            <a:ext cx="2752725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LHQ Coil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1"/>
            <a:ext cx="8458200" cy="3352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LHQ coil #3 has all the features of MQXF coils not tested in previous long coils (90 mm, 3 m)	</a:t>
            </a:r>
          </a:p>
          <a:p>
            <a:pPr lvl="1"/>
            <a:r>
              <a:rPr lang="en-US" dirty="0" smtClean="0"/>
              <a:t>Ti ternary RRP strands</a:t>
            </a:r>
          </a:p>
          <a:p>
            <a:pPr lvl="1"/>
            <a:r>
              <a:rPr lang="en-US" dirty="0" smtClean="0"/>
              <a:t>Stainless steel core (25 um thick)</a:t>
            </a:r>
          </a:p>
          <a:p>
            <a:pPr lvl="1"/>
            <a:r>
              <a:rPr lang="en-US" dirty="0" smtClean="0"/>
              <a:t>Braided insulation</a:t>
            </a:r>
          </a:p>
          <a:p>
            <a:pPr lvl="1"/>
            <a:r>
              <a:rPr lang="en-US" dirty="0" smtClean="0"/>
              <a:t>Stainless steel end parts</a:t>
            </a:r>
          </a:p>
          <a:p>
            <a:pPr lvl="1"/>
            <a:r>
              <a:rPr lang="en-US" dirty="0" smtClean="0"/>
              <a:t>Use of tool and binder during winding</a:t>
            </a:r>
          </a:p>
          <a:p>
            <a:pPr lvl="1"/>
            <a:r>
              <a:rPr lang="en-US" dirty="0" smtClean="0"/>
              <a:t>Flexible features in saddles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1F497D"/>
                </a:solidFill>
              </a:rPr>
              <a:t>Nov. 17, 2014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1F497D"/>
                </a:solidFill>
              </a:rPr>
              <a:t>Giorgio Ambrosio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>
                <a:solidFill>
                  <a:srgbClr val="1F497D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1F497D"/>
              </a:solidFill>
            </a:endParaRPr>
          </a:p>
        </p:txBody>
      </p:sp>
      <p:pic>
        <p:nvPicPr>
          <p:cNvPr id="7" name="Picture 6" descr="\\Discovery\photos\LARP\LHQ\LHQ03\IMG_384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90434" y="4265095"/>
            <a:ext cx="3853566" cy="259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3670" y="4572000"/>
            <a:ext cx="5256764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1F497D"/>
                </a:solidFill>
              </a:rPr>
              <a:t>Different protection heaters for MQXF optimization</a:t>
            </a:r>
          </a:p>
          <a:p>
            <a:pPr lvl="1"/>
            <a:r>
              <a:rPr lang="en-US" dirty="0" smtClean="0"/>
              <a:t>5 kV electrical </a:t>
            </a:r>
            <a:r>
              <a:rPr lang="en-US" dirty="0">
                <a:solidFill>
                  <a:srgbClr val="1F497D"/>
                </a:solidFill>
              </a:rPr>
              <a:t>strength </a:t>
            </a:r>
            <a:endParaRPr lang="en-US" dirty="0" smtClean="0">
              <a:solidFill>
                <a:srgbClr val="1F497D"/>
              </a:solidFill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1F497D"/>
                </a:solidFill>
              </a:rPr>
              <a:t> </a:t>
            </a:r>
            <a:r>
              <a:rPr lang="en-US" dirty="0" smtClean="0">
                <a:solidFill>
                  <a:srgbClr val="1F497D"/>
                </a:solidFill>
              </a:rPr>
              <a:t>   with </a:t>
            </a:r>
            <a:r>
              <a:rPr lang="en-US" dirty="0">
                <a:solidFill>
                  <a:srgbClr val="1F497D"/>
                </a:solidFill>
              </a:rPr>
              <a:t>50 um </a:t>
            </a:r>
            <a:r>
              <a:rPr lang="en-US" dirty="0" smtClean="0">
                <a:solidFill>
                  <a:srgbClr val="1F497D"/>
                </a:solidFill>
              </a:rPr>
              <a:t>polyimide</a:t>
            </a:r>
            <a:endParaRPr lang="en-US" dirty="0">
              <a:solidFill>
                <a:srgbClr val="1F497D"/>
              </a:solidFill>
            </a:endParaRPr>
          </a:p>
          <a:p>
            <a:pPr lvl="1"/>
            <a:endParaRPr lang="en-US" dirty="0" smtClean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3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Protection Heater Studies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19200"/>
            <a:ext cx="7259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292934"/>
                </a:solidFill>
                <a:latin typeface="Arial" charset="0"/>
              </a:rPr>
              <a:t>Both heaters are very efficient (delay &lt; 10 ms) at operating current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292934"/>
                </a:solidFill>
                <a:latin typeface="Arial" charset="0"/>
              </a:rPr>
              <a:t>Similar performance under similar conditions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04" y="3222660"/>
            <a:ext cx="7455968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190207"/>
            <a:ext cx="3273845" cy="115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401049" y="3167725"/>
            <a:ext cx="59503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92934"/>
                </a:solidFill>
              </a:rPr>
              <a:t>B01</a:t>
            </a:r>
            <a:endParaRPr lang="en-US" dirty="0">
              <a:solidFill>
                <a:srgbClr val="29293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01050" y="2007513"/>
            <a:ext cx="59503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92934"/>
                </a:solidFill>
              </a:rPr>
              <a:t>B02</a:t>
            </a:r>
            <a:endParaRPr lang="en-US" dirty="0">
              <a:solidFill>
                <a:srgbClr val="292934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56974" y="12320"/>
            <a:ext cx="337317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292934"/>
                </a:solidFill>
              </a:rPr>
              <a:t>G. Chlachidze, 11/14/14 LARP Mtg</a:t>
            </a:r>
            <a:endParaRPr lang="en-US" sz="1600" dirty="0">
              <a:solidFill>
                <a:srgbClr val="292934"/>
              </a:solidFill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1143000" y="2286000"/>
            <a:ext cx="3733800" cy="975546"/>
          </a:xfrm>
          <a:prstGeom prst="wedgeRoundRectCallout">
            <a:avLst>
              <a:gd name="adj1" fmla="val -59900"/>
              <a:gd name="adj2" fmla="val -1226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FFFF"/>
                </a:solidFill>
              </a:rPr>
              <a:t>Analysis in progress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58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Demonstrated </a:t>
            </a:r>
            <a:r>
              <a:rPr lang="en-US" dirty="0" smtClean="0"/>
              <a:t>real beneficial </a:t>
            </a:r>
            <a:r>
              <a:rPr lang="en-US" dirty="0"/>
              <a:t>effect of bronze</a:t>
            </a:r>
          </a:p>
          <a:p>
            <a:pPr marL="457200" lvl="1" indent="0">
              <a:buNone/>
            </a:pPr>
            <a:r>
              <a:rPr lang="en-US" dirty="0">
                <a:sym typeface="Wingdings" pitchFamily="2" charset="2"/>
              </a:rPr>
              <a:t> </a:t>
            </a:r>
            <a:r>
              <a:rPr lang="en-US" dirty="0"/>
              <a:t>Hot spot temp lower by ~ 30K</a:t>
            </a:r>
          </a:p>
          <a:p>
            <a:r>
              <a:rPr lang="en-US" dirty="0"/>
              <a:t>Compared property databases</a:t>
            </a:r>
          </a:p>
          <a:p>
            <a:pPr marL="457200" lvl="1" indent="0">
              <a:buNone/>
            </a:pPr>
            <a:r>
              <a:rPr lang="en-US" dirty="0">
                <a:sym typeface="Wingdings" pitchFamily="2" charset="2"/>
              </a:rPr>
              <a:t> </a:t>
            </a:r>
            <a:r>
              <a:rPr lang="en-US" dirty="0"/>
              <a:t>MATPRO is most conservative</a:t>
            </a:r>
          </a:p>
          <a:p>
            <a:r>
              <a:rPr lang="en-US" dirty="0" smtClean="0"/>
              <a:t>Fine tuned by comparing </a:t>
            </a:r>
            <a:r>
              <a:rPr lang="en-US" dirty="0"/>
              <a:t>HQ </a:t>
            </a:r>
            <a:r>
              <a:rPr lang="en-US" dirty="0" smtClean="0"/>
              <a:t>tests data </a:t>
            </a:r>
            <a:r>
              <a:rPr lang="en-US" dirty="0"/>
              <a:t>with </a:t>
            </a:r>
            <a:r>
              <a:rPr lang="en-US" dirty="0" smtClean="0"/>
              <a:t>simulations</a:t>
            </a:r>
          </a:p>
          <a:p>
            <a:pPr lvl="1"/>
            <a:r>
              <a:rPr lang="en-US" dirty="0" smtClean="0"/>
              <a:t>See examples in next slides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Dec. 11,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Ambrosio &amp; P. Ferracin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5663625"/>
            <a:ext cx="8991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"/>
              </a:rPr>
              <a:t>V.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Marinozzi, et al.,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 “Study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of quench protection for the Nb3Sn low-beta quadrupole for the LHC luminosity upgrade (HiLumi-LHC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)</a:t>
            </a:r>
            <a:r>
              <a:rPr lang="en-US" sz="1600" dirty="0" smtClean="0"/>
              <a:t>”, </a:t>
            </a:r>
            <a:r>
              <a:rPr lang="en-US" sz="1600" dirty="0"/>
              <a:t>to be published in </a:t>
            </a:r>
            <a:r>
              <a:rPr lang="en-US" sz="1600" i="1" dirty="0" smtClean="0"/>
              <a:t>IEEE Trans</a:t>
            </a:r>
            <a:r>
              <a:rPr lang="en-US" sz="1600" i="1" dirty="0"/>
              <a:t>. Appl. </a:t>
            </a:r>
            <a:r>
              <a:rPr lang="en-US" sz="1600" i="1" dirty="0" smtClean="0"/>
              <a:t>Supercond</a:t>
            </a:r>
            <a:r>
              <a:rPr lang="en-US" sz="1600" dirty="0" smtClean="0"/>
              <a:t>., </a:t>
            </a:r>
            <a:r>
              <a:rPr lang="en-US" sz="1600" dirty="0"/>
              <a:t>2015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8907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asellaDiTesto 3"/>
          <p:cNvSpPr txBox="1"/>
          <p:nvPr/>
        </p:nvSpPr>
        <p:spPr>
          <a:xfrm>
            <a:off x="19050" y="381000"/>
            <a:ext cx="6457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Inductance reduction for high </a:t>
            </a:r>
            <a:r>
              <a:rPr lang="en-US" sz="2000" b="1" dirty="0" err="1" smtClean="0">
                <a:solidFill>
                  <a:prstClr val="black"/>
                </a:solidFill>
                <a:latin typeface="Georgia"/>
              </a:rPr>
              <a:t>dI</a:t>
            </a: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/</a:t>
            </a:r>
            <a:r>
              <a:rPr lang="en-US" sz="2000" b="1" dirty="0" err="1" smtClean="0">
                <a:solidFill>
                  <a:prstClr val="black"/>
                </a:solidFill>
                <a:latin typeface="Georgia"/>
              </a:rPr>
              <a:t>dt</a:t>
            </a: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 </a:t>
            </a:r>
            <a:endParaRPr lang="en-US" sz="2000" b="1" dirty="0">
              <a:solidFill>
                <a:prstClr val="black"/>
              </a:solidFill>
              <a:latin typeface="Georgi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000" b="1" dirty="0" smtClean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0" y="-9525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MQXF Quench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P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rotection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A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nalysis – Vittorio Marinozzi</a:t>
            </a:r>
            <a:endParaRPr lang="en-US" sz="1400" dirty="0">
              <a:solidFill>
                <a:prstClr val="white"/>
              </a:solidFill>
              <a:latin typeface="Georgia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90601"/>
            <a:ext cx="4036485" cy="274319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4762500" y="1044967"/>
            <a:ext cx="3429000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Georgia"/>
              </a:rPr>
              <a:t>HQ simulation using the nominal inductance, experimentally measured at low </a:t>
            </a:r>
            <a:r>
              <a:rPr lang="en-US" sz="2000" dirty="0" err="1" smtClean="0">
                <a:solidFill>
                  <a:prstClr val="black"/>
                </a:solidFill>
                <a:latin typeface="Georgia"/>
              </a:rPr>
              <a:t>dI</a:t>
            </a:r>
            <a:r>
              <a:rPr lang="en-US" sz="2000" dirty="0" smtClean="0">
                <a:solidFill>
                  <a:prstClr val="black"/>
                </a:solidFill>
                <a:latin typeface="Georgia"/>
              </a:rPr>
              <a:t>/</a:t>
            </a:r>
            <a:r>
              <a:rPr lang="en-US" sz="2000" dirty="0" err="1" smtClean="0">
                <a:solidFill>
                  <a:prstClr val="black"/>
                </a:solidFill>
                <a:latin typeface="Georgia"/>
              </a:rPr>
              <a:t>dt</a:t>
            </a:r>
            <a:r>
              <a:rPr lang="en-US" sz="2000" dirty="0" smtClean="0">
                <a:solidFill>
                  <a:prstClr val="black"/>
                </a:solidFill>
                <a:latin typeface="Georgia"/>
              </a:rPr>
              <a:t> (&lt;50 A/s)</a:t>
            </a:r>
            <a:r>
              <a:rPr lang="en-US" sz="2000" baseline="30000" dirty="0" smtClean="0">
                <a:solidFill>
                  <a:prstClr val="black"/>
                </a:solidFill>
                <a:latin typeface="Georgia"/>
              </a:rPr>
              <a:t>[1]</a:t>
            </a:r>
            <a:endParaRPr lang="en-US" sz="2000" dirty="0" smtClean="0">
              <a:solidFill>
                <a:prstClr val="black"/>
              </a:solidFill>
              <a:latin typeface="Georgia"/>
            </a:endParaRPr>
          </a:p>
        </p:txBody>
      </p:sp>
      <p:cxnSp>
        <p:nvCxnSpPr>
          <p:cNvPr id="10" name="Connettore 2 9"/>
          <p:cNvCxnSpPr>
            <a:stCxn id="8" idx="1"/>
          </p:cNvCxnSpPr>
          <p:nvPr/>
        </p:nvCxnSpPr>
        <p:spPr>
          <a:xfrm flipH="1">
            <a:off x="3581400" y="1706687"/>
            <a:ext cx="1181100" cy="807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4495800" y="2565737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prstClr val="black"/>
                </a:solidFill>
                <a:latin typeface="Georgia"/>
              </a:rPr>
              <a:t>There is an evident </a:t>
            </a: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disagreement,</a:t>
            </a:r>
            <a:r>
              <a:rPr lang="en-US" sz="2000" dirty="0" smtClean="0">
                <a:solidFill>
                  <a:prstClr val="black"/>
                </a:solidFill>
                <a:latin typeface="Georgia"/>
              </a:rPr>
              <a:t> starting from the </a:t>
            </a: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very beginning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52400" y="3940076"/>
            <a:ext cx="883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Georgia"/>
              </a:rPr>
              <a:t>Similar behavior has been </a:t>
            </a:r>
            <a:r>
              <a:rPr lang="en-US" b="1" dirty="0" smtClean="0">
                <a:solidFill>
                  <a:prstClr val="black"/>
                </a:solidFill>
                <a:latin typeface="Georgia"/>
              </a:rPr>
              <a:t>experimentally observed </a:t>
            </a:r>
            <a:r>
              <a:rPr lang="en-US" dirty="0" smtClean="0">
                <a:solidFill>
                  <a:prstClr val="black"/>
                </a:solidFill>
                <a:latin typeface="Georgia"/>
              </a:rPr>
              <a:t>in various HQ and LQ decays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Georgia"/>
              </a:rPr>
              <a:t>It is not due to quench back, because of its suddenness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Georgia"/>
              </a:rPr>
              <a:t>It has </a:t>
            </a:r>
            <a:r>
              <a:rPr lang="en-US" b="1" dirty="0" smtClean="0">
                <a:solidFill>
                  <a:prstClr val="black"/>
                </a:solidFill>
                <a:latin typeface="Georgia"/>
              </a:rPr>
              <a:t>benefic effects </a:t>
            </a:r>
            <a:r>
              <a:rPr lang="en-US" dirty="0" smtClean="0">
                <a:solidFill>
                  <a:prstClr val="black"/>
                </a:solidFill>
                <a:latin typeface="Georgia"/>
              </a:rPr>
              <a:t>on the protection, therefore its </a:t>
            </a:r>
            <a:r>
              <a:rPr lang="en-US" b="1" dirty="0" smtClean="0">
                <a:solidFill>
                  <a:prstClr val="black"/>
                </a:solidFill>
                <a:latin typeface="Georgia"/>
              </a:rPr>
              <a:t>simulation in MQXF</a:t>
            </a:r>
            <a:r>
              <a:rPr lang="en-US" dirty="0" smtClean="0">
                <a:solidFill>
                  <a:prstClr val="black"/>
                </a:solidFill>
                <a:latin typeface="Georgia"/>
              </a:rPr>
              <a:t> could be very useful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Georgia"/>
              </a:rPr>
              <a:t>The explanation has been investigated as an electromagnetic coupling with </a:t>
            </a:r>
            <a:r>
              <a:rPr lang="en-US" b="1" dirty="0" smtClean="0">
                <a:solidFill>
                  <a:prstClr val="black"/>
                </a:solidFill>
                <a:latin typeface="Georgia"/>
              </a:rPr>
              <a:t>Inter-Filament-Coupling-Currents (IFCC) </a:t>
            </a:r>
            <a:r>
              <a:rPr lang="en-US" dirty="0" smtClean="0">
                <a:solidFill>
                  <a:prstClr val="black"/>
                </a:solidFill>
                <a:latin typeface="Georgia"/>
              </a:rPr>
              <a:t>in the strand, due to </a:t>
            </a:r>
            <a:r>
              <a:rPr lang="en-US" b="1" dirty="0" smtClean="0">
                <a:solidFill>
                  <a:prstClr val="black"/>
                </a:solidFill>
                <a:latin typeface="Georgia"/>
              </a:rPr>
              <a:t>high </a:t>
            </a:r>
            <a:r>
              <a:rPr lang="en-US" b="1" dirty="0" err="1" smtClean="0">
                <a:solidFill>
                  <a:prstClr val="black"/>
                </a:solidFill>
                <a:latin typeface="Georgia"/>
              </a:rPr>
              <a:t>dI</a:t>
            </a:r>
            <a:r>
              <a:rPr lang="en-US" b="1" dirty="0" smtClean="0">
                <a:solidFill>
                  <a:prstClr val="black"/>
                </a:solidFill>
                <a:latin typeface="Georgia"/>
              </a:rPr>
              <a:t>/</a:t>
            </a:r>
            <a:r>
              <a:rPr lang="en-US" b="1" dirty="0" err="1" smtClean="0">
                <a:solidFill>
                  <a:prstClr val="black"/>
                </a:solidFill>
                <a:latin typeface="Georgia"/>
              </a:rPr>
              <a:t>dt</a:t>
            </a:r>
            <a:r>
              <a:rPr lang="en-US" b="1" dirty="0" smtClean="0">
                <a:solidFill>
                  <a:prstClr val="black"/>
                </a:solidFill>
                <a:latin typeface="Georgia"/>
              </a:rPr>
              <a:t>, </a:t>
            </a:r>
            <a:r>
              <a:rPr lang="en-US" dirty="0" smtClean="0">
                <a:solidFill>
                  <a:prstClr val="black"/>
                </a:solidFill>
                <a:latin typeface="Georgia"/>
              </a:rPr>
              <a:t>which causes a considerable </a:t>
            </a:r>
            <a:r>
              <a:rPr lang="en-US" b="1" dirty="0" smtClean="0">
                <a:solidFill>
                  <a:prstClr val="black"/>
                </a:solidFill>
                <a:latin typeface="Georgia"/>
              </a:rPr>
              <a:t>inductance reduction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-76200" y="6347936"/>
            <a:ext cx="92773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Georgia"/>
              </a:rPr>
              <a:t>[1] 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H. </a:t>
            </a:r>
            <a:r>
              <a:rPr lang="en-US" sz="1400" dirty="0" err="1">
                <a:solidFill>
                  <a:prstClr val="black"/>
                </a:solidFill>
                <a:latin typeface="Georgia"/>
              </a:rPr>
              <a:t>Bajas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 et al., </a:t>
            </a:r>
            <a:r>
              <a:rPr lang="en-US" sz="1400" i="1" dirty="0">
                <a:solidFill>
                  <a:prstClr val="black"/>
                </a:solidFill>
                <a:latin typeface="Georgia"/>
              </a:rPr>
              <a:t>“Cold Test Results of the LARP HQ Nb3Sn quadrupole magnet at 1.9 K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”. Presented at the Applied Superconductivity Conference, Portland, Oregon, USA, 2012.</a:t>
            </a:r>
            <a:endParaRPr lang="it-IT" sz="1400" dirty="0">
              <a:solidFill>
                <a:prstClr val="black"/>
              </a:solidFill>
              <a:latin typeface="Georgia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199618" y="2302817"/>
            <a:ext cx="116258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600" dirty="0" err="1" smtClean="0">
                <a:solidFill>
                  <a:prstClr val="black"/>
                </a:solidFill>
                <a:latin typeface="Georgia"/>
              </a:rPr>
              <a:t>R</a:t>
            </a:r>
            <a:r>
              <a:rPr lang="it-IT" sz="1600" baseline="-25000" dirty="0" err="1" smtClean="0">
                <a:solidFill>
                  <a:prstClr val="black"/>
                </a:solidFill>
                <a:latin typeface="Georgia"/>
              </a:rPr>
              <a:t>d</a:t>
            </a:r>
            <a:r>
              <a:rPr lang="it-IT" sz="1600" dirty="0" smtClean="0">
                <a:solidFill>
                  <a:prstClr val="black"/>
                </a:solidFill>
                <a:latin typeface="Georgia"/>
              </a:rPr>
              <a:t>=60m</a:t>
            </a:r>
            <a:r>
              <a:rPr lang="el-GR" sz="1600" dirty="0" smtClean="0">
                <a:solidFill>
                  <a:prstClr val="black"/>
                </a:solidFill>
                <a:latin typeface="Calibri"/>
              </a:rPr>
              <a:t>Ω</a:t>
            </a:r>
            <a:endParaRPr lang="it-IT" sz="1600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600" dirty="0" smtClean="0">
                <a:solidFill>
                  <a:prstClr val="black"/>
                </a:solidFill>
                <a:latin typeface="Calibri"/>
              </a:rPr>
              <a:t>No PH</a:t>
            </a:r>
            <a:endParaRPr lang="en-US" sz="1600" dirty="0" smtClean="0">
              <a:solidFill>
                <a:prstClr val="black"/>
              </a:solidFill>
              <a:latin typeface="Georgi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Georgia"/>
              </a:rPr>
              <a:t>~100 kA/s</a:t>
            </a:r>
          </a:p>
        </p:txBody>
      </p:sp>
      <p:cxnSp>
        <p:nvCxnSpPr>
          <p:cNvPr id="9" name="Connettore 2 8"/>
          <p:cNvCxnSpPr/>
          <p:nvPr/>
        </p:nvCxnSpPr>
        <p:spPr>
          <a:xfrm flipV="1">
            <a:off x="1295401" y="1706689"/>
            <a:ext cx="0" cy="596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16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19050" y="381000"/>
            <a:ext cx="6457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IFCC as magnetization currents</a:t>
            </a:r>
            <a:endParaRPr lang="en-US" sz="2000" b="1" dirty="0">
              <a:solidFill>
                <a:prstClr val="black"/>
              </a:solidFill>
              <a:latin typeface="Georgi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000" b="1" dirty="0" smtClean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-9525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MQXF Quench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P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rotection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A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nalysis – Vittorio Marinozzi</a:t>
            </a:r>
            <a:endParaRPr lang="en-US" sz="1400" dirty="0">
              <a:solidFill>
                <a:prstClr val="white"/>
              </a:solidFill>
              <a:latin typeface="Georgi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ttangolo 4"/>
              <p:cNvSpPr/>
              <p:nvPr/>
            </p:nvSpPr>
            <p:spPr>
              <a:xfrm>
                <a:off x="1066800" y="1360924"/>
                <a:ext cx="8343900" cy="9513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𝐿</m:t>
                      </m:r>
                      <m:r>
                        <a:rPr lang="en-US" sz="2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it-IT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it-IT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𝐻</m:t>
                                  </m:r>
                                </m:num>
                                <m:den>
                                  <m:r>
                                    <a:rPr lang="it-IT" sz="20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𝐼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it-IT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𝑑𝐻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it-IT" sz="20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𝐼</m:t>
                                  </m:r>
                                </m:den>
                              </m:f>
                              <m:r>
                                <a:rPr lang="en-US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it-IT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𝜒</m:t>
                                  </m:r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𝐻</m:t>
                                  </m:r>
                                </m:num>
                                <m:den>
                                  <m:r>
                                    <a:rPr lang="it-IT" sz="20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𝐼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it-IT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𝑑𝐻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it-IT" sz="20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𝐼</m:t>
                                  </m:r>
                                </m:den>
                              </m:f>
                              <m:r>
                                <a:rPr lang="en-US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it-IT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it-IT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𝐻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it-IT" sz="20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𝐼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it-IT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𝜒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it-IT" sz="20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𝐼</m:t>
                                  </m:r>
                                </m:den>
                              </m:f>
                            </m:e>
                          </m:d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𝑑𝑉</m:t>
                          </m:r>
                        </m:e>
                      </m:nary>
                    </m:oMath>
                  </m:oMathPara>
                </a14:m>
                <a:endParaRPr lang="en-US" sz="2000" dirty="0">
                  <a:solidFill>
                    <a:prstClr val="black"/>
                  </a:solidFill>
                  <a:latin typeface="Georgia"/>
                </a:endParaRPr>
              </a:p>
            </p:txBody>
          </p:sp>
        </mc:Choice>
        <mc:Fallback xmlns="">
          <p:sp>
            <p:nvSpPr>
              <p:cNvPr id="5" name="Rettango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360924"/>
                <a:ext cx="8343900" cy="9513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/>
          <p:cNvSpPr txBox="1"/>
          <p:nvPr/>
        </p:nvSpPr>
        <p:spPr>
          <a:xfrm>
            <a:off x="0" y="909934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The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differential inductance 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can be computed as: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295400" y="2590800"/>
            <a:ext cx="218122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Georgia"/>
              </a:rPr>
              <a:t>Static inductance</a:t>
            </a:r>
          </a:p>
        </p:txBody>
      </p:sp>
      <p:sp>
        <p:nvSpPr>
          <p:cNvPr id="8" name="Ovale 7"/>
          <p:cNvSpPr/>
          <p:nvPr/>
        </p:nvSpPr>
        <p:spPr>
          <a:xfrm>
            <a:off x="1905000" y="1371599"/>
            <a:ext cx="1066800" cy="8382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0" name="Connettore 2 9"/>
          <p:cNvCxnSpPr>
            <a:stCxn id="7" idx="0"/>
            <a:endCxn id="8" idx="4"/>
          </p:cNvCxnSpPr>
          <p:nvPr/>
        </p:nvCxnSpPr>
        <p:spPr>
          <a:xfrm flipV="1">
            <a:off x="2386013" y="2209800"/>
            <a:ext cx="52387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4343400" y="2590800"/>
            <a:ext cx="41910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Georgia"/>
              </a:rPr>
              <a:t>Magnetic susceptibility related to IFCC</a:t>
            </a:r>
          </a:p>
        </p:txBody>
      </p:sp>
      <p:sp>
        <p:nvSpPr>
          <p:cNvPr id="12" name="Ovale 11"/>
          <p:cNvSpPr/>
          <p:nvPr/>
        </p:nvSpPr>
        <p:spPr>
          <a:xfrm>
            <a:off x="3362325" y="1457325"/>
            <a:ext cx="228600" cy="342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e 12"/>
          <p:cNvSpPr/>
          <p:nvPr/>
        </p:nvSpPr>
        <p:spPr>
          <a:xfrm>
            <a:off x="5143500" y="1457325"/>
            <a:ext cx="228600" cy="342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Connettore 2 14"/>
          <p:cNvCxnSpPr>
            <a:stCxn id="11" idx="0"/>
            <a:endCxn id="13" idx="5"/>
          </p:cNvCxnSpPr>
          <p:nvPr/>
        </p:nvCxnSpPr>
        <p:spPr>
          <a:xfrm flipH="1" flipV="1">
            <a:off x="5338622" y="1750008"/>
            <a:ext cx="1100278" cy="8407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>
            <a:stCxn id="11" idx="0"/>
            <a:endCxn id="12" idx="5"/>
          </p:cNvCxnSpPr>
          <p:nvPr/>
        </p:nvCxnSpPr>
        <p:spPr>
          <a:xfrm flipH="1" flipV="1">
            <a:off x="3557447" y="1750008"/>
            <a:ext cx="2881453" cy="8407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0" y="3124200"/>
            <a:ext cx="9371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Under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exponential 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assumptions, the magnetic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 susceptibility 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related to the IFCC can be computed as: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ttangolo 20"/>
              <p:cNvSpPr/>
              <p:nvPr/>
            </p:nvSpPr>
            <p:spPr>
              <a:xfrm>
                <a:off x="84042" y="3962400"/>
                <a:ext cx="4297458" cy="11726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prstClr val="black"/>
                          </a:solidFill>
                          <a:latin typeface="Cambria Math"/>
                        </a:rPr>
                        <m:t>𝜒</m:t>
                      </m:r>
                      <m:r>
                        <a:rPr lang="en-US" sz="20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𝜆𝜏</m:t>
                          </m:r>
                          <m:d>
                            <m:dPr>
                              <m:ctrlPr>
                                <a:rPr lang="it-IT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it-IT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𝑡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𝜏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</m:den>
                                  </m:f>
                                </m:sup>
                              </m:sSup>
                              <m:r>
                                <a:rPr lang="en-US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it-IT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it-IT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𝑡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𝜏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𝜏</m:t>
                          </m:r>
                          <m:sSup>
                            <m:sSupPr>
                              <m:ctrlPr>
                                <a:rPr lang="it-IT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it-IT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𝜏</m:t>
                                  </m:r>
                                </m:den>
                              </m:f>
                            </m:sup>
                          </m:sSup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it-IT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𝑒</m:t>
                                      </m:r>
                                    </m:sub>
                                  </m:sSub>
                                </m:den>
                              </m:f>
                            </m:sup>
                          </m:sSup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−2</m:t>
                          </m:r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𝜆𝜏</m:t>
                          </m:r>
                          <m:d>
                            <m:dPr>
                              <m:ctrlPr>
                                <a:rPr lang="it-IT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it-IT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𝑡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𝜏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</m:den>
                                  </m:f>
                                </m:sup>
                              </m:sSup>
                              <m:r>
                                <a:rPr lang="en-US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it-IT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it-IT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𝑡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𝜏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US" sz="2000" dirty="0">
                  <a:solidFill>
                    <a:prstClr val="black"/>
                  </a:solidFill>
                  <a:latin typeface="Georgia"/>
                </a:endParaRPr>
              </a:p>
            </p:txBody>
          </p:sp>
        </mc:Choice>
        <mc:Fallback xmlns="">
          <p:sp>
            <p:nvSpPr>
              <p:cNvPr id="21" name="Rettangolo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42" y="3962400"/>
                <a:ext cx="4297458" cy="117269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ttangolo 23"/>
              <p:cNvSpPr/>
              <p:nvPr/>
            </p:nvSpPr>
            <p:spPr>
              <a:xfrm>
                <a:off x="4277731" y="3895725"/>
                <a:ext cx="4866269" cy="623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</a:rPr>
                      <m:t>𝜏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it-IT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it-IT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𝜚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it-IT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prstClr val="black"/>
                    </a:solidFill>
                    <a:latin typeface="Georgia"/>
                  </a:rPr>
                  <a:t> is the IFCC decay time constant</a:t>
                </a:r>
                <a:r>
                  <a:rPr lang="en-US" baseline="30000" dirty="0" smtClean="0">
                    <a:solidFill>
                      <a:prstClr val="black"/>
                    </a:solidFill>
                    <a:latin typeface="Georgia"/>
                  </a:rPr>
                  <a:t>[1]</a:t>
                </a:r>
                <a:endParaRPr lang="en-US" dirty="0">
                  <a:solidFill>
                    <a:prstClr val="black"/>
                  </a:solidFill>
                  <a:latin typeface="Georgia"/>
                </a:endParaRPr>
              </a:p>
            </p:txBody>
          </p:sp>
        </mc:Choice>
        <mc:Fallback xmlns="">
          <p:sp>
            <p:nvSpPr>
              <p:cNvPr id="24" name="Rettangolo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7731" y="3895725"/>
                <a:ext cx="4866269" cy="6236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/>
              <p:cNvSpPr txBox="1"/>
              <p:nvPr/>
            </p:nvSpPr>
            <p:spPr>
              <a:xfrm>
                <a:off x="4726637" y="4533900"/>
                <a:ext cx="4417363" cy="5207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it-IT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it-IT" i="1" smtClean="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it-IT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it-IT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it-IT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it-IT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solidFill>
                      <a:prstClr val="black"/>
                    </a:solidFill>
                    <a:latin typeface="Georgia"/>
                  </a:rPr>
                  <a:t> is the current decay time constant</a:t>
                </a:r>
              </a:p>
            </p:txBody>
          </p:sp>
        </mc:Choice>
        <mc:Fallback xmlns="">
          <p:sp>
            <p:nvSpPr>
              <p:cNvPr id="25" name="CasellaDiTesto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6637" y="4533900"/>
                <a:ext cx="4417363" cy="520784"/>
              </a:xfrm>
              <a:prstGeom prst="rect">
                <a:avLst/>
              </a:prstGeom>
              <a:blipFill rotWithShape="1">
                <a:blip r:embed="rId6"/>
                <a:stretch>
                  <a:fillRect r="-690" b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/>
              <p:cNvSpPr txBox="1"/>
              <p:nvPr/>
            </p:nvSpPr>
            <p:spPr>
              <a:xfrm>
                <a:off x="838200" y="5105400"/>
                <a:ext cx="82654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</a:rPr>
                      <m:t>𝜆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  <a:latin typeface="Georgia"/>
                  </a:rPr>
                  <a:t> takes into account the insulation and the packing in the strand</a:t>
                </a:r>
              </a:p>
            </p:txBody>
          </p:sp>
        </mc:Choice>
        <mc:Fallback xmlns="">
          <p:sp>
            <p:nvSpPr>
              <p:cNvPr id="26" name="CasellaDiTesto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105400"/>
                <a:ext cx="8265463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333" r="-664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asellaDiTesto 28"/>
          <p:cNvSpPr txBox="1"/>
          <p:nvPr/>
        </p:nvSpPr>
        <p:spPr>
          <a:xfrm>
            <a:off x="-76200" y="6153150"/>
            <a:ext cx="92773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Georgia"/>
              </a:rPr>
              <a:t>[1] 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M</a:t>
            </a:r>
            <a:r>
              <a:rPr lang="en-US" sz="1400" dirty="0" smtClean="0">
                <a:solidFill>
                  <a:prstClr val="black"/>
                </a:solidFill>
                <a:latin typeface="Georgia"/>
              </a:rPr>
              <a:t>. N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. Wilson, </a:t>
            </a:r>
            <a:r>
              <a:rPr lang="en-US" sz="1400" dirty="0" smtClean="0">
                <a:solidFill>
                  <a:prstClr val="black"/>
                </a:solidFill>
                <a:latin typeface="Georgia"/>
              </a:rPr>
              <a:t>“</a:t>
            </a:r>
            <a:r>
              <a:rPr lang="en-US" sz="1400" i="1" dirty="0" smtClean="0">
                <a:solidFill>
                  <a:prstClr val="black"/>
                </a:solidFill>
                <a:latin typeface="Georgia"/>
              </a:rPr>
              <a:t>Superconducting Magnets</a:t>
            </a:r>
            <a:r>
              <a:rPr lang="en-US" sz="1400" dirty="0" smtClean="0">
                <a:solidFill>
                  <a:prstClr val="black"/>
                </a:solidFill>
                <a:latin typeface="Georgia"/>
              </a:rPr>
              <a:t>”, 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Clarendon Press Oxford, 1983</a:t>
            </a:r>
            <a:r>
              <a:rPr lang="en-US" sz="1400" dirty="0" smtClean="0">
                <a:solidFill>
                  <a:prstClr val="black"/>
                </a:solidFill>
                <a:latin typeface="Georgia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dirty="0" smtClean="0">
                <a:solidFill>
                  <a:prstClr val="black"/>
                </a:solidFill>
                <a:latin typeface="Georgia"/>
              </a:rPr>
              <a:t>[2] 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L. Rossi and M. </a:t>
            </a:r>
            <a:r>
              <a:rPr lang="en-US" sz="1400" dirty="0" err="1">
                <a:solidFill>
                  <a:prstClr val="black"/>
                </a:solidFill>
                <a:latin typeface="Georgia"/>
              </a:rPr>
              <a:t>Sorbi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, “</a:t>
            </a:r>
            <a:r>
              <a:rPr lang="en-US" sz="1400" i="1" dirty="0">
                <a:solidFill>
                  <a:prstClr val="black"/>
                </a:solidFill>
                <a:latin typeface="Georgia"/>
              </a:rPr>
              <a:t>QLASA: A computer code for quench simulation in adiabatic </a:t>
            </a:r>
            <a:r>
              <a:rPr lang="en-US" sz="1400" i="1" dirty="0" err="1">
                <a:solidFill>
                  <a:prstClr val="black"/>
                </a:solidFill>
                <a:latin typeface="Georgia"/>
              </a:rPr>
              <a:t>multicoil</a:t>
            </a:r>
            <a:r>
              <a:rPr lang="en-US" sz="1400" i="1" dirty="0">
                <a:solidFill>
                  <a:prstClr val="black"/>
                </a:solidFill>
                <a:latin typeface="Georgia"/>
              </a:rPr>
              <a:t> superconducting windings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”, Nat. Inst. of </a:t>
            </a:r>
            <a:r>
              <a:rPr lang="en-US" sz="1400" dirty="0" err="1">
                <a:solidFill>
                  <a:prstClr val="black"/>
                </a:solidFill>
                <a:latin typeface="Georgia"/>
              </a:rPr>
              <a:t>Nucl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. Phys. (INFN), Rome, Italy, Tech. Rep. TC-04-13,2004.</a:t>
            </a:r>
            <a:endParaRPr lang="it-IT" sz="1400" dirty="0">
              <a:solidFill>
                <a:prstClr val="black"/>
              </a:solidFill>
              <a:latin typeface="Georgi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400" dirty="0">
              <a:solidFill>
                <a:prstClr val="black"/>
              </a:solidFill>
              <a:latin typeface="Georgi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-1" y="5562600"/>
            <a:ext cx="9371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This model has been implemented in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QLASA</a:t>
            </a:r>
            <a:r>
              <a:rPr lang="en-US" sz="2400" baseline="30000" dirty="0" smtClean="0">
                <a:solidFill>
                  <a:prstClr val="black"/>
                </a:solidFill>
                <a:latin typeface="Georgia"/>
              </a:rPr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66495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asellaDiTesto 3"/>
          <p:cNvSpPr txBox="1"/>
          <p:nvPr/>
        </p:nvSpPr>
        <p:spPr>
          <a:xfrm>
            <a:off x="19050" y="381000"/>
            <a:ext cx="6457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HQ simulation</a:t>
            </a:r>
            <a:endParaRPr lang="en-US" sz="2000" b="1" dirty="0">
              <a:solidFill>
                <a:prstClr val="black"/>
              </a:solidFill>
              <a:latin typeface="Georgi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000" b="1" dirty="0" smtClean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0" y="-9525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MQXF Quench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P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rotection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A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nalysis – Vittorio Marinozzi</a:t>
            </a:r>
            <a:endParaRPr lang="en-US" sz="1400" dirty="0">
              <a:solidFill>
                <a:prstClr val="white"/>
              </a:solidFill>
              <a:latin typeface="Georgia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00124"/>
            <a:ext cx="3885417" cy="2640533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86200"/>
            <a:ext cx="3885417" cy="2635563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38100" y="3640657"/>
            <a:ext cx="8763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Georgia"/>
              </a:rPr>
              <a:t>~</a:t>
            </a:r>
            <a:r>
              <a:rPr lang="it-IT" sz="2000" dirty="0" smtClean="0">
                <a:solidFill>
                  <a:prstClr val="black"/>
                </a:solidFill>
                <a:latin typeface="Georgia"/>
              </a:rPr>
              <a:t>30%</a:t>
            </a:r>
            <a:endParaRPr lang="en-US" sz="2000" dirty="0" smtClean="0">
              <a:solidFill>
                <a:prstClr val="black"/>
              </a:solidFill>
              <a:latin typeface="Georgia"/>
            </a:endParaRPr>
          </a:p>
        </p:txBody>
      </p:sp>
      <p:cxnSp>
        <p:nvCxnSpPr>
          <p:cNvPr id="12" name="Connettore 2 11"/>
          <p:cNvCxnSpPr>
            <a:stCxn id="10" idx="3"/>
          </p:cNvCxnSpPr>
          <p:nvPr/>
        </p:nvCxnSpPr>
        <p:spPr>
          <a:xfrm>
            <a:off x="914400" y="3840712"/>
            <a:ext cx="381000" cy="883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1352550" y="4476750"/>
            <a:ext cx="0" cy="6096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4572000" y="997088"/>
            <a:ext cx="4495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Considering dynamic effects allows to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simulate well 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the experimental decay from the very beginning to</a:t>
            </a:r>
            <a:r>
              <a:rPr lang="it-IT" sz="2400" dirty="0" smtClean="0">
                <a:solidFill>
                  <a:prstClr val="black"/>
                </a:solidFill>
                <a:latin typeface="Georgia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t</a:t>
            </a:r>
            <a:r>
              <a:rPr lang="it-IT" sz="2400" dirty="0" smtClean="0">
                <a:solidFill>
                  <a:prstClr val="black"/>
                </a:solidFill>
                <a:latin typeface="Georgia"/>
              </a:rPr>
              <a:t>=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~15</a:t>
            </a:r>
            <a:r>
              <a:rPr lang="it-IT" sz="2400" dirty="0" smtClean="0">
                <a:solidFill>
                  <a:prstClr val="black"/>
                </a:solidFill>
                <a:latin typeface="Georgia"/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  <a:latin typeface="Georgia"/>
              </a:rPr>
              <a:t>ms</a:t>
            </a:r>
            <a:endParaRPr lang="it-IT" sz="2400" dirty="0" smtClean="0">
              <a:solidFill>
                <a:prstClr val="black"/>
              </a:solidFill>
              <a:latin typeface="Georgia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it-IT" sz="2400" dirty="0" smtClean="0">
              <a:solidFill>
                <a:prstClr val="black"/>
              </a:solidFill>
              <a:latin typeface="Georgia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In this decay, the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MIITs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 produced considering dynamic effects are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~20% less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 then using nominal inductance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prstClr val="black"/>
              </a:solidFill>
              <a:latin typeface="Georgia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The disagreement after 15 </a:t>
            </a:r>
            <a:r>
              <a:rPr lang="en-US" sz="2400" dirty="0" err="1" smtClean="0">
                <a:solidFill>
                  <a:prstClr val="black"/>
                </a:solidFill>
                <a:latin typeface="Georgia"/>
              </a:rPr>
              <a:t>ms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 could be due to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quench back </a:t>
            </a:r>
            <a:endParaRPr lang="it-IT" sz="2400" b="1" dirty="0" smtClean="0">
              <a:solidFill>
                <a:prstClr val="black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32888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19050" y="381000"/>
            <a:ext cx="6457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IFCC and quench back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0" y="-9525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MQXF Quench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P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rotection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A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nalysis – Vittorio Marinozzi</a:t>
            </a:r>
            <a:endParaRPr lang="en-US" sz="1400" dirty="0">
              <a:solidFill>
                <a:prstClr val="white"/>
              </a:solidFill>
              <a:latin typeface="Georgia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742951"/>
            <a:ext cx="5295900" cy="359909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638800" y="1542397"/>
            <a:ext cx="32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Quench back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 after 10 </a:t>
            </a:r>
            <a:r>
              <a:rPr lang="en-US" sz="2400" dirty="0" err="1" smtClean="0">
                <a:solidFill>
                  <a:prstClr val="black"/>
                </a:solidFill>
                <a:latin typeface="Georgia"/>
              </a:rPr>
              <a:t>ms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 together with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dynamic effects 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allow to reproduce the decay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until its end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0" y="4267200"/>
            <a:ext cx="9448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Conclusions</a:t>
            </a:r>
            <a:r>
              <a:rPr lang="it-IT" sz="2400" dirty="0" smtClean="0">
                <a:solidFill>
                  <a:prstClr val="black"/>
                </a:solidFill>
                <a:latin typeface="Georgia"/>
              </a:rPr>
              <a:t>:</a:t>
            </a:r>
            <a:endParaRPr lang="en-US" sz="2400" dirty="0" smtClean="0">
              <a:solidFill>
                <a:prstClr val="black"/>
              </a:solidFill>
              <a:latin typeface="Georgia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200" b="1" dirty="0" smtClean="0">
                <a:solidFill>
                  <a:prstClr val="black"/>
                </a:solidFill>
                <a:latin typeface="Georgia"/>
              </a:rPr>
              <a:t>Both</a:t>
            </a:r>
            <a:r>
              <a:rPr lang="en-US" sz="2200" dirty="0" smtClean="0">
                <a:solidFill>
                  <a:prstClr val="black"/>
                </a:solidFill>
                <a:latin typeface="Georgia"/>
              </a:rPr>
              <a:t> quench back and dynamic effects are needed in order to reproduce the decay </a:t>
            </a:r>
            <a:r>
              <a:rPr lang="en-US" sz="2200" b="1" dirty="0" smtClean="0">
                <a:solidFill>
                  <a:prstClr val="black"/>
                </a:solidFill>
                <a:latin typeface="Georgia"/>
              </a:rPr>
              <a:t>until the end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  <a:latin typeface="Georgia"/>
              </a:rPr>
              <a:t>Quench back </a:t>
            </a:r>
            <a:r>
              <a:rPr lang="en-US" sz="2200" b="1" dirty="0" smtClean="0">
                <a:solidFill>
                  <a:prstClr val="black"/>
                </a:solidFill>
                <a:latin typeface="Georgia"/>
              </a:rPr>
              <a:t>alone</a:t>
            </a:r>
            <a:r>
              <a:rPr lang="en-US" sz="2200" dirty="0" smtClean="0">
                <a:solidFill>
                  <a:prstClr val="black"/>
                </a:solidFill>
                <a:latin typeface="Georgia"/>
              </a:rPr>
              <a:t> is not enough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  <a:latin typeface="Georgia"/>
              </a:rPr>
              <a:t>QLASA cannot predict the </a:t>
            </a:r>
            <a:r>
              <a:rPr lang="en-US" sz="2200" b="1" dirty="0" smtClean="0">
                <a:solidFill>
                  <a:prstClr val="black"/>
                </a:solidFill>
                <a:latin typeface="Georgia"/>
              </a:rPr>
              <a:t>time</a:t>
            </a:r>
            <a:r>
              <a:rPr lang="en-US" sz="2200" dirty="0" smtClean="0">
                <a:solidFill>
                  <a:prstClr val="black"/>
                </a:solidFill>
                <a:latin typeface="Georgia"/>
              </a:rPr>
              <a:t> of quench back occurring, but it can now predict the </a:t>
            </a:r>
            <a:r>
              <a:rPr lang="en-US" sz="2200" b="1" dirty="0" smtClean="0">
                <a:solidFill>
                  <a:prstClr val="black"/>
                </a:solidFill>
                <a:latin typeface="Georgia"/>
              </a:rPr>
              <a:t>inductance reduction </a:t>
            </a:r>
            <a:r>
              <a:rPr lang="en-US" sz="2200" dirty="0" smtClean="0">
                <a:solidFill>
                  <a:prstClr val="black"/>
                </a:solidFill>
                <a:latin typeface="Georgia"/>
              </a:rPr>
              <a:t>due to dynamic effects. Improvement of QLASA is under way.</a:t>
            </a:r>
          </a:p>
        </p:txBody>
      </p:sp>
    </p:spTree>
    <p:extLst>
      <p:ext uri="{BB962C8B-B14F-4D97-AF65-F5344CB8AC3E}">
        <p14:creationId xmlns:p14="http://schemas.microsoft.com/office/powerpoint/2010/main" val="27845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19050" y="381000"/>
            <a:ext cx="6457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MQXF protection scheme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0" y="-9525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MQXF Quench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P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rotection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A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nalysis – Vittorio Marinozzi</a:t>
            </a:r>
            <a:endParaRPr lang="en-US" sz="1400" dirty="0">
              <a:solidFill>
                <a:prstClr val="white"/>
              </a:solidFill>
              <a:latin typeface="Georgia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580265"/>
              </p:ext>
            </p:extLst>
          </p:nvPr>
        </p:nvGraphicFramePr>
        <p:xfrm>
          <a:off x="638176" y="1066800"/>
          <a:ext cx="7696200" cy="187813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486400"/>
                <a:gridCol w="2209800"/>
              </a:tblGrid>
              <a:tr h="329469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Dumping resistance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48 m</a:t>
                      </a:r>
                      <a:r>
                        <a:rPr lang="el-GR" sz="1400" b="0" dirty="0" smtClean="0"/>
                        <a:t>Ω</a:t>
                      </a:r>
                      <a:endParaRPr lang="en-US" sz="1400" b="0" dirty="0"/>
                    </a:p>
                  </a:txBody>
                  <a:tcPr/>
                </a:tc>
              </a:tr>
              <a:tr h="329469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Maximum</a:t>
                      </a:r>
                      <a:r>
                        <a:rPr lang="en-US" sz="1400" b="1" baseline="0" dirty="0" smtClean="0"/>
                        <a:t> voltage to ground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800 V</a:t>
                      </a:r>
                      <a:endParaRPr lang="en-US" sz="1400" b="0" dirty="0"/>
                    </a:p>
                  </a:txBody>
                  <a:tcPr/>
                </a:tc>
              </a:tr>
              <a:tr h="276106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/>
                        <a:t>Voltage threshold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100</a:t>
                      </a:r>
                      <a:r>
                        <a:rPr lang="en-US" sz="1400" b="0" baseline="0" dirty="0" smtClean="0"/>
                        <a:t> mV</a:t>
                      </a:r>
                      <a:endParaRPr lang="en-US" sz="1400" b="0" dirty="0"/>
                    </a:p>
                  </a:txBody>
                  <a:tcPr/>
                </a:tc>
              </a:tr>
              <a:tr h="27610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Validation time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10</a:t>
                      </a:r>
                      <a:r>
                        <a:rPr lang="en-US" sz="1400" b="0" baseline="0" dirty="0" smtClean="0"/>
                        <a:t> </a:t>
                      </a:r>
                      <a:r>
                        <a:rPr lang="en-US" sz="1400" b="0" baseline="0" dirty="0" err="1" smtClean="0"/>
                        <a:t>ms</a:t>
                      </a:r>
                      <a:endParaRPr lang="en-US" sz="1400" b="0" dirty="0"/>
                    </a:p>
                  </a:txBody>
                  <a:tcPr/>
                </a:tc>
              </a:tr>
              <a:tr h="27610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Heaters</a:t>
                      </a:r>
                      <a:r>
                        <a:rPr lang="en-US" sz="1400" b="1" baseline="0" dirty="0" smtClean="0"/>
                        <a:t> delay time from firing (inner layer) (</a:t>
                      </a:r>
                      <a:r>
                        <a:rPr lang="en-US" sz="1400" b="1" baseline="0" dirty="0" err="1" smtClean="0"/>
                        <a:t>CoDHA</a:t>
                      </a:r>
                      <a:r>
                        <a:rPr lang="en-US" sz="1400" b="1" baseline="0" dirty="0" smtClean="0"/>
                        <a:t>)</a:t>
                      </a:r>
                      <a:r>
                        <a:rPr lang="en-US" sz="1400" b="1" baseline="30000" dirty="0" smtClean="0"/>
                        <a:t>[1]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12</a:t>
                      </a:r>
                      <a:r>
                        <a:rPr lang="en-US" sz="1400" b="0" baseline="0" dirty="0" smtClean="0"/>
                        <a:t> </a:t>
                      </a:r>
                      <a:r>
                        <a:rPr lang="en-US" sz="1400" b="0" baseline="0" dirty="0" err="1" smtClean="0"/>
                        <a:t>ms</a:t>
                      </a:r>
                      <a:endParaRPr lang="en-US" sz="1400" b="0" dirty="0"/>
                    </a:p>
                  </a:txBody>
                  <a:tcPr/>
                </a:tc>
              </a:tr>
              <a:tr h="27610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Heaters delay time from firing (outer layer) </a:t>
                      </a:r>
                      <a:r>
                        <a:rPr lang="en-US" sz="1400" b="1" baseline="0" dirty="0" smtClean="0"/>
                        <a:t>(</a:t>
                      </a:r>
                      <a:r>
                        <a:rPr lang="en-US" sz="1400" b="1" baseline="0" dirty="0" err="1" smtClean="0"/>
                        <a:t>CoDHA</a:t>
                      </a:r>
                      <a:r>
                        <a:rPr lang="en-US" sz="1400" b="1" baseline="0" dirty="0" smtClean="0"/>
                        <a:t>)</a:t>
                      </a:r>
                      <a:r>
                        <a:rPr lang="en-US" sz="1400" b="1" baseline="30000" dirty="0" smtClean="0"/>
                        <a:t>[1]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16</a:t>
                      </a:r>
                      <a:r>
                        <a:rPr lang="en-US" sz="1400" b="0" baseline="0" dirty="0" smtClean="0"/>
                        <a:t> </a:t>
                      </a:r>
                      <a:r>
                        <a:rPr lang="en-US" sz="1400" b="0" baseline="0" dirty="0" err="1" smtClean="0"/>
                        <a:t>ms</a:t>
                      </a:r>
                      <a:endParaRPr lang="en-US" sz="1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-76200" y="6370618"/>
            <a:ext cx="92773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Georgia"/>
              </a:rPr>
              <a:t>[1] 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T. </a:t>
            </a:r>
            <a:r>
              <a:rPr lang="en-US" sz="1400" dirty="0" err="1" smtClean="0">
                <a:solidFill>
                  <a:prstClr val="black"/>
                </a:solidFill>
                <a:latin typeface="Georgia"/>
              </a:rPr>
              <a:t>Salmi</a:t>
            </a:r>
            <a:r>
              <a:rPr lang="en-US" sz="1400" dirty="0" smtClean="0">
                <a:solidFill>
                  <a:prstClr val="black"/>
                </a:solidFill>
                <a:latin typeface="Georgia"/>
              </a:rPr>
              <a:t> et al., “</a:t>
            </a:r>
            <a:r>
              <a:rPr lang="en-US" sz="1400" i="1" dirty="0" smtClean="0">
                <a:solidFill>
                  <a:prstClr val="black"/>
                </a:solidFill>
                <a:latin typeface="Georgia"/>
              </a:rPr>
              <a:t>A </a:t>
            </a:r>
            <a:r>
              <a:rPr lang="en-US" sz="1400" i="1" dirty="0">
                <a:solidFill>
                  <a:prstClr val="black"/>
                </a:solidFill>
                <a:latin typeface="Georgia"/>
              </a:rPr>
              <a:t>Novel Computer Code for Modeling Quench Protection Heaters in High-Field Nb3Sn Accelerator Magnets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”, IEEE Trans. Appl. </a:t>
            </a:r>
            <a:r>
              <a:rPr lang="en-US" sz="1400" dirty="0" err="1">
                <a:solidFill>
                  <a:prstClr val="black"/>
                </a:solidFill>
                <a:latin typeface="Georgia"/>
              </a:rPr>
              <a:t>Supercond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. </a:t>
            </a:r>
            <a:r>
              <a:rPr lang="en-US" sz="1400" dirty="0" err="1">
                <a:solidFill>
                  <a:prstClr val="black"/>
                </a:solidFill>
                <a:latin typeface="Georgia"/>
              </a:rPr>
              <a:t>vol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 24, no 4, 2014.</a:t>
            </a:r>
            <a:endParaRPr lang="it-IT" sz="1400" dirty="0">
              <a:solidFill>
                <a:prstClr val="black"/>
              </a:solidFill>
              <a:latin typeface="Georgi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400" dirty="0">
              <a:solidFill>
                <a:prstClr val="black"/>
              </a:solidFill>
              <a:latin typeface="Georgi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solidFill>
                <a:prstClr val="black"/>
              </a:solidFill>
              <a:latin typeface="Georgia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6" y="3310653"/>
            <a:ext cx="8795872" cy="2632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335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19050" y="381000"/>
            <a:ext cx="6457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MQXF protection with IL-PH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0" y="-9525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MQXF Quench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P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rotection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A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nalysis – Vittorio Marinozzi</a:t>
            </a:r>
            <a:endParaRPr lang="en-US" sz="1400" dirty="0">
              <a:solidFill>
                <a:prstClr val="white"/>
              </a:solidFill>
              <a:latin typeface="Georgia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97122"/>
              </p:ext>
            </p:extLst>
          </p:nvPr>
        </p:nvGraphicFramePr>
        <p:xfrm>
          <a:off x="914400" y="1524000"/>
          <a:ext cx="7239000" cy="127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6350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</a:t>
                      </a:r>
                      <a:r>
                        <a:rPr lang="en-US" sz="2400" baseline="0" dirty="0" smtClean="0"/>
                        <a:t> inner layer PH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Inner</a:t>
                      </a:r>
                      <a:r>
                        <a:rPr lang="en-US" sz="2400" baseline="0" dirty="0" smtClean="0"/>
                        <a:t> Layer PH</a:t>
                      </a:r>
                      <a:endParaRPr lang="en-US" sz="2400" dirty="0"/>
                    </a:p>
                  </a:txBody>
                  <a:tcPr anchor="ctr"/>
                </a:tc>
              </a:tr>
              <a:tr h="6350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330 K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290 K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76200" y="3055203"/>
            <a:ext cx="899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The MQXF hot spot temperature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decreases 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of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~40 K 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inserting inner layer protection heaters</a:t>
            </a:r>
            <a:endParaRPr lang="en-US" sz="2400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76200" y="91439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Georgia"/>
              </a:rPr>
              <a:t>Dynamic effects are </a:t>
            </a:r>
            <a:r>
              <a:rPr lang="en-US" sz="2400" b="1" dirty="0">
                <a:solidFill>
                  <a:prstClr val="black"/>
                </a:solidFill>
                <a:latin typeface="Georgia"/>
              </a:rPr>
              <a:t>not yet </a:t>
            </a:r>
            <a:r>
              <a:rPr lang="en-US" sz="2400" dirty="0">
                <a:solidFill>
                  <a:prstClr val="black"/>
                </a:solidFill>
                <a:latin typeface="Georgia"/>
              </a:rPr>
              <a:t>considered in these simulations </a:t>
            </a:r>
          </a:p>
        </p:txBody>
      </p:sp>
      <p:pic>
        <p:nvPicPr>
          <p:cNvPr id="9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4099210" y="3940130"/>
            <a:ext cx="5044790" cy="1698669"/>
          </a:xfrm>
          <a:prstGeom prst="rect">
            <a:avLst/>
          </a:prstGeom>
          <a:ln>
            <a:solidFill>
              <a:srgbClr val="77777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071713"/>
            <a:ext cx="5123074" cy="1786287"/>
          </a:xfrm>
          <a:prstGeom prst="rect">
            <a:avLst/>
          </a:prstGeom>
          <a:ln>
            <a:solidFill>
              <a:srgbClr val="77777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953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CasellaDiTesto 2"/>
          <p:cNvSpPr txBox="1"/>
          <p:nvPr/>
        </p:nvSpPr>
        <p:spPr>
          <a:xfrm>
            <a:off x="19050" y="528935"/>
            <a:ext cx="7296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Updated MQXF protection w and w/o IFCC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0" y="-9525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MQXF Quench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P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rotection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A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nalysis – Vittorio Marinozzi</a:t>
            </a:r>
            <a:endParaRPr lang="en-US" sz="1400" dirty="0">
              <a:solidFill>
                <a:prstClr val="white"/>
              </a:solidFill>
              <a:latin typeface="Georgia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758915"/>
              </p:ext>
            </p:extLst>
          </p:nvPr>
        </p:nvGraphicFramePr>
        <p:xfrm>
          <a:off x="152399" y="1371600"/>
          <a:ext cx="8839201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514600"/>
                <a:gridCol w="2057400"/>
                <a:gridCol w="2057401"/>
              </a:tblGrid>
              <a:tr h="6350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</a:t>
                      </a:r>
                      <a:r>
                        <a:rPr lang="en-US" sz="2400" baseline="0" dirty="0" smtClean="0"/>
                        <a:t> inner layer PH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No</a:t>
                      </a:r>
                      <a:r>
                        <a:rPr lang="en-US" sz="2400" baseline="0" dirty="0" smtClean="0"/>
                        <a:t> inner layer PH+ IFCC</a:t>
                      </a:r>
                      <a:endParaRPr lang="en-US" sz="2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Inner</a:t>
                      </a:r>
                      <a:r>
                        <a:rPr lang="en-US" sz="2400" baseline="0" dirty="0" smtClean="0"/>
                        <a:t> Layer PH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Inner</a:t>
                      </a:r>
                      <a:r>
                        <a:rPr lang="en-US" sz="2400" baseline="0" dirty="0" smtClean="0"/>
                        <a:t> Layer PH + IFCC</a:t>
                      </a:r>
                      <a:endParaRPr lang="en-US" sz="2400" dirty="0"/>
                    </a:p>
                  </a:txBody>
                  <a:tcPr anchor="ctr"/>
                </a:tc>
              </a:tr>
              <a:tr h="63500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330 K</a:t>
                      </a:r>
                    </a:p>
                    <a:p>
                      <a:pPr algn="ctr"/>
                      <a:r>
                        <a:rPr lang="en-US" sz="2400" dirty="0" smtClean="0"/>
                        <a:t>(365 K)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306 K</a:t>
                      </a:r>
                    </a:p>
                    <a:p>
                      <a:pPr algn="ctr"/>
                      <a:r>
                        <a:rPr lang="en-US" sz="2400" dirty="0" smtClean="0"/>
                        <a:t>(342 K)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290 K</a:t>
                      </a:r>
                    </a:p>
                    <a:p>
                      <a:pPr algn="ctr"/>
                      <a:r>
                        <a:rPr lang="en-US" sz="2400" dirty="0" smtClean="0"/>
                        <a:t>(311 K)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/>
                        <a:t>266 K</a:t>
                      </a:r>
                    </a:p>
                    <a:p>
                      <a:pPr algn="ctr"/>
                      <a:r>
                        <a:rPr lang="it-IT" sz="2400" dirty="0" smtClean="0"/>
                        <a:t>(288 K)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-57150" y="4048542"/>
            <a:ext cx="920115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  <a:latin typeface="Georgia"/>
              </a:rPr>
              <a:t>IFCC dynamic effects </a:t>
            </a:r>
            <a:r>
              <a:rPr lang="en-US" sz="2200" b="1" dirty="0" smtClean="0">
                <a:solidFill>
                  <a:prstClr val="black"/>
                </a:solidFill>
                <a:latin typeface="Georgia"/>
              </a:rPr>
              <a:t>decrease</a:t>
            </a:r>
            <a:r>
              <a:rPr lang="en-US" sz="2200" dirty="0" smtClean="0">
                <a:solidFill>
                  <a:prstClr val="black"/>
                </a:solidFill>
                <a:latin typeface="Georgia"/>
              </a:rPr>
              <a:t> the MQXF hot spot temperature of </a:t>
            </a:r>
            <a:r>
              <a:rPr lang="it-IT" sz="2200" b="1" dirty="0" smtClean="0">
                <a:solidFill>
                  <a:prstClr val="black"/>
                </a:solidFill>
                <a:latin typeface="Georgia"/>
              </a:rPr>
              <a:t>20-30 K</a:t>
            </a:r>
            <a:r>
              <a:rPr lang="it-IT" sz="2200" dirty="0" smtClean="0">
                <a:solidFill>
                  <a:prstClr val="black"/>
                </a:solidFill>
                <a:latin typeface="Georgia"/>
              </a:rPr>
              <a:t>. </a:t>
            </a:r>
            <a:r>
              <a:rPr lang="en-US" sz="2200" dirty="0" smtClean="0">
                <a:solidFill>
                  <a:prstClr val="black"/>
                </a:solidFill>
                <a:latin typeface="Georgia"/>
              </a:rPr>
              <a:t>The effect is therefore appreciable, but we do NOT take it into account because it is not yet demonstrated in MQXF magnets, and the powering system is still under design. 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200" b="1" dirty="0" smtClean="0">
              <a:solidFill>
                <a:prstClr val="black"/>
              </a:solidFill>
              <a:latin typeface="Georgia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prstClr val="black"/>
                </a:solidFill>
                <a:latin typeface="Georgia"/>
              </a:rPr>
              <a:t>Further improvements could come from quench back, which has not been considered</a:t>
            </a:r>
            <a:r>
              <a:rPr lang="it-IT" sz="2200" dirty="0">
                <a:solidFill>
                  <a:prstClr val="black"/>
                </a:solidFill>
                <a:latin typeface="Georgia"/>
              </a:rPr>
              <a:t> </a:t>
            </a:r>
            <a:r>
              <a:rPr lang="it-IT" sz="2200" dirty="0" smtClean="0">
                <a:solidFill>
                  <a:prstClr val="black"/>
                </a:solidFill>
                <a:latin typeface="Georgia"/>
              </a:rPr>
              <a:t>(work in progress)</a:t>
            </a:r>
            <a:endParaRPr lang="it-IT" sz="2200" b="1" dirty="0" smtClean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3364468"/>
            <a:ext cx="922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 smtClean="0">
                <a:solidFill>
                  <a:prstClr val="black"/>
                </a:solidFill>
                <a:latin typeface="Georgia"/>
              </a:rPr>
              <a:t>The numbers between parentheses show impact of failure of half of the heaters</a:t>
            </a:r>
          </a:p>
        </p:txBody>
      </p:sp>
      <p:sp>
        <p:nvSpPr>
          <p:cNvPr id="8" name="Oval 7"/>
          <p:cNvSpPr/>
          <p:nvPr/>
        </p:nvSpPr>
        <p:spPr>
          <a:xfrm>
            <a:off x="4724400" y="990600"/>
            <a:ext cx="2362200" cy="226689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79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Quench Protection</a:t>
            </a:r>
          </a:p>
          <a:p>
            <a:endParaRPr lang="en-US" dirty="0"/>
          </a:p>
          <a:p>
            <a:r>
              <a:rPr lang="en-US" dirty="0" smtClean="0"/>
              <a:t>Protection against Radiation </a:t>
            </a:r>
            <a:r>
              <a:rPr lang="en-US" dirty="0"/>
              <a:t>Damage and Energy Deposition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7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5948"/>
            <a:ext cx="8278812" cy="5452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834677"/>
              </p:ext>
            </p:extLst>
          </p:nvPr>
        </p:nvGraphicFramePr>
        <p:xfrm>
          <a:off x="6553200" y="530218"/>
          <a:ext cx="2286000" cy="1679582"/>
        </p:xfrm>
        <a:graphic>
          <a:graphicData uri="http://schemas.openxmlformats.org/drawingml/2006/table">
            <a:tbl>
              <a:tblPr/>
              <a:tblGrid>
                <a:gridCol w="1498601"/>
                <a:gridCol w="787399"/>
              </a:tblGrid>
              <a:tr h="24343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Protection assumptions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4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Voltage threshold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 mV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2434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Dump resistor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 m</a:t>
                      </a:r>
                      <a:r>
                        <a:rPr lang="el-G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Ω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35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Validation time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ms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235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 heaters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35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Dynamic effects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2434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Quench back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  <p:sp>
        <p:nvSpPr>
          <p:cNvPr id="6" name="CasellaDiTesto 3"/>
          <p:cNvSpPr txBox="1"/>
          <p:nvPr/>
        </p:nvSpPr>
        <p:spPr>
          <a:xfrm>
            <a:off x="0" y="-9525"/>
            <a:ext cx="655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prstClr val="white"/>
                </a:solidFill>
                <a:latin typeface="Georgia"/>
              </a:rPr>
              <a:t>MQXF Quench </a:t>
            </a:r>
            <a:r>
              <a:rPr lang="en-US" sz="1400" b="1" dirty="0">
                <a:solidFill>
                  <a:prstClr val="white"/>
                </a:solidFill>
                <a:latin typeface="Georgia"/>
              </a:rPr>
              <a:t>P</a:t>
            </a:r>
            <a:r>
              <a:rPr lang="en-US" sz="1400" b="1" dirty="0" smtClean="0">
                <a:solidFill>
                  <a:prstClr val="white"/>
                </a:solidFill>
                <a:latin typeface="Georgia"/>
              </a:rPr>
              <a:t>rotection </a:t>
            </a:r>
            <a:r>
              <a:rPr lang="en-US" sz="1400" b="1" dirty="0">
                <a:solidFill>
                  <a:prstClr val="white"/>
                </a:solidFill>
                <a:latin typeface="Georgia"/>
              </a:rPr>
              <a:t>A</a:t>
            </a:r>
            <a:r>
              <a:rPr lang="en-US" sz="1400" b="1" dirty="0" smtClean="0">
                <a:solidFill>
                  <a:prstClr val="white"/>
                </a:solidFill>
                <a:latin typeface="Georgia"/>
              </a:rPr>
              <a:t>nalysis – Vittorio Marinozzi &amp; Tiina Salmi</a:t>
            </a:r>
            <a:endParaRPr lang="en-US" sz="1400" b="1" dirty="0">
              <a:solidFill>
                <a:prstClr val="white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3002" y="757535"/>
            <a:ext cx="6135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Peak Temperature vs. Location and Current</a:t>
            </a:r>
          </a:p>
        </p:txBody>
      </p:sp>
    </p:spTree>
    <p:extLst>
      <p:ext uri="{BB962C8B-B14F-4D97-AF65-F5344CB8AC3E}">
        <p14:creationId xmlns:p14="http://schemas.microsoft.com/office/powerpoint/2010/main" val="379257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CLIQ -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" y="1219200"/>
            <a:ext cx="8458200" cy="1066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Coupling-Loss Induced Quench System</a:t>
            </a:r>
          </a:p>
          <a:p>
            <a:r>
              <a:rPr lang="en-US" dirty="0" smtClean="0"/>
              <a:t>Very effective on HQ02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EC50A-3966-432E-B211-A981FA0AC68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71" y="2438401"/>
            <a:ext cx="2897529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0" y="6273225"/>
            <a:ext cx="8991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E</a:t>
            </a:r>
            <a:r>
              <a:rPr lang="en-US" sz="1600" dirty="0"/>
              <a:t>. </a:t>
            </a:r>
            <a:r>
              <a:rPr lang="en-US" sz="1600" dirty="0" err="1"/>
              <a:t>Ravaioli</a:t>
            </a:r>
            <a:r>
              <a:rPr lang="en-US" sz="1600" dirty="0"/>
              <a:t>, et al</a:t>
            </a:r>
            <a:r>
              <a:rPr lang="en-US" sz="1600" dirty="0" smtClean="0"/>
              <a:t>., </a:t>
            </a:r>
            <a:r>
              <a:rPr lang="en-US" sz="1600" dirty="0"/>
              <a:t>“Protecting a Full-Scale Nb3Sn Magnet with CLIQ, the New Coupling-Loss Induced Quench </a:t>
            </a:r>
            <a:r>
              <a:rPr lang="en-US" sz="1600" dirty="0" smtClean="0"/>
              <a:t>System”, </a:t>
            </a:r>
            <a:r>
              <a:rPr lang="en-US" sz="1600" dirty="0"/>
              <a:t>to be published in </a:t>
            </a:r>
            <a:r>
              <a:rPr lang="en-US" sz="1600" i="1" dirty="0" smtClean="0"/>
              <a:t>IEEE Trans</a:t>
            </a:r>
            <a:r>
              <a:rPr lang="en-US" sz="1600" i="1" dirty="0"/>
              <a:t>. Appl. </a:t>
            </a:r>
            <a:r>
              <a:rPr lang="en-US" sz="1600" i="1" dirty="0" smtClean="0"/>
              <a:t>Supercond</a:t>
            </a:r>
            <a:r>
              <a:rPr lang="en-US" sz="1600" dirty="0" smtClean="0"/>
              <a:t>. </a:t>
            </a:r>
            <a:r>
              <a:rPr lang="en-US" sz="1600" dirty="0"/>
              <a:t>2015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791200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E. Ravaioli</a:t>
            </a:r>
            <a:endParaRPr lang="en-US" dirty="0"/>
          </a:p>
        </p:txBody>
      </p:sp>
      <p:pic>
        <p:nvPicPr>
          <p:cNvPr id="7170" name="Picture 2" descr="C:\Users\giorgioa\AppData\Local\Microsoft\Windows\Temporary Internet Files\Content.Outlook\W6GS0MYC\1LOr2B-01_Fig1_v2_COLOR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362200"/>
            <a:ext cx="5082653" cy="381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CLIQ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" y="1219200"/>
            <a:ext cx="8458200" cy="1066799"/>
          </a:xfrm>
        </p:spPr>
        <p:txBody>
          <a:bodyPr>
            <a:normAutofit/>
          </a:bodyPr>
          <a:lstStyle/>
          <a:p>
            <a:r>
              <a:rPr lang="en-US" dirty="0" smtClean="0"/>
              <a:t>Very effective at mid-high current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EC50A-3966-432E-B211-A981FA0AC68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54266"/>
            <a:ext cx="4800600" cy="3994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95400" y="5838825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E. Ravaioli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273225"/>
            <a:ext cx="8991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E</a:t>
            </a:r>
            <a:r>
              <a:rPr lang="en-US" sz="1600" dirty="0"/>
              <a:t>. </a:t>
            </a:r>
            <a:r>
              <a:rPr lang="en-US" sz="1600" dirty="0" err="1"/>
              <a:t>Ravaioli</a:t>
            </a:r>
            <a:r>
              <a:rPr lang="en-US" sz="1600" dirty="0"/>
              <a:t>, et al</a:t>
            </a:r>
            <a:r>
              <a:rPr lang="en-US" sz="1600" dirty="0" smtClean="0"/>
              <a:t>., </a:t>
            </a:r>
            <a:r>
              <a:rPr lang="en-US" sz="1600" dirty="0"/>
              <a:t>“Protecting a Full-Scale Nb3Sn Magnet with CLIQ, the New Coupling-Loss Induced Quench </a:t>
            </a:r>
            <a:r>
              <a:rPr lang="en-US" sz="1600" dirty="0" smtClean="0"/>
              <a:t>System”, </a:t>
            </a:r>
            <a:r>
              <a:rPr lang="en-US" sz="1600" dirty="0"/>
              <a:t>to be published in </a:t>
            </a:r>
            <a:r>
              <a:rPr lang="en-US" sz="1600" i="1" dirty="0" smtClean="0"/>
              <a:t>IEEE Trans</a:t>
            </a:r>
            <a:r>
              <a:rPr lang="en-US" sz="1600" i="1" dirty="0"/>
              <a:t>. Appl. </a:t>
            </a:r>
            <a:r>
              <a:rPr lang="en-US" sz="1600" i="1" dirty="0" smtClean="0"/>
              <a:t>Supercond</a:t>
            </a:r>
            <a:r>
              <a:rPr lang="en-US" sz="1600" dirty="0" smtClean="0"/>
              <a:t>. </a:t>
            </a:r>
            <a:r>
              <a:rPr lang="en-US" sz="1600" dirty="0"/>
              <a:t>2015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8194" name="Picture 2" descr="C:\Users\giorgioa\AppData\Local\Microsoft\Windows\Temporary Internet Files\Content.Outlook\W6GS0MYC\1LOr2B-01_Fig2_COLOR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" r="7344"/>
          <a:stretch/>
        </p:blipFill>
        <p:spPr bwMode="auto">
          <a:xfrm>
            <a:off x="0" y="2140060"/>
            <a:ext cx="4267200" cy="357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09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CLIQ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1"/>
            <a:ext cx="8686800" cy="4876799"/>
          </a:xfrm>
        </p:spPr>
        <p:txBody>
          <a:bodyPr>
            <a:normAutofit/>
          </a:bodyPr>
          <a:lstStyle/>
          <a:p>
            <a:r>
              <a:rPr lang="en-US" dirty="0" smtClean="0"/>
              <a:t>Could provide </a:t>
            </a:r>
            <a:r>
              <a:rPr lang="en-US" u="sng" dirty="0" smtClean="0"/>
              <a:t>perfect redundancy with heaters on outer layer</a:t>
            </a:r>
          </a:p>
          <a:p>
            <a:pPr lvl="1"/>
            <a:r>
              <a:rPr lang="en-US" dirty="0" smtClean="0"/>
              <a:t>In case of “bubble” issue with heaters on </a:t>
            </a:r>
            <a:r>
              <a:rPr lang="en-US" dirty="0"/>
              <a:t>i</a:t>
            </a:r>
            <a:r>
              <a:rPr lang="en-US" dirty="0" smtClean="0"/>
              <a:t>nner layer</a:t>
            </a:r>
          </a:p>
          <a:p>
            <a:r>
              <a:rPr lang="en-US" dirty="0" smtClean="0"/>
              <a:t>To </a:t>
            </a:r>
            <a:r>
              <a:rPr lang="en-US" dirty="0"/>
              <a:t>be demonstrated for long </a:t>
            </a:r>
            <a:r>
              <a:rPr lang="en-US" dirty="0" smtClean="0"/>
              <a:t>magnets:</a:t>
            </a:r>
          </a:p>
          <a:p>
            <a:pPr lvl="1"/>
            <a:r>
              <a:rPr lang="en-US" dirty="0" smtClean="0"/>
              <a:t>MQXFS1 with reduced CLIQ voltage and dump res.</a:t>
            </a:r>
          </a:p>
          <a:p>
            <a:pPr lvl="1"/>
            <a:r>
              <a:rPr lang="en-US" dirty="0" smtClean="0"/>
              <a:t>MQXFL1 with reduced dump res.</a:t>
            </a:r>
          </a:p>
          <a:p>
            <a:r>
              <a:rPr lang="en-US" dirty="0" smtClean="0"/>
              <a:t>Study of “tunnel readiness” in progress:</a:t>
            </a:r>
          </a:p>
          <a:p>
            <a:pPr lvl="1"/>
            <a:r>
              <a:rPr lang="en-US" dirty="0" smtClean="0"/>
              <a:t>Capacitor banks based on present system for heaters</a:t>
            </a:r>
          </a:p>
          <a:p>
            <a:pPr lvl="1"/>
            <a:r>
              <a:rPr lang="en-US" dirty="0" smtClean="0"/>
              <a:t>Protection of magnets powered in series</a:t>
            </a:r>
            <a:endParaRPr lang="en-US" dirty="0"/>
          </a:p>
          <a:p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EC50A-3966-432E-B211-A981FA0AC68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4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Requirements (preliminary):</a:t>
            </a:r>
          </a:p>
          <a:p>
            <a:r>
              <a:rPr lang="en-US" dirty="0" smtClean="0"/>
              <a:t>Heater-Coil Hi-pot: 2 kV</a:t>
            </a:r>
          </a:p>
          <a:p>
            <a:r>
              <a:rPr lang="en-US" dirty="0" smtClean="0"/>
              <a:t>Coil Impulse test: 2 kV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Heater-Coil Hi-pot tests:</a:t>
            </a:r>
          </a:p>
          <a:p>
            <a:r>
              <a:rPr lang="en-US" dirty="0" smtClean="0"/>
              <a:t>5 kV (LHQ coil 3 and MQXFS coil 1)</a:t>
            </a:r>
          </a:p>
          <a:p>
            <a:pPr marL="0" indent="0">
              <a:buNone/>
            </a:pPr>
            <a:r>
              <a:rPr lang="en-US" dirty="0" smtClean="0"/>
              <a:t>Impulse test:</a:t>
            </a:r>
          </a:p>
          <a:p>
            <a:r>
              <a:rPr lang="en-US" dirty="0" smtClean="0"/>
              <a:t>&gt; 3 kV (LHQ coil 3); 4.6 kV (MQXFS coil 1)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Dec. 11,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Ambrosio &amp; P. Ferracin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86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Quench Protection is no more a big concern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 can optimize the protection system based on upcoming test results and optimization of the whole system.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84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733800"/>
            <a:ext cx="7772400" cy="2035175"/>
          </a:xfrm>
        </p:spPr>
        <p:txBody>
          <a:bodyPr/>
          <a:lstStyle/>
          <a:p>
            <a:r>
              <a:rPr lang="en-US" dirty="0" smtClean="0"/>
              <a:t>Protection against</a:t>
            </a:r>
            <a:br>
              <a:rPr lang="en-US" dirty="0" smtClean="0"/>
            </a:br>
            <a:r>
              <a:rPr lang="en-US" dirty="0" smtClean="0"/>
              <a:t>Radiation damage </a:t>
            </a:r>
            <a:br>
              <a:rPr lang="en-US" dirty="0" smtClean="0"/>
            </a:br>
            <a:r>
              <a:rPr lang="en-US" dirty="0" smtClean="0"/>
              <a:t>&amp; energy deposition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1500187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Dec. 11,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Ambrosio &amp; P. Ferracin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13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Simulations and code cross-check</a:t>
            </a:r>
          </a:p>
          <a:p>
            <a:pPr lvl="1"/>
            <a:r>
              <a:rPr lang="en-US" dirty="0" err="1" smtClean="0"/>
              <a:t>Fluka</a:t>
            </a:r>
            <a:r>
              <a:rPr lang="en-US" dirty="0" smtClean="0"/>
              <a:t> and MARS</a:t>
            </a:r>
            <a:endParaRPr lang="en-US" dirty="0"/>
          </a:p>
          <a:p>
            <a:r>
              <a:rPr lang="en-US" dirty="0" smtClean="0"/>
              <a:t>Extensive literature survey, consultation with experts, workshops</a:t>
            </a:r>
          </a:p>
          <a:p>
            <a:pPr lvl="1"/>
            <a:r>
              <a:rPr lang="en-US" dirty="0" err="1" smtClean="0"/>
              <a:t>Fluckiger</a:t>
            </a:r>
            <a:r>
              <a:rPr lang="en-US" dirty="0" smtClean="0"/>
              <a:t>,  Weber</a:t>
            </a:r>
          </a:p>
          <a:p>
            <a:pPr lvl="1"/>
            <a:r>
              <a:rPr lang="en-US" dirty="0" smtClean="0"/>
              <a:t>WAMSDO 2011</a:t>
            </a:r>
          </a:p>
          <a:p>
            <a:r>
              <a:rPr lang="en-US" dirty="0" smtClean="0"/>
              <a:t>Irradiations and material tests</a:t>
            </a:r>
          </a:p>
          <a:p>
            <a:pPr lvl="1"/>
            <a:r>
              <a:rPr lang="en-US" dirty="0" err="1" smtClean="0"/>
              <a:t>EuCARD</a:t>
            </a:r>
            <a:r>
              <a:rPr lang="en-US" dirty="0" smtClean="0"/>
              <a:t> program</a:t>
            </a:r>
          </a:p>
          <a:p>
            <a:r>
              <a:rPr lang="en-US" dirty="0" smtClean="0"/>
              <a:t>Optimization of solution in progress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44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1"/>
            <a:ext cx="8458200" cy="1447800"/>
          </a:xfrm>
        </p:spPr>
        <p:txBody>
          <a:bodyPr/>
          <a:lstStyle/>
          <a:p>
            <a:r>
              <a:rPr lang="en-US" dirty="0" smtClean="0"/>
              <a:t>Tungsten shielding inside coil aperture</a:t>
            </a:r>
          </a:p>
          <a:p>
            <a:pPr lvl="1"/>
            <a:r>
              <a:rPr lang="en-US" dirty="0" smtClean="0"/>
              <a:t>Mostly on </a:t>
            </a:r>
            <a:r>
              <a:rPr lang="en-US" dirty="0" err="1" smtClean="0"/>
              <a:t>midplanes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2790696"/>
            <a:ext cx="2667000" cy="866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16 mm in Q1 and </a:t>
            </a:r>
          </a:p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 mm elsewhere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81200" y="54057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prstClr val="white">
                    <a:lumMod val="50000"/>
                  </a:prst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tungsten</a:t>
            </a:r>
            <a:r>
              <a:rPr 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inserts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on the beam screen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273225"/>
            <a:ext cx="8991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N. V. </a:t>
            </a:r>
            <a:r>
              <a:rPr lang="en-US" sz="1600" dirty="0" smtClean="0"/>
              <a:t>Mokhov and I. L. </a:t>
            </a:r>
            <a:r>
              <a:rPr lang="en-US" sz="1600" dirty="0" err="1" smtClean="0"/>
              <a:t>Rakhno</a:t>
            </a:r>
            <a:r>
              <a:rPr lang="en-US" sz="1600" dirty="0" smtClean="0"/>
              <a:t>, “Mitigating </a:t>
            </a:r>
            <a:r>
              <a:rPr lang="en-US" sz="1600" dirty="0"/>
              <a:t>radiation loads in Nb3Sn </a:t>
            </a:r>
            <a:r>
              <a:rPr lang="en-US" sz="1600" dirty="0" err="1"/>
              <a:t>quadrupoles</a:t>
            </a:r>
            <a:r>
              <a:rPr lang="en-US" sz="1600" dirty="0"/>
              <a:t> for the CERN Large Hadron Collider </a:t>
            </a:r>
            <a:r>
              <a:rPr lang="en-US" sz="1600" dirty="0" smtClean="0"/>
              <a:t>upgrades”</a:t>
            </a:r>
            <a:r>
              <a:rPr lang="en-US" sz="1600" dirty="0"/>
              <a:t> </a:t>
            </a:r>
            <a:r>
              <a:rPr lang="en-US" sz="1600" dirty="0" smtClean="0"/>
              <a:t>Phys</a:t>
            </a:r>
            <a:r>
              <a:rPr lang="en-US" sz="1600" dirty="0"/>
              <a:t>. Rev. ST </a:t>
            </a:r>
            <a:r>
              <a:rPr lang="en-US" sz="1600" dirty="0" err="1"/>
              <a:t>Accel</a:t>
            </a:r>
            <a:r>
              <a:rPr lang="en-US" sz="1600" dirty="0"/>
              <a:t>. Beams </a:t>
            </a:r>
            <a:r>
              <a:rPr lang="en-US" sz="1600" b="1" dirty="0"/>
              <a:t>9</a:t>
            </a:r>
            <a:r>
              <a:rPr lang="en-US" sz="1600" dirty="0"/>
              <a:t>, </a:t>
            </a:r>
            <a:r>
              <a:rPr lang="en-US" sz="1600" dirty="0" smtClean="0"/>
              <a:t>101001, 2006.</a:t>
            </a:r>
            <a:endParaRPr lang="en-US" sz="1600" b="1" dirty="0"/>
          </a:p>
        </p:txBody>
      </p:sp>
      <p:pic>
        <p:nvPicPr>
          <p:cNvPr id="12" name="Picture 10" descr="HLapertur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3" t="7695" r="13539" b="7695"/>
          <a:stretch>
            <a:fillRect/>
          </a:stretch>
        </p:blipFill>
        <p:spPr bwMode="auto">
          <a:xfrm>
            <a:off x="3733800" y="2374615"/>
            <a:ext cx="5079445" cy="3797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>
            <a:stCxn id="9" idx="0"/>
          </p:cNvCxnSpPr>
          <p:nvPr/>
        </p:nvCxnSpPr>
        <p:spPr>
          <a:xfrm flipV="1">
            <a:off x="2971800" y="4235308"/>
            <a:ext cx="1828800" cy="11704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733800" y="4235308"/>
            <a:ext cx="2133600" cy="1251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587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3" descr="peak_dose_vs_LHC_10cmGap.eps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8" r="8449"/>
          <a:stretch/>
        </p:blipFill>
        <p:spPr>
          <a:xfrm>
            <a:off x="539824" y="3140413"/>
            <a:ext cx="4472851" cy="3547378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541" y="817922"/>
            <a:ext cx="2280403" cy="2233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b="0" smtClean="0">
                <a:solidFill>
                  <a:prstClr val="black"/>
                </a:solidFill>
              </a:rPr>
              <a:pPr/>
              <a:t>29</a:t>
            </a:fld>
            <a:endParaRPr lang="en-US" b="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33562" y="5695582"/>
            <a:ext cx="3255122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more details in the N. </a:t>
            </a:r>
            <a:r>
              <a:rPr lang="en-US" sz="14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Mokhov’s</a:t>
            </a: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talk</a:t>
            </a:r>
          </a:p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WP3 session tomorrow early afternoon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8531352" cy="22860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</a:t>
            </a:r>
            <a:r>
              <a:rPr lang="en-US" b="1" dirty="0" err="1" smtClean="0">
                <a:solidFill>
                  <a:prstClr val="black"/>
                </a:solidFill>
              </a:rPr>
              <a:t>Cerutti</a:t>
            </a:r>
            <a:r>
              <a:rPr lang="en-US" dirty="0" smtClean="0">
                <a:solidFill>
                  <a:prstClr val="black"/>
                </a:solidFill>
              </a:rPr>
              <a:t>			Nov 12, 2013		3rd Joint HiLumi LHC - LARP Annual </a:t>
            </a:r>
            <a:r>
              <a:rPr lang="en-US" dirty="0">
                <a:solidFill>
                  <a:prstClr val="black"/>
                </a:solidFill>
              </a:rPr>
              <a:t>M</a:t>
            </a:r>
            <a:r>
              <a:rPr lang="en-US" dirty="0" smtClean="0">
                <a:solidFill>
                  <a:prstClr val="black"/>
                </a:solidFill>
              </a:rPr>
              <a:t>eeting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40080" y="2802876"/>
            <a:ext cx="3276551" cy="331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16 mm in Q1 and 6 mm elsewhere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30486" y="842235"/>
            <a:ext cx="3007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prstClr val="white">
                    <a:lumMod val="50000"/>
                  </a:prst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tungsten</a:t>
            </a:r>
            <a:r>
              <a:rPr 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inserts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on the beam screen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805" y="816965"/>
            <a:ext cx="2280403" cy="223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815249" y="255588"/>
            <a:ext cx="755793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SHIELDING THE NEW TRIPLET – CP – D1 [II] </a:t>
            </a:r>
            <a:endParaRPr lang="en-US" sz="2800" kern="0" dirty="0">
              <a:solidFill>
                <a:srgbClr val="0066FF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40875" y="3767397"/>
            <a:ext cx="4673935" cy="1118358"/>
            <a:chOff x="740875" y="3767397"/>
            <a:chExt cx="4673935" cy="1118358"/>
          </a:xfrm>
        </p:grpSpPr>
        <p:sp>
          <p:nvSpPr>
            <p:cNvPr id="19" name="Rectangle 2"/>
            <p:cNvSpPr>
              <a:spLocks noChangeArrowheads="1"/>
            </p:cNvSpPr>
            <p:nvPr/>
          </p:nvSpPr>
          <p:spPr bwMode="auto">
            <a:xfrm>
              <a:off x="740875" y="3767397"/>
              <a:ext cx="4665663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kern="0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HL-LHC</a:t>
              </a:r>
              <a:r>
                <a:rPr lang="en-US" sz="2400" kern="0" dirty="0" smtClean="0">
                  <a:solidFill>
                    <a:srgbClr val="0066FF"/>
                  </a:solidFill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2400" kern="0" dirty="0" err="1" smtClean="0">
                  <a:solidFill>
                    <a:srgbClr val="0066FF"/>
                  </a:solidFill>
                  <a:latin typeface="Tahoma" pitchFamily="34" charset="0"/>
                  <a:cs typeface="Tahoma" pitchFamily="34" charset="0"/>
                </a:rPr>
                <a:t>vs</a:t>
              </a:r>
              <a:r>
                <a:rPr lang="en-US" sz="2400" kern="0" dirty="0" smtClean="0">
                  <a:solidFill>
                    <a:srgbClr val="0066FF"/>
                  </a:solidFill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sz="2400" kern="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LHC</a:t>
              </a:r>
            </a:p>
          </p:txBody>
        </p:sp>
        <p:sp>
          <p:nvSpPr>
            <p:cNvPr id="23" name="Rectangle 2"/>
            <p:cNvSpPr>
              <a:spLocks noChangeArrowheads="1"/>
            </p:cNvSpPr>
            <p:nvPr/>
          </p:nvSpPr>
          <p:spPr bwMode="auto">
            <a:xfrm>
              <a:off x="749147" y="4199955"/>
              <a:ext cx="4665663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 smtClean="0">
                  <a:solidFill>
                    <a:srgbClr val="0066FF"/>
                  </a:solidFill>
                  <a:latin typeface="Tahoma" pitchFamily="34" charset="0"/>
                  <a:cs typeface="Tahoma" pitchFamily="34" charset="0"/>
                </a:rPr>
                <a:t>(</a:t>
              </a:r>
              <a:r>
                <a:rPr lang="en-US" kern="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BEFORE</a:t>
              </a:r>
              <a:r>
                <a:rPr lang="en-US" kern="0" dirty="0" smtClean="0">
                  <a:solidFill>
                    <a:srgbClr val="0066FF"/>
                  </a:solidFill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kern="0" dirty="0" err="1" smtClean="0">
                  <a:solidFill>
                    <a:srgbClr val="0066FF"/>
                  </a:solidFill>
                  <a:latin typeface="Tahoma" pitchFamily="34" charset="0"/>
                  <a:cs typeface="Tahoma" pitchFamily="34" charset="0"/>
                </a:rPr>
                <a:t>vs</a:t>
              </a:r>
              <a:r>
                <a:rPr lang="en-US" kern="0" dirty="0" smtClean="0">
                  <a:solidFill>
                    <a:srgbClr val="0066FF"/>
                  </a:solidFill>
                  <a:latin typeface="Tahoma" pitchFamily="34" charset="0"/>
                  <a:cs typeface="Tahoma" pitchFamily="34" charset="0"/>
                </a:rPr>
                <a:t> </a:t>
              </a:r>
              <a:r>
                <a:rPr lang="en-US" kern="0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AFTER</a:t>
              </a:r>
              <a:r>
                <a:rPr lang="en-US" kern="0" dirty="0" smtClean="0">
                  <a:solidFill>
                    <a:srgbClr val="0066FF"/>
                  </a:solidFill>
                  <a:latin typeface="Tahoma" pitchFamily="34" charset="0"/>
                  <a:cs typeface="Tahoma" pitchFamily="34" charset="0"/>
                </a:rPr>
                <a:t> LS3)</a:t>
              </a:r>
              <a:endParaRPr lang="en-US" kern="0" dirty="0">
                <a:solidFill>
                  <a:srgbClr val="0066FF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023692" y="3958630"/>
            <a:ext cx="3944038" cy="531964"/>
            <a:chOff x="5023692" y="3727273"/>
            <a:chExt cx="3944038" cy="531964"/>
          </a:xfrm>
        </p:grpSpPr>
        <p:sp>
          <p:nvSpPr>
            <p:cNvPr id="17" name="TextBox 16"/>
            <p:cNvSpPr txBox="1"/>
            <p:nvPr/>
          </p:nvSpPr>
          <p:spPr>
            <a:xfrm>
              <a:off x="5023692" y="3727273"/>
              <a:ext cx="39440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smtClean="0">
                  <a:solidFill>
                    <a:prstClr val="black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beam screen gap</a:t>
              </a:r>
              <a:r>
                <a:rPr lang="en-US" sz="1200" dirty="0">
                  <a:solidFill>
                    <a:prstClr val="black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en-US" sz="1200" dirty="0" smtClean="0">
                  <a:solidFill>
                    <a:prstClr val="black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in the interconnects is critical</a:t>
              </a:r>
              <a:endParaRPr lang="en-US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5726442" y="4070029"/>
              <a:ext cx="423298" cy="128469"/>
            </a:xfrm>
            <a:prstGeom prst="rightArrow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87170" y="3982238"/>
              <a:ext cx="19146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smtClean="0">
                  <a:solidFill>
                    <a:prstClr val="black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tungsten in the BPM’s</a:t>
              </a:r>
              <a:endParaRPr lang="en-US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136839" y="4617674"/>
            <a:ext cx="3944038" cy="885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more than </a:t>
            </a:r>
            <a:r>
              <a:rPr 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600 W</a:t>
            </a:r>
            <a:r>
              <a:rPr lang="en-US" sz="12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 the cold masses</a:t>
            </a:r>
          </a:p>
          <a:p>
            <a:pPr algn="just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as well as in the beam screen </a:t>
            </a:r>
          </a:p>
          <a:p>
            <a:pPr algn="just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en-US" sz="12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(i.e. 1.2-1.3 kW in total)</a:t>
            </a:r>
            <a:endParaRPr lang="en-US" sz="12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12675" y="3554057"/>
            <a:ext cx="3944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larger values for increasing crossing angle</a:t>
            </a:r>
            <a:endParaRPr lang="en-US" sz="12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5114805" y="3657600"/>
            <a:ext cx="4029195" cy="2700490"/>
          </a:xfrm>
          <a:prstGeom prst="wedgeRoundRectCallout">
            <a:avLst>
              <a:gd name="adj1" fmla="val -61424"/>
              <a:gd name="adj2" fmla="val -8984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First iteration with conceptual beam screen insert for 3000 fb</a:t>
            </a:r>
            <a:r>
              <a:rPr lang="en-US" sz="3200" baseline="30000" dirty="0" smtClean="0"/>
              <a:t>-1</a:t>
            </a:r>
            <a:endParaRPr lang="en-US" sz="3200" baseline="30000" dirty="0"/>
          </a:p>
        </p:txBody>
      </p:sp>
    </p:spTree>
    <p:extLst>
      <p:ext uri="{BB962C8B-B14F-4D97-AF65-F5344CB8AC3E}">
        <p14:creationId xmlns:p14="http://schemas.microsoft.com/office/powerpoint/2010/main" val="40593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733800"/>
            <a:ext cx="7772400" cy="2035175"/>
          </a:xfrm>
        </p:spPr>
        <p:txBody>
          <a:bodyPr/>
          <a:lstStyle/>
          <a:p>
            <a:r>
              <a:rPr lang="en-US" dirty="0" smtClean="0"/>
              <a:t>Quench Protection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1500187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Dec. 11,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Ambrosio &amp; P. Ferracin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26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0214" y="6263934"/>
            <a:ext cx="594066" cy="59406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upo 32"/>
          <p:cNvGrpSpPr/>
          <p:nvPr/>
        </p:nvGrpSpPr>
        <p:grpSpPr>
          <a:xfrm>
            <a:off x="7776000" y="0"/>
            <a:ext cx="1368000" cy="6858000"/>
            <a:chOff x="0" y="-315418"/>
            <a:chExt cx="1907705" cy="73448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Forma livre 33"/>
            <p:cNvSpPr/>
            <p:nvPr/>
          </p:nvSpPr>
          <p:spPr>
            <a:xfrm rot="16200000">
              <a:off x="-1069068" y="4052628"/>
              <a:ext cx="4045841" cy="190770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5339"/>
                <a:gd name="connsiteX1" fmla="*/ 10000 w 10000"/>
                <a:gd name="connsiteY1" fmla="*/ 0 h 15339"/>
                <a:gd name="connsiteX2" fmla="*/ 10000 w 10000"/>
                <a:gd name="connsiteY2" fmla="*/ 15339 h 15339"/>
                <a:gd name="connsiteX3" fmla="*/ 2000 w 10000"/>
                <a:gd name="connsiteY3" fmla="*/ 10000 h 15339"/>
                <a:gd name="connsiteX4" fmla="*/ 0 w 10000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  <a:gd name="connsiteX0" fmla="*/ 54 w 21928"/>
                <a:gd name="connsiteY0" fmla="*/ 0 h 16257"/>
                <a:gd name="connsiteX1" fmla="*/ 10054 w 21928"/>
                <a:gd name="connsiteY1" fmla="*/ 0 h 16257"/>
                <a:gd name="connsiteX2" fmla="*/ 21928 w 21928"/>
                <a:gd name="connsiteY2" fmla="*/ 16257 h 16257"/>
                <a:gd name="connsiteX3" fmla="*/ 0 w 21928"/>
                <a:gd name="connsiteY3" fmla="*/ 0 h 16257"/>
                <a:gd name="connsiteX4" fmla="*/ 54 w 21928"/>
                <a:gd name="connsiteY4" fmla="*/ 0 h 16257"/>
                <a:gd name="connsiteX0" fmla="*/ 54 w 21928"/>
                <a:gd name="connsiteY0" fmla="*/ 0 h 16257"/>
                <a:gd name="connsiteX1" fmla="*/ 4936 w 21928"/>
                <a:gd name="connsiteY1" fmla="*/ 0 h 16257"/>
                <a:gd name="connsiteX2" fmla="*/ 21928 w 21928"/>
                <a:gd name="connsiteY2" fmla="*/ 16257 h 16257"/>
                <a:gd name="connsiteX3" fmla="*/ 0 w 21928"/>
                <a:gd name="connsiteY3" fmla="*/ 0 h 16257"/>
                <a:gd name="connsiteX4" fmla="*/ 54 w 21928"/>
                <a:gd name="connsiteY4" fmla="*/ 0 h 16257"/>
                <a:gd name="connsiteX0" fmla="*/ 0 w 21928"/>
                <a:gd name="connsiteY0" fmla="*/ 0 h 16257"/>
                <a:gd name="connsiteX1" fmla="*/ 4936 w 21928"/>
                <a:gd name="connsiteY1" fmla="*/ 0 h 16257"/>
                <a:gd name="connsiteX2" fmla="*/ 21928 w 21928"/>
                <a:gd name="connsiteY2" fmla="*/ 16257 h 16257"/>
                <a:gd name="connsiteX3" fmla="*/ 0 w 21928"/>
                <a:gd name="connsiteY3" fmla="*/ 0 h 16257"/>
                <a:gd name="connsiteX4" fmla="*/ 0 w 21928"/>
                <a:gd name="connsiteY4" fmla="*/ 0 h 16257"/>
                <a:gd name="connsiteX0" fmla="*/ 0 w 21928"/>
                <a:gd name="connsiteY0" fmla="*/ 0 h 16257"/>
                <a:gd name="connsiteX1" fmla="*/ 4936 w 21928"/>
                <a:gd name="connsiteY1" fmla="*/ 0 h 16257"/>
                <a:gd name="connsiteX2" fmla="*/ 21928 w 21928"/>
                <a:gd name="connsiteY2" fmla="*/ 16257 h 16257"/>
                <a:gd name="connsiteX3" fmla="*/ 0 w 21928"/>
                <a:gd name="connsiteY3" fmla="*/ 0 h 16257"/>
                <a:gd name="connsiteX4" fmla="*/ 0 w 21928"/>
                <a:gd name="connsiteY4" fmla="*/ 0 h 1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28" h="16257">
                  <a:moveTo>
                    <a:pt x="0" y="0"/>
                  </a:moveTo>
                  <a:lnTo>
                    <a:pt x="4936" y="0"/>
                  </a:lnTo>
                  <a:lnTo>
                    <a:pt x="21928" y="16257"/>
                  </a:lnTo>
                  <a:cubicBezTo>
                    <a:pt x="14619" y="10838"/>
                    <a:pt x="35" y="6985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09DE3">
                    <a:shade val="30000"/>
                    <a:satMod val="115000"/>
                  </a:srgbClr>
                </a:gs>
                <a:gs pos="50000">
                  <a:srgbClr val="409DE3">
                    <a:shade val="67500"/>
                    <a:satMod val="115000"/>
                  </a:srgbClr>
                </a:gs>
                <a:gs pos="100000">
                  <a:srgbClr val="409DE3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7" name="Forma livre 34"/>
            <p:cNvSpPr/>
            <p:nvPr/>
          </p:nvSpPr>
          <p:spPr>
            <a:xfrm rot="16200000">
              <a:off x="-613705" y="3675643"/>
              <a:ext cx="3135116" cy="190770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5339"/>
                <a:gd name="connsiteX1" fmla="*/ 10000 w 10000"/>
                <a:gd name="connsiteY1" fmla="*/ 0 h 15339"/>
                <a:gd name="connsiteX2" fmla="*/ 10000 w 10000"/>
                <a:gd name="connsiteY2" fmla="*/ 15339 h 15339"/>
                <a:gd name="connsiteX3" fmla="*/ 2000 w 10000"/>
                <a:gd name="connsiteY3" fmla="*/ 10000 h 15339"/>
                <a:gd name="connsiteX4" fmla="*/ 0 w 10000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4" h="15339">
                  <a:moveTo>
                    <a:pt x="54" y="0"/>
                  </a:moveTo>
                  <a:lnTo>
                    <a:pt x="10054" y="0"/>
                  </a:lnTo>
                  <a:lnTo>
                    <a:pt x="10054" y="15339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09DE3">
                    <a:shade val="30000"/>
                    <a:satMod val="115000"/>
                  </a:srgbClr>
                </a:gs>
                <a:gs pos="50000">
                  <a:srgbClr val="409DE3">
                    <a:shade val="67500"/>
                    <a:satMod val="115000"/>
                  </a:srgbClr>
                </a:gs>
                <a:gs pos="100000">
                  <a:srgbClr val="409DE3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Forma livre 35"/>
            <p:cNvSpPr/>
            <p:nvPr/>
          </p:nvSpPr>
          <p:spPr>
            <a:xfrm rot="5400000">
              <a:off x="-755558" y="440144"/>
              <a:ext cx="3418822" cy="190770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5339"/>
                <a:gd name="connsiteX1" fmla="*/ 10000 w 10000"/>
                <a:gd name="connsiteY1" fmla="*/ 0 h 15339"/>
                <a:gd name="connsiteX2" fmla="*/ 10000 w 10000"/>
                <a:gd name="connsiteY2" fmla="*/ 15339 h 15339"/>
                <a:gd name="connsiteX3" fmla="*/ 2000 w 10000"/>
                <a:gd name="connsiteY3" fmla="*/ 10000 h 15339"/>
                <a:gd name="connsiteX4" fmla="*/ 0 w 10000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4" h="15339">
                  <a:moveTo>
                    <a:pt x="54" y="0"/>
                  </a:moveTo>
                  <a:lnTo>
                    <a:pt x="10054" y="0"/>
                  </a:lnTo>
                  <a:lnTo>
                    <a:pt x="10054" y="15339"/>
                  </a:lnTo>
                  <a:cubicBezTo>
                    <a:pt x="6703" y="10226"/>
                    <a:pt x="8" y="8616"/>
                    <a:pt x="0" y="0"/>
                  </a:cubicBez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09DE3">
                    <a:shade val="30000"/>
                    <a:satMod val="115000"/>
                  </a:srgbClr>
                </a:gs>
                <a:gs pos="50000">
                  <a:srgbClr val="409DE3">
                    <a:shade val="67500"/>
                    <a:satMod val="115000"/>
                  </a:srgbClr>
                </a:gs>
                <a:gs pos="100000">
                  <a:srgbClr val="409DE3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9" name="Forma livre 36"/>
            <p:cNvSpPr/>
            <p:nvPr/>
          </p:nvSpPr>
          <p:spPr>
            <a:xfrm rot="16200000">
              <a:off x="-837516" y="522100"/>
              <a:ext cx="3582739" cy="190770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5339"/>
                <a:gd name="connsiteX1" fmla="*/ 10000 w 10000"/>
                <a:gd name="connsiteY1" fmla="*/ 0 h 15339"/>
                <a:gd name="connsiteX2" fmla="*/ 10000 w 10000"/>
                <a:gd name="connsiteY2" fmla="*/ 15339 h 15339"/>
                <a:gd name="connsiteX3" fmla="*/ 2000 w 10000"/>
                <a:gd name="connsiteY3" fmla="*/ 10000 h 15339"/>
                <a:gd name="connsiteX4" fmla="*/ 0 w 10000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  <a:gd name="connsiteX0" fmla="*/ 54 w 21928"/>
                <a:gd name="connsiteY0" fmla="*/ 0 h 16257"/>
                <a:gd name="connsiteX1" fmla="*/ 10054 w 21928"/>
                <a:gd name="connsiteY1" fmla="*/ 0 h 16257"/>
                <a:gd name="connsiteX2" fmla="*/ 21928 w 21928"/>
                <a:gd name="connsiteY2" fmla="*/ 16257 h 16257"/>
                <a:gd name="connsiteX3" fmla="*/ 0 w 21928"/>
                <a:gd name="connsiteY3" fmla="*/ 0 h 16257"/>
                <a:gd name="connsiteX4" fmla="*/ 54 w 21928"/>
                <a:gd name="connsiteY4" fmla="*/ 0 h 1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28" h="16257">
                  <a:moveTo>
                    <a:pt x="54" y="0"/>
                  </a:moveTo>
                  <a:lnTo>
                    <a:pt x="10054" y="0"/>
                  </a:lnTo>
                  <a:lnTo>
                    <a:pt x="21928" y="16257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96CAB">
                    <a:shade val="30000"/>
                    <a:satMod val="115000"/>
                  </a:srgbClr>
                </a:gs>
                <a:gs pos="50000">
                  <a:srgbClr val="196CAB">
                    <a:shade val="67500"/>
                    <a:satMod val="115000"/>
                  </a:srgbClr>
                </a:gs>
                <a:gs pos="100000">
                  <a:srgbClr val="196CAB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" name="Forma livre 37"/>
            <p:cNvSpPr/>
            <p:nvPr/>
          </p:nvSpPr>
          <p:spPr>
            <a:xfrm rot="16200000">
              <a:off x="-69264" y="-246151"/>
              <a:ext cx="2046234" cy="190770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5339"/>
                <a:gd name="connsiteX1" fmla="*/ 10000 w 10000"/>
                <a:gd name="connsiteY1" fmla="*/ 0 h 15339"/>
                <a:gd name="connsiteX2" fmla="*/ 10000 w 10000"/>
                <a:gd name="connsiteY2" fmla="*/ 15339 h 15339"/>
                <a:gd name="connsiteX3" fmla="*/ 2000 w 10000"/>
                <a:gd name="connsiteY3" fmla="*/ 10000 h 15339"/>
                <a:gd name="connsiteX4" fmla="*/ 0 w 10000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4" h="15339">
                  <a:moveTo>
                    <a:pt x="54" y="0"/>
                  </a:moveTo>
                  <a:lnTo>
                    <a:pt x="10054" y="0"/>
                  </a:lnTo>
                  <a:lnTo>
                    <a:pt x="10054" y="15339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409DE3"/>
                </a:gs>
                <a:gs pos="100000">
                  <a:srgbClr val="196CAB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1" name="Forma livre 38"/>
            <p:cNvSpPr/>
            <p:nvPr/>
          </p:nvSpPr>
          <p:spPr>
            <a:xfrm rot="5400000">
              <a:off x="-1108258" y="4013440"/>
              <a:ext cx="4124220" cy="190770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5339"/>
                <a:gd name="connsiteX1" fmla="*/ 10000 w 10000"/>
                <a:gd name="connsiteY1" fmla="*/ 0 h 15339"/>
                <a:gd name="connsiteX2" fmla="*/ 10000 w 10000"/>
                <a:gd name="connsiteY2" fmla="*/ 15339 h 15339"/>
                <a:gd name="connsiteX3" fmla="*/ 2000 w 10000"/>
                <a:gd name="connsiteY3" fmla="*/ 10000 h 15339"/>
                <a:gd name="connsiteX4" fmla="*/ 0 w 10000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4" h="15339">
                  <a:moveTo>
                    <a:pt x="54" y="0"/>
                  </a:moveTo>
                  <a:lnTo>
                    <a:pt x="10054" y="0"/>
                  </a:lnTo>
                  <a:lnTo>
                    <a:pt x="10054" y="15339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96CAB">
                    <a:shade val="30000"/>
                    <a:satMod val="115000"/>
                  </a:srgbClr>
                </a:gs>
                <a:gs pos="50000">
                  <a:srgbClr val="196CAB">
                    <a:shade val="67500"/>
                    <a:satMod val="115000"/>
                  </a:srgbClr>
                </a:gs>
                <a:gs pos="100000">
                  <a:srgbClr val="196CAB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3" name="Slide Number Placeholder 1"/>
          <p:cNvSpPr txBox="1">
            <a:spLocks/>
          </p:cNvSpPr>
          <p:nvPr/>
        </p:nvSpPr>
        <p:spPr>
          <a:xfrm>
            <a:off x="6999264" y="6544775"/>
            <a:ext cx="21336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z="1400" smtClean="0">
                <a:solidFill>
                  <a:srgbClr val="FFFFFF"/>
                </a:solidFill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30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7088505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Relative mechanical properties for CTD-101K</a:t>
            </a:r>
            <a:endParaRPr lang="en-US" dirty="0"/>
          </a:p>
        </p:txBody>
      </p:sp>
      <p:sp>
        <p:nvSpPr>
          <p:cNvPr id="36" name="CaixaDeTexto 17"/>
          <p:cNvSpPr txBox="1">
            <a:spLocks noChangeArrowheads="1"/>
          </p:cNvSpPr>
          <p:nvPr/>
        </p:nvSpPr>
        <p:spPr bwMode="auto">
          <a:xfrm>
            <a:off x="228600" y="6520576"/>
            <a:ext cx="82041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576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             Elvis Fornasiere | CERN, 26</a:t>
            </a:r>
            <a:r>
              <a:rPr lang="en-US" sz="1200" baseline="30000" dirty="0" smtClean="0">
                <a:solidFill>
                  <a:srgbClr val="0C377B"/>
                </a:solidFill>
                <a:latin typeface="Arial"/>
              </a:rPr>
              <a:t>th</a:t>
            </a: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 February 2013</a:t>
            </a:r>
            <a:endParaRPr lang="en-US" sz="12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899183" y="6515456"/>
            <a:ext cx="1646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TE-MSC-MDT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35" name="Rectangle 17"/>
          <p:cNvSpPr>
            <a:spLocks noChangeArrowheads="1"/>
          </p:cNvSpPr>
          <p:nvPr/>
        </p:nvSpPr>
        <p:spPr bwMode="auto">
          <a:xfrm>
            <a:off x="0" y="1591747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ângulo 24"/>
          <p:cNvSpPr/>
          <p:nvPr/>
        </p:nvSpPr>
        <p:spPr>
          <a:xfrm>
            <a:off x="7776001" y="-1"/>
            <a:ext cx="1367999" cy="73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C377B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Rectângulo 24"/>
          <p:cNvSpPr/>
          <p:nvPr/>
        </p:nvSpPr>
        <p:spPr>
          <a:xfrm>
            <a:off x="7772485" y="737999"/>
            <a:ext cx="1383239" cy="74562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C377B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req + energy deposition</a:t>
            </a:r>
            <a:endParaRPr lang="en-US" sz="1600" dirty="0">
              <a:solidFill>
                <a:srgbClr val="0C377B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Rectângulo 24"/>
          <p:cNvSpPr/>
          <p:nvPr/>
        </p:nvSpPr>
        <p:spPr>
          <a:xfrm>
            <a:off x="7772485" y="1482478"/>
            <a:ext cx="1367999" cy="73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C377B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 techniques</a:t>
            </a:r>
            <a:endParaRPr lang="en-US" sz="1400" dirty="0">
              <a:solidFill>
                <a:srgbClr val="0C377B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Rectângulo 24"/>
          <p:cNvSpPr/>
          <p:nvPr/>
        </p:nvSpPr>
        <p:spPr>
          <a:xfrm>
            <a:off x="7772485" y="2220478"/>
            <a:ext cx="1367999" cy="73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CTD-101K + CE-epoxy results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6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6265574"/>
              </p:ext>
            </p:extLst>
          </p:nvPr>
        </p:nvGraphicFramePr>
        <p:xfrm>
          <a:off x="177127" y="1372404"/>
          <a:ext cx="6307551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865521" y="1824156"/>
            <a:ext cx="1676934" cy="369332"/>
          </a:xfrm>
          <a:prstGeom prst="rect">
            <a:avLst/>
          </a:prstGeom>
          <a:solidFill>
            <a:srgbClr val="00B050"/>
          </a:solidFill>
          <a:ln>
            <a:solidFill>
              <a:srgbClr val="1F497D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 smtClean="0">
                <a:solidFill>
                  <a:prstClr val="black"/>
                </a:solidFill>
                <a:latin typeface="Calibri"/>
              </a:rPr>
              <a:t>ILSS</a:t>
            </a:r>
            <a:r>
              <a:rPr lang="en-US" kern="0" baseline="-25000" dirty="0" smtClean="0">
                <a:solidFill>
                  <a:prstClr val="black"/>
                </a:solidFill>
                <a:latin typeface="Calibri"/>
              </a:rPr>
              <a:t>0</a:t>
            </a:r>
            <a:r>
              <a:rPr lang="en-US" kern="0" dirty="0" smtClean="0">
                <a:solidFill>
                  <a:prstClr val="black"/>
                </a:solidFill>
                <a:latin typeface="Calibri"/>
              </a:rPr>
              <a:t> ≈ 120 MPa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4981197" y="1762363"/>
            <a:ext cx="2794804" cy="781873"/>
            <a:chOff x="5922150" y="1702022"/>
            <a:chExt cx="2794804" cy="781873"/>
          </a:xfrm>
        </p:grpSpPr>
        <p:sp>
          <p:nvSpPr>
            <p:cNvPr id="69" name="TextBox 68"/>
            <p:cNvSpPr txBox="1"/>
            <p:nvPr/>
          </p:nvSpPr>
          <p:spPr>
            <a:xfrm>
              <a:off x="5922150" y="1702022"/>
              <a:ext cx="2794804" cy="36933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1F497D"/>
              </a:solidFill>
            </a:ln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 smtClean="0">
                  <a:solidFill>
                    <a:prstClr val="black"/>
                  </a:solidFill>
                  <a:latin typeface="Calibri"/>
                </a:rPr>
                <a:t>30% degradation at 50 MGy</a:t>
              </a: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H="1">
              <a:off x="6057165" y="1948481"/>
              <a:ext cx="1262387" cy="535414"/>
            </a:xfrm>
            <a:prstGeom prst="straightConnector1">
              <a:avLst/>
            </a:prstGeom>
            <a:noFill/>
            <a:ln w="50800" cap="flat" cmpd="sng" algn="ctr">
              <a:solidFill>
                <a:srgbClr val="00B050"/>
              </a:solidFill>
              <a:prstDash val="solid"/>
              <a:tailEnd type="arrow"/>
            </a:ln>
            <a:effectLst/>
          </p:spPr>
        </p:cxnSp>
      </p:grpSp>
      <p:sp>
        <p:nvSpPr>
          <p:cNvPr id="80" name="Rounded Rectangle 11"/>
          <p:cNvSpPr/>
          <p:nvPr/>
        </p:nvSpPr>
        <p:spPr>
          <a:xfrm>
            <a:off x="2085525" y="2913330"/>
            <a:ext cx="2486475" cy="1376304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 smtClean="0">
                <a:solidFill>
                  <a:srgbClr val="FF0000"/>
                </a:solidFill>
                <a:latin typeface="Calibri"/>
              </a:rPr>
              <a:t>Shear strength degradation with irradiation is the most sensitive property </a:t>
            </a:r>
          </a:p>
        </p:txBody>
      </p:sp>
      <p:sp>
        <p:nvSpPr>
          <p:cNvPr id="81" name="ZoneTexte 10"/>
          <p:cNvSpPr txBox="1"/>
          <p:nvPr/>
        </p:nvSpPr>
        <p:spPr>
          <a:xfrm>
            <a:off x="990600" y="6197717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u="sng" dirty="0" smtClean="0">
                <a:solidFill>
                  <a:srgbClr val="E46C0A"/>
                </a:solidFill>
                <a:latin typeface="Arial"/>
              </a:rPr>
              <a:t>[29]+[30]+[31]</a:t>
            </a:r>
            <a:endParaRPr lang="en-US" sz="1200" u="sng" dirty="0">
              <a:solidFill>
                <a:srgbClr val="E46C0A"/>
              </a:solidFill>
              <a:latin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07047" y="5239434"/>
            <a:ext cx="5549917" cy="923330"/>
          </a:xfrm>
          <a:prstGeom prst="rect">
            <a:avLst/>
          </a:prstGeom>
          <a:solidFill>
            <a:srgbClr val="00B050"/>
          </a:solidFill>
          <a:ln>
            <a:solidFill>
              <a:srgbClr val="1F497D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kern="0" dirty="0" smtClean="0">
                <a:solidFill>
                  <a:prstClr val="black"/>
                </a:solidFill>
                <a:latin typeface="Calibri"/>
              </a:rPr>
              <a:t>UTS: 35</a:t>
            </a:r>
            <a:r>
              <a:rPr lang="en-US" kern="0" dirty="0">
                <a:solidFill>
                  <a:prstClr val="black"/>
                </a:solidFill>
                <a:latin typeface="Calibri"/>
              </a:rPr>
              <a:t>% reduction at 180 </a:t>
            </a:r>
            <a:r>
              <a:rPr lang="en-US" kern="0" dirty="0" err="1" smtClean="0">
                <a:solidFill>
                  <a:prstClr val="black"/>
                </a:solidFill>
                <a:latin typeface="Calibri"/>
              </a:rPr>
              <a:t>MGy</a:t>
            </a:r>
            <a:r>
              <a:rPr lang="en-US" kern="0" dirty="0" smtClean="0">
                <a:solidFill>
                  <a:prstClr val="black"/>
                </a:solidFill>
                <a:latin typeface="Calibri"/>
              </a:rPr>
              <a:t> from UTS</a:t>
            </a:r>
            <a:r>
              <a:rPr lang="en-US" kern="0" baseline="-25000" dirty="0" smtClean="0">
                <a:solidFill>
                  <a:prstClr val="black"/>
                </a:solidFill>
                <a:latin typeface="Calibri"/>
              </a:rPr>
              <a:t>0</a:t>
            </a:r>
            <a:r>
              <a:rPr lang="en-US" kern="0" dirty="0" smtClean="0">
                <a:solidFill>
                  <a:prstClr val="black"/>
                </a:solidFill>
                <a:latin typeface="Calibri"/>
              </a:rPr>
              <a:t> ~ 1050 MPa</a:t>
            </a:r>
            <a:endParaRPr lang="en-US" kern="0" dirty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 smtClean="0">
                <a:solidFill>
                  <a:prstClr val="black"/>
                </a:solidFill>
                <a:latin typeface="Calibri"/>
              </a:rPr>
              <a:t>Compressive strength = 1080 MPa at 160 </a:t>
            </a:r>
            <a:r>
              <a:rPr lang="en-US" kern="0" dirty="0" err="1" smtClean="0">
                <a:solidFill>
                  <a:prstClr val="black"/>
                </a:solidFill>
                <a:latin typeface="Calibri"/>
              </a:rPr>
              <a:t>MGy</a:t>
            </a:r>
            <a:r>
              <a:rPr lang="en-US" kern="0" dirty="0" smtClean="0">
                <a:solidFill>
                  <a:prstClr val="black"/>
                </a:solidFill>
                <a:latin typeface="Calibri"/>
              </a:rPr>
              <a:t> (Loss 20%)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Fracture Resistance </a:t>
            </a:r>
            <a:r>
              <a:rPr lang="en-US" kern="0" dirty="0" smtClean="0">
                <a:solidFill>
                  <a:prstClr val="black"/>
                </a:solidFill>
                <a:latin typeface="Calibri"/>
              </a:rPr>
              <a:t>G</a:t>
            </a:r>
            <a:r>
              <a:rPr lang="en-US" kern="0" baseline="-25000" dirty="0" smtClean="0">
                <a:solidFill>
                  <a:prstClr val="black"/>
                </a:solidFill>
                <a:latin typeface="Calibri"/>
              </a:rPr>
              <a:t>IC</a:t>
            </a:r>
            <a:r>
              <a:rPr lang="en-US" kern="0" dirty="0" smtClean="0">
                <a:solidFill>
                  <a:prstClr val="black"/>
                </a:solidFill>
                <a:latin typeface="Calibri"/>
              </a:rPr>
              <a:t>: 66% reduction at 230 MGy</a:t>
            </a:r>
          </a:p>
        </p:txBody>
      </p:sp>
      <p:sp>
        <p:nvSpPr>
          <p:cNvPr id="83" name="Rectângulo 24"/>
          <p:cNvSpPr/>
          <p:nvPr/>
        </p:nvSpPr>
        <p:spPr>
          <a:xfrm>
            <a:off x="7772485" y="2958478"/>
            <a:ext cx="1367999" cy="73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C377B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G10 SBS Test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5508655" y="2362673"/>
            <a:ext cx="2442606" cy="646331"/>
            <a:chOff x="6417205" y="2281323"/>
            <a:chExt cx="2442606" cy="646331"/>
          </a:xfrm>
        </p:grpSpPr>
        <p:sp>
          <p:nvSpPr>
            <p:cNvPr id="72" name="TextBox 71"/>
            <p:cNvSpPr txBox="1"/>
            <p:nvPr/>
          </p:nvSpPr>
          <p:spPr>
            <a:xfrm>
              <a:off x="7047275" y="2281323"/>
              <a:ext cx="1812536" cy="646331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 smtClean="0">
                  <a:solidFill>
                    <a:prstClr val="black"/>
                  </a:solidFill>
                  <a:latin typeface="Calibri"/>
                </a:rPr>
                <a:t>70% degradation at 90 MGy</a:t>
              </a:r>
            </a:p>
          </p:txBody>
        </p:sp>
        <p:cxnSp>
          <p:nvCxnSpPr>
            <p:cNvPr id="73" name="Straight Arrow Connector 72"/>
            <p:cNvCxnSpPr>
              <a:stCxn id="72" idx="1"/>
            </p:cNvCxnSpPr>
            <p:nvPr/>
          </p:nvCxnSpPr>
          <p:spPr>
            <a:xfrm flipH="1">
              <a:off x="6417205" y="2604489"/>
              <a:ext cx="630070" cy="323165"/>
            </a:xfrm>
            <a:prstGeom prst="straightConnector1">
              <a:avLst/>
            </a:prstGeom>
            <a:noFill/>
            <a:ln w="50800" cap="flat" cmpd="sng" algn="ctr">
              <a:solidFill>
                <a:srgbClr val="00B050"/>
              </a:solidFill>
              <a:prstDash val="solid"/>
              <a:tailEnd type="arrow"/>
            </a:ln>
            <a:effectLst/>
          </p:spPr>
        </p:cxnSp>
      </p:grpSp>
      <p:sp>
        <p:nvSpPr>
          <p:cNvPr id="38" name="Rectângulo 24"/>
          <p:cNvSpPr/>
          <p:nvPr/>
        </p:nvSpPr>
        <p:spPr>
          <a:xfrm>
            <a:off x="7772486" y="3696478"/>
            <a:ext cx="1392204" cy="73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C377B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Rectângulo 24"/>
          <p:cNvSpPr/>
          <p:nvPr/>
        </p:nvSpPr>
        <p:spPr>
          <a:xfrm>
            <a:off x="7772485" y="4434478"/>
            <a:ext cx="1383239" cy="73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C377B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6015059" y="4569461"/>
            <a:ext cx="2437014" cy="1728440"/>
            <a:chOff x="1556665" y="1056466"/>
            <a:chExt cx="2437014" cy="1728440"/>
          </a:xfrm>
        </p:grpSpPr>
        <p:pic>
          <p:nvPicPr>
            <p:cNvPr id="78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6665" y="1056466"/>
              <a:ext cx="2437014" cy="1491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9" name="TextBox 78"/>
            <p:cNvSpPr txBox="1"/>
            <p:nvPr/>
          </p:nvSpPr>
          <p:spPr>
            <a:xfrm>
              <a:off x="1556665" y="2477129"/>
              <a:ext cx="24370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FF0000"/>
                  </a:solidFill>
                  <a:latin typeface="Calibri"/>
                </a:rPr>
                <a:t>SBS test gives «apparent ILSS»</a:t>
              </a:r>
              <a:endParaRPr lang="en-US" sz="1400" b="1" dirty="0">
                <a:solidFill>
                  <a:srgbClr val="FF0000"/>
                </a:solidFill>
                <a:latin typeface="Calibri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5984579" y="3658543"/>
            <a:ext cx="2127571" cy="646331"/>
            <a:chOff x="6732240" y="2281323"/>
            <a:chExt cx="2127571" cy="646331"/>
          </a:xfrm>
        </p:grpSpPr>
        <p:sp>
          <p:nvSpPr>
            <p:cNvPr id="75" name="TextBox 74"/>
            <p:cNvSpPr txBox="1"/>
            <p:nvPr/>
          </p:nvSpPr>
          <p:spPr>
            <a:xfrm>
              <a:off x="7047275" y="2281323"/>
              <a:ext cx="1812536" cy="646331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 smtClean="0">
                  <a:solidFill>
                    <a:prstClr val="black"/>
                  </a:solidFill>
                  <a:latin typeface="Calibri"/>
                </a:rPr>
                <a:t>95% degradation at 160 MGy</a:t>
              </a:r>
            </a:p>
          </p:txBody>
        </p:sp>
        <p:cxnSp>
          <p:nvCxnSpPr>
            <p:cNvPr id="76" name="Straight Arrow Connector 75"/>
            <p:cNvCxnSpPr>
              <a:stCxn id="75" idx="1"/>
            </p:cNvCxnSpPr>
            <p:nvPr/>
          </p:nvCxnSpPr>
          <p:spPr>
            <a:xfrm flipH="1">
              <a:off x="6732240" y="2604489"/>
              <a:ext cx="315035" cy="161582"/>
            </a:xfrm>
            <a:prstGeom prst="straightConnector1">
              <a:avLst/>
            </a:prstGeom>
            <a:noFill/>
            <a:ln w="50800" cap="flat" cmpd="sng" algn="ctr">
              <a:solidFill>
                <a:srgbClr val="00B050"/>
              </a:solidFill>
              <a:prstDash val="solid"/>
              <a:tailEnd type="arrow"/>
            </a:ln>
            <a:effectLst/>
          </p:spPr>
        </p:cxnSp>
      </p:grpSp>
      <p:sp>
        <p:nvSpPr>
          <p:cNvPr id="3" name="Rounded Rectangular Callout 2"/>
          <p:cNvSpPr/>
          <p:nvPr/>
        </p:nvSpPr>
        <p:spPr>
          <a:xfrm>
            <a:off x="5791200" y="76200"/>
            <a:ext cx="3151480" cy="533400"/>
          </a:xfrm>
          <a:prstGeom prst="wedgeRoundRectCallout">
            <a:avLst>
              <a:gd name="adj1" fmla="val -33063"/>
              <a:gd name="adj2" fmla="val 120536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US" sz="2400" dirty="0" smtClean="0">
                <a:solidFill>
                  <a:srgbClr val="FFFFFF"/>
                </a:solidFill>
              </a:rPr>
              <a:t>Note: 41 references! 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5113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0214" y="6263934"/>
            <a:ext cx="594066" cy="59406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upo 32"/>
          <p:cNvGrpSpPr/>
          <p:nvPr/>
        </p:nvGrpSpPr>
        <p:grpSpPr>
          <a:xfrm>
            <a:off x="7776000" y="0"/>
            <a:ext cx="1368000" cy="6858000"/>
            <a:chOff x="0" y="-315418"/>
            <a:chExt cx="1907705" cy="73448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Forma livre 33"/>
            <p:cNvSpPr/>
            <p:nvPr/>
          </p:nvSpPr>
          <p:spPr>
            <a:xfrm rot="16200000">
              <a:off x="-1069068" y="4052628"/>
              <a:ext cx="4045841" cy="190770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5339"/>
                <a:gd name="connsiteX1" fmla="*/ 10000 w 10000"/>
                <a:gd name="connsiteY1" fmla="*/ 0 h 15339"/>
                <a:gd name="connsiteX2" fmla="*/ 10000 w 10000"/>
                <a:gd name="connsiteY2" fmla="*/ 15339 h 15339"/>
                <a:gd name="connsiteX3" fmla="*/ 2000 w 10000"/>
                <a:gd name="connsiteY3" fmla="*/ 10000 h 15339"/>
                <a:gd name="connsiteX4" fmla="*/ 0 w 10000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  <a:gd name="connsiteX0" fmla="*/ 54 w 21928"/>
                <a:gd name="connsiteY0" fmla="*/ 0 h 16257"/>
                <a:gd name="connsiteX1" fmla="*/ 10054 w 21928"/>
                <a:gd name="connsiteY1" fmla="*/ 0 h 16257"/>
                <a:gd name="connsiteX2" fmla="*/ 21928 w 21928"/>
                <a:gd name="connsiteY2" fmla="*/ 16257 h 16257"/>
                <a:gd name="connsiteX3" fmla="*/ 0 w 21928"/>
                <a:gd name="connsiteY3" fmla="*/ 0 h 16257"/>
                <a:gd name="connsiteX4" fmla="*/ 54 w 21928"/>
                <a:gd name="connsiteY4" fmla="*/ 0 h 16257"/>
                <a:gd name="connsiteX0" fmla="*/ 54 w 21928"/>
                <a:gd name="connsiteY0" fmla="*/ 0 h 16257"/>
                <a:gd name="connsiteX1" fmla="*/ 4936 w 21928"/>
                <a:gd name="connsiteY1" fmla="*/ 0 h 16257"/>
                <a:gd name="connsiteX2" fmla="*/ 21928 w 21928"/>
                <a:gd name="connsiteY2" fmla="*/ 16257 h 16257"/>
                <a:gd name="connsiteX3" fmla="*/ 0 w 21928"/>
                <a:gd name="connsiteY3" fmla="*/ 0 h 16257"/>
                <a:gd name="connsiteX4" fmla="*/ 54 w 21928"/>
                <a:gd name="connsiteY4" fmla="*/ 0 h 16257"/>
                <a:gd name="connsiteX0" fmla="*/ 0 w 21928"/>
                <a:gd name="connsiteY0" fmla="*/ 0 h 16257"/>
                <a:gd name="connsiteX1" fmla="*/ 4936 w 21928"/>
                <a:gd name="connsiteY1" fmla="*/ 0 h 16257"/>
                <a:gd name="connsiteX2" fmla="*/ 21928 w 21928"/>
                <a:gd name="connsiteY2" fmla="*/ 16257 h 16257"/>
                <a:gd name="connsiteX3" fmla="*/ 0 w 21928"/>
                <a:gd name="connsiteY3" fmla="*/ 0 h 16257"/>
                <a:gd name="connsiteX4" fmla="*/ 0 w 21928"/>
                <a:gd name="connsiteY4" fmla="*/ 0 h 16257"/>
                <a:gd name="connsiteX0" fmla="*/ 0 w 21928"/>
                <a:gd name="connsiteY0" fmla="*/ 0 h 16257"/>
                <a:gd name="connsiteX1" fmla="*/ 4936 w 21928"/>
                <a:gd name="connsiteY1" fmla="*/ 0 h 16257"/>
                <a:gd name="connsiteX2" fmla="*/ 21928 w 21928"/>
                <a:gd name="connsiteY2" fmla="*/ 16257 h 16257"/>
                <a:gd name="connsiteX3" fmla="*/ 0 w 21928"/>
                <a:gd name="connsiteY3" fmla="*/ 0 h 16257"/>
                <a:gd name="connsiteX4" fmla="*/ 0 w 21928"/>
                <a:gd name="connsiteY4" fmla="*/ 0 h 1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28" h="16257">
                  <a:moveTo>
                    <a:pt x="0" y="0"/>
                  </a:moveTo>
                  <a:lnTo>
                    <a:pt x="4936" y="0"/>
                  </a:lnTo>
                  <a:lnTo>
                    <a:pt x="21928" y="16257"/>
                  </a:lnTo>
                  <a:cubicBezTo>
                    <a:pt x="14619" y="10838"/>
                    <a:pt x="35" y="6985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09DE3">
                    <a:shade val="30000"/>
                    <a:satMod val="115000"/>
                  </a:srgbClr>
                </a:gs>
                <a:gs pos="50000">
                  <a:srgbClr val="409DE3">
                    <a:shade val="67500"/>
                    <a:satMod val="115000"/>
                  </a:srgbClr>
                </a:gs>
                <a:gs pos="100000">
                  <a:srgbClr val="409DE3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7" name="Forma livre 34"/>
            <p:cNvSpPr/>
            <p:nvPr/>
          </p:nvSpPr>
          <p:spPr>
            <a:xfrm rot="16200000">
              <a:off x="-613705" y="3675643"/>
              <a:ext cx="3135116" cy="190770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5339"/>
                <a:gd name="connsiteX1" fmla="*/ 10000 w 10000"/>
                <a:gd name="connsiteY1" fmla="*/ 0 h 15339"/>
                <a:gd name="connsiteX2" fmla="*/ 10000 w 10000"/>
                <a:gd name="connsiteY2" fmla="*/ 15339 h 15339"/>
                <a:gd name="connsiteX3" fmla="*/ 2000 w 10000"/>
                <a:gd name="connsiteY3" fmla="*/ 10000 h 15339"/>
                <a:gd name="connsiteX4" fmla="*/ 0 w 10000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4" h="15339">
                  <a:moveTo>
                    <a:pt x="54" y="0"/>
                  </a:moveTo>
                  <a:lnTo>
                    <a:pt x="10054" y="0"/>
                  </a:lnTo>
                  <a:lnTo>
                    <a:pt x="10054" y="15339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09DE3">
                    <a:shade val="30000"/>
                    <a:satMod val="115000"/>
                  </a:srgbClr>
                </a:gs>
                <a:gs pos="50000">
                  <a:srgbClr val="409DE3">
                    <a:shade val="67500"/>
                    <a:satMod val="115000"/>
                  </a:srgbClr>
                </a:gs>
                <a:gs pos="100000">
                  <a:srgbClr val="409DE3"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" name="Forma livre 35"/>
            <p:cNvSpPr/>
            <p:nvPr/>
          </p:nvSpPr>
          <p:spPr>
            <a:xfrm rot="5400000">
              <a:off x="-755558" y="440144"/>
              <a:ext cx="3418822" cy="190770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5339"/>
                <a:gd name="connsiteX1" fmla="*/ 10000 w 10000"/>
                <a:gd name="connsiteY1" fmla="*/ 0 h 15339"/>
                <a:gd name="connsiteX2" fmla="*/ 10000 w 10000"/>
                <a:gd name="connsiteY2" fmla="*/ 15339 h 15339"/>
                <a:gd name="connsiteX3" fmla="*/ 2000 w 10000"/>
                <a:gd name="connsiteY3" fmla="*/ 10000 h 15339"/>
                <a:gd name="connsiteX4" fmla="*/ 0 w 10000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4" h="15339">
                  <a:moveTo>
                    <a:pt x="54" y="0"/>
                  </a:moveTo>
                  <a:lnTo>
                    <a:pt x="10054" y="0"/>
                  </a:lnTo>
                  <a:lnTo>
                    <a:pt x="10054" y="15339"/>
                  </a:lnTo>
                  <a:cubicBezTo>
                    <a:pt x="6703" y="10226"/>
                    <a:pt x="8" y="8616"/>
                    <a:pt x="0" y="0"/>
                  </a:cubicBez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09DE3">
                    <a:shade val="30000"/>
                    <a:satMod val="115000"/>
                  </a:srgbClr>
                </a:gs>
                <a:gs pos="50000">
                  <a:srgbClr val="409DE3">
                    <a:shade val="67500"/>
                    <a:satMod val="115000"/>
                  </a:srgbClr>
                </a:gs>
                <a:gs pos="100000">
                  <a:srgbClr val="409DE3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9" name="Forma livre 36"/>
            <p:cNvSpPr/>
            <p:nvPr/>
          </p:nvSpPr>
          <p:spPr>
            <a:xfrm rot="16200000">
              <a:off x="-837516" y="522100"/>
              <a:ext cx="3582739" cy="190770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5339"/>
                <a:gd name="connsiteX1" fmla="*/ 10000 w 10000"/>
                <a:gd name="connsiteY1" fmla="*/ 0 h 15339"/>
                <a:gd name="connsiteX2" fmla="*/ 10000 w 10000"/>
                <a:gd name="connsiteY2" fmla="*/ 15339 h 15339"/>
                <a:gd name="connsiteX3" fmla="*/ 2000 w 10000"/>
                <a:gd name="connsiteY3" fmla="*/ 10000 h 15339"/>
                <a:gd name="connsiteX4" fmla="*/ 0 w 10000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  <a:gd name="connsiteX0" fmla="*/ 54 w 21928"/>
                <a:gd name="connsiteY0" fmla="*/ 0 h 16257"/>
                <a:gd name="connsiteX1" fmla="*/ 10054 w 21928"/>
                <a:gd name="connsiteY1" fmla="*/ 0 h 16257"/>
                <a:gd name="connsiteX2" fmla="*/ 21928 w 21928"/>
                <a:gd name="connsiteY2" fmla="*/ 16257 h 16257"/>
                <a:gd name="connsiteX3" fmla="*/ 0 w 21928"/>
                <a:gd name="connsiteY3" fmla="*/ 0 h 16257"/>
                <a:gd name="connsiteX4" fmla="*/ 54 w 21928"/>
                <a:gd name="connsiteY4" fmla="*/ 0 h 1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28" h="16257">
                  <a:moveTo>
                    <a:pt x="54" y="0"/>
                  </a:moveTo>
                  <a:lnTo>
                    <a:pt x="10054" y="0"/>
                  </a:lnTo>
                  <a:lnTo>
                    <a:pt x="21928" y="16257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96CAB">
                    <a:shade val="30000"/>
                    <a:satMod val="115000"/>
                  </a:srgbClr>
                </a:gs>
                <a:gs pos="50000">
                  <a:srgbClr val="196CAB">
                    <a:shade val="67500"/>
                    <a:satMod val="115000"/>
                  </a:srgbClr>
                </a:gs>
                <a:gs pos="100000">
                  <a:srgbClr val="196CAB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" name="Forma livre 37"/>
            <p:cNvSpPr/>
            <p:nvPr/>
          </p:nvSpPr>
          <p:spPr>
            <a:xfrm rot="16200000">
              <a:off x="-69264" y="-246151"/>
              <a:ext cx="2046234" cy="190770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5339"/>
                <a:gd name="connsiteX1" fmla="*/ 10000 w 10000"/>
                <a:gd name="connsiteY1" fmla="*/ 0 h 15339"/>
                <a:gd name="connsiteX2" fmla="*/ 10000 w 10000"/>
                <a:gd name="connsiteY2" fmla="*/ 15339 h 15339"/>
                <a:gd name="connsiteX3" fmla="*/ 2000 w 10000"/>
                <a:gd name="connsiteY3" fmla="*/ 10000 h 15339"/>
                <a:gd name="connsiteX4" fmla="*/ 0 w 10000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4" h="15339">
                  <a:moveTo>
                    <a:pt x="54" y="0"/>
                  </a:moveTo>
                  <a:lnTo>
                    <a:pt x="10054" y="0"/>
                  </a:lnTo>
                  <a:lnTo>
                    <a:pt x="10054" y="15339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409DE3"/>
                </a:gs>
                <a:gs pos="100000">
                  <a:srgbClr val="196CAB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1" name="Forma livre 38"/>
            <p:cNvSpPr/>
            <p:nvPr/>
          </p:nvSpPr>
          <p:spPr>
            <a:xfrm rot="5400000">
              <a:off x="-1108258" y="4013440"/>
              <a:ext cx="4124220" cy="190770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5339"/>
                <a:gd name="connsiteX1" fmla="*/ 10000 w 10000"/>
                <a:gd name="connsiteY1" fmla="*/ 0 h 15339"/>
                <a:gd name="connsiteX2" fmla="*/ 10000 w 10000"/>
                <a:gd name="connsiteY2" fmla="*/ 15339 h 15339"/>
                <a:gd name="connsiteX3" fmla="*/ 2000 w 10000"/>
                <a:gd name="connsiteY3" fmla="*/ 10000 h 15339"/>
                <a:gd name="connsiteX4" fmla="*/ 0 w 10000"/>
                <a:gd name="connsiteY4" fmla="*/ 0 h 15339"/>
                <a:gd name="connsiteX0" fmla="*/ 54 w 10054"/>
                <a:gd name="connsiteY0" fmla="*/ 0 h 15339"/>
                <a:gd name="connsiteX1" fmla="*/ 10054 w 10054"/>
                <a:gd name="connsiteY1" fmla="*/ 0 h 15339"/>
                <a:gd name="connsiteX2" fmla="*/ 10054 w 10054"/>
                <a:gd name="connsiteY2" fmla="*/ 15339 h 15339"/>
                <a:gd name="connsiteX3" fmla="*/ 0 w 10054"/>
                <a:gd name="connsiteY3" fmla="*/ 0 h 15339"/>
                <a:gd name="connsiteX4" fmla="*/ 54 w 10054"/>
                <a:gd name="connsiteY4" fmla="*/ 0 h 1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4" h="15339">
                  <a:moveTo>
                    <a:pt x="54" y="0"/>
                  </a:moveTo>
                  <a:lnTo>
                    <a:pt x="10054" y="0"/>
                  </a:lnTo>
                  <a:lnTo>
                    <a:pt x="10054" y="15339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96CAB">
                    <a:shade val="30000"/>
                    <a:satMod val="115000"/>
                  </a:srgbClr>
                </a:gs>
                <a:gs pos="50000">
                  <a:srgbClr val="196CAB">
                    <a:shade val="67500"/>
                    <a:satMod val="115000"/>
                  </a:srgbClr>
                </a:gs>
                <a:gs pos="100000">
                  <a:srgbClr val="196CAB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3" name="Slide Number Placeholder 1"/>
          <p:cNvSpPr txBox="1">
            <a:spLocks/>
          </p:cNvSpPr>
          <p:nvPr/>
        </p:nvSpPr>
        <p:spPr>
          <a:xfrm>
            <a:off x="6999264" y="6544775"/>
            <a:ext cx="21336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z="1400" smtClean="0">
                <a:solidFill>
                  <a:srgbClr val="FFFFFF"/>
                </a:solidFill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31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6" name="CaixaDeTexto 17"/>
          <p:cNvSpPr txBox="1">
            <a:spLocks noChangeArrowheads="1"/>
          </p:cNvSpPr>
          <p:nvPr/>
        </p:nvSpPr>
        <p:spPr bwMode="auto">
          <a:xfrm>
            <a:off x="228600" y="6520576"/>
            <a:ext cx="82041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576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             Elvis Fornasiere | CERN, 26</a:t>
            </a:r>
            <a:r>
              <a:rPr lang="en-US" sz="1200" baseline="30000" dirty="0" smtClean="0">
                <a:solidFill>
                  <a:srgbClr val="0C377B"/>
                </a:solidFill>
                <a:latin typeface="Arial"/>
              </a:rPr>
              <a:t>th</a:t>
            </a: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 February 2013</a:t>
            </a:r>
            <a:endParaRPr lang="en-US" sz="12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899183" y="6515456"/>
            <a:ext cx="1646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TE-MSC-MDT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20" name="Picture 2" descr="E:\Ansys\MQXF\MQXF_-19645_opt155_opt_1\MQXF_2D_mech_coilsxy_1bla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252000"/>
            <a:ext cx="3636000" cy="273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 descr="E:\Ansys\MQXF\MQXF_-19645_opt155_opt_1\MQXF_2D_mech_coilsxy_2war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000" y="252000"/>
            <a:ext cx="3636000" cy="273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E:\Ansys\MQXF\MQXF_-19645_opt155_opt_1\MQXF_2D_mech_coilsxy_3col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3204000"/>
            <a:ext cx="3636000" cy="273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" descr="E:\Ansys\MQXF\MQXF_-19645_opt155_opt_1\MQXF_2D_mech_coilsxy_4fiel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000" y="3204000"/>
            <a:ext cx="3636000" cy="273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" name="Group 44"/>
          <p:cNvGrpSpPr/>
          <p:nvPr/>
        </p:nvGrpSpPr>
        <p:grpSpPr>
          <a:xfrm rot="867685">
            <a:off x="698231" y="4639954"/>
            <a:ext cx="1342638" cy="850652"/>
            <a:chOff x="4897376" y="3499395"/>
            <a:chExt cx="1342638" cy="850652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9951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000290">
              <a:off x="5157043" y="3881216"/>
              <a:ext cx="755836" cy="198999"/>
            </a:xfrm>
            <a:prstGeom prst="rect">
              <a:avLst/>
            </a:prstGeom>
          </p:spPr>
        </p:pic>
        <p:cxnSp>
          <p:nvCxnSpPr>
            <p:cNvPr id="31" name="Straight Arrow Connector 30"/>
            <p:cNvCxnSpPr/>
            <p:nvPr/>
          </p:nvCxnSpPr>
          <p:spPr>
            <a:xfrm flipH="1">
              <a:off x="5284257" y="3962651"/>
              <a:ext cx="589345" cy="273378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lg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254689" y="3499395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t</a:t>
              </a:r>
              <a:endParaRPr lang="en-US" b="1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5176502" y="3684061"/>
              <a:ext cx="641190" cy="296654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lg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 flipV="1">
              <a:off x="5899183" y="3661043"/>
              <a:ext cx="95466" cy="21549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lg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5094721" y="4072686"/>
              <a:ext cx="88311" cy="21456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lg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897376" y="3980715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t</a:t>
              </a:r>
              <a:endParaRPr lang="en-US" b="1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548389" y="3953456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t</a:t>
              </a:r>
              <a:endParaRPr lang="en-US" b="1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954358" y="3584124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t</a:t>
              </a:r>
              <a:endParaRPr lang="en-US" b="1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 rot="867685">
            <a:off x="1519844" y="4507241"/>
            <a:ext cx="1342638" cy="850652"/>
            <a:chOff x="4897376" y="3499395"/>
            <a:chExt cx="1342638" cy="850652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9951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000290">
              <a:off x="5157043" y="3881216"/>
              <a:ext cx="755836" cy="198999"/>
            </a:xfrm>
            <a:prstGeom prst="rect">
              <a:avLst/>
            </a:prstGeom>
          </p:spPr>
        </p:pic>
        <p:cxnSp>
          <p:nvCxnSpPr>
            <p:cNvPr id="56" name="Straight Arrow Connector 55"/>
            <p:cNvCxnSpPr/>
            <p:nvPr/>
          </p:nvCxnSpPr>
          <p:spPr>
            <a:xfrm flipH="1">
              <a:off x="5284257" y="3962651"/>
              <a:ext cx="589345" cy="273378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lg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5254689" y="3499395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t</a:t>
              </a:r>
              <a:endParaRPr lang="en-US" b="1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 flipV="1">
              <a:off x="5176502" y="3684061"/>
              <a:ext cx="641190" cy="296654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lg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 flipV="1">
              <a:off x="5899183" y="3661043"/>
              <a:ext cx="95466" cy="21549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lg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5094721" y="4072686"/>
              <a:ext cx="88311" cy="21456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lg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897376" y="3980715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t</a:t>
              </a:r>
              <a:endParaRPr lang="en-US" b="1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548389" y="3953456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t</a:t>
              </a:r>
              <a:endParaRPr lang="en-US" b="1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954358" y="3584124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t</a:t>
              </a:r>
              <a:endParaRPr lang="en-US" b="1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</p:grpSp>
      <p:sp>
        <p:nvSpPr>
          <p:cNvPr id="48" name="Oval 47"/>
          <p:cNvSpPr/>
          <p:nvPr/>
        </p:nvSpPr>
        <p:spPr>
          <a:xfrm>
            <a:off x="4038600" y="3886200"/>
            <a:ext cx="685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68605" y="3544957"/>
            <a:ext cx="1758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FF0000"/>
                </a:solidFill>
                <a:latin typeface="Arial"/>
              </a:rPr>
              <a:t>30-40 MPa shear</a:t>
            </a:r>
            <a:endParaRPr lang="en-US" sz="160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4999083" y="3666634"/>
            <a:ext cx="1342638" cy="850652"/>
            <a:chOff x="4897376" y="3499395"/>
            <a:chExt cx="1342638" cy="850652"/>
          </a:xfrm>
        </p:grpSpPr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9951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000290">
              <a:off x="5157043" y="3881216"/>
              <a:ext cx="755836" cy="198999"/>
            </a:xfrm>
            <a:prstGeom prst="rect">
              <a:avLst/>
            </a:prstGeom>
          </p:spPr>
        </p:pic>
        <p:cxnSp>
          <p:nvCxnSpPr>
            <p:cNvPr id="69" name="Straight Arrow Connector 68"/>
            <p:cNvCxnSpPr/>
            <p:nvPr/>
          </p:nvCxnSpPr>
          <p:spPr>
            <a:xfrm flipH="1">
              <a:off x="5284257" y="3962651"/>
              <a:ext cx="589345" cy="273378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lg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5254689" y="3499395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t</a:t>
              </a:r>
              <a:endParaRPr lang="en-US" b="1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 flipV="1">
              <a:off x="5176502" y="3684061"/>
              <a:ext cx="641190" cy="296654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lg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flipH="1" flipV="1">
              <a:off x="5899183" y="3661043"/>
              <a:ext cx="95466" cy="21549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lg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>
              <a:off x="5094721" y="4072686"/>
              <a:ext cx="88311" cy="21456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lg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4897376" y="3980715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t</a:t>
              </a:r>
              <a:endParaRPr lang="en-US" b="1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548389" y="3953456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t</a:t>
              </a:r>
              <a:endParaRPr lang="en-US" b="1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954358" y="3584124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t</a:t>
              </a:r>
              <a:endParaRPr lang="en-US" b="1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28600" y="3036666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C377B"/>
                </a:solidFill>
                <a:latin typeface="Arial"/>
              </a:rPr>
              <a:t>Cool-down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924000" y="3023966"/>
            <a:ext cx="2591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C377B"/>
                </a:solidFill>
                <a:latin typeface="Arial"/>
              </a:rPr>
              <a:t>Max-gradient (155 T/m)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84273" y="129188"/>
            <a:ext cx="3244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latin typeface="Arial"/>
              </a:rPr>
              <a:t>150 mm Nb</a:t>
            </a:r>
            <a:r>
              <a:rPr lang="en-US" b="1" baseline="-25000" dirty="0" smtClean="0">
                <a:solidFill>
                  <a:srgbClr val="FF0000"/>
                </a:solidFill>
                <a:latin typeface="Arial"/>
              </a:rPr>
              <a:t>3</a:t>
            </a:r>
            <a:r>
              <a:rPr lang="en-US" b="1" dirty="0" smtClean="0">
                <a:solidFill>
                  <a:srgbClr val="FF0000"/>
                </a:solidFill>
                <a:latin typeface="Arial"/>
              </a:rPr>
              <a:t>Sn Shear stress</a:t>
            </a:r>
            <a:endParaRPr lang="en-US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1276417" y="4337627"/>
            <a:ext cx="685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27556" y="3823399"/>
            <a:ext cx="1816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FF0000"/>
                </a:solidFill>
                <a:latin typeface="Arial"/>
              </a:rPr>
              <a:t>50-60 MPa shear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FF0000"/>
                </a:solidFill>
                <a:latin typeface="Arial"/>
              </a:rPr>
              <a:t>singularity?</a:t>
            </a:r>
            <a:endParaRPr lang="en-US" sz="16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3" name="Rounded Rectangle 11"/>
          <p:cNvSpPr/>
          <p:nvPr/>
        </p:nvSpPr>
        <p:spPr>
          <a:xfrm>
            <a:off x="2476937" y="1630831"/>
            <a:ext cx="2329613" cy="137630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FF0000"/>
                </a:solidFill>
              </a:rPr>
              <a:t>Observation of Shear stress between turns and shear between inner and outer layers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846472" y="5633559"/>
            <a:ext cx="1972927" cy="3048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669470" y="5945819"/>
            <a:ext cx="1468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FF0000"/>
                </a:solidFill>
                <a:latin typeface="Arial"/>
              </a:rPr>
              <a:t>~0 MPa shear</a:t>
            </a:r>
            <a:endParaRPr lang="en-US" sz="1600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 flipH="1" flipV="1">
            <a:off x="2350561" y="5945819"/>
            <a:ext cx="294674" cy="134180"/>
          </a:xfrm>
          <a:prstGeom prst="straightConnector1">
            <a:avLst/>
          </a:prstGeom>
          <a:ln w="25400">
            <a:solidFill>
              <a:srgbClr val="FF0000"/>
            </a:solidFill>
            <a:headEnd w="lg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l 97"/>
          <p:cNvSpPr/>
          <p:nvPr/>
        </p:nvSpPr>
        <p:spPr>
          <a:xfrm>
            <a:off x="4542488" y="5618319"/>
            <a:ext cx="1972927" cy="3048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99" name="Straight Arrow Connector 98"/>
          <p:cNvCxnSpPr>
            <a:stCxn id="95" idx="3"/>
          </p:cNvCxnSpPr>
          <p:nvPr/>
        </p:nvCxnSpPr>
        <p:spPr>
          <a:xfrm flipV="1">
            <a:off x="4138142" y="5923119"/>
            <a:ext cx="404346" cy="191977"/>
          </a:xfrm>
          <a:prstGeom prst="straightConnector1">
            <a:avLst/>
          </a:prstGeom>
          <a:ln w="25400">
            <a:solidFill>
              <a:srgbClr val="FF0000"/>
            </a:solidFill>
            <a:headEnd w="lg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866747" y="6270455"/>
            <a:ext cx="571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u="sng" dirty="0" smtClean="0">
                <a:solidFill>
                  <a:srgbClr val="F79646">
                    <a:lumMod val="75000"/>
                  </a:srgbClr>
                </a:solidFill>
                <a:latin typeface="Arial"/>
              </a:rPr>
              <a:t>With courtesy of M. Juchno and P. Ferracin [4]</a:t>
            </a:r>
            <a:endParaRPr lang="en-US" sz="1200" u="sng" dirty="0">
              <a:solidFill>
                <a:srgbClr val="F79646">
                  <a:lumMod val="75000"/>
                </a:srgbClr>
              </a:solidFill>
              <a:latin typeface="Arial"/>
            </a:endParaRPr>
          </a:p>
        </p:txBody>
      </p:sp>
      <p:sp>
        <p:nvSpPr>
          <p:cNvPr id="103" name="Rectângulo 24"/>
          <p:cNvSpPr/>
          <p:nvPr/>
        </p:nvSpPr>
        <p:spPr>
          <a:xfrm>
            <a:off x="7776001" y="-1"/>
            <a:ext cx="1367999" cy="73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C377B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" name="Rectângulo 24"/>
          <p:cNvSpPr/>
          <p:nvPr/>
        </p:nvSpPr>
        <p:spPr>
          <a:xfrm>
            <a:off x="7772485" y="737999"/>
            <a:ext cx="1383239" cy="74562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req + energy deposition</a:t>
            </a:r>
            <a:endParaRPr lang="en-US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5" name="Rectângulo 24"/>
          <p:cNvSpPr/>
          <p:nvPr/>
        </p:nvSpPr>
        <p:spPr>
          <a:xfrm>
            <a:off x="7772485" y="1482478"/>
            <a:ext cx="1367999" cy="73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C377B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 techniques</a:t>
            </a:r>
            <a:endParaRPr lang="en-US" sz="1400" dirty="0">
              <a:solidFill>
                <a:srgbClr val="0C377B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" name="Rectângulo 24"/>
          <p:cNvSpPr/>
          <p:nvPr/>
        </p:nvSpPr>
        <p:spPr>
          <a:xfrm>
            <a:off x="7772485" y="2220478"/>
            <a:ext cx="1367999" cy="73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C377B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CTD-101K + CE-epoxy results</a:t>
            </a:r>
            <a:endParaRPr lang="en-US" sz="1400" dirty="0">
              <a:solidFill>
                <a:srgbClr val="0C377B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7" name="Rectângulo 24"/>
          <p:cNvSpPr/>
          <p:nvPr/>
        </p:nvSpPr>
        <p:spPr>
          <a:xfrm>
            <a:off x="7772485" y="2958478"/>
            <a:ext cx="1367999" cy="73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C377B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G10 SBS Test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Rectângulo 24"/>
          <p:cNvSpPr/>
          <p:nvPr/>
        </p:nvSpPr>
        <p:spPr>
          <a:xfrm>
            <a:off x="7772486" y="3696478"/>
            <a:ext cx="1392204" cy="73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C377B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Rectângulo 24"/>
          <p:cNvSpPr/>
          <p:nvPr/>
        </p:nvSpPr>
        <p:spPr>
          <a:xfrm>
            <a:off x="7772485" y="4434478"/>
            <a:ext cx="1383239" cy="73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50000">
                <a:schemeClr val="tx2">
                  <a:alpha val="60000"/>
                </a:schemeClr>
              </a:gs>
              <a:gs pos="100000">
                <a:schemeClr val="tx2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C377B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98945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Task 2: Support studies (1) </a:t>
            </a:r>
          </a:p>
        </p:txBody>
      </p:sp>
      <p:sp>
        <p:nvSpPr>
          <p:cNvPr id="20484" name="Content Placeholder 2"/>
          <p:cNvSpPr>
            <a:spLocks noGrp="1"/>
          </p:cNvSpPr>
          <p:nvPr>
            <p:ph idx="4294967295"/>
          </p:nvPr>
        </p:nvSpPr>
        <p:spPr>
          <a:xfrm>
            <a:off x="228600" y="1143000"/>
            <a:ext cx="8915400" cy="5715000"/>
          </a:xfrm>
        </p:spPr>
        <p:txBody>
          <a:bodyPr/>
          <a:lstStyle/>
          <a:p>
            <a:pPr marL="355600" indent="-266700">
              <a:buFontTx/>
              <a:buNone/>
            </a:pPr>
            <a:r>
              <a:rPr lang="en-GB" sz="1800" dirty="0" err="1">
                <a:latin typeface="Arial" charset="0"/>
                <a:ea typeface="ＭＳ Ｐゴシック" charset="0"/>
              </a:rPr>
              <a:t>Macej</a:t>
            </a:r>
            <a:r>
              <a:rPr lang="en-GB" sz="1800" dirty="0">
                <a:latin typeface="Arial" charset="0"/>
                <a:ea typeface="ＭＳ Ｐゴシック" charset="0"/>
              </a:rPr>
              <a:t> </a:t>
            </a:r>
            <a:r>
              <a:rPr lang="en-GB" sz="1800" dirty="0" err="1">
                <a:latin typeface="Arial" charset="0"/>
                <a:ea typeface="ＭＳ Ｐゴシック" charset="0"/>
              </a:rPr>
              <a:t>Chorowski</a:t>
            </a:r>
            <a:r>
              <a:rPr lang="en-GB" sz="1800" dirty="0">
                <a:latin typeface="Arial" charset="0"/>
                <a:ea typeface="ＭＳ Ｐゴシック" charset="0"/>
              </a:rPr>
              <a:t>  </a:t>
            </a:r>
            <a:r>
              <a:rPr lang="en-US" sz="1800" dirty="0">
                <a:latin typeface="Arial" charset="0"/>
                <a:ea typeface="ＭＳ Ｐゴシック" charset="0"/>
              </a:rPr>
              <a:t>&amp; </a:t>
            </a:r>
            <a:r>
              <a:rPr lang="en-US" sz="1800" dirty="0" err="1">
                <a:latin typeface="Arial" charset="0"/>
                <a:ea typeface="ＭＳ Ｐゴシック" charset="0"/>
              </a:rPr>
              <a:t>Jarek</a:t>
            </a:r>
            <a:r>
              <a:rPr lang="en-US" sz="1800" dirty="0">
                <a:latin typeface="Arial" charset="0"/>
                <a:ea typeface="ＭＳ Ｐゴシック" charset="0"/>
              </a:rPr>
              <a:t> </a:t>
            </a:r>
            <a:r>
              <a:rPr lang="en-US" sz="1800" dirty="0" err="1">
                <a:latin typeface="Arial" charset="0"/>
                <a:ea typeface="ＭＳ Ｐゴシック" charset="0"/>
              </a:rPr>
              <a:t>Polinski</a:t>
            </a:r>
            <a:r>
              <a:rPr lang="en-US" sz="1800" dirty="0">
                <a:latin typeface="Arial" charset="0"/>
                <a:ea typeface="ＭＳ Ｐゴシック" charset="0"/>
              </a:rPr>
              <a:t> (PWR)	           PWR, CEA, </a:t>
            </a:r>
            <a:r>
              <a:rPr lang="en-US" sz="1800" dirty="0" smtClean="0">
                <a:latin typeface="Arial" charset="0"/>
                <a:ea typeface="ＭＳ Ｐゴシック" charset="0"/>
              </a:rPr>
              <a:t>CERN</a:t>
            </a:r>
            <a:endParaRPr lang="en-GB" sz="1800" dirty="0" smtClean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pPr marL="88900" indent="0">
              <a:buNone/>
            </a:pPr>
            <a:endParaRPr lang="en-GB" sz="1800" dirty="0" smtClean="0">
              <a:solidFill>
                <a:srgbClr val="0000FF"/>
              </a:solidFill>
              <a:latin typeface="Arial" charset="0"/>
              <a:ea typeface="ＭＳ Ｐゴシック" charset="0"/>
            </a:endParaRPr>
          </a:p>
          <a:p>
            <a:pPr marL="88900" indent="0">
              <a:buNone/>
            </a:pPr>
            <a:r>
              <a:rPr lang="en-GB" sz="1800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7.2.1 </a:t>
            </a:r>
            <a:r>
              <a:rPr lang="en-GB" sz="1800" dirty="0">
                <a:solidFill>
                  <a:srgbClr val="0000FF"/>
                </a:solidFill>
                <a:latin typeface="Arial" charset="0"/>
                <a:ea typeface="ＭＳ Ｐゴシック" charset="0"/>
              </a:rPr>
              <a:t>Radiation studies for insulation and </a:t>
            </a:r>
            <a:r>
              <a:rPr lang="en-GB" sz="1800" dirty="0" smtClean="0">
                <a:solidFill>
                  <a:srgbClr val="0000FF"/>
                </a:solidFill>
                <a:latin typeface="Arial" charset="0"/>
                <a:ea typeface="ＭＳ Ｐゴシック" charset="0"/>
              </a:rPr>
              <a:t>impregnation (PWR with CEA and CERN)</a:t>
            </a:r>
          </a:p>
          <a:p>
            <a:pPr marL="88900" indent="0">
              <a:buNone/>
            </a:pPr>
            <a:r>
              <a:rPr lang="en-GB" sz="180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Aim: </a:t>
            </a:r>
            <a:r>
              <a:rPr lang="en-GB" sz="1800" dirty="0"/>
              <a:t>Certify radiation resistance of </a:t>
            </a:r>
            <a:r>
              <a:rPr lang="en-GB" sz="1800" dirty="0" smtClean="0"/>
              <a:t>coil </a:t>
            </a:r>
            <a:r>
              <a:rPr lang="en-GB" sz="1800" dirty="0"/>
              <a:t>insulation and </a:t>
            </a:r>
            <a:r>
              <a:rPr lang="en-GB" sz="1800" dirty="0" smtClean="0"/>
              <a:t>impregnation</a:t>
            </a:r>
            <a:endParaRPr lang="en-GB" sz="1800" dirty="0"/>
          </a:p>
          <a:p>
            <a:pPr marL="88900" indent="0">
              <a:buNone/>
            </a:pPr>
            <a:r>
              <a:rPr lang="en-GB" sz="1800" dirty="0" smtClean="0"/>
              <a:t>Situation in 2009:</a:t>
            </a:r>
          </a:p>
          <a:p>
            <a:pPr marL="374650" indent="-285750"/>
            <a:r>
              <a:rPr lang="en-GB" sz="1800" dirty="0" smtClean="0"/>
              <a:t>Most work (outside ITER) on insulator rad resistance &gt;15 years ago</a:t>
            </a:r>
          </a:p>
          <a:p>
            <a:pPr marL="374650" indent="-285750"/>
            <a:r>
              <a:rPr lang="en-GB" sz="1800" dirty="0" smtClean="0"/>
              <a:t>Scattered literature </a:t>
            </a:r>
          </a:p>
          <a:p>
            <a:pPr marL="374650" indent="-285750"/>
            <a:r>
              <a:rPr lang="en-GB" sz="1800" dirty="0" smtClean="0"/>
              <a:t>High dose expectations for HL-LHC low beta zones ( ≥50 </a:t>
            </a:r>
            <a:r>
              <a:rPr lang="en-GB" sz="1800" dirty="0" err="1" smtClean="0"/>
              <a:t>MGy</a:t>
            </a:r>
            <a:r>
              <a:rPr lang="en-GB" sz="1800" dirty="0" smtClean="0"/>
              <a:t>)</a:t>
            </a:r>
            <a:endParaRPr lang="en-GB" sz="1800" dirty="0"/>
          </a:p>
          <a:p>
            <a:pPr marL="88900" indent="0">
              <a:buNone/>
            </a:pPr>
            <a:r>
              <a:rPr lang="en-GB" sz="1800" dirty="0" smtClean="0"/>
              <a:t>Work done in the 4 years:</a:t>
            </a:r>
          </a:p>
          <a:p>
            <a:pPr marL="374650" indent="-285750"/>
            <a:r>
              <a:rPr lang="en-GB" sz="1800" dirty="0" smtClean="0"/>
              <a:t>Literature study</a:t>
            </a:r>
          </a:p>
          <a:p>
            <a:pPr marL="374650" indent="-285750"/>
            <a:r>
              <a:rPr lang="en-GB" sz="1800" dirty="0" smtClean="0"/>
              <a:t>Identification of HL-LHC radiation dose situation</a:t>
            </a:r>
          </a:p>
          <a:p>
            <a:pPr marL="374650" indent="-285750"/>
            <a:r>
              <a:rPr lang="en-GB" sz="1800" dirty="0" smtClean="0"/>
              <a:t>Inventory of insulator candidates for HL-LHC Nb</a:t>
            </a:r>
            <a:r>
              <a:rPr lang="en-GB" sz="1800" baseline="-25000" dirty="0" smtClean="0"/>
              <a:t>3</a:t>
            </a:r>
            <a:r>
              <a:rPr lang="en-GB" sz="1800" dirty="0" smtClean="0"/>
              <a:t>Sn coils </a:t>
            </a:r>
          </a:p>
          <a:p>
            <a:pPr marL="374650" indent="-285750"/>
            <a:r>
              <a:rPr lang="en-GB" sz="1800" dirty="0" smtClean="0"/>
              <a:t>Selection of irradiation test beam and conditions</a:t>
            </a:r>
          </a:p>
          <a:p>
            <a:pPr marL="374650" indent="-285750"/>
            <a:r>
              <a:rPr lang="en-GB" sz="1800" dirty="0" smtClean="0"/>
              <a:t>Design and construction of irradiation cryostat </a:t>
            </a:r>
          </a:p>
          <a:p>
            <a:pPr marL="374650" indent="-285750"/>
            <a:r>
              <a:rPr lang="en-GB" sz="1800" dirty="0" smtClean="0"/>
              <a:t>Design and construction of material property measurement equipment  (mechanical cold test, electrical insulation cold test, thermal conductivity cold test)</a:t>
            </a:r>
          </a:p>
          <a:p>
            <a:pPr marL="374650" indent="-285750"/>
            <a:r>
              <a:rPr lang="en-GB" sz="1800" dirty="0" smtClean="0"/>
              <a:t>Irradiations at </a:t>
            </a:r>
            <a:r>
              <a:rPr lang="en-GB" sz="1800" dirty="0" err="1" smtClean="0"/>
              <a:t>Swierk</a:t>
            </a:r>
            <a:r>
              <a:rPr lang="en-GB" sz="1800" dirty="0" smtClean="0"/>
              <a:t> (Pl) and material test (PWR &amp; CEA)</a:t>
            </a:r>
            <a:endParaRPr lang="en-GB" sz="1800" dirty="0"/>
          </a:p>
          <a:p>
            <a:pPr marL="88900" indent="0">
              <a:buNone/>
            </a:pPr>
            <a:r>
              <a:rPr lang="en-GB" sz="1800" dirty="0" smtClean="0"/>
              <a:t>	</a:t>
            </a:r>
            <a:endParaRPr lang="en-GB" sz="1800" dirty="0"/>
          </a:p>
        </p:txBody>
      </p:sp>
      <p:sp>
        <p:nvSpPr>
          <p:cNvPr id="20485" name="Slide Number Placeholder 3"/>
          <p:cNvSpPr txBox="1">
            <a:spLocks noGrp="1"/>
          </p:cNvSpPr>
          <p:nvPr/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0" hangingPunct="0"/>
            <a:fld id="{DBDC170A-E97C-9D4F-BD3C-ABBDCE612DC9}" type="slidenum">
              <a:rPr lang="en-US" sz="1200" b="0">
                <a:solidFill>
                  <a:srgbClr val="000000"/>
                </a:solidFill>
                <a:latin typeface="Times New Roman" charset="0"/>
              </a:rPr>
              <a:pPr algn="r" eaLnBrk="0" hangingPunct="0"/>
              <a:t>32</a:t>
            </a:fld>
            <a:endParaRPr lang="en-US" sz="12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6357B-6A2F-6646-A898-56152AFF367C}" type="slidenum">
              <a:rPr lang="en-US" smtClean="0">
                <a:solidFill>
                  <a:srgbClr val="000000"/>
                </a:solidFill>
              </a:rPr>
              <a:pPr/>
              <a:t>32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27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Irradiation set-</a:t>
            </a:r>
            <a:r>
              <a:rPr lang="en-US" dirty="0" smtClean="0">
                <a:latin typeface="Arial" charset="0"/>
              </a:rPr>
              <a:t>up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Arial" charset="0"/>
              </a:rPr>
              <a:t>designed and commissioned at PWR and transferred to NCBJ, </a:t>
            </a:r>
            <a:r>
              <a:rPr lang="en-US" dirty="0" err="1">
                <a:latin typeface="Arial" charset="0"/>
              </a:rPr>
              <a:t>Swierk</a:t>
            </a:r>
            <a:endParaRPr lang="en-US" dirty="0"/>
          </a:p>
        </p:txBody>
      </p:sp>
      <p:pic>
        <p:nvPicPr>
          <p:cNvPr id="4433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3429001"/>
            <a:ext cx="5400550" cy="330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43398" name="Picture 6" descr="DSC_00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2613" y="1795463"/>
            <a:ext cx="2376487" cy="157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3399" name="Text Box 7"/>
          <p:cNvSpPr txBox="1">
            <a:spLocks noChangeArrowheads="1"/>
          </p:cNvSpPr>
          <p:nvPr/>
        </p:nvSpPr>
        <p:spPr bwMode="auto">
          <a:xfrm>
            <a:off x="6769100" y="1866900"/>
            <a:ext cx="17637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Trebuchet MS" charset="0"/>
                <a:ea typeface="ＭＳ Ｐゴシック" charset="0"/>
              </a:rPr>
              <a:t>Accelerator 0.2 mm thick</a:t>
            </a:r>
            <a:r>
              <a:rPr lang="pl-PL" sz="1400" b="1">
                <a:solidFill>
                  <a:srgbClr val="000000"/>
                </a:solidFill>
                <a:latin typeface="Trebuchet MS" charset="0"/>
                <a:ea typeface="ＭＳ Ｐゴシック" charset="0"/>
              </a:rPr>
              <a:t> </a:t>
            </a:r>
            <a:r>
              <a:rPr lang="en-US" sz="1400" b="1">
                <a:solidFill>
                  <a:srgbClr val="000000"/>
                </a:solidFill>
                <a:latin typeface="Trebuchet MS" charset="0"/>
                <a:ea typeface="ＭＳ Ｐゴシック" charset="0"/>
              </a:rPr>
              <a:t>Ti window </a:t>
            </a:r>
          </a:p>
        </p:txBody>
      </p:sp>
      <p:sp>
        <p:nvSpPr>
          <p:cNvPr id="443401" name="Line 9"/>
          <p:cNvSpPr>
            <a:spLocks noChangeShapeType="1"/>
          </p:cNvSpPr>
          <p:nvPr/>
        </p:nvSpPr>
        <p:spPr bwMode="auto">
          <a:xfrm flipH="1">
            <a:off x="5580063" y="2951163"/>
            <a:ext cx="307975" cy="24574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 sz="2400" b="1">
              <a:solidFill>
                <a:srgbClr val="000000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443402" name="Text Box 10"/>
          <p:cNvSpPr txBox="1">
            <a:spLocks noChangeArrowheads="1"/>
          </p:cNvSpPr>
          <p:nvPr/>
        </p:nvSpPr>
        <p:spPr bwMode="auto">
          <a:xfrm>
            <a:off x="7380288" y="3124200"/>
            <a:ext cx="1692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en-US" sz="1400" b="1">
                <a:solidFill>
                  <a:srgbClr val="000000"/>
                </a:solidFill>
                <a:latin typeface="Trebuchet MS" charset="0"/>
                <a:ea typeface="ＭＳ Ｐゴシック" charset="0"/>
              </a:rPr>
              <a:t>Irradiation set-up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>
                <a:solidFill>
                  <a:srgbClr val="000000"/>
                </a:solidFill>
              </a:rPr>
              <a:pPr/>
              <a:t>33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 descr="task2-irrad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628800"/>
            <a:ext cx="3619500" cy="2247900"/>
          </a:xfrm>
          <a:prstGeom prst="rect">
            <a:avLst/>
          </a:prstGeom>
        </p:spPr>
      </p:pic>
      <p:pic>
        <p:nvPicPr>
          <p:cNvPr id="5" name="Picture 4" descr="task2-irrad2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501008"/>
            <a:ext cx="2006600" cy="321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8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certification electrical tests summary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583488" cy="91784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4 material types irradiated with 6 MeV e- beam 50 </a:t>
            </a:r>
            <a:r>
              <a:rPr lang="en-US" dirty="0" err="1" smtClean="0"/>
              <a:t>MGy</a:t>
            </a:r>
            <a:r>
              <a:rPr lang="en-US" dirty="0" smtClean="0"/>
              <a:t> dose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>
                <a:solidFill>
                  <a:srgbClr val="000000"/>
                </a:solidFill>
              </a:rPr>
              <a:pPr/>
              <a:t>34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 descr="task2-elect-test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348880"/>
            <a:ext cx="8611217" cy="4259312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 bwMode="auto">
          <a:xfrm>
            <a:off x="838200" y="2057400"/>
            <a:ext cx="4953000" cy="609600"/>
          </a:xfrm>
          <a:prstGeom prst="wedgeRoundRectCallout">
            <a:avLst>
              <a:gd name="adj1" fmla="val 17024"/>
              <a:gd name="adj2" fmla="val 118654"/>
              <a:gd name="adj3" fmla="val 16667"/>
            </a:avLst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2400" dirty="0" smtClean="0">
                <a:solidFill>
                  <a:srgbClr val="000000"/>
                </a:solidFill>
                <a:latin typeface="Tahoma" pitchFamily="-106" charset="0"/>
              </a:rPr>
              <a:t>LARP technology has large margin</a:t>
            </a:r>
            <a:endParaRPr lang="en-US" sz="2400" dirty="0">
              <a:solidFill>
                <a:srgbClr val="000000"/>
              </a:solidFill>
              <a:latin typeface="Tahoma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78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Radiation certification </a:t>
            </a:r>
            <a:r>
              <a:rPr lang="en-US" dirty="0" smtClean="0"/>
              <a:t>mechanical tests</a:t>
            </a:r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4" name="Content Placeholder 2"/>
          <p:cNvSpPr>
            <a:spLocks noGrp="1"/>
          </p:cNvSpPr>
          <p:nvPr>
            <p:ph idx="4294967295"/>
          </p:nvPr>
        </p:nvSpPr>
        <p:spPr>
          <a:xfrm>
            <a:off x="228600" y="1143000"/>
            <a:ext cx="3479304" cy="3726160"/>
          </a:xfrm>
        </p:spPr>
        <p:txBody>
          <a:bodyPr/>
          <a:lstStyle/>
          <a:p>
            <a:pPr marL="88900" indent="0">
              <a:buFontTx/>
              <a:buNone/>
            </a:pPr>
            <a:r>
              <a:rPr lang="en-GB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2 materials (Mix71 and LARP) irradiated (50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MGy</a:t>
            </a:r>
            <a:r>
              <a:rPr lang="en-GB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)</a:t>
            </a:r>
          </a:p>
          <a:p>
            <a:pPr marL="88900" indent="0">
              <a:buFontTx/>
              <a:buNone/>
            </a:pPr>
            <a:r>
              <a:rPr lang="en-GB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2 </a:t>
            </a:r>
            <a:r>
              <a:rPr lang="en-GB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materials</a:t>
            </a:r>
            <a:r>
              <a:rPr lang="en-GB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 (Mix237 and CE-epoxy mix) following by autumn 2013</a:t>
            </a:r>
          </a:p>
          <a:p>
            <a:pPr marL="88900" indent="0">
              <a:buFontTx/>
              <a:buNone/>
            </a:pPr>
            <a:endParaRPr lang="en-GB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88900" indent="0">
              <a:buFontTx/>
              <a:buNone/>
            </a:pPr>
            <a:r>
              <a:rPr lang="en-GB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@50MGy LARP mix reduces 50 %</a:t>
            </a:r>
          </a:p>
          <a:p>
            <a:pPr marL="88900" indent="0">
              <a:buFontTx/>
              <a:buNone/>
            </a:pPr>
            <a:r>
              <a:rPr lang="en-GB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but Mix 71 is unusable</a:t>
            </a:r>
          </a:p>
          <a:p>
            <a:pPr marL="88900" indent="0">
              <a:buFontTx/>
              <a:buNone/>
            </a:pPr>
            <a:endParaRPr lang="en-GB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0485" name="Slide Number Placeholder 3"/>
          <p:cNvSpPr txBox="1">
            <a:spLocks noGrp="1"/>
          </p:cNvSpPr>
          <p:nvPr/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0" hangingPunct="0"/>
            <a:fld id="{DBDC170A-E97C-9D4F-BD3C-ABBDCE612DC9}" type="slidenum">
              <a:rPr lang="en-US" sz="1200" b="0">
                <a:solidFill>
                  <a:srgbClr val="000000"/>
                </a:solidFill>
                <a:latin typeface="Times New Roman" charset="0"/>
              </a:rPr>
              <a:pPr algn="r" eaLnBrk="0" hangingPunct="0"/>
              <a:t>35</a:t>
            </a:fld>
            <a:endParaRPr lang="en-US" sz="12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6357B-6A2F-6646-A898-56152AFF367C}" type="slidenum">
              <a:rPr lang="en-US" smtClean="0">
                <a:solidFill>
                  <a:srgbClr val="000000"/>
                </a:solidFill>
              </a:rPr>
              <a:pPr/>
              <a:t>35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 descr="task2-irrad5-la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229200"/>
            <a:ext cx="2592288" cy="1481307"/>
          </a:xfrm>
          <a:prstGeom prst="rect">
            <a:avLst/>
          </a:prstGeom>
        </p:spPr>
      </p:pic>
      <p:pic>
        <p:nvPicPr>
          <p:cNvPr id="5" name="Picture 4" descr="task2-irrad3-lar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1178" y="1124744"/>
            <a:ext cx="4984895" cy="3096344"/>
          </a:xfrm>
          <a:prstGeom prst="rect">
            <a:avLst/>
          </a:prstGeom>
        </p:spPr>
      </p:pic>
      <p:pic>
        <p:nvPicPr>
          <p:cNvPr id="6" name="Picture 5" descr="task2-irrad3-M7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460" y="4077072"/>
            <a:ext cx="5238760" cy="2780928"/>
          </a:xfrm>
          <a:prstGeom prst="rect">
            <a:avLst/>
          </a:prstGeom>
        </p:spPr>
      </p:pic>
      <p:sp>
        <p:nvSpPr>
          <p:cNvPr id="9" name="Rounded Rectangular Callout 8"/>
          <p:cNvSpPr/>
          <p:nvPr/>
        </p:nvSpPr>
        <p:spPr bwMode="auto">
          <a:xfrm>
            <a:off x="4114800" y="96044"/>
            <a:ext cx="5000625" cy="1028700"/>
          </a:xfrm>
          <a:prstGeom prst="wedgeRoundRectCallout">
            <a:avLst>
              <a:gd name="adj1" fmla="val -26999"/>
              <a:gd name="adj2" fmla="val 89132"/>
              <a:gd name="adj3" fmla="val 16667"/>
            </a:avLst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2400" dirty="0" smtClean="0">
                <a:solidFill>
                  <a:srgbClr val="000000"/>
                </a:solidFill>
                <a:latin typeface="Tahoma" pitchFamily="-106" charset="0"/>
              </a:rPr>
              <a:t>Requirement: 20 MPa (at pole)</a:t>
            </a:r>
          </a:p>
          <a:p>
            <a:pPr eaLnBrk="0" hangingPunct="0"/>
            <a:r>
              <a:rPr lang="en-US" sz="2400" dirty="0" smtClean="0">
                <a:solidFill>
                  <a:srgbClr val="000000"/>
                </a:solidFill>
                <a:latin typeface="Tahoma" pitchFamily="-106" charset="0"/>
              </a:rPr>
              <a:t>LARP technology has large margin </a:t>
            </a:r>
            <a:endParaRPr lang="en-US" sz="2400" dirty="0">
              <a:solidFill>
                <a:srgbClr val="000000"/>
              </a:solidFill>
              <a:latin typeface="Tahoma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00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n-US" dirty="0" smtClean="0"/>
              <a:t>Effect on Critical 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Jc</a:t>
            </a:r>
            <a:r>
              <a:rPr lang="en-US" dirty="0" smtClean="0"/>
              <a:t> of high-</a:t>
            </a:r>
            <a:r>
              <a:rPr lang="en-US" dirty="0" err="1" smtClean="0"/>
              <a:t>Jc</a:t>
            </a:r>
            <a:r>
              <a:rPr lang="en-US" dirty="0" smtClean="0"/>
              <a:t> strands increases with irradiation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8"/>
          <a:stretch/>
        </p:blipFill>
        <p:spPr bwMode="auto">
          <a:xfrm>
            <a:off x="2333625" y="2116057"/>
            <a:ext cx="6810375" cy="4762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23" y="2759029"/>
            <a:ext cx="2790578" cy="1355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23" y="4191000"/>
            <a:ext cx="2231571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419600" y="4114800"/>
            <a:ext cx="0" cy="167640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05200" y="3657600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Peak </a:t>
            </a:r>
            <a:r>
              <a:rPr lang="en-US" dirty="0" err="1" smtClean="0">
                <a:solidFill>
                  <a:srgbClr val="C00000"/>
                </a:solidFill>
              </a:rPr>
              <a:t>fluence</a:t>
            </a:r>
            <a:r>
              <a:rPr lang="en-US" dirty="0" smtClean="0">
                <a:solidFill>
                  <a:srgbClr val="C00000"/>
                </a:solidFill>
              </a:rPr>
              <a:t> in Q1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38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95407"/>
            <a:ext cx="7994970" cy="516239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818672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Cerutti</a:t>
            </a:r>
            <a:r>
              <a:rPr lang="en-US" dirty="0" smtClean="0">
                <a:solidFill>
                  <a:prstClr val="black"/>
                </a:solidFill>
              </a:rPr>
              <a:t>		</a:t>
            </a:r>
            <a:r>
              <a:rPr lang="en-US" dirty="0" smtClean="0">
                <a:solidFill>
                  <a:prstClr val="black"/>
                </a:solidFill>
              </a:rPr>
              <a:t>Nov </a:t>
            </a:r>
            <a:r>
              <a:rPr lang="en-US" dirty="0" smtClean="0">
                <a:solidFill>
                  <a:prstClr val="black"/>
                </a:solidFill>
              </a:rPr>
              <a:t>20, 2014	 	4th Joint HiLumi LHC-LARP Annual Meeting		KEK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b="0" smtClean="0">
                <a:solidFill>
                  <a:prstClr val="black"/>
                </a:solidFill>
              </a:rPr>
              <a:pPr/>
              <a:t>37</a:t>
            </a:fld>
            <a:endParaRPr lang="en-US" b="0" dirty="0">
              <a:solidFill>
                <a:prstClr val="black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146300" y="255588"/>
            <a:ext cx="46656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DPA ESTIMATE</a:t>
            </a:r>
            <a:endParaRPr lang="en-US" sz="2800" kern="0" dirty="0">
              <a:solidFill>
                <a:srgbClr val="0066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Shape 112"/>
          <p:cNvSpPr/>
          <p:nvPr/>
        </p:nvSpPr>
        <p:spPr>
          <a:xfrm>
            <a:off x="5581741" y="2291540"/>
            <a:ext cx="323693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 defTabSz="457200">
              <a:defRPr sz="24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GB" sz="1400" kern="0" dirty="0" smtClean="0">
                <a:solidFill>
                  <a:srgbClr val="FF0000"/>
                </a:solidFill>
                <a:latin typeface="Helvetica Neue"/>
              </a:rPr>
              <a:t>[N. </a:t>
            </a:r>
            <a:r>
              <a:rPr lang="en-GB" sz="1400" kern="0" dirty="0" err="1" smtClean="0">
                <a:solidFill>
                  <a:srgbClr val="FF0000"/>
                </a:solidFill>
                <a:latin typeface="Helvetica Neue"/>
              </a:rPr>
              <a:t>Mokhov</a:t>
            </a:r>
            <a:r>
              <a:rPr lang="en-GB" sz="1400" kern="0" dirty="0" smtClean="0">
                <a:solidFill>
                  <a:srgbClr val="FF0000"/>
                </a:solidFill>
                <a:latin typeface="Helvetica Neue"/>
              </a:rPr>
              <a:t> and his team]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GB" sz="1400" kern="0" dirty="0" smtClean="0">
                <a:solidFill>
                  <a:srgbClr val="000000"/>
                </a:solidFill>
                <a:latin typeface="Helvetica Neue"/>
              </a:rPr>
              <a:t>[A</a:t>
            </a:r>
            <a:r>
              <a:rPr lang="en-GB" sz="1400" kern="0" dirty="0">
                <a:solidFill>
                  <a:srgbClr val="000000"/>
                </a:solidFill>
                <a:latin typeface="Helvetica Neue"/>
              </a:rPr>
              <a:t>. </a:t>
            </a:r>
            <a:r>
              <a:rPr lang="en-GB" sz="1400" kern="0" dirty="0" err="1" smtClean="0">
                <a:solidFill>
                  <a:srgbClr val="000000"/>
                </a:solidFill>
                <a:latin typeface="Helvetica Neue"/>
              </a:rPr>
              <a:t>Lechner</a:t>
            </a:r>
            <a:r>
              <a:rPr lang="en-GB" sz="1400" kern="0" dirty="0">
                <a:solidFill>
                  <a:srgbClr val="000000"/>
                </a:solidFill>
                <a:latin typeface="Helvetica Neue"/>
              </a:rPr>
              <a:t>]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40" y="2950149"/>
            <a:ext cx="5163760" cy="36335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1146"/>
            <a:ext cx="4328535" cy="1536325"/>
          </a:xfrm>
          <a:prstGeom prst="rect">
            <a:avLst/>
          </a:prstGeom>
        </p:spPr>
      </p:pic>
      <p:sp>
        <p:nvSpPr>
          <p:cNvPr id="12" name="Shape 112"/>
          <p:cNvSpPr/>
          <p:nvPr/>
        </p:nvSpPr>
        <p:spPr>
          <a:xfrm>
            <a:off x="2005682" y="877257"/>
            <a:ext cx="1910243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 defTabSz="457200">
              <a:defRPr sz="24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GB" sz="1400" kern="0" dirty="0" smtClean="0">
                <a:solidFill>
                  <a:srgbClr val="4A7EBB"/>
                </a:solidFill>
                <a:latin typeface="Helvetica Neue"/>
              </a:rPr>
              <a:t>3000 fb</a:t>
            </a:r>
            <a:r>
              <a:rPr lang="en-GB" sz="1400" kern="0" baseline="30000" dirty="0" smtClean="0">
                <a:solidFill>
                  <a:srgbClr val="4A7EBB"/>
                </a:solidFill>
                <a:latin typeface="Helvetica Neue"/>
              </a:rPr>
              <a:t>-1</a:t>
            </a:r>
            <a:r>
              <a:rPr lang="en-GB" sz="1400" kern="0" dirty="0" smtClean="0">
                <a:solidFill>
                  <a:srgbClr val="4A7EBB"/>
                </a:solidFill>
                <a:latin typeface="Helvetica Neue"/>
              </a:rPr>
              <a:t>	[A</a:t>
            </a:r>
            <a:r>
              <a:rPr lang="en-GB" sz="1400" kern="0" dirty="0">
                <a:solidFill>
                  <a:srgbClr val="4A7EBB"/>
                </a:solidFill>
                <a:latin typeface="Helvetica Neue"/>
              </a:rPr>
              <a:t>. </a:t>
            </a:r>
            <a:r>
              <a:rPr lang="en-GB" sz="1400" kern="0" dirty="0" err="1" smtClean="0">
                <a:solidFill>
                  <a:srgbClr val="4A7EBB"/>
                </a:solidFill>
                <a:latin typeface="Helvetica Neue"/>
              </a:rPr>
              <a:t>Lechner</a:t>
            </a:r>
            <a:r>
              <a:rPr lang="en-GB" sz="1400" kern="0" dirty="0">
                <a:solidFill>
                  <a:srgbClr val="4A7EBB"/>
                </a:solidFill>
                <a:latin typeface="Helvetica Neue"/>
              </a:rPr>
              <a:t>]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72644" y="795508"/>
            <a:ext cx="5181601" cy="1881095"/>
          </a:xfrm>
          <a:prstGeom prst="wedgeRoundRectCallout">
            <a:avLst>
              <a:gd name="adj1" fmla="val 42892"/>
              <a:gd name="adj2" fmla="val 6566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After these peak DPA </a:t>
            </a:r>
            <a:endParaRPr lang="en-US" sz="2400" baseline="30000" dirty="0" smtClean="0"/>
          </a:p>
          <a:p>
            <a:pPr algn="ctr"/>
            <a:r>
              <a:rPr lang="en-US" sz="2400" dirty="0" smtClean="0"/>
              <a:t>Copper RRR starts degrading</a:t>
            </a:r>
          </a:p>
          <a:p>
            <a:pPr algn="ctr"/>
            <a:r>
              <a:rPr lang="en-US" sz="2400" dirty="0"/>
              <a:t>b</a:t>
            </a:r>
            <a:r>
              <a:rPr lang="en-US" sz="2400" dirty="0" smtClean="0"/>
              <a:t>ut ~80% is recovered after warm </a:t>
            </a:r>
            <a:r>
              <a:rPr lang="en-US" sz="2400" dirty="0" smtClean="0"/>
              <a:t>up</a:t>
            </a:r>
          </a:p>
        </p:txBody>
      </p:sp>
      <p:sp>
        <p:nvSpPr>
          <p:cNvPr id="13" name="Rounded Rectangular Callout 12"/>
          <p:cNvSpPr/>
          <p:nvPr/>
        </p:nvSpPr>
        <p:spPr>
          <a:xfrm>
            <a:off x="0" y="4717529"/>
            <a:ext cx="4876800" cy="2089671"/>
          </a:xfrm>
          <a:prstGeom prst="wedgeRoundRectCallout">
            <a:avLst>
              <a:gd name="adj1" fmla="val 30499"/>
              <a:gd name="adj2" fmla="val -6952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ym typeface="Wingdings" panose="05000000000000000000" pitchFamily="2" charset="2"/>
              </a:rPr>
              <a:t>“</a:t>
            </a:r>
            <a:r>
              <a:rPr lang="en-US" sz="2400" i="1" dirty="0"/>
              <a:t>These numbers should be acceptable for the superconductors and copper stabilizer provided periodic annealing during the collider </a:t>
            </a:r>
            <a:r>
              <a:rPr lang="en-US" sz="2400" i="1" dirty="0" smtClean="0"/>
              <a:t>shutdowns</a:t>
            </a:r>
            <a:r>
              <a:rPr lang="en-US" sz="2400" dirty="0" smtClean="0"/>
              <a:t>” PDR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802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b="0" smtClean="0">
                <a:solidFill>
                  <a:prstClr val="black"/>
                </a:solidFill>
              </a:rPr>
              <a:pPr/>
              <a:t>38</a:t>
            </a:fld>
            <a:endParaRPr lang="en-US" b="0" dirty="0">
              <a:solidFill>
                <a:prstClr val="black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17320" y="255588"/>
            <a:ext cx="672084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BEAM SCREEN AND ABSORBER DESIGN</a:t>
            </a:r>
            <a:endParaRPr lang="en-US" sz="2800" kern="0" dirty="0">
              <a:solidFill>
                <a:srgbClr val="0066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4" name="Picture 3" descr="TUPFI021f2-eps-converted-to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936" y="1553558"/>
            <a:ext cx="2230717" cy="218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4"/>
          <p:cNvSpPr>
            <a:spLocks/>
          </p:cNvSpPr>
          <p:nvPr/>
        </p:nvSpPr>
        <p:spPr bwMode="auto">
          <a:xfrm rot="16200000">
            <a:off x="-499901" y="2462977"/>
            <a:ext cx="2112962" cy="400050"/>
          </a:xfrm>
          <a:custGeom>
            <a:avLst/>
            <a:gdLst>
              <a:gd name="T0" fmla="*/ 1056481 w 21600"/>
              <a:gd name="T1" fmla="*/ 200025 h 21600"/>
              <a:gd name="T2" fmla="*/ 1056481 w 21600"/>
              <a:gd name="T3" fmla="*/ 200025 h 21600"/>
              <a:gd name="T4" fmla="*/ 1056481 w 21600"/>
              <a:gd name="T5" fmla="*/ 200025 h 21600"/>
              <a:gd name="T6" fmla="*/ 1056481 w 21600"/>
              <a:gd name="T7" fmla="*/ 2000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hangingPunct="0"/>
            <a:r>
              <a:rPr lang="en-US" altLang="en-US" sz="1400" dirty="0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16 mm absorbers</a:t>
            </a:r>
          </a:p>
        </p:txBody>
      </p:sp>
      <p:pic>
        <p:nvPicPr>
          <p:cNvPr id="16" name="Picture 5" descr="Q1beamscreen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2" t="15660" r="24852" b="7753"/>
          <a:stretch>
            <a:fillRect/>
          </a:stretch>
        </p:blipFill>
        <p:spPr bwMode="auto">
          <a:xfrm>
            <a:off x="3523575" y="1575201"/>
            <a:ext cx="2254272" cy="2220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TUPFI021f3-eps-converted-to.pd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291" y="4010916"/>
            <a:ext cx="2233334" cy="2187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7"/>
          <p:cNvSpPr>
            <a:spLocks/>
          </p:cNvSpPr>
          <p:nvPr/>
        </p:nvSpPr>
        <p:spPr bwMode="auto">
          <a:xfrm rot="16200000">
            <a:off x="-429258" y="4863797"/>
            <a:ext cx="1971675" cy="400050"/>
          </a:xfrm>
          <a:custGeom>
            <a:avLst/>
            <a:gdLst>
              <a:gd name="T0" fmla="*/ 985838 w 21600"/>
              <a:gd name="T1" fmla="*/ 200025 h 21600"/>
              <a:gd name="T2" fmla="*/ 985838 w 21600"/>
              <a:gd name="T3" fmla="*/ 200025 h 21600"/>
              <a:gd name="T4" fmla="*/ 985838 w 21600"/>
              <a:gd name="T5" fmla="*/ 200025 h 21600"/>
              <a:gd name="T6" fmla="*/ 985838 w 21600"/>
              <a:gd name="T7" fmla="*/ 2000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hangingPunct="0"/>
            <a:r>
              <a:rPr lang="en-US" altLang="en-US" sz="1400" dirty="0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6 mm absorbers</a:t>
            </a:r>
          </a:p>
        </p:txBody>
      </p:sp>
      <p:pic>
        <p:nvPicPr>
          <p:cNvPr id="19" name="Picture 8" descr="DODNbeamscreen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4" t="15114" r="25201" b="8417"/>
          <a:stretch>
            <a:fillRect/>
          </a:stretch>
        </p:blipFill>
        <p:spPr bwMode="auto">
          <a:xfrm>
            <a:off x="3523575" y="4039599"/>
            <a:ext cx="2254272" cy="2226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AutoShape 9"/>
          <p:cNvSpPr>
            <a:spLocks/>
          </p:cNvSpPr>
          <p:nvPr/>
        </p:nvSpPr>
        <p:spPr bwMode="auto">
          <a:xfrm>
            <a:off x="556579" y="943700"/>
            <a:ext cx="3248025" cy="461963"/>
          </a:xfrm>
          <a:custGeom>
            <a:avLst/>
            <a:gdLst>
              <a:gd name="T0" fmla="*/ 1623802 w 21600"/>
              <a:gd name="T1" fmla="*/ 230982 h 21600"/>
              <a:gd name="T2" fmla="*/ 1623802 w 21600"/>
              <a:gd name="T3" fmla="*/ 230982 h 21600"/>
              <a:gd name="T4" fmla="*/ 1623802 w 21600"/>
              <a:gd name="T5" fmla="*/ 230982 h 21600"/>
              <a:gd name="T6" fmla="*/ 1623802 w 21600"/>
              <a:gd name="T7" fmla="*/ 23098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hangingPunct="0"/>
            <a:r>
              <a:rPr lang="en-US" altLang="en-US" b="1" dirty="0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conceptual version</a:t>
            </a:r>
          </a:p>
          <a:p>
            <a:pPr algn="ctr" hangingPunct="0"/>
            <a:r>
              <a:rPr lang="en-US" altLang="en-US" b="1" dirty="0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(BS #1)</a:t>
            </a:r>
            <a:endParaRPr lang="en-US" altLang="en-US" dirty="0" smtClean="0">
              <a:solidFill>
                <a:srgbClr val="22529E"/>
              </a:solidFill>
              <a:latin typeface="Helvetica Neue" charset="0"/>
              <a:ea typeface="MS PGothic" panose="020B0600070205080204" pitchFamily="34" charset="-128"/>
              <a:sym typeface="Helvetica Neue" charset="0"/>
            </a:endParaRPr>
          </a:p>
        </p:txBody>
      </p:sp>
      <p:sp>
        <p:nvSpPr>
          <p:cNvPr id="21" name="AutoShape 10"/>
          <p:cNvSpPr>
            <a:spLocks/>
          </p:cNvSpPr>
          <p:nvPr/>
        </p:nvSpPr>
        <p:spPr bwMode="auto">
          <a:xfrm>
            <a:off x="3240278" y="928227"/>
            <a:ext cx="2965450" cy="461963"/>
          </a:xfrm>
          <a:custGeom>
            <a:avLst/>
            <a:gdLst>
              <a:gd name="T0" fmla="*/ 1482725 w 21600"/>
              <a:gd name="T1" fmla="*/ 230982 h 21600"/>
              <a:gd name="T2" fmla="*/ 1482725 w 21600"/>
              <a:gd name="T3" fmla="*/ 230982 h 21600"/>
              <a:gd name="T4" fmla="*/ 1482725 w 21600"/>
              <a:gd name="T5" fmla="*/ 230982 h 21600"/>
              <a:gd name="T6" fmla="*/ 1482725 w 21600"/>
              <a:gd name="T7" fmla="*/ 23098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hangingPunct="0"/>
            <a:r>
              <a:rPr lang="en-US" altLang="en-US" b="1" dirty="0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executive version</a:t>
            </a:r>
          </a:p>
          <a:p>
            <a:pPr algn="ctr" hangingPunct="0"/>
            <a:r>
              <a:rPr lang="en-US" altLang="en-US" b="1" dirty="0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(BS #2)</a:t>
            </a:r>
            <a:endParaRPr lang="en-US" altLang="en-US" dirty="0" smtClean="0">
              <a:solidFill>
                <a:srgbClr val="22529E"/>
              </a:solidFill>
              <a:latin typeface="Helvetica Neue" charset="0"/>
              <a:ea typeface="MS PGothic" panose="020B0600070205080204" pitchFamily="34" charset="-128"/>
              <a:sym typeface="Helvetica Neue" charset="0"/>
            </a:endParaRPr>
          </a:p>
        </p:txBody>
      </p:sp>
      <p:pic>
        <p:nvPicPr>
          <p:cNvPr id="22" name="Picture 3" descr="DODN_xy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6" t="14603" r="24229" b="5690"/>
          <a:stretch>
            <a:fillRect/>
          </a:stretch>
        </p:blipFill>
        <p:spPr bwMode="auto">
          <a:xfrm>
            <a:off x="6300534" y="4039599"/>
            <a:ext cx="2285682" cy="228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AutoShape 10"/>
          <p:cNvSpPr>
            <a:spLocks/>
          </p:cNvSpPr>
          <p:nvPr/>
        </p:nvSpPr>
        <p:spPr bwMode="auto">
          <a:xfrm>
            <a:off x="6034025" y="928228"/>
            <a:ext cx="2965450" cy="461963"/>
          </a:xfrm>
          <a:custGeom>
            <a:avLst/>
            <a:gdLst>
              <a:gd name="T0" fmla="*/ 1482725 w 21600"/>
              <a:gd name="T1" fmla="*/ 230982 h 21600"/>
              <a:gd name="T2" fmla="*/ 1482725 w 21600"/>
              <a:gd name="T3" fmla="*/ 230982 h 21600"/>
              <a:gd name="T4" fmla="*/ 1482725 w 21600"/>
              <a:gd name="T5" fmla="*/ 230982 h 21600"/>
              <a:gd name="T6" fmla="*/ 1482725 w 21600"/>
              <a:gd name="T7" fmla="*/ 23098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hangingPunct="0"/>
            <a:r>
              <a:rPr lang="en-US" altLang="en-US" b="1" dirty="0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revisited version</a:t>
            </a:r>
          </a:p>
          <a:p>
            <a:pPr algn="ctr" hangingPunct="0"/>
            <a:r>
              <a:rPr lang="en-US" altLang="en-US" b="1" dirty="0" smtClean="0">
                <a:solidFill>
                  <a:srgbClr val="22529E"/>
                </a:solidFill>
                <a:latin typeface="Helvetica Neue" charset="0"/>
                <a:ea typeface="MS PGothic" panose="020B0600070205080204" pitchFamily="34" charset="-128"/>
                <a:sym typeface="Helvetica Neue" charset="0"/>
              </a:rPr>
              <a:t>(BS #3)</a:t>
            </a:r>
            <a:endParaRPr lang="en-US" altLang="en-US" dirty="0" smtClean="0">
              <a:solidFill>
                <a:srgbClr val="22529E"/>
              </a:solidFill>
              <a:latin typeface="Helvetica Neue" charset="0"/>
              <a:ea typeface="MS PGothic" panose="020B0600070205080204" pitchFamily="34" charset="-128"/>
              <a:sym typeface="Helvetica Neue" charset="0"/>
            </a:endParaRPr>
          </a:p>
        </p:txBody>
      </p:sp>
      <p:pic>
        <p:nvPicPr>
          <p:cNvPr id="24" name="Picture 5" descr="Q1beamscreen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2" t="15660" r="24852" b="7753"/>
          <a:stretch>
            <a:fillRect/>
          </a:stretch>
        </p:blipFill>
        <p:spPr bwMode="auto">
          <a:xfrm>
            <a:off x="6290203" y="1614028"/>
            <a:ext cx="2254272" cy="2220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AutoShape 4"/>
          <p:cNvSpPr>
            <a:spLocks/>
          </p:cNvSpPr>
          <p:nvPr/>
        </p:nvSpPr>
        <p:spPr bwMode="auto">
          <a:xfrm>
            <a:off x="5453461" y="2314844"/>
            <a:ext cx="1228184" cy="400050"/>
          </a:xfrm>
          <a:custGeom>
            <a:avLst/>
            <a:gdLst>
              <a:gd name="T0" fmla="*/ 1056481 w 21600"/>
              <a:gd name="T1" fmla="*/ 200025 h 21600"/>
              <a:gd name="T2" fmla="*/ 1056481 w 21600"/>
              <a:gd name="T3" fmla="*/ 200025 h 21600"/>
              <a:gd name="T4" fmla="*/ 1056481 w 21600"/>
              <a:gd name="T5" fmla="*/ 200025 h 21600"/>
              <a:gd name="T6" fmla="*/ 1056481 w 21600"/>
              <a:gd name="T7" fmla="*/ 2000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hangingPunct="0"/>
            <a:r>
              <a:rPr lang="en-US" altLang="en-US" sz="1600" dirty="0" smtClean="0">
                <a:solidFill>
                  <a:srgbClr val="22529E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  <a:sym typeface="Helvetica Neue" charset="0"/>
              </a:rPr>
              <a:t>≡</a:t>
            </a:r>
            <a:endParaRPr lang="en-US" altLang="en-US" sz="1600" dirty="0" smtClean="0">
              <a:solidFill>
                <a:srgbClr val="22529E"/>
              </a:solidFill>
              <a:latin typeface="Helvetica Neue" charset="0"/>
              <a:ea typeface="MS PGothic" panose="020B0600070205080204" pitchFamily="34" charset="-128"/>
              <a:sym typeface="Helvetica Neue" charset="0"/>
            </a:endParaRP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Cerutti</a:t>
            </a:r>
            <a:r>
              <a:rPr lang="en-US" dirty="0" smtClean="0">
                <a:solidFill>
                  <a:prstClr val="black"/>
                </a:solidFill>
              </a:rPr>
              <a:t>			Nov 20, 2014	 	4th Joint HiLumi LHC-LARP Annual Meeting - KEK</a:t>
            </a:r>
          </a:p>
        </p:txBody>
      </p:sp>
    </p:spTree>
    <p:extLst>
      <p:ext uri="{BB962C8B-B14F-4D97-AF65-F5344CB8AC3E}">
        <p14:creationId xmlns:p14="http://schemas.microsoft.com/office/powerpoint/2010/main" val="348828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b="0" smtClean="0">
                <a:solidFill>
                  <a:prstClr val="black"/>
                </a:solidFill>
              </a:rPr>
              <a:pPr/>
              <a:t>39</a:t>
            </a:fld>
            <a:endParaRPr lang="en-US" b="0" dirty="0">
              <a:solidFill>
                <a:prstClr val="black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" y="255588"/>
            <a:ext cx="8077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Peak Dose @ Ultimate Lifetime w </a:t>
            </a:r>
            <a:r>
              <a:rPr lang="en-US" sz="2800" kern="0" dirty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L</a:t>
            </a: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atest Absorber</a:t>
            </a:r>
            <a:endParaRPr lang="en-US" sz="2800" kern="0" dirty="0">
              <a:solidFill>
                <a:srgbClr val="0066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78831" y="-109728"/>
            <a:ext cx="4800600" cy="6858000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558951" y="1586484"/>
            <a:ext cx="19025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auto" hangingPunct="0"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2-3 mm radial resolution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1021" y="5687567"/>
            <a:ext cx="19319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auto" hangingPunct="0"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50cm BS gap in the ICs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Cerutti</a:t>
            </a:r>
            <a:r>
              <a:rPr lang="en-US" dirty="0" smtClean="0">
                <a:solidFill>
                  <a:prstClr val="black"/>
                </a:solidFill>
              </a:rPr>
              <a:t>			Nov 20, 2014	 	4th Joint HiLumi LHC-LARP Annual Meeting - KEK</a:t>
            </a:r>
          </a:p>
        </p:txBody>
      </p:sp>
      <p:sp>
        <p:nvSpPr>
          <p:cNvPr id="2" name="Oval 1"/>
          <p:cNvSpPr/>
          <p:nvPr/>
        </p:nvSpPr>
        <p:spPr>
          <a:xfrm>
            <a:off x="990600" y="1981200"/>
            <a:ext cx="516383" cy="1143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2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Attempt (presented at MT23)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Simulations performed with QLASA and ROXIE using MATPRO property database</a:t>
            </a:r>
          </a:p>
          <a:p>
            <a:pPr lvl="1"/>
            <a:r>
              <a:rPr lang="en-US" dirty="0"/>
              <a:t>Using preliminary MQXF requirements</a:t>
            </a:r>
          </a:p>
          <a:p>
            <a:pPr lvl="1"/>
            <a:r>
              <a:rPr lang="en-US" dirty="0" smtClean="0"/>
              <a:t>Assuming heaters only on the outer layer</a:t>
            </a:r>
          </a:p>
          <a:p>
            <a:pPr lvl="1"/>
            <a:r>
              <a:rPr lang="en-US" dirty="0" smtClean="0"/>
              <a:t>With conservative assumptions</a:t>
            </a:r>
          </a:p>
          <a:p>
            <a:pPr lvl="2"/>
            <a:r>
              <a:rPr lang="en-US" dirty="0" smtClean="0"/>
              <a:t>Slow layer-layer propagation</a:t>
            </a:r>
          </a:p>
          <a:p>
            <a:pPr lvl="2"/>
            <a:r>
              <a:rPr lang="en-US" dirty="0" smtClean="0"/>
              <a:t>Only copper (no bronze) in strands</a:t>
            </a:r>
          </a:p>
          <a:p>
            <a:pPr lvl="2"/>
            <a:r>
              <a:rPr lang="en-US" dirty="0" smtClean="0"/>
              <a:t>No dynamic effects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Hot spot temp. ~ 350 K (max acceptable temp.)</a:t>
            </a:r>
          </a:p>
          <a:p>
            <a:pPr lvl="1"/>
            <a:r>
              <a:rPr lang="en-US" dirty="0" smtClean="0"/>
              <a:t>Without margin and redundancy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663625"/>
            <a:ext cx="8991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G. </a:t>
            </a:r>
            <a:r>
              <a:rPr lang="en-US" sz="1600" dirty="0" err="1" smtClean="0"/>
              <a:t>Manfreda</a:t>
            </a:r>
            <a:r>
              <a:rPr lang="en-US" sz="1600" dirty="0" smtClean="0"/>
              <a:t>, </a:t>
            </a:r>
            <a:r>
              <a:rPr lang="en-US" sz="1600" dirty="0"/>
              <a:t>et al., “Quench Protection Study of the Nb3Sn </a:t>
            </a:r>
            <a:r>
              <a:rPr lang="en-US" sz="1600" dirty="0" smtClean="0"/>
              <a:t>low-beta </a:t>
            </a:r>
            <a:r>
              <a:rPr lang="en-US" sz="1600" dirty="0"/>
              <a:t>quadrupole for the LHC luminosity upgrade,” </a:t>
            </a:r>
            <a:r>
              <a:rPr lang="en-US" sz="1600" i="1" dirty="0"/>
              <a:t>IEEE Trans. </a:t>
            </a:r>
            <a:r>
              <a:rPr lang="en-US" sz="1600" i="1" dirty="0" smtClean="0"/>
              <a:t>Appl.</a:t>
            </a:r>
            <a:r>
              <a:rPr lang="en-US" sz="1600" dirty="0"/>
              <a:t> </a:t>
            </a:r>
            <a:r>
              <a:rPr lang="en-US" sz="1600" i="1" dirty="0" smtClean="0"/>
              <a:t>Supercond</a:t>
            </a:r>
            <a:r>
              <a:rPr lang="en-US" sz="1600" i="1" dirty="0"/>
              <a:t>.</a:t>
            </a:r>
            <a:r>
              <a:rPr lang="en-US" sz="1600" dirty="0"/>
              <a:t>, vol. 24, no. 3, Jun. 2014, Art. ID. </a:t>
            </a:r>
            <a:r>
              <a:rPr lang="en-US" sz="1600" dirty="0" smtClean="0"/>
              <a:t>4700405.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0" y="6273225"/>
            <a:ext cx="8991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G. </a:t>
            </a:r>
            <a:r>
              <a:rPr lang="en-US" sz="1600" dirty="0" smtClean="0"/>
              <a:t>Ambrosio, </a:t>
            </a:r>
            <a:r>
              <a:rPr lang="en-US" sz="1600" dirty="0"/>
              <a:t>“Maximum allowable temperature during quench in </a:t>
            </a:r>
            <a:r>
              <a:rPr lang="en-US" sz="1600" dirty="0" smtClean="0"/>
              <a:t>Nb3Sn </a:t>
            </a:r>
            <a:r>
              <a:rPr lang="en-US" sz="1600" dirty="0"/>
              <a:t>accelerator </a:t>
            </a:r>
            <a:r>
              <a:rPr lang="en-US" sz="1600" dirty="0" smtClean="0"/>
              <a:t>magnets”, </a:t>
            </a:r>
            <a:r>
              <a:rPr lang="en-US" sz="1600" i="1" dirty="0"/>
              <a:t>Yellow Report </a:t>
            </a:r>
            <a:r>
              <a:rPr lang="en-US" sz="1600" i="1" dirty="0" smtClean="0"/>
              <a:t>CERN-2013-006</a:t>
            </a:r>
            <a:r>
              <a:rPr lang="en-US" sz="1600" dirty="0"/>
              <a:t>, pp. 43–46, WAMSDO </a:t>
            </a:r>
            <a:r>
              <a:rPr lang="en-US" sz="1600" dirty="0" smtClean="0"/>
              <a:t>2013, </a:t>
            </a:r>
            <a:r>
              <a:rPr lang="en-US" sz="1600" dirty="0"/>
              <a:t>CERN, Geneva, </a:t>
            </a:r>
            <a:r>
              <a:rPr lang="en-US" sz="1600" dirty="0" smtClean="0"/>
              <a:t>CH.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401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Cerutti</a:t>
            </a:r>
            <a:r>
              <a:rPr lang="en-US" dirty="0" smtClean="0">
                <a:solidFill>
                  <a:prstClr val="black"/>
                </a:solidFill>
              </a:rPr>
              <a:t>			Nov 20, 2014	 	4th Joint HiLumi LHC-LARP Annual Meeting - KEK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b="0" smtClean="0">
                <a:solidFill>
                  <a:prstClr val="black"/>
                </a:solidFill>
              </a:rPr>
              <a:pPr/>
              <a:t>40</a:t>
            </a:fld>
            <a:endParaRPr lang="en-US" b="0" dirty="0">
              <a:solidFill>
                <a:prstClr val="black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146300" y="255588"/>
            <a:ext cx="46656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INERMET IMPACT</a:t>
            </a:r>
            <a:endParaRPr lang="en-US" sz="2800" kern="0" dirty="0">
              <a:solidFill>
                <a:srgbClr val="0066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3" descr="pasted-image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" t="9241" r="11171" b="10039"/>
          <a:stretch>
            <a:fillRect/>
          </a:stretch>
        </p:blipFill>
        <p:spPr bwMode="auto">
          <a:xfrm>
            <a:off x="30386" y="1467501"/>
            <a:ext cx="5063980" cy="3885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4" r="5870"/>
          <a:stretch>
            <a:fillRect/>
          </a:stretch>
        </p:blipFill>
        <p:spPr bwMode="auto">
          <a:xfrm>
            <a:off x="5094366" y="795528"/>
            <a:ext cx="4040490" cy="333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971800" y="2468880"/>
            <a:ext cx="777240" cy="2185416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68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b="0" smtClean="0">
                <a:solidFill>
                  <a:prstClr val="black"/>
                </a:solidFill>
              </a:rPr>
              <a:pPr/>
              <a:t>41</a:t>
            </a:fld>
            <a:endParaRPr lang="en-US" b="0" dirty="0">
              <a:solidFill>
                <a:prstClr val="black"/>
              </a:solidFill>
            </a:endParaRPr>
          </a:p>
        </p:txBody>
      </p:sp>
      <p:pic>
        <p:nvPicPr>
          <p:cNvPr id="6" name="Picture 3" descr="pasted-image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7" t="9195" r="1233" b="7817"/>
          <a:stretch/>
        </p:blipFill>
        <p:spPr bwMode="auto">
          <a:xfrm>
            <a:off x="2396599" y="1145230"/>
            <a:ext cx="6601097" cy="4580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/>
          <p:cNvSpPr>
            <a:spLocks/>
          </p:cNvSpPr>
          <p:nvPr/>
        </p:nvSpPr>
        <p:spPr bwMode="auto">
          <a:xfrm>
            <a:off x="481805" y="977028"/>
            <a:ext cx="1793875" cy="2633663"/>
          </a:xfrm>
          <a:custGeom>
            <a:avLst/>
            <a:gdLst>
              <a:gd name="T0" fmla="*/ 896938 w 21600"/>
              <a:gd name="T1" fmla="*/ 1316832 h 21600"/>
              <a:gd name="T2" fmla="*/ 896938 w 21600"/>
              <a:gd name="T3" fmla="*/ 1316832 h 21600"/>
              <a:gd name="T4" fmla="*/ 896938 w 21600"/>
              <a:gd name="T5" fmla="*/ 1316832 h 21600"/>
              <a:gd name="T6" fmla="*/ 896938 w 21600"/>
              <a:gd name="T7" fmla="*/ 131683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2000" b="1" dirty="0">
                <a:solidFill>
                  <a:srgbClr val="0433FF"/>
                </a:solidFill>
                <a:latin typeface="Calibri"/>
              </a:rPr>
              <a:t>Blue rectangles indicate the azimuthal regions shielded by the tungsten absorbers </a:t>
            </a:r>
            <a:endParaRPr lang="en-US" alt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AutoShape 5"/>
          <p:cNvSpPr>
            <a:spLocks/>
          </p:cNvSpPr>
          <p:nvPr/>
        </p:nvSpPr>
        <p:spPr bwMode="auto">
          <a:xfrm>
            <a:off x="611185" y="3610691"/>
            <a:ext cx="1535113" cy="2316163"/>
          </a:xfrm>
          <a:custGeom>
            <a:avLst/>
            <a:gdLst>
              <a:gd name="T0" fmla="*/ 767557 w 21600"/>
              <a:gd name="T1" fmla="*/ 1158082 h 21600"/>
              <a:gd name="T2" fmla="*/ 767557 w 21600"/>
              <a:gd name="T3" fmla="*/ 1158082 h 21600"/>
              <a:gd name="T4" fmla="*/ 767557 w 21600"/>
              <a:gd name="T5" fmla="*/ 1158082 h 21600"/>
              <a:gd name="T6" fmla="*/ 767557 w 21600"/>
              <a:gd name="T7" fmla="*/ 115808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2000" b="1" dirty="0">
                <a:solidFill>
                  <a:srgbClr val="000000"/>
                </a:solidFill>
                <a:latin typeface="Calibri"/>
              </a:rPr>
              <a:t>Black rectangles indicate the azimuthal regions covered by coils </a:t>
            </a:r>
            <a:endParaRPr lang="en-US" alt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146300" y="255588"/>
            <a:ext cx="46656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2D VIEW [IV]</a:t>
            </a:r>
            <a:endParaRPr lang="en-US" sz="2800" kern="0" dirty="0">
              <a:solidFill>
                <a:srgbClr val="0066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Cerutti</a:t>
            </a:r>
            <a:r>
              <a:rPr lang="en-US" dirty="0" smtClean="0">
                <a:solidFill>
                  <a:prstClr val="black"/>
                </a:solidFill>
              </a:rPr>
              <a:t>			Nov 20, 2014	 	4th Joint HiLumi LHC-LARP Annual Meeting - KEK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867400" y="3914775"/>
            <a:ext cx="3271535" cy="2196745"/>
            <a:chOff x="5867400" y="3914775"/>
            <a:chExt cx="3271535" cy="2196745"/>
          </a:xfrm>
        </p:grpSpPr>
        <p:sp>
          <p:nvSpPr>
            <p:cNvPr id="2" name="Oval 1"/>
            <p:cNvSpPr/>
            <p:nvPr/>
          </p:nvSpPr>
          <p:spPr>
            <a:xfrm>
              <a:off x="5867400" y="3914775"/>
              <a:ext cx="762000" cy="685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248400" y="5742188"/>
              <a:ext cx="2890535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Needs design optimization</a:t>
              </a:r>
              <a:endParaRPr lang="en-US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6477000" y="4600575"/>
              <a:ext cx="1216667" cy="11253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293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235319"/>
            <a:ext cx="6172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Cerutti</a:t>
            </a:r>
            <a:r>
              <a:rPr lang="en-US" dirty="0" smtClean="0">
                <a:solidFill>
                  <a:prstClr val="black"/>
                </a:solidFill>
              </a:rPr>
              <a:t>	Nov 20, 2014	 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   4th Joint HiLumi LHC-LARP Annual Meeting	KEK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b="0" smtClean="0">
                <a:solidFill>
                  <a:prstClr val="black"/>
                </a:solidFill>
              </a:rPr>
              <a:pPr/>
              <a:t>42</a:t>
            </a:fld>
            <a:endParaRPr lang="en-US" b="0" dirty="0">
              <a:solidFill>
                <a:prstClr val="black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14400" y="255588"/>
            <a:ext cx="46656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DESIGN IMPACT</a:t>
            </a:r>
            <a:endParaRPr lang="en-US" sz="2800" kern="0" dirty="0">
              <a:solidFill>
                <a:srgbClr val="0066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" name="Picture 3" descr="pasted-imag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2" t="8424" r="10566" b="10039"/>
          <a:stretch/>
        </p:blipFill>
        <p:spPr bwMode="auto">
          <a:xfrm>
            <a:off x="76200" y="1066800"/>
            <a:ext cx="6666253" cy="507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5029200" y="76200"/>
            <a:ext cx="4114800" cy="1476102"/>
          </a:xfrm>
          <a:prstGeom prst="wedgeRoundRectCallout">
            <a:avLst>
              <a:gd name="adj1" fmla="val -40201"/>
              <a:gd name="adj2" fmla="val 77556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More design-simulation iterations are needed</a:t>
            </a:r>
            <a:endParaRPr lang="en-US" sz="2800" b="1" dirty="0"/>
          </a:p>
        </p:txBody>
      </p:sp>
      <p:pic>
        <p:nvPicPr>
          <p:cNvPr id="8" name="Picture 3" descr="DODN_xy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6" t="14603" r="24229" b="5690"/>
          <a:stretch>
            <a:fillRect/>
          </a:stretch>
        </p:blipFill>
        <p:spPr bwMode="auto">
          <a:xfrm>
            <a:off x="6839268" y="4044061"/>
            <a:ext cx="2285682" cy="228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Q1beamscreen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2" t="15660" r="24852" b="7753"/>
          <a:stretch>
            <a:fillRect/>
          </a:stretch>
        </p:blipFill>
        <p:spPr bwMode="auto">
          <a:xfrm>
            <a:off x="6889728" y="1752600"/>
            <a:ext cx="2254272" cy="2220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6456448" y="4736388"/>
            <a:ext cx="2057399" cy="1828799"/>
            <a:chOff x="6456448" y="4736388"/>
            <a:chExt cx="2057399" cy="1828799"/>
          </a:xfrm>
        </p:grpSpPr>
        <p:sp>
          <p:nvSpPr>
            <p:cNvPr id="6" name="Block Arc 5"/>
            <p:cNvSpPr/>
            <p:nvPr/>
          </p:nvSpPr>
          <p:spPr>
            <a:xfrm rot="19018266">
              <a:off x="6456448" y="4736388"/>
              <a:ext cx="1752600" cy="1524000"/>
            </a:xfrm>
            <a:prstGeom prst="blockArc">
              <a:avLst>
                <a:gd name="adj1" fmla="val 20399358"/>
                <a:gd name="adj2" fmla="val 21469634"/>
                <a:gd name="adj3" fmla="val 3470"/>
              </a:avLst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Block Arc 9"/>
            <p:cNvSpPr/>
            <p:nvPr/>
          </p:nvSpPr>
          <p:spPr>
            <a:xfrm rot="19143462">
              <a:off x="6761247" y="5041187"/>
              <a:ext cx="1752600" cy="1524000"/>
            </a:xfrm>
            <a:prstGeom prst="blockArc">
              <a:avLst>
                <a:gd name="adj1" fmla="val 21256691"/>
                <a:gd name="adj2" fmla="val 778793"/>
                <a:gd name="adj3" fmla="val 3407"/>
              </a:avLst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604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b="0" smtClean="0">
                <a:solidFill>
                  <a:prstClr val="black"/>
                </a:solidFill>
              </a:rPr>
              <a:pPr/>
              <a:t>43</a:t>
            </a:fld>
            <a:endParaRPr lang="en-US" b="0" dirty="0">
              <a:solidFill>
                <a:prstClr val="black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25537" y="255588"/>
            <a:ext cx="46656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Energy Deposition</a:t>
            </a:r>
            <a:endParaRPr lang="en-US" sz="2800" kern="0" dirty="0">
              <a:solidFill>
                <a:srgbClr val="0066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33500" y="0"/>
            <a:ext cx="4800600" cy="6858000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733800" y="4817351"/>
            <a:ext cx="302647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auto" hangingPunct="0"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radially averaged over the cable thickness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1021" y="5687567"/>
            <a:ext cx="19319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auto" hangingPunct="0"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50cm BS gap in the ICs</a:t>
            </a:r>
          </a:p>
        </p:txBody>
      </p:sp>
      <p:sp>
        <p:nvSpPr>
          <p:cNvPr id="2" name="Rounded Rectangular Callout 1"/>
          <p:cNvSpPr/>
          <p:nvPr/>
        </p:nvSpPr>
        <p:spPr>
          <a:xfrm>
            <a:off x="5943600" y="51594"/>
            <a:ext cx="3228975" cy="1548606"/>
          </a:xfrm>
          <a:prstGeom prst="wedgeRoundRectCallout">
            <a:avLst>
              <a:gd name="adj1" fmla="val -35877"/>
              <a:gd name="adj2" fmla="val 76032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Cooling and thermal analysis in next talk</a:t>
            </a:r>
            <a:endParaRPr lang="en-US" sz="24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Cerutti</a:t>
            </a:r>
            <a:r>
              <a:rPr lang="en-US" dirty="0" smtClean="0">
                <a:solidFill>
                  <a:prstClr val="black"/>
                </a:solidFill>
              </a:rPr>
              <a:t>			Nov 20, 2014	 	4th Joint HiLumi LHC-LARP Annual Meeting - KEK</a:t>
            </a:r>
          </a:p>
        </p:txBody>
      </p:sp>
    </p:spTree>
    <p:extLst>
      <p:ext uri="{BB962C8B-B14F-4D97-AF65-F5344CB8AC3E}">
        <p14:creationId xmlns:p14="http://schemas.microsoft.com/office/powerpoint/2010/main" val="221991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– Where we are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optimization of the radiation absorber is in progress. 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The target is to keep the peak dose </a:t>
            </a:r>
            <a:r>
              <a:rPr lang="en-US" u="sng" dirty="0" smtClean="0"/>
              <a:t>&lt; 25/33 </a:t>
            </a:r>
            <a:r>
              <a:rPr lang="en-US" u="sng" dirty="0" err="1" smtClean="0"/>
              <a:t>MGy</a:t>
            </a:r>
            <a:r>
              <a:rPr lang="en-US" dirty="0" smtClean="0"/>
              <a:t> at nominal/ultimate luminosity, </a:t>
            </a:r>
            <a:r>
              <a:rPr lang="en-US" u="sng" dirty="0" smtClean="0"/>
              <a:t>far from the pole turns.</a:t>
            </a:r>
          </a:p>
          <a:p>
            <a:pPr lvl="2"/>
            <a:endParaRPr lang="en-US" dirty="0"/>
          </a:p>
          <a:p>
            <a:r>
              <a:rPr lang="en-US" dirty="0" smtClean="0"/>
              <a:t>Under these conditions the LARP/MQXF technology meets requirements with sufficient margin.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ultiply 4"/>
          <p:cNvSpPr/>
          <p:nvPr/>
        </p:nvSpPr>
        <p:spPr>
          <a:xfrm>
            <a:off x="1295400" y="228600"/>
            <a:ext cx="2362200" cy="838200"/>
          </a:xfrm>
          <a:prstGeom prst="mathMultiply">
            <a:avLst>
              <a:gd name="adj1" fmla="val 7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2895600" y="5791200"/>
            <a:ext cx="5943600" cy="1076324"/>
          </a:xfrm>
          <a:prstGeom prst="wedgeRoundRectCallout">
            <a:avLst>
              <a:gd name="adj1" fmla="val -58440"/>
              <a:gd name="adj2" fmla="val -479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Your feedback is </a:t>
            </a:r>
            <a:r>
              <a:rPr lang="en-US" sz="3200" b="1" dirty="0"/>
              <a:t>v</a:t>
            </a:r>
            <a:r>
              <a:rPr lang="en-US" sz="3200" b="1" dirty="0" smtClean="0"/>
              <a:t>ery welcome!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09854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</a:t>
            </a:r>
            <a:r>
              <a:rPr lang="en-US" dirty="0" err="1" smtClean="0"/>
              <a:t>splides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Dec. 11,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Ambrosio &amp; P. Ferracin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22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b="0" smtClean="0">
                <a:solidFill>
                  <a:prstClr val="black"/>
                </a:solidFill>
              </a:rPr>
              <a:pPr/>
              <a:t>46</a:t>
            </a:fld>
            <a:endParaRPr lang="en-US" b="0" dirty="0">
              <a:solidFill>
                <a:prstClr val="black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146300" y="255588"/>
            <a:ext cx="46656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RADIATION SOURCE</a:t>
            </a:r>
            <a:endParaRPr lang="en-US" sz="2800" kern="0" dirty="0">
              <a:solidFill>
                <a:srgbClr val="0066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31860" y="1530500"/>
            <a:ext cx="7769368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auto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14 kW delivered in </a:t>
            </a:r>
            <a:r>
              <a:rPr lang="en-US" sz="1200" kern="0" dirty="0" smtClean="0">
                <a:solidFill>
                  <a:srgbClr val="0066FF"/>
                </a:solidFill>
                <a:latin typeface="Tahoma" pitchFamily="34" charset="0"/>
                <a:cs typeface="Tahoma" pitchFamily="34" charset="0"/>
              </a:rPr>
              <a:t>collisions</a:t>
            </a:r>
            <a:r>
              <a:rPr lang="en-US" sz="1200" kern="0" dirty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(L=7.5L</a:t>
            </a:r>
            <a:r>
              <a:rPr lang="en-US" sz="1200" kern="0" baseline="-250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0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en-US" sz="1200" kern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8915" y="2777727"/>
            <a:ext cx="4288349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auto" hangingPunct="0"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on each side of ATLAS and CMS, </a:t>
            </a:r>
          </a:p>
          <a:p>
            <a:pPr eaLnBrk="0" fontAlgn="auto" hangingPunct="0"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a </a:t>
            </a:r>
            <a:r>
              <a:rPr lang="en-US" sz="1200" i="1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54mm </a:t>
            </a:r>
            <a:r>
              <a:rPr lang="en-US" sz="1200" i="1" kern="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aperture </a:t>
            </a:r>
            <a:r>
              <a:rPr lang="en-US" sz="1200" i="1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TAS 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absorber takes 750W</a:t>
            </a:r>
            <a:endParaRPr lang="en-US" sz="1200" kern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eaLnBrk="0" fontAlgn="auto" hangingPunct="0"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and let 5kW </a:t>
            </a:r>
            <a:r>
              <a:rPr lang="en-US" sz="1200" kern="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impact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the machine</a:t>
            </a:r>
            <a:endParaRPr lang="en-US" sz="1200" kern="0" dirty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1911" y="1448140"/>
            <a:ext cx="4316749" cy="296255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70560" y="1982689"/>
            <a:ext cx="3318595" cy="713247"/>
            <a:chOff x="451603" y="2947541"/>
            <a:chExt cx="3318595" cy="713247"/>
          </a:xfrm>
        </p:grpSpPr>
        <p:sp>
          <p:nvSpPr>
            <p:cNvPr id="10" name="Oval 9"/>
            <p:cNvSpPr/>
            <p:nvPr/>
          </p:nvSpPr>
          <p:spPr>
            <a:xfrm>
              <a:off x="670560" y="3169920"/>
              <a:ext cx="358140" cy="3581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855346" y="3354706"/>
              <a:ext cx="221742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723008" y="3217605"/>
              <a:ext cx="132338" cy="13233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3083907" y="3227131"/>
              <a:ext cx="0" cy="233016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3095049" y="3220528"/>
              <a:ext cx="67514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fontAlgn="auto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010000"/>
                </a:buClr>
                <a:defRPr/>
              </a:pPr>
              <a:r>
                <a:rPr lang="en-US" sz="900" kern="0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54 mm</a:t>
              </a:r>
              <a:endParaRPr lang="en-US" sz="900" kern="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451603" y="2947541"/>
              <a:ext cx="577098" cy="245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fontAlgn="auto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010000"/>
                </a:buClr>
                <a:defRPr/>
              </a:pPr>
              <a:r>
                <a:rPr lang="en-US" sz="900" kern="0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5 mm</a:t>
              </a:r>
              <a:endParaRPr lang="en-US" sz="900" kern="0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1759178" y="3395331"/>
              <a:ext cx="577098" cy="265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fontAlgn="auto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010000"/>
                </a:buClr>
                <a:defRPr/>
              </a:pPr>
              <a:r>
                <a:rPr lang="en-US" sz="900" kern="0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21 m</a:t>
              </a:r>
              <a:endParaRPr lang="en-US" sz="900" kern="0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04195" y="989807"/>
            <a:ext cx="7769368" cy="297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auto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700 MJ per beam	(7 </a:t>
            </a:r>
            <a:r>
              <a:rPr lang="en-US" sz="1200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TeV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protons, 2.2 10</a:t>
            </a:r>
            <a:r>
              <a:rPr lang="en-US" sz="1200" kern="0" baseline="3000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11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p per bunch, ~2800 bunches)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2146300" y="4964371"/>
            <a:ext cx="277123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auto" hangingPunct="0"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295 </a:t>
            </a:r>
            <a:r>
              <a:rPr lang="en-US" sz="1200" kern="0" dirty="0" err="1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urad</a:t>
            </a:r>
            <a:r>
              <a:rPr lang="en-US" sz="1200" kern="0" dirty="0" smtClean="0">
                <a:solidFill>
                  <a:sysClr val="windowText" lastClr="000000"/>
                </a:solidFill>
                <a:latin typeface="Tahoma" pitchFamily="34" charset="0"/>
                <a:cs typeface="Tahoma" pitchFamily="34" charset="0"/>
              </a:rPr>
              <a:t> half vertical crossing angle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37960"/>
            <a:ext cx="8686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F. Cerutti</a:t>
            </a:r>
            <a:r>
              <a:rPr lang="en-US" dirty="0" smtClean="0">
                <a:solidFill>
                  <a:prstClr val="black"/>
                </a:solidFill>
              </a:rPr>
              <a:t>			Nov 20, 2014	 	4th Joint HiLumi LHC-LARP Annual Meeting - KEK</a:t>
            </a:r>
          </a:p>
        </p:txBody>
      </p:sp>
    </p:spTree>
    <p:extLst>
      <p:ext uri="{BB962C8B-B14F-4D97-AF65-F5344CB8AC3E}">
        <p14:creationId xmlns:p14="http://schemas.microsoft.com/office/powerpoint/2010/main" val="24479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altLang="en-US" dirty="0" smtClean="0"/>
              <a:t>MQXF Main Parameters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2C2B6E-0D94-453A-8EE2-7F5D323926DD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17415" name="Content Placeholder 8"/>
          <p:cNvSpPr>
            <a:spLocks noGrp="1"/>
          </p:cNvSpPr>
          <p:nvPr>
            <p:ph idx="1"/>
          </p:nvPr>
        </p:nvSpPr>
        <p:spPr>
          <a:xfrm>
            <a:off x="22225" y="1143000"/>
            <a:ext cx="8893175" cy="3276600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140 T/m </a:t>
            </a:r>
            <a:r>
              <a:rPr lang="en-GB" dirty="0" smtClean="0"/>
              <a:t>in </a:t>
            </a:r>
            <a:r>
              <a:rPr lang="en-GB" dirty="0" smtClean="0">
                <a:solidFill>
                  <a:srgbClr val="FF0000"/>
                </a:solidFill>
              </a:rPr>
              <a:t>150 mm </a:t>
            </a:r>
            <a:r>
              <a:rPr lang="en-GB" dirty="0" smtClean="0"/>
              <a:t>coil aperture 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Q1/Q3 length: </a:t>
            </a:r>
            <a:r>
              <a:rPr lang="en-GB" dirty="0" smtClean="0">
                <a:solidFill>
                  <a:srgbClr val="FF0000"/>
                </a:solidFill>
              </a:rPr>
              <a:t>8 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Q2 length: </a:t>
            </a:r>
            <a:r>
              <a:rPr lang="en-GB" dirty="0" smtClean="0">
                <a:solidFill>
                  <a:srgbClr val="FF0000"/>
                </a:solidFill>
              </a:rPr>
              <a:t>6.8 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Max outer diameter: </a:t>
            </a:r>
            <a:r>
              <a:rPr lang="en-GB" dirty="0" smtClean="0">
                <a:solidFill>
                  <a:srgbClr val="FF0000"/>
                </a:solidFill>
              </a:rPr>
              <a:t>630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1.9 K </a:t>
            </a:r>
            <a:r>
              <a:rPr lang="en-GB" dirty="0" smtClean="0"/>
              <a:t>operating temperature </a:t>
            </a:r>
            <a:endParaRPr lang="en-GB" dirty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Radiation strength: &gt; </a:t>
            </a:r>
            <a:r>
              <a:rPr lang="en-GB" dirty="0" smtClean="0">
                <a:solidFill>
                  <a:srgbClr val="FF0000"/>
                </a:solidFill>
              </a:rPr>
              <a:t>33 </a:t>
            </a:r>
            <a:r>
              <a:rPr lang="en-GB" dirty="0" err="1" smtClean="0">
                <a:solidFill>
                  <a:srgbClr val="FF0000"/>
                </a:solidFill>
              </a:rPr>
              <a:t>MGy</a:t>
            </a:r>
            <a:endParaRPr lang="en-GB" sz="2800" dirty="0" smtClean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Field quality: see WP3 page at </a:t>
            </a:r>
            <a:r>
              <a:rPr lang="en-GB" i="1" dirty="0" smtClean="0"/>
              <a:t>https</a:t>
            </a:r>
            <a:r>
              <a:rPr lang="en-GB" i="1" dirty="0"/>
              <a:t>://</a:t>
            </a:r>
            <a:r>
              <a:rPr lang="en-GB" i="1" dirty="0" smtClean="0"/>
              <a:t>espace.cern.ch/HiLumi/WP3/SitePages/Home.aspx</a:t>
            </a:r>
            <a:endParaRPr lang="en-GB" dirty="0" smtClean="0"/>
          </a:p>
          <a:p>
            <a:pPr>
              <a:buFont typeface="Arial" charset="0"/>
              <a:buChar char="•"/>
              <a:defRPr/>
            </a:pPr>
            <a:endParaRPr lang="en-GB" dirty="0"/>
          </a:p>
          <a:p>
            <a:pPr>
              <a:buFont typeface="Arial" charset="0"/>
              <a:buChar char="•"/>
              <a:defRPr/>
            </a:pPr>
            <a:endParaRPr lang="en-GB" dirty="0" smtClean="0"/>
          </a:p>
        </p:txBody>
      </p:sp>
      <p:grpSp>
        <p:nvGrpSpPr>
          <p:cNvPr id="13317" name="Group 7"/>
          <p:cNvGrpSpPr>
            <a:grpSpLocks/>
          </p:cNvGrpSpPr>
          <p:nvPr/>
        </p:nvGrpSpPr>
        <p:grpSpPr bwMode="auto">
          <a:xfrm>
            <a:off x="228600" y="4572000"/>
            <a:ext cx="8747839" cy="2271713"/>
            <a:chOff x="216843" y="1623913"/>
            <a:chExt cx="9003357" cy="2424212"/>
          </a:xfrm>
        </p:grpSpPr>
        <p:pic>
          <p:nvPicPr>
            <p:cNvPr id="10248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843" y="1623913"/>
              <a:ext cx="8748465" cy="242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9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5630" y="2579424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905" y="2213664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1" name="Picture 46" descr="Japan icon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109" y="1953390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2" name="Picture 44" descr="Italy icon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7224" y="2044092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3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4904" y="2102619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4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9190" y="2443980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5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223" y="2321415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6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816" y="2425092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Oval 17"/>
            <p:cNvSpPr/>
            <p:nvPr/>
          </p:nvSpPr>
          <p:spPr>
            <a:xfrm>
              <a:off x="8515300" y="3401986"/>
              <a:ext cx="704900" cy="4842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" rIns="36000" bIns="18000" anchor="ctr"/>
            <a:lstStyle/>
            <a:p>
              <a:pPr algn="ctr">
                <a:defRPr/>
              </a:pPr>
              <a:r>
                <a:rPr lang="fr-CH" sz="1000" b="1" dirty="0"/>
                <a:t>ATLAS</a:t>
              </a:r>
            </a:p>
            <a:p>
              <a:pPr algn="ctr">
                <a:defRPr/>
              </a:pPr>
              <a:r>
                <a:rPr lang="fr-CH" sz="1000" b="1" dirty="0"/>
                <a:t>CMS</a:t>
              </a:r>
              <a:endParaRPr lang="en-GB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2456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altLang="en-US" smtClean="0"/>
              <a:t>MQXF Main Design Features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AB09F5-B41E-4D4D-8EE2-001FCE535BB2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sp>
        <p:nvSpPr>
          <p:cNvPr id="15364" name="Content Placeholder 8"/>
          <p:cNvSpPr>
            <a:spLocks noGrp="1"/>
          </p:cNvSpPr>
          <p:nvPr>
            <p:ph idx="1"/>
          </p:nvPr>
        </p:nvSpPr>
        <p:spPr>
          <a:xfrm>
            <a:off x="22225" y="1219200"/>
            <a:ext cx="5791200" cy="5029200"/>
          </a:xfrm>
        </p:spPr>
        <p:txBody>
          <a:bodyPr>
            <a:normAutofit fontScale="92500" lnSpcReduction="20000"/>
          </a:bodyPr>
          <a:lstStyle/>
          <a:p>
            <a:pPr marL="0" indent="0">
              <a:buFont typeface="Arial" pitchFamily="34" charset="0"/>
              <a:buNone/>
              <a:defRPr/>
            </a:pPr>
            <a:r>
              <a:rPr lang="en-GB" dirty="0" smtClean="0"/>
              <a:t>Same design for Q1/Q3 and Q2s:</a:t>
            </a:r>
          </a:p>
          <a:p>
            <a:pPr>
              <a:defRPr/>
            </a:pPr>
            <a:r>
              <a:rPr lang="en-GB" dirty="0" smtClean="0"/>
              <a:t>Two-layer coils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/>
              <a:t>W</a:t>
            </a:r>
            <a:r>
              <a:rPr lang="en-GB" dirty="0" smtClean="0"/>
              <a:t>ithout internal splice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 smtClean="0"/>
              <a:t>With one wedge per layer</a:t>
            </a:r>
          </a:p>
          <a:p>
            <a:pPr>
              <a:defRPr/>
            </a:pPr>
            <a:r>
              <a:rPr lang="en-GB" dirty="0" smtClean="0"/>
              <a:t>Al shell structure preloaded by bladders and keys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 smtClean="0"/>
              <a:t>Segmented Al shell</a:t>
            </a:r>
          </a:p>
          <a:p>
            <a:pPr>
              <a:defRPr/>
            </a:pPr>
            <a:r>
              <a:rPr lang="en-GB" dirty="0" smtClean="0"/>
              <a:t>Axial preload by tie-rods </a:t>
            </a:r>
          </a:p>
          <a:p>
            <a:pPr>
              <a:defRPr/>
            </a:pPr>
            <a:r>
              <a:rPr lang="en-GB" dirty="0" smtClean="0"/>
              <a:t>Quench protection by active heaters </a:t>
            </a:r>
          </a:p>
          <a:p>
            <a:pPr lvl="1">
              <a:defRPr/>
            </a:pPr>
            <a:r>
              <a:rPr lang="en-GB" dirty="0"/>
              <a:t>a</a:t>
            </a:r>
            <a:r>
              <a:rPr lang="en-GB" dirty="0" smtClean="0"/>
              <a:t>nd possibly CLIQ</a:t>
            </a:r>
          </a:p>
          <a:p>
            <a:pPr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Dec. 11,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Ambrosio &amp; P. Ferracin</a:t>
            </a:r>
            <a:endParaRPr lang="en-US"/>
          </a:p>
        </p:txBody>
      </p:sp>
      <p:pic>
        <p:nvPicPr>
          <p:cNvPr id="12295" name="Picture 2" descr="D:\Work\QXF\Structure\CAD_Images\SQXF MAGNET WITH SUPPORT_updat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9" t="3905" r="21832" b="10760"/>
          <a:stretch>
            <a:fillRect/>
          </a:stretch>
        </p:blipFill>
        <p:spPr bwMode="auto">
          <a:xfrm>
            <a:off x="5486400" y="3810000"/>
            <a:ext cx="3627438" cy="259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990601"/>
            <a:ext cx="3048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273225"/>
            <a:ext cx="9113838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P. Ferracin, </a:t>
            </a:r>
            <a:r>
              <a:rPr lang="en-GB" sz="1600" i="1" dirty="0"/>
              <a:t>et al.,</a:t>
            </a:r>
            <a:r>
              <a:rPr lang="en-GB" sz="1600" dirty="0"/>
              <a:t> “Magnet design of the 150 mm aperture low-β </a:t>
            </a:r>
            <a:r>
              <a:rPr lang="en-GB" sz="1600" dirty="0" err="1"/>
              <a:t>quadrupoles</a:t>
            </a:r>
            <a:r>
              <a:rPr lang="en-GB" sz="1600" dirty="0"/>
              <a:t> for the high luminosity LHC,” </a:t>
            </a:r>
            <a:r>
              <a:rPr lang="en-GB" sz="1600" i="1" dirty="0"/>
              <a:t>IEEE Trans. Appl. </a:t>
            </a:r>
            <a:r>
              <a:rPr lang="en-GB" sz="1600" i="1" dirty="0" smtClean="0"/>
              <a:t>Supercond.</a:t>
            </a:r>
            <a:r>
              <a:rPr lang="en-GB" sz="1600" dirty="0" smtClean="0"/>
              <a:t>, </a:t>
            </a:r>
            <a:r>
              <a:rPr lang="en-GB" sz="1600" dirty="0"/>
              <a:t>vol. 24, no. 3, p. 4002306, Jun. 2014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914400"/>
          </a:xfrm>
        </p:spPr>
        <p:txBody>
          <a:bodyPr/>
          <a:lstStyle/>
          <a:p>
            <a:r>
              <a:rPr lang="en-US" dirty="0" smtClean="0"/>
              <a:t>Latest success: LARP HQ02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458200" cy="144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90 mm aperture, 1 </a:t>
            </a:r>
            <a:r>
              <a:rPr lang="en-US" dirty="0"/>
              <a:t>m long </a:t>
            </a:r>
            <a:r>
              <a:rPr lang="en-US" dirty="0" smtClean="0"/>
              <a:t>quadrupole</a:t>
            </a:r>
          </a:p>
          <a:p>
            <a:r>
              <a:rPr lang="en-US" dirty="0" smtClean="0"/>
              <a:t>Tested at FNAL &amp; CERN</a:t>
            </a:r>
          </a:p>
          <a:p>
            <a:r>
              <a:rPr lang="en-US" dirty="0" smtClean="0"/>
              <a:t>Reached </a:t>
            </a:r>
            <a:r>
              <a:rPr lang="en-US" b="1" dirty="0" smtClean="0"/>
              <a:t>98% SSL </a:t>
            </a:r>
            <a:r>
              <a:rPr lang="en-US" dirty="0" smtClean="0"/>
              <a:t>at 4.5K &amp; </a:t>
            </a:r>
            <a:r>
              <a:rPr lang="en-US" b="1" dirty="0" smtClean="0"/>
              <a:t>95% SSL </a:t>
            </a:r>
            <a:r>
              <a:rPr lang="en-US" dirty="0" smtClean="0"/>
              <a:t>at 1.9K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EC50A-3966-432E-B211-A981FA0AC686}" type="slidenum">
              <a:rPr lang="en-US" smtClean="0">
                <a:solidFill>
                  <a:srgbClr val="1F497D"/>
                </a:solidFill>
              </a:rPr>
              <a:pPr>
                <a:defRPr/>
              </a:pPr>
              <a:t>49</a:t>
            </a:fld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1F497D"/>
                </a:solidFill>
              </a:rPr>
              <a:t>Nb3Sn Magnets for HL-LHC - G. Ambrosio</a:t>
            </a:r>
            <a:endParaRPr lang="en-US" dirty="0">
              <a:solidFill>
                <a:srgbClr val="1F497D"/>
              </a:solidFill>
            </a:endParaRPr>
          </a:p>
        </p:txBody>
      </p:sp>
      <p:pic>
        <p:nvPicPr>
          <p:cNvPr id="6" name="Picture 5" descr="C:\Documents and Settings\caspi\Desktop\Reviews-Talks-conference\LARP-meetings\CM-12-April-NAPA_2009\hq_struct_assy_xsect-end-w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5" t="10588" r="24545" b="9412"/>
          <a:stretch>
            <a:fillRect/>
          </a:stretch>
        </p:blipFill>
        <p:spPr bwMode="auto">
          <a:xfrm>
            <a:off x="205076" y="3748492"/>
            <a:ext cx="2461924" cy="2423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8"/>
          <p:cNvSpPr txBox="1"/>
          <p:nvPr/>
        </p:nvSpPr>
        <p:spPr>
          <a:xfrm>
            <a:off x="0" y="5924945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i="1" kern="0" dirty="0" smtClean="0">
                <a:solidFill>
                  <a:srgbClr val="003399"/>
                </a:solidFill>
              </a:rPr>
              <a:t>R. Hafalia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" t="7640" r="1515" b="1864"/>
          <a:stretch/>
        </p:blipFill>
        <p:spPr bwMode="auto">
          <a:xfrm>
            <a:off x="2919124" y="2514600"/>
            <a:ext cx="6224876" cy="3878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9"/>
          <p:cNvSpPr txBox="1"/>
          <p:nvPr/>
        </p:nvSpPr>
        <p:spPr>
          <a:xfrm>
            <a:off x="5867400" y="6324600"/>
            <a:ext cx="3276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i="1" kern="0" dirty="0" smtClean="0">
                <a:solidFill>
                  <a:srgbClr val="003399"/>
                </a:solidFill>
              </a:rPr>
              <a:t>H. Bajas, </a:t>
            </a:r>
            <a:r>
              <a:rPr lang="en-US" sz="1400" b="1" i="1" kern="0" dirty="0">
                <a:solidFill>
                  <a:srgbClr val="003399"/>
                </a:solidFill>
              </a:rPr>
              <a:t>G. Chlachidze, </a:t>
            </a:r>
            <a:r>
              <a:rPr lang="en-US" sz="1400" b="1" i="1" kern="0" dirty="0" smtClean="0">
                <a:solidFill>
                  <a:srgbClr val="003399"/>
                </a:solidFill>
              </a:rPr>
              <a:t>M. Martchevsky,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i="1" kern="0" dirty="0" smtClean="0">
                <a:solidFill>
                  <a:srgbClr val="003399"/>
                </a:solidFill>
              </a:rPr>
              <a:t>F.Borgnolutti, D. Cheng, H. Felice,  et al.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3400" y="762000"/>
            <a:ext cx="8153400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4LOr2C-06 “Cold </a:t>
            </a:r>
            <a:r>
              <a:rPr lang="en-US" sz="1600" dirty="0">
                <a:solidFill>
                  <a:prstClr val="black"/>
                </a:solidFill>
              </a:rPr>
              <a:t>Test Results of the LARP HQ02-b magnet at 1.9 </a:t>
            </a:r>
            <a:r>
              <a:rPr lang="en-US" sz="1600" dirty="0" smtClean="0">
                <a:solidFill>
                  <a:prstClr val="black"/>
                </a:solidFill>
              </a:rPr>
              <a:t>K”; </a:t>
            </a:r>
            <a:r>
              <a:rPr lang="en-US" sz="1600" i="1" dirty="0" smtClean="0">
                <a:solidFill>
                  <a:prstClr val="black"/>
                </a:solidFill>
              </a:rPr>
              <a:t>H. Bajas, et al.,</a:t>
            </a:r>
            <a:endParaRPr lang="en-US" sz="16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56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HQ02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1905000"/>
          </a:xfrm>
        </p:spPr>
        <p:txBody>
          <a:bodyPr>
            <a:normAutofit/>
          </a:bodyPr>
          <a:lstStyle/>
          <a:p>
            <a:r>
              <a:rPr lang="en-US" dirty="0" smtClean="0"/>
              <a:t>Measurement of quench propagation OL to IL</a:t>
            </a:r>
          </a:p>
          <a:p>
            <a:r>
              <a:rPr lang="en-US" dirty="0" smtClean="0"/>
              <a:t>Measurement of Quench Integral vs. dump res.</a:t>
            </a:r>
          </a:p>
          <a:p>
            <a:r>
              <a:rPr lang="en-US" dirty="0" smtClean="0"/>
              <a:t>Degradation vs. Hot Spot temperature (incomplete)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4" y="3918857"/>
            <a:ext cx="4733765" cy="263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733800"/>
            <a:ext cx="4419600" cy="279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6519446"/>
            <a:ext cx="9144000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H</a:t>
            </a:r>
            <a:r>
              <a:rPr lang="en-US" sz="1600" dirty="0"/>
              <a:t>. </a:t>
            </a:r>
            <a:r>
              <a:rPr lang="en-US" sz="1600" dirty="0" err="1"/>
              <a:t>Bajas</a:t>
            </a:r>
            <a:r>
              <a:rPr lang="en-US" sz="1600" dirty="0"/>
              <a:t>, et al</a:t>
            </a:r>
            <a:r>
              <a:rPr lang="en-US" sz="1600" dirty="0" smtClean="0"/>
              <a:t>., “Cold </a:t>
            </a:r>
            <a:r>
              <a:rPr lang="en-US" sz="1600" dirty="0"/>
              <a:t>Test Results of the LARP </a:t>
            </a:r>
            <a:r>
              <a:rPr lang="en-US" sz="1600" dirty="0" smtClean="0"/>
              <a:t>HQ02b </a:t>
            </a:r>
            <a:r>
              <a:rPr lang="en-US" sz="1600" dirty="0"/>
              <a:t>magnet at 1.9 </a:t>
            </a:r>
            <a:r>
              <a:rPr lang="en-US" sz="1600" dirty="0" smtClean="0"/>
              <a:t>K”, to be published in </a:t>
            </a:r>
            <a:r>
              <a:rPr lang="en-US" sz="1600" i="1" dirty="0" smtClean="0"/>
              <a:t>TAS</a:t>
            </a:r>
            <a:endParaRPr lang="en-US" sz="1600" i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33400" y="1143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120 mm aperture, 1 m long quadrupole</a:t>
            </a:r>
          </a:p>
          <a:p>
            <a:r>
              <a:rPr lang="en-US" dirty="0" smtClean="0"/>
              <a:t>Reached </a:t>
            </a:r>
            <a:r>
              <a:rPr lang="en-US" b="1" dirty="0" smtClean="0"/>
              <a:t>98% SSL </a:t>
            </a:r>
            <a:r>
              <a:rPr lang="en-US" dirty="0" smtClean="0"/>
              <a:t>at 4.5K &amp; </a:t>
            </a:r>
            <a:r>
              <a:rPr lang="en-US" b="1" dirty="0" smtClean="0"/>
              <a:t>95% SSL </a:t>
            </a:r>
            <a:r>
              <a:rPr lang="en-US" dirty="0" smtClean="0"/>
              <a:t>at 1.9K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85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The MQXF design has successfully addressed previous concerns:</a:t>
            </a:r>
          </a:p>
          <a:p>
            <a:pPr lvl="1"/>
            <a:r>
              <a:rPr lang="en-US" dirty="0" smtClean="0"/>
              <a:t>Quench protection, 3D stress analysis, …</a:t>
            </a:r>
          </a:p>
          <a:p>
            <a:r>
              <a:rPr lang="en-US" dirty="0" smtClean="0"/>
              <a:t>The short model program is at full speed</a:t>
            </a:r>
          </a:p>
          <a:p>
            <a:pPr lvl="1"/>
            <a:r>
              <a:rPr lang="en-US" dirty="0" smtClean="0"/>
              <a:t>Coils fabrication, structure procurement and QC, …</a:t>
            </a:r>
          </a:p>
          <a:p>
            <a:pPr lvl="1"/>
            <a:r>
              <a:rPr lang="en-US" dirty="0" smtClean="0"/>
              <a:t>At next Hi-Lumi Collab Mtg we will discuss test results</a:t>
            </a:r>
          </a:p>
          <a:p>
            <a:r>
              <a:rPr lang="en-US" dirty="0" smtClean="0"/>
              <a:t>The long prototype program is starting soon</a:t>
            </a:r>
          </a:p>
          <a:p>
            <a:pPr lvl="1"/>
            <a:r>
              <a:rPr lang="en-US" dirty="0" smtClean="0"/>
              <a:t>The 120mm magnets/coils have provided risk reduction</a:t>
            </a:r>
            <a:endParaRPr lang="en-US" sz="2400" dirty="0" smtClean="0"/>
          </a:p>
          <a:p>
            <a:r>
              <a:rPr lang="en-US" dirty="0" smtClean="0"/>
              <a:t>Test of QXF coils is starting in a few months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Dec. 11,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Ambrosio &amp; P. Ferracin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2209800" y="1219200"/>
            <a:ext cx="6934200" cy="2514600"/>
          </a:xfrm>
          <a:prstGeom prst="wedgeRoundRectCallout">
            <a:avLst>
              <a:gd name="adj1" fmla="val -4412"/>
              <a:gd name="adj2" fmla="val -6408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The demonstration of MQXF magnets for HL-LHC upgrade is getting closer and closer!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795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92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752600" y="398463"/>
            <a:ext cx="5284788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4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GB" sz="3200">
                <a:solidFill>
                  <a:srgbClr val="FF0000"/>
                </a:solidFill>
                <a:latin typeface="Bitstream Vera Serif"/>
              </a:rPr>
              <a:t>High Field Quadrupole (HQ)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250950" y="990600"/>
            <a:ext cx="62166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946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 Box 21"/>
          <p:cNvSpPr txBox="1">
            <a:spLocks noChangeArrowheads="1"/>
          </p:cNvSpPr>
          <p:nvPr/>
        </p:nvSpPr>
        <p:spPr bwMode="auto">
          <a:xfrm>
            <a:off x="441325" y="1143000"/>
            <a:ext cx="8305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u="sng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Goal</a:t>
            </a:r>
            <a:r>
              <a:rPr lang="en-US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:</a:t>
            </a:r>
            <a:r>
              <a:rPr lang="en-US" b="1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 demonstrate all performance requirements for Nb</a:t>
            </a:r>
            <a:r>
              <a:rPr lang="en-US" b="1" baseline="-25000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3</a:t>
            </a:r>
            <a:r>
              <a:rPr lang="en-US" b="1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Sn IR Quads </a:t>
            </a:r>
            <a:r>
              <a:rPr lang="en-US" i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in the range of interest for HL-LHC</a:t>
            </a:r>
            <a:r>
              <a:rPr lang="en-US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(magnetic, mechanical, quench protection etc.)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Main design parameters and features in the latest models tested (HQ02a/b):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23888" y="2366963"/>
          <a:ext cx="3033712" cy="2133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45331"/>
                <a:gridCol w="1088381"/>
              </a:tblGrid>
              <a:tr h="30009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Conductor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and cable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Strand diam.</a:t>
                      </a:r>
                      <a:r>
                        <a:rPr lang="en-US" sz="1400" baseline="0" dirty="0" smtClean="0"/>
                        <a:t> (mm)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0.778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Cu/</a:t>
                      </a:r>
                      <a:r>
                        <a:rPr lang="en-US" sz="1400" dirty="0" err="1" smtClean="0"/>
                        <a:t>Sc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1.2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No. strands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Cable width (mm)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14.8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Cable thickness (mm)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1.375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smtClean="0"/>
                        <a:t>Keystone</a:t>
                      </a:r>
                      <a:r>
                        <a:rPr lang="en-US" sz="1400" baseline="0" smtClean="0"/>
                        <a:t> angle (deg.)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0.75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20713" y="4657725"/>
          <a:ext cx="3036887" cy="1524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485"/>
                <a:gridCol w="982523"/>
                <a:gridCol w="910879"/>
              </a:tblGrid>
              <a:tr h="300096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Short Sample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Performance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Param</a:t>
                      </a:r>
                      <a:r>
                        <a:rPr lang="en-US" sz="1400" dirty="0" smtClean="0"/>
                        <a:t>.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4.5K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1.9K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I</a:t>
                      </a:r>
                      <a:r>
                        <a:rPr lang="en-US" sz="1400" baseline="-25000" dirty="0" err="1" smtClean="0"/>
                        <a:t>ss</a:t>
                      </a:r>
                      <a:r>
                        <a:rPr lang="en-US" sz="1400" baseline="-25000" dirty="0" smtClean="0"/>
                        <a:t> </a:t>
                      </a:r>
                      <a:r>
                        <a:rPr lang="en-US" sz="1400" baseline="0" dirty="0" smtClean="0"/>
                        <a:t>  [kA]</a:t>
                      </a:r>
                      <a:endParaRPr lang="en-US" sz="1400" baseline="-250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16.4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18.2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B</a:t>
                      </a:r>
                      <a:r>
                        <a:rPr lang="en-US" sz="1400" baseline="-25000" dirty="0" err="1" smtClean="0"/>
                        <a:t>pk</a:t>
                      </a:r>
                      <a:r>
                        <a:rPr lang="en-US" sz="1400" baseline="0" dirty="0" smtClean="0"/>
                        <a:t> [T]</a:t>
                      </a:r>
                      <a:endParaRPr lang="en-US" sz="1400" baseline="-250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12.9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14.2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G</a:t>
                      </a:r>
                      <a:r>
                        <a:rPr lang="en-US" sz="1400" baseline="-25000" dirty="0" err="1" smtClean="0"/>
                        <a:t>ss</a:t>
                      </a:r>
                      <a:r>
                        <a:rPr lang="en-US" sz="1400" baseline="0" dirty="0" smtClean="0"/>
                        <a:t> [T/m]</a:t>
                      </a:r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186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205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9512" name="Group 3"/>
          <p:cNvGrpSpPr>
            <a:grpSpLocks/>
          </p:cNvGrpSpPr>
          <p:nvPr/>
        </p:nvGrpSpPr>
        <p:grpSpPr bwMode="auto">
          <a:xfrm>
            <a:off x="3886200" y="2422525"/>
            <a:ext cx="5029200" cy="3733800"/>
            <a:chOff x="3886200" y="2422187"/>
            <a:chExt cx="5029311" cy="3733800"/>
          </a:xfrm>
        </p:grpSpPr>
        <p:pic>
          <p:nvPicPr>
            <p:cNvPr id="19513" name="Picture 2" descr="C:\Documents and Settings\caspi\Desktop\Reviews-Talks-conference\LARP-meetings\CM-12-April-NAPA_2009\hq_struct_assy_xsect-end-wht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35" t="10588" r="24545" b="9412"/>
            <a:stretch>
              <a:fillRect/>
            </a:stretch>
          </p:blipFill>
          <p:spPr bwMode="auto">
            <a:xfrm>
              <a:off x="4468492" y="2422187"/>
              <a:ext cx="3792673" cy="373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14" name="TextBox 16"/>
            <p:cNvSpPr txBox="1">
              <a:spLocks noChangeArrowheads="1"/>
            </p:cNvSpPr>
            <p:nvPr/>
          </p:nvSpPr>
          <p:spPr bwMode="auto">
            <a:xfrm>
              <a:off x="8001158" y="2506415"/>
              <a:ext cx="83067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Al shell</a:t>
              </a:r>
            </a:p>
          </p:txBody>
        </p:sp>
        <p:cxnSp>
          <p:nvCxnSpPr>
            <p:cNvPr id="19515" name="Straight Arrow Connector 18"/>
            <p:cNvCxnSpPr>
              <a:cxnSpLocks noChangeShapeType="1"/>
            </p:cNvCxnSpPr>
            <p:nvPr/>
          </p:nvCxnSpPr>
          <p:spPr bwMode="auto">
            <a:xfrm flipH="1">
              <a:off x="7659406" y="2776954"/>
              <a:ext cx="381000" cy="282102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16" name="TextBox 25"/>
            <p:cNvSpPr txBox="1">
              <a:spLocks noChangeArrowheads="1"/>
            </p:cNvSpPr>
            <p:nvPr/>
          </p:nvSpPr>
          <p:spPr bwMode="auto">
            <a:xfrm>
              <a:off x="3928338" y="3640723"/>
              <a:ext cx="53893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Coil</a:t>
              </a:r>
            </a:p>
          </p:txBody>
        </p:sp>
        <p:sp>
          <p:nvSpPr>
            <p:cNvPr id="19517" name="TextBox 26"/>
            <p:cNvSpPr txBox="1">
              <a:spLocks noChangeArrowheads="1"/>
            </p:cNvSpPr>
            <p:nvPr/>
          </p:nvSpPr>
          <p:spPr bwMode="auto">
            <a:xfrm>
              <a:off x="3886200" y="5451807"/>
              <a:ext cx="928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Bladder </a:t>
              </a:r>
            </a:p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locations</a:t>
              </a:r>
            </a:p>
          </p:txBody>
        </p:sp>
        <p:sp>
          <p:nvSpPr>
            <p:cNvPr id="19518" name="TextBox 27"/>
            <p:cNvSpPr txBox="1">
              <a:spLocks noChangeArrowheads="1"/>
            </p:cNvSpPr>
            <p:nvPr/>
          </p:nvSpPr>
          <p:spPr bwMode="auto">
            <a:xfrm>
              <a:off x="7368249" y="5744194"/>
              <a:ext cx="141256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Alignment key</a:t>
              </a:r>
            </a:p>
          </p:txBody>
        </p:sp>
        <p:cxnSp>
          <p:nvCxnSpPr>
            <p:cNvPr id="19519" name="Straight Arrow Connector 20"/>
            <p:cNvCxnSpPr>
              <a:cxnSpLocks noChangeShapeType="1"/>
            </p:cNvCxnSpPr>
            <p:nvPr/>
          </p:nvCxnSpPr>
          <p:spPr bwMode="auto">
            <a:xfrm flipH="1" flipV="1">
              <a:off x="6767834" y="4725729"/>
              <a:ext cx="935329" cy="88064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20" name="Straight Arrow Connector 23"/>
            <p:cNvCxnSpPr>
              <a:cxnSpLocks noChangeShapeType="1"/>
            </p:cNvCxnSpPr>
            <p:nvPr/>
          </p:nvCxnSpPr>
          <p:spPr bwMode="auto">
            <a:xfrm flipV="1">
              <a:off x="4679520" y="4724400"/>
              <a:ext cx="533400" cy="91440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21" name="Straight Arrow Connector 28"/>
            <p:cNvCxnSpPr>
              <a:cxnSpLocks noChangeShapeType="1"/>
            </p:cNvCxnSpPr>
            <p:nvPr/>
          </p:nvCxnSpPr>
          <p:spPr bwMode="auto">
            <a:xfrm flipV="1">
              <a:off x="4679520" y="5303872"/>
              <a:ext cx="1187880" cy="334929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22" name="Straight Arrow Connector 4096"/>
            <p:cNvCxnSpPr>
              <a:cxnSpLocks noChangeShapeType="1"/>
            </p:cNvCxnSpPr>
            <p:nvPr/>
          </p:nvCxnSpPr>
          <p:spPr bwMode="auto">
            <a:xfrm>
              <a:off x="4404505" y="3890664"/>
              <a:ext cx="1395891" cy="38100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23" name="TextBox 38"/>
            <p:cNvSpPr txBox="1">
              <a:spLocks noChangeArrowheads="1"/>
            </p:cNvSpPr>
            <p:nvPr/>
          </p:nvSpPr>
          <p:spPr bwMode="auto">
            <a:xfrm>
              <a:off x="3968067" y="2675692"/>
              <a:ext cx="9781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Iron yoke</a:t>
              </a:r>
            </a:p>
          </p:txBody>
        </p:sp>
        <p:cxnSp>
          <p:nvCxnSpPr>
            <p:cNvPr id="19524" name="Straight Arrow Connector 4102"/>
            <p:cNvCxnSpPr>
              <a:cxnSpLocks noChangeShapeType="1"/>
            </p:cNvCxnSpPr>
            <p:nvPr/>
          </p:nvCxnSpPr>
          <p:spPr bwMode="auto">
            <a:xfrm>
              <a:off x="4593812" y="3012810"/>
              <a:ext cx="484542" cy="39787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25" name="TextBox 42"/>
            <p:cNvSpPr txBox="1">
              <a:spLocks noChangeArrowheads="1"/>
            </p:cNvSpPr>
            <p:nvPr/>
          </p:nvSpPr>
          <p:spPr bwMode="auto">
            <a:xfrm>
              <a:off x="8261165" y="3598276"/>
              <a:ext cx="65434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Al </a:t>
              </a:r>
            </a:p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collar</a:t>
              </a:r>
            </a:p>
          </p:txBody>
        </p:sp>
        <p:cxnSp>
          <p:nvCxnSpPr>
            <p:cNvPr id="19526" name="Straight Arrow Connector 4108"/>
            <p:cNvCxnSpPr>
              <a:cxnSpLocks noChangeShapeType="1"/>
              <a:stCxn id="19525" idx="1"/>
            </p:cNvCxnSpPr>
            <p:nvPr/>
          </p:nvCxnSpPr>
          <p:spPr bwMode="auto">
            <a:xfrm flipH="1">
              <a:off x="7075953" y="3890664"/>
              <a:ext cx="1185212" cy="29238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08941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92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06750" y="349250"/>
            <a:ext cx="273685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4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GB" sz="3200">
                <a:solidFill>
                  <a:srgbClr val="FF0000"/>
                </a:solidFill>
                <a:latin typeface="Bitstream Vera Serif"/>
              </a:rPr>
              <a:t>HQ02 Results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1250950" y="990600"/>
            <a:ext cx="62166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20485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 bwMode="auto">
          <a:xfrm>
            <a:off x="3257550" y="1439863"/>
            <a:ext cx="2738438" cy="16462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/>
              </a:rPr>
              <a:t>Accelerator Quality</a:t>
            </a:r>
          </a:p>
          <a:p>
            <a:pPr eaLnBrk="0" hangingPunct="0">
              <a:spcAft>
                <a:spcPts val="300"/>
              </a:spcAft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Order of magnitude reduction of dynamic effects (ramp rate, field quality) with cable core 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109538" y="1439863"/>
            <a:ext cx="3143250" cy="143885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/>
              </a:rPr>
              <a:t>Quench performance</a:t>
            </a:r>
          </a:p>
          <a:p>
            <a:pPr eaLnBrk="0" hangingPunct="0">
              <a:spcAft>
                <a:spcPts val="300"/>
              </a:spcAft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HQ02: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98% at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4.5K</a:t>
            </a: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HQ02b: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95%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at 1.9K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with 200 MPa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pre-load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6078538" y="1439863"/>
            <a:ext cx="2925762" cy="1684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/>
              </a:rPr>
              <a:t>Quench protection</a:t>
            </a:r>
          </a:p>
          <a:p>
            <a:pPr eaLnBrk="0" hangingPunct="0">
              <a:spcAft>
                <a:spcPts val="300"/>
              </a:spcAft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380K quench temperature without degradation </a:t>
            </a: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Successful first test of the CLIQ system in Nb</a:t>
            </a:r>
            <a:r>
              <a:rPr lang="en-US" sz="1600" baseline="-25000" dirty="0">
                <a:solidFill>
                  <a:srgbClr val="000000"/>
                </a:solidFill>
                <a:latin typeface="Arial"/>
              </a:rPr>
              <a:t>3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Sn</a:t>
            </a:r>
          </a:p>
        </p:txBody>
      </p:sp>
      <p:pic>
        <p:nvPicPr>
          <p:cNvPr id="2048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3276600"/>
            <a:ext cx="2909888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0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8" y="3276600"/>
            <a:ext cx="2786062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1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0" y="3276600"/>
            <a:ext cx="2800350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2" name="TextBox 13"/>
          <p:cNvSpPr txBox="1">
            <a:spLocks noChangeArrowheads="1"/>
          </p:cNvSpPr>
          <p:nvPr/>
        </p:nvSpPr>
        <p:spPr bwMode="auto">
          <a:xfrm>
            <a:off x="7318375" y="3362325"/>
            <a:ext cx="5222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100" b="1">
                <a:solidFill>
                  <a:srgbClr val="BFBFBF"/>
                </a:solidFill>
                <a:latin typeface="Times New Roman" pitchFamily="18" charset="0"/>
              </a:rPr>
              <a:t>250K</a:t>
            </a:r>
          </a:p>
        </p:txBody>
      </p:sp>
      <p:sp>
        <p:nvSpPr>
          <p:cNvPr id="20493" name="TextBox 17"/>
          <p:cNvSpPr txBox="1">
            <a:spLocks noChangeArrowheads="1"/>
          </p:cNvSpPr>
          <p:nvPr/>
        </p:nvSpPr>
        <p:spPr bwMode="auto">
          <a:xfrm>
            <a:off x="7813675" y="4200525"/>
            <a:ext cx="5222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100" b="1">
                <a:solidFill>
                  <a:srgbClr val="007600"/>
                </a:solidFill>
                <a:latin typeface="Times New Roman" pitchFamily="18" charset="0"/>
              </a:rPr>
              <a:t>320K</a:t>
            </a:r>
          </a:p>
        </p:txBody>
      </p:sp>
      <p:sp>
        <p:nvSpPr>
          <p:cNvPr id="20494" name="TextBox 17"/>
          <p:cNvSpPr txBox="1">
            <a:spLocks noChangeArrowheads="1"/>
          </p:cNvSpPr>
          <p:nvPr/>
        </p:nvSpPr>
        <p:spPr bwMode="auto">
          <a:xfrm>
            <a:off x="8347075" y="4838700"/>
            <a:ext cx="5238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>
                <a:solidFill>
                  <a:srgbClr val="7030A0"/>
                </a:solidFill>
              </a:rPr>
              <a:t>380K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6273225"/>
            <a:ext cx="8991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/>
              </a:rPr>
              <a:t>H. </a:t>
            </a:r>
            <a:r>
              <a:rPr lang="en-US" sz="1600" dirty="0" err="1">
                <a:solidFill>
                  <a:srgbClr val="000000"/>
                </a:solidFill>
                <a:latin typeface="Arial"/>
              </a:rPr>
              <a:t>Bajas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et al., “Cold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Test Results of the LARP HQ02-b magnet at 1.9 K”, 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to be published in </a:t>
            </a:r>
            <a:r>
              <a:rPr lang="en-US" sz="1600" i="1" dirty="0" smtClean="0">
                <a:solidFill>
                  <a:srgbClr val="000000"/>
                </a:solidFill>
              </a:rPr>
              <a:t>IEEE Trans. Appl. Supercond</a:t>
            </a:r>
            <a:r>
              <a:rPr lang="en-US" sz="1600" dirty="0" smtClean="0">
                <a:solidFill>
                  <a:srgbClr val="000000"/>
                </a:solidFill>
              </a:rPr>
              <a:t>., 2015.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58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vs.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915400" cy="3276600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spcBef>
                <a:spcPts val="0"/>
              </a:spcBef>
            </a:pPr>
            <a:r>
              <a:rPr lang="en-US" sz="4000" dirty="0"/>
              <a:t>Under the assumptions used for MQXF, the heaters-induced quench </a:t>
            </a:r>
            <a:r>
              <a:rPr lang="en-US" sz="4000" dirty="0" smtClean="0"/>
              <a:t>simulations are </a:t>
            </a:r>
            <a:r>
              <a:rPr lang="en-US" sz="4000" b="1" dirty="0"/>
              <a:t>conservative</a:t>
            </a:r>
            <a:r>
              <a:rPr lang="en-US" sz="4000" dirty="0"/>
              <a:t>.</a:t>
            </a:r>
            <a:endParaRPr lang="en-US" sz="4000" b="1" dirty="0"/>
          </a:p>
          <a:p>
            <a:pPr marL="285750" indent="-285750">
              <a:spcBef>
                <a:spcPts val="0"/>
              </a:spcBef>
            </a:pPr>
            <a:endParaRPr lang="en-US" sz="4000" dirty="0"/>
          </a:p>
          <a:p>
            <a:pPr marL="285750" indent="-285750">
              <a:spcBef>
                <a:spcPts val="0"/>
              </a:spcBef>
            </a:pPr>
            <a:r>
              <a:rPr lang="en-US" sz="4000" dirty="0"/>
              <a:t>At the current of interest (0.8 of SSL), the MIITs are </a:t>
            </a:r>
            <a:r>
              <a:rPr lang="en-US" sz="4000" b="1" dirty="0"/>
              <a:t>overestimated </a:t>
            </a:r>
            <a:r>
              <a:rPr lang="en-US" sz="4000" b="1" dirty="0" smtClean="0"/>
              <a:t>by </a:t>
            </a:r>
            <a:r>
              <a:rPr lang="en-US" sz="4000" b="1" dirty="0"/>
              <a:t>about 13 </a:t>
            </a:r>
            <a:r>
              <a:rPr lang="en-US" sz="4000" b="1" dirty="0" smtClean="0"/>
              <a:t>%</a:t>
            </a:r>
            <a:r>
              <a:rPr lang="en-US" sz="4000" dirty="0"/>
              <a:t> </a:t>
            </a:r>
            <a:r>
              <a:rPr lang="en-US" sz="4000" dirty="0" smtClean="0"/>
              <a:t>(~ 65 K)</a:t>
            </a:r>
          </a:p>
          <a:p>
            <a:pPr marL="285750" indent="-285750">
              <a:spcBef>
                <a:spcPts val="0"/>
              </a:spcBef>
            </a:pPr>
            <a:endParaRPr lang="en-US" sz="4000" dirty="0"/>
          </a:p>
          <a:p>
            <a:pPr marL="285750" indent="-285750">
              <a:spcBef>
                <a:spcPts val="0"/>
              </a:spcBef>
            </a:pPr>
            <a:r>
              <a:rPr lang="en-US" sz="4000" dirty="0" smtClean="0"/>
              <a:t>Margin </a:t>
            </a:r>
            <a:r>
              <a:rPr lang="en-US" sz="4000" dirty="0"/>
              <a:t>is due </a:t>
            </a:r>
            <a:r>
              <a:rPr lang="en-US" sz="4000" dirty="0" smtClean="0"/>
              <a:t>to: </a:t>
            </a:r>
          </a:p>
          <a:p>
            <a:pPr marL="685800" lvl="1">
              <a:spcBef>
                <a:spcPts val="0"/>
              </a:spcBef>
            </a:pPr>
            <a:r>
              <a:rPr lang="en-US" dirty="0" err="1" smtClean="0">
                <a:solidFill>
                  <a:prstClr val="black"/>
                </a:solidFill>
              </a:rPr>
              <a:t>dI</a:t>
            </a:r>
            <a:r>
              <a:rPr lang="en-US" dirty="0" smtClean="0">
                <a:solidFill>
                  <a:prstClr val="black"/>
                </a:solidFill>
              </a:rPr>
              <a:t>/</a:t>
            </a:r>
            <a:r>
              <a:rPr lang="en-US" dirty="0" err="1" smtClean="0">
                <a:solidFill>
                  <a:prstClr val="black"/>
                </a:solidFill>
              </a:rPr>
              <a:t>dt</a:t>
            </a:r>
            <a:r>
              <a:rPr lang="en-US" dirty="0" smtClean="0">
                <a:solidFill>
                  <a:prstClr val="black"/>
                </a:solidFill>
              </a:rPr>
              <a:t> effects</a:t>
            </a:r>
          </a:p>
          <a:p>
            <a:pPr marL="685800" lvl="1">
              <a:spcBef>
                <a:spcPts val="0"/>
              </a:spcBef>
            </a:pPr>
            <a:r>
              <a:rPr lang="en-US" dirty="0" smtClean="0">
                <a:solidFill>
                  <a:prstClr val="black"/>
                </a:solidFill>
              </a:rPr>
              <a:t>conservative </a:t>
            </a:r>
            <a:r>
              <a:rPr lang="en-US" dirty="0">
                <a:solidFill>
                  <a:prstClr val="black"/>
                </a:solidFill>
              </a:rPr>
              <a:t>assumptions in modeling of heaters and propagation </a:t>
            </a:r>
            <a:r>
              <a:rPr lang="en-US" dirty="0" smtClean="0">
                <a:solidFill>
                  <a:prstClr val="black"/>
                </a:solidFill>
              </a:rPr>
              <a:t>OL </a:t>
            </a:r>
            <a:r>
              <a:rPr lang="en-US" dirty="0">
                <a:solidFill>
                  <a:prstClr val="black"/>
                </a:solidFill>
              </a:rPr>
              <a:t>to IL</a:t>
            </a:r>
          </a:p>
          <a:p>
            <a:pPr marL="285750" indent="-285750">
              <a:spcBef>
                <a:spcPts val="0"/>
              </a:spcBef>
            </a:pPr>
            <a:endParaRPr lang="en-US" dirty="0" smtClean="0">
              <a:solidFill>
                <a:prstClr val="black"/>
              </a:solidFill>
              <a:latin typeface="Georgia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624181"/>
              </p:ext>
            </p:extLst>
          </p:nvPr>
        </p:nvGraphicFramePr>
        <p:xfrm>
          <a:off x="20782" y="4836160"/>
          <a:ext cx="8991601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2"/>
                <a:gridCol w="1066800"/>
                <a:gridCol w="1066800"/>
                <a:gridCol w="1219200"/>
                <a:gridCol w="1295400"/>
                <a:gridCol w="1142999"/>
              </a:tblGrid>
              <a:tr h="341312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solidFill>
                            <a:sysClr val="windowText" lastClr="000000"/>
                          </a:solidFill>
                        </a:rPr>
                        <a:t>Current/SSL</a:t>
                      </a:r>
                      <a:endParaRPr lang="en-US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0.8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0.7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0.6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0.4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MIITs difference % (no</a:t>
                      </a:r>
                      <a:r>
                        <a:rPr lang="en-US" sz="1400" b="1" baseline="0" dirty="0" smtClean="0"/>
                        <a:t> dump case)</a:t>
                      </a:r>
                      <a:endParaRPr lang="en-US" sz="1400" b="1" dirty="0" smtClean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14.5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13.2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9.6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10.7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8.1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/>
                        <a:t>MIITs difference % (3 m</a:t>
                      </a:r>
                      <a:r>
                        <a:rPr lang="el-GR" sz="1400" b="1" dirty="0" smtClean="0">
                          <a:latin typeface="Calibri"/>
                        </a:rPr>
                        <a:t>Ω</a:t>
                      </a:r>
                      <a:r>
                        <a:rPr lang="en-US" sz="1400" b="1" dirty="0" smtClean="0">
                          <a:latin typeface="Calibri"/>
                        </a:rPr>
                        <a:t> </a:t>
                      </a:r>
                      <a:r>
                        <a:rPr lang="en-US" sz="1400" b="1" dirty="0" smtClean="0">
                          <a:latin typeface="+mn-lt"/>
                        </a:rPr>
                        <a:t>dump</a:t>
                      </a:r>
                      <a:r>
                        <a:rPr lang="en-US" sz="1400" b="1" baseline="0" dirty="0" smtClean="0">
                          <a:latin typeface="+mn-lt"/>
                        </a:rPr>
                        <a:t> case)</a:t>
                      </a:r>
                      <a:endParaRPr lang="en-US" sz="1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13.4</a:t>
                      </a:r>
                      <a:endParaRPr lang="en-US" sz="18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11.1</a:t>
                      </a:r>
                      <a:endParaRPr lang="en-US" sz="18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6.4</a:t>
                      </a:r>
                      <a:endParaRPr lang="en-US" sz="18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5.3</a:t>
                      </a:r>
                      <a:endParaRPr lang="en-US" sz="18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0.9</a:t>
                      </a:r>
                      <a:endParaRPr lang="en-US" sz="18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3364675" y="4648200"/>
            <a:ext cx="838200" cy="1524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5626" y="6147698"/>
            <a:ext cx="2617025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Georgia"/>
              </a:rPr>
              <a:t>Most significant case for MQXF</a:t>
            </a:r>
            <a:endParaRPr lang="en-US" sz="2000" dirty="0">
              <a:solidFill>
                <a:prstClr val="black"/>
              </a:solidFill>
              <a:latin typeface="Georgia"/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4121728" y="5937464"/>
            <a:ext cx="723898" cy="564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44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LHQM01 Quench Training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4" y="2084843"/>
            <a:ext cx="7324725" cy="4292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H="1">
            <a:off x="5353050" y="2715797"/>
            <a:ext cx="19050" cy="1619250"/>
          </a:xfrm>
          <a:prstGeom prst="line">
            <a:avLst/>
          </a:prstGeom>
          <a:ln w="19050">
            <a:solidFill>
              <a:srgbClr val="3333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5829300" y="2704069"/>
            <a:ext cx="9525" cy="1619250"/>
          </a:xfrm>
          <a:prstGeom prst="line">
            <a:avLst/>
          </a:prstGeom>
          <a:ln w="19050">
            <a:solidFill>
              <a:srgbClr val="3333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93915" y="432331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92934"/>
                </a:solidFill>
                <a:latin typeface="Arial" charset="0"/>
              </a:rPr>
              <a:t>2.2 K</a:t>
            </a:r>
            <a:endParaRPr lang="en-US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41687" y="432331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92934"/>
                </a:solidFill>
                <a:latin typeface="Arial" charset="0"/>
              </a:rPr>
              <a:t>2.2 K</a:t>
            </a:r>
            <a:endParaRPr lang="en-US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06314" y="432331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92934"/>
                </a:solidFill>
                <a:latin typeface="Arial" charset="0"/>
              </a:rPr>
              <a:t>4.5 K</a:t>
            </a:r>
            <a:endParaRPr lang="en-US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85724" y="2514600"/>
            <a:ext cx="1129476" cy="923330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92934"/>
                </a:solidFill>
                <a:latin typeface="Arial" charset="0"/>
              </a:rPr>
              <a:t>QP study</a:t>
            </a:r>
          </a:p>
          <a:p>
            <a:endParaRPr lang="en-US" dirty="0">
              <a:solidFill>
                <a:srgbClr val="292934"/>
              </a:solidFill>
              <a:latin typeface="Arial" charset="0"/>
            </a:endParaRPr>
          </a:p>
          <a:p>
            <a:endParaRPr lang="en-US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81723" y="1915566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92934"/>
                </a:solidFill>
                <a:latin typeface="Arial" charset="0"/>
              </a:rPr>
              <a:t>89% of SSL</a:t>
            </a:r>
            <a:endParaRPr lang="en-US" sz="1600" dirty="0">
              <a:solidFill>
                <a:srgbClr val="292934"/>
              </a:solidFill>
              <a:latin typeface="Arial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300456" y="2245767"/>
            <a:ext cx="433469" cy="611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162549" y="1915566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92934"/>
                </a:solidFill>
                <a:latin typeface="Arial" charset="0"/>
              </a:rPr>
              <a:t>90% of SSL</a:t>
            </a:r>
            <a:endParaRPr lang="en-US" sz="1600" dirty="0">
              <a:solidFill>
                <a:srgbClr val="292934"/>
              </a:solidFill>
              <a:latin typeface="Arial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615408" y="2254120"/>
            <a:ext cx="105089" cy="80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70036" y="1628164"/>
            <a:ext cx="2489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92934"/>
                </a:solidFill>
                <a:latin typeface="Arial" charset="0"/>
              </a:rPr>
              <a:t>Quench training at 20 A/s</a:t>
            </a:r>
            <a:endParaRPr lang="en-US" sz="1600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20379" y="6519446"/>
            <a:ext cx="337317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292934"/>
                </a:solidFill>
              </a:rPr>
              <a:t>G. Chlachidze, 11/14/14 LARP Mtg</a:t>
            </a:r>
            <a:endParaRPr lang="en-US" sz="1600" dirty="0">
              <a:solidFill>
                <a:srgbClr val="2929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32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9050" y="381000"/>
            <a:ext cx="6457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3.1 MQXF inner-layer quench heaters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0" y="-9525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MQXF Quench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P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rotection </a:t>
            </a:r>
            <a:r>
              <a:rPr lang="en-US" sz="1400" dirty="0">
                <a:solidFill>
                  <a:prstClr val="white"/>
                </a:solidFill>
                <a:latin typeface="Georgia"/>
              </a:rPr>
              <a:t>A</a:t>
            </a:r>
            <a:r>
              <a:rPr lang="en-US" sz="1400" dirty="0" smtClean="0">
                <a:solidFill>
                  <a:prstClr val="white"/>
                </a:solidFill>
                <a:latin typeface="Georgia"/>
              </a:rPr>
              <a:t>nalysis – Vittorio Marinozzi</a:t>
            </a:r>
            <a:endParaRPr lang="en-US" sz="1400" dirty="0">
              <a:solidFill>
                <a:prstClr val="white"/>
              </a:solidFill>
              <a:latin typeface="Georgia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3934478" y="990600"/>
            <a:ext cx="5044790" cy="1698669"/>
          </a:xfrm>
          <a:prstGeom prst="rect">
            <a:avLst/>
          </a:prstGeom>
          <a:ln>
            <a:solidFill>
              <a:srgbClr val="77777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90513"/>
            <a:ext cx="5123074" cy="1786287"/>
          </a:xfrm>
          <a:prstGeom prst="rect">
            <a:avLst/>
          </a:prstGeom>
          <a:ln>
            <a:solidFill>
              <a:srgbClr val="77777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958" y="3069417"/>
            <a:ext cx="2888996" cy="1828478"/>
          </a:xfrm>
          <a:prstGeom prst="rect">
            <a:avLst/>
          </a:prstGeom>
          <a:ln>
            <a:solidFill>
              <a:srgbClr val="77777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CasellaDiTesto 2"/>
          <p:cNvSpPr txBox="1"/>
          <p:nvPr/>
        </p:nvSpPr>
        <p:spPr>
          <a:xfrm>
            <a:off x="190499" y="990599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In order to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improve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 the protection, various quench heaters for the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inner layer </a:t>
            </a: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have been designed</a:t>
            </a:r>
            <a:r>
              <a:rPr lang="en-US" sz="2400" baseline="30000" dirty="0" smtClean="0">
                <a:solidFill>
                  <a:prstClr val="black"/>
                </a:solidFill>
                <a:latin typeface="Georgia"/>
              </a:rPr>
              <a:t>[1]</a:t>
            </a:r>
            <a:endParaRPr lang="en-US" sz="2400" dirty="0" smtClean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52399" y="5265003"/>
            <a:ext cx="88268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Georgia"/>
              </a:rPr>
              <a:t>The protection heaters are designed in order to avoid as best as possible the damages coming from </a:t>
            </a:r>
            <a:r>
              <a:rPr lang="en-US" sz="2400" b="1" dirty="0" smtClean="0">
                <a:solidFill>
                  <a:prstClr val="black"/>
                </a:solidFill>
                <a:latin typeface="Georgia"/>
              </a:rPr>
              <a:t>helium bubbles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-76200" y="6361093"/>
            <a:ext cx="92773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Georgia"/>
              </a:rPr>
              <a:t>[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1</a:t>
            </a:r>
            <a:r>
              <a:rPr lang="en-US" sz="1400" dirty="0" smtClean="0">
                <a:solidFill>
                  <a:prstClr val="black"/>
                </a:solidFill>
                <a:latin typeface="Georgia"/>
              </a:rPr>
              <a:t>] 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M. </a:t>
            </a:r>
            <a:r>
              <a:rPr lang="en-US" sz="1400" dirty="0" err="1">
                <a:solidFill>
                  <a:prstClr val="black"/>
                </a:solidFill>
                <a:latin typeface="Georgia"/>
              </a:rPr>
              <a:t>Marchevsky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, "</a:t>
            </a:r>
            <a:r>
              <a:rPr lang="en-US" sz="1400" i="1" dirty="0">
                <a:solidFill>
                  <a:prstClr val="black"/>
                </a:solidFill>
                <a:latin typeface="Georgia"/>
              </a:rPr>
              <a:t>Design optimization and  testing of the protection heaters for the LARP high-field Nb3Sn  quadrupoles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", </a:t>
            </a:r>
            <a:r>
              <a:rPr lang="en-US" sz="1400" dirty="0" smtClean="0">
                <a:solidFill>
                  <a:prstClr val="black"/>
                </a:solidFill>
                <a:latin typeface="Georgia"/>
              </a:rPr>
              <a:t>presented </a:t>
            </a:r>
            <a:r>
              <a:rPr lang="en-US" sz="1400" dirty="0">
                <a:solidFill>
                  <a:prstClr val="black"/>
                </a:solidFill>
                <a:latin typeface="Georgia"/>
              </a:rPr>
              <a:t>at ASC2014.</a:t>
            </a:r>
            <a:endParaRPr lang="it-IT" sz="1400" dirty="0">
              <a:solidFill>
                <a:prstClr val="black"/>
              </a:solidFill>
              <a:latin typeface="Georgia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it-IT" sz="1400" dirty="0">
              <a:solidFill>
                <a:prstClr val="black"/>
              </a:solidFill>
              <a:latin typeface="Georgia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solidFill>
                <a:prstClr val="black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68897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HQ02 – Max Hot Spot 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1"/>
            <a:ext cx="8458200" cy="1219200"/>
          </a:xfrm>
        </p:spPr>
        <p:txBody>
          <a:bodyPr/>
          <a:lstStyle/>
          <a:p>
            <a:r>
              <a:rPr lang="en-US" dirty="0" smtClean="0"/>
              <a:t>380+ K hot spot temperature without significant degradation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Dec. 11,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Ambrosio &amp; P. Ferracin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46"/>
          <a:stretch>
            <a:fillRect/>
          </a:stretch>
        </p:blipFill>
        <p:spPr bwMode="auto">
          <a:xfrm>
            <a:off x="3505200" y="2438400"/>
            <a:ext cx="5638800" cy="3777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62200" y="6334780"/>
            <a:ext cx="4267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i="1" kern="0" noProof="0" dirty="0" smtClean="0">
                <a:solidFill>
                  <a:srgbClr val="003399"/>
                </a:solidFill>
              </a:rPr>
              <a:t>H. Bajas, G. L. Sabbi, </a:t>
            </a:r>
            <a:r>
              <a:rPr lang="en-US" sz="1400" b="1" i="1" kern="0" dirty="0" smtClean="0">
                <a:solidFill>
                  <a:srgbClr val="003399"/>
                </a:solidFill>
              </a:rPr>
              <a:t>G</a:t>
            </a:r>
            <a:r>
              <a:rPr lang="en-US" sz="1400" b="1" i="1" kern="0" dirty="0">
                <a:solidFill>
                  <a:srgbClr val="003399"/>
                </a:solidFill>
              </a:rPr>
              <a:t>. Chlachidze, </a:t>
            </a:r>
            <a:r>
              <a:rPr lang="en-US" sz="1400" b="1" i="1" kern="0" dirty="0" smtClean="0">
                <a:solidFill>
                  <a:srgbClr val="003399"/>
                </a:solidFill>
              </a:rPr>
              <a:t>M. Martchevsky, </a:t>
            </a:r>
            <a:r>
              <a:rPr lang="en-US" sz="1400" b="1" i="1" kern="0" noProof="0" dirty="0" smtClean="0">
                <a:solidFill>
                  <a:srgbClr val="003399"/>
                </a:solidFill>
              </a:rPr>
              <a:t>F. </a:t>
            </a:r>
            <a:r>
              <a:rPr lang="en-US" sz="1400" b="1" i="1" kern="0" noProof="0" dirty="0" err="1" smtClean="0">
                <a:solidFill>
                  <a:srgbClr val="003399"/>
                </a:solidFill>
              </a:rPr>
              <a:t>Borgnolutti</a:t>
            </a:r>
            <a:r>
              <a:rPr lang="en-US" sz="1400" b="1" i="1" kern="0" noProof="0" dirty="0" smtClean="0">
                <a:solidFill>
                  <a:srgbClr val="003399"/>
                </a:solidFill>
              </a:rPr>
              <a:t>, D. Cheng, </a:t>
            </a:r>
            <a:r>
              <a:rPr lang="en-US" sz="1400" b="1" i="1" kern="0" dirty="0" smtClean="0">
                <a:solidFill>
                  <a:srgbClr val="003399"/>
                </a:solidFill>
              </a:rPr>
              <a:t>H. Felice,  </a:t>
            </a:r>
            <a:r>
              <a:rPr lang="en-US" sz="1400" b="1" i="1" kern="0" noProof="0" dirty="0" smtClean="0">
                <a:solidFill>
                  <a:srgbClr val="003399"/>
                </a:solidFill>
              </a:rPr>
              <a:t>et al.</a:t>
            </a:r>
            <a:endParaRPr kumimoji="0" lang="en-US" sz="1400" b="1" i="1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9400"/>
            <a:ext cx="3489366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422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Protection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1"/>
            <a:ext cx="8915400" cy="2286000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Understanding “dynamic effects” </a:t>
            </a:r>
            <a:r>
              <a:rPr lang="en-US" dirty="0" smtClean="0"/>
              <a:t>= energy extraction and quench propagation caused by inter-filament losses</a:t>
            </a:r>
          </a:p>
          <a:p>
            <a:r>
              <a:rPr lang="en-US" dirty="0" smtClean="0"/>
              <a:t>Development of </a:t>
            </a:r>
            <a:r>
              <a:rPr lang="en-US" u="sng" dirty="0" smtClean="0"/>
              <a:t>heaters with copper-cladding </a:t>
            </a:r>
          </a:p>
          <a:p>
            <a:r>
              <a:rPr lang="en-US" dirty="0" smtClean="0"/>
              <a:t>Development of </a:t>
            </a:r>
            <a:r>
              <a:rPr lang="en-US" u="sng" dirty="0" smtClean="0"/>
              <a:t>heaters for inner layer </a:t>
            </a:r>
            <a:r>
              <a:rPr lang="en-US" dirty="0" smtClean="0"/>
              <a:t>(to be demo.)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EC50A-3966-432E-B211-A981FA0AC68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6273225"/>
            <a:ext cx="8991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/>
              </a:rPr>
              <a:t>M. Marchevsky, "Design optimization and  testing of the protection heaters for the LARP high-field Nb3Sn  </a:t>
            </a:r>
            <a:r>
              <a:rPr lang="en-US" sz="1600" dirty="0" err="1">
                <a:solidFill>
                  <a:srgbClr val="000000"/>
                </a:solidFill>
                <a:latin typeface="Arial"/>
              </a:rPr>
              <a:t>quadrupoles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", presented at ASC2014.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0" y="3581400"/>
            <a:ext cx="4348443" cy="2655332"/>
            <a:chOff x="0" y="3581400"/>
            <a:chExt cx="4348443" cy="265533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96"/>
            <a:stretch>
              <a:fillRect/>
            </a:stretch>
          </p:blipFill>
          <p:spPr bwMode="auto">
            <a:xfrm>
              <a:off x="0" y="3581400"/>
              <a:ext cx="4348443" cy="22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0" y="5867400"/>
              <a:ext cx="327659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Courtesy J. C. Perez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276598" y="3352800"/>
            <a:ext cx="5867402" cy="2883932"/>
            <a:chOff x="3276598" y="3352800"/>
            <a:chExt cx="5867402" cy="2883932"/>
          </a:xfrm>
        </p:grpSpPr>
        <p:pic>
          <p:nvPicPr>
            <p:cNvPr id="9" name="Immagine 14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3042" y="3352800"/>
              <a:ext cx="4820958" cy="249491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276598" y="5867400"/>
              <a:ext cx="5867402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Courtesy M.Marchevsky, E.Todesco, D.Cheng, T.Salmi</a:t>
              </a:r>
              <a:endParaRPr lang="en-US" dirty="0"/>
            </a:p>
          </p:txBody>
        </p:sp>
      </p:grpSp>
      <p:sp>
        <p:nvSpPr>
          <p:cNvPr id="5" name="Rounded Rectangular Callout 4"/>
          <p:cNvSpPr/>
          <p:nvPr/>
        </p:nvSpPr>
        <p:spPr>
          <a:xfrm>
            <a:off x="3124200" y="4267200"/>
            <a:ext cx="4572000" cy="1600200"/>
          </a:xfrm>
          <a:prstGeom prst="wedgeRoundRectCallout">
            <a:avLst>
              <a:gd name="adj1" fmla="val -22051"/>
              <a:gd name="adj2" fmla="val -9473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If the 11T project successfully demonstrates inter-layer heaters,</a:t>
            </a:r>
          </a:p>
          <a:p>
            <a:pPr algn="ctr"/>
            <a:r>
              <a:rPr lang="en-US" sz="2400" dirty="0"/>
              <a:t>w</a:t>
            </a:r>
            <a:r>
              <a:rPr lang="en-US" sz="2400" dirty="0" smtClean="0"/>
              <a:t>e will be happy to use them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0100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 descr="DSC04505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4639" r="-14639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Post-HQ02b Test: Bore, viewed from 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Jul 15, 2014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D. Cheng - HQ02b Post-Test Coil Examination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E367E2-7312-354D-9D4D-C16211D355DA}" type="slidenum">
              <a:rPr lang="en-US" smtClean="0">
                <a:solidFill>
                  <a:srgbClr val="1F497D"/>
                </a:solidFill>
              </a:rPr>
              <a:pPr>
                <a:defRPr/>
              </a:pPr>
              <a:t>8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8400" y="5029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Coil 16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1447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Coil 17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1600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Coil 20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28800" y="5029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Coil 15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15200" y="259080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Heater bubble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15" name="Straight Arrow Connector 14"/>
          <p:cNvCxnSpPr>
            <a:stCxn id="14" idx="1"/>
          </p:cNvCxnSpPr>
          <p:nvPr/>
        </p:nvCxnSpPr>
        <p:spPr>
          <a:xfrm rot="10800000" flipV="1">
            <a:off x="5715000" y="2775467"/>
            <a:ext cx="1600200" cy="10345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88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Post-HQ02b Test: Bore, viewed from RE</a:t>
            </a:r>
            <a:endParaRPr lang="en-US" dirty="0"/>
          </a:p>
        </p:txBody>
      </p:sp>
      <p:pic>
        <p:nvPicPr>
          <p:cNvPr id="7" name="Content Placeholder 6" descr="DSC0450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4639" r="-14639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Jul 15, 2014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D. Cheng - HQ02b Post-Test Coil Examination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E367E2-7312-354D-9D4D-C16211D355DA}" type="slidenum">
              <a:rPr lang="en-US" smtClean="0">
                <a:solidFill>
                  <a:srgbClr val="1F497D"/>
                </a:solidFill>
              </a:rPr>
              <a:pPr>
                <a:defRPr/>
              </a:pPr>
              <a:t>9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5181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Coil 16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1371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Coil 17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1600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Coil 20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1600" y="5257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Coil 15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67600" y="21336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Crazing/cracking of epoxy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rot="10800000" flipV="1">
            <a:off x="5715000" y="2595264"/>
            <a:ext cx="1752600" cy="7575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2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4_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5_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6_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_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LBN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BN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B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N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Urban">
  <a:themeElements>
    <a:clrScheme name="Custom 2">
      <a:dk1>
        <a:sysClr val="windowText" lastClr="000000"/>
      </a:dk1>
      <a:lt1>
        <a:sysClr val="window" lastClr="FFFFFF"/>
      </a:lt1>
      <a:dk2>
        <a:srgbClr val="072B6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24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CERNPré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135688</TotalTime>
  <Words>3475</Words>
  <Application>Microsoft Office PowerPoint</Application>
  <PresentationFormat>On-screen Show (4:3)</PresentationFormat>
  <Paragraphs>612</Paragraphs>
  <Slides>55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18</vt:i4>
      </vt:variant>
      <vt:variant>
        <vt:lpstr>Links</vt:lpstr>
      </vt:variant>
      <vt:variant>
        <vt:i4>6</vt:i4>
      </vt:variant>
      <vt:variant>
        <vt:lpstr>Slide Titles</vt:lpstr>
      </vt:variant>
      <vt:variant>
        <vt:i4>55</vt:i4>
      </vt:variant>
    </vt:vector>
  </HeadingPairs>
  <TitlesOfParts>
    <vt:vector size="79" baseType="lpstr">
      <vt:lpstr>Office Theme</vt:lpstr>
      <vt:lpstr>2_LBNL</vt:lpstr>
      <vt:lpstr>1_Office Theme</vt:lpstr>
      <vt:lpstr>2_Office Theme</vt:lpstr>
      <vt:lpstr>Clarity</vt:lpstr>
      <vt:lpstr>Urban</vt:lpstr>
      <vt:lpstr>3_Office Theme</vt:lpstr>
      <vt:lpstr>HiLumiLHC_PresentationTemplate</vt:lpstr>
      <vt:lpstr>CERNPrésentation2</vt:lpstr>
      <vt:lpstr>Modèle par défaut</vt:lpstr>
      <vt:lpstr>1_Modèle par défaut</vt:lpstr>
      <vt:lpstr>2_Modèle par défaut</vt:lpstr>
      <vt:lpstr>3_HiLumiLHC_PresentationTemplate</vt:lpstr>
      <vt:lpstr>4_HiLumiLHC_PresentationTemplate</vt:lpstr>
      <vt:lpstr>5_HiLumiLHC_PresentationTemplate</vt:lpstr>
      <vt:lpstr>6_HiLumiLHC_PresentationTemplate</vt:lpstr>
      <vt:lpstr>4_Office Theme</vt:lpstr>
      <vt:lpstr>1_HiLumiLHC_PresentationTemplate</vt:lpstr>
      <vt:lpstr>\\localhost\Users\gijsbertderijk\Desktop\EuCARD-April\!OLE_LINK2</vt:lpstr>
      <vt:lpstr>\\localhost\Users\gijsbertderijk\Desktop\EuCARD-April\!OLE_LINK2</vt:lpstr>
      <vt:lpstr>\\localhost\Users\gijsbertderijk\Desktop\EuCARD-April\!OLE_LINK2</vt:lpstr>
      <vt:lpstr>\\localhost\Users\gijsbertderijk\Desktop\EuCARD-April\!OLE_LINK2</vt:lpstr>
      <vt:lpstr>\\localhost\Users\gijsbertderijk\Desktop\EuCARD-April\!OLE_LINK2</vt:lpstr>
      <vt:lpstr>\\localhost\Users\gijsbertderijk\Desktop\EuCARD-April\!OLE_LINK2</vt:lpstr>
      <vt:lpstr>Quench Protection &amp; Radiation Damage Protection</vt:lpstr>
      <vt:lpstr>Outline</vt:lpstr>
      <vt:lpstr>Quench Protection</vt:lpstr>
      <vt:lpstr>First Attempt (presented at MT23) </vt:lpstr>
      <vt:lpstr>Feedback from HQ02 test</vt:lpstr>
      <vt:lpstr>HQ02 – Max Hot Spot Temperature</vt:lpstr>
      <vt:lpstr>Quench Protection Improvements</vt:lpstr>
      <vt:lpstr>Post-HQ02b Test: Bore, viewed from RE</vt:lpstr>
      <vt:lpstr>Post-HQ02b Test: Bore, viewed from RE</vt:lpstr>
      <vt:lpstr>LHQ Coil </vt:lpstr>
      <vt:lpstr>Protection Heater Studies</vt:lpstr>
      <vt:lpstr>Updated Simulations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CLIQ - I</vt:lpstr>
      <vt:lpstr>CLIQ - II</vt:lpstr>
      <vt:lpstr>CLIQ Plans</vt:lpstr>
      <vt:lpstr>Voltages</vt:lpstr>
      <vt:lpstr>Conclusion</vt:lpstr>
      <vt:lpstr>Protection against Radiation damage  &amp; energy deposition</vt:lpstr>
      <vt:lpstr>The Strategy</vt:lpstr>
      <vt:lpstr>The Solution</vt:lpstr>
      <vt:lpstr>PowerPoint Presentation</vt:lpstr>
      <vt:lpstr>Relative mechanical properties for CTD-101K</vt:lpstr>
      <vt:lpstr>PowerPoint Presentation</vt:lpstr>
      <vt:lpstr>Task 2: Support studies (1) </vt:lpstr>
      <vt:lpstr>Irradiation set-up</vt:lpstr>
      <vt:lpstr>Radiation certification electrical tests summary</vt:lpstr>
      <vt:lpstr>Radiation certification mechanical tests</vt:lpstr>
      <vt:lpstr>Effect on Critical Current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– Where we are now</vt:lpstr>
      <vt:lpstr>Back up splides</vt:lpstr>
      <vt:lpstr>PowerPoint Presentation</vt:lpstr>
      <vt:lpstr>MQXF Main Parameters</vt:lpstr>
      <vt:lpstr>MQXF Main Design Features</vt:lpstr>
      <vt:lpstr>Latest success: LARP HQ02</vt:lpstr>
      <vt:lpstr>Conclusions</vt:lpstr>
      <vt:lpstr>PowerPoint Presentation</vt:lpstr>
      <vt:lpstr>PowerPoint Presentation</vt:lpstr>
      <vt:lpstr>Simulations vs. Measurements</vt:lpstr>
      <vt:lpstr>LHQM01 Quench Training</vt:lpstr>
      <vt:lpstr>PowerPoint Presentation</vt:lpstr>
    </vt:vector>
  </TitlesOfParts>
  <Company>Lawrence Berkeley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PFerracin</dc:creator>
  <cp:lastModifiedBy>Giorgio Ambrosio x2297 12326N</cp:lastModifiedBy>
  <cp:revision>4381</cp:revision>
  <cp:lastPrinted>2014-10-06T07:12:52Z</cp:lastPrinted>
  <dcterms:created xsi:type="dcterms:W3CDTF">2008-08-27T20:23:58Z</dcterms:created>
  <dcterms:modified xsi:type="dcterms:W3CDTF">2014-12-11T09:16:20Z</dcterms:modified>
</cp:coreProperties>
</file>