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10"/>
  </p:notesMasterIdLst>
  <p:handoutMasterIdLst>
    <p:handoutMasterId r:id="rId11"/>
  </p:handoutMasterIdLst>
  <p:sldIdLst>
    <p:sldId id="270" r:id="rId2"/>
    <p:sldId id="271" r:id="rId3"/>
    <p:sldId id="273" r:id="rId4"/>
    <p:sldId id="276" r:id="rId5"/>
    <p:sldId id="280" r:id="rId6"/>
    <p:sldId id="277" r:id="rId7"/>
    <p:sldId id="278" r:id="rId8"/>
    <p:sldId id="279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B687ECD4-3025-CE4C-9E9B-3666419D086B}">
          <p14:sldIdLst>
            <p14:sldId id="270"/>
          </p14:sldIdLst>
        </p14:section>
        <p14:section name="AGENDA" id="{37FD31A7-20EE-2F4A-B800-8C28771795E3}">
          <p14:sldIdLst>
            <p14:sldId id="271"/>
          </p14:sldIdLst>
        </p14:section>
        <p14:section name="Section 1" id="{58F29576-379E-0443-979B-D5E37E6279EE}">
          <p14:sldIdLst>
            <p14:sldId id="273"/>
            <p14:sldId id="276"/>
            <p14:sldId id="280"/>
            <p14:sldId id="277"/>
            <p14:sldId id="278"/>
            <p14:sldId id="27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399FF"/>
    <a:srgbClr val="81C0FF"/>
    <a:srgbClr val="99CC00"/>
    <a:srgbClr val="75BAFF"/>
    <a:srgbClr val="99CCFF"/>
    <a:srgbClr val="000099"/>
    <a:srgbClr val="CC6600"/>
    <a:srgbClr val="BD6C53"/>
    <a:srgbClr val="C8D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4" autoAdjust="0"/>
    <p:restoredTop sz="85032" autoAdjust="0"/>
  </p:normalViewPr>
  <p:slideViewPr>
    <p:cSldViewPr snapToGrid="0" snapToObjects="1">
      <p:cViewPr>
        <p:scale>
          <a:sx n="100" d="100"/>
          <a:sy n="100" d="100"/>
        </p:scale>
        <p:origin x="-896" y="-80"/>
      </p:cViewPr>
      <p:guideLst>
        <p:guide orient="horz" pos="214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0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BF584-1B14-4E6C-86A6-5911ED1673B5}" type="datetimeFigureOut">
              <a:rPr lang="en-CA" smtClean="0"/>
              <a:t>2015-06-13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29675"/>
            <a:ext cx="3038649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5"/>
            <a:ext cx="303864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3CF1B-4486-4026-8489-29257B1440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222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2EC5FD6-DB94-44AA-80F6-AD20C9CD3E40}" type="datetimeFigureOut">
              <a:rPr lang="en-CA" smtClean="0"/>
              <a:t>2015-06-13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BC7E5C06-B185-4C93-853D-D50DBFA54C1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4740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727 projects</a:t>
            </a:r>
            <a:r>
              <a:rPr lang="en-CA" baseline="0" dirty="0" smtClean="0"/>
              <a:t> (8%) for $940M (14%)</a:t>
            </a:r>
          </a:p>
          <a:p>
            <a:endParaRPr lang="en-CA" dirty="0" smtClean="0"/>
          </a:p>
          <a:p>
            <a:r>
              <a:rPr lang="en-CA" dirty="0" smtClean="0"/>
              <a:t>1999: CLS ($56M)</a:t>
            </a:r>
          </a:p>
          <a:p>
            <a:r>
              <a:rPr lang="en-CA" dirty="0" smtClean="0"/>
              <a:t>2000:</a:t>
            </a:r>
            <a:r>
              <a:rPr lang="en-CA" baseline="0" dirty="0" smtClean="0"/>
              <a:t> </a:t>
            </a:r>
            <a:r>
              <a:rPr lang="en-US" dirty="0" smtClean="0"/>
              <a:t>Montreal Consortium for Brain Imaging Research </a:t>
            </a:r>
            <a:r>
              <a:rPr lang="en-CA" baseline="0" dirty="0" smtClean="0"/>
              <a:t>($12M)</a:t>
            </a:r>
            <a:endParaRPr lang="en-CA" dirty="0" smtClean="0"/>
          </a:p>
          <a:p>
            <a:r>
              <a:rPr lang="en-CA" dirty="0" smtClean="0"/>
              <a:t>2002: SNOLAB ($55M), COPL</a:t>
            </a:r>
            <a:r>
              <a:rPr lang="en-CA" baseline="0" dirty="0" smtClean="0"/>
              <a:t> ($22M), ALLS ($21M), Oak Ridge Spallation Neutron Source ($15M), </a:t>
            </a:r>
            <a:r>
              <a:rPr lang="en-CA" dirty="0" smtClean="0"/>
              <a:t>SCUBA-2</a:t>
            </a:r>
            <a:r>
              <a:rPr lang="en-CA" baseline="0" dirty="0" smtClean="0"/>
              <a:t> on James Clerk Maxwell Telescope ($12M)</a:t>
            </a:r>
          </a:p>
          <a:p>
            <a:r>
              <a:rPr lang="en-CA" baseline="0" dirty="0" smtClean="0"/>
              <a:t>2006: IQC ($23M), </a:t>
            </a:r>
            <a:r>
              <a:rPr lang="en-CA" baseline="0" dirty="0" err="1" smtClean="0"/>
              <a:t>Brockhouse</a:t>
            </a:r>
            <a:r>
              <a:rPr lang="en-CA" baseline="0" dirty="0" smtClean="0"/>
              <a:t> beamline at CLS ($15M), ATLAS Tier-1 Data Center ($14M), </a:t>
            </a:r>
            <a:r>
              <a:rPr lang="fr-CA" dirty="0" err="1" smtClean="0"/>
              <a:t>Biomedical</a:t>
            </a:r>
            <a:r>
              <a:rPr lang="fr-CA" dirty="0" smtClean="0"/>
              <a:t> </a:t>
            </a:r>
            <a:r>
              <a:rPr lang="fr-CA" dirty="0" err="1" smtClean="0"/>
              <a:t>Multimodality</a:t>
            </a:r>
            <a:r>
              <a:rPr lang="fr-CA" dirty="0" smtClean="0"/>
              <a:t> </a:t>
            </a:r>
            <a:r>
              <a:rPr lang="fr-CA" dirty="0" err="1" smtClean="0"/>
              <a:t>Hybrid</a:t>
            </a:r>
            <a:r>
              <a:rPr lang="fr-CA" dirty="0" smtClean="0"/>
              <a:t> Imaging </a:t>
            </a:r>
            <a:r>
              <a:rPr lang="en-CA" baseline="0" dirty="0" smtClean="0"/>
              <a:t>($13M)</a:t>
            </a:r>
          </a:p>
          <a:p>
            <a:r>
              <a:rPr lang="en-CA" baseline="0" dirty="0" smtClean="0"/>
              <a:t>2009: ARIEL-I ($23M), DEAP-3600/SNO+ ($14M), Perimeter Institute ($13M), </a:t>
            </a:r>
            <a:r>
              <a:rPr lang="en-US" dirty="0" smtClean="0"/>
              <a:t>Resolute Bay Incoherent Scatter Radar ($13M)</a:t>
            </a:r>
          </a:p>
          <a:p>
            <a:r>
              <a:rPr lang="en-US" dirty="0" smtClean="0"/>
              <a:t>2012: CLS 5-year</a:t>
            </a:r>
            <a:r>
              <a:rPr lang="en-US" baseline="0" dirty="0" smtClean="0"/>
              <a:t> O&amp;M ($46M), SNOLAB 5-year O&amp;M ($29M)</a:t>
            </a:r>
          </a:p>
          <a:p>
            <a:r>
              <a:rPr lang="en-US" baseline="0" dirty="0" smtClean="0"/>
              <a:t>2015: ARIEL-II ($18M), Churchill Marine Observatory ($17M), </a:t>
            </a:r>
            <a:r>
              <a:rPr lang="en-US" baseline="0" dirty="0" err="1" smtClean="0"/>
              <a:t>Neurophotonics</a:t>
            </a:r>
            <a:r>
              <a:rPr lang="en-US" baseline="0" dirty="0" smtClean="0"/>
              <a:t> Initiative ($14M)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4024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68 projects (0.8%) for $228M (3.5%)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$14M per year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NSERC for 2015: $23M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SNOLAB in 2002 ($39M), 2007 ($8M), 2009 ($14M)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SNOLAB O&amp;M 2007-2017 ($1.4 to $5.9M per year)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Perimeter Institute in 2002 ($7M) and 2009 ($13M)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CERN in 2006 ($11M) and 2015 ($16M)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TRIUMF in 2009 ($34M) and 2015 ($19M)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dirty="0" smtClean="0"/>
          </a:p>
          <a:p>
            <a:r>
              <a:rPr lang="en-CA" dirty="0" smtClean="0"/>
              <a:t>Aligned</a:t>
            </a:r>
            <a:r>
              <a:rPr lang="en-CA" baseline="0" dirty="0" smtClean="0"/>
              <a:t> with NSERC funding</a:t>
            </a:r>
          </a:p>
          <a:p>
            <a:r>
              <a:rPr lang="en-CA" baseline="0" dirty="0" smtClean="0"/>
              <a:t>CFI expert committees use LRP to inform their decisions</a:t>
            </a:r>
          </a:p>
          <a:p>
            <a:r>
              <a:rPr lang="en-CA" baseline="0" dirty="0" smtClean="0"/>
              <a:t>CFI welcomes major new capital investment in Canada or abroad as well as R&amp;D projects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If RTI-eligible, it’s also CFI-eligible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R&amp;D phase: CFI (equipment) and NSERC (people) funding at the same time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Construction phase: CFI funding at the beginning, NSERC funding spread out over many years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Operation phase: CFI (O&amp;M) and NSERC (research costs, e.g. people) funding at the same time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7315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2006:</a:t>
            </a:r>
            <a:r>
              <a:rPr lang="en-CA" baseline="0" dirty="0" smtClean="0"/>
              <a:t> 3 projects</a:t>
            </a:r>
          </a:p>
          <a:p>
            <a:r>
              <a:rPr lang="en-CA" baseline="0" dirty="0" smtClean="0"/>
              <a:t>2009: 8 projects</a:t>
            </a:r>
          </a:p>
          <a:p>
            <a:r>
              <a:rPr lang="en-CA" baseline="0" dirty="0" smtClean="0"/>
              <a:t>2012: 4 projects</a:t>
            </a:r>
          </a:p>
          <a:p>
            <a:r>
              <a:rPr lang="en-CA" baseline="0" dirty="0" smtClean="0"/>
              <a:t>2015: 10 projects</a:t>
            </a:r>
          </a:p>
          <a:p>
            <a:endParaRPr lang="en-CA" dirty="0" smtClean="0"/>
          </a:p>
          <a:p>
            <a:r>
              <a:rPr lang="en-CA" dirty="0" smtClean="0"/>
              <a:t>Overall</a:t>
            </a:r>
            <a:r>
              <a:rPr lang="en-CA" baseline="0" dirty="0" smtClean="0"/>
              <a:t> success and funding rates: 33%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596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22</a:t>
            </a:r>
            <a:r>
              <a:rPr lang="en-CA" baseline="0" dirty="0" smtClean="0"/>
              <a:t> projects for $64M</a:t>
            </a:r>
          </a:p>
          <a:p>
            <a:endParaRPr lang="en-CA" baseline="0" dirty="0" smtClean="0"/>
          </a:p>
          <a:p>
            <a:r>
              <a:rPr lang="en-CA" baseline="0" dirty="0" smtClean="0"/>
              <a:t>2002: TRIUMF Laboratory for Advanced Detector Development ($5M)</a:t>
            </a:r>
          </a:p>
          <a:p>
            <a:r>
              <a:rPr lang="en-CA" baseline="0" dirty="0" smtClean="0"/>
              <a:t>2009: ARIEL-I ($23M), UCN ($5M) and GRIFFIN ($5)</a:t>
            </a:r>
          </a:p>
          <a:p>
            <a:r>
              <a:rPr lang="en-CA" baseline="0" dirty="0" smtClean="0"/>
              <a:t>2015: ARIEL-II ($18M)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2693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28 projects</a:t>
            </a:r>
            <a:r>
              <a:rPr lang="en-CA" baseline="0" dirty="0" smtClean="0"/>
              <a:t> for $110M</a:t>
            </a:r>
          </a:p>
          <a:p>
            <a:endParaRPr lang="en-CA" baseline="0" dirty="0" smtClean="0"/>
          </a:p>
          <a:p>
            <a:r>
              <a:rPr lang="en-CA" baseline="0" dirty="0" smtClean="0"/>
              <a:t>2002 ($39M) and 2007 ($8M): SNOLAB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2007-2017: SNOLAB O&amp;M ($1.4 to $5.9M per year)</a:t>
            </a:r>
          </a:p>
          <a:p>
            <a:r>
              <a:rPr lang="en-CA" baseline="0" dirty="0" smtClean="0"/>
              <a:t>2009: DEAP-3600 and SNO+ ($14M)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01656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12 projects for $33M</a:t>
            </a:r>
          </a:p>
          <a:p>
            <a:endParaRPr lang="en-CA" dirty="0" smtClean="0"/>
          </a:p>
          <a:p>
            <a:r>
              <a:rPr lang="en-CA" dirty="0" smtClean="0"/>
              <a:t>2006:</a:t>
            </a:r>
            <a:r>
              <a:rPr lang="en-CA" baseline="0" dirty="0" smtClean="0"/>
              <a:t> ATLAS Tier-1 Data Center ($11M) + 2012-2015 O&amp;M ($1.1M per year)</a:t>
            </a:r>
          </a:p>
          <a:p>
            <a:r>
              <a:rPr lang="en-CA" baseline="0" dirty="0" smtClean="0"/>
              <a:t>2015: ATLAS Upgrade ($8M) and ALPHA-g ($8M)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E5C06-B185-4C93-853D-D50DBFA54C1F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8280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794000"/>
            <a:ext cx="7772400" cy="1701800"/>
          </a:xfrm>
        </p:spPr>
        <p:txBody>
          <a:bodyPr anchor="t">
            <a:normAutofit/>
          </a:bodyPr>
          <a:lstStyle>
            <a:lvl1pPr algn="l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95800"/>
            <a:ext cx="6400800" cy="1143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63880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C8FFFD-EAD5-F941-8D5D-6569E5279F94}" type="datetimeFigureOut">
              <a:rPr lang="en-US" smtClean="0"/>
              <a:pPr/>
              <a:t>2015-06-13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GRE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BL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GREE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 GREE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9700"/>
            <a:ext cx="7186990" cy="819680"/>
          </a:xfrm>
        </p:spPr>
        <p:txBody>
          <a:bodyPr anchor="ctr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99380"/>
            <a:ext cx="718699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BLU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679700"/>
            <a:ext cx="7186990" cy="819680"/>
          </a:xfrm>
        </p:spPr>
        <p:txBody>
          <a:bodyPr anchor="ctr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99380"/>
            <a:ext cx="718699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GRE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679700"/>
            <a:ext cx="7186990" cy="819680"/>
          </a:xfrm>
        </p:spPr>
        <p:txBody>
          <a:bodyPr anchor="ctr"/>
          <a:lstStyle>
            <a:lvl1pPr algn="l">
              <a:defRPr sz="40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99380"/>
            <a:ext cx="718699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3008313" cy="5853113"/>
          </a:xfrm>
        </p:spPr>
        <p:txBody>
          <a:bodyPr anchor="ctr">
            <a:normAutofit/>
          </a:bodyPr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4200" y="6176962"/>
            <a:ext cx="1041400" cy="365125"/>
          </a:xfrm>
          <a:prstGeom prst="rect">
            <a:avLst/>
          </a:prstGeom>
        </p:spPr>
        <p:txBody>
          <a:bodyPr/>
          <a:lstStyle/>
          <a:p>
            <a:fld id="{C2C8FFFD-EAD5-F941-8D5D-6569E5279F94}" type="datetimeFigureOut">
              <a:rPr lang="en-US" smtClean="0"/>
              <a:t>2015-06-13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67200" y="6176962"/>
            <a:ext cx="3695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  <a:prstGeom prst="rect">
            <a:avLst/>
          </a:prstGeo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2C8FFFD-EAD5-F941-8D5D-6569E5279F94}" type="datetimeFigureOut">
              <a:rPr lang="en-US" smtClean="0"/>
              <a:t>2015-06-13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3124200" y="6176962"/>
            <a:ext cx="1041400" cy="365125"/>
          </a:xfrm>
        </p:spPr>
        <p:txBody>
          <a:bodyPr/>
          <a:lstStyle/>
          <a:p>
            <a:fld id="{C2C8FFFD-EAD5-F941-8D5D-6569E5279F94}" type="datetimeFigureOut">
              <a:rPr lang="en-US" smtClean="0"/>
              <a:t>2015-06-13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67200" y="6176962"/>
            <a:ext cx="36957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3124200" y="6176962"/>
            <a:ext cx="1041400" cy="365125"/>
          </a:xfrm>
        </p:spPr>
        <p:txBody>
          <a:bodyPr/>
          <a:lstStyle/>
          <a:p>
            <a:fld id="{C2C8FFFD-EAD5-F941-8D5D-6569E5279F94}" type="datetimeFigureOut">
              <a:rPr lang="en-US" smtClean="0"/>
              <a:t>2015-06-13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67200" y="6176962"/>
            <a:ext cx="36957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329406"/>
            <a:ext cx="8229600" cy="566738"/>
          </a:xfrm>
        </p:spPr>
        <p:txBody>
          <a:bodyPr anchor="b"/>
          <a:lstStyle>
            <a:lvl1pPr algn="l">
              <a:defRPr sz="2000" b="1">
                <a:solidFill>
                  <a:srgbClr val="40404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125537"/>
            <a:ext cx="8229600" cy="441563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541169"/>
            <a:ext cx="8229600" cy="347662"/>
          </a:xfrm>
        </p:spPr>
        <p:txBody>
          <a:bodyPr>
            <a:normAutofit/>
          </a:bodyPr>
          <a:lstStyle>
            <a:lvl1pPr marL="0" indent="0">
              <a:buNone/>
              <a:defRPr sz="1000" i="1">
                <a:solidFill>
                  <a:srgbClr val="959595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3124200" y="6176962"/>
            <a:ext cx="1041400" cy="365125"/>
          </a:xfrm>
        </p:spPr>
        <p:txBody>
          <a:bodyPr/>
          <a:lstStyle/>
          <a:p>
            <a:fld id="{C2C8FFFD-EAD5-F941-8D5D-6569E5279F94}" type="datetimeFigureOut">
              <a:rPr lang="en-US" smtClean="0"/>
              <a:t>2015-06-13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67200" y="6176962"/>
            <a:ext cx="36957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64500" y="6176962"/>
            <a:ext cx="622300" cy="365125"/>
          </a:xfrm>
        </p:spPr>
        <p:txBody>
          <a:bodyPr/>
          <a:lstStyle/>
          <a:p>
            <a:fld id="{11EA74F9-FD66-8840-8FBD-EB5B48E7E1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3124200" y="6176962"/>
            <a:ext cx="10414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fld id="{C2C8FFFD-EAD5-F941-8D5D-6569E5279F94}" type="datetimeFigureOut">
              <a:rPr lang="en-US" smtClean="0"/>
              <a:pPr/>
              <a:t>2015-06-13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267200" y="6176962"/>
            <a:ext cx="36957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064500" y="6176962"/>
            <a:ext cx="6223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404040"/>
                </a:solidFill>
                <a:latin typeface="Arial"/>
                <a:cs typeface="Arial"/>
              </a:defRPr>
            </a:lvl1pPr>
          </a:lstStyle>
          <a:p>
            <a:fld id="{11EA74F9-FD66-8840-8FBD-EB5B48E7E1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rgbClr val="40404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404040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404040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404040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404040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40404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Canada Foundation for Innovation and Subatomic Physics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Guy Levesque, Incoming Vice-President, Programs and Planning</a:t>
            </a:r>
          </a:p>
          <a:p>
            <a:r>
              <a:rPr lang="en-US" dirty="0" smtClean="0"/>
              <a:t>Olivier Gagnon, Senior Programs Officer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60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CFI Funding in Physics over the last 15 years</a:t>
            </a:r>
          </a:p>
          <a:p>
            <a:endParaRPr lang="en-US" dirty="0" smtClean="0"/>
          </a:p>
          <a:p>
            <a:pPr marL="342900" lvl="1" indent="-342900">
              <a:buFont typeface="Arial"/>
              <a:buChar char="•"/>
            </a:pPr>
            <a:r>
              <a:rPr lang="en-US" sz="2800" dirty="0" smtClean="0"/>
              <a:t>Subatomic Physics</a:t>
            </a:r>
          </a:p>
          <a:p>
            <a:pPr marL="742950" lvl="2" indent="-342900"/>
            <a:r>
              <a:rPr lang="en-US" dirty="0" smtClean="0"/>
              <a:t>Nuclear Physics</a:t>
            </a:r>
          </a:p>
          <a:p>
            <a:pPr marL="742950" lvl="2" indent="-342900"/>
            <a:r>
              <a:rPr lang="en-US" dirty="0" smtClean="0"/>
              <a:t>Neutrino Physics</a:t>
            </a:r>
          </a:p>
          <a:p>
            <a:pPr marL="742950" lvl="2" indent="-342900"/>
            <a:r>
              <a:rPr lang="en-US" dirty="0" smtClean="0"/>
              <a:t>High Energy Physics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214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CFI Funding in Physics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8229600" cy="427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607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Subatomic Physics</a:t>
            </a:r>
            <a:endParaRPr lang="fr-C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8229600" cy="452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42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Success and Funding Rates</a:t>
            </a:r>
            <a:endParaRPr lang="fr-C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57" y="1417638"/>
            <a:ext cx="822348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38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Nuclear Physics</a:t>
            </a:r>
            <a:endParaRPr lang="fr-C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8229600" cy="452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148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Neutrino Physics</a:t>
            </a:r>
            <a:endParaRPr lang="fr-C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8229600" cy="452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5233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High Energy Physics</a:t>
            </a:r>
            <a:endParaRPr lang="fr-CA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8229600" cy="4523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904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FI-PPT">
  <a:themeElements>
    <a:clrScheme name="CFI Theme">
      <a:dk1>
        <a:srgbClr val="404040"/>
      </a:dk1>
      <a:lt1>
        <a:sysClr val="window" lastClr="FFFFFF"/>
      </a:lt1>
      <a:dk2>
        <a:srgbClr val="252525"/>
      </a:dk2>
      <a:lt2>
        <a:srgbClr val="EEECE1"/>
      </a:lt2>
      <a:accent1>
        <a:srgbClr val="009FDA"/>
      </a:accent1>
      <a:accent2>
        <a:srgbClr val="C61D23"/>
      </a:accent2>
      <a:accent3>
        <a:srgbClr val="71BE43"/>
      </a:accent3>
      <a:accent4>
        <a:srgbClr val="524FA1"/>
      </a:accent4>
      <a:accent5>
        <a:srgbClr val="BFD730"/>
      </a:accent5>
      <a:accent6>
        <a:srgbClr val="F26522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CFI-PPT</Template>
  <TotalTime>247</TotalTime>
  <Words>623</Words>
  <Application>Microsoft Macintosh PowerPoint</Application>
  <PresentationFormat>On-screen Show (4:3)</PresentationFormat>
  <Paragraphs>71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CFI-PPT</vt:lpstr>
      <vt:lpstr>Canada Foundation for Innovation and Subatomic Physics</vt:lpstr>
      <vt:lpstr>Agenda</vt:lpstr>
      <vt:lpstr>CFI Funding in Physics</vt:lpstr>
      <vt:lpstr>Subatomic Physics</vt:lpstr>
      <vt:lpstr>Success and Funding Rates</vt:lpstr>
      <vt:lpstr>Nuclear Physics</vt:lpstr>
      <vt:lpstr>Neutrino Physics</vt:lpstr>
      <vt:lpstr>High Energy Physics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Olivier Gagnon</dc:creator>
  <cp:lastModifiedBy>Michael Roney</cp:lastModifiedBy>
  <cp:revision>27</cp:revision>
  <cp:lastPrinted>2013-02-20T21:13:23Z</cp:lastPrinted>
  <dcterms:created xsi:type="dcterms:W3CDTF">2015-06-13T01:19:03Z</dcterms:created>
  <dcterms:modified xsi:type="dcterms:W3CDTF">2015-06-13T16:17:15Z</dcterms:modified>
</cp:coreProperties>
</file>