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handoutMasterIdLst>
    <p:handoutMasterId r:id="rId24"/>
  </p:handoutMasterIdLst>
  <p:sldIdLst>
    <p:sldId id="264" r:id="rId2"/>
    <p:sldId id="265" r:id="rId3"/>
    <p:sldId id="267" r:id="rId4"/>
    <p:sldId id="268" r:id="rId5"/>
    <p:sldId id="285" r:id="rId6"/>
    <p:sldId id="286" r:id="rId7"/>
    <p:sldId id="277" r:id="rId8"/>
    <p:sldId id="288" r:id="rId9"/>
    <p:sldId id="290" r:id="rId10"/>
    <p:sldId id="289" r:id="rId11"/>
    <p:sldId id="292" r:id="rId12"/>
    <p:sldId id="293" r:id="rId13"/>
    <p:sldId id="280" r:id="rId14"/>
    <p:sldId id="281" r:id="rId15"/>
    <p:sldId id="269" r:id="rId16"/>
    <p:sldId id="270" r:id="rId17"/>
    <p:sldId id="271" r:id="rId18"/>
    <p:sldId id="272" r:id="rId19"/>
    <p:sldId id="282" r:id="rId20"/>
    <p:sldId id="283" r:id="rId21"/>
    <p:sldId id="287" r:id="rId22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D0000"/>
    <a:srgbClr val="B5AC2B"/>
    <a:srgbClr val="CCFF66"/>
    <a:srgbClr val="FF99FF"/>
    <a:srgbClr val="50AAE6"/>
    <a:srgbClr val="5A6EB4"/>
    <a:srgbClr val="A00078"/>
    <a:srgbClr val="A01E28"/>
    <a:srgbClr val="A08232"/>
    <a:srgbClr val="DCA0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332" autoAdjust="0"/>
    <p:restoredTop sz="91212" autoAdjust="0"/>
  </p:normalViewPr>
  <p:slideViewPr>
    <p:cSldViewPr showGuides="1">
      <p:cViewPr>
        <p:scale>
          <a:sx n="72" d="100"/>
          <a:sy n="72" d="100"/>
        </p:scale>
        <p:origin x="-1312" y="-6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image" Target="../media/image10.png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de-DE"/>
              <a:t>Prof. Dr. Max Mustermann | Musterfakultät</a:t>
            </a:r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/>
              <a:t>KIT – University of the State of Baden-Wuerttemberg and </a:t>
            </a:r>
            <a:br>
              <a:rPr lang="en-US" sz="800"/>
            </a:br>
            <a:r>
              <a:rPr lang="en-US" sz="800"/>
              <a:t>National Laboratory of the Helmholtz Association</a:t>
            </a:r>
          </a:p>
        </p:txBody>
      </p:sp>
      <p:pic>
        <p:nvPicPr>
          <p:cNvPr id="9223" name="Picture 11" descr="KIT-Logo-rgb_d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9275" y="188913"/>
            <a:ext cx="1008063" cy="46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588130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smtClean="0"/>
              <a:t>Textmasterformate durch Klicken bearbeiten</a:t>
            </a:r>
          </a:p>
          <a:p>
            <a:pPr lvl="1"/>
            <a:r>
              <a:rPr lang="de-DE" noProof="0" smtClean="0"/>
              <a:t>Zweite Ebene</a:t>
            </a:r>
          </a:p>
          <a:p>
            <a:pPr lvl="2"/>
            <a:r>
              <a:rPr lang="de-DE" noProof="0" smtClean="0"/>
              <a:t>Dritte Ebene</a:t>
            </a:r>
          </a:p>
          <a:p>
            <a:pPr lvl="3"/>
            <a:r>
              <a:rPr lang="de-DE" noProof="0" smtClean="0"/>
              <a:t>Vierte Ebene</a:t>
            </a:r>
          </a:p>
          <a:p>
            <a:pPr lvl="4"/>
            <a:r>
              <a:rPr lang="de-DE" noProof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/>
              <a:t>Prof. Dr. Max Mustermann | </a:t>
            </a:r>
            <a:br>
              <a:rPr lang="de-DE"/>
            </a:br>
            <a:r>
              <a:rPr lang="de-DE"/>
              <a:t>Name of Faculty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B5DBA3-DFF6-4CFC-93DE-3F08A0E43A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27628562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ild 2" descr="katrix-fpd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5" y="2234187"/>
            <a:ext cx="8928992" cy="5731317"/>
          </a:xfrm>
          <a:prstGeom prst="rect">
            <a:avLst/>
          </a:prstGeom>
        </p:spPr>
      </p:pic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KIT – University of the State of Baden-Wuerttemberg and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95536" y="3366343"/>
            <a:ext cx="5986437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anchor="ctr">
            <a:spAutoFit/>
          </a:bodyPr>
          <a:lstStyle/>
          <a:p>
            <a:r>
              <a:rPr lang="en-US" sz="1000" dirty="0" smtClean="0">
                <a:solidFill>
                  <a:schemeClr val="bg1"/>
                </a:solidFill>
              </a:rPr>
              <a:t>Institute for Data Processing and Electronics (IPE)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29515-E91D-4E4D-973F-F26A0023DF8A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C4F3C8-9EF6-714E-87F2-528BAA63A4CB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Till Bergmann </a:t>
            </a:r>
            <a:r>
              <a:rPr lang="de-DE" dirty="0" smtClean="0"/>
              <a:t>–</a:t>
            </a:r>
            <a:r>
              <a:rPr lang="sv-SE" dirty="0" smtClean="0"/>
              <a:t> HST Workshop 2015, CERN/</a:t>
            </a:r>
            <a:r>
              <a:rPr lang="sv-SE" dirty="0" err="1" smtClean="0"/>
              <a:t>Geneva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D2939A-7269-0246-81DE-4E0C4EB47C7A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Till Bergmann </a:t>
            </a:r>
            <a:r>
              <a:rPr lang="de-DE" dirty="0" smtClean="0"/>
              <a:t>–</a:t>
            </a:r>
            <a:r>
              <a:rPr lang="sv-SE" dirty="0" smtClean="0"/>
              <a:t> HST Workshop 2015, CERN/</a:t>
            </a:r>
            <a:r>
              <a:rPr lang="sv-SE" dirty="0" err="1" smtClean="0"/>
              <a:t>Geneva</a:t>
            </a:r>
            <a:endParaRPr lang="en-US" dirty="0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83F589-4EC9-2C40-AB53-C8587DDD8173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dirty="0" smtClean="0"/>
              <a:t>Till Bergmann </a:t>
            </a:r>
            <a:r>
              <a:rPr lang="de-DE" dirty="0" smtClean="0"/>
              <a:t>–</a:t>
            </a:r>
            <a:r>
              <a:rPr lang="sv-SE" dirty="0" smtClean="0"/>
              <a:t> HST Workshop 2015, CERN/</a:t>
            </a:r>
            <a:r>
              <a:rPr lang="sv-SE" dirty="0" err="1" smtClean="0"/>
              <a:t>Geneva</a:t>
            </a:r>
            <a:endParaRPr lang="en-US" dirty="0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7B1BBA-4C17-7F43-B510-D164180EC666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FA5AC4-71DA-A54E-98F7-079C3CB72EFE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37EF2C-B221-ED43-AD2E-2B51AA9657B6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92AAA-440D-D646-90E3-0B22EDA90128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76BA0-16DF-4C49-BB61-D0E28E86E58B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auf Platzhalter ziehen oder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AE7B6D-F513-514C-ABEF-B1F2E4E50709}" type="datetime1">
              <a:rPr lang="de-DE" smtClean="0"/>
              <a:t>07.07.15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r>
              <a:rPr lang="en-US" sz="900" dirty="0" smtClean="0">
                <a:solidFill>
                  <a:schemeClr val="bg1"/>
                </a:solidFill>
              </a:rPr>
              <a:t>Institute for Data Processing and Electronics (IPE)</a:t>
            </a:r>
          </a:p>
          <a:p>
            <a:r>
              <a:rPr lang="en-US" sz="900" dirty="0" smtClean="0">
                <a:solidFill>
                  <a:schemeClr val="bg1"/>
                </a:solidFill>
              </a:rPr>
              <a:t>Till.Bergmann@</a:t>
            </a:r>
            <a:r>
              <a:rPr lang="en-US" sz="900" dirty="0" smtClean="0">
                <a:solidFill>
                  <a:schemeClr val="bg1"/>
                </a:solidFill>
              </a:rPr>
              <a:t>kit.edu, </a:t>
            </a:r>
            <a:r>
              <a:rPr lang="en-US" sz="900" dirty="0" err="1" smtClean="0">
                <a:solidFill>
                  <a:schemeClr val="bg1"/>
                </a:solidFill>
              </a:rPr>
              <a:t>tillbergmann@web.de</a:t>
            </a:r>
            <a:endParaRPr lang="de-DE" sz="900" dirty="0">
              <a:solidFill>
                <a:schemeClr val="bg1"/>
              </a:solidFill>
            </a:endParaRPr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‹Nr.›</a:t>
            </a:fld>
            <a:endParaRPr lang="de-DE" sz="900" b="1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248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sv-SE" dirty="0" smtClean="0"/>
              <a:t>Till Bergmann </a:t>
            </a:r>
            <a:r>
              <a:rPr lang="de-DE" dirty="0" smtClean="0"/>
              <a:t>–</a:t>
            </a:r>
            <a:r>
              <a:rPr lang="sv-SE" dirty="0" smtClean="0"/>
              <a:t> HST Workshop 2015, CERN/</a:t>
            </a:r>
            <a:r>
              <a:rPr lang="sv-SE" dirty="0" err="1" smtClean="0"/>
              <a:t>Geneva</a:t>
            </a:r>
            <a:endParaRPr lang="en-US" dirty="0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733269-F165-4547-8929-75A14ED2C6B9}" type="datetime1">
              <a:rPr lang="de-DE" smtClean="0"/>
              <a:t>07.07.15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5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8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hyperlink" Target="http://www.ipe.fzk.de/~bergmann/katringame/" TargetMode="External"/><Relationship Id="rId3" Type="http://schemas.openxmlformats.org/officeDocument/2006/relationships/hyperlink" Target="http://www.tillbergmann.de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Relationship Id="rId3" Type="http://schemas.openxmlformats.org/officeDocument/2006/relationships/image" Target="../media/image29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4" Type="http://schemas.openxmlformats.org/officeDocument/2006/relationships/image" Target="../media/image5.png"/><Relationship Id="rId5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Relationship Id="rId3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jpeg"/><Relationship Id="rId3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34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lender.org" TargetMode="External"/><Relationship Id="rId4" Type="http://schemas.openxmlformats.org/officeDocument/2006/relationships/image" Target="../media/image12.jpeg"/><Relationship Id="rId5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0.jpeg"/><Relationship Id="rId3" Type="http://schemas.openxmlformats.org/officeDocument/2006/relationships/image" Target="../media/image4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4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jpeg"/><Relationship Id="rId3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4" Type="http://schemas.openxmlformats.org/officeDocument/2006/relationships/image" Target="../media/image22.jpeg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sz="2400" b="1" dirty="0"/>
              <a:t>Virtual Reality Educational Games: a Case Study in Large Scale Particle Physics Research</a:t>
            </a:r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0"/>
            <a:ext cx="83708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An Educational Game for the KATRIN experiment		 Till Bergmann</a:t>
            </a:r>
            <a:endParaRPr lang="en-US" sz="1600" b="1" dirty="0">
              <a:solidFill>
                <a:srgbClr val="000000"/>
              </a:solidFill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323528" y="2852936"/>
            <a:ext cx="93610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400" dirty="0" smtClean="0"/>
              <a:t>(Download-Link: </a:t>
            </a:r>
            <a:r>
              <a:rPr lang="pl-PL" sz="1400" dirty="0" smtClean="0">
                <a:hlinkClick r:id="rId2"/>
              </a:rPr>
              <a:t>http://www.ipe.fzk.de/~bergmann/katringame/</a:t>
            </a:r>
            <a:r>
              <a:rPr lang="de-DE" sz="1400" dirty="0" smtClean="0"/>
              <a:t> </a:t>
            </a:r>
            <a:r>
              <a:rPr lang="de-DE" sz="1400" dirty="0" err="1" smtClean="0"/>
              <a:t>or</a:t>
            </a:r>
            <a:r>
              <a:rPr lang="de-DE" sz="1400" dirty="0"/>
              <a:t> </a:t>
            </a:r>
            <a:r>
              <a:rPr lang="sv-SE" sz="1400" dirty="0">
                <a:hlinkClick r:id="rId3"/>
              </a:rPr>
              <a:t>http://</a:t>
            </a:r>
            <a:r>
              <a:rPr lang="sv-SE" sz="1400" dirty="0" err="1">
                <a:hlinkClick r:id="rId3"/>
              </a:rPr>
              <a:t>www.tillbergmann.de</a:t>
            </a:r>
            <a:r>
              <a:rPr lang="sv-SE" sz="1400" dirty="0">
                <a:hlinkClick r:id="rId3"/>
              </a:rPr>
              <a:t>/</a:t>
            </a:r>
            <a:r>
              <a:rPr lang="de-DE" sz="1400" dirty="0" smtClean="0">
                <a:hlinkClick r:id="rId3"/>
              </a:rPr>
              <a:t> </a:t>
            </a:r>
            <a:r>
              <a:rPr lang="de-DE" sz="1400" dirty="0" smtClean="0"/>
              <a:t>)</a:t>
            </a:r>
            <a:r>
              <a:rPr lang="pl-PL" sz="1400" dirty="0" smtClean="0"/>
              <a:t> </a:t>
            </a:r>
            <a:endParaRPr lang="de-DE" sz="1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3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6911975" cy="561975"/>
          </a:xfrm>
        </p:spPr>
        <p:txBody>
          <a:bodyPr/>
          <a:lstStyle/>
          <a:p>
            <a:r>
              <a:rPr lang="de-DE" dirty="0" err="1" smtClean="0"/>
              <a:t>Animations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Video:</a:t>
            </a:r>
            <a:r>
              <a:rPr lang="de-DE" dirty="0"/>
              <a:t/>
            </a:r>
            <a:br>
              <a:rPr lang="de-DE" dirty="0"/>
            </a:br>
            <a:r>
              <a:rPr lang="de-DE" dirty="0"/>
              <a:t>Main </a:t>
            </a:r>
            <a:r>
              <a:rPr lang="de-DE" dirty="0" err="1"/>
              <a:t>Spectrometer</a:t>
            </a:r>
            <a:r>
              <a:rPr lang="de-DE" dirty="0"/>
              <a:t> + </a:t>
            </a:r>
            <a:r>
              <a:rPr lang="de-DE" dirty="0" err="1" smtClean="0"/>
              <a:t>Detector</a:t>
            </a:r>
            <a:endParaRPr lang="de-DE" dirty="0"/>
          </a:p>
        </p:txBody>
      </p:sp>
      <p:sp>
        <p:nvSpPr>
          <p:cNvPr id="5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/>
          <a:p>
            <a:r>
              <a:rPr lang="de-DE" dirty="0" smtClean="0"/>
              <a:t>Tritium Source + Transport </a:t>
            </a:r>
            <a:r>
              <a:rPr lang="de-DE" dirty="0" err="1" smtClean="0"/>
              <a:t>section</a:t>
            </a:r>
            <a:endParaRPr lang="de-DE" dirty="0" smtClean="0"/>
          </a:p>
          <a:p>
            <a:r>
              <a:rPr lang="de-DE" dirty="0" smtClean="0"/>
              <a:t>Main </a:t>
            </a:r>
            <a:r>
              <a:rPr lang="de-DE" dirty="0" err="1" smtClean="0"/>
              <a:t>Spectrometer</a:t>
            </a:r>
            <a:r>
              <a:rPr lang="de-DE" dirty="0" smtClean="0"/>
              <a:t> + </a:t>
            </a:r>
            <a:r>
              <a:rPr lang="de-DE" dirty="0" err="1" smtClean="0"/>
              <a:t>Detector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7" name="Textfeld 6"/>
          <p:cNvSpPr txBox="1"/>
          <p:nvPr/>
        </p:nvSpPr>
        <p:spPr>
          <a:xfrm>
            <a:off x="2555776" y="2996952"/>
            <a:ext cx="4536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PDF-Version! </a:t>
            </a:r>
          </a:p>
          <a:p>
            <a:r>
              <a:rPr lang="de-DE" sz="3200" b="1" dirty="0" smtClean="0"/>
              <a:t>Videos </a:t>
            </a:r>
            <a:r>
              <a:rPr lang="de-DE" sz="3200" b="1" dirty="0" err="1" smtClean="0"/>
              <a:t>are</a:t>
            </a:r>
            <a:r>
              <a:rPr lang="de-DE" sz="3200" b="1" dirty="0" smtClean="0"/>
              <a:t> not </a:t>
            </a:r>
            <a:r>
              <a:rPr lang="de-DE" sz="3200" b="1" dirty="0" err="1" smtClean="0"/>
              <a:t>included</a:t>
            </a:r>
            <a:r>
              <a:rPr lang="de-DE" sz="3200" b="1" dirty="0" smtClean="0"/>
              <a:t> in </a:t>
            </a:r>
            <a:r>
              <a:rPr lang="de-DE" sz="3200" b="1" dirty="0" err="1" smtClean="0"/>
              <a:t>this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version</a:t>
            </a:r>
            <a:r>
              <a:rPr lang="de-DE" sz="3200" b="1" dirty="0" smtClean="0"/>
              <a:t>!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12124683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KIT campus: may help visitors to find KATRIN</a:t>
            </a:r>
            <a:endParaRPr lang="en-US" dirty="0" smtClean="0"/>
          </a:p>
          <a:p>
            <a:r>
              <a:rPr lang="en-US" dirty="0" smtClean="0"/>
              <a:t>Possible extension: show other experiments</a:t>
            </a:r>
            <a:endParaRPr lang="en-US" dirty="0"/>
          </a:p>
          <a:p>
            <a:r>
              <a:rPr lang="en-US" dirty="0" smtClean="0"/>
              <a:t>Easter egg = beam up on tower: satisfy play instinct</a:t>
            </a:r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7133803" cy="561975"/>
          </a:xfrm>
        </p:spPr>
        <p:txBody>
          <a:bodyPr/>
          <a:lstStyle/>
          <a:p>
            <a:r>
              <a:rPr lang="en-US" dirty="0" smtClean="0"/>
              <a:t>KIT campus site with ‘</a:t>
            </a:r>
            <a:r>
              <a:rPr lang="en-US" dirty="0" err="1" smtClean="0"/>
              <a:t>easter</a:t>
            </a:r>
            <a:r>
              <a:rPr lang="en-US" dirty="0" smtClean="0"/>
              <a:t> egg’</a:t>
            </a:r>
            <a:endParaRPr lang="de-DE" dirty="0"/>
          </a:p>
        </p:txBody>
      </p:sp>
      <p:pic>
        <p:nvPicPr>
          <p:cNvPr id="2" name="Bild 1" descr="10-turm-von-hinten-fly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665144"/>
            <a:ext cx="4780817" cy="3168352"/>
          </a:xfrm>
          <a:prstGeom prst="rect">
            <a:avLst/>
          </a:prstGeom>
        </p:spPr>
      </p:pic>
      <p:pic>
        <p:nvPicPr>
          <p:cNvPr id="8" name="Bild 7" descr="10-turm-oben-katrinview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3284984"/>
            <a:ext cx="4752528" cy="314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8093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7133803" cy="561975"/>
          </a:xfrm>
        </p:spPr>
        <p:txBody>
          <a:bodyPr/>
          <a:lstStyle/>
          <a:p>
            <a:r>
              <a:rPr lang="en-US" dirty="0" smtClean="0"/>
              <a:t>KIT campus site with ‘</a:t>
            </a:r>
            <a:r>
              <a:rPr lang="en-US" dirty="0" err="1" smtClean="0"/>
              <a:t>easter</a:t>
            </a:r>
            <a:r>
              <a:rPr lang="en-US" dirty="0" smtClean="0"/>
              <a:t> egg’</a:t>
            </a:r>
            <a:endParaRPr lang="de-DE" dirty="0"/>
          </a:p>
        </p:txBody>
      </p:sp>
      <p:sp>
        <p:nvSpPr>
          <p:cNvPr id="10" name="Textfeld 9"/>
          <p:cNvSpPr txBox="1"/>
          <p:nvPr/>
        </p:nvSpPr>
        <p:spPr>
          <a:xfrm>
            <a:off x="2555776" y="2996952"/>
            <a:ext cx="4536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PDF-Version! </a:t>
            </a:r>
          </a:p>
          <a:p>
            <a:r>
              <a:rPr lang="de-DE" sz="3200" b="1" dirty="0" smtClean="0"/>
              <a:t>Videos </a:t>
            </a:r>
            <a:r>
              <a:rPr lang="de-DE" sz="3200" b="1" dirty="0" err="1" smtClean="0"/>
              <a:t>are</a:t>
            </a:r>
            <a:r>
              <a:rPr lang="de-DE" sz="3200" b="1" dirty="0" smtClean="0"/>
              <a:t> not </a:t>
            </a:r>
            <a:r>
              <a:rPr lang="de-DE" sz="3200" b="1" dirty="0" err="1" smtClean="0"/>
              <a:t>included</a:t>
            </a:r>
            <a:r>
              <a:rPr lang="de-DE" sz="3200" b="1" dirty="0" smtClean="0"/>
              <a:t> in </a:t>
            </a:r>
            <a:r>
              <a:rPr lang="de-DE" sz="3200" b="1" dirty="0" err="1" smtClean="0"/>
              <a:t>this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version</a:t>
            </a:r>
            <a:r>
              <a:rPr lang="de-DE" sz="3200" b="1" dirty="0" smtClean="0"/>
              <a:t>!</a:t>
            </a:r>
            <a:endParaRPr lang="de-DE" sz="3200" b="1" dirty="0"/>
          </a:p>
        </p:txBody>
      </p:sp>
      <p:sp>
        <p:nvSpPr>
          <p:cNvPr id="11" name="Inhaltsplatzhalter 2"/>
          <p:cNvSpPr txBox="1">
            <a:spLocks/>
          </p:cNvSpPr>
          <p:nvPr/>
        </p:nvSpPr>
        <p:spPr bwMode="auto">
          <a:xfrm>
            <a:off x="395536" y="1196752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2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5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dirty="0" smtClean="0"/>
              <a:t>KIT campus: may help visitors to find KATRIN</a:t>
            </a:r>
          </a:p>
          <a:p>
            <a:r>
              <a:rPr lang="en-US" dirty="0" smtClean="0"/>
              <a:t>Possible extension: show other experiments</a:t>
            </a:r>
          </a:p>
          <a:p>
            <a:r>
              <a:rPr lang="en-US" dirty="0" smtClean="0"/>
              <a:t>Easter egg = beam up on tower: satisfy play instinct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2235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err="1" smtClean="0"/>
              <a:t>Use</a:t>
            </a:r>
            <a:r>
              <a:rPr lang="de-DE" dirty="0" smtClean="0"/>
              <a:t> </a:t>
            </a:r>
            <a:r>
              <a:rPr lang="de-DE" dirty="0" err="1" smtClean="0"/>
              <a:t>cases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educational</a:t>
            </a:r>
            <a:r>
              <a:rPr lang="de-DE" dirty="0" smtClean="0"/>
              <a:t> </a:t>
            </a:r>
            <a:r>
              <a:rPr lang="de-DE" dirty="0" err="1" smtClean="0"/>
              <a:t>game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 smtClean="0"/>
              <a:t>final assembly of the experiment: </a:t>
            </a:r>
            <a:r>
              <a:rPr lang="en-US" dirty="0"/>
              <a:t>follow red </a:t>
            </a:r>
            <a:r>
              <a:rPr lang="en-US" dirty="0" smtClean="0"/>
              <a:t>arrows</a:t>
            </a:r>
          </a:p>
          <a:p>
            <a:pPr lvl="1"/>
            <a:r>
              <a:rPr lang="en-US" dirty="0" smtClean="0"/>
              <a:t>possible, even </a:t>
            </a:r>
            <a:r>
              <a:rPr lang="en-US" dirty="0"/>
              <a:t>if </a:t>
            </a:r>
            <a:r>
              <a:rPr lang="en-US" dirty="0" smtClean="0"/>
              <a:t>not </a:t>
            </a:r>
            <a:r>
              <a:rPr lang="en-US" dirty="0"/>
              <a:t>yet </a:t>
            </a:r>
            <a:r>
              <a:rPr lang="en-US" dirty="0" smtClean="0"/>
              <a:t>assembled </a:t>
            </a:r>
            <a:r>
              <a:rPr lang="en-US" dirty="0"/>
              <a:t>in </a:t>
            </a:r>
            <a:r>
              <a:rPr lang="en-US" dirty="0" smtClean="0"/>
              <a:t>reality!</a:t>
            </a:r>
          </a:p>
          <a:p>
            <a:r>
              <a:rPr lang="en-US" dirty="0" smtClean="0"/>
              <a:t>visit closed/restricted areas</a:t>
            </a:r>
          </a:p>
          <a:p>
            <a:r>
              <a:rPr lang="en-US" dirty="0" smtClean="0"/>
              <a:t>visualize invisible (and dangerous) processes</a:t>
            </a:r>
          </a:p>
          <a:p>
            <a:r>
              <a:rPr lang="en-US" dirty="0" smtClean="0"/>
              <a:t>get a visual impression of the measurement </a:t>
            </a:r>
            <a:br>
              <a:rPr lang="en-US" dirty="0" smtClean="0"/>
            </a:br>
            <a:r>
              <a:rPr lang="en-US" dirty="0" smtClean="0"/>
              <a:t>principle and the interplay of the main experiment </a:t>
            </a:r>
            <a:br>
              <a:rPr lang="en-US" dirty="0" smtClean="0"/>
            </a:br>
            <a:r>
              <a:rPr lang="en-US" dirty="0" smtClean="0"/>
              <a:t>components: solve the game puzzle</a:t>
            </a:r>
          </a:p>
          <a:p>
            <a:r>
              <a:rPr lang="en-US" dirty="0" smtClean="0"/>
              <a:t>for physics students: learn details and background </a:t>
            </a:r>
            <a:br>
              <a:rPr lang="en-US" dirty="0" smtClean="0"/>
            </a:br>
            <a:r>
              <a:rPr lang="en-US" dirty="0" smtClean="0"/>
              <a:t>about KATRIN:</a:t>
            </a:r>
          </a:p>
          <a:p>
            <a:pPr lvl="1"/>
            <a:r>
              <a:rPr lang="de-DE" dirty="0" err="1" smtClean="0"/>
              <a:t>follow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virtual</a:t>
            </a:r>
            <a:r>
              <a:rPr lang="de-DE" dirty="0" smtClean="0"/>
              <a:t> tour (</a:t>
            </a:r>
            <a:r>
              <a:rPr lang="de-DE" dirty="0" err="1" smtClean="0"/>
              <a:t>red</a:t>
            </a:r>
            <a:r>
              <a:rPr lang="de-DE" dirty="0" smtClean="0"/>
              <a:t> </a:t>
            </a:r>
            <a:r>
              <a:rPr lang="de-DE" dirty="0" err="1" smtClean="0"/>
              <a:t>arrows</a:t>
            </a:r>
            <a:r>
              <a:rPr lang="de-DE" dirty="0" smtClean="0"/>
              <a:t>)</a:t>
            </a:r>
          </a:p>
          <a:p>
            <a:pPr lvl="1"/>
            <a:r>
              <a:rPr lang="de-DE" dirty="0" err="1" smtClean="0"/>
              <a:t>read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posters</a:t>
            </a:r>
            <a:r>
              <a:rPr lang="de-DE" dirty="0" smtClean="0"/>
              <a:t> </a:t>
            </a:r>
            <a:r>
              <a:rPr lang="de-DE" dirty="0" err="1" smtClean="0"/>
              <a:t>about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endParaRPr lang="de-DE" dirty="0" smtClean="0"/>
          </a:p>
          <a:p>
            <a:pPr lvl="1"/>
            <a:r>
              <a:rPr lang="de-DE" dirty="0" err="1" smtClean="0"/>
              <a:t>solve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game</a:t>
            </a:r>
            <a:r>
              <a:rPr lang="de-DE" dirty="0" smtClean="0"/>
              <a:t> puzzle</a:t>
            </a:r>
          </a:p>
          <a:p>
            <a:r>
              <a:rPr lang="de-DE" dirty="0" err="1"/>
              <a:t>training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experiment</a:t>
            </a:r>
            <a:r>
              <a:rPr lang="de-DE" dirty="0"/>
              <a:t> </a:t>
            </a:r>
            <a:r>
              <a:rPr lang="de-DE" dirty="0" err="1"/>
              <a:t>operators</a:t>
            </a:r>
            <a:r>
              <a:rPr lang="de-DE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/>
              <a:t>from</a:t>
            </a:r>
            <a:r>
              <a:rPr lang="de-DE" dirty="0" smtClean="0"/>
              <a:t> </a:t>
            </a:r>
            <a:r>
              <a:rPr lang="de-DE" dirty="0" err="1"/>
              <a:t>distant</a:t>
            </a:r>
            <a:r>
              <a:rPr lang="de-DE" dirty="0"/>
              <a:t> countries</a:t>
            </a:r>
            <a:br>
              <a:rPr lang="de-DE" dirty="0"/>
            </a:br>
            <a:r>
              <a:rPr lang="de-DE" dirty="0"/>
              <a:t>(</a:t>
            </a:r>
            <a:r>
              <a:rPr lang="de-DE" dirty="0" err="1"/>
              <a:t>PhD</a:t>
            </a:r>
            <a:r>
              <a:rPr lang="de-DE" dirty="0"/>
              <a:t>/</a:t>
            </a:r>
            <a:r>
              <a:rPr lang="de-DE" dirty="0" err="1"/>
              <a:t>Diploma</a:t>
            </a:r>
            <a:r>
              <a:rPr lang="de-DE" dirty="0"/>
              <a:t> </a:t>
            </a:r>
            <a:r>
              <a:rPr lang="de-DE" dirty="0" err="1"/>
              <a:t>students</a:t>
            </a:r>
            <a:r>
              <a:rPr lang="de-DE" dirty="0"/>
              <a:t>) 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pic>
        <p:nvPicPr>
          <p:cNvPr id="5" name="Bild 4"/>
          <p:cNvPicPr/>
          <p:nvPr/>
        </p:nvPicPr>
        <p:blipFill>
          <a:blip r:embed="rId2"/>
          <a:stretch>
            <a:fillRect/>
          </a:stretch>
        </p:blipFill>
        <p:spPr>
          <a:xfrm>
            <a:off x="6732240" y="1578278"/>
            <a:ext cx="2208398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Bild 5"/>
          <p:cNvPicPr/>
          <p:nvPr/>
        </p:nvPicPr>
        <p:blipFill>
          <a:blip r:embed="rId3"/>
          <a:stretch>
            <a:fillRect/>
          </a:stretch>
        </p:blipFill>
        <p:spPr>
          <a:xfrm>
            <a:off x="6732240" y="3486105"/>
            <a:ext cx="2214910" cy="15485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hteck 6"/>
          <p:cNvSpPr/>
          <p:nvPr/>
        </p:nvSpPr>
        <p:spPr>
          <a:xfrm>
            <a:off x="6660232" y="3183940"/>
            <a:ext cx="2168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Under construction </a:t>
            </a:r>
            <a:r>
              <a:rPr lang="de-DE" sz="1600" dirty="0" smtClean="0"/>
              <a:t>…</a:t>
            </a:r>
            <a:endParaRPr lang="de-DE" sz="1600" dirty="0"/>
          </a:p>
        </p:txBody>
      </p:sp>
      <p:sp>
        <p:nvSpPr>
          <p:cNvPr id="8" name="Rechteck 7"/>
          <p:cNvSpPr/>
          <p:nvPr/>
        </p:nvSpPr>
        <p:spPr>
          <a:xfrm>
            <a:off x="6660232" y="4962654"/>
            <a:ext cx="1975120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Same view in game</a:t>
            </a:r>
            <a:endParaRPr lang="de-DE" sz="1600" dirty="0"/>
          </a:p>
        </p:txBody>
      </p:sp>
    </p:spTree>
    <p:extLst>
      <p:ext uri="{BB962C8B-B14F-4D97-AF65-F5344CB8AC3E}">
        <p14:creationId xmlns:p14="http://schemas.microsoft.com/office/powerpoint/2010/main" val="42043221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Outlook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Sound</a:t>
            </a:r>
          </a:p>
          <a:p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simulation</a:t>
            </a:r>
            <a:r>
              <a:rPr lang="de-DE" dirty="0" smtClean="0"/>
              <a:t> </a:t>
            </a:r>
            <a:r>
              <a:rPr lang="de-DE" dirty="0" err="1" smtClean="0"/>
              <a:t>visualization</a:t>
            </a:r>
            <a:endParaRPr lang="de-DE" dirty="0" smtClean="0"/>
          </a:p>
          <a:p>
            <a:r>
              <a:rPr lang="de-DE" dirty="0" smtClean="0"/>
              <a:t>Slow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data</a:t>
            </a:r>
            <a:r>
              <a:rPr lang="de-DE" dirty="0" smtClean="0"/>
              <a:t> </a:t>
            </a:r>
            <a:r>
              <a:rPr lang="de-DE" dirty="0" err="1" smtClean="0"/>
              <a:t>visualization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operators</a:t>
            </a:r>
            <a:endParaRPr lang="de-DE" dirty="0" smtClean="0"/>
          </a:p>
          <a:p>
            <a:r>
              <a:rPr lang="de-DE" dirty="0" err="1" smtClean="0"/>
              <a:t>better</a:t>
            </a:r>
            <a:r>
              <a:rPr lang="de-DE" dirty="0" smtClean="0"/>
              <a:t> </a:t>
            </a:r>
            <a:r>
              <a:rPr lang="de-DE" dirty="0" err="1" smtClean="0"/>
              <a:t>interaction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tour </a:t>
            </a:r>
            <a:r>
              <a:rPr lang="de-DE" dirty="0" err="1" smtClean="0"/>
              <a:t>planning</a:t>
            </a:r>
            <a:r>
              <a:rPr lang="de-DE" dirty="0" smtClean="0"/>
              <a:t> </a:t>
            </a:r>
            <a:r>
              <a:rPr lang="de-DE" dirty="0" err="1" smtClean="0"/>
              <a:t>for</a:t>
            </a:r>
            <a:r>
              <a:rPr lang="de-DE" dirty="0" smtClean="0"/>
              <a:t> </a:t>
            </a:r>
            <a:r>
              <a:rPr lang="de-DE" dirty="0" err="1" smtClean="0"/>
              <a:t>teachers</a:t>
            </a:r>
            <a:endParaRPr lang="de-DE" dirty="0" smtClean="0"/>
          </a:p>
          <a:p>
            <a:endParaRPr lang="de-DE" dirty="0"/>
          </a:p>
          <a:p>
            <a:pPr marL="0" indent="0">
              <a:buNone/>
            </a:pPr>
            <a:r>
              <a:rPr lang="de-DE" dirty="0" err="1" smtClean="0"/>
              <a:t>Nowadays</a:t>
            </a:r>
            <a:r>
              <a:rPr lang="de-DE" dirty="0" smtClean="0"/>
              <a:t>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</a:t>
            </a:r>
            <a:r>
              <a:rPr lang="de-DE" dirty="0" err="1" smtClean="0"/>
              <a:t>great</a:t>
            </a:r>
            <a:r>
              <a:rPr lang="de-DE" dirty="0" smtClean="0"/>
              <a:t> </a:t>
            </a:r>
            <a:r>
              <a:rPr lang="de-DE" dirty="0" err="1" smtClean="0"/>
              <a:t>tools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</a:t>
            </a:r>
            <a:r>
              <a:rPr lang="de-DE" dirty="0" err="1" smtClean="0"/>
              <a:t>build</a:t>
            </a:r>
            <a:r>
              <a:rPr lang="de-DE" dirty="0" smtClean="0"/>
              <a:t> </a:t>
            </a:r>
            <a:r>
              <a:rPr lang="de-DE" dirty="0" err="1" smtClean="0"/>
              <a:t>computer</a:t>
            </a:r>
            <a:r>
              <a:rPr lang="de-DE" dirty="0" smtClean="0"/>
              <a:t> </a:t>
            </a:r>
            <a:r>
              <a:rPr lang="de-DE" dirty="0" err="1" smtClean="0"/>
              <a:t>games</a:t>
            </a:r>
            <a:r>
              <a:rPr lang="de-DE" dirty="0" smtClean="0"/>
              <a:t>: </a:t>
            </a:r>
            <a:r>
              <a:rPr lang="de-DE" dirty="0" err="1" smtClean="0"/>
              <a:t>we</a:t>
            </a:r>
            <a:r>
              <a:rPr lang="de-DE" dirty="0" smtClean="0"/>
              <a:t> </a:t>
            </a:r>
            <a:r>
              <a:rPr lang="de-DE" dirty="0" err="1" smtClean="0"/>
              <a:t>have</a:t>
            </a:r>
            <a:r>
              <a:rPr lang="de-DE" dirty="0" smtClean="0"/>
              <a:t> powerful 3D </a:t>
            </a:r>
            <a:r>
              <a:rPr lang="de-DE" dirty="0" err="1" smtClean="0"/>
              <a:t>graphic</a:t>
            </a:r>
            <a:r>
              <a:rPr lang="de-DE" dirty="0" smtClean="0"/>
              <a:t> </a:t>
            </a:r>
            <a:r>
              <a:rPr lang="de-DE" dirty="0" err="1" smtClean="0"/>
              <a:t>cards</a:t>
            </a:r>
            <a:r>
              <a:rPr lang="de-DE" dirty="0" smtClean="0"/>
              <a:t> </a:t>
            </a:r>
            <a:r>
              <a:rPr lang="de-DE" dirty="0" err="1" smtClean="0"/>
              <a:t>and</a:t>
            </a:r>
            <a:r>
              <a:rPr lang="de-DE" dirty="0" smtClean="0"/>
              <a:t> </a:t>
            </a:r>
            <a:r>
              <a:rPr lang="de-DE" dirty="0" err="1" smtClean="0"/>
              <a:t>great</a:t>
            </a:r>
            <a:r>
              <a:rPr lang="de-DE" dirty="0" smtClean="0"/>
              <a:t> </a:t>
            </a:r>
            <a:r>
              <a:rPr lang="de-DE" dirty="0" err="1" smtClean="0"/>
              <a:t>software</a:t>
            </a:r>
            <a:r>
              <a:rPr lang="de-DE" dirty="0" smtClean="0"/>
              <a:t> – </a:t>
            </a:r>
            <a:r>
              <a:rPr lang="de-DE" dirty="0" err="1" smtClean="0"/>
              <a:t>even</a:t>
            </a:r>
            <a:r>
              <a:rPr lang="de-DE" dirty="0" smtClean="0"/>
              <a:t> open </a:t>
            </a:r>
            <a:r>
              <a:rPr lang="de-DE" dirty="0" err="1" smtClean="0"/>
              <a:t>source</a:t>
            </a:r>
            <a:r>
              <a:rPr lang="de-DE" dirty="0" smtClean="0"/>
              <a:t>!</a:t>
            </a:r>
            <a:endParaRPr lang="de-DE" dirty="0"/>
          </a:p>
          <a:p>
            <a:pPr marL="0" indent="0" algn="ctr">
              <a:buNone/>
            </a:pPr>
            <a:r>
              <a:rPr lang="de-DE" b="1" dirty="0" err="1" smtClean="0"/>
              <a:t>Use</a:t>
            </a:r>
            <a:r>
              <a:rPr lang="de-DE" b="1" dirty="0" smtClean="0"/>
              <a:t> </a:t>
            </a:r>
            <a:r>
              <a:rPr lang="de-DE" b="1" dirty="0" err="1"/>
              <a:t>g</a:t>
            </a:r>
            <a:r>
              <a:rPr lang="de-DE" b="1" dirty="0" err="1" smtClean="0"/>
              <a:t>amification</a:t>
            </a:r>
            <a:r>
              <a:rPr lang="de-DE" b="1" dirty="0" smtClean="0"/>
              <a:t> </a:t>
            </a:r>
            <a:r>
              <a:rPr lang="de-DE" b="1" dirty="0" err="1" smtClean="0"/>
              <a:t>as</a:t>
            </a:r>
            <a:r>
              <a:rPr lang="de-DE" b="1" dirty="0" smtClean="0"/>
              <a:t> </a:t>
            </a:r>
            <a:r>
              <a:rPr lang="de-DE" b="1" dirty="0" err="1" smtClean="0"/>
              <a:t>visualization</a:t>
            </a:r>
            <a:r>
              <a:rPr lang="de-DE" b="1" dirty="0" smtClean="0"/>
              <a:t> </a:t>
            </a:r>
            <a:r>
              <a:rPr lang="de-DE" b="1" dirty="0" err="1" smtClean="0"/>
              <a:t>tool</a:t>
            </a:r>
            <a:r>
              <a:rPr lang="de-DE" b="1" dirty="0" smtClean="0"/>
              <a:t>!</a:t>
            </a:r>
            <a:endParaRPr lang="de-DE" b="1" dirty="0"/>
          </a:p>
          <a:p>
            <a:pPr marL="0" indent="0">
              <a:buNone/>
            </a:pPr>
            <a:endParaRPr lang="de-DE" dirty="0" smtClean="0"/>
          </a:p>
          <a:p>
            <a:pPr marL="0" indent="0">
              <a:buNone/>
            </a:pPr>
            <a:r>
              <a:rPr lang="de-DE" i="1" dirty="0" err="1" smtClean="0"/>
              <a:t>Visualization</a:t>
            </a:r>
            <a:r>
              <a:rPr lang="de-DE" i="1" dirty="0" smtClean="0"/>
              <a:t> </a:t>
            </a:r>
            <a:r>
              <a:rPr lang="de-DE" i="1" dirty="0" err="1" smtClean="0"/>
              <a:t>is</a:t>
            </a:r>
            <a:r>
              <a:rPr lang="de-DE" i="1" dirty="0" smtClean="0"/>
              <a:t> </a:t>
            </a:r>
            <a:r>
              <a:rPr lang="de-DE" i="1" dirty="0" err="1" smtClean="0"/>
              <a:t>the</a:t>
            </a:r>
            <a:r>
              <a:rPr lang="de-DE" i="1" dirty="0" smtClean="0"/>
              <a:t> fundamental </a:t>
            </a:r>
            <a:r>
              <a:rPr lang="de-DE" i="1" dirty="0" err="1" smtClean="0"/>
              <a:t>of</a:t>
            </a:r>
            <a:r>
              <a:rPr lang="de-DE" i="1" dirty="0" smtClean="0"/>
              <a:t> all </a:t>
            </a:r>
            <a:r>
              <a:rPr lang="de-DE" i="1" dirty="0" err="1" smtClean="0"/>
              <a:t>knowledge</a:t>
            </a:r>
            <a:r>
              <a:rPr lang="de-DE" i="1" dirty="0" smtClean="0"/>
              <a:t>.</a:t>
            </a:r>
          </a:p>
          <a:p>
            <a:pPr marL="0" indent="0">
              <a:buNone/>
            </a:pPr>
            <a:r>
              <a:rPr lang="de-DE" i="1" dirty="0" smtClean="0"/>
              <a:t>(</a:t>
            </a:r>
            <a:r>
              <a:rPr lang="de-DE" i="1" dirty="0" err="1" smtClean="0"/>
              <a:t>freely</a:t>
            </a:r>
            <a:r>
              <a:rPr lang="de-DE" i="1" dirty="0" smtClean="0"/>
              <a:t> </a:t>
            </a:r>
            <a:r>
              <a:rPr lang="de-DE" i="1" dirty="0" err="1" smtClean="0"/>
              <a:t>adapted</a:t>
            </a:r>
            <a:r>
              <a:rPr lang="de-DE" i="1" dirty="0" smtClean="0"/>
              <a:t> </a:t>
            </a:r>
            <a:r>
              <a:rPr lang="de-DE" i="1" dirty="0" err="1" smtClean="0"/>
              <a:t>from</a:t>
            </a:r>
            <a:r>
              <a:rPr lang="de-DE" i="1" dirty="0" smtClean="0"/>
              <a:t> </a:t>
            </a:r>
            <a:r>
              <a:rPr lang="is-IS" i="1" dirty="0"/>
              <a:t>Johann Heinrich </a:t>
            </a:r>
            <a:r>
              <a:rPr lang="is-IS" i="1" dirty="0" smtClean="0"/>
              <a:t>Pestalozzi, </a:t>
            </a:r>
            <a:r>
              <a:rPr lang="de-DE" i="1" dirty="0"/>
              <a:t>1746 </a:t>
            </a:r>
            <a:r>
              <a:rPr lang="de-DE" i="1" dirty="0" smtClean="0"/>
              <a:t>– 1827)</a:t>
            </a:r>
          </a:p>
          <a:p>
            <a:endParaRPr lang="de-DE" dirty="0"/>
          </a:p>
          <a:p>
            <a:pPr marL="0" indent="0">
              <a:buNone/>
            </a:pPr>
            <a:r>
              <a:rPr lang="en-US" i="1" dirty="0" smtClean="0"/>
              <a:t>The </a:t>
            </a:r>
            <a:r>
              <a:rPr lang="en-US" i="1" dirty="0"/>
              <a:t>game is the way that children get to know the world in which they live </a:t>
            </a:r>
            <a:r>
              <a:rPr lang="en-US" i="1" dirty="0" smtClean="0"/>
              <a:t>(and </a:t>
            </a:r>
            <a:r>
              <a:rPr lang="en-US" i="1" dirty="0"/>
              <a:t>which they are called upon to </a:t>
            </a:r>
            <a:r>
              <a:rPr lang="en-US" i="1" dirty="0" smtClean="0"/>
              <a:t>change). </a:t>
            </a:r>
            <a:r>
              <a:rPr lang="en-US" i="1" dirty="0"/>
              <a:t>(</a:t>
            </a:r>
            <a:r>
              <a:rPr lang="de-DE" i="1" dirty="0"/>
              <a:t>Maxim </a:t>
            </a:r>
            <a:r>
              <a:rPr lang="de-DE" i="1" dirty="0" smtClean="0"/>
              <a:t>Gorky, 1868 – 1936)</a:t>
            </a:r>
            <a:endParaRPr lang="en-US" i="1" dirty="0" smtClean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 dirty="0"/>
          </a:p>
        </p:txBody>
      </p:sp>
      <p:pic>
        <p:nvPicPr>
          <p:cNvPr id="5" name="Bild 4"/>
          <p:cNvPicPr/>
          <p:nvPr/>
        </p:nvPicPr>
        <p:blipFill>
          <a:blip r:embed="rId2"/>
          <a:stretch>
            <a:fillRect/>
          </a:stretch>
        </p:blipFill>
        <p:spPr>
          <a:xfrm>
            <a:off x="6588224" y="908720"/>
            <a:ext cx="2232248" cy="1615688"/>
          </a:xfrm>
          <a:prstGeom prst="rect">
            <a:avLst/>
          </a:prstGeom>
          <a:ln>
            <a:noFill/>
          </a:ln>
        </p:spPr>
      </p:pic>
      <p:sp>
        <p:nvSpPr>
          <p:cNvPr id="6" name="TextShape 3"/>
          <p:cNvSpPr txBox="1"/>
          <p:nvPr/>
        </p:nvSpPr>
        <p:spPr>
          <a:xfrm>
            <a:off x="6516216" y="2564904"/>
            <a:ext cx="2520280" cy="3034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400" dirty="0" smtClean="0"/>
              <a:t>Slow Control Data with Diadem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4468609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 </a:t>
            </a:r>
            <a:r>
              <a:rPr lang="de-DE" dirty="0" err="1" smtClean="0"/>
              <a:t>Slides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de-DE" dirty="0" smtClean="0"/>
              <a:t>Neutrino </a:t>
            </a:r>
            <a:r>
              <a:rPr lang="de-DE" dirty="0" err="1" smtClean="0"/>
              <a:t>Physics</a:t>
            </a:r>
            <a:endParaRPr lang="de-DE" dirty="0" smtClean="0"/>
          </a:p>
          <a:p>
            <a:r>
              <a:rPr lang="de-DE" dirty="0" smtClean="0"/>
              <a:t>WASD </a:t>
            </a:r>
            <a:r>
              <a:rPr lang="de-DE" dirty="0" err="1" smtClean="0"/>
              <a:t>game</a:t>
            </a:r>
            <a:r>
              <a:rPr lang="de-DE" dirty="0" smtClean="0"/>
              <a:t> </a:t>
            </a:r>
            <a:r>
              <a:rPr lang="de-DE" dirty="0" err="1" smtClean="0"/>
              <a:t>control</a:t>
            </a:r>
            <a:r>
              <a:rPr lang="de-DE" dirty="0" smtClean="0"/>
              <a:t> </a:t>
            </a:r>
            <a:r>
              <a:rPr lang="de-DE" dirty="0" err="1" smtClean="0"/>
              <a:t>scheme</a:t>
            </a:r>
            <a:endParaRPr lang="de-DE" dirty="0" smtClean="0"/>
          </a:p>
          <a:p>
            <a:r>
              <a:rPr lang="de-DE" dirty="0" err="1" smtClean="0"/>
              <a:t>Tested</a:t>
            </a:r>
            <a:r>
              <a:rPr lang="de-DE" dirty="0" smtClean="0"/>
              <a:t> Hardware</a:t>
            </a:r>
          </a:p>
          <a:p>
            <a:r>
              <a:rPr lang="de-DE" dirty="0" smtClean="0"/>
              <a:t>Blender</a:t>
            </a:r>
          </a:p>
          <a:p>
            <a:r>
              <a:rPr lang="de-DE" dirty="0"/>
              <a:t>Learning </a:t>
            </a:r>
            <a:r>
              <a:rPr lang="de-DE" dirty="0" err="1"/>
              <a:t>Pyramid</a:t>
            </a:r>
            <a:endParaRPr lang="de-DE" dirty="0"/>
          </a:p>
          <a:p>
            <a:pPr marL="0" indent="0">
              <a:buNone/>
            </a:pP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5740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TextShape 1"/>
          <p:cNvSpPr txBox="1"/>
          <p:nvPr/>
        </p:nvSpPr>
        <p:spPr>
          <a:xfrm>
            <a:off x="393494" y="-46375"/>
            <a:ext cx="8537028" cy="84814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Physics and measurement principle</a:t>
            </a:r>
            <a:endParaRPr/>
          </a:p>
        </p:txBody>
      </p:sp>
      <p:sp>
        <p:nvSpPr>
          <p:cNvPr id="148" name="TextShape 2"/>
          <p:cNvSpPr txBox="1"/>
          <p:nvPr/>
        </p:nvSpPr>
        <p:spPr>
          <a:xfrm>
            <a:off x="421904" y="1068261"/>
            <a:ext cx="8374078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Neutrino Physics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observation of neutrino oszillations → neutrinos have mass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most important open issue in neutrino physics:
 </a:t>
            </a:r>
            <a:r>
              <a:rPr lang="en-US" i="1"/>
              <a:t>What is the absolute mass scale of neutrinos?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most abundant particle with mass in the universe
→ considerable influence on the development of the universe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recent experiments: neutrino mass smaller than 2 eV/c2 
(electron: 511000  eV/c2 , KATRIN sensivity:  0.2 eV/c2)</a:t>
            </a:r>
            <a:endParaRPr/>
          </a:p>
        </p:txBody>
      </p:sp>
      <p:sp>
        <p:nvSpPr>
          <p:cNvPr id="149" name="CustomShape 3"/>
          <p:cNvSpPr/>
          <p:nvPr/>
        </p:nvSpPr>
        <p:spPr>
          <a:xfrm rot="2700000">
            <a:off x="7344047" y="655166"/>
            <a:ext cx="1691386" cy="676287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/>
              <a:t>more info:</a:t>
            </a:r>
            <a:endParaRPr/>
          </a:p>
          <a:p>
            <a:pPr algn="ctr"/>
            <a:r>
              <a:rPr lang="en-US"/>
              <a:t>katrin.kit.edu</a:t>
            </a:r>
            <a:endParaRPr/>
          </a:p>
        </p:txBody>
      </p:sp>
      <p:pic>
        <p:nvPicPr>
          <p:cNvPr id="150" name="Bild 149"/>
          <p:cNvPicPr/>
          <p:nvPr/>
        </p:nvPicPr>
        <p:blipFill>
          <a:blip r:embed="rId2"/>
          <a:stretch>
            <a:fillRect/>
          </a:stretch>
        </p:blipFill>
        <p:spPr>
          <a:xfrm>
            <a:off x="5225472" y="3582969"/>
            <a:ext cx="3810526" cy="2857949"/>
          </a:xfrm>
          <a:prstGeom prst="rect">
            <a:avLst/>
          </a:prstGeom>
          <a:ln>
            <a:noFill/>
          </a:ln>
        </p:spPr>
      </p:pic>
      <p:pic>
        <p:nvPicPr>
          <p:cNvPr id="151" name="Bild 150"/>
          <p:cNvPicPr/>
          <p:nvPr/>
        </p:nvPicPr>
        <p:blipFill>
          <a:blip r:embed="rId3"/>
          <a:stretch>
            <a:fillRect/>
          </a:stretch>
        </p:blipFill>
        <p:spPr>
          <a:xfrm>
            <a:off x="196910" y="3456254"/>
            <a:ext cx="6185206" cy="2725682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9371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extShape 1"/>
          <p:cNvSpPr txBox="1"/>
          <p:nvPr/>
        </p:nvSpPr>
        <p:spPr>
          <a:xfrm>
            <a:off x="393494" y="-46375"/>
            <a:ext cx="7455490" cy="84814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Physics and measurement principle</a:t>
            </a:r>
            <a:endParaRPr/>
          </a:p>
        </p:txBody>
      </p:sp>
      <p:sp>
        <p:nvSpPr>
          <p:cNvPr id="153" name="TextShape 2"/>
          <p:cNvSpPr txBox="1"/>
          <p:nvPr/>
        </p:nvSpPr>
        <p:spPr>
          <a:xfrm>
            <a:off x="421904" y="1068261"/>
            <a:ext cx="8374078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/>
              <a:t>Measurement principle: Tritium decay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released energy E0=18600 eV, shared between kinetic energy of electron and neutrino and the rest mass of the neutrino m(</a:t>
            </a:r>
            <a:r>
              <a:rPr lang="en-US">
                <a:latin typeface="Times New Roman"/>
                <a:ea typeface="Times New Roman"/>
              </a:rPr>
              <a:t>νe</a:t>
            </a:r>
            <a:r>
              <a:rPr lang="en-US"/>
              <a:t>)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the neutrino vanishes → measure energy E  of electrons to get information about the neutrino mass m(</a:t>
            </a:r>
            <a:r>
              <a:rPr lang="en-US">
                <a:latin typeface="Times New Roman"/>
                <a:ea typeface="Times New Roman"/>
              </a:rPr>
              <a:t>νe</a:t>
            </a:r>
            <a:r>
              <a:rPr lang="en-US"/>
              <a:t>)</a:t>
            </a:r>
            <a:endParaRPr/>
          </a:p>
          <a:p>
            <a:pPr>
              <a:buFont typeface="Times New Roman"/>
              <a:buChar char="•"/>
            </a:pPr>
            <a:r>
              <a:rPr lang="en-US"/>
              <a:t>the maximum possible electron energy E is E0- m(</a:t>
            </a:r>
            <a:r>
              <a:rPr lang="en-US">
                <a:latin typeface="Times New Roman"/>
                <a:ea typeface="Times New Roman"/>
              </a:rPr>
              <a:t>νe</a:t>
            </a:r>
            <a:r>
              <a:rPr lang="en-US"/>
              <a:t>)</a:t>
            </a:r>
            <a:endParaRPr/>
          </a:p>
        </p:txBody>
      </p:sp>
      <p:pic>
        <p:nvPicPr>
          <p:cNvPr id="154" name="Bild 153"/>
          <p:cNvPicPr/>
          <p:nvPr/>
        </p:nvPicPr>
        <p:blipFill>
          <a:blip r:embed="rId2"/>
          <a:stretch>
            <a:fillRect/>
          </a:stretch>
        </p:blipFill>
        <p:spPr>
          <a:xfrm>
            <a:off x="715474" y="3462459"/>
            <a:ext cx="2102010" cy="1522215"/>
          </a:xfrm>
          <a:prstGeom prst="rect">
            <a:avLst/>
          </a:prstGeom>
          <a:ln>
            <a:noFill/>
          </a:ln>
        </p:spPr>
      </p:pic>
      <p:sp>
        <p:nvSpPr>
          <p:cNvPr id="155" name="TextShape 3"/>
          <p:cNvSpPr txBox="1"/>
          <p:nvPr/>
        </p:nvSpPr>
        <p:spPr>
          <a:xfrm>
            <a:off x="333409" y="3048675"/>
            <a:ext cx="998920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Tritium</a:t>
            </a:r>
            <a:endParaRPr/>
          </a:p>
        </p:txBody>
      </p:sp>
      <p:sp>
        <p:nvSpPr>
          <p:cNvPr id="156" name="TextShape 4"/>
          <p:cNvSpPr txBox="1"/>
          <p:nvPr/>
        </p:nvSpPr>
        <p:spPr>
          <a:xfrm>
            <a:off x="1084150" y="4898782"/>
            <a:ext cx="1025044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Helium</a:t>
            </a:r>
            <a:endParaRPr/>
          </a:p>
        </p:txBody>
      </p:sp>
      <p:sp>
        <p:nvSpPr>
          <p:cNvPr id="157" name="TextShape 5"/>
          <p:cNvSpPr txBox="1"/>
          <p:nvPr/>
        </p:nvSpPr>
        <p:spPr>
          <a:xfrm>
            <a:off x="2003392" y="3113013"/>
            <a:ext cx="1208892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Neutrino</a:t>
            </a:r>
            <a:endParaRPr/>
          </a:p>
        </p:txBody>
      </p:sp>
      <p:sp>
        <p:nvSpPr>
          <p:cNvPr id="158" name="TextShape 6"/>
          <p:cNvSpPr txBox="1"/>
          <p:nvPr/>
        </p:nvSpPr>
        <p:spPr>
          <a:xfrm>
            <a:off x="2342025" y="4095382"/>
            <a:ext cx="1178523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Electron</a:t>
            </a:r>
            <a:endParaRPr/>
          </a:p>
        </p:txBody>
      </p:sp>
      <p:sp>
        <p:nvSpPr>
          <p:cNvPr id="159" name="TextShape 7"/>
          <p:cNvSpPr txBox="1"/>
          <p:nvPr/>
        </p:nvSpPr>
        <p:spPr>
          <a:xfrm>
            <a:off x="1327431" y="3873630"/>
            <a:ext cx="472193" cy="220119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900"/>
              <a:t>decay</a:t>
            </a:r>
            <a:endParaRPr/>
          </a:p>
        </p:txBody>
      </p:sp>
      <p:pic>
        <p:nvPicPr>
          <p:cNvPr id="160" name="Bild 159"/>
          <p:cNvPicPr/>
          <p:nvPr/>
        </p:nvPicPr>
        <p:blipFill>
          <a:blip r:embed="rId3"/>
          <a:stretch>
            <a:fillRect/>
          </a:stretch>
        </p:blipFill>
        <p:spPr>
          <a:xfrm>
            <a:off x="4262473" y="2821372"/>
            <a:ext cx="4670988" cy="2639137"/>
          </a:xfrm>
          <a:prstGeom prst="rect">
            <a:avLst/>
          </a:prstGeom>
          <a:ln>
            <a:noFill/>
          </a:ln>
        </p:spPr>
      </p:pic>
      <p:sp>
        <p:nvSpPr>
          <p:cNvPr id="161" name="TextShape 8"/>
          <p:cNvSpPr txBox="1"/>
          <p:nvPr/>
        </p:nvSpPr>
        <p:spPr>
          <a:xfrm>
            <a:off x="715800" y="5644703"/>
            <a:ext cx="2489300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/>
              <a:t>Tritium Decay</a:t>
            </a:r>
            <a:endParaRPr/>
          </a:p>
        </p:txBody>
      </p:sp>
      <p:sp>
        <p:nvSpPr>
          <p:cNvPr id="162" name="TextShape 9"/>
          <p:cNvSpPr txBox="1"/>
          <p:nvPr/>
        </p:nvSpPr>
        <p:spPr>
          <a:xfrm>
            <a:off x="4827406" y="5632946"/>
            <a:ext cx="3894776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/>
              <a:t>Electron Energy Spectrum</a:t>
            </a:r>
            <a:endParaRPr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2063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TextShape 1"/>
          <p:cNvSpPr txBox="1"/>
          <p:nvPr/>
        </p:nvSpPr>
        <p:spPr>
          <a:xfrm>
            <a:off x="393494" y="-46375"/>
            <a:ext cx="7455490" cy="84814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KATRIN educational game: features</a:t>
            </a:r>
            <a:endParaRPr/>
          </a:p>
        </p:txBody>
      </p:sp>
      <p:sp>
        <p:nvSpPr>
          <p:cNvPr id="188" name="TextShape 2"/>
          <p:cNvSpPr txBox="1"/>
          <p:nvPr/>
        </p:nvSpPr>
        <p:spPr>
          <a:xfrm>
            <a:off x="421904" y="1394847"/>
            <a:ext cx="8374078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Font typeface="Times New Roman"/>
              <a:buChar char="•"/>
            </a:pPr>
            <a:r>
              <a:rPr lang="en-US"/>
              <a:t>navigation: WASD control scheme</a:t>
            </a:r>
            <a:endParaRPr/>
          </a:p>
          <a:p>
            <a:pPr>
              <a:buFont typeface="Times New Roman"/>
              <a:buChar char="•"/>
            </a:pPr>
            <a:r>
              <a:rPr lang="en-US">
                <a:solidFill>
                  <a:srgbClr val="CCCCCC"/>
                </a:solidFill>
              </a:rPr>
              <a:t>Virtual posters:</a:t>
            </a:r>
            <a:endParaRPr/>
          </a:p>
          <a:p>
            <a:pPr lvl="1">
              <a:buFont typeface="Times New Roman"/>
              <a:buChar char="–"/>
            </a:pPr>
            <a:r>
              <a:rPr lang="en-US">
                <a:solidFill>
                  <a:srgbClr val="CCCCCC"/>
                </a:solidFill>
              </a:rPr>
              <a:t>game instructions (H key)</a:t>
            </a:r>
            <a:endParaRPr/>
          </a:p>
          <a:p>
            <a:pPr lvl="1">
              <a:buFont typeface="Times New Roman"/>
              <a:buChar char="–"/>
            </a:pPr>
            <a:r>
              <a:rPr lang="en-US">
                <a:solidFill>
                  <a:srgbClr val="CCCCCC"/>
                </a:solidFill>
              </a:rPr>
              <a:t>copy of real posters about KATRIN</a:t>
            </a:r>
            <a:endParaRPr/>
          </a:p>
          <a:p>
            <a:pPr>
              <a:buFont typeface="Times New Roman"/>
              <a:buChar char="•"/>
            </a:pPr>
            <a:r>
              <a:rPr lang="en-US">
                <a:solidFill>
                  <a:srgbClr val="CCCCCC"/>
                </a:solidFill>
              </a:rPr>
              <a:t>virtual tour marked with red arrows</a:t>
            </a:r>
            <a:endParaRPr/>
          </a:p>
          <a:p>
            <a:pPr>
              <a:buFont typeface="Times New Roman"/>
              <a:buChar char="•"/>
            </a:pPr>
            <a:r>
              <a:rPr lang="en-US">
                <a:solidFill>
                  <a:srgbClr val="CCCCCC"/>
                </a:solidFill>
              </a:rPr>
              <a:t>top view / map view to keep orientation</a:t>
            </a:r>
            <a:endParaRPr/>
          </a:p>
          <a:p>
            <a:pPr>
              <a:buFont typeface="Times New Roman"/>
              <a:buChar char="•"/>
            </a:pPr>
            <a:r>
              <a:rPr lang="en-US">
                <a:solidFill>
                  <a:srgbClr val="CCCCCC"/>
                </a:solidFill>
              </a:rPr>
              <a:t>zoom</a:t>
            </a:r>
            <a:endParaRPr/>
          </a:p>
        </p:txBody>
      </p:sp>
      <p:pic>
        <p:nvPicPr>
          <p:cNvPr id="189" name="Bild 188"/>
          <p:cNvPicPr/>
          <p:nvPr/>
        </p:nvPicPr>
        <p:blipFill>
          <a:blip r:embed="rId2"/>
          <a:stretch>
            <a:fillRect/>
          </a:stretch>
        </p:blipFill>
        <p:spPr>
          <a:xfrm>
            <a:off x="132906" y="1834431"/>
            <a:ext cx="3145341" cy="3272386"/>
          </a:xfrm>
          <a:prstGeom prst="rect">
            <a:avLst/>
          </a:prstGeom>
          <a:ln>
            <a:noFill/>
          </a:ln>
        </p:spPr>
      </p:pic>
      <p:pic>
        <p:nvPicPr>
          <p:cNvPr id="190" name="Bild 189"/>
          <p:cNvPicPr/>
          <p:nvPr/>
        </p:nvPicPr>
        <p:blipFill>
          <a:blip r:embed="rId3"/>
          <a:stretch>
            <a:fillRect/>
          </a:stretch>
        </p:blipFill>
        <p:spPr>
          <a:xfrm>
            <a:off x="4082543" y="4668213"/>
            <a:ext cx="1439764" cy="1036582"/>
          </a:xfrm>
          <a:prstGeom prst="rect">
            <a:avLst/>
          </a:prstGeom>
          <a:ln>
            <a:noFill/>
          </a:ln>
        </p:spPr>
      </p:pic>
      <p:pic>
        <p:nvPicPr>
          <p:cNvPr id="191" name="Bild 190"/>
          <p:cNvPicPr/>
          <p:nvPr/>
        </p:nvPicPr>
        <p:blipFill>
          <a:blip r:embed="rId4"/>
          <a:stretch>
            <a:fillRect/>
          </a:stretch>
        </p:blipFill>
        <p:spPr>
          <a:xfrm>
            <a:off x="6719770" y="3117585"/>
            <a:ext cx="2054333" cy="1902360"/>
          </a:xfrm>
          <a:prstGeom prst="rect">
            <a:avLst/>
          </a:prstGeom>
          <a:ln>
            <a:noFill/>
          </a:ln>
        </p:spPr>
      </p:pic>
      <p:sp>
        <p:nvSpPr>
          <p:cNvPr id="192" name="Line 3"/>
          <p:cNvSpPr/>
          <p:nvPr/>
        </p:nvSpPr>
        <p:spPr>
          <a:xfrm flipV="1">
            <a:off x="1576589" y="3319088"/>
            <a:ext cx="0" cy="24298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93" name="Line 4"/>
          <p:cNvSpPr/>
          <p:nvPr/>
        </p:nvSpPr>
        <p:spPr>
          <a:xfrm>
            <a:off x="1682065" y="3836726"/>
            <a:ext cx="10776" cy="232529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94" name="Line 5"/>
          <p:cNvSpPr/>
          <p:nvPr/>
        </p:nvSpPr>
        <p:spPr>
          <a:xfrm>
            <a:off x="1999473" y="3900083"/>
            <a:ext cx="222055" cy="327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95" name="Line 6"/>
          <p:cNvSpPr/>
          <p:nvPr/>
        </p:nvSpPr>
        <p:spPr>
          <a:xfrm flipH="1">
            <a:off x="1101131" y="3900410"/>
            <a:ext cx="200829" cy="0"/>
          </a:xfrm>
          <a:prstGeom prst="line">
            <a:avLst/>
          </a:prstGeom>
          <a:ln w="36000">
            <a:solidFill>
              <a:srgbClr val="000000"/>
            </a:solidFill>
            <a:round/>
            <a:tailEnd type="triangle" w="med" len="med"/>
          </a:ln>
        </p:spPr>
      </p:sp>
      <p:sp>
        <p:nvSpPr>
          <p:cNvPr id="196" name="TextShape 7"/>
          <p:cNvSpPr txBox="1"/>
          <p:nvPr/>
        </p:nvSpPr>
        <p:spPr>
          <a:xfrm>
            <a:off x="4206632" y="3993487"/>
            <a:ext cx="1799297" cy="413784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/>
              <a:t>Walking</a:t>
            </a:r>
            <a:endParaRPr/>
          </a:p>
        </p:txBody>
      </p:sp>
      <p:sp>
        <p:nvSpPr>
          <p:cNvPr id="197" name="TextShape 8"/>
          <p:cNvSpPr txBox="1"/>
          <p:nvPr/>
        </p:nvSpPr>
        <p:spPr>
          <a:xfrm>
            <a:off x="4176263" y="4377552"/>
            <a:ext cx="1273876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W: forward</a:t>
            </a:r>
            <a:endParaRPr/>
          </a:p>
        </p:txBody>
      </p:sp>
      <p:sp>
        <p:nvSpPr>
          <p:cNvPr id="198" name="TextShape 9"/>
          <p:cNvSpPr txBox="1"/>
          <p:nvPr/>
        </p:nvSpPr>
        <p:spPr>
          <a:xfrm>
            <a:off x="5550064" y="5202180"/>
            <a:ext cx="907812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D: right</a:t>
            </a:r>
            <a:endParaRPr/>
          </a:p>
        </p:txBody>
      </p:sp>
      <p:sp>
        <p:nvSpPr>
          <p:cNvPr id="199" name="TextShape 10"/>
          <p:cNvSpPr txBox="1"/>
          <p:nvPr/>
        </p:nvSpPr>
        <p:spPr>
          <a:xfrm>
            <a:off x="3267145" y="5223081"/>
            <a:ext cx="752700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A: left</a:t>
            </a:r>
            <a:endParaRPr/>
          </a:p>
        </p:txBody>
      </p:sp>
      <p:sp>
        <p:nvSpPr>
          <p:cNvPr id="200" name="TextShape 11"/>
          <p:cNvSpPr txBox="1"/>
          <p:nvPr/>
        </p:nvSpPr>
        <p:spPr>
          <a:xfrm>
            <a:off x="4070134" y="5772725"/>
            <a:ext cx="143290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S: backward</a:t>
            </a:r>
            <a:endParaRPr/>
          </a:p>
        </p:txBody>
      </p:sp>
      <p:sp>
        <p:nvSpPr>
          <p:cNvPr id="201" name="TextShape 12"/>
          <p:cNvSpPr txBox="1"/>
          <p:nvPr/>
        </p:nvSpPr>
        <p:spPr>
          <a:xfrm>
            <a:off x="1766315" y="5487289"/>
            <a:ext cx="1123336" cy="578709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1100"/>
              <a:t>originates from</a:t>
            </a:r>
            <a:endParaRPr/>
          </a:p>
          <a:p>
            <a:r>
              <a:rPr lang="en-US" sz="1100"/>
              <a:t>T-shaped arrow</a:t>
            </a:r>
            <a:endParaRPr/>
          </a:p>
          <a:p>
            <a:r>
              <a:rPr lang="en-US" sz="1100"/>
              <a:t>key block</a:t>
            </a:r>
            <a:endParaRPr/>
          </a:p>
        </p:txBody>
      </p:sp>
      <p:sp>
        <p:nvSpPr>
          <p:cNvPr id="202" name="CustomShape 13"/>
          <p:cNvSpPr/>
          <p:nvPr/>
        </p:nvSpPr>
        <p:spPr>
          <a:xfrm>
            <a:off x="3392540" y="1849780"/>
            <a:ext cx="3212937" cy="1786096"/>
          </a:xfrm>
          <a:prstGeom prst="rect">
            <a:avLst/>
          </a:prstGeom>
          <a:solidFill>
            <a:srgbClr val="FFFFFF"/>
          </a:solidFill>
          <a:ln w="36000">
            <a:solidFill>
              <a:srgbClr val="000000"/>
            </a:solidFill>
            <a:round/>
          </a:ln>
        </p:spPr>
        <p:txBody>
          <a:bodyPr wrap="none" lIns="97967" tIns="57147" rIns="97967" bIns="57147" anchor="ctr"/>
          <a:lstStyle/>
          <a:p>
            <a:pPr algn="ctr"/>
            <a:r>
              <a:rPr lang="en-US"/>
              <a:t>Combination of </a:t>
            </a:r>
            <a:endParaRPr/>
          </a:p>
          <a:p>
            <a:pPr algn="ctr"/>
            <a:r>
              <a:rPr lang="en-US"/>
              <a:t>keyboard and mouse:</a:t>
            </a:r>
            <a:endParaRPr/>
          </a:p>
          <a:p>
            <a:pPr algn="ctr"/>
            <a:r>
              <a:rPr lang="en-US" u="sng"/>
              <a:t>Walking</a:t>
            </a:r>
            <a:r>
              <a:rPr lang="en-US"/>
              <a:t>: WASD-keys</a:t>
            </a:r>
            <a:endParaRPr/>
          </a:p>
          <a:p>
            <a:pPr algn="ctr"/>
            <a:r>
              <a:rPr lang="en-US" u="sng"/>
              <a:t>Viewing direction</a:t>
            </a:r>
            <a:r>
              <a:rPr lang="en-US"/>
              <a:t>:</a:t>
            </a:r>
            <a:endParaRPr/>
          </a:p>
          <a:p>
            <a:pPr algn="ctr"/>
            <a:r>
              <a:rPr lang="en-US"/>
              <a:t>Mouse move</a:t>
            </a:r>
            <a:endParaRPr/>
          </a:p>
        </p:txBody>
      </p:sp>
      <p:sp>
        <p:nvSpPr>
          <p:cNvPr id="203" name="TextShape 14"/>
          <p:cNvSpPr txBox="1"/>
          <p:nvPr/>
        </p:nvSpPr>
        <p:spPr>
          <a:xfrm>
            <a:off x="7092365" y="2090800"/>
            <a:ext cx="1341472" cy="745595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b="1"/>
              <a:t>Viewing</a:t>
            </a:r>
            <a:endParaRPr/>
          </a:p>
          <a:p>
            <a:r>
              <a:rPr lang="en-US" b="1"/>
              <a:t>direction</a:t>
            </a:r>
            <a:endParaRPr/>
          </a:p>
        </p:txBody>
      </p:sp>
      <p:sp>
        <p:nvSpPr>
          <p:cNvPr id="204" name="TextShape 15"/>
          <p:cNvSpPr txBox="1"/>
          <p:nvPr/>
        </p:nvSpPr>
        <p:spPr>
          <a:xfrm>
            <a:off x="7495329" y="2813207"/>
            <a:ext cx="420924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up</a:t>
            </a:r>
            <a:endParaRPr/>
          </a:p>
        </p:txBody>
      </p:sp>
      <p:sp>
        <p:nvSpPr>
          <p:cNvPr id="205" name="TextShape 16"/>
          <p:cNvSpPr txBox="1"/>
          <p:nvPr/>
        </p:nvSpPr>
        <p:spPr>
          <a:xfrm>
            <a:off x="8248683" y="3637835"/>
            <a:ext cx="61195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right</a:t>
            </a:r>
            <a:endParaRPr/>
          </a:p>
        </p:txBody>
      </p:sp>
      <p:sp>
        <p:nvSpPr>
          <p:cNvPr id="206" name="TextShape 17"/>
          <p:cNvSpPr txBox="1"/>
          <p:nvPr/>
        </p:nvSpPr>
        <p:spPr>
          <a:xfrm>
            <a:off x="6749486" y="3658737"/>
            <a:ext cx="470887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left</a:t>
            </a:r>
            <a:endParaRPr/>
          </a:p>
        </p:txBody>
      </p:sp>
      <p:sp>
        <p:nvSpPr>
          <p:cNvPr id="207" name="TextShape 18"/>
          <p:cNvSpPr txBox="1"/>
          <p:nvPr/>
        </p:nvSpPr>
        <p:spPr>
          <a:xfrm>
            <a:off x="7367974" y="4800480"/>
            <a:ext cx="715474" cy="358591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/>
              <a:t>down</a:t>
            </a:r>
            <a:endParaRPr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41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extShape 1"/>
          <p:cNvSpPr txBox="1"/>
          <p:nvPr/>
        </p:nvSpPr>
        <p:spPr>
          <a:xfrm>
            <a:off x="393494" y="-46375"/>
            <a:ext cx="7455490" cy="84814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Tested CPU, Graphic Cards, OS</a:t>
            </a:r>
            <a:endParaRPr/>
          </a:p>
        </p:txBody>
      </p:sp>
      <p:sp>
        <p:nvSpPr>
          <p:cNvPr id="265" name="TextShape 2"/>
          <p:cNvSpPr txBox="1"/>
          <p:nvPr/>
        </p:nvSpPr>
        <p:spPr>
          <a:xfrm>
            <a:off x="421904" y="1394847"/>
            <a:ext cx="8374078" cy="3977811"/>
          </a:xfrm>
          <a:prstGeom prst="rect">
            <a:avLst/>
          </a:prstGeom>
        </p:spPr>
        <p:txBody>
          <a:bodyPr wrap="none" lIns="0" tIns="0" rIns="0" bIns="0"/>
          <a:lstStyle/>
          <a:p>
            <a:pPr>
              <a:buFont typeface="Times New Roman"/>
              <a:buChar char="•"/>
            </a:pPr>
            <a:r>
              <a:rPr lang="en-US"/>
              <a:t>Backup Slides</a:t>
            </a:r>
            <a:endParaRPr/>
          </a:p>
        </p:txBody>
      </p:sp>
      <p:pic>
        <p:nvPicPr>
          <p:cNvPr id="266" name="Bild 265"/>
          <p:cNvPicPr/>
          <p:nvPr/>
        </p:nvPicPr>
        <p:blipFill>
          <a:blip r:embed="rId2"/>
          <a:stretch>
            <a:fillRect/>
          </a:stretch>
        </p:blipFill>
        <p:spPr>
          <a:xfrm>
            <a:off x="4898" y="849449"/>
            <a:ext cx="9143107" cy="5063381"/>
          </a:xfrm>
          <a:prstGeom prst="rect">
            <a:avLst/>
          </a:prstGeom>
          <a:ln>
            <a:noFill/>
          </a:ln>
        </p:spPr>
      </p:pic>
      <p:sp>
        <p:nvSpPr>
          <p:cNvPr id="2" name="Fußzeilenplatzhalt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0242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Bild 8"/>
          <p:cNvPicPr/>
          <p:nvPr/>
        </p:nvPicPr>
        <p:blipFill>
          <a:blip r:embed="rId2"/>
          <a:stretch>
            <a:fillRect/>
          </a:stretch>
        </p:blipFill>
        <p:spPr>
          <a:xfrm>
            <a:off x="6732240" y="4437112"/>
            <a:ext cx="2208398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0525" y="333375"/>
            <a:ext cx="7205811" cy="561975"/>
          </a:xfrm>
        </p:spPr>
        <p:txBody>
          <a:bodyPr/>
          <a:lstStyle/>
          <a:p>
            <a:r>
              <a:rPr lang="de-DE" dirty="0" smtClean="0"/>
              <a:t>Virtual </a:t>
            </a:r>
            <a:r>
              <a:rPr lang="de-DE" dirty="0" err="1" smtClean="0"/>
              <a:t>visits</a:t>
            </a:r>
            <a:r>
              <a:rPr lang="de-DE" dirty="0" smtClean="0"/>
              <a:t> </a:t>
            </a:r>
            <a:r>
              <a:rPr lang="de-DE" dirty="0" err="1" smtClean="0"/>
              <a:t>to</a:t>
            </a:r>
            <a:r>
              <a:rPr lang="de-DE" dirty="0" smtClean="0"/>
              <a:t> large-</a:t>
            </a:r>
            <a:r>
              <a:rPr lang="de-DE" dirty="0" err="1" smtClean="0"/>
              <a:t>scale</a:t>
            </a:r>
            <a:r>
              <a:rPr lang="de-DE" dirty="0" smtClean="0"/>
              <a:t> </a:t>
            </a:r>
            <a:r>
              <a:rPr lang="de-DE" dirty="0" err="1" smtClean="0"/>
              <a:t>physics</a:t>
            </a:r>
            <a:r>
              <a:rPr lang="de-DE" dirty="0" smtClean="0"/>
              <a:t> </a:t>
            </a:r>
            <a:r>
              <a:rPr lang="de-DE" dirty="0" err="1" smtClean="0"/>
              <a:t>experiments</a:t>
            </a:r>
            <a:endParaRPr lang="de-DE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/>
              <a:t>Educational </a:t>
            </a:r>
            <a:r>
              <a:rPr lang="en-US" b="1" dirty="0" smtClean="0"/>
              <a:t>requirements</a:t>
            </a:r>
            <a:endParaRPr lang="en-US" b="1" dirty="0"/>
          </a:p>
          <a:p>
            <a:r>
              <a:rPr lang="en-US" b="1" dirty="0" smtClean="0"/>
              <a:t>illustrate </a:t>
            </a:r>
            <a:r>
              <a:rPr lang="en-US" b="1" dirty="0"/>
              <a:t>the dimensions of the real </a:t>
            </a:r>
            <a:r>
              <a:rPr lang="en-US" b="1" dirty="0" smtClean="0"/>
              <a:t>setup</a:t>
            </a:r>
          </a:p>
          <a:p>
            <a:r>
              <a:rPr lang="en-US" b="1" dirty="0" smtClean="0"/>
              <a:t>all </a:t>
            </a:r>
            <a:r>
              <a:rPr lang="en-US" b="1" dirty="0"/>
              <a:t>buildings and components </a:t>
            </a:r>
            <a:r>
              <a:rPr lang="en-US" b="1" dirty="0" err="1"/>
              <a:t>explorable</a:t>
            </a:r>
            <a:endParaRPr lang="en-US" b="1" dirty="0"/>
          </a:p>
          <a:p>
            <a:r>
              <a:rPr lang="en-US" b="1" dirty="0" smtClean="0"/>
              <a:t>recognize virtual components in reality</a:t>
            </a:r>
          </a:p>
          <a:p>
            <a:r>
              <a:rPr lang="en-US" b="1" dirty="0"/>
              <a:t>illustration of measurement </a:t>
            </a:r>
            <a:r>
              <a:rPr lang="en-US" b="1" dirty="0" smtClean="0"/>
              <a:t>principle</a:t>
            </a:r>
            <a:br>
              <a:rPr lang="en-US" b="1" dirty="0" smtClean="0"/>
            </a:br>
            <a:r>
              <a:rPr lang="en-US" b="1" dirty="0" smtClean="0"/>
              <a:t>(</a:t>
            </a:r>
            <a:r>
              <a:rPr lang="en-US" b="1" dirty="0"/>
              <a:t>using </a:t>
            </a:r>
            <a:r>
              <a:rPr lang="en-US" b="1" dirty="0" smtClean="0"/>
              <a:t>animations, not</a:t>
            </a:r>
            <a:r>
              <a:rPr lang="en-US" b="1" dirty="0"/>
              <a:t>: physics simulations</a:t>
            </a:r>
            <a:r>
              <a:rPr lang="en-US" b="1" dirty="0" smtClean="0"/>
              <a:t>)</a:t>
            </a:r>
          </a:p>
          <a:p>
            <a:r>
              <a:rPr lang="de-DE" b="1" dirty="0" smtClean="0"/>
              <a:t>I</a:t>
            </a:r>
            <a:r>
              <a:rPr lang="en-US" b="1" dirty="0" err="1" smtClean="0"/>
              <a:t>nteractive</a:t>
            </a:r>
            <a:r>
              <a:rPr lang="en-US" b="1" dirty="0" smtClean="0"/>
              <a:t> elements and game mechanics</a:t>
            </a:r>
            <a:endParaRPr lang="en-US" b="1" dirty="0"/>
          </a:p>
          <a:p>
            <a:endParaRPr lang="en-US" b="1" dirty="0"/>
          </a:p>
          <a:p>
            <a:pPr marL="0" indent="0">
              <a:buNone/>
            </a:pPr>
            <a:r>
              <a:rPr lang="en-US" b="1" dirty="0"/>
              <a:t>Implementation requirements</a:t>
            </a:r>
          </a:p>
          <a:p>
            <a:r>
              <a:rPr lang="en-US" b="1" dirty="0" smtClean="0"/>
              <a:t>look</a:t>
            </a:r>
            <a:r>
              <a:rPr lang="en-US" b="1" dirty="0"/>
              <a:t>-and-feel of commercial adventure games</a:t>
            </a:r>
          </a:p>
          <a:p>
            <a:r>
              <a:rPr lang="en-US" b="1" dirty="0"/>
              <a:t>affordable game design (time and money</a:t>
            </a:r>
            <a:r>
              <a:rPr lang="en-US" b="1" dirty="0" smtClean="0"/>
              <a:t>)</a:t>
            </a:r>
          </a:p>
          <a:p>
            <a:r>
              <a:rPr lang="en-US" b="1" dirty="0"/>
              <a:t>use CAD </a:t>
            </a:r>
            <a:r>
              <a:rPr lang="en-US" b="1" dirty="0" smtClean="0"/>
              <a:t>drawings to construct </a:t>
            </a:r>
            <a:r>
              <a:rPr lang="en-US" b="1" dirty="0"/>
              <a:t>the game </a:t>
            </a:r>
            <a:r>
              <a:rPr lang="en-US" b="1" dirty="0" smtClean="0"/>
              <a:t>geometry</a:t>
            </a:r>
          </a:p>
          <a:p>
            <a:r>
              <a:rPr lang="en-US" b="1" dirty="0"/>
              <a:t>open source </a:t>
            </a:r>
            <a:r>
              <a:rPr lang="en-US" b="1" dirty="0" smtClean="0"/>
              <a:t>software (Blender, </a:t>
            </a:r>
            <a:r>
              <a:rPr lang="en-US" b="1" dirty="0" err="1" smtClean="0">
                <a:hlinkClick r:id="rId3"/>
              </a:rPr>
              <a:t>www.blender.org</a:t>
            </a:r>
            <a:r>
              <a:rPr lang="en-US" b="1" dirty="0" smtClean="0"/>
              <a:t>)</a:t>
            </a:r>
            <a:endParaRPr lang="en-US" b="1" dirty="0"/>
          </a:p>
          <a:p>
            <a:pPr marL="0" indent="0">
              <a:buNone/>
            </a:pPr>
            <a:endParaRPr lang="en-US" b="1" dirty="0"/>
          </a:p>
        </p:txBody>
      </p:sp>
      <p:pic>
        <p:nvPicPr>
          <p:cNvPr id="6" name="Bild 5"/>
          <p:cNvPicPr/>
          <p:nvPr/>
        </p:nvPicPr>
        <p:blipFill>
          <a:blip r:embed="rId4"/>
          <a:stretch>
            <a:fillRect/>
          </a:stretch>
        </p:blipFill>
        <p:spPr>
          <a:xfrm>
            <a:off x="6732240" y="2276872"/>
            <a:ext cx="2209096" cy="14727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7" name="Rechteck 6"/>
          <p:cNvSpPr/>
          <p:nvPr/>
        </p:nvSpPr>
        <p:spPr>
          <a:xfrm>
            <a:off x="6660232" y="6042774"/>
            <a:ext cx="2168983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Under construction </a:t>
            </a:r>
            <a:r>
              <a:rPr lang="de-DE" sz="1600" dirty="0" smtClean="0"/>
              <a:t>…</a:t>
            </a:r>
            <a:endParaRPr lang="de-DE" sz="1600" dirty="0"/>
          </a:p>
        </p:txBody>
      </p:sp>
      <p:sp>
        <p:nvSpPr>
          <p:cNvPr id="13" name="Rechteck 12"/>
          <p:cNvSpPr/>
          <p:nvPr/>
        </p:nvSpPr>
        <p:spPr>
          <a:xfrm>
            <a:off x="6660232" y="3717032"/>
            <a:ext cx="234000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Spectrometer transport:</a:t>
            </a:r>
          </a:p>
          <a:p>
            <a:r>
              <a:rPr lang="en-US" sz="1600" dirty="0" smtClean="0"/>
              <a:t>this is large!</a:t>
            </a:r>
            <a:endParaRPr lang="de-DE" sz="1600" dirty="0"/>
          </a:p>
        </p:txBody>
      </p:sp>
      <p:sp>
        <p:nvSpPr>
          <p:cNvPr id="14" name="Rechteck 13"/>
          <p:cNvSpPr/>
          <p:nvPr/>
        </p:nvSpPr>
        <p:spPr>
          <a:xfrm>
            <a:off x="6660232" y="1700808"/>
            <a:ext cx="2351625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600" dirty="0" smtClean="0"/>
              <a:t>Schematic drawing of</a:t>
            </a:r>
          </a:p>
          <a:p>
            <a:r>
              <a:rPr lang="en-US" sz="1600" dirty="0" smtClean="0"/>
              <a:t>experiment setup: size?</a:t>
            </a:r>
            <a:endParaRPr lang="de-DE" sz="1600" dirty="0"/>
          </a:p>
        </p:txBody>
      </p:sp>
      <p:pic>
        <p:nvPicPr>
          <p:cNvPr id="8" name="Bild 7" descr="Katrin_10-small0.137-alpha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948333"/>
            <a:ext cx="4824537" cy="89649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Blender 2.69 (</a:t>
            </a:r>
            <a:r>
              <a:rPr lang="de-DE" dirty="0" err="1" smtClean="0"/>
              <a:t>www.blender.org</a:t>
            </a:r>
            <a:r>
              <a:rPr lang="de-DE" dirty="0" smtClean="0"/>
              <a:t>)</a:t>
            </a:r>
            <a:br>
              <a:rPr lang="de-DE" dirty="0" smtClean="0"/>
            </a:b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pic>
        <p:nvPicPr>
          <p:cNvPr id="5" name="Bild 4" descr="blender-overview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1" y="1340768"/>
            <a:ext cx="8793437" cy="47631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498765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5" name="TextShape 1"/>
          <p:cNvSpPr txBox="1"/>
          <p:nvPr/>
        </p:nvSpPr>
        <p:spPr>
          <a:xfrm>
            <a:off x="421904" y="824628"/>
            <a:ext cx="8374078" cy="5217203"/>
          </a:xfrm>
          <a:prstGeom prst="rect">
            <a:avLst/>
          </a:prstGeom>
        </p:spPr>
        <p:txBody>
          <a:bodyPr wrap="none" lIns="0" tIns="0" rIns="0" bIns="0"/>
          <a:lstStyle/>
          <a:p>
            <a:r>
              <a:rPr lang="en-US" b="1" dirty="0">
                <a:solidFill>
                  <a:srgbClr val="000000"/>
                </a:solidFill>
                <a:latin typeface="Arial"/>
                <a:ea typeface="ArialMT"/>
              </a:rPr>
              <a:t>Physics Education:</a:t>
            </a:r>
            <a:endParaRPr dirty="0"/>
          </a:p>
          <a:p>
            <a:pPr algn="just"/>
            <a:r>
              <a:rPr lang="en-US" b="1" dirty="0">
                <a:solidFill>
                  <a:srgbClr val="000000"/>
                </a:solidFill>
                <a:latin typeface="Arial"/>
                <a:ea typeface="ArialMT"/>
              </a:rPr>
              <a:t>excursions important for sensual and visual experience beyond theoretical </a:t>
            </a:r>
            <a:endParaRPr lang="en-US" b="1" dirty="0" smtClean="0">
              <a:solidFill>
                <a:srgbClr val="000000"/>
              </a:solidFill>
              <a:latin typeface="Arial"/>
              <a:ea typeface="ArialMT"/>
            </a:endParaRPr>
          </a:p>
          <a:p>
            <a:pPr algn="just"/>
            <a:r>
              <a:rPr lang="en-US" b="1" dirty="0" smtClean="0">
                <a:solidFill>
                  <a:srgbClr val="000000"/>
                </a:solidFill>
                <a:latin typeface="Arial"/>
                <a:ea typeface="ArialMT"/>
              </a:rPr>
              <a:t>and </a:t>
            </a:r>
            <a:r>
              <a:rPr lang="en-US" b="1" dirty="0">
                <a:solidFill>
                  <a:srgbClr val="000000"/>
                </a:solidFill>
                <a:latin typeface="Arial"/>
                <a:ea typeface="ArialMT"/>
              </a:rPr>
              <a:t>scientific lessons</a:t>
            </a:r>
            <a:endParaRPr dirty="0"/>
          </a:p>
          <a:p>
            <a:pPr algn="just"/>
            <a:r>
              <a:rPr lang="en-US" b="1" dirty="0">
                <a:solidFill>
                  <a:srgbClr val="000000"/>
                </a:solidFill>
                <a:latin typeface="Arial"/>
                <a:ea typeface="ArialMT"/>
              </a:rPr>
              <a:t>→ supports sustainable comprehension</a:t>
            </a:r>
            <a:endParaRPr dirty="0"/>
          </a:p>
          <a:p>
            <a:endParaRPr dirty="0"/>
          </a:p>
          <a:p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Public Relations:</a:t>
            </a:r>
            <a:endParaRPr dirty="0"/>
          </a:p>
          <a:p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great public interest in large-scale research facilities</a:t>
            </a:r>
            <a:endParaRPr dirty="0"/>
          </a:p>
          <a:p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 → provide information and access to experiment sites</a:t>
            </a:r>
            <a:endParaRPr dirty="0"/>
          </a:p>
          <a:p>
            <a:endParaRPr dirty="0"/>
          </a:p>
          <a:p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Problem: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accessibility of the experiment</a:t>
            </a:r>
            <a:endParaRPr dirty="0"/>
          </a:p>
          <a:p>
            <a:pPr>
              <a:buFont typeface="Times New Roman"/>
              <a:buChar char="•"/>
            </a:pPr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traveling time and costs</a:t>
            </a:r>
            <a:endParaRPr dirty="0"/>
          </a:p>
          <a:p>
            <a:endParaRPr dirty="0"/>
          </a:p>
          <a:p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Proposed Solution: virtual reality (VR) visits</a:t>
            </a:r>
            <a:endParaRPr dirty="0"/>
          </a:p>
          <a:p>
            <a:pPr algn="ctr"/>
            <a:r>
              <a:rPr lang="en-US" b="1" dirty="0">
                <a:solidFill>
                  <a:srgbClr val="999999"/>
                </a:solidFill>
                <a:latin typeface="Arial"/>
                <a:ea typeface="ArialMT"/>
              </a:rPr>
              <a:t>VR application prototype has been constructed:</a:t>
            </a:r>
            <a:endParaRPr dirty="0"/>
          </a:p>
          <a:p>
            <a:pPr algn="ctr"/>
            <a:r>
              <a:rPr lang="en-US" sz="2200" b="1" dirty="0">
                <a:solidFill>
                  <a:srgbClr val="999999"/>
                </a:solidFill>
                <a:latin typeface="Arial"/>
                <a:ea typeface="ArialMT"/>
              </a:rPr>
              <a:t>the KATRIN educational game</a:t>
            </a:r>
            <a:endParaRPr dirty="0"/>
          </a:p>
          <a:p>
            <a:pPr algn="ctr"/>
            <a:endParaRPr dirty="0"/>
          </a:p>
        </p:txBody>
      </p:sp>
      <p:sp>
        <p:nvSpPr>
          <p:cNvPr id="6" name="TextShape 2"/>
          <p:cNvSpPr txBox="1"/>
          <p:nvPr/>
        </p:nvSpPr>
        <p:spPr>
          <a:xfrm>
            <a:off x="393821" y="-46048"/>
            <a:ext cx="7455490" cy="848142"/>
          </a:xfrm>
          <a:prstGeom prst="rect">
            <a:avLst/>
          </a:prstGeom>
        </p:spPr>
        <p:txBody>
          <a:bodyPr wrap="none" lIns="0" tIns="0" rIns="0" bIns="0" anchor="ctr"/>
          <a:lstStyle/>
          <a:p>
            <a:r>
              <a:rPr lang="en-US"/>
              <a:t>Motivation</a:t>
            </a:r>
            <a:endParaRPr/>
          </a:p>
        </p:txBody>
      </p:sp>
      <p:pic>
        <p:nvPicPr>
          <p:cNvPr id="7" name="Bild 6"/>
          <p:cNvPicPr/>
          <p:nvPr/>
        </p:nvPicPr>
        <p:blipFill>
          <a:blip r:embed="rId2"/>
          <a:stretch>
            <a:fillRect/>
          </a:stretch>
        </p:blipFill>
        <p:spPr>
          <a:xfrm>
            <a:off x="1131826" y="2005888"/>
            <a:ext cx="6370687" cy="4726998"/>
          </a:xfrm>
          <a:prstGeom prst="rect">
            <a:avLst/>
          </a:prstGeom>
          <a:ln w="36000">
            <a:solidFill>
              <a:srgbClr val="000000"/>
            </a:solidFill>
            <a:round/>
          </a:ln>
        </p:spPr>
      </p:pic>
      <p:sp>
        <p:nvSpPr>
          <p:cNvPr id="8" name="TextShape 3"/>
          <p:cNvSpPr txBox="1"/>
          <p:nvPr/>
        </p:nvSpPr>
        <p:spPr>
          <a:xfrm>
            <a:off x="1670636" y="3930783"/>
            <a:ext cx="1289224" cy="381125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1100"/>
              <a:t>(after 2 weeks)</a:t>
            </a:r>
            <a:endParaRPr/>
          </a:p>
        </p:txBody>
      </p:sp>
      <p:sp>
        <p:nvSpPr>
          <p:cNvPr id="9" name="CustomShape 4"/>
          <p:cNvSpPr/>
          <p:nvPr/>
        </p:nvSpPr>
        <p:spPr>
          <a:xfrm>
            <a:off x="7413365" y="4345546"/>
            <a:ext cx="1532505" cy="686809"/>
          </a:xfrm>
          <a:prstGeom prst="rect">
            <a:avLst/>
          </a:prstGeom>
          <a:solidFill>
            <a:srgbClr val="99CCFF"/>
          </a:solidFill>
          <a:ln w="36000">
            <a:solidFill>
              <a:srgbClr val="000000"/>
            </a:solidFill>
            <a:round/>
          </a:ln>
        </p:spPr>
        <p:txBody>
          <a:bodyPr wrap="none" lIns="97967" tIns="57147" rIns="97967" bIns="57147" anchor="ctr"/>
          <a:lstStyle/>
          <a:p>
            <a:pPr algn="ctr"/>
            <a:r>
              <a:rPr lang="en-US"/>
              <a:t>Game</a:t>
            </a:r>
            <a:endParaRPr/>
          </a:p>
        </p:txBody>
      </p:sp>
      <p:pic>
        <p:nvPicPr>
          <p:cNvPr id="10" name="Bild 9"/>
          <p:cNvPicPr/>
          <p:nvPr/>
        </p:nvPicPr>
        <p:blipFill>
          <a:blip r:embed="rId3"/>
          <a:stretch>
            <a:fillRect/>
          </a:stretch>
        </p:blipFill>
        <p:spPr>
          <a:xfrm>
            <a:off x="5964784" y="3741690"/>
            <a:ext cx="738006" cy="581649"/>
          </a:xfrm>
          <a:prstGeom prst="rect">
            <a:avLst/>
          </a:prstGeom>
          <a:ln>
            <a:noFill/>
          </a:ln>
        </p:spPr>
      </p:pic>
      <p:pic>
        <p:nvPicPr>
          <p:cNvPr id="11" name="Bild 10"/>
          <p:cNvPicPr/>
          <p:nvPr/>
        </p:nvPicPr>
        <p:blipFill>
          <a:blip r:embed="rId3"/>
          <a:stretch>
            <a:fillRect/>
          </a:stretch>
        </p:blipFill>
        <p:spPr>
          <a:xfrm>
            <a:off x="6968929" y="5253454"/>
            <a:ext cx="738006" cy="58164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317106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feil nach rechts 20"/>
          <p:cNvSpPr/>
          <p:nvPr/>
        </p:nvSpPr>
        <p:spPr>
          <a:xfrm rot="20700000">
            <a:off x="1726824" y="4708622"/>
            <a:ext cx="5758372" cy="504057"/>
          </a:xfrm>
          <a:prstGeom prst="rightArrow">
            <a:avLst>
              <a:gd name="adj1" fmla="val 46820"/>
              <a:gd name="adj2" fmla="val 99066"/>
            </a:avLst>
          </a:prstGeom>
          <a:solidFill>
            <a:schemeClr val="accent3">
              <a:lumMod val="95000"/>
            </a:schemeClr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de-DE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CAD drawings to the game </a:t>
            </a:r>
            <a:r>
              <a:rPr lang="en-US" dirty="0" smtClean="0"/>
              <a:t>geometry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/>
              <a:t>Workflow</a:t>
            </a:r>
            <a:endParaRPr lang="en-US" b="1" dirty="0"/>
          </a:p>
          <a:p>
            <a:r>
              <a:rPr lang="da-DK" b="1" dirty="0" err="1"/>
              <a:t>Inventor</a:t>
            </a:r>
            <a:r>
              <a:rPr lang="da-DK" b="1" dirty="0"/>
              <a:t> (</a:t>
            </a:r>
            <a:r>
              <a:rPr lang="da-DK" b="1" dirty="0" err="1"/>
              <a:t>AutoDesk</a:t>
            </a:r>
            <a:r>
              <a:rPr lang="da-DK" b="1" dirty="0"/>
              <a:t> ™)</a:t>
            </a:r>
          </a:p>
          <a:p>
            <a:r>
              <a:rPr lang="de-DE" b="1" dirty="0" err="1"/>
              <a:t>MeshLab</a:t>
            </a:r>
            <a:endParaRPr lang="de-DE" b="1" dirty="0"/>
          </a:p>
          <a:p>
            <a:r>
              <a:rPr lang="nl-NL" b="1" dirty="0"/>
              <a:t>Blender 3D </a:t>
            </a:r>
            <a:r>
              <a:rPr lang="nl-NL" b="1" dirty="0" err="1" smtClean="0"/>
              <a:t>modeling</a:t>
            </a:r>
            <a:endParaRPr lang="nl-NL" b="1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 dirty="0"/>
          </a:p>
        </p:txBody>
      </p:sp>
      <p:pic>
        <p:nvPicPr>
          <p:cNvPr id="12" name="Bild 11"/>
          <p:cNvPicPr/>
          <p:nvPr/>
        </p:nvPicPr>
        <p:blipFill>
          <a:blip r:embed="rId2"/>
          <a:stretch>
            <a:fillRect/>
          </a:stretch>
        </p:blipFill>
        <p:spPr>
          <a:xfrm>
            <a:off x="3419872" y="2420888"/>
            <a:ext cx="2503440" cy="17841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Bild 12"/>
          <p:cNvPicPr/>
          <p:nvPr/>
        </p:nvPicPr>
        <p:blipFill>
          <a:blip r:embed="rId3"/>
          <a:stretch>
            <a:fillRect/>
          </a:stretch>
        </p:blipFill>
        <p:spPr>
          <a:xfrm>
            <a:off x="6012160" y="1196752"/>
            <a:ext cx="3029267" cy="19442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Shape 4"/>
          <p:cNvSpPr txBox="1"/>
          <p:nvPr/>
        </p:nvSpPr>
        <p:spPr>
          <a:xfrm>
            <a:off x="391320" y="5439552"/>
            <a:ext cx="2724120" cy="10051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000"/>
              <a:t>1.000.000 polygons →</a:t>
            </a:r>
            <a:endParaRPr/>
          </a:p>
          <a:p>
            <a:r>
              <a:rPr lang="en-US" sz="2000"/>
              <a:t>100.000 polygons</a:t>
            </a:r>
            <a:endParaRPr/>
          </a:p>
          <a:p>
            <a:endParaRPr/>
          </a:p>
        </p:txBody>
      </p:sp>
      <p:sp>
        <p:nvSpPr>
          <p:cNvPr id="15" name="TextShape 5"/>
          <p:cNvSpPr txBox="1"/>
          <p:nvPr/>
        </p:nvSpPr>
        <p:spPr>
          <a:xfrm>
            <a:off x="264960" y="5003592"/>
            <a:ext cx="3137400" cy="4561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b="1"/>
              <a:t>AutoDesk Inventor</a:t>
            </a:r>
            <a:endParaRPr/>
          </a:p>
        </p:txBody>
      </p:sp>
      <p:sp>
        <p:nvSpPr>
          <p:cNvPr id="16" name="TextShape 6"/>
          <p:cNvSpPr txBox="1"/>
          <p:nvPr/>
        </p:nvSpPr>
        <p:spPr>
          <a:xfrm>
            <a:off x="4086720" y="4327512"/>
            <a:ext cx="1983600" cy="4561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b="1"/>
              <a:t>MeshLab</a:t>
            </a:r>
            <a:endParaRPr/>
          </a:p>
        </p:txBody>
      </p:sp>
      <p:sp>
        <p:nvSpPr>
          <p:cNvPr id="17" name="TextShape 7"/>
          <p:cNvSpPr txBox="1"/>
          <p:nvPr/>
        </p:nvSpPr>
        <p:spPr>
          <a:xfrm>
            <a:off x="6660232" y="3754056"/>
            <a:ext cx="2046240" cy="70020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000"/>
              <a:t>10.000 polygons</a:t>
            </a:r>
            <a:endParaRPr/>
          </a:p>
          <a:p>
            <a:r>
              <a:rPr lang="en-US" sz="2000"/>
              <a:t>and finishing</a:t>
            </a:r>
            <a:endParaRPr/>
          </a:p>
        </p:txBody>
      </p:sp>
      <p:sp>
        <p:nvSpPr>
          <p:cNvPr id="18" name="TextShape 8"/>
          <p:cNvSpPr txBox="1"/>
          <p:nvPr/>
        </p:nvSpPr>
        <p:spPr>
          <a:xfrm>
            <a:off x="6801712" y="3212976"/>
            <a:ext cx="1960200" cy="45612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b="1" dirty="0"/>
              <a:t>Blender</a:t>
            </a:r>
            <a:endParaRPr dirty="0"/>
          </a:p>
        </p:txBody>
      </p:sp>
      <p:sp>
        <p:nvSpPr>
          <p:cNvPr id="19" name="TextShape 9"/>
          <p:cNvSpPr txBox="1"/>
          <p:nvPr/>
        </p:nvSpPr>
        <p:spPr>
          <a:xfrm>
            <a:off x="3829320" y="4810272"/>
            <a:ext cx="218772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2000" dirty="0"/>
              <a:t>100.000 polygons</a:t>
            </a:r>
            <a:endParaRPr dirty="0"/>
          </a:p>
        </p:txBody>
      </p:sp>
      <p:pic>
        <p:nvPicPr>
          <p:cNvPr id="20" name="Bild 19"/>
          <p:cNvPicPr/>
          <p:nvPr/>
        </p:nvPicPr>
        <p:blipFill>
          <a:blip r:embed="rId4"/>
          <a:stretch>
            <a:fillRect/>
          </a:stretch>
        </p:blipFill>
        <p:spPr>
          <a:xfrm>
            <a:off x="101160" y="3280272"/>
            <a:ext cx="3231000" cy="17431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4" name="TextShape 9"/>
          <p:cNvSpPr txBox="1"/>
          <p:nvPr/>
        </p:nvSpPr>
        <p:spPr>
          <a:xfrm>
            <a:off x="5508104" y="5373216"/>
            <a:ext cx="2691776" cy="755320"/>
          </a:xfrm>
          <a:prstGeom prst="rect">
            <a:avLst/>
          </a:prstGeom>
          <a:solidFill>
            <a:srgbClr val="CCFF66"/>
          </a:solidFill>
          <a:ln>
            <a:solidFill>
              <a:schemeClr val="accent5">
                <a:lumMod val="50000"/>
              </a:schemeClr>
            </a:solidFill>
          </a:ln>
        </p:spPr>
        <p:txBody>
          <a:bodyPr wrap="none" lIns="90000" tIns="45000" rIns="90000" bIns="45000"/>
          <a:lstStyle/>
          <a:p>
            <a:r>
              <a:rPr lang="de-DE" sz="2000" dirty="0" smtClean="0"/>
              <a:t>F</a:t>
            </a:r>
            <a:r>
              <a:rPr lang="en-US" sz="2000" dirty="0" err="1" smtClean="0"/>
              <a:t>ast</a:t>
            </a:r>
            <a:r>
              <a:rPr lang="en-US" sz="2000" dirty="0"/>
              <a:t> </a:t>
            </a:r>
            <a:r>
              <a:rPr lang="en-US" sz="2000" dirty="0" smtClean="0"/>
              <a:t>game geometry</a:t>
            </a:r>
          </a:p>
          <a:p>
            <a:r>
              <a:rPr lang="de-DE" sz="2000" dirty="0"/>
              <a:t>c</a:t>
            </a:r>
            <a:r>
              <a:rPr lang="en-US" sz="2000" dirty="0" err="1" smtClean="0"/>
              <a:t>onstruction</a:t>
            </a:r>
            <a:r>
              <a:rPr lang="en-US" sz="2000" dirty="0" smtClean="0"/>
              <a:t>!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065061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The KATRIN </a:t>
            </a:r>
            <a:r>
              <a:rPr lang="de-DE" dirty="0" err="1" smtClean="0"/>
              <a:t>experiment</a:t>
            </a:r>
            <a:r>
              <a:rPr lang="de-DE" dirty="0" smtClean="0"/>
              <a:t> </a:t>
            </a:r>
            <a:r>
              <a:rPr lang="de-DE" dirty="0" err="1" smtClean="0"/>
              <a:t>goal</a:t>
            </a:r>
            <a:r>
              <a:rPr lang="de-DE" dirty="0" smtClean="0"/>
              <a:t>: </a:t>
            </a:r>
            <a:r>
              <a:rPr lang="de-DE" dirty="0" err="1" smtClean="0"/>
              <a:t>direct</a:t>
            </a:r>
            <a:r>
              <a:rPr lang="de-DE" dirty="0" smtClean="0"/>
              <a:t> </a:t>
            </a:r>
            <a:r>
              <a:rPr lang="de-DE" dirty="0" err="1" smtClean="0"/>
              <a:t>measurement</a:t>
            </a:r>
            <a:r>
              <a:rPr lang="de-DE" dirty="0" smtClean="0"/>
              <a:t> </a:t>
            </a:r>
            <a:r>
              <a:rPr lang="de-DE" dirty="0" err="1" smtClean="0"/>
              <a:t>of</a:t>
            </a:r>
            <a:r>
              <a:rPr lang="de-DE" dirty="0" smtClean="0"/>
              <a:t> </a:t>
            </a:r>
            <a:r>
              <a:rPr lang="de-DE" dirty="0" err="1" smtClean="0"/>
              <a:t>the</a:t>
            </a:r>
            <a:r>
              <a:rPr lang="de-DE" dirty="0" smtClean="0"/>
              <a:t> </a:t>
            </a:r>
            <a:r>
              <a:rPr lang="de-DE" dirty="0" err="1" smtClean="0"/>
              <a:t>neutrino</a:t>
            </a:r>
            <a:r>
              <a:rPr lang="de-DE" dirty="0" smtClean="0"/>
              <a:t> </a:t>
            </a:r>
            <a:r>
              <a:rPr lang="de-DE" dirty="0" err="1" smtClean="0"/>
              <a:t>mass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pic>
        <p:nvPicPr>
          <p:cNvPr id="5" name="Bild 4"/>
          <p:cNvPicPr/>
          <p:nvPr/>
        </p:nvPicPr>
        <p:blipFill>
          <a:blip r:embed="rId2"/>
          <a:stretch>
            <a:fillRect/>
          </a:stretch>
        </p:blipFill>
        <p:spPr>
          <a:xfrm>
            <a:off x="323528" y="1052736"/>
            <a:ext cx="8481652" cy="5256584"/>
          </a:xfrm>
          <a:prstGeom prst="rect">
            <a:avLst/>
          </a:prstGeom>
          <a:ln>
            <a:noFill/>
          </a:ln>
        </p:spPr>
      </p:pic>
      <p:cxnSp>
        <p:nvCxnSpPr>
          <p:cNvPr id="7" name="Gerade Verbindung mit Pfeil 6"/>
          <p:cNvCxnSpPr/>
          <p:nvPr/>
        </p:nvCxnSpPr>
        <p:spPr>
          <a:xfrm flipV="1">
            <a:off x="395536" y="3356992"/>
            <a:ext cx="8352928" cy="1512168"/>
          </a:xfrm>
          <a:prstGeom prst="straightConnector1">
            <a:avLst/>
          </a:prstGeom>
          <a:ln>
            <a:solidFill>
              <a:schemeClr val="accent3">
                <a:lumMod val="50000"/>
              </a:schemeClr>
            </a:solidFill>
            <a:prstDash val="dot"/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Rechteck 8"/>
          <p:cNvSpPr/>
          <p:nvPr/>
        </p:nvSpPr>
        <p:spPr>
          <a:xfrm>
            <a:off x="251520" y="3429000"/>
            <a:ext cx="4176464" cy="1368152"/>
          </a:xfrm>
          <a:prstGeom prst="rect">
            <a:avLst/>
          </a:prstGeom>
          <a:noFill/>
          <a:ln>
            <a:solidFill>
              <a:srgbClr val="0000FF"/>
            </a:solidFill>
            <a:prstDash val="lg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10" name="TextShape 9"/>
          <p:cNvSpPr txBox="1"/>
          <p:nvPr/>
        </p:nvSpPr>
        <p:spPr>
          <a:xfrm rot="21000000">
            <a:off x="8265137" y="3404288"/>
            <a:ext cx="74268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 smtClean="0">
                <a:solidFill>
                  <a:schemeClr val="accent3">
                    <a:lumMod val="50000"/>
                  </a:schemeClr>
                </a:solidFill>
              </a:rPr>
              <a:t>70 m</a:t>
            </a:r>
            <a:endParaRPr sz="16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11" name="TextShape 9"/>
          <p:cNvSpPr txBox="1"/>
          <p:nvPr/>
        </p:nvSpPr>
        <p:spPr>
          <a:xfrm>
            <a:off x="251520" y="3429000"/>
            <a:ext cx="218772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200" dirty="0" smtClean="0">
                <a:solidFill>
                  <a:srgbClr val="000090"/>
                </a:solidFill>
              </a:rPr>
              <a:t>Tritium area (radioactive)</a:t>
            </a:r>
            <a:endParaRPr sz="1200" dirty="0">
              <a:solidFill>
                <a:srgbClr val="000090"/>
              </a:solidFill>
            </a:endParaRPr>
          </a:p>
        </p:txBody>
      </p:sp>
      <p:sp>
        <p:nvSpPr>
          <p:cNvPr id="14" name="TextShape 9"/>
          <p:cNvSpPr txBox="1"/>
          <p:nvPr/>
        </p:nvSpPr>
        <p:spPr>
          <a:xfrm>
            <a:off x="1619672" y="1556792"/>
            <a:ext cx="864096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200" dirty="0" smtClean="0">
                <a:solidFill>
                  <a:srgbClr val="B5AC2B"/>
                </a:solidFill>
              </a:rPr>
              <a:t>Neutrino</a:t>
            </a:r>
            <a:endParaRPr sz="1200" dirty="0">
              <a:solidFill>
                <a:srgbClr val="B5AC2B"/>
              </a:solidFill>
            </a:endParaRPr>
          </a:p>
        </p:txBody>
      </p:sp>
      <p:sp>
        <p:nvSpPr>
          <p:cNvPr id="15" name="TextShape 9"/>
          <p:cNvSpPr txBox="1"/>
          <p:nvPr/>
        </p:nvSpPr>
        <p:spPr>
          <a:xfrm>
            <a:off x="1907704" y="2097616"/>
            <a:ext cx="864096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200" dirty="0" smtClean="0">
                <a:solidFill>
                  <a:srgbClr val="8D0000"/>
                </a:solidFill>
              </a:rPr>
              <a:t>Electron</a:t>
            </a:r>
            <a:endParaRPr sz="1200" dirty="0">
              <a:solidFill>
                <a:srgbClr val="8D0000"/>
              </a:solidFill>
            </a:endParaRPr>
          </a:p>
        </p:txBody>
      </p:sp>
      <p:sp>
        <p:nvSpPr>
          <p:cNvPr id="16" name="CustomShape 3"/>
          <p:cNvSpPr/>
          <p:nvPr/>
        </p:nvSpPr>
        <p:spPr>
          <a:xfrm rot="2700000">
            <a:off x="7867728" y="378421"/>
            <a:ext cx="1282791" cy="512913"/>
          </a:xfrm>
          <a:prstGeom prst="rect">
            <a:avLst/>
          </a:prstGeom>
          <a:solidFill>
            <a:srgbClr val="99CCFF"/>
          </a:solidFill>
          <a:ln>
            <a:solidFill>
              <a:srgbClr val="000000"/>
            </a:solidFill>
          </a:ln>
        </p:spPr>
        <p:txBody>
          <a:bodyPr wrap="none" lIns="81639" tIns="40820" rIns="81639" bIns="40820" anchor="ctr"/>
          <a:lstStyle/>
          <a:p>
            <a:pPr algn="ctr"/>
            <a:r>
              <a:rPr lang="en-US" sz="1600" dirty="0"/>
              <a:t>more info:</a:t>
            </a:r>
            <a:endParaRPr sz="1600" dirty="0"/>
          </a:p>
          <a:p>
            <a:pPr algn="ctr"/>
            <a:r>
              <a:rPr lang="en-US" sz="1600" dirty="0" err="1"/>
              <a:t>katrin.kit.edu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71612334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10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6911975" cy="561975"/>
          </a:xfrm>
        </p:spPr>
        <p:txBody>
          <a:bodyPr/>
          <a:lstStyle/>
          <a:p>
            <a:r>
              <a:rPr lang="en-US" dirty="0"/>
              <a:t>KATRIN educational game: </a:t>
            </a:r>
            <a:r>
              <a:rPr lang="en-US" dirty="0" smtClean="0"/>
              <a:t>features</a:t>
            </a:r>
            <a:endParaRPr lang="de-DE" dirty="0"/>
          </a:p>
        </p:txBody>
      </p:sp>
      <p:sp>
        <p:nvSpPr>
          <p:cNvPr id="11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/>
          <a:p>
            <a:r>
              <a:rPr lang="de-DE" dirty="0" smtClean="0"/>
              <a:t>Game </a:t>
            </a:r>
            <a:r>
              <a:rPr lang="de-DE" dirty="0" err="1" smtClean="0"/>
              <a:t>navigation</a:t>
            </a:r>
            <a:r>
              <a:rPr lang="de-DE" dirty="0"/>
              <a:t>: </a:t>
            </a:r>
            <a:r>
              <a:rPr lang="de-DE" dirty="0" err="1" smtClean="0"/>
              <a:t>standard</a:t>
            </a:r>
            <a:r>
              <a:rPr lang="de-DE" dirty="0" smtClean="0"/>
              <a:t> WASD </a:t>
            </a:r>
            <a:r>
              <a:rPr lang="de-DE" dirty="0" err="1"/>
              <a:t>control</a:t>
            </a:r>
            <a:r>
              <a:rPr lang="de-DE" dirty="0"/>
              <a:t> </a:t>
            </a:r>
            <a:r>
              <a:rPr lang="de-DE" dirty="0" err="1" smtClean="0"/>
              <a:t>scheme</a:t>
            </a:r>
            <a:endParaRPr lang="de-DE" dirty="0" smtClean="0"/>
          </a:p>
          <a:p>
            <a:r>
              <a:rPr lang="en-US" dirty="0"/>
              <a:t>Virtual </a:t>
            </a:r>
            <a:r>
              <a:rPr lang="en-US" dirty="0" smtClean="0"/>
              <a:t>posters: </a:t>
            </a:r>
            <a:r>
              <a:rPr lang="en-US" dirty="0"/>
              <a:t>copy of real </a:t>
            </a:r>
            <a:r>
              <a:rPr lang="en-US" dirty="0" smtClean="0"/>
              <a:t>posters and game instructions</a:t>
            </a:r>
            <a:endParaRPr lang="de-DE" dirty="0" smtClean="0"/>
          </a:p>
        </p:txBody>
      </p:sp>
      <p:pic>
        <p:nvPicPr>
          <p:cNvPr id="12" name="Bild 11"/>
          <p:cNvPicPr/>
          <p:nvPr/>
        </p:nvPicPr>
        <p:blipFill>
          <a:blip r:embed="rId2"/>
          <a:stretch>
            <a:fillRect/>
          </a:stretch>
        </p:blipFill>
        <p:spPr>
          <a:xfrm>
            <a:off x="4655042" y="2132856"/>
            <a:ext cx="4237438" cy="2957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3" name="Bild 12"/>
          <p:cNvPicPr/>
          <p:nvPr/>
        </p:nvPicPr>
        <p:blipFill>
          <a:blip r:embed="rId3"/>
          <a:stretch>
            <a:fillRect/>
          </a:stretch>
        </p:blipFill>
        <p:spPr>
          <a:xfrm>
            <a:off x="251520" y="2132856"/>
            <a:ext cx="4195400" cy="29906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4" name="TextShape 3"/>
          <p:cNvSpPr txBox="1"/>
          <p:nvPr/>
        </p:nvSpPr>
        <p:spPr>
          <a:xfrm>
            <a:off x="827584" y="5301208"/>
            <a:ext cx="7416824" cy="295795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dirty="0" smtClean="0"/>
              <a:t>Virtual posters: info </a:t>
            </a:r>
            <a:r>
              <a:rPr lang="en-US" dirty="0"/>
              <a:t>points (physics and technics) </a:t>
            </a:r>
            <a:r>
              <a:rPr lang="en-US" dirty="0" smtClean="0"/>
              <a:t>and game instructions</a:t>
            </a:r>
            <a:endParaRPr lang="en-US" dirty="0"/>
          </a:p>
          <a:p>
            <a:endParaRPr sz="1400" dirty="0"/>
          </a:p>
        </p:txBody>
      </p:sp>
    </p:spTree>
    <p:extLst>
      <p:ext uri="{BB962C8B-B14F-4D97-AF65-F5344CB8AC3E}">
        <p14:creationId xmlns:p14="http://schemas.microsoft.com/office/powerpoint/2010/main" val="40466484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6911975" cy="561975"/>
          </a:xfrm>
        </p:spPr>
        <p:txBody>
          <a:bodyPr/>
          <a:lstStyle/>
          <a:p>
            <a:r>
              <a:rPr lang="en-US" dirty="0"/>
              <a:t>KATRIN educational game: </a:t>
            </a:r>
            <a:r>
              <a:rPr lang="en-US" dirty="0" smtClean="0"/>
              <a:t>features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/>
          <a:p>
            <a:r>
              <a:rPr lang="en-US" dirty="0" smtClean="0"/>
              <a:t>virtual </a:t>
            </a:r>
            <a:r>
              <a:rPr lang="en-US" dirty="0"/>
              <a:t>tour marked with red </a:t>
            </a:r>
            <a:r>
              <a:rPr lang="en-US" dirty="0" smtClean="0"/>
              <a:t>arrows</a:t>
            </a:r>
            <a:endParaRPr lang="de-DE" dirty="0" smtClean="0"/>
          </a:p>
          <a:p>
            <a:r>
              <a:rPr lang="en-US" dirty="0" smtClean="0"/>
              <a:t>map </a:t>
            </a:r>
            <a:r>
              <a:rPr lang="en-US" dirty="0"/>
              <a:t>view to keep </a:t>
            </a:r>
            <a:r>
              <a:rPr lang="en-US" dirty="0" smtClean="0"/>
              <a:t>orientation</a:t>
            </a:r>
          </a:p>
          <a:p>
            <a:r>
              <a:rPr lang="en-US" dirty="0" smtClean="0"/>
              <a:t>user interaction (switches) </a:t>
            </a:r>
            <a:r>
              <a:rPr lang="de-DE" dirty="0" smtClean="0">
                <a:sym typeface="Wingdings"/>
              </a:rPr>
              <a:t></a:t>
            </a:r>
            <a:r>
              <a:rPr lang="en-US" dirty="0" smtClean="0"/>
              <a:t> animations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X-Ray view to see interior of components</a:t>
            </a:r>
          </a:p>
          <a:p>
            <a:endParaRPr lang="de-DE" dirty="0" smtClean="0"/>
          </a:p>
          <a:p>
            <a:endParaRPr lang="de-DE" dirty="0" smtClean="0"/>
          </a:p>
        </p:txBody>
      </p:sp>
      <p:pic>
        <p:nvPicPr>
          <p:cNvPr id="7" name="Bild 6"/>
          <p:cNvPicPr/>
          <p:nvPr/>
        </p:nvPicPr>
        <p:blipFill>
          <a:blip r:embed="rId2"/>
          <a:stretch>
            <a:fillRect/>
          </a:stretch>
        </p:blipFill>
        <p:spPr>
          <a:xfrm>
            <a:off x="179512" y="2325219"/>
            <a:ext cx="4896544" cy="275996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8" name="TextShape 3"/>
          <p:cNvSpPr txBox="1"/>
          <p:nvPr/>
        </p:nvSpPr>
        <p:spPr>
          <a:xfrm>
            <a:off x="6444208" y="2989189"/>
            <a:ext cx="2267744" cy="295795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1600" dirty="0" smtClean="0"/>
              <a:t>Arrows mark virtual tour</a:t>
            </a:r>
            <a:endParaRPr lang="en-US" sz="1600" dirty="0"/>
          </a:p>
          <a:p>
            <a:endParaRPr sz="1400" dirty="0"/>
          </a:p>
        </p:txBody>
      </p:sp>
      <p:pic>
        <p:nvPicPr>
          <p:cNvPr id="9" name="Bild 8"/>
          <p:cNvPicPr/>
          <p:nvPr/>
        </p:nvPicPr>
        <p:blipFill>
          <a:blip r:embed="rId3"/>
          <a:stretch>
            <a:fillRect/>
          </a:stretch>
        </p:blipFill>
        <p:spPr>
          <a:xfrm>
            <a:off x="6444208" y="116632"/>
            <a:ext cx="2376264" cy="29355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Shape 5"/>
          <p:cNvSpPr txBox="1"/>
          <p:nvPr/>
        </p:nvSpPr>
        <p:spPr>
          <a:xfrm>
            <a:off x="3707904" y="4653136"/>
            <a:ext cx="1847880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200" dirty="0"/>
              <a:t>Player position</a:t>
            </a:r>
            <a:endParaRPr sz="1200" dirty="0"/>
          </a:p>
        </p:txBody>
      </p:sp>
      <p:sp>
        <p:nvSpPr>
          <p:cNvPr id="11" name="Line 6"/>
          <p:cNvSpPr/>
          <p:nvPr/>
        </p:nvSpPr>
        <p:spPr>
          <a:xfrm flipH="1" flipV="1">
            <a:off x="2771800" y="4053411"/>
            <a:ext cx="936104" cy="504056"/>
          </a:xfrm>
          <a:prstGeom prst="line">
            <a:avLst/>
          </a:prstGeom>
          <a:ln>
            <a:solidFill>
              <a:srgbClr val="000000"/>
            </a:solidFill>
            <a:tailEnd type="triangle" w="med" len="med"/>
          </a:ln>
        </p:spPr>
        <p:txBody>
          <a:bodyPr/>
          <a:lstStyle/>
          <a:p>
            <a:endParaRPr lang="de-DE" dirty="0"/>
          </a:p>
        </p:txBody>
      </p:sp>
      <p:pic>
        <p:nvPicPr>
          <p:cNvPr id="12" name="Bild 11"/>
          <p:cNvPicPr/>
          <p:nvPr/>
        </p:nvPicPr>
        <p:blipFill>
          <a:blip r:embed="rId4"/>
          <a:stretch>
            <a:fillRect/>
          </a:stretch>
        </p:blipFill>
        <p:spPr>
          <a:xfrm>
            <a:off x="5652120" y="3367200"/>
            <a:ext cx="2448272" cy="26609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3" name="CustomShape 3"/>
          <p:cNvSpPr/>
          <p:nvPr/>
        </p:nvSpPr>
        <p:spPr>
          <a:xfrm>
            <a:off x="6444208" y="5095392"/>
            <a:ext cx="1212120" cy="1141920"/>
          </a:xfrm>
          <a:prstGeom prst="ellipse">
            <a:avLst/>
          </a:prstGeom>
          <a:noFill/>
          <a:ln w="36000">
            <a:solidFill>
              <a:srgbClr val="808019"/>
            </a:solidFill>
            <a:round/>
          </a:ln>
        </p:spPr>
      </p:sp>
      <p:sp>
        <p:nvSpPr>
          <p:cNvPr id="14" name="TextShape 4"/>
          <p:cNvSpPr txBox="1"/>
          <p:nvPr/>
        </p:nvSpPr>
        <p:spPr>
          <a:xfrm>
            <a:off x="5652120" y="5986048"/>
            <a:ext cx="1214496" cy="395280"/>
          </a:xfrm>
          <a:prstGeom prst="rect">
            <a:avLst/>
          </a:prstGeom>
        </p:spPr>
        <p:txBody>
          <a:bodyPr wrap="none" lIns="90000" tIns="45000" rIns="90000" bIns="45000"/>
          <a:lstStyle/>
          <a:p>
            <a:r>
              <a:rPr lang="en-US" sz="1600" dirty="0" smtClean="0"/>
              <a:t>Switch</a:t>
            </a:r>
            <a:endParaRPr sz="1600" dirty="0"/>
          </a:p>
        </p:txBody>
      </p:sp>
      <p:sp>
        <p:nvSpPr>
          <p:cNvPr id="15" name="TextShape 3"/>
          <p:cNvSpPr txBox="1"/>
          <p:nvPr/>
        </p:nvSpPr>
        <p:spPr>
          <a:xfrm>
            <a:off x="179512" y="2492896"/>
            <a:ext cx="4752528" cy="295795"/>
          </a:xfrm>
          <a:prstGeom prst="rect">
            <a:avLst/>
          </a:prstGeom>
        </p:spPr>
        <p:txBody>
          <a:bodyPr wrap="none" lIns="81639" tIns="40820" rIns="81639" bIns="40820"/>
          <a:lstStyle/>
          <a:p>
            <a:r>
              <a:rPr lang="en-US" sz="1600" dirty="0" smtClean="0"/>
              <a:t>Map View</a:t>
            </a:r>
            <a:endParaRPr lang="en-US" sz="1600" dirty="0"/>
          </a:p>
          <a:p>
            <a:endParaRPr sz="1400" dirty="0"/>
          </a:p>
        </p:txBody>
      </p:sp>
      <p:pic>
        <p:nvPicPr>
          <p:cNvPr id="16" name="Bild 15"/>
          <p:cNvPicPr/>
          <p:nvPr/>
        </p:nvPicPr>
        <p:blipFill>
          <a:blip r:embed="rId5"/>
          <a:stretch>
            <a:fillRect/>
          </a:stretch>
        </p:blipFill>
        <p:spPr>
          <a:xfrm>
            <a:off x="2731777" y="5883098"/>
            <a:ext cx="688095" cy="498230"/>
          </a:xfrm>
          <a:prstGeom prst="rect">
            <a:avLst/>
          </a:prstGeom>
          <a:ln>
            <a:noFill/>
          </a:ln>
        </p:spPr>
      </p:pic>
      <p:pic>
        <p:nvPicPr>
          <p:cNvPr id="17" name="Bild 16"/>
          <p:cNvPicPr/>
          <p:nvPr/>
        </p:nvPicPr>
        <p:blipFill>
          <a:blip r:embed="rId6"/>
          <a:stretch>
            <a:fillRect/>
          </a:stretch>
        </p:blipFill>
        <p:spPr>
          <a:xfrm>
            <a:off x="755576" y="5589240"/>
            <a:ext cx="2592288" cy="1164396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365223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Tritium </a:t>
            </a:r>
            <a:r>
              <a:rPr lang="en-US" dirty="0" smtClean="0"/>
              <a:t>source: </a:t>
            </a:r>
            <a:r>
              <a:rPr lang="en-US" dirty="0"/>
              <a:t>Tritium gas flow and electron </a:t>
            </a:r>
            <a:r>
              <a:rPr lang="en-US" dirty="0" smtClean="0"/>
              <a:t>production</a:t>
            </a:r>
          </a:p>
          <a:p>
            <a:r>
              <a:rPr lang="en-US" dirty="0"/>
              <a:t>Main </a:t>
            </a:r>
            <a:r>
              <a:rPr lang="en-US" dirty="0" smtClean="0"/>
              <a:t>spectrometer</a:t>
            </a:r>
          </a:p>
          <a:p>
            <a:pPr lvl="1"/>
            <a:r>
              <a:rPr lang="en-US" dirty="0" smtClean="0"/>
              <a:t>visualization </a:t>
            </a:r>
            <a:r>
              <a:rPr lang="en-US" dirty="0"/>
              <a:t>of force on electrons induced by retarding static E-</a:t>
            </a:r>
            <a:r>
              <a:rPr lang="en-US" dirty="0" smtClean="0"/>
              <a:t>field</a:t>
            </a:r>
          </a:p>
          <a:p>
            <a:pPr lvl="1"/>
            <a:r>
              <a:rPr lang="en-US" dirty="0" smtClean="0"/>
              <a:t>retardation </a:t>
            </a:r>
            <a:r>
              <a:rPr lang="en-US" dirty="0"/>
              <a:t>and </a:t>
            </a:r>
            <a:r>
              <a:rPr lang="en-US" dirty="0" smtClean="0"/>
              <a:t>acceleration </a:t>
            </a:r>
            <a:r>
              <a:rPr lang="en-US" dirty="0"/>
              <a:t>of </a:t>
            </a:r>
            <a:r>
              <a:rPr lang="en-US" dirty="0" smtClean="0"/>
              <a:t>electrons</a:t>
            </a:r>
          </a:p>
          <a:p>
            <a:r>
              <a:rPr lang="en-US" dirty="0" smtClean="0"/>
              <a:t>Detector:</a:t>
            </a:r>
            <a:endParaRPr lang="en-US" dirty="0"/>
          </a:p>
          <a:p>
            <a:pPr lvl="1"/>
            <a:r>
              <a:rPr lang="pl-PL" dirty="0" err="1"/>
              <a:t>move</a:t>
            </a:r>
            <a:r>
              <a:rPr lang="pl-PL" dirty="0"/>
              <a:t> </a:t>
            </a:r>
            <a:r>
              <a:rPr lang="pl-PL" dirty="0" err="1" smtClean="0"/>
              <a:t>detector</a:t>
            </a:r>
            <a:r>
              <a:rPr lang="pl-PL" dirty="0" smtClean="0"/>
              <a:t> </a:t>
            </a:r>
            <a:r>
              <a:rPr lang="pl-PL" dirty="0" err="1" smtClean="0"/>
              <a:t>carriage</a:t>
            </a:r>
            <a:r>
              <a:rPr lang="pl-PL" dirty="0" smtClean="0"/>
              <a:t> </a:t>
            </a:r>
            <a:r>
              <a:rPr lang="pl-PL" dirty="0" err="1"/>
              <a:t>towards</a:t>
            </a:r>
            <a:r>
              <a:rPr lang="pl-PL" dirty="0"/>
              <a:t> </a:t>
            </a:r>
            <a:r>
              <a:rPr lang="pl-PL" dirty="0" err="1"/>
              <a:t>main</a:t>
            </a:r>
            <a:r>
              <a:rPr lang="pl-PL" dirty="0"/>
              <a:t> </a:t>
            </a:r>
            <a:r>
              <a:rPr lang="pl-PL" dirty="0" err="1"/>
              <a:t>spectrometer</a:t>
            </a:r>
            <a:endParaRPr lang="pl-PL" dirty="0"/>
          </a:p>
          <a:p>
            <a:pPr lvl="1"/>
            <a:r>
              <a:rPr lang="sv-SE" dirty="0" smtClean="0"/>
              <a:t>dock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main</a:t>
            </a:r>
            <a:r>
              <a:rPr lang="sv-SE" dirty="0"/>
              <a:t> </a:t>
            </a:r>
            <a:r>
              <a:rPr lang="sv-SE" dirty="0" err="1" smtClean="0"/>
              <a:t>spectrometer</a:t>
            </a:r>
            <a:endParaRPr lang="en-US" dirty="0" smtClean="0"/>
          </a:p>
          <a:p>
            <a:r>
              <a:rPr lang="en-US" dirty="0"/>
              <a:t>Game puzzle: activate all switches in the correct order!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pic>
        <p:nvPicPr>
          <p:cNvPr id="5" name="Bild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3050" y="4280556"/>
            <a:ext cx="1661166" cy="2068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Bild 5"/>
          <p:cNvPicPr/>
          <p:nvPr/>
        </p:nvPicPr>
        <p:blipFill>
          <a:blip r:embed="rId3"/>
          <a:stretch>
            <a:fillRect/>
          </a:stretch>
        </p:blipFill>
        <p:spPr>
          <a:xfrm>
            <a:off x="2633309" y="4284148"/>
            <a:ext cx="2107561" cy="2088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Bild 6"/>
          <p:cNvPicPr/>
          <p:nvPr/>
        </p:nvPicPr>
        <p:blipFill>
          <a:blip r:embed="rId4"/>
          <a:stretch>
            <a:fillRect/>
          </a:stretch>
        </p:blipFill>
        <p:spPr>
          <a:xfrm>
            <a:off x="5104321" y="4282842"/>
            <a:ext cx="3794525" cy="2087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7133803" cy="561975"/>
          </a:xfrm>
        </p:spPr>
        <p:txBody>
          <a:bodyPr/>
          <a:lstStyle/>
          <a:p>
            <a:r>
              <a:rPr lang="en-US" dirty="0" smtClean="0"/>
              <a:t>Animations illustrate the measurement principle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3142367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sp>
        <p:nvSpPr>
          <p:cNvPr id="5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6911975" cy="561975"/>
          </a:xfrm>
        </p:spPr>
        <p:txBody>
          <a:bodyPr/>
          <a:lstStyle/>
          <a:p>
            <a:r>
              <a:rPr lang="de-DE" dirty="0" err="1" smtClean="0"/>
              <a:t>Animations</a:t>
            </a:r>
            <a:r>
              <a:rPr lang="de-DE" dirty="0" smtClean="0"/>
              <a:t> </a:t>
            </a:r>
            <a:r>
              <a:rPr lang="de-DE" dirty="0"/>
              <a:t>– </a:t>
            </a:r>
            <a:r>
              <a:rPr lang="de-DE" dirty="0" smtClean="0"/>
              <a:t>Video: </a:t>
            </a:r>
            <a:br>
              <a:rPr lang="de-DE" dirty="0" smtClean="0"/>
            </a:br>
            <a:r>
              <a:rPr lang="de-DE" dirty="0" smtClean="0"/>
              <a:t>Tritium </a:t>
            </a:r>
            <a:r>
              <a:rPr lang="de-DE" dirty="0"/>
              <a:t>Source + Transport </a:t>
            </a:r>
            <a:r>
              <a:rPr lang="de-DE" dirty="0" err="1" smtClean="0"/>
              <a:t>section</a:t>
            </a:r>
            <a:endParaRPr lang="de-DE" dirty="0"/>
          </a:p>
        </p:txBody>
      </p:sp>
      <p:sp>
        <p:nvSpPr>
          <p:cNvPr id="6" name="Inhaltsplatzhalter 2"/>
          <p:cNvSpPr>
            <a:spLocks noGrp="1"/>
          </p:cNvSpPr>
          <p:nvPr>
            <p:ph idx="1"/>
          </p:nvPr>
        </p:nvSpPr>
        <p:spPr>
          <a:xfrm>
            <a:off x="392113" y="1198563"/>
            <a:ext cx="8356600" cy="4894262"/>
          </a:xfrm>
        </p:spPr>
        <p:txBody>
          <a:bodyPr/>
          <a:lstStyle/>
          <a:p>
            <a:r>
              <a:rPr lang="de-DE" dirty="0" smtClean="0"/>
              <a:t>Tritium Source + Transport </a:t>
            </a:r>
            <a:r>
              <a:rPr lang="de-DE" dirty="0" err="1" smtClean="0"/>
              <a:t>section</a:t>
            </a:r>
            <a:endParaRPr lang="de-DE" dirty="0" smtClean="0"/>
          </a:p>
          <a:p>
            <a:r>
              <a:rPr lang="de-DE" dirty="0" smtClean="0"/>
              <a:t>Main </a:t>
            </a:r>
            <a:r>
              <a:rPr lang="de-DE" dirty="0" err="1" smtClean="0"/>
              <a:t>Spectrometer</a:t>
            </a:r>
            <a:r>
              <a:rPr lang="de-DE" dirty="0" smtClean="0"/>
              <a:t> + </a:t>
            </a:r>
            <a:r>
              <a:rPr lang="de-DE" dirty="0" err="1" smtClean="0"/>
              <a:t>Detector</a:t>
            </a:r>
            <a:endParaRPr lang="de-DE" dirty="0" smtClean="0"/>
          </a:p>
          <a:p>
            <a:endParaRPr lang="de-DE" dirty="0" smtClean="0"/>
          </a:p>
        </p:txBody>
      </p:sp>
      <p:sp>
        <p:nvSpPr>
          <p:cNvPr id="3" name="Textfeld 2"/>
          <p:cNvSpPr txBox="1"/>
          <p:nvPr/>
        </p:nvSpPr>
        <p:spPr>
          <a:xfrm>
            <a:off x="2555776" y="2996952"/>
            <a:ext cx="453650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3200" b="1" dirty="0" smtClean="0"/>
              <a:t>PDF-Version! </a:t>
            </a:r>
          </a:p>
          <a:p>
            <a:r>
              <a:rPr lang="de-DE" sz="3200" b="1" dirty="0" smtClean="0"/>
              <a:t>Videos </a:t>
            </a:r>
            <a:r>
              <a:rPr lang="de-DE" sz="3200" b="1" dirty="0" err="1" smtClean="0"/>
              <a:t>are</a:t>
            </a:r>
            <a:r>
              <a:rPr lang="de-DE" sz="3200" b="1" dirty="0" smtClean="0"/>
              <a:t> not </a:t>
            </a:r>
            <a:r>
              <a:rPr lang="de-DE" sz="3200" b="1" dirty="0" err="1" smtClean="0"/>
              <a:t>included</a:t>
            </a:r>
            <a:r>
              <a:rPr lang="de-DE" sz="3200" b="1" dirty="0" smtClean="0"/>
              <a:t> in </a:t>
            </a:r>
            <a:r>
              <a:rPr lang="de-DE" sz="3200" b="1" dirty="0" err="1" smtClean="0"/>
              <a:t>this</a:t>
            </a:r>
            <a:r>
              <a:rPr lang="de-DE" sz="3200" b="1" dirty="0" smtClean="0"/>
              <a:t> </a:t>
            </a:r>
            <a:r>
              <a:rPr lang="de-DE" sz="3200" b="1" dirty="0" err="1" smtClean="0"/>
              <a:t>version</a:t>
            </a:r>
            <a:r>
              <a:rPr lang="de-DE" sz="3200" b="1" dirty="0" smtClean="0"/>
              <a:t>!</a:t>
            </a:r>
            <a:endParaRPr lang="de-DE" sz="3200" b="1" dirty="0"/>
          </a:p>
        </p:txBody>
      </p:sp>
    </p:spTree>
    <p:extLst>
      <p:ext uri="{BB962C8B-B14F-4D97-AF65-F5344CB8AC3E}">
        <p14:creationId xmlns:p14="http://schemas.microsoft.com/office/powerpoint/2010/main" val="38039459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Tritium </a:t>
            </a:r>
            <a:r>
              <a:rPr lang="en-US" dirty="0" smtClean="0"/>
              <a:t>source: </a:t>
            </a:r>
            <a:r>
              <a:rPr lang="en-US" dirty="0"/>
              <a:t>Tritium gas flow and electron </a:t>
            </a:r>
            <a:r>
              <a:rPr lang="en-US" dirty="0" smtClean="0"/>
              <a:t>production</a:t>
            </a:r>
          </a:p>
          <a:p>
            <a:r>
              <a:rPr lang="en-US" dirty="0"/>
              <a:t>Main </a:t>
            </a:r>
            <a:r>
              <a:rPr lang="en-US" dirty="0" smtClean="0"/>
              <a:t>spectrometer</a:t>
            </a:r>
          </a:p>
          <a:p>
            <a:pPr lvl="1"/>
            <a:r>
              <a:rPr lang="en-US" dirty="0" smtClean="0"/>
              <a:t>visualization </a:t>
            </a:r>
            <a:r>
              <a:rPr lang="en-US" dirty="0"/>
              <a:t>of force on electrons induced by retarding static E-</a:t>
            </a:r>
            <a:r>
              <a:rPr lang="en-US" dirty="0" smtClean="0"/>
              <a:t>field</a:t>
            </a:r>
          </a:p>
          <a:p>
            <a:pPr lvl="1"/>
            <a:r>
              <a:rPr lang="en-US" dirty="0" smtClean="0"/>
              <a:t>retardation </a:t>
            </a:r>
            <a:r>
              <a:rPr lang="en-US" dirty="0"/>
              <a:t>and </a:t>
            </a:r>
            <a:r>
              <a:rPr lang="en-US" dirty="0" smtClean="0"/>
              <a:t>acceleration </a:t>
            </a:r>
            <a:r>
              <a:rPr lang="en-US" dirty="0"/>
              <a:t>of </a:t>
            </a:r>
            <a:r>
              <a:rPr lang="en-US" dirty="0" smtClean="0"/>
              <a:t>electrons</a:t>
            </a:r>
          </a:p>
          <a:p>
            <a:r>
              <a:rPr lang="en-US" dirty="0" smtClean="0"/>
              <a:t>Detector:</a:t>
            </a:r>
            <a:endParaRPr lang="en-US" dirty="0"/>
          </a:p>
          <a:p>
            <a:pPr lvl="1"/>
            <a:r>
              <a:rPr lang="pl-PL" dirty="0" err="1"/>
              <a:t>move</a:t>
            </a:r>
            <a:r>
              <a:rPr lang="pl-PL" dirty="0"/>
              <a:t> </a:t>
            </a:r>
            <a:r>
              <a:rPr lang="pl-PL" dirty="0" err="1" smtClean="0"/>
              <a:t>detector</a:t>
            </a:r>
            <a:r>
              <a:rPr lang="pl-PL" dirty="0" smtClean="0"/>
              <a:t> </a:t>
            </a:r>
            <a:r>
              <a:rPr lang="pl-PL" dirty="0" err="1" smtClean="0"/>
              <a:t>carriage</a:t>
            </a:r>
            <a:r>
              <a:rPr lang="pl-PL" dirty="0" smtClean="0"/>
              <a:t> </a:t>
            </a:r>
            <a:r>
              <a:rPr lang="pl-PL" dirty="0" err="1"/>
              <a:t>towards</a:t>
            </a:r>
            <a:r>
              <a:rPr lang="pl-PL" dirty="0"/>
              <a:t> </a:t>
            </a:r>
            <a:r>
              <a:rPr lang="pl-PL" dirty="0" err="1"/>
              <a:t>main</a:t>
            </a:r>
            <a:r>
              <a:rPr lang="pl-PL" dirty="0"/>
              <a:t> </a:t>
            </a:r>
            <a:r>
              <a:rPr lang="pl-PL" dirty="0" err="1"/>
              <a:t>spectrometer</a:t>
            </a:r>
            <a:endParaRPr lang="pl-PL" dirty="0"/>
          </a:p>
          <a:p>
            <a:pPr lvl="1"/>
            <a:r>
              <a:rPr lang="sv-SE" dirty="0" smtClean="0"/>
              <a:t>dock </a:t>
            </a:r>
            <a:r>
              <a:rPr lang="sv-SE" dirty="0" err="1"/>
              <a:t>to</a:t>
            </a:r>
            <a:r>
              <a:rPr lang="sv-SE" dirty="0"/>
              <a:t> </a:t>
            </a:r>
            <a:r>
              <a:rPr lang="sv-SE" dirty="0" err="1"/>
              <a:t>main</a:t>
            </a:r>
            <a:r>
              <a:rPr lang="sv-SE" dirty="0"/>
              <a:t> </a:t>
            </a:r>
            <a:r>
              <a:rPr lang="sv-SE" dirty="0" err="1" smtClean="0"/>
              <a:t>spectrometer</a:t>
            </a:r>
            <a:endParaRPr lang="en-US" dirty="0" smtClean="0"/>
          </a:p>
          <a:p>
            <a:r>
              <a:rPr lang="en-US" dirty="0"/>
              <a:t>Game puzzle: activate all switches in the correct order!</a:t>
            </a: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sv-SE" smtClean="0"/>
              <a:t>Till Bergmann – HST Workshop 2015, CERN/Geneva</a:t>
            </a:r>
            <a:endParaRPr lang="en-US"/>
          </a:p>
        </p:txBody>
      </p:sp>
      <p:pic>
        <p:nvPicPr>
          <p:cNvPr id="5" name="Bild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3050" y="4280556"/>
            <a:ext cx="1661166" cy="20689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Bild 5"/>
          <p:cNvPicPr/>
          <p:nvPr/>
        </p:nvPicPr>
        <p:blipFill>
          <a:blip r:embed="rId3"/>
          <a:stretch>
            <a:fillRect/>
          </a:stretch>
        </p:blipFill>
        <p:spPr>
          <a:xfrm>
            <a:off x="2633309" y="4284148"/>
            <a:ext cx="2107561" cy="20885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Bild 6"/>
          <p:cNvPicPr/>
          <p:nvPr/>
        </p:nvPicPr>
        <p:blipFill>
          <a:blip r:embed="rId4"/>
          <a:stretch>
            <a:fillRect/>
          </a:stretch>
        </p:blipFill>
        <p:spPr>
          <a:xfrm>
            <a:off x="5104321" y="4282842"/>
            <a:ext cx="3794525" cy="20872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390525" y="333375"/>
            <a:ext cx="7133803" cy="561975"/>
          </a:xfrm>
        </p:spPr>
        <p:txBody>
          <a:bodyPr/>
          <a:lstStyle/>
          <a:p>
            <a:r>
              <a:rPr lang="en-US" dirty="0" smtClean="0"/>
              <a:t>Animations illustrate the measurement principle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58808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7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KIT_master_ppt2007_en.potx</Template>
  <TotalTime>0</TotalTime>
  <Words>1124</Words>
  <Application>Microsoft Macintosh PowerPoint</Application>
  <PresentationFormat>Bildschirmpräsentation (4:3)</PresentationFormat>
  <Paragraphs>224</Paragraphs>
  <Slides>21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21</vt:i4>
      </vt:variant>
    </vt:vector>
  </HeadingPairs>
  <TitlesOfParts>
    <vt:vector size="22" baseType="lpstr">
      <vt:lpstr>KIT_master_ppt2007_en</vt:lpstr>
      <vt:lpstr>PowerPoint-Präsentation</vt:lpstr>
      <vt:lpstr>Virtual visits to large-scale physics experiments</vt:lpstr>
      <vt:lpstr>From CAD drawings to the game geometry</vt:lpstr>
      <vt:lpstr>The KATRIN experiment goal: direct measurement of the neutrino mass</vt:lpstr>
      <vt:lpstr>KATRIN educational game: features</vt:lpstr>
      <vt:lpstr>KATRIN educational game: features</vt:lpstr>
      <vt:lpstr>Animations illustrate the measurement principle</vt:lpstr>
      <vt:lpstr>Animations – Video:  Tritium Source + Transport section</vt:lpstr>
      <vt:lpstr>Animations illustrate the measurement principle</vt:lpstr>
      <vt:lpstr>Animations – Video: Main Spectrometer + Detector</vt:lpstr>
      <vt:lpstr>KIT campus site with ‘easter egg’</vt:lpstr>
      <vt:lpstr>KIT campus site with ‘easter egg’</vt:lpstr>
      <vt:lpstr>Use cases of the educational game</vt:lpstr>
      <vt:lpstr>Outlook</vt:lpstr>
      <vt:lpstr>Backup Slides</vt:lpstr>
      <vt:lpstr>PowerPoint-Präsentation</vt:lpstr>
      <vt:lpstr>PowerPoint-Präsentation</vt:lpstr>
      <vt:lpstr>PowerPoint-Präsentation</vt:lpstr>
      <vt:lpstr>PowerPoint-Präsentation</vt:lpstr>
      <vt:lpstr>Blender 2.69 (www.blender.org) </vt:lpstr>
      <vt:lpstr>PowerPoint-Präsentation</vt:lpstr>
    </vt:vector>
  </TitlesOfParts>
  <Company>FZK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Schäufele, Karin</dc:creator>
  <cp:lastModifiedBy>Till Bergmann</cp:lastModifiedBy>
  <cp:revision>68</cp:revision>
  <dcterms:created xsi:type="dcterms:W3CDTF">2009-12-11T12:27:08Z</dcterms:created>
  <dcterms:modified xsi:type="dcterms:W3CDTF">2015-07-10T11:39:46Z</dcterms:modified>
</cp:coreProperties>
</file>