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media/image1.jpeg" ContentType="image/jpeg"/>
  <Override PartName="/ppt/theme/theme2.xml" ContentType="application/vnd.openxmlformats-officedocument.theme+xml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tif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/>
        </p:nvSpPr>
        <p:spPr>
          <a:xfrm>
            <a:off x="175766" y="1037232"/>
            <a:ext cx="12672128" cy="1"/>
          </a:xfrm>
          <a:prstGeom prst="line">
            <a:avLst/>
          </a:prstGeom>
          <a:ln>
            <a:solidFill>
              <a:srgbClr val="0433FF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pic>
        <p:nvPicPr>
          <p:cNvPr id="30" name="pasted-image.ti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6979" y="133350"/>
            <a:ext cx="898462" cy="8627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>
            <a:off x="0" y="-16256"/>
            <a:ext cx="13069825" cy="1072897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32511" tIns="32511" rIns="32511" bIns="32511" anchor="ctr"/>
          <a:lstStyle/>
          <a:p>
            <a:pPr lvl="0" defTabSz="914400">
              <a:tabLst>
                <a:tab pos="914400" algn="l"/>
              </a:tabLst>
              <a:defRPr sz="42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33" name="Shape 33"/>
          <p:cNvSpPr/>
          <p:nvPr/>
        </p:nvSpPr>
        <p:spPr>
          <a:xfrm>
            <a:off x="3910445" y="170688"/>
            <a:ext cx="5161574" cy="666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B00"/>
                </a:solidFill>
              </a:rPr>
              <a:t>PARTICLE SPECTRUM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/>
        </p:nvSpPr>
        <p:spPr>
          <a:xfrm>
            <a:off x="0" y="-16256"/>
            <a:ext cx="13069825" cy="1072897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32511" tIns="32511" rIns="32511" bIns="32511" anchor="ctr"/>
          <a:lstStyle/>
          <a:p>
            <a:pPr lvl="0" defTabSz="914400">
              <a:tabLst>
                <a:tab pos="914400" algn="l"/>
              </a:tabLst>
              <a:defRPr sz="42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  <p:sp>
        <p:nvSpPr>
          <p:cNvPr id="36" name="Shape 36"/>
          <p:cNvSpPr/>
          <p:nvPr/>
        </p:nvSpPr>
        <p:spPr>
          <a:xfrm>
            <a:off x="3910445" y="170688"/>
            <a:ext cx="5161574" cy="6664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FFFB00"/>
                </a:solidFill>
              </a:rPr>
              <a:t>PARTICLE SPECTRUM</a:t>
            </a:r>
          </a:p>
        </p:txBody>
      </p:sp>
    </p:spTree>
  </p:cSld>
  <p:clrMapOvr>
    <a:masterClrMapping/>
  </p:clrMapOvr>
  <p:transition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-16256"/>
            <a:ext cx="13069825" cy="1072897"/>
          </a:xfrm>
          <a:prstGeom prst="rect">
            <a:avLst/>
          </a:prstGeom>
          <a:solidFill>
            <a:srgbClr val="0433FF">
              <a:alpha val="67000"/>
            </a:srgbClr>
          </a:solidFill>
          <a:ln w="12700">
            <a:miter lim="400000"/>
          </a:ln>
        </p:spPr>
        <p:txBody>
          <a:bodyPr lIns="32511" tIns="32511" rIns="32511" bIns="32511" anchor="ctr"/>
          <a:lstStyle/>
          <a:p>
            <a:pPr lvl="0" defTabSz="914400">
              <a:tabLst>
                <a:tab pos="914400" algn="l"/>
              </a:tabLst>
              <a:defRPr sz="4200">
                <a:solidFill>
                  <a:srgbClr val="39362D"/>
                </a:solidFill>
                <a:latin typeface="Copperplate"/>
                <a:ea typeface="Copperplate"/>
                <a:cs typeface="Copperplate"/>
                <a:sym typeface="Copperplate"/>
              </a:defRPr>
            </a:pP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Title Text</a:t>
            </a:r>
          </a:p>
        </p:txBody>
      </p:sp>
      <p:sp>
        <p:nvSpPr>
          <p:cNvPr id="14" name="Shape 14"/>
          <p:cNvSpPr/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22" name="Shape 22"/>
          <p:cNvSpPr/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80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spd="med" advClick="1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2.jpe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4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/>
        </p:nvSpPr>
        <p:spPr>
          <a:xfrm>
            <a:off x="3382009" y="1155699"/>
            <a:ext cx="6037581" cy="91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300"/>
            </a:lvl1pPr>
          </a:lstStyle>
          <a:p>
            <a:pPr lvl="0">
              <a:defRPr sz="1800"/>
            </a:pPr>
            <a:r>
              <a:rPr sz="5300"/>
              <a:t>The PENTAQUARK </a:t>
            </a:r>
          </a:p>
        </p:txBody>
      </p:sp>
      <p:sp>
        <p:nvSpPr>
          <p:cNvPr id="43" name="Shape 43"/>
          <p:cNvSpPr/>
          <p:nvPr/>
        </p:nvSpPr>
        <p:spPr>
          <a:xfrm>
            <a:off x="5187848" y="2254250"/>
            <a:ext cx="242590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is it magic?</a:t>
            </a:r>
          </a:p>
        </p:txBody>
      </p:sp>
      <p:sp>
        <p:nvSpPr>
          <p:cNvPr id="44" name="Shape 44"/>
          <p:cNvSpPr/>
          <p:nvPr/>
        </p:nvSpPr>
        <p:spPr>
          <a:xfrm>
            <a:off x="5535980" y="3162300"/>
            <a:ext cx="1729640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600"/>
              <a:t>R. Landua</a:t>
            </a:r>
            <a:endParaRPr sz="2600"/>
          </a:p>
          <a:p>
            <a:pPr lvl="0">
              <a:defRPr sz="1800"/>
            </a:pPr>
            <a:r>
              <a:rPr sz="2600"/>
              <a:t>July 2015</a:t>
            </a:r>
          </a:p>
        </p:txBody>
      </p:sp>
      <p:sp>
        <p:nvSpPr>
          <p:cNvPr id="45" name="Shape 45"/>
          <p:cNvSpPr/>
          <p:nvPr/>
        </p:nvSpPr>
        <p:spPr>
          <a:xfrm>
            <a:off x="2184400" y="5181600"/>
            <a:ext cx="7719975" cy="26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l">
              <a:defRPr sz="1800"/>
            </a:pPr>
            <a:r>
              <a:rPr sz="2400"/>
              <a:t>1 - Reminder: quarks, colour, J/𝜓</a:t>
            </a:r>
            <a:endParaRPr sz="2400"/>
          </a:p>
          <a:p>
            <a:pPr lvl="0" algn="l">
              <a:defRPr sz="1800"/>
            </a:pPr>
            <a:r>
              <a:rPr sz="2400"/>
              <a:t>2 - Bound states of quarks - simple and complex states</a:t>
            </a:r>
            <a:endParaRPr sz="2400"/>
          </a:p>
          <a:p>
            <a:pPr lvl="0" algn="l">
              <a:defRPr sz="1800"/>
            </a:pPr>
            <a:r>
              <a:rPr sz="2400"/>
              <a:t>3 - Why to search for a pentaquark?</a:t>
            </a:r>
            <a:endParaRPr sz="2400"/>
          </a:p>
          <a:p>
            <a:pPr lvl="0" algn="l">
              <a:defRPr sz="1800"/>
            </a:pPr>
            <a:r>
              <a:rPr sz="2400"/>
              <a:t>4 - Production of b quarks in LHCb</a:t>
            </a:r>
            <a:endParaRPr sz="2400"/>
          </a:p>
          <a:p>
            <a:pPr lvl="0" algn="l">
              <a:defRPr sz="1800"/>
            </a:pPr>
            <a:r>
              <a:rPr sz="2400"/>
              <a:t>5 - The decay of a Λ</a:t>
            </a:r>
            <a:r>
              <a:rPr baseline="-5999" sz="2400"/>
              <a:t>b</a:t>
            </a:r>
            <a:endParaRPr sz="2400"/>
          </a:p>
          <a:p>
            <a:pPr lvl="0" algn="l">
              <a:defRPr sz="1800"/>
            </a:pPr>
            <a:r>
              <a:rPr sz="2400"/>
              <a:t>6 - Some of the observations</a:t>
            </a:r>
            <a:endParaRPr sz="2400"/>
          </a:p>
          <a:p>
            <a:pPr lvl="0" algn="l">
              <a:defRPr sz="1800"/>
            </a:pPr>
            <a:r>
              <a:rPr sz="2400"/>
              <a:t>7 - The analysis and interpretation</a:t>
            </a:r>
          </a:p>
        </p:txBody>
      </p:sp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1841" y="1266467"/>
            <a:ext cx="5002185" cy="4276316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hape 164"/>
          <p:cNvSpPr/>
          <p:nvPr/>
        </p:nvSpPr>
        <p:spPr>
          <a:xfrm>
            <a:off x="4416856" y="266700"/>
            <a:ext cx="4984624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6 - Some of the observations</a:t>
            </a:r>
          </a:p>
        </p:txBody>
      </p:sp>
      <p:pic>
        <p:nvPicPr>
          <p:cNvPr id="165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72271" y="5347104"/>
            <a:ext cx="4797434" cy="4101734"/>
          </a:xfrm>
          <a:prstGeom prst="rect">
            <a:avLst/>
          </a:prstGeom>
          <a:ln w="12700">
            <a:miter lim="400000"/>
          </a:ln>
        </p:spPr>
      </p:pic>
      <p:sp>
        <p:nvSpPr>
          <p:cNvPr id="166" name="Shape 166"/>
          <p:cNvSpPr/>
          <p:nvPr/>
        </p:nvSpPr>
        <p:spPr>
          <a:xfrm flipV="1">
            <a:off x="2794000" y="1632003"/>
            <a:ext cx="1" cy="7384997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67" name="Shape 167"/>
          <p:cNvSpPr/>
          <p:nvPr/>
        </p:nvSpPr>
        <p:spPr>
          <a:xfrm flipV="1">
            <a:off x="2540000" y="1632003"/>
            <a:ext cx="1" cy="7384997"/>
          </a:xfrm>
          <a:prstGeom prst="line">
            <a:avLst/>
          </a:prstGeom>
          <a:ln w="12700">
            <a:solidFill>
              <a:srgbClr val="773F9B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68" name="Shape 168"/>
          <p:cNvSpPr/>
          <p:nvPr/>
        </p:nvSpPr>
        <p:spPr>
          <a:xfrm>
            <a:off x="2742806" y="1248965"/>
            <a:ext cx="2794788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5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500">
                <a:solidFill>
                  <a:srgbClr val="0365C0"/>
                </a:solidFill>
              </a:rPr>
              <a:t>M = 4450 MeV, Width =40 MeV</a:t>
            </a:r>
          </a:p>
        </p:txBody>
      </p:sp>
      <p:sp>
        <p:nvSpPr>
          <p:cNvPr id="169" name="Shape 169"/>
          <p:cNvSpPr/>
          <p:nvPr/>
        </p:nvSpPr>
        <p:spPr>
          <a:xfrm>
            <a:off x="267605" y="1282700"/>
            <a:ext cx="2385790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1" sz="1200">
                <a:solidFill>
                  <a:srgbClr val="773F9B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773F9B"/>
                </a:solidFill>
              </a:rPr>
              <a:t>M = 4380 MeV, Width = 205 MeV</a:t>
            </a:r>
          </a:p>
        </p:txBody>
      </p:sp>
      <p:sp>
        <p:nvSpPr>
          <p:cNvPr id="170" name="Shape 170"/>
          <p:cNvSpPr/>
          <p:nvPr/>
        </p:nvSpPr>
        <p:spPr>
          <a:xfrm>
            <a:off x="7047661" y="6686550"/>
            <a:ext cx="495467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Two Penta-Quark states</a:t>
            </a:r>
          </a:p>
        </p:txBody>
      </p:sp>
      <p:sp>
        <p:nvSpPr>
          <p:cNvPr id="171" name="Shape 171"/>
          <p:cNvSpPr/>
          <p:nvPr/>
        </p:nvSpPr>
        <p:spPr>
          <a:xfrm flipH="1">
            <a:off x="2832311" y="7237810"/>
            <a:ext cx="4099954" cy="103002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72" name="Shape 172"/>
          <p:cNvSpPr/>
          <p:nvPr/>
        </p:nvSpPr>
        <p:spPr>
          <a:xfrm flipH="1">
            <a:off x="2959311" y="7368530"/>
            <a:ext cx="5750359" cy="144540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pic>
        <p:nvPicPr>
          <p:cNvPr id="173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91250" y="1117600"/>
            <a:ext cx="6083300" cy="4267200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7162800" y="3390900"/>
            <a:ext cx="424890" cy="0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75" name="Shape 175"/>
          <p:cNvSpPr/>
          <p:nvPr/>
        </p:nvSpPr>
        <p:spPr>
          <a:xfrm>
            <a:off x="7162800" y="3390900"/>
            <a:ext cx="424890" cy="0"/>
          </a:xfrm>
          <a:prstGeom prst="line">
            <a:avLst/>
          </a:prstGeom>
          <a:ln w="12700">
            <a:solidFill>
              <a:srgbClr val="0365C0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  <p:sp>
        <p:nvSpPr>
          <p:cNvPr id="176" name="Shape 176"/>
          <p:cNvSpPr/>
          <p:nvPr/>
        </p:nvSpPr>
        <p:spPr>
          <a:xfrm>
            <a:off x="7162800" y="3581400"/>
            <a:ext cx="424890" cy="0"/>
          </a:xfrm>
          <a:prstGeom prst="line">
            <a:avLst/>
          </a:prstGeom>
          <a:ln w="12700">
            <a:solidFill>
              <a:srgbClr val="773F9B"/>
            </a:solidFill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Group 180"/>
          <p:cNvGrpSpPr/>
          <p:nvPr/>
        </p:nvGrpSpPr>
        <p:grpSpPr>
          <a:xfrm>
            <a:off x="876300" y="3327400"/>
            <a:ext cx="11021668" cy="3121787"/>
            <a:chOff x="0" y="0"/>
            <a:chExt cx="11021667" cy="3121786"/>
          </a:xfrm>
        </p:grpSpPr>
        <p:pic>
          <p:nvPicPr>
            <p:cNvPr id="178" name="Penta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5516728" cy="31031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9" name="Penta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5471823" y="0"/>
              <a:ext cx="5549845" cy="31217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81" name="Shape 181"/>
          <p:cNvSpPr/>
          <p:nvPr/>
        </p:nvSpPr>
        <p:spPr>
          <a:xfrm>
            <a:off x="3767327" y="342900"/>
            <a:ext cx="518922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7 - Analysis and interpretation</a:t>
            </a:r>
          </a:p>
        </p:txBody>
      </p:sp>
      <p:sp>
        <p:nvSpPr>
          <p:cNvPr id="182" name="Shape 182"/>
          <p:cNvSpPr/>
          <p:nvPr/>
        </p:nvSpPr>
        <p:spPr>
          <a:xfrm>
            <a:off x="959510" y="1327149"/>
            <a:ext cx="730118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Complex partial wave analysis based on “Dalitz plot”</a:t>
            </a:r>
          </a:p>
        </p:txBody>
      </p:sp>
      <p:sp>
        <p:nvSpPr>
          <p:cNvPr id="183" name="Shape 183"/>
          <p:cNvSpPr/>
          <p:nvPr/>
        </p:nvSpPr>
        <p:spPr>
          <a:xfrm>
            <a:off x="969975" y="1949449"/>
            <a:ext cx="8397850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Best fit results: Spin 3/2 (broad state), Spin 5/2 (narrow state)</a:t>
            </a:r>
          </a:p>
        </p:txBody>
      </p:sp>
      <p:sp>
        <p:nvSpPr>
          <p:cNvPr id="184" name="Shape 184"/>
          <p:cNvSpPr/>
          <p:nvPr/>
        </p:nvSpPr>
        <p:spPr>
          <a:xfrm>
            <a:off x="2715170" y="3937000"/>
            <a:ext cx="706240" cy="1848694"/>
          </a:xfrm>
          <a:prstGeom prst="rect">
            <a:avLst/>
          </a:prstGeom>
          <a:ln w="38100">
            <a:solidFill>
              <a:srgbClr val="F5D328"/>
            </a:solidFill>
            <a:miter lim="400000"/>
          </a:ln>
          <a:effectLst>
            <a:outerShdw sx="100000" sy="100000" kx="0" ky="0" algn="b" rotWithShape="0" blurRad="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85" name="Shape 185"/>
          <p:cNvSpPr/>
          <p:nvPr/>
        </p:nvSpPr>
        <p:spPr>
          <a:xfrm>
            <a:off x="3489870" y="3937000"/>
            <a:ext cx="1320504" cy="1848694"/>
          </a:xfrm>
          <a:prstGeom prst="rect">
            <a:avLst/>
          </a:prstGeom>
          <a:ln w="38100">
            <a:solidFill>
              <a:srgbClr val="FFFFFF"/>
            </a:solidFill>
            <a:miter lim="400000"/>
          </a:ln>
          <a:effectLst>
            <a:outerShdw sx="100000" sy="100000" kx="0" ky="0" algn="b" rotWithShape="0" blurRad="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86" name="Shape 186"/>
          <p:cNvSpPr/>
          <p:nvPr/>
        </p:nvSpPr>
        <p:spPr>
          <a:xfrm flipH="1">
            <a:off x="3013373" y="5882207"/>
            <a:ext cx="1" cy="140561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87" name="Shape 187"/>
          <p:cNvSpPr/>
          <p:nvPr/>
        </p:nvSpPr>
        <p:spPr>
          <a:xfrm>
            <a:off x="2685560" y="7391399"/>
            <a:ext cx="5470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J/𝜓</a:t>
            </a:r>
          </a:p>
        </p:txBody>
      </p:sp>
      <p:sp>
        <p:nvSpPr>
          <p:cNvPr id="188" name="Shape 188"/>
          <p:cNvSpPr/>
          <p:nvPr/>
        </p:nvSpPr>
        <p:spPr>
          <a:xfrm>
            <a:off x="4105573" y="5882207"/>
            <a:ext cx="1" cy="140561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89" name="Shape 189"/>
          <p:cNvSpPr/>
          <p:nvPr/>
        </p:nvSpPr>
        <p:spPr>
          <a:xfrm>
            <a:off x="3935253" y="7353300"/>
            <a:ext cx="3082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 lvl="0">
              <a:defRPr sz="1800"/>
            </a:pPr>
            <a:r>
              <a:rPr sz="2500"/>
              <a:t>p</a:t>
            </a:r>
          </a:p>
        </p:txBody>
      </p:sp>
      <p:sp>
        <p:nvSpPr>
          <p:cNvPr id="190" name="Shape 190"/>
          <p:cNvSpPr/>
          <p:nvPr/>
        </p:nvSpPr>
        <p:spPr>
          <a:xfrm>
            <a:off x="7448060" y="5943599"/>
            <a:ext cx="5470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J/𝜓</a:t>
            </a:r>
          </a:p>
        </p:txBody>
      </p:sp>
      <p:sp>
        <p:nvSpPr>
          <p:cNvPr id="191" name="Shape 191"/>
          <p:cNvSpPr/>
          <p:nvPr/>
        </p:nvSpPr>
        <p:spPr>
          <a:xfrm>
            <a:off x="9967753" y="5981700"/>
            <a:ext cx="3082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 lvl="0">
              <a:defRPr sz="1800"/>
            </a:pPr>
            <a:r>
              <a:rPr sz="2500"/>
              <a:t>p</a:t>
            </a:r>
          </a:p>
        </p:txBody>
      </p:sp>
      <p:sp>
        <p:nvSpPr>
          <p:cNvPr id="192" name="Shape 192"/>
          <p:cNvSpPr/>
          <p:nvPr/>
        </p:nvSpPr>
        <p:spPr>
          <a:xfrm>
            <a:off x="2050389" y="8426449"/>
            <a:ext cx="8777022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400"/>
            </a:lvl1pPr>
          </a:lstStyle>
          <a:p>
            <a:pPr lvl="0">
              <a:defRPr sz="1800"/>
            </a:pPr>
            <a:r>
              <a:rPr sz="2400"/>
              <a:t>More studies are necessary to find out more about these states.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524772" y="1995932"/>
            <a:ext cx="7965441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defTabSz="457200">
              <a:defRPr sz="1800"/>
            </a:pPr>
            <a:r>
              <a:rPr b="1" sz="2200">
                <a:latin typeface="Verdana"/>
                <a:ea typeface="Verdana"/>
                <a:cs typeface="Verdana"/>
                <a:sym typeface="Verdana"/>
              </a:rPr>
              <a:t>SU(3) - </a:t>
            </a:r>
            <a:r>
              <a:rPr b="1" sz="2200">
                <a:solidFill>
                  <a:srgbClr val="0433FF"/>
                </a:solidFill>
                <a:latin typeface="Verdana"/>
                <a:ea typeface="Verdana"/>
                <a:cs typeface="Verdana"/>
                <a:sym typeface="Verdana"/>
              </a:rPr>
              <a:t>Classification scheme</a:t>
            </a:r>
            <a:r>
              <a:rPr b="1" sz="2200">
                <a:latin typeface="Verdana"/>
                <a:ea typeface="Verdana"/>
                <a:cs typeface="Verdana"/>
                <a:sym typeface="Verdana"/>
              </a:rPr>
              <a:t> based on ‘quarks’</a:t>
            </a:r>
          </a:p>
        </p:txBody>
      </p:sp>
      <p:sp>
        <p:nvSpPr>
          <p:cNvPr id="48" name="Shape 48"/>
          <p:cNvSpPr/>
          <p:nvPr/>
        </p:nvSpPr>
        <p:spPr>
          <a:xfrm>
            <a:off x="524772" y="5581396"/>
            <a:ext cx="2178304" cy="373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>
            <a:lvl1pPr defTabSz="457200">
              <a:defRPr sz="1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600"/>
              <a:t>Gell-Mann, 1963</a:t>
            </a:r>
          </a:p>
        </p:txBody>
      </p:sp>
      <p:sp>
        <p:nvSpPr>
          <p:cNvPr id="49" name="Shape 49"/>
          <p:cNvSpPr/>
          <p:nvPr/>
        </p:nvSpPr>
        <p:spPr>
          <a:xfrm>
            <a:off x="3242564" y="2694177"/>
            <a:ext cx="533480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algn="l" defTabSz="457200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1) 3 types of “quarks” : up, down, strange</a:t>
            </a:r>
          </a:p>
        </p:txBody>
      </p:sp>
      <p:sp>
        <p:nvSpPr>
          <p:cNvPr id="50" name="Shape 50"/>
          <p:cNvSpPr/>
          <p:nvPr/>
        </p:nvSpPr>
        <p:spPr>
          <a:xfrm>
            <a:off x="3242564" y="3311905"/>
            <a:ext cx="5369092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algn="l" defTabSz="457200">
              <a:defRPr sz="1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/>
            <a:r>
              <a:t>2) Carry electric charges: +2/3, -1/3, -1/3</a:t>
            </a:r>
          </a:p>
        </p:txBody>
      </p:sp>
      <p:sp>
        <p:nvSpPr>
          <p:cNvPr id="51" name="Shape 51"/>
          <p:cNvSpPr/>
          <p:nvPr/>
        </p:nvSpPr>
        <p:spPr>
          <a:xfrm>
            <a:off x="3242564" y="3988308"/>
            <a:ext cx="5662843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/>
          <a:p>
            <a:pPr lvl="0" algn="l" defTabSz="457200">
              <a:lnSpc>
                <a:spcPct val="14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3) Appear in combinations: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1" indent="266700" algn="l" defTabSz="457200">
              <a:lnSpc>
                <a:spcPct val="14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Meson = quark+antiquark</a:t>
            </a:r>
            <a:endParaRPr>
              <a:latin typeface="Verdana"/>
              <a:ea typeface="Verdana"/>
              <a:cs typeface="Verdana"/>
              <a:sym typeface="Verdana"/>
            </a:endParaRPr>
          </a:p>
          <a:p>
            <a:pPr lvl="1" indent="266700" algn="l" defTabSz="457200">
              <a:lnSpc>
                <a:spcPct val="140000"/>
              </a:lnSpc>
              <a:defRPr sz="1800"/>
            </a:pPr>
            <a:r>
              <a:rPr>
                <a:latin typeface="Verdana"/>
                <a:ea typeface="Verdana"/>
                <a:cs typeface="Verdana"/>
                <a:sym typeface="Verdana"/>
              </a:rPr>
              <a:t>Baryon = quark(1) + quark(2) + quark(3)</a:t>
            </a:r>
          </a:p>
        </p:txBody>
      </p:sp>
      <p:sp>
        <p:nvSpPr>
          <p:cNvPr id="52" name="Shape 52"/>
          <p:cNvSpPr/>
          <p:nvPr/>
        </p:nvSpPr>
        <p:spPr>
          <a:xfrm>
            <a:off x="11654353" y="535432"/>
            <a:ext cx="85788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 sz="22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FFF"/>
                </a:solidFill>
              </a:rPr>
              <a:t>1963</a:t>
            </a:r>
          </a:p>
        </p:txBody>
      </p:sp>
      <p:pic>
        <p:nvPicPr>
          <p:cNvPr id="53" name="dropped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0192" y="6978395"/>
            <a:ext cx="6061457" cy="24709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gellmann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7812" y="2695955"/>
            <a:ext cx="2178304" cy="2847680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Shape 55"/>
          <p:cNvSpPr/>
          <p:nvPr/>
        </p:nvSpPr>
        <p:spPr>
          <a:xfrm>
            <a:off x="524772" y="5963411"/>
            <a:ext cx="2178304" cy="2926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>
            <a:lvl1pPr defTabSz="457200">
              <a:defRPr sz="12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200"/>
              <a:t>(G. Zweig, 1963, CERN)</a:t>
            </a:r>
          </a:p>
        </p:txBody>
      </p:sp>
      <p:sp>
        <p:nvSpPr>
          <p:cNvPr id="56" name="Shape 56"/>
          <p:cNvSpPr/>
          <p:nvPr/>
        </p:nvSpPr>
        <p:spPr>
          <a:xfrm>
            <a:off x="9302495" y="2580640"/>
            <a:ext cx="731521" cy="73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76200" dist="889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/>
          <a:lstStyle>
            <a:lvl1pPr defTabSz="585216">
              <a:defRPr b="1"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200">
                <a:solidFill>
                  <a:srgbClr val="FFFB00"/>
                </a:solidFill>
              </a:rPr>
              <a:t>u</a:t>
            </a:r>
          </a:p>
        </p:txBody>
      </p:sp>
      <p:sp>
        <p:nvSpPr>
          <p:cNvPr id="57" name="Shape 57"/>
          <p:cNvSpPr/>
          <p:nvPr/>
        </p:nvSpPr>
        <p:spPr>
          <a:xfrm>
            <a:off x="10229088" y="2580640"/>
            <a:ext cx="731521" cy="73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76200" dist="889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/>
          <a:lstStyle>
            <a:lvl1pPr defTabSz="585216">
              <a:defRPr b="1"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200">
                <a:solidFill>
                  <a:srgbClr val="FFFB00"/>
                </a:solidFill>
              </a:rPr>
              <a:t>d</a:t>
            </a:r>
          </a:p>
        </p:txBody>
      </p:sp>
      <p:sp>
        <p:nvSpPr>
          <p:cNvPr id="58" name="Shape 58"/>
          <p:cNvSpPr/>
          <p:nvPr/>
        </p:nvSpPr>
        <p:spPr>
          <a:xfrm>
            <a:off x="11155679" y="2580640"/>
            <a:ext cx="731521" cy="7315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0433FF"/>
          </a:solidFill>
          <a:ln w="12700">
            <a:miter lim="400000"/>
          </a:ln>
          <a:effectLst>
            <a:outerShdw sx="100000" sy="100000" kx="0" ky="0" algn="b" rotWithShape="0" blurRad="76200" dist="88900" dir="2700000">
              <a:srgbClr val="212121">
                <a:alpha val="86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/>
          <a:lstStyle>
            <a:lvl1pPr defTabSz="585216">
              <a:defRPr b="1"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200">
                <a:solidFill>
                  <a:srgbClr val="FFFB00"/>
                </a:solidFill>
              </a:rPr>
              <a:t>s</a:t>
            </a:r>
          </a:p>
        </p:txBody>
      </p:sp>
      <p:sp>
        <p:nvSpPr>
          <p:cNvPr id="59" name="Shape 59"/>
          <p:cNvSpPr/>
          <p:nvPr/>
        </p:nvSpPr>
        <p:spPr>
          <a:xfrm>
            <a:off x="10255337" y="3399282"/>
            <a:ext cx="672942" cy="313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-1/3 e</a:t>
            </a:r>
          </a:p>
        </p:txBody>
      </p:sp>
      <p:sp>
        <p:nvSpPr>
          <p:cNvPr id="60" name="Shape 60"/>
          <p:cNvSpPr/>
          <p:nvPr/>
        </p:nvSpPr>
        <p:spPr>
          <a:xfrm>
            <a:off x="9296178" y="3399282"/>
            <a:ext cx="738077" cy="313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+2/3 e</a:t>
            </a:r>
          </a:p>
        </p:txBody>
      </p:sp>
      <p:sp>
        <p:nvSpPr>
          <p:cNvPr id="61" name="Shape 61"/>
          <p:cNvSpPr/>
          <p:nvPr/>
        </p:nvSpPr>
        <p:spPr>
          <a:xfrm>
            <a:off x="11181929" y="3399282"/>
            <a:ext cx="672942" cy="313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8767" tIns="48767" rIns="48767" bIns="48767" anchor="ctr">
            <a:spAutoFit/>
          </a:bodyPr>
          <a:lstStyle>
            <a:lvl1pPr defTabSz="457200">
              <a:defRPr sz="1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/>
            </a:pPr>
            <a:r>
              <a:rPr sz="1400"/>
              <a:t>-1/3 e</a:t>
            </a:r>
          </a:p>
        </p:txBody>
      </p:sp>
      <p:pic>
        <p:nvPicPr>
          <p:cNvPr id="62" name="MESON-PICTURE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217152" y="4096511"/>
            <a:ext cx="2893569" cy="5201921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Shape 63"/>
          <p:cNvSpPr/>
          <p:nvPr/>
        </p:nvSpPr>
        <p:spPr>
          <a:xfrm>
            <a:off x="602919" y="1174750"/>
            <a:ext cx="631256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REMINDER FROM LECTURES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8"/>
          <p:cNvGrpSpPr/>
          <p:nvPr/>
        </p:nvGrpSpPr>
        <p:grpSpPr>
          <a:xfrm>
            <a:off x="1411232" y="6587997"/>
            <a:ext cx="11009473" cy="1663447"/>
            <a:chOff x="0" y="-304546"/>
            <a:chExt cx="11009472" cy="1663445"/>
          </a:xfrm>
        </p:grpSpPr>
        <p:sp>
          <p:nvSpPr>
            <p:cNvPr id="65" name="Shape 65"/>
            <p:cNvSpPr/>
            <p:nvPr/>
          </p:nvSpPr>
          <p:spPr>
            <a:xfrm>
              <a:off x="36067" y="-304547"/>
              <a:ext cx="10973406" cy="4658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spAutoFit/>
            </a:bodyPr>
            <a:lstStyle>
              <a:lvl1pPr algn="l" defTabSz="457200">
                <a:defRPr b="1" i="1" sz="2400">
                  <a:solidFill>
                    <a:srgbClr val="C82506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b="0" i="0" sz="1800">
                  <a:solidFill>
                    <a:srgbClr val="000000"/>
                  </a:solidFill>
                </a:defRPr>
              </a:pPr>
              <a:r>
                <a:rPr b="1" i="1" sz="2400">
                  <a:solidFill>
                    <a:srgbClr val="C82506"/>
                  </a:solidFill>
                </a:rPr>
                <a:t>Dogma of QCD: Only colour-neutral bound states are allowed</a:t>
              </a:r>
            </a:p>
          </p:txBody>
        </p:sp>
        <p:sp>
          <p:nvSpPr>
            <p:cNvPr id="66" name="Shape 66"/>
            <p:cNvSpPr/>
            <p:nvPr/>
          </p:nvSpPr>
          <p:spPr>
            <a:xfrm>
              <a:off x="0" y="591819"/>
              <a:ext cx="10403840" cy="376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spAutoFit/>
            </a:bodyPr>
            <a:lstStyle>
              <a:lvl1pPr algn="l" defTabSz="457200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 MESONS = Quark-Antiquark</a:t>
              </a:r>
            </a:p>
          </p:txBody>
        </p:sp>
        <p:sp>
          <p:nvSpPr>
            <p:cNvPr id="67" name="Shape 67"/>
            <p:cNvSpPr/>
            <p:nvPr/>
          </p:nvSpPr>
          <p:spPr>
            <a:xfrm>
              <a:off x="0" y="981963"/>
              <a:ext cx="10403840" cy="3769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spAutoFit/>
            </a:bodyPr>
            <a:lstStyle>
              <a:lvl1pPr algn="l" defTabSz="457200">
                <a:defRPr sz="1800"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/>
              <a:r>
                <a:t> BARYONS = 3-Quark states </a:t>
              </a:r>
            </a:p>
          </p:txBody>
        </p:sp>
      </p:grpSp>
      <p:sp>
        <p:nvSpPr>
          <p:cNvPr id="69" name="Shape 69"/>
          <p:cNvSpPr/>
          <p:nvPr/>
        </p:nvSpPr>
        <p:spPr>
          <a:xfrm>
            <a:off x="1248672" y="1462277"/>
            <a:ext cx="5673345" cy="749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defTabSz="457200">
              <a:defRPr sz="1800"/>
            </a:pPr>
            <a:r>
              <a:rPr b="1" sz="4200">
                <a:latin typeface="Verdana"/>
                <a:ea typeface="Verdana"/>
                <a:cs typeface="Verdana"/>
                <a:sym typeface="Verdana"/>
              </a:rPr>
              <a:t>Q</a:t>
            </a:r>
            <a:r>
              <a:rPr sz="2800">
                <a:latin typeface="Verdana"/>
                <a:ea typeface="Verdana"/>
                <a:cs typeface="Verdana"/>
                <a:sym typeface="Verdana"/>
              </a:rPr>
              <a:t>uantum </a:t>
            </a:r>
            <a:r>
              <a:rPr b="1" sz="3800">
                <a:latin typeface="Verdana"/>
                <a:ea typeface="Verdana"/>
                <a:cs typeface="Verdana"/>
                <a:sym typeface="Verdana"/>
              </a:rPr>
              <a:t>C</a:t>
            </a:r>
            <a:r>
              <a:rPr sz="2800">
                <a:latin typeface="Verdana"/>
                <a:ea typeface="Verdana"/>
                <a:cs typeface="Verdana"/>
                <a:sym typeface="Verdana"/>
              </a:rPr>
              <a:t>hromo </a:t>
            </a:r>
            <a:r>
              <a:rPr b="1" sz="3800">
                <a:latin typeface="Verdana"/>
                <a:ea typeface="Verdana"/>
                <a:cs typeface="Verdana"/>
                <a:sym typeface="Verdana"/>
              </a:rPr>
              <a:t>D</a:t>
            </a:r>
            <a:r>
              <a:rPr sz="2800">
                <a:latin typeface="Verdana"/>
                <a:ea typeface="Verdana"/>
                <a:cs typeface="Verdana"/>
                <a:sym typeface="Verdana"/>
              </a:rPr>
              <a:t>ynamics</a:t>
            </a:r>
          </a:p>
        </p:txBody>
      </p:sp>
      <p:sp>
        <p:nvSpPr>
          <p:cNvPr id="70" name="Shape 70"/>
          <p:cNvSpPr/>
          <p:nvPr/>
        </p:nvSpPr>
        <p:spPr>
          <a:xfrm>
            <a:off x="1297440" y="2803652"/>
            <a:ext cx="10680192" cy="226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algn="l" defTabSz="457200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Theory constructed in analogy to QED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QCD: 3 different charges (“colour charge”) [red, green, blue]*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‘Strong force’ between quarks is transmitted by (8) gluons</a:t>
            </a:r>
            <a:endParaRPr sz="20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endParaRPr sz="2000"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73" name="Group 73"/>
          <p:cNvGrpSpPr/>
          <p:nvPr/>
        </p:nvGrpSpPr>
        <p:grpSpPr>
          <a:xfrm>
            <a:off x="9168383" y="877824"/>
            <a:ext cx="3218689" cy="1869441"/>
            <a:chOff x="0" y="0"/>
            <a:chExt cx="3218687" cy="1869440"/>
          </a:xfrm>
        </p:grpSpPr>
        <p:sp>
          <p:nvSpPr>
            <p:cNvPr id="71" name="Shape 71"/>
            <p:cNvSpPr/>
            <p:nvPr/>
          </p:nvSpPr>
          <p:spPr>
            <a:xfrm>
              <a:off x="0" y="0"/>
              <a:ext cx="3188535" cy="18694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1063" y="0"/>
                  </a:moveTo>
                  <a:cubicBezTo>
                    <a:pt x="5268" y="0"/>
                    <a:pt x="527" y="4828"/>
                    <a:pt x="527" y="10927"/>
                  </a:cubicBezTo>
                  <a:cubicBezTo>
                    <a:pt x="527" y="12960"/>
                    <a:pt x="1054" y="14993"/>
                    <a:pt x="2107" y="16518"/>
                  </a:cubicBezTo>
                  <a:lnTo>
                    <a:pt x="0" y="21600"/>
                  </a:lnTo>
                  <a:lnTo>
                    <a:pt x="4917" y="19567"/>
                  </a:lnTo>
                  <a:cubicBezTo>
                    <a:pt x="6673" y="20838"/>
                    <a:pt x="8780" y="21600"/>
                    <a:pt x="11063" y="21600"/>
                  </a:cubicBezTo>
                  <a:cubicBezTo>
                    <a:pt x="16859" y="21600"/>
                    <a:pt x="21600" y="16772"/>
                    <a:pt x="21600" y="10927"/>
                  </a:cubicBezTo>
                  <a:cubicBezTo>
                    <a:pt x="21600" y="4828"/>
                    <a:pt x="16859" y="0"/>
                    <a:pt x="110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9300"/>
                </a:gs>
                <a:gs pos="100000">
                  <a:srgbClr val="FFD479"/>
                </a:gs>
              </a:gsLst>
              <a:lin ang="5400000" scaled="0"/>
            </a:gra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32511" tIns="32511" rIns="32511" bIns="32511" numCol="1" anchor="ctr">
              <a:noAutofit/>
            </a:bodyPr>
            <a:lstStyle/>
            <a:p>
              <a:pPr lvl="0" defTabSz="914400">
                <a:tabLst>
                  <a:tab pos="914400" algn="l"/>
                </a:tabLst>
                <a:defRPr sz="4200">
                  <a:solidFill>
                    <a:srgbClr val="39362D"/>
                  </a:solidFill>
                  <a:latin typeface="Copperplate"/>
                  <a:ea typeface="Copperplate"/>
                  <a:cs typeface="Copperplate"/>
                  <a:sym typeface="Copperplate"/>
                </a:defRPr>
              </a:pPr>
            </a:p>
          </p:txBody>
        </p:sp>
        <p:sp>
          <p:nvSpPr>
            <p:cNvPr id="72" name="Shape 72"/>
            <p:cNvSpPr/>
            <p:nvPr/>
          </p:nvSpPr>
          <p:spPr>
            <a:xfrm>
              <a:off x="72276" y="528319"/>
              <a:ext cx="3146412" cy="853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noAutofit/>
            </a:bodyPr>
            <a:lstStyle/>
            <a:p>
              <a:pPr lvl="0" defTabSz="457200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this has nothing to do</a:t>
              </a:r>
              <a:endParaRPr b="1"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457200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with our visible colours,</a:t>
              </a:r>
              <a:endParaRPr b="1" sz="1600">
                <a:latin typeface="Verdana"/>
                <a:ea typeface="Verdana"/>
                <a:cs typeface="Verdana"/>
                <a:sym typeface="Verdana"/>
              </a:endParaRPr>
            </a:p>
            <a:p>
              <a:pPr lvl="0" defTabSz="457200">
                <a:defRPr sz="1800"/>
              </a:pPr>
              <a:r>
                <a:rPr b="1" sz="1600">
                  <a:latin typeface="Verdana"/>
                  <a:ea typeface="Verdana"/>
                  <a:cs typeface="Verdana"/>
                  <a:sym typeface="Verdana"/>
                </a:rPr>
                <a:t>just an analogy</a:t>
              </a:r>
            </a:p>
          </p:txBody>
        </p:sp>
      </p:grpSp>
      <p:pic>
        <p:nvPicPr>
          <p:cNvPr id="74" name="QCD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13790" y="3385961"/>
            <a:ext cx="2731009" cy="23418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/>
        </p:nvSpPr>
        <p:spPr>
          <a:xfrm>
            <a:off x="517263" y="7185152"/>
            <a:ext cx="8388096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algn="l" defTabSz="457200">
              <a:defRPr sz="1800"/>
            </a:pPr>
            <a:r>
              <a:rPr sz="2200">
                <a:latin typeface="Verdana"/>
                <a:ea typeface="Verdana"/>
                <a:cs typeface="Verdana"/>
                <a:sym typeface="Verdana"/>
              </a:rPr>
              <a:t>“Extremely” long lifetime (~10</a:t>
            </a:r>
            <a:r>
              <a:rPr baseline="31999" sz="2200">
                <a:latin typeface="Verdana"/>
                <a:ea typeface="Verdana"/>
                <a:cs typeface="Verdana"/>
                <a:sym typeface="Verdana"/>
              </a:rPr>
              <a:t>-20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 sec)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r>
              <a:rPr sz="2200">
                <a:latin typeface="Verdana"/>
                <a:ea typeface="Verdana"/>
                <a:cs typeface="Verdana"/>
                <a:sym typeface="Verdana"/>
              </a:rPr>
              <a:t>Decay only possible through electroweak interaction</a:t>
            </a:r>
          </a:p>
        </p:txBody>
      </p:sp>
      <p:pic>
        <p:nvPicPr>
          <p:cNvPr id="77" name="smas-thumb-0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27040" y="2861055"/>
            <a:ext cx="3251201" cy="3251201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Shape 78"/>
          <p:cNvSpPr/>
          <p:nvPr/>
        </p:nvSpPr>
        <p:spPr>
          <a:xfrm>
            <a:off x="-1238385" y="1324864"/>
            <a:ext cx="11558016" cy="4714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>
            <a:lvl1pPr defTabSz="457200">
              <a:defRPr b="1" sz="24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b="0" sz="1800"/>
            </a:pPr>
            <a:r>
              <a:rPr b="1" sz="2400"/>
              <a:t>Discovery of the ‘charm’ quark in 1974</a:t>
            </a:r>
          </a:p>
        </p:txBody>
      </p:sp>
      <p:sp>
        <p:nvSpPr>
          <p:cNvPr id="79" name="Shape 79"/>
          <p:cNvSpPr/>
          <p:nvPr/>
        </p:nvSpPr>
        <p:spPr>
          <a:xfrm>
            <a:off x="338447" y="2040127"/>
            <a:ext cx="842060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defTabSz="457200">
              <a:defRPr sz="1800"/>
            </a:pPr>
            <a:r>
              <a:rPr sz="2000">
                <a:latin typeface="Verdana"/>
                <a:ea typeface="Verdana"/>
                <a:cs typeface="Verdana"/>
                <a:sym typeface="Verdana"/>
              </a:rPr>
              <a:t> </a:t>
            </a:r>
            <a:r>
              <a:rPr b="1" sz="2000">
                <a:solidFill>
                  <a:srgbClr val="FF2F92"/>
                </a:solidFill>
                <a:latin typeface="Verdana"/>
                <a:ea typeface="Verdana"/>
                <a:cs typeface="Verdana"/>
                <a:sym typeface="Verdana"/>
              </a:rPr>
              <a:t>NOVEMBER REVOLUTION (11 November 1974)</a:t>
            </a:r>
          </a:p>
        </p:txBody>
      </p:sp>
      <p:sp>
        <p:nvSpPr>
          <p:cNvPr id="80" name="Shape 80"/>
          <p:cNvSpPr/>
          <p:nvPr/>
        </p:nvSpPr>
        <p:spPr>
          <a:xfrm>
            <a:off x="419616" y="3706368"/>
            <a:ext cx="7900416" cy="11704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/>
          <a:p>
            <a:pPr lvl="0" algn="l" defTabSz="457200">
              <a:defRPr sz="1800"/>
            </a:pPr>
            <a:r>
              <a:rPr b="1" sz="2200">
                <a:latin typeface="Verdana"/>
                <a:ea typeface="Verdana"/>
                <a:cs typeface="Verdana"/>
                <a:sym typeface="Verdana"/>
              </a:rPr>
              <a:t>'Psi'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 am SLAC (Burt Richter) 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r>
              <a:rPr sz="2200">
                <a:latin typeface="Verdana"/>
                <a:ea typeface="Verdana"/>
                <a:cs typeface="Verdana"/>
                <a:sym typeface="Verdana"/>
              </a:rPr>
              <a:t>'</a:t>
            </a:r>
            <a:r>
              <a:rPr b="1" sz="2200">
                <a:latin typeface="Verdana"/>
                <a:ea typeface="Verdana"/>
                <a:cs typeface="Verdana"/>
                <a:sym typeface="Verdana"/>
              </a:rPr>
              <a:t>J</a:t>
            </a:r>
            <a:r>
              <a:rPr sz="2200">
                <a:latin typeface="Verdana"/>
                <a:ea typeface="Verdana"/>
                <a:cs typeface="Verdana"/>
                <a:sym typeface="Verdana"/>
              </a:rPr>
              <a:t>' at Brookhaven (Sam Ting) </a:t>
            </a:r>
            <a:endParaRPr sz="2200">
              <a:latin typeface="Verdana"/>
              <a:ea typeface="Verdana"/>
              <a:cs typeface="Verdana"/>
              <a:sym typeface="Verdana"/>
            </a:endParaRPr>
          </a:p>
          <a:p>
            <a:pPr lvl="0" algn="l" defTabSz="457200">
              <a:defRPr sz="1800"/>
            </a:pPr>
            <a:r>
              <a:rPr sz="2200">
                <a:latin typeface="Verdana"/>
                <a:ea typeface="Verdana"/>
                <a:cs typeface="Verdana"/>
                <a:sym typeface="Verdana"/>
              </a:rPr>
              <a:t>Compromise:  J/Psi </a:t>
            </a:r>
          </a:p>
        </p:txBody>
      </p:sp>
      <p:pic>
        <p:nvPicPr>
          <p:cNvPr id="81" name="J_Discovery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03359" y="1430528"/>
            <a:ext cx="3755137" cy="6893232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11359903" y="551688"/>
            <a:ext cx="1202945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8767" tIns="48767" rIns="48767" bIns="48767" anchor="ctr">
            <a:spAutoFit/>
          </a:bodyPr>
          <a:lstStyle>
            <a:lvl1pPr algn="l" defTabSz="457200">
              <a:defRPr sz="2200">
                <a:solidFill>
                  <a:srgbClr val="FFFB00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200">
                <a:solidFill>
                  <a:srgbClr val="FFFB00"/>
                </a:solidFill>
              </a:rPr>
              <a:t>1974</a:t>
            </a: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/>
          <p:nvPr/>
        </p:nvSpPr>
        <p:spPr>
          <a:xfrm>
            <a:off x="1728012" y="292100"/>
            <a:ext cx="951547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2 - Bound states of quarks - simple and complex states</a:t>
            </a:r>
          </a:p>
        </p:txBody>
      </p:sp>
      <p:sp>
        <p:nvSpPr>
          <p:cNvPr id="85" name="Shape 85"/>
          <p:cNvSpPr/>
          <p:nvPr/>
        </p:nvSpPr>
        <p:spPr>
          <a:xfrm>
            <a:off x="2997200" y="24511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65C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6" name="Shape 86"/>
          <p:cNvSpPr/>
          <p:nvPr/>
        </p:nvSpPr>
        <p:spPr>
          <a:xfrm>
            <a:off x="4699000" y="25019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CBD23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87" name="Shape 87"/>
          <p:cNvSpPr/>
          <p:nvPr/>
        </p:nvSpPr>
        <p:spPr>
          <a:xfrm>
            <a:off x="8222259" y="1276350"/>
            <a:ext cx="430728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“50 shades of white”</a:t>
            </a:r>
          </a:p>
        </p:txBody>
      </p:sp>
      <p:sp>
        <p:nvSpPr>
          <p:cNvPr id="88" name="Shape 88"/>
          <p:cNvSpPr/>
          <p:nvPr/>
        </p:nvSpPr>
        <p:spPr>
          <a:xfrm>
            <a:off x="411581" y="1263650"/>
            <a:ext cx="692383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QCD: only ‘white’ states can exist</a:t>
            </a:r>
          </a:p>
        </p:txBody>
      </p:sp>
      <p:sp>
        <p:nvSpPr>
          <p:cNvPr id="89" name="Shape 89"/>
          <p:cNvSpPr/>
          <p:nvPr/>
        </p:nvSpPr>
        <p:spPr>
          <a:xfrm>
            <a:off x="3225736" y="3835399"/>
            <a:ext cx="78752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Colour</a:t>
            </a:r>
          </a:p>
        </p:txBody>
      </p:sp>
      <p:sp>
        <p:nvSpPr>
          <p:cNvPr id="90" name="Shape 90"/>
          <p:cNvSpPr/>
          <p:nvPr/>
        </p:nvSpPr>
        <p:spPr>
          <a:xfrm>
            <a:off x="4806835" y="3860799"/>
            <a:ext cx="12575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Anti-Colour</a:t>
            </a:r>
          </a:p>
        </p:txBody>
      </p:sp>
      <p:sp>
        <p:nvSpPr>
          <p:cNvPr id="91" name="Shape 91"/>
          <p:cNvSpPr/>
          <p:nvPr/>
        </p:nvSpPr>
        <p:spPr>
          <a:xfrm>
            <a:off x="4275073" y="2787650"/>
            <a:ext cx="4160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+</a:t>
            </a:r>
          </a:p>
        </p:txBody>
      </p:sp>
      <p:sp>
        <p:nvSpPr>
          <p:cNvPr id="92" name="Shape 92"/>
          <p:cNvSpPr/>
          <p:nvPr/>
        </p:nvSpPr>
        <p:spPr>
          <a:xfrm>
            <a:off x="6438899" y="2787650"/>
            <a:ext cx="1610260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= white</a:t>
            </a:r>
          </a:p>
        </p:txBody>
      </p:sp>
      <p:sp>
        <p:nvSpPr>
          <p:cNvPr id="93" name="Shape 93"/>
          <p:cNvSpPr/>
          <p:nvPr/>
        </p:nvSpPr>
        <p:spPr>
          <a:xfrm>
            <a:off x="196977" y="2863850"/>
            <a:ext cx="1739647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MESON</a:t>
            </a:r>
          </a:p>
        </p:txBody>
      </p:sp>
      <p:sp>
        <p:nvSpPr>
          <p:cNvPr id="94" name="Shape 94"/>
          <p:cNvSpPr/>
          <p:nvPr/>
        </p:nvSpPr>
        <p:spPr>
          <a:xfrm>
            <a:off x="3098800" y="55118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65C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95" name="Shape 95"/>
          <p:cNvSpPr/>
          <p:nvPr/>
        </p:nvSpPr>
        <p:spPr>
          <a:xfrm>
            <a:off x="4648200" y="66802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82506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C82506"/>
                </a:solidFill>
              </a:defRPr>
            </a:pPr>
          </a:p>
        </p:txBody>
      </p:sp>
      <p:sp>
        <p:nvSpPr>
          <p:cNvPr id="96" name="Shape 96"/>
          <p:cNvSpPr/>
          <p:nvPr/>
        </p:nvSpPr>
        <p:spPr>
          <a:xfrm>
            <a:off x="3397135" y="6845299"/>
            <a:ext cx="5717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Blue</a:t>
            </a:r>
          </a:p>
        </p:txBody>
      </p:sp>
      <p:sp>
        <p:nvSpPr>
          <p:cNvPr id="97" name="Shape 97"/>
          <p:cNvSpPr/>
          <p:nvPr/>
        </p:nvSpPr>
        <p:spPr>
          <a:xfrm>
            <a:off x="5118023" y="8039099"/>
            <a:ext cx="53355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Red</a:t>
            </a:r>
          </a:p>
        </p:txBody>
      </p:sp>
      <p:sp>
        <p:nvSpPr>
          <p:cNvPr id="98" name="Shape 98"/>
          <p:cNvSpPr/>
          <p:nvPr/>
        </p:nvSpPr>
        <p:spPr>
          <a:xfrm>
            <a:off x="4300473" y="6330950"/>
            <a:ext cx="4160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+</a:t>
            </a:r>
          </a:p>
        </p:txBody>
      </p:sp>
      <p:sp>
        <p:nvSpPr>
          <p:cNvPr id="99" name="Shape 99"/>
          <p:cNvSpPr/>
          <p:nvPr/>
        </p:nvSpPr>
        <p:spPr>
          <a:xfrm>
            <a:off x="7975600" y="5988050"/>
            <a:ext cx="1610259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= white</a:t>
            </a:r>
          </a:p>
        </p:txBody>
      </p:sp>
      <p:sp>
        <p:nvSpPr>
          <p:cNvPr id="100" name="Shape 100"/>
          <p:cNvSpPr/>
          <p:nvPr/>
        </p:nvSpPr>
        <p:spPr>
          <a:xfrm>
            <a:off x="78104" y="6051550"/>
            <a:ext cx="1977391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BARYON</a:t>
            </a:r>
          </a:p>
        </p:txBody>
      </p:sp>
      <p:sp>
        <p:nvSpPr>
          <p:cNvPr id="101" name="Shape 101"/>
          <p:cNvSpPr/>
          <p:nvPr/>
        </p:nvSpPr>
        <p:spPr>
          <a:xfrm>
            <a:off x="6451600" y="5689600"/>
            <a:ext cx="1270000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C82506"/>
                </a:solidFill>
              </a:defRPr>
            </a:pPr>
          </a:p>
        </p:txBody>
      </p:sp>
      <p:sp>
        <p:nvSpPr>
          <p:cNvPr id="102" name="Shape 102"/>
          <p:cNvSpPr/>
          <p:nvPr/>
        </p:nvSpPr>
        <p:spPr>
          <a:xfrm>
            <a:off x="6815467" y="7048499"/>
            <a:ext cx="74546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Green</a:t>
            </a:r>
          </a:p>
        </p:txBody>
      </p:sp>
      <p:sp>
        <p:nvSpPr>
          <p:cNvPr id="103" name="Shape 103"/>
          <p:cNvSpPr/>
          <p:nvPr/>
        </p:nvSpPr>
        <p:spPr>
          <a:xfrm>
            <a:off x="5976873" y="6292850"/>
            <a:ext cx="4160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+</a:t>
            </a:r>
          </a:p>
        </p:txBody>
      </p:sp>
      <p:sp>
        <p:nvSpPr>
          <p:cNvPr id="104" name="Shape 104"/>
          <p:cNvSpPr/>
          <p:nvPr/>
        </p:nvSpPr>
        <p:spPr>
          <a:xfrm>
            <a:off x="9398304" y="4375149"/>
            <a:ext cx="2666392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SIMPLEST STATES</a:t>
            </a:r>
          </a:p>
        </p:txBody>
      </p: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/>
        </p:nvSpPr>
        <p:spPr>
          <a:xfrm>
            <a:off x="1728012" y="292100"/>
            <a:ext cx="9515476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2 - Bound states of quarks - simple and complex states</a:t>
            </a:r>
          </a:p>
        </p:txBody>
      </p:sp>
      <p:sp>
        <p:nvSpPr>
          <p:cNvPr id="107" name="Shape 107"/>
          <p:cNvSpPr/>
          <p:nvPr/>
        </p:nvSpPr>
        <p:spPr>
          <a:xfrm>
            <a:off x="5461000" y="2425700"/>
            <a:ext cx="829544" cy="82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65C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08" name="Shape 108"/>
          <p:cNvSpPr/>
          <p:nvPr/>
        </p:nvSpPr>
        <p:spPr>
          <a:xfrm>
            <a:off x="6883400" y="2451100"/>
            <a:ext cx="859508" cy="859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CBD23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09" name="Shape 109"/>
          <p:cNvSpPr/>
          <p:nvPr/>
        </p:nvSpPr>
        <p:spPr>
          <a:xfrm>
            <a:off x="225018" y="1263650"/>
            <a:ext cx="861776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More complex bound states also allowed:</a:t>
            </a:r>
          </a:p>
        </p:txBody>
      </p:sp>
      <p:sp>
        <p:nvSpPr>
          <p:cNvPr id="110" name="Shape 110"/>
          <p:cNvSpPr/>
          <p:nvPr/>
        </p:nvSpPr>
        <p:spPr>
          <a:xfrm>
            <a:off x="5524436" y="4444999"/>
            <a:ext cx="78752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Colour</a:t>
            </a:r>
          </a:p>
        </p:txBody>
      </p:sp>
      <p:sp>
        <p:nvSpPr>
          <p:cNvPr id="111" name="Shape 111"/>
          <p:cNvSpPr/>
          <p:nvPr/>
        </p:nvSpPr>
        <p:spPr>
          <a:xfrm>
            <a:off x="6775335" y="4444999"/>
            <a:ext cx="12575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Anti-Colour</a:t>
            </a:r>
          </a:p>
        </p:txBody>
      </p:sp>
      <p:sp>
        <p:nvSpPr>
          <p:cNvPr id="112" name="Shape 112"/>
          <p:cNvSpPr/>
          <p:nvPr/>
        </p:nvSpPr>
        <p:spPr>
          <a:xfrm>
            <a:off x="6421373" y="2495550"/>
            <a:ext cx="4160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+</a:t>
            </a:r>
          </a:p>
        </p:txBody>
      </p:sp>
      <p:sp>
        <p:nvSpPr>
          <p:cNvPr id="113" name="Shape 113"/>
          <p:cNvSpPr/>
          <p:nvPr/>
        </p:nvSpPr>
        <p:spPr>
          <a:xfrm>
            <a:off x="8864600" y="3143250"/>
            <a:ext cx="1610259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= white</a:t>
            </a:r>
          </a:p>
        </p:txBody>
      </p:sp>
      <p:sp>
        <p:nvSpPr>
          <p:cNvPr id="114" name="Shape 114"/>
          <p:cNvSpPr/>
          <p:nvPr/>
        </p:nvSpPr>
        <p:spPr>
          <a:xfrm>
            <a:off x="310413" y="2711450"/>
            <a:ext cx="3443174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Four quark state</a:t>
            </a:r>
          </a:p>
        </p:txBody>
      </p:sp>
      <p:sp>
        <p:nvSpPr>
          <p:cNvPr id="115" name="Shape 115"/>
          <p:cNvSpPr/>
          <p:nvPr/>
        </p:nvSpPr>
        <p:spPr>
          <a:xfrm>
            <a:off x="4914900" y="7289800"/>
            <a:ext cx="771153" cy="7711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65C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16" name="Shape 116"/>
          <p:cNvSpPr/>
          <p:nvPr/>
        </p:nvSpPr>
        <p:spPr>
          <a:xfrm>
            <a:off x="6337300" y="8128000"/>
            <a:ext cx="866180" cy="8661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82506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C82506"/>
                </a:solidFill>
              </a:defRPr>
            </a:pPr>
          </a:p>
        </p:txBody>
      </p:sp>
      <p:sp>
        <p:nvSpPr>
          <p:cNvPr id="117" name="Shape 117"/>
          <p:cNvSpPr/>
          <p:nvPr/>
        </p:nvSpPr>
        <p:spPr>
          <a:xfrm>
            <a:off x="4971935" y="8127999"/>
            <a:ext cx="5717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Blue</a:t>
            </a:r>
          </a:p>
        </p:txBody>
      </p:sp>
      <p:sp>
        <p:nvSpPr>
          <p:cNvPr id="118" name="Shape 118"/>
          <p:cNvSpPr/>
          <p:nvPr/>
        </p:nvSpPr>
        <p:spPr>
          <a:xfrm>
            <a:off x="6489623" y="9156699"/>
            <a:ext cx="533554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Red</a:t>
            </a:r>
          </a:p>
        </p:txBody>
      </p:sp>
      <p:sp>
        <p:nvSpPr>
          <p:cNvPr id="119" name="Shape 119"/>
          <p:cNvSpPr/>
          <p:nvPr/>
        </p:nvSpPr>
        <p:spPr>
          <a:xfrm>
            <a:off x="9232900" y="7385050"/>
            <a:ext cx="1610259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= white</a:t>
            </a:r>
          </a:p>
        </p:txBody>
      </p:sp>
      <p:sp>
        <p:nvSpPr>
          <p:cNvPr id="120" name="Shape 120"/>
          <p:cNvSpPr/>
          <p:nvPr/>
        </p:nvSpPr>
        <p:spPr>
          <a:xfrm>
            <a:off x="297789" y="6470650"/>
            <a:ext cx="336682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0365C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600">
                <a:solidFill>
                  <a:srgbClr val="0365C0"/>
                </a:solidFill>
              </a:rPr>
              <a:t>Five quark state</a:t>
            </a:r>
          </a:p>
        </p:txBody>
      </p:sp>
      <p:sp>
        <p:nvSpPr>
          <p:cNvPr id="121" name="Shape 121"/>
          <p:cNvSpPr/>
          <p:nvPr/>
        </p:nvSpPr>
        <p:spPr>
          <a:xfrm>
            <a:off x="7886700" y="7277100"/>
            <a:ext cx="848618" cy="8486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0882B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C82506"/>
                </a:solidFill>
              </a:defRPr>
            </a:pPr>
          </a:p>
        </p:txBody>
      </p:sp>
      <p:sp>
        <p:nvSpPr>
          <p:cNvPr id="122" name="Shape 122"/>
          <p:cNvSpPr/>
          <p:nvPr/>
        </p:nvSpPr>
        <p:spPr>
          <a:xfrm>
            <a:off x="7945767" y="8229599"/>
            <a:ext cx="745466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Green</a:t>
            </a:r>
          </a:p>
        </p:txBody>
      </p:sp>
      <p:sp>
        <p:nvSpPr>
          <p:cNvPr id="123" name="Shape 123"/>
          <p:cNvSpPr/>
          <p:nvPr/>
        </p:nvSpPr>
        <p:spPr>
          <a:xfrm>
            <a:off x="8797239" y="4375149"/>
            <a:ext cx="3868522" cy="469901"/>
          </a:xfrm>
          <a:prstGeom prst="rect">
            <a:avLst/>
          </a:prstGeom>
          <a:blipFill>
            <a:blip r:embed="rId2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FFFFFF"/>
                </a:solidFill>
              </a:rPr>
              <a:t>COMPLEX BOUND STATES</a:t>
            </a:r>
          </a:p>
        </p:txBody>
      </p:sp>
      <p:sp>
        <p:nvSpPr>
          <p:cNvPr id="124" name="Shape 124"/>
          <p:cNvSpPr/>
          <p:nvPr/>
        </p:nvSpPr>
        <p:spPr>
          <a:xfrm>
            <a:off x="5461000" y="3429000"/>
            <a:ext cx="829544" cy="82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C82506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25" name="Shape 125"/>
          <p:cNvSpPr/>
          <p:nvPr/>
        </p:nvSpPr>
        <p:spPr>
          <a:xfrm>
            <a:off x="6883400" y="3429000"/>
            <a:ext cx="859508" cy="859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51A7F9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26" name="Shape 126"/>
          <p:cNvSpPr/>
          <p:nvPr/>
        </p:nvSpPr>
        <p:spPr>
          <a:xfrm>
            <a:off x="6421373" y="3473450"/>
            <a:ext cx="41605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+</a:t>
            </a:r>
          </a:p>
        </p:txBody>
      </p:sp>
      <p:sp>
        <p:nvSpPr>
          <p:cNvPr id="127" name="Shape 127"/>
          <p:cNvSpPr/>
          <p:nvPr/>
        </p:nvSpPr>
        <p:spPr>
          <a:xfrm>
            <a:off x="412277" y="7562846"/>
            <a:ext cx="2960046" cy="6477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>
                <a:solidFill>
                  <a:srgbClr val="0365C0"/>
                </a:solidFill>
              </a:rPr>
              <a:t>“</a:t>
            </a:r>
            <a:r>
              <a:rPr b="1" sz="3600">
                <a:solidFill>
                  <a:srgbClr val="0365C0"/>
                </a:solidFill>
                <a:latin typeface="Helvetica"/>
                <a:ea typeface="Helvetica"/>
                <a:cs typeface="Helvetica"/>
                <a:sym typeface="Helvetica"/>
              </a:rPr>
              <a:t>Pentaquark</a:t>
            </a:r>
            <a:r>
              <a:rPr sz="3600">
                <a:solidFill>
                  <a:srgbClr val="0365C0"/>
                </a:solidFill>
              </a:rPr>
              <a:t>”</a:t>
            </a:r>
          </a:p>
        </p:txBody>
      </p:sp>
      <p:sp>
        <p:nvSpPr>
          <p:cNvPr id="128" name="Shape 128"/>
          <p:cNvSpPr/>
          <p:nvPr/>
        </p:nvSpPr>
        <p:spPr>
          <a:xfrm>
            <a:off x="5549900" y="5930900"/>
            <a:ext cx="829544" cy="8295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0365C0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29" name="Shape 129"/>
          <p:cNvSpPr/>
          <p:nvPr/>
        </p:nvSpPr>
        <p:spPr>
          <a:xfrm>
            <a:off x="7112000" y="5930900"/>
            <a:ext cx="859508" cy="8595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DCBD23"/>
          </a:soli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30" name="Shape 130"/>
          <p:cNvSpPr/>
          <p:nvPr/>
        </p:nvSpPr>
        <p:spPr>
          <a:xfrm>
            <a:off x="5562536" y="6769099"/>
            <a:ext cx="787528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Colour</a:t>
            </a:r>
          </a:p>
        </p:txBody>
      </p:sp>
      <p:sp>
        <p:nvSpPr>
          <p:cNvPr id="131" name="Shape 131"/>
          <p:cNvSpPr/>
          <p:nvPr/>
        </p:nvSpPr>
        <p:spPr>
          <a:xfrm>
            <a:off x="6838835" y="6781799"/>
            <a:ext cx="125753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pPr lvl="0"/>
            <a:r>
              <a:t>Anti-Colour</a:t>
            </a:r>
          </a:p>
        </p:txBody>
      </p:sp>
      <p:sp>
        <p:nvSpPr>
          <p:cNvPr id="132" name="Shape 132"/>
          <p:cNvSpPr/>
          <p:nvPr/>
        </p:nvSpPr>
        <p:spPr>
          <a:xfrm>
            <a:off x="5130800" y="1905000"/>
            <a:ext cx="3351784" cy="3351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33" name="Shape 133"/>
          <p:cNvSpPr/>
          <p:nvPr/>
        </p:nvSpPr>
        <p:spPr>
          <a:xfrm>
            <a:off x="4724400" y="5393109"/>
            <a:ext cx="4232474" cy="42324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3267659" y="368300"/>
            <a:ext cx="620611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3 - Why to search for a pentaquark?</a:t>
            </a:r>
          </a:p>
        </p:txBody>
      </p:sp>
      <p:sp>
        <p:nvSpPr>
          <p:cNvPr id="136" name="Shape 136"/>
          <p:cNvSpPr/>
          <p:nvPr/>
        </p:nvSpPr>
        <p:spPr>
          <a:xfrm>
            <a:off x="1943100" y="1187450"/>
            <a:ext cx="8956548" cy="647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/>
          </a:lstStyle>
          <a:p>
            <a:pPr lvl="0">
              <a:defRPr sz="1800"/>
            </a:pPr>
            <a:r>
              <a:rPr sz="3600"/>
              <a:t>Better understanding of QCD at low energy</a:t>
            </a:r>
          </a:p>
        </p:txBody>
      </p:sp>
      <p:grpSp>
        <p:nvGrpSpPr>
          <p:cNvPr id="139" name="Group 139"/>
          <p:cNvGrpSpPr/>
          <p:nvPr/>
        </p:nvGrpSpPr>
        <p:grpSpPr>
          <a:xfrm>
            <a:off x="-723900" y="3581400"/>
            <a:ext cx="14146340" cy="4006823"/>
            <a:chOff x="0" y="0"/>
            <a:chExt cx="14146339" cy="4006822"/>
          </a:xfrm>
        </p:grpSpPr>
        <p:pic>
          <p:nvPicPr>
            <p:cNvPr id="137" name="Penta1.pn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7080736" cy="398291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38" name="Penta2.pn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7023100" y="0"/>
              <a:ext cx="7123240" cy="400682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140" name="Shape 140"/>
          <p:cNvSpPr/>
          <p:nvPr/>
        </p:nvSpPr>
        <p:spPr>
          <a:xfrm>
            <a:off x="4984267" y="2139950"/>
            <a:ext cx="326486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This … or this ?</a:t>
            </a:r>
          </a:p>
        </p:txBody>
      </p:sp>
      <p:sp>
        <p:nvSpPr>
          <p:cNvPr id="141" name="Shape 141"/>
          <p:cNvSpPr/>
          <p:nvPr/>
        </p:nvSpPr>
        <p:spPr>
          <a:xfrm>
            <a:off x="7270849" y="3029198"/>
            <a:ext cx="2065438" cy="2065438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42" name="Shape 142"/>
          <p:cNvSpPr/>
          <p:nvPr/>
        </p:nvSpPr>
        <p:spPr>
          <a:xfrm flipH="1">
            <a:off x="3683211" y="3029198"/>
            <a:ext cx="1847738" cy="184773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Lambda_b_Production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38200" y="1663700"/>
            <a:ext cx="11074400" cy="3860800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2916682" y="368300"/>
            <a:ext cx="6035803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3000"/>
            </a:lvl1pPr>
          </a:lstStyle>
          <a:p>
            <a:pPr lvl="0">
              <a:defRPr sz="1800"/>
            </a:pPr>
            <a:r>
              <a:rPr sz="3000"/>
              <a:t>4 - Production of b quarks in LHCb</a:t>
            </a:r>
          </a:p>
        </p:txBody>
      </p:sp>
      <p:pic>
        <p:nvPicPr>
          <p:cNvPr id="146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2250" y="1130300"/>
            <a:ext cx="3210132" cy="2050169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>
            <a:off x="6056947" y="3448049"/>
            <a:ext cx="228790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2100"/>
              <a:t>Secondary vertex </a:t>
            </a:r>
          </a:p>
        </p:txBody>
      </p:sp>
      <p:sp>
        <p:nvSpPr>
          <p:cNvPr id="148" name="Shape 148"/>
          <p:cNvSpPr/>
          <p:nvPr/>
        </p:nvSpPr>
        <p:spPr>
          <a:xfrm>
            <a:off x="1805127" y="5886450"/>
            <a:ext cx="7565746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Lifetime Λ</a:t>
            </a:r>
            <a:r>
              <a:rPr baseline="-5999" sz="3600"/>
              <a:t>b </a:t>
            </a:r>
            <a:r>
              <a:rPr sz="3600"/>
              <a:t>: </a:t>
            </a:r>
            <a:r>
              <a:rPr sz="3600">
                <a:solidFill>
                  <a:srgbClr val="C82506"/>
                </a:solidFill>
              </a:rPr>
              <a:t>1.4 · 10</a:t>
            </a:r>
            <a:r>
              <a:rPr baseline="31999" sz="3600">
                <a:solidFill>
                  <a:srgbClr val="C82506"/>
                </a:solidFill>
              </a:rPr>
              <a:t>-12</a:t>
            </a:r>
            <a:r>
              <a:rPr sz="3600"/>
              <a:t> sec ~ 435 µm</a:t>
            </a:r>
          </a:p>
        </p:txBody>
      </p:sp>
      <p:sp>
        <p:nvSpPr>
          <p:cNvPr id="149" name="Shape 149"/>
          <p:cNvSpPr/>
          <p:nvPr/>
        </p:nvSpPr>
        <p:spPr>
          <a:xfrm>
            <a:off x="2354961" y="6800850"/>
            <a:ext cx="4586479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/>
              <a:t>Mass Λ</a:t>
            </a:r>
            <a:r>
              <a:rPr baseline="-5999" sz="3600"/>
              <a:t>b </a:t>
            </a:r>
            <a:r>
              <a:rPr sz="3600"/>
              <a:t>: </a:t>
            </a:r>
            <a:r>
              <a:rPr sz="3600">
                <a:solidFill>
                  <a:srgbClr val="C82506"/>
                </a:solidFill>
              </a:rPr>
              <a:t>5619.5 </a:t>
            </a:r>
            <a:r>
              <a:rPr sz="3600"/>
              <a:t>MeV</a:t>
            </a:r>
          </a:p>
        </p:txBody>
      </p:sp>
      <p:sp>
        <p:nvSpPr>
          <p:cNvPr id="150" name="Shape 150"/>
          <p:cNvSpPr/>
          <p:nvPr/>
        </p:nvSpPr>
        <p:spPr>
          <a:xfrm>
            <a:off x="7143260" y="1041399"/>
            <a:ext cx="547080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300"/>
            </a:lvl1pPr>
          </a:lstStyle>
          <a:p>
            <a:pPr lvl="0">
              <a:defRPr sz="1800"/>
            </a:pPr>
            <a:r>
              <a:rPr sz="2300"/>
              <a:t>J/𝜓</a:t>
            </a:r>
          </a:p>
        </p:txBody>
      </p:sp>
      <p:sp>
        <p:nvSpPr>
          <p:cNvPr id="151" name="Shape 151"/>
          <p:cNvSpPr/>
          <p:nvPr/>
        </p:nvSpPr>
        <p:spPr>
          <a:xfrm>
            <a:off x="6692900" y="1879600"/>
            <a:ext cx="516831" cy="5168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blipFill>
            <a:blip r:embed="rId4"/>
          </a:blip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</a:p>
        </p:txBody>
      </p:sp>
      <p:sp>
        <p:nvSpPr>
          <p:cNvPr id="152" name="Shape 152"/>
          <p:cNvSpPr/>
          <p:nvPr/>
        </p:nvSpPr>
        <p:spPr>
          <a:xfrm flipV="1">
            <a:off x="7054949" y="1471216"/>
            <a:ext cx="225625" cy="414983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53" name="Shape 153"/>
          <p:cNvSpPr/>
          <p:nvPr/>
        </p:nvSpPr>
        <p:spPr>
          <a:xfrm flipV="1">
            <a:off x="7199758" y="1926183"/>
            <a:ext cx="458492" cy="150516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</a:p>
        </p:txBody>
      </p:sp>
      <p:sp>
        <p:nvSpPr>
          <p:cNvPr id="154" name="Shape 154"/>
          <p:cNvSpPr/>
          <p:nvPr/>
        </p:nvSpPr>
        <p:spPr>
          <a:xfrm>
            <a:off x="8056721" y="2451100"/>
            <a:ext cx="396558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2500"/>
              <a:t>K</a:t>
            </a:r>
            <a:r>
              <a:rPr baseline="31999" sz="2500"/>
              <a:t>-</a:t>
            </a:r>
          </a:p>
        </p:txBody>
      </p:sp>
      <p:sp>
        <p:nvSpPr>
          <p:cNvPr id="155" name="Shape 155"/>
          <p:cNvSpPr/>
          <p:nvPr/>
        </p:nvSpPr>
        <p:spPr>
          <a:xfrm>
            <a:off x="7707153" y="1612900"/>
            <a:ext cx="308294" cy="48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500"/>
            </a:lvl1pPr>
          </a:lstStyle>
          <a:p>
            <a:pPr lvl="0">
              <a:defRPr sz="1800"/>
            </a:pPr>
            <a:r>
              <a:rPr sz="2500"/>
              <a:t>p</a:t>
            </a:r>
          </a:p>
        </p:txBody>
      </p: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4245914" y="381000"/>
            <a:ext cx="3707639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>
              <a:defRPr sz="1800"/>
            </a:pPr>
            <a:r>
              <a:rPr sz="3000"/>
              <a:t>5 - The decay of a Λ</a:t>
            </a:r>
            <a:r>
              <a:rPr baseline="-5999" sz="3000"/>
              <a:t>b</a:t>
            </a:r>
          </a:p>
        </p:txBody>
      </p:sp>
      <p:pic>
        <p:nvPicPr>
          <p:cNvPr id="15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3850" y="3956050"/>
            <a:ext cx="9232900" cy="5626100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>
            <a:off x="5517705" y="4178299"/>
            <a:ext cx="2350390" cy="38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t>Mass Λ</a:t>
            </a:r>
            <a:r>
              <a:rPr baseline="-5999"/>
              <a:t>b </a:t>
            </a:r>
            <a:r>
              <a:t>: </a:t>
            </a:r>
            <a:r>
              <a:rPr>
                <a:solidFill>
                  <a:srgbClr val="C82506"/>
                </a:solidFill>
              </a:rPr>
              <a:t>5619.5 </a:t>
            </a:r>
            <a:r>
              <a:t>MeV</a:t>
            </a:r>
          </a:p>
        </p:txBody>
      </p:sp>
      <p:pic>
        <p:nvPicPr>
          <p:cNvPr id="160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59000" y="1206500"/>
            <a:ext cx="8839200" cy="2514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1" name="Penta1.png"/>
          <p:cNvPicPr/>
          <p:nvPr/>
        </p:nvPicPr>
        <p:blipFill>
          <a:blip r:embed="rId4">
            <a:extLst/>
          </a:blip>
          <a:srcRect l="23092" t="6664" r="24751" b="4359"/>
          <a:stretch>
            <a:fillRect/>
          </a:stretch>
        </p:blipFill>
        <p:spPr>
          <a:xfrm>
            <a:off x="10993338" y="1925984"/>
            <a:ext cx="1882217" cy="18061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