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lvl1pPr algn="ctr" defTabSz="584200">
      <a:defRPr sz="4200">
        <a:latin typeface="+mn-lt"/>
        <a:ea typeface="+mn-ea"/>
        <a:cs typeface="+mn-cs"/>
        <a:sym typeface="Gill Sans"/>
      </a:defRPr>
    </a:lvl1pPr>
    <a:lvl2pPr indent="342900" algn="ctr" defTabSz="584200">
      <a:defRPr sz="4200">
        <a:latin typeface="+mn-lt"/>
        <a:ea typeface="+mn-ea"/>
        <a:cs typeface="+mn-cs"/>
        <a:sym typeface="Gill Sans"/>
      </a:defRPr>
    </a:lvl2pPr>
    <a:lvl3pPr indent="685800" algn="ctr" defTabSz="584200">
      <a:defRPr sz="4200">
        <a:latin typeface="+mn-lt"/>
        <a:ea typeface="+mn-ea"/>
        <a:cs typeface="+mn-cs"/>
        <a:sym typeface="Gill Sans"/>
      </a:defRPr>
    </a:lvl3pPr>
    <a:lvl4pPr indent="1028700" algn="ctr" defTabSz="584200">
      <a:defRPr sz="4200">
        <a:latin typeface="+mn-lt"/>
        <a:ea typeface="+mn-ea"/>
        <a:cs typeface="+mn-cs"/>
        <a:sym typeface="Gill Sans"/>
      </a:defRPr>
    </a:lvl4pPr>
    <a:lvl5pPr indent="1371600" algn="ctr" defTabSz="584200">
      <a:defRPr sz="4200">
        <a:latin typeface="+mn-lt"/>
        <a:ea typeface="+mn-ea"/>
        <a:cs typeface="+mn-cs"/>
        <a:sym typeface="Gill Sans"/>
      </a:defRPr>
    </a:lvl5pPr>
    <a:lvl6pPr indent="1714500" algn="ctr" defTabSz="584200">
      <a:defRPr sz="4200">
        <a:latin typeface="+mn-lt"/>
        <a:ea typeface="+mn-ea"/>
        <a:cs typeface="+mn-cs"/>
        <a:sym typeface="Gill Sans"/>
      </a:defRPr>
    </a:lvl6pPr>
    <a:lvl7pPr indent="2057400" algn="ctr" defTabSz="584200">
      <a:defRPr sz="4200">
        <a:latin typeface="+mn-lt"/>
        <a:ea typeface="+mn-ea"/>
        <a:cs typeface="+mn-cs"/>
        <a:sym typeface="Gill Sans"/>
      </a:defRPr>
    </a:lvl7pPr>
    <a:lvl8pPr indent="2400300" algn="ctr" defTabSz="584200">
      <a:defRPr sz="4200">
        <a:latin typeface="+mn-lt"/>
        <a:ea typeface="+mn-ea"/>
        <a:cs typeface="+mn-cs"/>
        <a:sym typeface="Gill Sans"/>
      </a:defRPr>
    </a:lvl8pPr>
    <a:lvl9pPr indent="2743200" algn="ctr" defTabSz="584200">
      <a:defRPr sz="42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2" name="Shape 4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7" name="Shape 37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1" name="Shape 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1pPr>
            <a:lvl2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2pPr>
            <a:lvl3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3pPr>
            <a:lvl4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4pPr>
            <a:lvl5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22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84200">
        <a:defRPr sz="8400">
          <a:latin typeface="+mj-lt"/>
          <a:ea typeface="+mj-ea"/>
          <a:cs typeface="+mj-cs"/>
          <a:sym typeface="Helvetica Neue Light"/>
        </a:defRPr>
      </a:lvl1pPr>
      <a:lvl2pPr indent="228600" algn="ctr" defTabSz="584200">
        <a:defRPr sz="8400">
          <a:latin typeface="+mj-lt"/>
          <a:ea typeface="+mj-ea"/>
          <a:cs typeface="+mj-cs"/>
          <a:sym typeface="Helvetica Neue Light"/>
        </a:defRPr>
      </a:lvl2pPr>
      <a:lvl3pPr indent="457200" algn="ctr" defTabSz="584200">
        <a:defRPr sz="8400">
          <a:latin typeface="+mj-lt"/>
          <a:ea typeface="+mj-ea"/>
          <a:cs typeface="+mj-cs"/>
          <a:sym typeface="Helvetica Neue Light"/>
        </a:defRPr>
      </a:lvl3pPr>
      <a:lvl4pPr indent="685800" algn="ctr" defTabSz="584200">
        <a:defRPr sz="8400">
          <a:latin typeface="+mj-lt"/>
          <a:ea typeface="+mj-ea"/>
          <a:cs typeface="+mj-cs"/>
          <a:sym typeface="Helvetica Neue Light"/>
        </a:defRPr>
      </a:lvl4pPr>
      <a:lvl5pPr indent="914400" algn="ctr" defTabSz="584200">
        <a:defRPr sz="8400">
          <a:latin typeface="+mj-lt"/>
          <a:ea typeface="+mj-ea"/>
          <a:cs typeface="+mj-cs"/>
          <a:sym typeface="Helvetica Neue Light"/>
        </a:defRPr>
      </a:lvl5pPr>
      <a:lvl6pPr indent="1143000" algn="ctr" defTabSz="584200">
        <a:defRPr sz="8400">
          <a:latin typeface="+mj-lt"/>
          <a:ea typeface="+mj-ea"/>
          <a:cs typeface="+mj-cs"/>
          <a:sym typeface="Helvetica Neue Light"/>
        </a:defRPr>
      </a:lvl6pPr>
      <a:lvl7pPr indent="1371600" algn="ctr" defTabSz="584200">
        <a:defRPr sz="8400">
          <a:latin typeface="+mj-lt"/>
          <a:ea typeface="+mj-ea"/>
          <a:cs typeface="+mj-cs"/>
          <a:sym typeface="Helvetica Neue Light"/>
        </a:defRPr>
      </a:lvl7pPr>
      <a:lvl8pPr indent="1600200" algn="ctr" defTabSz="584200">
        <a:defRPr sz="8400">
          <a:latin typeface="+mj-lt"/>
          <a:ea typeface="+mj-ea"/>
          <a:cs typeface="+mj-cs"/>
          <a:sym typeface="Helvetica Neue Light"/>
        </a:defRPr>
      </a:lvl8pPr>
      <a:lvl9pPr indent="1828800" algn="ctr" defTabSz="584200">
        <a:defRPr sz="8400">
          <a:latin typeface="+mj-lt"/>
          <a:ea typeface="+mj-ea"/>
          <a:cs typeface="+mj-cs"/>
          <a:sym typeface="Helvetica Neue Light"/>
        </a:defRPr>
      </a:lvl9pPr>
    </p:titleStyle>
    <p:bodyStyle>
      <a:lvl1pPr marL="889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1pPr>
      <a:lvl2pPr marL="13335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2pPr>
      <a:lvl3pPr marL="1778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3pPr>
      <a:lvl4pPr marL="22225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4pPr>
      <a:lvl5pPr marL="2667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5pPr>
      <a:lvl6pPr marL="30226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6pPr>
      <a:lvl7pPr marL="33782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7pPr>
      <a:lvl8pPr marL="37338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8pPr>
      <a:lvl9pPr marL="40894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9pPr>
    </p:bodyStyle>
    <p:otherStyle>
      <a:lvl1pPr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1pPr>
      <a:lvl2pPr indent="2286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2pPr>
      <a:lvl3pPr indent="4572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3pPr>
      <a:lvl4pPr indent="6858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4pPr>
      <a:lvl5pPr indent="9144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5pPr>
      <a:lvl6pPr indent="11430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6pPr>
      <a:lvl7pPr indent="13716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7pPr>
      <a:lvl8pPr indent="16002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8pPr>
      <a:lvl9pPr indent="18288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2.tif"/><Relationship Id="rId5" Type="http://schemas.openxmlformats.org/officeDocument/2006/relationships/image" Target="../media/image3.tif"/><Relationship Id="rId6" Type="http://schemas.openxmlformats.org/officeDocument/2006/relationships/image" Target="../media/image5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bha.eli@cern.ch" TargetMode="External"/><Relationship Id="rId3" Type="http://schemas.openxmlformats.org/officeDocument/2006/relationships/hyperlink" Target="mailto:konrad.jende@cern.ch" TargetMode="Externa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hyperlink" Target="mailto:konrad.jende@cern.ch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46100"/>
            <a:ext cx="13004800" cy="8661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98653" y="646746"/>
            <a:ext cx="2803129" cy="2765758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-502251" y="-38100"/>
            <a:ext cx="7532302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/>
            </a:pPr>
            <a:r>
              <a:rPr sz="1600"/>
              <a:t>Abha Phoboo, Konrad Jende, High School Teacher Programme 2015</a:t>
            </a:r>
          </a:p>
        </p:txBody>
      </p:sp>
      <p:sp>
        <p:nvSpPr>
          <p:cNvPr id="47" name="Shape 47"/>
          <p:cNvSpPr/>
          <p:nvPr/>
        </p:nvSpPr>
        <p:spPr>
          <a:xfrm>
            <a:off x="2552700" y="5178109"/>
            <a:ext cx="7899400" cy="845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/>
            </a:pPr>
            <a:r>
              <a:rPr sz="5000"/>
              <a:t>WG2: Educational games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Have fun!</a:t>
            </a:r>
          </a:p>
        </p:txBody>
      </p:sp>
      <p:sp>
        <p:nvSpPr>
          <p:cNvPr id="50" name="Shape 50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grpSp>
        <p:nvGrpSpPr>
          <p:cNvPr id="54" name="Group 54"/>
          <p:cNvGrpSpPr/>
          <p:nvPr/>
        </p:nvGrpSpPr>
        <p:grpSpPr>
          <a:xfrm>
            <a:off x="152400" y="2694469"/>
            <a:ext cx="5755793" cy="5863262"/>
            <a:chOff x="0" y="0"/>
            <a:chExt cx="5755792" cy="5863261"/>
          </a:xfrm>
        </p:grpSpPr>
        <p:pic>
          <p:nvPicPr>
            <p:cNvPr id="51" name="Screen Shot 2015-07-07 at 08.23.43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0800" y="3504584"/>
              <a:ext cx="5704993" cy="23586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Screen Shot 2015-07-07 at 09.15.38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59977"/>
              <a:ext cx="5704993" cy="33827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" name="Shape 53"/>
            <p:cNvSpPr/>
            <p:nvPr/>
          </p:nvSpPr>
          <p:spPr>
            <a:xfrm>
              <a:off x="420160" y="0"/>
              <a:ext cx="4864672" cy="622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5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Light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500">
                  <a:solidFill>
                    <a:srgbClr val="FFFFFF"/>
                  </a:solidFill>
                </a:rPr>
                <a:t>Online Computer Games</a:t>
              </a:r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6503780" y="2694469"/>
            <a:ext cx="6681513" cy="6134934"/>
            <a:chOff x="0" y="0"/>
            <a:chExt cx="6681511" cy="6134933"/>
          </a:xfrm>
        </p:grpSpPr>
        <p:pic>
          <p:nvPicPr>
            <p:cNvPr id="55" name="pasted-image.tif"/>
            <p:cNvPicPr/>
            <p:nvPr/>
          </p:nvPicPr>
          <p:blipFill>
            <a:blip r:embed="rId4">
              <a:extLst/>
            </a:blip>
            <a:srcRect l="0" t="7706" r="7605" b="2983"/>
            <a:stretch>
              <a:fillRect/>
            </a:stretch>
          </p:blipFill>
          <p:spPr>
            <a:xfrm>
              <a:off x="46930" y="31209"/>
              <a:ext cx="3213633" cy="21798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" name="pasted-image.tif"/>
            <p:cNvPicPr/>
            <p:nvPr/>
          </p:nvPicPr>
          <p:blipFill>
            <a:blip r:embed="rId5">
              <a:extLst/>
            </a:blip>
            <a:srcRect l="0" t="0" r="0" b="0"/>
            <a:stretch>
              <a:fillRect/>
            </a:stretch>
          </p:blipFill>
          <p:spPr>
            <a:xfrm>
              <a:off x="3255567" y="31209"/>
              <a:ext cx="3210045" cy="218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7" name="Screen Shot 2015-07-07 at 09.22.11.png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2355758"/>
              <a:ext cx="6681512" cy="3779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8" name="Shape 58"/>
            <p:cNvSpPr/>
            <p:nvPr/>
          </p:nvSpPr>
          <p:spPr>
            <a:xfrm>
              <a:off x="464387" y="0"/>
              <a:ext cx="2378584" cy="622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5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Light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500">
                  <a:solidFill>
                    <a:srgbClr val="FFFFFF"/>
                  </a:solidFill>
                </a:rPr>
                <a:t>Dice games</a:t>
              </a:r>
            </a:p>
          </p:txBody>
        </p:sp>
        <p:sp>
          <p:nvSpPr>
            <p:cNvPr id="59" name="Shape 59"/>
            <p:cNvSpPr/>
            <p:nvPr/>
          </p:nvSpPr>
          <p:spPr>
            <a:xfrm>
              <a:off x="3629899" y="0"/>
              <a:ext cx="2461261" cy="622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5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Light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500">
                  <a:solidFill>
                    <a:srgbClr val="FFFFFF"/>
                  </a:solidFill>
                </a:rPr>
                <a:t>Card games</a:t>
              </a:r>
            </a:p>
          </p:txBody>
        </p:sp>
        <p:sp>
          <p:nvSpPr>
            <p:cNvPr id="60" name="Shape 60"/>
            <p:cNvSpPr/>
            <p:nvPr/>
          </p:nvSpPr>
          <p:spPr>
            <a:xfrm>
              <a:off x="1953883" y="5003799"/>
              <a:ext cx="2773745" cy="622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5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Light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500">
                  <a:solidFill>
                    <a:srgbClr val="FFFFFF"/>
                  </a:solidFill>
                </a:rPr>
                <a:t>Puzzle games</a:t>
              </a:r>
            </a:p>
          </p:txBody>
        </p:sp>
      </p:grpSp>
    </p:spTree>
  </p:cSld>
  <p:clrMapOvr>
    <a:masterClrMapping/>
  </p:clrMapOvr>
  <p:transition spd="med" advClick="1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Specific Task for the group</a:t>
            </a:r>
          </a:p>
        </p:txBody>
      </p:sp>
      <p:sp>
        <p:nvSpPr>
          <p:cNvPr id="64" name="Shape 6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sp>
        <p:nvSpPr>
          <p:cNvPr id="65" name="Shape 65"/>
          <p:cNvSpPr/>
          <p:nvPr/>
        </p:nvSpPr>
        <p:spPr>
          <a:xfrm>
            <a:off x="2495550" y="1879600"/>
            <a:ext cx="8013700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algn="l" defTabSz="457200">
              <a:lnSpc>
                <a:spcPct val="150000"/>
              </a:lnSpc>
              <a:defRPr sz="1800"/>
            </a:pPr>
            <a:endParaRPr sz="2500" u="sng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571500" algn="just" defTabSz="457200">
              <a:lnSpc>
                <a:spcPct val="150000"/>
              </a:lnSpc>
              <a:spcBef>
                <a:spcPts val="800"/>
              </a:spcBef>
              <a:buSzPct val="100000"/>
              <a:buAutoNum type="arabicParenBoth" startAt="1"/>
              <a:defRPr sz="1800"/>
            </a:pPr>
            <a:r>
              <a:rPr sz="3000">
                <a:latin typeface="Helvetica Neue Thin"/>
                <a:ea typeface="Helvetica Neue Thin"/>
                <a:cs typeface="Helvetica Neue Thin"/>
                <a:sym typeface="Helvetica Neue Thin"/>
              </a:rPr>
              <a:t>Have Fun!</a:t>
            </a:r>
            <a:endParaRPr sz="30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571500" algn="just" defTabSz="457200">
              <a:lnSpc>
                <a:spcPct val="150000"/>
              </a:lnSpc>
              <a:spcBef>
                <a:spcPts val="800"/>
              </a:spcBef>
              <a:buSzPct val="100000"/>
              <a:buAutoNum type="arabicParenBoth" startAt="1"/>
              <a:defRPr sz="1800"/>
            </a:pPr>
            <a:r>
              <a:rPr sz="3000">
                <a:latin typeface="Helvetica Neue Thin"/>
                <a:ea typeface="Helvetica Neue Thin"/>
                <a:cs typeface="Helvetica Neue Thin"/>
                <a:sym typeface="Helvetica Neue Thin"/>
              </a:rPr>
              <a:t>Find out, which games are efficient when learning particle physics.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5500"/>
              <a:t>Working group leaders, 1st meeting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sp>
        <p:nvSpPr>
          <p:cNvPr id="69" name="Shape 69"/>
          <p:cNvSpPr/>
          <p:nvPr/>
        </p:nvSpPr>
        <p:spPr>
          <a:xfrm>
            <a:off x="2335907" y="2406650"/>
            <a:ext cx="8332987" cy="6438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Abha Eli Phoboo: </a:t>
            </a:r>
            <a:r>
              <a:rPr sz="2500" u="sng">
                <a:latin typeface="Helvetica Neue Thin"/>
                <a:ea typeface="Helvetica Neue Thin"/>
                <a:cs typeface="Helvetica Neue Thin"/>
                <a:sym typeface="Helvetica Neue Thin"/>
                <a:hlinkClick r:id="rId2" invalidUrl="" action="" tgtFrame="" tooltip="" history="1" highlightClick="0" endSnd="0"/>
              </a:rPr>
              <a:t>abha.eli@cern.ch</a:t>
            </a: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 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Konrad: </a:t>
            </a:r>
            <a:r>
              <a:rPr sz="2500" u="sng">
                <a:latin typeface="Helvetica Neue Thin"/>
                <a:ea typeface="Helvetica Neue Thin"/>
                <a:cs typeface="Helvetica Neue Thin"/>
                <a:sym typeface="Helvetica Neue Thin"/>
                <a:hlinkClick r:id="rId3" invalidUrl="" action="" tgtFrame="" tooltip="" history="1" highlightClick="0" endSnd="0"/>
              </a:rPr>
              <a:t>konrad.jende@cern.ch</a:t>
            </a: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  </a:t>
            </a: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algn="l" defTabSz="457200">
              <a:lnSpc>
                <a:spcPct val="150000"/>
              </a:lnSpc>
              <a:defRPr sz="1800"/>
            </a:pPr>
            <a:endParaRPr sz="25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marL="635000" indent="-317500" algn="l" defTabSz="457200">
              <a:lnSpc>
                <a:spcPct val="150000"/>
              </a:lnSpc>
              <a:buSzPct val="85000"/>
              <a:buChar char="•"/>
              <a:defRPr sz="1800"/>
            </a:pPr>
            <a:r>
              <a:rPr sz="2500">
                <a:latin typeface="Helvetica Neue Thin"/>
                <a:ea typeface="Helvetica Neue Thin"/>
                <a:cs typeface="Helvetica Neue Thin"/>
                <a:sym typeface="Helvetica Neue Thin"/>
              </a:rPr>
              <a:t>1st meeting: 8 July 2015 4:00pm at 61/1-009 (Salle C)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Merci</a:t>
            </a:r>
          </a:p>
        </p:txBody>
      </p:sp>
      <p:pic>
        <p:nvPicPr>
          <p:cNvPr id="72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9400" y="2425700"/>
            <a:ext cx="7366000" cy="4889500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/>
          <p:nvPr/>
        </p:nvSpPr>
        <p:spPr>
          <a:xfrm>
            <a:off x="2084827" y="7556500"/>
            <a:ext cx="8840725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457200">
              <a:lnSpc>
                <a:spcPct val="150000"/>
              </a:lnSpc>
              <a:defRPr sz="1800"/>
            </a:pPr>
            <a:r>
              <a:rPr sz="4200">
                <a:latin typeface="Helvetica Neue Thin"/>
                <a:ea typeface="Helvetica Neue Thin"/>
                <a:cs typeface="Helvetica Neue Thin"/>
                <a:sym typeface="Helvetica Neue Thin"/>
              </a:rPr>
              <a:t>Konrad Jende - </a:t>
            </a:r>
            <a:r>
              <a:rPr sz="4200" u="sng">
                <a:latin typeface="Helvetica Neue Thin"/>
                <a:ea typeface="Helvetica Neue Thin"/>
                <a:cs typeface="Helvetica Neue Thin"/>
                <a:sym typeface="Helvetica Neue Thin"/>
                <a:hlinkClick r:id="rId3" invalidUrl="" action="" tgtFrame="" tooltip="" history="1" highlightClick="0" endSnd="0"/>
              </a:rPr>
              <a:t>konrad.jende@cern.ch</a:t>
            </a:r>
            <a:endParaRPr sz="42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defTabSz="457200">
              <a:lnSpc>
                <a:spcPct val="150000"/>
              </a:lnSpc>
              <a:defRPr sz="1800"/>
            </a:pPr>
            <a:r>
              <a:rPr sz="4200">
                <a:latin typeface="Helvetica Neue Thin"/>
                <a:ea typeface="Helvetica Neue Thin"/>
                <a:cs typeface="Helvetica Neue Thin"/>
                <a:sym typeface="Helvetica Neue Thin"/>
              </a:rPr>
              <a:t>33/R-010  +41 75 411 0246</a:t>
            </a:r>
          </a:p>
        </p:txBody>
      </p:sp>
      <p:sp>
        <p:nvSpPr>
          <p:cNvPr id="74" name="Shape 7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</p:spTree>
  </p:cSld>
  <p:clrMapOvr>
    <a:masterClrMapping/>
  </p:clrMapOvr>
  <p:transition spd="med" advClick="1">
    <p:dissolve/>
  </p:transition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 Light"/>
        <a:ea typeface="Helvetica Neue Light"/>
        <a:cs typeface="Helvetica Neue Light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 Light"/>
        <a:ea typeface="Helvetica Neue Light"/>
        <a:cs typeface="Helvetica Neue Light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