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5" r:id="rId5"/>
    <p:sldId id="259" r:id="rId6"/>
    <p:sldId id="260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E786E-1FC4-2D4D-A01F-4AADB905DE2F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5AEA1-87E9-4942-8E01-69FC242423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7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94536-83BA-8B4B-ACAB-BC8FD277CCEB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760C0-A6CD-AB4A-9F98-0B009A2E989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413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685EA-1E4F-B64B-850A-A3E781F1318C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469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D58C7-AC56-B143-8EB7-2F938E504CBA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02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3CE1-537B-294B-B407-5FE43BB0C16F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23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826C9-EFB8-3941-8743-6DC295E91BEB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10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4DFC-96C1-724F-920E-D1A845377A76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658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37C9-0AAC-0449-AE1B-BA2311723722}" type="datetime1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78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BFCA-7DA7-0546-A9A5-195FF820716E}" type="datetime1">
              <a:rPr lang="fr-FR" smtClean="0"/>
              <a:t>03/12/2014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05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B187-EEF0-9C48-BB75-5DC93F960584}" type="datetime1">
              <a:rPr lang="fr-FR" smtClean="0"/>
              <a:t>03/12/2014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4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259-CF85-A148-B929-2A70AB5940EF}" type="datetime1">
              <a:rPr lang="fr-FR" smtClean="0"/>
              <a:t>03/12/2014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99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2582-35B5-434E-A5A0-46EA9D226AC4}" type="datetime1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11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70D4-4D7A-C149-8C90-6AB45B03255B}" type="datetime1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49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48A79-5B6B-3E42-88A7-FE332B915502}" type="datetime1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5790A-CD11-EE48-A5ED-16FF5DA56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14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fnal.gov/getFile.py/access?contribId=20&amp;resId=0&amp;materialId=slides&amp;confId=698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FCC Simulation Tools</a:t>
            </a:r>
            <a:br>
              <a:rPr lang="fr-FR" dirty="0" smtClean="0"/>
            </a:br>
            <a:r>
              <a:rPr lang="fr-FR" dirty="0" err="1" smtClean="0"/>
              <a:t>Overview</a:t>
            </a:r>
            <a:r>
              <a:rPr lang="fr-FR" dirty="0"/>
              <a:t> </a:t>
            </a:r>
            <a:r>
              <a:rPr lang="fr-FR" dirty="0" smtClean="0"/>
              <a:t>&amp; Discussion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Colin </a:t>
            </a:r>
            <a:r>
              <a:rPr lang="fr-FR" dirty="0" err="1" smtClean="0"/>
              <a:t>Bernet</a:t>
            </a:r>
            <a:r>
              <a:rPr lang="fr-FR" dirty="0" smtClean="0"/>
              <a:t> (IPNL)</a:t>
            </a:r>
          </a:p>
          <a:p>
            <a:r>
              <a:rPr lang="fr-FR" dirty="0" smtClean="0"/>
              <a:t>4th of </a:t>
            </a:r>
            <a:r>
              <a:rPr lang="fr-FR" dirty="0" err="1" smtClean="0"/>
              <a:t>December</a:t>
            </a:r>
            <a:r>
              <a:rPr lang="fr-FR" dirty="0" smtClean="0"/>
              <a:t>, 2014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579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ATLFAST?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smearing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smear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to </a:t>
            </a:r>
            <a:r>
              <a:rPr lang="fr-FR" dirty="0" err="1" smtClean="0"/>
              <a:t>account</a:t>
            </a:r>
            <a:r>
              <a:rPr lang="fr-FR" dirty="0" smtClean="0"/>
              <a:t> for </a:t>
            </a:r>
            <a:r>
              <a:rPr lang="fr-FR" dirty="0" err="1" smtClean="0"/>
              <a:t>finite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endParaRPr lang="fr-FR" dirty="0" smtClean="0"/>
          </a:p>
          <a:p>
            <a:pPr lvl="2"/>
            <a:r>
              <a:rPr lang="fr-FR" dirty="0" smtClean="0"/>
              <a:t>for </a:t>
            </a:r>
            <a:r>
              <a:rPr lang="fr-FR" dirty="0" err="1" smtClean="0"/>
              <a:t>specific</a:t>
            </a:r>
            <a:r>
              <a:rPr lang="fr-FR" dirty="0" smtClean="0"/>
              <a:t> analyses: reconstruction of </a:t>
            </a:r>
            <a:r>
              <a:rPr lang="fr-FR" dirty="0" err="1" smtClean="0"/>
              <a:t>mesons</a:t>
            </a:r>
            <a:endParaRPr lang="fr-FR" dirty="0" smtClean="0"/>
          </a:p>
          <a:p>
            <a:pPr lvl="2"/>
            <a:r>
              <a:rPr lang="fr-FR" dirty="0" err="1" smtClean="0"/>
              <a:t>nothing</a:t>
            </a:r>
            <a:r>
              <a:rPr lang="fr-FR" dirty="0" smtClean="0"/>
              <a:t> to do with jets</a:t>
            </a:r>
          </a:p>
          <a:p>
            <a:pPr lvl="2"/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model ATLAS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in </a:t>
            </a:r>
            <a:r>
              <a:rPr lang="fr-FR" dirty="0" err="1" smtClean="0"/>
              <a:t>PFSim</a:t>
            </a:r>
            <a:endParaRPr lang="fr-FR" dirty="0" smtClean="0"/>
          </a:p>
          <a:p>
            <a:r>
              <a:rPr lang="fr-FR" dirty="0" smtClean="0"/>
              <a:t>jets:</a:t>
            </a:r>
          </a:p>
          <a:p>
            <a:pPr lvl="1"/>
            <a:r>
              <a:rPr lang="fr-FR" dirty="0" err="1" smtClean="0"/>
              <a:t>smear</a:t>
            </a:r>
            <a:r>
              <a:rPr lang="fr-FR" dirty="0" smtClean="0"/>
              <a:t> </a:t>
            </a:r>
            <a:r>
              <a:rPr lang="fr-FR" dirty="0" err="1" smtClean="0"/>
              <a:t>calorimeter</a:t>
            </a:r>
            <a:r>
              <a:rPr lang="fr-FR" dirty="0" smtClean="0"/>
              <a:t> jets </a:t>
            </a:r>
          </a:p>
          <a:p>
            <a:pPr lvl="2"/>
            <a:r>
              <a:rPr lang="fr-FR" dirty="0" smtClean="0"/>
              <a:t>not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/>
              <a:t> </a:t>
            </a:r>
            <a:r>
              <a:rPr lang="fr-FR" dirty="0" smtClean="0">
                <a:sym typeface="Wingdings"/>
              </a:rPr>
              <a:t> </a:t>
            </a:r>
            <a:r>
              <a:rPr lang="fr-FR" dirty="0" err="1" smtClean="0">
                <a:sym typeface="Wingdings"/>
              </a:rPr>
              <a:t>cannot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be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used</a:t>
            </a:r>
            <a:r>
              <a:rPr lang="fr-FR" dirty="0" smtClean="0">
                <a:sym typeface="Wingdings"/>
              </a:rPr>
              <a:t> to </a:t>
            </a:r>
            <a:r>
              <a:rPr lang="fr-FR" dirty="0" err="1" smtClean="0">
                <a:sym typeface="Wingdings"/>
              </a:rPr>
              <a:t>smear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particles</a:t>
            </a:r>
            <a:endParaRPr lang="fr-FR" dirty="0" smtClean="0">
              <a:sym typeface="Wingdings"/>
            </a:endParaRPr>
          </a:p>
          <a:p>
            <a:pPr lvl="2"/>
            <a:r>
              <a:rPr lang="fr-FR" dirty="0" err="1" smtClean="0">
                <a:sym typeface="Wingdings"/>
              </a:rPr>
              <a:t>could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produce</a:t>
            </a:r>
            <a:r>
              <a:rPr lang="fr-FR" dirty="0" smtClean="0">
                <a:sym typeface="Wingdings"/>
              </a:rPr>
              <a:t> single </a:t>
            </a:r>
            <a:r>
              <a:rPr lang="fr-FR" dirty="0" err="1" smtClean="0">
                <a:sym typeface="Wingdings"/>
              </a:rPr>
              <a:t>particle</a:t>
            </a:r>
            <a:r>
              <a:rPr lang="fr-FR" dirty="0" smtClean="0">
                <a:sym typeface="Wingdings"/>
              </a:rPr>
              <a:t> ECAL and HCAL </a:t>
            </a:r>
            <a:r>
              <a:rPr lang="fr-FR" dirty="0" err="1" smtClean="0">
                <a:sym typeface="Wingdings"/>
              </a:rPr>
              <a:t>response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functions</a:t>
            </a:r>
            <a:r>
              <a:rPr lang="fr-FR" dirty="0" smtClean="0">
                <a:sym typeface="Wingdings"/>
              </a:rPr>
              <a:t> to model ATLAS in </a:t>
            </a:r>
            <a:r>
              <a:rPr lang="fr-FR" dirty="0" err="1" smtClean="0">
                <a:sym typeface="Wingdings"/>
              </a:rPr>
              <a:t>PFSim</a:t>
            </a:r>
            <a:endParaRPr lang="fr-FR" dirty="0" smtClean="0">
              <a:sym typeface="Wingdings"/>
            </a:endParaRPr>
          </a:p>
          <a:p>
            <a:r>
              <a:rPr lang="fr-FR" dirty="0" err="1" smtClean="0">
                <a:solidFill>
                  <a:srgbClr val="FF0000"/>
                </a:solidFill>
                <a:sym typeface="Wingdings"/>
              </a:rPr>
              <a:t>PFSim</a:t>
            </a:r>
            <a:r>
              <a:rPr lang="fr-FR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/>
              </a:rPr>
              <a:t>algorithm</a:t>
            </a:r>
            <a:r>
              <a:rPr lang="fr-FR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/>
              </a:rPr>
              <a:t>anyway</a:t>
            </a:r>
            <a:r>
              <a:rPr lang="fr-FR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/>
              </a:rPr>
              <a:t>necessary</a:t>
            </a:r>
            <a:endParaRPr lang="fr-FR" dirty="0" smtClean="0">
              <a:solidFill>
                <a:srgbClr val="FF0000"/>
              </a:solidFill>
            </a:endParaRPr>
          </a:p>
          <a:p>
            <a:pPr lvl="2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85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/>
              <a:t>3</a:t>
            </a:r>
            <a:r>
              <a:rPr lang="fr-FR" dirty="0" smtClean="0"/>
              <a:t>-</a:t>
            </a:r>
            <a:r>
              <a:rPr lang="fr-FR" dirty="0" smtClean="0"/>
              <a:t>fold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1600200"/>
            <a:ext cx="4807526" cy="4525963"/>
          </a:xfrm>
        </p:spPr>
        <p:txBody>
          <a:bodyPr/>
          <a:lstStyle/>
          <a:p>
            <a:r>
              <a:rPr lang="fr-FR" dirty="0" err="1" smtClean="0"/>
              <a:t>Enable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analyses</a:t>
            </a:r>
          </a:p>
          <a:p>
            <a:r>
              <a:rPr lang="fr-FR" dirty="0" err="1" smtClean="0"/>
              <a:t>Study</a:t>
            </a:r>
            <a:r>
              <a:rPr lang="fr-FR" dirty="0" smtClean="0"/>
              <a:t> influence of detector performance </a:t>
            </a:r>
            <a:br>
              <a:rPr lang="fr-FR" dirty="0" smtClean="0"/>
            </a:br>
            <a:r>
              <a:rPr lang="fr-FR" dirty="0" smtClean="0"/>
              <a:t>on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endParaRPr lang="fr-FR" dirty="0" smtClean="0"/>
          </a:p>
          <a:p>
            <a:r>
              <a:rPr lang="fr-FR" dirty="0" smtClean="0"/>
              <a:t>Test performance of a detector </a:t>
            </a:r>
            <a:r>
              <a:rPr lang="fr-FR" dirty="0" smtClean="0"/>
              <a:t>model</a:t>
            </a:r>
            <a:endParaRPr lang="fr-FR" dirty="0" smtClean="0"/>
          </a:p>
        </p:txBody>
      </p:sp>
      <p:sp>
        <p:nvSpPr>
          <p:cNvPr id="4" name="Flèche vers le haut 3"/>
          <p:cNvSpPr/>
          <p:nvPr/>
        </p:nvSpPr>
        <p:spPr>
          <a:xfrm>
            <a:off x="5888182" y="1928091"/>
            <a:ext cx="450273" cy="33020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haut 4"/>
          <p:cNvSpPr/>
          <p:nvPr/>
        </p:nvSpPr>
        <p:spPr>
          <a:xfrm rot="10800000">
            <a:off x="7148944" y="1928090"/>
            <a:ext cx="450273" cy="33020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415972" y="1512334"/>
            <a:ext cx="184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more pressing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540497" y="5230091"/>
            <a:ext cx="184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more </a:t>
            </a:r>
            <a:r>
              <a:rPr lang="fr-FR" dirty="0" err="1" smtClean="0"/>
              <a:t>involved</a:t>
            </a:r>
            <a:endParaRPr lang="fr-FR" dirty="0"/>
          </a:p>
        </p:txBody>
      </p:sp>
      <p:sp>
        <p:nvSpPr>
          <p:cNvPr id="8" name="Flèche courbée vers la droite 7"/>
          <p:cNvSpPr/>
          <p:nvPr/>
        </p:nvSpPr>
        <p:spPr>
          <a:xfrm>
            <a:off x="114512" y="3008671"/>
            <a:ext cx="426815" cy="1572005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lèche courbée vers la droite 8"/>
          <p:cNvSpPr/>
          <p:nvPr/>
        </p:nvSpPr>
        <p:spPr>
          <a:xfrm rot="10800000">
            <a:off x="4726200" y="2862922"/>
            <a:ext cx="447636" cy="171775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72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1- </a:t>
            </a:r>
            <a:r>
              <a:rPr lang="fr-FR" dirty="0" err="1" smtClean="0"/>
              <a:t>Enable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analyses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76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Goal: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smtClean="0"/>
              <a:t>input </a:t>
            </a:r>
            <a:r>
              <a:rPr lang="fr-FR" dirty="0" smtClean="0"/>
              <a:t>to analyses:</a:t>
            </a:r>
          </a:p>
          <a:p>
            <a:pPr lvl="1"/>
            <a:r>
              <a:rPr lang="fr-FR" dirty="0" smtClean="0"/>
              <a:t>jets, ME(</a:t>
            </a:r>
            <a:r>
              <a:rPr lang="fr-FR" dirty="0" err="1" smtClean="0"/>
              <a:t>T</a:t>
            </a:r>
            <a:r>
              <a:rPr lang="fr-FR" dirty="0" smtClean="0"/>
              <a:t>), leptons, photons, isolation </a:t>
            </a:r>
          </a:p>
          <a:p>
            <a:r>
              <a:rPr lang="fr-FR" dirty="0" err="1" smtClean="0"/>
              <a:t>Ingredients</a:t>
            </a:r>
            <a:r>
              <a:rPr lang="fr-FR" dirty="0" smtClean="0"/>
              <a:t>: </a:t>
            </a:r>
            <a:endParaRPr lang="fr-FR" dirty="0" smtClean="0"/>
          </a:p>
          <a:p>
            <a:pPr lvl="1"/>
            <a:r>
              <a:rPr lang="fr-FR" dirty="0" err="1" smtClean="0"/>
              <a:t>pythia</a:t>
            </a:r>
            <a:r>
              <a:rPr lang="fr-FR" dirty="0" smtClean="0"/>
              <a:t> 8 interface (Benedikt)</a:t>
            </a:r>
          </a:p>
          <a:p>
            <a:pPr lvl="1"/>
            <a:r>
              <a:rPr lang="fr-FR" dirty="0" smtClean="0"/>
              <a:t>EDM v1 (</a:t>
            </a:r>
            <a:r>
              <a:rPr lang="fr-FR" dirty="0" err="1" smtClean="0"/>
              <a:t>proposed</a:t>
            </a:r>
            <a:r>
              <a:rPr lang="fr-FR" dirty="0" smtClean="0"/>
              <a:t> last </a:t>
            </a:r>
            <a:r>
              <a:rPr lang="fr-FR" dirty="0" err="1" smtClean="0"/>
              <a:t>week</a:t>
            </a:r>
            <a:r>
              <a:rPr lang="fr-FR" dirty="0" smtClean="0"/>
              <a:t>, in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github</a:t>
            </a:r>
            <a:r>
              <a:rPr lang="fr-FR" dirty="0" smtClean="0"/>
              <a:t>)</a:t>
            </a:r>
            <a:endParaRPr lang="fr-FR" dirty="0" smtClean="0"/>
          </a:p>
          <a:p>
            <a:pPr lvl="1"/>
            <a:r>
              <a:rPr lang="fr-FR" dirty="0" err="1" smtClean="0"/>
              <a:t>Dummy</a:t>
            </a:r>
            <a:r>
              <a:rPr lang="fr-FR" dirty="0" smtClean="0"/>
              <a:t> </a:t>
            </a:r>
            <a:r>
              <a:rPr lang="fr-FR" dirty="0" smtClean="0"/>
              <a:t>simulation + reconstruction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slide</a:t>
            </a:r>
            <a:r>
              <a:rPr lang="fr-FR" dirty="0" smtClean="0"/>
              <a:t>)</a:t>
            </a:r>
          </a:p>
          <a:p>
            <a:pPr lvl="2"/>
            <a:r>
              <a:rPr lang="fr-FR" dirty="0" smtClean="0"/>
              <a:t>output: EDM </a:t>
            </a:r>
            <a:r>
              <a:rPr lang="fr-FR" dirty="0" err="1" smtClean="0"/>
              <a:t>particles</a:t>
            </a:r>
            <a:r>
              <a:rPr lang="fr-FR" dirty="0" smtClean="0"/>
              <a:t> and jets</a:t>
            </a:r>
          </a:p>
          <a:p>
            <a:pPr lvl="3"/>
            <a:r>
              <a:rPr lang="fr-FR" dirty="0" smtClean="0"/>
              <a:t>Just the </a:t>
            </a:r>
            <a:r>
              <a:rPr lang="fr-FR" dirty="0" err="1" smtClean="0"/>
              <a:t>gen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and jets </a:t>
            </a:r>
            <a:r>
              <a:rPr lang="fr-FR" dirty="0" err="1" smtClean="0"/>
              <a:t>converted</a:t>
            </a:r>
            <a:r>
              <a:rPr lang="fr-FR" dirty="0" smtClean="0"/>
              <a:t> to the EDM </a:t>
            </a:r>
            <a:r>
              <a:rPr lang="fr-FR" dirty="0" err="1" smtClean="0"/>
              <a:t>reco</a:t>
            </a:r>
            <a:r>
              <a:rPr lang="fr-FR" dirty="0" smtClean="0"/>
              <a:t> format, </a:t>
            </a:r>
            <a:br>
              <a:rPr lang="fr-FR" dirty="0" smtClean="0"/>
            </a:br>
            <a:r>
              <a:rPr lang="fr-FR" dirty="0" smtClean="0"/>
              <a:t>no </a:t>
            </a:r>
            <a:r>
              <a:rPr lang="fr-FR" dirty="0" err="1" smtClean="0"/>
              <a:t>smearing</a:t>
            </a:r>
            <a:endParaRPr lang="fr-FR" dirty="0" smtClean="0"/>
          </a:p>
          <a:p>
            <a:pPr lvl="3"/>
            <a:r>
              <a:rPr lang="fr-FR" dirty="0" smtClean="0"/>
              <a:t>MET, lepton id, photon id, isolation </a:t>
            </a:r>
            <a:r>
              <a:rPr lang="fr-FR" dirty="0" err="1" smtClean="0"/>
              <a:t>taken</a:t>
            </a:r>
            <a:r>
              <a:rPr lang="fr-FR" dirty="0" smtClean="0"/>
              <a:t> care of by the user</a:t>
            </a:r>
          </a:p>
          <a:p>
            <a:pPr lvl="2"/>
            <a:r>
              <a:rPr lang="fr-FR" dirty="0" err="1" smtClean="0"/>
              <a:t>advantages</a:t>
            </a:r>
            <a:r>
              <a:rPr lang="fr-FR" dirty="0" smtClean="0"/>
              <a:t> for the user:</a:t>
            </a:r>
          </a:p>
          <a:p>
            <a:pPr lvl="3"/>
            <a:r>
              <a:rPr lang="fr-FR" dirty="0" smtClean="0"/>
              <a:t>set up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the EDM</a:t>
            </a:r>
          </a:p>
          <a:p>
            <a:pPr lvl="3"/>
            <a:r>
              <a:rPr lang="fr-FR" dirty="0" err="1" smtClean="0"/>
              <a:t>benefit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generator</a:t>
            </a:r>
            <a:r>
              <a:rPr lang="fr-FR" dirty="0" smtClean="0"/>
              <a:t> and </a:t>
            </a:r>
            <a:r>
              <a:rPr lang="fr-FR" dirty="0" err="1" smtClean="0"/>
              <a:t>fastjet</a:t>
            </a:r>
            <a:r>
              <a:rPr lang="fr-FR" dirty="0" smtClean="0"/>
              <a:t> interfaces</a:t>
            </a:r>
            <a:endParaRPr lang="fr-FR" dirty="0" smtClean="0"/>
          </a:p>
          <a:p>
            <a:r>
              <a:rPr lang="fr-FR" dirty="0" err="1" smtClean="0"/>
              <a:t>Timescale</a:t>
            </a:r>
            <a:r>
              <a:rPr lang="fr-FR" dirty="0" smtClean="0"/>
              <a:t>: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61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Dummy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266950" y="2737128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HepMC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60400" y="1430338"/>
            <a:ext cx="42291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Generator</a:t>
            </a:r>
            <a:r>
              <a:rPr lang="fr-FR" dirty="0" smtClean="0"/>
              <a:t> interface</a:t>
            </a:r>
          </a:p>
          <a:p>
            <a:pPr algn="ctr"/>
            <a:r>
              <a:rPr lang="fr-FR" dirty="0" err="1" smtClean="0"/>
              <a:t>Pythia</a:t>
            </a:r>
            <a:r>
              <a:rPr lang="fr-FR" dirty="0" smtClean="0"/>
              <a:t> (</a:t>
            </a:r>
            <a:r>
              <a:rPr lang="fr-FR" dirty="0" err="1" smtClean="0"/>
              <a:t>Ercan</a:t>
            </a:r>
            <a:r>
              <a:rPr lang="fr-FR" dirty="0" smtClean="0"/>
              <a:t> </a:t>
            </a:r>
            <a:r>
              <a:rPr lang="fr-FR" dirty="0" err="1" smtClean="0"/>
              <a:t>Pilicer</a:t>
            </a:r>
            <a:r>
              <a:rPr lang="fr-FR" dirty="0" smtClean="0"/>
              <a:t>)</a:t>
            </a:r>
          </a:p>
          <a:p>
            <a:pPr algn="ctr"/>
            <a:r>
              <a:rPr lang="fr-FR" dirty="0" err="1" smtClean="0"/>
              <a:t>Whizard</a:t>
            </a:r>
            <a:r>
              <a:rPr lang="fr-FR" dirty="0" smtClean="0"/>
              <a:t>, </a:t>
            </a:r>
            <a:r>
              <a:rPr lang="fr-FR" dirty="0" err="1" smtClean="0"/>
              <a:t>Madgraph</a:t>
            </a:r>
            <a:r>
              <a:rPr lang="fr-FR" dirty="0" smtClean="0"/>
              <a:t> (Patricia </a:t>
            </a:r>
            <a:r>
              <a:rPr lang="fr-FR" dirty="0" err="1" smtClean="0"/>
              <a:t>Rebello</a:t>
            </a:r>
            <a:r>
              <a:rPr lang="fr-FR" dirty="0" smtClean="0"/>
              <a:t> </a:t>
            </a:r>
            <a:r>
              <a:rPr lang="fr-FR" dirty="0" err="1" smtClean="0"/>
              <a:t>Teles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765300" y="3337520"/>
            <a:ext cx="20193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No-op Simulation + reconstruction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054225" y="4242712"/>
            <a:ext cx="144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0000FF"/>
                </a:solidFill>
              </a:rPr>
              <a:t>Particles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25675" y="6141998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Jets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94275" y="6117630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GenJets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25675" y="5549382"/>
            <a:ext cx="109855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Fastjet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857750" y="42427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MCParticles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994275" y="5549382"/>
            <a:ext cx="109855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Fastjet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533900" y="3489920"/>
            <a:ext cx="20193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HepMCConverter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556125" y="4887038"/>
            <a:ext cx="197485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GenParticleFilter</a:t>
            </a:r>
            <a:endParaRPr lang="fr-FR" dirty="0"/>
          </a:p>
        </p:txBody>
      </p:sp>
      <p:cxnSp>
        <p:nvCxnSpPr>
          <p:cNvPr id="17" name="Connecteur droit avec flèche 16"/>
          <p:cNvCxnSpPr>
            <a:stCxn id="6" idx="2"/>
            <a:endCxn id="5" idx="0"/>
          </p:cNvCxnSpPr>
          <p:nvPr/>
        </p:nvCxnSpPr>
        <p:spPr>
          <a:xfrm>
            <a:off x="2774950" y="2353668"/>
            <a:ext cx="0" cy="383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5" idx="2"/>
            <a:endCxn id="7" idx="0"/>
          </p:cNvCxnSpPr>
          <p:nvPr/>
        </p:nvCxnSpPr>
        <p:spPr>
          <a:xfrm>
            <a:off x="2774950" y="3106460"/>
            <a:ext cx="0" cy="231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7" idx="2"/>
            <a:endCxn id="8" idx="0"/>
          </p:cNvCxnSpPr>
          <p:nvPr/>
        </p:nvCxnSpPr>
        <p:spPr>
          <a:xfrm>
            <a:off x="2774950" y="3983851"/>
            <a:ext cx="0" cy="258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8" idx="2"/>
            <a:endCxn id="11" idx="0"/>
          </p:cNvCxnSpPr>
          <p:nvPr/>
        </p:nvCxnSpPr>
        <p:spPr>
          <a:xfrm>
            <a:off x="2774950" y="4612044"/>
            <a:ext cx="0" cy="937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1" idx="2"/>
            <a:endCxn id="9" idx="0"/>
          </p:cNvCxnSpPr>
          <p:nvPr/>
        </p:nvCxnSpPr>
        <p:spPr>
          <a:xfrm>
            <a:off x="2774950" y="5918714"/>
            <a:ext cx="0" cy="2232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5" idx="3"/>
          </p:cNvCxnSpPr>
          <p:nvPr/>
        </p:nvCxnSpPr>
        <p:spPr>
          <a:xfrm>
            <a:off x="3282950" y="2921794"/>
            <a:ext cx="2254250" cy="119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endCxn id="14" idx="0"/>
          </p:cNvCxnSpPr>
          <p:nvPr/>
        </p:nvCxnSpPr>
        <p:spPr>
          <a:xfrm>
            <a:off x="5537200" y="2933700"/>
            <a:ext cx="6350" cy="5562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stCxn id="14" idx="2"/>
          </p:cNvCxnSpPr>
          <p:nvPr/>
        </p:nvCxnSpPr>
        <p:spPr>
          <a:xfrm flipH="1">
            <a:off x="5537200" y="3859252"/>
            <a:ext cx="6350" cy="383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2" idx="2"/>
          </p:cNvCxnSpPr>
          <p:nvPr/>
        </p:nvCxnSpPr>
        <p:spPr>
          <a:xfrm>
            <a:off x="5543550" y="4612044"/>
            <a:ext cx="0" cy="2749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stCxn id="15" idx="2"/>
            <a:endCxn id="13" idx="0"/>
          </p:cNvCxnSpPr>
          <p:nvPr/>
        </p:nvCxnSpPr>
        <p:spPr>
          <a:xfrm>
            <a:off x="5543550" y="5256370"/>
            <a:ext cx="0" cy="293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13" idx="2"/>
            <a:endCxn id="10" idx="0"/>
          </p:cNvCxnSpPr>
          <p:nvPr/>
        </p:nvCxnSpPr>
        <p:spPr>
          <a:xfrm>
            <a:off x="5543550" y="5918714"/>
            <a:ext cx="0" cy="198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7366000" y="3963708"/>
            <a:ext cx="1612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In </a:t>
            </a:r>
            <a:r>
              <a:rPr lang="fr-FR" dirty="0" err="1" smtClean="0">
                <a:solidFill>
                  <a:srgbClr val="0000FF"/>
                </a:solidFill>
              </a:rPr>
              <a:t>blue</a:t>
            </a:r>
            <a:r>
              <a:rPr lang="fr-FR" dirty="0" smtClean="0">
                <a:solidFill>
                  <a:srgbClr val="0000FF"/>
                </a:solidFill>
              </a:rPr>
              <a:t>: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products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from</a:t>
            </a:r>
            <a:r>
              <a:rPr lang="fr-FR" dirty="0" smtClean="0">
                <a:solidFill>
                  <a:srgbClr val="0000FF"/>
                </a:solidFill>
              </a:rPr>
              <a:t> the simulation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5048250" y="1430338"/>
            <a:ext cx="3111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out how to compile with pythia8 (Benedikt)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126999" y="3124200"/>
            <a:ext cx="1914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each</a:t>
            </a:r>
            <a:r>
              <a:rPr lang="fr-FR" dirty="0" smtClean="0"/>
              <a:t> stable </a:t>
            </a:r>
            <a:r>
              <a:rPr lang="fr-FR" dirty="0" err="1" smtClean="0"/>
              <a:t>HepMC</a:t>
            </a:r>
            <a:r>
              <a:rPr lang="fr-FR" dirty="0" smtClean="0"/>
              <a:t> </a:t>
            </a:r>
            <a:r>
              <a:rPr lang="fr-FR" dirty="0" err="1" smtClean="0"/>
              <a:t>gen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a « </a:t>
            </a:r>
            <a:r>
              <a:rPr lang="fr-FR" dirty="0" err="1" smtClean="0"/>
              <a:t>reconstructed</a:t>
            </a:r>
            <a:r>
              <a:rPr lang="fr-FR" dirty="0" smtClean="0"/>
              <a:t> » </a:t>
            </a:r>
            <a:r>
              <a:rPr lang="fr-FR" dirty="0" err="1" smtClean="0"/>
              <a:t>Particle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6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2- </a:t>
            </a:r>
            <a:r>
              <a:rPr lang="fr-FR" dirty="0" err="1" smtClean="0"/>
              <a:t>Define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detector performance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199"/>
            <a:ext cx="8382000" cy="5121275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Parametric</a:t>
            </a:r>
            <a:r>
              <a:rPr lang="fr-FR" dirty="0" smtClean="0"/>
              <a:t> simulation in FCCSW</a:t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possiblities</a:t>
            </a:r>
            <a:r>
              <a:rPr lang="fr-FR" dirty="0" smtClean="0"/>
              <a:t>:</a:t>
            </a:r>
            <a:endParaRPr lang="fr-FR" dirty="0" smtClean="0"/>
          </a:p>
          <a:p>
            <a:pPr lvl="1"/>
            <a:r>
              <a:rPr lang="fr-FR" dirty="0" smtClean="0"/>
              <a:t>Delphes </a:t>
            </a:r>
            <a:endParaRPr lang="fr-FR" dirty="0" smtClean="0"/>
          </a:p>
          <a:p>
            <a:pPr lvl="2"/>
            <a:r>
              <a:rPr lang="fr-FR" b="1" dirty="0" err="1" smtClean="0">
                <a:solidFill>
                  <a:srgbClr val="FF0000"/>
                </a:solidFill>
              </a:rPr>
              <a:t>integration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in Gaudi / EDM (?, 2 </a:t>
            </a:r>
            <a:r>
              <a:rPr lang="fr-FR" b="1" dirty="0" err="1" smtClean="0">
                <a:solidFill>
                  <a:srgbClr val="FF0000"/>
                </a:solidFill>
              </a:rPr>
              <a:t>weeks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fr-FR" dirty="0" err="1" smtClean="0"/>
              <a:t>Particle</a:t>
            </a:r>
            <a:r>
              <a:rPr lang="fr-FR" dirty="0" smtClean="0"/>
              <a:t>-flow </a:t>
            </a:r>
            <a:r>
              <a:rPr lang="fr-FR" dirty="0" err="1" smtClean="0"/>
              <a:t>based</a:t>
            </a:r>
            <a:r>
              <a:rPr lang="fr-FR" dirty="0" smtClean="0"/>
              <a:t> simulation in Gaudi</a:t>
            </a:r>
            <a:br>
              <a:rPr lang="fr-FR" dirty="0" smtClean="0"/>
            </a:br>
            <a:r>
              <a:rPr lang="fr-FR" dirty="0" err="1"/>
              <a:t>Similar</a:t>
            </a:r>
            <a:r>
              <a:rPr lang="fr-FR" dirty="0"/>
              <a:t> to QUFSIM in Aleph or to </a:t>
            </a:r>
            <a:r>
              <a:rPr lang="fr-FR" dirty="0" err="1"/>
              <a:t>PFSim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>
                <a:hlinkClick r:id="rId2"/>
              </a:rPr>
              <a:t>https://indico.fnal.gov/getFile.py/access?contribId=20&amp;resId=0&amp;materialId=slides&amp;confId=</a:t>
            </a:r>
            <a:r>
              <a:rPr lang="fr-FR" dirty="0" smtClean="0">
                <a:hlinkClick r:id="rId2"/>
              </a:rPr>
              <a:t>6983</a:t>
            </a:r>
            <a:endParaRPr lang="fr-FR" dirty="0" smtClean="0"/>
          </a:p>
          <a:p>
            <a:pPr lvl="2"/>
            <a:r>
              <a:rPr lang="fr-FR" dirty="0" err="1" smtClean="0"/>
              <a:t>integration</a:t>
            </a:r>
            <a:r>
              <a:rPr lang="fr-FR" dirty="0" smtClean="0"/>
              <a:t> of </a:t>
            </a:r>
            <a:r>
              <a:rPr lang="fr-FR" dirty="0" err="1" smtClean="0"/>
              <a:t>PFSim</a:t>
            </a:r>
            <a:r>
              <a:rPr lang="fr-FR" dirty="0" smtClean="0"/>
              <a:t> in Gaudi / EDM (Colin, 2 </a:t>
            </a:r>
            <a:r>
              <a:rPr lang="fr-FR" dirty="0" err="1" smtClean="0"/>
              <a:t>days</a:t>
            </a:r>
            <a:r>
              <a:rPr lang="fr-FR" dirty="0" smtClean="0"/>
              <a:t>)</a:t>
            </a:r>
          </a:p>
          <a:p>
            <a:pPr lvl="2"/>
            <a:r>
              <a:rPr lang="fr-FR" b="1" dirty="0" err="1" smtClean="0">
                <a:solidFill>
                  <a:srgbClr val="FF0000"/>
                </a:solidFill>
              </a:rPr>
              <a:t>development</a:t>
            </a:r>
            <a:r>
              <a:rPr lang="fr-FR" b="1" dirty="0" smtClean="0">
                <a:solidFill>
                  <a:srgbClr val="FF0000"/>
                </a:solidFill>
              </a:rPr>
              <a:t> of the </a:t>
            </a:r>
            <a:r>
              <a:rPr lang="fr-FR" b="1" dirty="0" err="1" smtClean="0">
                <a:solidFill>
                  <a:srgbClr val="FF0000"/>
                </a:solidFill>
              </a:rPr>
              <a:t>particle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flow model (?, 1 </a:t>
            </a:r>
            <a:r>
              <a:rPr lang="fr-FR" b="1" dirty="0" err="1" smtClean="0">
                <a:solidFill>
                  <a:srgbClr val="FF0000"/>
                </a:solidFill>
              </a:rPr>
              <a:t>month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pPr lvl="2"/>
            <a:r>
              <a:rPr lang="fr-FR" dirty="0" err="1" smtClean="0"/>
              <a:t>integration</a:t>
            </a:r>
            <a:r>
              <a:rPr lang="fr-FR" dirty="0" smtClean="0"/>
              <a:t> in Geant4 (Anna, </a:t>
            </a:r>
            <a:r>
              <a:rPr lang="fr-FR" dirty="0" err="1" smtClean="0"/>
              <a:t>Themis</a:t>
            </a:r>
            <a:r>
              <a:rPr lang="fr-FR" dirty="0" smtClean="0"/>
              <a:t>?)</a:t>
            </a:r>
          </a:p>
          <a:p>
            <a:pPr lvl="2"/>
            <a:r>
              <a:rPr lang="fr-FR" dirty="0" err="1" smtClean="0"/>
              <a:t>integration</a:t>
            </a:r>
            <a:r>
              <a:rPr lang="fr-FR" dirty="0" smtClean="0"/>
              <a:t> of</a:t>
            </a:r>
            <a:r>
              <a:rPr lang="fr-FR" dirty="0" smtClean="0"/>
              <a:t> ATLFAST-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/>
              <a:t> </a:t>
            </a:r>
            <a:r>
              <a:rPr lang="fr-FR" sz="3100" b="1" i="1" dirty="0" smtClean="0"/>
              <a:t>single </a:t>
            </a:r>
            <a:r>
              <a:rPr lang="fr-FR" sz="3100" b="1" i="1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response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? (Anna, </a:t>
            </a:r>
            <a:r>
              <a:rPr lang="fr-FR" dirty="0" err="1" smtClean="0"/>
              <a:t>Themis</a:t>
            </a:r>
            <a:r>
              <a:rPr lang="fr-FR" dirty="0" smtClean="0"/>
              <a:t>)</a:t>
            </a:r>
            <a:endParaRPr lang="fr-FR" dirty="0" smtClean="0"/>
          </a:p>
          <a:p>
            <a:pPr marL="914400" lvl="2" indent="0">
              <a:buNone/>
            </a:pPr>
            <a:endParaRPr lang="fr-FR" dirty="0" smtClean="0"/>
          </a:p>
          <a:p>
            <a:r>
              <a:rPr lang="fr-FR" dirty="0" err="1" smtClean="0"/>
              <a:t>Critical</a:t>
            </a:r>
            <a:r>
              <a:rPr lang="fr-FR" dirty="0" smtClean="0"/>
              <a:t>! </a:t>
            </a:r>
          </a:p>
          <a:p>
            <a:pPr lvl="1"/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volunteers</a:t>
            </a:r>
            <a:r>
              <a:rPr lang="fr-FR" dirty="0" smtClean="0"/>
              <a:t> for </a:t>
            </a:r>
            <a:r>
              <a:rPr lang="fr-FR" b="1" dirty="0" err="1" smtClean="0">
                <a:solidFill>
                  <a:srgbClr val="FF0000"/>
                </a:solidFill>
              </a:rPr>
              <a:t>these</a:t>
            </a:r>
            <a:r>
              <a:rPr lang="fr-FR" b="1" dirty="0" smtClean="0">
                <a:solidFill>
                  <a:srgbClr val="FF0000"/>
                </a:solidFill>
              </a:rPr>
              <a:t> items</a:t>
            </a:r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72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3- Test performance of a detector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/>
              <a:t>Need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Geant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in Gaudi</a:t>
            </a:r>
            <a:r>
              <a:rPr lang="fr-FR" dirty="0"/>
              <a:t> </a:t>
            </a:r>
            <a:r>
              <a:rPr lang="fr-FR" dirty="0" smtClean="0"/>
              <a:t>and EDM </a:t>
            </a:r>
            <a:br>
              <a:rPr lang="fr-FR" dirty="0" smtClean="0"/>
            </a:br>
            <a:r>
              <a:rPr lang="fr-FR" dirty="0" smtClean="0"/>
              <a:t>(Benedikt, Anna, </a:t>
            </a:r>
            <a:r>
              <a:rPr lang="fr-FR" dirty="0" err="1" smtClean="0"/>
              <a:t>Themis</a:t>
            </a:r>
            <a:r>
              <a:rPr lang="fr-FR" dirty="0" smtClean="0"/>
              <a:t>, </a:t>
            </a:r>
            <a:r>
              <a:rPr lang="fr-FR" dirty="0" smtClean="0"/>
              <a:t>Julia)</a:t>
            </a:r>
            <a:endParaRPr lang="fr-FR" dirty="0" smtClean="0"/>
          </a:p>
          <a:p>
            <a:pPr lvl="1"/>
            <a:r>
              <a:rPr lang="fr-FR" dirty="0" err="1" smtClean="0"/>
              <a:t>Geometry</a:t>
            </a:r>
            <a:r>
              <a:rPr lang="fr-FR" dirty="0" smtClean="0"/>
              <a:t> infrastructure </a:t>
            </a:r>
            <a:br>
              <a:rPr lang="fr-FR" dirty="0" smtClean="0"/>
            </a:br>
            <a:r>
              <a:rPr lang="fr-FR" dirty="0" smtClean="0"/>
              <a:t>(Julia)</a:t>
            </a:r>
          </a:p>
          <a:p>
            <a:pPr lvl="2"/>
            <a:r>
              <a:rPr lang="fr-FR" dirty="0" smtClean="0"/>
              <a:t>DD4HEP, </a:t>
            </a:r>
            <a:r>
              <a:rPr lang="fr-FR" dirty="0" err="1" smtClean="0"/>
              <a:t>simplified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for RECO, </a:t>
            </a:r>
            <a:r>
              <a:rPr lang="fr-FR" dirty="0" err="1" smtClean="0"/>
              <a:t>Geant</a:t>
            </a:r>
            <a:r>
              <a:rPr lang="fr-FR" dirty="0" smtClean="0"/>
              <a:t> interface </a:t>
            </a:r>
            <a:endParaRPr lang="fr-FR" dirty="0" smtClean="0"/>
          </a:p>
          <a:p>
            <a:pPr lvl="1"/>
            <a:r>
              <a:rPr lang="fr-FR" dirty="0" smtClean="0"/>
              <a:t>A detector model </a:t>
            </a:r>
            <a:br>
              <a:rPr lang="fr-FR" dirty="0" smtClean="0"/>
            </a:br>
            <a:r>
              <a:rPr lang="fr-FR" dirty="0" smtClean="0"/>
              <a:t>(?)</a:t>
            </a:r>
            <a:endParaRPr lang="fr-FR" dirty="0" smtClean="0"/>
          </a:p>
          <a:p>
            <a:pPr lvl="1"/>
            <a:r>
              <a:rPr lang="fr-FR" dirty="0" err="1" smtClean="0"/>
              <a:t>Particle</a:t>
            </a:r>
            <a:r>
              <a:rPr lang="fr-FR" dirty="0" smtClean="0"/>
              <a:t> flow reconstruction </a:t>
            </a:r>
            <a:r>
              <a:rPr lang="fr-FR" dirty="0" err="1" smtClean="0"/>
              <a:t>algorithm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to </a:t>
            </a:r>
            <a:r>
              <a:rPr lang="fr-FR" dirty="0" err="1" smtClean="0"/>
              <a:t>this</a:t>
            </a:r>
            <a:r>
              <a:rPr lang="fr-FR" dirty="0" smtClean="0"/>
              <a:t> detector model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(?, Colin)</a:t>
            </a:r>
          </a:p>
          <a:p>
            <a:pPr lvl="1"/>
            <a:r>
              <a:rPr lang="fr-FR" dirty="0" smtClean="0"/>
              <a:t>Computing infrastructure </a:t>
            </a:r>
            <a:br>
              <a:rPr lang="fr-FR" dirty="0" smtClean="0"/>
            </a:br>
            <a:r>
              <a:rPr lang="fr-FR" dirty="0" smtClean="0"/>
              <a:t>(?)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55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3- Test performance of a detector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smtClean="0"/>
              <a:t>simulation </a:t>
            </a:r>
            <a:r>
              <a:rPr lang="fr-FR" dirty="0" err="1" smtClean="0"/>
              <a:t>inside</a:t>
            </a:r>
            <a:r>
              <a:rPr lang="fr-FR" dirty="0" smtClean="0"/>
              <a:t> Geant4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Julia’s</a:t>
            </a:r>
            <a:r>
              <a:rPr lang="fr-FR" dirty="0" smtClean="0"/>
              <a:t> talk) </a:t>
            </a:r>
            <a:endParaRPr lang="fr-FR" dirty="0" smtClean="0"/>
          </a:p>
          <a:p>
            <a:pPr lvl="1"/>
            <a:r>
              <a:rPr lang="fr-FR" dirty="0" err="1" smtClean="0"/>
              <a:t>similar</a:t>
            </a:r>
            <a:r>
              <a:rPr lang="fr-FR" dirty="0" smtClean="0"/>
              <a:t> to CMS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sim</a:t>
            </a:r>
            <a:r>
              <a:rPr lang="fr-FR" dirty="0" smtClean="0"/>
              <a:t> or ATLFAST</a:t>
            </a:r>
            <a:r>
              <a:rPr lang="fr-FR" dirty="0" smtClean="0"/>
              <a:t>? </a:t>
            </a:r>
            <a:r>
              <a:rPr lang="fr-FR" dirty="0" smtClean="0"/>
              <a:t> </a:t>
            </a:r>
            <a:endParaRPr lang="fr-FR" dirty="0" smtClean="0"/>
          </a:p>
          <a:p>
            <a:pPr lvl="2"/>
            <a:r>
              <a:rPr lang="fr-FR" dirty="0" err="1" smtClean="0"/>
              <a:t>produces</a:t>
            </a:r>
            <a:r>
              <a:rPr lang="fr-FR" dirty="0" smtClean="0"/>
              <a:t> </a:t>
            </a:r>
            <a:r>
              <a:rPr lang="fr-FR" dirty="0" smtClean="0"/>
              <a:t>detector hits,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the full </a:t>
            </a:r>
            <a:r>
              <a:rPr lang="fr-FR" dirty="0" err="1" smtClean="0"/>
              <a:t>sim</a:t>
            </a:r>
            <a:endParaRPr lang="fr-FR" dirty="0" smtClean="0"/>
          </a:p>
          <a:p>
            <a:pPr lvl="2"/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reconstruction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as for real </a:t>
            </a:r>
            <a:r>
              <a:rPr lang="fr-FR" dirty="0" smtClean="0"/>
              <a:t>data, </a:t>
            </a:r>
            <a:br>
              <a:rPr lang="fr-FR" dirty="0" smtClean="0"/>
            </a:b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particle</a:t>
            </a:r>
            <a:r>
              <a:rPr lang="fr-FR" dirty="0" smtClean="0"/>
              <a:t> flow</a:t>
            </a:r>
            <a:endParaRPr lang="fr-FR" dirty="0" smtClean="0"/>
          </a:p>
          <a:p>
            <a:pPr lvl="3"/>
            <a:r>
              <a:rPr lang="fr-FR" dirty="0" err="1" smtClean="0"/>
              <a:t>except</a:t>
            </a:r>
            <a:r>
              <a:rPr lang="fr-FR" dirty="0" smtClean="0"/>
              <a:t> for </a:t>
            </a:r>
            <a:r>
              <a:rPr lang="fr-FR" dirty="0" err="1" smtClean="0"/>
              <a:t>track</a:t>
            </a:r>
            <a:r>
              <a:rPr lang="fr-FR" dirty="0" smtClean="0"/>
              <a:t> pattern recognition</a:t>
            </a:r>
          </a:p>
          <a:p>
            <a:r>
              <a:rPr lang="fr-FR" dirty="0" err="1" smtClean="0"/>
              <a:t>Parametric</a:t>
            </a:r>
            <a:r>
              <a:rPr lang="fr-FR" dirty="0" smtClean="0"/>
              <a:t> simulation </a:t>
            </a:r>
            <a:r>
              <a:rPr lang="fr-FR" dirty="0" err="1" smtClean="0"/>
              <a:t>inside</a:t>
            </a:r>
            <a:r>
              <a:rPr lang="fr-FR" dirty="0" smtClean="0"/>
              <a:t> Geant4</a:t>
            </a:r>
          </a:p>
          <a:p>
            <a:pPr lvl="1"/>
            <a:r>
              <a:rPr lang="fr-FR" dirty="0" err="1" smtClean="0"/>
              <a:t>Particle</a:t>
            </a:r>
            <a:r>
              <a:rPr lang="fr-FR" dirty="0" smtClean="0"/>
              <a:t> flow simulation with </a:t>
            </a:r>
            <a:r>
              <a:rPr lang="fr-FR" dirty="0" smtClean="0"/>
              <a:t>full </a:t>
            </a:r>
            <a:r>
              <a:rPr lang="fr-FR" dirty="0" err="1" smtClean="0"/>
              <a:t>sim</a:t>
            </a:r>
            <a:r>
              <a:rPr lang="fr-FR" dirty="0" smtClean="0"/>
              <a:t> </a:t>
            </a:r>
            <a:r>
              <a:rPr lang="fr-FR" dirty="0" err="1" smtClean="0"/>
              <a:t>response</a:t>
            </a:r>
            <a:r>
              <a:rPr lang="fr-FR" dirty="0" smtClean="0"/>
              <a:t> (?)</a:t>
            </a:r>
          </a:p>
          <a:p>
            <a:pPr lvl="2"/>
            <a:r>
              <a:rPr lang="fr-FR" dirty="0" err="1" smtClean="0"/>
              <a:t>simulate</a:t>
            </a:r>
            <a:r>
              <a:rPr lang="fr-FR" dirty="0" smtClean="0"/>
              <a:t> and </a:t>
            </a:r>
            <a:r>
              <a:rPr lang="fr-FR" b="1" dirty="0" err="1" smtClean="0">
                <a:solidFill>
                  <a:srgbClr val="FF0000"/>
                </a:solidFill>
              </a:rPr>
              <a:t>reconstruct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single </a:t>
            </a:r>
            <a:r>
              <a:rPr lang="fr-FR" dirty="0" err="1" smtClean="0"/>
              <a:t>particles</a:t>
            </a:r>
            <a:r>
              <a:rPr lang="fr-FR" dirty="0" smtClean="0"/>
              <a:t> in full </a:t>
            </a:r>
            <a:r>
              <a:rPr lang="fr-FR" dirty="0" err="1" smtClean="0"/>
              <a:t>sim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b="1" dirty="0" err="1">
                <a:solidFill>
                  <a:srgbClr val="FF0000"/>
                </a:solidFill>
              </a:rPr>
              <a:t>N</a:t>
            </a:r>
            <a:r>
              <a:rPr lang="fr-FR" b="1" dirty="0" err="1" smtClean="0">
                <a:solidFill>
                  <a:srgbClr val="FF0000"/>
                </a:solidFill>
              </a:rPr>
              <a:t>eed</a:t>
            </a:r>
            <a:r>
              <a:rPr lang="fr-FR" b="1" dirty="0" smtClean="0">
                <a:solidFill>
                  <a:srgbClr val="FF0000"/>
                </a:solidFill>
              </a:rPr>
              <a:t> to </a:t>
            </a:r>
            <a:r>
              <a:rPr lang="fr-FR" b="1" dirty="0" err="1" smtClean="0">
                <a:solidFill>
                  <a:srgbClr val="FF0000"/>
                </a:solidFill>
              </a:rPr>
              <a:t>implement</a:t>
            </a:r>
            <a:r>
              <a:rPr lang="fr-FR" b="1" dirty="0" smtClean="0">
                <a:solidFill>
                  <a:srgbClr val="FF0000"/>
                </a:solidFill>
              </a:rPr>
              <a:t> a </a:t>
            </a:r>
            <a:r>
              <a:rPr lang="fr-FR" b="1" dirty="0" err="1" smtClean="0">
                <a:solidFill>
                  <a:srgbClr val="FF0000"/>
                </a:solidFill>
              </a:rPr>
              <a:t>particle</a:t>
            </a:r>
            <a:r>
              <a:rPr lang="fr-FR" b="1" dirty="0" smtClean="0">
                <a:solidFill>
                  <a:srgbClr val="FF0000"/>
                </a:solidFill>
              </a:rPr>
              <a:t> flow </a:t>
            </a:r>
            <a:r>
              <a:rPr lang="fr-FR" b="1" dirty="0" err="1" smtClean="0">
                <a:solidFill>
                  <a:srgbClr val="FF0000"/>
                </a:solidFill>
              </a:rPr>
              <a:t>algorithm</a:t>
            </a:r>
            <a:r>
              <a:rPr lang="fr-FR" b="1" dirty="0" smtClean="0">
                <a:solidFill>
                  <a:srgbClr val="FF0000"/>
                </a:solidFill>
              </a:rPr>
              <a:t> in all </a:t>
            </a:r>
            <a:r>
              <a:rPr lang="fr-FR" b="1" dirty="0" smtClean="0">
                <a:solidFill>
                  <a:srgbClr val="FF0000"/>
                </a:solidFill>
              </a:rPr>
              <a:t>cases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(time </a:t>
            </a:r>
            <a:r>
              <a:rPr lang="fr-FR" b="1" dirty="0" err="1" smtClean="0">
                <a:solidFill>
                  <a:srgbClr val="FF0000"/>
                </a:solidFill>
              </a:rPr>
              <a:t>scale</a:t>
            </a:r>
            <a:r>
              <a:rPr lang="fr-FR" b="1" dirty="0" smtClean="0">
                <a:solidFill>
                  <a:srgbClr val="FF0000"/>
                </a:solidFill>
              </a:rPr>
              <a:t>: 1 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r>
              <a:rPr lang="fr-FR" b="1" dirty="0" smtClean="0">
                <a:solidFill>
                  <a:srgbClr val="FF0000"/>
                </a:solidFill>
              </a:rPr>
              <a:t>, </a:t>
            </a:r>
            <a:r>
              <a:rPr lang="fr-FR" b="1" dirty="0" err="1" smtClean="0">
                <a:solidFill>
                  <a:srgbClr val="FF0000"/>
                </a:solidFill>
              </a:rPr>
              <a:t>should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start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now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135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Backup</a:t>
            </a:r>
            <a:endParaRPr lang="fr-FR" dirty="0"/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360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flow?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Jet and </a:t>
            </a:r>
            <a:r>
              <a:rPr lang="fr-FR" dirty="0" err="1"/>
              <a:t>missing</a:t>
            </a:r>
            <a:r>
              <a:rPr lang="fr-FR" dirty="0"/>
              <a:t> transverse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resolution</a:t>
            </a:r>
            <a:r>
              <a:rPr lang="fr-FR" dirty="0"/>
              <a:t> </a:t>
            </a:r>
            <a:r>
              <a:rPr lang="fr-FR" dirty="0" err="1"/>
              <a:t>improved</a:t>
            </a:r>
            <a:r>
              <a:rPr lang="fr-FR" dirty="0"/>
              <a:t> by a factor 2 </a:t>
            </a:r>
          </a:p>
          <a:p>
            <a:r>
              <a:rPr lang="fr-FR" dirty="0"/>
              <a:t>Jet </a:t>
            </a:r>
            <a:r>
              <a:rPr lang="fr-FR" dirty="0" err="1"/>
              <a:t>angular</a:t>
            </a:r>
            <a:r>
              <a:rPr lang="fr-FR" dirty="0"/>
              <a:t> </a:t>
            </a:r>
            <a:r>
              <a:rPr lang="fr-FR" dirty="0" err="1"/>
              <a:t>resolution</a:t>
            </a:r>
            <a:r>
              <a:rPr lang="fr-FR" dirty="0"/>
              <a:t> </a:t>
            </a:r>
            <a:r>
              <a:rPr lang="fr-FR" dirty="0" err="1"/>
              <a:t>improved</a:t>
            </a:r>
            <a:r>
              <a:rPr lang="fr-FR" dirty="0"/>
              <a:t> by a factor 2 </a:t>
            </a:r>
          </a:p>
          <a:p>
            <a:r>
              <a:rPr lang="fr-FR" dirty="0"/>
              <a:t>Jet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systematic</a:t>
            </a:r>
            <a:r>
              <a:rPr lang="fr-FR" dirty="0"/>
              <a:t> </a:t>
            </a:r>
            <a:r>
              <a:rPr lang="fr-FR" dirty="0" err="1"/>
              <a:t>uncertainty</a:t>
            </a:r>
            <a:r>
              <a:rPr lang="fr-FR" dirty="0"/>
              <a:t> </a:t>
            </a:r>
            <a:r>
              <a:rPr lang="fr-FR" dirty="0" err="1"/>
              <a:t>divided</a:t>
            </a:r>
            <a:r>
              <a:rPr lang="fr-FR" dirty="0"/>
              <a:t> by 5 (</a:t>
            </a:r>
            <a:r>
              <a:rPr lang="fr-FR" dirty="0" err="1"/>
              <a:t>now</a:t>
            </a:r>
            <a:r>
              <a:rPr lang="fr-FR" dirty="0"/>
              <a:t> ~1-2%)</a:t>
            </a:r>
          </a:p>
          <a:p>
            <a:r>
              <a:rPr lang="fr-FR" dirty="0" err="1"/>
              <a:t>Particle-based</a:t>
            </a:r>
            <a:r>
              <a:rPr lang="fr-FR" dirty="0"/>
              <a:t> lepton isolation more efficient and pure</a:t>
            </a:r>
          </a:p>
          <a:p>
            <a:r>
              <a:rPr lang="fr-FR" dirty="0"/>
              <a:t>Tau identification </a:t>
            </a:r>
            <a:r>
              <a:rPr lang="fr-FR" dirty="0" smtClean="0"/>
              <a:t>3 </a:t>
            </a:r>
            <a:r>
              <a:rPr lang="fr-FR" dirty="0"/>
              <a:t>times </a:t>
            </a:r>
            <a:r>
              <a:rPr lang="fr-FR" dirty="0" err="1"/>
              <a:t>purer</a:t>
            </a:r>
            <a:r>
              <a:rPr lang="fr-FR" dirty="0"/>
              <a:t> at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efficiency</a:t>
            </a:r>
            <a:endParaRPr lang="fr-FR" dirty="0"/>
          </a:p>
          <a:p>
            <a:r>
              <a:rPr lang="fr-FR" dirty="0"/>
              <a:t>All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objects</a:t>
            </a:r>
            <a:r>
              <a:rPr lang="fr-FR" dirty="0"/>
              <a:t> </a:t>
            </a:r>
            <a:r>
              <a:rPr lang="fr-FR" dirty="0" err="1"/>
              <a:t>mostly</a:t>
            </a:r>
            <a:r>
              <a:rPr lang="fr-FR" dirty="0"/>
              <a:t> </a:t>
            </a:r>
            <a:r>
              <a:rPr lang="fr-FR" dirty="0" err="1"/>
              <a:t>insensitive</a:t>
            </a:r>
            <a:r>
              <a:rPr lang="fr-FR" dirty="0"/>
              <a:t> to </a:t>
            </a:r>
            <a:r>
              <a:rPr lang="fr-FR" dirty="0" err="1"/>
              <a:t>pileup</a:t>
            </a:r>
            <a:r>
              <a:rPr lang="fr-FR" dirty="0"/>
              <a:t> interactions in a </a:t>
            </a:r>
            <a:r>
              <a:rPr lang="fr-FR" dirty="0" err="1"/>
              <a:t>given</a:t>
            </a:r>
            <a:r>
              <a:rPr lang="fr-FR" dirty="0"/>
              <a:t> LHC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 smtClean="0"/>
              <a:t>crossing</a:t>
            </a:r>
            <a:r>
              <a:rPr lang="fr-FR" dirty="0" smtClean="0"/>
              <a:t> (FCC </a:t>
            </a:r>
            <a:r>
              <a:rPr lang="fr-FR" dirty="0" err="1" smtClean="0"/>
              <a:t>hh</a:t>
            </a:r>
            <a:r>
              <a:rPr lang="fr-FR" dirty="0" smtClean="0"/>
              <a:t>!)</a:t>
            </a:r>
          </a:p>
          <a:p>
            <a:r>
              <a:rPr lang="fr-FR" dirty="0" err="1" smtClean="0"/>
              <a:t>Systematic</a:t>
            </a:r>
            <a:r>
              <a:rPr lang="fr-FR" dirty="0" smtClean="0"/>
              <a:t> </a:t>
            </a:r>
            <a:r>
              <a:rPr lang="fr-FR" dirty="0" err="1" smtClean="0"/>
              <a:t>uncertainties</a:t>
            </a:r>
            <a:r>
              <a:rPr lang="fr-FR" dirty="0" smtClean="0"/>
              <a:t> in analyses </a:t>
            </a:r>
            <a:r>
              <a:rPr lang="fr-FR" dirty="0" err="1" smtClean="0"/>
              <a:t>improved</a:t>
            </a:r>
            <a:endParaRPr lang="fr-FR" dirty="0"/>
          </a:p>
          <a:p>
            <a:r>
              <a:rPr lang="fr-FR" dirty="0" err="1"/>
              <a:t>Used</a:t>
            </a:r>
            <a:r>
              <a:rPr lang="fr-FR" dirty="0"/>
              <a:t> in all CMS analyses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790A-CD11-EE48-A5ED-16FF5DA5677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0678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392</Words>
  <Application>Microsoft Macintosh PowerPoint</Application>
  <PresentationFormat>Présentation à l'écran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FCC Simulation Tools Overview &amp; Discussion</vt:lpstr>
      <vt:lpstr>Goal is 3-fold</vt:lpstr>
      <vt:lpstr>1- Enable physics analyses</vt:lpstr>
      <vt:lpstr>Dummy simulation</vt:lpstr>
      <vt:lpstr>2- Define target detector performance</vt:lpstr>
      <vt:lpstr>3- Test performance of a detector model</vt:lpstr>
      <vt:lpstr>3- Test performance of a detector model</vt:lpstr>
      <vt:lpstr>Backup</vt:lpstr>
      <vt:lpstr>Why particle flow?</vt:lpstr>
      <vt:lpstr>ATLFAST?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Simulation Tools Overview</dc:title>
  <dc:creator>admin admin</dc:creator>
  <cp:lastModifiedBy>admin admin</cp:lastModifiedBy>
  <cp:revision>37</cp:revision>
  <dcterms:created xsi:type="dcterms:W3CDTF">2014-12-02T06:22:03Z</dcterms:created>
  <dcterms:modified xsi:type="dcterms:W3CDTF">2014-12-04T10:15:38Z</dcterms:modified>
</cp:coreProperties>
</file>