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73" r:id="rId3"/>
    <p:sldId id="372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78" r:id="rId15"/>
    <p:sldId id="353" r:id="rId16"/>
    <p:sldId id="391" r:id="rId17"/>
    <p:sldId id="392" r:id="rId18"/>
    <p:sldId id="393" r:id="rId19"/>
    <p:sldId id="394" r:id="rId20"/>
    <p:sldId id="395" r:id="rId21"/>
    <p:sldId id="389" r:id="rId22"/>
    <p:sldId id="390" r:id="rId23"/>
    <p:sldId id="35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FF"/>
    <a:srgbClr val="000099"/>
    <a:srgbClr val="FD39D8"/>
    <a:srgbClr val="81EA32"/>
    <a:srgbClr val="7AF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 snapToGrid="0" snapToObjects="1">
      <p:cViewPr varScale="1">
        <p:scale>
          <a:sx n="79" d="100"/>
          <a:sy n="79" d="100"/>
        </p:scale>
        <p:origin x="-33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BDF27-0BE3-4F44-B943-821C0FD193F2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E0CD8-17CE-704C-A36F-120C1A433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35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55812-F309-B442-9119-5C3092ED4DB2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2DAD-D847-1D41-B2F5-AB8D3397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997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330A-472D-4CEE-A073-E36B4D7B2BC1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D758-B5CF-47C2-92EF-3FD14B59AB87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3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E481-4BFD-4CDE-8831-DC4D9A57E4B8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7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DD758-088E-4239-9709-9315058B6A34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0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C1459-813B-4168-A260-1ADFD31BE86D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71BA-D795-43A8-BE91-E8990F5CB294}" type="datetime1">
              <a:rPr lang="tr-TR" smtClean="0"/>
              <a:t>04.12.2014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4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EEB25-9E26-4EDD-A686-3B4DF7722685}" type="datetime1">
              <a:rPr lang="tr-TR" smtClean="0"/>
              <a:t>04.12.2014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8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A493-311F-4752-99F8-E81045E7E5BE}" type="datetime1">
              <a:rPr lang="tr-TR" smtClean="0"/>
              <a:t>04.12.2014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8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3839-AA63-4A95-BAC0-7BA0DBB4E3B1}" type="datetime1">
              <a:rPr lang="tr-TR" smtClean="0"/>
              <a:t>04.12.2014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4BF9-1C83-407A-9BDD-B0731D72F21A}" type="datetime1">
              <a:rPr lang="tr-TR" smtClean="0"/>
              <a:t>04.12.2014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03F5-0985-4ABF-874A-A3891D016D10}" type="datetime1">
              <a:rPr lang="tr-TR" smtClean="0"/>
              <a:t>04.12.2014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0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9B72C-B864-46FF-886E-5CB3832BC506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4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cmswbm.web.cern.ch/cmswbm/cmsdb/servlet/RunSumma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74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HCAL Analysis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35557"/>
            <a:ext cx="7772400" cy="2829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9248" y="2211305"/>
            <a:ext cx="8880953" cy="1752600"/>
          </a:xfrm>
        </p:spPr>
        <p:txBody>
          <a:bodyPr>
            <a:normAutofit fontScale="85000" lnSpcReduction="20000"/>
          </a:bodyPr>
          <a:lstStyle/>
          <a:p>
            <a:r>
              <a:rPr lang="tr-TR" u="sng" dirty="0" err="1">
                <a:solidFill>
                  <a:schemeClr val="tx1"/>
                </a:solidFill>
              </a:rPr>
              <a:t>Yalcin</a:t>
            </a:r>
            <a:r>
              <a:rPr lang="tr-TR" u="sng" dirty="0">
                <a:solidFill>
                  <a:schemeClr val="tx1"/>
                </a:solidFill>
              </a:rPr>
              <a:t> </a:t>
            </a:r>
            <a:r>
              <a:rPr lang="tr-TR" u="sng" dirty="0" err="1">
                <a:solidFill>
                  <a:schemeClr val="tx1"/>
                </a:solidFill>
              </a:rPr>
              <a:t>Guler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Serdal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Damarseckin</a:t>
            </a:r>
            <a:r>
              <a:rPr lang="tr-TR" dirty="0" smtClean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Gurpinar</a:t>
            </a:r>
            <a:endParaRPr lang="tr-TR" u="sng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Shuichi </a:t>
            </a:r>
            <a:r>
              <a:rPr lang="en-US" dirty="0" err="1" smtClean="0">
                <a:solidFill>
                  <a:schemeClr val="tx1"/>
                </a:solidFill>
              </a:rPr>
              <a:t>Kunori</a:t>
            </a:r>
            <a:r>
              <a:rPr lang="en-US" dirty="0" smtClean="0">
                <a:solidFill>
                  <a:schemeClr val="tx1"/>
                </a:solidFill>
              </a:rPr>
              <a:t>, Isa </a:t>
            </a:r>
            <a:r>
              <a:rPr lang="en-US" dirty="0" err="1" smtClean="0">
                <a:solidFill>
                  <a:schemeClr val="tx1"/>
                </a:solidFill>
              </a:rPr>
              <a:t>Dumanoglu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Bayram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Tali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Ince</a:t>
            </a:r>
            <a:r>
              <a:rPr lang="en-US" dirty="0" smtClean="0">
                <a:solidFill>
                  <a:schemeClr val="tx1"/>
                </a:solidFill>
              </a:rPr>
              <a:t>, Hasan </a:t>
            </a:r>
            <a:r>
              <a:rPr lang="en-US" dirty="0" err="1" smtClean="0">
                <a:solidFill>
                  <a:schemeClr val="tx1"/>
                </a:solidFill>
              </a:rPr>
              <a:t>Huseyin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Isik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Samet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Lezki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DC52-0321-4137-B70F-1DF512C4F428}" type="datetime1">
              <a:rPr lang="tr-TR" smtClean="0"/>
              <a:t>04.12.2014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</a:t>
            </a:fld>
            <a:endParaRPr lang="en-US" dirty="0"/>
          </a:p>
        </p:txBody>
      </p:sp>
      <p:pic>
        <p:nvPicPr>
          <p:cNvPr id="8194" name="Picture 2" descr="C:\Users\Yalcin\Desktop\Plots_03_12_2014\PMThitEnergyRate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2000"/>
            <a:ext cx="5638800" cy="573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ikdörtgen 5"/>
          <p:cNvSpPr/>
          <p:nvPr/>
        </p:nvSpPr>
        <p:spPr>
          <a:xfrm>
            <a:off x="5237019" y="1166199"/>
            <a:ext cx="39069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 [sec] =</a:t>
            </a:r>
            <a:r>
              <a:rPr lang="en-US" dirty="0" err="1"/>
              <a:t>integratedLumi</a:t>
            </a:r>
            <a:r>
              <a:rPr lang="en-US" dirty="0"/>
              <a:t>/L(average)</a:t>
            </a:r>
            <a:br>
              <a:rPr lang="en-US" dirty="0"/>
            </a:br>
            <a:endParaRPr lang="tr-TR" dirty="0" smtClean="0"/>
          </a:p>
          <a:p>
            <a:r>
              <a:rPr lang="en-US" dirty="0" smtClean="0"/>
              <a:t>Rate </a:t>
            </a:r>
            <a:r>
              <a:rPr lang="en-US" dirty="0"/>
              <a:t>= </a:t>
            </a:r>
            <a:r>
              <a:rPr lang="en-US" dirty="0" smtClean="0"/>
              <a:t>N/T</a:t>
            </a:r>
            <a:r>
              <a:rPr lang="tr-TR" dirty="0" smtClean="0"/>
              <a:t> * </a:t>
            </a:r>
            <a:r>
              <a:rPr lang="en-US" dirty="0" smtClean="0"/>
              <a:t>1.5E6</a:t>
            </a:r>
            <a:r>
              <a:rPr lang="tr-TR" dirty="0" smtClean="0"/>
              <a:t> * 36</a:t>
            </a:r>
            <a:r>
              <a:rPr lang="en-US" dirty="0"/>
              <a:t>  [Hz]</a:t>
            </a:r>
            <a:endParaRPr lang="tr-TR" dirty="0"/>
          </a:p>
          <a:p>
            <a:endParaRPr lang="tr-TR" dirty="0" smtClean="0"/>
          </a:p>
          <a:p>
            <a:r>
              <a:rPr lang="tr-TR" dirty="0" smtClean="0"/>
              <a:t>N</a:t>
            </a:r>
            <a:r>
              <a:rPr lang="tr-TR" dirty="0"/>
              <a:t>:</a:t>
            </a:r>
            <a:r>
              <a:rPr lang="en-US" dirty="0"/>
              <a:t> noise events </a:t>
            </a:r>
            <a:endParaRPr lang="tr-TR" dirty="0"/>
          </a:p>
          <a:p>
            <a:endParaRPr lang="tr-TR" dirty="0" smtClean="0"/>
          </a:p>
          <a:p>
            <a:r>
              <a:rPr lang="en-US" dirty="0" err="1"/>
              <a:t>ZeroBias</a:t>
            </a:r>
            <a:r>
              <a:rPr lang="en-US" dirty="0"/>
              <a:t> trigger used  a pre scaling factor</a:t>
            </a:r>
            <a:br>
              <a:rPr lang="en-US" dirty="0"/>
            </a:br>
            <a:r>
              <a:rPr lang="en-US" dirty="0"/>
              <a:t>9973(L1)x150(HLT) = 1.5E6, according to </a:t>
            </a:r>
            <a:r>
              <a:rPr lang="en-US" dirty="0" err="1" smtClean="0"/>
              <a:t>RunSummary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/>
              <a:t>PMThits</a:t>
            </a:r>
            <a:r>
              <a:rPr lang="tr-TR" sz="2400" dirty="0"/>
              <a:t> </a:t>
            </a:r>
            <a:r>
              <a:rPr lang="tr-TR" sz="2400" dirty="0" smtClean="0"/>
              <a:t>E</a:t>
            </a:r>
            <a:r>
              <a:rPr lang="en-US" sz="2400" dirty="0" err="1" smtClean="0"/>
              <a:t>nergy</a:t>
            </a:r>
            <a:r>
              <a:rPr lang="tr-TR" sz="2400" dirty="0" smtClean="0"/>
              <a:t>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5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</a:t>
            </a:fld>
            <a:endParaRPr lang="en-US" dirty="0"/>
          </a:p>
        </p:txBody>
      </p:sp>
      <p:pic>
        <p:nvPicPr>
          <p:cNvPr id="9218" name="Picture 2" descr="C:\Users\Yalcin\Desktop\Plots_03_12_2014\RecHitEnergy_iphi39_PMTh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568"/>
            <a:ext cx="4835237" cy="512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Yalcin\Desktop\Plots_03_12_2014\PMThitsEnergyRate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501" y="874568"/>
            <a:ext cx="4094884" cy="512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PMThits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        </a:t>
            </a:r>
            <a:r>
              <a:rPr lang="tr-TR" sz="2400" dirty="0" err="1" smtClean="0"/>
              <a:t>and</a:t>
            </a:r>
            <a:r>
              <a:rPr lang="tr-TR" sz="2400" dirty="0"/>
              <a:t> </a:t>
            </a:r>
            <a:r>
              <a:rPr lang="tr-TR" sz="2400" dirty="0" smtClean="0"/>
              <a:t>    </a:t>
            </a:r>
            <a:r>
              <a:rPr lang="tr-TR" sz="2400" dirty="0" err="1" smtClean="0"/>
              <a:t>PMThits</a:t>
            </a:r>
            <a:r>
              <a:rPr lang="tr-TR" sz="2400" dirty="0" smtClean="0"/>
              <a:t> </a:t>
            </a:r>
            <a:r>
              <a:rPr lang="tr-TR" sz="2400" dirty="0"/>
              <a:t>E</a:t>
            </a:r>
            <a:r>
              <a:rPr lang="en-US" sz="2400" dirty="0" err="1"/>
              <a:t>nergy</a:t>
            </a:r>
            <a:r>
              <a:rPr lang="tr-TR" sz="2400" dirty="0"/>
              <a:t> in </a:t>
            </a:r>
            <a:r>
              <a:rPr lang="tr-TR" sz="2400" dirty="0" err="1" smtClean="0"/>
              <a:t>iphi</a:t>
            </a:r>
            <a:r>
              <a:rPr lang="tr-TR" sz="2400" dirty="0" smtClean="0"/>
              <a:t>=39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4391901" y="604243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Old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52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</a:t>
            </a:fld>
            <a:endParaRPr lang="en-US" dirty="0"/>
          </a:p>
        </p:txBody>
      </p:sp>
      <p:pic>
        <p:nvPicPr>
          <p:cNvPr id="9220" name="Picture 4" descr="C:\Users\Yalcin\Desktop\Plots_03_12_2014\RecHitEnergy_iphi43_PMTh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2000"/>
            <a:ext cx="4516581" cy="559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Yalcin\Desktop\Plots_03_12_2014\PMThitsEnergyRate_iphi4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582" y="762000"/>
            <a:ext cx="4627417" cy="559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PMThits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        </a:t>
            </a:r>
            <a:r>
              <a:rPr lang="tr-TR" sz="2400" dirty="0" err="1" smtClean="0"/>
              <a:t>and</a:t>
            </a:r>
            <a:r>
              <a:rPr lang="tr-TR" sz="2400" dirty="0"/>
              <a:t> </a:t>
            </a:r>
            <a:r>
              <a:rPr lang="tr-TR" sz="2400" dirty="0" smtClean="0"/>
              <a:t>    </a:t>
            </a:r>
            <a:r>
              <a:rPr lang="tr-TR" sz="2400" dirty="0" err="1" smtClean="0"/>
              <a:t>PMThits</a:t>
            </a:r>
            <a:r>
              <a:rPr lang="tr-TR" sz="2400" dirty="0" smtClean="0"/>
              <a:t> </a:t>
            </a:r>
            <a:r>
              <a:rPr lang="tr-TR" sz="2400" dirty="0"/>
              <a:t>E</a:t>
            </a:r>
            <a:r>
              <a:rPr lang="en-US" sz="2400" dirty="0" err="1"/>
              <a:t>nergy</a:t>
            </a:r>
            <a:r>
              <a:rPr lang="tr-TR" sz="2400" dirty="0"/>
              <a:t> in </a:t>
            </a:r>
            <a:r>
              <a:rPr lang="tr-TR" sz="2400" dirty="0" err="1" smtClean="0"/>
              <a:t>iphi</a:t>
            </a:r>
            <a:r>
              <a:rPr lang="tr-TR" sz="2400" dirty="0" smtClean="0"/>
              <a:t>=43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3962400" y="604243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New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3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42" name="Picture 2" descr="C:\Users\Yalcin\Desktop\Plots_03_12_2014\PMThitsEnergyRate_iphi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835" y="803564"/>
            <a:ext cx="4461165" cy="555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Yalcin\Desktop\Plots_03_12_2014\RecHitEnergy_iphi41_PMThi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3" y="803564"/>
            <a:ext cx="4336472" cy="555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962400" y="604243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rgbClr val="FF0000"/>
                </a:solidFill>
              </a:rPr>
              <a:t>O</a:t>
            </a:r>
            <a:r>
              <a:rPr lang="tr-TR" dirty="0" err="1" smtClean="0">
                <a:solidFill>
                  <a:srgbClr val="FF0000"/>
                </a:solidFill>
              </a:rPr>
              <a:t>ld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PMThits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        </a:t>
            </a:r>
            <a:r>
              <a:rPr lang="tr-TR" sz="2400" dirty="0" err="1" smtClean="0"/>
              <a:t>and</a:t>
            </a:r>
            <a:r>
              <a:rPr lang="tr-TR" sz="2400" dirty="0"/>
              <a:t> </a:t>
            </a:r>
            <a:r>
              <a:rPr lang="tr-TR" sz="2400" dirty="0" smtClean="0"/>
              <a:t>    </a:t>
            </a:r>
            <a:r>
              <a:rPr lang="tr-TR" sz="2400" dirty="0" err="1" smtClean="0"/>
              <a:t>PMThits</a:t>
            </a:r>
            <a:r>
              <a:rPr lang="tr-TR" sz="2400" dirty="0" smtClean="0"/>
              <a:t> </a:t>
            </a:r>
            <a:r>
              <a:rPr lang="tr-TR" sz="2400" dirty="0"/>
              <a:t>E</a:t>
            </a:r>
            <a:r>
              <a:rPr lang="en-US" sz="2400" dirty="0" err="1"/>
              <a:t>nergy</a:t>
            </a:r>
            <a:r>
              <a:rPr lang="tr-TR" sz="2400" dirty="0"/>
              <a:t> in </a:t>
            </a:r>
            <a:r>
              <a:rPr lang="tr-TR" sz="2400" dirty="0" err="1" smtClean="0"/>
              <a:t>iphi</a:t>
            </a:r>
            <a:r>
              <a:rPr lang="tr-TR" sz="2400" dirty="0" smtClean="0"/>
              <a:t>=41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1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875289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492"/>
            <a:ext cx="8229600" cy="493467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We have presented </a:t>
            </a:r>
            <a:r>
              <a:rPr lang="tr-TR" dirty="0" smtClean="0"/>
              <a:t>u</a:t>
            </a:r>
            <a:r>
              <a:rPr lang="en-US" dirty="0" err="1" smtClean="0"/>
              <a:t>pdated</a:t>
            </a:r>
            <a:r>
              <a:rPr lang="en-US" dirty="0" smtClean="0"/>
              <a:t> results for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en-US" dirty="0" smtClean="0"/>
              <a:t>HF 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en-US" dirty="0" smtClean="0"/>
              <a:t>new PMTs using </a:t>
            </a:r>
            <a:r>
              <a:rPr lang="en-US" dirty="0" smtClean="0">
                <a:solidFill>
                  <a:srgbClr val="FF0000"/>
                </a:solidFill>
              </a:rPr>
              <a:t>all 2012D </a:t>
            </a:r>
            <a:r>
              <a:rPr lang="en-US" dirty="0" err="1" smtClean="0">
                <a:solidFill>
                  <a:srgbClr val="FF0000"/>
                </a:solidFill>
              </a:rPr>
              <a:t>minimumbias</a:t>
            </a:r>
            <a:r>
              <a:rPr lang="en-US" dirty="0" smtClean="0">
                <a:solidFill>
                  <a:srgbClr val="FF0000"/>
                </a:solidFill>
              </a:rPr>
              <a:t> data set.</a:t>
            </a:r>
            <a:endParaRPr lang="tr-TR" dirty="0" smtClean="0">
              <a:solidFill>
                <a:srgbClr val="FF0000"/>
              </a:solidFill>
            </a:endParaRPr>
          </a:p>
          <a:p>
            <a:pPr algn="just"/>
            <a:r>
              <a:rPr lang="tr-TR" dirty="0" err="1" smtClean="0"/>
              <a:t>Sum</a:t>
            </a:r>
            <a:r>
              <a:rPr lang="tr-TR" dirty="0" smtClean="0"/>
              <a:t> of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vector</a:t>
            </a:r>
            <a:r>
              <a:rPr lang="tr-TR" dirty="0" smtClean="0"/>
              <a:t> </a:t>
            </a:r>
            <a:r>
              <a:rPr lang="tr-TR" dirty="0" err="1" smtClean="0"/>
              <a:t>sum</a:t>
            </a:r>
            <a:r>
              <a:rPr lang="tr-TR" dirty="0" smtClean="0"/>
              <a:t> of </a:t>
            </a:r>
            <a:r>
              <a:rPr lang="tr-TR" dirty="0" err="1" smtClean="0"/>
              <a:t>Pt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shown</a:t>
            </a:r>
            <a:r>
              <a:rPr lang="tr-TR" dirty="0" smtClean="0"/>
              <a:t>. </a:t>
            </a:r>
          </a:p>
          <a:p>
            <a:r>
              <a:rPr lang="tr-TR" sz="1600" dirty="0"/>
              <a:t>/afs/cern.ch/work/y/yalcin/public/Hcal/CMSSW_7_1_7/src/HcalAnalyzer/HcalRecHitAnalyzers/plugins/HcalRecHitAnalyzers.cc</a:t>
            </a:r>
          </a:p>
          <a:p>
            <a:r>
              <a:rPr lang="tr-TR" sz="1600" dirty="0"/>
              <a:t>/</a:t>
            </a:r>
            <a:r>
              <a:rPr lang="tr-TR" sz="1600" dirty="0" err="1"/>
              <a:t>afs</a:t>
            </a:r>
            <a:r>
              <a:rPr lang="tr-TR" sz="1600" dirty="0"/>
              <a:t>/cern.ch/</a:t>
            </a:r>
            <a:r>
              <a:rPr lang="tr-TR" sz="1600" dirty="0" err="1"/>
              <a:t>work</a:t>
            </a:r>
            <a:r>
              <a:rPr lang="tr-TR" sz="1600" dirty="0"/>
              <a:t>/y/</a:t>
            </a:r>
            <a:r>
              <a:rPr lang="tr-TR" sz="1600" dirty="0" err="1"/>
              <a:t>yalcin</a:t>
            </a:r>
            <a:r>
              <a:rPr lang="tr-TR" sz="1600" dirty="0"/>
              <a:t>/</a:t>
            </a:r>
            <a:r>
              <a:rPr lang="tr-TR" sz="1600" dirty="0" err="1"/>
              <a:t>public</a:t>
            </a:r>
            <a:r>
              <a:rPr lang="tr-TR" sz="1600" dirty="0"/>
              <a:t>/</a:t>
            </a:r>
            <a:r>
              <a:rPr lang="tr-TR" sz="1600" dirty="0" err="1"/>
              <a:t>Hcal</a:t>
            </a:r>
            <a:r>
              <a:rPr lang="tr-TR" sz="1600" dirty="0"/>
              <a:t>/CMSSW_7_1_7/</a:t>
            </a:r>
            <a:r>
              <a:rPr lang="tr-TR" sz="1600" dirty="0" err="1"/>
              <a:t>src</a:t>
            </a:r>
            <a:r>
              <a:rPr lang="tr-TR" sz="1600" dirty="0"/>
              <a:t>/</a:t>
            </a:r>
            <a:r>
              <a:rPr lang="tr-TR" sz="1600" dirty="0" err="1"/>
              <a:t>HcalAnalyzer</a:t>
            </a:r>
            <a:r>
              <a:rPr lang="tr-TR" sz="1600" dirty="0"/>
              <a:t>/</a:t>
            </a:r>
            <a:r>
              <a:rPr lang="tr-TR" sz="1600" dirty="0" err="1"/>
              <a:t>HcalRecHitAnalyzers</a:t>
            </a:r>
            <a:r>
              <a:rPr lang="tr-TR" sz="1600" dirty="0"/>
              <a:t>/test/</a:t>
            </a:r>
            <a:r>
              <a:rPr lang="tr-TR" sz="1600" dirty="0" err="1"/>
              <a:t>Results</a:t>
            </a:r>
            <a:r>
              <a:rPr lang="tr-TR" sz="1600" dirty="0"/>
              <a:t>/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93A7F-7676-4DA9-999D-DA7D73A86EA1}" type="datetime1">
              <a:rPr lang="tr-TR" smtClean="0"/>
              <a:t>04.12.2014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4338"/>
            <a:ext cx="8229600" cy="952913"/>
          </a:xfrm>
        </p:spPr>
        <p:txBody>
          <a:bodyPr/>
          <a:lstStyle/>
          <a:p>
            <a:r>
              <a:rPr lang="tr-TR" dirty="0" err="1" smtClean="0"/>
              <a:t>Back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6E431-FB6C-4E99-BD5E-1C652181DBEF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96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</a:t>
            </a:fld>
            <a:endParaRPr lang="en-US" dirty="0"/>
          </a:p>
        </p:txBody>
      </p:sp>
      <p:pic>
        <p:nvPicPr>
          <p:cNvPr id="12292" name="Picture 4" descr="C:\Users\Yalcin\Desktop\Plots_03_12_2014\histRecHitEnergyinHF_ieta-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1950"/>
            <a:ext cx="4752109" cy="310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Yalcin\Desktop\Plots_03_12_2014\histRecHitEnergyinHF_ieta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8" y="361951"/>
            <a:ext cx="4358132" cy="310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Yalcin\Desktop\Plots_03_12_2014\histRecHitEnergyinHF_ieta3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8" y="3463636"/>
            <a:ext cx="4358132" cy="289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Yalcin\Desktop\Plots_03_12_2014\histRecHitEnergyinHF_ieta-3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463636"/>
            <a:ext cx="4399683" cy="289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8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</a:t>
            </a:fld>
            <a:endParaRPr lang="en-US" dirty="0"/>
          </a:p>
        </p:txBody>
      </p:sp>
      <p:pic>
        <p:nvPicPr>
          <p:cNvPr id="1026" name="Picture 2" descr="C:\Users\Yalcin\Desktop\Plots_03_12_2014\histRecHitEnergyinHF_ieta-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1950"/>
            <a:ext cx="4447309" cy="308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alcin\Desktop\Plots_03_12_2014\histRecHitEnergyinHF_ieta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66" y="222250"/>
            <a:ext cx="4830898" cy="322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Yalcin\Desktop\Plots_03_12_2014\histRecHitEnergyinHF_ieta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49782"/>
            <a:ext cx="4447309" cy="290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Yalcin\Desktop\Plots_03_12_2014\histRecHitEnergyinHF_ieta3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08" y="3428425"/>
            <a:ext cx="4631756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3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</a:t>
            </a:fld>
            <a:endParaRPr lang="en-US" dirty="0"/>
          </a:p>
        </p:txBody>
      </p:sp>
      <p:pic>
        <p:nvPicPr>
          <p:cNvPr id="2050" name="Picture 2" descr="C:\Users\Yalcin\Desktop\Plots_03_12_2014\histRecHitEnergyinHF_ieta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" y="334242"/>
            <a:ext cx="4641545" cy="315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lcin\Desktop\Plots_03_12_2014\histRecHitEnergyinHF_ieta3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73" y="334242"/>
            <a:ext cx="4502726" cy="315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alcin\Desktop\Plots_03_12_2014\histRecHitEnergyinHF_ieta-3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" y="3491346"/>
            <a:ext cx="4641545" cy="286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Yalcin\Desktop\Plots_03_12_2014\histRecHitEnergyinHF_ieta3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72" y="3491346"/>
            <a:ext cx="4502727" cy="300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41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</a:t>
            </a:fld>
            <a:endParaRPr lang="en-US" dirty="0"/>
          </a:p>
        </p:txBody>
      </p:sp>
      <p:pic>
        <p:nvPicPr>
          <p:cNvPr id="3074" name="Picture 2" descr="C:\Users\Yalcin\Desktop\Plots_03_12_2014\histRecHitEnergyinHF_ieta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5" y="361950"/>
            <a:ext cx="4683646" cy="321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Yalcin\Desktop\Plots_03_12_2014\histRecHitEnergyinHF_ieta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436" y="361950"/>
            <a:ext cx="4613563" cy="321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Yalcin\Desktop\Plots_03_12_2014\histRecHitEnergyinHF_ieta-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2072"/>
            <a:ext cx="4696691" cy="303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Yalcin\Desktop\Plots_03_12_2014\histRecHitEnergyinHF_ieta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691" y="3422072"/>
            <a:ext cx="4447307" cy="303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43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46"/>
            <a:ext cx="8229600" cy="796326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1985"/>
            <a:ext cx="8229600" cy="5290601"/>
          </a:xfrm>
        </p:spPr>
        <p:txBody>
          <a:bodyPr>
            <a:normAutofit/>
          </a:bodyPr>
          <a:lstStyle/>
          <a:p>
            <a:pPr algn="just"/>
            <a:r>
              <a:rPr lang="tr-TR" sz="2600" dirty="0" err="1" smtClean="0"/>
              <a:t>The</a:t>
            </a:r>
            <a:r>
              <a:rPr lang="tr-TR" sz="2600" dirty="0" smtClean="0"/>
              <a:t> </a:t>
            </a:r>
            <a:r>
              <a:rPr lang="tr-TR" sz="2600" dirty="0" err="1" smtClean="0"/>
              <a:t>code</a:t>
            </a:r>
            <a:r>
              <a:rPr lang="tr-TR" sz="2600" dirty="0" smtClean="0"/>
              <a:t> is </a:t>
            </a:r>
            <a:r>
              <a:rPr lang="tr-TR" sz="2600" dirty="0" err="1" smtClean="0"/>
              <a:t>checked</a:t>
            </a:r>
            <a:r>
              <a:rPr lang="tr-TR" sz="2600" dirty="0" smtClean="0"/>
              <a:t>.</a:t>
            </a:r>
          </a:p>
          <a:p>
            <a:pPr algn="just"/>
            <a:r>
              <a:rPr lang="en-US" sz="2600" dirty="0" smtClean="0"/>
              <a:t>2012D </a:t>
            </a:r>
            <a:r>
              <a:rPr lang="en-US" sz="2600" dirty="0" smtClean="0"/>
              <a:t>minimum bias </a:t>
            </a:r>
            <a:r>
              <a:rPr lang="en-US" sz="2600" dirty="0" smtClean="0"/>
              <a:t>data</a:t>
            </a:r>
            <a:r>
              <a:rPr lang="tr-TR" sz="2600" dirty="0" smtClean="0"/>
              <a:t> is </a:t>
            </a:r>
            <a:r>
              <a:rPr lang="tr-TR" sz="2600" smtClean="0"/>
              <a:t>analysed</a:t>
            </a:r>
            <a:endParaRPr lang="tr-TR" sz="2600" dirty="0" smtClean="0"/>
          </a:p>
          <a:p>
            <a:pPr algn="just"/>
            <a:r>
              <a:rPr lang="en-US" sz="2600" dirty="0" smtClean="0"/>
              <a:t>We </a:t>
            </a:r>
            <a:r>
              <a:rPr lang="tr-TR" sz="2600" dirty="0" err="1" smtClean="0"/>
              <a:t>have</a:t>
            </a:r>
            <a:r>
              <a:rPr lang="tr-TR" sz="2600" dirty="0" smtClean="0"/>
              <a:t> </a:t>
            </a:r>
            <a:r>
              <a:rPr lang="en-US" sz="2600" dirty="0" smtClean="0"/>
              <a:t>updated all plots</a:t>
            </a:r>
          </a:p>
          <a:p>
            <a:pPr lvl="1" algn="just"/>
            <a:r>
              <a:rPr lang="en-US" sz="2600" dirty="0" smtClean="0"/>
              <a:t>Calculate a vector sum of PT of PMTs hits in </a:t>
            </a:r>
            <a:r>
              <a:rPr lang="en-US" sz="2600" dirty="0" err="1" smtClean="0"/>
              <a:t>iphi</a:t>
            </a:r>
            <a:r>
              <a:rPr lang="en-US" sz="2600" dirty="0" smtClean="0"/>
              <a:t>=</a:t>
            </a:r>
            <a:r>
              <a:rPr lang="tr-TR" sz="2600" dirty="0" smtClean="0"/>
              <a:t>39, 41, 43, 45, 47</a:t>
            </a:r>
            <a:endParaRPr lang="en-US" sz="2600" dirty="0" smtClean="0"/>
          </a:p>
          <a:p>
            <a:pPr lvl="1"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E108D-9DD2-4DC9-A51E-7A13BD6ED1A6}" type="datetime1">
              <a:rPr lang="tr-TR" smtClean="0"/>
              <a:t>04.12.2014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</a:t>
            </a:fld>
            <a:endParaRPr lang="en-US" dirty="0"/>
          </a:p>
        </p:txBody>
      </p:sp>
      <p:pic>
        <p:nvPicPr>
          <p:cNvPr id="4098" name="Picture 2" descr="C:\Users\Yalcin\Desktop\Plots_03_12_2014\histRecHitEnergyinHF_ieta-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9" y="361951"/>
            <a:ext cx="4553908" cy="318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alcin\Desktop\Plots_03_12_2014\histRecHitEnergyinHF_ieta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016" y="361951"/>
            <a:ext cx="4305347" cy="318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9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</a:t>
            </a:fld>
            <a:endParaRPr lang="en-US" dirty="0"/>
          </a:p>
        </p:txBody>
      </p:sp>
      <p:pic>
        <p:nvPicPr>
          <p:cNvPr id="11266" name="Picture 2" descr="C:\Users\Yalcin\Desktop\Plots_03_12_2014\PMThitsEnergyRate_iphi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43344"/>
            <a:ext cx="8465127" cy="551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PMThits</a:t>
            </a:r>
            <a:r>
              <a:rPr lang="tr-TR" sz="2400" dirty="0" smtClean="0"/>
              <a:t> </a:t>
            </a:r>
            <a:r>
              <a:rPr lang="tr-TR" sz="2400" dirty="0"/>
              <a:t>E</a:t>
            </a:r>
            <a:r>
              <a:rPr lang="en-US" sz="2400" dirty="0" err="1"/>
              <a:t>nergy</a:t>
            </a:r>
            <a:r>
              <a:rPr lang="tr-TR" sz="2400" dirty="0"/>
              <a:t> in </a:t>
            </a:r>
            <a:r>
              <a:rPr lang="tr-TR" sz="2400" dirty="0" err="1" smtClean="0"/>
              <a:t>iphi</a:t>
            </a:r>
            <a:r>
              <a:rPr lang="tr-TR" sz="2400" dirty="0" smtClean="0"/>
              <a:t>=45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2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PMThits</a:t>
            </a:r>
            <a:r>
              <a:rPr lang="tr-TR" sz="2400" dirty="0" smtClean="0"/>
              <a:t> </a:t>
            </a:r>
            <a:r>
              <a:rPr lang="tr-TR" sz="2400" dirty="0"/>
              <a:t>E</a:t>
            </a:r>
            <a:r>
              <a:rPr lang="en-US" sz="2400" dirty="0" err="1"/>
              <a:t>nergy</a:t>
            </a:r>
            <a:r>
              <a:rPr lang="tr-TR" sz="2400" dirty="0"/>
              <a:t> in </a:t>
            </a:r>
            <a:r>
              <a:rPr lang="tr-TR" sz="2400" dirty="0" err="1" smtClean="0"/>
              <a:t>iphi</a:t>
            </a:r>
            <a:r>
              <a:rPr lang="tr-TR" sz="2400" dirty="0" smtClean="0"/>
              <a:t>=47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Yalcin\Desktop\Plots_03_12_2014\PMThitsEnergyRate_iphi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748144"/>
            <a:ext cx="8439150" cy="574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17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1FD75-AECD-4681-AF0C-DA8721B4A7E2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</a:t>
            </a:fld>
            <a:endParaRPr lang="en-US"/>
          </a:p>
        </p:txBody>
      </p:sp>
      <p:sp>
        <p:nvSpPr>
          <p:cNvPr id="11" name="Dikdörtgen 10"/>
          <p:cNvSpPr/>
          <p:nvPr/>
        </p:nvSpPr>
        <p:spPr>
          <a:xfrm>
            <a:off x="138545" y="307262"/>
            <a:ext cx="88253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>
                <a:hlinkClick r:id="rId2"/>
              </a:rPr>
              <a:t>https</a:t>
            </a:r>
            <a:r>
              <a:rPr lang="tr-TR" sz="1200" dirty="0">
                <a:hlinkClick r:id="rId2"/>
              </a:rPr>
              <a:t>://</a:t>
            </a:r>
            <a:r>
              <a:rPr lang="tr-TR" sz="1200" dirty="0" smtClean="0">
                <a:hlinkClick r:id="rId2"/>
              </a:rPr>
              <a:t>cmswbm.web.cern.ch/cmswbm/cmsdb/servlet/RunSummary</a:t>
            </a:r>
            <a:endParaRPr lang="tr-TR" sz="1200" dirty="0" smtClean="0"/>
          </a:p>
          <a:p>
            <a:endParaRPr lang="tr-TR" sz="1200" dirty="0" smtClean="0"/>
          </a:p>
          <a:p>
            <a:r>
              <a:rPr lang="tr-TR" sz="1200" dirty="0" err="1" smtClean="0">
                <a:solidFill>
                  <a:srgbClr val="FF0000"/>
                </a:solidFill>
              </a:rPr>
              <a:t>If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you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go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to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above</a:t>
            </a:r>
            <a:r>
              <a:rPr lang="tr-TR" sz="1200" dirty="0" smtClean="0">
                <a:solidFill>
                  <a:srgbClr val="FF0000"/>
                </a:solidFill>
              </a:rPr>
              <a:t> link </a:t>
            </a:r>
            <a:r>
              <a:rPr lang="tr-TR" sz="1200" dirty="0" err="1" smtClean="0">
                <a:solidFill>
                  <a:srgbClr val="FF0000"/>
                </a:solidFill>
              </a:rPr>
              <a:t>and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submit</a:t>
            </a:r>
            <a:r>
              <a:rPr lang="tr-TR" sz="1200" dirty="0" smtClean="0">
                <a:solidFill>
                  <a:srgbClr val="FF0000"/>
                </a:solidFill>
              </a:rPr>
              <a:t> a </a:t>
            </a:r>
            <a:r>
              <a:rPr lang="tr-TR" sz="1200" dirty="0" err="1" smtClean="0">
                <a:solidFill>
                  <a:srgbClr val="FF0000"/>
                </a:solidFill>
              </a:rPr>
              <a:t>run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number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you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will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get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some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info</a:t>
            </a:r>
            <a:r>
              <a:rPr lang="tr-TR" sz="1200" dirty="0" smtClean="0">
                <a:solidFill>
                  <a:srgbClr val="FF0000"/>
                </a:solidFill>
              </a:rPr>
              <a:t>. </a:t>
            </a:r>
            <a:r>
              <a:rPr lang="tr-TR" sz="1200" dirty="0" err="1">
                <a:solidFill>
                  <a:srgbClr val="FF0000"/>
                </a:solidFill>
              </a:rPr>
              <a:t>a</a:t>
            </a:r>
            <a:r>
              <a:rPr lang="tr-TR" sz="1200" dirty="0" err="1" smtClean="0">
                <a:solidFill>
                  <a:srgbClr val="FF0000"/>
                </a:solidFill>
              </a:rPr>
              <a:t>bout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the</a:t>
            </a:r>
            <a:r>
              <a:rPr lang="tr-TR" sz="1200" dirty="0" smtClean="0">
                <a:solidFill>
                  <a:srgbClr val="FF0000"/>
                </a:solidFill>
              </a:rPr>
              <a:t> </a:t>
            </a:r>
            <a:r>
              <a:rPr lang="tr-TR" sz="1200" dirty="0" err="1" smtClean="0">
                <a:solidFill>
                  <a:srgbClr val="FF0000"/>
                </a:solidFill>
              </a:rPr>
              <a:t>run</a:t>
            </a:r>
            <a:r>
              <a:rPr lang="tr-TR" sz="1200" dirty="0" smtClean="0">
                <a:solidFill>
                  <a:srgbClr val="FF0000"/>
                </a:solidFill>
              </a:rPr>
              <a:t>.</a:t>
            </a:r>
          </a:p>
          <a:p>
            <a:endParaRPr lang="tr-TR" sz="1200" dirty="0" smtClean="0"/>
          </a:p>
          <a:p>
            <a:r>
              <a:rPr lang="en-US" sz="1200" dirty="0">
                <a:solidFill>
                  <a:srgbClr val="FF0000"/>
                </a:solidFill>
              </a:rPr>
              <a:t>(example from R208684)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/>
              <a:t>  L(initial) = 7E33 cm-2 sec-1</a:t>
            </a:r>
            <a:br>
              <a:rPr lang="en-US" sz="1200" dirty="0"/>
            </a:br>
            <a:r>
              <a:rPr lang="en-US" sz="1200" dirty="0"/>
              <a:t>  L(ending)  = 5E33 cm-2 sec-1</a:t>
            </a:r>
            <a:br>
              <a:rPr lang="en-US" sz="1200" dirty="0"/>
            </a:br>
            <a:r>
              <a:rPr lang="en-US" sz="1200" dirty="0"/>
              <a:t>  L(average) = 6E33 cm-2 sec-1</a:t>
            </a:r>
            <a:br>
              <a:rPr lang="en-US" sz="1200" dirty="0"/>
            </a:br>
            <a:r>
              <a:rPr lang="en-US" sz="1200" dirty="0" smtClean="0"/>
              <a:t>Integrated </a:t>
            </a:r>
            <a:r>
              <a:rPr lang="en-US" sz="1200" dirty="0" err="1"/>
              <a:t>lumi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  </a:t>
            </a:r>
            <a:r>
              <a:rPr lang="en-US" sz="1200" dirty="0" err="1"/>
              <a:t>integraedLumi</a:t>
            </a:r>
            <a:r>
              <a:rPr lang="en-US" sz="1200" dirty="0"/>
              <a:t> [cm-2] = L(average) [cm-2 sec-1] * T [sec]</a:t>
            </a:r>
            <a:br>
              <a:rPr lang="en-US" sz="1200" dirty="0"/>
            </a:br>
            <a:r>
              <a:rPr lang="en-US" sz="1200" dirty="0"/>
              <a:t>  where T [sec] is the total time of active data taking.</a:t>
            </a:r>
            <a:br>
              <a:rPr lang="en-US" sz="1200" dirty="0"/>
            </a:br>
            <a:r>
              <a:rPr lang="en-US" sz="1200" dirty="0" smtClean="0"/>
              <a:t>If </a:t>
            </a:r>
            <a:r>
              <a:rPr lang="en-US" sz="1200" dirty="0"/>
              <a:t>integrated luminosity is 6 [fb-1] from the database,</a:t>
            </a:r>
            <a:br>
              <a:rPr lang="en-US" sz="1200" dirty="0"/>
            </a:br>
            <a:r>
              <a:rPr lang="en-US" sz="1200" dirty="0"/>
              <a:t>  </a:t>
            </a:r>
            <a:r>
              <a:rPr lang="en-US" sz="1200" dirty="0" err="1"/>
              <a:t>intrgaratedLumi</a:t>
            </a:r>
            <a:r>
              <a:rPr lang="en-US" sz="1200" dirty="0"/>
              <a:t> = 6 [fb-1]</a:t>
            </a:r>
            <a:br>
              <a:rPr lang="en-US" sz="1200" dirty="0"/>
            </a:br>
            <a:r>
              <a:rPr lang="en-US" sz="1200" dirty="0"/>
              <a:t>Since 1 [fb] = 1.0E-15 * 1.0E-24 = 1.0E-39 [cm-2]</a:t>
            </a:r>
            <a:br>
              <a:rPr lang="en-US" sz="1200" dirty="0"/>
            </a:br>
            <a:r>
              <a:rPr lang="en-US" sz="1200" dirty="0"/>
              <a:t>  </a:t>
            </a:r>
            <a:r>
              <a:rPr lang="en-US" sz="1200" dirty="0" err="1"/>
              <a:t>integratedLumi</a:t>
            </a:r>
            <a:r>
              <a:rPr lang="en-US" sz="1200" dirty="0"/>
              <a:t> = 6.0E+39 [cm-2]</a:t>
            </a:r>
            <a:br>
              <a:rPr lang="en-US" sz="1200" dirty="0"/>
            </a:br>
            <a:r>
              <a:rPr lang="en-US" sz="1200" dirty="0" smtClean="0"/>
              <a:t>then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  </a:t>
            </a:r>
            <a:r>
              <a:rPr lang="en-US" sz="1200" dirty="0" err="1"/>
              <a:t>itegratedLumi</a:t>
            </a:r>
            <a:r>
              <a:rPr lang="en-US" sz="1200" dirty="0"/>
              <a:t> = 6.0E+39 [cm-2] = L(average) [cm-2 sec-1] * T [sec]</a:t>
            </a:r>
            <a:br>
              <a:rPr lang="en-US" sz="1200" dirty="0"/>
            </a:br>
            <a:r>
              <a:rPr lang="en-US" sz="1200" dirty="0"/>
              <a:t>                         = 6E33 * T</a:t>
            </a:r>
            <a:br>
              <a:rPr lang="en-US" sz="1200" dirty="0"/>
            </a:br>
            <a:r>
              <a:rPr lang="en-US" sz="1200" dirty="0"/>
              <a:t>gives</a:t>
            </a:r>
            <a:br>
              <a:rPr lang="en-US" sz="1200" dirty="0"/>
            </a:br>
            <a:r>
              <a:rPr lang="en-US" sz="1200" dirty="0"/>
              <a:t>  T [sec] =</a:t>
            </a:r>
            <a:r>
              <a:rPr lang="en-US" sz="1200" dirty="0" err="1"/>
              <a:t>integratedLumi</a:t>
            </a:r>
            <a:r>
              <a:rPr lang="en-US" sz="1200" dirty="0"/>
              <a:t>/L(average)</a:t>
            </a:r>
            <a:br>
              <a:rPr lang="en-US" sz="1200" dirty="0"/>
            </a:br>
            <a:r>
              <a:rPr lang="en-US" sz="1200" dirty="0"/>
              <a:t>          = 6E+39/6E33</a:t>
            </a:r>
            <a:br>
              <a:rPr lang="en-US" sz="1200" dirty="0"/>
            </a:br>
            <a:r>
              <a:rPr lang="en-US" sz="1200" dirty="0"/>
              <a:t>          = 1.0E6 [sec]</a:t>
            </a:r>
            <a:br>
              <a:rPr lang="en-US" sz="1200" dirty="0"/>
            </a:br>
            <a:r>
              <a:rPr lang="en-US" sz="1200" dirty="0" smtClean="0"/>
              <a:t>1000,000 </a:t>
            </a:r>
            <a:r>
              <a:rPr lang="en-US" sz="1200" dirty="0"/>
              <a:t>seconds is about 12 days. If we take data only half of day</a:t>
            </a:r>
          </a:p>
          <a:p>
            <a:r>
              <a:rPr lang="en-US" sz="1200" dirty="0"/>
              <a:t>on average, this corresponds to 24 days of data taking. </a:t>
            </a:r>
          </a:p>
          <a:p>
            <a:r>
              <a:rPr lang="en-US" sz="1200" dirty="0"/>
              <a:t>This looks about right.</a:t>
            </a:r>
          </a:p>
          <a:p>
            <a:r>
              <a:rPr lang="en-US" sz="1200" dirty="0" smtClean="0"/>
              <a:t>Now</a:t>
            </a:r>
            <a:r>
              <a:rPr lang="en-US" sz="1200" dirty="0"/>
              <a:t>, let’s calculate the event rate in Hz.</a:t>
            </a:r>
            <a:br>
              <a:rPr lang="en-US" sz="1200" dirty="0"/>
            </a:br>
            <a:endParaRPr lang="tr-TR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we get N noise events in </a:t>
            </a:r>
            <a:r>
              <a:rPr lang="tr-TR" sz="1200" dirty="0" smtClean="0"/>
              <a:t>x</a:t>
            </a:r>
            <a:r>
              <a:rPr lang="en-US" sz="1200" dirty="0" smtClean="0"/>
              <a:t> </a:t>
            </a:r>
            <a:r>
              <a:rPr lang="en-US" sz="1200" dirty="0"/>
              <a:t>[fb-1] of data, the average trigger rate is</a:t>
            </a:r>
            <a:br>
              <a:rPr lang="en-US" sz="1200" dirty="0"/>
            </a:br>
            <a:r>
              <a:rPr lang="en-US" sz="1200" dirty="0"/>
              <a:t>Rate = N/T.   [Hz]</a:t>
            </a:r>
          </a:p>
        </p:txBody>
      </p:sp>
    </p:spTree>
    <p:extLst>
      <p:ext uri="{BB962C8B-B14F-4D97-AF65-F5344CB8AC3E}">
        <p14:creationId xmlns:p14="http://schemas.microsoft.com/office/powerpoint/2010/main" val="6277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6907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in HF </a:t>
            </a:r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/>
              <a:t> </a:t>
            </a:r>
            <a:r>
              <a:rPr lang="tr-TR" sz="2400" dirty="0" err="1" smtClean="0"/>
              <a:t>filter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Yalcin\Desktop\Plots\Sum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748144"/>
            <a:ext cx="8439150" cy="560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3311236" y="4405745"/>
            <a:ext cx="928255" cy="5541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591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/>
              <a:t> </a:t>
            </a:r>
            <a:r>
              <a:rPr lang="tr-TR" sz="2400" dirty="0" err="1" smtClean="0">
                <a:solidFill>
                  <a:srgbClr val="FF0000"/>
                </a:solidFill>
              </a:rPr>
              <a:t>ieta</a:t>
            </a:r>
            <a:r>
              <a:rPr lang="tr-TR" sz="2400" dirty="0" smtClean="0">
                <a:solidFill>
                  <a:srgbClr val="FF0000"/>
                </a:solidFill>
              </a:rPr>
              <a:t>=-29, 29, -30, 30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Yalcin\Desktop\Plots_03_12_2014\histRecHitEnergyinHF_ieta-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5855"/>
            <a:ext cx="4488872" cy="300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lcin\Desktop\Plots_03_12_2014\histRecHitEnergyinHF_ieta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964" y="775855"/>
            <a:ext cx="4191869" cy="300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alcin\Desktop\Plots_03_12_2014\histRecHitEnergyinHF_ieta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18" y="3782291"/>
            <a:ext cx="4468965" cy="264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Yalcin\Desktop\Plots_03_12_2014\histRecHitEnergyinHF_ieta-3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2291"/>
            <a:ext cx="4488872" cy="257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6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/>
              <a:t> </a:t>
            </a:r>
            <a:r>
              <a:rPr lang="tr-TR" sz="2400" dirty="0" err="1" smtClean="0">
                <a:solidFill>
                  <a:srgbClr val="FF0000"/>
                </a:solidFill>
              </a:rPr>
              <a:t>ieta</a:t>
            </a:r>
            <a:r>
              <a:rPr lang="tr-TR" sz="2400" dirty="0" smtClean="0">
                <a:solidFill>
                  <a:srgbClr val="FF0000"/>
                </a:solidFill>
              </a:rPr>
              <a:t>=-31, 31, -32, 32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Yalcin\Desktop\Plots_03_12_2014\histRecHitEnergyinHF_ieta-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595745"/>
            <a:ext cx="45442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Yalcin\Desktop\Plots_03_12_2014\histRecHitEnergyinHF_ieta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6" y="595745"/>
            <a:ext cx="437197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Yalcin\Desktop\Plots_03_12_2014\histRecHitEnergyinHF_ieta-3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3643745"/>
            <a:ext cx="4544292" cy="27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Yalcin\Desktop\Plots_03_12_2014\histRecHitEnergyinHF_ieta3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41" y="3504045"/>
            <a:ext cx="4276557" cy="285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5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</a:t>
            </a:fld>
            <a:endParaRPr lang="en-US" dirty="0"/>
          </a:p>
        </p:txBody>
      </p:sp>
      <p:pic>
        <p:nvPicPr>
          <p:cNvPr id="4098" name="Picture 2" descr="C:\Users\Yalcin\Desktop\Plots_03_12_2014\histSumof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5743"/>
            <a:ext cx="8439150" cy="602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</a:t>
            </a:fld>
            <a:endParaRPr lang="en-US" dirty="0"/>
          </a:p>
        </p:txBody>
      </p:sp>
      <p:pic>
        <p:nvPicPr>
          <p:cNvPr id="5122" name="Picture 2" descr="C:\Users\Yalcin\Desktop\Plots_03_12_2014\histSumof_PMThit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928254"/>
            <a:ext cx="8439150" cy="556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PMT </a:t>
            </a:r>
            <a:r>
              <a:rPr lang="tr-TR" sz="2800" dirty="0" err="1"/>
              <a:t>hits</a:t>
            </a:r>
            <a:r>
              <a:rPr lang="tr-TR" sz="2800" dirty="0"/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</a:t>
            </a:fld>
            <a:endParaRPr lang="en-US" dirty="0"/>
          </a:p>
        </p:txBody>
      </p:sp>
      <p:pic>
        <p:nvPicPr>
          <p:cNvPr id="6146" name="Picture 2" descr="C:\Users\Yalcin\Desktop\Plots_03_12_2014\Sumof_PMThitPt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691" y="817416"/>
            <a:ext cx="4447309" cy="279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Yalcin\Desktop\Plots_03_12_2014\Sumof_PMThitPt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17417"/>
            <a:ext cx="4886430" cy="286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Yalcin\Desktop\Plots_03_12_2014\Sumof_PMThitPt_iphi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85309"/>
            <a:ext cx="4886430" cy="281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Yalcin\Desktop\Plots_03_12_2014\Sumof_PMThitPt_iphi4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429" y="3609112"/>
            <a:ext cx="4257571" cy="284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PMT </a:t>
            </a:r>
            <a:r>
              <a:rPr lang="tr-TR" sz="2800" dirty="0" err="1" smtClean="0"/>
              <a:t>hits</a:t>
            </a:r>
            <a:r>
              <a:rPr lang="tr-TR" sz="2800" dirty="0" smtClean="0"/>
              <a:t> </a:t>
            </a:r>
            <a:r>
              <a:rPr lang="tr-TR" sz="2800" dirty="0" err="1" smtClean="0"/>
              <a:t>iphi</a:t>
            </a:r>
            <a:r>
              <a:rPr lang="tr-TR" sz="2800" dirty="0" smtClean="0"/>
              <a:t>=39, 43, 41, 45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884218" y="1801091"/>
            <a:ext cx="1510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İphi</a:t>
            </a:r>
            <a:r>
              <a:rPr lang="tr-TR" dirty="0" smtClean="0"/>
              <a:t>=39</a:t>
            </a:r>
          </a:p>
          <a:p>
            <a:endParaRPr lang="tr-TR" dirty="0"/>
          </a:p>
          <a:p>
            <a:r>
              <a:rPr lang="tr-TR" dirty="0" err="1" smtClean="0">
                <a:solidFill>
                  <a:srgbClr val="FF0000"/>
                </a:solidFill>
              </a:rPr>
              <a:t>Old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6260141" y="1801091"/>
            <a:ext cx="1510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İphi</a:t>
            </a:r>
            <a:r>
              <a:rPr lang="tr-TR" dirty="0" smtClean="0"/>
              <a:t>=43</a:t>
            </a:r>
          </a:p>
          <a:p>
            <a:endParaRPr lang="tr-TR" dirty="0"/>
          </a:p>
          <a:p>
            <a:r>
              <a:rPr lang="tr-TR" dirty="0" smtClean="0">
                <a:solidFill>
                  <a:srgbClr val="FF0000"/>
                </a:solidFill>
              </a:rPr>
              <a:t>New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1688143" y="4661891"/>
            <a:ext cx="1510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İphi</a:t>
            </a:r>
            <a:r>
              <a:rPr lang="tr-TR" dirty="0" smtClean="0"/>
              <a:t>=41</a:t>
            </a:r>
          </a:p>
          <a:p>
            <a:endParaRPr lang="tr-TR" dirty="0"/>
          </a:p>
          <a:p>
            <a:r>
              <a:rPr lang="tr-TR" dirty="0" err="1">
                <a:solidFill>
                  <a:srgbClr val="FF0000"/>
                </a:solidFill>
              </a:rPr>
              <a:t>Old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6260141" y="4730460"/>
            <a:ext cx="1510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İphi</a:t>
            </a:r>
            <a:r>
              <a:rPr lang="tr-TR" dirty="0" smtClean="0"/>
              <a:t>=45</a:t>
            </a:r>
          </a:p>
          <a:p>
            <a:endParaRPr lang="tr-TR" dirty="0"/>
          </a:p>
          <a:p>
            <a:r>
              <a:rPr lang="tr-TR" dirty="0" err="1">
                <a:solidFill>
                  <a:srgbClr val="FF0000"/>
                </a:solidFill>
              </a:rPr>
              <a:t>Old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PMTs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96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</a:t>
            </a:fld>
            <a:endParaRPr lang="en-US" dirty="0"/>
          </a:p>
        </p:txBody>
      </p:sp>
      <p:pic>
        <p:nvPicPr>
          <p:cNvPr id="7170" name="Picture 2" descr="C:\Users\Yalcin\Desktop\Plots_03_12_2014\EnergyRate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08"/>
            <a:ext cx="5862205" cy="57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5444836" y="1166199"/>
            <a:ext cx="38377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 [sec] =</a:t>
            </a:r>
            <a:r>
              <a:rPr lang="en-US" dirty="0" err="1"/>
              <a:t>integratedLumi</a:t>
            </a:r>
            <a:r>
              <a:rPr lang="en-US" dirty="0"/>
              <a:t>/L(average)</a:t>
            </a:r>
            <a:br>
              <a:rPr lang="en-US" dirty="0"/>
            </a:br>
            <a:endParaRPr lang="tr-TR" dirty="0" smtClean="0"/>
          </a:p>
          <a:p>
            <a:r>
              <a:rPr lang="en-US" dirty="0" smtClean="0"/>
              <a:t>Rate </a:t>
            </a:r>
            <a:r>
              <a:rPr lang="en-US" dirty="0"/>
              <a:t>= </a:t>
            </a:r>
            <a:r>
              <a:rPr lang="en-US" dirty="0" smtClean="0"/>
              <a:t>N/T</a:t>
            </a:r>
            <a:r>
              <a:rPr lang="tr-TR" dirty="0" smtClean="0"/>
              <a:t> * </a:t>
            </a:r>
            <a:r>
              <a:rPr lang="en-US" dirty="0" smtClean="0"/>
              <a:t>1.5E6</a:t>
            </a:r>
            <a:r>
              <a:rPr lang="tr-TR" dirty="0" smtClean="0"/>
              <a:t> * 36</a:t>
            </a:r>
            <a:r>
              <a:rPr lang="en-US" dirty="0"/>
              <a:t>  [Hz]</a:t>
            </a:r>
            <a:endParaRPr lang="tr-TR" dirty="0"/>
          </a:p>
          <a:p>
            <a:endParaRPr lang="tr-TR" dirty="0" smtClean="0"/>
          </a:p>
          <a:p>
            <a:r>
              <a:rPr lang="tr-TR" dirty="0" smtClean="0"/>
              <a:t>N</a:t>
            </a:r>
            <a:r>
              <a:rPr lang="tr-TR" dirty="0"/>
              <a:t>:</a:t>
            </a:r>
            <a:r>
              <a:rPr lang="en-US" dirty="0"/>
              <a:t> noise events </a:t>
            </a:r>
            <a:endParaRPr lang="tr-TR" dirty="0"/>
          </a:p>
          <a:p>
            <a:endParaRPr lang="tr-TR" dirty="0" smtClean="0"/>
          </a:p>
          <a:p>
            <a:r>
              <a:rPr lang="en-US" dirty="0" err="1"/>
              <a:t>ZeroBias</a:t>
            </a:r>
            <a:r>
              <a:rPr lang="en-US" dirty="0"/>
              <a:t> trigger used  a pre scaling factor</a:t>
            </a:r>
            <a:br>
              <a:rPr lang="en-US" dirty="0"/>
            </a:br>
            <a:r>
              <a:rPr lang="en-US" dirty="0"/>
              <a:t>9973(L1)x150(HLT) = 1.5E6, according to </a:t>
            </a:r>
            <a:r>
              <a:rPr lang="en-US" dirty="0" err="1" smtClean="0"/>
              <a:t>RunSummary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57388"/>
            <a:ext cx="9144000" cy="690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400" dirty="0" err="1" smtClean="0"/>
              <a:t>Clean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</a:t>
            </a:r>
            <a:r>
              <a:rPr lang="tr-TR" sz="2400" dirty="0" err="1" smtClean="0"/>
              <a:t>vs</a:t>
            </a:r>
            <a:r>
              <a:rPr lang="tr-TR" sz="2400" dirty="0" smtClean="0"/>
              <a:t> Rate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5349</TotalTime>
  <Words>324</Words>
  <Application>Microsoft Office PowerPoint</Application>
  <PresentationFormat>Ekran Gösterisi (4:3)</PresentationFormat>
  <Paragraphs>112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Office Theme</vt:lpstr>
      <vt:lpstr>HCAL Analysis</vt:lpstr>
      <vt:lpstr>Introduction</vt:lpstr>
      <vt:lpstr>Individual Recohit Energy in HF before and after filter </vt:lpstr>
      <vt:lpstr>Individual Recohit Energy ieta=-29, 29, -30, 30</vt:lpstr>
      <vt:lpstr>Individual Recohit Energy ieta=-31, 31, -32, 32</vt:lpstr>
      <vt:lpstr>Pt distribution</vt:lpstr>
      <vt:lpstr>Pt distribution of PMT hits </vt:lpstr>
      <vt:lpstr>Pt distribution of PMT hits iphi=39, 43, 41, 45 </vt:lpstr>
      <vt:lpstr>PowerPoint Sunusu</vt:lpstr>
      <vt:lpstr>PowerPoint Sunusu</vt:lpstr>
      <vt:lpstr>PowerPoint Sunusu</vt:lpstr>
      <vt:lpstr>PowerPoint Sunusu</vt:lpstr>
      <vt:lpstr>PowerPoint Sunusu</vt:lpstr>
      <vt:lpstr>Summary</vt:lpstr>
      <vt:lpstr>Back up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gurpinar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Analysis</dc:title>
  <dc:creator>Yalcin</dc:creator>
  <cp:lastModifiedBy>Yalcin</cp:lastModifiedBy>
  <cp:revision>266</cp:revision>
  <dcterms:created xsi:type="dcterms:W3CDTF">2014-09-15T19:54:21Z</dcterms:created>
  <dcterms:modified xsi:type="dcterms:W3CDTF">2014-12-04T13:26:35Z</dcterms:modified>
</cp:coreProperties>
</file>