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  <p:sldMasterId id="2147483694" r:id="rId3"/>
    <p:sldMasterId id="2147483706" r:id="rId4"/>
    <p:sldMasterId id="2147483660" r:id="rId5"/>
    <p:sldMasterId id="2147483667" r:id="rId6"/>
    <p:sldMasterId id="2147483674" r:id="rId7"/>
  </p:sldMasterIdLst>
  <p:notesMasterIdLst>
    <p:notesMasterId r:id="rId43"/>
  </p:notesMasterIdLst>
  <p:handoutMasterIdLst>
    <p:handoutMasterId r:id="rId44"/>
  </p:handoutMasterIdLst>
  <p:sldIdLst>
    <p:sldId id="634" r:id="rId8"/>
    <p:sldId id="635" r:id="rId9"/>
    <p:sldId id="646" r:id="rId10"/>
    <p:sldId id="345" r:id="rId11"/>
    <p:sldId id="367" r:id="rId12"/>
    <p:sldId id="465" r:id="rId13"/>
    <p:sldId id="490" r:id="rId14"/>
    <p:sldId id="506" r:id="rId15"/>
    <p:sldId id="585" r:id="rId16"/>
    <p:sldId id="596" r:id="rId17"/>
    <p:sldId id="619" r:id="rId18"/>
    <p:sldId id="620" r:id="rId19"/>
    <p:sldId id="621" r:id="rId20"/>
    <p:sldId id="525" r:id="rId21"/>
    <p:sldId id="297" r:id="rId22"/>
    <p:sldId id="650" r:id="rId23"/>
    <p:sldId id="648" r:id="rId24"/>
    <p:sldId id="629" r:id="rId25"/>
    <p:sldId id="640" r:id="rId26"/>
    <p:sldId id="544" r:id="rId27"/>
    <p:sldId id="605" r:id="rId28"/>
    <p:sldId id="606" r:id="rId29"/>
    <p:sldId id="607" r:id="rId30"/>
    <p:sldId id="611" r:id="rId31"/>
    <p:sldId id="649" r:id="rId32"/>
    <p:sldId id="644" r:id="rId33"/>
    <p:sldId id="645" r:id="rId34"/>
    <p:sldId id="643" r:id="rId35"/>
    <p:sldId id="647" r:id="rId36"/>
    <p:sldId id="630" r:id="rId37"/>
    <p:sldId id="631" r:id="rId38"/>
    <p:sldId id="632" r:id="rId39"/>
    <p:sldId id="642" r:id="rId40"/>
    <p:sldId id="641" r:id="rId41"/>
    <p:sldId id="591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47" autoAdjust="0"/>
    <p:restoredTop sz="94660"/>
  </p:normalViewPr>
  <p:slideViewPr>
    <p:cSldViewPr snapToGrid="0" snapToObjects="1">
      <p:cViewPr>
        <p:scale>
          <a:sx n="95" d="100"/>
          <a:sy n="95" d="100"/>
        </p:scale>
        <p:origin x="-344" y="-440"/>
      </p:cViewPr>
      <p:guideLst>
        <p:guide orient="horz" pos="2152"/>
        <p:guide pos="562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9" Type="http://schemas.openxmlformats.org/officeDocument/2006/relationships/slide" Target="slides/slide2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notesMaster" Target="notesMasters/notesMaster1.xml"/><Relationship Id="rId44" Type="http://schemas.openxmlformats.org/officeDocument/2006/relationships/handoutMaster" Target="handoutMasters/handoutMaster1.xml"/><Relationship Id="rId45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Relationship Id="rId2" Type="http://schemas.openxmlformats.org/officeDocument/2006/relationships/image" Target="../media/image5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09BA8C-0D8D-1D4E-BE97-AA85E00205D0}" type="datetimeFigureOut">
              <a:rPr lang="en-US" smtClean="0"/>
              <a:t>23/7/15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80C2C8-2A6C-FE43-975A-2F1A90EC4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9839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614C29-9E55-D64F-859F-BBCAC1ED5A71}" type="datetimeFigureOut">
              <a:rPr lang="en-US" smtClean="0"/>
              <a:t>23/7/15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7E2B17-DEC1-F34A-A882-7E77A1440F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447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A161F5-80C2-4DA7-AD79-5999A3BA5F2D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4710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92150"/>
            <a:ext cx="4570412" cy="3429000"/>
          </a:xfrm>
          <a:solidFill>
            <a:srgbClr val="FFFFFF"/>
          </a:solidFill>
          <a:ln/>
        </p:spPr>
      </p:sp>
      <p:sp>
        <p:nvSpPr>
          <p:cNvPr id="4710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6102" y="4342191"/>
            <a:ext cx="5487293" cy="4032250"/>
          </a:xfrm>
          <a:noFill/>
          <a:ln/>
        </p:spPr>
        <p:txBody>
          <a:bodyPr wrap="none" anchor="ctr"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E2B17-DEC1-F34A-A882-7E77A1440F6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57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C8FF-5862-FE41-BC65-D1DAC841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34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C8FF-5862-FE41-BC65-D1DAC841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53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C8FF-5862-FE41-BC65-D1DAC841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08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xfrm>
            <a:off x="669727" y="312539"/>
            <a:ext cx="7804547" cy="1518047"/>
          </a:xfrm>
          <a:prstGeom prst="rect">
            <a:avLst/>
          </a:prstGeom>
          <a:ln>
            <a:miter lim="400000"/>
          </a:ln>
        </p:spPr>
        <p:txBody>
          <a:bodyPr lIns="0" tIns="0" rIns="0" bIns="0">
            <a:normAutofit/>
          </a:bodyPr>
          <a:lstStyle>
            <a:lvl1pPr defTabSz="410751">
              <a:defRPr sz="5600">
                <a:uFillTx/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/>
            </a:pPr>
            <a:r>
              <a:rPr sz="5600"/>
              <a:t>Title Text</a:t>
            </a:r>
          </a:p>
        </p:txBody>
      </p:sp>
      <p:sp>
        <p:nvSpPr>
          <p:cNvPr id="27" name="Shape 27"/>
          <p:cNvSpPr>
            <a:spLocks noGrp="1"/>
          </p:cNvSpPr>
          <p:nvPr>
            <p:ph type="body" idx="1"/>
          </p:nvPr>
        </p:nvSpPr>
        <p:spPr>
          <a:xfrm>
            <a:off x="669727" y="1830586"/>
            <a:ext cx="7804547" cy="4420195"/>
          </a:xfrm>
          <a:prstGeom prst="rect">
            <a:avLst/>
          </a:prstGeom>
          <a:ln>
            <a:miter lim="400000"/>
          </a:ln>
        </p:spPr>
        <p:txBody>
          <a:bodyPr lIns="0" tIns="0" rIns="0" bIns="0" anchor="ctr">
            <a:normAutofit/>
          </a:bodyPr>
          <a:lstStyle>
            <a:lvl1pPr marL="312528" indent="-312528" defTabSz="410751">
              <a:spcBef>
                <a:spcPts val="2953"/>
              </a:spcBef>
              <a:buClrTx/>
              <a:buSzPct val="75000"/>
              <a:buFontTx/>
              <a:defRPr sz="2500"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625056" indent="-312528" defTabSz="410751">
              <a:spcBef>
                <a:spcPts val="2953"/>
              </a:spcBef>
              <a:buClrTx/>
              <a:buSzPct val="75000"/>
              <a:buFontTx/>
              <a:defRPr sz="2500"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937584" indent="-312528" defTabSz="410751">
              <a:spcBef>
                <a:spcPts val="2953"/>
              </a:spcBef>
              <a:buClrTx/>
              <a:buSzPct val="75000"/>
              <a:buFontTx/>
              <a:defRPr sz="2500"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1250112" indent="-312528" defTabSz="410751">
              <a:spcBef>
                <a:spcPts val="2953"/>
              </a:spcBef>
              <a:buClrTx/>
              <a:buSzPct val="75000"/>
              <a:buFontTx/>
              <a:defRPr sz="2500"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1562640" indent="-312528" defTabSz="410751">
              <a:spcBef>
                <a:spcPts val="2953"/>
              </a:spcBef>
              <a:buClrTx/>
              <a:buSzPct val="75000"/>
              <a:buFontTx/>
              <a:defRPr sz="2500">
                <a:uFillTx/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 lvl="0">
              <a:defRPr sz="1800"/>
            </a:pPr>
            <a:r>
              <a:rPr sz="2500"/>
              <a:t>Body Level One</a:t>
            </a:r>
          </a:p>
          <a:p>
            <a:pPr lvl="1">
              <a:defRPr sz="1800"/>
            </a:pPr>
            <a:r>
              <a:rPr sz="2500"/>
              <a:t>Body Level Two</a:t>
            </a:r>
          </a:p>
          <a:p>
            <a:pPr lvl="2">
              <a:defRPr sz="1800"/>
            </a:pPr>
            <a:r>
              <a:rPr sz="2500"/>
              <a:t>Body Level Three</a:t>
            </a:r>
          </a:p>
          <a:p>
            <a:pPr lvl="3">
              <a:defRPr sz="1800"/>
            </a:pPr>
            <a:r>
              <a:rPr sz="2500"/>
              <a:t>Body Level Four</a:t>
            </a:r>
          </a:p>
          <a:p>
            <a:pPr lvl="4">
              <a:defRPr sz="1800"/>
            </a:pPr>
            <a:r>
              <a:rPr sz="2500"/>
              <a:t>Body Level Five</a:t>
            </a:r>
          </a:p>
        </p:txBody>
      </p:sp>
      <p:sp>
        <p:nvSpPr>
          <p:cNvPr id="28" name="Shape 28"/>
          <p:cNvSpPr>
            <a:spLocks noGrp="1"/>
          </p:cNvSpPr>
          <p:nvPr>
            <p:ph type="sldNum" sz="quarter" idx="2"/>
          </p:nvPr>
        </p:nvSpPr>
        <p:spPr>
          <a:xfrm>
            <a:off x="4437983" y="6505277"/>
            <a:ext cx="259104" cy="267891"/>
          </a:xfrm>
          <a:prstGeom prst="rect">
            <a:avLst/>
          </a:prstGeom>
          <a:ln>
            <a:miter lim="400000"/>
          </a:ln>
        </p:spPr>
        <p:txBody>
          <a:bodyPr lIns="0" tIns="0" rIns="0" bIns="0" anchor="t"/>
          <a:lstStyle>
            <a:lvl1pPr algn="ctr" defTabSz="410751">
              <a:defRPr sz="130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95090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3A9A-0C13-AC49-9B2B-A0B1EEAB4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87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3A9A-0C13-AC49-9B2B-A0B1EEAB4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81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3A9A-0C13-AC49-9B2B-A0B1EEAB4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14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3A9A-0C13-AC49-9B2B-A0B1EEAB4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54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3A9A-0C13-AC49-9B2B-A0B1EEAB4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41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3A9A-0C13-AC49-9B2B-A0B1EEAB4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38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3A9A-0C13-AC49-9B2B-A0B1EEAB4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463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C8FF-5862-FE41-BC65-D1DAC841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1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3A9A-0C13-AC49-9B2B-A0B1EEAB4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51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3A9A-0C13-AC49-9B2B-A0B1EEAB4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88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3A9A-0C13-AC49-9B2B-A0B1EEAB4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67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F3A9A-0C13-AC49-9B2B-A0B1EEAB4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24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8A21-933C-BE4A-B04E-2665EFF8E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114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8A21-933C-BE4A-B04E-2665EFF8E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04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8A21-933C-BE4A-B04E-2665EFF8E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05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8A21-933C-BE4A-B04E-2665EFF8E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0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8A21-933C-BE4A-B04E-2665EFF8E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085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8A21-933C-BE4A-B04E-2665EFF8E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627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C8FF-5862-FE41-BC65-D1DAC841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91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8A21-933C-BE4A-B04E-2665EFF8E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105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8A21-933C-BE4A-B04E-2665EFF8E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9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8A21-933C-BE4A-B04E-2665EFF8E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56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8A21-933C-BE4A-B04E-2665EFF8E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260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8A21-933C-BE4A-B04E-2665EFF8E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89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920B-6855-064B-BF83-36191F623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50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920B-6855-064B-BF83-36191F623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46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920B-6855-064B-BF83-36191F623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508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920B-6855-064B-BF83-36191F623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73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920B-6855-064B-BF83-36191F623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329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C8FF-5862-FE41-BC65-D1DAC841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023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920B-6855-064B-BF83-36191F623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950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920B-6855-064B-BF83-36191F623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68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920B-6855-064B-BF83-36191F623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52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920B-6855-064B-BF83-36191F623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0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920B-6855-064B-BF83-36191F623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701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F920B-6855-064B-BF83-36191F623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89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26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9440"/>
            <a:ext cx="8229600" cy="477672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1873" y="6356350"/>
            <a:ext cx="5666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C615B-2449-1441-9EFC-62C514041C6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208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615B-2449-1441-9EFC-62C514041C6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737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615B-2449-1441-9EFC-62C514041C6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2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5728" y="1395412"/>
            <a:ext cx="7772400" cy="1470025"/>
          </a:xfrm>
        </p:spPr>
        <p:txBody>
          <a:bodyPr/>
          <a:lstStyle/>
          <a:p>
            <a:r>
              <a:rPr lang="en-US" dirty="0" smtClean="0"/>
              <a:t>TITLE</a:t>
            </a:r>
            <a:br>
              <a:rPr lang="en-US" dirty="0" smtClean="0"/>
            </a:br>
            <a:r>
              <a:rPr lang="en-US" dirty="0" smtClean="0"/>
              <a:t>PRESENTER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95933" y="3264562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OUTLINE:</a:t>
            </a:r>
          </a:p>
          <a:p>
            <a:r>
              <a:rPr lang="en-US" dirty="0" smtClean="0"/>
              <a:t>- Overview</a:t>
            </a:r>
          </a:p>
          <a:p>
            <a:r>
              <a:rPr lang="en-US" dirty="0" smtClean="0"/>
              <a:t>-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686800" y="6483424"/>
            <a:ext cx="403152" cy="365125"/>
          </a:xfrm>
          <a:prstGeom prst="rect">
            <a:avLst/>
          </a:prstGeom>
        </p:spPr>
        <p:txBody>
          <a:bodyPr/>
          <a:lstStyle/>
          <a:p>
            <a:fld id="{5CCC615B-2449-1441-9EFC-62C514041C6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504950" y="6508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644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C8FF-5862-FE41-BC65-D1DAC841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75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686800" y="6483424"/>
            <a:ext cx="403152" cy="365125"/>
          </a:xfrm>
          <a:prstGeom prst="rect">
            <a:avLst/>
          </a:prstGeom>
        </p:spPr>
        <p:txBody>
          <a:bodyPr/>
          <a:lstStyle/>
          <a:p>
            <a:fld id="{5CCC615B-2449-1441-9EFC-62C514041C6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495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519151"/>
            <a:ext cx="2133600" cy="365125"/>
          </a:xfrm>
          <a:prstGeom prst="rect">
            <a:avLst/>
          </a:prstGeom>
        </p:spPr>
        <p:txBody>
          <a:bodyPr/>
          <a:lstStyle/>
          <a:p>
            <a:fld id="{5CCC615B-2449-1441-9EFC-62C514041C6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1905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26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9440"/>
            <a:ext cx="8229600" cy="477672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1873" y="6356350"/>
            <a:ext cx="5666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C615B-2449-1441-9EFC-62C514041C6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787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615B-2449-1441-9EFC-62C514041C6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067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615B-2449-1441-9EFC-62C514041C6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692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5728" y="1395412"/>
            <a:ext cx="7772400" cy="1470025"/>
          </a:xfrm>
        </p:spPr>
        <p:txBody>
          <a:bodyPr/>
          <a:lstStyle/>
          <a:p>
            <a:r>
              <a:rPr lang="en-US" dirty="0" smtClean="0"/>
              <a:t>TITLE</a:t>
            </a:r>
            <a:br>
              <a:rPr lang="en-US" dirty="0" smtClean="0"/>
            </a:br>
            <a:r>
              <a:rPr lang="en-US" dirty="0" smtClean="0"/>
              <a:t>PRESENTER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95933" y="3264562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OUTLINE:</a:t>
            </a:r>
          </a:p>
          <a:p>
            <a:r>
              <a:rPr lang="en-US" dirty="0" smtClean="0"/>
              <a:t>- Overview</a:t>
            </a:r>
          </a:p>
          <a:p>
            <a:r>
              <a:rPr lang="en-US" dirty="0" smtClean="0"/>
              <a:t>-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686800" y="6483424"/>
            <a:ext cx="403152" cy="365125"/>
          </a:xfrm>
          <a:prstGeom prst="rect">
            <a:avLst/>
          </a:prstGeom>
        </p:spPr>
        <p:txBody>
          <a:bodyPr/>
          <a:lstStyle/>
          <a:p>
            <a:fld id="{5CCC615B-2449-1441-9EFC-62C514041C6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504950" y="6508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2584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686800" y="6483424"/>
            <a:ext cx="403152" cy="365125"/>
          </a:xfrm>
          <a:prstGeom prst="rect">
            <a:avLst/>
          </a:prstGeom>
        </p:spPr>
        <p:txBody>
          <a:bodyPr/>
          <a:lstStyle/>
          <a:p>
            <a:fld id="{5CCC615B-2449-1441-9EFC-62C514041C6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225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519151"/>
            <a:ext cx="2133600" cy="365125"/>
          </a:xfrm>
          <a:prstGeom prst="rect">
            <a:avLst/>
          </a:prstGeom>
        </p:spPr>
        <p:txBody>
          <a:bodyPr/>
          <a:lstStyle/>
          <a:p>
            <a:fld id="{5CCC615B-2449-1441-9EFC-62C514041C6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80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26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9440"/>
            <a:ext cx="8229600" cy="477672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1873" y="6356350"/>
            <a:ext cx="5666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C615B-2449-1441-9EFC-62C514041C6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0947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615B-2449-1441-9EFC-62C514041C6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966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C8FF-5862-FE41-BC65-D1DAC841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704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C615B-2449-1441-9EFC-62C514041C6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5347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5728" y="1395412"/>
            <a:ext cx="7772400" cy="1470025"/>
          </a:xfrm>
        </p:spPr>
        <p:txBody>
          <a:bodyPr/>
          <a:lstStyle/>
          <a:p>
            <a:r>
              <a:rPr lang="en-US" dirty="0" smtClean="0"/>
              <a:t>TITLE</a:t>
            </a:r>
            <a:br>
              <a:rPr lang="en-US" dirty="0" smtClean="0"/>
            </a:br>
            <a:r>
              <a:rPr lang="en-US" dirty="0" smtClean="0"/>
              <a:t>PRESENTER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95933" y="3264562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OUTLINE:</a:t>
            </a:r>
          </a:p>
          <a:p>
            <a:r>
              <a:rPr lang="en-US" dirty="0" smtClean="0"/>
              <a:t>- Overview</a:t>
            </a:r>
          </a:p>
          <a:p>
            <a:r>
              <a:rPr lang="en-US" dirty="0" smtClean="0"/>
              <a:t>-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686800" y="6483424"/>
            <a:ext cx="403152" cy="365125"/>
          </a:xfrm>
          <a:prstGeom prst="rect">
            <a:avLst/>
          </a:prstGeom>
        </p:spPr>
        <p:txBody>
          <a:bodyPr/>
          <a:lstStyle/>
          <a:p>
            <a:fld id="{5CCC615B-2449-1441-9EFC-62C514041C6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504950" y="6508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901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686800" y="6483424"/>
            <a:ext cx="403152" cy="365125"/>
          </a:xfrm>
          <a:prstGeom prst="rect">
            <a:avLst/>
          </a:prstGeom>
        </p:spPr>
        <p:txBody>
          <a:bodyPr/>
          <a:lstStyle/>
          <a:p>
            <a:fld id="{5CCC615B-2449-1441-9EFC-62C514041C6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4991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519151"/>
            <a:ext cx="2133600" cy="365125"/>
          </a:xfrm>
          <a:prstGeom prst="rect">
            <a:avLst/>
          </a:prstGeom>
        </p:spPr>
        <p:txBody>
          <a:bodyPr/>
          <a:lstStyle/>
          <a:p>
            <a:fld id="{5CCC615B-2449-1441-9EFC-62C514041C6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1202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xfrm>
            <a:off x="669727" y="312539"/>
            <a:ext cx="7804547" cy="1518047"/>
          </a:xfrm>
          <a:prstGeom prst="rect">
            <a:avLst/>
          </a:prstGeom>
          <a:ln>
            <a:miter lim="400000"/>
          </a:ln>
        </p:spPr>
        <p:txBody>
          <a:bodyPr lIns="0" tIns="0" rIns="0" bIns="0">
            <a:normAutofit/>
          </a:bodyPr>
          <a:lstStyle>
            <a:lvl1pPr defTabSz="410751">
              <a:defRPr sz="5600">
                <a:uFillTx/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>
              <a:defRPr sz="1800"/>
            </a:pPr>
            <a:r>
              <a:rPr sz="5600"/>
              <a:t>Title Text</a:t>
            </a:r>
          </a:p>
        </p:txBody>
      </p:sp>
      <p:sp>
        <p:nvSpPr>
          <p:cNvPr id="27" name="Shape 27"/>
          <p:cNvSpPr>
            <a:spLocks noGrp="1"/>
          </p:cNvSpPr>
          <p:nvPr>
            <p:ph type="body" idx="1"/>
          </p:nvPr>
        </p:nvSpPr>
        <p:spPr>
          <a:xfrm>
            <a:off x="669727" y="1830586"/>
            <a:ext cx="7804547" cy="4420195"/>
          </a:xfrm>
          <a:prstGeom prst="rect">
            <a:avLst/>
          </a:prstGeom>
          <a:ln>
            <a:miter lim="400000"/>
          </a:ln>
        </p:spPr>
        <p:txBody>
          <a:bodyPr lIns="0" tIns="0" rIns="0" bIns="0" anchor="ctr">
            <a:normAutofit/>
          </a:bodyPr>
          <a:lstStyle>
            <a:lvl1pPr marL="312528" indent="-312528" defTabSz="410751">
              <a:spcBef>
                <a:spcPts val="2953"/>
              </a:spcBef>
              <a:buClrTx/>
              <a:buSzPct val="75000"/>
              <a:buFontTx/>
              <a:defRPr sz="2500"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625056" indent="-312528" defTabSz="410751">
              <a:spcBef>
                <a:spcPts val="2953"/>
              </a:spcBef>
              <a:buClrTx/>
              <a:buSzPct val="75000"/>
              <a:buFontTx/>
              <a:defRPr sz="2500"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937584" indent="-312528" defTabSz="410751">
              <a:spcBef>
                <a:spcPts val="2953"/>
              </a:spcBef>
              <a:buClrTx/>
              <a:buSzPct val="75000"/>
              <a:buFontTx/>
              <a:defRPr sz="2500"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1250112" indent="-312528" defTabSz="410751">
              <a:spcBef>
                <a:spcPts val="2953"/>
              </a:spcBef>
              <a:buClrTx/>
              <a:buSzPct val="75000"/>
              <a:buFontTx/>
              <a:defRPr sz="2500"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1562640" indent="-312528" defTabSz="410751">
              <a:spcBef>
                <a:spcPts val="2953"/>
              </a:spcBef>
              <a:buClrTx/>
              <a:buSzPct val="75000"/>
              <a:buFontTx/>
              <a:defRPr sz="2500">
                <a:uFillTx/>
                <a:latin typeface="+mn-lt"/>
                <a:ea typeface="+mn-ea"/>
                <a:cs typeface="+mn-cs"/>
                <a:sym typeface="Helvetica Light"/>
              </a:defRPr>
            </a:lvl5pPr>
          </a:lstStyle>
          <a:p>
            <a:pPr lvl="0">
              <a:defRPr sz="1800"/>
            </a:pPr>
            <a:r>
              <a:rPr sz="2500"/>
              <a:t>Body Level One</a:t>
            </a:r>
          </a:p>
          <a:p>
            <a:pPr lvl="1">
              <a:defRPr sz="1800"/>
            </a:pPr>
            <a:r>
              <a:rPr sz="2500"/>
              <a:t>Body Level Two</a:t>
            </a:r>
          </a:p>
          <a:p>
            <a:pPr lvl="2">
              <a:defRPr sz="1800"/>
            </a:pPr>
            <a:r>
              <a:rPr sz="2500"/>
              <a:t>Body Level Three</a:t>
            </a:r>
          </a:p>
          <a:p>
            <a:pPr lvl="3">
              <a:defRPr sz="1800"/>
            </a:pPr>
            <a:r>
              <a:rPr sz="2500"/>
              <a:t>Body Level Four</a:t>
            </a:r>
          </a:p>
          <a:p>
            <a:pPr lvl="4">
              <a:defRPr sz="1800"/>
            </a:pPr>
            <a:r>
              <a:rPr sz="2500"/>
              <a:t>Body Level Five</a:t>
            </a:r>
          </a:p>
        </p:txBody>
      </p:sp>
      <p:sp>
        <p:nvSpPr>
          <p:cNvPr id="28" name="Shape 28"/>
          <p:cNvSpPr>
            <a:spLocks noGrp="1"/>
          </p:cNvSpPr>
          <p:nvPr>
            <p:ph type="sldNum" sz="quarter" idx="2"/>
          </p:nvPr>
        </p:nvSpPr>
        <p:spPr>
          <a:xfrm>
            <a:off x="4437983" y="6505277"/>
            <a:ext cx="259104" cy="267891"/>
          </a:xfrm>
          <a:prstGeom prst="rect">
            <a:avLst/>
          </a:prstGeom>
          <a:ln>
            <a:miter lim="400000"/>
          </a:ln>
        </p:spPr>
        <p:txBody>
          <a:bodyPr lIns="0" tIns="0" rIns="0" bIns="0" anchor="t"/>
          <a:lstStyle>
            <a:lvl1pPr algn="ctr" defTabSz="410751">
              <a:defRPr sz="130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8658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C8FF-5862-FE41-BC65-D1DAC841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952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C8FF-5862-FE41-BC65-D1DAC841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0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1C8FF-5862-FE41-BC65-D1DAC841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1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theme" Target="../theme/theme5.xml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7.xml"/><Relationship Id="rId7" Type="http://schemas.openxmlformats.org/officeDocument/2006/relationships/theme" Target="../theme/theme6.xml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0.xml"/><Relationship Id="rId4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4.xml"/><Relationship Id="rId8" Type="http://schemas.openxmlformats.org/officeDocument/2006/relationships/theme" Target="../theme/theme7.xml"/><Relationship Id="rId1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4900" y="37238"/>
            <a:ext cx="7456905" cy="8183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>
                <a:sym typeface="Lucida Grande" charset="0"/>
              </a:rPr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53202"/>
            <a:ext cx="8229600" cy="4772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1C8FF-5862-FE41-BC65-D1DAC8416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422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18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F3A9A-0C13-AC49-9B2B-A0B1EEAB49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9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58A21-933C-BE4A-B04E-2665EFF8E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824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F920B-6855-064B-BF83-36191F623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717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23268"/>
            <a:ext cx="7086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3406" y="1336210"/>
            <a:ext cx="8273394" cy="4789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1873" y="6356350"/>
            <a:ext cx="5666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C615B-2449-1441-9EFC-62C514041C6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99045" y="6381899"/>
            <a:ext cx="463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40E74814-DE84-1644-B9B1-F847B47FEB7D}" type="slidenum">
              <a:rPr lang="en-US">
                <a:solidFill>
                  <a:prstClr val="black"/>
                </a:solidFill>
                <a:latin typeface="Calibri"/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2492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0000FF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23268"/>
            <a:ext cx="7086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3406" y="1336210"/>
            <a:ext cx="8273394" cy="4789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1873" y="6356350"/>
            <a:ext cx="5666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C615B-2449-1441-9EFC-62C514041C6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99045" y="6381899"/>
            <a:ext cx="463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40E74814-DE84-1644-B9B1-F847B47FEB7D}" type="slidenum">
              <a:rPr lang="en-US">
                <a:solidFill>
                  <a:prstClr val="black"/>
                </a:solidFill>
                <a:latin typeface="Calibri"/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79845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0000FF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23268"/>
            <a:ext cx="7086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3406" y="1336210"/>
            <a:ext cx="8273394" cy="47899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1873" y="6356350"/>
            <a:ext cx="5666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C615B-2449-1441-9EFC-62C514041C6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99045" y="6381899"/>
            <a:ext cx="463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fld id="{40E74814-DE84-1644-B9B1-F847B47FEB7D}" type="slidenum">
              <a:rPr lang="en-US">
                <a:solidFill>
                  <a:prstClr val="black"/>
                </a:solidFill>
                <a:latin typeface="Calibri"/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8748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719" r:id="rId7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0000FF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Relationship Id="rId2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jpg"/><Relationship Id="rId5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Relationship Id="rId2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Relationship Id="rId2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Relationship Id="rId2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jpg"/><Relationship Id="rId1" Type="http://schemas.openxmlformats.org/officeDocument/2006/relationships/slideLayout" Target="../slideLayouts/slideLayout59.xml"/><Relationship Id="rId2" Type="http://schemas.openxmlformats.org/officeDocument/2006/relationships/notesSlide" Target="../notesSlides/notesSlid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gif"/><Relationship Id="rId5" Type="http://schemas.openxmlformats.org/officeDocument/2006/relationships/image" Target="../media/image5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gi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4" Type="http://schemas.openxmlformats.org/officeDocument/2006/relationships/oleObject" Target="../embeddings/oleObject1.bin"/><Relationship Id="rId5" Type="http://schemas.openxmlformats.org/officeDocument/2006/relationships/image" Target="../media/image56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57.wmf"/><Relationship Id="rId8" Type="http://schemas.openxmlformats.org/officeDocument/2006/relationships/oleObject" Target="../embeddings/oleObject3.bin"/><Relationship Id="rId9" Type="http://schemas.openxmlformats.org/officeDocument/2006/relationships/oleObject" Target="../embeddings/oleObject4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Relationship Id="rId2" Type="http://schemas.openxmlformats.org/officeDocument/2006/relationships/image" Target="../media/image59.png"/><Relationship Id="rId3" Type="http://schemas.openxmlformats.org/officeDocument/2006/relationships/image" Target="../media/image60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Relationship Id="rId2" Type="http://schemas.openxmlformats.org/officeDocument/2006/relationships/image" Target="../media/image61.tif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Relationship Id="rId3" Type="http://schemas.openxmlformats.org/officeDocument/2006/relationships/image" Target="../media/image63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Relationship Id="rId3" Type="http://schemas.openxmlformats.org/officeDocument/2006/relationships/image" Target="../media/image63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Relationship Id="rId2" Type="http://schemas.openxmlformats.org/officeDocument/2006/relationships/image" Target="../media/image6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5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Relationship Id="rId2" Type="http://schemas.openxmlformats.org/officeDocument/2006/relationships/image" Target="../media/image12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jpe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AWC-300-photo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53" b="-1553"/>
          <a:stretch>
            <a:fillRect/>
          </a:stretch>
        </p:blipFill>
        <p:spPr>
          <a:xfrm>
            <a:off x="-735254" y="-106947"/>
            <a:ext cx="12199358" cy="7075322"/>
          </a:xfrm>
        </p:spPr>
      </p:pic>
      <p:sp>
        <p:nvSpPr>
          <p:cNvPr id="6" name="TextBox 5"/>
          <p:cNvSpPr txBox="1"/>
          <p:nvPr/>
        </p:nvSpPr>
        <p:spPr>
          <a:xfrm>
            <a:off x="6945261" y="3582739"/>
            <a:ext cx="2198739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Andrés Sandoval</a:t>
            </a:r>
          </a:p>
          <a:p>
            <a:r>
              <a:rPr lang="en-US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Instituto</a:t>
            </a:r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de </a:t>
            </a:r>
            <a:r>
              <a:rPr lang="en-US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Física</a:t>
            </a:r>
            <a:endParaRPr lang="en-US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en-US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UNAM  Mexico</a:t>
            </a:r>
            <a:endParaRPr lang="en-US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374319"/>
            <a:ext cx="7376088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HAWC </a:t>
            </a:r>
          </a:p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Gamma Ray Observatory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3184" y="6443579"/>
            <a:ext cx="3560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Vienna EPS-HEP 2015    23 July 2015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08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193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Raw Data</a:t>
            </a:r>
            <a:br>
              <a:rPr lang="en-US" dirty="0" smtClean="0"/>
            </a:br>
            <a:r>
              <a:rPr lang="en-US" dirty="0" smtClean="0"/>
              <a:t>1200 PMTs – 6 µs</a:t>
            </a:r>
            <a:endParaRPr lang="en-US" dirty="0"/>
          </a:p>
        </p:txBody>
      </p:sp>
      <p:pic>
        <p:nvPicPr>
          <p:cNvPr id="4" name="Content Placeholder 3" descr="DoubleVerticalShower-Zoom-R3549-2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05" b="-705"/>
          <a:stretch>
            <a:fillRect/>
          </a:stretch>
        </p:blipFill>
        <p:spPr>
          <a:xfrm>
            <a:off x="-252205" y="1145876"/>
            <a:ext cx="9765105" cy="5370432"/>
          </a:xfrm>
        </p:spPr>
      </p:pic>
    </p:spTree>
    <p:extLst>
      <p:ext uri="{BB962C8B-B14F-4D97-AF65-F5344CB8AC3E}">
        <p14:creationId xmlns:p14="http://schemas.microsoft.com/office/powerpoint/2010/main" val="1125204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reconstruction</a:t>
            </a:r>
            <a:endParaRPr lang="en-US" dirty="0"/>
          </a:p>
        </p:txBody>
      </p:sp>
      <p:sp>
        <p:nvSpPr>
          <p:cNvPr id="99" name="Content Placeholder 98"/>
          <p:cNvSpPr>
            <a:spLocks noGrp="1"/>
          </p:cNvSpPr>
          <p:nvPr>
            <p:ph idx="1"/>
          </p:nvPr>
        </p:nvSpPr>
        <p:spPr>
          <a:xfrm>
            <a:off x="4785032" y="1034536"/>
            <a:ext cx="4154129" cy="509162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Shower </a:t>
            </a:r>
            <a:r>
              <a:rPr lang="en-US" dirty="0" smtClean="0"/>
              <a:t>core position</a:t>
            </a:r>
            <a:endParaRPr lang="en-US" dirty="0"/>
          </a:p>
          <a:p>
            <a:r>
              <a:rPr lang="en-US" dirty="0" smtClean="0"/>
              <a:t>Center of Gravity, NKG lateral distribution, others.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Shower direction</a:t>
            </a:r>
          </a:p>
          <a:p>
            <a:r>
              <a:rPr lang="en-US" dirty="0" smtClean="0"/>
              <a:t>Time </a:t>
            </a:r>
            <a:r>
              <a:rPr lang="en-US" dirty="0" smtClean="0"/>
              <a:t>of arrival of each signal. </a:t>
            </a:r>
            <a:r>
              <a:rPr lang="en-US" dirty="0" smtClean="0"/>
              <a:t>Shower front curvature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Direction of primary is the perpendicular to the shower front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Shower energy</a:t>
            </a:r>
          </a:p>
          <a:p>
            <a:r>
              <a:rPr lang="en-US" dirty="0" smtClean="0"/>
              <a:t>Event size, PMT charge, etc.</a:t>
            </a:r>
            <a:endParaRPr lang="en-US" dirty="0"/>
          </a:p>
        </p:txBody>
      </p:sp>
      <p:grpSp>
        <p:nvGrpSpPr>
          <p:cNvPr id="100" name="Group 99"/>
          <p:cNvGrpSpPr/>
          <p:nvPr/>
        </p:nvGrpSpPr>
        <p:grpSpPr>
          <a:xfrm>
            <a:off x="371196" y="4319729"/>
            <a:ext cx="4221742" cy="1342211"/>
            <a:chOff x="371196" y="4319729"/>
            <a:chExt cx="4221742" cy="1342211"/>
          </a:xfrm>
        </p:grpSpPr>
        <p:sp>
          <p:nvSpPr>
            <p:cNvPr id="8" name="Can 7"/>
            <p:cNvSpPr/>
            <p:nvPr/>
          </p:nvSpPr>
          <p:spPr>
            <a:xfrm>
              <a:off x="3290865" y="4319729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Can 9"/>
            <p:cNvSpPr/>
            <p:nvPr/>
          </p:nvSpPr>
          <p:spPr>
            <a:xfrm>
              <a:off x="1544947" y="4319736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Can 10"/>
            <p:cNvSpPr/>
            <p:nvPr/>
          </p:nvSpPr>
          <p:spPr>
            <a:xfrm>
              <a:off x="371196" y="4319736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Can 11"/>
            <p:cNvSpPr/>
            <p:nvPr/>
          </p:nvSpPr>
          <p:spPr>
            <a:xfrm>
              <a:off x="954054" y="4319736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Can 8"/>
            <p:cNvSpPr/>
            <p:nvPr/>
          </p:nvSpPr>
          <p:spPr>
            <a:xfrm>
              <a:off x="3879067" y="4319729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Can 5"/>
            <p:cNvSpPr/>
            <p:nvPr/>
          </p:nvSpPr>
          <p:spPr>
            <a:xfrm>
              <a:off x="2133167" y="4319729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Can 6"/>
            <p:cNvSpPr/>
            <p:nvPr/>
          </p:nvSpPr>
          <p:spPr>
            <a:xfrm>
              <a:off x="2716024" y="4319729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Can 14"/>
            <p:cNvSpPr/>
            <p:nvPr/>
          </p:nvSpPr>
          <p:spPr>
            <a:xfrm>
              <a:off x="3523473" y="4445393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Can 15"/>
            <p:cNvSpPr/>
            <p:nvPr/>
          </p:nvSpPr>
          <p:spPr>
            <a:xfrm>
              <a:off x="1777555" y="4445400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Can 16"/>
            <p:cNvSpPr/>
            <p:nvPr/>
          </p:nvSpPr>
          <p:spPr>
            <a:xfrm>
              <a:off x="603804" y="4445400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Can 17"/>
            <p:cNvSpPr/>
            <p:nvPr/>
          </p:nvSpPr>
          <p:spPr>
            <a:xfrm>
              <a:off x="1186662" y="4445400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Can 18"/>
            <p:cNvSpPr/>
            <p:nvPr/>
          </p:nvSpPr>
          <p:spPr>
            <a:xfrm>
              <a:off x="4111675" y="4445393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Can 19"/>
            <p:cNvSpPr/>
            <p:nvPr/>
          </p:nvSpPr>
          <p:spPr>
            <a:xfrm>
              <a:off x="2365775" y="4445393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Can 20"/>
            <p:cNvSpPr/>
            <p:nvPr/>
          </p:nvSpPr>
          <p:spPr>
            <a:xfrm>
              <a:off x="2948632" y="4445393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Can 22"/>
            <p:cNvSpPr/>
            <p:nvPr/>
          </p:nvSpPr>
          <p:spPr>
            <a:xfrm>
              <a:off x="3290865" y="4571049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Can 23"/>
            <p:cNvSpPr/>
            <p:nvPr/>
          </p:nvSpPr>
          <p:spPr>
            <a:xfrm>
              <a:off x="1544947" y="4571056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Can 24"/>
            <p:cNvSpPr/>
            <p:nvPr/>
          </p:nvSpPr>
          <p:spPr>
            <a:xfrm>
              <a:off x="371196" y="4571056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Can 25"/>
            <p:cNvSpPr/>
            <p:nvPr/>
          </p:nvSpPr>
          <p:spPr>
            <a:xfrm>
              <a:off x="954054" y="4571056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Can 26"/>
            <p:cNvSpPr/>
            <p:nvPr/>
          </p:nvSpPr>
          <p:spPr>
            <a:xfrm>
              <a:off x="3879067" y="4571049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Can 27"/>
            <p:cNvSpPr/>
            <p:nvPr/>
          </p:nvSpPr>
          <p:spPr>
            <a:xfrm>
              <a:off x="2133167" y="4571049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Can 28"/>
            <p:cNvSpPr/>
            <p:nvPr/>
          </p:nvSpPr>
          <p:spPr>
            <a:xfrm>
              <a:off x="2716024" y="4571049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Can 30"/>
            <p:cNvSpPr/>
            <p:nvPr/>
          </p:nvSpPr>
          <p:spPr>
            <a:xfrm>
              <a:off x="3523473" y="4720782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Can 31"/>
            <p:cNvSpPr/>
            <p:nvPr/>
          </p:nvSpPr>
          <p:spPr>
            <a:xfrm>
              <a:off x="1777555" y="4720789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Can 32"/>
            <p:cNvSpPr/>
            <p:nvPr/>
          </p:nvSpPr>
          <p:spPr>
            <a:xfrm>
              <a:off x="603804" y="4720789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Can 33"/>
            <p:cNvSpPr/>
            <p:nvPr/>
          </p:nvSpPr>
          <p:spPr>
            <a:xfrm>
              <a:off x="1186662" y="4720789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Can 34"/>
            <p:cNvSpPr/>
            <p:nvPr/>
          </p:nvSpPr>
          <p:spPr>
            <a:xfrm>
              <a:off x="4111675" y="4720782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Can 35"/>
            <p:cNvSpPr/>
            <p:nvPr/>
          </p:nvSpPr>
          <p:spPr>
            <a:xfrm>
              <a:off x="2365775" y="4720782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Can 36"/>
            <p:cNvSpPr/>
            <p:nvPr/>
          </p:nvSpPr>
          <p:spPr>
            <a:xfrm>
              <a:off x="2948632" y="4720782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Can 64"/>
            <p:cNvSpPr/>
            <p:nvPr/>
          </p:nvSpPr>
          <p:spPr>
            <a:xfrm>
              <a:off x="3290865" y="4859827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Can 65"/>
            <p:cNvSpPr/>
            <p:nvPr/>
          </p:nvSpPr>
          <p:spPr>
            <a:xfrm>
              <a:off x="1544947" y="4859834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Can 66"/>
            <p:cNvSpPr/>
            <p:nvPr/>
          </p:nvSpPr>
          <p:spPr>
            <a:xfrm>
              <a:off x="371196" y="4859834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Can 67"/>
            <p:cNvSpPr/>
            <p:nvPr/>
          </p:nvSpPr>
          <p:spPr>
            <a:xfrm>
              <a:off x="954054" y="4859834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Can 68"/>
            <p:cNvSpPr/>
            <p:nvPr/>
          </p:nvSpPr>
          <p:spPr>
            <a:xfrm>
              <a:off x="3879067" y="4859827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Can 69"/>
            <p:cNvSpPr/>
            <p:nvPr/>
          </p:nvSpPr>
          <p:spPr>
            <a:xfrm>
              <a:off x="2133167" y="4859827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Can 70"/>
            <p:cNvSpPr/>
            <p:nvPr/>
          </p:nvSpPr>
          <p:spPr>
            <a:xfrm>
              <a:off x="2716024" y="4859827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Can 57"/>
            <p:cNvSpPr/>
            <p:nvPr/>
          </p:nvSpPr>
          <p:spPr>
            <a:xfrm>
              <a:off x="3523473" y="4985491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Can 58"/>
            <p:cNvSpPr/>
            <p:nvPr/>
          </p:nvSpPr>
          <p:spPr>
            <a:xfrm>
              <a:off x="1777555" y="4985498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Can 59"/>
            <p:cNvSpPr/>
            <p:nvPr/>
          </p:nvSpPr>
          <p:spPr>
            <a:xfrm>
              <a:off x="603804" y="4985498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Can 60"/>
            <p:cNvSpPr/>
            <p:nvPr/>
          </p:nvSpPr>
          <p:spPr>
            <a:xfrm>
              <a:off x="1186662" y="4985498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Can 61"/>
            <p:cNvSpPr/>
            <p:nvPr/>
          </p:nvSpPr>
          <p:spPr>
            <a:xfrm>
              <a:off x="4111675" y="4985491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Can 62"/>
            <p:cNvSpPr/>
            <p:nvPr/>
          </p:nvSpPr>
          <p:spPr>
            <a:xfrm>
              <a:off x="2365775" y="4985491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Can 63"/>
            <p:cNvSpPr/>
            <p:nvPr/>
          </p:nvSpPr>
          <p:spPr>
            <a:xfrm>
              <a:off x="2948632" y="4985491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Can 50"/>
            <p:cNvSpPr/>
            <p:nvPr/>
          </p:nvSpPr>
          <p:spPr>
            <a:xfrm>
              <a:off x="3290865" y="5111147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Can 51"/>
            <p:cNvSpPr/>
            <p:nvPr/>
          </p:nvSpPr>
          <p:spPr>
            <a:xfrm>
              <a:off x="1544947" y="5111154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Can 52"/>
            <p:cNvSpPr/>
            <p:nvPr/>
          </p:nvSpPr>
          <p:spPr>
            <a:xfrm>
              <a:off x="371196" y="5111154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Can 53"/>
            <p:cNvSpPr/>
            <p:nvPr/>
          </p:nvSpPr>
          <p:spPr>
            <a:xfrm>
              <a:off x="954054" y="5111154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Can 54"/>
            <p:cNvSpPr/>
            <p:nvPr/>
          </p:nvSpPr>
          <p:spPr>
            <a:xfrm>
              <a:off x="3879067" y="5111147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Can 55"/>
            <p:cNvSpPr/>
            <p:nvPr/>
          </p:nvSpPr>
          <p:spPr>
            <a:xfrm>
              <a:off x="2133167" y="5111147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Can 56"/>
            <p:cNvSpPr/>
            <p:nvPr/>
          </p:nvSpPr>
          <p:spPr>
            <a:xfrm>
              <a:off x="2716024" y="5111147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Can 43"/>
            <p:cNvSpPr/>
            <p:nvPr/>
          </p:nvSpPr>
          <p:spPr>
            <a:xfrm>
              <a:off x="3523473" y="5260880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Can 44"/>
            <p:cNvSpPr/>
            <p:nvPr/>
          </p:nvSpPr>
          <p:spPr>
            <a:xfrm>
              <a:off x="1777555" y="5260887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Can 45"/>
            <p:cNvSpPr/>
            <p:nvPr/>
          </p:nvSpPr>
          <p:spPr>
            <a:xfrm>
              <a:off x="603804" y="5260887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Can 46"/>
            <p:cNvSpPr/>
            <p:nvPr/>
          </p:nvSpPr>
          <p:spPr>
            <a:xfrm>
              <a:off x="1186662" y="5260887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Can 47"/>
            <p:cNvSpPr/>
            <p:nvPr/>
          </p:nvSpPr>
          <p:spPr>
            <a:xfrm>
              <a:off x="4111675" y="5260880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Can 48"/>
            <p:cNvSpPr/>
            <p:nvPr/>
          </p:nvSpPr>
          <p:spPr>
            <a:xfrm>
              <a:off x="2365775" y="5260880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Can 49"/>
            <p:cNvSpPr/>
            <p:nvPr/>
          </p:nvSpPr>
          <p:spPr>
            <a:xfrm>
              <a:off x="2948632" y="5260880"/>
              <a:ext cx="481263" cy="401053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5" name="Arc 74"/>
          <p:cNvSpPr/>
          <p:nvPr/>
        </p:nvSpPr>
        <p:spPr>
          <a:xfrm>
            <a:off x="163303" y="-6158222"/>
            <a:ext cx="10035674" cy="10035674"/>
          </a:xfrm>
          <a:prstGeom prst="arc">
            <a:avLst>
              <a:gd name="adj1" fmla="val 5896792"/>
              <a:gd name="adj2" fmla="val 8127816"/>
            </a:avLst>
          </a:prstGeom>
          <a:ln w="3492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0" name="Straight Arrow Connector 89"/>
          <p:cNvCxnSpPr/>
          <p:nvPr/>
        </p:nvCxnSpPr>
        <p:spPr>
          <a:xfrm flipH="1">
            <a:off x="2590800" y="824263"/>
            <a:ext cx="1585259" cy="3146071"/>
          </a:xfrm>
          <a:prstGeom prst="straightConnector1">
            <a:avLst/>
          </a:prstGeom>
          <a:ln w="38100">
            <a:solidFill>
              <a:srgbClr val="000000"/>
            </a:solidFill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H="1">
            <a:off x="369873" y="5929289"/>
            <a:ext cx="4223065" cy="0"/>
          </a:xfrm>
          <a:prstGeom prst="straightConnector1">
            <a:avLst/>
          </a:prstGeom>
          <a:ln w="38100">
            <a:solidFill>
              <a:srgbClr val="000000"/>
            </a:solidFill>
            <a:headEnd type="stealth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2133167" y="5921416"/>
            <a:ext cx="772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150 m</a:t>
            </a:r>
            <a:endParaRPr lang="en-US" dirty="0"/>
          </a:p>
        </p:txBody>
      </p:sp>
      <p:sp>
        <p:nvSpPr>
          <p:cNvPr id="108" name="Slide Number Placeholder 10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2483-8F72-A444-B3B8-C124EF0B6BD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955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HAWC-250 </a:t>
            </a:r>
            <a:r>
              <a:rPr lang="en-US" dirty="0" smtClean="0"/>
              <a:t>gamma/hadron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 descr="event_2054_584212_226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2" r="2767"/>
          <a:stretch/>
        </p:blipFill>
        <p:spPr>
          <a:xfrm>
            <a:off x="4611076" y="1250766"/>
            <a:ext cx="4481572" cy="4113076"/>
          </a:xfrm>
          <a:prstGeom prst="rect">
            <a:avLst/>
          </a:prstGeom>
        </p:spPr>
      </p:pic>
      <p:pic>
        <p:nvPicPr>
          <p:cNvPr id="12" name="Picture 11" descr="event_2118_45004_41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5"/>
          <a:stretch/>
        </p:blipFill>
        <p:spPr>
          <a:xfrm>
            <a:off x="8194" y="1250766"/>
            <a:ext cx="4643938" cy="41130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21173" y="1668265"/>
            <a:ext cx="3326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Likely Gamma Shower (on Crab)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0025" y="1692847"/>
            <a:ext cx="2895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Hadron Shower (off source)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3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HAWC-250 </a:t>
            </a:r>
            <a:r>
              <a:rPr lang="en-US" dirty="0" smtClean="0"/>
              <a:t>gamma/hadron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4725066"/>
            <a:ext cx="8229600" cy="114709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NKG (Nishimura-</a:t>
            </a:r>
            <a:r>
              <a:rPr lang="en-US" dirty="0" err="1" smtClean="0"/>
              <a:t>Kamata</a:t>
            </a:r>
            <a:r>
              <a:rPr lang="en-US" dirty="0" smtClean="0"/>
              <a:t>-Greisen) fits to lateral distribution function of an EM shower.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4777" y="1012233"/>
            <a:ext cx="4519714" cy="38655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14" y="1012234"/>
            <a:ext cx="4615903" cy="385919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530851" y="1411896"/>
            <a:ext cx="3326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Likely Gamma Shower (on Crab)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119703" y="1436478"/>
            <a:ext cx="2895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Hadron Shower (off source)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73548" y="5651901"/>
            <a:ext cx="384121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Kamata</a:t>
            </a:r>
            <a:r>
              <a:rPr lang="en-US" sz="1600" dirty="0" smtClean="0"/>
              <a:t>, Nishimura </a:t>
            </a:r>
            <a:r>
              <a:rPr lang="en-US" sz="1600" dirty="0" err="1" smtClean="0"/>
              <a:t>Prog</a:t>
            </a:r>
            <a:r>
              <a:rPr lang="en-US" sz="1600" dirty="0" smtClean="0"/>
              <a:t>. Theo. Phys. (1958)</a:t>
            </a:r>
          </a:p>
          <a:p>
            <a:r>
              <a:rPr lang="en-US" sz="1600" dirty="0" smtClean="0"/>
              <a:t>Greisen Ann. Rev. </a:t>
            </a:r>
            <a:r>
              <a:rPr lang="en-US" sz="1600" dirty="0" err="1" smtClean="0"/>
              <a:t>Nucl</a:t>
            </a:r>
            <a:r>
              <a:rPr lang="en-US" sz="1600" dirty="0" smtClean="0"/>
              <a:t>. Sci. (1960)</a:t>
            </a:r>
            <a:endParaRPr lang="en-US" sz="1600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2483-8F72-A444-B3B8-C124EF0B6BDF}" type="slidenum">
              <a:rPr lang="en-US" smtClean="0"/>
              <a:t>13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42258" y="4384847"/>
            <a:ext cx="36518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radial distance from shower core [m]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09657" y="4384847"/>
            <a:ext cx="36518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radial distance from shower core [m]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76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s1.png"/>
          <p:cNvPicPr>
            <a:picLocks noChangeAspect="1"/>
          </p:cNvPicPr>
          <p:nvPr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051" y="1669492"/>
            <a:ext cx="9200051" cy="4545263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HAWC Cost and  Funding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21650"/>
            <a:ext cx="8229600" cy="541498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$15 million USD shared equally between 3 funding agencies and managed by 4 PIs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solidFill>
                  <a:srgbClr val="0000FF"/>
                </a:solidFill>
              </a:rPr>
              <a:t>CONACYT</a:t>
            </a:r>
            <a:r>
              <a:rPr lang="en-US" dirty="0" smtClean="0"/>
              <a:t>, Mexico </a:t>
            </a:r>
          </a:p>
          <a:p>
            <a:pPr marL="914400" lvl="2" indent="0" algn="ctr">
              <a:buNone/>
            </a:pPr>
            <a:r>
              <a:rPr lang="en-US" dirty="0" smtClean="0"/>
              <a:t>Andres Sandoval UNAM</a:t>
            </a:r>
          </a:p>
          <a:p>
            <a:pPr marL="914400" lvl="2" indent="0" algn="ctr">
              <a:buNone/>
            </a:pPr>
            <a:r>
              <a:rPr lang="en-US" dirty="0" smtClean="0"/>
              <a:t>Alberto </a:t>
            </a:r>
            <a:r>
              <a:rPr lang="en-US" dirty="0" err="1" smtClean="0"/>
              <a:t>Carramiñana</a:t>
            </a:r>
            <a:r>
              <a:rPr lang="en-US" dirty="0" smtClean="0"/>
              <a:t> INAOE  </a:t>
            </a:r>
          </a:p>
          <a:p>
            <a:pPr marL="914400" lvl="2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solidFill>
                  <a:srgbClr val="0000FF"/>
                </a:solidFill>
              </a:rPr>
              <a:t>NSF</a:t>
            </a:r>
            <a:r>
              <a:rPr lang="en-US" dirty="0" smtClean="0"/>
              <a:t>, US</a:t>
            </a:r>
          </a:p>
          <a:p>
            <a:pPr marL="914400" lvl="2" indent="0" algn="ctr">
              <a:buNone/>
            </a:pPr>
            <a:r>
              <a:rPr lang="en-US" dirty="0" smtClean="0"/>
              <a:t>Jordan Goodman, Univ. Maryland</a:t>
            </a:r>
          </a:p>
          <a:p>
            <a:pPr marL="914400" lvl="2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solidFill>
                  <a:srgbClr val="0000FF"/>
                </a:solidFill>
              </a:rPr>
              <a:t>DoE</a:t>
            </a:r>
            <a:r>
              <a:rPr lang="en-US" dirty="0" smtClean="0"/>
              <a:t>, US</a:t>
            </a:r>
          </a:p>
          <a:p>
            <a:pPr marL="914400" lvl="2" indent="0" algn="ctr">
              <a:buNone/>
            </a:pPr>
            <a:r>
              <a:rPr lang="en-US" dirty="0" smtClean="0"/>
              <a:t>Brenda Dingus, Los Alamos National Lab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402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Line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Site selected in 2007 at the ICRC meeting in Merida</a:t>
            </a:r>
          </a:p>
          <a:p>
            <a:r>
              <a:rPr lang="en-US" sz="2000" dirty="0" smtClean="0"/>
              <a:t>2008 – 2010 construction of prototypes and writing of  proposals </a:t>
            </a:r>
          </a:p>
          <a:p>
            <a:r>
              <a:rPr lang="en-US" sz="2000" dirty="0" smtClean="0"/>
              <a:t>February 2011 project funded</a:t>
            </a:r>
          </a:p>
          <a:p>
            <a:r>
              <a:rPr lang="en-US" sz="2000" dirty="0" smtClean="0"/>
              <a:t>2011 site preparation and procuring of components</a:t>
            </a:r>
          </a:p>
          <a:p>
            <a:r>
              <a:rPr lang="en-US" sz="2000" dirty="0" smtClean="0"/>
              <a:t>2012 – 2014 </a:t>
            </a:r>
            <a:r>
              <a:rPr lang="en-US" sz="2000" dirty="0" smtClean="0"/>
              <a:t>construction of the 300 WCD</a:t>
            </a:r>
            <a:endParaRPr lang="en-US" sz="2000" dirty="0" smtClean="0"/>
          </a:p>
          <a:p>
            <a:r>
              <a:rPr lang="en-US" sz="2000" dirty="0" smtClean="0"/>
              <a:t>1 August 2013 start of continuous operations HAWC-100</a:t>
            </a:r>
          </a:p>
          <a:p>
            <a:endParaRPr lang="en-US" sz="2000" dirty="0"/>
          </a:p>
          <a:p>
            <a:r>
              <a:rPr lang="en-US" sz="2000" dirty="0" smtClean="0"/>
              <a:t>HAWC inauguration 19-20 March 2015</a:t>
            </a:r>
            <a:endParaRPr lang="en-US" sz="20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 bwMode="auto">
          <a:xfrm>
            <a:off x="6871368" y="2139514"/>
            <a:ext cx="2205790" cy="1788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 2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2947" y="4324350"/>
            <a:ext cx="2874211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Save the dat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253" y="4297614"/>
            <a:ext cx="4221747" cy="236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845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AWC-snow-21-Oct-20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7365" y="3408120"/>
            <a:ext cx="4855926" cy="35006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IMG_206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"/>
            <a:ext cx="4598736" cy="3434859"/>
          </a:xfrm>
          <a:prstGeom prst="rect">
            <a:avLst/>
          </a:prstGeom>
        </p:spPr>
      </p:pic>
      <p:pic>
        <p:nvPicPr>
          <p:cNvPr id="5" name="Picture 4" descr="HAWC30_08-2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368" y="0"/>
            <a:ext cx="4545263" cy="3408947"/>
          </a:xfrm>
          <a:prstGeom prst="rect">
            <a:avLst/>
          </a:prstGeom>
        </p:spPr>
      </p:pic>
      <p:pic>
        <p:nvPicPr>
          <p:cNvPr id="7" name="Picture 2" descr="HAWC Panorama Jan-20-2014 -2x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5052" y="3397361"/>
            <a:ext cx="5267159" cy="3511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-3"/>
            <a:ext cx="32043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October  2011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95505" y="47960"/>
            <a:ext cx="2269171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FFFF00"/>
                </a:solidFill>
              </a:rPr>
              <a:t>August 2012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2115" y="3574549"/>
            <a:ext cx="247135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October 2013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95505" y="3574549"/>
            <a:ext cx="2393404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January 2014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821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>
            <a:spLocks noGrp="1"/>
          </p:cNvSpPr>
          <p:nvPr>
            <p:ph type="title"/>
          </p:nvPr>
        </p:nvSpPr>
        <p:spPr>
          <a:xfrm>
            <a:off x="892969" y="178594"/>
            <a:ext cx="7358063" cy="542339"/>
          </a:xfrm>
          <a:prstGeom prst="rect">
            <a:avLst/>
          </a:prstGeom>
        </p:spPr>
        <p:txBody>
          <a:bodyPr/>
          <a:lstStyle>
            <a:lvl1pPr>
              <a:defRPr sz="40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pPr lvl="0">
              <a:defRPr sz="1800"/>
            </a:pPr>
            <a:r>
              <a:rPr sz="2800"/>
              <a:t>`</a:t>
            </a:r>
          </a:p>
        </p:txBody>
      </p:sp>
      <p:sp>
        <p:nvSpPr>
          <p:cNvPr id="289" name="Shape 2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17</a:t>
            </a:fld>
            <a:endParaRPr/>
          </a:p>
        </p:txBody>
      </p:sp>
      <p:pic>
        <p:nvPicPr>
          <p:cNvPr id="290" name="dji00520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009350" y="-1702286"/>
            <a:ext cx="12739996" cy="9554997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Rectangle 18"/>
          <p:cNvSpPr/>
          <p:nvPr/>
        </p:nvSpPr>
        <p:spPr>
          <a:xfrm>
            <a:off x="4909400" y="2044673"/>
            <a:ext cx="349466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HAWC Inauguration</a:t>
            </a:r>
          </a:p>
          <a:p>
            <a:r>
              <a:rPr lang="en-US" sz="3200" dirty="0" smtClean="0">
                <a:solidFill>
                  <a:srgbClr val="FFFF00"/>
                </a:solidFill>
              </a:rPr>
              <a:t>March 20 2015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926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fill="hold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5714" r="-15714"/>
          <a:stretch>
            <a:fillRect/>
          </a:stretch>
        </p:blipFill>
        <p:spPr>
          <a:xfrm>
            <a:off x="-1425507" y="40105"/>
            <a:ext cx="12437195" cy="7218946"/>
          </a:xfrm>
        </p:spPr>
      </p:pic>
    </p:spTree>
    <p:extLst>
      <p:ext uri="{BB962C8B-B14F-4D97-AF65-F5344CB8AC3E}">
        <p14:creationId xmlns:p14="http://schemas.microsoft.com/office/powerpoint/2010/main" val="311209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Cosmic Ray Moon Shadow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t="192" b="192"/>
          <a:stretch/>
        </p:blipFill>
        <p:spPr>
          <a:xfrm>
            <a:off x="-133318" y="1166268"/>
            <a:ext cx="4804473" cy="5384258"/>
          </a:xfrm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371475" y="1166268"/>
            <a:ext cx="4545262" cy="547783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         HAWC-250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52 full sidereal days</a:t>
            </a:r>
          </a:p>
          <a:p>
            <a:r>
              <a:rPr lang="en-US" dirty="0" smtClean="0"/>
              <a:t>32 billion events</a:t>
            </a:r>
          </a:p>
          <a:p>
            <a:r>
              <a:rPr lang="en-US" dirty="0" smtClean="0"/>
              <a:t>2 </a:t>
            </a:r>
            <a:r>
              <a:rPr lang="en-US" dirty="0" err="1" smtClean="0"/>
              <a:t>TeV</a:t>
            </a:r>
            <a:r>
              <a:rPr lang="en-US" dirty="0" smtClean="0"/>
              <a:t> median energy</a:t>
            </a:r>
          </a:p>
          <a:p>
            <a:endParaRPr lang="en-US" dirty="0"/>
          </a:p>
          <a:p>
            <a:r>
              <a:rPr lang="en-US" dirty="0"/>
              <a:t>C</a:t>
            </a:r>
            <a:r>
              <a:rPr lang="en-US" dirty="0" smtClean="0"/>
              <a:t>enter displacement</a:t>
            </a:r>
          </a:p>
          <a:p>
            <a:pPr marL="457200" lvl="1" indent="0">
              <a:buNone/>
            </a:pPr>
            <a:r>
              <a:rPr lang="en-US" dirty="0" smtClean="0">
                <a:latin typeface="Symbol" charset="2"/>
                <a:cs typeface="Symbol" charset="2"/>
              </a:rPr>
              <a:t>	Da</a:t>
            </a:r>
            <a:r>
              <a:rPr lang="en-US" dirty="0" smtClean="0"/>
              <a:t> = - </a:t>
            </a:r>
            <a:r>
              <a:rPr lang="en-US" dirty="0" smtClean="0"/>
              <a:t>0.74</a:t>
            </a:r>
            <a:r>
              <a:rPr lang="en-US" baseline="30000" dirty="0" smtClean="0"/>
              <a:t>o</a:t>
            </a:r>
            <a:r>
              <a:rPr lang="en-US" dirty="0" smtClean="0"/>
              <a:t> </a:t>
            </a:r>
            <a:r>
              <a:rPr lang="en-US" dirty="0" smtClean="0"/>
              <a:t>± </a:t>
            </a:r>
            <a:r>
              <a:rPr lang="en-US" dirty="0" smtClean="0"/>
              <a:t>0.04</a:t>
            </a:r>
            <a:r>
              <a:rPr lang="en-US" baseline="30000" dirty="0" smtClean="0"/>
              <a:t>o</a:t>
            </a:r>
            <a:endParaRPr lang="en-US" baseline="30000" dirty="0" smtClean="0"/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err="1" smtClean="0">
                <a:latin typeface="Symbol" charset="2"/>
                <a:cs typeface="Symbol" charset="2"/>
              </a:rPr>
              <a:t>Dd</a:t>
            </a:r>
            <a:r>
              <a:rPr lang="en-US" dirty="0" smtClean="0"/>
              <a:t> = </a:t>
            </a:r>
            <a:r>
              <a:rPr lang="en-US" dirty="0" smtClean="0"/>
              <a:t>0.08</a:t>
            </a:r>
            <a:r>
              <a:rPr lang="en-US" baseline="30000" dirty="0" smtClean="0"/>
              <a:t>o</a:t>
            </a:r>
            <a:r>
              <a:rPr lang="en-US" dirty="0" smtClean="0"/>
              <a:t> </a:t>
            </a:r>
            <a:r>
              <a:rPr lang="en-US" dirty="0"/>
              <a:t>± </a:t>
            </a:r>
            <a:r>
              <a:rPr lang="en-US" dirty="0" smtClean="0"/>
              <a:t>0.04</a:t>
            </a:r>
            <a:r>
              <a:rPr lang="en-US" baseline="30000" dirty="0" smtClean="0"/>
              <a:t>o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agrees with deflection of CR due to the Earth B field</a:t>
            </a:r>
          </a:p>
          <a:p>
            <a:pPr marL="457200" lvl="1" indent="0">
              <a:buNone/>
            </a:pPr>
            <a:r>
              <a:rPr lang="en-US" dirty="0" smtClean="0"/>
              <a:t>	</a:t>
            </a:r>
            <a:r>
              <a:rPr lang="en-US" dirty="0">
                <a:latin typeface="Symbol" charset="2"/>
                <a:cs typeface="Symbol" charset="2"/>
              </a:rPr>
              <a:t>Da</a:t>
            </a:r>
            <a:r>
              <a:rPr lang="en-US" dirty="0"/>
              <a:t> = </a:t>
            </a:r>
            <a:r>
              <a:rPr lang="en-US" dirty="0" smtClean="0"/>
              <a:t>1.6</a:t>
            </a:r>
            <a:r>
              <a:rPr lang="en-US" baseline="30000" dirty="0" smtClean="0"/>
              <a:t>o</a:t>
            </a:r>
            <a:r>
              <a:rPr lang="en-US" dirty="0" smtClean="0"/>
              <a:t> Z/E [</a:t>
            </a:r>
            <a:r>
              <a:rPr lang="en-US" dirty="0" err="1" smtClean="0"/>
              <a:t>TeV</a:t>
            </a:r>
            <a:r>
              <a:rPr lang="en-US" dirty="0" smtClean="0"/>
              <a:t>]</a:t>
            </a:r>
          </a:p>
          <a:p>
            <a:pPr marL="457200" lvl="1" indent="0">
              <a:buNone/>
            </a:pPr>
            <a:r>
              <a:rPr lang="en-US" dirty="0"/>
              <a:t>	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849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AWCTanksLogo_closest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30" b="11330"/>
          <a:stretch>
            <a:fillRect/>
          </a:stretch>
        </p:blipFill>
        <p:spPr>
          <a:xfrm>
            <a:off x="-865610" y="0"/>
            <a:ext cx="11824650" cy="6858001"/>
          </a:xfrm>
        </p:spPr>
      </p:pic>
      <p:sp>
        <p:nvSpPr>
          <p:cNvPr id="3" name="TextBox 2"/>
          <p:cNvSpPr txBox="1"/>
          <p:nvPr/>
        </p:nvSpPr>
        <p:spPr>
          <a:xfrm>
            <a:off x="481263" y="4919584"/>
            <a:ext cx="90904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H</a:t>
            </a:r>
            <a:r>
              <a:rPr lang="en-US" sz="3600" dirty="0" smtClean="0"/>
              <a:t>igh             </a:t>
            </a:r>
            <a:r>
              <a:rPr lang="en-US" sz="3600" b="1" dirty="0" smtClean="0"/>
              <a:t>A</a:t>
            </a:r>
            <a:r>
              <a:rPr lang="en-US" sz="3600" dirty="0" smtClean="0"/>
              <a:t>ltitude        </a:t>
            </a:r>
            <a:r>
              <a:rPr lang="en-US" sz="3600" b="1" dirty="0" smtClean="0"/>
              <a:t>W</a:t>
            </a:r>
            <a:r>
              <a:rPr lang="en-US" sz="3600" dirty="0" smtClean="0"/>
              <a:t>ater        </a:t>
            </a:r>
            <a:r>
              <a:rPr lang="en-US" sz="3600" b="1" dirty="0" smtClean="0"/>
              <a:t>C</a:t>
            </a:r>
            <a:r>
              <a:rPr lang="en-US" sz="3600" dirty="0" smtClean="0"/>
              <a:t>herenkov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81263" y="5806541"/>
            <a:ext cx="74846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detector for gammas and cosmic rays in the 100 </a:t>
            </a:r>
            <a:r>
              <a:rPr lang="en-US" dirty="0" err="1"/>
              <a:t>GeV</a:t>
            </a:r>
            <a:r>
              <a:rPr lang="en-US" dirty="0"/>
              <a:t> to 100 </a:t>
            </a:r>
            <a:r>
              <a:rPr lang="en-US" dirty="0" err="1"/>
              <a:t>TeV</a:t>
            </a:r>
            <a:r>
              <a:rPr lang="en-US" dirty="0"/>
              <a:t> energy </a:t>
            </a:r>
            <a:r>
              <a:rPr lang="en-US" dirty="0" smtClean="0"/>
              <a:t>range</a:t>
            </a:r>
          </a:p>
          <a:p>
            <a:pPr algn="ctr"/>
            <a:r>
              <a:rPr lang="en-US" dirty="0" smtClean="0"/>
              <a:t>situated on the slopes of </a:t>
            </a:r>
            <a:r>
              <a:rPr lang="en-US" dirty="0" err="1" smtClean="0"/>
              <a:t>Volcan</a:t>
            </a:r>
            <a:r>
              <a:rPr lang="en-US" dirty="0" smtClean="0"/>
              <a:t> Sierra </a:t>
            </a:r>
            <a:r>
              <a:rPr lang="en-US" dirty="0" err="1" smtClean="0"/>
              <a:t>Negra</a:t>
            </a:r>
            <a:r>
              <a:rPr lang="en-US" dirty="0" smtClean="0"/>
              <a:t>, central Mexico</a:t>
            </a:r>
          </a:p>
          <a:p>
            <a:pPr algn="ctr"/>
            <a:r>
              <a:rPr lang="en-US" dirty="0" smtClean="0"/>
              <a:t>at 4,100 </a:t>
            </a:r>
            <a:r>
              <a:rPr lang="en-US" dirty="0" err="1" smtClean="0"/>
              <a:t>masl</a:t>
            </a:r>
            <a:r>
              <a:rPr lang="en-US" dirty="0" smtClean="0"/>
              <a:t> and ( 19</a:t>
            </a:r>
            <a:r>
              <a:rPr lang="en-US" baseline="30000" dirty="0" smtClean="0"/>
              <a:t>o</a:t>
            </a:r>
            <a:r>
              <a:rPr lang="en-US" dirty="0" smtClean="0"/>
              <a:t> N, 97</a:t>
            </a:r>
            <a:r>
              <a:rPr lang="en-US" baseline="30000" dirty="0" smtClean="0"/>
              <a:t>o</a:t>
            </a:r>
            <a:r>
              <a:rPr lang="en-US" dirty="0" smtClean="0"/>
              <a:t> W)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772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-41440"/>
            <a:ext cx="7086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Sun Shadow and </a:t>
            </a:r>
            <a:r>
              <a:rPr lang="en-US" dirty="0" err="1" smtClean="0"/>
              <a:t>Forbush</a:t>
            </a:r>
            <a:r>
              <a:rPr lang="en-US" dirty="0" smtClean="0"/>
              <a:t> Decreases</a:t>
            </a:r>
            <a:endParaRPr lang="en-US" dirty="0"/>
          </a:p>
        </p:txBody>
      </p:sp>
      <p:pic>
        <p:nvPicPr>
          <p:cNvPr id="51204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94085"/>
            <a:ext cx="488315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1061455"/>
            <a:ext cx="4495800" cy="4525963"/>
          </a:xfrm>
        </p:spPr>
        <p:txBody>
          <a:bodyPr/>
          <a:lstStyle/>
          <a:p>
            <a:r>
              <a:rPr lang="en-US" dirty="0" smtClean="0"/>
              <a:t>CME in Earth direction modify the geomagnetic environment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6"/>
          <p:cNvPicPr>
            <a:picLocks noGrp="1" noChangeAspect="1"/>
          </p:cNvPicPr>
          <p:nvPr>
            <p:ph idx="1"/>
          </p:nvPr>
        </p:nvPicPr>
        <p:blipFill>
          <a:blip r:embed="rId4"/>
          <a:srcRect t="-2919" b="-2919"/>
          <a:stretch>
            <a:fillRect/>
          </a:stretch>
        </p:blipFill>
        <p:spPr>
          <a:xfrm>
            <a:off x="4563979" y="2299364"/>
            <a:ext cx="4580021" cy="3826795"/>
          </a:xfrm>
        </p:spPr>
      </p:pic>
      <p:cxnSp>
        <p:nvCxnSpPr>
          <p:cNvPr id="7" name="Straight Arrow Connector 6"/>
          <p:cNvCxnSpPr/>
          <p:nvPr/>
        </p:nvCxnSpPr>
        <p:spPr>
          <a:xfrm>
            <a:off x="6416842" y="2927684"/>
            <a:ext cx="0" cy="3743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192211" y="2927684"/>
            <a:ext cx="12214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drop in the</a:t>
            </a:r>
          </a:p>
          <a:p>
            <a:r>
              <a:rPr lang="en-US" dirty="0" smtClean="0"/>
              <a:t>single PMT</a:t>
            </a:r>
          </a:p>
          <a:p>
            <a:r>
              <a:rPr lang="en-US" dirty="0" smtClean="0"/>
              <a:t>count rate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68947" y="1938429"/>
            <a:ext cx="3390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blurry due to solar magnetic fields</a:t>
            </a:r>
            <a:endParaRPr lang="en-US" dirty="0"/>
          </a:p>
        </p:txBody>
      </p:sp>
      <p:pic>
        <p:nvPicPr>
          <p:cNvPr id="12" name="Content Placeholder 3" descr="CME-March15-201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6" b="3536"/>
          <a:stretch>
            <a:fillRect/>
          </a:stretch>
        </p:blipFill>
        <p:spPr>
          <a:xfrm>
            <a:off x="4648200" y="4647617"/>
            <a:ext cx="1619141" cy="93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24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2015_PuertoVallarta_Cranisotropy 5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8" r="401"/>
          <a:stretch/>
        </p:blipFill>
        <p:spPr>
          <a:xfrm>
            <a:off x="124245" y="124252"/>
            <a:ext cx="9019756" cy="6736106"/>
          </a:xfrm>
        </p:spPr>
      </p:pic>
      <p:sp>
        <p:nvSpPr>
          <p:cNvPr id="4" name="TextBox 3"/>
          <p:cNvSpPr txBox="1"/>
          <p:nvPr/>
        </p:nvSpPr>
        <p:spPr>
          <a:xfrm>
            <a:off x="5975684" y="412097"/>
            <a:ext cx="32588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Helvetica Light"/>
                <a:cs typeface="Helvetica Light"/>
              </a:rPr>
              <a:t>CR Anisotropy</a:t>
            </a:r>
            <a:endParaRPr lang="en-US" sz="3600" dirty="0">
              <a:latin typeface="Helvetica Light"/>
              <a:cs typeface="Helvetica Ligh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00926" y="-32433"/>
            <a:ext cx="2493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Helvetica Light"/>
                <a:cs typeface="Helvetica Light"/>
              </a:rPr>
              <a:t>HAWC-111</a:t>
            </a:r>
            <a:endParaRPr lang="en-US" sz="3600" dirty="0">
              <a:latin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17565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15_PuertoVallarta_Cranisotropy 7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2" r="-514"/>
          <a:stretch/>
        </p:blipFill>
        <p:spPr>
          <a:xfrm>
            <a:off x="-59893" y="0"/>
            <a:ext cx="9203894" cy="6858000"/>
          </a:xfrm>
        </p:spPr>
      </p:pic>
      <p:sp>
        <p:nvSpPr>
          <p:cNvPr id="3" name="TextBox 2"/>
          <p:cNvSpPr txBox="1"/>
          <p:nvPr/>
        </p:nvSpPr>
        <p:spPr>
          <a:xfrm>
            <a:off x="7539789" y="420651"/>
            <a:ext cx="1012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 = 1-3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644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15_PuertoVallarta_Cranisotropy 8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0" r="-513"/>
          <a:stretch/>
        </p:blipFill>
        <p:spPr>
          <a:xfrm>
            <a:off x="0" y="0"/>
            <a:ext cx="9144000" cy="6797924"/>
          </a:xfrm>
        </p:spPr>
      </p:pic>
      <p:sp>
        <p:nvSpPr>
          <p:cNvPr id="5" name="TextBox 4"/>
          <p:cNvSpPr txBox="1"/>
          <p:nvPr/>
        </p:nvSpPr>
        <p:spPr>
          <a:xfrm>
            <a:off x="5975684" y="251681"/>
            <a:ext cx="32588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Helvetica Light"/>
                <a:cs typeface="Helvetica Light"/>
              </a:rPr>
              <a:t>CR Anisotropy</a:t>
            </a:r>
            <a:endParaRPr lang="en-US" sz="3600" dirty="0">
              <a:latin typeface="Helvetica Light"/>
              <a:cs typeface="Helvetica Ligh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45369" y="5499405"/>
            <a:ext cx="5199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Detailed studies will be made over the next few </a:t>
            </a:r>
            <a:r>
              <a:rPr lang="en-US" dirty="0" smtClean="0"/>
              <a:t>years</a:t>
            </a:r>
          </a:p>
          <a:p>
            <a:r>
              <a:rPr lang="en-US" dirty="0" smtClean="0"/>
              <a:t>already did a combined fit with </a:t>
            </a:r>
            <a:r>
              <a:rPr lang="en-US" dirty="0" err="1" smtClean="0"/>
              <a:t>IceCube</a:t>
            </a:r>
            <a:r>
              <a:rPr lang="en-US" dirty="0" smtClean="0"/>
              <a:t> CR data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00926" y="-32433"/>
            <a:ext cx="2493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Helvetica Light"/>
                <a:cs typeface="Helvetica Light"/>
              </a:rPr>
              <a:t>HAWC-111</a:t>
            </a:r>
            <a:endParaRPr lang="en-US" sz="3600" dirty="0">
              <a:latin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77232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0150616_hawcmaps_colas 27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2" r="172"/>
          <a:stretch/>
        </p:blipFill>
        <p:spPr>
          <a:xfrm>
            <a:off x="0" y="-1"/>
            <a:ext cx="9144001" cy="6860147"/>
          </a:xfrm>
        </p:spPr>
      </p:pic>
      <p:sp>
        <p:nvSpPr>
          <p:cNvPr id="3" name="TextBox 2"/>
          <p:cNvSpPr txBox="1"/>
          <p:nvPr/>
        </p:nvSpPr>
        <p:spPr>
          <a:xfrm>
            <a:off x="2593473" y="209248"/>
            <a:ext cx="3970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The HAWC</a:t>
            </a:r>
            <a:r>
              <a:rPr lang="en-US" sz="3600" dirty="0" smtClean="0">
                <a:latin typeface="Symbol" charset="2"/>
                <a:cs typeface="Symbol" charset="2"/>
              </a:rPr>
              <a:t> g</a:t>
            </a:r>
            <a:r>
              <a:rPr lang="en-US" sz="3600" dirty="0" smtClean="0"/>
              <a:t>-ray Sky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0236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900" y="264494"/>
            <a:ext cx="7456905" cy="818341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Crab </a:t>
            </a:r>
            <a:r>
              <a:rPr lang="en-US" dirty="0" smtClean="0"/>
              <a:t>Nebula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5" name="Group 327"/>
          <p:cNvGrpSpPr/>
          <p:nvPr/>
        </p:nvGrpSpPr>
        <p:grpSpPr>
          <a:xfrm>
            <a:off x="227855" y="871954"/>
            <a:ext cx="8688883" cy="5821503"/>
            <a:chOff x="0" y="0"/>
            <a:chExt cx="11956886" cy="7396135"/>
          </a:xfrm>
        </p:grpSpPr>
        <p:grpSp>
          <p:nvGrpSpPr>
            <p:cNvPr id="6" name="Group 318"/>
            <p:cNvGrpSpPr/>
            <p:nvPr/>
          </p:nvGrpSpPr>
          <p:grpSpPr>
            <a:xfrm>
              <a:off x="0" y="33558"/>
              <a:ext cx="5823403" cy="7329018"/>
              <a:chOff x="0" y="0"/>
              <a:chExt cx="5823402" cy="7329016"/>
            </a:xfrm>
          </p:grpSpPr>
          <p:pic>
            <p:nvPicPr>
              <p:cNvPr id="15" name="milagro-scan.png"/>
              <p:cNvPicPr/>
              <p:nvPr/>
            </p:nvPicPr>
            <p:blipFill>
              <a:blip r:embed="rId2">
                <a:extLst/>
              </a:blip>
              <a:srcRect l="396" r="396"/>
              <a:stretch>
                <a:fillRect/>
              </a:stretch>
            </p:blipFill>
            <p:spPr>
              <a:xfrm>
                <a:off x="0" y="0"/>
                <a:ext cx="5823402" cy="732901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6" name="crab_dynamic_sigma.png"/>
              <p:cNvPicPr/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853670" y="1626930"/>
                <a:ext cx="4696553" cy="521436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7" name="Shape 317"/>
              <p:cNvSpPr/>
              <p:nvPr/>
            </p:nvSpPr>
            <p:spPr>
              <a:xfrm>
                <a:off x="1581475" y="2235275"/>
                <a:ext cx="2423369" cy="558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3000" b="1">
                    <a:solidFill>
                      <a:srgbClr val="FFFFFF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3000" b="1" dirty="0">
                    <a:solidFill>
                      <a:srgbClr val="FFFFFF"/>
                    </a:solidFill>
                  </a:rPr>
                  <a:t>17σ - 8 years</a:t>
                </a:r>
              </a:p>
            </p:txBody>
          </p:sp>
        </p:grpSp>
        <p:grpSp>
          <p:nvGrpSpPr>
            <p:cNvPr id="7" name="Group 322"/>
            <p:cNvGrpSpPr/>
            <p:nvPr/>
          </p:nvGrpSpPr>
          <p:grpSpPr>
            <a:xfrm>
              <a:off x="5970087" y="0"/>
              <a:ext cx="5986799" cy="7396135"/>
              <a:chOff x="0" y="0"/>
              <a:chExt cx="5986797" cy="7396134"/>
            </a:xfrm>
          </p:grpSpPr>
          <p:pic>
            <p:nvPicPr>
              <p:cNvPr id="12" name="hawc-scan.png"/>
              <p:cNvPicPr/>
              <p:nvPr/>
            </p:nvPicPr>
            <p:blipFill>
              <a:blip r:embed="rId4">
                <a:extLst/>
              </a:blip>
              <a:srcRect l="865" r="865"/>
              <a:stretch>
                <a:fillRect/>
              </a:stretch>
            </p:blipFill>
            <p:spPr>
              <a:xfrm>
                <a:off x="0" y="0"/>
                <a:ext cx="5821227" cy="739613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3" name="crab_dynamic_sigma.png"/>
              <p:cNvPicPr/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549468" y="1716515"/>
                <a:ext cx="5437329" cy="515834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4" name="Shape 321"/>
              <p:cNvSpPr/>
              <p:nvPr/>
            </p:nvSpPr>
            <p:spPr>
              <a:xfrm>
                <a:off x="1423592" y="2319785"/>
                <a:ext cx="2719724" cy="558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3000" b="1">
                    <a:solidFill>
                      <a:srgbClr val="FFFFFF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3000" b="1" dirty="0">
                    <a:solidFill>
                      <a:srgbClr val="FFFFFF"/>
                    </a:solidFill>
                  </a:rPr>
                  <a:t>38σ - 150 days</a:t>
                </a:r>
              </a:p>
            </p:txBody>
          </p:sp>
        </p:grpSp>
      </p:grpSp>
      <p:sp>
        <p:nvSpPr>
          <p:cNvPr id="18" name="TextBox 17"/>
          <p:cNvSpPr txBox="1"/>
          <p:nvPr/>
        </p:nvSpPr>
        <p:spPr>
          <a:xfrm>
            <a:off x="706810" y="1091592"/>
            <a:ext cx="1312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Milagro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4878024" y="1243992"/>
            <a:ext cx="1127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HAWC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8988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Shape 4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/>
            <a:fld id="{86CB4B4D-7CA3-9044-876B-883B54F8677D}" type="slidenum">
              <a:t>26</a:t>
            </a:fld>
            <a:endParaRPr/>
          </a:p>
        </p:txBody>
      </p:sp>
      <p:sp>
        <p:nvSpPr>
          <p:cNvPr id="480" name="Shape 480"/>
          <p:cNvSpPr/>
          <p:nvPr/>
        </p:nvSpPr>
        <p:spPr>
          <a:xfrm>
            <a:off x="3954220" y="2274140"/>
            <a:ext cx="617780" cy="16091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112" h="21600" extrusionOk="0">
                <a:moveTo>
                  <a:pt x="4960" y="21600"/>
                </a:moveTo>
                <a:cubicBezTo>
                  <a:pt x="-4488" y="12616"/>
                  <a:pt x="-437" y="5416"/>
                  <a:pt x="17112" y="0"/>
                </a:cubicBezTo>
              </a:path>
            </a:pathLst>
          </a:custGeom>
          <a:ln w="25400">
            <a:solidFill/>
            <a:miter lim="400000"/>
          </a:ln>
        </p:spPr>
        <p:txBody>
          <a:bodyPr lIns="64291" tIns="32146" rIns="64291" bIns="32146"/>
          <a:lstStyle/>
          <a:p>
            <a:pPr lvl="0"/>
            <a:endParaRPr/>
          </a:p>
        </p:txBody>
      </p:sp>
      <p:grpSp>
        <p:nvGrpSpPr>
          <p:cNvPr id="468" name="Group 468"/>
          <p:cNvGrpSpPr/>
          <p:nvPr/>
        </p:nvGrpSpPr>
        <p:grpSpPr>
          <a:xfrm>
            <a:off x="1560254" y="3978198"/>
            <a:ext cx="6023494" cy="1971091"/>
            <a:chOff x="0" y="0"/>
            <a:chExt cx="8566746" cy="2803327"/>
          </a:xfrm>
        </p:grpSpPr>
        <p:sp>
          <p:nvSpPr>
            <p:cNvPr id="460" name="Shape 460"/>
            <p:cNvSpPr/>
            <p:nvPr/>
          </p:nvSpPr>
          <p:spPr>
            <a:xfrm>
              <a:off x="6620172" y="709468"/>
              <a:ext cx="1" cy="1234183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461" name="Shape 461"/>
            <p:cNvSpPr/>
            <p:nvPr/>
          </p:nvSpPr>
          <p:spPr>
            <a:xfrm>
              <a:off x="0" y="6318"/>
              <a:ext cx="3893146" cy="872927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400" b="1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 b="0"/>
              </a:pPr>
              <a:r>
                <a:rPr sz="1700"/>
                <a:t>Fit an Additional Source</a:t>
              </a:r>
            </a:p>
          </p:txBody>
        </p:sp>
        <p:sp>
          <p:nvSpPr>
            <p:cNvPr id="481" name="Shape 481"/>
            <p:cNvSpPr/>
            <p:nvPr/>
          </p:nvSpPr>
          <p:spPr>
            <a:xfrm>
              <a:off x="3551387" y="885568"/>
              <a:ext cx="1448098" cy="4994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200" extrusionOk="0">
                  <a:moveTo>
                    <a:pt x="0" y="0"/>
                  </a:moveTo>
                  <a:cubicBezTo>
                    <a:pt x="7262" y="21509"/>
                    <a:pt x="14462" y="21600"/>
                    <a:pt x="21600" y="274"/>
                  </a:cubicBezTo>
                </a:path>
              </a:pathLst>
            </a:custGeom>
            <a:noFill/>
            <a:ln w="50800" cap="flat">
              <a:solidFill>
                <a:srgbClr val="000000"/>
              </a:solidFill>
              <a:prstDash val="solid"/>
              <a:miter lim="400000"/>
              <a:headEnd type="triangle" w="med" len="med"/>
            </a:ln>
            <a:effectLst/>
          </p:spPr>
          <p:txBody>
            <a:bodyPr/>
            <a:lstStyle/>
            <a:p>
              <a:pPr lvl="0"/>
              <a:endParaRPr/>
            </a:p>
          </p:txBody>
        </p:sp>
        <p:sp>
          <p:nvSpPr>
            <p:cNvPr id="463" name="Shape 463"/>
            <p:cNvSpPr/>
            <p:nvPr/>
          </p:nvSpPr>
          <p:spPr>
            <a:xfrm>
              <a:off x="4673600" y="0"/>
              <a:ext cx="3893146" cy="872927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400" b="1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 b="0"/>
              </a:pPr>
              <a:r>
                <a:rPr sz="1700"/>
                <a:t>ΔTS &gt; 15 ?</a:t>
              </a:r>
            </a:p>
          </p:txBody>
        </p:sp>
        <p:sp>
          <p:nvSpPr>
            <p:cNvPr id="464" name="Shape 464"/>
            <p:cNvSpPr/>
            <p:nvPr/>
          </p:nvSpPr>
          <p:spPr>
            <a:xfrm>
              <a:off x="3963392" y="1333089"/>
              <a:ext cx="651719" cy="5179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 b="1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 b="0"/>
              </a:pPr>
              <a:r>
                <a:rPr sz="1700"/>
                <a:t>Yes</a:t>
              </a:r>
            </a:p>
          </p:txBody>
        </p:sp>
        <p:sp>
          <p:nvSpPr>
            <p:cNvPr id="465" name="Shape 465"/>
            <p:cNvSpPr/>
            <p:nvPr/>
          </p:nvSpPr>
          <p:spPr>
            <a:xfrm>
              <a:off x="3876972" y="463518"/>
              <a:ext cx="812801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466" name="Shape 466"/>
            <p:cNvSpPr/>
            <p:nvPr/>
          </p:nvSpPr>
          <p:spPr>
            <a:xfrm>
              <a:off x="4673600" y="1930400"/>
              <a:ext cx="3893146" cy="872927"/>
            </a:xfrm>
            <a:prstGeom prst="rect">
              <a:avLst/>
            </a:prstGeom>
            <a:solidFill>
              <a:srgbClr val="FFFFFF"/>
            </a:solidFill>
            <a:ln w="381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400" b="1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 b="0"/>
              </a:pPr>
              <a:r>
                <a:rPr sz="1700"/>
                <a:t>Finished Model</a:t>
              </a:r>
            </a:p>
          </p:txBody>
        </p:sp>
        <p:sp>
          <p:nvSpPr>
            <p:cNvPr id="467" name="Shape 467"/>
            <p:cNvSpPr/>
            <p:nvPr/>
          </p:nvSpPr>
          <p:spPr>
            <a:xfrm>
              <a:off x="6817072" y="1256976"/>
              <a:ext cx="542261" cy="5179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 b="1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 b="0"/>
              </a:pPr>
              <a:r>
                <a:rPr sz="1700"/>
                <a:t>No</a:t>
              </a:r>
            </a:p>
          </p:txBody>
        </p:sp>
      </p:grpSp>
      <p:grpSp>
        <p:nvGrpSpPr>
          <p:cNvPr id="475" name="Group 475"/>
          <p:cNvGrpSpPr/>
          <p:nvPr/>
        </p:nvGrpSpPr>
        <p:grpSpPr>
          <a:xfrm>
            <a:off x="0" y="3383986"/>
            <a:ext cx="9144000" cy="3159514"/>
            <a:chOff x="0" y="0"/>
            <a:chExt cx="13004800" cy="4493530"/>
          </a:xfrm>
        </p:grpSpPr>
        <p:grpSp>
          <p:nvGrpSpPr>
            <p:cNvPr id="471" name="Group 471"/>
            <p:cNvGrpSpPr/>
            <p:nvPr/>
          </p:nvGrpSpPr>
          <p:grpSpPr>
            <a:xfrm>
              <a:off x="0" y="0"/>
              <a:ext cx="13004800" cy="4493530"/>
              <a:chOff x="0" y="0"/>
              <a:chExt cx="13004800" cy="4493529"/>
            </a:xfrm>
          </p:grpSpPr>
          <p:pic>
            <p:nvPicPr>
              <p:cNvPr id="469" name="plane_narrow.png"/>
              <p:cNvPicPr/>
              <p:nvPr/>
            </p:nvPicPr>
            <p:blipFill>
              <a:blip r:embed="rId2">
                <a:extLst/>
              </a:blip>
              <a:srcRect t="95" b="95"/>
              <a:stretch>
                <a:fillRect/>
              </a:stretch>
            </p:blipFill>
            <p:spPr>
              <a:xfrm>
                <a:off x="0" y="0"/>
                <a:ext cx="13004800" cy="449352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470" name="Shape 470"/>
              <p:cNvSpPr/>
              <p:nvPr/>
            </p:nvSpPr>
            <p:spPr>
              <a:xfrm>
                <a:off x="1714288" y="1085017"/>
                <a:ext cx="3826529" cy="45231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2000" b="1">
                    <a:solidFill>
                      <a:srgbClr val="FFFFFF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1400"/>
                  <a:t>HAWC-111 Model — 11 Sources</a:t>
                </a:r>
              </a:p>
            </p:txBody>
          </p:sp>
        </p:grpSp>
        <p:grpSp>
          <p:nvGrpSpPr>
            <p:cNvPr id="474" name="Group 474"/>
            <p:cNvGrpSpPr/>
            <p:nvPr/>
          </p:nvGrpSpPr>
          <p:grpSpPr>
            <a:xfrm>
              <a:off x="8647229" y="657385"/>
              <a:ext cx="3728707" cy="953420"/>
              <a:chOff x="0" y="0"/>
              <a:chExt cx="3728705" cy="953418"/>
            </a:xfrm>
          </p:grpSpPr>
          <p:pic>
            <p:nvPicPr>
              <p:cNvPr id="472" name="plane_narrow.png"/>
              <p:cNvPicPr/>
              <p:nvPr/>
            </p:nvPicPr>
            <p:blipFill>
              <a:blip r:embed="rId3">
                <a:extLst/>
              </a:blip>
              <a:srcRect l="8873" t="16922" r="8680" b="22183"/>
              <a:stretch>
                <a:fillRect/>
              </a:stretch>
            </p:blipFill>
            <p:spPr>
              <a:xfrm>
                <a:off x="0" y="0"/>
                <a:ext cx="3728705" cy="953418"/>
              </a:xfrm>
              <a:prstGeom prst="rect">
                <a:avLst/>
              </a:prstGeom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</p:pic>
          <p:sp>
            <p:nvSpPr>
              <p:cNvPr id="473" name="Shape 473"/>
              <p:cNvSpPr/>
              <p:nvPr/>
            </p:nvSpPr>
            <p:spPr>
              <a:xfrm>
                <a:off x="2718087" y="519728"/>
                <a:ext cx="926562" cy="3866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1500" b="1">
                    <a:solidFill>
                      <a:srgbClr val="FFFFFF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1100"/>
                  <a:t>Residual</a:t>
                </a:r>
              </a:p>
            </p:txBody>
          </p:sp>
        </p:grpSp>
      </p:grpSp>
      <p:grpSp>
        <p:nvGrpSpPr>
          <p:cNvPr id="478" name="Group 478"/>
          <p:cNvGrpSpPr/>
          <p:nvPr/>
        </p:nvGrpSpPr>
        <p:grpSpPr>
          <a:xfrm>
            <a:off x="0" y="694651"/>
            <a:ext cx="9144000" cy="3158979"/>
            <a:chOff x="0" y="0"/>
            <a:chExt cx="13004800" cy="4492768"/>
          </a:xfrm>
        </p:grpSpPr>
        <p:pic>
          <p:nvPicPr>
            <p:cNvPr id="476" name="plane_narrow.png"/>
            <p:cNvPicPr/>
            <p:nvPr/>
          </p:nvPicPr>
          <p:blipFill>
            <a:blip r:embed="rId4">
              <a:extLst/>
            </a:blip>
            <a:srcRect t="104" b="104"/>
            <a:stretch>
              <a:fillRect/>
            </a:stretch>
          </p:blipFill>
          <p:spPr>
            <a:xfrm>
              <a:off x="0" y="0"/>
              <a:ext cx="13004800" cy="449276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77" name="Shape 477"/>
            <p:cNvSpPr/>
            <p:nvPr/>
          </p:nvSpPr>
          <p:spPr>
            <a:xfrm>
              <a:off x="1645530" y="1071893"/>
              <a:ext cx="2006248" cy="4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400"/>
                <a:t>HAWC-111 Data</a:t>
              </a:r>
            </a:p>
          </p:txBody>
        </p:sp>
      </p:grpSp>
      <p:sp>
        <p:nvSpPr>
          <p:cNvPr id="479" name="Shape 479"/>
          <p:cNvSpPr/>
          <p:nvPr/>
        </p:nvSpPr>
        <p:spPr>
          <a:xfrm>
            <a:off x="892969" y="178594"/>
            <a:ext cx="7649452" cy="10030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>
              <a:defRPr sz="4000"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pPr lvl="0">
              <a:defRPr sz="1800"/>
            </a:pPr>
            <a:r>
              <a:rPr sz="2800" dirty="0">
                <a:latin typeface="Arial"/>
                <a:cs typeface="Arial"/>
              </a:rPr>
              <a:t>HAWC-111 Galactic Plane </a:t>
            </a:r>
            <a:r>
              <a:rPr sz="2800" dirty="0" smtClean="0">
                <a:latin typeface="Arial"/>
                <a:cs typeface="Arial"/>
              </a:rPr>
              <a:t>Analysis</a:t>
            </a:r>
            <a:r>
              <a:rPr lang="en-US" sz="2800" dirty="0" smtClean="0">
                <a:latin typeface="Arial"/>
                <a:cs typeface="Arial"/>
              </a:rPr>
              <a:t> : 11 sources</a:t>
            </a:r>
            <a:endParaRPr sz="2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601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1000" fill="hold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8" grpId="1" animBg="1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Detection of extended sources</a:t>
            </a:r>
            <a:endParaRPr lang="en-US" dirty="0"/>
          </a:p>
        </p:txBody>
      </p:sp>
      <p:grpSp>
        <p:nvGrpSpPr>
          <p:cNvPr id="4" name="Group 625"/>
          <p:cNvGrpSpPr/>
          <p:nvPr/>
        </p:nvGrpSpPr>
        <p:grpSpPr>
          <a:xfrm>
            <a:off x="1404967" y="949158"/>
            <a:ext cx="7124062" cy="6136228"/>
            <a:chOff x="0" y="-152161"/>
            <a:chExt cx="7713577" cy="7326016"/>
          </a:xfrm>
        </p:grpSpPr>
        <p:pic>
          <p:nvPicPr>
            <p:cNvPr id="5" name="geminga_wide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-152161"/>
              <a:ext cx="7713577" cy="732601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" name="Shape 624"/>
            <p:cNvSpPr/>
            <p:nvPr/>
          </p:nvSpPr>
          <p:spPr>
            <a:xfrm>
              <a:off x="1623541" y="1003299"/>
              <a:ext cx="3101033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 algn="l">
                <a:defRPr sz="1800"/>
              </a:pPr>
              <a:r>
                <a:rPr sz="2000" b="1" dirty="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rPr>
                <a:t>HAWC 250</a:t>
              </a:r>
            </a:p>
            <a:p>
              <a:pPr lvl="0" algn="l">
                <a:defRPr sz="1800"/>
              </a:pPr>
              <a:r>
                <a:rPr sz="2000" b="1" dirty="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rPr>
                <a:t>3 Deg Tophat Smoothing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7860195" y="1916965"/>
            <a:ext cx="95871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Crab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20842" y="2501741"/>
            <a:ext cx="167505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Geminga</a:t>
            </a:r>
            <a:endParaRPr lang="en-US" sz="3200" dirty="0"/>
          </a:p>
        </p:txBody>
      </p:sp>
      <p:cxnSp>
        <p:nvCxnSpPr>
          <p:cNvPr id="12" name="Curved Connector 11"/>
          <p:cNvCxnSpPr>
            <a:stCxn id="9" idx="2"/>
          </p:cNvCxnSpPr>
          <p:nvPr/>
        </p:nvCxnSpPr>
        <p:spPr>
          <a:xfrm rot="5400000">
            <a:off x="7699963" y="2314831"/>
            <a:ext cx="452680" cy="826500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/>
          <p:nvPr/>
        </p:nvCxnSpPr>
        <p:spPr>
          <a:xfrm>
            <a:off x="1995900" y="2954421"/>
            <a:ext cx="2175047" cy="521368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609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Blazar</a:t>
            </a:r>
            <a:r>
              <a:rPr lang="en-US" dirty="0" smtClean="0"/>
              <a:t> light curves and flares</a:t>
            </a:r>
            <a:endParaRPr lang="en-US" dirty="0"/>
          </a:p>
        </p:txBody>
      </p:sp>
      <p:pic>
        <p:nvPicPr>
          <p:cNvPr id="4" name="Content Placeholder 3" descr="LC_Mrk501_2013-06-13_2014-07-09_7days_HAWCcu_bars-a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664" b="-17664"/>
          <a:stretch>
            <a:fillRect/>
          </a:stretch>
        </p:blipFill>
        <p:spPr>
          <a:xfrm>
            <a:off x="179152" y="1057698"/>
            <a:ext cx="5729689" cy="3323076"/>
          </a:xfrm>
          <a:prstGeom prst="rect">
            <a:avLst/>
          </a:prstGeom>
        </p:spPr>
      </p:pic>
      <p:pic>
        <p:nvPicPr>
          <p:cNvPr id="6" name="Content Placeholder 3" descr="LC_Mrk421_2013-06-13_2014-07-09_7days_HAWCcu_bars-av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664" b="-17664"/>
          <a:stretch>
            <a:fillRect/>
          </a:stretch>
        </p:blipFill>
        <p:spPr>
          <a:xfrm>
            <a:off x="179153" y="3940243"/>
            <a:ext cx="5729689" cy="3323076"/>
          </a:xfrm>
          <a:prstGeom prst="rect">
            <a:avLst/>
          </a:prstGeom>
        </p:spPr>
      </p:pic>
      <p:pic>
        <p:nvPicPr>
          <p:cNvPr id="7" name="Picture 6" descr="Flare_sigmap_Mrk421_2013-06-13_2013-09-04_7days_1shift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263" y="4050632"/>
            <a:ext cx="2914316" cy="291431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290744" y="990764"/>
            <a:ext cx="15570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Markarian</a:t>
            </a:r>
            <a:r>
              <a:rPr lang="en-US" dirty="0"/>
              <a:t> 501 </a:t>
            </a:r>
          </a:p>
        </p:txBody>
      </p:sp>
      <p:sp>
        <p:nvSpPr>
          <p:cNvPr id="9" name="Rectangle 8"/>
          <p:cNvSpPr/>
          <p:nvPr/>
        </p:nvSpPr>
        <p:spPr>
          <a:xfrm>
            <a:off x="5264007" y="3940243"/>
            <a:ext cx="15570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Markarian</a:t>
            </a:r>
            <a:r>
              <a:rPr lang="en-US" dirty="0"/>
              <a:t> </a:t>
            </a:r>
            <a:r>
              <a:rPr lang="en-US" dirty="0" smtClean="0"/>
              <a:t>421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28316" y="674998"/>
            <a:ext cx="1911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HAWC-111</a:t>
            </a:r>
            <a:endParaRPr lang="en-US" sz="2400" dirty="0"/>
          </a:p>
        </p:txBody>
      </p:sp>
      <p:pic>
        <p:nvPicPr>
          <p:cNvPr id="12" name="Picture 11" descr="Flare_sigmap_Mrk501_2013-06-13_2013-09-04_7days_1shift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263" y="1274953"/>
            <a:ext cx="2740526" cy="274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591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HAWC Online Monitoring</a:t>
            </a:r>
            <a:endParaRPr lang="en-US" dirty="0"/>
          </a:p>
        </p:txBody>
      </p:sp>
      <p:pic>
        <p:nvPicPr>
          <p:cNvPr id="4" name="Content Placeholder 3" descr="lc-maker-sensitivity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44" r="-1044"/>
          <a:stretch>
            <a:fillRect/>
          </a:stretch>
        </p:blipFill>
        <p:spPr>
          <a:xfrm>
            <a:off x="606926" y="1353202"/>
            <a:ext cx="8229600" cy="4772962"/>
          </a:xfrm>
        </p:spPr>
      </p:pic>
      <p:sp>
        <p:nvSpPr>
          <p:cNvPr id="5" name="TextBox 4"/>
          <p:cNvSpPr txBox="1"/>
          <p:nvPr/>
        </p:nvSpPr>
        <p:spPr>
          <a:xfrm>
            <a:off x="786181" y="1174019"/>
            <a:ext cx="773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Presently monitoring daily 170 sources: </a:t>
            </a:r>
            <a:r>
              <a:rPr lang="en-US" dirty="0" smtClean="0"/>
              <a:t>all VHE </a:t>
            </a:r>
            <a:r>
              <a:rPr lang="en-US" dirty="0" err="1" smtClean="0"/>
              <a:t>Blazars</a:t>
            </a:r>
            <a:r>
              <a:rPr lang="en-US" dirty="0" smtClean="0"/>
              <a:t> and 1FHL </a:t>
            </a:r>
            <a:r>
              <a:rPr lang="en-US" dirty="0" err="1" smtClean="0"/>
              <a:t>blazars</a:t>
            </a:r>
            <a:r>
              <a:rPr lang="en-US" dirty="0" smtClean="0"/>
              <a:t> </a:t>
            </a:r>
            <a:r>
              <a:rPr lang="en-US" dirty="0" smtClean="0"/>
              <a:t>with z&lt;1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8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UtahP2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32490" y="4216742"/>
            <a:ext cx="9337866" cy="3082226"/>
          </a:xfrm>
          <a:prstGeom prst="rect">
            <a:avLst/>
          </a:prstGeom>
          <a:ln w="12700">
            <a:miter lim="400000"/>
          </a:ln>
        </p:spPr>
      </p:pic>
      <p:pic>
        <p:nvPicPr>
          <p:cNvPr id="91" name="image68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960000">
            <a:off x="5127632" y="146559"/>
            <a:ext cx="6460050" cy="3822023"/>
          </a:xfrm>
          <a:prstGeom prst="rect">
            <a:avLst/>
          </a:prstGeom>
          <a:ln>
            <a:solidFill/>
            <a:round/>
          </a:ln>
        </p:spPr>
      </p:pic>
      <p:pic>
        <p:nvPicPr>
          <p:cNvPr id="92" name="image69.gi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 rot="19740000">
            <a:off x="-1267130" y="-125814"/>
            <a:ext cx="6005242" cy="3159901"/>
          </a:xfrm>
          <a:prstGeom prst="rect">
            <a:avLst/>
          </a:prstGeom>
          <a:ln>
            <a:solidFill/>
            <a:round/>
          </a:ln>
        </p:spPr>
      </p:pic>
      <p:sp>
        <p:nvSpPr>
          <p:cNvPr id="93" name="Shape 93"/>
          <p:cNvSpPr/>
          <p:nvPr/>
        </p:nvSpPr>
        <p:spPr>
          <a:xfrm>
            <a:off x="2190016" y="103188"/>
            <a:ext cx="4692855" cy="538421"/>
          </a:xfrm>
          <a:prstGeom prst="rect">
            <a:avLst/>
          </a:prstGeom>
          <a:solidFill>
            <a:srgbClr val="FFFFFF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6788" tIns="26788" rIns="26788" bIns="26788" anchor="ctr"/>
          <a:lstStyle>
            <a:lvl1pPr defTabSz="647700">
              <a:lnSpc>
                <a:spcPct val="80000"/>
              </a:lnSpc>
              <a:buClr>
                <a:srgbClr val="000000"/>
              </a:buClr>
              <a:tabLst>
                <a:tab pos="1028700" algn="l"/>
                <a:tab pos="2057400" algn="l"/>
                <a:tab pos="3086100" algn="l"/>
                <a:tab pos="4114800" algn="l"/>
                <a:tab pos="5143500" algn="l"/>
                <a:tab pos="6172200" algn="l"/>
                <a:tab pos="7200900" algn="l"/>
                <a:tab pos="8242300" algn="l"/>
                <a:tab pos="9271000" algn="l"/>
                <a:tab pos="10299700" algn="l"/>
                <a:tab pos="11328400" algn="l"/>
              </a:tabLst>
              <a:defRPr sz="48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 algn="ctr">
              <a:defRPr sz="1800">
                <a:uFillTx/>
              </a:defRPr>
            </a:pPr>
            <a:r>
              <a:rPr sz="3400" dirty="0"/>
              <a:t>HAWC Collaboration</a:t>
            </a:r>
          </a:p>
        </p:txBody>
      </p:sp>
      <p:sp>
        <p:nvSpPr>
          <p:cNvPr id="94" name="Shape 94"/>
          <p:cNvSpPr/>
          <p:nvPr/>
        </p:nvSpPr>
        <p:spPr>
          <a:xfrm>
            <a:off x="1423282" y="725856"/>
            <a:ext cx="6512756" cy="3044039"/>
          </a:xfrm>
          <a:prstGeom prst="rect">
            <a:avLst/>
          </a:prstGeom>
          <a:solidFill>
            <a:srgbClr val="FFFFFF">
              <a:alpha val="94000"/>
            </a:srgbClr>
          </a:solidFill>
          <a:ln>
            <a:solidFill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26788" tIns="26788" rIns="26788" bIns="26788" anchor="ctr"/>
          <a:lstStyle/>
          <a:p>
            <a:pPr defTabSz="580409">
              <a:buClr>
                <a:srgbClr val="FFFFFF"/>
              </a:buClr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5" name="Shape 95"/>
          <p:cNvSpPr/>
          <p:nvPr/>
        </p:nvSpPr>
        <p:spPr>
          <a:xfrm>
            <a:off x="1564385" y="747054"/>
            <a:ext cx="2407299" cy="2854865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26788" tIns="26788" rIns="26788" bIns="26788">
            <a:spAutoFit/>
          </a:bodyPr>
          <a:lstStyle/>
          <a:p>
            <a:pPr defTabSz="455398">
              <a:buClr>
                <a:srgbClr val="000000"/>
              </a:buClr>
              <a:defRPr sz="1800"/>
            </a:pPr>
            <a:r>
              <a:rPr sz="17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USA:	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Pennsylvania State University</a:t>
            </a:r>
            <a:endParaRPr sz="1700" dirty="0">
              <a:uFill>
                <a:solidFill/>
              </a:uFill>
              <a:latin typeface="Calibri"/>
              <a:ea typeface="Calibri"/>
              <a:cs typeface="Calibri"/>
              <a:sym typeface="Calibri"/>
            </a:endParaRP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University of Maryland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Los Alamos National Laboratory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University of Wisconsin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University of Utah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Univ. of California, Irvine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University of New Hampshire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University of New Mexico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Michigan Technological University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NASA/Goddard Space Flight Center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Georgia Institute of Technology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Colorado State University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Michigan State University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University of Rochester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University of California Santa Cruz </a:t>
            </a:r>
          </a:p>
        </p:txBody>
      </p:sp>
      <p:sp>
        <p:nvSpPr>
          <p:cNvPr id="96" name="Shape 96"/>
          <p:cNvSpPr/>
          <p:nvPr/>
        </p:nvSpPr>
        <p:spPr>
          <a:xfrm>
            <a:off x="4264680" y="777752"/>
            <a:ext cx="3671358" cy="2857501"/>
          </a:xfrm>
          <a:prstGeom prst="rect">
            <a:avLst/>
          </a:prstGeom>
          <a:ln w="12700"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8" tIns="26788" rIns="26788" bIns="26788">
            <a:spAutoFit/>
          </a:bodyPr>
          <a:lstStyle/>
          <a:p>
            <a:pPr defTabSz="455398">
              <a:buClr>
                <a:srgbClr val="000000"/>
              </a:buClr>
              <a:defRPr sz="1800"/>
            </a:pPr>
            <a:r>
              <a:rPr sz="17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Mexico: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Instituto Nacional de Astrofísica, Óptica y Electrónica (INAOE) 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Universidad Nacional Autónoma de México (UNAM)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     Instituto de Física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     Instituto de Astronomía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     Instituto de Geofísica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     Instituto de Ciencias Nucleares 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Universidad Politécnica de Pachuca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Benemérita Universidad Autónoma de Puebla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Universidad Autónoma de Chiapas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Universidad Autónoma del Estado de Hidalgo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Universidad de Guadalajara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Universidad Michoacana de San Nicolás de Hidalgo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Centro de Investigación y de Estudios Avanzados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Instituto Politécnico Nacional</a:t>
            </a:r>
          </a:p>
          <a:p>
            <a:pPr defTabSz="455398">
              <a:buClr>
                <a:srgbClr val="000000"/>
              </a:buClr>
              <a:defRPr sz="1800"/>
            </a:pPr>
            <a:r>
              <a:rPr sz="1100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Centro de Investigación en Computación - IPN</a:t>
            </a:r>
          </a:p>
        </p:txBody>
      </p:sp>
      <p:sp>
        <p:nvSpPr>
          <p:cNvPr id="97" name="Shape 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 sz="1100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</a:rPr>
              <a:t>3</a:t>
            </a:fld>
            <a:endParaRPr sz="1100">
              <a:solidFill>
                <a:srgbClr val="9A9A9A"/>
              </a:solidFill>
              <a:uFill>
                <a:solidFill>
                  <a:srgbClr val="9A9A9A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2192022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Matter indirect detection</a:t>
            </a:r>
            <a:endParaRPr lang="en-US" dirty="0"/>
          </a:p>
        </p:txBody>
      </p:sp>
      <p:pic>
        <p:nvPicPr>
          <p:cNvPr id="7" name="Picture 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9000" y="28771850"/>
            <a:ext cx="13563600" cy="355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7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/>
          <a:srcRect t="-471" b="-968"/>
          <a:stretch/>
        </p:blipFill>
        <p:spPr bwMode="auto">
          <a:xfrm>
            <a:off x="350252" y="1550736"/>
            <a:ext cx="8229600" cy="219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Object 29"/>
          <p:cNvGraphicFramePr>
            <a:graphicFrameLocks noChangeAspect="1"/>
          </p:cNvGraphicFramePr>
          <p:nvPr/>
        </p:nvGraphicFramePr>
        <p:xfrm>
          <a:off x="431800" y="34813875"/>
          <a:ext cx="7924800" cy="150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" name="Equation" r:id="rId4" imgW="4203360" imgH="799920" progId="Equation.3">
                  <p:embed/>
                </p:oleObj>
              </mc:Choice>
              <mc:Fallback>
                <p:oleObj name="Equation" r:id="rId4" imgW="4203360" imgH="799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800" y="34813875"/>
                        <a:ext cx="7924800" cy="1509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0"/>
          <p:cNvGraphicFramePr>
            <a:graphicFrameLocks noChangeAspect="1"/>
          </p:cNvGraphicFramePr>
          <p:nvPr/>
        </p:nvGraphicFramePr>
        <p:xfrm>
          <a:off x="965200" y="32832675"/>
          <a:ext cx="7086600" cy="151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4" name="Equation" r:id="rId6" imgW="3733560" imgH="799920" progId="Equation.3">
                  <p:embed/>
                </p:oleObj>
              </mc:Choice>
              <mc:Fallback>
                <p:oleObj name="Equation" r:id="rId6" imgW="3733560" imgH="799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5200" y="32832675"/>
                        <a:ext cx="7086600" cy="1516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4138281"/>
              </p:ext>
            </p:extLst>
          </p:nvPr>
        </p:nvGraphicFramePr>
        <p:xfrm>
          <a:off x="584200" y="34966275"/>
          <a:ext cx="7924800" cy="150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5" name="Equation" r:id="rId8" imgW="4203360" imgH="799920" progId="Equation.3">
                  <p:embed/>
                </p:oleObj>
              </mc:Choice>
              <mc:Fallback>
                <p:oleObj name="Equation" r:id="rId8" imgW="4203360" imgH="799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200" y="34966275"/>
                        <a:ext cx="7924800" cy="1509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4750620"/>
              </p:ext>
            </p:extLst>
          </p:nvPr>
        </p:nvGraphicFramePr>
        <p:xfrm>
          <a:off x="1117600" y="32985075"/>
          <a:ext cx="7086600" cy="151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6" name="Equation" r:id="rId9" imgW="3733560" imgH="799920" progId="Equation.3">
                  <p:embed/>
                </p:oleObj>
              </mc:Choice>
              <mc:Fallback>
                <p:oleObj name="Equation" r:id="rId9" imgW="3733560" imgH="799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7600" y="32985075"/>
                        <a:ext cx="7086600" cy="1516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056" y="4015137"/>
            <a:ext cx="4344364" cy="827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056" y="5160209"/>
            <a:ext cx="3884864" cy="83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462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HAWC-111 </a:t>
            </a:r>
            <a:r>
              <a:rPr lang="en-US" dirty="0" smtClean="0"/>
              <a:t>DM limit </a:t>
            </a:r>
            <a:r>
              <a:rPr lang="en-US" dirty="0" smtClean="0"/>
              <a:t>for Segue-1</a:t>
            </a:r>
            <a:endParaRPr lang="en-US" dirty="0"/>
          </a:p>
        </p:txBody>
      </p:sp>
      <p:pic>
        <p:nvPicPr>
          <p:cNvPr id="7" name="Picture 6" descr="HAWC111_Segu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5458" y="1911685"/>
            <a:ext cx="4244056" cy="304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7" descr="ICRC_HAWC_DM_Limits_MLP_v10.jp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5" t="-11465" r="-8544"/>
          <a:stretch/>
        </p:blipFill>
        <p:spPr>
          <a:xfrm>
            <a:off x="0" y="1911685"/>
            <a:ext cx="5116511" cy="2914316"/>
          </a:xfrm>
        </p:spPr>
      </p:pic>
    </p:spTree>
    <p:extLst>
      <p:ext uri="{BB962C8B-B14F-4D97-AF65-F5344CB8AC3E}">
        <p14:creationId xmlns:p14="http://schemas.microsoft.com/office/powerpoint/2010/main" val="403230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3268"/>
            <a:ext cx="8229600" cy="1326172"/>
          </a:xfrm>
        </p:spPr>
        <p:txBody>
          <a:bodyPr>
            <a:normAutofit/>
          </a:bodyPr>
          <a:lstStyle/>
          <a:p>
            <a:r>
              <a:rPr lang="en-US" dirty="0" smtClean="0"/>
              <a:t>HAWC 5 year DM limit</a:t>
            </a:r>
            <a:br>
              <a:rPr lang="en-US" dirty="0" smtClean="0"/>
            </a:br>
            <a:r>
              <a:rPr lang="en-US" sz="3100" dirty="0" smtClean="0"/>
              <a:t> for the best 5 dwarf spheroidal galaxies </a:t>
            </a:r>
            <a:endParaRPr lang="en-US" sz="3100" dirty="0"/>
          </a:p>
        </p:txBody>
      </p:sp>
      <p:pic>
        <p:nvPicPr>
          <p:cNvPr id="7" name="Content Placeholder 6" descr="HAWC-DM-limit-bb-5 dwarfs.tif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1" r="-331"/>
          <a:stretch/>
        </p:blipFill>
        <p:spPr>
          <a:xfrm>
            <a:off x="1470525" y="1349440"/>
            <a:ext cx="6202949" cy="4776723"/>
          </a:xfrm>
        </p:spPr>
      </p:pic>
    </p:spTree>
    <p:extLst>
      <p:ext uri="{BB962C8B-B14F-4D97-AF65-F5344CB8AC3E}">
        <p14:creationId xmlns:p14="http://schemas.microsoft.com/office/powerpoint/2010/main" val="326893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900" y="104078"/>
            <a:ext cx="7456905" cy="81834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HAWC upgrade with a sparse</a:t>
            </a:r>
            <a:br>
              <a:rPr lang="en-US" dirty="0" smtClean="0"/>
            </a:br>
            <a:r>
              <a:rPr lang="en-US" dirty="0" smtClean="0"/>
              <a:t>outrigger array</a:t>
            </a:r>
            <a:endParaRPr lang="en-US" dirty="0"/>
          </a:p>
        </p:txBody>
      </p:sp>
      <p:pic>
        <p:nvPicPr>
          <p:cNvPr id="4" name="Picture 3" descr="outrigge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5806" y="19954081"/>
            <a:ext cx="6324600" cy="5580529"/>
          </a:xfrm>
          <a:prstGeom prst="rect">
            <a:avLst/>
          </a:prstGeom>
        </p:spPr>
      </p:pic>
      <p:pic>
        <p:nvPicPr>
          <p:cNvPr id="5" name="Picture 4" descr="outrigge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8206" y="20106481"/>
            <a:ext cx="6324600" cy="5580529"/>
          </a:xfrm>
          <a:prstGeom prst="rect">
            <a:avLst/>
          </a:prstGeom>
        </p:spPr>
      </p:pic>
      <p:pic>
        <p:nvPicPr>
          <p:cNvPr id="8" name="Content Placeholder 7" descr="HAWC-GoogleMap.jpg"/>
          <p:cNvPicPr>
            <a:picLocks noGrp="1" noChangeAspect="1"/>
          </p:cNvPicPr>
          <p:nvPr>
            <p:ph idx="1"/>
          </p:nvPr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16" b="1151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9539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outrigge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5806" y="19954081"/>
            <a:ext cx="6324600" cy="5580529"/>
          </a:xfrm>
          <a:prstGeom prst="rect">
            <a:avLst/>
          </a:prstGeom>
        </p:spPr>
      </p:pic>
      <p:pic>
        <p:nvPicPr>
          <p:cNvPr id="5" name="Picture 4" descr="outrigge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8206" y="20106481"/>
            <a:ext cx="6324600" cy="5580529"/>
          </a:xfrm>
          <a:prstGeom prst="rect">
            <a:avLst/>
          </a:prstGeom>
        </p:spPr>
      </p:pic>
      <p:pic>
        <p:nvPicPr>
          <p:cNvPr id="6" name="Picture 5" descr="outriggers.png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4739" y="20430"/>
            <a:ext cx="8809807" cy="7773360"/>
          </a:xfrm>
          <a:prstGeom prst="rect">
            <a:avLst/>
          </a:prstGeom>
        </p:spPr>
      </p:pic>
      <p:pic>
        <p:nvPicPr>
          <p:cNvPr id="8" name="Content Placeholder 7" descr="HAWC-GoogleMap.jpg"/>
          <p:cNvPicPr>
            <a:picLocks noGrp="1" noChangeAspect="1"/>
          </p:cNvPicPr>
          <p:nvPr>
            <p:ph idx="1"/>
          </p:nvPr>
        </p:nvPicPr>
        <p:blipFill>
          <a:blip r:embed="rId3">
            <a:alphaModFix amt="6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16" b="11516"/>
          <a:stretch>
            <a:fillRect/>
          </a:stretch>
        </p:blipFill>
        <p:spPr/>
      </p:pic>
      <p:sp>
        <p:nvSpPr>
          <p:cNvPr id="9" name="TextBox 8"/>
          <p:cNvSpPr txBox="1"/>
          <p:nvPr/>
        </p:nvSpPr>
        <p:spPr>
          <a:xfrm>
            <a:off x="7127622" y="2259264"/>
            <a:ext cx="167335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FF00"/>
                </a:solidFill>
              </a:rPr>
              <a:t>Mesure</a:t>
            </a:r>
            <a:r>
              <a:rPr lang="en-US" dirty="0" smtClean="0">
                <a:solidFill>
                  <a:srgbClr val="FFFF00"/>
                </a:solidFill>
              </a:rPr>
              <a:t> the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shower core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position when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the shower falls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outside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of the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main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array.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Factor of 3-4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gain in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reconstruction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efficiency for</a:t>
            </a:r>
          </a:p>
          <a:p>
            <a:r>
              <a:rPr lang="en-US" dirty="0" err="1" smtClean="0">
                <a:solidFill>
                  <a:srgbClr val="FFFF00"/>
                </a:solidFill>
                <a:latin typeface="Symbol" charset="2"/>
                <a:cs typeface="Symbol" charset="2"/>
              </a:rPr>
              <a:t>Eg</a:t>
            </a:r>
            <a:r>
              <a:rPr lang="en-US" dirty="0" smtClean="0">
                <a:solidFill>
                  <a:srgbClr val="FFFF00"/>
                </a:solidFill>
                <a:latin typeface="Symbol" charset="2"/>
                <a:cs typeface="Symbol" charset="2"/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&gt; 10 </a:t>
            </a:r>
            <a:r>
              <a:rPr lang="en-US" dirty="0" err="1" smtClean="0">
                <a:solidFill>
                  <a:srgbClr val="FFFF00"/>
                </a:solidFill>
              </a:rPr>
              <a:t>TeV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9620817">
            <a:off x="1684421" y="1871579"/>
            <a:ext cx="996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FUNDED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17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IMG_012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6344" y="0"/>
            <a:ext cx="12538458" cy="698225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68947" y="254005"/>
            <a:ext cx="376477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HAWC is </a:t>
            </a:r>
            <a:r>
              <a:rPr lang="en-US" sz="3200" dirty="0" smtClean="0">
                <a:solidFill>
                  <a:srgbClr val="FFFF00"/>
                </a:solidFill>
              </a:rPr>
              <a:t>working and</a:t>
            </a:r>
            <a:endParaRPr lang="en-US" sz="3200" dirty="0" smtClean="0">
              <a:solidFill>
                <a:srgbClr val="FFFF00"/>
              </a:solidFill>
            </a:endParaRPr>
          </a:p>
          <a:p>
            <a:r>
              <a:rPr lang="en-US" sz="3200" dirty="0" smtClean="0">
                <a:solidFill>
                  <a:srgbClr val="FFFF00"/>
                </a:solidFill>
              </a:rPr>
              <a:t>in full operation</a:t>
            </a:r>
            <a:endParaRPr lang="en-US" sz="3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55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AWC-EMshow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0" y="26188"/>
            <a:ext cx="52614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Detects continuously </a:t>
            </a:r>
            <a:r>
              <a:rPr lang="en-US" sz="2400" dirty="0" err="1" smtClean="0">
                <a:solidFill>
                  <a:srgbClr val="FFFF00"/>
                </a:solidFill>
              </a:rPr>
              <a:t>airshower</a:t>
            </a:r>
            <a:r>
              <a:rPr lang="en-US" sz="2400" dirty="0" smtClean="0">
                <a:solidFill>
                  <a:srgbClr val="FFFF00"/>
                </a:solidFill>
              </a:rPr>
              <a:t> particles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with 300 Water Cherenkov Detectors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over a large aperture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day and night</a:t>
            </a:r>
          </a:p>
        </p:txBody>
      </p:sp>
    </p:spTree>
    <p:extLst>
      <p:ext uri="{BB962C8B-B14F-4D97-AF65-F5344CB8AC3E}">
        <p14:creationId xmlns:p14="http://schemas.microsoft.com/office/powerpoint/2010/main" val="45502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AWC-EnLaNieve-m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5342"/>
            <a:ext cx="9191121" cy="689334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7368" y="6296523"/>
            <a:ext cx="44451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surveying every day 2/3 of the sky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20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6"/>
          <p:cNvSpPr>
            <a:spLocks noGrp="1" noChangeArrowheads="1"/>
          </p:cNvSpPr>
          <p:nvPr>
            <p:ph type="title"/>
          </p:nvPr>
        </p:nvSpPr>
        <p:spPr>
          <a:xfrm>
            <a:off x="1752600" y="177800"/>
            <a:ext cx="6489700" cy="660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>
                <a:sym typeface="Arial" charset="0"/>
              </a:rPr>
              <a:t>HAWC Design</a:t>
            </a:r>
            <a:endParaRPr lang="en-US" dirty="0" smtClean="0">
              <a:ea typeface="ヒラギノ角ゴ ProN W6" charset="-128"/>
              <a:cs typeface="ヒラギノ角ゴ ProN W6" charset="-128"/>
              <a:sym typeface="Arial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228600" y="1676400"/>
            <a:ext cx="4038600" cy="2286000"/>
            <a:chOff x="314325" y="1225550"/>
            <a:chExt cx="8184510" cy="4162353"/>
          </a:xfrm>
        </p:grpSpPr>
        <p:pic>
          <p:nvPicPr>
            <p:cNvPr id="58370" name="Picture 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325" y="1225550"/>
              <a:ext cx="8184510" cy="4162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8372" name="Straight Arrow Connector 7"/>
            <p:cNvCxnSpPr>
              <a:cxnSpLocks noChangeShapeType="1"/>
            </p:cNvCxnSpPr>
            <p:nvPr/>
          </p:nvCxnSpPr>
          <p:spPr bwMode="auto">
            <a:xfrm flipV="1">
              <a:off x="1966913" y="2711450"/>
              <a:ext cx="4440237" cy="287338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  <p:sp>
          <p:nvSpPr>
            <p:cNvPr id="14" name="TextBox 13"/>
            <p:cNvSpPr txBox="1"/>
            <p:nvPr/>
          </p:nvSpPr>
          <p:spPr>
            <a:xfrm rot="21380110">
              <a:off x="2788140" y="2259582"/>
              <a:ext cx="2610272" cy="5604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1400" b="1" i="0" dirty="0">
                  <a:latin typeface="+mj-lt"/>
                </a:rPr>
                <a:t>180 meters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 rot="2922639">
              <a:off x="6693786" y="2629819"/>
              <a:ext cx="1757363" cy="1060343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>
                <a:spcAft>
                  <a:spcPts val="600"/>
                </a:spcAft>
                <a:defRPr/>
              </a:pPr>
              <a:r>
                <a:rPr lang="en-US" sz="1400" b="1" i="0" dirty="0" smtClean="0">
                  <a:latin typeface="+mj-lt"/>
                </a:rPr>
                <a:t>140 meters</a:t>
              </a:r>
              <a:endParaRPr lang="en-US" sz="1400" b="1" i="0" dirty="0">
                <a:latin typeface="+mj-lt"/>
              </a:endParaRPr>
            </a:p>
          </p:txBody>
        </p:sp>
        <p:cxnSp>
          <p:nvCxnSpPr>
            <p:cNvPr id="58375" name="Straight Arrow Connector 15"/>
            <p:cNvCxnSpPr>
              <a:cxnSpLocks noChangeShapeType="1"/>
            </p:cNvCxnSpPr>
            <p:nvPr/>
          </p:nvCxnSpPr>
          <p:spPr bwMode="auto">
            <a:xfrm rot="16200000" flipV="1">
              <a:off x="6495590" y="2806129"/>
              <a:ext cx="1387451" cy="1309517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 type="arrow" w="med" len="med"/>
              <a:tailEnd type="arrow" w="med" len="med"/>
            </a:ln>
          </p:spPr>
        </p:cxnSp>
      </p:grpSp>
      <p:sp>
        <p:nvSpPr>
          <p:cNvPr id="12" name="TextBox 11"/>
          <p:cNvSpPr txBox="1"/>
          <p:nvPr/>
        </p:nvSpPr>
        <p:spPr>
          <a:xfrm>
            <a:off x="228600" y="914400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ym typeface="Arial" charset="0"/>
              </a:rPr>
              <a:t>300 close packed water tanks (7.3m </a:t>
            </a:r>
            <a:r>
              <a:rPr lang="en-US" sz="2000" dirty="0" err="1" smtClean="0">
                <a:sym typeface="Arial" charset="0"/>
              </a:rPr>
              <a:t>dia</a:t>
            </a:r>
            <a:r>
              <a:rPr lang="en-US" sz="2000" dirty="0" smtClean="0">
                <a:sym typeface="Arial" charset="0"/>
              </a:rPr>
              <a:t> </a:t>
            </a:r>
            <a:r>
              <a:rPr lang="en-US" sz="2000" dirty="0" err="1" smtClean="0">
                <a:sym typeface="Arial" charset="0"/>
              </a:rPr>
              <a:t>x</a:t>
            </a:r>
            <a:r>
              <a:rPr lang="en-US" sz="2000" dirty="0" smtClean="0">
                <a:sym typeface="Arial" charset="0"/>
              </a:rPr>
              <a:t> 4.5 </a:t>
            </a:r>
            <a:r>
              <a:rPr lang="en-US" sz="2000" dirty="0" err="1" smtClean="0">
                <a:sym typeface="Arial" charset="0"/>
              </a:rPr>
              <a:t>m</a:t>
            </a:r>
            <a:r>
              <a:rPr lang="en-US" sz="2000" dirty="0" smtClean="0">
                <a:sym typeface="Arial" charset="0"/>
              </a:rPr>
              <a:t> deep of 200,000 liters) each with 4 upward facing  photomultiplier tubes at the bottom</a:t>
            </a:r>
            <a:endParaRPr lang="en-US" sz="2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91000"/>
            <a:ext cx="6499860" cy="2667000"/>
          </a:xfrm>
          <a:prstGeom prst="rect">
            <a:avLst/>
          </a:prstGeom>
        </p:spPr>
      </p:pic>
      <p:pic>
        <p:nvPicPr>
          <p:cNvPr id="22" name="Picture 21" descr="619px-Single_tank_pictures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400" y="4038600"/>
            <a:ext cx="2514600" cy="2433353"/>
          </a:xfrm>
          <a:prstGeom prst="rect">
            <a:avLst/>
          </a:prstGeom>
        </p:spPr>
      </p:pic>
      <p:pic>
        <p:nvPicPr>
          <p:cNvPr id="3" name="Picture 2" descr="EEC_140912-0020-Chi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08" b="30"/>
          <a:stretch/>
        </p:blipFill>
        <p:spPr>
          <a:xfrm>
            <a:off x="6629400" y="1622286"/>
            <a:ext cx="1749508" cy="2310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660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936" y="14418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Components of the Water Cherenkov Detectors (WCD)</a:t>
            </a:r>
            <a:endParaRPr lang="en-US" sz="2800" dirty="0"/>
          </a:p>
        </p:txBody>
      </p:sp>
      <p:pic>
        <p:nvPicPr>
          <p:cNvPr id="4" name="Content Placeholder 3" descr="HAWC-WCD-ingridients.tiff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" r="42"/>
          <a:stretch>
            <a:fillRect/>
          </a:stretch>
        </p:blipFill>
        <p:spPr>
          <a:xfrm>
            <a:off x="1" y="1353201"/>
            <a:ext cx="9191794" cy="5331010"/>
          </a:xfrm>
        </p:spPr>
      </p:pic>
    </p:spTree>
    <p:extLst>
      <p:ext uri="{BB962C8B-B14F-4D97-AF65-F5344CB8AC3E}">
        <p14:creationId xmlns:p14="http://schemas.microsoft.com/office/powerpoint/2010/main" val="12403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379821"/>
            <a:ext cx="8228013" cy="514350"/>
          </a:xfrm>
        </p:spPr>
        <p:txBody>
          <a:bodyPr tIns="19201">
            <a:no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en-US" dirty="0" smtClean="0"/>
              <a:t>Front End Electronics</a:t>
            </a:r>
            <a:br>
              <a:rPr lang="en-US" dirty="0" smtClean="0"/>
            </a:br>
            <a:r>
              <a:rPr lang="en-US" sz="3200" dirty="0" err="1" smtClean="0"/>
              <a:t>ToT</a:t>
            </a:r>
            <a:r>
              <a:rPr lang="en-US" sz="3200" dirty="0" smtClean="0"/>
              <a:t> (Time over Threshold)</a:t>
            </a:r>
            <a:endParaRPr lang="en-US" sz="3200" dirty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4825" y="1684306"/>
            <a:ext cx="3563938" cy="2309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24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6725" y="1312831"/>
            <a:ext cx="815975" cy="290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46" name="Rectangle 4"/>
          <p:cNvSpPr>
            <a:spLocks noChangeArrowheads="1"/>
          </p:cNvSpPr>
          <p:nvPr/>
        </p:nvSpPr>
        <p:spPr bwMode="auto">
          <a:xfrm>
            <a:off x="3317875" y="4046506"/>
            <a:ext cx="2903538" cy="584200"/>
          </a:xfrm>
          <a:prstGeom prst="rect">
            <a:avLst/>
          </a:prstGeom>
          <a:solidFill>
            <a:srgbClr val="FFFFFF"/>
          </a:solidFill>
          <a:ln w="18360">
            <a:solidFill>
              <a:srgbClr val="000000"/>
            </a:solidFill>
            <a:round/>
            <a:headEnd/>
            <a:tailEnd/>
          </a:ln>
        </p:spPr>
        <p:txBody>
          <a:bodyPr wrap="none" lIns="89803" tIns="63385" rIns="89803" bIns="48983" anchor="ctr"/>
          <a:lstStyle/>
          <a:p>
            <a:pPr algn="ctr">
              <a:tabLst>
                <a:tab pos="655638" algn="l"/>
                <a:tab pos="1312863" algn="l"/>
                <a:tab pos="1968500" algn="l"/>
                <a:tab pos="2625725" algn="l"/>
              </a:tabLst>
            </a:pPr>
            <a:r>
              <a:rPr lang="en-US">
                <a:solidFill>
                  <a:srgbClr val="000000"/>
                </a:solidFill>
                <a:ea typeface="DejaVu Sans"/>
                <a:cs typeface="DejaVu Sans"/>
              </a:rPr>
              <a:t>Custom Front-End Electronics</a:t>
            </a:r>
          </a:p>
          <a:p>
            <a:pPr algn="ctr">
              <a:tabLst>
                <a:tab pos="655638" algn="l"/>
                <a:tab pos="1312863" algn="l"/>
                <a:tab pos="1968500" algn="l"/>
                <a:tab pos="2625725" algn="l"/>
              </a:tabLst>
            </a:pPr>
            <a:r>
              <a:rPr lang="en-US" sz="1300">
                <a:solidFill>
                  <a:srgbClr val="000000"/>
                </a:solidFill>
                <a:ea typeface="DejaVu Sans"/>
                <a:cs typeface="DejaVu Sans"/>
              </a:rPr>
              <a:t>Pick-off circuits and discriminators.</a:t>
            </a:r>
          </a:p>
        </p:txBody>
      </p:sp>
      <p:pic>
        <p:nvPicPr>
          <p:cNvPr id="10248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0400" y="2295493"/>
            <a:ext cx="1038225" cy="1036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249" name="Picture 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5750" y="2289143"/>
            <a:ext cx="1431925" cy="977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250" name="Rectangle 8"/>
          <p:cNvSpPr>
            <a:spLocks noChangeArrowheads="1"/>
          </p:cNvSpPr>
          <p:nvPr/>
        </p:nvSpPr>
        <p:spPr bwMode="auto">
          <a:xfrm>
            <a:off x="65088" y="3671856"/>
            <a:ext cx="2008187" cy="414337"/>
          </a:xfrm>
          <a:prstGeom prst="rect">
            <a:avLst/>
          </a:prstGeom>
          <a:solidFill>
            <a:srgbClr val="FFFFFF"/>
          </a:solidFill>
          <a:ln w="18360">
            <a:solidFill>
              <a:srgbClr val="000000"/>
            </a:solidFill>
            <a:round/>
            <a:headEnd/>
            <a:tailEnd/>
          </a:ln>
        </p:spPr>
        <p:txBody>
          <a:bodyPr wrap="none" lIns="89803" tIns="63385" rIns="89803" bIns="48983" anchor="ctr"/>
          <a:lstStyle/>
          <a:p>
            <a:pPr algn="ctr">
              <a:tabLst>
                <a:tab pos="655638" algn="l"/>
                <a:tab pos="1312863" algn="l"/>
                <a:tab pos="1968500" algn="l"/>
              </a:tabLst>
            </a:pPr>
            <a:r>
              <a:rPr lang="en-US" sz="1600" dirty="0">
                <a:solidFill>
                  <a:srgbClr val="000000"/>
                </a:solidFill>
                <a:ea typeface="DejaVu Sans"/>
                <a:cs typeface="DejaVu Sans"/>
              </a:rPr>
              <a:t>Photo-multiplier Tube</a:t>
            </a:r>
          </a:p>
        </p:txBody>
      </p:sp>
      <p:sp>
        <p:nvSpPr>
          <p:cNvPr id="10251" name="Rectangle 9"/>
          <p:cNvSpPr>
            <a:spLocks noChangeArrowheads="1"/>
          </p:cNvSpPr>
          <p:nvPr/>
        </p:nvSpPr>
        <p:spPr bwMode="auto">
          <a:xfrm>
            <a:off x="7400925" y="4252881"/>
            <a:ext cx="1677988" cy="792162"/>
          </a:xfrm>
          <a:prstGeom prst="rect">
            <a:avLst/>
          </a:prstGeom>
          <a:solidFill>
            <a:srgbClr val="FFFFFF"/>
          </a:solidFill>
          <a:ln w="18360">
            <a:solidFill>
              <a:srgbClr val="000000"/>
            </a:solidFill>
            <a:round/>
            <a:headEnd/>
            <a:tailEnd/>
          </a:ln>
        </p:spPr>
        <p:txBody>
          <a:bodyPr wrap="none" lIns="89803" tIns="63385" rIns="89803" bIns="48983" anchor="ctr"/>
          <a:lstStyle/>
          <a:p>
            <a:pPr algn="ctr">
              <a:tabLst>
                <a:tab pos="655638" algn="l"/>
                <a:tab pos="1312863" algn="l"/>
              </a:tabLst>
            </a:pPr>
            <a:r>
              <a:rPr lang="en-US" dirty="0">
                <a:solidFill>
                  <a:srgbClr val="000000"/>
                </a:solidFill>
                <a:ea typeface="DejaVu Sans"/>
                <a:cs typeface="DejaVu Sans"/>
              </a:rPr>
              <a:t>CAEN </a:t>
            </a:r>
            <a:r>
              <a:rPr lang="en-US" dirty="0" smtClean="0">
                <a:solidFill>
                  <a:srgbClr val="000000"/>
                </a:solidFill>
                <a:ea typeface="DejaVu Sans"/>
                <a:cs typeface="DejaVu Sans"/>
              </a:rPr>
              <a:t>Vx1190</a:t>
            </a:r>
            <a:endParaRPr lang="en-US" dirty="0">
              <a:solidFill>
                <a:srgbClr val="000000"/>
              </a:solidFill>
              <a:ea typeface="DejaVu Sans"/>
              <a:cs typeface="DejaVu Sans"/>
            </a:endParaRPr>
          </a:p>
          <a:p>
            <a:pPr algn="ctr">
              <a:tabLst>
                <a:tab pos="655638" algn="l"/>
                <a:tab pos="1312863" algn="l"/>
              </a:tabLst>
            </a:pPr>
            <a:r>
              <a:rPr lang="en-US" dirty="0">
                <a:solidFill>
                  <a:srgbClr val="000000"/>
                </a:solidFill>
                <a:ea typeface="DejaVu Sans"/>
                <a:cs typeface="DejaVu Sans"/>
              </a:rPr>
              <a:t>Time-to-Digital</a:t>
            </a:r>
          </a:p>
          <a:p>
            <a:pPr algn="ctr">
              <a:tabLst>
                <a:tab pos="655638" algn="l"/>
                <a:tab pos="1312863" algn="l"/>
              </a:tabLst>
            </a:pPr>
            <a:r>
              <a:rPr lang="en-US" dirty="0">
                <a:solidFill>
                  <a:srgbClr val="000000"/>
                </a:solidFill>
                <a:ea typeface="DejaVu Sans"/>
                <a:cs typeface="DejaVu Sans"/>
              </a:rPr>
              <a:t>Converters</a:t>
            </a:r>
          </a:p>
        </p:txBody>
      </p:sp>
      <p:pic>
        <p:nvPicPr>
          <p:cNvPr id="14" name="Picture 13" descr="IMG_1208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855"/>
          <a:stretch>
            <a:fillRect/>
          </a:stretch>
        </p:blipFill>
        <p:spPr>
          <a:xfrm>
            <a:off x="457200" y="2051295"/>
            <a:ext cx="1119822" cy="1437681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2073275" y="2767263"/>
            <a:ext cx="77002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073275" y="2959768"/>
            <a:ext cx="770021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95158" y="5654842"/>
            <a:ext cx="42051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Digitizing the times with 100 </a:t>
            </a:r>
            <a:r>
              <a:rPr lang="en-US" dirty="0" err="1" smtClean="0"/>
              <a:t>ps</a:t>
            </a:r>
            <a:r>
              <a:rPr lang="en-US" dirty="0" smtClean="0"/>
              <a:t> least count</a:t>
            </a:r>
          </a:p>
          <a:p>
            <a:r>
              <a:rPr lang="en-US" dirty="0" smtClean="0"/>
              <a:t>20 – 40 kHz signal rate per PMT (8”, 10”)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32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HAWC data acquisition and online analysis</a:t>
            </a:r>
            <a:endParaRPr lang="en-US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/>
          <a:srcRect l="-6992" r="-6992"/>
          <a:stretch>
            <a:fillRect/>
          </a:stretch>
        </p:blipFill>
        <p:spPr>
          <a:xfrm>
            <a:off x="-320843" y="988492"/>
            <a:ext cx="6703595" cy="3890981"/>
          </a:xfrm>
        </p:spPr>
      </p:pic>
      <p:pic>
        <p:nvPicPr>
          <p:cNvPr id="4" name="OnlineLatencyBigBins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82631" y="2660316"/>
            <a:ext cx="3061369" cy="1381109"/>
          </a:xfrm>
          <a:prstGeom prst="rect">
            <a:avLst/>
          </a:prstGeom>
          <a:ln w="25400" cap="flat">
            <a:solidFill>
              <a:srgbClr val="000000"/>
            </a:solidFill>
            <a:prstDash val="solid"/>
            <a:miter lim="400000"/>
          </a:ln>
          <a:effectLst/>
        </p:spPr>
      </p:pic>
      <p:sp>
        <p:nvSpPr>
          <p:cNvPr id="6" name="Magnetic Disk 5"/>
          <p:cNvSpPr/>
          <p:nvPr/>
        </p:nvSpPr>
        <p:spPr>
          <a:xfrm>
            <a:off x="3258953" y="5186947"/>
            <a:ext cx="1740835" cy="1146744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340358" y="5233286"/>
            <a:ext cx="1472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24 h raw data</a:t>
            </a:r>
          </a:p>
          <a:p>
            <a:pPr algn="ctr"/>
            <a:r>
              <a:rPr lang="en-US" dirty="0" smtClean="0"/>
              <a:t>buffer</a:t>
            </a:r>
          </a:p>
          <a:p>
            <a:pPr algn="ctr"/>
            <a:r>
              <a:rPr lang="en-US" dirty="0" smtClean="0"/>
              <a:t>2 TB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63363" y="1283389"/>
            <a:ext cx="25371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 line transient analysis</a:t>
            </a:r>
          </a:p>
          <a:p>
            <a:r>
              <a:rPr lang="en-US" dirty="0" smtClean="0"/>
              <a:t>4s latency</a:t>
            </a:r>
          </a:p>
          <a:p>
            <a:r>
              <a:rPr lang="en-US" dirty="0" smtClean="0"/>
              <a:t>to generate</a:t>
            </a:r>
          </a:p>
          <a:p>
            <a:r>
              <a:rPr lang="en-US" dirty="0" smtClean="0"/>
              <a:t>alarms and save ROI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2767263" y="3810000"/>
            <a:ext cx="491690" cy="17280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834105" y="2660316"/>
            <a:ext cx="424848" cy="28777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633115" y="4521643"/>
            <a:ext cx="625838" cy="11198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670742" y="4114800"/>
            <a:ext cx="573095" cy="14232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843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25822</TotalTime>
  <Words>800</Words>
  <Application>Microsoft Macintosh PowerPoint</Application>
  <PresentationFormat>On-screen Show (4:3)</PresentationFormat>
  <Paragraphs>201</Paragraphs>
  <Slides>35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Office Theme</vt:lpstr>
      <vt:lpstr>Custom Design</vt:lpstr>
      <vt:lpstr>1_Custom Design</vt:lpstr>
      <vt:lpstr>2_Custom Design</vt:lpstr>
      <vt:lpstr>1_Office Theme</vt:lpstr>
      <vt:lpstr>2_Office Theme</vt:lpstr>
      <vt:lpstr>3_Office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HAWC Design</vt:lpstr>
      <vt:lpstr>Components of the Water Cherenkov Detectors (WCD)</vt:lpstr>
      <vt:lpstr>Front End Electronics ToT (Time over Threshold)</vt:lpstr>
      <vt:lpstr>HAWC data acquisition and online analysis</vt:lpstr>
      <vt:lpstr>Raw Data 1200 PMTs – 6 µs</vt:lpstr>
      <vt:lpstr>Event reconstruction</vt:lpstr>
      <vt:lpstr>HAWC-250 gamma/hadron</vt:lpstr>
      <vt:lpstr>HAWC-250 gamma/hadron</vt:lpstr>
      <vt:lpstr>HAWC Cost and  Funding </vt:lpstr>
      <vt:lpstr>Time Line</vt:lpstr>
      <vt:lpstr>PowerPoint Presentation</vt:lpstr>
      <vt:lpstr>`</vt:lpstr>
      <vt:lpstr>PowerPoint Presentation</vt:lpstr>
      <vt:lpstr>Cosmic Ray Moon Shadow</vt:lpstr>
      <vt:lpstr>Sun Shadow and Forbush Decreases</vt:lpstr>
      <vt:lpstr>PowerPoint Presentation</vt:lpstr>
      <vt:lpstr>PowerPoint Presentation</vt:lpstr>
      <vt:lpstr>PowerPoint Presentation</vt:lpstr>
      <vt:lpstr>PowerPoint Presentation</vt:lpstr>
      <vt:lpstr>Crab Nebula </vt:lpstr>
      <vt:lpstr>PowerPoint Presentation</vt:lpstr>
      <vt:lpstr>Detection of extended sources</vt:lpstr>
      <vt:lpstr>Blazar light curves and flares</vt:lpstr>
      <vt:lpstr>HAWC Online Monitoring</vt:lpstr>
      <vt:lpstr>Dark Matter indirect detection</vt:lpstr>
      <vt:lpstr>HAWC-111 DM limit for Segue-1</vt:lpstr>
      <vt:lpstr>HAWC 5 year DM limit  for the best 5 dwarf spheroidal galaxies </vt:lpstr>
      <vt:lpstr>HAWC upgrade with a sparse outrigger array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Andres Sandoval</dc:creator>
  <cp:lastModifiedBy>Andres Sandoval</cp:lastModifiedBy>
  <cp:revision>347</cp:revision>
  <dcterms:created xsi:type="dcterms:W3CDTF">2013-11-01T02:56:31Z</dcterms:created>
  <dcterms:modified xsi:type="dcterms:W3CDTF">2015-07-23T05:22:22Z</dcterms:modified>
</cp:coreProperties>
</file>