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53" r:id="rId3"/>
    <p:sldId id="359" r:id="rId4"/>
    <p:sldId id="360" r:id="rId5"/>
    <p:sldId id="361" r:id="rId6"/>
    <p:sldId id="352" r:id="rId7"/>
    <p:sldId id="339" r:id="rId8"/>
    <p:sldId id="354" r:id="rId9"/>
    <p:sldId id="356" r:id="rId10"/>
    <p:sldId id="357" r:id="rId11"/>
    <p:sldId id="362" r:id="rId12"/>
    <p:sldId id="322" r:id="rId13"/>
    <p:sldId id="363" r:id="rId14"/>
    <p:sldId id="292" r:id="rId15"/>
    <p:sldId id="288" r:id="rId16"/>
    <p:sldId id="335" r:id="rId17"/>
    <p:sldId id="344" r:id="rId18"/>
    <p:sldId id="345" r:id="rId19"/>
    <p:sldId id="346" r:id="rId20"/>
    <p:sldId id="350" r:id="rId21"/>
    <p:sldId id="351" r:id="rId22"/>
    <p:sldId id="323" r:id="rId23"/>
    <p:sldId id="278" r:id="rId24"/>
    <p:sldId id="280" r:id="rId25"/>
    <p:sldId id="281" r:id="rId26"/>
    <p:sldId id="282" r:id="rId27"/>
    <p:sldId id="29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353"/>
            <p14:sldId id="359"/>
            <p14:sldId id="360"/>
            <p14:sldId id="361"/>
            <p14:sldId id="352"/>
            <p14:sldId id="339"/>
            <p14:sldId id="354"/>
            <p14:sldId id="356"/>
            <p14:sldId id="357"/>
            <p14:sldId id="362"/>
            <p14:sldId id="322"/>
            <p14:sldId id="363"/>
          </p14:sldIdLst>
        </p14:section>
        <p14:section name="Backup Slides" id="{FDC530D0-5B0F-4175-A42D-B0D78941A65E}">
          <p14:sldIdLst>
            <p14:sldId id="292"/>
            <p14:sldId id="288"/>
            <p14:sldId id="335"/>
            <p14:sldId id="344"/>
            <p14:sldId id="345"/>
            <p14:sldId id="346"/>
            <p14:sldId id="350"/>
            <p14:sldId id="351"/>
            <p14:sldId id="323"/>
            <p14:sldId id="278"/>
            <p14:sldId id="280"/>
            <p14:sldId id="281"/>
            <p14:sldId id="28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7F7F"/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4" autoAdjust="0"/>
    <p:restoredTop sz="89426" autoAdjust="0"/>
  </p:normalViewPr>
  <p:slideViewPr>
    <p:cSldViewPr snapToGrid="0" snapToObjects="1">
      <p:cViewPr varScale="1">
        <p:scale>
          <a:sx n="71" d="100"/>
          <a:sy n="71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MHHHE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sawtooth\My%20Documents\matScan1deg720IL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Documents\RadLengthCalcHP.MHHH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MHHH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MHHHE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Documents\coverageExtension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Documents\RadLengthCalcHP.TC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Documents\RadLengthCalcHP.TC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sawtooth\My%20Documents\matScan0deg720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25826018159214"/>
          <c:y val="9.9821601673440924E-2"/>
          <c:w val="0.79955920581697615"/>
          <c:h val="0.75507644427815857"/>
        </c:manualLayout>
      </c:layout>
      <c:scatterChart>
        <c:scatterStyle val="smoothMarker"/>
        <c:varyColors val="0"/>
        <c:ser>
          <c:idx val="8"/>
          <c:order val="0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NLC!$D$40</c:f>
              <c:strCache>
                <c:ptCount val="1"/>
                <c:pt idx="0">
                  <c:v>19Fe 60L 10 ns MHHHE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NLC!$K$37:$K$43</c:f>
                <c:numCache>
                  <c:formatCode>General</c:formatCode>
                  <c:ptCount val="7"/>
                  <c:pt idx="0">
                    <c:v>5.5107000000000003E-2</c:v>
                  </c:pt>
                  <c:pt idx="1">
                    <c:v>4.4975099999999997E-2</c:v>
                  </c:pt>
                  <c:pt idx="2">
                    <c:v>6.6372299999999995E-2</c:v>
                  </c:pt>
                  <c:pt idx="3">
                    <c:v>4.83185E-2</c:v>
                  </c:pt>
                  <c:pt idx="4">
                    <c:v>0.174403</c:v>
                  </c:pt>
                  <c:pt idx="5">
                    <c:v>0.24823600000000001</c:v>
                  </c:pt>
                  <c:pt idx="6">
                    <c:v>0.37034899999999998</c:v>
                  </c:pt>
                </c:numCache>
              </c:numRef>
            </c:plus>
            <c:minus>
              <c:numRef>
                <c:f>NLC!$K$37:$K$43</c:f>
                <c:numCache>
                  <c:formatCode>General</c:formatCode>
                  <c:ptCount val="7"/>
                  <c:pt idx="0">
                    <c:v>5.5107000000000003E-2</c:v>
                  </c:pt>
                  <c:pt idx="1">
                    <c:v>4.4975099999999997E-2</c:v>
                  </c:pt>
                  <c:pt idx="2">
                    <c:v>6.6372299999999995E-2</c:v>
                  </c:pt>
                  <c:pt idx="3">
                    <c:v>4.83185E-2</c:v>
                  </c:pt>
                  <c:pt idx="4">
                    <c:v>0.174403</c:v>
                  </c:pt>
                  <c:pt idx="5">
                    <c:v>0.24823600000000001</c:v>
                  </c:pt>
                  <c:pt idx="6">
                    <c:v>0.37034899999999998</c:v>
                  </c:pt>
                </c:numCache>
              </c:numRef>
            </c:minus>
            <c:spPr>
              <a:ln w="28575">
                <a:solidFill>
                  <a:schemeClr val="tx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NLC!$B$37:$B$43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NLC!$I$37:$I$43</c:f>
              <c:numCache>
                <c:formatCode>General</c:formatCode>
                <c:ptCount val="7"/>
                <c:pt idx="0">
                  <c:v>4.2880900000000004</c:v>
                </c:pt>
                <c:pt idx="1">
                  <c:v>3.5089199999999998</c:v>
                </c:pt>
                <c:pt idx="2">
                  <c:v>3.5045600000000001</c:v>
                </c:pt>
                <c:pt idx="3">
                  <c:v>3.7246000000000001</c:v>
                </c:pt>
                <c:pt idx="4">
                  <c:v>4.3948099999999997</c:v>
                </c:pt>
                <c:pt idx="5">
                  <c:v>6.1108500000000001</c:v>
                </c:pt>
                <c:pt idx="6">
                  <c:v>7.5445900000000004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705664"/>
        <c:axId val="108707200"/>
      </c:scatterChart>
      <c:valAx>
        <c:axId val="108705664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707200"/>
        <c:crosses val="autoZero"/>
        <c:crossBetween val="midCat"/>
      </c:valAx>
      <c:valAx>
        <c:axId val="108707200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870566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3405982744979844"/>
          <c:y val="1.3551980408496454E-2"/>
          <c:w val="0.44718381494179249"/>
          <c:h val="0.2760518195360715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984448"/>
        <c:axId val="117002624"/>
      </c:radarChart>
      <c:catAx>
        <c:axId val="11698444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7002624"/>
        <c:crosses val="autoZero"/>
        <c:auto val="1"/>
        <c:lblAlgn val="ctr"/>
        <c:lblOffset val="100"/>
        <c:noMultiLvlLbl val="0"/>
      </c:catAx>
      <c:valAx>
        <c:axId val="117002624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6984448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988378351440247"/>
          <c:y val="9.9821601673440924E-2"/>
          <c:w val="0.74386305192863555"/>
          <c:h val="0.7104904960128392"/>
        </c:manualLayout>
      </c:layout>
      <c:scatterChart>
        <c:scatterStyle val="smoothMarker"/>
        <c:varyColors val="0"/>
        <c:ser>
          <c:idx val="8"/>
          <c:order val="0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1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NLC!$D$40</c:f>
              <c:strCache>
                <c:ptCount val="1"/>
                <c:pt idx="0">
                  <c:v>19Fe 60L 10 ns MHHHE 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NLC!$K$37:$K$43</c:f>
                <c:numCache>
                  <c:formatCode>General</c:formatCode>
                  <c:ptCount val="7"/>
                  <c:pt idx="0">
                    <c:v>5.5107000000000003E-2</c:v>
                  </c:pt>
                  <c:pt idx="1">
                    <c:v>4.4975099999999997E-2</c:v>
                  </c:pt>
                  <c:pt idx="2">
                    <c:v>6.6372299999999995E-2</c:v>
                  </c:pt>
                  <c:pt idx="3">
                    <c:v>4.83185E-2</c:v>
                  </c:pt>
                  <c:pt idx="4">
                    <c:v>0.174403</c:v>
                  </c:pt>
                  <c:pt idx="5">
                    <c:v>0.24823600000000001</c:v>
                  </c:pt>
                  <c:pt idx="6">
                    <c:v>0.37034899999999998</c:v>
                  </c:pt>
                </c:numCache>
              </c:numRef>
            </c:plus>
            <c:minus>
              <c:numRef>
                <c:f>NLC!$K$37:$K$43</c:f>
                <c:numCache>
                  <c:formatCode>General</c:formatCode>
                  <c:ptCount val="7"/>
                  <c:pt idx="0">
                    <c:v>5.5107000000000003E-2</c:v>
                  </c:pt>
                  <c:pt idx="1">
                    <c:v>4.4975099999999997E-2</c:v>
                  </c:pt>
                  <c:pt idx="2">
                    <c:v>6.6372299999999995E-2</c:v>
                  </c:pt>
                  <c:pt idx="3">
                    <c:v>4.83185E-2</c:v>
                  </c:pt>
                  <c:pt idx="4">
                    <c:v>0.174403</c:v>
                  </c:pt>
                  <c:pt idx="5">
                    <c:v>0.24823600000000001</c:v>
                  </c:pt>
                  <c:pt idx="6">
                    <c:v>0.37034899999999998</c:v>
                  </c:pt>
                </c:numCache>
              </c:numRef>
            </c:minus>
            <c:spPr>
              <a:ln w="28575">
                <a:solidFill>
                  <a:schemeClr val="tx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NLC!$B$37:$B$43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NLC!$I$37:$I$43</c:f>
              <c:numCache>
                <c:formatCode>General</c:formatCode>
                <c:ptCount val="7"/>
                <c:pt idx="0">
                  <c:v>4.2880900000000004</c:v>
                </c:pt>
                <c:pt idx="1">
                  <c:v>3.5089199999999998</c:v>
                </c:pt>
                <c:pt idx="2">
                  <c:v>3.5045600000000001</c:v>
                </c:pt>
                <c:pt idx="3">
                  <c:v>3.7246000000000001</c:v>
                </c:pt>
                <c:pt idx="4">
                  <c:v>4.3948099999999997</c:v>
                </c:pt>
                <c:pt idx="5">
                  <c:v>6.1108500000000001</c:v>
                </c:pt>
                <c:pt idx="6">
                  <c:v>7.5445900000000004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641856"/>
        <c:axId val="81643392"/>
      </c:scatterChart>
      <c:valAx>
        <c:axId val="81641856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43392"/>
        <c:crosses val="autoZero"/>
        <c:crossBetween val="midCat"/>
      </c:valAx>
      <c:valAx>
        <c:axId val="81643392"/>
        <c:scaling>
          <c:orientation val="minMax"/>
          <c:max val="8"/>
          <c:min val="3"/>
        </c:scaling>
        <c:delete val="0"/>
        <c:axPos val="l"/>
        <c:majorGridlines/>
        <c:minorGridlines/>
        <c:numFmt formatCode="0.00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164185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5431296720821289"/>
          <c:y val="2.042481803176666E-2"/>
          <c:w val="0.56110794378550788"/>
          <c:h val="0.489110317395892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Diboson!$E$13:$E$17</c:f>
              <c:numCache>
                <c:formatCode>0.0</c:formatCode>
                <c:ptCount val="5"/>
                <c:pt idx="0">
                  <c:v>2.4194800000000001</c:v>
                </c:pt>
                <c:pt idx="1">
                  <c:v>2.35582</c:v>
                </c:pt>
                <c:pt idx="2">
                  <c:v>1.9725600000000001</c:v>
                </c:pt>
                <c:pt idx="3">
                  <c:v>1.5263500000000001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Diboson!$G$13:$G$17</c:f>
              <c:numCache>
                <c:formatCode>0.0</c:formatCode>
                <c:ptCount val="5"/>
                <c:pt idx="0">
                  <c:v>2.4949300000000001</c:v>
                </c:pt>
                <c:pt idx="1">
                  <c:v>2.4172799999999999</c:v>
                </c:pt>
                <c:pt idx="2">
                  <c:v>2.0777800000000002</c:v>
                </c:pt>
                <c:pt idx="3">
                  <c:v>1.5983000000000001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Diboson!$I$13:$I$17</c:f>
              <c:numCache>
                <c:formatCode>0.0</c:formatCode>
                <c:ptCount val="5"/>
                <c:pt idx="0">
                  <c:v>2.5288200000000001</c:v>
                </c:pt>
                <c:pt idx="1">
                  <c:v>2.4960399999999998</c:v>
                </c:pt>
                <c:pt idx="2">
                  <c:v>2.1444700000000001</c:v>
                </c:pt>
                <c:pt idx="3">
                  <c:v>1.54487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Diboson!$D$34</c:f>
              <c:strCache>
                <c:ptCount val="1"/>
                <c:pt idx="0">
                  <c:v>19Fe_60L + 60 BX Ov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diamond"/>
            <c:size val="9"/>
            <c:spPr>
              <a:solidFill>
                <a:schemeClr val="tx2"/>
              </a:solidFill>
              <a:ln>
                <a:solidFill>
                  <a:schemeClr val="tx2"/>
                </a:solidFill>
              </a:ln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Diboson!$E$36:$E$39</c:f>
              <c:numCache>
                <c:formatCode>0.0</c:formatCode>
                <c:ptCount val="4"/>
                <c:pt idx="0">
                  <c:v>1.2958099999999999</c:v>
                </c:pt>
                <c:pt idx="1">
                  <c:v>1.74394</c:v>
                </c:pt>
                <c:pt idx="2">
                  <c:v>1.5969100000000001</c:v>
                </c:pt>
                <c:pt idx="3">
                  <c:v>1.2858400000000001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Diboson!$H$34</c:f>
              <c:strCache>
                <c:ptCount val="1"/>
                <c:pt idx="0">
                  <c:v>10W_75L + 60 BX Ov</c:v>
                </c:pt>
              </c:strCache>
            </c:strRef>
          </c:tx>
          <c:spPr>
            <a:ln>
              <a:solidFill>
                <a:schemeClr val="accent3"/>
              </a:solidFill>
              <a:prstDash val="sysDash"/>
            </a:ln>
          </c:spPr>
          <c:marker>
            <c:symbol val="triangle"/>
            <c:size val="9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Diboson!$I$36:$I$39</c:f>
              <c:numCache>
                <c:formatCode>0.0</c:formatCode>
                <c:ptCount val="4"/>
                <c:pt idx="0">
                  <c:v>1.2236</c:v>
                </c:pt>
                <c:pt idx="1">
                  <c:v>1.5972999999999999</c:v>
                </c:pt>
                <c:pt idx="2">
                  <c:v>1.6153500000000001</c:v>
                </c:pt>
                <c:pt idx="3">
                  <c:v>1.29494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Diboson!$D$42</c:f>
              <c:strCache>
                <c:ptCount val="1"/>
                <c:pt idx="0">
                  <c:v>Pandora Paper no overlay</c:v>
                </c:pt>
              </c:strCache>
            </c:strRef>
          </c:tx>
          <c:xVal>
            <c:numRef>
              <c:f>Diboson!$C$44:$C$47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Diboson!$E$44:$E$47</c:f>
              <c:numCache>
                <c:formatCode>0.0</c:formatCode>
                <c:ptCount val="4"/>
                <c:pt idx="0">
                  <c:v>2.2000000000000002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1.9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Diboson!$F$42</c:f>
              <c:strCache>
                <c:ptCount val="1"/>
                <c:pt idx="0">
                  <c:v>Pandora Paper + 60 BX Ov</c:v>
                </c:pt>
              </c:strCache>
            </c:strRef>
          </c:tx>
          <c:spPr>
            <a:ln>
              <a:solidFill>
                <a:schemeClr val="accent6"/>
              </a:solidFill>
              <a:prstDash val="dash"/>
            </a:ln>
          </c:spPr>
          <c:marker>
            <c:symbol val="circle"/>
            <c:size val="7"/>
            <c:spPr>
              <a:solidFill>
                <a:schemeClr val="accent6"/>
              </a:solidFill>
              <a:ln>
                <a:solidFill>
                  <a:schemeClr val="accent6"/>
                </a:solidFill>
                <a:prstDash val="dash"/>
              </a:ln>
            </c:spPr>
          </c:marker>
          <c:xVal>
            <c:numRef>
              <c:f>Diboson!$C$44:$C$47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Diboson!$G$44:$G$47</c:f>
              <c:numCache>
                <c:formatCode>0.0</c:formatCode>
                <c:ptCount val="4"/>
                <c:pt idx="0">
                  <c:v>1.5</c:v>
                </c:pt>
                <c:pt idx="1">
                  <c:v>1.6</c:v>
                </c:pt>
                <c:pt idx="2">
                  <c:v>1.8</c:v>
                </c:pt>
                <c:pt idx="3">
                  <c:v>1.7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189568"/>
        <c:axId val="108625920"/>
      </c:scatterChart>
      <c:valAx>
        <c:axId val="108189568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8625920"/>
        <c:crosses val="autoZero"/>
        <c:crossBetween val="midCat"/>
      </c:valAx>
      <c:valAx>
        <c:axId val="108625920"/>
        <c:scaling>
          <c:orientation val="minMax"/>
          <c:min val="1"/>
        </c:scaling>
        <c:delete val="0"/>
        <c:axPos val="l"/>
        <c:majorGridlines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8189568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49305766424441533"/>
          <c:y val="1.1422734828516234E-4"/>
          <c:w val="0.50495579841434246"/>
          <c:h val="0.3567998140857393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Diboson!$D$13:$D$17</c:f>
              <c:numCache>
                <c:formatCode>0.0</c:formatCode>
                <c:ptCount val="5"/>
                <c:pt idx="0">
                  <c:v>11.318999999999999</c:v>
                </c:pt>
                <c:pt idx="1">
                  <c:v>11.941599999999999</c:v>
                </c:pt>
                <c:pt idx="2">
                  <c:v>16.1997</c:v>
                </c:pt>
                <c:pt idx="3">
                  <c:v>22.268000000000001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Diboson!$F$13:$F$17</c:f>
              <c:numCache>
                <c:formatCode>0.0</c:formatCode>
                <c:ptCount val="5"/>
                <c:pt idx="0">
                  <c:v>10.6113</c:v>
                </c:pt>
                <c:pt idx="1">
                  <c:v>11.3401</c:v>
                </c:pt>
                <c:pt idx="2">
                  <c:v>14.9427</c:v>
                </c:pt>
                <c:pt idx="3">
                  <c:v>21.2102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Diboson!$H$13:$H$17</c:f>
              <c:numCache>
                <c:formatCode>0.0</c:formatCode>
                <c:ptCount val="5"/>
                <c:pt idx="0">
                  <c:v>10.3041</c:v>
                </c:pt>
                <c:pt idx="1">
                  <c:v>10.601199999999999</c:v>
                </c:pt>
                <c:pt idx="2">
                  <c:v>14.180699999999998</c:v>
                </c:pt>
                <c:pt idx="3">
                  <c:v>21.992800000000003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Diboson!$D$34</c:f>
              <c:strCache>
                <c:ptCount val="1"/>
                <c:pt idx="0">
                  <c:v>19Fe_60L + 60 BX Ov</c:v>
                </c:pt>
              </c:strCache>
            </c:strRef>
          </c:tx>
          <c:spPr>
            <a:ln>
              <a:solidFill>
                <a:schemeClr val="tx2"/>
              </a:solidFill>
              <a:prstDash val="sysDash"/>
            </a:ln>
          </c:spPr>
          <c:marker>
            <c:symbol val="diamond"/>
            <c:size val="8"/>
            <c:spPr>
              <a:solidFill>
                <a:schemeClr val="tx2"/>
              </a:solidFill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Diboson!$D$36:$D$39</c:f>
              <c:numCache>
                <c:formatCode>0.0</c:formatCode>
                <c:ptCount val="4"/>
                <c:pt idx="0">
                  <c:v>25.8523</c:v>
                </c:pt>
                <c:pt idx="1">
                  <c:v>19.161200000000001</c:v>
                </c:pt>
                <c:pt idx="2">
                  <c:v>21.2303</c:v>
                </c:pt>
                <c:pt idx="3">
                  <c:v>26.0138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Diboson!$H$34</c:f>
              <c:strCache>
                <c:ptCount val="1"/>
                <c:pt idx="0">
                  <c:v>10W_75L + 60 BX Ov</c:v>
                </c:pt>
              </c:strCache>
            </c:strRef>
          </c:tx>
          <c:spPr>
            <a:ln>
              <a:solidFill>
                <a:schemeClr val="accent3"/>
              </a:solidFill>
              <a:prstDash val="sysDash"/>
            </a:ln>
          </c:spPr>
          <c:marker>
            <c:symbol val="triangle"/>
            <c:size val="8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Diboson!$C$36:$C$39</c:f>
              <c:numCache>
                <c:formatCode>0</c:formatCode>
                <c:ptCount val="4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Diboson!$H$36:$H$39</c:f>
              <c:numCache>
                <c:formatCode>0.0</c:formatCode>
                <c:ptCount val="4"/>
                <c:pt idx="0">
                  <c:v>27.0335</c:v>
                </c:pt>
                <c:pt idx="1">
                  <c:v>21.224599999999999</c:v>
                </c:pt>
                <c:pt idx="2">
                  <c:v>20.963899999999999</c:v>
                </c:pt>
                <c:pt idx="3">
                  <c:v>25.866499999999998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795648"/>
        <c:axId val="116801920"/>
      </c:scatterChart>
      <c:valAx>
        <c:axId val="116795648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6801920"/>
        <c:crosses val="autoZero"/>
        <c:crossBetween val="midCat"/>
      </c:valAx>
      <c:valAx>
        <c:axId val="116801920"/>
        <c:scaling>
          <c:orientation val="minMax"/>
          <c:min val="8"/>
        </c:scaling>
        <c:delete val="0"/>
        <c:axPos val="l"/>
        <c:majorGridlines/>
        <c:min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6795648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51369885762160195"/>
          <c:y val="0.4850027877530001"/>
          <c:w val="0.42143873907545992"/>
          <c:h val="0.3794119485064366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98197424068589"/>
          <c:y val="2.6387529261545011E-2"/>
          <c:w val="0.81983533021394317"/>
          <c:h val="0.7792680744452398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Diboson!$AL$11</c:f>
              <c:strCache>
                <c:ptCount val="1"/>
                <c:pt idx="0">
                  <c:v>sqrt(s)=250 GeV</c:v>
                </c:pt>
              </c:strCache>
            </c:strRef>
          </c:tx>
          <c:xVal>
            <c:numRef>
              <c:f>Diboson!$AK$13:$AK$15</c:f>
              <c:numCache>
                <c:formatCode>0</c:formatCode>
                <c:ptCount val="3"/>
                <c:pt idx="0">
                  <c:v>0</c:v>
                </c:pt>
                <c:pt idx="1">
                  <c:v>150</c:v>
                </c:pt>
                <c:pt idx="2">
                  <c:v>350</c:v>
                </c:pt>
              </c:numCache>
            </c:numRef>
          </c:xVal>
          <c:yVal>
            <c:numRef>
              <c:f>Diboson!$AL$13:$AL$15</c:f>
              <c:numCache>
                <c:formatCode>General</c:formatCode>
                <c:ptCount val="3"/>
                <c:pt idx="0">
                  <c:v>1.51</c:v>
                </c:pt>
                <c:pt idx="1">
                  <c:v>1.52</c:v>
                </c:pt>
                <c:pt idx="2">
                  <c:v>1.65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Diboson!$AM$11</c:f>
              <c:strCache>
                <c:ptCount val="1"/>
                <c:pt idx="0">
                  <c:v>sqrt(s)=500 GeV</c:v>
                </c:pt>
              </c:strCache>
            </c:strRef>
          </c:tx>
          <c:xVal>
            <c:numRef>
              <c:f>Diboson!$AK$13:$AK$15</c:f>
              <c:numCache>
                <c:formatCode>0</c:formatCode>
                <c:ptCount val="3"/>
                <c:pt idx="0">
                  <c:v>0</c:v>
                </c:pt>
                <c:pt idx="1">
                  <c:v>150</c:v>
                </c:pt>
                <c:pt idx="2">
                  <c:v>350</c:v>
                </c:pt>
              </c:numCache>
            </c:numRef>
          </c:xVal>
          <c:yVal>
            <c:numRef>
              <c:f>Diboson!$AM$13:$AM$15</c:f>
              <c:numCache>
                <c:formatCode>General</c:formatCode>
                <c:ptCount val="3"/>
                <c:pt idx="0">
                  <c:v>2.35</c:v>
                </c:pt>
                <c:pt idx="1">
                  <c:v>2.35</c:v>
                </c:pt>
                <c:pt idx="2">
                  <c:v>2.2799999999999998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870400"/>
        <c:axId val="101024512"/>
      </c:scatterChart>
      <c:valAx>
        <c:axId val="100870400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1024512"/>
        <c:crosses val="autoZero"/>
        <c:crossBetween val="midCat"/>
      </c:valAx>
      <c:valAx>
        <c:axId val="101024512"/>
        <c:scaling>
          <c:orientation val="minMax"/>
          <c:min val="1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087040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61615573679991165"/>
          <c:y val="0.56159822690580352"/>
          <c:w val="0.30266079683662839"/>
          <c:h val="0.2169668812031772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28575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529024"/>
        <c:axId val="116530560"/>
      </c:scatterChart>
      <c:valAx>
        <c:axId val="116529024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6530560"/>
        <c:crosses val="autoZero"/>
        <c:crossBetween val="midCat"/>
      </c:valAx>
      <c:valAx>
        <c:axId val="116530560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65290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0702205349487386"/>
          <c:y val="0.50002377337093862"/>
          <c:w val="0.35458171253200382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NLC!$I$66:$I$72</c:f>
              <c:numCache>
                <c:formatCode>General</c:formatCode>
                <c:ptCount val="7"/>
                <c:pt idx="0">
                  <c:v>4.3845200000000002</c:v>
                </c:pt>
                <c:pt idx="1">
                  <c:v>3.7048700000000001</c:v>
                </c:pt>
                <c:pt idx="2">
                  <c:v>3.67082</c:v>
                </c:pt>
                <c:pt idx="3">
                  <c:v>3.7824</c:v>
                </c:pt>
                <c:pt idx="4">
                  <c:v>3.8984200000000002</c:v>
                </c:pt>
                <c:pt idx="5">
                  <c:v>4.4076300000000002</c:v>
                </c:pt>
                <c:pt idx="6">
                  <c:v>4.40909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NLC!$D$97</c:f>
              <c:strCache>
                <c:ptCount val="1"/>
                <c:pt idx="0">
                  <c:v>10W 75L HP TC 10 ns 7.92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plus>
            <c:min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NLC!$I$105:$I$111</c:f>
              <c:numCache>
                <c:formatCode>General</c:formatCode>
                <c:ptCount val="7"/>
                <c:pt idx="0">
                  <c:v>4.2682000000000002</c:v>
                </c:pt>
                <c:pt idx="1">
                  <c:v>3.5807799999999999</c:v>
                </c:pt>
                <c:pt idx="2">
                  <c:v>3.4961199999999999</c:v>
                </c:pt>
                <c:pt idx="3">
                  <c:v>3.4972699999999999</c:v>
                </c:pt>
                <c:pt idx="4">
                  <c:v>3.49573</c:v>
                </c:pt>
                <c:pt idx="5">
                  <c:v>3.9345699999999999</c:v>
                </c:pt>
                <c:pt idx="6">
                  <c:v>4.0548400000000004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602752"/>
        <c:axId val="116604288"/>
      </c:scatterChart>
      <c:valAx>
        <c:axId val="116602752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6604288"/>
        <c:crosses val="autoZero"/>
        <c:crossBetween val="midCat"/>
      </c:valAx>
      <c:valAx>
        <c:axId val="116604288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6602752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148672"/>
        <c:axId val="117150464"/>
      </c:radarChart>
      <c:catAx>
        <c:axId val="11714867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7150464"/>
        <c:crosses val="autoZero"/>
        <c:auto val="1"/>
        <c:lblAlgn val="ctr"/>
        <c:lblOffset val="100"/>
        <c:noMultiLvlLbl val="0"/>
      </c:catAx>
      <c:valAx>
        <c:axId val="117150464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7148672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199232"/>
        <c:axId val="117201152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213440"/>
        <c:axId val="117211520"/>
      </c:scatterChart>
      <c:valAx>
        <c:axId val="117199232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7201152"/>
        <c:crosses val="autoZero"/>
        <c:crossBetween val="midCat"/>
      </c:valAx>
      <c:valAx>
        <c:axId val="117201152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7199232"/>
        <c:crosses val="autoZero"/>
        <c:crossBetween val="midCat"/>
      </c:valAx>
      <c:valAx>
        <c:axId val="11721152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7213440"/>
        <c:crosses val="max"/>
        <c:crossBetween val="midCat"/>
      </c:valAx>
      <c:valAx>
        <c:axId val="1172134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7211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0.19387</cdr:x>
      <cdr:y>0.65024</cdr:y>
    </cdr:from>
    <cdr:to>
      <cdr:x>0.40956</cdr:x>
      <cdr:y>0.82523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543744" y="3666547"/>
          <a:ext cx="1717518" cy="98673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0.00307</cdr:x>
      <cdr:y>0.01187</cdr:y>
    </cdr:from>
    <cdr:to>
      <cdr:x>0.06442</cdr:x>
      <cdr:y>0.76433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331056" y="1393778"/>
          <a:ext cx="3000665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 dirty="0">
              <a:latin typeface="Cambria Math"/>
            </a:rPr>
            <a:t>  Jet    </a:t>
          </a:r>
          <a:r>
            <a:rPr lang="en-US" sz="1400" b="0" i="0" dirty="0">
              <a:latin typeface="Cambria Math"/>
            </a:rPr>
            <a:t>𝜎_𝐸/𝜇_𝐸 </a:t>
          </a:r>
          <a:r>
            <a:rPr lang="en-US" sz="1400" dirty="0"/>
            <a:t> (RMS90) [%]</a:t>
          </a:r>
        </a:p>
      </cdr:txBody>
    </cdr:sp>
  </cdr:relSizeAnchor>
  <cdr:relSizeAnchor xmlns:cdr="http://schemas.openxmlformats.org/drawingml/2006/chartDrawing">
    <cdr:from>
      <cdr:x>0.19387</cdr:x>
      <cdr:y>0.65024</cdr:y>
    </cdr:from>
    <cdr:to>
      <cdr:x>0.40956</cdr:x>
      <cdr:y>0.82523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543744" y="3666547"/>
          <a:ext cx="1717518" cy="98673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0.71392</cdr:x>
      <cdr:y>0.90039</cdr:y>
    </cdr:from>
    <cdr:to>
      <cdr:x>0.95624</cdr:x>
      <cdr:y>0.97757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3581401" y="3590595"/>
          <a:ext cx="1215578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 dirty="0">
              <a:latin typeface="Cambria Math"/>
            </a:rPr>
            <a:t>√𝑠  [GeV]</a:t>
          </a:r>
          <a:endParaRPr lang="en-US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0.04476</cdr:y>
    </cdr:from>
    <cdr:to>
      <cdr:x>0.05804</cdr:x>
      <cdr:y>0.49111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3352209" y="818148"/>
          <a:ext cx="1644925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Separation [</a:t>
          </a:r>
          <a:r>
            <a:rPr lang="en-US" sz="1400" b="0" i="0" baseline="0">
              <a:solidFill>
                <a:schemeClr val="tx1"/>
              </a:solidFill>
              <a:effectLst/>
              <a:latin typeface="Cambria Math"/>
              <a:ea typeface="+mn-ea"/>
              <a:cs typeface="+mn-cs"/>
            </a:rPr>
            <a:t>𝑁_𝜎</a:t>
          </a:r>
          <a:r>
            <a:rPr lang="en-US" sz="1600" i="0" dirty="0">
              <a:effectLst/>
            </a:rPr>
            <a:t>]</a:t>
          </a: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𝑅_𝑖𝑛[mm]</a:t>
          </a:r>
          <a:endParaRPr lang="en-US" sz="16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0.14559</cdr:x>
      <cdr:y>0.07289</cdr:y>
    </cdr:from>
    <cdr:to>
      <cdr:x>0.36128</cdr:x>
      <cdr:y>0.24788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000491" y="308156"/>
          <a:ext cx="1482186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  <cdr:relSizeAnchor xmlns:cdr="http://schemas.openxmlformats.org/drawingml/2006/chartDrawing">
    <cdr:from>
      <cdr:x>0.16636</cdr:x>
      <cdr:y>0.63501</cdr:y>
    </cdr:from>
    <cdr:to>
      <cdr:x>0.36821</cdr:x>
      <cdr:y>0.70541</cdr:y>
    </cdr:to>
    <cdr:sp macro="" textlink="">
      <cdr:nvSpPr>
        <cdr:cNvPr id="7" name="TextBox 5"/>
        <cdr:cNvSpPr txBox="1"/>
      </cdr:nvSpPr>
      <cdr:spPr>
        <a:xfrm xmlns:a="http://schemas.openxmlformats.org/drawingml/2006/main">
          <a:off x="1369060" y="3746585"/>
          <a:ext cx="1661160" cy="4153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b="1" i="0" smtClean="0">
              <a:latin typeface="Cambria Math"/>
            </a:rPr>
            <a:t>|𝐜𝐨𝐬⁡〖𝜽_𝒋 〗 |&lt;𝟎.𝟕</a:t>
          </a:r>
          <a:endParaRPr lang="en-US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1/12/2014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chart" Target="../charts/char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hyperlink" Target="http://arxiv.org/pdf/1209.4039v1.pdf" TargetMode="External"/><Relationship Id="rId7" Type="http://schemas.openxmlformats.org/officeDocument/2006/relationships/image" Target="../media/image14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5" Type="http://schemas.openxmlformats.org/officeDocument/2006/relationships/image" Target="../media/image120.png"/><Relationship Id="rId4" Type="http://schemas.openxmlformats.org/officeDocument/2006/relationships/hyperlink" Target="https://edms.cern.ch/file/1158687/1/DRAFT_pfa_note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115459/contribution/14/material/slides/0.pdf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getFile.py/access?contribId=13&amp;sessionId=1&amp;resId=0&amp;materialId=slides&amp;confId=5134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hyperlink" Target="http://www.lcsim.org/detectors/clic_sid_cdr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models.php?model=CLIC_ILD_CDR" TargetMode="Externa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hyperlink" Target="http://arxiv.org/abs/1209.4039" TargetMode="External"/><Relationship Id="rId7" Type="http://schemas.openxmlformats.org/officeDocument/2006/relationships/image" Target="../media/image1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003300"/>
            <a:ext cx="4913310" cy="20447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>HCal Optimization: </a:t>
            </a:r>
            <a:r>
              <a:rPr lang="en-US" sz="3200" dirty="0" smtClean="0"/>
              <a:t>Updated results for HCal Barrel Studies + HCal </a:t>
            </a:r>
            <a:r>
              <a:rPr lang="en-US" sz="3200" dirty="0" err="1" smtClean="0"/>
              <a:t>Endcap</a:t>
            </a:r>
            <a:r>
              <a:rPr lang="en-US" sz="3200" dirty="0" smtClean="0"/>
              <a:t> Coverage Extension Study 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Nikiforos Nikiforou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2925" y="4724400"/>
            <a:ext cx="5157785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</a:p>
          <a:p>
            <a:pPr algn="r"/>
            <a:r>
              <a:rPr lang="en-US" dirty="0" smtClean="0"/>
              <a:t>CERN, 11</a:t>
            </a:r>
            <a:r>
              <a:rPr lang="en-US" baseline="30000" dirty="0" smtClean="0"/>
              <a:t>th</a:t>
            </a:r>
            <a:r>
              <a:rPr lang="en-US" dirty="0" smtClean="0"/>
              <a:t> of December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Coverage Extension – Strategy III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416" y="901700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275" y="3082290"/>
            <a:ext cx="4230192" cy="37786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76199" y="762000"/>
                <a:ext cx="8353425" cy="24311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Implement a </a:t>
                </a:r>
                <a:r>
                  <a:rPr lang="en-US" b="1" dirty="0" err="1" smtClean="0">
                    <a:solidFill>
                      <a:schemeClr val="accent6"/>
                    </a:solidFill>
                    <a:latin typeface="Cambria" pitchFamily="18" charset="0"/>
                  </a:rPr>
                  <a:t>ForwardMasker</a:t>
                </a:r>
                <a:r>
                  <a:rPr lang="en-US" b="1" dirty="0" smtClean="0">
                    <a:solidFill>
                      <a:schemeClr val="accent6"/>
                    </a:solidFill>
                    <a:latin typeface="Cambria" pitchFamily="18" charset="0"/>
                  </a:rPr>
                  <a:t> </a:t>
                </a:r>
                <a:r>
                  <a:rPr lang="en-US" dirty="0" smtClean="0"/>
                  <a:t>Marlin Processor to discard hits </a:t>
                </a:r>
                <a:r>
                  <a:rPr lang="en-US" dirty="0"/>
                  <a:t>in </a:t>
                </a:r>
                <a:r>
                  <a:rPr lang="en-US" dirty="0" err="1" smtClean="0">
                    <a:solidFill>
                      <a:schemeClr val="accent6"/>
                    </a:solidFill>
                    <a:latin typeface="+mj-lt"/>
                  </a:rPr>
                  <a:t>HcalEndCapsCollection</a:t>
                </a:r>
                <a:r>
                  <a:rPr lang="en-US" dirty="0" smtClean="0">
                    <a:solidFill>
                      <a:schemeClr val="accent6"/>
                    </a:solidFill>
                  </a:rPr>
                  <a:t> </a:t>
                </a:r>
                <a:r>
                  <a:rPr lang="en-US" dirty="0" smtClean="0"/>
                  <a:t>within a given </a:t>
                </a:r>
                <a:r>
                  <a:rPr lang="en-US" i="1" dirty="0" smtClean="0"/>
                  <a:t>Mask Radius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/>
                      </a:rPr>
                      <m:t>𝑅</m:t>
                    </m:r>
                  </m:oMath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Feed modified hit collection to Pandora processor to obtain PFOs</a:t>
                </a:r>
              </a:p>
              <a:p>
                <a:r>
                  <a:rPr lang="en-US" dirty="0" smtClean="0"/>
                  <a:t>Also set HCal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 Inner radius by hand in Gear File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𝑅</m:t>
                    </m:r>
                  </m:oMath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r>
                  <a:rPr lang="en-US" dirty="0" smtClean="0"/>
                  <a:t>Should give at first order results similar to having an HCal extended down to an inner radius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99" y="762000"/>
                <a:ext cx="8353425" cy="2431143"/>
              </a:xfrm>
              <a:prstGeom prst="rect">
                <a:avLst/>
              </a:prstGeom>
              <a:blipFill rotWithShape="1">
                <a:blip r:embed="rId3"/>
                <a:stretch>
                  <a:fillRect t="-20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6838950" y="4953000"/>
            <a:ext cx="342900" cy="342900"/>
          </a:xfrm>
          <a:prstGeom prst="ellipse">
            <a:avLst/>
          </a:prstGeom>
          <a:solidFill>
            <a:srgbClr val="FF0000">
              <a:alpha val="27059"/>
            </a:srgbClr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>
            <a:endCxn id="4" idx="7"/>
          </p:cNvCxnSpPr>
          <p:nvPr/>
        </p:nvCxnSpPr>
        <p:spPr>
          <a:xfrm flipV="1">
            <a:off x="7000875" y="5003217"/>
            <a:ext cx="130758" cy="1355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850339" y="4891082"/>
                <a:ext cx="31059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dirty="0" smtClean="0">
                          <a:solidFill>
                            <a:srgbClr val="FF0000"/>
                          </a:solidFill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0339" y="4891082"/>
                <a:ext cx="310598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>
          <a:xfrm>
            <a:off x="76199" y="3065780"/>
            <a:ext cx="4850076" cy="3795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Clearly this method ignores the </a:t>
            </a:r>
            <a:r>
              <a:rPr lang="en-US" dirty="0" err="1" smtClean="0"/>
              <a:t>LHCal</a:t>
            </a:r>
            <a:r>
              <a:rPr lang="en-US" dirty="0" smtClean="0"/>
              <a:t> contribution completely</a:t>
            </a:r>
          </a:p>
          <a:p>
            <a:pPr lvl="1"/>
            <a:r>
              <a:rPr lang="en-US" dirty="0" smtClean="0"/>
              <a:t>But anyway I haven’t at all been optimizing/paying any attention to the </a:t>
            </a:r>
            <a:r>
              <a:rPr lang="en-US" dirty="0" err="1" smtClean="0"/>
              <a:t>LHCal</a:t>
            </a:r>
            <a:r>
              <a:rPr lang="en-US" dirty="0" smtClean="0"/>
              <a:t> for these studies</a:t>
            </a:r>
          </a:p>
          <a:p>
            <a:r>
              <a:rPr lang="en-US" dirty="0" smtClean="0"/>
              <a:t>We can study various radii from 0, </a:t>
            </a:r>
            <a:r>
              <a:rPr lang="en-US" b="1" dirty="0" smtClean="0"/>
              <a:t>150 mm</a:t>
            </a:r>
            <a:r>
              <a:rPr lang="en-US" dirty="0" smtClean="0"/>
              <a:t>, 350 mm, …  without having to simulate new events every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044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Generating WW/ZZ events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416" y="5655129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1" y="762000"/>
                <a:ext cx="8429624" cy="5740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/>
                  <a:t>For the HCal Barrel Optimization I </a:t>
                </a:r>
                <a:r>
                  <a:rPr lang="en-US" dirty="0" smtClean="0"/>
                  <a:t>used</a:t>
                </a:r>
              </a:p>
              <a:p>
                <a:pPr marL="114300" indent="0">
                  <a:buNone/>
                </a:pPr>
                <a:r>
                  <a:rPr lang="en-US" dirty="0" smtClean="0"/>
                  <a:t>the Cambridge </a:t>
                </a:r>
                <a:r>
                  <a:rPr lang="en-US" dirty="0" smtClean="0"/>
                  <a:t>WW and ZZ </a:t>
                </a:r>
                <a:r>
                  <a:rPr lang="en-US" dirty="0" err="1" smtClean="0"/>
                  <a:t>stdhep</a:t>
                </a:r>
                <a:r>
                  <a:rPr lang="en-US" dirty="0" smtClean="0"/>
                  <a:t> files </a:t>
                </a:r>
                <a:endParaRPr lang="en-US" dirty="0" smtClean="0"/>
              </a:p>
              <a:p>
                <a:pPr marL="114300" indent="0">
                  <a:buNone/>
                </a:pPr>
                <a:r>
                  <a:rPr lang="en-US" dirty="0" smtClean="0"/>
                  <a:t>generated </a:t>
                </a:r>
                <a:r>
                  <a:rPr lang="en-US" dirty="0" smtClean="0"/>
                  <a:t>by David Ward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Unfortunately those appear to have an explicit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𝒄𝒐𝒔</m:t>
                        </m:r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𝜽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𝑾</m:t>
                            </m:r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/</m:t>
                            </m:r>
                            <m:r>
                              <a:rPr lang="en-US" sz="2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𝒁</m:t>
                            </m:r>
                          </m:sub>
                        </m:sSub>
                      </m:e>
                    </m:d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&lt;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𝟗𝟓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cut  </a:t>
                </a:r>
              </a:p>
              <a:p>
                <a:r>
                  <a:rPr lang="en-US" dirty="0" smtClean="0"/>
                  <a:t>Tried unsuccessfully to resurrect  David’s code (</a:t>
                </a:r>
                <a:r>
                  <a:rPr lang="en-US" dirty="0" err="1" smtClean="0"/>
                  <a:t>Pythia</a:t>
                </a:r>
                <a:r>
                  <a:rPr lang="en-US" dirty="0" smtClean="0"/>
                  <a:t> 6.1, Fortran, dependence on OPAL libraries, …)</a:t>
                </a:r>
              </a:p>
              <a:p>
                <a:r>
                  <a:rPr lang="en-US" dirty="0" smtClean="0"/>
                  <a:t>In the end, used modified version of Phillip’s </a:t>
                </a:r>
                <a:r>
                  <a:rPr lang="en-US" dirty="0" err="1" smtClean="0"/>
                  <a:t>Pythia</a:t>
                </a:r>
                <a:r>
                  <a:rPr lang="en-US" dirty="0" smtClean="0"/>
                  <a:t> 6.424 setup</a:t>
                </a:r>
              </a:p>
              <a:p>
                <a:pPr lvl="1"/>
                <a:r>
                  <a:rPr lang="en-US" dirty="0" smtClean="0">
                    <a:solidFill>
                      <a:schemeClr val="accent2"/>
                    </a:solidFill>
                  </a:rPr>
                  <a:t>Caveat: Not directly equivalent to previously (</a:t>
                </a:r>
                <a:r>
                  <a:rPr lang="en-US" dirty="0">
                    <a:solidFill>
                      <a:schemeClr val="accent2"/>
                    </a:solidFill>
                  </a:rPr>
                  <a:t>&lt;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2009) generated files </a:t>
                </a:r>
                <a:r>
                  <a:rPr lang="en-US" b="1" dirty="0" smtClean="0">
                    <a:solidFill>
                      <a:schemeClr val="accent2"/>
                    </a:solidFill>
                  </a:rPr>
                  <a:t>(but perhaps doesn’t really matter</a:t>
                </a:r>
                <a:r>
                  <a:rPr lang="en-US" dirty="0" smtClean="0">
                    <a:solidFill>
                      <a:schemeClr val="accent2"/>
                    </a:solidFill>
                  </a:rPr>
                  <a:t>)</a:t>
                </a:r>
              </a:p>
              <a:p>
                <a:pPr lvl="1"/>
                <a:r>
                  <a:rPr lang="en-US" b="1" dirty="0" smtClean="0">
                    <a:solidFill>
                      <a:schemeClr val="tx2"/>
                    </a:solidFill>
                  </a:rPr>
                  <a:t>Plus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: can use more updated tunes or tweaks, flexibility…</a:t>
                </a:r>
              </a:p>
              <a:p>
                <a:r>
                  <a:rPr lang="en-US" dirty="0" smtClean="0"/>
                  <a:t>Study first performance as a function of HCal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dirty="0" smtClean="0"/>
                  <a:t> without background overlay to set baseline</a:t>
                </a:r>
              </a:p>
              <a:p>
                <a:r>
                  <a:rPr lang="en-US" dirty="0" smtClean="0"/>
                  <a:t>Then include background overlay to </a:t>
                </a:r>
                <a:r>
                  <a:rPr lang="en-US" b="1" dirty="0" smtClean="0"/>
                  <a:t>see if gain in coverage is offset by increased background </a:t>
                </a:r>
                <a:endParaRPr lang="en-US" b="1" dirty="0" smtClean="0"/>
              </a:p>
              <a:p>
                <a:pPr lvl="1"/>
                <a:r>
                  <a:rPr lang="en-US" dirty="0" smtClean="0"/>
                  <a:t>Unfortunately not there yet</a:t>
                </a:r>
                <a:endParaRPr lang="en-US" dirty="0" smtClean="0"/>
              </a:p>
            </p:txBody>
          </p:sp>
        </mc:Choice>
        <mc:Fallback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762000"/>
                <a:ext cx="8429624" cy="5740400"/>
              </a:xfrm>
              <a:prstGeom prst="rect">
                <a:avLst/>
              </a:prstGeom>
              <a:blipFill rotWithShape="1">
                <a:blip r:embed="rId2"/>
                <a:stretch>
                  <a:fillRect t="-637" r="-1302" b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439594"/>
              </p:ext>
            </p:extLst>
          </p:nvPr>
        </p:nvGraphicFramePr>
        <p:xfrm>
          <a:off x="5067301" y="685800"/>
          <a:ext cx="4076699" cy="1135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190"/>
                <a:gridCol w="813911"/>
                <a:gridCol w="956704"/>
                <a:gridCol w="665094"/>
                <a:gridCol w="812800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err="1">
                          <a:effectLst/>
                        </a:rPr>
                        <a:t>cos</a:t>
                      </a:r>
                      <a:r>
                        <a:rPr lang="el-GR" sz="1800" b="1" u="none" strike="noStrike" dirty="0">
                          <a:effectLst/>
                        </a:rPr>
                        <a:t>θ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b="1" u="none" strike="noStrike" dirty="0">
                          <a:effectLst/>
                        </a:rPr>
                        <a:t>θ [</a:t>
                      </a:r>
                      <a:r>
                        <a:rPr lang="en-US" sz="1800" b="1" u="none" strike="noStrike" dirty="0">
                          <a:effectLst/>
                        </a:rPr>
                        <a:t>rad]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800" b="1" u="none" strike="noStrike" dirty="0">
                          <a:effectLst/>
                        </a:rPr>
                        <a:t>θ [</a:t>
                      </a:r>
                      <a:r>
                        <a:rPr lang="en-US" sz="1800" b="1" u="none" strike="noStrike" dirty="0" err="1">
                          <a:effectLst/>
                        </a:rPr>
                        <a:t>deg</a:t>
                      </a:r>
                      <a:r>
                        <a:rPr lang="en-US" sz="1800" b="1" u="none" strike="noStrike" dirty="0">
                          <a:effectLst/>
                        </a:rPr>
                        <a:t>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tan</a:t>
                      </a:r>
                      <a:r>
                        <a:rPr lang="el-GR" sz="1800" b="1" u="none" strike="noStrike" dirty="0">
                          <a:effectLst/>
                        </a:rPr>
                        <a:t>θ</a:t>
                      </a:r>
                      <a:endParaRPr lang="el-G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R [mm]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0.85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0.55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32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0.62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1425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0.90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0.45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0.48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1114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0.95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0.32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0.33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756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56011" y="76200"/>
            <a:ext cx="1840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(Values for L=2.3 m)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95672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early results not very promising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3963" y="4128654"/>
                <a:ext cx="8153401" cy="272934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The first few results obtained show little or no variation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Probably indicates </a:t>
                </a:r>
                <a:r>
                  <a:rPr lang="en-US" dirty="0" smtClean="0"/>
                  <a:t> problem along the chain</a:t>
                </a:r>
              </a:p>
              <a:p>
                <a:pPr lvl="1"/>
                <a:r>
                  <a:rPr lang="en-US" dirty="0" smtClean="0"/>
                  <a:t>Too restrictive selection? “Stray” cut in reconstruction? </a:t>
                </a:r>
                <a:r>
                  <a:rPr lang="en-US" dirty="0" err="1" smtClean="0"/>
                  <a:t>ForwardMasker</a:t>
                </a:r>
                <a:r>
                  <a:rPr lang="en-US" dirty="0" smtClean="0"/>
                  <a:t> issue?, …</a:t>
                </a:r>
              </a:p>
              <a:p>
                <a:r>
                  <a:rPr lang="en-US" dirty="0" smtClean="0"/>
                  <a:t>Did not have time to investigate; will look at some PFO distributions and event displays today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3963" y="4128654"/>
                <a:ext cx="8153401" cy="2729345"/>
              </a:xfrm>
              <a:blipFill rotWithShape="1">
                <a:blip r:embed="rId2"/>
                <a:stretch>
                  <a:fillRect t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Optimization Meeting</a:t>
                </a:r>
                <a:endParaRPr lang="en-US"/>
              </a:p>
            </p:txBody>
          </p:sp>
        </mc:Choice>
        <mc:Fallback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t="-2222" r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Slide Number Placeholder 5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:fld id="{E6CE14FE-7A19-4407-A811-7BAB9AFF5154}" type="slidenum">
                  <a:rPr lang="en-US" smtClean="0"/>
                  <a:t>12</a:t>
                </a:fld>
                <a:endParaRPr lang="en-US" dirty="0"/>
              </a:p>
            </p:txBody>
          </p:sp>
        </mc:Choice>
        <mc:Fallback>
          <p:sp>
            <p:nvSpPr>
              <p:cNvPr id="6" name="Slide Number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4"/>
                <a:stretch>
                  <a:fillRect t="-13725" r="-3243" b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Content Placeholder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434412"/>
                  </p:ext>
                </p:extLst>
              </p:nvPr>
            </p:nvGraphicFramePr>
            <p:xfrm>
              <a:off x="2699024" y="609600"/>
              <a:ext cx="5832764" cy="368530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mc:Choice>
        <mc:Fallback>
          <p:graphicFrame>
            <p:nvGraphicFramePr>
              <p:cNvPr id="7" name="Content Placeholder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9434412"/>
                  </p:ext>
                </p:extLst>
              </p:nvPr>
            </p:nvGraphicFramePr>
            <p:xfrm>
              <a:off x="2699024" y="609600"/>
              <a:ext cx="5832764" cy="368530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93963" y="1536562"/>
                <a:ext cx="2673927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Separation of W and Z mass peaks in WW and ZZ events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Jets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&gt;0.8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963" y="1536562"/>
                <a:ext cx="2673927" cy="1477328"/>
              </a:xfrm>
              <a:prstGeom prst="rect">
                <a:avLst/>
              </a:prstGeom>
              <a:blipFill rotWithShape="1">
                <a:blip r:embed="rId6"/>
                <a:stretch>
                  <a:fillRect l="-1598" t="-2066" r="-1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1093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27846"/>
            <a:ext cx="7812741" cy="5472953"/>
          </a:xfrm>
        </p:spPr>
        <p:txBody>
          <a:bodyPr/>
          <a:lstStyle/>
          <a:p>
            <a:r>
              <a:rPr lang="en-US" dirty="0" smtClean="0"/>
              <a:t>Tracked down the apparent discrepancy with Steve’s JER results</a:t>
            </a:r>
          </a:p>
          <a:p>
            <a:pPr lvl="1"/>
            <a:r>
              <a:rPr lang="en-US" dirty="0" smtClean="0"/>
              <a:t>Shows additional degree of freedom in optimization</a:t>
            </a:r>
          </a:p>
          <a:p>
            <a:pPr marL="411480" lvl="1" indent="0">
              <a:buNone/>
            </a:pPr>
            <a:endParaRPr lang="en-US" dirty="0" smtClean="0"/>
          </a:p>
          <a:p>
            <a:r>
              <a:rPr lang="en-US" dirty="0" smtClean="0"/>
              <a:t>W/Z mass separation method for HCal barrel appears compatible with previous results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Intend to use the same method for extension of the HCal coverage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However, the details of the implementation still need to be worked out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648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 – OLDER PLOTS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Various Model Options for the HCAL Barrel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Try variations around depth of 7.5 </a:t>
                </a:r>
                <a:r>
                  <a:rPr lang="en-US" sz="2000" dirty="0" err="1" smtClean="0"/>
                  <a:t>λΙ</a:t>
                </a:r>
                <a:r>
                  <a:rPr lang="en-US" sz="2000" dirty="0" smtClean="0"/>
                  <a:t> (established from CDR studies)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Set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=1750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mm</m:t>
                    </m:r>
                    <m:r>
                      <a:rPr lang="en-US" sz="20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000" dirty="0" smtClean="0"/>
                  <a:t> additional absorber plate at the end, 1 mm steel in </a:t>
                </a:r>
                <a:r>
                  <a:rPr lang="en-US" sz="2000" b="1" dirty="0" smtClean="0"/>
                  <a:t>cassette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Depth calculations  assume particle traversing layer perpendicularly to its face, assume no gaps/dead regions (no cassette joints </a:t>
                </a:r>
                <a:r>
                  <a:rPr lang="en-US" sz="2000" dirty="0" err="1" smtClean="0"/>
                  <a:t>etc</a:t>
                </a:r>
                <a:r>
                  <a:rPr lang="en-US" sz="2000" dirty="0" smtClean="0"/>
                  <a:t>).</a:t>
                </a:r>
              </a:p>
              <a:p>
                <a:endParaRPr lang="en-U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Tried to gauge performance of various models: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Single Particle Response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Jet Energy Resolution (JER):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</a:rPr>
                          <m:t>𝒁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latin typeface="Cambria Math"/>
                      </a:rPr>
                      <m:t>𝒖𝒅𝒔</m:t>
                    </m:r>
                  </m:oMath>
                </a14:m>
                <a:r>
                  <a:rPr lang="en-US" sz="2000" b="1" dirty="0" smtClean="0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𝒁𝒁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</a:rPr>
                      <m:t>𝝂𝝂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/>
                      </a:rPr>
                      <m:t>𝒅𝒅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>
                    <a:solidFill>
                      <a:srgbClr val="7030A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𝑾𝑾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→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𝝂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/>
                      </a:rPr>
                      <m:t>ℓ</m:t>
                    </m:r>
                    <m:r>
                      <a:rPr lang="en-US" sz="2000" b="1" i="1">
                        <a:solidFill>
                          <a:schemeClr val="tx2"/>
                        </a:solidFill>
                        <a:latin typeface="Cambria Math"/>
                      </a:rPr>
                      <m:t>𝒖𝒅</m:t>
                    </m:r>
                  </m:oMath>
                </a14:m>
                <a:endParaRPr lang="en-US" sz="2000" b="1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>
                    <a:solidFill>
                      <a:schemeClr val="accent2"/>
                    </a:solidFill>
                  </a:rPr>
                  <a:t>Each model had to be individually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calibrated</a:t>
                </a:r>
                <a:r>
                  <a:rPr lang="en-US" sz="2000" dirty="0" smtClean="0">
                    <a:solidFill>
                      <a:schemeClr val="accent2"/>
                    </a:solidFill>
                  </a:rPr>
                  <a:t> before performing any study, </a:t>
                </a:r>
                <a:r>
                  <a:rPr lang="en-US" sz="2000" b="1" dirty="0" smtClean="0">
                    <a:solidFill>
                      <a:schemeClr val="accent2"/>
                    </a:solidFill>
                  </a:rPr>
                  <a:t>including corrections for Non-linearity</a:t>
                </a:r>
                <a:endParaRPr lang="en-US" sz="2000" b="1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62000"/>
                <a:ext cx="8519014" cy="3503010"/>
              </a:xfrm>
              <a:prstGeom prst="rect">
                <a:avLst/>
              </a:prstGeom>
              <a:blipFill rotWithShape="1">
                <a:blip r:embed="rId2"/>
                <a:stretch>
                  <a:fillRect l="-573" t="-870" b="-2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25256"/>
              </p:ext>
            </p:extLst>
          </p:nvPr>
        </p:nvGraphicFramePr>
        <p:xfrm>
          <a:off x="0" y="4324350"/>
          <a:ext cx="91440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375"/>
                <a:gridCol w="476250"/>
                <a:gridCol w="581025"/>
                <a:gridCol w="752475"/>
                <a:gridCol w="523875"/>
                <a:gridCol w="571500"/>
                <a:gridCol w="1162050"/>
                <a:gridCol w="1295400"/>
                <a:gridCol w="1162050"/>
                <a:gridCol w="1143000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Cass.</a:t>
                      </a:r>
                      <a:r>
                        <a:rPr lang="en-US" sz="16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Face Position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Outer Radius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CLIC_ILD_CDR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5* 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(*</a:t>
                      </a:r>
                      <a:r>
                        <a:rPr lang="en-US" sz="18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Scint</a:t>
                      </a:r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7.42</a:t>
                      </a:r>
                      <a:endParaRPr lang="en-US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3295.5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3341.2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CLIC_SID_CDR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2684.5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2721.7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7.92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1322.5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3072.5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3115.1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7.93 </a:t>
                      </a:r>
                      <a:endParaRPr lang="en-US" sz="1800" b="0" i="0" u="none" strike="noStrike" dirty="0">
                        <a:solidFill>
                          <a:srgbClr val="FF7F7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1661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7F7F"/>
                          </a:solidFill>
                          <a:effectLst/>
                          <a:latin typeface="Calibri"/>
                        </a:rPr>
                        <a:t>3458.3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777480" y="2379980"/>
            <a:ext cx="2367281" cy="365760"/>
          </a:xfrm>
        </p:spPr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Optimization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JER Results </a:t>
            </a:r>
            <a:r>
              <a:rPr lang="en-US" sz="3200" dirty="0"/>
              <a:t> </a:t>
            </a:r>
            <a:r>
              <a:rPr lang="en-US" sz="3200" dirty="0" smtClean="0"/>
              <a:t>For the Most Promising Options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510948"/>
              </p:ext>
            </p:extLst>
          </p:nvPr>
        </p:nvGraphicFramePr>
        <p:xfrm>
          <a:off x="0" y="609600"/>
          <a:ext cx="8531788" cy="503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323841"/>
            <a:ext cx="8531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Probably the performance for Tungsten shown here is close to its optimal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Tungsten has been observed to be compensating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Steel</a:t>
            </a:r>
            <a:r>
              <a:rPr lang="en-US" dirty="0" smtClean="0"/>
              <a:t> on the contrary, may benefit from software compensation -&gt; expect some improvement in JER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May also explain observed gain from increased timing window (?)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b="1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/>
                                </a:rPr>
                                <m:t>𝐜𝐨𝐬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/>
                                    </a:rPr>
                                    <m:t>𝒋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  <m:r>
                        <a:rPr lang="en-US" b="1" i="1" smtClean="0">
                          <a:latin typeface="Cambria Math"/>
                        </a:rPr>
                        <m:t>&lt;</m:t>
                      </m:r>
                      <m:r>
                        <a:rPr lang="en-US" b="1" i="1" smtClean="0">
                          <a:latin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latin typeface="Cambria Math"/>
                        </a:rPr>
                        <m:t>𝟕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360" y="1706965"/>
                <a:ext cx="1661160" cy="415370"/>
              </a:xfrm>
              <a:prstGeom prst="rect">
                <a:avLst/>
              </a:prstGeom>
              <a:blipFill rotWithShape="1">
                <a:blip r:embed="rId3"/>
                <a:stretch>
                  <a:fillRect b="-7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8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and JER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Modify ILD_o1_v06 model in </a:t>
                </a:r>
                <a:r>
                  <a:rPr lang="en-US" dirty="0" err="1" smtClean="0"/>
                  <a:t>Mokka</a:t>
                </a:r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𝐸𝐶𝑎𝑙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</a:rPr>
                          <m:t>𝑖𝑛</m:t>
                        </m:r>
                      </m:sup>
                    </m:sSubSup>
                    <m:r>
                      <a:rPr lang="en-US" i="1" dirty="0" smtClean="0">
                        <a:latin typeface="Cambria Math"/>
                      </a:rPr>
                      <m:t>= 1500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US" dirty="0" smtClean="0"/>
                  <a:t>, 4.5 T field (constant for all variations,  rest same as ILD)</a:t>
                </a:r>
              </a:p>
              <a:p>
                <a:pPr lvl="2"/>
                <a:r>
                  <a:rPr lang="en-US" dirty="0" smtClean="0"/>
                  <a:t>Vary absorber material and thickness in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 Barrel</a:t>
                </a:r>
              </a:p>
              <a:p>
                <a:r>
                  <a:rPr lang="en-US" dirty="0" smtClean="0"/>
                  <a:t>Simulate events in </a:t>
                </a:r>
                <a:r>
                  <a:rPr lang="en-US" dirty="0" err="1" smtClean="0"/>
                  <a:t>Mokka</a:t>
                </a:r>
                <a:r>
                  <a:rPr lang="en-US" dirty="0" smtClean="0"/>
                  <a:t>/G4 (</a:t>
                </a:r>
                <a:r>
                  <a:rPr lang="en-US" b="1" dirty="0" smtClean="0"/>
                  <a:t>QGSB_BERT_HP</a:t>
                </a:r>
                <a:r>
                  <a:rPr lang="en-US" dirty="0" smtClean="0"/>
                  <a:t>):</a:t>
                </a:r>
              </a:p>
              <a:p>
                <a:pPr lvl="2"/>
                <a:r>
                  <a:rPr lang="en-US" dirty="0" smtClean="0"/>
                  <a:t>γ (10 GeV), μ (10 GeV), K0L(1,2,5,10,20,50,100,200,500 GeV)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[G4 GPS]</a:t>
                </a:r>
              </a:p>
              <a:p>
                <a:pPr lvl="2"/>
                <a:r>
                  <a:rPr lang="en-US" dirty="0" smtClean="0"/>
                  <a:t>Also generate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dirty="0" smtClean="0"/>
                  <a:t> events </a:t>
                </a:r>
                <a:r>
                  <a:rPr lang="en-US" sz="1400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400" b="0" i="1" smtClean="0">
                        <a:latin typeface="Cambria Math"/>
                      </a:rPr>
                      <m:t>=91,200,360,500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GeV</m:t>
                    </m:r>
                    <m:r>
                      <a:rPr lang="en-US" sz="1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and</m:t>
                    </m:r>
                    <m:r>
                      <a:rPr lang="en-US" sz="1400" b="0" i="0" smtClean="0">
                        <a:latin typeface="Cambria Math"/>
                      </a:rPr>
                      <m:t> 1,2,3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TeV</m:t>
                    </m:r>
                  </m:oMath>
                </a14:m>
                <a:r>
                  <a:rPr lang="en-US" sz="1400" dirty="0" smtClean="0"/>
                  <a:t>) [</a:t>
                </a:r>
                <a:r>
                  <a:rPr lang="en-US" sz="1400" dirty="0" err="1" smtClean="0"/>
                  <a:t>stdhep</a:t>
                </a:r>
                <a:r>
                  <a:rPr lang="en-US" sz="1400" dirty="0" smtClean="0"/>
                  <a:t> files]</a:t>
                </a:r>
              </a:p>
              <a:p>
                <a:r>
                  <a:rPr lang="en-US" dirty="0" smtClean="0"/>
                  <a:t>Hit-level, digitization calibration:</a:t>
                </a:r>
              </a:p>
              <a:p>
                <a:pPr lvl="2"/>
                <a:r>
                  <a:rPr lang="en-US" dirty="0" smtClean="0"/>
                  <a:t>Dump root </a:t>
                </a:r>
                <a:r>
                  <a:rPr lang="en-US" dirty="0" err="1" smtClean="0"/>
                  <a:t>ntuples</a:t>
                </a:r>
                <a:r>
                  <a:rPr lang="en-US" dirty="0" smtClean="0"/>
                  <a:t> from LCIO files with sum of energies per layer</a:t>
                </a:r>
              </a:p>
              <a:p>
                <a:pPr lvl="2"/>
                <a:r>
                  <a:rPr lang="en-US" dirty="0" smtClean="0"/>
                  <a:t>Use γ events to set </a:t>
                </a:r>
                <a:r>
                  <a:rPr lang="en-US" dirty="0" err="1" smtClean="0"/>
                  <a:t>CalibrEcal</a:t>
                </a:r>
                <a:r>
                  <a:rPr lang="en-US" dirty="0" smtClean="0"/>
                  <a:t>  (do once, assume same then)</a:t>
                </a:r>
              </a:p>
              <a:p>
                <a:pPr lvl="2"/>
                <a:r>
                  <a:rPr lang="en-US" dirty="0" smtClean="0"/>
                  <a:t>Use 50 GeV K0L to set </a:t>
                </a:r>
                <a:r>
                  <a:rPr lang="en-US" dirty="0" err="1" smtClean="0"/>
                  <a:t>CalibrHCalBarrel</a:t>
                </a:r>
                <a:r>
                  <a:rPr lang="en-US" dirty="0" smtClean="0"/>
                  <a:t>  (do for every variation of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). Do once for </a:t>
                </a:r>
                <a:r>
                  <a:rPr lang="en-US" dirty="0" err="1" smtClean="0"/>
                  <a:t>CalibrHCalEndcap</a:t>
                </a:r>
                <a:r>
                  <a:rPr lang="en-US" dirty="0" smtClean="0"/>
                  <a:t> and keep the same (not varying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)</a:t>
                </a:r>
              </a:p>
              <a:p>
                <a:pPr lvl="2"/>
                <a:r>
                  <a:rPr lang="en-US" dirty="0" smtClean="0"/>
                  <a:t>Use μ to set </a:t>
                </a:r>
                <a:r>
                  <a:rPr lang="en-US" dirty="0" err="1" smtClean="0"/>
                  <a:t>EcalToMip</a:t>
                </a:r>
                <a:r>
                  <a:rPr lang="en-US" dirty="0" smtClean="0"/>
                  <a:t> (verified that remains ~the same) and </a:t>
                </a:r>
                <a:r>
                  <a:rPr lang="en-US" dirty="0" err="1" smtClean="0"/>
                  <a:t>HcalToMip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Assume </a:t>
                </a:r>
                <a:r>
                  <a:rPr lang="en-US" dirty="0" err="1" smtClean="0"/>
                  <a:t>CalibrMuon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CalibrOther</a:t>
                </a:r>
                <a:r>
                  <a:rPr lang="en-US" dirty="0" smtClean="0"/>
                  <a:t>, same as ILD</a:t>
                </a:r>
              </a:p>
              <a:p>
                <a:pPr marL="77724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  <a:blipFill rotWithShape="1">
                <a:blip r:embed="rId2"/>
                <a:stretch>
                  <a:fillRect t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7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752475"/>
            <a:ext cx="8360339" cy="563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/>
              <a:t>calibration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Run </a:t>
            </a:r>
            <a:r>
              <a:rPr lang="en-US" dirty="0" err="1"/>
              <a:t>PandoraPFA</a:t>
            </a:r>
            <a:r>
              <a:rPr lang="en-US" dirty="0"/>
              <a:t> over the γ events to get </a:t>
            </a:r>
            <a:r>
              <a:rPr lang="en-US" dirty="0" err="1" smtClean="0"/>
              <a:t>ECALToEM</a:t>
            </a:r>
            <a:r>
              <a:rPr lang="en-US" dirty="0" smtClean="0"/>
              <a:t> , </a:t>
            </a:r>
            <a:r>
              <a:rPr lang="en-US" dirty="0" err="1" smtClean="0"/>
              <a:t>HCALToEM</a:t>
            </a:r>
            <a:r>
              <a:rPr lang="en-US" dirty="0" smtClean="0"/>
              <a:t> (actually set both to 1 for these studies)</a:t>
            </a:r>
          </a:p>
          <a:p>
            <a:pPr lvl="2"/>
            <a:r>
              <a:rPr lang="en-US" dirty="0" smtClean="0"/>
              <a:t>Run Calibration procedure  over the </a:t>
            </a:r>
            <a:r>
              <a:rPr lang="en-US" dirty="0" err="1" smtClean="0"/>
              <a:t>Kaon</a:t>
            </a:r>
            <a:r>
              <a:rPr lang="en-US" dirty="0" smtClean="0"/>
              <a:t> events to obtain </a:t>
            </a:r>
            <a:r>
              <a:rPr lang="en-US" dirty="0" err="1" smtClean="0"/>
              <a:t>ECALToHAD</a:t>
            </a:r>
            <a:r>
              <a:rPr lang="en-US" dirty="0" smtClean="0"/>
              <a:t>, </a:t>
            </a:r>
            <a:r>
              <a:rPr lang="en-US" dirty="0" err="1" smtClean="0"/>
              <a:t>HCALToHAD</a:t>
            </a:r>
            <a:r>
              <a:rPr lang="en-US" dirty="0" smtClean="0"/>
              <a:t> at 50 GeV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btain </a:t>
            </a:r>
            <a:r>
              <a:rPr lang="en-US" b="1" dirty="0" smtClean="0">
                <a:solidFill>
                  <a:srgbClr val="FF0000"/>
                </a:solidFill>
              </a:rPr>
              <a:t>Non-Linearity Corrections (NLC) [Note Difference from Steve’s studies who does not use NLC]:</a:t>
            </a:r>
          </a:p>
          <a:p>
            <a:pPr lvl="3"/>
            <a:r>
              <a:rPr lang="en-US" dirty="0" smtClean="0"/>
              <a:t>Measure response for 1,2,5,10,20,50,100,200,500 GeV </a:t>
            </a:r>
            <a:r>
              <a:rPr lang="en-US" dirty="0" err="1" smtClean="0"/>
              <a:t>Kaons</a:t>
            </a:r>
            <a:r>
              <a:rPr lang="en-US" dirty="0" smtClean="0"/>
              <a:t> and calculate scaling factor (extrapolate in-between) </a:t>
            </a:r>
          </a:p>
          <a:p>
            <a:r>
              <a:rPr lang="en-US" dirty="0" smtClean="0"/>
              <a:t>Recalibrate when changing </a:t>
            </a:r>
            <a:r>
              <a:rPr lang="en-US" b="1" dirty="0" smtClean="0"/>
              <a:t>Readout Window Timing Cut</a:t>
            </a:r>
          </a:p>
          <a:p>
            <a:r>
              <a:rPr lang="en-US" dirty="0" smtClean="0"/>
              <a:t>Having these numbers, we can study the Jet Energy Resolution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AnalysePerformance</a:t>
            </a:r>
            <a:r>
              <a:rPr lang="en-US" dirty="0" smtClean="0"/>
              <a:t> (from PandoraAnalysis-v00-06)</a:t>
            </a:r>
          </a:p>
          <a:p>
            <a:r>
              <a:rPr lang="en-US" dirty="0" smtClean="0"/>
              <a:t>Study the performance various models</a:t>
            </a:r>
          </a:p>
          <a:p>
            <a:pPr lvl="1"/>
            <a:r>
              <a:rPr lang="en-US" dirty="0" smtClean="0"/>
              <a:t>Also look at different Timing Cuts</a:t>
            </a:r>
          </a:p>
          <a:p>
            <a:pPr lvl="2"/>
            <a:endParaRPr lang="en-US" dirty="0" smtClean="0"/>
          </a:p>
          <a:p>
            <a:pPr marL="777240" lvl="2" indent="0">
              <a:buNone/>
            </a:pPr>
            <a:endParaRPr lang="en-US" dirty="0"/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79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5257807" y="5626100"/>
            <a:ext cx="66072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~6%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 from Steel @ 100 ns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4265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7810500" y="5471914"/>
            <a:ext cx="86980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14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88666"/>
              </p:ext>
            </p:extLst>
          </p:nvPr>
        </p:nvGraphicFramePr>
        <p:xfrm>
          <a:off x="159657" y="957943"/>
          <a:ext cx="8229600" cy="590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629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99" y="762000"/>
            <a:ext cx="8235043" cy="2377440"/>
          </a:xfrm>
          <a:ln>
            <a:solidFill>
              <a:schemeClr val="tx2"/>
            </a:solidFill>
            <a:prstDash val="dash"/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past meetings, people questioned the compatibility of the HCal Barrel Optimization results (W </a:t>
            </a:r>
            <a:r>
              <a:rPr lang="en-US" dirty="0" err="1" smtClean="0"/>
              <a:t>vs</a:t>
            </a:r>
            <a:r>
              <a:rPr lang="en-US" dirty="0" smtClean="0"/>
              <a:t> Fe) shown                                                  previously with other studies:</a:t>
            </a:r>
          </a:p>
          <a:p>
            <a:pPr lvl="1"/>
            <a:r>
              <a:rPr lang="en-US" dirty="0" smtClean="0"/>
              <a:t>JER results from Steve</a:t>
            </a:r>
          </a:p>
          <a:p>
            <a:pPr lvl="1"/>
            <a:r>
              <a:rPr lang="en-US" dirty="0" smtClean="0"/>
              <a:t>W/Z separation results in Pandora PFA performance paper </a:t>
            </a:r>
            <a:r>
              <a:rPr lang="en-US" dirty="0"/>
              <a:t>Some updated results are shown today to alleviate those concerns</a:t>
            </a:r>
          </a:p>
          <a:p>
            <a:r>
              <a:rPr lang="en-US" dirty="0"/>
              <a:t>I will also show some early results of the studies for the extension of the HCal coverage</a:t>
            </a:r>
          </a:p>
          <a:p>
            <a:pPr lvl="1"/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1"/>
          <a:stretch/>
        </p:blipFill>
        <p:spPr bwMode="auto">
          <a:xfrm>
            <a:off x="4127800" y="3901440"/>
            <a:ext cx="4297742" cy="290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90500" y="3139440"/>
            <a:ext cx="8069580" cy="3208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11430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" y="3139440"/>
            <a:ext cx="4297680" cy="36652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Steve at Cambridge has independently produced JER results for ILD models </a:t>
            </a:r>
          </a:p>
          <a:p>
            <a:r>
              <a:rPr lang="en-US" dirty="0" smtClean="0"/>
              <a:t>Optimized calibration procedure, tweaked PFA</a:t>
            </a:r>
          </a:p>
          <a:p>
            <a:pPr lvl="1"/>
            <a:r>
              <a:rPr lang="en-US" dirty="0" smtClean="0"/>
              <a:t>Did not expect results to be directly comparable</a:t>
            </a:r>
          </a:p>
          <a:p>
            <a:pPr lvl="1"/>
            <a:r>
              <a:rPr lang="en-US" b="1" dirty="0" smtClean="0"/>
              <a:t>BUT: worrisome that he obtained 10 ns Steel performance comparable to my 100 ns steel results </a:t>
            </a:r>
          </a:p>
          <a:p>
            <a:pPr lvl="1"/>
            <a:endParaRPr lang="en-US" dirty="0" smtClean="0"/>
          </a:p>
          <a:p>
            <a:pPr marL="114300" indent="0">
              <a:buFont typeface="Arial" pitchFamily="34" charset="0"/>
              <a:buNone/>
            </a:pPr>
            <a:endParaRPr lang="en-US" dirty="0" smtClean="0"/>
          </a:p>
          <a:p>
            <a:pPr marL="114300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97680" y="3473231"/>
            <a:ext cx="4234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Black points: Steve’s  </a:t>
            </a:r>
            <a:r>
              <a:rPr lang="en-US" sz="1400" b="1" dirty="0" smtClean="0"/>
              <a:t>10 ns Steel</a:t>
            </a:r>
            <a:r>
              <a:rPr lang="en-US" sz="1400" dirty="0" smtClean="0"/>
              <a:t> results overlaid by hand by Mark at Nov. 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meeting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62340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9" r="6431"/>
          <a:stretch/>
        </p:blipFill>
        <p:spPr>
          <a:xfrm>
            <a:off x="5329374" y="2874099"/>
            <a:ext cx="3814626" cy="2627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</p:spPr>
            <p:txBody>
              <a:bodyPr>
                <a:normAutofit/>
              </a:bodyPr>
              <a:lstStyle/>
              <a:p>
                <a:pPr marL="342900" lvl="1"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𝑍𝑍</m:t>
                    </m:r>
                    <m:r>
                      <a:rPr lang="en-US" sz="1800" i="1" smtClean="0">
                        <a:latin typeface="Cambria Math"/>
                      </a:rPr>
                      <m:t>→</m:t>
                    </m:r>
                    <m:r>
                      <a:rPr lang="en-US" sz="1800" i="1" smtClean="0">
                        <a:latin typeface="Cambria Math"/>
                      </a:rPr>
                      <m:t>𝜈𝜈</m:t>
                    </m:r>
                    <m:r>
                      <a:rPr lang="en-US" sz="1800" b="1" i="1" smtClean="0">
                        <a:latin typeface="Cambria Math"/>
                      </a:rPr>
                      <m:t>𝒅𝒅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𝑊𝑊</m:t>
                    </m:r>
                    <m:r>
                      <a:rPr lang="en-US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𝜈</m:t>
                    </m:r>
                    <m:r>
                      <a:rPr lang="en-US" sz="1800" i="1">
                        <a:latin typeface="Cambria Math"/>
                      </a:rPr>
                      <m:t>ℓ</m:t>
                    </m:r>
                    <m:r>
                      <a:rPr lang="en-US" sz="1800" b="1" i="1" smtClean="0">
                        <a:latin typeface="Cambria Math"/>
                      </a:rPr>
                      <m:t>𝒖𝒅</m:t>
                    </m:r>
                  </m:oMath>
                </a14:m>
                <a:r>
                  <a:rPr lang="en-US" sz="1800" dirty="0" smtClean="0"/>
                  <a:t>: </a:t>
                </a:r>
                <a:r>
                  <a:rPr lang="en-US" sz="1800" b="1" dirty="0" smtClean="0">
                    <a:solidFill>
                      <a:schemeClr val="accent4"/>
                    </a:solidFill>
                  </a:rPr>
                  <a:t>2 jets in an event topology similar to interesting physics events. 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b="1" dirty="0" smtClean="0">
                    <a:solidFill>
                      <a:schemeClr val="accent2"/>
                    </a:solidFill>
                  </a:rPr>
                  <a:t>Method similar to PFA </a:t>
                </a:r>
                <a:r>
                  <a:rPr lang="en-US" sz="1800" b="1" dirty="0" err="1" smtClean="0">
                    <a:solidFill>
                      <a:schemeClr val="accent2"/>
                    </a:solidFill>
                  </a:rPr>
                  <a:t>perf</a:t>
                </a:r>
                <a:r>
                  <a:rPr lang="en-US" sz="1800" b="1" dirty="0" smtClean="0">
                    <a:solidFill>
                      <a:schemeClr val="accent2"/>
                    </a:solidFill>
                  </a:rPr>
                  <a:t>. Studies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en-US" sz="1600" b="1" dirty="0" err="1" smtClean="0">
                    <a:solidFill>
                      <a:schemeClr val="accent2"/>
                    </a:solidFill>
                  </a:rPr>
                  <a:t>stdhep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 files should be the same)</a:t>
                </a:r>
                <a:endParaRPr lang="en-US" sz="18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400" b="1" dirty="0" smtClean="0"/>
                  <a:t>See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3"/>
                  </a:rPr>
                  <a:t>arXiv:1209.4039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/>
                  <a:t>and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4"/>
                  </a:rPr>
                  <a:t>LCD-Note-2011-028</a:t>
                </a:r>
                <a:endParaRPr lang="en-US" sz="16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latin typeface="Cambria Math"/>
                      </a:rPr>
                      <m:t>=250, 500, 1000, 2000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600" dirty="0" smtClean="0"/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dirty="0"/>
                  <a:t>Half of energy shared between the two jets, </a:t>
                </a:r>
                <a:r>
                  <a:rPr lang="en-US" sz="1800" dirty="0" err="1"/>
                  <a:t>dijet</a:t>
                </a:r>
                <a:r>
                  <a:rPr lang="en-US" sz="1800" dirty="0"/>
                  <a:t> invariant mass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~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|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Gauge performance of different HCal models by looking at its W/Z separation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power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  <a:blipFill rotWithShape="1">
                <a:blip r:embed="rId5"/>
                <a:stretch>
                  <a:fillRect t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Use </a:t>
                </a:r>
                <a:r>
                  <a:rPr lang="en-US" sz="1800" i="1" dirty="0" err="1" smtClean="0"/>
                  <a:t>FastJet</a:t>
                </a:r>
                <a:r>
                  <a:rPr lang="en-US" sz="1800" dirty="0" smtClean="0"/>
                  <a:t> Marlin Processor to exclusively find and reconstruct 2 jets</a:t>
                </a:r>
              </a:p>
              <a:p>
                <a:pPr lvl="1"/>
                <a:r>
                  <a:rPr lang="en-US" sz="1600" dirty="0" smtClean="0"/>
                  <a:t>For WW: First remove lepton from </a:t>
                </a:r>
                <a:r>
                  <a:rPr lang="en-US" sz="1600" dirty="0" err="1" smtClean="0"/>
                  <a:t>PFOParticles</a:t>
                </a:r>
                <a:r>
                  <a:rPr lang="en-US" sz="1600" dirty="0" smtClean="0"/>
                  <a:t> (matching to MC within cone 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600" smtClean="0">
                        <a:latin typeface="Cambria Math"/>
                      </a:rPr>
                      <m:t>cos</m:t>
                    </m:r>
                    <m:r>
                      <a:rPr lang="en-US" sz="1600" i="1" smtClean="0">
                        <a:latin typeface="Cambria Math"/>
                      </a:rPr>
                      <m:t>⁡(</m:t>
                    </m:r>
                    <m:r>
                      <a:rPr lang="en-US" sz="1600" i="1" smtClean="0">
                        <a:latin typeface="Cambria Math"/>
                      </a:rPr>
                      <m:t>𝜃</m:t>
                    </m:r>
                    <m:r>
                      <a:rPr lang="en-US" sz="1600" i="1" smtClean="0">
                        <a:latin typeface="Cambria Math"/>
                      </a:rPr>
                      <m:t>)|&lt;0.9998</m:t>
                    </m:r>
                  </m:oMath>
                </a14:m>
                <a:r>
                  <a:rPr lang="en-US" sz="1600" dirty="0" smtClean="0"/>
                  <a:t>)</a:t>
                </a:r>
              </a:p>
              <a:p>
                <a:pPr lvl="1"/>
                <a:r>
                  <a:rPr lang="en-US" sz="1600" dirty="0" smtClean="0"/>
                  <a:t>No truth linking info due to bug with </a:t>
                </a:r>
                <a:r>
                  <a:rPr lang="en-US" sz="1600" dirty="0" err="1" smtClean="0"/>
                  <a:t>Mokka</a:t>
                </a:r>
                <a:r>
                  <a:rPr lang="en-US" sz="1600" dirty="0" smtClean="0"/>
                  <a:t>/G4 9.6</a:t>
                </a:r>
              </a:p>
              <a:p>
                <a:r>
                  <a:rPr lang="en-US" sz="1800" dirty="0" smtClean="0"/>
                  <a:t>Simulate and reconstruct events for each energy and model</a:t>
                </a:r>
                <a:r>
                  <a:rPr lang="en-US" sz="1800" b="1" i="1" dirty="0" smtClean="0">
                    <a:solidFill>
                      <a:srgbClr val="7030A0"/>
                    </a:solidFill>
                  </a:rPr>
                  <a:t> (19Fe_60L, 10W_70L and 10W_75L)</a:t>
                </a:r>
              </a:p>
              <a:p>
                <a:r>
                  <a:rPr lang="en-US" sz="1800" dirty="0"/>
                  <a:t>P</a:t>
                </a:r>
                <a:r>
                  <a:rPr lang="en-US" sz="1800" dirty="0" smtClean="0"/>
                  <a:t>lot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 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or</m:t>
                    </m:r>
                    <m:r>
                      <a:rPr lang="en-US" sz="18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cos</m:t>
                    </m:r>
                    <m:r>
                      <a:rPr lang="en-US" sz="180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𝑊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r>
                          <a:rPr lang="en-US" sz="1800" i="1" smtClean="0">
                            <a:latin typeface="Cambria Math"/>
                          </a:rPr>
                          <m:t>𝑍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1800" i="1" smtClean="0">
                        <a:latin typeface="Cambria Math"/>
                      </a:rPr>
                      <m:t>)|&lt;0.7 </m:t>
                    </m:r>
                  </m:oMath>
                </a14:m>
                <a:r>
                  <a:rPr lang="en-US" sz="1800" dirty="0" smtClean="0"/>
                  <a:t>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60&lt;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&lt;110 GeV</a:t>
                </a:r>
              </a:p>
              <a:p>
                <a:pPr marL="114300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  <a:blipFill rotWithShape="1">
                <a:blip r:embed="rId6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Example for 19Fe_60L,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</a:rPr>
                      <m:t>TeV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blipFill rotWithShape="1">
                <a:blip r:embed="rId7"/>
                <a:stretch>
                  <a:fillRect l="-21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 smtClean="0">
                    <a:solidFill>
                      <a:schemeClr val="tx2"/>
                    </a:solidFill>
                  </a:rPr>
                  <a:t>The overlap of the two peaks is an estimate of the separation</a:t>
                </a:r>
              </a:p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Still </a:t>
                </a:r>
                <a:r>
                  <a:rPr lang="en-US" sz="2000" dirty="0">
                    <a:solidFill>
                      <a:schemeClr val="tx2"/>
                    </a:solidFill>
                  </a:rPr>
                  <a:t>some tails,  so fit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iteratively within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3</m:t>
                    </m:r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and use fits for overlap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calculation</a:t>
                </a:r>
              </a:p>
              <a:p>
                <a:r>
                  <a:rPr lang="en-US" sz="2000" b="1" dirty="0" smtClean="0"/>
                  <a:t>Note: No beam induced background assumed for now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  <a:blipFill rotWithShape="1">
                <a:blip r:embed="rId8"/>
                <a:stretch>
                  <a:fillRect t="-4545" r="-445" b="-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55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cont’d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4894"/>
          <a:stretch/>
        </p:blipFill>
        <p:spPr>
          <a:xfrm>
            <a:off x="5343888" y="696776"/>
            <a:ext cx="3823624" cy="2596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Draw unit </a:t>
                </a:r>
                <a:r>
                  <a:rPr lang="en-US" sz="1800" dirty="0" err="1" smtClean="0"/>
                  <a:t>gaussians</a:t>
                </a:r>
                <a:r>
                  <a:rPr lang="en-US" sz="1800" dirty="0" smtClean="0"/>
                  <a:t> at 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=80.385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=91.188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with fitted widths</a:t>
                </a:r>
              </a:p>
              <a:p>
                <a:r>
                  <a:rPr lang="en-US" sz="1800" dirty="0" smtClean="0"/>
                  <a:t>Find intersection analytically: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r>
                          <a:rPr lang="en-US" sz="1400" i="1">
                            <a:latin typeface="Cambria Math"/>
                          </a:rPr>
                          <m:t>𝛽</m:t>
                        </m:r>
                        <m:r>
                          <a:rPr lang="en-US" sz="1400" i="1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/>
                              </a:rPr>
                              <m:t>−4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𝛼𝛾</m:t>
                            </m:r>
                          </m:e>
                        </m:rad>
                      </m:num>
                      <m:den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sz="1400" dirty="0" smtClean="0"/>
                  <a:t> with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smtClean="0">
                            <a:latin typeface="Cambria Math"/>
                          </a:rPr>
                        </m:ctrlPr>
                      </m:mP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=2(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)</m:t>
                          </m:r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−2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mr>
                    </m:m>
                  </m:oMath>
                </a14:m>
                <a:endParaRPr lang="en-US" sz="1800" dirty="0"/>
              </a:p>
              <a:p>
                <a:r>
                  <a:rPr lang="en-US" sz="1800" dirty="0" smtClean="0"/>
                  <a:t>Define “Overlap fraction”: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𝑖𝑛𝑡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𝑛𝑡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110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  <a:blipFill rotWithShape="1">
                <a:blip r:embed="rId3"/>
                <a:stretch>
                  <a:fillRect t="-1111" b="-1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Equivalent ideal </a:t>
                </a:r>
                <a:r>
                  <a:rPr lang="en-US" sz="1800" dirty="0" err="1"/>
                  <a:t>gaussian</a:t>
                </a:r>
                <a:r>
                  <a:rPr lang="en-US" sz="1800" dirty="0"/>
                  <a:t> separation: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𝑠𝑒𝑝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=2|</m:t>
                    </m:r>
                    <m:r>
                      <a:rPr lang="en-US" sz="1600" i="1">
                        <a:latin typeface="Cambria Math"/>
                      </a:rPr>
                      <m:t>𝑅𝑂𝑂𝑇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𝑀𝑎𝑡h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𝑛𝑜𝑟𝑚𝑎𝑙</m:t>
                    </m:r>
                    <m:r>
                      <a:rPr lang="en-US" sz="1600" i="1">
                        <a:latin typeface="Cambria Math"/>
                      </a:rPr>
                      <m:t>_</m:t>
                    </m:r>
                    <m:r>
                      <a:rPr lang="en-US" sz="1600" i="1">
                        <a:latin typeface="Cambria Math"/>
                      </a:rPr>
                      <m:t>𝑞𝑢𝑎𝑛𝑡𝑖𝑙𝑒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,1)|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b="1" dirty="0"/>
                  <a:t>Basically the number of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𝝈</m:t>
                    </m:r>
                  </m:oMath>
                </a14:m>
                <a:r>
                  <a:rPr lang="en-US" sz="1600" b="1" dirty="0"/>
                  <a:t> the means are apart </a:t>
                </a:r>
                <a:r>
                  <a:rPr lang="en-US" sz="1600" dirty="0"/>
                  <a:t>for two </a:t>
                </a:r>
                <a:r>
                  <a:rPr lang="en-US" sz="1600" dirty="0" err="1"/>
                  <a:t>gaussians</a:t>
                </a:r>
                <a:r>
                  <a:rPr lang="en-US" sz="1600" dirty="0"/>
                  <a:t> with the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𝜎</m:t>
                    </m:r>
                  </m:oMath>
                </a14:m>
                <a:r>
                  <a:rPr lang="en-US" sz="1600" dirty="0"/>
                  <a:t> and different </a:t>
                </a:r>
                <a:r>
                  <a:rPr lang="en-US" sz="1600" dirty="0" smtClean="0"/>
                  <a:t>means</a:t>
                </a:r>
              </a:p>
              <a:p>
                <a:r>
                  <a:rPr lang="en-US" sz="1800" dirty="0" smtClean="0"/>
                  <a:t>Unfortunately, calculating uncertainties is time consuming, so I neglected to do so</a:t>
                </a:r>
                <a:endParaRPr lang="en-US" sz="1800" dirty="0"/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  <a:blipFill rotWithShape="1">
                <a:blip r:embed="rId4"/>
                <a:stretch>
                  <a:fillRect t="-1901" b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12313"/>
              </p:ext>
            </p:extLst>
          </p:nvPr>
        </p:nvGraphicFramePr>
        <p:xfrm>
          <a:off x="160020" y="4838700"/>
          <a:ext cx="8191501" cy="188181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0155"/>
                <a:gridCol w="1260231"/>
                <a:gridCol w="1115829"/>
                <a:gridCol w="1142084"/>
                <a:gridCol w="1010810"/>
                <a:gridCol w="1181467"/>
                <a:gridCol w="1640925"/>
              </a:tblGrid>
              <a:tr h="270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Energy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19Fe_60L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10W_70L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10W_75L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04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[GeV]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464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538"/>
            <a:ext cx="79533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Readout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talks by M. Thompson:</a:t>
            </a:r>
          </a:p>
          <a:p>
            <a:pPr lvl="1"/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indico.cern.ch/event/115459/contribution/14/material/slides/0.pdf</a:t>
            </a:r>
            <a:r>
              <a:rPr lang="en-US" sz="1400" dirty="0" smtClean="0"/>
              <a:t> (slides 3,4)</a:t>
            </a:r>
          </a:p>
          <a:p>
            <a:pPr lvl="1"/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agenda.linearcollider.org/getFile.py/access?contribId=13&amp;sessionId=1&amp;resId=0&amp;materialId=slides&amp;confId=5134</a:t>
            </a:r>
            <a:r>
              <a:rPr lang="en-US" sz="1400" dirty="0" smtClean="0"/>
              <a:t> (slides 16,17…)</a:t>
            </a:r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701" y="5815568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timing cuts (mainly for background/pileup suppression) are applied at the PFO level. NOT CONSIDERED IN THE STUDY PRESENTED TODAY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/>
              <a:t>We will apply cuts at the digitization level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854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" action="ppaction://noaction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" action="ppaction://noaction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3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with Steve’s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762000"/>
            <a:ext cx="8341288" cy="5646420"/>
          </a:xfrm>
        </p:spPr>
        <p:txBody>
          <a:bodyPr>
            <a:normAutofit/>
          </a:bodyPr>
          <a:lstStyle/>
          <a:p>
            <a:r>
              <a:rPr lang="en-US" dirty="0" smtClean="0"/>
              <a:t>Steve and I discussed and compared configurations and found a couple obvious differences:</a:t>
            </a:r>
          </a:p>
          <a:p>
            <a:pPr lvl="1"/>
            <a:r>
              <a:rPr lang="en-US" b="1" dirty="0" err="1" smtClean="0"/>
              <a:t>MaxHCalHitHadronicEnergy</a:t>
            </a:r>
            <a:r>
              <a:rPr lang="en-US" b="1" dirty="0"/>
              <a:t> </a:t>
            </a:r>
            <a:r>
              <a:rPr lang="en-US" b="1" dirty="0" smtClean="0"/>
              <a:t>(MHHHE) truncation</a:t>
            </a:r>
            <a:r>
              <a:rPr lang="en-US" dirty="0" smtClean="0"/>
              <a:t>: I wasn’t applying </a:t>
            </a:r>
            <a:r>
              <a:rPr lang="en-US" dirty="0"/>
              <a:t>any (100000</a:t>
            </a:r>
            <a:r>
              <a:rPr lang="en-US" dirty="0" smtClean="0"/>
              <a:t>) Steve has 1 (GeV) -&gt; </a:t>
            </a:r>
            <a:r>
              <a:rPr lang="en-US" dirty="0" smtClean="0">
                <a:solidFill>
                  <a:srgbClr val="FF0000"/>
                </a:solidFill>
              </a:rPr>
              <a:t>Appears to drive the difference</a:t>
            </a:r>
          </a:p>
          <a:p>
            <a:pPr lvl="1"/>
            <a:r>
              <a:rPr lang="en-US" dirty="0" err="1" smtClean="0"/>
              <a:t>ECal</a:t>
            </a:r>
            <a:r>
              <a:rPr lang="en-US" dirty="0" smtClean="0"/>
              <a:t> Readout window: I had 10 ns, Steve has 20 ns (small effect)</a:t>
            </a:r>
          </a:p>
          <a:p>
            <a:r>
              <a:rPr lang="en-US" dirty="0" smtClean="0"/>
              <a:t>Other differences (more Pandora tweaks,  Non-linearity Corrections) appear to have a smaller effect</a:t>
            </a:r>
          </a:p>
          <a:p>
            <a:r>
              <a:rPr lang="en-US" dirty="0" smtClean="0"/>
              <a:t>I added </a:t>
            </a:r>
            <a:r>
              <a:rPr lang="en-US" b="1" dirty="0" smtClean="0"/>
              <a:t>one new line </a:t>
            </a:r>
            <a:r>
              <a:rPr lang="en-US" dirty="0" smtClean="0"/>
              <a:t>(black line next slide) to the JER plot, showing the case of a Steel HCal with 10 ns readout window, recalibrated and events re-reconstructed with:</a:t>
            </a:r>
          </a:p>
          <a:p>
            <a:pPr lvl="1"/>
            <a:r>
              <a:rPr lang="en-US" dirty="0" smtClean="0"/>
              <a:t>MHHHE=1 GeV</a:t>
            </a:r>
          </a:p>
          <a:p>
            <a:pPr lvl="1"/>
            <a:r>
              <a:rPr lang="en-US" dirty="0" err="1" smtClean="0"/>
              <a:t>ECal</a:t>
            </a:r>
            <a:r>
              <a:rPr lang="en-US" dirty="0" smtClean="0"/>
              <a:t> Readout window of 20 </a:t>
            </a:r>
            <a:r>
              <a:rPr lang="en-US" dirty="0" smtClean="0"/>
              <a:t>ns</a:t>
            </a:r>
          </a:p>
          <a:p>
            <a:pPr lvl="1"/>
            <a:r>
              <a:rPr lang="en-US" dirty="0" smtClean="0"/>
              <a:t>(Rest same as original blue line: 19 mm Fe, 60L, 10 ns, NLC,…)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246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19Fe 60L 10 ns HCal with MHHHE=1 and  20 ns </a:t>
            </a:r>
            <a:r>
              <a:rPr lang="en-US" sz="2800" dirty="0" err="1" smtClean="0"/>
              <a:t>ECal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1716643"/>
              </p:ext>
            </p:extLst>
          </p:nvPr>
        </p:nvGraphicFramePr>
        <p:xfrm>
          <a:off x="114300" y="520700"/>
          <a:ext cx="7962900" cy="5880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300" y="6216134"/>
            <a:ext cx="7543800" cy="64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Performance of </a:t>
            </a:r>
            <a:r>
              <a:rPr lang="en-US" b="1" dirty="0" smtClean="0"/>
              <a:t>10 ns Steel HCa</a:t>
            </a:r>
            <a:r>
              <a:rPr lang="en-US" dirty="0" smtClean="0"/>
              <a:t>l is now comparable to the performance of  </a:t>
            </a:r>
            <a:r>
              <a:rPr lang="en-US" b="1" dirty="0" smtClean="0">
                <a:solidFill>
                  <a:srgbClr val="FF0000"/>
                </a:solidFill>
              </a:rPr>
              <a:t>100 ns Steel</a:t>
            </a:r>
            <a:r>
              <a:rPr lang="en-US" dirty="0" smtClean="0"/>
              <a:t> with previous calibration</a:t>
            </a:r>
            <a:r>
              <a:rPr lang="en-US" dirty="0" smtClean="0">
                <a:solidFill>
                  <a:srgbClr val="FF0000"/>
                </a:solidFill>
              </a:rPr>
              <a:t> at low energies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957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3416300" cy="1257300"/>
          </a:xfrm>
        </p:spPr>
        <p:txBody>
          <a:bodyPr/>
          <a:lstStyle/>
          <a:p>
            <a:r>
              <a:rPr lang="en-US" dirty="0" smtClean="0"/>
              <a:t>Conclusions on Tweaking?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422400"/>
            <a:ext cx="4191000" cy="2692400"/>
          </a:xfrm>
        </p:spPr>
        <p:txBody>
          <a:bodyPr>
            <a:normAutofit/>
          </a:bodyPr>
          <a:lstStyle/>
          <a:p>
            <a:r>
              <a:rPr lang="en-US" dirty="0" smtClean="0"/>
              <a:t>Clearly the 1 GeV cut is not optimal for high jet </a:t>
            </a:r>
            <a:r>
              <a:rPr lang="en-US" dirty="0" smtClean="0"/>
              <a:t>energies</a:t>
            </a:r>
          </a:p>
          <a:p>
            <a:endParaRPr lang="en-US" dirty="0" smtClean="0"/>
          </a:p>
          <a:p>
            <a:r>
              <a:rPr lang="en-US" b="1" dirty="0" smtClean="0"/>
              <a:t>However this demonstrates that a lot can be accomplished by optimizing /configuring the </a:t>
            </a:r>
            <a:r>
              <a:rPr lang="en-US" b="1" dirty="0" smtClean="0"/>
              <a:t>software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1/12/2014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019832"/>
              </p:ext>
            </p:extLst>
          </p:nvPr>
        </p:nvGraphicFramePr>
        <p:xfrm>
          <a:off x="4127500" y="0"/>
          <a:ext cx="5016500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190500" y="4114800"/>
            <a:ext cx="8341288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It also shows that it is not easy or clear to directly compare between independent studies if the configuration is not the </a:t>
            </a:r>
            <a:r>
              <a:rPr lang="en-US" dirty="0" smtClean="0"/>
              <a:t>same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Perhaps more importantly, it shows that the performance of individual models under investigation should not be considered in absolute terms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26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199"/>
            <a:ext cx="5170486" cy="1850745"/>
          </a:xfrm>
        </p:spPr>
        <p:txBody>
          <a:bodyPr/>
          <a:lstStyle/>
          <a:p>
            <a:r>
              <a:rPr lang="en-US" dirty="0" smtClean="0"/>
              <a:t>W/Z Separation Study -Reminders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4000" y="1625600"/>
                <a:ext cx="8153400" cy="520700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Generating WW and ZZ events. At various                                      center of mass energies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One of the </a:t>
                </a:r>
                <a:r>
                  <a:rPr lang="en-US" dirty="0" smtClean="0"/>
                  <a:t>bosons in the pairs decays to 2 </a:t>
                </a:r>
                <a:r>
                  <a:rPr lang="en-US" dirty="0" smtClean="0"/>
                  <a:t>jets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Obtain jets with energies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~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/4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Reconstructing  </a:t>
                </a:r>
                <a:r>
                  <a:rPr lang="en-US" dirty="0" err="1" smtClean="0"/>
                  <a:t>dijet</a:t>
                </a:r>
                <a:r>
                  <a:rPr lang="en-US" dirty="0" smtClean="0"/>
                  <a:t> invariant  </a:t>
                </a:r>
                <a:r>
                  <a:rPr lang="en-US" dirty="0" smtClean="0"/>
                  <a:t>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Calculate  overlap of W/Z mass peaks and estimate equivalent separation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𝜎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Perform with and without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𝛾𝛾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h𝑎𝑑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background overlay (60 BX)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Added some more data since last time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 smtClean="0"/>
                  <a:t>Today plot also includes studies from similar study </a:t>
                </a:r>
                <a:r>
                  <a:rPr lang="en-US" dirty="0"/>
                  <a:t>previously performed in </a:t>
                </a:r>
                <a:r>
                  <a:rPr lang="en-US" dirty="0" smtClean="0"/>
                  <a:t>“Performance </a:t>
                </a:r>
                <a:r>
                  <a:rPr lang="en-US" dirty="0"/>
                  <a:t>of Particle Flow </a:t>
                </a:r>
                <a:r>
                  <a:rPr lang="en-US" dirty="0" err="1"/>
                  <a:t>Calorimetry</a:t>
                </a:r>
                <a:r>
                  <a:rPr lang="en-US" dirty="0"/>
                  <a:t> at </a:t>
                </a:r>
                <a:r>
                  <a:rPr lang="en-US" dirty="0" smtClean="0"/>
                  <a:t>CLIC”  (J. Marshall </a:t>
                </a:r>
                <a:r>
                  <a:rPr lang="en-US" i="1" dirty="0" smtClean="0"/>
                  <a:t>et al</a:t>
                </a:r>
                <a:r>
                  <a:rPr lang="en-US" dirty="0" smtClean="0"/>
                  <a:t>.)</a:t>
                </a:r>
              </a:p>
              <a:p>
                <a:pPr marL="114300" indent="0">
                  <a:lnSpc>
                    <a:spcPct val="150000"/>
                  </a:lnSpc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4000" y="1625600"/>
                <a:ext cx="8153400" cy="5207000"/>
              </a:xfrm>
              <a:blipFill rotWithShape="1">
                <a:blip r:embed="rId2"/>
                <a:stretch>
                  <a:fillRect t="-4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779951" y="3591577"/>
            <a:ext cx="2438399" cy="365760"/>
          </a:xfrm>
        </p:spPr>
        <p:txBody>
          <a:bodyPr/>
          <a:lstStyle/>
          <a:p>
            <a:r>
              <a:rPr lang="en-US" dirty="0" smtClean="0"/>
              <a:t>1/12/2014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Optimization Meeting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9" t="57069" r="30945" b="4264"/>
          <a:stretch/>
        </p:blipFill>
        <p:spPr>
          <a:xfrm>
            <a:off x="5435600" y="-1"/>
            <a:ext cx="3708400" cy="255525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03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562009"/>
              </p:ext>
            </p:extLst>
          </p:nvPr>
        </p:nvGraphicFramePr>
        <p:xfrm>
          <a:off x="4383951" y="624840"/>
          <a:ext cx="475743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"/>
            <a:ext cx="7620000" cy="685800"/>
          </a:xfrm>
        </p:spPr>
        <p:txBody>
          <a:bodyPr/>
          <a:lstStyle/>
          <a:p>
            <a:r>
              <a:rPr lang="en-US" dirty="0" smtClean="0"/>
              <a:t>W/Z Separation Study – Updated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0" y="4399723"/>
                <a:ext cx="8412479" cy="2366837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/>
                  <a:t>Analysis including beam background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𝜸𝜸</m:t>
                    </m:r>
                    <m:r>
                      <a:rPr lang="en-US" b="1" i="1" smtClean="0">
                        <a:latin typeface="Cambria Math"/>
                      </a:rPr>
                      <m:t>→</m:t>
                    </m:r>
                    <m:r>
                      <a:rPr lang="en-US" b="1" i="1" smtClean="0">
                        <a:latin typeface="Cambria Math"/>
                      </a:rPr>
                      <m:t>𝒉𝒂𝒅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) (dashed lines)</a:t>
                </a:r>
              </a:p>
              <a:p>
                <a:pPr lvl="1"/>
                <a:r>
                  <a:rPr lang="en-US" dirty="0" smtClean="0"/>
                  <a:t>Included Pandora PFA </a:t>
                </a:r>
                <a:r>
                  <a:rPr lang="en-US" dirty="0" err="1" smtClean="0"/>
                  <a:t>Perf</a:t>
                </a:r>
                <a:r>
                  <a:rPr lang="en-US" dirty="0" smtClean="0"/>
                  <a:t>. paper </a:t>
                </a:r>
                <a:r>
                  <a:rPr lang="en-US" dirty="0"/>
                  <a:t>results </a:t>
                </a:r>
                <a:r>
                  <a:rPr lang="en-US" dirty="0" smtClean="0"/>
                  <a:t>(</a:t>
                </a:r>
                <a:r>
                  <a:rPr lang="en-US" dirty="0" smtClean="0">
                    <a:hlinkClick r:id="rId3"/>
                  </a:rPr>
                  <a:t>arXiv:1209.4039</a:t>
                </a:r>
                <a:r>
                  <a:rPr lang="en-US" dirty="0" smtClean="0"/>
                  <a:t> table 3)</a:t>
                </a:r>
              </a:p>
              <a:p>
                <a:pPr lvl="2"/>
                <a:r>
                  <a:rPr lang="en-US" sz="2000" dirty="0" smtClean="0"/>
                  <a:t>Similar degradation with inclusion of background – method seems </a:t>
                </a:r>
                <a:r>
                  <a:rPr lang="en-US" sz="2000" b="1" dirty="0" smtClean="0"/>
                  <a:t>OK</a:t>
                </a:r>
              </a:p>
              <a:p>
                <a:pPr lvl="1"/>
                <a:r>
                  <a:rPr lang="en-US" sz="2400" dirty="0" smtClean="0"/>
                  <a:t>Included missing 2 TeV point</a:t>
                </a:r>
              </a:p>
              <a:p>
                <a:pPr lvl="2"/>
                <a:r>
                  <a:rPr lang="en-US" sz="2000" b="1" dirty="0" smtClean="0"/>
                  <a:t>No change in conclusion; W and Fe HCal performance similar </a:t>
                </a:r>
              </a:p>
              <a:p>
                <a:pPr lvl="1"/>
                <a:endParaRPr lang="en-US" sz="24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4399723"/>
                <a:ext cx="8412479" cy="2366837"/>
              </a:xfrm>
              <a:blipFill rotWithShape="1">
                <a:blip r:embed="rId4"/>
                <a:stretch>
                  <a:fillRect t="-1546" r="-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3"/>
          <p:cNvSpPr txBox="1"/>
          <p:nvPr/>
        </p:nvSpPr>
        <p:spPr>
          <a:xfrm rot="16200000">
            <a:off x="-1007796" y="1913401"/>
            <a:ext cx="2382913" cy="287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 [%]</a:t>
            </a:r>
            <a:endParaRPr lang="en-US" sz="1600" i="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2"/>
              <p:cNvSpPr txBox="1"/>
              <p:nvPr/>
            </p:nvSpPr>
            <p:spPr>
              <a:xfrm>
                <a:off x="3058116" y="3945829"/>
                <a:ext cx="1436493" cy="34124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2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8116" y="3945829"/>
                <a:ext cx="1436493" cy="341247"/>
              </a:xfrm>
              <a:prstGeom prst="rect">
                <a:avLst/>
              </a:prstGeom>
              <a:blipFill rotWithShape="1">
                <a:blip r:embed="rId5"/>
                <a:stretch>
                  <a:fillRect t="-5357" r="-255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3"/>
              <p:cNvSpPr txBox="1"/>
              <p:nvPr/>
            </p:nvSpPr>
            <p:spPr>
              <a:xfrm rot="16200000">
                <a:off x="3011661" y="2027270"/>
                <a:ext cx="2523260" cy="22131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b="0" i="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Separation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600" i="0" dirty="0">
                    <a:effectLst/>
                  </a:rPr>
                  <a:t>]</a:t>
                </a:r>
              </a:p>
            </p:txBody>
          </p:sp>
        </mc:Choice>
        <mc:Fallback xmlns="">
          <p:sp>
            <p:nvSpPr>
              <p:cNvPr id="1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011661" y="2027270"/>
                <a:ext cx="2523260" cy="221319"/>
              </a:xfrm>
              <a:prstGeom prst="rect">
                <a:avLst/>
              </a:prstGeom>
              <a:blipFill rotWithShape="1">
                <a:blip r:embed="rId6"/>
                <a:stretch>
                  <a:fillRect l="-8333" t="-1449" r="-8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/>
              <p:cNvSpPr txBox="1"/>
              <p:nvPr/>
            </p:nvSpPr>
            <p:spPr>
              <a:xfrm>
                <a:off x="7704895" y="4095245"/>
                <a:ext cx="1436493" cy="34124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895" y="4095245"/>
                <a:ext cx="1436493" cy="341247"/>
              </a:xfrm>
              <a:prstGeom prst="rect">
                <a:avLst/>
              </a:prstGeom>
              <a:blipFill rotWithShape="1">
                <a:blip r:embed="rId7"/>
                <a:stretch>
                  <a:fillRect t="-7143" r="-2119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515100" y="0"/>
            <a:ext cx="18973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7030A0"/>
                </a:solidFill>
              </a:rPr>
              <a:t>W models: 100 ns Barrel</a:t>
            </a:r>
          </a:p>
          <a:p>
            <a:r>
              <a:rPr lang="en-US" sz="1100" dirty="0" smtClean="0">
                <a:solidFill>
                  <a:srgbClr val="7030A0"/>
                </a:solidFill>
              </a:rPr>
              <a:t>Fe: model: 10 ns Barrel</a:t>
            </a:r>
          </a:p>
          <a:p>
            <a:r>
              <a:rPr lang="en-US" sz="1100" dirty="0" smtClean="0">
                <a:solidFill>
                  <a:srgbClr val="7030A0"/>
                </a:solidFill>
              </a:rPr>
              <a:t>Both: 10 ns </a:t>
            </a:r>
            <a:r>
              <a:rPr lang="en-US" sz="1100" dirty="0" err="1">
                <a:solidFill>
                  <a:srgbClr val="7030A0"/>
                </a:solidFill>
              </a:rPr>
              <a:t>E</a:t>
            </a:r>
            <a:r>
              <a:rPr lang="en-US" sz="1100" dirty="0" err="1" smtClean="0">
                <a:solidFill>
                  <a:srgbClr val="7030A0"/>
                </a:solidFill>
              </a:rPr>
              <a:t>ndcap</a:t>
            </a:r>
            <a:endParaRPr lang="en-US" sz="11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5941" y="3042278"/>
            <a:ext cx="2605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(equivalent separation for ideal </a:t>
            </a:r>
            <a:r>
              <a:rPr lang="en-US" sz="1200" dirty="0" err="1" smtClean="0"/>
              <a:t>gaussians</a:t>
            </a:r>
            <a:r>
              <a:rPr lang="en-US" sz="1200" dirty="0" smtClean="0"/>
              <a:t> with same σ)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760220"/>
            <a:ext cx="2438399" cy="365760"/>
          </a:xfrm>
        </p:spPr>
        <p:txBody>
          <a:bodyPr/>
          <a:lstStyle/>
          <a:p>
            <a:r>
              <a:rPr lang="en-US" smtClean="0"/>
              <a:t>1/12/2014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745606"/>
              </p:ext>
            </p:extLst>
          </p:nvPr>
        </p:nvGraphicFramePr>
        <p:xfrm>
          <a:off x="219143" y="723900"/>
          <a:ext cx="4164807" cy="3461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813344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Coverage Extension - Strategy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7" r="17281"/>
          <a:stretch/>
        </p:blipFill>
        <p:spPr>
          <a:xfrm>
            <a:off x="9562" y="3063240"/>
            <a:ext cx="3975698" cy="3778631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416" y="901700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4"/>
          <a:stretch/>
        </p:blipFill>
        <p:spPr>
          <a:xfrm>
            <a:off x="4780136" y="3063240"/>
            <a:ext cx="4351020" cy="37786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76199" y="762000"/>
                <a:ext cx="8353425" cy="5638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 smtClean="0"/>
                  <a:t>Study W/Z separation Vs. Coverage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dirty="0" smtClean="0">
                            <a:latin typeface="Cambria Math"/>
                          </a:rPr>
                          <m:t>𝒊𝒏</m:t>
                        </m:r>
                      </m:sub>
                    </m:sSub>
                  </m:oMath>
                </a14:m>
                <a:r>
                  <a:rPr lang="en-US" b="1" dirty="0" smtClean="0"/>
                  <a:t>),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with background overlay</a:t>
                </a:r>
              </a:p>
              <a:p>
                <a:r>
                  <a:rPr lang="en-US" dirty="0" smtClean="0"/>
                  <a:t>Work with </a:t>
                </a:r>
                <a:r>
                  <a:rPr lang="en-US" b="1" dirty="0" smtClean="0"/>
                  <a:t>ILD_o1_v06</a:t>
                </a:r>
                <a:r>
                  <a:rPr lang="en-US" dirty="0" smtClean="0"/>
                  <a:t> (adapted to </a:t>
                </a:r>
                <a:r>
                  <a:rPr lang="en-US" dirty="0" err="1" smtClean="0"/>
                  <a:t>CLICdp</a:t>
                </a:r>
                <a:r>
                  <a:rPr lang="en-US" dirty="0" smtClean="0"/>
                  <a:t> Radius, </a:t>
                </a:r>
                <a:r>
                  <a:rPr lang="en-US" dirty="0" err="1" smtClean="0"/>
                  <a:t>Nlayers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etc</a:t>
                </a:r>
                <a:r>
                  <a:rPr lang="en-US" dirty="0" smtClean="0"/>
                  <a:t>)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b="1" dirty="0" smtClean="0"/>
                  <a:t>Remove </a:t>
                </a:r>
                <a:r>
                  <a:rPr lang="en-US" dirty="0" smtClean="0"/>
                  <a:t>BeamCal08, </a:t>
                </a:r>
                <a:r>
                  <a:rPr lang="en-US" dirty="0" err="1" smtClean="0"/>
                  <a:t>LumiCalV</a:t>
                </a:r>
                <a:r>
                  <a:rPr lang="en-US" dirty="0" smtClean="0"/>
                  <a:t>, LHcal01 and maskX03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dirty="0" smtClean="0"/>
                  <a:t>Square hole with half side size of 360 mm remains (1 HBU unit?)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dirty="0" smtClean="0"/>
                  <a:t>In Gear File for reconstruction an inner HCal radius of 350 mm is assumed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dirty="0" smtClean="0"/>
                  <a:t>Need to extend coverage without messing up driver too much (next slide)</a:t>
                </a:r>
                <a:endParaRPr lang="en-US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99" y="762000"/>
                <a:ext cx="8353425" cy="5638800"/>
              </a:xfrm>
              <a:prstGeom prst="rect">
                <a:avLst/>
              </a:prstGeom>
              <a:blipFill rotWithShape="1">
                <a:blip r:embed="rId4"/>
                <a:stretch>
                  <a:fillRect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636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HCal Coverage Extension – Strategy II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63240"/>
            <a:ext cx="3538552" cy="3778631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4416" y="901700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750" y="3082290"/>
            <a:ext cx="4230192" cy="3778631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76199" y="762000"/>
            <a:ext cx="8353425" cy="563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HCal is built with narrow and long boxes of fixed width of one HBU</a:t>
            </a:r>
          </a:p>
          <a:p>
            <a:r>
              <a:rPr lang="en-US" b="1" dirty="0"/>
              <a:t>Chose to fully extend the two central pairs of boxes down to the beam pipe (ignore some overlap with the pipe</a:t>
            </a:r>
            <a:r>
              <a:rPr lang="en-US" b="1" dirty="0" smtClean="0"/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Obtain fully hermetic detector </a:t>
            </a:r>
          </a:p>
          <a:p>
            <a:r>
              <a:rPr lang="en-US" dirty="0" smtClean="0"/>
              <a:t>Generate and simulate  WW and ZZ events for this model once (for each energy point)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67512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5102</TotalTime>
  <Words>3132</Words>
  <Application>Microsoft Office PowerPoint</Application>
  <PresentationFormat>On-screen Show (4:3)</PresentationFormat>
  <Paragraphs>550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HCal Optimization: Updated results for HCal Barrel Studies + HCal Endcap Coverage Extension Study </vt:lpstr>
      <vt:lpstr>Introduction - Outline</vt:lpstr>
      <vt:lpstr>Differences with Steve’s setup</vt:lpstr>
      <vt:lpstr>19Fe 60L 10 ns HCal with MHHHE=1 and  20 ns ECal </vt:lpstr>
      <vt:lpstr>Conclusions on Tweaking?</vt:lpstr>
      <vt:lpstr>W/Z Separation Study -Reminders</vt:lpstr>
      <vt:lpstr>W/Z Separation Study – Updated</vt:lpstr>
      <vt:lpstr>HCal Coverage Extension - Strategy</vt:lpstr>
      <vt:lpstr>HCal Coverage Extension – Strategy II </vt:lpstr>
      <vt:lpstr>HCal Coverage Extension – Strategy III </vt:lpstr>
      <vt:lpstr>Generating WW/ZZ events</vt:lpstr>
      <vt:lpstr>Very early results not very promising</vt:lpstr>
      <vt:lpstr>Conclusions</vt:lpstr>
      <vt:lpstr>Bonus material – OLDER PLOTS</vt:lpstr>
      <vt:lpstr>Various Model Options for the HCAL Barrel</vt:lpstr>
      <vt:lpstr>JER Results  For the Most Promising Options</vt:lpstr>
      <vt:lpstr>Outline of Calibration Procedure and JER study</vt:lpstr>
      <vt:lpstr>Outline of Calibration Procedure - II</vt:lpstr>
      <vt:lpstr>JER Results</vt:lpstr>
      <vt:lpstr>W/Z Separation Study</vt:lpstr>
      <vt:lpstr>W/Z Separation Study – cont’d </vt:lpstr>
      <vt:lpstr>Reminder: Readout Windows</vt:lpstr>
      <vt:lpstr>Plots from CDR</vt:lpstr>
      <vt:lpstr>Material Scan of W-HCAL (CLIC_SID_CDR)</vt:lpstr>
      <vt:lpstr>CLIC_SID_CDR Material Scan in θ</vt:lpstr>
      <vt:lpstr>CLIC_ILD_CDR Material Scan in φ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359</cp:revision>
  <dcterms:created xsi:type="dcterms:W3CDTF">2013-03-26T07:05:59Z</dcterms:created>
  <dcterms:modified xsi:type="dcterms:W3CDTF">2014-12-11T08:22:12Z</dcterms:modified>
</cp:coreProperties>
</file>