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61" r:id="rId3"/>
    <p:sldId id="257" r:id="rId4"/>
    <p:sldId id="259" r:id="rId5"/>
    <p:sldId id="262" r:id="rId6"/>
    <p:sldId id="260" r:id="rId7"/>
    <p:sldId id="256" r:id="rId8"/>
    <p:sldId id="263" r:id="rId9"/>
    <p:sldId id="264" r:id="rId10"/>
    <p:sldId id="265" r:id="rId11"/>
    <p:sldId id="268" r:id="rId12"/>
    <p:sldId id="266" r:id="rId13"/>
    <p:sldId id="269" r:id="rId14"/>
    <p:sldId id="267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EA00"/>
    <a:srgbClr val="00EA00"/>
    <a:srgbClr val="25FF25"/>
    <a:srgbClr val="6DFF6D"/>
    <a:srgbClr val="6EA072"/>
    <a:srgbClr val="9148C8"/>
    <a:srgbClr val="D715F7"/>
    <a:srgbClr val="72A376"/>
    <a:srgbClr val="0000FF"/>
    <a:srgbClr val="1876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9" autoAdjust="0"/>
    <p:restoredTop sz="93958" autoAdjust="0"/>
  </p:normalViewPr>
  <p:slideViewPr>
    <p:cSldViewPr>
      <p:cViewPr varScale="1">
        <p:scale>
          <a:sx n="121" d="100"/>
          <a:sy n="121" d="100"/>
        </p:scale>
        <p:origin x="-4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34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10" Type="http://schemas.openxmlformats.org/officeDocument/2006/relationships/image" Target="../media/image78.wmf"/><Relationship Id="rId4" Type="http://schemas.openxmlformats.org/officeDocument/2006/relationships/image" Target="../media/image72.wmf"/><Relationship Id="rId9" Type="http://schemas.openxmlformats.org/officeDocument/2006/relationships/image" Target="../media/image7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B0B4A-81D1-43E9-AD72-1D5D78C0134C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F4BC3-DD98-4919-8C70-E1E5103B3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F4BC3-DD98-4919-8C70-E1E5103B3CF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F4BC3-DD98-4919-8C70-E1E5103B3CF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EACFA-FEA5-43F6-9383-EE80088BC92E}" type="datetimeFigureOut">
              <a:rPr lang="en-US" smtClean="0"/>
              <a:pPr/>
              <a:t>1/13/2009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2AE72-C838-41BE-83BF-A465E89B6D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oleObject" Target="../embeddings/oleObject3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58.png"/><Relationship Id="rId4" Type="http://schemas.openxmlformats.org/officeDocument/2006/relationships/oleObject" Target="../embeddings/oleObject3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8.png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79.png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80.png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9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8.bin"/><Relationship Id="rId3" Type="http://schemas.openxmlformats.org/officeDocument/2006/relationships/image" Target="../media/image31.png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2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41.png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oleObject" Target="../embeddings/oleObject2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701973.jpg"/>
          <p:cNvPicPr>
            <a:picLocks noChangeAspect="1"/>
          </p:cNvPicPr>
          <p:nvPr/>
        </p:nvPicPr>
        <p:blipFill>
          <a:blip r:embed="rId2" cstate="print"/>
          <a:srcRect b="5064"/>
          <a:stretch>
            <a:fillRect/>
          </a:stretch>
        </p:blipFill>
        <p:spPr>
          <a:xfrm>
            <a:off x="-2" y="-4"/>
            <a:ext cx="9151346" cy="6863359"/>
          </a:xfrm>
          <a:prstGeom prst="rect">
            <a:avLst/>
          </a:prstGeom>
        </p:spPr>
      </p:pic>
      <p:pic>
        <p:nvPicPr>
          <p:cNvPr id="4" name="Picture 3" descr="CMSLogo_draft.gif"/>
          <p:cNvPicPr>
            <a:picLocks noChangeAspect="1"/>
          </p:cNvPicPr>
          <p:nvPr/>
        </p:nvPicPr>
        <p:blipFill>
          <a:blip r:embed="rId3"/>
          <a:srcRect r="86600"/>
          <a:stretch>
            <a:fillRect/>
          </a:stretch>
        </p:blipFill>
        <p:spPr>
          <a:xfrm>
            <a:off x="8001024" y="1643050"/>
            <a:ext cx="928662" cy="9232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43255" y="381306"/>
            <a:ext cx="80672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Arial Black" pitchFamily="34" charset="0"/>
              </a:rPr>
              <a:t>Potential for early SUSY discovery </a:t>
            </a:r>
          </a:p>
          <a:p>
            <a:pPr algn="ctr"/>
            <a:r>
              <a:rPr lang="en-US" sz="3200" b="1" dirty="0" smtClean="0">
                <a:latin typeface="Arial Black" pitchFamily="34" charset="0"/>
              </a:rPr>
              <a:t>at the LHC</a:t>
            </a:r>
            <a:endParaRPr lang="en-US" sz="3200" b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885987"/>
            <a:ext cx="6929486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44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 Black" pitchFamily="34" charset="0"/>
              </a:rPr>
              <a:t>Ulrich Landgraf        University of Freiburg, Germany</a:t>
            </a:r>
          </a:p>
          <a:p>
            <a:pPr algn="ctr"/>
            <a:r>
              <a:rPr lang="en-US" b="1" dirty="0" smtClean="0">
                <a:latin typeface="Arial Black" pitchFamily="34" charset="0"/>
              </a:rPr>
              <a:t>Member of the ATLAS collaboration</a:t>
            </a:r>
            <a:endParaRPr lang="en-US" b="1" dirty="0">
              <a:latin typeface="Arial Black" pitchFamily="34" charset="0"/>
            </a:endParaRPr>
          </a:p>
        </p:txBody>
      </p:sp>
      <p:pic>
        <p:nvPicPr>
          <p:cNvPr id="8" name="Picture 7" descr="atlas-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1665564"/>
            <a:ext cx="936807" cy="1120494"/>
          </a:xfrm>
          <a:prstGeom prst="rect">
            <a:avLst/>
          </a:prstGeom>
        </p:spPr>
      </p:pic>
      <p:pic>
        <p:nvPicPr>
          <p:cNvPr id="9" name="Picture 8" descr="BMBF_CMYK_Gef_L_e[Konvertiert]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2590" y="5743111"/>
            <a:ext cx="1213493" cy="928694"/>
          </a:xfrm>
          <a:prstGeom prst="rect">
            <a:avLst/>
          </a:prstGeom>
          <a:solidFill>
            <a:schemeClr val="accent1">
              <a:lumMod val="20000"/>
              <a:lumOff val="80000"/>
              <a:alpha val="68000"/>
            </a:schemeClr>
          </a:solidFill>
          <a:effectLst>
            <a:softEdge rad="63500"/>
          </a:effectLst>
        </p:spPr>
      </p:pic>
      <p:pic>
        <p:nvPicPr>
          <p:cNvPr id="10" name="Picture 9" descr="Lishep_Logo.png"/>
          <p:cNvPicPr>
            <a:picLocks noChangeAspect="1"/>
          </p:cNvPicPr>
          <p:nvPr/>
        </p:nvPicPr>
        <p:blipFill>
          <a:blip r:embed="rId6"/>
          <a:srcRect b="14148"/>
          <a:stretch>
            <a:fillRect/>
          </a:stretch>
        </p:blipFill>
        <p:spPr>
          <a:xfrm>
            <a:off x="7326060" y="4872053"/>
            <a:ext cx="1357322" cy="8376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1631" y="5382000"/>
            <a:ext cx="1008000" cy="276999"/>
          </a:xfrm>
          <a:prstGeom prst="rect">
            <a:avLst/>
          </a:prstGeom>
          <a:solidFill>
            <a:schemeClr val="bg1">
              <a:alpha val="37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Talk given at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10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Inclusive Analysis – discovery reach</a:t>
            </a:r>
            <a:endParaRPr lang="en-US" sz="3600" b="1" dirty="0"/>
          </a:p>
        </p:txBody>
      </p:sp>
      <p:pic>
        <p:nvPicPr>
          <p:cNvPr id="13" name="Picture 12" descr="atlas_reach_10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307" y="912413"/>
            <a:ext cx="3780000" cy="3307500"/>
          </a:xfrm>
          <a:prstGeom prst="rect">
            <a:avLst/>
          </a:prstGeo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6909" y="4629456"/>
            <a:ext cx="2233564" cy="151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cms_incl_reach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765" y="1016365"/>
            <a:ext cx="4415761" cy="3071834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464800" y="3134981"/>
            <a:ext cx="604800" cy="1588"/>
          </a:xfrm>
          <a:prstGeom prst="line">
            <a:avLst/>
          </a:prstGeom>
          <a:ln w="22225">
            <a:solidFill>
              <a:srgbClr val="D715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5752800" y="3449667"/>
            <a:ext cx="630000" cy="793"/>
          </a:xfrm>
          <a:prstGeom prst="line">
            <a:avLst/>
          </a:prstGeom>
          <a:ln w="22225">
            <a:solidFill>
              <a:srgbClr val="D715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072198" y="3771493"/>
            <a:ext cx="2368800" cy="1008000"/>
          </a:xfrm>
          <a:prstGeom prst="line">
            <a:avLst/>
          </a:prstGeom>
          <a:ln w="22225" cap="rnd">
            <a:solidFill>
              <a:srgbClr val="D715F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464971" y="3773875"/>
            <a:ext cx="1260000" cy="1008000"/>
          </a:xfrm>
          <a:prstGeom prst="line">
            <a:avLst/>
          </a:prstGeom>
          <a:ln w="22225" cap="rnd">
            <a:solidFill>
              <a:srgbClr val="D715F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0256" y="4315825"/>
            <a:ext cx="5472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With 1 fb</a:t>
            </a:r>
            <a:r>
              <a:rPr lang="en-US" baseline="30000" dirty="0" smtClean="0"/>
              <a:t>-1</a:t>
            </a:r>
            <a:r>
              <a:rPr lang="en-US" dirty="0" smtClean="0"/>
              <a:t> at 14 TeV		    can be reached</a:t>
            </a:r>
          </a:p>
          <a:p>
            <a:r>
              <a:rPr lang="en-US" dirty="0" smtClean="0"/>
              <a:t>2009 running at 10 TeV: around 0.6 TeV, if(!) we get 1 fb</a:t>
            </a:r>
            <a:r>
              <a:rPr lang="en-US" baseline="30000" dirty="0" smtClean="0"/>
              <a:t>-1</a:t>
            </a:r>
            <a:endParaRPr lang="en-US" dirty="0" smtClean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2431288" y="4386771"/>
          <a:ext cx="1848847" cy="366713"/>
        </p:xfrm>
        <a:graphic>
          <a:graphicData uri="http://schemas.openxmlformats.org/presentationml/2006/ole">
            <p:oleObj spid="_x0000_s24579" name="Equation" r:id="rId6" imgW="1536480" imgH="304560" progId="Equation.3">
              <p:embed/>
            </p:oleObj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373547" y="1405578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Franklin Gothic Demi" pitchFamily="34" charset="0"/>
              </a:rPr>
              <a:t>5</a:t>
            </a:r>
            <a:r>
              <a:rPr lang="el-GR" sz="1000" dirty="0" smtClean="0">
                <a:latin typeface="Franklin Gothic Demi" pitchFamily="34" charset="0"/>
              </a:rPr>
              <a:t>σ</a:t>
            </a:r>
            <a:r>
              <a:rPr lang="en-US" sz="1000" dirty="0" smtClean="0">
                <a:latin typeface="Franklin Gothic Demi" pitchFamily="34" charset="0"/>
              </a:rPr>
              <a:t> discovery</a:t>
            </a:r>
            <a:endParaRPr lang="en-US" sz="1000" dirty="0">
              <a:latin typeface="Franklin Gothic Demi" pitchFamily="34" charset="0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6818601" y="1730745"/>
          <a:ext cx="1597364" cy="192088"/>
        </p:xfrm>
        <a:graphic>
          <a:graphicData uri="http://schemas.openxmlformats.org/presentationml/2006/ole">
            <p:oleObj spid="_x0000_s24580" name="Equation" r:id="rId7" imgW="2006280" imgH="2412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50257" y="5217966"/>
            <a:ext cx="5436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These plots depend also on tan</a:t>
            </a:r>
            <a:r>
              <a:rPr lang="el-GR" dirty="0" smtClean="0"/>
              <a:t>β</a:t>
            </a:r>
            <a:r>
              <a:rPr lang="en-US" dirty="0" smtClean="0"/>
              <a:t>, but not too much!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0256" y="5843108"/>
            <a:ext cx="543618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Other SUSY breaking models:  similar discovery potential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63890" y="1325766"/>
            <a:ext cx="5982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latin typeface="Arial Rounded MT Bold" pitchFamily="34" charset="0"/>
              </a:rPr>
              <a:t>for 1 fb</a:t>
            </a:r>
            <a:r>
              <a:rPr lang="en-US" sz="800" baseline="30000" dirty="0" smtClean="0">
                <a:latin typeface="Arial Rounded MT Bold" pitchFamily="34" charset="0"/>
              </a:rPr>
              <a:t>-1</a:t>
            </a:r>
            <a:endParaRPr lang="en-US" sz="800" baseline="30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28054" y="3929066"/>
            <a:ext cx="1357322" cy="646331"/>
          </a:xfrm>
          <a:prstGeom prst="rect">
            <a:avLst/>
          </a:prstGeom>
          <a:ln w="53975" cmpd="sng">
            <a:solidFill>
              <a:schemeClr val="accent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  <a:scene3d>
            <a:camera prst="orthographicFront"/>
            <a:lightRig rig="threePt" dir="t"/>
          </a:scene3d>
          <a:sp3d contourW="12700">
            <a:bevelT/>
            <a:bevelB prst="angle"/>
            <a:contourClr>
              <a:schemeClr val="accent1">
                <a:lumMod val="50000"/>
              </a:schemeClr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Discovery</a:t>
            </a:r>
          </a:p>
          <a:p>
            <a:pPr algn="r"/>
            <a:r>
              <a:rPr lang="en-US" dirty="0" smtClean="0"/>
              <a:t>reach: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11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Inclusive Analysis with leptons</a:t>
            </a:r>
            <a:endParaRPr lang="en-US" sz="3600" b="1" dirty="0"/>
          </a:p>
        </p:txBody>
      </p:sp>
      <p:pic>
        <p:nvPicPr>
          <p:cNvPr id="11" name="Picture 10" descr="atlas_1lepton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1357298"/>
            <a:ext cx="3571900" cy="23241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4348" y="1000108"/>
            <a:ext cx="771530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Additional requirement: ≥ 1 isolated lepton ( ≥ 1</a:t>
            </a:r>
            <a:r>
              <a:rPr lang="el-GR" dirty="0" smtClean="0"/>
              <a:t>μ</a:t>
            </a:r>
            <a:r>
              <a:rPr lang="en-US" dirty="0" smtClean="0"/>
              <a:t> for CMS); e.g. from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09852" y="1563727"/>
            <a:ext cx="4071966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Effective mass now </a:t>
            </a:r>
            <a:endParaRPr lang="en-US" dirty="0"/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5900192" y="1596326"/>
          <a:ext cx="2143125" cy="539750"/>
        </p:xfrm>
        <a:graphic>
          <a:graphicData uri="http://schemas.openxmlformats.org/presentationml/2006/ole">
            <p:oleObj spid="_x0000_s27650" name="Equation" r:id="rId4" imgW="1714320" imgH="43164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913818" y="2230579"/>
            <a:ext cx="3168000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§"/>
            </a:pPr>
            <a:r>
              <a:rPr lang="en-US" dirty="0" smtClean="0"/>
              <a:t> Less events, but cleaner signal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13818" y="2857496"/>
            <a:ext cx="3168000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§"/>
            </a:pPr>
            <a:r>
              <a:rPr lang="en-US" dirty="0" smtClean="0"/>
              <a:t> QCD background negligible!</a:t>
            </a:r>
            <a:endParaRPr lang="en-US" dirty="0"/>
          </a:p>
        </p:txBody>
      </p:sp>
      <p:pic>
        <p:nvPicPr>
          <p:cNvPr id="18" name="Picture 17" descr="atlas_reach_10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28000" y="3785286"/>
            <a:ext cx="3071834" cy="2644110"/>
          </a:xfrm>
          <a:prstGeom prst="rect">
            <a:avLst/>
          </a:prstGeom>
        </p:spPr>
      </p:pic>
      <p:pic>
        <p:nvPicPr>
          <p:cNvPr id="19" name="Picture 18" descr="cms_reach_1lepton.bmp"/>
          <p:cNvPicPr>
            <a:picLocks noChangeAspect="1"/>
          </p:cNvPicPr>
          <p:nvPr/>
        </p:nvPicPr>
        <p:blipFill>
          <a:blip r:embed="rId6" cstate="print"/>
          <a:srcRect l="2461"/>
          <a:stretch>
            <a:fillRect/>
          </a:stretch>
        </p:blipFill>
        <p:spPr>
          <a:xfrm>
            <a:off x="4860000" y="3762000"/>
            <a:ext cx="3870509" cy="2620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16130" y="4090163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(1 fb</a:t>
            </a:r>
            <a:r>
              <a:rPr lang="en-US" sz="800" b="1" baseline="30000" dirty="0" smtClean="0"/>
              <a:t>-1</a:t>
            </a:r>
            <a:r>
              <a:rPr lang="en-US" sz="800" b="1" dirty="0" smtClean="0"/>
              <a:t>)</a:t>
            </a:r>
            <a:endParaRPr lang="en-US" sz="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707389" y="4390208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l-GR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en-US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discovery</a:t>
            </a:r>
          </a:p>
          <a:p>
            <a:r>
              <a:rPr lang="en-US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for </a:t>
            </a:r>
            <a:endParaRPr lang="en-US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7286644" y="904148"/>
          <a:ext cx="1077590" cy="441635"/>
        </p:xfrm>
        <a:graphic>
          <a:graphicData uri="http://schemas.openxmlformats.org/presentationml/2006/ole">
            <p:oleObj spid="_x0000_s27652" name="Equation" r:id="rId7" imgW="774360" imgH="317160" progId="Equation.3">
              <p:embed/>
            </p:oleObj>
          </a:graphicData>
        </a:graphic>
      </p:graphicFrame>
      <p:cxnSp>
        <p:nvCxnSpPr>
          <p:cNvPr id="25" name="Straight Arrow Connector 24"/>
          <p:cNvCxnSpPr/>
          <p:nvPr/>
        </p:nvCxnSpPr>
        <p:spPr>
          <a:xfrm rot="19320000">
            <a:off x="966810" y="4714884"/>
            <a:ext cx="642942" cy="500066"/>
          </a:xfrm>
          <a:prstGeom prst="straightConnector1">
            <a:avLst/>
          </a:prstGeom>
          <a:ln w="76200" cap="rnd">
            <a:solidFill>
              <a:schemeClr val="accent1">
                <a:lumMod val="50000"/>
              </a:schemeClr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699996" y="4786868"/>
            <a:ext cx="342000" cy="1588"/>
          </a:xfrm>
          <a:prstGeom prst="line">
            <a:avLst/>
          </a:prstGeom>
          <a:ln w="63500" cap="rnd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12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Trilepton analysis (heavy squarks)</a:t>
            </a:r>
            <a:endParaRPr lang="en-US" sz="3600" b="1" dirty="0"/>
          </a:p>
        </p:txBody>
      </p:sp>
      <p:pic>
        <p:nvPicPr>
          <p:cNvPr id="13" name="Picture 12" descr="TapasSarangi-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92" y="1741574"/>
            <a:ext cx="3150070" cy="26146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20127" y="2203506"/>
            <a:ext cx="5144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Require 3 isolated leptons; two OSSF from     decay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20127" y="2667893"/>
            <a:ext cx="514353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Cut M</a:t>
            </a:r>
            <a:r>
              <a:rPr lang="en-US" baseline="-25000" dirty="0" smtClean="0"/>
              <a:t>OSSF</a:t>
            </a:r>
            <a:r>
              <a:rPr lang="en-US" dirty="0" smtClean="0"/>
              <a:t> around real Z peak (remove background</a:t>
            </a:r>
          </a:p>
          <a:p>
            <a:r>
              <a:rPr lang="en-US" dirty="0" smtClean="0"/>
              <a:t>		                from ZW and Zb events)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0127" y="3409279"/>
            <a:ext cx="293635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ATLAS: Require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CMS: Use neural network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969558"/>
            <a:ext cx="68580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If squarks are heavy (&gt;1TeV), production cross sections are small</a:t>
            </a:r>
          </a:p>
          <a:p>
            <a:pPr algn="r"/>
            <a:r>
              <a:rPr lang="en-US" dirty="0" smtClean="0"/>
              <a:t>→ mainly gauginos are (pair-)produced </a:t>
            </a:r>
            <a:endParaRPr lang="en-US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7588921" y="2164653"/>
          <a:ext cx="231776" cy="446997"/>
        </p:xfrm>
        <a:graphic>
          <a:graphicData uri="http://schemas.openxmlformats.org/presentationml/2006/ole">
            <p:oleObj spid="_x0000_s25602" name="Equation" r:id="rId4" imgW="177480" imgH="342720" progId="Equation.3">
              <p:embed/>
            </p:oleObj>
          </a:graphicData>
        </a:graphic>
      </p:graphicFrame>
      <p:pic>
        <p:nvPicPr>
          <p:cNvPr id="21" name="Picture 20" descr="atlas_trileptons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8725" y="4462136"/>
            <a:ext cx="2643206" cy="1872270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064674" y="3436883"/>
          <a:ext cx="1285885" cy="308613"/>
        </p:xfrm>
        <a:graphic>
          <a:graphicData uri="http://schemas.openxmlformats.org/presentationml/2006/ole">
            <p:oleObj spid="_x0000_s25603" name="Equation" r:id="rId6" imgW="952200" imgH="228600" progId="Equation.3">
              <p:embed/>
            </p:oleObj>
          </a:graphicData>
        </a:graphic>
      </p:graphicFrame>
      <p:pic>
        <p:nvPicPr>
          <p:cNvPr id="22" name="Picture 21" descr="atlas_tril_legende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64996" y="4517943"/>
            <a:ext cx="825818" cy="531495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3074748" y="4795186"/>
          <a:ext cx="2857519" cy="128016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392126"/>
                <a:gridCol w="734401"/>
                <a:gridCol w="730992"/>
              </a:tblGrid>
              <a:tr h="431686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ATLAS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dirty="0" smtClean="0"/>
                        <a:t>Event selection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Luminosity</a:t>
                      </a:r>
                      <a:r>
                        <a:rPr lang="en-US" sz="1200" baseline="0" dirty="0" smtClean="0"/>
                        <a:t> for 5</a:t>
                      </a:r>
                      <a:r>
                        <a:rPr lang="el-GR" sz="1200" baseline="0" dirty="0" smtClean="0"/>
                        <a:t>σ</a:t>
                      </a:r>
                      <a:r>
                        <a:rPr lang="en-US" sz="1200" baseline="0" dirty="0" smtClean="0"/>
                        <a:t> discovery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25901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SU2</a:t>
                      </a:r>
                      <a:endParaRPr lang="en-US" sz="1200" baseline="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SU3</a:t>
                      </a:r>
                      <a:endParaRPr lang="en-US" sz="1200" baseline="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90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Inclusive SUSY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7.1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0.8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90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Direct gaugino only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22.4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92.9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" name="Picture 24" descr="cms_trilepton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387" y="3500438"/>
            <a:ext cx="2367213" cy="28575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420127" y="1739119"/>
            <a:ext cx="1692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/>
              <a:t>Event selection:</a:t>
            </a:r>
            <a:endParaRPr lang="en-US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7715272" y="4376742"/>
            <a:ext cx="9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 Rounded MT Bold" pitchFamily="34" charset="0"/>
              </a:rPr>
              <a:t>5</a:t>
            </a:r>
            <a:r>
              <a:rPr lang="el-GR" sz="800" dirty="0" smtClean="0"/>
              <a:t>σ</a:t>
            </a:r>
            <a:r>
              <a:rPr lang="en-US" sz="800" dirty="0" smtClean="0">
                <a:latin typeface="Arial Rounded MT Bold" pitchFamily="34" charset="0"/>
              </a:rPr>
              <a:t> discovery</a:t>
            </a:r>
          </a:p>
          <a:p>
            <a:pPr algn="ctr"/>
            <a:r>
              <a:rPr lang="en-US" sz="800" dirty="0" smtClean="0">
                <a:latin typeface="Arial Rounded MT Bold" pitchFamily="34" charset="0"/>
              </a:rPr>
              <a:t>for</a:t>
            </a:r>
            <a:endParaRPr lang="en-US" sz="8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tlas_tau_sel.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928803"/>
            <a:ext cx="3071834" cy="2223782"/>
          </a:xfrm>
          <a:prstGeom prst="rect">
            <a:avLst/>
          </a:prstGeom>
          <a:effectLst>
            <a:softEdge rad="31750"/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13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Other searches</a:t>
            </a:r>
            <a:endParaRPr lang="en-US" sz="3600" b="1" dirty="0"/>
          </a:p>
        </p:txBody>
      </p:sp>
      <p:pic>
        <p:nvPicPr>
          <p:cNvPr id="11" name="Picture 10" descr="cms_all_searche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728" y="1863539"/>
            <a:ext cx="4192832" cy="3118802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2" name="TextBox 11"/>
          <p:cNvSpPr txBox="1"/>
          <p:nvPr/>
        </p:nvSpPr>
        <p:spPr>
          <a:xfrm>
            <a:off x="3253366" y="2234335"/>
            <a:ext cx="857256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l-GR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en-US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discovery</a:t>
            </a:r>
          </a:p>
          <a:p>
            <a:pPr>
              <a:lnSpc>
                <a:spcPts val="1100"/>
              </a:lnSpc>
            </a:pPr>
            <a:r>
              <a:rPr lang="en-US" sz="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for </a:t>
            </a:r>
            <a:endParaRPr lang="en-US" sz="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1456991"/>
            <a:ext cx="3786214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Reach for different analysis channels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1459777"/>
            <a:ext cx="4104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Study of inclusive analysis + ≥ 1 reconstructed </a:t>
            </a:r>
            <a:r>
              <a:rPr lang="el-GR" sz="1600" dirty="0" smtClean="0"/>
              <a:t>τ</a:t>
            </a:r>
            <a:r>
              <a:rPr lang="en-US" dirty="0" smtClean="0"/>
              <a:t>            </a:t>
            </a:r>
            <a:endParaRPr lang="en-US" dirty="0"/>
          </a:p>
        </p:txBody>
      </p:sp>
      <p:pic>
        <p:nvPicPr>
          <p:cNvPr id="16" name="Picture 15" descr="atlas_tau_reach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4111357"/>
            <a:ext cx="2571768" cy="224170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13556" y="4404992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(1 fb</a:t>
            </a:r>
            <a:r>
              <a:rPr lang="en-US" sz="800" b="1" baseline="30000" dirty="0" smtClean="0"/>
              <a:t>-1</a:t>
            </a:r>
            <a:r>
              <a:rPr lang="en-US" sz="800" b="1" dirty="0" smtClean="0"/>
              <a:t>)</a:t>
            </a:r>
            <a:endParaRPr lang="en-US" sz="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052741" y="2023889"/>
            <a:ext cx="8055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(tan </a:t>
            </a:r>
            <a:r>
              <a:rPr lang="el-GR" sz="800" dirty="0" smtClean="0"/>
              <a:t>β</a:t>
            </a:r>
            <a:r>
              <a:rPr lang="en-US" sz="800" dirty="0" smtClean="0"/>
              <a:t> = 50)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8052741" y="2138347"/>
            <a:ext cx="8055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(tan </a:t>
            </a:r>
            <a:r>
              <a:rPr lang="el-GR" sz="800" dirty="0" smtClean="0"/>
              <a:t>β</a:t>
            </a:r>
            <a:r>
              <a:rPr lang="en-US" sz="800" dirty="0" smtClean="0"/>
              <a:t> = 6)</a:t>
            </a:r>
            <a:endParaRPr lang="en-US" sz="800" dirty="0"/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7401150" y="2143116"/>
            <a:ext cx="648000" cy="1588"/>
          </a:xfrm>
          <a:prstGeom prst="straightConnector1">
            <a:avLst/>
          </a:prstGeom>
          <a:ln w="19050"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7401150" y="2247390"/>
            <a:ext cx="648000" cy="1588"/>
          </a:xfrm>
          <a:prstGeom prst="straightConnector1">
            <a:avLst/>
          </a:prstGeom>
          <a:ln w="19050"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00958" y="4357694"/>
            <a:ext cx="1214446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/>
              <a:t>ATLAS:</a:t>
            </a:r>
          </a:p>
          <a:p>
            <a:r>
              <a:rPr lang="el-GR" dirty="0" smtClean="0"/>
              <a:t>τ</a:t>
            </a:r>
            <a:r>
              <a:rPr lang="en-US" dirty="0" smtClean="0"/>
              <a:t> channel about as good as </a:t>
            </a:r>
          </a:p>
          <a:p>
            <a:r>
              <a:rPr lang="en-US" dirty="0" smtClean="0"/>
              <a:t>1-lepton channel!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0034" y="5286388"/>
            <a:ext cx="3786214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/>
              <a:t>CMS:</a:t>
            </a:r>
            <a:r>
              <a:rPr lang="en-US" dirty="0" smtClean="0"/>
              <a:t>  SS dimuons promising:</a:t>
            </a:r>
          </a:p>
          <a:p>
            <a:pPr marL="576000">
              <a:buFont typeface="Wingdings" pitchFamily="2" charset="2"/>
              <a:buChar char="§"/>
            </a:pPr>
            <a:r>
              <a:rPr lang="en-US" dirty="0" smtClean="0"/>
              <a:t> significance of discovery </a:t>
            </a:r>
          </a:p>
          <a:p>
            <a:pPr algn="r"/>
            <a:r>
              <a:rPr lang="en-US" dirty="0" smtClean="0"/>
              <a:t>   &gt;14</a:t>
            </a:r>
            <a:r>
              <a:rPr lang="el-GR" dirty="0" smtClean="0"/>
              <a:t>σ</a:t>
            </a:r>
            <a:r>
              <a:rPr lang="en-US" dirty="0" smtClean="0"/>
              <a:t> for all low mass models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57356" y="928670"/>
            <a:ext cx="71438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CMS</a:t>
            </a:r>
            <a:endParaRPr lang="en-US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6143636" y="928670"/>
            <a:ext cx="85725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ATLAS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880546" y="1064727"/>
            <a:ext cx="936000" cy="712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en-US" dirty="0" smtClean="0"/>
              <a:t>Plot        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14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SUSY mass spectrum</a:t>
            </a:r>
            <a:endParaRPr lang="en-US" sz="3600" b="1" dirty="0"/>
          </a:p>
        </p:txBody>
      </p:sp>
      <p:pic>
        <p:nvPicPr>
          <p:cNvPr id="13" name="Picture 12" descr="atlas_massdiff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326" y="2580300"/>
            <a:ext cx="3352147" cy="22621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92273" y="1064727"/>
            <a:ext cx="2376000" cy="712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dirty="0" smtClean="0"/>
              <a:t>Extract edge at</a:t>
            </a:r>
            <a:endParaRPr lang="en-US" dirty="0"/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7770745" y="1282981"/>
          <a:ext cx="893768" cy="455647"/>
        </p:xfrm>
        <a:graphic>
          <a:graphicData uri="http://schemas.openxmlformats.org/presentationml/2006/ole">
            <p:oleObj spid="_x0000_s26628" name="Equation" r:id="rId4" imgW="647640" imgH="330120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373860" y="1285860"/>
          <a:ext cx="428628" cy="334964"/>
        </p:xfrm>
        <a:graphic>
          <a:graphicData uri="http://schemas.openxmlformats.org/presentationml/2006/ole">
            <p:oleObj spid="_x0000_s26627" name="Equation" r:id="rId5" imgW="342720" imgH="241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75200" y="1945550"/>
            <a:ext cx="81936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More complicated plots →                               can be obtained separately </a:t>
            </a:r>
          </a:p>
          <a:p>
            <a:pPr algn="r"/>
            <a:r>
              <a:rPr lang="en-US" dirty="0" smtClean="0"/>
              <a:t>(but with larger errors)</a:t>
            </a:r>
            <a:endParaRPr lang="en-US" dirty="0"/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3094960" y="1992848"/>
          <a:ext cx="1543050" cy="455613"/>
        </p:xfrm>
        <a:graphic>
          <a:graphicData uri="http://schemas.openxmlformats.org/presentationml/2006/ole">
            <p:oleObj spid="_x0000_s26630" name="Equation" r:id="rId6" imgW="1117440" imgH="33012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741200" y="5497200"/>
            <a:ext cx="3927600" cy="714380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dirty="0" smtClean="0"/>
              <a:t>CMS result for LM1:  78.00 ± 0.49 GeV</a:t>
            </a:r>
          </a:p>
          <a:p>
            <a:r>
              <a:rPr lang="en-US" dirty="0" smtClean="0"/>
              <a:t>                      Theory:  78.15 GeV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5728" y="1063937"/>
            <a:ext cx="3929090" cy="714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dirty="0" smtClean="0"/>
              <a:t>Consider                                                     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506967" y="1158259"/>
          <a:ext cx="2773362" cy="598488"/>
        </p:xfrm>
        <a:graphic>
          <a:graphicData uri="http://schemas.openxmlformats.org/presentationml/2006/ole">
            <p:oleObj spid="_x0000_s26626" name="Equation" r:id="rId7" imgW="2234880" imgH="4824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75200" y="5497312"/>
            <a:ext cx="3929090" cy="712800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 smtClean="0"/>
              <a:t>ATLAS result for SU3: 99.3±1.3±0.3 GeV</a:t>
            </a:r>
          </a:p>
          <a:p>
            <a:r>
              <a:rPr lang="en-US" dirty="0" smtClean="0"/>
              <a:t>                       Theory: 97.9 GeV</a:t>
            </a:r>
            <a:endParaRPr lang="en-US" dirty="0"/>
          </a:p>
        </p:txBody>
      </p:sp>
      <p:pic>
        <p:nvPicPr>
          <p:cNvPr id="20" name="Picture 19" descr="cms_massdiff.bm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8581" y="2617966"/>
            <a:ext cx="3065319" cy="2124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28596" y="4961296"/>
            <a:ext cx="400052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ATLAS:</a:t>
            </a:r>
            <a:r>
              <a:rPr lang="en-US" dirty="0" smtClean="0"/>
              <a:t> SS and Z</a:t>
            </a:r>
            <a:r>
              <a:rPr lang="en-US" baseline="30000" dirty="0" smtClean="0"/>
              <a:t>0</a:t>
            </a:r>
            <a:r>
              <a:rPr lang="en-US" dirty="0" smtClean="0"/>
              <a:t> background subtracted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83066" y="3510958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 1 fb</a:t>
            </a:r>
            <a:r>
              <a:rPr lang="en-US" sz="1400" baseline="30000" dirty="0" smtClean="0"/>
              <a:t>-1</a:t>
            </a:r>
            <a:endParaRPr lang="en-US" sz="1400" baseline="300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471883" y="1440000"/>
            <a:ext cx="360000" cy="0"/>
          </a:xfrm>
          <a:prstGeom prst="straightConnector1">
            <a:avLst/>
          </a:prstGeom>
          <a:ln w="50800" cap="rnd">
            <a:solidFill>
              <a:schemeClr val="accent1">
                <a:lumMod val="50000"/>
              </a:schemeClr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881533" y="1444502"/>
            <a:ext cx="360000" cy="0"/>
          </a:xfrm>
          <a:prstGeom prst="straightConnector1">
            <a:avLst/>
          </a:prstGeom>
          <a:ln w="50800" cap="rnd">
            <a:solidFill>
              <a:schemeClr val="accent1">
                <a:lumMod val="50000"/>
              </a:schemeClr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14876" y="4953338"/>
            <a:ext cx="4000528" cy="369332"/>
          </a:xfrm>
          <a:prstGeom prst="rect">
            <a:avLst/>
          </a:prstGeom>
          <a:ln w="9525">
            <a:solidFill>
              <a:srgbClr val="6EA072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u="sng" dirty="0" smtClean="0"/>
              <a:t>CMS:</a:t>
            </a:r>
            <a:r>
              <a:rPr lang="en-US" dirty="0" smtClean="0"/>
              <a:t> SS and Z</a:t>
            </a:r>
            <a:r>
              <a:rPr lang="en-US" baseline="30000" dirty="0" smtClean="0"/>
              <a:t>0</a:t>
            </a:r>
            <a:r>
              <a:rPr lang="en-US" dirty="0" smtClean="0"/>
              <a:t> background fitted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352058" y="2723976"/>
            <a:ext cx="497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 </a:t>
            </a:r>
            <a:r>
              <a:rPr lang="en-US" sz="1000" b="1" dirty="0" smtClean="0"/>
              <a:t>1 fb</a:t>
            </a:r>
            <a:r>
              <a:rPr lang="en-US" sz="1000" b="1" baseline="30000" dirty="0" smtClean="0"/>
              <a:t>-1</a:t>
            </a:r>
            <a:endParaRPr lang="en-US" sz="1000" b="1" baseline="300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5567649" y="3150128"/>
            <a:ext cx="180000" cy="1588"/>
          </a:xfrm>
          <a:prstGeom prst="line">
            <a:avLst/>
          </a:prstGeom>
          <a:ln w="0" cap="rnd">
            <a:solidFill>
              <a:srgbClr val="FF0000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06000" y="3039296"/>
            <a:ext cx="714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Signal fit</a:t>
            </a:r>
            <a:endParaRPr lang="en-US" sz="900" b="1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567649" y="3018740"/>
            <a:ext cx="180000" cy="1588"/>
          </a:xfrm>
          <a:prstGeom prst="line">
            <a:avLst/>
          </a:prstGeom>
          <a:ln w="0" cap="rnd">
            <a:solidFill>
              <a:srgbClr val="52EA00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06000" y="2907908"/>
            <a:ext cx="1172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SF background fit</a:t>
            </a:r>
            <a:endParaRPr lang="en-U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15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Conclusions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1048388"/>
            <a:ext cx="7572428" cy="51809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2400"/>
              </a:spcBef>
              <a:buFont typeface="Wingdings" pitchFamily="2" charset="2"/>
              <a:buChar char="§"/>
            </a:pPr>
            <a:r>
              <a:rPr lang="en-US" sz="2400" dirty="0" smtClean="0"/>
              <a:t>   Two powerful experiments: ATLAS and CMS </a:t>
            </a:r>
          </a:p>
          <a:p>
            <a:pPr marL="338400"/>
            <a:r>
              <a:rPr lang="en-US" sz="2400" dirty="0" smtClean="0"/>
              <a:t>with similar discovery potential</a:t>
            </a:r>
          </a:p>
          <a:p>
            <a:pPr marL="0" lvl="1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dirty="0" smtClean="0"/>
              <a:t>   At 14 TeV and 1 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SUSY can be detected</a:t>
            </a:r>
          </a:p>
          <a:p>
            <a:pPr marL="338400" lvl="1"/>
            <a:r>
              <a:rPr lang="en-US" sz="2400" dirty="0" smtClean="0"/>
              <a:t>for squark and gluino masses up to 1 TeV</a:t>
            </a:r>
          </a:p>
          <a:p>
            <a:pPr marL="0" lvl="1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dirty="0" smtClean="0"/>
              <a:t>   At 10 TeV masses of about 600 GeV can be found</a:t>
            </a:r>
          </a:p>
          <a:p>
            <a:pPr marL="0" lvl="1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dirty="0" smtClean="0"/>
              <a:t>   Inclusive channels requiring only jets and missing energy</a:t>
            </a:r>
          </a:p>
          <a:p>
            <a:pPr marL="338400" lvl="1"/>
            <a:r>
              <a:rPr lang="en-US" sz="2400" dirty="0" smtClean="0"/>
              <a:t>have best discovery potential </a:t>
            </a:r>
          </a:p>
          <a:p>
            <a:pPr marL="0" lvl="1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dirty="0" smtClean="0"/>
              <a:t>   For early discoveries inclusive events with 1 lepton </a:t>
            </a:r>
          </a:p>
          <a:p>
            <a:pPr marL="338400" lvl="1"/>
            <a:r>
              <a:rPr lang="en-US" sz="2400" dirty="0" smtClean="0"/>
              <a:t>are more promising</a:t>
            </a:r>
          </a:p>
          <a:p>
            <a:pPr marL="0" lvl="1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dirty="0" smtClean="0"/>
              <a:t>   If SUSY is realized in the low mass region, </a:t>
            </a:r>
          </a:p>
          <a:p>
            <a:pPr marL="338400" lvl="1"/>
            <a:r>
              <a:rPr lang="en-US" sz="2400" dirty="0" smtClean="0"/>
              <a:t>also mass parameters can be determined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16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3105835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Backup slides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17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Background determination from data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1618195"/>
            <a:ext cx="685950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- Events with          have contribution from the process                               </a:t>
            </a:r>
            <a:endParaRPr lang="en-US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2110594" y="1610076"/>
          <a:ext cx="484791" cy="349049"/>
        </p:xfrm>
        <a:graphic>
          <a:graphicData uri="http://schemas.openxmlformats.org/presentationml/2006/ole">
            <p:oleObj spid="_x0000_s30722" name="Equation" r:id="rId3" imgW="317160" imgH="228600" progId="Equation.3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947347" y="1665835"/>
          <a:ext cx="1631950" cy="322263"/>
        </p:xfrm>
        <a:graphic>
          <a:graphicData uri="http://schemas.openxmlformats.org/presentationml/2006/ole">
            <p:oleObj spid="_x0000_s30723" name="Equation" r:id="rId4" imgW="1028520" imgH="2030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85786" y="2088899"/>
            <a:ext cx="6858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- The decay                 has similar kinematics as                   or                     </a:t>
            </a:r>
            <a:endParaRPr lang="en-US" dirty="0"/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1928794" y="2131465"/>
          <a:ext cx="866775" cy="320675"/>
        </p:xfrm>
        <a:graphic>
          <a:graphicData uri="http://schemas.openxmlformats.org/presentationml/2006/ole">
            <p:oleObj spid="_x0000_s30724" name="Equation" r:id="rId5" imgW="545760" imgH="203040" progId="Equation.3">
              <p:embed/>
            </p:oleObj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5167153" y="2092541"/>
          <a:ext cx="947737" cy="320675"/>
        </p:xfrm>
        <a:graphic>
          <a:graphicData uri="http://schemas.openxmlformats.org/presentationml/2006/ole">
            <p:oleObj spid="_x0000_s30725" name="Equation" r:id="rId6" imgW="596880" imgH="203040" progId="Equation.3">
              <p:embed/>
            </p:oleObj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6379635" y="2092050"/>
          <a:ext cx="1027113" cy="360362"/>
        </p:xfrm>
        <a:graphic>
          <a:graphicData uri="http://schemas.openxmlformats.org/presentationml/2006/ole">
            <p:oleObj spid="_x0000_s30726" name="Equation" r:id="rId7" imgW="647640" imgH="2286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85786" y="2559602"/>
            <a:ext cx="627434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- The relative rates for the different Z decays are known exactly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7158" y="1032131"/>
            <a:ext cx="385765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Example 1:</a:t>
            </a:r>
            <a:r>
              <a:rPr lang="en-US" b="1" dirty="0" smtClean="0"/>
              <a:t> Background from Z decays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3143248"/>
            <a:ext cx="10001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/>
              <a:t>Recipe: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3643314"/>
            <a:ext cx="5724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- Take measured events that contain                    or  </a:t>
            </a:r>
            <a:endParaRPr lang="en-US" dirty="0"/>
          </a:p>
        </p:txBody>
      </p: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4268677" y="3647806"/>
          <a:ext cx="947738" cy="320675"/>
        </p:xfrm>
        <a:graphic>
          <a:graphicData uri="http://schemas.openxmlformats.org/presentationml/2006/ole">
            <p:oleObj spid="_x0000_s30727" name="Equation" r:id="rId8" imgW="596880" imgH="203040" progId="Equation.3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5475677" y="3651688"/>
          <a:ext cx="1027113" cy="360362"/>
        </p:xfrm>
        <a:graphic>
          <a:graphicData uri="http://schemas.openxmlformats.org/presentationml/2006/ole">
            <p:oleObj spid="_x0000_s30728" name="Equation" r:id="rId9" imgW="647640" imgH="2286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85786" y="4112339"/>
            <a:ext cx="315881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- Delete the electrons or muons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85786" y="4581364"/>
            <a:ext cx="486056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- Weight these events with                                         </a:t>
            </a:r>
            <a:endParaRPr lang="en-US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3389032" y="4558031"/>
          <a:ext cx="2209800" cy="419100"/>
        </p:xfrm>
        <a:graphic>
          <a:graphicData uri="http://schemas.openxmlformats.org/presentationml/2006/ole">
            <p:oleObj spid="_x0000_s30729" name="Equation" r:id="rId10" imgW="2209680" imgH="41904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84800" y="5050800"/>
            <a:ext cx="428726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Correct for finite acceptance of                                      </a:t>
            </a:r>
          </a:p>
          <a:p>
            <a:r>
              <a:rPr lang="en-US" dirty="0" smtClean="0"/>
              <a:t> (Acceptance </a:t>
            </a:r>
            <a:r>
              <a:rPr lang="en-US" u="sng" dirty="0" smtClean="0"/>
              <a:t>not</a:t>
            </a:r>
            <a:r>
              <a:rPr lang="en-US" dirty="0" smtClean="0"/>
              <a:t> to see        is 100 %!)</a:t>
            </a:r>
            <a:endParaRPr lang="en-US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3929058" y="5094486"/>
          <a:ext cx="1000132" cy="295120"/>
        </p:xfrm>
        <a:graphic>
          <a:graphicData uri="http://schemas.openxmlformats.org/presentationml/2006/ole">
            <p:oleObj spid="_x0000_s30730" name="Equation" r:id="rId11" imgW="774360" imgH="228600" progId="Equation.3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3071802" y="5413498"/>
          <a:ext cx="347664" cy="248331"/>
        </p:xfrm>
        <a:graphic>
          <a:graphicData uri="http://schemas.openxmlformats.org/presentationml/2006/ole">
            <p:oleObj spid="_x0000_s30731" name="Equation" r:id="rId12" imgW="266400" imgH="190440" progId="Equation.3">
              <p:embed/>
            </p:oleObj>
          </a:graphicData>
        </a:graphic>
      </p:graphicFrame>
      <p:pic>
        <p:nvPicPr>
          <p:cNvPr id="27" name="Picture 26" descr="atlas_Znunu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75261" y="4286256"/>
            <a:ext cx="3083019" cy="2110400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2714612" y="6000768"/>
            <a:ext cx="2886218" cy="0"/>
          </a:xfrm>
          <a:prstGeom prst="straightConnector1">
            <a:avLst/>
          </a:prstGeom>
          <a:ln w="76200" cap="rnd">
            <a:solidFill>
              <a:schemeClr val="accent1">
                <a:lumMod val="50000"/>
              </a:schemeClr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2574323" y="5863188"/>
            <a:ext cx="266400" cy="1588"/>
          </a:xfrm>
          <a:prstGeom prst="line">
            <a:avLst/>
          </a:prstGeom>
          <a:ln w="63500" cap="rnd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3388431"/>
            <a:ext cx="250033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 Find the distribution of        </a:t>
            </a:r>
          </a:p>
          <a:p>
            <a:r>
              <a:rPr lang="en-US" sz="1600" dirty="0" smtClean="0"/>
              <a:t>  in the control region</a:t>
            </a:r>
            <a:endParaRPr lang="en-US" sz="1600" dirty="0"/>
          </a:p>
        </p:txBody>
      </p:sp>
      <p:pic>
        <p:nvPicPr>
          <p:cNvPr id="34" name="Picture 33" descr="atlas_backgn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4451" y="1423585"/>
            <a:ext cx="2593899" cy="178206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18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Background determination from data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2844" y="1857364"/>
            <a:ext cx="4143404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Define (with cuts that do </a:t>
            </a:r>
            <a:r>
              <a:rPr lang="en-US" sz="1600" u="sng" dirty="0" smtClean="0"/>
              <a:t>not</a:t>
            </a:r>
            <a:r>
              <a:rPr lang="en-US" sz="1600" dirty="0" smtClean="0"/>
              <a:t> depend on        !) :</a:t>
            </a:r>
          </a:p>
          <a:p>
            <a:pPr>
              <a:buFontTx/>
              <a:buChar char="-"/>
            </a:pP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signal region </a:t>
            </a:r>
            <a:r>
              <a:rPr lang="en-US" sz="1600" dirty="0" smtClean="0"/>
              <a:t>(the region of your cuts) </a:t>
            </a:r>
          </a:p>
          <a:p>
            <a:r>
              <a:rPr lang="en-US" sz="1600" dirty="0" smtClean="0"/>
              <a:t>   with high SUSY and low background content</a:t>
            </a:r>
          </a:p>
          <a:p>
            <a:pPr>
              <a:buFontTx/>
              <a:buChar char="-"/>
            </a:pP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control region </a:t>
            </a:r>
            <a:r>
              <a:rPr lang="en-US" sz="1600" dirty="0" smtClean="0"/>
              <a:t>(the complement) </a:t>
            </a:r>
          </a:p>
          <a:p>
            <a:r>
              <a:rPr lang="en-US" sz="1600" dirty="0" smtClean="0"/>
              <a:t>   with high background and low SUSY content                            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158" y="935879"/>
            <a:ext cx="650085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Example 2: </a:t>
            </a:r>
            <a:r>
              <a:rPr lang="en-US" b="1" dirty="0" smtClean="0"/>
              <a:t> Background from top/W decays in         distribution  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2844" y="1411943"/>
            <a:ext cx="10001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/>
              <a:t>Recipe: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42843" y="4173211"/>
            <a:ext cx="2372573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Renormalize this and use </a:t>
            </a:r>
          </a:p>
          <a:p>
            <a:r>
              <a:rPr lang="en-US" sz="1600" dirty="0" smtClean="0"/>
              <a:t>  it as background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833884" y="4203988"/>
            <a:ext cx="30240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 smtClean="0"/>
              <a:t>But this overestimates the background,</a:t>
            </a:r>
          </a:p>
          <a:p>
            <a:r>
              <a:rPr lang="en-US" sz="1400" i="1" dirty="0" smtClean="0"/>
              <a:t>i.e. underestimates SUSY!</a:t>
            </a:r>
            <a:endParaRPr lang="en-US" sz="1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42843" y="6019404"/>
            <a:ext cx="349920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 Get the new background and iterate</a:t>
            </a:r>
            <a:endParaRPr lang="en-US" sz="1600" dirty="0"/>
          </a:p>
        </p:txBody>
      </p:sp>
      <p:graphicFrame>
        <p:nvGraphicFramePr>
          <p:cNvPr id="31756" name="Object 12"/>
          <p:cNvGraphicFramePr>
            <a:graphicFrameLocks noChangeAspect="1"/>
          </p:cNvGraphicFramePr>
          <p:nvPr/>
        </p:nvGraphicFramePr>
        <p:xfrm>
          <a:off x="2246132" y="3437743"/>
          <a:ext cx="381000" cy="285750"/>
        </p:xfrm>
        <a:graphic>
          <a:graphicData uri="http://schemas.openxmlformats.org/presentationml/2006/ole">
            <p:oleObj spid="_x0000_s31756" name="Equation" r:id="rId4" imgW="304560" imgH="228600" progId="Equation.3">
              <p:embed/>
            </p:oleObj>
          </a:graphicData>
        </a:graphic>
      </p:graphicFrame>
      <p:graphicFrame>
        <p:nvGraphicFramePr>
          <p:cNvPr id="31757" name="Object 13"/>
          <p:cNvGraphicFramePr>
            <a:graphicFrameLocks noChangeAspect="1"/>
          </p:cNvGraphicFramePr>
          <p:nvPr/>
        </p:nvGraphicFramePr>
        <p:xfrm>
          <a:off x="4817846" y="960202"/>
          <a:ext cx="474697" cy="356023"/>
        </p:xfrm>
        <a:graphic>
          <a:graphicData uri="http://schemas.openxmlformats.org/presentationml/2006/ole">
            <p:oleObj spid="_x0000_s31757" name="Equation" r:id="rId5" imgW="304560" imgH="228600" progId="Equation.3">
              <p:embed/>
            </p:oleObj>
          </a:graphicData>
        </a:graphic>
      </p:graphicFrame>
      <p:graphicFrame>
        <p:nvGraphicFramePr>
          <p:cNvPr id="31758" name="Object 14"/>
          <p:cNvGraphicFramePr>
            <a:graphicFrameLocks noChangeAspect="1"/>
          </p:cNvGraphicFramePr>
          <p:nvPr/>
        </p:nvGraphicFramePr>
        <p:xfrm>
          <a:off x="3550870" y="1903110"/>
          <a:ext cx="370305" cy="277729"/>
        </p:xfrm>
        <a:graphic>
          <a:graphicData uri="http://schemas.openxmlformats.org/presentationml/2006/ole">
            <p:oleObj spid="_x0000_s31758" name="Equation" r:id="rId6" imgW="304560" imgH="2286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833883" y="3311486"/>
            <a:ext cx="29996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 smtClean="0"/>
              <a:t>This should be the         distribution of background events (almost, since some SUSY events are still in)</a:t>
            </a:r>
            <a:endParaRPr lang="en-US" sz="1400" i="1" dirty="0"/>
          </a:p>
        </p:txBody>
      </p:sp>
      <p:graphicFrame>
        <p:nvGraphicFramePr>
          <p:cNvPr id="31759" name="Object 15"/>
          <p:cNvGraphicFramePr>
            <a:graphicFrameLocks noChangeAspect="1"/>
          </p:cNvGraphicFramePr>
          <p:nvPr/>
        </p:nvGraphicFramePr>
        <p:xfrm>
          <a:off x="4222080" y="3341305"/>
          <a:ext cx="357190" cy="267893"/>
        </p:xfrm>
        <a:graphic>
          <a:graphicData uri="http://schemas.openxmlformats.org/presentationml/2006/ole">
            <p:oleObj spid="_x0000_s31759" name="Equation" r:id="rId7" imgW="304560" imgH="228600" progId="Equation.3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42844" y="4978892"/>
            <a:ext cx="350046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Make an </a:t>
            </a:r>
            <a:r>
              <a:rPr lang="de-DE" sz="1600" dirty="0" smtClean="0"/>
              <a:t>Ansatz</a:t>
            </a:r>
            <a:r>
              <a:rPr lang="en-US" sz="1600" dirty="0" smtClean="0"/>
              <a:t> for the SUSY events </a:t>
            </a:r>
          </a:p>
          <a:p>
            <a:r>
              <a:rPr lang="en-US" sz="1600" dirty="0" smtClean="0"/>
              <a:t>  as function of the cut variables and </a:t>
            </a:r>
          </a:p>
          <a:p>
            <a:r>
              <a:rPr lang="en-US" sz="1600" dirty="0" smtClean="0"/>
              <a:t>subtract from control region</a:t>
            </a:r>
            <a:endParaRPr lang="en-US" sz="1600" dirty="0"/>
          </a:p>
        </p:txBody>
      </p:sp>
      <p:pic>
        <p:nvPicPr>
          <p:cNvPr id="35" name="Picture 34" descr="atlas_backgnd_2nd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45400" y="4201780"/>
            <a:ext cx="2592000" cy="182033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791301" y="308879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correction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791301" y="59147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corrected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rot="5400000">
            <a:off x="7163400" y="3852000"/>
            <a:ext cx="756000" cy="0"/>
          </a:xfrm>
          <a:prstGeom prst="straightConnector1">
            <a:avLst/>
          </a:prstGeom>
          <a:ln w="76200" cap="rnd">
            <a:solidFill>
              <a:schemeClr val="accent1">
                <a:lumMod val="50000"/>
              </a:schemeClr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19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3" y="159026"/>
            <a:ext cx="7286675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Other SUSY models</a:t>
            </a:r>
            <a:endParaRPr lang="en-US" sz="3600" b="1" dirty="0"/>
          </a:p>
        </p:txBody>
      </p:sp>
      <p:pic>
        <p:nvPicPr>
          <p:cNvPr id="11" name="Picture 10" descr="atlas_nuhm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49" y="1953946"/>
            <a:ext cx="3452137" cy="3071817"/>
          </a:xfrm>
          <a:prstGeom prst="rect">
            <a:avLst/>
          </a:prstGeom>
        </p:spPr>
      </p:pic>
      <p:pic>
        <p:nvPicPr>
          <p:cNvPr id="12" name="Picture 11" descr="atlas_gmsb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103" y="1934475"/>
            <a:ext cx="3587181" cy="311075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08195" y="1173521"/>
            <a:ext cx="271464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on-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niversal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iggs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odel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NUHM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1173521"/>
            <a:ext cx="363791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auge-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ediated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ymmetry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reaking</a:t>
            </a:r>
          </a:p>
          <a:p>
            <a:pPr algn="ctr"/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GMSB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24730" y="5112962"/>
            <a:ext cx="711916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Discovery potential of LHC for other models is rather similar to mSUGRA,</a:t>
            </a:r>
          </a:p>
          <a:p>
            <a:r>
              <a:rPr lang="en-US" dirty="0" smtClean="0"/>
              <a:t>    i.e. squark and gluino masses ≤ 1TeV are reachable with 1fb</a:t>
            </a:r>
            <a:r>
              <a:rPr lang="en-US" baseline="30000" dirty="0" smtClean="0"/>
              <a:t>-1</a:t>
            </a:r>
            <a:r>
              <a:rPr lang="en-US" dirty="0" smtClean="0"/>
              <a:t>@14TeV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71670" y="5929330"/>
            <a:ext cx="50006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Similar studies have also been performed by CMS!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2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1285860"/>
            <a:ext cx="6215106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 Why Supersymmetry?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SUSY models and SUSY events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 LHC detectors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 SUSY searches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Inclusive SUSY searches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Trilepton events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Other searches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 SUSY mass spectrum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 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03712" y="139463"/>
            <a:ext cx="653657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OUTLINE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47463" y="5572140"/>
            <a:ext cx="464907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plots in this talk are the result of the work of </a:t>
            </a:r>
            <a:r>
              <a:rPr lang="en-US" smtClean="0"/>
              <a:t>many </a:t>
            </a:r>
            <a:r>
              <a:rPr lang="en-US" smtClean="0"/>
              <a:t>people. </a:t>
            </a:r>
            <a:r>
              <a:rPr lang="en-US" dirty="0" smtClean="0"/>
              <a:t>– Thanks to all of them!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3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1" name="Picture 10" descr="Std_Model_Particl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97" y="872507"/>
            <a:ext cx="2867025" cy="2486025"/>
          </a:xfrm>
          <a:prstGeom prst="rect">
            <a:avLst/>
          </a:prstGeom>
        </p:spPr>
      </p:pic>
      <p:pic>
        <p:nvPicPr>
          <p:cNvPr id="13" name="Picture 12" descr="Fermion_loop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6000" y="1490713"/>
            <a:ext cx="1628775" cy="861536"/>
          </a:xfrm>
          <a:prstGeom prst="rect">
            <a:avLst/>
          </a:prstGeom>
          <a:ln>
            <a:noFill/>
          </a:ln>
          <a:effectLst>
            <a:softEdge rad="31750"/>
          </a:effectLst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143372" y="1015383"/>
            <a:ext cx="452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 fermion </a:t>
            </a:r>
            <a:r>
              <a:rPr lang="en-US" dirty="0"/>
              <a:t>l</a:t>
            </a:r>
            <a:r>
              <a:rPr lang="en-US" dirty="0" smtClean="0"/>
              <a:t>oop correction to Higgs mass…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592947" y="5427121"/>
          <a:ext cx="3122457" cy="500066"/>
        </p:xfrm>
        <a:graphic>
          <a:graphicData uri="http://schemas.openxmlformats.org/presentationml/2006/ole">
            <p:oleObj spid="_x0000_s1026" name="Equation" r:id="rId6" imgW="2692080" imgH="4190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500694" y="1731430"/>
          <a:ext cx="3221326" cy="493723"/>
        </p:xfrm>
        <a:graphic>
          <a:graphicData uri="http://schemas.openxmlformats.org/presentationml/2006/ole">
            <p:oleObj spid="_x0000_s1027" name="Equation" r:id="rId7" imgW="2819160" imgH="431640" progId="Equation.3">
              <p:embed/>
            </p:oleObj>
          </a:graphicData>
        </a:graphic>
      </p:graphicFrame>
      <p:pic>
        <p:nvPicPr>
          <p:cNvPr id="16" name="Picture 15" descr="Boson_loop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7620" y="5162713"/>
            <a:ext cx="1536861" cy="87449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7" name="TextBox 16"/>
          <p:cNvSpPr txBox="1"/>
          <p:nvPr/>
        </p:nvSpPr>
        <p:spPr>
          <a:xfrm>
            <a:off x="4143372" y="4587283"/>
            <a:ext cx="452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 is cancelled by boson loop correction:</a:t>
            </a:r>
            <a:endParaRPr lang="en-US" dirty="0"/>
          </a:p>
        </p:txBody>
      </p:sp>
      <p:pic>
        <p:nvPicPr>
          <p:cNvPr id="18" name="Picture 17" descr="Susy_Model_Particles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2897" y="3730027"/>
            <a:ext cx="2867025" cy="2486025"/>
          </a:xfrm>
          <a:prstGeom prst="rect">
            <a:avLst/>
          </a:prstGeom>
        </p:spPr>
      </p:pic>
      <p:sp>
        <p:nvSpPr>
          <p:cNvPr id="19" name="Curved Left Arrow 18"/>
          <p:cNvSpPr/>
          <p:nvPr/>
        </p:nvSpPr>
        <p:spPr>
          <a:xfrm>
            <a:off x="3500430" y="3013941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9124" y="3236455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SUPERSYMMETRY</a:t>
            </a:r>
          </a:p>
          <a:p>
            <a:pPr algn="r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b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ut needs to be broken!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85918" y="95962"/>
            <a:ext cx="5572164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Why Supersymmetry?</a:t>
            </a:r>
            <a:endParaRPr lang="en-US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85786" y="3301399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Spin ½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143108" y="6158919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Spin ½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2071670" y="3301399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Spin 1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42910" y="6158919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Spin 1</a:t>
            </a:r>
            <a:endParaRPr lang="en-US" sz="1600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913826" y="2269568"/>
            <a:ext cx="24601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913826" y="5158348"/>
            <a:ext cx="24601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57224" y="2214554"/>
            <a:ext cx="7858180" cy="15001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Mixing of “pure” gauginos/higgsinos: 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4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03712" y="139463"/>
            <a:ext cx="653657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SUSY Breaking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1741421"/>
            <a:ext cx="778674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No unique way of breaking SUSY  →  several models ( mSUGRA, GMSB, …)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573588" y="2195513"/>
          <a:ext cx="2451100" cy="1447800"/>
        </p:xfrm>
        <a:graphic>
          <a:graphicData uri="http://schemas.openxmlformats.org/presentationml/2006/ole">
            <p:oleObj spid="_x0000_s2053" name="Equation" r:id="rId3" imgW="2450880" imgH="144756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858016" y="270191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(ordered by mass)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996719"/>
            <a:ext cx="778674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Huge number of additional mass parameters even in MSSM (ca. 100)</a:t>
            </a:r>
          </a:p>
          <a:p>
            <a:pPr algn="r"/>
            <a:r>
              <a:rPr lang="en-US" dirty="0" smtClean="0"/>
              <a:t>→ parameters have to be constrained in specific models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7224" y="3864095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in mSUGRA SUSY masses are derived from 5 theoretical mass parameters at GUT scale:  m</a:t>
            </a:r>
            <a:r>
              <a:rPr lang="en-US" baseline="-25000" dirty="0" smtClean="0"/>
              <a:t>1/2, </a:t>
            </a:r>
            <a:r>
              <a:rPr lang="en-US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/>
              <a:t>, A</a:t>
            </a:r>
            <a:r>
              <a:rPr lang="en-US" baseline="-25000" dirty="0" smtClean="0"/>
              <a:t>0</a:t>
            </a:r>
            <a:r>
              <a:rPr lang="en-US" dirty="0" smtClean="0"/>
              <a:t>, tan</a:t>
            </a:r>
            <a:r>
              <a:rPr lang="el-GR" dirty="0" smtClean="0"/>
              <a:t>β</a:t>
            </a:r>
            <a:r>
              <a:rPr lang="en-US" dirty="0" smtClean="0"/>
              <a:t>, sign(</a:t>
            </a:r>
            <a:r>
              <a:rPr lang="el-GR" dirty="0" smtClean="0"/>
              <a:t>μ</a:t>
            </a:r>
            <a:r>
              <a:rPr lang="en-US" dirty="0" smtClean="0"/>
              <a:t>)</a:t>
            </a:r>
            <a:endParaRPr lang="en-US" baseline="-25000" dirty="0" smtClean="0"/>
          </a:p>
        </p:txBody>
      </p:sp>
      <p:pic>
        <p:nvPicPr>
          <p:cNvPr id="20" name="Picture 19" descr="theory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635" y="3852971"/>
            <a:ext cx="3857652" cy="25601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7224" y="5643578"/>
            <a:ext cx="3927600" cy="646331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I will consider only so called R-parity conserving models in my talk!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5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468" y="139463"/>
            <a:ext cx="6983064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SUSY </a:t>
            </a:r>
            <a:r>
              <a:rPr lang="en-US" sz="3600" b="1" dirty="0"/>
              <a:t>b</a:t>
            </a:r>
            <a:r>
              <a:rPr lang="en-US" sz="3600" b="1" dirty="0" smtClean="0"/>
              <a:t>enchmark scenarios (ATLAS)</a:t>
            </a:r>
            <a:endParaRPr lang="en-US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8083" y="1032131"/>
            <a:ext cx="427887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39919" y="1159241"/>
            <a:ext cx="414340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3600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b="1" dirty="0" smtClean="0">
                <a:solidFill>
                  <a:srgbClr val="FFFF00"/>
                </a:solidFill>
              </a:rPr>
              <a:t>    </a:t>
            </a:r>
            <a:r>
              <a:rPr lang="en-US" b="1" dirty="0" smtClean="0"/>
              <a:t> SU1:</a:t>
            </a:r>
            <a:endParaRPr lang="en-US" b="1" dirty="0"/>
          </a:p>
          <a:p>
            <a:pPr marL="180000" lvl="1">
              <a:lnSpc>
                <a:spcPct val="150000"/>
              </a:lnSpc>
            </a:pPr>
            <a:r>
              <a:rPr lang="en-US" dirty="0"/>
              <a:t>– Coannihilation </a:t>
            </a:r>
            <a:r>
              <a:rPr lang="en-US" dirty="0" smtClean="0"/>
              <a:t>region</a:t>
            </a:r>
          </a:p>
        </p:txBody>
      </p:sp>
      <p:sp>
        <p:nvSpPr>
          <p:cNvPr id="18" name="5-Point Star 17"/>
          <p:cNvSpPr/>
          <p:nvPr/>
        </p:nvSpPr>
        <p:spPr>
          <a:xfrm>
            <a:off x="554233" y="1366654"/>
            <a:ext cx="142876" cy="142876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sp>
        <p:nvSpPr>
          <p:cNvPr id="19" name="5-Point Star 18"/>
          <p:cNvSpPr/>
          <p:nvPr/>
        </p:nvSpPr>
        <p:spPr>
          <a:xfrm>
            <a:off x="5175527" y="3961089"/>
            <a:ext cx="142876" cy="142876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7763061" y="4032527"/>
            <a:ext cx="142876" cy="142876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sp>
        <p:nvSpPr>
          <p:cNvPr id="27" name="5-Point Star 26"/>
          <p:cNvSpPr/>
          <p:nvPr/>
        </p:nvSpPr>
        <p:spPr>
          <a:xfrm>
            <a:off x="5262731" y="4175403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sp>
        <p:nvSpPr>
          <p:cNvPr id="29" name="5-Point Star 28"/>
          <p:cNvSpPr/>
          <p:nvPr/>
        </p:nvSpPr>
        <p:spPr>
          <a:xfrm>
            <a:off x="5334169" y="4445389"/>
            <a:ext cx="142876" cy="14287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sp>
        <p:nvSpPr>
          <p:cNvPr id="31" name="5-Point Star 30"/>
          <p:cNvSpPr/>
          <p:nvPr/>
        </p:nvSpPr>
        <p:spPr>
          <a:xfrm>
            <a:off x="5619921" y="3984738"/>
            <a:ext cx="142876" cy="142876"/>
          </a:xfrm>
          <a:prstGeom prst="star5">
            <a:avLst/>
          </a:prstGeom>
          <a:solidFill>
            <a:srgbClr val="9148C8"/>
          </a:solidFill>
          <a:ln>
            <a:solidFill>
              <a:srgbClr val="9148C8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1300145" y="1256056"/>
          <a:ext cx="2815159" cy="409478"/>
        </p:xfrm>
        <a:graphic>
          <a:graphicData uri="http://schemas.openxmlformats.org/presentationml/2006/ole">
            <p:oleObj spid="_x0000_s5124" name="Equation" r:id="rId4" imgW="2095200" imgH="304560" progId="Equation.3">
              <p:embed/>
            </p:oleObj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39919" y="4266794"/>
            <a:ext cx="414340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36000" bIns="36000" rtlCol="0">
            <a:spAutoFit/>
          </a:bodyPr>
          <a:lstStyle/>
          <a:p>
            <a:pPr marL="180000" lvl="1">
              <a:lnSpc>
                <a:spcPct val="150000"/>
              </a:lnSpc>
            </a:pPr>
            <a:r>
              <a:rPr lang="en-US" b="1" dirty="0" smtClean="0"/>
              <a:t>    SU4:</a:t>
            </a:r>
          </a:p>
          <a:p>
            <a:pPr marL="180000" lvl="1">
              <a:lnSpc>
                <a:spcPct val="150000"/>
              </a:lnSpc>
            </a:pPr>
            <a:r>
              <a:rPr lang="en-US" dirty="0" smtClean="0"/>
              <a:t>– Just beyond Tevatron reach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28" name="5-Point Star 27"/>
          <p:cNvSpPr/>
          <p:nvPr/>
        </p:nvSpPr>
        <p:spPr>
          <a:xfrm>
            <a:off x="554233" y="4449820"/>
            <a:ext cx="142876" cy="14287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1300145" y="4358841"/>
          <a:ext cx="2816225" cy="409575"/>
        </p:xfrm>
        <a:graphic>
          <a:graphicData uri="http://schemas.openxmlformats.org/presentationml/2006/ole">
            <p:oleObj spid="_x0000_s5127" name="Equation" r:id="rId5" imgW="2095200" imgH="30456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339919" y="3230943"/>
            <a:ext cx="414340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36000" bIns="36000" rtlCol="0">
            <a:spAutoFit/>
          </a:bodyPr>
          <a:lstStyle/>
          <a:p>
            <a:pPr marL="180000" lvl="1">
              <a:lnSpc>
                <a:spcPct val="150000"/>
              </a:lnSpc>
            </a:pPr>
            <a:r>
              <a:rPr lang="en-US" b="1" dirty="0" smtClean="0"/>
              <a:t>    SU3:</a:t>
            </a:r>
          </a:p>
          <a:p>
            <a:pPr marL="180000" lvl="1">
              <a:lnSpc>
                <a:spcPct val="150000"/>
              </a:lnSpc>
            </a:pPr>
            <a:r>
              <a:rPr lang="en-US" dirty="0" smtClean="0"/>
              <a:t>– Bulk point</a:t>
            </a:r>
            <a:endParaRPr lang="en-US" dirty="0"/>
          </a:p>
        </p:txBody>
      </p:sp>
      <p:sp>
        <p:nvSpPr>
          <p:cNvPr id="26" name="5-Point Star 25"/>
          <p:cNvSpPr/>
          <p:nvPr/>
        </p:nvSpPr>
        <p:spPr>
          <a:xfrm>
            <a:off x="554233" y="3422098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300145" y="3324547"/>
          <a:ext cx="2816225" cy="409575"/>
        </p:xfrm>
        <a:graphic>
          <a:graphicData uri="http://schemas.openxmlformats.org/presentationml/2006/ole">
            <p:oleObj spid="_x0000_s5126" name="Equation" r:id="rId6" imgW="2095200" imgH="304560" progId="Equation.3">
              <p:embed/>
            </p:oleObj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339919" y="2195092"/>
            <a:ext cx="414340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36000" bIns="36000" rtlCol="0">
            <a:spAutoFit/>
          </a:bodyPr>
          <a:lstStyle/>
          <a:p>
            <a:pPr marL="180000" lvl="1">
              <a:lnSpc>
                <a:spcPct val="150000"/>
              </a:lnSpc>
            </a:pPr>
            <a:r>
              <a:rPr lang="en-US" b="1" dirty="0" smtClean="0"/>
              <a:t>    SU2:</a:t>
            </a:r>
          </a:p>
          <a:p>
            <a:pPr marL="180000" lvl="1">
              <a:lnSpc>
                <a:spcPct val="150000"/>
              </a:lnSpc>
            </a:pPr>
            <a:r>
              <a:rPr lang="en-US" dirty="0" smtClean="0"/>
              <a:t>– Focus point</a:t>
            </a:r>
            <a:r>
              <a:rPr lang="en-US" b="1" dirty="0" smtClean="0"/>
              <a:t> </a:t>
            </a:r>
            <a:endParaRPr lang="en-US" dirty="0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300145" y="2290253"/>
          <a:ext cx="2917825" cy="409575"/>
        </p:xfrm>
        <a:graphic>
          <a:graphicData uri="http://schemas.openxmlformats.org/presentationml/2006/ole">
            <p:oleObj spid="_x0000_s5125" name="Equation" r:id="rId7" imgW="2171520" imgH="304560" progId="Equation.3">
              <p:embed/>
            </p:oleObj>
          </a:graphicData>
        </a:graphic>
      </p:graphicFrame>
      <p:sp>
        <p:nvSpPr>
          <p:cNvPr id="20" name="5-Point Star 19"/>
          <p:cNvSpPr/>
          <p:nvPr/>
        </p:nvSpPr>
        <p:spPr>
          <a:xfrm>
            <a:off x="554233" y="2394376"/>
            <a:ext cx="142876" cy="142876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9919" y="5302645"/>
            <a:ext cx="414340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36000" bIns="36000" rtlCol="0">
            <a:spAutoFit/>
          </a:bodyPr>
          <a:lstStyle/>
          <a:p>
            <a:pPr marL="180000" lvl="1">
              <a:lnSpc>
                <a:spcPct val="150000"/>
              </a:lnSpc>
            </a:pPr>
            <a:r>
              <a:rPr lang="en-US" b="1" dirty="0" smtClean="0"/>
              <a:t>    SU6:</a:t>
            </a:r>
          </a:p>
          <a:p>
            <a:pPr marL="180000" lvl="1">
              <a:lnSpc>
                <a:spcPct val="150000"/>
              </a:lnSpc>
            </a:pPr>
            <a:r>
              <a:rPr lang="en-US" dirty="0" smtClean="0"/>
              <a:t>– Funnel regions</a:t>
            </a:r>
            <a:endParaRPr lang="en-US" dirty="0"/>
          </a:p>
        </p:txBody>
      </p:sp>
      <p:sp>
        <p:nvSpPr>
          <p:cNvPr id="30" name="5-Point Star 29"/>
          <p:cNvSpPr/>
          <p:nvPr/>
        </p:nvSpPr>
        <p:spPr>
          <a:xfrm>
            <a:off x="554233" y="5477544"/>
            <a:ext cx="142876" cy="142876"/>
          </a:xfrm>
          <a:prstGeom prst="star5">
            <a:avLst/>
          </a:prstGeom>
          <a:solidFill>
            <a:srgbClr val="9148C8"/>
          </a:solidFill>
          <a:ln>
            <a:solidFill>
              <a:srgbClr val="9148C8"/>
            </a:solidFill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2"/>
              </a:solidFill>
            </a:endParaRPr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1300145" y="5393136"/>
          <a:ext cx="2816225" cy="409575"/>
        </p:xfrm>
        <a:graphic>
          <a:graphicData uri="http://schemas.openxmlformats.org/presentationml/2006/ole">
            <p:oleObj spid="_x0000_s5128" name="Equation" r:id="rId8" imgW="2095200" imgH="304560" progId="Equation.3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000628" y="5286388"/>
            <a:ext cx="3643338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CMS uses somewhat different benchmark scenarios with additional points in the high mass region!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6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159026"/>
            <a:ext cx="5572164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SUSY events</a:t>
            </a:r>
            <a:endParaRPr lang="en-US" sz="3600" b="1" dirty="0"/>
          </a:p>
        </p:txBody>
      </p:sp>
      <p:pic>
        <p:nvPicPr>
          <p:cNvPr id="13" name="Picture 12" descr="event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142984"/>
            <a:ext cx="3599100" cy="4786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3095626" y="2836864"/>
          <a:ext cx="180966" cy="285587"/>
        </p:xfrm>
        <a:graphic>
          <a:graphicData uri="http://schemas.openxmlformats.org/presentationml/2006/ole">
            <p:oleObj spid="_x0000_s3075" name="Equation" r:id="rId4" imgW="203040" imgH="317160" progId="Equation.3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666193" y="2062146"/>
          <a:ext cx="127000" cy="304800"/>
        </p:xfrm>
        <a:graphic>
          <a:graphicData uri="http://schemas.openxmlformats.org/presentationml/2006/ole">
            <p:oleObj spid="_x0000_s3077" name="Equation" r:id="rId5" imgW="126720" imgH="30456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2967030" y="2043106"/>
          <a:ext cx="180975" cy="285750"/>
        </p:xfrm>
        <a:graphic>
          <a:graphicData uri="http://schemas.openxmlformats.org/presentationml/2006/ole">
            <p:oleObj spid="_x0000_s3078" name="Equation" r:id="rId6" imgW="203040" imgH="317160" progId="Equation.3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2295525" y="2707485"/>
          <a:ext cx="127000" cy="233363"/>
        </p:xfrm>
        <a:graphic>
          <a:graphicData uri="http://schemas.openxmlformats.org/presentationml/2006/ole">
            <p:oleObj spid="_x0000_s3079" name="Equation" r:id="rId7" imgW="126720" imgH="304560" progId="Equation.3">
              <p:embed/>
            </p:oleObj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2300288" y="2104807"/>
          <a:ext cx="127000" cy="196850"/>
        </p:xfrm>
        <a:graphic>
          <a:graphicData uri="http://schemas.openxmlformats.org/presentationml/2006/ole">
            <p:oleObj spid="_x0000_s3080" name="Equation" r:id="rId8" imgW="126720" imgH="304560" progId="Equation.3">
              <p:embed/>
            </p:oleObj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2630475" y="2888462"/>
          <a:ext cx="127000" cy="160338"/>
        </p:xfrm>
        <a:graphic>
          <a:graphicData uri="http://schemas.openxmlformats.org/presentationml/2006/ole">
            <p:oleObj spid="_x0000_s3081" name="Equation" r:id="rId9" imgW="126720" imgH="164880" progId="Equation.3">
              <p:embed/>
            </p:oleObj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2557450" y="2416971"/>
          <a:ext cx="127000" cy="196850"/>
        </p:xfrm>
        <a:graphic>
          <a:graphicData uri="http://schemas.openxmlformats.org/presentationml/2006/ole">
            <p:oleObj spid="_x0000_s3082" name="Equation" r:id="rId10" imgW="126720" imgH="304560" progId="Equation.3">
              <p:embed/>
            </p:oleObj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2714612" y="2571744"/>
          <a:ext cx="127000" cy="304800"/>
        </p:xfrm>
        <a:graphic>
          <a:graphicData uri="http://schemas.openxmlformats.org/presentationml/2006/ole">
            <p:oleObj spid="_x0000_s3083" name="Equation" r:id="rId11" imgW="126720" imgH="304560" progId="Equation.3">
              <p:embed/>
            </p:oleObj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/>
        </p:nvGraphicFramePr>
        <p:xfrm>
          <a:off x="3071802" y="2676516"/>
          <a:ext cx="127000" cy="160338"/>
        </p:xfrm>
        <a:graphic>
          <a:graphicData uri="http://schemas.openxmlformats.org/presentationml/2006/ole">
            <p:oleObj spid="_x0000_s3084" name="Equation" r:id="rId12" imgW="126720" imgH="164880" progId="Equation.3">
              <p:embed/>
            </p:oleObj>
          </a:graphicData>
        </a:graphic>
      </p:graphicFrame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2828908" y="2359032"/>
          <a:ext cx="127000" cy="160338"/>
        </p:xfrm>
        <a:graphic>
          <a:graphicData uri="http://schemas.openxmlformats.org/presentationml/2006/ole">
            <p:oleObj spid="_x0000_s3085" name="Equation" r:id="rId13" imgW="126720" imgH="16488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357686" y="1142984"/>
            <a:ext cx="438038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Dominant process: </a:t>
            </a:r>
          </a:p>
          <a:p>
            <a:r>
              <a:rPr lang="en-US" sz="2000" b="1" dirty="0" smtClean="0"/>
              <a:t>(</a:t>
            </a:r>
            <a:r>
              <a:rPr lang="en-US" sz="2000" b="1" dirty="0"/>
              <a:t>s</a:t>
            </a:r>
            <a:r>
              <a:rPr lang="en-US" sz="2000" b="1" dirty="0" smtClean="0"/>
              <a:t>quark/gluino </a:t>
            </a:r>
            <a:r>
              <a:rPr lang="en-US" sz="2000" b="1" dirty="0"/>
              <a:t>p</a:t>
            </a:r>
            <a:r>
              <a:rPr lang="en-US" sz="2000" b="1" dirty="0" smtClean="0"/>
              <a:t>air production)         </a:t>
            </a:r>
            <a:endParaRPr lang="en-US" u="sng" dirty="0" smtClean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6429388" y="1135101"/>
          <a:ext cx="1085850" cy="457200"/>
        </p:xfrm>
        <a:graphic>
          <a:graphicData uri="http://schemas.openxmlformats.org/presentationml/2006/ole">
            <p:oleObj spid="_x0000_s3087" name="Equation" r:id="rId14" imgW="723600" imgH="30456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369019" y="2059536"/>
            <a:ext cx="435771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SUSY decay cascades down to stable LSP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429124" y="3786190"/>
            <a:ext cx="4143404" cy="19236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Signatures: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Missing energy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 from </a:t>
            </a:r>
            <a:r>
              <a:rPr lang="en-US" sz="1400" dirty="0" smtClean="0">
                <a:solidFill>
                  <a:srgbClr val="FF0000"/>
                </a:solidFill>
              </a:rPr>
              <a:t>L</a:t>
            </a:r>
            <a:r>
              <a:rPr lang="en-US" sz="1400" dirty="0" smtClean="0"/>
              <a:t>ightest </a:t>
            </a:r>
            <a:r>
              <a:rPr lang="en-US" sz="1400" dirty="0" smtClean="0">
                <a:solidFill>
                  <a:srgbClr val="FF0000"/>
                </a:solidFill>
              </a:rPr>
              <a:t>S</a:t>
            </a:r>
            <a:r>
              <a:rPr lang="en-US" sz="1400" dirty="0" smtClean="0"/>
              <a:t>upersymmetric </a:t>
            </a:r>
            <a:r>
              <a:rPr lang="en-US" sz="1400" dirty="0" smtClean="0">
                <a:solidFill>
                  <a:srgbClr val="FF0000"/>
                </a:solidFill>
              </a:rPr>
              <a:t>P</a:t>
            </a:r>
            <a:r>
              <a:rPr lang="en-US" sz="1400" dirty="0" smtClean="0"/>
              <a:t>articles(</a:t>
            </a:r>
            <a:r>
              <a:rPr lang="en-US" sz="1400" dirty="0" smtClean="0">
                <a:solidFill>
                  <a:srgbClr val="FF0000"/>
                </a:solidFill>
              </a:rPr>
              <a:t>LSP</a:t>
            </a:r>
            <a:r>
              <a:rPr lang="en-US" sz="1400" dirty="0" smtClean="0"/>
              <a:t>s)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 from neutrinos (e.g. from semileptonic   				             b decays)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Hard jets (from quarks or gluons)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Additional hard leptons (0, 1, 2, …)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369018" y="2714621"/>
            <a:ext cx="44178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Neutralinos via </a:t>
            </a:r>
            <a:endParaRPr lang="en-US" dirty="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5969228" y="2700327"/>
          <a:ext cx="2780019" cy="460268"/>
        </p:xfrm>
        <a:graphic>
          <a:graphicData uri="http://schemas.openxmlformats.org/presentationml/2006/ole">
            <p:oleObj spid="_x0000_s3088" name="Equation" r:id="rId15" imgW="1917360" imgH="317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7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grpSp>
        <p:nvGrpSpPr>
          <p:cNvPr id="11" name="Group 83"/>
          <p:cNvGrpSpPr>
            <a:grpSpLocks/>
          </p:cNvGrpSpPr>
          <p:nvPr/>
        </p:nvGrpSpPr>
        <p:grpSpPr bwMode="auto">
          <a:xfrm>
            <a:off x="152400" y="3286123"/>
            <a:ext cx="4419600" cy="3041651"/>
            <a:chOff x="96" y="1906"/>
            <a:chExt cx="3216" cy="2080"/>
          </a:xfrm>
        </p:grpSpPr>
        <p:pic>
          <p:nvPicPr>
            <p:cNvPr id="12" name="Picture 16" descr="ATLAS_Silver_White_MK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" y="1906"/>
              <a:ext cx="3216" cy="20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4C4C4C"/>
              </a:outerShdw>
            </a:effectLst>
          </p:spPr>
        </p:pic>
        <p:sp>
          <p:nvSpPr>
            <p:cNvPr id="13" name="Text Box 81"/>
            <p:cNvSpPr txBox="1">
              <a:spLocks noChangeArrowheads="1"/>
            </p:cNvSpPr>
            <p:nvPr/>
          </p:nvSpPr>
          <p:spPr bwMode="auto">
            <a:xfrm>
              <a:off x="96" y="3744"/>
              <a:ext cx="543" cy="2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l"/>
              <a:r>
                <a:rPr lang="en-US" b="1" dirty="0"/>
                <a:t>ATLAS</a:t>
              </a:r>
            </a:p>
          </p:txBody>
        </p:sp>
      </p:grpSp>
      <p:grpSp>
        <p:nvGrpSpPr>
          <p:cNvPr id="14" name="Group 82"/>
          <p:cNvGrpSpPr>
            <a:grpSpLocks/>
          </p:cNvGrpSpPr>
          <p:nvPr/>
        </p:nvGrpSpPr>
        <p:grpSpPr bwMode="auto">
          <a:xfrm>
            <a:off x="4714876" y="285728"/>
            <a:ext cx="4268788" cy="3071813"/>
            <a:chOff x="2888" y="768"/>
            <a:chExt cx="2689" cy="1935"/>
          </a:xfrm>
        </p:grpSpPr>
        <p:pic>
          <p:nvPicPr>
            <p:cNvPr id="15" name="Picture 15" descr="CMS_3D_Detector_5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8" y="768"/>
              <a:ext cx="2689" cy="19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4C4C4C"/>
              </a:outerShdw>
            </a:effectLst>
          </p:spPr>
        </p:pic>
        <p:sp>
          <p:nvSpPr>
            <p:cNvPr id="16" name="Text Box 80"/>
            <p:cNvSpPr txBox="1">
              <a:spLocks noChangeArrowheads="1"/>
            </p:cNvSpPr>
            <p:nvPr/>
          </p:nvSpPr>
          <p:spPr bwMode="auto">
            <a:xfrm>
              <a:off x="2907" y="781"/>
              <a:ext cx="400" cy="2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l"/>
              <a:r>
                <a:rPr lang="en-US" b="1" dirty="0"/>
                <a:t>CMS</a:t>
              </a:r>
            </a:p>
          </p:txBody>
        </p:sp>
      </p:grp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28596" y="285728"/>
            <a:ext cx="4214842" cy="271464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4C4C4C"/>
            </a:outerShdw>
          </a:effectLst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b="1" i="1" u="sng" dirty="0">
                <a:solidFill>
                  <a:srgbClr val="0000FF"/>
                </a:solidFill>
              </a:rPr>
              <a:t>CMS (Compact Muon Solenoid)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1400" dirty="0">
                <a:solidFill>
                  <a:srgbClr val="0000FF"/>
                </a:solidFill>
              </a:rPr>
              <a:t>Large 4T Solenoid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1400" dirty="0" smtClean="0">
                <a:solidFill>
                  <a:srgbClr val="0000FF"/>
                </a:solidFill>
              </a:rPr>
              <a:t>Muon </a:t>
            </a:r>
            <a:r>
              <a:rPr lang="en-US" sz="1400" dirty="0">
                <a:solidFill>
                  <a:srgbClr val="0000FF"/>
                </a:solidFill>
              </a:rPr>
              <a:t>Spectrometer</a:t>
            </a:r>
          </a:p>
          <a:p>
            <a:pPr marL="742950" lvl="1" indent="-28575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 smtClean="0">
                <a:solidFill>
                  <a:srgbClr val="000066"/>
                </a:solidFill>
              </a:rPr>
              <a:t>Muon Chambers Integrated in Return Yoke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1400" dirty="0" smtClean="0">
                <a:solidFill>
                  <a:srgbClr val="0000FF"/>
                </a:solidFill>
              </a:rPr>
              <a:t>Calorimetry</a:t>
            </a:r>
            <a:endParaRPr lang="en-US" sz="1400" dirty="0">
              <a:solidFill>
                <a:srgbClr val="0000FF"/>
              </a:solidFill>
            </a:endParaRP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</a:rPr>
              <a:t>PbWO</a:t>
            </a:r>
            <a:r>
              <a:rPr lang="en-US" sz="1400" i="1" baseline="-25000" dirty="0">
                <a:solidFill>
                  <a:srgbClr val="000066"/>
                </a:solidFill>
              </a:rPr>
              <a:t>4</a:t>
            </a:r>
            <a:r>
              <a:rPr lang="en-US" sz="1400" i="1" dirty="0">
                <a:solidFill>
                  <a:srgbClr val="000066"/>
                </a:solidFill>
              </a:rPr>
              <a:t> Crystal: Excellent </a:t>
            </a:r>
            <a:r>
              <a:rPr lang="en-US" sz="1400" i="1" dirty="0" smtClean="0">
                <a:solidFill>
                  <a:srgbClr val="000066"/>
                </a:solidFill>
              </a:rPr>
              <a:t>Resolution</a:t>
            </a:r>
          </a:p>
          <a:p>
            <a:pPr marL="285750" indent="-285750">
              <a:spcBef>
                <a:spcPct val="20000"/>
              </a:spcBef>
              <a:buClr>
                <a:srgbClr val="000066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Inner </a:t>
            </a:r>
            <a:r>
              <a:rPr lang="en-US" sz="1400" dirty="0">
                <a:solidFill>
                  <a:srgbClr val="0000FF"/>
                </a:solidFill>
              </a:rPr>
              <a:t>Tracking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</a:rPr>
              <a:t>Pixels: 100</a:t>
            </a: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m (r-) x 150m (z)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p/p (1 GeV) = 0.007,0.02 (</a:t>
            </a:r>
            <a:r>
              <a:rPr lang="en-US" altLang="ja-JP" sz="1400" i="1" dirty="0">
                <a:solidFill>
                  <a:srgbClr val="000066"/>
                </a:solidFill>
                <a:ea typeface="ＭＳ Ｐゴシック" pitchFamily="48" charset="-128"/>
                <a:sym typeface="Symbol" pitchFamily="18" charset="2"/>
              </a:rPr>
              <a:t>≈0,2.5)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p/p (100 GeV) = </a:t>
            </a:r>
            <a:r>
              <a:rPr lang="en-US" sz="1400" i="1" dirty="0" smtClean="0">
                <a:solidFill>
                  <a:srgbClr val="000066"/>
                </a:solidFill>
                <a:sym typeface="Symbol" pitchFamily="18" charset="2"/>
              </a:rPr>
              <a:t>0.015,0.07</a:t>
            </a:r>
            <a:endParaRPr lang="en-US" altLang="ja-JP" sz="1400" i="1" dirty="0">
              <a:solidFill>
                <a:srgbClr val="000066"/>
              </a:solidFill>
              <a:ea typeface="ＭＳ Ｐゴシック" pitchFamily="48" charset="-128"/>
              <a:sym typeface="Symbol" pitchFamily="18" charset="2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4643438" y="3714752"/>
            <a:ext cx="4071966" cy="2643206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4C4C4C"/>
            </a:outerShdw>
          </a:effectLst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b="1" i="1" u="sng" dirty="0">
                <a:solidFill>
                  <a:srgbClr val="0000FF"/>
                </a:solidFill>
              </a:rPr>
              <a:t>ATLAS (A Toiroidal </a:t>
            </a:r>
            <a:r>
              <a:rPr lang="en-US" b="1" i="1" u="sng" dirty="0" smtClean="0">
                <a:solidFill>
                  <a:srgbClr val="0000FF"/>
                </a:solidFill>
              </a:rPr>
              <a:t>LHC </a:t>
            </a:r>
            <a:r>
              <a:rPr lang="en-US" b="1" i="1" u="sng" dirty="0">
                <a:solidFill>
                  <a:srgbClr val="0000FF"/>
                </a:solidFill>
              </a:rPr>
              <a:t>ApparatuS)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400" dirty="0" smtClean="0">
                <a:solidFill>
                  <a:srgbClr val="0000FF"/>
                </a:solidFill>
              </a:rPr>
              <a:t>Muon Spectrometer (3 Large Toroids)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 smtClean="0">
                <a:solidFill>
                  <a:srgbClr val="000066"/>
                </a:solidFill>
              </a:rPr>
              <a:t>High </a:t>
            </a:r>
            <a:r>
              <a:rPr lang="en-US" sz="1400" i="1" dirty="0">
                <a:solidFill>
                  <a:srgbClr val="000066"/>
                </a:solidFill>
              </a:rPr>
              <a:t>BL</a:t>
            </a:r>
            <a:r>
              <a:rPr lang="en-US" sz="1400" i="1" baseline="30000" dirty="0">
                <a:solidFill>
                  <a:srgbClr val="000066"/>
                </a:solidFill>
              </a:rPr>
              <a:t>2</a:t>
            </a:r>
            <a:r>
              <a:rPr lang="en-US" sz="1400" i="1" dirty="0">
                <a:solidFill>
                  <a:srgbClr val="000066"/>
                </a:solidFill>
              </a:rPr>
              <a:t> for Standalone Measurements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1400" dirty="0" smtClean="0">
                <a:solidFill>
                  <a:srgbClr val="0000FF"/>
                </a:solidFill>
              </a:rPr>
              <a:t>Calorimetry</a:t>
            </a:r>
            <a:endParaRPr lang="en-US" sz="1400" dirty="0">
              <a:solidFill>
                <a:srgbClr val="0000FF"/>
              </a:solidFill>
            </a:endParaRP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</a:rPr>
              <a:t>Lateral &amp; Longitudinal Segmentation</a:t>
            </a:r>
            <a:endParaRPr lang="en-US" sz="1400" i="1" dirty="0">
              <a:solidFill>
                <a:srgbClr val="000066"/>
              </a:solidFill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400" dirty="0" smtClean="0">
                <a:solidFill>
                  <a:srgbClr val="0000FF"/>
                </a:solidFill>
              </a:rPr>
              <a:t>Inner Tracking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(Small” 2T Solenoid)</a:t>
            </a:r>
            <a:endParaRPr lang="en-US" sz="1400" dirty="0">
              <a:solidFill>
                <a:srgbClr val="0000FF"/>
              </a:solidFill>
            </a:endParaRP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</a:rPr>
              <a:t>Pixels: 50</a:t>
            </a: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m (r-) x 400m (z)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p/p (1 GeV)= 0.013</a:t>
            </a:r>
            <a:r>
              <a:rPr lang="en-US" altLang="ja-JP" sz="1400" i="1" dirty="0">
                <a:solidFill>
                  <a:srgbClr val="000066"/>
                </a:solidFill>
                <a:ea typeface="ＭＳ Ｐゴシック" pitchFamily="48" charset="-128"/>
                <a:sym typeface="Symbol" pitchFamily="18" charset="2"/>
              </a:rPr>
              <a:t>,0.02 (</a:t>
            </a: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</a:t>
            </a:r>
            <a:r>
              <a:rPr lang="en-US" altLang="ja-JP" sz="1400" i="1" dirty="0">
                <a:solidFill>
                  <a:srgbClr val="000066"/>
                </a:solidFill>
                <a:ea typeface="ＭＳ Ｐゴシック" pitchFamily="48" charset="-128"/>
                <a:sym typeface="Symbol" pitchFamily="18" charset="2"/>
              </a:rPr>
              <a:t>≈0,2.5)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p/p (100 GeV) = 0.038,0.11</a:t>
            </a:r>
          </a:p>
          <a:p>
            <a:pPr marL="742950" lvl="1" indent="-285750" algn="l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66"/>
                </a:solidFill>
                <a:sym typeface="Symbol" pitchFamily="18" charset="2"/>
              </a:rPr>
              <a:t>TRT for e/ identification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63" y="1447813"/>
            <a:ext cx="593407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Straight Arrow Connector 27"/>
          <p:cNvCxnSpPr/>
          <p:nvPr/>
        </p:nvCxnSpPr>
        <p:spPr>
          <a:xfrm rot="10800000">
            <a:off x="6286512" y="5214950"/>
            <a:ext cx="642942" cy="500066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8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7323" y="159026"/>
            <a:ext cx="5929354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Inclusive Analysis (no leptons)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4958" y="2090755"/>
            <a:ext cx="14287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252000"/>
            <a:r>
              <a:rPr lang="en-US" dirty="0" smtClean="0"/>
              <a:t>1): 4 jets+ 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183373" y="2130661"/>
          <a:ext cx="396878" cy="285752"/>
        </p:xfrm>
        <a:graphic>
          <a:graphicData uri="http://schemas.openxmlformats.org/presentationml/2006/ole">
            <p:oleObj spid="_x0000_s6148" name="Equation" r:id="rId4" imgW="317160" imgH="2286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476327" y="2027691"/>
            <a:ext cx="142876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252000"/>
            <a:r>
              <a:rPr lang="en-US" dirty="0" smtClean="0"/>
              <a:t>2):     1) +</a:t>
            </a:r>
          </a:p>
          <a:p>
            <a:pPr indent="-252000"/>
            <a:endParaRPr lang="en-US" dirty="0"/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7787069" y="2361077"/>
          <a:ext cx="1127125" cy="301625"/>
        </p:xfrm>
        <a:graphic>
          <a:graphicData uri="http://schemas.openxmlformats.org/presentationml/2006/ole">
            <p:oleObj spid="_x0000_s6149" name="Equation" r:id="rId5" imgW="901440" imgH="241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04958" y="3876705"/>
            <a:ext cx="142876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252000"/>
            <a:r>
              <a:rPr lang="en-US" dirty="0"/>
              <a:t>3</a:t>
            </a:r>
            <a:r>
              <a:rPr lang="en-US" dirty="0" smtClean="0"/>
              <a:t>):         2) +</a:t>
            </a:r>
          </a:p>
          <a:p>
            <a:pPr indent="-252000"/>
            <a:r>
              <a:rPr lang="en-US" dirty="0" smtClean="0"/>
              <a:t>            +more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14480" y="1000108"/>
            <a:ext cx="571504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SUSY shape looks like background  → Tune your cuts:</a:t>
            </a:r>
            <a:endParaRPr lang="en-US" b="1" u="sng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214282" y="4214818"/>
          <a:ext cx="726796" cy="287338"/>
        </p:xfrm>
        <a:graphic>
          <a:graphicData uri="http://schemas.openxmlformats.org/presentationml/2006/ole">
            <p:oleObj spid="_x0000_s6150" name="Equation" r:id="rId6" imgW="545760" imgH="21564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8596" y="5214950"/>
            <a:ext cx="4500594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       : Effective mass with </a:t>
            </a:r>
            <a:endParaRPr lang="en-US" dirty="0"/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2828477" y="5206564"/>
          <a:ext cx="1635125" cy="539750"/>
        </p:xfrm>
        <a:graphic>
          <a:graphicData uri="http://schemas.openxmlformats.org/presentationml/2006/ole">
            <p:oleObj spid="_x0000_s6151" name="Equation" r:id="rId7" imgW="1307880" imgH="43164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28596" y="5857892"/>
            <a:ext cx="4500594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     : Transverse Sphericity</a:t>
            </a:r>
            <a:r>
              <a:rPr lang="en-US" dirty="0"/>
              <a:t>;</a:t>
            </a:r>
            <a:r>
              <a:rPr lang="en-US" dirty="0" smtClean="0"/>
              <a:t>  </a:t>
            </a:r>
            <a:endParaRPr lang="en-US" dirty="0"/>
          </a:p>
        </p:txBody>
      </p:sp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555215" y="5968745"/>
          <a:ext cx="254000" cy="287338"/>
        </p:xfrm>
        <a:graphic>
          <a:graphicData uri="http://schemas.openxmlformats.org/presentationml/2006/ole">
            <p:oleObj spid="_x0000_s6153" name="Equation" r:id="rId8" imgW="190440" imgH="215640" progId="Equation.3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3000364" y="5857892"/>
          <a:ext cx="1917700" cy="487363"/>
        </p:xfrm>
        <a:graphic>
          <a:graphicData uri="http://schemas.openxmlformats.org/presentationml/2006/ole">
            <p:oleObj spid="_x0000_s6154" name="Equation" r:id="rId9" imgW="1803240" imgH="457200" progId="Equation.3">
              <p:embed/>
            </p:oleObj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531566" y="5357826"/>
          <a:ext cx="381000" cy="285750"/>
        </p:xfrm>
        <a:graphic>
          <a:graphicData uri="http://schemas.openxmlformats.org/presentationml/2006/ole">
            <p:oleObj spid="_x0000_s6155" name="Equation" r:id="rId10" imgW="304560" imgH="22860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643570" y="5715016"/>
            <a:ext cx="3214710" cy="369332"/>
          </a:xfrm>
          <a:prstGeom prst="rect">
            <a:avLst/>
          </a:prstGeom>
          <a:ln w="53975" cmpd="sng">
            <a:solidFill>
              <a:schemeClr val="accent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  <a:scene3d>
            <a:camera prst="orthographicFront"/>
            <a:lightRig rig="threePt" dir="t"/>
          </a:scene3d>
          <a:sp3d contourW="12700">
            <a:bevelT/>
            <a:bevelB prst="angle"/>
            <a:contourClr>
              <a:schemeClr val="accent1">
                <a:lumMod val="50000"/>
              </a:schemeClr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Cuts do not work for all models!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572396" y="1000108"/>
            <a:ext cx="1285884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Lum.: 1 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645600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9124" y="6509587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U. Landgraf  – University of  Freiburg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509587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LISHEP2009, Rio de Janeiro -  19 Jan. 2009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98111" y="6509587"/>
            <a:ext cx="570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Slide </a:t>
            </a:r>
            <a:fld id="{3C77A59E-1E02-4078-9F7D-35DA33A8AB91}" type="slidenum">
              <a:rPr lang="en-US" sz="120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algn="r"/>
              <a:t>9</a:t>
            </a:fld>
            <a:endParaRPr lang="en-US" sz="12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0869" y="159026"/>
            <a:ext cx="632226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Inclusive Analysis: Comparison</a:t>
            </a:r>
            <a:endParaRPr lang="en-US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4348" y="3952882"/>
            <a:ext cx="371477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ATLAS has looked at several different benchmark points without optimizing the cuts for each point separately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62512" y="3952882"/>
            <a:ext cx="356714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CMS has demonstrated the analysis potential in detail for one particular benchmark point (LM1 ≈ SU4)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00100" y="5276864"/>
            <a:ext cx="7215238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Difficult for 1</a:t>
            </a:r>
            <a:r>
              <a:rPr lang="en-US" baseline="30000" dirty="0" smtClean="0"/>
              <a:t>st</a:t>
            </a:r>
            <a:r>
              <a:rPr lang="en-US" dirty="0" smtClean="0"/>
              <a:t> year:  •         requires that detector is fully understood</a:t>
            </a:r>
          </a:p>
          <a:p>
            <a:r>
              <a:rPr lang="en-US" dirty="0" smtClean="0"/>
              <a:t>                                     • QCD background has big theoretical(!) uncertainty – </a:t>
            </a:r>
          </a:p>
          <a:p>
            <a:pPr algn="r"/>
            <a:r>
              <a:rPr lang="en-US" dirty="0" smtClean="0"/>
              <a:t>→ it’s better to derive this background from data!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3157527" y="5314964"/>
          <a:ext cx="416719" cy="300038"/>
        </p:xfrm>
        <a:graphic>
          <a:graphicData uri="http://schemas.openxmlformats.org/presentationml/2006/ole">
            <p:oleObj spid="_x0000_s23554" name="Equation" r:id="rId4" imgW="317160" imgH="228600" progId="Equation.3">
              <p:embed/>
            </p:oleObj>
          </a:graphicData>
        </a:graphic>
      </p:graphicFrame>
      <p:pic>
        <p:nvPicPr>
          <p:cNvPr id="18" name="Picture 17" descr="cms_inclusiv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234" y="1123934"/>
            <a:ext cx="3038666" cy="268205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57158" y="1271783"/>
            <a:ext cx="4055589" cy="262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1676665" y="1049521"/>
            <a:ext cx="11308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ATLAS: 1 fb</a:t>
            </a:r>
            <a:r>
              <a:rPr lang="en-US" sz="1400" baseline="30000" dirty="0" smtClean="0"/>
              <a:t>-1</a:t>
            </a:r>
            <a:endParaRPr lang="en-US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1573</Words>
  <Application>Microsoft Office PowerPoint</Application>
  <PresentationFormat>On-screen Show (4:3)</PresentationFormat>
  <Paragraphs>275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Albert-Ludwigs-Universitaet Freiburg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Physikalisches Institut</dc:creator>
  <cp:lastModifiedBy>Physikalisches Institut</cp:lastModifiedBy>
  <cp:revision>464</cp:revision>
  <dcterms:created xsi:type="dcterms:W3CDTF">2008-12-29T09:51:56Z</dcterms:created>
  <dcterms:modified xsi:type="dcterms:W3CDTF">2009-01-13T12:34:22Z</dcterms:modified>
</cp:coreProperties>
</file>