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58" r:id="rId3"/>
    <p:sldId id="336" r:id="rId4"/>
    <p:sldId id="377" r:id="rId5"/>
    <p:sldId id="366" r:id="rId6"/>
    <p:sldId id="344" r:id="rId7"/>
    <p:sldId id="376" r:id="rId8"/>
    <p:sldId id="386" r:id="rId9"/>
    <p:sldId id="347" r:id="rId10"/>
    <p:sldId id="373" r:id="rId11"/>
    <p:sldId id="374" r:id="rId12"/>
    <p:sldId id="368" r:id="rId13"/>
    <p:sldId id="370" r:id="rId14"/>
    <p:sldId id="371" r:id="rId15"/>
    <p:sldId id="369" r:id="rId16"/>
    <p:sldId id="375" r:id="rId17"/>
    <p:sldId id="381" r:id="rId18"/>
    <p:sldId id="379" r:id="rId19"/>
    <p:sldId id="378" r:id="rId20"/>
    <p:sldId id="382" r:id="rId21"/>
    <p:sldId id="372" r:id="rId22"/>
    <p:sldId id="384" r:id="rId23"/>
    <p:sldId id="385" r:id="rId24"/>
    <p:sldId id="355" r:id="rId25"/>
  </p:sldIdLst>
  <p:sldSz cx="9144000" cy="6858000" type="screen4x3"/>
  <p:notesSz cx="9220200" cy="69469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09" autoAdjust="0"/>
    <p:restoredTop sz="99196" autoAdjust="0"/>
  </p:normalViewPr>
  <p:slideViewPr>
    <p:cSldViewPr snapToGrid="0" snapToObjects="1" showGuides="1">
      <p:cViewPr varScale="1">
        <p:scale>
          <a:sx n="114" d="100"/>
          <a:sy n="114" d="100"/>
        </p:scale>
        <p:origin x="-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94858" cy="3468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23236" y="0"/>
            <a:ext cx="3994858" cy="3468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CF4A41-6AAD-4E05-BD56-388310816083}" type="datetimeFigureOut">
              <a:rPr lang="en-US" smtClean="0"/>
              <a:pPr/>
              <a:t>6/20/15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98838"/>
            <a:ext cx="3994858" cy="3468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23236" y="6598838"/>
            <a:ext cx="3994858" cy="3468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57AAFA-9540-4D60-919F-318B8DE97A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70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95420" cy="3473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22647" y="0"/>
            <a:ext cx="3995420" cy="3473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9EE1124A-8259-2F43-AA9E-1AB80762BA4E}" type="datetimeFigureOut">
              <a:rPr lang="en-US" smtClean="0"/>
              <a:pPr/>
              <a:t>6/20/15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73375" y="522288"/>
            <a:ext cx="3473450" cy="26050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2020" y="3299777"/>
            <a:ext cx="7376160" cy="3126105"/>
          </a:xfrm>
          <a:prstGeom prst="rect">
            <a:avLst/>
          </a:prstGeom>
        </p:spPr>
        <p:txBody>
          <a:bodyPr vert="horz" lIns="92382" tIns="46191" rIns="92382" bIns="461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98349"/>
            <a:ext cx="3995420" cy="3473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22647" y="6598349"/>
            <a:ext cx="3995420" cy="3473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16653114-0D40-384A-9E11-76EB88F8D7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430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37376"/>
            <a:ext cx="9143999" cy="420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0918"/>
            <a:ext cx="8229600" cy="4835245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3505200" y="6550362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486275" y="6572250"/>
            <a:ext cx="180975" cy="2101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5"/>
          <p:cNvSpPr txBox="1">
            <a:spLocks noChangeArrowheads="1"/>
          </p:cNvSpPr>
          <p:nvPr userDrawn="1"/>
        </p:nvSpPr>
        <p:spPr bwMode="auto">
          <a:xfrm>
            <a:off x="1219200" y="6445066"/>
            <a:ext cx="6629400" cy="41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/>
                <a:ea typeface="+mn-ea"/>
                <a:cs typeface="Arial" pitchFamily="34"/>
              </a:rPr>
              <a:t>25/6/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/>
                <a:ea typeface="+mn-ea"/>
                <a:cs typeface="Arial" pitchFamily="34"/>
              </a:rPr>
              <a:t>2015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 smtClean="0">
                <a:solidFill>
                  <a:schemeClr val="bg1"/>
                </a:solidFill>
                <a:uFillTx/>
                <a:latin typeface="Arial" pitchFamily="34"/>
                <a:cs typeface="Arial" pitchFamily="34"/>
              </a:rPr>
              <a:t>Page </a:t>
            </a:r>
            <a:fld id="{689EDE09-E4EE-4782-BF53-0BC46E61FA20}" type="slidenum">
              <a:rPr lang="en-US" sz="1000" smtClean="0">
                <a:solidFill>
                  <a:schemeClr val="bg1"/>
                </a:solidFill>
              </a:rPr>
              <a:pPr marL="0" marR="0" lvl="0" indent="0" algn="ctr" defTabSz="914400" rtl="0" fontAlgn="auto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000" b="0" i="0" u="none" strike="noStrike" kern="1200" cap="none" spc="0" baseline="0" dirty="0">
              <a:solidFill>
                <a:schemeClr val="bg1"/>
              </a:solidFill>
              <a:uFillTx/>
              <a:latin typeface="Arial" pitchFamily="34"/>
              <a:cs typeface="Arial" pitchFamily="34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10" name="Slide Number Placeholder 4"/>
          <p:cNvSpPr txBox="1">
            <a:spLocks/>
          </p:cNvSpPr>
          <p:nvPr userDrawn="1"/>
        </p:nvSpPr>
        <p:spPr>
          <a:xfrm>
            <a:off x="3505200" y="6550362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486275" y="6572250"/>
            <a:ext cx="180975" cy="2101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4"/>
          <p:cNvSpPr txBox="1">
            <a:spLocks/>
          </p:cNvSpPr>
          <p:nvPr userDrawn="1"/>
        </p:nvSpPr>
        <p:spPr>
          <a:xfrm>
            <a:off x="3505200" y="6550362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4486275" y="6572250"/>
            <a:ext cx="180975" cy="2101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5"/>
          <p:cNvSpPr txBox="1">
            <a:spLocks noChangeArrowheads="1"/>
          </p:cNvSpPr>
          <p:nvPr userDrawn="1"/>
        </p:nvSpPr>
        <p:spPr bwMode="auto">
          <a:xfrm>
            <a:off x="1219200" y="6445066"/>
            <a:ext cx="6629400" cy="41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/>
                <a:ea typeface="+mn-ea"/>
                <a:cs typeface="Arial" pitchFamily="34"/>
              </a:rPr>
              <a:t>25/6/2015</a:t>
            </a: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/>
              <a:ea typeface="+mn-ea"/>
              <a:cs typeface="Arial" pitchFamily="34"/>
            </a:endParaRP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 smtClean="0">
                <a:solidFill>
                  <a:schemeClr val="bg1"/>
                </a:solidFill>
                <a:uFillTx/>
                <a:latin typeface="Arial" pitchFamily="34"/>
                <a:cs typeface="Arial" pitchFamily="34"/>
              </a:rPr>
              <a:t>Page </a:t>
            </a:r>
            <a:fld id="{689EDE09-E4EE-4782-BF53-0BC46E61FA20}" type="slidenum">
              <a:rPr lang="en-US" sz="1000" smtClean="0">
                <a:solidFill>
                  <a:schemeClr val="bg1"/>
                </a:solidFill>
              </a:rPr>
              <a:pPr marL="0" marR="0" lvl="0" indent="0" algn="ctr" defTabSz="914400" rtl="0" fontAlgn="auto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000" b="0" i="0" u="none" strike="noStrike" kern="1200" cap="none" spc="0" baseline="0" dirty="0">
              <a:solidFill>
                <a:schemeClr val="bg1"/>
              </a:solidFill>
              <a:uFillTx/>
              <a:latin typeface="Arial" pitchFamily="34"/>
              <a:cs typeface="Arial" pitchFamily="34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9" name="Slide Number Placeholder 4"/>
          <p:cNvSpPr txBox="1">
            <a:spLocks/>
          </p:cNvSpPr>
          <p:nvPr userDrawn="1"/>
        </p:nvSpPr>
        <p:spPr>
          <a:xfrm>
            <a:off x="3505200" y="6550362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Slide Number Placeholder 4"/>
          <p:cNvSpPr txBox="1">
            <a:spLocks/>
          </p:cNvSpPr>
          <p:nvPr userDrawn="1"/>
        </p:nvSpPr>
        <p:spPr>
          <a:xfrm>
            <a:off x="3505200" y="6550362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486275" y="6572250"/>
            <a:ext cx="180975" cy="2101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Box 5"/>
          <p:cNvSpPr txBox="1">
            <a:spLocks noChangeArrowheads="1"/>
          </p:cNvSpPr>
          <p:nvPr userDrawn="1"/>
        </p:nvSpPr>
        <p:spPr bwMode="auto">
          <a:xfrm>
            <a:off x="1219200" y="6445066"/>
            <a:ext cx="6629400" cy="41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/>
                <a:ea typeface="+mn-ea"/>
                <a:cs typeface="Arial" pitchFamily="34"/>
              </a:rPr>
              <a:t>25/6/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/>
                <a:ea typeface="+mn-ea"/>
                <a:cs typeface="Arial" pitchFamily="34"/>
              </a:rPr>
              <a:t>2015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 smtClean="0">
                <a:solidFill>
                  <a:schemeClr val="bg1"/>
                </a:solidFill>
                <a:uFillTx/>
                <a:latin typeface="Arial" pitchFamily="34"/>
                <a:cs typeface="Arial" pitchFamily="34"/>
              </a:rPr>
              <a:t>Page </a:t>
            </a:r>
            <a:fld id="{689EDE09-E4EE-4782-BF53-0BC46E61FA20}" type="slidenum">
              <a:rPr lang="en-US" sz="1000" smtClean="0">
                <a:solidFill>
                  <a:schemeClr val="bg1"/>
                </a:solidFill>
              </a:rPr>
              <a:pPr marL="0" marR="0" lvl="0" indent="0" algn="ctr" defTabSz="914400" rtl="0" fontAlgn="auto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000" b="0" i="0" u="none" strike="noStrike" kern="1200" cap="none" spc="0" baseline="0" dirty="0">
              <a:solidFill>
                <a:schemeClr val="bg1"/>
              </a:solidFill>
              <a:uFillTx/>
              <a:latin typeface="Arial" pitchFamily="34"/>
              <a:cs typeface="Arial" pitchFamily="34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25/6/2015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46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8333-FB2B-8E4C-AC4A-533A5C327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49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4726"/>
            <a:ext cx="8229600" cy="397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7376"/>
            <a:ext cx="9144000" cy="420624"/>
          </a:xfrm>
          <a:prstGeom prst="rect">
            <a:avLst/>
          </a:prstGeom>
        </p:spPr>
      </p:pic>
      <p:sp>
        <p:nvSpPr>
          <p:cNvPr id="16" name="Slide Number Placeholder 4"/>
          <p:cNvSpPr txBox="1">
            <a:spLocks/>
          </p:cNvSpPr>
          <p:nvPr/>
        </p:nvSpPr>
        <p:spPr>
          <a:xfrm>
            <a:off x="3505200" y="6550362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86275" y="6572250"/>
            <a:ext cx="180975" cy="2101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3505200" y="6550362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486275" y="6572250"/>
            <a:ext cx="180975" cy="2101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219200" y="6445066"/>
            <a:ext cx="6629400" cy="41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/>
                <a:ea typeface="+mn-ea"/>
                <a:cs typeface="Arial" pitchFamily="34"/>
              </a:rPr>
              <a:t>25/6/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/>
                <a:ea typeface="+mn-ea"/>
                <a:cs typeface="Arial" pitchFamily="34"/>
              </a:rPr>
              <a:t>2015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0" baseline="0" dirty="0" smtClean="0">
                <a:solidFill>
                  <a:schemeClr val="bg1"/>
                </a:solidFill>
                <a:uFillTx/>
                <a:latin typeface="Arial" pitchFamily="34"/>
                <a:cs typeface="Arial" pitchFamily="34"/>
              </a:rPr>
              <a:t>Page </a:t>
            </a:r>
            <a:fld id="{689EDE09-E4EE-4782-BF53-0BC46E61FA20}" type="slidenum">
              <a:rPr lang="en-US" sz="1000" smtClean="0">
                <a:solidFill>
                  <a:schemeClr val="bg1"/>
                </a:solidFill>
              </a:rPr>
              <a:pPr marL="0" marR="0" lvl="0" indent="0" algn="ctr" defTabSz="914400" rtl="0" fontAlgn="auto" hangingPunct="0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000" b="0" i="0" u="none" strike="noStrike" kern="1200" cap="none" spc="0" baseline="0" dirty="0">
              <a:solidFill>
                <a:schemeClr val="bg1"/>
              </a:solidFill>
              <a:uFillTx/>
              <a:latin typeface="Arial" pitchFamily="34"/>
              <a:cs typeface="Arial" pitchFamily="3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4726"/>
            <a:ext cx="8229600" cy="397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Minion Pro"/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25/6/2015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645425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Minion Pro"/>
              </a:defRPr>
            </a:lvl1pPr>
          </a:lstStyle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3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Minion Pro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Minion Pro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Minion Pro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Minion Pro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Minion Pro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Minion Pro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3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3" Type="http://schemas.openxmlformats.org/officeDocument/2006/relationships/image" Target="../media/image10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gi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56" b="16137"/>
          <a:stretch/>
        </p:blipFill>
        <p:spPr>
          <a:xfrm>
            <a:off x="0" y="639777"/>
            <a:ext cx="9144000" cy="5369651"/>
          </a:xfrm>
          <a:prstGeom prst="rect">
            <a:avLst/>
          </a:prstGeom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460701" y="5415586"/>
            <a:ext cx="4467817" cy="428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/>
            <a:r>
              <a:rPr lang="en-US" sz="2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Andrew Hutton for Bob Rimmer</a:t>
            </a:r>
            <a:endParaRPr lang="en-US" sz="2200" b="1" dirty="0" smtClean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53012" y="1383232"/>
            <a:ext cx="7050509" cy="1569660"/>
          </a:xfrm>
          <a:prstGeom prst="rect">
            <a:avLst/>
          </a:prstGeom>
          <a:solidFill>
            <a:schemeClr val="accent1">
              <a:lumMod val="60000"/>
              <a:lumOff val="40000"/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 compact, modular cryomodule concept suitable for a range of applications and for industrial production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1048" y="6357208"/>
            <a:ext cx="3198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LHeC  Workshop,  24-26/6/2015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25/6/2015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1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873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755557" y="917963"/>
            <a:ext cx="6188483" cy="2720876"/>
            <a:chOff x="2848686" y="1649956"/>
            <a:chExt cx="6188483" cy="272087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t="28077" b="-119"/>
            <a:stretch/>
          </p:blipFill>
          <p:spPr>
            <a:xfrm>
              <a:off x="2848686" y="1783080"/>
              <a:ext cx="6188483" cy="2587752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2848686" y="1649956"/>
              <a:ext cx="130570" cy="1080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869096" y="1649956"/>
              <a:ext cx="130570" cy="1080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itle 1"/>
          <p:cNvSpPr txBox="1">
            <a:spLocks/>
          </p:cNvSpPr>
          <p:nvPr/>
        </p:nvSpPr>
        <p:spPr>
          <a:xfrm>
            <a:off x="457200" y="194726"/>
            <a:ext cx="8229600" cy="397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ion Pro"/>
                <a:ea typeface="+mj-ea"/>
                <a:cs typeface="+mj-cs"/>
              </a:rPr>
              <a:t>Cavity “pair”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ion Pro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6424" y="3638839"/>
            <a:ext cx="793037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Cavities assembled as hermetically sealed pairs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He vessels connected (no separate two-phase pipe)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Large He inventory, large free surface area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VTA tested as a unit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If good: straight to module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Minimal degradation from VTA to module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Pairs supported by rods from vacuum vessel (no space frame)</a:t>
            </a:r>
            <a:endParaRPr lang="en-US" sz="2400" dirty="0"/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57669" y="1051087"/>
            <a:ext cx="2551917" cy="2587751"/>
            <a:chOff x="375278" y="1321338"/>
            <a:chExt cx="1999549" cy="202762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278" y="1321338"/>
              <a:ext cx="1999549" cy="2027627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rot="5400000" flipH="1" flipV="1">
              <a:off x="1354103" y="2065042"/>
              <a:ext cx="793492" cy="34640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 flipV="1">
              <a:off x="590032" y="2242842"/>
              <a:ext cx="793492" cy="34640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V="1">
              <a:off x="1343529" y="2232266"/>
              <a:ext cx="814642" cy="3464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V="1">
              <a:off x="579458" y="2054466"/>
              <a:ext cx="814642" cy="3464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15211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527" y="2382797"/>
            <a:ext cx="6290945" cy="158940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76615" y="4270971"/>
            <a:ext cx="8600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Modular </a:t>
            </a:r>
            <a:r>
              <a:rPr lang="en-US" sz="2800" dirty="0"/>
              <a:t>cryostat containing</a:t>
            </a:r>
            <a:r>
              <a:rPr lang="en-US" sz="2800" dirty="0" smtClean="0"/>
              <a:t> “</a:t>
            </a:r>
            <a:r>
              <a:rPr lang="en-US" sz="2800" dirty="0"/>
              <a:t>cavity pairs”</a:t>
            </a:r>
            <a:r>
              <a:rPr lang="en-US" sz="2800" dirty="0" smtClean="0"/>
              <a:t> 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One piece or with bridging sections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Bridged version can be separated for repair or shipping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SNS </a:t>
            </a:r>
            <a:r>
              <a:rPr lang="en-US" sz="2800" dirty="0" smtClean="0"/>
              <a:t>type supply </a:t>
            </a:r>
            <a:r>
              <a:rPr lang="en-US" sz="2800" dirty="0"/>
              <a:t>and return end </a:t>
            </a:r>
            <a:r>
              <a:rPr lang="en-US" sz="2800" dirty="0" smtClean="0"/>
              <a:t>cans shown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4704"/>
            <a:ext cx="9144000" cy="196373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194726"/>
            <a:ext cx="8229600" cy="397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ion Pro"/>
                <a:ea typeface="+mj-ea"/>
                <a:cs typeface="+mj-cs"/>
              </a:rPr>
              <a:t>Modular cryostat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ion Pro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86563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1" y="804790"/>
            <a:ext cx="7795504" cy="41577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6615" y="4905552"/>
            <a:ext cx="8650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Bridging </a:t>
            </a:r>
            <a:r>
              <a:rPr lang="en-US" sz="2400" dirty="0"/>
              <a:t>section showing cold valves, beamline </a:t>
            </a:r>
            <a:r>
              <a:rPr lang="en-US" sz="2400" dirty="0" smtClean="0"/>
              <a:t>bellows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Bolted  </a:t>
            </a:r>
            <a:r>
              <a:rPr lang="en-US" sz="2400" dirty="0"/>
              <a:t>vacuum vessel connection, helium circuit </a:t>
            </a:r>
            <a:r>
              <a:rPr lang="en-US" sz="2400" dirty="0" smtClean="0"/>
              <a:t>connections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Access to tuners, HOM cables etc. 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Could also contain magnet, BPM or HOM load (e.g. XFEL)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881210" y="45283"/>
            <a:ext cx="53982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Close-up of bridging section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02898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37" y="829939"/>
            <a:ext cx="7841969" cy="41772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39482" y="4898190"/>
            <a:ext cx="8650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/>
              <a:t>Close up of coupler section in the middle of each “pair</a:t>
            </a:r>
            <a:r>
              <a:rPr lang="en-US" sz="2400" dirty="0" smtClean="0"/>
              <a:t>”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Longitudinal </a:t>
            </a:r>
            <a:r>
              <a:rPr lang="en-US" sz="2400" dirty="0"/>
              <a:t>fixed point is in the plane of the </a:t>
            </a:r>
            <a:r>
              <a:rPr lang="en-US" sz="2400" dirty="0" smtClean="0"/>
              <a:t>coupler 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Bellows </a:t>
            </a:r>
            <a:r>
              <a:rPr lang="en-US" sz="2400" dirty="0"/>
              <a:t>between cavities and helium vessels provide compliance for cool-down and alignment. </a:t>
            </a:r>
          </a:p>
        </p:txBody>
      </p:sp>
      <p:sp>
        <p:nvSpPr>
          <p:cNvPr id="4" name="Rectangle 3"/>
          <p:cNvSpPr/>
          <p:nvPr/>
        </p:nvSpPr>
        <p:spPr>
          <a:xfrm>
            <a:off x="3019359" y="32708"/>
            <a:ext cx="31090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Coupler section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61339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55" y="829939"/>
            <a:ext cx="8154392" cy="53867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10815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Exploded view showing details of modular construction </a:t>
            </a:r>
          </a:p>
        </p:txBody>
      </p:sp>
    </p:spTree>
    <p:extLst>
      <p:ext uri="{BB962C8B-B14F-4D97-AF65-F5344CB8AC3E}">
        <p14:creationId xmlns:p14="http://schemas.microsoft.com/office/powerpoint/2010/main" val="940348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44066"/>
            <a:ext cx="8229600" cy="5758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Examples: ion ring cavity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7216" y="1258240"/>
            <a:ext cx="3044423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Single cell 952.6 MHz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On-cell HOM dampers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Individual He vessel</a:t>
            </a:r>
          </a:p>
        </p:txBody>
      </p:sp>
      <p:pic>
        <p:nvPicPr>
          <p:cNvPr id="4" name="Picture 3" descr="ScreenShot766.bmp"/>
          <p:cNvPicPr>
            <a:picLocks noChangeAspect="1"/>
          </p:cNvPicPr>
          <p:nvPr/>
        </p:nvPicPr>
        <p:blipFill>
          <a:blip r:embed="rId2"/>
          <a:srcRect l="36851" t="29288" r="26573" b="6432"/>
          <a:stretch>
            <a:fillRect/>
          </a:stretch>
        </p:blipFill>
        <p:spPr>
          <a:xfrm>
            <a:off x="4358259" y="884166"/>
            <a:ext cx="4448833" cy="5486400"/>
          </a:xfrm>
          <a:prstGeom prst="rect">
            <a:avLst/>
          </a:prstGeom>
        </p:spPr>
      </p:pic>
      <p:pic>
        <p:nvPicPr>
          <p:cNvPr id="5" name="Picture 4" descr="undefined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6" y="3429000"/>
            <a:ext cx="2818120" cy="266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648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766.bmp"/>
          <p:cNvPicPr>
            <a:picLocks noChangeAspect="1"/>
          </p:cNvPicPr>
          <p:nvPr/>
        </p:nvPicPr>
        <p:blipFill>
          <a:blip r:embed="rId2"/>
          <a:srcRect t="-2523" r="3102"/>
          <a:stretch>
            <a:fillRect/>
          </a:stretch>
        </p:blipFill>
        <p:spPr>
          <a:xfrm>
            <a:off x="1496233" y="959240"/>
            <a:ext cx="7144830" cy="5304700"/>
          </a:xfrm>
          <a:prstGeom prst="rect">
            <a:avLst/>
          </a:prstGeom>
        </p:spPr>
      </p:pic>
      <p:pic>
        <p:nvPicPr>
          <p:cNvPr id="3" name="Picture 2" descr="C:\Users\physics\Documents\Alx CST\na-pac13\WEPAC39\750_bd00.gi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95" b="14975"/>
          <a:stretch/>
        </p:blipFill>
        <p:spPr bwMode="auto">
          <a:xfrm>
            <a:off x="1521379" y="4051248"/>
            <a:ext cx="2948197" cy="154846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540000"/>
            </a:camera>
            <a:lightRig rig="threePt" dir="t"/>
          </a:scene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7216" y="1258240"/>
            <a:ext cx="3428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Crab cavity (RF dipole)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1123735" y="2708500"/>
            <a:ext cx="2807035" cy="8298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457200" y="144066"/>
            <a:ext cx="8229600" cy="5758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Example: Crab cavity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44066"/>
            <a:ext cx="8229600" cy="5758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Example: 650 MHz low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 cavity</a:t>
            </a:r>
            <a:endParaRPr lang="en-US" dirty="0"/>
          </a:p>
        </p:txBody>
      </p:sp>
      <p:pic>
        <p:nvPicPr>
          <p:cNvPr id="4" name="Picture 3" descr="ScreenShot769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313" y="858738"/>
            <a:ext cx="6196473" cy="54831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3238" y="1438772"/>
            <a:ext cx="42242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PIP-II </a:t>
            </a:r>
            <a:r>
              <a:rPr lang="en-US" sz="2800" dirty="0" err="1" smtClean="0">
                <a:latin typeface="Symbol" charset="2"/>
                <a:cs typeface="Symbol" charset="2"/>
              </a:rPr>
              <a:t>b</a:t>
            </a:r>
            <a:r>
              <a:rPr lang="en-US" sz="2800" dirty="0" smtClean="0">
                <a:cs typeface="Symbol" charset="2"/>
              </a:rPr>
              <a:t>=0.6  650 MHz cavity</a:t>
            </a:r>
            <a:endParaRPr lang="en-US" sz="2800" dirty="0"/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1949566" y="2905624"/>
            <a:ext cx="2249257" cy="3394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648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44066"/>
            <a:ext cx="8229600" cy="5758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Example: 400 MHz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=1 spoke cavity</a:t>
            </a:r>
            <a:endParaRPr lang="en-US" dirty="0"/>
          </a:p>
        </p:txBody>
      </p:sp>
      <p:pic>
        <p:nvPicPr>
          <p:cNvPr id="4" name="Picture 3" descr="ScreenShot768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9268"/>
            <a:ext cx="9144000" cy="53104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44371" y="1136332"/>
            <a:ext cx="3813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Double spoke  </a:t>
            </a:r>
            <a:r>
              <a:rPr lang="en-US" sz="2800" dirty="0" err="1" smtClean="0">
                <a:latin typeface="Symbol" charset="2"/>
                <a:cs typeface="Symbol" charset="2"/>
              </a:rPr>
              <a:t>b</a:t>
            </a:r>
            <a:r>
              <a:rPr lang="en-US" sz="2800" dirty="0" smtClean="0"/>
              <a:t>=1 cavity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80529" y="5778058"/>
            <a:ext cx="3104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LCLS-II magnet package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5339782" y="1892574"/>
            <a:ext cx="1488679" cy="10755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336816" y="4690782"/>
            <a:ext cx="1386584" cy="10872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648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Shot77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845" y="807967"/>
            <a:ext cx="6807955" cy="5479573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457200" y="144066"/>
            <a:ext cx="8229600" cy="57587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Example: 1.3 GHz LCLS-II production cavity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835925"/>
            <a:ext cx="37376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LCLS-II production cavity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1371272" y="2880612"/>
            <a:ext cx="2292228" cy="1277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648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MEIC RF </a:t>
            </a:r>
            <a:r>
              <a:rPr lang="en-US" dirty="0" smtClean="0"/>
              <a:t>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5948"/>
            <a:ext cx="8229600" cy="484273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MEIC baseline design updated in Jan 2015</a:t>
            </a:r>
          </a:p>
          <a:p>
            <a:r>
              <a:rPr lang="en-US" dirty="0" smtClean="0"/>
              <a:t>PEP-II warm RF adopted for electron ring</a:t>
            </a:r>
          </a:p>
          <a:p>
            <a:pPr lvl="1"/>
            <a:r>
              <a:rPr lang="en-US" dirty="0" smtClean="0"/>
              <a:t>Proven technology, looking for a new home</a:t>
            </a:r>
          </a:p>
          <a:p>
            <a:pPr lvl="1"/>
            <a:r>
              <a:rPr lang="en-US" dirty="0" smtClean="0"/>
              <a:t>Enough cavities and klystrons available</a:t>
            </a:r>
          </a:p>
          <a:p>
            <a:pPr lvl="1"/>
            <a:r>
              <a:rPr lang="en-US" dirty="0" smtClean="0"/>
              <a:t>476.3 MHz buckets can be filled from CEBAF linac with simple timing system</a:t>
            </a:r>
          </a:p>
          <a:p>
            <a:r>
              <a:rPr lang="en-US" dirty="0" smtClean="0"/>
              <a:t>Ion ring frequency now 952.6 MHz</a:t>
            </a:r>
          </a:p>
          <a:p>
            <a:r>
              <a:rPr lang="en-US" dirty="0" smtClean="0"/>
              <a:t>Crab cavity system </a:t>
            </a:r>
            <a:r>
              <a:rPr lang="en-US" dirty="0"/>
              <a:t>now </a:t>
            </a:r>
            <a:r>
              <a:rPr lang="en-US" dirty="0" smtClean="0"/>
              <a:t>952.6 MHz</a:t>
            </a:r>
          </a:p>
          <a:p>
            <a:r>
              <a:rPr lang="en-US" dirty="0"/>
              <a:t>Cooler source and ERL now </a:t>
            </a:r>
            <a:r>
              <a:rPr lang="en-US" dirty="0" smtClean="0"/>
              <a:t>952.6 MHz</a:t>
            </a:r>
          </a:p>
          <a:p>
            <a:r>
              <a:rPr lang="en-US" dirty="0" smtClean="0"/>
              <a:t>Ion injector chain not affected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25/6/2015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8333-FB2B-8E4C-AC4A-533A5C327ED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51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05388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3200" dirty="0" smtClean="0"/>
              <a:t>This </a:t>
            </a:r>
            <a:r>
              <a:rPr lang="en-US" sz="3200" dirty="0"/>
              <a:t>approach provides</a:t>
            </a:r>
            <a:r>
              <a:rPr lang="en-US" sz="3200" dirty="0" smtClean="0"/>
              <a:t> flexibility </a:t>
            </a:r>
            <a:r>
              <a:rPr lang="en-US" sz="3200" dirty="0"/>
              <a:t>and modularity to accommodate a wide range of cavity types, frequencies and a variety of potential applications. </a:t>
            </a:r>
            <a:endParaRPr lang="en-US" sz="3200" dirty="0" smtClean="0"/>
          </a:p>
          <a:p>
            <a:pPr marL="342900" indent="-342900">
              <a:buFont typeface="Arial"/>
              <a:buChar char="•"/>
            </a:pPr>
            <a:r>
              <a:rPr lang="en-US" sz="3200" dirty="0" smtClean="0"/>
              <a:t>The </a:t>
            </a:r>
            <a:r>
              <a:rPr lang="en-US" sz="3200" dirty="0"/>
              <a:t>simple, low-cost modular components allow for common tooling and assembly </a:t>
            </a:r>
            <a:r>
              <a:rPr lang="en-US" sz="3200" dirty="0" smtClean="0"/>
              <a:t>practices.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/>
              <a:t>Well </a:t>
            </a:r>
            <a:r>
              <a:rPr lang="en-US" sz="3200" dirty="0"/>
              <a:t>suited to industrial </a:t>
            </a:r>
            <a:r>
              <a:rPr lang="en-US" sz="3200" dirty="0" smtClean="0"/>
              <a:t>production.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/>
              <a:t>Allows </a:t>
            </a:r>
            <a:r>
              <a:rPr lang="en-US" sz="3200" dirty="0"/>
              <a:t>pre-qualified</a:t>
            </a:r>
            <a:r>
              <a:rPr lang="en-US" sz="3200" dirty="0" smtClean="0"/>
              <a:t> modular units </a:t>
            </a:r>
            <a:r>
              <a:rPr lang="en-US" sz="3200" dirty="0"/>
              <a:t>to be </a:t>
            </a:r>
            <a:r>
              <a:rPr lang="en-US" sz="3200" dirty="0" smtClean="0"/>
              <a:t>shipped, </a:t>
            </a:r>
            <a:r>
              <a:rPr lang="en-US" sz="3200" dirty="0"/>
              <a:t>combined at the point of use, or returned</a:t>
            </a:r>
            <a:r>
              <a:rPr lang="en-US" sz="3200" dirty="0" smtClean="0"/>
              <a:t> for repair.</a:t>
            </a:r>
          </a:p>
          <a:p>
            <a:pPr marL="342900" indent="-342900">
              <a:buFont typeface="Arial"/>
              <a:buChar char="•"/>
            </a:pPr>
            <a:r>
              <a:rPr lang="en-US" sz="3200" dirty="0" smtClean="0"/>
              <a:t>This </a:t>
            </a:r>
            <a:r>
              <a:rPr lang="en-US" sz="3200" dirty="0"/>
              <a:t>concept combines many of the best and proven features of previous JLab designs but</a:t>
            </a:r>
            <a:r>
              <a:rPr lang="en-US" sz="3200" dirty="0" smtClean="0"/>
              <a:t> goes beyond </a:t>
            </a:r>
            <a:r>
              <a:rPr lang="en-US" sz="3200" dirty="0"/>
              <a:t>any existing </a:t>
            </a:r>
            <a:r>
              <a:rPr lang="en-US" sz="3200" dirty="0" smtClean="0"/>
              <a:t>module.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3594665" y="51254"/>
            <a:ext cx="19679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303519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Collaboration CERN-JLab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5492"/>
            <a:ext cx="9144000" cy="55810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u="sng" dirty="0"/>
              <a:t>Collaboration on Research and Development on </a:t>
            </a:r>
            <a:endParaRPr lang="en-GB" sz="2400" u="sng" dirty="0" smtClean="0"/>
          </a:p>
          <a:p>
            <a:pPr marL="0" indent="0" algn="ctr">
              <a:buNone/>
            </a:pPr>
            <a:r>
              <a:rPr lang="en-GB" sz="2400" u="sng" dirty="0" smtClean="0"/>
              <a:t>ERL </a:t>
            </a:r>
            <a:r>
              <a:rPr lang="en-GB" sz="2400" u="sng" dirty="0"/>
              <a:t>Cavities and Cryomodules</a:t>
            </a:r>
            <a:endParaRPr lang="en-US" sz="2400" dirty="0"/>
          </a:p>
          <a:p>
            <a:pPr marL="0" indent="0">
              <a:buNone/>
            </a:pPr>
            <a:r>
              <a:rPr lang="en-GB" sz="2400" dirty="0"/>
              <a:t> </a:t>
            </a:r>
            <a:endParaRPr lang="en-US" sz="2400" dirty="0"/>
          </a:p>
          <a:p>
            <a:pPr marL="0" indent="0">
              <a:buNone/>
            </a:pPr>
            <a:r>
              <a:rPr lang="en-GB" sz="2400" dirty="0"/>
              <a:t>1.  Objective of the collaboration</a:t>
            </a:r>
            <a:endParaRPr lang="en-US" sz="2400" dirty="0"/>
          </a:p>
          <a:p>
            <a:pPr marL="400050" lvl="1" indent="0">
              <a:buNone/>
            </a:pPr>
            <a:r>
              <a:rPr lang="en-US" sz="2400" dirty="0"/>
              <a:t>Following the MOU signed between CERN and JLAB on cooperation in superconducting RF accelerator technologies, this agreement, Appendix X, aims to develop a conceptual design and fabricate a prototype cavity suitable for LHeC. The aim of the prototype cavity is to validate the basic RF design in vertical test.</a:t>
            </a:r>
          </a:p>
          <a:p>
            <a:pPr marL="0" indent="0">
              <a:buNone/>
            </a:pPr>
            <a:r>
              <a:rPr lang="en-GB" sz="2400" dirty="0"/>
              <a:t>2. Organization of the Collaboration:</a:t>
            </a:r>
            <a:endParaRPr lang="en-US" sz="2400" dirty="0"/>
          </a:p>
          <a:p>
            <a:pPr marL="400050" lvl="1" indent="0">
              <a:buNone/>
            </a:pPr>
            <a:r>
              <a:rPr lang="en-GB" sz="2400" dirty="0"/>
              <a:t>JLAB: Robert Rimmer</a:t>
            </a:r>
            <a:endParaRPr lang="en-US" sz="2400" dirty="0"/>
          </a:p>
          <a:p>
            <a:pPr marL="400050" lvl="1" indent="0">
              <a:buNone/>
            </a:pPr>
            <a:r>
              <a:rPr lang="en-GB" sz="2400" dirty="0"/>
              <a:t>CERN: Karl-Martin </a:t>
            </a:r>
            <a:r>
              <a:rPr lang="en-GB" sz="2400" dirty="0" smtClean="0"/>
              <a:t>Schirm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34130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Collaboration CERN-JLab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115" y="824352"/>
            <a:ext cx="8857119" cy="54919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300" dirty="0"/>
              <a:t>3. Technical Scope of the Collaboration:</a:t>
            </a:r>
            <a:endParaRPr lang="en-US" sz="2300" dirty="0"/>
          </a:p>
          <a:p>
            <a:pPr marL="0" indent="0">
              <a:buNone/>
            </a:pPr>
            <a:r>
              <a:rPr lang="en-GB" sz="2300" dirty="0"/>
              <a:t>3.1. JLAB responsibilities for:</a:t>
            </a:r>
            <a:endParaRPr lang="en-US" sz="2300" dirty="0"/>
          </a:p>
          <a:p>
            <a:pPr marL="400050" lvl="1" indent="0">
              <a:buNone/>
            </a:pPr>
            <a:r>
              <a:rPr lang="en-US" sz="2300" dirty="0"/>
              <a:t>Technical advice and recommendations for cavity design and cryomodule integration.</a:t>
            </a:r>
          </a:p>
          <a:p>
            <a:pPr marL="400050" lvl="1" indent="0">
              <a:buNone/>
            </a:pPr>
            <a:r>
              <a:rPr lang="en-US" sz="2300" dirty="0"/>
              <a:t>Design and fabrication of cavity dies and tooling.</a:t>
            </a:r>
          </a:p>
          <a:p>
            <a:pPr marL="400050" lvl="1" indent="0">
              <a:buNone/>
            </a:pPr>
            <a:r>
              <a:rPr lang="en-US" sz="2300" dirty="0"/>
              <a:t>Fabrication of one 5-cell cavity and one single cell cavity.</a:t>
            </a:r>
          </a:p>
          <a:p>
            <a:pPr marL="400050" lvl="1" indent="0">
              <a:buNone/>
            </a:pPr>
            <a:r>
              <a:rPr lang="en-US" sz="2300" dirty="0"/>
              <a:t>Chemical processing and vertical testing of the cavities.</a:t>
            </a:r>
          </a:p>
          <a:p>
            <a:pPr marL="0" indent="0">
              <a:buNone/>
            </a:pPr>
            <a:r>
              <a:rPr lang="en-GB" sz="2300" dirty="0"/>
              <a:t>3.2. CERN responsibilities for:</a:t>
            </a:r>
            <a:endParaRPr lang="en-US" sz="2300" dirty="0"/>
          </a:p>
          <a:p>
            <a:pPr marL="400050" lvl="1" indent="0">
              <a:buNone/>
            </a:pPr>
            <a:r>
              <a:rPr lang="en-US" sz="2300" dirty="0"/>
              <a:t>Interface and requirements document(s) providing necessary technical information for LHeC cavities.</a:t>
            </a:r>
          </a:p>
          <a:p>
            <a:pPr marL="400050" lvl="1" indent="0">
              <a:buNone/>
            </a:pPr>
            <a:r>
              <a:rPr lang="en-US" sz="2300" dirty="0"/>
              <a:t>Technical materials including niobium sheet, flanges, brazed transitions etc. consistent with CERN regulations. </a:t>
            </a:r>
          </a:p>
          <a:p>
            <a:pPr marL="400050" lvl="1" indent="0">
              <a:buNone/>
            </a:pPr>
            <a:r>
              <a:rPr lang="en-US" sz="2300" dirty="0"/>
              <a:t>Engineering support and analysis as needed to comply with CERN regulations</a:t>
            </a:r>
            <a:r>
              <a:rPr lang="en-US" sz="2300" dirty="0" smtClean="0"/>
              <a:t>.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28661728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37830"/>
            <a:ext cx="8229600" cy="1143000"/>
          </a:xfrm>
        </p:spPr>
        <p:txBody>
          <a:bodyPr/>
          <a:lstStyle/>
          <a:p>
            <a:r>
              <a:rPr lang="en-US" dirty="0" smtClean="0"/>
              <a:t>Thanks!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b="0" dirty="0" smtClean="0"/>
              <a:t>And to </a:t>
            </a:r>
            <a:r>
              <a:rPr lang="en-US" sz="2400" b="0" dirty="0" smtClean="0"/>
              <a:t>JLab </a:t>
            </a:r>
            <a:r>
              <a:rPr lang="en-US" sz="2400" b="0" dirty="0" smtClean="0"/>
              <a:t>colleagues esp. Jim Henry for the 3D models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903157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47480"/>
            <a:ext cx="9144000" cy="685800"/>
          </a:xfrm>
          <a:prstGeom prst="rect">
            <a:avLst/>
          </a:prstGeom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kern="0" dirty="0" smtClean="0">
                <a:solidFill>
                  <a:srgbClr val="000000"/>
                </a:solidFill>
                <a:latin typeface="Calibri"/>
                <a:ea typeface="ＭＳ Ｐゴシック" charset="-128"/>
                <a:cs typeface="Calibri"/>
              </a:rPr>
              <a:t>MEIC Conceptual Design</a:t>
            </a:r>
            <a:endParaRPr lang="en-US" sz="3200" b="1" kern="0" dirty="0">
              <a:solidFill>
                <a:srgbClr val="000000"/>
              </a:solidFill>
              <a:latin typeface="Calibri"/>
              <a:ea typeface="ＭＳ Ｐゴシック" charset="-128"/>
              <a:cs typeface="Calibri"/>
            </a:endParaRP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5" t="19173" r="32891" b="9538"/>
          <a:stretch/>
        </p:blipFill>
        <p:spPr>
          <a:xfrm rot="732055">
            <a:off x="6813525" y="834810"/>
            <a:ext cx="1909155" cy="248996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6154504" y="3409385"/>
            <a:ext cx="2989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33CC"/>
                </a:solidFill>
                <a:latin typeface="Arial" charset="0"/>
                <a:ea typeface="ＭＳ Ｐゴシック" charset="0"/>
                <a:cs typeface="Arial" charset="0"/>
              </a:rPr>
              <a:t>Stage I MEIC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CEBAF as full-energy e</a:t>
            </a:r>
            <a:r>
              <a:rPr lang="en-US" sz="1600" baseline="300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-</a:t>
            </a:r>
            <a:r>
              <a:rPr lang="en-US" sz="16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/e</a:t>
            </a:r>
            <a:r>
              <a:rPr lang="en-US" sz="1600" baseline="300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+</a:t>
            </a:r>
            <a:r>
              <a:rPr lang="en-US" sz="16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 injector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3-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10 </a:t>
            </a:r>
            <a:r>
              <a:rPr lang="en-US" sz="16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GeV e</a:t>
            </a:r>
            <a:r>
              <a:rPr lang="en-US" sz="1600" baseline="300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-</a:t>
            </a:r>
            <a:r>
              <a:rPr lang="en-US" sz="16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/e</a:t>
            </a:r>
            <a:r>
              <a:rPr lang="en-US" sz="1600" baseline="300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+</a:t>
            </a:r>
            <a:endParaRPr lang="en-US" sz="1600" dirty="0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8-</a:t>
            </a:r>
            <a:r>
              <a:rPr lang="en-US" sz="16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100 GeV protons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&lt;40 </a:t>
            </a:r>
            <a:r>
              <a:rPr lang="en-US" sz="16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GeV/u ions</a:t>
            </a: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r>
              <a:rPr lang="en-US" sz="2000" dirty="0">
                <a:solidFill>
                  <a:srgbClr val="BFBFBF"/>
                </a:solidFill>
                <a:latin typeface="Arial" charset="0"/>
                <a:ea typeface="ＭＳ Ｐゴシック" charset="0"/>
                <a:cs typeface="Arial" charset="0"/>
              </a:rPr>
              <a:t>Stage II EIC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up to 20 GeV e</a:t>
            </a:r>
            <a:r>
              <a:rPr lang="en-US" sz="1600" baseline="3000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-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/e</a:t>
            </a:r>
            <a:r>
              <a:rPr lang="en-US" sz="1600" baseline="3000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+</a:t>
            </a:r>
            <a:endParaRPr lang="en-US" sz="1600" dirty="0">
              <a:solidFill>
                <a:schemeClr val="bg1">
                  <a:lumMod val="75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up to 250 GeV protons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up to 100 GeV/u ions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 bwMode="auto">
          <a:xfrm rot="20520000">
            <a:off x="6749965" y="1950295"/>
            <a:ext cx="1935446" cy="707886"/>
          </a:xfrm>
          <a:prstGeom prst="rect">
            <a:avLst/>
          </a:prstGeom>
          <a:blipFill rotWithShape="1">
            <a:blip r:embed="rId3"/>
            <a:stretch>
              <a:fillRect t="-332" r="-356" b="-442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alibri"/>
                <a:cs typeface="Calibri"/>
              </a:rPr>
              <a:t>updated</a:t>
            </a:r>
            <a:endParaRPr lang="en-US" sz="40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425402" y="886923"/>
            <a:ext cx="5651277" cy="5467482"/>
            <a:chOff x="361215" y="905874"/>
            <a:chExt cx="5651277" cy="5467482"/>
          </a:xfrm>
        </p:grpSpPr>
        <p:grpSp>
          <p:nvGrpSpPr>
            <p:cNvPr id="104" name="Group 103"/>
            <p:cNvGrpSpPr/>
            <p:nvPr/>
          </p:nvGrpSpPr>
          <p:grpSpPr>
            <a:xfrm>
              <a:off x="2263406" y="2356649"/>
              <a:ext cx="1278803" cy="876605"/>
              <a:chOff x="5207301" y="1359526"/>
              <a:chExt cx="1278803" cy="876605"/>
            </a:xfrm>
          </p:grpSpPr>
          <p:sp>
            <p:nvSpPr>
              <p:cNvPr id="171" name="Arc 12"/>
              <p:cNvSpPr>
                <a:spLocks/>
              </p:cNvSpPr>
              <p:nvPr/>
            </p:nvSpPr>
            <p:spPr bwMode="auto">
              <a:xfrm rot="17723535">
                <a:off x="6002438" y="1722947"/>
                <a:ext cx="214312" cy="212724"/>
              </a:xfrm>
              <a:custGeom>
                <a:avLst/>
                <a:gdLst>
                  <a:gd name="T0" fmla="*/ 82401 w 212726"/>
                  <a:gd name="T1" fmla="*/ 2877 h 212727"/>
                  <a:gd name="T2" fmla="*/ 107156 w 212726"/>
                  <a:gd name="T3" fmla="*/ 106363 h 212727"/>
                  <a:gd name="T4" fmla="*/ 16876 w 212726"/>
                  <a:gd name="T5" fmla="*/ 163657 h 212727"/>
                  <a:gd name="T6" fmla="*/ 11796480 60000 65536"/>
                  <a:gd name="T7" fmla="*/ 11796480 60000 65536"/>
                  <a:gd name="T8" fmla="*/ 17694720 60000 65536"/>
                  <a:gd name="T9" fmla="*/ 16751 w 212726"/>
                  <a:gd name="T10" fmla="*/ 0 h 212727"/>
                  <a:gd name="T11" fmla="*/ 212726 w 212726"/>
                  <a:gd name="T12" fmla="*/ 212727 h 2127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2726" h="212727" stroke="0">
                    <a:moveTo>
                      <a:pt x="81791" y="2877"/>
                    </a:moveTo>
                    <a:lnTo>
                      <a:pt x="81791" y="2877"/>
                    </a:lnTo>
                    <a:cubicBezTo>
                      <a:pt x="89841" y="965"/>
                      <a:pt x="98088" y="-1"/>
                      <a:pt x="106363" y="-1"/>
                    </a:cubicBezTo>
                    <a:cubicBezTo>
                      <a:pt x="165105" y="0"/>
                      <a:pt x="212726" y="47620"/>
                      <a:pt x="212726" y="106364"/>
                    </a:cubicBezTo>
                    <a:cubicBezTo>
                      <a:pt x="212726" y="165107"/>
                      <a:pt x="165105" y="212728"/>
                      <a:pt x="106363" y="212728"/>
                    </a:cubicBezTo>
                    <a:cubicBezTo>
                      <a:pt x="70077" y="212727"/>
                      <a:pt x="36295" y="194230"/>
                      <a:pt x="16750" y="163658"/>
                    </a:cubicBezTo>
                    <a:lnTo>
                      <a:pt x="106363" y="106364"/>
                    </a:lnTo>
                    <a:lnTo>
                      <a:pt x="81791" y="2877"/>
                    </a:lnTo>
                    <a:close/>
                  </a:path>
                  <a:path w="212726" h="212727" fill="none">
                    <a:moveTo>
                      <a:pt x="81791" y="2877"/>
                    </a:moveTo>
                    <a:lnTo>
                      <a:pt x="81791" y="2877"/>
                    </a:lnTo>
                    <a:cubicBezTo>
                      <a:pt x="89841" y="965"/>
                      <a:pt x="98088" y="-1"/>
                      <a:pt x="106363" y="-1"/>
                    </a:cubicBezTo>
                    <a:cubicBezTo>
                      <a:pt x="165105" y="0"/>
                      <a:pt x="212726" y="47620"/>
                      <a:pt x="212726" y="106364"/>
                    </a:cubicBezTo>
                    <a:cubicBezTo>
                      <a:pt x="212726" y="165107"/>
                      <a:pt x="165105" y="212728"/>
                      <a:pt x="106363" y="212728"/>
                    </a:cubicBezTo>
                    <a:cubicBezTo>
                      <a:pt x="70077" y="212727"/>
                      <a:pt x="36295" y="194230"/>
                      <a:pt x="16750" y="163658"/>
                    </a:cubicBezTo>
                  </a:path>
                </a:pathLst>
              </a:custGeom>
              <a:noFill/>
              <a:ln w="4445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 dirty="0"/>
              </a:p>
            </p:txBody>
          </p:sp>
          <p:sp>
            <p:nvSpPr>
              <p:cNvPr id="172" name="Arc 13"/>
              <p:cNvSpPr>
                <a:spLocks/>
              </p:cNvSpPr>
              <p:nvPr/>
            </p:nvSpPr>
            <p:spPr bwMode="auto">
              <a:xfrm rot="17723535" flipH="1" flipV="1">
                <a:off x="5683546" y="2024200"/>
                <a:ext cx="211138" cy="212724"/>
              </a:xfrm>
              <a:custGeom>
                <a:avLst/>
                <a:gdLst>
                  <a:gd name="T0" fmla="*/ 82821 w 212726"/>
                  <a:gd name="T1" fmla="*/ 2499 h 212727"/>
                  <a:gd name="T2" fmla="*/ 105569 w 212726"/>
                  <a:gd name="T3" fmla="*/ 106363 h 212727"/>
                  <a:gd name="T4" fmla="*/ 16626 w 212726"/>
                  <a:gd name="T5" fmla="*/ 163657 h 212727"/>
                  <a:gd name="T6" fmla="*/ 11796480 60000 65536"/>
                  <a:gd name="T7" fmla="*/ 11796480 60000 65536"/>
                  <a:gd name="T8" fmla="*/ 17694720 60000 65536"/>
                  <a:gd name="T9" fmla="*/ 16751 w 212726"/>
                  <a:gd name="T10" fmla="*/ 0 h 212727"/>
                  <a:gd name="T11" fmla="*/ 212726 w 212726"/>
                  <a:gd name="T12" fmla="*/ 212727 h 2127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2726" h="212727" stroke="0">
                    <a:moveTo>
                      <a:pt x="83444" y="2499"/>
                    </a:moveTo>
                    <a:lnTo>
                      <a:pt x="83443" y="2498"/>
                    </a:lnTo>
                    <a:cubicBezTo>
                      <a:pt x="90970" y="837"/>
                      <a:pt x="98656" y="-1"/>
                      <a:pt x="106364" y="-1"/>
                    </a:cubicBezTo>
                    <a:cubicBezTo>
                      <a:pt x="165106" y="0"/>
                      <a:pt x="212727" y="47620"/>
                      <a:pt x="212727" y="106364"/>
                    </a:cubicBezTo>
                    <a:cubicBezTo>
                      <a:pt x="212727" y="165107"/>
                      <a:pt x="165106" y="212728"/>
                      <a:pt x="106364" y="212728"/>
                    </a:cubicBezTo>
                    <a:cubicBezTo>
                      <a:pt x="70078" y="212727"/>
                      <a:pt x="36296" y="194230"/>
                      <a:pt x="16751" y="163658"/>
                    </a:cubicBezTo>
                    <a:lnTo>
                      <a:pt x="106363" y="106364"/>
                    </a:lnTo>
                    <a:lnTo>
                      <a:pt x="83444" y="2499"/>
                    </a:lnTo>
                    <a:close/>
                  </a:path>
                  <a:path w="212726" h="212727" fill="none">
                    <a:moveTo>
                      <a:pt x="83444" y="2499"/>
                    </a:moveTo>
                    <a:lnTo>
                      <a:pt x="83443" y="2498"/>
                    </a:lnTo>
                    <a:cubicBezTo>
                      <a:pt x="90970" y="837"/>
                      <a:pt x="98656" y="-1"/>
                      <a:pt x="106364" y="-1"/>
                    </a:cubicBezTo>
                    <a:cubicBezTo>
                      <a:pt x="165106" y="0"/>
                      <a:pt x="212727" y="47620"/>
                      <a:pt x="212727" y="106364"/>
                    </a:cubicBezTo>
                    <a:cubicBezTo>
                      <a:pt x="212727" y="165107"/>
                      <a:pt x="165106" y="212728"/>
                      <a:pt x="106364" y="212728"/>
                    </a:cubicBezTo>
                    <a:cubicBezTo>
                      <a:pt x="70078" y="212727"/>
                      <a:pt x="36296" y="194230"/>
                      <a:pt x="16751" y="163658"/>
                    </a:cubicBezTo>
                  </a:path>
                </a:pathLst>
              </a:custGeom>
              <a:noFill/>
              <a:ln w="4445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 dirty="0"/>
              </a:p>
            </p:txBody>
          </p:sp>
          <p:cxnSp>
            <p:nvCxnSpPr>
              <p:cNvPr id="173" name="Straight Connector 15"/>
              <p:cNvCxnSpPr>
                <a:cxnSpLocks noChangeShapeType="1"/>
              </p:cNvCxnSpPr>
              <p:nvPr/>
            </p:nvCxnSpPr>
            <p:spPr bwMode="auto">
              <a:xfrm rot="17723535" flipH="1">
                <a:off x="5751710" y="1958761"/>
                <a:ext cx="390525" cy="52387"/>
              </a:xfrm>
              <a:prstGeom prst="line">
                <a:avLst/>
              </a:prstGeom>
              <a:noFill/>
              <a:ln w="444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74" name="Straight Connector 17"/>
              <p:cNvCxnSpPr>
                <a:cxnSpLocks noChangeShapeType="1"/>
                <a:endCxn id="171" idx="2"/>
              </p:cNvCxnSpPr>
              <p:nvPr/>
            </p:nvCxnSpPr>
            <p:spPr bwMode="auto">
              <a:xfrm rot="17723535">
                <a:off x="5826372" y="1840038"/>
                <a:ext cx="235951" cy="282719"/>
              </a:xfrm>
              <a:prstGeom prst="line">
                <a:avLst/>
              </a:prstGeom>
              <a:noFill/>
              <a:ln w="44450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75" name="Straight Connector 54"/>
              <p:cNvCxnSpPr>
                <a:cxnSpLocks noChangeShapeType="1"/>
              </p:cNvCxnSpPr>
              <p:nvPr/>
            </p:nvCxnSpPr>
            <p:spPr bwMode="auto">
              <a:xfrm rot="16478584" flipH="1">
                <a:off x="6181103" y="1763468"/>
                <a:ext cx="304876" cy="305127"/>
              </a:xfrm>
              <a:prstGeom prst="line">
                <a:avLst/>
              </a:pr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</p:spPr>
          </p:cxnSp>
          <p:sp>
            <p:nvSpPr>
              <p:cNvPr id="176" name="Arc 12"/>
              <p:cNvSpPr>
                <a:spLocks/>
              </p:cNvSpPr>
              <p:nvPr/>
            </p:nvSpPr>
            <p:spPr bwMode="auto">
              <a:xfrm rot="11827163">
                <a:off x="5207301" y="1359526"/>
                <a:ext cx="1157140" cy="595586"/>
              </a:xfrm>
              <a:custGeom>
                <a:avLst/>
                <a:gdLst>
                  <a:gd name="T0" fmla="*/ 82401 w 212726"/>
                  <a:gd name="T1" fmla="*/ 2877 h 212727"/>
                  <a:gd name="T2" fmla="*/ 107156 w 212726"/>
                  <a:gd name="T3" fmla="*/ 106363 h 212727"/>
                  <a:gd name="T4" fmla="*/ 16876 w 212726"/>
                  <a:gd name="T5" fmla="*/ 163657 h 212727"/>
                  <a:gd name="T6" fmla="*/ 11796480 60000 65536"/>
                  <a:gd name="T7" fmla="*/ 11796480 60000 65536"/>
                  <a:gd name="T8" fmla="*/ 17694720 60000 65536"/>
                  <a:gd name="T9" fmla="*/ 16751 w 212726"/>
                  <a:gd name="T10" fmla="*/ 0 h 212727"/>
                  <a:gd name="T11" fmla="*/ 212726 w 212726"/>
                  <a:gd name="T12" fmla="*/ 212727 h 212727"/>
                  <a:gd name="connsiteX0" fmla="*/ 65041 w 195976"/>
                  <a:gd name="connsiteY0" fmla="*/ 2878 h 212729"/>
                  <a:gd name="connsiteX1" fmla="*/ 65041 w 195976"/>
                  <a:gd name="connsiteY1" fmla="*/ 2878 h 212729"/>
                  <a:gd name="connsiteX2" fmla="*/ 89613 w 195976"/>
                  <a:gd name="connsiteY2" fmla="*/ 0 h 212729"/>
                  <a:gd name="connsiteX3" fmla="*/ 195976 w 195976"/>
                  <a:gd name="connsiteY3" fmla="*/ 106365 h 212729"/>
                  <a:gd name="connsiteX4" fmla="*/ 89613 w 195976"/>
                  <a:gd name="connsiteY4" fmla="*/ 212729 h 212729"/>
                  <a:gd name="connsiteX5" fmla="*/ 0 w 195976"/>
                  <a:gd name="connsiteY5" fmla="*/ 163659 h 212729"/>
                  <a:gd name="connsiteX6" fmla="*/ 89613 w 195976"/>
                  <a:gd name="connsiteY6" fmla="*/ 106365 h 212729"/>
                  <a:gd name="connsiteX7" fmla="*/ 65041 w 195976"/>
                  <a:gd name="connsiteY7" fmla="*/ 2878 h 212729"/>
                  <a:gd name="connsiteX0" fmla="*/ 65041 w 195976"/>
                  <a:gd name="connsiteY0" fmla="*/ 2878 h 212729"/>
                  <a:gd name="connsiteX1" fmla="*/ 65041 w 195976"/>
                  <a:gd name="connsiteY1" fmla="*/ 2878 h 212729"/>
                  <a:gd name="connsiteX2" fmla="*/ 89613 w 195976"/>
                  <a:gd name="connsiteY2" fmla="*/ 0 h 212729"/>
                  <a:gd name="connsiteX3" fmla="*/ 195976 w 195976"/>
                  <a:gd name="connsiteY3" fmla="*/ 106365 h 212729"/>
                  <a:gd name="connsiteX4" fmla="*/ 89613 w 195976"/>
                  <a:gd name="connsiteY4" fmla="*/ 212729 h 212729"/>
                  <a:gd name="connsiteX0" fmla="*/ 0 w 130935"/>
                  <a:gd name="connsiteY0" fmla="*/ 2878 h 212729"/>
                  <a:gd name="connsiteX1" fmla="*/ 0 w 130935"/>
                  <a:gd name="connsiteY1" fmla="*/ 2878 h 212729"/>
                  <a:gd name="connsiteX2" fmla="*/ 24572 w 130935"/>
                  <a:gd name="connsiteY2" fmla="*/ 0 h 212729"/>
                  <a:gd name="connsiteX3" fmla="*/ 130935 w 130935"/>
                  <a:gd name="connsiteY3" fmla="*/ 106365 h 212729"/>
                  <a:gd name="connsiteX4" fmla="*/ 24572 w 130935"/>
                  <a:gd name="connsiteY4" fmla="*/ 212729 h 212729"/>
                  <a:gd name="connsiteX5" fmla="*/ 24572 w 130935"/>
                  <a:gd name="connsiteY5" fmla="*/ 106365 h 212729"/>
                  <a:gd name="connsiteX6" fmla="*/ 0 w 130935"/>
                  <a:gd name="connsiteY6" fmla="*/ 2878 h 212729"/>
                  <a:gd name="connsiteX0" fmla="*/ 0 w 130935"/>
                  <a:gd name="connsiteY0" fmla="*/ 2878 h 212729"/>
                  <a:gd name="connsiteX1" fmla="*/ 0 w 130935"/>
                  <a:gd name="connsiteY1" fmla="*/ 2878 h 212729"/>
                  <a:gd name="connsiteX2" fmla="*/ 24572 w 130935"/>
                  <a:gd name="connsiteY2" fmla="*/ 0 h 212729"/>
                  <a:gd name="connsiteX3" fmla="*/ 130935 w 130935"/>
                  <a:gd name="connsiteY3" fmla="*/ 106365 h 212729"/>
                  <a:gd name="connsiteX4" fmla="*/ 24572 w 130935"/>
                  <a:gd name="connsiteY4" fmla="*/ 212729 h 212729"/>
                  <a:gd name="connsiteX0" fmla="*/ 0 w 130935"/>
                  <a:gd name="connsiteY0" fmla="*/ 2878 h 212729"/>
                  <a:gd name="connsiteX1" fmla="*/ 0 w 130935"/>
                  <a:gd name="connsiteY1" fmla="*/ 2878 h 212729"/>
                  <a:gd name="connsiteX2" fmla="*/ 24572 w 130935"/>
                  <a:gd name="connsiteY2" fmla="*/ 0 h 212729"/>
                  <a:gd name="connsiteX3" fmla="*/ 130935 w 130935"/>
                  <a:gd name="connsiteY3" fmla="*/ 106365 h 212729"/>
                  <a:gd name="connsiteX4" fmla="*/ 24572 w 130935"/>
                  <a:gd name="connsiteY4" fmla="*/ 212729 h 212729"/>
                  <a:gd name="connsiteX5" fmla="*/ 24572 w 130935"/>
                  <a:gd name="connsiteY5" fmla="*/ 106365 h 212729"/>
                  <a:gd name="connsiteX6" fmla="*/ 0 w 130935"/>
                  <a:gd name="connsiteY6" fmla="*/ 2878 h 212729"/>
                  <a:gd name="connsiteX0" fmla="*/ 0 w 130935"/>
                  <a:gd name="connsiteY0" fmla="*/ 2878 h 212729"/>
                  <a:gd name="connsiteX1" fmla="*/ 24572 w 130935"/>
                  <a:gd name="connsiteY1" fmla="*/ 0 h 212729"/>
                  <a:gd name="connsiteX2" fmla="*/ 130935 w 130935"/>
                  <a:gd name="connsiteY2" fmla="*/ 106365 h 212729"/>
                  <a:gd name="connsiteX3" fmla="*/ 24572 w 130935"/>
                  <a:gd name="connsiteY3" fmla="*/ 212729 h 212729"/>
                  <a:gd name="connsiteX0" fmla="*/ 0 w 130935"/>
                  <a:gd name="connsiteY0" fmla="*/ 2878 h 212729"/>
                  <a:gd name="connsiteX1" fmla="*/ 0 w 130935"/>
                  <a:gd name="connsiteY1" fmla="*/ 2878 h 212729"/>
                  <a:gd name="connsiteX2" fmla="*/ 24572 w 130935"/>
                  <a:gd name="connsiteY2" fmla="*/ 0 h 212729"/>
                  <a:gd name="connsiteX3" fmla="*/ 130935 w 130935"/>
                  <a:gd name="connsiteY3" fmla="*/ 106365 h 212729"/>
                  <a:gd name="connsiteX4" fmla="*/ 24572 w 130935"/>
                  <a:gd name="connsiteY4" fmla="*/ 212729 h 212729"/>
                  <a:gd name="connsiteX5" fmla="*/ 24572 w 130935"/>
                  <a:gd name="connsiteY5" fmla="*/ 106365 h 212729"/>
                  <a:gd name="connsiteX6" fmla="*/ 0 w 130935"/>
                  <a:gd name="connsiteY6" fmla="*/ 2878 h 212729"/>
                  <a:gd name="connsiteX0" fmla="*/ 24572 w 130935"/>
                  <a:gd name="connsiteY0" fmla="*/ 0 h 212729"/>
                  <a:gd name="connsiteX1" fmla="*/ 130935 w 130935"/>
                  <a:gd name="connsiteY1" fmla="*/ 106365 h 212729"/>
                  <a:gd name="connsiteX2" fmla="*/ 24572 w 130935"/>
                  <a:gd name="connsiteY2" fmla="*/ 212729 h 212729"/>
                  <a:gd name="connsiteX0" fmla="*/ 0 w 130935"/>
                  <a:gd name="connsiteY0" fmla="*/ 2878 h 212729"/>
                  <a:gd name="connsiteX1" fmla="*/ 0 w 130935"/>
                  <a:gd name="connsiteY1" fmla="*/ 2878 h 212729"/>
                  <a:gd name="connsiteX2" fmla="*/ 24572 w 130935"/>
                  <a:gd name="connsiteY2" fmla="*/ 0 h 212729"/>
                  <a:gd name="connsiteX3" fmla="*/ 130935 w 130935"/>
                  <a:gd name="connsiteY3" fmla="*/ 106365 h 212729"/>
                  <a:gd name="connsiteX4" fmla="*/ 24572 w 130935"/>
                  <a:gd name="connsiteY4" fmla="*/ 212729 h 212729"/>
                  <a:gd name="connsiteX5" fmla="*/ 24572 w 130935"/>
                  <a:gd name="connsiteY5" fmla="*/ 106365 h 212729"/>
                  <a:gd name="connsiteX6" fmla="*/ 0 w 130935"/>
                  <a:gd name="connsiteY6" fmla="*/ 2878 h 212729"/>
                  <a:gd name="connsiteX0" fmla="*/ 130935 w 130935"/>
                  <a:gd name="connsiteY0" fmla="*/ 106365 h 212729"/>
                  <a:gd name="connsiteX1" fmla="*/ 24572 w 130935"/>
                  <a:gd name="connsiteY1" fmla="*/ 212729 h 212729"/>
                  <a:gd name="connsiteX0" fmla="*/ 24572 w 130935"/>
                  <a:gd name="connsiteY0" fmla="*/ 106365 h 212729"/>
                  <a:gd name="connsiteX1" fmla="*/ 0 w 130935"/>
                  <a:gd name="connsiteY1" fmla="*/ 2878 h 212729"/>
                  <a:gd name="connsiteX2" fmla="*/ 24572 w 130935"/>
                  <a:gd name="connsiteY2" fmla="*/ 0 h 212729"/>
                  <a:gd name="connsiteX3" fmla="*/ 130935 w 130935"/>
                  <a:gd name="connsiteY3" fmla="*/ 106365 h 212729"/>
                  <a:gd name="connsiteX4" fmla="*/ 24572 w 130935"/>
                  <a:gd name="connsiteY4" fmla="*/ 212729 h 212729"/>
                  <a:gd name="connsiteX5" fmla="*/ 24572 w 130935"/>
                  <a:gd name="connsiteY5" fmla="*/ 106365 h 212729"/>
                  <a:gd name="connsiteX0" fmla="*/ 130935 w 130935"/>
                  <a:gd name="connsiteY0" fmla="*/ 106365 h 212729"/>
                  <a:gd name="connsiteX1" fmla="*/ 24572 w 130935"/>
                  <a:gd name="connsiteY1" fmla="*/ 212729 h 212729"/>
                  <a:gd name="connsiteX0" fmla="*/ 24572 w 131066"/>
                  <a:gd name="connsiteY0" fmla="*/ 103487 h 209851"/>
                  <a:gd name="connsiteX1" fmla="*/ 0 w 131066"/>
                  <a:gd name="connsiteY1" fmla="*/ 0 h 209851"/>
                  <a:gd name="connsiteX2" fmla="*/ 130935 w 131066"/>
                  <a:gd name="connsiteY2" fmla="*/ 103487 h 209851"/>
                  <a:gd name="connsiteX3" fmla="*/ 24572 w 131066"/>
                  <a:gd name="connsiteY3" fmla="*/ 209851 h 209851"/>
                  <a:gd name="connsiteX4" fmla="*/ 24572 w 131066"/>
                  <a:gd name="connsiteY4" fmla="*/ 103487 h 209851"/>
                  <a:gd name="connsiteX0" fmla="*/ 130935 w 131066"/>
                  <a:gd name="connsiteY0" fmla="*/ 103487 h 209851"/>
                  <a:gd name="connsiteX1" fmla="*/ 24572 w 131066"/>
                  <a:gd name="connsiteY1" fmla="*/ 209851 h 209851"/>
                  <a:gd name="connsiteX0" fmla="*/ 7045 w 113539"/>
                  <a:gd name="connsiteY0" fmla="*/ 0 h 106364"/>
                  <a:gd name="connsiteX1" fmla="*/ 113408 w 113539"/>
                  <a:gd name="connsiteY1" fmla="*/ 0 h 106364"/>
                  <a:gd name="connsiteX2" fmla="*/ 7045 w 113539"/>
                  <a:gd name="connsiteY2" fmla="*/ 106364 h 106364"/>
                  <a:gd name="connsiteX3" fmla="*/ 7045 w 113539"/>
                  <a:gd name="connsiteY3" fmla="*/ 0 h 106364"/>
                  <a:gd name="connsiteX0" fmla="*/ 113408 w 113539"/>
                  <a:gd name="connsiteY0" fmla="*/ 0 h 106364"/>
                  <a:gd name="connsiteX1" fmla="*/ 7045 w 113539"/>
                  <a:gd name="connsiteY1" fmla="*/ 106364 h 106364"/>
                  <a:gd name="connsiteX0" fmla="*/ 7045 w 114609"/>
                  <a:gd name="connsiteY0" fmla="*/ 19102 h 125466"/>
                  <a:gd name="connsiteX1" fmla="*/ 113408 w 114609"/>
                  <a:gd name="connsiteY1" fmla="*/ 19102 h 125466"/>
                  <a:gd name="connsiteX2" fmla="*/ 7045 w 114609"/>
                  <a:gd name="connsiteY2" fmla="*/ 125466 h 125466"/>
                  <a:gd name="connsiteX3" fmla="*/ 7045 w 114609"/>
                  <a:gd name="connsiteY3" fmla="*/ 19102 h 125466"/>
                  <a:gd name="connsiteX0" fmla="*/ 113408 w 114609"/>
                  <a:gd name="connsiteY0" fmla="*/ 19102 h 125466"/>
                  <a:gd name="connsiteX1" fmla="*/ 7045 w 114609"/>
                  <a:gd name="connsiteY1" fmla="*/ 125466 h 125466"/>
                  <a:gd name="connsiteX0" fmla="*/ 7045 w 116947"/>
                  <a:gd name="connsiteY0" fmla="*/ 14579 h 120943"/>
                  <a:gd name="connsiteX1" fmla="*/ 113408 w 116947"/>
                  <a:gd name="connsiteY1" fmla="*/ 14579 h 120943"/>
                  <a:gd name="connsiteX2" fmla="*/ 7045 w 116947"/>
                  <a:gd name="connsiteY2" fmla="*/ 120943 h 120943"/>
                  <a:gd name="connsiteX3" fmla="*/ 7045 w 116947"/>
                  <a:gd name="connsiteY3" fmla="*/ 14579 h 120943"/>
                  <a:gd name="connsiteX0" fmla="*/ 113408 w 116947"/>
                  <a:gd name="connsiteY0" fmla="*/ 14579 h 120943"/>
                  <a:gd name="connsiteX1" fmla="*/ 7045 w 116947"/>
                  <a:gd name="connsiteY1" fmla="*/ 120943 h 120943"/>
                  <a:gd name="connsiteX0" fmla="*/ 7045 w 113631"/>
                  <a:gd name="connsiteY0" fmla="*/ 43231 h 149595"/>
                  <a:gd name="connsiteX1" fmla="*/ 113408 w 113631"/>
                  <a:gd name="connsiteY1" fmla="*/ 43231 h 149595"/>
                  <a:gd name="connsiteX2" fmla="*/ 7045 w 113631"/>
                  <a:gd name="connsiteY2" fmla="*/ 149595 h 149595"/>
                  <a:gd name="connsiteX3" fmla="*/ 7045 w 113631"/>
                  <a:gd name="connsiteY3" fmla="*/ 43231 h 149595"/>
                  <a:gd name="connsiteX0" fmla="*/ 113408 w 113631"/>
                  <a:gd name="connsiteY0" fmla="*/ 43231 h 149595"/>
                  <a:gd name="connsiteX1" fmla="*/ 7045 w 113631"/>
                  <a:gd name="connsiteY1" fmla="*/ 149595 h 149595"/>
                  <a:gd name="connsiteX0" fmla="*/ 71034 w 111065"/>
                  <a:gd name="connsiteY0" fmla="*/ 0 h 183367"/>
                  <a:gd name="connsiteX1" fmla="*/ 106676 w 111065"/>
                  <a:gd name="connsiteY1" fmla="*/ 75780 h 183367"/>
                  <a:gd name="connsiteX2" fmla="*/ 313 w 111065"/>
                  <a:gd name="connsiteY2" fmla="*/ 182144 h 183367"/>
                  <a:gd name="connsiteX3" fmla="*/ 71034 w 111065"/>
                  <a:gd name="connsiteY3" fmla="*/ 0 h 183367"/>
                  <a:gd name="connsiteX0" fmla="*/ 106676 w 111065"/>
                  <a:gd name="connsiteY0" fmla="*/ 75780 h 183367"/>
                  <a:gd name="connsiteX1" fmla="*/ 313 w 111065"/>
                  <a:gd name="connsiteY1" fmla="*/ 182144 h 183367"/>
                  <a:gd name="connsiteX0" fmla="*/ 106675 w 106675"/>
                  <a:gd name="connsiteY0" fmla="*/ 43939 h 151526"/>
                  <a:gd name="connsiteX1" fmla="*/ 312 w 106675"/>
                  <a:gd name="connsiteY1" fmla="*/ 150303 h 151526"/>
                  <a:gd name="connsiteX2" fmla="*/ 95920 w 106675"/>
                  <a:gd name="connsiteY2" fmla="*/ 0 h 151526"/>
                  <a:gd name="connsiteX0" fmla="*/ 106675 w 106675"/>
                  <a:gd name="connsiteY0" fmla="*/ 43939 h 151526"/>
                  <a:gd name="connsiteX1" fmla="*/ 312 w 106675"/>
                  <a:gd name="connsiteY1" fmla="*/ 150303 h 151526"/>
                  <a:gd name="connsiteX0" fmla="*/ 106675 w 106675"/>
                  <a:gd name="connsiteY0" fmla="*/ 55783 h 163370"/>
                  <a:gd name="connsiteX1" fmla="*/ 312 w 106675"/>
                  <a:gd name="connsiteY1" fmla="*/ 162147 h 163370"/>
                  <a:gd name="connsiteX2" fmla="*/ 95920 w 106675"/>
                  <a:gd name="connsiteY2" fmla="*/ 11844 h 163370"/>
                  <a:gd name="connsiteX3" fmla="*/ 96067 w 106675"/>
                  <a:gd name="connsiteY3" fmla="*/ 9455 h 163370"/>
                  <a:gd name="connsiteX0" fmla="*/ 106675 w 106675"/>
                  <a:gd name="connsiteY0" fmla="*/ 55783 h 163370"/>
                  <a:gd name="connsiteX1" fmla="*/ 312 w 106675"/>
                  <a:gd name="connsiteY1" fmla="*/ 162147 h 163370"/>
                  <a:gd name="connsiteX0" fmla="*/ 106675 w 115515"/>
                  <a:gd name="connsiteY0" fmla="*/ 52508 h 160095"/>
                  <a:gd name="connsiteX1" fmla="*/ 312 w 115515"/>
                  <a:gd name="connsiteY1" fmla="*/ 158872 h 160095"/>
                  <a:gd name="connsiteX2" fmla="*/ 95920 w 115515"/>
                  <a:gd name="connsiteY2" fmla="*/ 8569 h 160095"/>
                  <a:gd name="connsiteX3" fmla="*/ 115515 w 115515"/>
                  <a:gd name="connsiteY3" fmla="*/ 22015 h 160095"/>
                  <a:gd name="connsiteX0" fmla="*/ 106675 w 115515"/>
                  <a:gd name="connsiteY0" fmla="*/ 52508 h 160095"/>
                  <a:gd name="connsiteX1" fmla="*/ 312 w 115515"/>
                  <a:gd name="connsiteY1" fmla="*/ 158872 h 160095"/>
                  <a:gd name="connsiteX0" fmla="*/ 106675 w 108078"/>
                  <a:gd name="connsiteY0" fmla="*/ 49665 h 157252"/>
                  <a:gd name="connsiteX1" fmla="*/ 312 w 108078"/>
                  <a:gd name="connsiteY1" fmla="*/ 156029 h 157252"/>
                  <a:gd name="connsiteX2" fmla="*/ 95920 w 108078"/>
                  <a:gd name="connsiteY2" fmla="*/ 5726 h 157252"/>
                  <a:gd name="connsiteX3" fmla="*/ 107559 w 108078"/>
                  <a:gd name="connsiteY3" fmla="*/ 47448 h 157252"/>
                  <a:gd name="connsiteX0" fmla="*/ 106675 w 108078"/>
                  <a:gd name="connsiteY0" fmla="*/ 49665 h 157252"/>
                  <a:gd name="connsiteX1" fmla="*/ 312 w 108078"/>
                  <a:gd name="connsiteY1" fmla="*/ 156029 h 157252"/>
                  <a:gd name="connsiteX0" fmla="*/ 176201 w 177604"/>
                  <a:gd name="connsiteY0" fmla="*/ 49665 h 157252"/>
                  <a:gd name="connsiteX1" fmla="*/ 69838 w 177604"/>
                  <a:gd name="connsiteY1" fmla="*/ 156029 h 157252"/>
                  <a:gd name="connsiteX2" fmla="*/ 165446 w 177604"/>
                  <a:gd name="connsiteY2" fmla="*/ 5726 h 157252"/>
                  <a:gd name="connsiteX3" fmla="*/ 177085 w 177604"/>
                  <a:gd name="connsiteY3" fmla="*/ 47448 h 157252"/>
                  <a:gd name="connsiteX0" fmla="*/ 176201 w 177604"/>
                  <a:gd name="connsiteY0" fmla="*/ 49665 h 157252"/>
                  <a:gd name="connsiteX1" fmla="*/ 0 w 177604"/>
                  <a:gd name="connsiteY1" fmla="*/ 137932 h 157252"/>
                  <a:gd name="connsiteX0" fmla="*/ 176201 w 177604"/>
                  <a:gd name="connsiteY0" fmla="*/ 49665 h 195515"/>
                  <a:gd name="connsiteX1" fmla="*/ 69838 w 177604"/>
                  <a:gd name="connsiteY1" fmla="*/ 156029 h 195515"/>
                  <a:gd name="connsiteX2" fmla="*/ 165446 w 177604"/>
                  <a:gd name="connsiteY2" fmla="*/ 5726 h 195515"/>
                  <a:gd name="connsiteX3" fmla="*/ 177085 w 177604"/>
                  <a:gd name="connsiteY3" fmla="*/ 47448 h 195515"/>
                  <a:gd name="connsiteX0" fmla="*/ 176201 w 177604"/>
                  <a:gd name="connsiteY0" fmla="*/ 49665 h 195515"/>
                  <a:gd name="connsiteX1" fmla="*/ 0 w 177604"/>
                  <a:gd name="connsiteY1" fmla="*/ 137932 h 195515"/>
                  <a:gd name="connsiteX0" fmla="*/ 176201 w 206339"/>
                  <a:gd name="connsiteY0" fmla="*/ 49665 h 195515"/>
                  <a:gd name="connsiteX1" fmla="*/ 69838 w 206339"/>
                  <a:gd name="connsiteY1" fmla="*/ 156029 h 195515"/>
                  <a:gd name="connsiteX2" fmla="*/ 165446 w 206339"/>
                  <a:gd name="connsiteY2" fmla="*/ 5726 h 195515"/>
                  <a:gd name="connsiteX3" fmla="*/ 177085 w 206339"/>
                  <a:gd name="connsiteY3" fmla="*/ 47448 h 195515"/>
                  <a:gd name="connsiteX0" fmla="*/ 176201 w 206339"/>
                  <a:gd name="connsiteY0" fmla="*/ 49665 h 195515"/>
                  <a:gd name="connsiteX1" fmla="*/ 0 w 206339"/>
                  <a:gd name="connsiteY1" fmla="*/ 137932 h 195515"/>
                  <a:gd name="connsiteX0" fmla="*/ 176201 w 177604"/>
                  <a:gd name="connsiteY0" fmla="*/ 49665 h 195515"/>
                  <a:gd name="connsiteX1" fmla="*/ 165446 w 177604"/>
                  <a:gd name="connsiteY1" fmla="*/ 5726 h 195515"/>
                  <a:gd name="connsiteX2" fmla="*/ 177085 w 177604"/>
                  <a:gd name="connsiteY2" fmla="*/ 47448 h 195515"/>
                  <a:gd name="connsiteX0" fmla="*/ 176201 w 177604"/>
                  <a:gd name="connsiteY0" fmla="*/ 49665 h 195515"/>
                  <a:gd name="connsiteX1" fmla="*/ 0 w 177604"/>
                  <a:gd name="connsiteY1" fmla="*/ 137932 h 195515"/>
                  <a:gd name="connsiteX0" fmla="*/ 176201 w 177085"/>
                  <a:gd name="connsiteY0" fmla="*/ 2217 h 148067"/>
                  <a:gd name="connsiteX1" fmla="*/ 177085 w 177085"/>
                  <a:gd name="connsiteY1" fmla="*/ 0 h 148067"/>
                  <a:gd name="connsiteX0" fmla="*/ 176201 w 177085"/>
                  <a:gd name="connsiteY0" fmla="*/ 2217 h 148067"/>
                  <a:gd name="connsiteX1" fmla="*/ 0 w 177085"/>
                  <a:gd name="connsiteY1" fmla="*/ 90484 h 148067"/>
                  <a:gd name="connsiteX0" fmla="*/ 176201 w 177085"/>
                  <a:gd name="connsiteY0" fmla="*/ 2217 h 148067"/>
                  <a:gd name="connsiteX1" fmla="*/ 177085 w 177085"/>
                  <a:gd name="connsiteY1" fmla="*/ 0 h 148067"/>
                  <a:gd name="connsiteX0" fmla="*/ 176201 w 177085"/>
                  <a:gd name="connsiteY0" fmla="*/ 2217 h 148067"/>
                  <a:gd name="connsiteX1" fmla="*/ 0 w 177085"/>
                  <a:gd name="connsiteY1" fmla="*/ 90484 h 148067"/>
                  <a:gd name="connsiteX2" fmla="*/ 176201 w 177085"/>
                  <a:gd name="connsiteY2" fmla="*/ 2217 h 148067"/>
                  <a:gd name="connsiteX0" fmla="*/ 176201 w 201088"/>
                  <a:gd name="connsiteY0" fmla="*/ 2217 h 148067"/>
                  <a:gd name="connsiteX1" fmla="*/ 177085 w 201088"/>
                  <a:gd name="connsiteY1" fmla="*/ 0 h 148067"/>
                  <a:gd name="connsiteX0" fmla="*/ 176201 w 201088"/>
                  <a:gd name="connsiteY0" fmla="*/ 2217 h 148067"/>
                  <a:gd name="connsiteX1" fmla="*/ 0 w 201088"/>
                  <a:gd name="connsiteY1" fmla="*/ 90484 h 148067"/>
                  <a:gd name="connsiteX2" fmla="*/ 201088 w 201088"/>
                  <a:gd name="connsiteY2" fmla="*/ 34058 h 148067"/>
                  <a:gd name="connsiteX0" fmla="*/ 228826 w 229710"/>
                  <a:gd name="connsiteY0" fmla="*/ 2217 h 90489"/>
                  <a:gd name="connsiteX1" fmla="*/ 229710 w 229710"/>
                  <a:gd name="connsiteY1" fmla="*/ 0 h 90489"/>
                  <a:gd name="connsiteX0" fmla="*/ 228826 w 229710"/>
                  <a:gd name="connsiteY0" fmla="*/ 2217 h 90489"/>
                  <a:gd name="connsiteX1" fmla="*/ 52625 w 229710"/>
                  <a:gd name="connsiteY1" fmla="*/ 90484 h 90489"/>
                  <a:gd name="connsiteX2" fmla="*/ 0 w 229710"/>
                  <a:gd name="connsiteY2" fmla="*/ 6913 h 90489"/>
                  <a:gd name="connsiteX0" fmla="*/ 228826 w 229710"/>
                  <a:gd name="connsiteY0" fmla="*/ 2217 h 139122"/>
                  <a:gd name="connsiteX1" fmla="*/ 229710 w 229710"/>
                  <a:gd name="connsiteY1" fmla="*/ 0 h 139122"/>
                  <a:gd name="connsiteX0" fmla="*/ 228826 w 229710"/>
                  <a:gd name="connsiteY0" fmla="*/ 2217 h 139122"/>
                  <a:gd name="connsiteX1" fmla="*/ 115390 w 229710"/>
                  <a:gd name="connsiteY1" fmla="*/ 139119 h 139122"/>
                  <a:gd name="connsiteX2" fmla="*/ 0 w 229710"/>
                  <a:gd name="connsiteY2" fmla="*/ 6913 h 139122"/>
                  <a:gd name="connsiteX0" fmla="*/ 228826 w 229710"/>
                  <a:gd name="connsiteY0" fmla="*/ 2217 h 139120"/>
                  <a:gd name="connsiteX1" fmla="*/ 229710 w 229710"/>
                  <a:gd name="connsiteY1" fmla="*/ 0 h 139120"/>
                  <a:gd name="connsiteX0" fmla="*/ 228826 w 229710"/>
                  <a:gd name="connsiteY0" fmla="*/ 2217 h 139120"/>
                  <a:gd name="connsiteX1" fmla="*/ 115390 w 229710"/>
                  <a:gd name="connsiteY1" fmla="*/ 139119 h 139120"/>
                  <a:gd name="connsiteX2" fmla="*/ 0 w 229710"/>
                  <a:gd name="connsiteY2" fmla="*/ 6913 h 139120"/>
                  <a:gd name="connsiteX0" fmla="*/ 226174 w 227058"/>
                  <a:gd name="connsiteY0" fmla="*/ 2217 h 139124"/>
                  <a:gd name="connsiteX1" fmla="*/ 227058 w 227058"/>
                  <a:gd name="connsiteY1" fmla="*/ 0 h 139124"/>
                  <a:gd name="connsiteX0" fmla="*/ 226174 w 227058"/>
                  <a:gd name="connsiteY0" fmla="*/ 2217 h 139124"/>
                  <a:gd name="connsiteX1" fmla="*/ 112738 w 227058"/>
                  <a:gd name="connsiteY1" fmla="*/ 139119 h 139124"/>
                  <a:gd name="connsiteX2" fmla="*/ 0 w 227058"/>
                  <a:gd name="connsiteY2" fmla="*/ 8044 h 139124"/>
                  <a:gd name="connsiteX0" fmla="*/ 226174 w 227058"/>
                  <a:gd name="connsiteY0" fmla="*/ 2217 h 139124"/>
                  <a:gd name="connsiteX1" fmla="*/ 227058 w 227058"/>
                  <a:gd name="connsiteY1" fmla="*/ 0 h 139124"/>
                  <a:gd name="connsiteX0" fmla="*/ 226174 w 227058"/>
                  <a:gd name="connsiteY0" fmla="*/ 2217 h 139124"/>
                  <a:gd name="connsiteX1" fmla="*/ 112738 w 227058"/>
                  <a:gd name="connsiteY1" fmla="*/ 139119 h 139124"/>
                  <a:gd name="connsiteX2" fmla="*/ 0 w 227058"/>
                  <a:gd name="connsiteY2" fmla="*/ 8044 h 139124"/>
                  <a:gd name="connsiteX0" fmla="*/ 226174 w 227058"/>
                  <a:gd name="connsiteY0" fmla="*/ 2217 h 140255"/>
                  <a:gd name="connsiteX1" fmla="*/ 227058 w 227058"/>
                  <a:gd name="connsiteY1" fmla="*/ 0 h 140255"/>
                  <a:gd name="connsiteX0" fmla="*/ 226174 w 227058"/>
                  <a:gd name="connsiteY0" fmla="*/ 2217 h 140255"/>
                  <a:gd name="connsiteX1" fmla="*/ 111854 w 227058"/>
                  <a:gd name="connsiteY1" fmla="*/ 140250 h 140255"/>
                  <a:gd name="connsiteX2" fmla="*/ 0 w 227058"/>
                  <a:gd name="connsiteY2" fmla="*/ 8044 h 140255"/>
                  <a:gd name="connsiteX0" fmla="*/ 226174 w 227058"/>
                  <a:gd name="connsiteY0" fmla="*/ 2217 h 150364"/>
                  <a:gd name="connsiteX1" fmla="*/ 227058 w 227058"/>
                  <a:gd name="connsiteY1" fmla="*/ 0 h 150364"/>
                  <a:gd name="connsiteX0" fmla="*/ 226174 w 227058"/>
                  <a:gd name="connsiteY0" fmla="*/ 2217 h 150364"/>
                  <a:gd name="connsiteX1" fmla="*/ 111854 w 227058"/>
                  <a:gd name="connsiteY1" fmla="*/ 140250 h 150364"/>
                  <a:gd name="connsiteX2" fmla="*/ 0 w 227058"/>
                  <a:gd name="connsiteY2" fmla="*/ 8044 h 150364"/>
                  <a:gd name="connsiteX0" fmla="*/ 226174 w 227058"/>
                  <a:gd name="connsiteY0" fmla="*/ 2217 h 140265"/>
                  <a:gd name="connsiteX1" fmla="*/ 227058 w 227058"/>
                  <a:gd name="connsiteY1" fmla="*/ 0 h 140265"/>
                  <a:gd name="connsiteX0" fmla="*/ 226174 w 227058"/>
                  <a:gd name="connsiteY0" fmla="*/ 2217 h 140265"/>
                  <a:gd name="connsiteX1" fmla="*/ 111854 w 227058"/>
                  <a:gd name="connsiteY1" fmla="*/ 140250 h 140265"/>
                  <a:gd name="connsiteX2" fmla="*/ 0 w 227058"/>
                  <a:gd name="connsiteY2" fmla="*/ 8044 h 140265"/>
                  <a:gd name="connsiteX0" fmla="*/ 226174 w 227058"/>
                  <a:gd name="connsiteY0" fmla="*/ 2217 h 140267"/>
                  <a:gd name="connsiteX1" fmla="*/ 227058 w 227058"/>
                  <a:gd name="connsiteY1" fmla="*/ 0 h 140267"/>
                  <a:gd name="connsiteX0" fmla="*/ 226174 w 227058"/>
                  <a:gd name="connsiteY0" fmla="*/ 2217 h 140267"/>
                  <a:gd name="connsiteX1" fmla="*/ 111854 w 227058"/>
                  <a:gd name="connsiteY1" fmla="*/ 140250 h 140267"/>
                  <a:gd name="connsiteX2" fmla="*/ 0 w 227058"/>
                  <a:gd name="connsiteY2" fmla="*/ 8044 h 140267"/>
                  <a:gd name="connsiteX0" fmla="*/ 226174 w 227058"/>
                  <a:gd name="connsiteY0" fmla="*/ 2217 h 140267"/>
                  <a:gd name="connsiteX1" fmla="*/ 227058 w 227058"/>
                  <a:gd name="connsiteY1" fmla="*/ 0 h 140267"/>
                  <a:gd name="connsiteX0" fmla="*/ 226174 w 227058"/>
                  <a:gd name="connsiteY0" fmla="*/ 2217 h 140267"/>
                  <a:gd name="connsiteX1" fmla="*/ 111854 w 227058"/>
                  <a:gd name="connsiteY1" fmla="*/ 140250 h 140267"/>
                  <a:gd name="connsiteX2" fmla="*/ 0 w 227058"/>
                  <a:gd name="connsiteY2" fmla="*/ 8044 h 140267"/>
                  <a:gd name="connsiteX0" fmla="*/ 226174 w 227058"/>
                  <a:gd name="connsiteY0" fmla="*/ 2217 h 140267"/>
                  <a:gd name="connsiteX1" fmla="*/ 227058 w 227058"/>
                  <a:gd name="connsiteY1" fmla="*/ 0 h 140267"/>
                  <a:gd name="connsiteX0" fmla="*/ 226174 w 227058"/>
                  <a:gd name="connsiteY0" fmla="*/ 2217 h 140267"/>
                  <a:gd name="connsiteX1" fmla="*/ 111854 w 227058"/>
                  <a:gd name="connsiteY1" fmla="*/ 140250 h 140267"/>
                  <a:gd name="connsiteX2" fmla="*/ 0 w 227058"/>
                  <a:gd name="connsiteY2" fmla="*/ 8044 h 140267"/>
                  <a:gd name="connsiteX0" fmla="*/ 226174 w 246507"/>
                  <a:gd name="connsiteY0" fmla="*/ 2217 h 149199"/>
                  <a:gd name="connsiteX1" fmla="*/ 227058 w 246507"/>
                  <a:gd name="connsiteY1" fmla="*/ 0 h 149199"/>
                  <a:gd name="connsiteX0" fmla="*/ 246507 w 246507"/>
                  <a:gd name="connsiteY0" fmla="*/ 91570 h 149199"/>
                  <a:gd name="connsiteX1" fmla="*/ 111854 w 246507"/>
                  <a:gd name="connsiteY1" fmla="*/ 140250 h 149199"/>
                  <a:gd name="connsiteX2" fmla="*/ 0 w 246507"/>
                  <a:gd name="connsiteY2" fmla="*/ 8044 h 149199"/>
                  <a:gd name="connsiteX0" fmla="*/ 226174 w 246507"/>
                  <a:gd name="connsiteY0" fmla="*/ 2217 h 149199"/>
                  <a:gd name="connsiteX1" fmla="*/ 227058 w 246507"/>
                  <a:gd name="connsiteY1" fmla="*/ 0 h 149199"/>
                  <a:gd name="connsiteX0" fmla="*/ 246507 w 246507"/>
                  <a:gd name="connsiteY0" fmla="*/ 91570 h 149199"/>
                  <a:gd name="connsiteX1" fmla="*/ 111854 w 246507"/>
                  <a:gd name="connsiteY1" fmla="*/ 140250 h 149199"/>
                  <a:gd name="connsiteX2" fmla="*/ 0 w 246507"/>
                  <a:gd name="connsiteY2" fmla="*/ 8044 h 149199"/>
                  <a:gd name="connsiteX0" fmla="*/ 226174 w 246507"/>
                  <a:gd name="connsiteY0" fmla="*/ 2217 h 149199"/>
                  <a:gd name="connsiteX1" fmla="*/ 227058 w 246507"/>
                  <a:gd name="connsiteY1" fmla="*/ 0 h 149199"/>
                  <a:gd name="connsiteX0" fmla="*/ 246507 w 246507"/>
                  <a:gd name="connsiteY0" fmla="*/ 91570 h 149199"/>
                  <a:gd name="connsiteX1" fmla="*/ 111854 w 246507"/>
                  <a:gd name="connsiteY1" fmla="*/ 140250 h 149199"/>
                  <a:gd name="connsiteX2" fmla="*/ 0 w 246507"/>
                  <a:gd name="connsiteY2" fmla="*/ 8044 h 149199"/>
                  <a:gd name="connsiteX0" fmla="*/ 201421 w 221754"/>
                  <a:gd name="connsiteY0" fmla="*/ 20187 h 169090"/>
                  <a:gd name="connsiteX1" fmla="*/ 202305 w 221754"/>
                  <a:gd name="connsiteY1" fmla="*/ 17970 h 169090"/>
                  <a:gd name="connsiteX0" fmla="*/ 221754 w 221754"/>
                  <a:gd name="connsiteY0" fmla="*/ 109540 h 169090"/>
                  <a:gd name="connsiteX1" fmla="*/ 87101 w 221754"/>
                  <a:gd name="connsiteY1" fmla="*/ 158220 h 169090"/>
                  <a:gd name="connsiteX2" fmla="*/ 0 w 221754"/>
                  <a:gd name="connsiteY2" fmla="*/ 0 h 169090"/>
                  <a:gd name="connsiteX0" fmla="*/ 201421 w 221754"/>
                  <a:gd name="connsiteY0" fmla="*/ 20187 h 179059"/>
                  <a:gd name="connsiteX1" fmla="*/ 202305 w 221754"/>
                  <a:gd name="connsiteY1" fmla="*/ 17970 h 179059"/>
                  <a:gd name="connsiteX0" fmla="*/ 221754 w 221754"/>
                  <a:gd name="connsiteY0" fmla="*/ 109540 h 179059"/>
                  <a:gd name="connsiteX1" fmla="*/ 87101 w 221754"/>
                  <a:gd name="connsiteY1" fmla="*/ 158220 h 179059"/>
                  <a:gd name="connsiteX2" fmla="*/ 0 w 221754"/>
                  <a:gd name="connsiteY2" fmla="*/ 0 h 179059"/>
                  <a:gd name="connsiteX0" fmla="*/ 201421 w 221754"/>
                  <a:gd name="connsiteY0" fmla="*/ 20187 h 179059"/>
                  <a:gd name="connsiteX1" fmla="*/ 202305 w 221754"/>
                  <a:gd name="connsiteY1" fmla="*/ 17970 h 179059"/>
                  <a:gd name="connsiteX0" fmla="*/ 221754 w 221754"/>
                  <a:gd name="connsiteY0" fmla="*/ 109540 h 179059"/>
                  <a:gd name="connsiteX1" fmla="*/ 87101 w 221754"/>
                  <a:gd name="connsiteY1" fmla="*/ 158220 h 179059"/>
                  <a:gd name="connsiteX2" fmla="*/ 0 w 221754"/>
                  <a:gd name="connsiteY2" fmla="*/ 0 h 179059"/>
                  <a:gd name="connsiteX0" fmla="*/ 265954 w 286287"/>
                  <a:gd name="connsiteY0" fmla="*/ 2217 h 153616"/>
                  <a:gd name="connsiteX1" fmla="*/ 266838 w 286287"/>
                  <a:gd name="connsiteY1" fmla="*/ 0 h 153616"/>
                  <a:gd name="connsiteX0" fmla="*/ 286287 w 286287"/>
                  <a:gd name="connsiteY0" fmla="*/ 91570 h 153616"/>
                  <a:gd name="connsiteX1" fmla="*/ 151634 w 286287"/>
                  <a:gd name="connsiteY1" fmla="*/ 140250 h 153616"/>
                  <a:gd name="connsiteX2" fmla="*/ 0 w 286287"/>
                  <a:gd name="connsiteY2" fmla="*/ 99659 h 153616"/>
                  <a:gd name="connsiteX0" fmla="*/ 257114 w 277447"/>
                  <a:gd name="connsiteY0" fmla="*/ 2217 h 183356"/>
                  <a:gd name="connsiteX1" fmla="*/ 257998 w 277447"/>
                  <a:gd name="connsiteY1" fmla="*/ 0 h 183356"/>
                  <a:gd name="connsiteX0" fmla="*/ 277447 w 277447"/>
                  <a:gd name="connsiteY0" fmla="*/ 91570 h 183356"/>
                  <a:gd name="connsiteX1" fmla="*/ 142794 w 277447"/>
                  <a:gd name="connsiteY1" fmla="*/ 140250 h 183356"/>
                  <a:gd name="connsiteX2" fmla="*/ 0 w 277447"/>
                  <a:gd name="connsiteY2" fmla="*/ 183356 h 183356"/>
                  <a:gd name="connsiteX0" fmla="*/ 257114 w 277447"/>
                  <a:gd name="connsiteY0" fmla="*/ 2217 h 236425"/>
                  <a:gd name="connsiteX1" fmla="*/ 257998 w 277447"/>
                  <a:gd name="connsiteY1" fmla="*/ 0 h 236425"/>
                  <a:gd name="connsiteX0" fmla="*/ 277447 w 277447"/>
                  <a:gd name="connsiteY0" fmla="*/ 91570 h 236425"/>
                  <a:gd name="connsiteX1" fmla="*/ 163126 w 277447"/>
                  <a:gd name="connsiteY1" fmla="*/ 234127 h 236425"/>
                  <a:gd name="connsiteX2" fmla="*/ 0 w 277447"/>
                  <a:gd name="connsiteY2" fmla="*/ 183356 h 236425"/>
                  <a:gd name="connsiteX0" fmla="*/ 257114 w 257998"/>
                  <a:gd name="connsiteY0" fmla="*/ 2217 h 238578"/>
                  <a:gd name="connsiteX1" fmla="*/ 257998 w 257998"/>
                  <a:gd name="connsiteY1" fmla="*/ 0 h 238578"/>
                  <a:gd name="connsiteX0" fmla="*/ 223522 w 257998"/>
                  <a:gd name="connsiteY0" fmla="*/ 45197 h 238578"/>
                  <a:gd name="connsiteX1" fmla="*/ 163126 w 257998"/>
                  <a:gd name="connsiteY1" fmla="*/ 234127 h 238578"/>
                  <a:gd name="connsiteX2" fmla="*/ 0 w 257998"/>
                  <a:gd name="connsiteY2" fmla="*/ 183356 h 238578"/>
                  <a:gd name="connsiteX0" fmla="*/ 257114 w 257998"/>
                  <a:gd name="connsiteY0" fmla="*/ 2217 h 238578"/>
                  <a:gd name="connsiteX1" fmla="*/ 257998 w 257998"/>
                  <a:gd name="connsiteY1" fmla="*/ 0 h 238578"/>
                  <a:gd name="connsiteX0" fmla="*/ 223522 w 257998"/>
                  <a:gd name="connsiteY0" fmla="*/ 45197 h 238578"/>
                  <a:gd name="connsiteX1" fmla="*/ 163126 w 257998"/>
                  <a:gd name="connsiteY1" fmla="*/ 234127 h 238578"/>
                  <a:gd name="connsiteX2" fmla="*/ 0 w 257998"/>
                  <a:gd name="connsiteY2" fmla="*/ 183356 h 238578"/>
                  <a:gd name="connsiteX0" fmla="*/ 257114 w 257998"/>
                  <a:gd name="connsiteY0" fmla="*/ 2217 h 239277"/>
                  <a:gd name="connsiteX1" fmla="*/ 257998 w 257998"/>
                  <a:gd name="connsiteY1" fmla="*/ 0 h 239277"/>
                  <a:gd name="connsiteX0" fmla="*/ 223522 w 257998"/>
                  <a:gd name="connsiteY0" fmla="*/ 45197 h 239277"/>
                  <a:gd name="connsiteX1" fmla="*/ 163126 w 257998"/>
                  <a:gd name="connsiteY1" fmla="*/ 234127 h 239277"/>
                  <a:gd name="connsiteX2" fmla="*/ 0 w 257998"/>
                  <a:gd name="connsiteY2" fmla="*/ 183356 h 239277"/>
                  <a:gd name="connsiteX0" fmla="*/ 221753 w 222637"/>
                  <a:gd name="connsiteY0" fmla="*/ 2217 h 241679"/>
                  <a:gd name="connsiteX1" fmla="*/ 222637 w 222637"/>
                  <a:gd name="connsiteY1" fmla="*/ 0 h 241679"/>
                  <a:gd name="connsiteX0" fmla="*/ 188161 w 222637"/>
                  <a:gd name="connsiteY0" fmla="*/ 45197 h 241679"/>
                  <a:gd name="connsiteX1" fmla="*/ 127765 w 222637"/>
                  <a:gd name="connsiteY1" fmla="*/ 234127 h 241679"/>
                  <a:gd name="connsiteX2" fmla="*/ 0 w 222637"/>
                  <a:gd name="connsiteY2" fmla="*/ 207108 h 241679"/>
                  <a:gd name="connsiteX0" fmla="*/ 221753 w 222637"/>
                  <a:gd name="connsiteY0" fmla="*/ 2217 h 229838"/>
                  <a:gd name="connsiteX1" fmla="*/ 222637 w 222637"/>
                  <a:gd name="connsiteY1" fmla="*/ 0 h 229838"/>
                  <a:gd name="connsiteX0" fmla="*/ 188161 w 222637"/>
                  <a:gd name="connsiteY0" fmla="*/ 45197 h 229838"/>
                  <a:gd name="connsiteX1" fmla="*/ 143677 w 222637"/>
                  <a:gd name="connsiteY1" fmla="*/ 220555 h 229838"/>
                  <a:gd name="connsiteX2" fmla="*/ 0 w 222637"/>
                  <a:gd name="connsiteY2" fmla="*/ 207108 h 229838"/>
                  <a:gd name="connsiteX0" fmla="*/ 184624 w 185508"/>
                  <a:gd name="connsiteY0" fmla="*/ 2217 h 226894"/>
                  <a:gd name="connsiteX1" fmla="*/ 185508 w 185508"/>
                  <a:gd name="connsiteY1" fmla="*/ 0 h 226894"/>
                  <a:gd name="connsiteX0" fmla="*/ 151032 w 185508"/>
                  <a:gd name="connsiteY0" fmla="*/ 45197 h 226894"/>
                  <a:gd name="connsiteX1" fmla="*/ 106548 w 185508"/>
                  <a:gd name="connsiteY1" fmla="*/ 220555 h 226894"/>
                  <a:gd name="connsiteX2" fmla="*/ 0 w 185508"/>
                  <a:gd name="connsiteY2" fmla="*/ 191273 h 226894"/>
                  <a:gd name="connsiteX0" fmla="*/ 184624 w 185508"/>
                  <a:gd name="connsiteY0" fmla="*/ 2217 h 226894"/>
                  <a:gd name="connsiteX1" fmla="*/ 185508 w 185508"/>
                  <a:gd name="connsiteY1" fmla="*/ 0 h 226894"/>
                  <a:gd name="connsiteX0" fmla="*/ 151032 w 185508"/>
                  <a:gd name="connsiteY0" fmla="*/ 45197 h 226894"/>
                  <a:gd name="connsiteX1" fmla="*/ 106548 w 185508"/>
                  <a:gd name="connsiteY1" fmla="*/ 220555 h 226894"/>
                  <a:gd name="connsiteX2" fmla="*/ 0 w 185508"/>
                  <a:gd name="connsiteY2" fmla="*/ 191273 h 226894"/>
                  <a:gd name="connsiteX0" fmla="*/ 184624 w 190433"/>
                  <a:gd name="connsiteY0" fmla="*/ 2217 h 226894"/>
                  <a:gd name="connsiteX1" fmla="*/ 185508 w 190433"/>
                  <a:gd name="connsiteY1" fmla="*/ 0 h 226894"/>
                  <a:gd name="connsiteX0" fmla="*/ 151032 w 190433"/>
                  <a:gd name="connsiteY0" fmla="*/ 45197 h 226894"/>
                  <a:gd name="connsiteX1" fmla="*/ 106548 w 190433"/>
                  <a:gd name="connsiteY1" fmla="*/ 220555 h 226894"/>
                  <a:gd name="connsiteX2" fmla="*/ 0 w 190433"/>
                  <a:gd name="connsiteY2" fmla="*/ 191273 h 226894"/>
                  <a:gd name="connsiteX0" fmla="*/ 184624 w 201611"/>
                  <a:gd name="connsiteY0" fmla="*/ 2217 h 194122"/>
                  <a:gd name="connsiteX1" fmla="*/ 185508 w 201611"/>
                  <a:gd name="connsiteY1" fmla="*/ 0 h 194122"/>
                  <a:gd name="connsiteX0" fmla="*/ 151032 w 201611"/>
                  <a:gd name="connsiteY0" fmla="*/ 45197 h 194122"/>
                  <a:gd name="connsiteX1" fmla="*/ 150749 w 201611"/>
                  <a:gd name="connsiteY1" fmla="*/ 178707 h 194122"/>
                  <a:gd name="connsiteX2" fmla="*/ 0 w 201611"/>
                  <a:gd name="connsiteY2" fmla="*/ 191273 h 194122"/>
                  <a:gd name="connsiteX0" fmla="*/ 184624 w 210376"/>
                  <a:gd name="connsiteY0" fmla="*/ 2217 h 234649"/>
                  <a:gd name="connsiteX1" fmla="*/ 185508 w 210376"/>
                  <a:gd name="connsiteY1" fmla="*/ 0 h 234649"/>
                  <a:gd name="connsiteX0" fmla="*/ 151032 w 210376"/>
                  <a:gd name="connsiteY0" fmla="*/ 45197 h 234649"/>
                  <a:gd name="connsiteX1" fmla="*/ 150749 w 210376"/>
                  <a:gd name="connsiteY1" fmla="*/ 178707 h 234649"/>
                  <a:gd name="connsiteX2" fmla="*/ 0 w 210376"/>
                  <a:gd name="connsiteY2" fmla="*/ 191273 h 234649"/>
                  <a:gd name="connsiteX0" fmla="*/ 184624 w 219726"/>
                  <a:gd name="connsiteY0" fmla="*/ 2217 h 221817"/>
                  <a:gd name="connsiteX1" fmla="*/ 185508 w 219726"/>
                  <a:gd name="connsiteY1" fmla="*/ 0 h 221817"/>
                  <a:gd name="connsiteX0" fmla="*/ 151032 w 219726"/>
                  <a:gd name="connsiteY0" fmla="*/ 45197 h 221817"/>
                  <a:gd name="connsiteX1" fmla="*/ 150749 w 219726"/>
                  <a:gd name="connsiteY1" fmla="*/ 178707 h 221817"/>
                  <a:gd name="connsiteX2" fmla="*/ 0 w 219726"/>
                  <a:gd name="connsiteY2" fmla="*/ 191273 h 221817"/>
                  <a:gd name="connsiteX0" fmla="*/ 33875 w 68977"/>
                  <a:gd name="connsiteY0" fmla="*/ 2217 h 221817"/>
                  <a:gd name="connsiteX1" fmla="*/ 34759 w 68977"/>
                  <a:gd name="connsiteY1" fmla="*/ 0 h 221817"/>
                  <a:gd name="connsiteX0" fmla="*/ 283 w 68977"/>
                  <a:gd name="connsiteY0" fmla="*/ 45197 h 221817"/>
                  <a:gd name="connsiteX1" fmla="*/ 0 w 68977"/>
                  <a:gd name="connsiteY1" fmla="*/ 178707 h 221817"/>
                  <a:gd name="connsiteX0" fmla="*/ 33875 w 93237"/>
                  <a:gd name="connsiteY0" fmla="*/ 2217 h 178707"/>
                  <a:gd name="connsiteX1" fmla="*/ 34759 w 93237"/>
                  <a:gd name="connsiteY1" fmla="*/ 0 h 178707"/>
                  <a:gd name="connsiteX0" fmla="*/ 283 w 93237"/>
                  <a:gd name="connsiteY0" fmla="*/ 45197 h 178707"/>
                  <a:gd name="connsiteX1" fmla="*/ 0 w 93237"/>
                  <a:gd name="connsiteY1" fmla="*/ 178707 h 178707"/>
                  <a:gd name="connsiteX0" fmla="*/ 33875 w 93897"/>
                  <a:gd name="connsiteY0" fmla="*/ 2217 h 178707"/>
                  <a:gd name="connsiteX1" fmla="*/ 34759 w 93897"/>
                  <a:gd name="connsiteY1" fmla="*/ 0 h 178707"/>
                  <a:gd name="connsiteX0" fmla="*/ 283 w 93897"/>
                  <a:gd name="connsiteY0" fmla="*/ 45197 h 178707"/>
                  <a:gd name="connsiteX1" fmla="*/ 0 w 93897"/>
                  <a:gd name="connsiteY1" fmla="*/ 178707 h 178707"/>
                  <a:gd name="connsiteX0" fmla="*/ 136234 w 144370"/>
                  <a:gd name="connsiteY0" fmla="*/ 2217 h 178707"/>
                  <a:gd name="connsiteX1" fmla="*/ 137118 w 144370"/>
                  <a:gd name="connsiteY1" fmla="*/ 0 h 178707"/>
                  <a:gd name="connsiteX0" fmla="*/ 102642 w 144370"/>
                  <a:gd name="connsiteY0" fmla="*/ 45197 h 178707"/>
                  <a:gd name="connsiteX1" fmla="*/ 1862 w 144370"/>
                  <a:gd name="connsiteY1" fmla="*/ 145903 h 178707"/>
                  <a:gd name="connsiteX2" fmla="*/ 102359 w 144370"/>
                  <a:gd name="connsiteY2" fmla="*/ 178707 h 178707"/>
                  <a:gd name="connsiteX0" fmla="*/ 33875 w 109306"/>
                  <a:gd name="connsiteY0" fmla="*/ 2217 h 178707"/>
                  <a:gd name="connsiteX1" fmla="*/ 34759 w 109306"/>
                  <a:gd name="connsiteY1" fmla="*/ 0 h 178707"/>
                  <a:gd name="connsiteX0" fmla="*/ 283 w 109306"/>
                  <a:gd name="connsiteY0" fmla="*/ 45197 h 178707"/>
                  <a:gd name="connsiteX1" fmla="*/ 90451 w 109306"/>
                  <a:gd name="connsiteY1" fmla="*/ 57682 h 178707"/>
                  <a:gd name="connsiteX2" fmla="*/ 0 w 109306"/>
                  <a:gd name="connsiteY2" fmla="*/ 178707 h 178707"/>
                  <a:gd name="connsiteX0" fmla="*/ 33875 w 99111"/>
                  <a:gd name="connsiteY0" fmla="*/ 2217 h 187003"/>
                  <a:gd name="connsiteX1" fmla="*/ 34759 w 99111"/>
                  <a:gd name="connsiteY1" fmla="*/ 0 h 187003"/>
                  <a:gd name="connsiteX0" fmla="*/ 283 w 99111"/>
                  <a:gd name="connsiteY0" fmla="*/ 45197 h 187003"/>
                  <a:gd name="connsiteX1" fmla="*/ 90451 w 99111"/>
                  <a:gd name="connsiteY1" fmla="*/ 57682 h 187003"/>
                  <a:gd name="connsiteX2" fmla="*/ 0 w 99111"/>
                  <a:gd name="connsiteY2" fmla="*/ 178707 h 187003"/>
                  <a:gd name="connsiteX0" fmla="*/ 33875 w 99111"/>
                  <a:gd name="connsiteY0" fmla="*/ 2217 h 187003"/>
                  <a:gd name="connsiteX1" fmla="*/ 34759 w 99111"/>
                  <a:gd name="connsiteY1" fmla="*/ 0 h 187003"/>
                  <a:gd name="connsiteX0" fmla="*/ 283 w 99111"/>
                  <a:gd name="connsiteY0" fmla="*/ 45197 h 187003"/>
                  <a:gd name="connsiteX1" fmla="*/ 90451 w 99111"/>
                  <a:gd name="connsiteY1" fmla="*/ 57682 h 187003"/>
                  <a:gd name="connsiteX2" fmla="*/ 0 w 99111"/>
                  <a:gd name="connsiteY2" fmla="*/ 178707 h 187003"/>
                  <a:gd name="connsiteX0" fmla="*/ 33875 w 99111"/>
                  <a:gd name="connsiteY0" fmla="*/ 2217 h 187003"/>
                  <a:gd name="connsiteX1" fmla="*/ 34759 w 99111"/>
                  <a:gd name="connsiteY1" fmla="*/ 0 h 187003"/>
                  <a:gd name="connsiteX0" fmla="*/ 283 w 99111"/>
                  <a:gd name="connsiteY0" fmla="*/ 45197 h 187003"/>
                  <a:gd name="connsiteX1" fmla="*/ 90451 w 99111"/>
                  <a:gd name="connsiteY1" fmla="*/ 57682 h 187003"/>
                  <a:gd name="connsiteX2" fmla="*/ 0 w 99111"/>
                  <a:gd name="connsiteY2" fmla="*/ 178707 h 187003"/>
                  <a:gd name="connsiteX0" fmla="*/ 33875 w 99111"/>
                  <a:gd name="connsiteY0" fmla="*/ 2217 h 187003"/>
                  <a:gd name="connsiteX1" fmla="*/ 34759 w 99111"/>
                  <a:gd name="connsiteY1" fmla="*/ 0 h 187003"/>
                  <a:gd name="connsiteX0" fmla="*/ 283 w 99111"/>
                  <a:gd name="connsiteY0" fmla="*/ 45197 h 187003"/>
                  <a:gd name="connsiteX1" fmla="*/ 90451 w 99111"/>
                  <a:gd name="connsiteY1" fmla="*/ 57682 h 187003"/>
                  <a:gd name="connsiteX2" fmla="*/ 0 w 99111"/>
                  <a:gd name="connsiteY2" fmla="*/ 178707 h 187003"/>
                  <a:gd name="connsiteX0" fmla="*/ 68963 w 134199"/>
                  <a:gd name="connsiteY0" fmla="*/ 2217 h 187003"/>
                  <a:gd name="connsiteX1" fmla="*/ 69847 w 134199"/>
                  <a:gd name="connsiteY1" fmla="*/ 0 h 187003"/>
                  <a:gd name="connsiteX0" fmla="*/ 35371 w 134199"/>
                  <a:gd name="connsiteY0" fmla="*/ 45197 h 187003"/>
                  <a:gd name="connsiteX1" fmla="*/ 2661 w 134199"/>
                  <a:gd name="connsiteY1" fmla="*/ 110841 h 187003"/>
                  <a:gd name="connsiteX2" fmla="*/ 125539 w 134199"/>
                  <a:gd name="connsiteY2" fmla="*/ 57682 h 187003"/>
                  <a:gd name="connsiteX3" fmla="*/ 35088 w 134199"/>
                  <a:gd name="connsiteY3" fmla="*/ 178707 h 187003"/>
                  <a:gd name="connsiteX0" fmla="*/ 68569 w 133805"/>
                  <a:gd name="connsiteY0" fmla="*/ 2217 h 187003"/>
                  <a:gd name="connsiteX1" fmla="*/ 69453 w 133805"/>
                  <a:gd name="connsiteY1" fmla="*/ 0 h 187003"/>
                  <a:gd name="connsiteX0" fmla="*/ 34977 w 133805"/>
                  <a:gd name="connsiteY0" fmla="*/ 45197 h 187003"/>
                  <a:gd name="connsiteX1" fmla="*/ 2267 w 133805"/>
                  <a:gd name="connsiteY1" fmla="*/ 110841 h 187003"/>
                  <a:gd name="connsiteX2" fmla="*/ 125145 w 133805"/>
                  <a:gd name="connsiteY2" fmla="*/ 57682 h 187003"/>
                  <a:gd name="connsiteX3" fmla="*/ 34694 w 133805"/>
                  <a:gd name="connsiteY3" fmla="*/ 178707 h 187003"/>
                  <a:gd name="connsiteX0" fmla="*/ 142420 w 207656"/>
                  <a:gd name="connsiteY0" fmla="*/ 2217 h 187003"/>
                  <a:gd name="connsiteX1" fmla="*/ 143304 w 207656"/>
                  <a:gd name="connsiteY1" fmla="*/ 0 h 187003"/>
                  <a:gd name="connsiteX0" fmla="*/ 108828 w 207656"/>
                  <a:gd name="connsiteY0" fmla="*/ 45197 h 187003"/>
                  <a:gd name="connsiteX1" fmla="*/ 76118 w 207656"/>
                  <a:gd name="connsiteY1" fmla="*/ 110841 h 187003"/>
                  <a:gd name="connsiteX2" fmla="*/ 198996 w 207656"/>
                  <a:gd name="connsiteY2" fmla="*/ 57682 h 187003"/>
                  <a:gd name="connsiteX3" fmla="*/ 108545 w 207656"/>
                  <a:gd name="connsiteY3" fmla="*/ 178707 h 187003"/>
                  <a:gd name="connsiteX0" fmla="*/ 138405 w 139289"/>
                  <a:gd name="connsiteY0" fmla="*/ 2217 h 178707"/>
                  <a:gd name="connsiteX1" fmla="*/ 139289 w 139289"/>
                  <a:gd name="connsiteY1" fmla="*/ 0 h 178707"/>
                  <a:gd name="connsiteX0" fmla="*/ 104813 w 139289"/>
                  <a:gd name="connsiteY0" fmla="*/ 45197 h 178707"/>
                  <a:gd name="connsiteX1" fmla="*/ 72103 w 139289"/>
                  <a:gd name="connsiteY1" fmla="*/ 110841 h 178707"/>
                  <a:gd name="connsiteX2" fmla="*/ 104530 w 139289"/>
                  <a:gd name="connsiteY2" fmla="*/ 178707 h 178707"/>
                  <a:gd name="connsiteX0" fmla="*/ 163398 w 164282"/>
                  <a:gd name="connsiteY0" fmla="*/ 2217 h 178707"/>
                  <a:gd name="connsiteX1" fmla="*/ 164282 w 164282"/>
                  <a:gd name="connsiteY1" fmla="*/ 0 h 178707"/>
                  <a:gd name="connsiteX0" fmla="*/ 129806 w 164282"/>
                  <a:gd name="connsiteY0" fmla="*/ 45197 h 178707"/>
                  <a:gd name="connsiteX1" fmla="*/ 31678 w 164282"/>
                  <a:gd name="connsiteY1" fmla="*/ 107448 h 178707"/>
                  <a:gd name="connsiteX2" fmla="*/ 129523 w 164282"/>
                  <a:gd name="connsiteY2" fmla="*/ 178707 h 178707"/>
                  <a:gd name="connsiteX0" fmla="*/ 188886 w 189770"/>
                  <a:gd name="connsiteY0" fmla="*/ 2217 h 178707"/>
                  <a:gd name="connsiteX1" fmla="*/ 189770 w 189770"/>
                  <a:gd name="connsiteY1" fmla="*/ 0 h 178707"/>
                  <a:gd name="connsiteX0" fmla="*/ 155294 w 189770"/>
                  <a:gd name="connsiteY0" fmla="*/ 45197 h 178707"/>
                  <a:gd name="connsiteX1" fmla="*/ 57166 w 189770"/>
                  <a:gd name="connsiteY1" fmla="*/ 107448 h 178707"/>
                  <a:gd name="connsiteX2" fmla="*/ 155011 w 189770"/>
                  <a:gd name="connsiteY2" fmla="*/ 178707 h 178707"/>
                  <a:gd name="connsiteX0" fmla="*/ 188886 w 189770"/>
                  <a:gd name="connsiteY0" fmla="*/ 2217 h 140251"/>
                  <a:gd name="connsiteX1" fmla="*/ 189770 w 189770"/>
                  <a:gd name="connsiteY1" fmla="*/ 0 h 140251"/>
                  <a:gd name="connsiteX0" fmla="*/ 155294 w 189770"/>
                  <a:gd name="connsiteY0" fmla="*/ 45197 h 140251"/>
                  <a:gd name="connsiteX1" fmla="*/ 57166 w 189770"/>
                  <a:gd name="connsiteY1" fmla="*/ 107448 h 140251"/>
                  <a:gd name="connsiteX2" fmla="*/ 187720 w 189770"/>
                  <a:gd name="connsiteY2" fmla="*/ 140251 h 140251"/>
                  <a:gd name="connsiteX0" fmla="*/ 190905 w 191789"/>
                  <a:gd name="connsiteY0" fmla="*/ 2217 h 194797"/>
                  <a:gd name="connsiteX1" fmla="*/ 191789 w 191789"/>
                  <a:gd name="connsiteY1" fmla="*/ 0 h 194797"/>
                  <a:gd name="connsiteX0" fmla="*/ 157313 w 191789"/>
                  <a:gd name="connsiteY0" fmla="*/ 45197 h 194797"/>
                  <a:gd name="connsiteX1" fmla="*/ 55649 w 191789"/>
                  <a:gd name="connsiteY1" fmla="*/ 191145 h 194797"/>
                  <a:gd name="connsiteX2" fmla="*/ 189739 w 191789"/>
                  <a:gd name="connsiteY2" fmla="*/ 140251 h 194797"/>
                  <a:gd name="connsiteX0" fmla="*/ 194535 w 195419"/>
                  <a:gd name="connsiteY0" fmla="*/ 2217 h 194797"/>
                  <a:gd name="connsiteX1" fmla="*/ 195419 w 195419"/>
                  <a:gd name="connsiteY1" fmla="*/ 0 h 194797"/>
                  <a:gd name="connsiteX0" fmla="*/ 160943 w 195419"/>
                  <a:gd name="connsiteY0" fmla="*/ 45197 h 194797"/>
                  <a:gd name="connsiteX1" fmla="*/ 59279 w 195419"/>
                  <a:gd name="connsiteY1" fmla="*/ 191145 h 194797"/>
                  <a:gd name="connsiteX2" fmla="*/ 193369 w 195419"/>
                  <a:gd name="connsiteY2" fmla="*/ 140251 h 194797"/>
                  <a:gd name="connsiteX0" fmla="*/ 194535 w 195419"/>
                  <a:gd name="connsiteY0" fmla="*/ 2217 h 217155"/>
                  <a:gd name="connsiteX1" fmla="*/ 195419 w 195419"/>
                  <a:gd name="connsiteY1" fmla="*/ 0 h 217155"/>
                  <a:gd name="connsiteX0" fmla="*/ 160943 w 195419"/>
                  <a:gd name="connsiteY0" fmla="*/ 45197 h 217155"/>
                  <a:gd name="connsiteX1" fmla="*/ 59279 w 195419"/>
                  <a:gd name="connsiteY1" fmla="*/ 191145 h 217155"/>
                  <a:gd name="connsiteX2" fmla="*/ 193369 w 195419"/>
                  <a:gd name="connsiteY2" fmla="*/ 140251 h 217155"/>
                  <a:gd name="connsiteX0" fmla="*/ 217546 w 218430"/>
                  <a:gd name="connsiteY0" fmla="*/ 2217 h 251511"/>
                  <a:gd name="connsiteX1" fmla="*/ 218430 w 218430"/>
                  <a:gd name="connsiteY1" fmla="*/ 0 h 251511"/>
                  <a:gd name="connsiteX0" fmla="*/ 183954 w 218430"/>
                  <a:gd name="connsiteY0" fmla="*/ 45197 h 251511"/>
                  <a:gd name="connsiteX1" fmla="*/ 46045 w 218430"/>
                  <a:gd name="connsiteY1" fmla="*/ 229601 h 251511"/>
                  <a:gd name="connsiteX2" fmla="*/ 216380 w 218430"/>
                  <a:gd name="connsiteY2" fmla="*/ 140251 h 251511"/>
                  <a:gd name="connsiteX0" fmla="*/ 205152 w 206036"/>
                  <a:gd name="connsiteY0" fmla="*/ 2217 h 251511"/>
                  <a:gd name="connsiteX1" fmla="*/ 206036 w 206036"/>
                  <a:gd name="connsiteY1" fmla="*/ 0 h 251511"/>
                  <a:gd name="connsiteX0" fmla="*/ 171560 w 206036"/>
                  <a:gd name="connsiteY0" fmla="*/ 45197 h 251511"/>
                  <a:gd name="connsiteX1" fmla="*/ 33651 w 206036"/>
                  <a:gd name="connsiteY1" fmla="*/ 229601 h 251511"/>
                  <a:gd name="connsiteX2" fmla="*/ 203986 w 206036"/>
                  <a:gd name="connsiteY2" fmla="*/ 140251 h 251511"/>
                  <a:gd name="connsiteX0" fmla="*/ 199480 w 200364"/>
                  <a:gd name="connsiteY0" fmla="*/ 2217 h 251511"/>
                  <a:gd name="connsiteX1" fmla="*/ 200364 w 200364"/>
                  <a:gd name="connsiteY1" fmla="*/ 0 h 251511"/>
                  <a:gd name="connsiteX0" fmla="*/ 165888 w 200364"/>
                  <a:gd name="connsiteY0" fmla="*/ 45197 h 251511"/>
                  <a:gd name="connsiteX1" fmla="*/ 27979 w 200364"/>
                  <a:gd name="connsiteY1" fmla="*/ 229601 h 251511"/>
                  <a:gd name="connsiteX2" fmla="*/ 198314 w 200364"/>
                  <a:gd name="connsiteY2" fmla="*/ 140251 h 251511"/>
                  <a:gd name="connsiteX0" fmla="*/ 277181 w 278065"/>
                  <a:gd name="connsiteY0" fmla="*/ 17421 h 266715"/>
                  <a:gd name="connsiteX1" fmla="*/ 278065 w 278065"/>
                  <a:gd name="connsiteY1" fmla="*/ 15204 h 266715"/>
                  <a:gd name="connsiteX0" fmla="*/ 93306 w 278065"/>
                  <a:gd name="connsiteY0" fmla="*/ 21945 h 266715"/>
                  <a:gd name="connsiteX1" fmla="*/ 105680 w 278065"/>
                  <a:gd name="connsiteY1" fmla="*/ 244805 h 266715"/>
                  <a:gd name="connsiteX2" fmla="*/ 276015 w 278065"/>
                  <a:gd name="connsiteY2" fmla="*/ 155455 h 266715"/>
                  <a:gd name="connsiteX0" fmla="*/ 277181 w 333476"/>
                  <a:gd name="connsiteY0" fmla="*/ 17421 h 285709"/>
                  <a:gd name="connsiteX1" fmla="*/ 278065 w 333476"/>
                  <a:gd name="connsiteY1" fmla="*/ 15204 h 285709"/>
                  <a:gd name="connsiteX0" fmla="*/ 93306 w 333476"/>
                  <a:gd name="connsiteY0" fmla="*/ 21945 h 285709"/>
                  <a:gd name="connsiteX1" fmla="*/ 105680 w 333476"/>
                  <a:gd name="connsiteY1" fmla="*/ 244805 h 285709"/>
                  <a:gd name="connsiteX2" fmla="*/ 333476 w 333476"/>
                  <a:gd name="connsiteY2" fmla="*/ 268559 h 285709"/>
                  <a:gd name="connsiteX0" fmla="*/ 228203 w 284498"/>
                  <a:gd name="connsiteY0" fmla="*/ 2217 h 270505"/>
                  <a:gd name="connsiteX1" fmla="*/ 229087 w 284498"/>
                  <a:gd name="connsiteY1" fmla="*/ 0 h 270505"/>
                  <a:gd name="connsiteX0" fmla="*/ 44328 w 284498"/>
                  <a:gd name="connsiteY0" fmla="*/ 6741 h 270505"/>
                  <a:gd name="connsiteX1" fmla="*/ 56702 w 284498"/>
                  <a:gd name="connsiteY1" fmla="*/ 229601 h 270505"/>
                  <a:gd name="connsiteX2" fmla="*/ 284498 w 284498"/>
                  <a:gd name="connsiteY2" fmla="*/ 253355 h 270505"/>
                  <a:gd name="connsiteX0" fmla="*/ 228203 w 234109"/>
                  <a:gd name="connsiteY0" fmla="*/ 2217 h 265506"/>
                  <a:gd name="connsiteX1" fmla="*/ 229087 w 234109"/>
                  <a:gd name="connsiteY1" fmla="*/ 0 h 265506"/>
                  <a:gd name="connsiteX0" fmla="*/ 44328 w 234109"/>
                  <a:gd name="connsiteY0" fmla="*/ 6741 h 265506"/>
                  <a:gd name="connsiteX1" fmla="*/ 56702 w 234109"/>
                  <a:gd name="connsiteY1" fmla="*/ 229601 h 265506"/>
                  <a:gd name="connsiteX2" fmla="*/ 234109 w 234109"/>
                  <a:gd name="connsiteY2" fmla="*/ 235258 h 265506"/>
                  <a:gd name="connsiteX0" fmla="*/ 228203 w 234109"/>
                  <a:gd name="connsiteY0" fmla="*/ 2217 h 269901"/>
                  <a:gd name="connsiteX1" fmla="*/ 229087 w 234109"/>
                  <a:gd name="connsiteY1" fmla="*/ 0 h 269901"/>
                  <a:gd name="connsiteX0" fmla="*/ 44328 w 234109"/>
                  <a:gd name="connsiteY0" fmla="*/ 6741 h 269901"/>
                  <a:gd name="connsiteX1" fmla="*/ 56702 w 234109"/>
                  <a:gd name="connsiteY1" fmla="*/ 229601 h 269901"/>
                  <a:gd name="connsiteX2" fmla="*/ 234109 w 234109"/>
                  <a:gd name="connsiteY2" fmla="*/ 235258 h 269901"/>
                  <a:gd name="connsiteX0" fmla="*/ 257971 w 263877"/>
                  <a:gd name="connsiteY0" fmla="*/ 2217 h 284134"/>
                  <a:gd name="connsiteX1" fmla="*/ 258855 w 263877"/>
                  <a:gd name="connsiteY1" fmla="*/ 0 h 284134"/>
                  <a:gd name="connsiteX0" fmla="*/ 74096 w 263877"/>
                  <a:gd name="connsiteY0" fmla="*/ 6741 h 284134"/>
                  <a:gd name="connsiteX1" fmla="*/ 27241 w 263877"/>
                  <a:gd name="connsiteY1" fmla="*/ 248829 h 284134"/>
                  <a:gd name="connsiteX2" fmla="*/ 263877 w 263877"/>
                  <a:gd name="connsiteY2" fmla="*/ 235258 h 284134"/>
                  <a:gd name="connsiteX0" fmla="*/ 257971 w 263877"/>
                  <a:gd name="connsiteY0" fmla="*/ 2217 h 272135"/>
                  <a:gd name="connsiteX1" fmla="*/ 258855 w 263877"/>
                  <a:gd name="connsiteY1" fmla="*/ 0 h 272135"/>
                  <a:gd name="connsiteX0" fmla="*/ 74096 w 263877"/>
                  <a:gd name="connsiteY0" fmla="*/ 6741 h 272135"/>
                  <a:gd name="connsiteX1" fmla="*/ 27241 w 263877"/>
                  <a:gd name="connsiteY1" fmla="*/ 248829 h 272135"/>
                  <a:gd name="connsiteX2" fmla="*/ 263877 w 263877"/>
                  <a:gd name="connsiteY2" fmla="*/ 235258 h 272135"/>
                  <a:gd name="connsiteX0" fmla="*/ 253732 w 259638"/>
                  <a:gd name="connsiteY0" fmla="*/ 2217 h 272135"/>
                  <a:gd name="connsiteX1" fmla="*/ 254616 w 259638"/>
                  <a:gd name="connsiteY1" fmla="*/ 0 h 272135"/>
                  <a:gd name="connsiteX0" fmla="*/ 69857 w 259638"/>
                  <a:gd name="connsiteY0" fmla="*/ 6741 h 272135"/>
                  <a:gd name="connsiteX1" fmla="*/ 23002 w 259638"/>
                  <a:gd name="connsiteY1" fmla="*/ 248829 h 272135"/>
                  <a:gd name="connsiteX2" fmla="*/ 259638 w 259638"/>
                  <a:gd name="connsiteY2" fmla="*/ 235258 h 272135"/>
                  <a:gd name="connsiteX0" fmla="*/ 253732 w 259638"/>
                  <a:gd name="connsiteY0" fmla="*/ 2217 h 269145"/>
                  <a:gd name="connsiteX1" fmla="*/ 254616 w 259638"/>
                  <a:gd name="connsiteY1" fmla="*/ 0 h 269145"/>
                  <a:gd name="connsiteX0" fmla="*/ 69857 w 259638"/>
                  <a:gd name="connsiteY0" fmla="*/ 6741 h 269145"/>
                  <a:gd name="connsiteX1" fmla="*/ 23002 w 259638"/>
                  <a:gd name="connsiteY1" fmla="*/ 248829 h 269145"/>
                  <a:gd name="connsiteX2" fmla="*/ 259638 w 259638"/>
                  <a:gd name="connsiteY2" fmla="*/ 235258 h 269145"/>
                  <a:gd name="connsiteX0" fmla="*/ 263007 w 268913"/>
                  <a:gd name="connsiteY0" fmla="*/ 2217 h 269145"/>
                  <a:gd name="connsiteX1" fmla="*/ 263891 w 268913"/>
                  <a:gd name="connsiteY1" fmla="*/ 0 h 269145"/>
                  <a:gd name="connsiteX0" fmla="*/ 79132 w 268913"/>
                  <a:gd name="connsiteY0" fmla="*/ 6741 h 269145"/>
                  <a:gd name="connsiteX1" fmla="*/ 32277 w 268913"/>
                  <a:gd name="connsiteY1" fmla="*/ 248829 h 269145"/>
                  <a:gd name="connsiteX2" fmla="*/ 268913 w 268913"/>
                  <a:gd name="connsiteY2" fmla="*/ 235258 h 269145"/>
                  <a:gd name="connsiteX0" fmla="*/ 263007 w 268913"/>
                  <a:gd name="connsiteY0" fmla="*/ 2217 h 261709"/>
                  <a:gd name="connsiteX1" fmla="*/ 263891 w 268913"/>
                  <a:gd name="connsiteY1" fmla="*/ 0 h 261709"/>
                  <a:gd name="connsiteX0" fmla="*/ 79132 w 268913"/>
                  <a:gd name="connsiteY0" fmla="*/ 6741 h 261709"/>
                  <a:gd name="connsiteX1" fmla="*/ 32277 w 268913"/>
                  <a:gd name="connsiteY1" fmla="*/ 248829 h 261709"/>
                  <a:gd name="connsiteX2" fmla="*/ 268913 w 268913"/>
                  <a:gd name="connsiteY2" fmla="*/ 235258 h 261709"/>
                  <a:gd name="connsiteX0" fmla="*/ 263007 w 263891"/>
                  <a:gd name="connsiteY0" fmla="*/ 2217 h 268564"/>
                  <a:gd name="connsiteX1" fmla="*/ 263891 w 263891"/>
                  <a:gd name="connsiteY1" fmla="*/ 0 h 268564"/>
                  <a:gd name="connsiteX0" fmla="*/ 79132 w 263891"/>
                  <a:gd name="connsiteY0" fmla="*/ 6741 h 268564"/>
                  <a:gd name="connsiteX1" fmla="*/ 32277 w 263891"/>
                  <a:gd name="connsiteY1" fmla="*/ 248829 h 268564"/>
                  <a:gd name="connsiteX2" fmla="*/ 180511 w 263891"/>
                  <a:gd name="connsiteY2" fmla="*/ 259010 h 268564"/>
                  <a:gd name="connsiteX0" fmla="*/ 266979 w 267863"/>
                  <a:gd name="connsiteY0" fmla="*/ 2217 h 268564"/>
                  <a:gd name="connsiteX1" fmla="*/ 267863 w 267863"/>
                  <a:gd name="connsiteY1" fmla="*/ 0 h 268564"/>
                  <a:gd name="connsiteX0" fmla="*/ 71612 w 267863"/>
                  <a:gd name="connsiteY0" fmla="*/ 22576 h 268564"/>
                  <a:gd name="connsiteX1" fmla="*/ 36249 w 267863"/>
                  <a:gd name="connsiteY1" fmla="*/ 248829 h 268564"/>
                  <a:gd name="connsiteX2" fmla="*/ 184483 w 267863"/>
                  <a:gd name="connsiteY2" fmla="*/ 259010 h 268564"/>
                  <a:gd name="connsiteX0" fmla="*/ 257337 w 258221"/>
                  <a:gd name="connsiteY0" fmla="*/ 2217 h 268564"/>
                  <a:gd name="connsiteX1" fmla="*/ 258221 w 258221"/>
                  <a:gd name="connsiteY1" fmla="*/ 0 h 268564"/>
                  <a:gd name="connsiteX0" fmla="*/ 61970 w 258221"/>
                  <a:gd name="connsiteY0" fmla="*/ 22576 h 268564"/>
                  <a:gd name="connsiteX1" fmla="*/ 26607 w 258221"/>
                  <a:gd name="connsiteY1" fmla="*/ 248829 h 268564"/>
                  <a:gd name="connsiteX2" fmla="*/ 174841 w 258221"/>
                  <a:gd name="connsiteY2" fmla="*/ 259010 h 268564"/>
                  <a:gd name="connsiteX0" fmla="*/ 267476 w 268360"/>
                  <a:gd name="connsiteY0" fmla="*/ 2217 h 268564"/>
                  <a:gd name="connsiteX1" fmla="*/ 268360 w 268360"/>
                  <a:gd name="connsiteY1" fmla="*/ 0 h 268564"/>
                  <a:gd name="connsiteX0" fmla="*/ 41169 w 268360"/>
                  <a:gd name="connsiteY0" fmla="*/ 62163 h 268564"/>
                  <a:gd name="connsiteX1" fmla="*/ 36746 w 268360"/>
                  <a:gd name="connsiteY1" fmla="*/ 248829 h 268564"/>
                  <a:gd name="connsiteX2" fmla="*/ 184980 w 268360"/>
                  <a:gd name="connsiteY2" fmla="*/ 259010 h 268564"/>
                  <a:gd name="connsiteX0" fmla="*/ 272693 w 273577"/>
                  <a:gd name="connsiteY0" fmla="*/ 2217 h 268564"/>
                  <a:gd name="connsiteX1" fmla="*/ 273577 w 273577"/>
                  <a:gd name="connsiteY1" fmla="*/ 0 h 268564"/>
                  <a:gd name="connsiteX0" fmla="*/ 46386 w 273577"/>
                  <a:gd name="connsiteY0" fmla="*/ 62163 h 268564"/>
                  <a:gd name="connsiteX1" fmla="*/ 41963 w 273577"/>
                  <a:gd name="connsiteY1" fmla="*/ 248829 h 268564"/>
                  <a:gd name="connsiteX2" fmla="*/ 190197 w 273577"/>
                  <a:gd name="connsiteY2" fmla="*/ 259010 h 268564"/>
                  <a:gd name="connsiteX0" fmla="*/ 279343 w 280227"/>
                  <a:gd name="connsiteY0" fmla="*/ 2217 h 268564"/>
                  <a:gd name="connsiteX1" fmla="*/ 280227 w 280227"/>
                  <a:gd name="connsiteY1" fmla="*/ 0 h 268564"/>
                  <a:gd name="connsiteX0" fmla="*/ 53036 w 280227"/>
                  <a:gd name="connsiteY0" fmla="*/ 62163 h 268564"/>
                  <a:gd name="connsiteX1" fmla="*/ 48613 w 280227"/>
                  <a:gd name="connsiteY1" fmla="*/ 248829 h 268564"/>
                  <a:gd name="connsiteX2" fmla="*/ 196847 w 280227"/>
                  <a:gd name="connsiteY2" fmla="*/ 259010 h 268564"/>
                  <a:gd name="connsiteX0" fmla="*/ 267186 w 268070"/>
                  <a:gd name="connsiteY0" fmla="*/ 2217 h 268564"/>
                  <a:gd name="connsiteX1" fmla="*/ 268070 w 268070"/>
                  <a:gd name="connsiteY1" fmla="*/ 0 h 268564"/>
                  <a:gd name="connsiteX0" fmla="*/ 40879 w 268070"/>
                  <a:gd name="connsiteY0" fmla="*/ 62163 h 268564"/>
                  <a:gd name="connsiteX1" fmla="*/ 36456 w 268070"/>
                  <a:gd name="connsiteY1" fmla="*/ 248829 h 268564"/>
                  <a:gd name="connsiteX2" fmla="*/ 184690 w 268070"/>
                  <a:gd name="connsiteY2" fmla="*/ 259010 h 268564"/>
                  <a:gd name="connsiteX0" fmla="*/ 264383 w 265267"/>
                  <a:gd name="connsiteY0" fmla="*/ 2217 h 268564"/>
                  <a:gd name="connsiteX1" fmla="*/ 265267 w 265267"/>
                  <a:gd name="connsiteY1" fmla="*/ 0 h 268564"/>
                  <a:gd name="connsiteX0" fmla="*/ 38076 w 265267"/>
                  <a:gd name="connsiteY0" fmla="*/ 62163 h 268564"/>
                  <a:gd name="connsiteX1" fmla="*/ 33653 w 265267"/>
                  <a:gd name="connsiteY1" fmla="*/ 248829 h 268564"/>
                  <a:gd name="connsiteX2" fmla="*/ 181887 w 265267"/>
                  <a:gd name="connsiteY2" fmla="*/ 259010 h 268564"/>
                  <a:gd name="connsiteX0" fmla="*/ 264383 w 265267"/>
                  <a:gd name="connsiteY0" fmla="*/ 2217 h 285424"/>
                  <a:gd name="connsiteX1" fmla="*/ 265267 w 265267"/>
                  <a:gd name="connsiteY1" fmla="*/ 0 h 285424"/>
                  <a:gd name="connsiteX0" fmla="*/ 38076 w 265267"/>
                  <a:gd name="connsiteY0" fmla="*/ 62163 h 285424"/>
                  <a:gd name="connsiteX1" fmla="*/ 33653 w 265267"/>
                  <a:gd name="connsiteY1" fmla="*/ 248829 h 285424"/>
                  <a:gd name="connsiteX2" fmla="*/ 134150 w 265267"/>
                  <a:gd name="connsiteY2" fmla="*/ 283893 h 285424"/>
                  <a:gd name="connsiteX0" fmla="*/ 264383 w 265267"/>
                  <a:gd name="connsiteY0" fmla="*/ 2217 h 305357"/>
                  <a:gd name="connsiteX1" fmla="*/ 265267 w 265267"/>
                  <a:gd name="connsiteY1" fmla="*/ 0 h 305357"/>
                  <a:gd name="connsiteX0" fmla="*/ 38076 w 265267"/>
                  <a:gd name="connsiteY0" fmla="*/ 62163 h 305357"/>
                  <a:gd name="connsiteX1" fmla="*/ 33653 w 265267"/>
                  <a:gd name="connsiteY1" fmla="*/ 248829 h 305357"/>
                  <a:gd name="connsiteX2" fmla="*/ 134150 w 265267"/>
                  <a:gd name="connsiteY2" fmla="*/ 283893 h 305357"/>
                  <a:gd name="connsiteX0" fmla="*/ 264383 w 265267"/>
                  <a:gd name="connsiteY0" fmla="*/ 2217 h 283893"/>
                  <a:gd name="connsiteX1" fmla="*/ 265267 w 265267"/>
                  <a:gd name="connsiteY1" fmla="*/ 0 h 283893"/>
                  <a:gd name="connsiteX0" fmla="*/ 38076 w 265267"/>
                  <a:gd name="connsiteY0" fmla="*/ 62163 h 283893"/>
                  <a:gd name="connsiteX1" fmla="*/ 33653 w 265267"/>
                  <a:gd name="connsiteY1" fmla="*/ 248829 h 283893"/>
                  <a:gd name="connsiteX2" fmla="*/ 134150 w 265267"/>
                  <a:gd name="connsiteY2" fmla="*/ 283893 h 283893"/>
                  <a:gd name="connsiteX0" fmla="*/ 264383 w 265267"/>
                  <a:gd name="connsiteY0" fmla="*/ 2217 h 285006"/>
                  <a:gd name="connsiteX1" fmla="*/ 265267 w 265267"/>
                  <a:gd name="connsiteY1" fmla="*/ 0 h 285006"/>
                  <a:gd name="connsiteX0" fmla="*/ 38076 w 265267"/>
                  <a:gd name="connsiteY0" fmla="*/ 62163 h 285006"/>
                  <a:gd name="connsiteX1" fmla="*/ 33653 w 265267"/>
                  <a:gd name="connsiteY1" fmla="*/ 248829 h 285006"/>
                  <a:gd name="connsiteX2" fmla="*/ 134150 w 265267"/>
                  <a:gd name="connsiteY2" fmla="*/ 283893 h 285006"/>
                  <a:gd name="connsiteX0" fmla="*/ 264383 w 265267"/>
                  <a:gd name="connsiteY0" fmla="*/ 2217 h 283893"/>
                  <a:gd name="connsiteX1" fmla="*/ 265267 w 265267"/>
                  <a:gd name="connsiteY1" fmla="*/ 0 h 283893"/>
                  <a:gd name="connsiteX0" fmla="*/ 38076 w 265267"/>
                  <a:gd name="connsiteY0" fmla="*/ 62163 h 283893"/>
                  <a:gd name="connsiteX1" fmla="*/ 33653 w 265267"/>
                  <a:gd name="connsiteY1" fmla="*/ 248829 h 283893"/>
                  <a:gd name="connsiteX2" fmla="*/ 134150 w 265267"/>
                  <a:gd name="connsiteY2" fmla="*/ 283893 h 283893"/>
                  <a:gd name="connsiteX0" fmla="*/ 264383 w 265267"/>
                  <a:gd name="connsiteY0" fmla="*/ 2217 h 283893"/>
                  <a:gd name="connsiteX1" fmla="*/ 265267 w 265267"/>
                  <a:gd name="connsiteY1" fmla="*/ 0 h 283893"/>
                  <a:gd name="connsiteX0" fmla="*/ 38076 w 265267"/>
                  <a:gd name="connsiteY0" fmla="*/ 62163 h 283893"/>
                  <a:gd name="connsiteX1" fmla="*/ 33653 w 265267"/>
                  <a:gd name="connsiteY1" fmla="*/ 248829 h 283893"/>
                  <a:gd name="connsiteX2" fmla="*/ 134150 w 265267"/>
                  <a:gd name="connsiteY2" fmla="*/ 283893 h 283893"/>
                  <a:gd name="connsiteX0" fmla="*/ 259919 w 260803"/>
                  <a:gd name="connsiteY0" fmla="*/ 2217 h 283893"/>
                  <a:gd name="connsiteX1" fmla="*/ 260803 w 260803"/>
                  <a:gd name="connsiteY1" fmla="*/ 0 h 283893"/>
                  <a:gd name="connsiteX0" fmla="*/ 33612 w 260803"/>
                  <a:gd name="connsiteY0" fmla="*/ 62163 h 283893"/>
                  <a:gd name="connsiteX1" fmla="*/ 29189 w 260803"/>
                  <a:gd name="connsiteY1" fmla="*/ 248829 h 283893"/>
                  <a:gd name="connsiteX2" fmla="*/ 129686 w 260803"/>
                  <a:gd name="connsiteY2" fmla="*/ 283893 h 283893"/>
                  <a:gd name="connsiteX0" fmla="*/ 259919 w 260803"/>
                  <a:gd name="connsiteY0" fmla="*/ 2217 h 283893"/>
                  <a:gd name="connsiteX1" fmla="*/ 260803 w 260803"/>
                  <a:gd name="connsiteY1" fmla="*/ 0 h 283893"/>
                  <a:gd name="connsiteX0" fmla="*/ 33612 w 260803"/>
                  <a:gd name="connsiteY0" fmla="*/ 62163 h 283893"/>
                  <a:gd name="connsiteX1" fmla="*/ 29189 w 260803"/>
                  <a:gd name="connsiteY1" fmla="*/ 248829 h 283893"/>
                  <a:gd name="connsiteX2" fmla="*/ 129686 w 260803"/>
                  <a:gd name="connsiteY2" fmla="*/ 283893 h 283893"/>
                  <a:gd name="connsiteX0" fmla="*/ 272247 w 273131"/>
                  <a:gd name="connsiteY0" fmla="*/ 2217 h 283893"/>
                  <a:gd name="connsiteX1" fmla="*/ 273131 w 273131"/>
                  <a:gd name="connsiteY1" fmla="*/ 0 h 283893"/>
                  <a:gd name="connsiteX0" fmla="*/ 45940 w 273131"/>
                  <a:gd name="connsiteY0" fmla="*/ 62163 h 283893"/>
                  <a:gd name="connsiteX1" fmla="*/ 22953 w 273131"/>
                  <a:gd name="connsiteY1" fmla="*/ 221684 h 283893"/>
                  <a:gd name="connsiteX2" fmla="*/ 142014 w 273131"/>
                  <a:gd name="connsiteY2" fmla="*/ 283893 h 283893"/>
                  <a:gd name="connsiteX0" fmla="*/ 272247 w 273131"/>
                  <a:gd name="connsiteY0" fmla="*/ 2217 h 283893"/>
                  <a:gd name="connsiteX1" fmla="*/ 273131 w 273131"/>
                  <a:gd name="connsiteY1" fmla="*/ 0 h 283893"/>
                  <a:gd name="connsiteX0" fmla="*/ 45940 w 273131"/>
                  <a:gd name="connsiteY0" fmla="*/ 62163 h 283893"/>
                  <a:gd name="connsiteX1" fmla="*/ 22953 w 273131"/>
                  <a:gd name="connsiteY1" fmla="*/ 221684 h 283893"/>
                  <a:gd name="connsiteX2" fmla="*/ 142014 w 273131"/>
                  <a:gd name="connsiteY2" fmla="*/ 283893 h 283893"/>
                  <a:gd name="connsiteX0" fmla="*/ 265186 w 266070"/>
                  <a:gd name="connsiteY0" fmla="*/ 2217 h 283893"/>
                  <a:gd name="connsiteX1" fmla="*/ 266070 w 266070"/>
                  <a:gd name="connsiteY1" fmla="*/ 0 h 283893"/>
                  <a:gd name="connsiteX0" fmla="*/ 38879 w 266070"/>
                  <a:gd name="connsiteY0" fmla="*/ 62163 h 283893"/>
                  <a:gd name="connsiteX1" fmla="*/ 15892 w 266070"/>
                  <a:gd name="connsiteY1" fmla="*/ 221684 h 283893"/>
                  <a:gd name="connsiteX2" fmla="*/ 134953 w 266070"/>
                  <a:gd name="connsiteY2" fmla="*/ 283893 h 283893"/>
                  <a:gd name="connsiteX0" fmla="*/ 265186 w 266070"/>
                  <a:gd name="connsiteY0" fmla="*/ 2217 h 283893"/>
                  <a:gd name="connsiteX1" fmla="*/ 266070 w 266070"/>
                  <a:gd name="connsiteY1" fmla="*/ 0 h 283893"/>
                  <a:gd name="connsiteX0" fmla="*/ 38879 w 266070"/>
                  <a:gd name="connsiteY0" fmla="*/ 62163 h 283893"/>
                  <a:gd name="connsiteX1" fmla="*/ 15892 w 266070"/>
                  <a:gd name="connsiteY1" fmla="*/ 221684 h 283893"/>
                  <a:gd name="connsiteX2" fmla="*/ 134953 w 266070"/>
                  <a:gd name="connsiteY2" fmla="*/ 283893 h 283893"/>
                  <a:gd name="connsiteX0" fmla="*/ 265186 w 266070"/>
                  <a:gd name="connsiteY0" fmla="*/ 2217 h 281631"/>
                  <a:gd name="connsiteX1" fmla="*/ 266070 w 266070"/>
                  <a:gd name="connsiteY1" fmla="*/ 0 h 281631"/>
                  <a:gd name="connsiteX0" fmla="*/ 38879 w 266070"/>
                  <a:gd name="connsiteY0" fmla="*/ 62163 h 281631"/>
                  <a:gd name="connsiteX1" fmla="*/ 15892 w 266070"/>
                  <a:gd name="connsiteY1" fmla="*/ 221684 h 281631"/>
                  <a:gd name="connsiteX2" fmla="*/ 93404 w 266070"/>
                  <a:gd name="connsiteY2" fmla="*/ 281631 h 281631"/>
                  <a:gd name="connsiteX0" fmla="*/ 265186 w 266070"/>
                  <a:gd name="connsiteY0" fmla="*/ 2217 h 281631"/>
                  <a:gd name="connsiteX1" fmla="*/ 266070 w 266070"/>
                  <a:gd name="connsiteY1" fmla="*/ 0 h 281631"/>
                  <a:gd name="connsiteX0" fmla="*/ 38879 w 266070"/>
                  <a:gd name="connsiteY0" fmla="*/ 62163 h 281631"/>
                  <a:gd name="connsiteX1" fmla="*/ 15892 w 266070"/>
                  <a:gd name="connsiteY1" fmla="*/ 221684 h 281631"/>
                  <a:gd name="connsiteX2" fmla="*/ 93404 w 266070"/>
                  <a:gd name="connsiteY2" fmla="*/ 281631 h 281631"/>
                  <a:gd name="connsiteX0" fmla="*/ 265186 w 266070"/>
                  <a:gd name="connsiteY0" fmla="*/ 2217 h 281631"/>
                  <a:gd name="connsiteX1" fmla="*/ 266070 w 266070"/>
                  <a:gd name="connsiteY1" fmla="*/ 0 h 281631"/>
                  <a:gd name="connsiteX0" fmla="*/ 38879 w 266070"/>
                  <a:gd name="connsiteY0" fmla="*/ 62163 h 281631"/>
                  <a:gd name="connsiteX1" fmla="*/ 15892 w 266070"/>
                  <a:gd name="connsiteY1" fmla="*/ 221684 h 281631"/>
                  <a:gd name="connsiteX2" fmla="*/ 93404 w 266070"/>
                  <a:gd name="connsiteY2" fmla="*/ 281631 h 281631"/>
                  <a:gd name="connsiteX0" fmla="*/ 265186 w 266070"/>
                  <a:gd name="connsiteY0" fmla="*/ 2217 h 295203"/>
                  <a:gd name="connsiteX1" fmla="*/ 266070 w 266070"/>
                  <a:gd name="connsiteY1" fmla="*/ 0 h 295203"/>
                  <a:gd name="connsiteX0" fmla="*/ 38879 w 266070"/>
                  <a:gd name="connsiteY0" fmla="*/ 62163 h 295203"/>
                  <a:gd name="connsiteX1" fmla="*/ 15892 w 266070"/>
                  <a:gd name="connsiteY1" fmla="*/ 221684 h 295203"/>
                  <a:gd name="connsiteX2" fmla="*/ 128765 w 266070"/>
                  <a:gd name="connsiteY2" fmla="*/ 295203 h 295203"/>
                  <a:gd name="connsiteX0" fmla="*/ 265186 w 266070"/>
                  <a:gd name="connsiteY0" fmla="*/ 2217 h 295203"/>
                  <a:gd name="connsiteX1" fmla="*/ 266070 w 266070"/>
                  <a:gd name="connsiteY1" fmla="*/ 0 h 295203"/>
                  <a:gd name="connsiteX0" fmla="*/ 38879 w 266070"/>
                  <a:gd name="connsiteY0" fmla="*/ 62163 h 295203"/>
                  <a:gd name="connsiteX1" fmla="*/ 15892 w 266070"/>
                  <a:gd name="connsiteY1" fmla="*/ 221684 h 295203"/>
                  <a:gd name="connsiteX2" fmla="*/ 128765 w 266070"/>
                  <a:gd name="connsiteY2" fmla="*/ 295203 h 295203"/>
                  <a:gd name="connsiteX0" fmla="*/ 265186 w 266070"/>
                  <a:gd name="connsiteY0" fmla="*/ 2217 h 295203"/>
                  <a:gd name="connsiteX1" fmla="*/ 266070 w 266070"/>
                  <a:gd name="connsiteY1" fmla="*/ 0 h 295203"/>
                  <a:gd name="connsiteX0" fmla="*/ 38879 w 266070"/>
                  <a:gd name="connsiteY0" fmla="*/ 62163 h 295203"/>
                  <a:gd name="connsiteX1" fmla="*/ 15892 w 266070"/>
                  <a:gd name="connsiteY1" fmla="*/ 221684 h 295203"/>
                  <a:gd name="connsiteX2" fmla="*/ 128765 w 266070"/>
                  <a:gd name="connsiteY2" fmla="*/ 295203 h 295203"/>
                  <a:gd name="connsiteX0" fmla="*/ 263787 w 264671"/>
                  <a:gd name="connsiteY0" fmla="*/ 2217 h 295203"/>
                  <a:gd name="connsiteX1" fmla="*/ 264671 w 264671"/>
                  <a:gd name="connsiteY1" fmla="*/ 0 h 295203"/>
                  <a:gd name="connsiteX0" fmla="*/ 37480 w 264671"/>
                  <a:gd name="connsiteY0" fmla="*/ 62163 h 295203"/>
                  <a:gd name="connsiteX1" fmla="*/ 14493 w 264671"/>
                  <a:gd name="connsiteY1" fmla="*/ 221684 h 295203"/>
                  <a:gd name="connsiteX2" fmla="*/ 127366 w 264671"/>
                  <a:gd name="connsiteY2" fmla="*/ 295203 h 295203"/>
                  <a:gd name="connsiteX0" fmla="*/ 265834 w 266718"/>
                  <a:gd name="connsiteY0" fmla="*/ 2217 h 295203"/>
                  <a:gd name="connsiteX1" fmla="*/ 266718 w 266718"/>
                  <a:gd name="connsiteY1" fmla="*/ 0 h 295203"/>
                  <a:gd name="connsiteX0" fmla="*/ 39527 w 266718"/>
                  <a:gd name="connsiteY0" fmla="*/ 62163 h 295203"/>
                  <a:gd name="connsiteX1" fmla="*/ 16540 w 266718"/>
                  <a:gd name="connsiteY1" fmla="*/ 221684 h 295203"/>
                  <a:gd name="connsiteX2" fmla="*/ 129413 w 266718"/>
                  <a:gd name="connsiteY2" fmla="*/ 295203 h 295203"/>
                  <a:gd name="connsiteX0" fmla="*/ 268985 w 269869"/>
                  <a:gd name="connsiteY0" fmla="*/ 2217 h 295203"/>
                  <a:gd name="connsiteX1" fmla="*/ 269869 w 269869"/>
                  <a:gd name="connsiteY1" fmla="*/ 0 h 295203"/>
                  <a:gd name="connsiteX0" fmla="*/ 42678 w 269869"/>
                  <a:gd name="connsiteY0" fmla="*/ 62163 h 295203"/>
                  <a:gd name="connsiteX1" fmla="*/ 19691 w 269869"/>
                  <a:gd name="connsiteY1" fmla="*/ 221684 h 295203"/>
                  <a:gd name="connsiteX2" fmla="*/ 132564 w 269869"/>
                  <a:gd name="connsiteY2" fmla="*/ 295203 h 295203"/>
                  <a:gd name="connsiteX0" fmla="*/ 278772 w 279656"/>
                  <a:gd name="connsiteY0" fmla="*/ 2217 h 295203"/>
                  <a:gd name="connsiteX1" fmla="*/ 279656 w 279656"/>
                  <a:gd name="connsiteY1" fmla="*/ 0 h 295203"/>
                  <a:gd name="connsiteX0" fmla="*/ 52465 w 279656"/>
                  <a:gd name="connsiteY0" fmla="*/ 62163 h 295203"/>
                  <a:gd name="connsiteX1" fmla="*/ 15334 w 279656"/>
                  <a:gd name="connsiteY1" fmla="*/ 231863 h 295203"/>
                  <a:gd name="connsiteX2" fmla="*/ 142351 w 279656"/>
                  <a:gd name="connsiteY2" fmla="*/ 295203 h 295203"/>
                  <a:gd name="connsiteX0" fmla="*/ 278772 w 279656"/>
                  <a:gd name="connsiteY0" fmla="*/ 2217 h 298395"/>
                  <a:gd name="connsiteX1" fmla="*/ 279656 w 279656"/>
                  <a:gd name="connsiteY1" fmla="*/ 0 h 298395"/>
                  <a:gd name="connsiteX0" fmla="*/ 52465 w 279656"/>
                  <a:gd name="connsiteY0" fmla="*/ 62163 h 298395"/>
                  <a:gd name="connsiteX1" fmla="*/ 15334 w 279656"/>
                  <a:gd name="connsiteY1" fmla="*/ 231863 h 298395"/>
                  <a:gd name="connsiteX2" fmla="*/ 142351 w 279656"/>
                  <a:gd name="connsiteY2" fmla="*/ 295203 h 298395"/>
                  <a:gd name="connsiteX0" fmla="*/ 278772 w 279656"/>
                  <a:gd name="connsiteY0" fmla="*/ 2217 h 276043"/>
                  <a:gd name="connsiteX1" fmla="*/ 279656 w 279656"/>
                  <a:gd name="connsiteY1" fmla="*/ 0 h 276043"/>
                  <a:gd name="connsiteX0" fmla="*/ 52465 w 279656"/>
                  <a:gd name="connsiteY0" fmla="*/ 62163 h 276043"/>
                  <a:gd name="connsiteX1" fmla="*/ 15334 w 279656"/>
                  <a:gd name="connsiteY1" fmla="*/ 231863 h 276043"/>
                  <a:gd name="connsiteX2" fmla="*/ 106990 w 279656"/>
                  <a:gd name="connsiteY2" fmla="*/ 268058 h 276043"/>
                  <a:gd name="connsiteX0" fmla="*/ 288785 w 289669"/>
                  <a:gd name="connsiteY0" fmla="*/ 2217 h 276043"/>
                  <a:gd name="connsiteX1" fmla="*/ 289669 w 289669"/>
                  <a:gd name="connsiteY1" fmla="*/ 0 h 276043"/>
                  <a:gd name="connsiteX0" fmla="*/ 35073 w 289669"/>
                  <a:gd name="connsiteY0" fmla="*/ 136812 h 276043"/>
                  <a:gd name="connsiteX1" fmla="*/ 25347 w 289669"/>
                  <a:gd name="connsiteY1" fmla="*/ 231863 h 276043"/>
                  <a:gd name="connsiteX2" fmla="*/ 117003 w 289669"/>
                  <a:gd name="connsiteY2" fmla="*/ 268058 h 276043"/>
                  <a:gd name="connsiteX0" fmla="*/ 315645 w 316529"/>
                  <a:gd name="connsiteY0" fmla="*/ 2217 h 276043"/>
                  <a:gd name="connsiteX1" fmla="*/ 316529 w 316529"/>
                  <a:gd name="connsiteY1" fmla="*/ 0 h 276043"/>
                  <a:gd name="connsiteX0" fmla="*/ 61933 w 316529"/>
                  <a:gd name="connsiteY0" fmla="*/ 136812 h 276043"/>
                  <a:gd name="connsiteX1" fmla="*/ 50 w 316529"/>
                  <a:gd name="connsiteY1" fmla="*/ 226208 h 276043"/>
                  <a:gd name="connsiteX2" fmla="*/ 52207 w 316529"/>
                  <a:gd name="connsiteY2" fmla="*/ 231863 h 276043"/>
                  <a:gd name="connsiteX3" fmla="*/ 143863 w 316529"/>
                  <a:gd name="connsiteY3" fmla="*/ 268058 h 276043"/>
                  <a:gd name="connsiteX0" fmla="*/ 315645 w 316529"/>
                  <a:gd name="connsiteY0" fmla="*/ 2217 h 233166"/>
                  <a:gd name="connsiteX1" fmla="*/ 316529 w 316529"/>
                  <a:gd name="connsiteY1" fmla="*/ 0 h 233166"/>
                  <a:gd name="connsiteX0" fmla="*/ 61933 w 316529"/>
                  <a:gd name="connsiteY0" fmla="*/ 136812 h 233166"/>
                  <a:gd name="connsiteX1" fmla="*/ 50 w 316529"/>
                  <a:gd name="connsiteY1" fmla="*/ 226208 h 233166"/>
                  <a:gd name="connsiteX2" fmla="*/ 52207 w 316529"/>
                  <a:gd name="connsiteY2" fmla="*/ 231863 h 233166"/>
                  <a:gd name="connsiteX0" fmla="*/ 316527 w 317411"/>
                  <a:gd name="connsiteY0" fmla="*/ 2217 h 231863"/>
                  <a:gd name="connsiteX1" fmla="*/ 317411 w 317411"/>
                  <a:gd name="connsiteY1" fmla="*/ 0 h 231863"/>
                  <a:gd name="connsiteX0" fmla="*/ 62815 w 317411"/>
                  <a:gd name="connsiteY0" fmla="*/ 136812 h 231863"/>
                  <a:gd name="connsiteX1" fmla="*/ 48 w 317411"/>
                  <a:gd name="connsiteY1" fmla="*/ 174180 h 231863"/>
                  <a:gd name="connsiteX2" fmla="*/ 53089 w 317411"/>
                  <a:gd name="connsiteY2" fmla="*/ 231863 h 231863"/>
                  <a:gd name="connsiteX0" fmla="*/ 316908 w 317792"/>
                  <a:gd name="connsiteY0" fmla="*/ 2217 h 231863"/>
                  <a:gd name="connsiteX1" fmla="*/ 317792 w 317792"/>
                  <a:gd name="connsiteY1" fmla="*/ 0 h 231863"/>
                  <a:gd name="connsiteX0" fmla="*/ 63196 w 317792"/>
                  <a:gd name="connsiteY0" fmla="*/ 136812 h 231863"/>
                  <a:gd name="connsiteX1" fmla="*/ 429 w 317792"/>
                  <a:gd name="connsiteY1" fmla="*/ 174180 h 231863"/>
                  <a:gd name="connsiteX2" fmla="*/ 53470 w 317792"/>
                  <a:gd name="connsiteY2" fmla="*/ 231863 h 231863"/>
                  <a:gd name="connsiteX0" fmla="*/ 316908 w 317792"/>
                  <a:gd name="connsiteY0" fmla="*/ 2217 h 231863"/>
                  <a:gd name="connsiteX1" fmla="*/ 317792 w 317792"/>
                  <a:gd name="connsiteY1" fmla="*/ 0 h 231863"/>
                  <a:gd name="connsiteX0" fmla="*/ 63196 w 317792"/>
                  <a:gd name="connsiteY0" fmla="*/ 136812 h 231863"/>
                  <a:gd name="connsiteX1" fmla="*/ 429 w 317792"/>
                  <a:gd name="connsiteY1" fmla="*/ 174180 h 231863"/>
                  <a:gd name="connsiteX2" fmla="*/ 53470 w 317792"/>
                  <a:gd name="connsiteY2" fmla="*/ 231863 h 231863"/>
                  <a:gd name="connsiteX0" fmla="*/ 316908 w 317792"/>
                  <a:gd name="connsiteY0" fmla="*/ 2217 h 231863"/>
                  <a:gd name="connsiteX1" fmla="*/ 317792 w 317792"/>
                  <a:gd name="connsiteY1" fmla="*/ 0 h 231863"/>
                  <a:gd name="connsiteX0" fmla="*/ 63196 w 317792"/>
                  <a:gd name="connsiteY0" fmla="*/ 136812 h 231863"/>
                  <a:gd name="connsiteX1" fmla="*/ 429 w 317792"/>
                  <a:gd name="connsiteY1" fmla="*/ 174180 h 231863"/>
                  <a:gd name="connsiteX2" fmla="*/ 53470 w 317792"/>
                  <a:gd name="connsiteY2" fmla="*/ 231863 h 231863"/>
                  <a:gd name="connsiteX0" fmla="*/ 316908 w 317792"/>
                  <a:gd name="connsiteY0" fmla="*/ 2217 h 231863"/>
                  <a:gd name="connsiteX1" fmla="*/ 317792 w 317792"/>
                  <a:gd name="connsiteY1" fmla="*/ 0 h 231863"/>
                  <a:gd name="connsiteX0" fmla="*/ 63196 w 317792"/>
                  <a:gd name="connsiteY0" fmla="*/ 136812 h 231863"/>
                  <a:gd name="connsiteX1" fmla="*/ 429 w 317792"/>
                  <a:gd name="connsiteY1" fmla="*/ 174180 h 231863"/>
                  <a:gd name="connsiteX2" fmla="*/ 53470 w 317792"/>
                  <a:gd name="connsiteY2" fmla="*/ 231863 h 231863"/>
                  <a:gd name="connsiteX0" fmla="*/ 316908 w 317792"/>
                  <a:gd name="connsiteY0" fmla="*/ 2217 h 231863"/>
                  <a:gd name="connsiteX1" fmla="*/ 317792 w 317792"/>
                  <a:gd name="connsiteY1" fmla="*/ 0 h 231863"/>
                  <a:gd name="connsiteX0" fmla="*/ 63196 w 317792"/>
                  <a:gd name="connsiteY0" fmla="*/ 136812 h 231863"/>
                  <a:gd name="connsiteX1" fmla="*/ 429 w 317792"/>
                  <a:gd name="connsiteY1" fmla="*/ 174180 h 231863"/>
                  <a:gd name="connsiteX2" fmla="*/ 53470 w 317792"/>
                  <a:gd name="connsiteY2" fmla="*/ 231863 h 231863"/>
                  <a:gd name="connsiteX0" fmla="*/ 331832 w 332716"/>
                  <a:gd name="connsiteY0" fmla="*/ 2217 h 231863"/>
                  <a:gd name="connsiteX1" fmla="*/ 332716 w 332716"/>
                  <a:gd name="connsiteY1" fmla="*/ 0 h 231863"/>
                  <a:gd name="connsiteX0" fmla="*/ 78120 w 332716"/>
                  <a:gd name="connsiteY0" fmla="*/ 136812 h 231863"/>
                  <a:gd name="connsiteX1" fmla="*/ 325 w 332716"/>
                  <a:gd name="connsiteY1" fmla="*/ 171918 h 231863"/>
                  <a:gd name="connsiteX2" fmla="*/ 68394 w 332716"/>
                  <a:gd name="connsiteY2" fmla="*/ 231863 h 231863"/>
                  <a:gd name="connsiteX0" fmla="*/ 331832 w 332716"/>
                  <a:gd name="connsiteY0" fmla="*/ 2217 h 231863"/>
                  <a:gd name="connsiteX1" fmla="*/ 332716 w 332716"/>
                  <a:gd name="connsiteY1" fmla="*/ 0 h 231863"/>
                  <a:gd name="connsiteX0" fmla="*/ 73700 w 332716"/>
                  <a:gd name="connsiteY0" fmla="*/ 75735 h 231863"/>
                  <a:gd name="connsiteX1" fmla="*/ 325 w 332716"/>
                  <a:gd name="connsiteY1" fmla="*/ 171918 h 231863"/>
                  <a:gd name="connsiteX2" fmla="*/ 68394 w 332716"/>
                  <a:gd name="connsiteY2" fmla="*/ 231863 h 231863"/>
                  <a:gd name="connsiteX0" fmla="*/ 331981 w 332865"/>
                  <a:gd name="connsiteY0" fmla="*/ 2217 h 274843"/>
                  <a:gd name="connsiteX1" fmla="*/ 332865 w 332865"/>
                  <a:gd name="connsiteY1" fmla="*/ 0 h 274843"/>
                  <a:gd name="connsiteX0" fmla="*/ 73849 w 332865"/>
                  <a:gd name="connsiteY0" fmla="*/ 75735 h 274843"/>
                  <a:gd name="connsiteX1" fmla="*/ 474 w 332865"/>
                  <a:gd name="connsiteY1" fmla="*/ 171918 h 274843"/>
                  <a:gd name="connsiteX2" fmla="*/ 49094 w 332865"/>
                  <a:gd name="connsiteY2" fmla="*/ 274843 h 274843"/>
                  <a:gd name="connsiteX0" fmla="*/ 331981 w 332865"/>
                  <a:gd name="connsiteY0" fmla="*/ 2217 h 274843"/>
                  <a:gd name="connsiteX1" fmla="*/ 332865 w 332865"/>
                  <a:gd name="connsiteY1" fmla="*/ 0 h 274843"/>
                  <a:gd name="connsiteX0" fmla="*/ 72081 w 332865"/>
                  <a:gd name="connsiteY0" fmla="*/ 62162 h 274843"/>
                  <a:gd name="connsiteX1" fmla="*/ 474 w 332865"/>
                  <a:gd name="connsiteY1" fmla="*/ 171918 h 274843"/>
                  <a:gd name="connsiteX2" fmla="*/ 49094 w 332865"/>
                  <a:gd name="connsiteY2" fmla="*/ 274843 h 274843"/>
                  <a:gd name="connsiteX0" fmla="*/ 353919 w 354803"/>
                  <a:gd name="connsiteY0" fmla="*/ 2217 h 274843"/>
                  <a:gd name="connsiteX1" fmla="*/ 354803 w 354803"/>
                  <a:gd name="connsiteY1" fmla="*/ 0 h 274843"/>
                  <a:gd name="connsiteX0" fmla="*/ 94019 w 354803"/>
                  <a:gd name="connsiteY0" fmla="*/ 62162 h 274843"/>
                  <a:gd name="connsiteX1" fmla="*/ 311 w 354803"/>
                  <a:gd name="connsiteY1" fmla="*/ 173049 h 274843"/>
                  <a:gd name="connsiteX2" fmla="*/ 71032 w 354803"/>
                  <a:gd name="connsiteY2" fmla="*/ 274843 h 274843"/>
                  <a:gd name="connsiteX0" fmla="*/ 349523 w 350407"/>
                  <a:gd name="connsiteY0" fmla="*/ 2217 h 274843"/>
                  <a:gd name="connsiteX1" fmla="*/ 350407 w 350407"/>
                  <a:gd name="connsiteY1" fmla="*/ 0 h 274843"/>
                  <a:gd name="connsiteX0" fmla="*/ 89623 w 350407"/>
                  <a:gd name="connsiteY0" fmla="*/ 62162 h 274843"/>
                  <a:gd name="connsiteX1" fmla="*/ 335 w 350407"/>
                  <a:gd name="connsiteY1" fmla="*/ 151559 h 274843"/>
                  <a:gd name="connsiteX2" fmla="*/ 66636 w 350407"/>
                  <a:gd name="connsiteY2" fmla="*/ 274843 h 274843"/>
                  <a:gd name="connsiteX0" fmla="*/ 349500 w 350384"/>
                  <a:gd name="connsiteY0" fmla="*/ 2217 h 243174"/>
                  <a:gd name="connsiteX1" fmla="*/ 350384 w 350384"/>
                  <a:gd name="connsiteY1" fmla="*/ 0 h 243174"/>
                  <a:gd name="connsiteX0" fmla="*/ 89600 w 350384"/>
                  <a:gd name="connsiteY0" fmla="*/ 62162 h 243174"/>
                  <a:gd name="connsiteX1" fmla="*/ 312 w 350384"/>
                  <a:gd name="connsiteY1" fmla="*/ 151559 h 243174"/>
                  <a:gd name="connsiteX2" fmla="*/ 71033 w 350384"/>
                  <a:gd name="connsiteY2" fmla="*/ 243174 h 243174"/>
                  <a:gd name="connsiteX0" fmla="*/ 339832 w 340716"/>
                  <a:gd name="connsiteY0" fmla="*/ 2217 h 243174"/>
                  <a:gd name="connsiteX1" fmla="*/ 340716 w 340716"/>
                  <a:gd name="connsiteY1" fmla="*/ 0 h 243174"/>
                  <a:gd name="connsiteX0" fmla="*/ 79932 w 340716"/>
                  <a:gd name="connsiteY0" fmla="*/ 62162 h 243174"/>
                  <a:gd name="connsiteX1" fmla="*/ 368 w 340716"/>
                  <a:gd name="connsiteY1" fmla="*/ 145904 h 243174"/>
                  <a:gd name="connsiteX2" fmla="*/ 61365 w 340716"/>
                  <a:gd name="connsiteY2" fmla="*/ 243174 h 243174"/>
                  <a:gd name="connsiteX0" fmla="*/ 339870 w 340754"/>
                  <a:gd name="connsiteY0" fmla="*/ 2217 h 217160"/>
                  <a:gd name="connsiteX1" fmla="*/ 340754 w 340754"/>
                  <a:gd name="connsiteY1" fmla="*/ 0 h 217160"/>
                  <a:gd name="connsiteX0" fmla="*/ 79970 w 340754"/>
                  <a:gd name="connsiteY0" fmla="*/ 62162 h 217160"/>
                  <a:gd name="connsiteX1" fmla="*/ 406 w 340754"/>
                  <a:gd name="connsiteY1" fmla="*/ 145904 h 217160"/>
                  <a:gd name="connsiteX2" fmla="*/ 56099 w 340754"/>
                  <a:gd name="connsiteY2" fmla="*/ 217160 h 217160"/>
                  <a:gd name="connsiteX0" fmla="*/ 337242 w 338126"/>
                  <a:gd name="connsiteY0" fmla="*/ 2217 h 217160"/>
                  <a:gd name="connsiteX1" fmla="*/ 338126 w 338126"/>
                  <a:gd name="connsiteY1" fmla="*/ 0 h 217160"/>
                  <a:gd name="connsiteX0" fmla="*/ 77342 w 338126"/>
                  <a:gd name="connsiteY0" fmla="*/ 62162 h 217160"/>
                  <a:gd name="connsiteX1" fmla="*/ 430 w 338126"/>
                  <a:gd name="connsiteY1" fmla="*/ 123283 h 217160"/>
                  <a:gd name="connsiteX2" fmla="*/ 53471 w 338126"/>
                  <a:gd name="connsiteY2" fmla="*/ 217160 h 217160"/>
                  <a:gd name="connsiteX0" fmla="*/ 338994 w 339878"/>
                  <a:gd name="connsiteY0" fmla="*/ 2217 h 217160"/>
                  <a:gd name="connsiteX1" fmla="*/ 339878 w 339878"/>
                  <a:gd name="connsiteY1" fmla="*/ 0 h 217160"/>
                  <a:gd name="connsiteX0" fmla="*/ 79094 w 339878"/>
                  <a:gd name="connsiteY0" fmla="*/ 62162 h 217160"/>
                  <a:gd name="connsiteX1" fmla="*/ 414 w 339878"/>
                  <a:gd name="connsiteY1" fmla="*/ 132331 h 217160"/>
                  <a:gd name="connsiteX2" fmla="*/ 55223 w 339878"/>
                  <a:gd name="connsiteY2" fmla="*/ 217160 h 217160"/>
                  <a:gd name="connsiteX0" fmla="*/ 338994 w 339878"/>
                  <a:gd name="connsiteY0" fmla="*/ 2217 h 217160"/>
                  <a:gd name="connsiteX1" fmla="*/ 339878 w 339878"/>
                  <a:gd name="connsiteY1" fmla="*/ 0 h 217160"/>
                  <a:gd name="connsiteX0" fmla="*/ 55225 w 339878"/>
                  <a:gd name="connsiteY0" fmla="*/ 67817 h 217160"/>
                  <a:gd name="connsiteX1" fmla="*/ 414 w 339878"/>
                  <a:gd name="connsiteY1" fmla="*/ 132331 h 217160"/>
                  <a:gd name="connsiteX2" fmla="*/ 55223 w 339878"/>
                  <a:gd name="connsiteY2" fmla="*/ 217160 h 217160"/>
                  <a:gd name="connsiteX0" fmla="*/ 338994 w 339878"/>
                  <a:gd name="connsiteY0" fmla="*/ 2217 h 217160"/>
                  <a:gd name="connsiteX1" fmla="*/ 339878 w 339878"/>
                  <a:gd name="connsiteY1" fmla="*/ 0 h 217160"/>
                  <a:gd name="connsiteX0" fmla="*/ 55225 w 339878"/>
                  <a:gd name="connsiteY0" fmla="*/ 67817 h 217160"/>
                  <a:gd name="connsiteX1" fmla="*/ 414 w 339878"/>
                  <a:gd name="connsiteY1" fmla="*/ 132331 h 217160"/>
                  <a:gd name="connsiteX2" fmla="*/ 55223 w 339878"/>
                  <a:gd name="connsiteY2" fmla="*/ 217160 h 217160"/>
                  <a:gd name="connsiteX0" fmla="*/ 339363 w 340247"/>
                  <a:gd name="connsiteY0" fmla="*/ 2217 h 203588"/>
                  <a:gd name="connsiteX1" fmla="*/ 340247 w 340247"/>
                  <a:gd name="connsiteY1" fmla="*/ 0 h 203588"/>
                  <a:gd name="connsiteX0" fmla="*/ 55594 w 340247"/>
                  <a:gd name="connsiteY0" fmla="*/ 67817 h 203588"/>
                  <a:gd name="connsiteX1" fmla="*/ 783 w 340247"/>
                  <a:gd name="connsiteY1" fmla="*/ 132331 h 203588"/>
                  <a:gd name="connsiteX2" fmla="*/ 32608 w 340247"/>
                  <a:gd name="connsiteY2" fmla="*/ 203588 h 203588"/>
                  <a:gd name="connsiteX0" fmla="*/ 339294 w 340178"/>
                  <a:gd name="connsiteY0" fmla="*/ 2217 h 203588"/>
                  <a:gd name="connsiteX1" fmla="*/ 340178 w 340178"/>
                  <a:gd name="connsiteY1" fmla="*/ 0 h 203588"/>
                  <a:gd name="connsiteX0" fmla="*/ 55525 w 340178"/>
                  <a:gd name="connsiteY0" fmla="*/ 67817 h 203588"/>
                  <a:gd name="connsiteX1" fmla="*/ 714 w 340178"/>
                  <a:gd name="connsiteY1" fmla="*/ 132331 h 203588"/>
                  <a:gd name="connsiteX2" fmla="*/ 32539 w 340178"/>
                  <a:gd name="connsiteY2" fmla="*/ 203588 h 203588"/>
                  <a:gd name="connsiteX0" fmla="*/ 365468 w 366352"/>
                  <a:gd name="connsiteY0" fmla="*/ 2217 h 203588"/>
                  <a:gd name="connsiteX1" fmla="*/ 366352 w 366352"/>
                  <a:gd name="connsiteY1" fmla="*/ 0 h 203588"/>
                  <a:gd name="connsiteX0" fmla="*/ 81699 w 366352"/>
                  <a:gd name="connsiteY0" fmla="*/ 67817 h 203588"/>
                  <a:gd name="connsiteX1" fmla="*/ 367 w 366352"/>
                  <a:gd name="connsiteY1" fmla="*/ 124414 h 203588"/>
                  <a:gd name="connsiteX2" fmla="*/ 58713 w 366352"/>
                  <a:gd name="connsiteY2" fmla="*/ 203588 h 203588"/>
                  <a:gd name="connsiteX0" fmla="*/ 365468 w 366352"/>
                  <a:gd name="connsiteY0" fmla="*/ 2217 h 203588"/>
                  <a:gd name="connsiteX1" fmla="*/ 366352 w 366352"/>
                  <a:gd name="connsiteY1" fmla="*/ 0 h 203588"/>
                  <a:gd name="connsiteX0" fmla="*/ 62251 w 366352"/>
                  <a:gd name="connsiteY0" fmla="*/ 75734 h 203588"/>
                  <a:gd name="connsiteX1" fmla="*/ 367 w 366352"/>
                  <a:gd name="connsiteY1" fmla="*/ 124414 h 203588"/>
                  <a:gd name="connsiteX2" fmla="*/ 58713 w 366352"/>
                  <a:gd name="connsiteY2" fmla="*/ 203588 h 203588"/>
                  <a:gd name="connsiteX0" fmla="*/ 365772 w 366656"/>
                  <a:gd name="connsiteY0" fmla="*/ 2217 h 194540"/>
                  <a:gd name="connsiteX1" fmla="*/ 366656 w 366656"/>
                  <a:gd name="connsiteY1" fmla="*/ 0 h 194540"/>
                  <a:gd name="connsiteX0" fmla="*/ 62555 w 366656"/>
                  <a:gd name="connsiteY0" fmla="*/ 75734 h 194540"/>
                  <a:gd name="connsiteX1" fmla="*/ 671 w 366656"/>
                  <a:gd name="connsiteY1" fmla="*/ 124414 h 194540"/>
                  <a:gd name="connsiteX2" fmla="*/ 34264 w 366656"/>
                  <a:gd name="connsiteY2" fmla="*/ 194540 h 194540"/>
                  <a:gd name="connsiteX0" fmla="*/ 365772 w 366656"/>
                  <a:gd name="connsiteY0" fmla="*/ 2217 h 194540"/>
                  <a:gd name="connsiteX1" fmla="*/ 366656 w 366656"/>
                  <a:gd name="connsiteY1" fmla="*/ 0 h 194540"/>
                  <a:gd name="connsiteX0" fmla="*/ 37802 w 366656"/>
                  <a:gd name="connsiteY0" fmla="*/ 87044 h 194540"/>
                  <a:gd name="connsiteX1" fmla="*/ 671 w 366656"/>
                  <a:gd name="connsiteY1" fmla="*/ 124414 h 194540"/>
                  <a:gd name="connsiteX2" fmla="*/ 34264 w 366656"/>
                  <a:gd name="connsiteY2" fmla="*/ 194540 h 194540"/>
                  <a:gd name="connsiteX0" fmla="*/ 395493 w 396377"/>
                  <a:gd name="connsiteY0" fmla="*/ 2217 h 194540"/>
                  <a:gd name="connsiteX1" fmla="*/ 396377 w 396377"/>
                  <a:gd name="connsiteY1" fmla="*/ 0 h 194540"/>
                  <a:gd name="connsiteX0" fmla="*/ 67523 w 396377"/>
                  <a:gd name="connsiteY0" fmla="*/ 87044 h 194540"/>
                  <a:gd name="connsiteX1" fmla="*/ 335 w 396377"/>
                  <a:gd name="connsiteY1" fmla="*/ 134594 h 194540"/>
                  <a:gd name="connsiteX2" fmla="*/ 63985 w 396377"/>
                  <a:gd name="connsiteY2" fmla="*/ 194540 h 194540"/>
                  <a:gd name="connsiteX0" fmla="*/ 377079 w 377963"/>
                  <a:gd name="connsiteY0" fmla="*/ 2217 h 194540"/>
                  <a:gd name="connsiteX1" fmla="*/ 377963 w 377963"/>
                  <a:gd name="connsiteY1" fmla="*/ 0 h 194540"/>
                  <a:gd name="connsiteX0" fmla="*/ 49109 w 377963"/>
                  <a:gd name="connsiteY0" fmla="*/ 87044 h 194540"/>
                  <a:gd name="connsiteX1" fmla="*/ 486 w 377963"/>
                  <a:gd name="connsiteY1" fmla="*/ 136856 h 194540"/>
                  <a:gd name="connsiteX2" fmla="*/ 45571 w 377963"/>
                  <a:gd name="connsiteY2" fmla="*/ 194540 h 194540"/>
                  <a:gd name="connsiteX0" fmla="*/ 376593 w 377477"/>
                  <a:gd name="connsiteY0" fmla="*/ 2217 h 194540"/>
                  <a:gd name="connsiteX1" fmla="*/ 377477 w 377477"/>
                  <a:gd name="connsiteY1" fmla="*/ 0 h 194540"/>
                  <a:gd name="connsiteX0" fmla="*/ 48623 w 377477"/>
                  <a:gd name="connsiteY0" fmla="*/ 87044 h 194540"/>
                  <a:gd name="connsiteX1" fmla="*/ 0 w 377477"/>
                  <a:gd name="connsiteY1" fmla="*/ 136856 h 194540"/>
                  <a:gd name="connsiteX2" fmla="*/ 45085 w 377477"/>
                  <a:gd name="connsiteY2" fmla="*/ 194540 h 194540"/>
                  <a:gd name="connsiteX0" fmla="*/ 376593 w 377477"/>
                  <a:gd name="connsiteY0" fmla="*/ 2217 h 194540"/>
                  <a:gd name="connsiteX1" fmla="*/ 377477 w 377477"/>
                  <a:gd name="connsiteY1" fmla="*/ 0 h 194540"/>
                  <a:gd name="connsiteX0" fmla="*/ 48623 w 377477"/>
                  <a:gd name="connsiteY0" fmla="*/ 87044 h 194540"/>
                  <a:gd name="connsiteX1" fmla="*/ 0 w 377477"/>
                  <a:gd name="connsiteY1" fmla="*/ 136856 h 194540"/>
                  <a:gd name="connsiteX2" fmla="*/ 45085 w 377477"/>
                  <a:gd name="connsiteY2" fmla="*/ 194540 h 194540"/>
                  <a:gd name="connsiteX0" fmla="*/ 376593 w 377477"/>
                  <a:gd name="connsiteY0" fmla="*/ 2217 h 194540"/>
                  <a:gd name="connsiteX1" fmla="*/ 377477 w 377477"/>
                  <a:gd name="connsiteY1" fmla="*/ 0 h 194540"/>
                  <a:gd name="connsiteX0" fmla="*/ 48623 w 377477"/>
                  <a:gd name="connsiteY0" fmla="*/ 87044 h 194540"/>
                  <a:gd name="connsiteX1" fmla="*/ 0 w 377477"/>
                  <a:gd name="connsiteY1" fmla="*/ 136856 h 194540"/>
                  <a:gd name="connsiteX2" fmla="*/ 45085 w 377477"/>
                  <a:gd name="connsiteY2" fmla="*/ 194540 h 194540"/>
                  <a:gd name="connsiteX0" fmla="*/ 376593 w 377477"/>
                  <a:gd name="connsiteY0" fmla="*/ 2217 h 194540"/>
                  <a:gd name="connsiteX1" fmla="*/ 377477 w 377477"/>
                  <a:gd name="connsiteY1" fmla="*/ 0 h 194540"/>
                  <a:gd name="connsiteX0" fmla="*/ 48623 w 377477"/>
                  <a:gd name="connsiteY0" fmla="*/ 87044 h 194540"/>
                  <a:gd name="connsiteX1" fmla="*/ 0 w 377477"/>
                  <a:gd name="connsiteY1" fmla="*/ 136856 h 194540"/>
                  <a:gd name="connsiteX2" fmla="*/ 45085 w 377477"/>
                  <a:gd name="connsiteY2" fmla="*/ 194540 h 194540"/>
                  <a:gd name="connsiteX0" fmla="*/ 376593 w 377477"/>
                  <a:gd name="connsiteY0" fmla="*/ 2217 h 194540"/>
                  <a:gd name="connsiteX1" fmla="*/ 377477 w 377477"/>
                  <a:gd name="connsiteY1" fmla="*/ 0 h 194540"/>
                  <a:gd name="connsiteX0" fmla="*/ 48623 w 377477"/>
                  <a:gd name="connsiteY0" fmla="*/ 87044 h 194540"/>
                  <a:gd name="connsiteX1" fmla="*/ 0 w 377477"/>
                  <a:gd name="connsiteY1" fmla="*/ 136856 h 194540"/>
                  <a:gd name="connsiteX2" fmla="*/ 45085 w 377477"/>
                  <a:gd name="connsiteY2" fmla="*/ 194540 h 194540"/>
                  <a:gd name="connsiteX0" fmla="*/ 376593 w 377477"/>
                  <a:gd name="connsiteY0" fmla="*/ 2217 h 194540"/>
                  <a:gd name="connsiteX1" fmla="*/ 377477 w 377477"/>
                  <a:gd name="connsiteY1" fmla="*/ 0 h 194540"/>
                  <a:gd name="connsiteX0" fmla="*/ 31827 w 377477"/>
                  <a:gd name="connsiteY0" fmla="*/ 91568 h 194540"/>
                  <a:gd name="connsiteX1" fmla="*/ 0 w 377477"/>
                  <a:gd name="connsiteY1" fmla="*/ 136856 h 194540"/>
                  <a:gd name="connsiteX2" fmla="*/ 45085 w 377477"/>
                  <a:gd name="connsiteY2" fmla="*/ 194540 h 194540"/>
                  <a:gd name="connsiteX0" fmla="*/ 376593 w 377477"/>
                  <a:gd name="connsiteY0" fmla="*/ 2217 h 191147"/>
                  <a:gd name="connsiteX1" fmla="*/ 377477 w 377477"/>
                  <a:gd name="connsiteY1" fmla="*/ 0 h 191147"/>
                  <a:gd name="connsiteX0" fmla="*/ 31827 w 377477"/>
                  <a:gd name="connsiteY0" fmla="*/ 91568 h 191147"/>
                  <a:gd name="connsiteX1" fmla="*/ 0 w 377477"/>
                  <a:gd name="connsiteY1" fmla="*/ 136856 h 191147"/>
                  <a:gd name="connsiteX2" fmla="*/ 30941 w 377477"/>
                  <a:gd name="connsiteY2" fmla="*/ 191147 h 191147"/>
                  <a:gd name="connsiteX0" fmla="*/ 389854 w 390738"/>
                  <a:gd name="connsiteY0" fmla="*/ 2217 h 191147"/>
                  <a:gd name="connsiteX1" fmla="*/ 390738 w 390738"/>
                  <a:gd name="connsiteY1" fmla="*/ 0 h 191147"/>
                  <a:gd name="connsiteX0" fmla="*/ 45088 w 390738"/>
                  <a:gd name="connsiteY0" fmla="*/ 91568 h 191147"/>
                  <a:gd name="connsiteX1" fmla="*/ 0 w 390738"/>
                  <a:gd name="connsiteY1" fmla="*/ 134594 h 191147"/>
                  <a:gd name="connsiteX2" fmla="*/ 44202 w 390738"/>
                  <a:gd name="connsiteY2" fmla="*/ 191147 h 191147"/>
                  <a:gd name="connsiteX0" fmla="*/ 390738 w 391622"/>
                  <a:gd name="connsiteY0" fmla="*/ 2217 h 191147"/>
                  <a:gd name="connsiteX1" fmla="*/ 391622 w 391622"/>
                  <a:gd name="connsiteY1" fmla="*/ 0 h 191147"/>
                  <a:gd name="connsiteX0" fmla="*/ 45972 w 391622"/>
                  <a:gd name="connsiteY0" fmla="*/ 91568 h 191147"/>
                  <a:gd name="connsiteX1" fmla="*/ 0 w 391622"/>
                  <a:gd name="connsiteY1" fmla="*/ 140249 h 191147"/>
                  <a:gd name="connsiteX2" fmla="*/ 45086 w 391622"/>
                  <a:gd name="connsiteY2" fmla="*/ 191147 h 191147"/>
                  <a:gd name="connsiteX0" fmla="*/ 391622 w 392506"/>
                  <a:gd name="connsiteY0" fmla="*/ 2217 h 191147"/>
                  <a:gd name="connsiteX1" fmla="*/ 392506 w 392506"/>
                  <a:gd name="connsiteY1" fmla="*/ 0 h 191147"/>
                  <a:gd name="connsiteX0" fmla="*/ 46856 w 392506"/>
                  <a:gd name="connsiteY0" fmla="*/ 91568 h 191147"/>
                  <a:gd name="connsiteX1" fmla="*/ 0 w 392506"/>
                  <a:gd name="connsiteY1" fmla="*/ 133463 h 191147"/>
                  <a:gd name="connsiteX2" fmla="*/ 45970 w 392506"/>
                  <a:gd name="connsiteY2" fmla="*/ 191147 h 191147"/>
                  <a:gd name="connsiteX0" fmla="*/ 391622 w 392506"/>
                  <a:gd name="connsiteY0" fmla="*/ 2217 h 191147"/>
                  <a:gd name="connsiteX1" fmla="*/ 392506 w 392506"/>
                  <a:gd name="connsiteY1" fmla="*/ 0 h 191147"/>
                  <a:gd name="connsiteX0" fmla="*/ 46856 w 392506"/>
                  <a:gd name="connsiteY0" fmla="*/ 91568 h 191147"/>
                  <a:gd name="connsiteX1" fmla="*/ 0 w 392506"/>
                  <a:gd name="connsiteY1" fmla="*/ 141380 h 191147"/>
                  <a:gd name="connsiteX2" fmla="*/ 45970 w 392506"/>
                  <a:gd name="connsiteY2" fmla="*/ 191147 h 191147"/>
                  <a:gd name="connsiteX0" fmla="*/ 391622 w 392506"/>
                  <a:gd name="connsiteY0" fmla="*/ 2217 h 191147"/>
                  <a:gd name="connsiteX1" fmla="*/ 392506 w 392506"/>
                  <a:gd name="connsiteY1" fmla="*/ 0 h 191147"/>
                  <a:gd name="connsiteX0" fmla="*/ 46856 w 392506"/>
                  <a:gd name="connsiteY0" fmla="*/ 91568 h 191147"/>
                  <a:gd name="connsiteX1" fmla="*/ 0 w 392506"/>
                  <a:gd name="connsiteY1" fmla="*/ 134594 h 191147"/>
                  <a:gd name="connsiteX2" fmla="*/ 45970 w 392506"/>
                  <a:gd name="connsiteY2" fmla="*/ 191147 h 191147"/>
                  <a:gd name="connsiteX0" fmla="*/ 391622 w 392506"/>
                  <a:gd name="connsiteY0" fmla="*/ 2217 h 238651"/>
                  <a:gd name="connsiteX1" fmla="*/ 392506 w 392506"/>
                  <a:gd name="connsiteY1" fmla="*/ 0 h 238651"/>
                  <a:gd name="connsiteX0" fmla="*/ 46856 w 392506"/>
                  <a:gd name="connsiteY0" fmla="*/ 91568 h 238651"/>
                  <a:gd name="connsiteX1" fmla="*/ 0 w 392506"/>
                  <a:gd name="connsiteY1" fmla="*/ 134594 h 238651"/>
                  <a:gd name="connsiteX2" fmla="*/ 48622 w 392506"/>
                  <a:gd name="connsiteY2" fmla="*/ 238651 h 238651"/>
                  <a:gd name="connsiteX0" fmla="*/ 391622 w 392506"/>
                  <a:gd name="connsiteY0" fmla="*/ 2217 h 238651"/>
                  <a:gd name="connsiteX1" fmla="*/ 392506 w 392506"/>
                  <a:gd name="connsiteY1" fmla="*/ 0 h 238651"/>
                  <a:gd name="connsiteX0" fmla="*/ 69841 w 392506"/>
                  <a:gd name="connsiteY0" fmla="*/ 35016 h 238651"/>
                  <a:gd name="connsiteX1" fmla="*/ 0 w 392506"/>
                  <a:gd name="connsiteY1" fmla="*/ 134594 h 238651"/>
                  <a:gd name="connsiteX2" fmla="*/ 48622 w 392506"/>
                  <a:gd name="connsiteY2" fmla="*/ 238651 h 238651"/>
                  <a:gd name="connsiteX0" fmla="*/ 391622 w 392506"/>
                  <a:gd name="connsiteY0" fmla="*/ 2217 h 238651"/>
                  <a:gd name="connsiteX1" fmla="*/ 392506 w 392506"/>
                  <a:gd name="connsiteY1" fmla="*/ 0 h 238651"/>
                  <a:gd name="connsiteX0" fmla="*/ 69841 w 392506"/>
                  <a:gd name="connsiteY0" fmla="*/ 35016 h 238651"/>
                  <a:gd name="connsiteX1" fmla="*/ 0 w 392506"/>
                  <a:gd name="connsiteY1" fmla="*/ 134594 h 238651"/>
                  <a:gd name="connsiteX2" fmla="*/ 48622 w 392506"/>
                  <a:gd name="connsiteY2" fmla="*/ 238651 h 238651"/>
                  <a:gd name="connsiteX0" fmla="*/ 391622 w 392506"/>
                  <a:gd name="connsiteY0" fmla="*/ 2217 h 238651"/>
                  <a:gd name="connsiteX1" fmla="*/ 392506 w 392506"/>
                  <a:gd name="connsiteY1" fmla="*/ 0 h 238651"/>
                  <a:gd name="connsiteX0" fmla="*/ 69841 w 392506"/>
                  <a:gd name="connsiteY0" fmla="*/ 35016 h 238651"/>
                  <a:gd name="connsiteX1" fmla="*/ 0 w 392506"/>
                  <a:gd name="connsiteY1" fmla="*/ 134594 h 238651"/>
                  <a:gd name="connsiteX2" fmla="*/ 48622 w 392506"/>
                  <a:gd name="connsiteY2" fmla="*/ 238651 h 238651"/>
                  <a:gd name="connsiteX0" fmla="*/ 392552 w 393436"/>
                  <a:gd name="connsiteY0" fmla="*/ 2217 h 238651"/>
                  <a:gd name="connsiteX1" fmla="*/ 393436 w 393436"/>
                  <a:gd name="connsiteY1" fmla="*/ 0 h 238651"/>
                  <a:gd name="connsiteX0" fmla="*/ 70771 w 393436"/>
                  <a:gd name="connsiteY0" fmla="*/ 35016 h 238651"/>
                  <a:gd name="connsiteX1" fmla="*/ 930 w 393436"/>
                  <a:gd name="connsiteY1" fmla="*/ 134594 h 238651"/>
                  <a:gd name="connsiteX2" fmla="*/ 49552 w 393436"/>
                  <a:gd name="connsiteY2" fmla="*/ 238651 h 238651"/>
                  <a:gd name="connsiteX0" fmla="*/ 392552 w 393436"/>
                  <a:gd name="connsiteY0" fmla="*/ 2217 h 238651"/>
                  <a:gd name="connsiteX1" fmla="*/ 393436 w 393436"/>
                  <a:gd name="connsiteY1" fmla="*/ 0 h 238651"/>
                  <a:gd name="connsiteX0" fmla="*/ 70771 w 393436"/>
                  <a:gd name="connsiteY0" fmla="*/ 35016 h 238651"/>
                  <a:gd name="connsiteX1" fmla="*/ 930 w 393436"/>
                  <a:gd name="connsiteY1" fmla="*/ 134594 h 238651"/>
                  <a:gd name="connsiteX2" fmla="*/ 49552 w 393436"/>
                  <a:gd name="connsiteY2" fmla="*/ 238651 h 238651"/>
                  <a:gd name="connsiteX0" fmla="*/ 392552 w 393436"/>
                  <a:gd name="connsiteY0" fmla="*/ 2217 h 238651"/>
                  <a:gd name="connsiteX1" fmla="*/ 393436 w 393436"/>
                  <a:gd name="connsiteY1" fmla="*/ 0 h 238651"/>
                  <a:gd name="connsiteX0" fmla="*/ 55743 w 393436"/>
                  <a:gd name="connsiteY0" fmla="*/ 50851 h 238651"/>
                  <a:gd name="connsiteX1" fmla="*/ 930 w 393436"/>
                  <a:gd name="connsiteY1" fmla="*/ 134594 h 238651"/>
                  <a:gd name="connsiteX2" fmla="*/ 49552 w 393436"/>
                  <a:gd name="connsiteY2" fmla="*/ 238651 h 238651"/>
                  <a:gd name="connsiteX0" fmla="*/ 392552 w 393436"/>
                  <a:gd name="connsiteY0" fmla="*/ 2217 h 228472"/>
                  <a:gd name="connsiteX1" fmla="*/ 393436 w 393436"/>
                  <a:gd name="connsiteY1" fmla="*/ 0 h 228472"/>
                  <a:gd name="connsiteX0" fmla="*/ 55743 w 393436"/>
                  <a:gd name="connsiteY0" fmla="*/ 50851 h 228472"/>
                  <a:gd name="connsiteX1" fmla="*/ 930 w 393436"/>
                  <a:gd name="connsiteY1" fmla="*/ 134594 h 228472"/>
                  <a:gd name="connsiteX2" fmla="*/ 49552 w 393436"/>
                  <a:gd name="connsiteY2" fmla="*/ 228472 h 228472"/>
                  <a:gd name="connsiteX0" fmla="*/ 392552 w 393436"/>
                  <a:gd name="connsiteY0" fmla="*/ 2217 h 228472"/>
                  <a:gd name="connsiteX1" fmla="*/ 393436 w 393436"/>
                  <a:gd name="connsiteY1" fmla="*/ 0 h 228472"/>
                  <a:gd name="connsiteX0" fmla="*/ 55743 w 393436"/>
                  <a:gd name="connsiteY0" fmla="*/ 50851 h 228472"/>
                  <a:gd name="connsiteX1" fmla="*/ 930 w 393436"/>
                  <a:gd name="connsiteY1" fmla="*/ 134594 h 228472"/>
                  <a:gd name="connsiteX2" fmla="*/ 49552 w 393436"/>
                  <a:gd name="connsiteY2" fmla="*/ 228472 h 228472"/>
                  <a:gd name="connsiteX0" fmla="*/ 391674 w 392558"/>
                  <a:gd name="connsiteY0" fmla="*/ 2217 h 228472"/>
                  <a:gd name="connsiteX1" fmla="*/ 392558 w 392558"/>
                  <a:gd name="connsiteY1" fmla="*/ 0 h 228472"/>
                  <a:gd name="connsiteX0" fmla="*/ 54865 w 392558"/>
                  <a:gd name="connsiteY0" fmla="*/ 50851 h 228472"/>
                  <a:gd name="connsiteX1" fmla="*/ 52 w 392558"/>
                  <a:gd name="connsiteY1" fmla="*/ 134594 h 228472"/>
                  <a:gd name="connsiteX2" fmla="*/ 48674 w 392558"/>
                  <a:gd name="connsiteY2" fmla="*/ 228472 h 228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2558" h="228472" stroke="0">
                    <a:moveTo>
                      <a:pt x="391674" y="2217"/>
                    </a:moveTo>
                    <a:lnTo>
                      <a:pt x="392558" y="0"/>
                    </a:lnTo>
                  </a:path>
                  <a:path w="392558" h="228472" fill="none">
                    <a:moveTo>
                      <a:pt x="54865" y="50851"/>
                    </a:moveTo>
                    <a:cubicBezTo>
                      <a:pt x="50297" y="48784"/>
                      <a:pt x="-1864" y="78034"/>
                      <a:pt x="52" y="134594"/>
                    </a:cubicBezTo>
                    <a:cubicBezTo>
                      <a:pt x="-685" y="187761"/>
                      <a:pt x="35755" y="219235"/>
                      <a:pt x="48674" y="228472"/>
                    </a:cubicBez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 dirty="0"/>
              </a:p>
            </p:txBody>
          </p:sp>
        </p:grpSp>
        <p:grpSp>
          <p:nvGrpSpPr>
            <p:cNvPr id="111" name="Group 110"/>
            <p:cNvGrpSpPr>
              <a:grpSpLocks noChangeAspect="1"/>
            </p:cNvGrpSpPr>
            <p:nvPr/>
          </p:nvGrpSpPr>
          <p:grpSpPr>
            <a:xfrm>
              <a:off x="361215" y="905874"/>
              <a:ext cx="5651277" cy="5467482"/>
              <a:chOff x="890588" y="698500"/>
              <a:chExt cx="5027612" cy="4864100"/>
            </a:xfrm>
          </p:grpSpPr>
          <p:sp>
            <p:nvSpPr>
              <p:cNvPr id="136" name="Arc 106"/>
              <p:cNvSpPr>
                <a:spLocks/>
              </p:cNvSpPr>
              <p:nvPr/>
            </p:nvSpPr>
            <p:spPr bwMode="auto">
              <a:xfrm flipV="1">
                <a:off x="4646613" y="2819400"/>
                <a:ext cx="839787" cy="1069975"/>
              </a:xfrm>
              <a:custGeom>
                <a:avLst/>
                <a:gdLst>
                  <a:gd name="G0" fmla="+- 1897 0 0"/>
                  <a:gd name="G1" fmla="+- 21600 0 0"/>
                  <a:gd name="G2" fmla="+- 21600 0 0"/>
                  <a:gd name="T0" fmla="*/ 0 w 18087"/>
                  <a:gd name="T1" fmla="*/ 83 h 21600"/>
                  <a:gd name="T2" fmla="*/ 18087 w 18087"/>
                  <a:gd name="T3" fmla="*/ 7302 h 21600"/>
                  <a:gd name="T4" fmla="*/ 1897 w 18087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087" h="21600" fill="none" extrusionOk="0">
                    <a:moveTo>
                      <a:pt x="0" y="83"/>
                    </a:moveTo>
                    <a:cubicBezTo>
                      <a:pt x="630" y="27"/>
                      <a:pt x="1263" y="-1"/>
                      <a:pt x="1897" y="-1"/>
                    </a:cubicBezTo>
                    <a:cubicBezTo>
                      <a:pt x="8091" y="-1"/>
                      <a:pt x="13987" y="2659"/>
                      <a:pt x="18087" y="7301"/>
                    </a:cubicBezTo>
                  </a:path>
                  <a:path w="18087" h="21600" stroke="0" extrusionOk="0">
                    <a:moveTo>
                      <a:pt x="0" y="83"/>
                    </a:moveTo>
                    <a:cubicBezTo>
                      <a:pt x="630" y="27"/>
                      <a:pt x="1263" y="-1"/>
                      <a:pt x="1897" y="-1"/>
                    </a:cubicBezTo>
                    <a:cubicBezTo>
                      <a:pt x="8091" y="-1"/>
                      <a:pt x="13987" y="2659"/>
                      <a:pt x="18087" y="7301"/>
                    </a:cubicBezTo>
                    <a:lnTo>
                      <a:pt x="1897" y="21600"/>
                    </a:lnTo>
                    <a:close/>
                  </a:path>
                </a:pathLst>
              </a:custGeom>
              <a:noFill/>
              <a:ln w="444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cxnSp>
            <p:nvCxnSpPr>
              <p:cNvPr id="137" name="Straight Connector 136"/>
              <p:cNvCxnSpPr>
                <a:cxnSpLocks noChangeShapeType="1"/>
              </p:cNvCxnSpPr>
              <p:nvPr/>
            </p:nvCxnSpPr>
            <p:spPr bwMode="auto">
              <a:xfrm flipV="1">
                <a:off x="2174875" y="1890713"/>
                <a:ext cx="2814638" cy="434975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8" name="Straight Connector 137"/>
              <p:cNvCxnSpPr>
                <a:cxnSpLocks noChangeShapeType="1"/>
              </p:cNvCxnSpPr>
              <p:nvPr/>
            </p:nvCxnSpPr>
            <p:spPr bwMode="auto">
              <a:xfrm>
                <a:off x="2667000" y="1000125"/>
                <a:ext cx="1809750" cy="2236788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9" name="Straight Connector 138"/>
              <p:cNvCxnSpPr>
                <a:cxnSpLocks noChangeShapeType="1"/>
              </p:cNvCxnSpPr>
              <p:nvPr/>
            </p:nvCxnSpPr>
            <p:spPr bwMode="auto">
              <a:xfrm>
                <a:off x="963613" y="4378325"/>
                <a:ext cx="450850" cy="277813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0" name="Straight Connector 139"/>
              <p:cNvCxnSpPr>
                <a:cxnSpLocks noChangeShapeType="1"/>
              </p:cNvCxnSpPr>
              <p:nvPr/>
            </p:nvCxnSpPr>
            <p:spPr bwMode="auto">
              <a:xfrm flipV="1">
                <a:off x="1125538" y="4784725"/>
                <a:ext cx="307975" cy="2032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1" name="Arc 35"/>
              <p:cNvSpPr>
                <a:spLocks/>
              </p:cNvSpPr>
              <p:nvPr/>
            </p:nvSpPr>
            <p:spPr bwMode="auto">
              <a:xfrm>
                <a:off x="3925888" y="3889375"/>
                <a:ext cx="820737" cy="838200"/>
              </a:xfrm>
              <a:custGeom>
                <a:avLst/>
                <a:gdLst>
                  <a:gd name="T0" fmla="*/ 410635 w 821270"/>
                  <a:gd name="T1" fmla="*/ 0 h 838200"/>
                  <a:gd name="T2" fmla="*/ 410635 w 821270"/>
                  <a:gd name="T3" fmla="*/ 419100 h 838200"/>
                  <a:gd name="T4" fmla="*/ 410635 w 821270"/>
                  <a:gd name="T5" fmla="*/ 838200 h 838200"/>
                  <a:gd name="T6" fmla="*/ 11796480 60000 65536"/>
                  <a:gd name="T7" fmla="*/ 11796480 60000 65536"/>
                  <a:gd name="T8" fmla="*/ 11796480 60000 65536"/>
                  <a:gd name="T9" fmla="*/ 410635 w 821270"/>
                  <a:gd name="T10" fmla="*/ 0 h 838200"/>
                  <a:gd name="T11" fmla="*/ 821270 w 821270"/>
                  <a:gd name="T12" fmla="*/ 838200 h 838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21270" h="838200" stroke="0">
                    <a:moveTo>
                      <a:pt x="410635" y="0"/>
                    </a:moveTo>
                    <a:lnTo>
                      <a:pt x="410635" y="-1"/>
                    </a:lnTo>
                    <a:cubicBezTo>
                      <a:pt x="637422" y="0"/>
                      <a:pt x="821270" y="187637"/>
                      <a:pt x="821270" y="419100"/>
                    </a:cubicBezTo>
                    <a:cubicBezTo>
                      <a:pt x="821270" y="650562"/>
                      <a:pt x="637422" y="838200"/>
                      <a:pt x="410635" y="838200"/>
                    </a:cubicBezTo>
                    <a:cubicBezTo>
                      <a:pt x="410634" y="838199"/>
                      <a:pt x="410633" y="838199"/>
                      <a:pt x="410633" y="838199"/>
                    </a:cubicBezTo>
                    <a:lnTo>
                      <a:pt x="410635" y="419100"/>
                    </a:lnTo>
                    <a:close/>
                  </a:path>
                  <a:path w="821270" h="838200" fill="none">
                    <a:moveTo>
                      <a:pt x="410635" y="0"/>
                    </a:moveTo>
                    <a:lnTo>
                      <a:pt x="410635" y="-1"/>
                    </a:lnTo>
                    <a:cubicBezTo>
                      <a:pt x="637422" y="0"/>
                      <a:pt x="821270" y="187637"/>
                      <a:pt x="821270" y="419100"/>
                    </a:cubicBezTo>
                    <a:cubicBezTo>
                      <a:pt x="821270" y="650562"/>
                      <a:pt x="637422" y="838200"/>
                      <a:pt x="410635" y="838200"/>
                    </a:cubicBezTo>
                    <a:cubicBezTo>
                      <a:pt x="410634" y="838199"/>
                      <a:pt x="410633" y="838199"/>
                      <a:pt x="410633" y="838199"/>
                    </a:cubicBezTo>
                  </a:path>
                </a:pathLst>
              </a:custGeom>
              <a:noFill/>
              <a:ln w="444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US" dirty="0"/>
              </a:p>
            </p:txBody>
          </p:sp>
          <p:sp>
            <p:nvSpPr>
              <p:cNvPr id="142" name="Arc 38"/>
              <p:cNvSpPr>
                <a:spLocks/>
              </p:cNvSpPr>
              <p:nvPr/>
            </p:nvSpPr>
            <p:spPr bwMode="auto">
              <a:xfrm flipH="1">
                <a:off x="1817688" y="3886200"/>
                <a:ext cx="820737" cy="838200"/>
              </a:xfrm>
              <a:custGeom>
                <a:avLst/>
                <a:gdLst>
                  <a:gd name="T0" fmla="*/ 410635 w 821270"/>
                  <a:gd name="T1" fmla="*/ 0 h 838200"/>
                  <a:gd name="T2" fmla="*/ 410635 w 821270"/>
                  <a:gd name="T3" fmla="*/ 419100 h 838200"/>
                  <a:gd name="T4" fmla="*/ 410635 w 821270"/>
                  <a:gd name="T5" fmla="*/ 838200 h 838200"/>
                  <a:gd name="T6" fmla="*/ 11796480 60000 65536"/>
                  <a:gd name="T7" fmla="*/ 11796480 60000 65536"/>
                  <a:gd name="T8" fmla="*/ 11796480 60000 65536"/>
                  <a:gd name="T9" fmla="*/ 410635 w 821270"/>
                  <a:gd name="T10" fmla="*/ 0 h 838200"/>
                  <a:gd name="T11" fmla="*/ 821270 w 821270"/>
                  <a:gd name="T12" fmla="*/ 838200 h 838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21270" h="838200" stroke="0">
                    <a:moveTo>
                      <a:pt x="410635" y="0"/>
                    </a:moveTo>
                    <a:lnTo>
                      <a:pt x="410635" y="-1"/>
                    </a:lnTo>
                    <a:cubicBezTo>
                      <a:pt x="637422" y="0"/>
                      <a:pt x="821270" y="187637"/>
                      <a:pt x="821270" y="419100"/>
                    </a:cubicBezTo>
                    <a:cubicBezTo>
                      <a:pt x="821270" y="650562"/>
                      <a:pt x="637422" y="838200"/>
                      <a:pt x="410635" y="838200"/>
                    </a:cubicBezTo>
                    <a:cubicBezTo>
                      <a:pt x="410634" y="838199"/>
                      <a:pt x="410633" y="838199"/>
                      <a:pt x="410633" y="838199"/>
                    </a:cubicBezTo>
                    <a:lnTo>
                      <a:pt x="410635" y="419100"/>
                    </a:lnTo>
                    <a:close/>
                  </a:path>
                  <a:path w="821270" h="838200" fill="none">
                    <a:moveTo>
                      <a:pt x="410635" y="0"/>
                    </a:moveTo>
                    <a:lnTo>
                      <a:pt x="410635" y="-1"/>
                    </a:lnTo>
                    <a:cubicBezTo>
                      <a:pt x="637422" y="0"/>
                      <a:pt x="821270" y="187637"/>
                      <a:pt x="821270" y="419100"/>
                    </a:cubicBezTo>
                    <a:cubicBezTo>
                      <a:pt x="821270" y="650562"/>
                      <a:pt x="637422" y="838200"/>
                      <a:pt x="410635" y="838200"/>
                    </a:cubicBezTo>
                    <a:cubicBezTo>
                      <a:pt x="410634" y="838199"/>
                      <a:pt x="410633" y="838199"/>
                      <a:pt x="410633" y="838199"/>
                    </a:cubicBezTo>
                  </a:path>
                </a:pathLst>
              </a:custGeom>
              <a:noFill/>
              <a:ln w="444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US" dirty="0"/>
              </a:p>
            </p:txBody>
          </p:sp>
          <p:cxnSp>
            <p:nvCxnSpPr>
              <p:cNvPr id="143" name="Straight Connector 142"/>
              <p:cNvCxnSpPr>
                <a:cxnSpLocks noChangeShapeType="1"/>
              </p:cNvCxnSpPr>
              <p:nvPr/>
            </p:nvCxnSpPr>
            <p:spPr bwMode="auto">
              <a:xfrm flipH="1" flipV="1">
                <a:off x="1547813" y="3889375"/>
                <a:ext cx="3913187" cy="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4" name="Straight Connector 143"/>
              <p:cNvCxnSpPr>
                <a:cxnSpLocks noChangeShapeType="1"/>
              </p:cNvCxnSpPr>
              <p:nvPr/>
            </p:nvCxnSpPr>
            <p:spPr bwMode="auto">
              <a:xfrm flipH="1" flipV="1">
                <a:off x="1131888" y="4725988"/>
                <a:ext cx="3243262" cy="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5" name="Oval 144"/>
              <p:cNvSpPr>
                <a:spLocks noChangeArrowheads="1"/>
              </p:cNvSpPr>
              <p:nvPr/>
            </p:nvSpPr>
            <p:spPr bwMode="auto">
              <a:xfrm>
                <a:off x="941388" y="4303713"/>
                <a:ext cx="292100" cy="292100"/>
              </a:xfrm>
              <a:prstGeom prst="ellipse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6" name="Oval 145"/>
              <p:cNvSpPr>
                <a:spLocks noChangeArrowheads="1"/>
              </p:cNvSpPr>
              <p:nvPr/>
            </p:nvSpPr>
            <p:spPr bwMode="auto">
              <a:xfrm>
                <a:off x="941388" y="4845050"/>
                <a:ext cx="292100" cy="292100"/>
              </a:xfrm>
              <a:prstGeom prst="ellipse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7" name="Oval 146"/>
              <p:cNvSpPr>
                <a:spLocks noChangeArrowheads="1"/>
              </p:cNvSpPr>
              <p:nvPr/>
            </p:nvSpPr>
            <p:spPr bwMode="auto">
              <a:xfrm>
                <a:off x="1011238" y="4640263"/>
                <a:ext cx="158750" cy="158750"/>
              </a:xfrm>
              <a:prstGeom prst="ellipse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8" name="Arc 48"/>
              <p:cNvSpPr>
                <a:spLocks/>
              </p:cNvSpPr>
              <p:nvPr/>
            </p:nvSpPr>
            <p:spPr bwMode="auto">
              <a:xfrm flipH="1">
                <a:off x="1227138" y="3886200"/>
                <a:ext cx="820737" cy="838200"/>
              </a:xfrm>
              <a:custGeom>
                <a:avLst/>
                <a:gdLst>
                  <a:gd name="T0" fmla="*/ 634300 w 821270"/>
                  <a:gd name="T1" fmla="*/ 770575 h 838200"/>
                  <a:gd name="T2" fmla="*/ 410635 w 821270"/>
                  <a:gd name="T3" fmla="*/ 419100 h 838200"/>
                  <a:gd name="T4" fmla="*/ 410635 w 821270"/>
                  <a:gd name="T5" fmla="*/ 838200 h 838200"/>
                  <a:gd name="T6" fmla="*/ 23592960 60000 65536"/>
                  <a:gd name="T7" fmla="*/ 5898240 60000 65536"/>
                  <a:gd name="T8" fmla="*/ 11796480 60000 65536"/>
                  <a:gd name="T9" fmla="*/ 410635 w 821270"/>
                  <a:gd name="T10" fmla="*/ 770575 h 838200"/>
                  <a:gd name="T11" fmla="*/ 634300 w 821270"/>
                  <a:gd name="T12" fmla="*/ 838200 h 838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21270" h="838200" stroke="0">
                    <a:moveTo>
                      <a:pt x="634300" y="770575"/>
                    </a:moveTo>
                    <a:lnTo>
                      <a:pt x="634300" y="770575"/>
                    </a:lnTo>
                    <a:cubicBezTo>
                      <a:pt x="567718" y="814710"/>
                      <a:pt x="490027" y="838199"/>
                      <a:pt x="410635" y="838199"/>
                    </a:cubicBezTo>
                    <a:cubicBezTo>
                      <a:pt x="410634" y="838199"/>
                      <a:pt x="410634" y="838199"/>
                      <a:pt x="410634" y="838199"/>
                    </a:cubicBezTo>
                    <a:lnTo>
                      <a:pt x="410635" y="419100"/>
                    </a:lnTo>
                    <a:close/>
                  </a:path>
                  <a:path w="821270" h="838200" fill="none">
                    <a:moveTo>
                      <a:pt x="634300" y="770575"/>
                    </a:moveTo>
                    <a:lnTo>
                      <a:pt x="634300" y="770575"/>
                    </a:lnTo>
                    <a:cubicBezTo>
                      <a:pt x="567718" y="814710"/>
                      <a:pt x="490027" y="838199"/>
                      <a:pt x="410635" y="838199"/>
                    </a:cubicBezTo>
                    <a:cubicBezTo>
                      <a:pt x="410634" y="838199"/>
                      <a:pt x="410634" y="838199"/>
                      <a:pt x="410634" y="838199"/>
                    </a:cubicBezTo>
                  </a:path>
                </a:pathLst>
              </a:custGeom>
              <a:noFill/>
              <a:ln w="444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US" dirty="0"/>
              </a:p>
            </p:txBody>
          </p:sp>
          <p:sp>
            <p:nvSpPr>
              <p:cNvPr id="149" name="Arc 52"/>
              <p:cNvSpPr>
                <a:spLocks/>
              </p:cNvSpPr>
              <p:nvPr/>
            </p:nvSpPr>
            <p:spPr bwMode="auto">
              <a:xfrm flipH="1" flipV="1">
                <a:off x="1233488" y="4724400"/>
                <a:ext cx="820737" cy="838200"/>
              </a:xfrm>
              <a:custGeom>
                <a:avLst/>
                <a:gdLst>
                  <a:gd name="T0" fmla="*/ 634300 w 821270"/>
                  <a:gd name="T1" fmla="*/ 770575 h 838200"/>
                  <a:gd name="T2" fmla="*/ 410635 w 821270"/>
                  <a:gd name="T3" fmla="*/ 419100 h 838200"/>
                  <a:gd name="T4" fmla="*/ 410635 w 821270"/>
                  <a:gd name="T5" fmla="*/ 838200 h 838200"/>
                  <a:gd name="T6" fmla="*/ 23592960 60000 65536"/>
                  <a:gd name="T7" fmla="*/ 5898240 60000 65536"/>
                  <a:gd name="T8" fmla="*/ 11796480 60000 65536"/>
                  <a:gd name="T9" fmla="*/ 410635 w 821270"/>
                  <a:gd name="T10" fmla="*/ 770575 h 838200"/>
                  <a:gd name="T11" fmla="*/ 634300 w 821270"/>
                  <a:gd name="T12" fmla="*/ 838200 h 838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21270" h="838200" stroke="0">
                    <a:moveTo>
                      <a:pt x="634300" y="770575"/>
                    </a:moveTo>
                    <a:lnTo>
                      <a:pt x="634300" y="770575"/>
                    </a:lnTo>
                    <a:cubicBezTo>
                      <a:pt x="567718" y="814710"/>
                      <a:pt x="490027" y="838199"/>
                      <a:pt x="410635" y="838199"/>
                    </a:cubicBezTo>
                    <a:cubicBezTo>
                      <a:pt x="410634" y="838199"/>
                      <a:pt x="410634" y="838199"/>
                      <a:pt x="410634" y="838199"/>
                    </a:cubicBezTo>
                    <a:lnTo>
                      <a:pt x="410635" y="419100"/>
                    </a:lnTo>
                    <a:close/>
                  </a:path>
                  <a:path w="821270" h="838200" fill="none">
                    <a:moveTo>
                      <a:pt x="634300" y="770575"/>
                    </a:moveTo>
                    <a:lnTo>
                      <a:pt x="634300" y="770575"/>
                    </a:lnTo>
                    <a:cubicBezTo>
                      <a:pt x="567718" y="814710"/>
                      <a:pt x="490027" y="838199"/>
                      <a:pt x="410635" y="838199"/>
                    </a:cubicBezTo>
                    <a:cubicBezTo>
                      <a:pt x="410634" y="838199"/>
                      <a:pt x="410634" y="838199"/>
                      <a:pt x="410634" y="838199"/>
                    </a:cubicBezTo>
                  </a:path>
                </a:pathLst>
              </a:custGeom>
              <a:noFill/>
              <a:ln w="444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US" dirty="0"/>
              </a:p>
            </p:txBody>
          </p:sp>
          <p:sp>
            <p:nvSpPr>
              <p:cNvPr id="150" name="Arc 32"/>
              <p:cNvSpPr>
                <a:spLocks/>
              </p:cNvSpPr>
              <p:nvPr/>
            </p:nvSpPr>
            <p:spPr bwMode="auto">
              <a:xfrm>
                <a:off x="4276725" y="1884363"/>
                <a:ext cx="1641475" cy="1639887"/>
              </a:xfrm>
              <a:custGeom>
                <a:avLst/>
                <a:gdLst>
                  <a:gd name="T0" fmla="*/ 674703 w 1640410"/>
                  <a:gd name="T1" fmla="*/ 13009 h 1640411"/>
                  <a:gd name="T2" fmla="*/ 820205 w 1640410"/>
                  <a:gd name="T3" fmla="*/ 820206 h 1640411"/>
                  <a:gd name="T4" fmla="*/ 180307 w 1640410"/>
                  <a:gd name="T5" fmla="*/ 1333302 h 1640411"/>
                  <a:gd name="T6" fmla="*/ 11796480 60000 65536"/>
                  <a:gd name="T7" fmla="*/ 11796480 60000 65536"/>
                  <a:gd name="T8" fmla="*/ 17694720 60000 65536"/>
                  <a:gd name="T9" fmla="*/ 180307 w 1640410"/>
                  <a:gd name="T10" fmla="*/ 0 h 1640411"/>
                  <a:gd name="T11" fmla="*/ 1640410 w 1640410"/>
                  <a:gd name="T12" fmla="*/ 1640411 h 16404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40410" h="1640411" stroke="0">
                    <a:moveTo>
                      <a:pt x="674703" y="13009"/>
                    </a:moveTo>
                    <a:lnTo>
                      <a:pt x="674702" y="13008"/>
                    </a:lnTo>
                    <a:cubicBezTo>
                      <a:pt x="722720" y="4353"/>
                      <a:pt x="771413" y="-1"/>
                      <a:pt x="820205" y="-1"/>
                    </a:cubicBezTo>
                    <a:cubicBezTo>
                      <a:pt x="1273191" y="0"/>
                      <a:pt x="1640410" y="367218"/>
                      <a:pt x="1640410" y="820206"/>
                    </a:cubicBezTo>
                    <a:cubicBezTo>
                      <a:pt x="1640410" y="1273193"/>
                      <a:pt x="1273191" y="1640412"/>
                      <a:pt x="820205" y="1640412"/>
                    </a:cubicBezTo>
                    <a:cubicBezTo>
                      <a:pt x="571361" y="1640411"/>
                      <a:pt x="335974" y="1527440"/>
                      <a:pt x="180306" y="1333300"/>
                    </a:cubicBezTo>
                    <a:lnTo>
                      <a:pt x="820205" y="820206"/>
                    </a:lnTo>
                    <a:close/>
                  </a:path>
                  <a:path w="1640410" h="1640411" fill="none">
                    <a:moveTo>
                      <a:pt x="674703" y="13009"/>
                    </a:moveTo>
                    <a:lnTo>
                      <a:pt x="674702" y="13008"/>
                    </a:lnTo>
                    <a:cubicBezTo>
                      <a:pt x="722720" y="4353"/>
                      <a:pt x="771413" y="-1"/>
                      <a:pt x="820205" y="-1"/>
                    </a:cubicBezTo>
                    <a:cubicBezTo>
                      <a:pt x="1273191" y="0"/>
                      <a:pt x="1640410" y="367218"/>
                      <a:pt x="1640410" y="820206"/>
                    </a:cubicBezTo>
                    <a:cubicBezTo>
                      <a:pt x="1640410" y="1273193"/>
                      <a:pt x="1273191" y="1640412"/>
                      <a:pt x="820205" y="1640412"/>
                    </a:cubicBezTo>
                    <a:cubicBezTo>
                      <a:pt x="571361" y="1640411"/>
                      <a:pt x="335974" y="1527440"/>
                      <a:pt x="180306" y="1333300"/>
                    </a:cubicBezTo>
                  </a:path>
                </a:pathLst>
              </a:custGeom>
              <a:noFill/>
              <a:ln w="4445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US" dirty="0"/>
              </a:p>
            </p:txBody>
          </p:sp>
          <p:sp>
            <p:nvSpPr>
              <p:cNvPr id="151" name="Arc 33"/>
              <p:cNvSpPr>
                <a:spLocks/>
              </p:cNvSpPr>
              <p:nvPr/>
            </p:nvSpPr>
            <p:spPr bwMode="auto">
              <a:xfrm flipH="1" flipV="1">
                <a:off x="1212850" y="698500"/>
                <a:ext cx="1639888" cy="1641475"/>
              </a:xfrm>
              <a:custGeom>
                <a:avLst/>
                <a:gdLst>
                  <a:gd name="T0" fmla="*/ 674703 w 1640410"/>
                  <a:gd name="T1" fmla="*/ 13009 h 1640411"/>
                  <a:gd name="T2" fmla="*/ 820205 w 1640410"/>
                  <a:gd name="T3" fmla="*/ 820206 h 1640411"/>
                  <a:gd name="T4" fmla="*/ 180307 w 1640410"/>
                  <a:gd name="T5" fmla="*/ 1333302 h 1640411"/>
                  <a:gd name="T6" fmla="*/ 11796480 60000 65536"/>
                  <a:gd name="T7" fmla="*/ 11796480 60000 65536"/>
                  <a:gd name="T8" fmla="*/ 17694720 60000 65536"/>
                  <a:gd name="T9" fmla="*/ 180307 w 1640410"/>
                  <a:gd name="T10" fmla="*/ 0 h 1640411"/>
                  <a:gd name="T11" fmla="*/ 1640410 w 1640410"/>
                  <a:gd name="T12" fmla="*/ 1640411 h 16404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40410" h="1640411" stroke="0">
                    <a:moveTo>
                      <a:pt x="674703" y="13009"/>
                    </a:moveTo>
                    <a:lnTo>
                      <a:pt x="674702" y="13008"/>
                    </a:lnTo>
                    <a:cubicBezTo>
                      <a:pt x="722720" y="4353"/>
                      <a:pt x="771413" y="-1"/>
                      <a:pt x="820205" y="-1"/>
                    </a:cubicBezTo>
                    <a:cubicBezTo>
                      <a:pt x="1273191" y="0"/>
                      <a:pt x="1640410" y="367218"/>
                      <a:pt x="1640410" y="820206"/>
                    </a:cubicBezTo>
                    <a:cubicBezTo>
                      <a:pt x="1640410" y="1273193"/>
                      <a:pt x="1273191" y="1640412"/>
                      <a:pt x="820205" y="1640412"/>
                    </a:cubicBezTo>
                    <a:cubicBezTo>
                      <a:pt x="571361" y="1640411"/>
                      <a:pt x="335974" y="1527440"/>
                      <a:pt x="180306" y="1333300"/>
                    </a:cubicBezTo>
                    <a:lnTo>
                      <a:pt x="820205" y="820206"/>
                    </a:lnTo>
                    <a:close/>
                  </a:path>
                  <a:path w="1640410" h="1640411" fill="none">
                    <a:moveTo>
                      <a:pt x="674703" y="13009"/>
                    </a:moveTo>
                    <a:lnTo>
                      <a:pt x="674702" y="13008"/>
                    </a:lnTo>
                    <a:cubicBezTo>
                      <a:pt x="722720" y="4353"/>
                      <a:pt x="771413" y="-1"/>
                      <a:pt x="820205" y="-1"/>
                    </a:cubicBezTo>
                    <a:cubicBezTo>
                      <a:pt x="1273191" y="0"/>
                      <a:pt x="1640410" y="367218"/>
                      <a:pt x="1640410" y="820206"/>
                    </a:cubicBezTo>
                    <a:cubicBezTo>
                      <a:pt x="1640410" y="1273193"/>
                      <a:pt x="1273191" y="1640412"/>
                      <a:pt x="820205" y="1640412"/>
                    </a:cubicBezTo>
                    <a:cubicBezTo>
                      <a:pt x="571361" y="1640411"/>
                      <a:pt x="335974" y="1527440"/>
                      <a:pt x="180306" y="1333300"/>
                    </a:cubicBezTo>
                  </a:path>
                </a:pathLst>
              </a:custGeom>
              <a:noFill/>
              <a:ln w="4445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en-US" dirty="0"/>
              </a:p>
            </p:txBody>
          </p:sp>
          <p:sp>
            <p:nvSpPr>
              <p:cNvPr id="152" name="TextBox 31"/>
              <p:cNvSpPr txBox="1">
                <a:spLocks noChangeArrowheads="1"/>
              </p:cNvSpPr>
              <p:nvPr/>
            </p:nvSpPr>
            <p:spPr bwMode="auto">
              <a:xfrm>
                <a:off x="2480227" y="1855570"/>
                <a:ext cx="352425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r>
                  <a:rPr lang="en-US" sz="1400" b="1" dirty="0">
                    <a:solidFill>
                      <a:srgbClr val="0000FF"/>
                    </a:solidFill>
                  </a:rPr>
                  <a:t>IP</a:t>
                </a:r>
              </a:p>
            </p:txBody>
          </p:sp>
          <p:sp>
            <p:nvSpPr>
              <p:cNvPr id="153" name="TextBox 36"/>
              <p:cNvSpPr txBox="1">
                <a:spLocks noChangeArrowheads="1"/>
              </p:cNvSpPr>
              <p:nvPr/>
            </p:nvSpPr>
            <p:spPr bwMode="auto">
              <a:xfrm>
                <a:off x="4157432" y="2552938"/>
                <a:ext cx="853560" cy="273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r>
                  <a:rPr lang="en-US" sz="1400" b="1" dirty="0" smtClean="0">
                    <a:solidFill>
                      <a:schemeClr val="tx2">
                        <a:lumMod val="40000"/>
                        <a:lumOff val="60000"/>
                      </a:schemeClr>
                    </a:solidFill>
                  </a:rPr>
                  <a:t>Future IP</a:t>
                </a:r>
                <a:endParaRPr lang="en-US" sz="1400" b="1" dirty="0"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154" name="TextBox 39"/>
              <p:cNvSpPr txBox="1">
                <a:spLocks noChangeArrowheads="1"/>
              </p:cNvSpPr>
              <p:nvPr/>
            </p:nvSpPr>
            <p:spPr bwMode="auto">
              <a:xfrm>
                <a:off x="3161096" y="3117850"/>
                <a:ext cx="1100137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r>
                  <a:rPr lang="en-US" sz="1400" b="1" dirty="0">
                    <a:solidFill>
                      <a:srgbClr val="FF0000"/>
                    </a:solidFill>
                  </a:rPr>
                  <a:t>Ion Source</a:t>
                </a:r>
              </a:p>
            </p:txBody>
          </p:sp>
          <p:sp>
            <p:nvSpPr>
              <p:cNvPr id="155" name="TextBox 41"/>
              <p:cNvSpPr txBox="1">
                <a:spLocks noChangeArrowheads="1"/>
              </p:cNvSpPr>
              <p:nvPr/>
            </p:nvSpPr>
            <p:spPr bwMode="auto">
              <a:xfrm>
                <a:off x="2689955" y="2736349"/>
                <a:ext cx="768952" cy="273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algn="r"/>
                <a:r>
                  <a:rPr lang="en-US" sz="1400" b="1" dirty="0" smtClean="0">
                    <a:solidFill>
                      <a:srgbClr val="FF0000"/>
                    </a:solidFill>
                  </a:rPr>
                  <a:t>Booster</a:t>
                </a:r>
                <a:endParaRPr 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1598349" y="1103073"/>
                <a:ext cx="844550" cy="73025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r>
                  <a:rPr lang="en-US" sz="1400" b="1" dirty="0">
                    <a:solidFill>
                      <a:srgbClr val="0000FF"/>
                    </a:solidFill>
                  </a:rPr>
                  <a:t>MEIC</a:t>
                </a:r>
              </a:p>
              <a:p>
                <a:r>
                  <a:rPr lang="en-US" sz="1400" b="1" dirty="0">
                    <a:solidFill>
                      <a:srgbClr val="0000FF"/>
                    </a:solidFill>
                  </a:rPr>
                  <a:t>Collider</a:t>
                </a:r>
              </a:p>
              <a:p>
                <a:r>
                  <a:rPr lang="en-US" sz="1400" b="1" dirty="0">
                    <a:solidFill>
                      <a:srgbClr val="0000FF"/>
                    </a:solidFill>
                  </a:rPr>
                  <a:t>Rings</a:t>
                </a:r>
              </a:p>
            </p:txBody>
          </p:sp>
          <p:sp>
            <p:nvSpPr>
              <p:cNvPr id="157" name="TextBox 53"/>
              <p:cNvSpPr txBox="1">
                <a:spLocks noChangeArrowheads="1"/>
              </p:cNvSpPr>
              <p:nvPr/>
            </p:nvSpPr>
            <p:spPr bwMode="auto">
              <a:xfrm>
                <a:off x="2463800" y="4140200"/>
                <a:ext cx="1627188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 sz="1600" b="1" dirty="0"/>
                  <a:t>12 GeV CEBAF</a:t>
                </a:r>
              </a:p>
            </p:txBody>
          </p:sp>
          <p:sp>
            <p:nvSpPr>
              <p:cNvPr id="158" name="TextBox 54"/>
              <p:cNvSpPr txBox="1">
                <a:spLocks noChangeArrowheads="1"/>
              </p:cNvSpPr>
              <p:nvPr/>
            </p:nvSpPr>
            <p:spPr bwMode="auto">
              <a:xfrm>
                <a:off x="1238250" y="4891088"/>
                <a:ext cx="1090613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r>
                  <a:rPr lang="en-US" sz="1200" b="1" dirty="0"/>
                  <a:t>Halls A, B, C</a:t>
                </a:r>
              </a:p>
            </p:txBody>
          </p:sp>
          <p:sp>
            <p:nvSpPr>
              <p:cNvPr id="159" name="TextBox 55"/>
              <p:cNvSpPr txBox="1">
                <a:spLocks noChangeArrowheads="1"/>
              </p:cNvSpPr>
              <p:nvPr/>
            </p:nvSpPr>
            <p:spPr bwMode="auto">
              <a:xfrm>
                <a:off x="890588" y="3536950"/>
                <a:ext cx="1430337" cy="274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 sz="1200" b="1" dirty="0"/>
                  <a:t>Electron Injector </a:t>
                </a:r>
              </a:p>
            </p:txBody>
          </p:sp>
          <p:sp>
            <p:nvSpPr>
              <p:cNvPr id="160" name="TextBox 57"/>
              <p:cNvSpPr txBox="1">
                <a:spLocks noChangeArrowheads="1"/>
              </p:cNvSpPr>
              <p:nvPr/>
            </p:nvSpPr>
            <p:spPr bwMode="auto">
              <a:xfrm>
                <a:off x="5162550" y="3967163"/>
                <a:ext cx="615950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 sz="1200" b="1" dirty="0"/>
                  <a:t>Hall D</a:t>
                </a:r>
              </a:p>
            </p:txBody>
          </p:sp>
          <p:sp>
            <p:nvSpPr>
              <p:cNvPr id="161" name="Rectangle 94"/>
              <p:cNvSpPr>
                <a:spLocks noChangeArrowheads="1"/>
              </p:cNvSpPr>
              <p:nvPr/>
            </p:nvSpPr>
            <p:spPr bwMode="auto">
              <a:xfrm>
                <a:off x="1489075" y="3819525"/>
                <a:ext cx="219075" cy="128588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62" name="Rectangle 96"/>
              <p:cNvSpPr>
                <a:spLocks noChangeArrowheads="1"/>
              </p:cNvSpPr>
              <p:nvPr/>
            </p:nvSpPr>
            <p:spPr bwMode="auto">
              <a:xfrm>
                <a:off x="5346700" y="3819525"/>
                <a:ext cx="219075" cy="128588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63" name="Rectangle 97"/>
              <p:cNvSpPr>
                <a:spLocks noChangeArrowheads="1"/>
              </p:cNvSpPr>
              <p:nvPr/>
            </p:nvSpPr>
            <p:spPr bwMode="auto">
              <a:xfrm>
                <a:off x="2311400" y="3819525"/>
                <a:ext cx="1901825" cy="128588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64" name="Rectangle 98"/>
              <p:cNvSpPr>
                <a:spLocks noChangeArrowheads="1"/>
              </p:cNvSpPr>
              <p:nvPr/>
            </p:nvSpPr>
            <p:spPr bwMode="auto">
              <a:xfrm>
                <a:off x="2311400" y="4660900"/>
                <a:ext cx="1901825" cy="128588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65" name="Rectangle 99"/>
              <p:cNvSpPr>
                <a:spLocks noChangeArrowheads="1"/>
              </p:cNvSpPr>
              <p:nvPr/>
            </p:nvSpPr>
            <p:spPr bwMode="auto">
              <a:xfrm rot="13800000">
                <a:off x="4028593" y="3096045"/>
                <a:ext cx="201612" cy="109538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66" name="Rectangle 100"/>
              <p:cNvSpPr>
                <a:spLocks noChangeArrowheads="1"/>
              </p:cNvSpPr>
              <p:nvPr/>
            </p:nvSpPr>
            <p:spPr bwMode="auto">
              <a:xfrm rot="13821965">
                <a:off x="3617672" y="2756561"/>
                <a:ext cx="457200" cy="109537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67" name="TextBox 39"/>
              <p:cNvSpPr txBox="1">
                <a:spLocks noChangeArrowheads="1"/>
              </p:cNvSpPr>
              <p:nvPr/>
            </p:nvSpPr>
            <p:spPr bwMode="auto">
              <a:xfrm>
                <a:off x="2903399" y="2925351"/>
                <a:ext cx="1050925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r>
                  <a:rPr lang="en-US" sz="1400" b="1" dirty="0">
                    <a:solidFill>
                      <a:srgbClr val="FF0000"/>
                    </a:solidFill>
                  </a:rPr>
                  <a:t>SRF Linac</a:t>
                </a:r>
              </a:p>
            </p:txBody>
          </p:sp>
          <p:sp>
            <p:nvSpPr>
              <p:cNvPr id="168" name="Oval 47"/>
              <p:cNvSpPr>
                <a:spLocks noChangeArrowheads="1"/>
              </p:cNvSpPr>
              <p:nvPr/>
            </p:nvSpPr>
            <p:spPr bwMode="auto">
              <a:xfrm>
                <a:off x="2649538" y="2127250"/>
                <a:ext cx="182562" cy="182563"/>
              </a:xfrm>
              <a:prstGeom prst="ellipse">
                <a:avLst/>
              </a:prstGeom>
              <a:solidFill>
                <a:schemeClr val="bg1"/>
              </a:solidFill>
              <a:ln w="317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9" name="Oval 47"/>
              <p:cNvSpPr>
                <a:spLocks noChangeArrowheads="1"/>
              </p:cNvSpPr>
              <p:nvPr/>
            </p:nvSpPr>
            <p:spPr bwMode="auto">
              <a:xfrm>
                <a:off x="3975100" y="2622550"/>
                <a:ext cx="182563" cy="182563"/>
              </a:xfrm>
              <a:prstGeom prst="ellipse">
                <a:avLst/>
              </a:prstGeom>
              <a:solidFill>
                <a:schemeClr val="bg1"/>
              </a:solidFill>
              <a:ln w="31750">
                <a:solidFill>
                  <a:schemeClr val="tx2">
                    <a:lumMod val="40000"/>
                    <a:lumOff val="60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0" name="Line 107"/>
              <p:cNvSpPr>
                <a:spLocks noChangeShapeType="1"/>
              </p:cNvSpPr>
              <p:nvPr/>
            </p:nvSpPr>
            <p:spPr bwMode="auto">
              <a:xfrm flipV="1">
                <a:off x="5476875" y="3248025"/>
                <a:ext cx="239713" cy="295275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1" name="Rectangle 99"/>
            <p:cNvSpPr>
              <a:spLocks noChangeArrowheads="1"/>
            </p:cNvSpPr>
            <p:nvPr/>
          </p:nvSpPr>
          <p:spPr bwMode="auto">
            <a:xfrm rot="15660000">
              <a:off x="2954387" y="2353000"/>
              <a:ext cx="146431" cy="366992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66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2" name="Rectangle 99"/>
            <p:cNvSpPr>
              <a:spLocks noChangeArrowheads="1"/>
            </p:cNvSpPr>
            <p:nvPr/>
          </p:nvSpPr>
          <p:spPr bwMode="auto">
            <a:xfrm rot="19344973">
              <a:off x="2942658" y="1752230"/>
              <a:ext cx="129301" cy="600723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3" name="Rectangle 99"/>
            <p:cNvSpPr>
              <a:spLocks noChangeArrowheads="1"/>
            </p:cNvSpPr>
            <p:nvPr/>
          </p:nvSpPr>
          <p:spPr bwMode="auto">
            <a:xfrm rot="15560216">
              <a:off x="2123022" y="2586323"/>
              <a:ext cx="155558" cy="163934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4" name="Rectangle 123"/>
            <p:cNvSpPr>
              <a:spLocks noChangeArrowheads="1"/>
            </p:cNvSpPr>
            <p:nvPr/>
          </p:nvSpPr>
          <p:spPr bwMode="auto">
            <a:xfrm rot="15560216">
              <a:off x="2599527" y="2501244"/>
              <a:ext cx="155558" cy="163934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5" name="TextBox 39"/>
            <p:cNvSpPr txBox="1">
              <a:spLocks noChangeArrowheads="1"/>
            </p:cNvSpPr>
            <p:nvPr/>
          </p:nvSpPr>
          <p:spPr bwMode="auto">
            <a:xfrm>
              <a:off x="2568599" y="2187193"/>
              <a:ext cx="60352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 sz="1400" b="1" dirty="0" smtClean="0">
                  <a:solidFill>
                    <a:srgbClr val="660066"/>
                  </a:solidFill>
                </a:rPr>
                <a:t>e-RF</a:t>
              </a:r>
              <a:endParaRPr lang="en-US" sz="1400" b="1" dirty="0">
                <a:solidFill>
                  <a:srgbClr val="660066"/>
                </a:solidFill>
              </a:endParaRPr>
            </a:p>
          </p:txBody>
        </p:sp>
        <p:sp>
          <p:nvSpPr>
            <p:cNvPr id="126" name="TextBox 39"/>
            <p:cNvSpPr txBox="1">
              <a:spLocks noChangeArrowheads="1"/>
            </p:cNvSpPr>
            <p:nvPr/>
          </p:nvSpPr>
          <p:spPr bwMode="auto">
            <a:xfrm>
              <a:off x="2973504" y="1666043"/>
              <a:ext cx="81154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r"/>
              <a:r>
                <a:rPr lang="en-US" sz="1400" b="1" dirty="0" err="1" smtClean="0">
                  <a:solidFill>
                    <a:srgbClr val="FF0000"/>
                  </a:solidFill>
                </a:rPr>
                <a:t>i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-SRF +</a:t>
              </a:r>
            </a:p>
            <a:p>
              <a:r>
                <a:rPr lang="en-US" sz="1400" b="1" dirty="0" smtClean="0">
                  <a:solidFill>
                    <a:srgbClr val="660066"/>
                  </a:solidFill>
                </a:rPr>
                <a:t>NCRF</a:t>
              </a:r>
              <a:endParaRPr lang="en-US" sz="1400" b="1" dirty="0">
                <a:solidFill>
                  <a:srgbClr val="660066"/>
                </a:solidFill>
              </a:endParaRPr>
            </a:p>
          </p:txBody>
        </p:sp>
        <p:sp>
          <p:nvSpPr>
            <p:cNvPr id="127" name="TextBox 39"/>
            <p:cNvSpPr txBox="1">
              <a:spLocks noChangeArrowheads="1"/>
            </p:cNvSpPr>
            <p:nvPr/>
          </p:nvSpPr>
          <p:spPr bwMode="auto">
            <a:xfrm>
              <a:off x="1678910" y="2268910"/>
              <a:ext cx="59370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 sz="1400" b="1" dirty="0" smtClean="0">
                  <a:solidFill>
                    <a:srgbClr val="FF0000"/>
                  </a:solidFill>
                </a:rPr>
                <a:t>Crab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28" name="TextBox 39"/>
            <p:cNvSpPr txBox="1">
              <a:spLocks noChangeArrowheads="1"/>
            </p:cNvSpPr>
            <p:nvPr/>
          </p:nvSpPr>
          <p:spPr bwMode="auto">
            <a:xfrm>
              <a:off x="2332317" y="2686684"/>
              <a:ext cx="59370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 sz="1400" b="1" dirty="0" smtClean="0">
                  <a:solidFill>
                    <a:srgbClr val="FF0000"/>
                  </a:solidFill>
                </a:rPr>
                <a:t>Crab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29" name="Rectangle 128"/>
            <p:cNvSpPr>
              <a:spLocks noChangeArrowheads="1"/>
            </p:cNvSpPr>
            <p:nvPr/>
          </p:nvSpPr>
          <p:spPr bwMode="auto">
            <a:xfrm rot="15660000">
              <a:off x="3728191" y="2155822"/>
              <a:ext cx="141051" cy="51839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TextBox 39"/>
            <p:cNvSpPr txBox="1">
              <a:spLocks noChangeArrowheads="1"/>
            </p:cNvSpPr>
            <p:nvPr/>
          </p:nvSpPr>
          <p:spPr bwMode="auto">
            <a:xfrm>
              <a:off x="3595056" y="2027958"/>
              <a:ext cx="85275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 sz="1400" b="1" dirty="0" smtClean="0">
                  <a:solidFill>
                    <a:srgbClr val="008000"/>
                  </a:solidFill>
                </a:rPr>
                <a:t>Cooling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131" name="Rectangle 99"/>
            <p:cNvSpPr>
              <a:spLocks noChangeArrowheads="1"/>
            </p:cNvSpPr>
            <p:nvPr/>
          </p:nvSpPr>
          <p:spPr bwMode="auto">
            <a:xfrm rot="19344973">
              <a:off x="3559329" y="2584621"/>
              <a:ext cx="128111" cy="442812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66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TextBox 39"/>
            <p:cNvSpPr txBox="1">
              <a:spLocks noChangeArrowheads="1"/>
            </p:cNvSpPr>
            <p:nvPr/>
          </p:nvSpPr>
          <p:spPr bwMode="auto">
            <a:xfrm>
              <a:off x="3644123" y="2517643"/>
              <a:ext cx="60352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 sz="1400" b="1" dirty="0" smtClean="0">
                  <a:solidFill>
                    <a:srgbClr val="660066"/>
                  </a:solidFill>
                </a:rPr>
                <a:t>e-RF</a:t>
              </a:r>
              <a:endParaRPr lang="en-US" sz="1400" b="1" dirty="0">
                <a:solidFill>
                  <a:srgbClr val="660066"/>
                </a:solidFill>
              </a:endParaRPr>
            </a:p>
          </p:txBody>
        </p:sp>
        <p:sp>
          <p:nvSpPr>
            <p:cNvPr id="133" name="Rectangle 99"/>
            <p:cNvSpPr>
              <a:spLocks noChangeArrowheads="1"/>
            </p:cNvSpPr>
            <p:nvPr/>
          </p:nvSpPr>
          <p:spPr bwMode="auto">
            <a:xfrm rot="19344973">
              <a:off x="3107643" y="2191999"/>
              <a:ext cx="135714" cy="137534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66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34" name="Straight Connector 54"/>
            <p:cNvCxnSpPr>
              <a:cxnSpLocks noChangeShapeType="1"/>
            </p:cNvCxnSpPr>
            <p:nvPr/>
          </p:nvCxnSpPr>
          <p:spPr bwMode="auto">
            <a:xfrm>
              <a:off x="3852663" y="3486374"/>
              <a:ext cx="76823" cy="93893"/>
            </a:xfrm>
            <a:prstGeom prst="line">
              <a:avLst/>
            </a:pr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 rot="15560216">
              <a:off x="3059553" y="2907289"/>
              <a:ext cx="103669" cy="8431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66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191843" y="819127"/>
            <a:ext cx="2439477" cy="1343391"/>
            <a:chOff x="4191843" y="819127"/>
            <a:chExt cx="2439477" cy="1343391"/>
          </a:xfrm>
        </p:grpSpPr>
        <p:pic>
          <p:nvPicPr>
            <p:cNvPr id="4" name="Picture 3" descr="Untitled3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5211" y="819127"/>
              <a:ext cx="2016109" cy="1343391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 flipH="1">
              <a:off x="4191843" y="1756183"/>
              <a:ext cx="455511" cy="29966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852651" y="856280"/>
            <a:ext cx="2044147" cy="1429582"/>
            <a:chOff x="852651" y="856280"/>
            <a:chExt cx="2044147" cy="1429582"/>
          </a:xfrm>
        </p:grpSpPr>
        <p:pic>
          <p:nvPicPr>
            <p:cNvPr id="66" name="Picture 65" descr="undefined-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651" y="856280"/>
              <a:ext cx="1510421" cy="1429582"/>
            </a:xfrm>
            <a:prstGeom prst="rect">
              <a:avLst/>
            </a:prstGeom>
          </p:spPr>
        </p:pic>
        <p:cxnSp>
          <p:nvCxnSpPr>
            <p:cNvPr id="76" name="Straight Arrow Connector 75"/>
            <p:cNvCxnSpPr/>
            <p:nvPr/>
          </p:nvCxnSpPr>
          <p:spPr>
            <a:xfrm>
              <a:off x="2447977" y="1863619"/>
              <a:ext cx="448821" cy="19479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3837227" y="2452135"/>
            <a:ext cx="1900081" cy="1232732"/>
            <a:chOff x="3837227" y="2452135"/>
            <a:chExt cx="1900081" cy="123273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44678" y="2452135"/>
              <a:ext cx="1292630" cy="1232732"/>
            </a:xfrm>
            <a:prstGeom prst="rect">
              <a:avLst/>
            </a:prstGeom>
          </p:spPr>
        </p:pic>
        <p:cxnSp>
          <p:nvCxnSpPr>
            <p:cNvPr id="79" name="Straight Arrow Connector 78"/>
            <p:cNvCxnSpPr/>
            <p:nvPr/>
          </p:nvCxnSpPr>
          <p:spPr>
            <a:xfrm flipH="1" flipV="1">
              <a:off x="3837227" y="2829803"/>
              <a:ext cx="504990" cy="764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350274" y="2667907"/>
            <a:ext cx="2334991" cy="1360665"/>
            <a:chOff x="350274" y="2667907"/>
            <a:chExt cx="2334991" cy="1360665"/>
          </a:xfrm>
        </p:grpSpPr>
        <p:pic>
          <p:nvPicPr>
            <p:cNvPr id="67" name="Picture 66" descr="C:\Users\physics\Documents\Alx CST\na-pac13\WEPAC39\750_bd00.gif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995" b="14975"/>
            <a:stretch/>
          </p:blipFill>
          <p:spPr bwMode="auto">
            <a:xfrm>
              <a:off x="350274" y="2906274"/>
              <a:ext cx="1861958" cy="1122298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82" name="Straight Arrow Connector 81"/>
            <p:cNvCxnSpPr/>
            <p:nvPr/>
          </p:nvCxnSpPr>
          <p:spPr>
            <a:xfrm flipV="1">
              <a:off x="1726248" y="2725777"/>
              <a:ext cx="446302" cy="36462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flipV="1">
              <a:off x="1726248" y="2667907"/>
              <a:ext cx="959017" cy="42249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xtBox 77"/>
          <p:cNvSpPr txBox="1"/>
          <p:nvPr/>
        </p:nvSpPr>
        <p:spPr>
          <a:xfrm>
            <a:off x="3507125" y="2866317"/>
            <a:ext cx="5055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428925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066"/>
            <a:ext cx="8229600" cy="5758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level RF parameters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153411" y="4383648"/>
            <a:ext cx="757387" cy="3228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578395" y="5432556"/>
            <a:ext cx="757387" cy="3228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995674" y="5431949"/>
            <a:ext cx="757387" cy="3228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006851" y="2113547"/>
            <a:ext cx="757387" cy="3228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142234" y="1849853"/>
            <a:ext cx="757387" cy="3228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027171" y="2870855"/>
            <a:ext cx="757387" cy="3228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537755" y="2883622"/>
            <a:ext cx="757387" cy="3228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882571"/>
              </p:ext>
            </p:extLst>
          </p:nvPr>
        </p:nvGraphicFramePr>
        <p:xfrm>
          <a:off x="111761" y="1118466"/>
          <a:ext cx="8737600" cy="4558195"/>
        </p:xfrm>
        <a:graphic>
          <a:graphicData uri="http://schemas.openxmlformats.org/drawingml/2006/table">
            <a:tbl>
              <a:tblPr/>
              <a:tblGrid>
                <a:gridCol w="2162873"/>
                <a:gridCol w="851051"/>
                <a:gridCol w="851051"/>
                <a:gridCol w="851051"/>
                <a:gridCol w="851051"/>
                <a:gridCol w="851051"/>
                <a:gridCol w="851051"/>
                <a:gridCol w="851051"/>
                <a:gridCol w="617370"/>
              </a:tblGrid>
              <a:tr h="237874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</a:t>
                      </a:r>
                      <a:r>
                        <a:rPr lang="es-ES_tradn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s-ES_tradn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ring NCRF</a:t>
                      </a:r>
                      <a:endParaRPr lang="es-ES_tradnl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Proton SRF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Lead ion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870"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GeV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GeV/u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7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Frequency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476.3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476.3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476.3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MHz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952.6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952.6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952.6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MHz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7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Current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78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SR power per ring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2.65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MW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MW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874"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per Turn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14.12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MV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MV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8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Veff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14.12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MV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MV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8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Vpeak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1.74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3.44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20.56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MV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4.94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18.95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17.93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MV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8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Syn. Phase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12.01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14.89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43.39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degree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degree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8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Vgap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0.43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MV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1.23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1.18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MV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874"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Gradient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MV/m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7.522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7.591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MV/m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0819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P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ower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271.2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264.8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384.6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874">
                <a:tc>
                  <a:txBody>
                    <a:bodyPr/>
                    <a:lstStyle/>
                    <a:p>
                      <a:pPr algn="r" fontAlgn="b"/>
                      <a:r>
                        <a:rPr lang="pl-PL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Forward Power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455.5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497.8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492.0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46.94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109.88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8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Power Loss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89.3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23.4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21.6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W@4K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8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Reflected Power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157.3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216.1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50.9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46.9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109.9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8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Qext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8.89E+03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8.89E+03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8.89E+03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7.07E+04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7.07E+04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3.08E+04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8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 Cavity Number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46" marR="12246" marT="12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5055" y="6035040"/>
            <a:ext cx="2934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*Assumes 2 cavities per klystron.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49621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150" y="3488544"/>
            <a:ext cx="6370320" cy="26161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654"/>
            <a:ext cx="8229600" cy="5758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Crab cavity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391" y="931755"/>
            <a:ext cx="8449409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Design by ODU (</a:t>
            </a:r>
            <a:r>
              <a:rPr lang="en-US" sz="2000" dirty="0" smtClean="0"/>
              <a:t>Alejandro Castilla, </a:t>
            </a:r>
            <a:r>
              <a:rPr lang="en-US" sz="2000" dirty="0" err="1" smtClean="0"/>
              <a:t>Ph.D</a:t>
            </a:r>
            <a:r>
              <a:rPr lang="en-US" sz="2000" dirty="0" smtClean="0"/>
              <a:t> project)</a:t>
            </a:r>
          </a:p>
          <a:p>
            <a:r>
              <a:rPr lang="en-US" sz="2000" dirty="0" smtClean="0"/>
              <a:t>952.6 MHz “RF dipole” like LHC</a:t>
            </a:r>
          </a:p>
          <a:p>
            <a:r>
              <a:rPr lang="en-US" sz="2000" dirty="0" smtClean="0"/>
              <a:t>Modest RF system (no beam loading)</a:t>
            </a:r>
          </a:p>
          <a:p>
            <a:r>
              <a:rPr lang="en-US" sz="2000" dirty="0" smtClean="0"/>
              <a:t>Must have good HOM damping</a:t>
            </a:r>
          </a:p>
          <a:p>
            <a:r>
              <a:rPr lang="en-US" sz="2000" dirty="0" smtClean="0"/>
              <a:t>Count for 1 IP in baseline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Assume cryostat cost/cavity same as ion storage ring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7" name="Picture 6" descr="C:\Users\physics\Documents\Alx CST\na-pac13\WEPAC39\750_bd00.gif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95" b="14975"/>
          <a:stretch/>
        </p:blipFill>
        <p:spPr bwMode="auto">
          <a:xfrm>
            <a:off x="5930859" y="1236509"/>
            <a:ext cx="2872105" cy="1508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Oval 9"/>
          <p:cNvSpPr/>
          <p:nvPr/>
        </p:nvSpPr>
        <p:spPr>
          <a:xfrm>
            <a:off x="6008017" y="5719917"/>
            <a:ext cx="2050773" cy="4660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33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MEIC modular cryostat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Goals:</a:t>
            </a:r>
          </a:p>
          <a:p>
            <a:r>
              <a:rPr lang="en-US" dirty="0" smtClean="0"/>
              <a:t>Take the best features of previous JLab designs</a:t>
            </a:r>
          </a:p>
          <a:p>
            <a:r>
              <a:rPr lang="en-US" dirty="0" smtClean="0"/>
              <a:t>Modular approach to hold various different cavities</a:t>
            </a:r>
          </a:p>
          <a:p>
            <a:r>
              <a:rPr lang="en-US" dirty="0" smtClean="0"/>
              <a:t>Design suitable for industrial production</a:t>
            </a:r>
          </a:p>
          <a:p>
            <a:r>
              <a:rPr lang="en-US" dirty="0" smtClean="0"/>
              <a:t>Simple concepts, low parts count to reduce costs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25/6/2015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8333-FB2B-8E4C-AC4A-533A5C327ED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79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392" y="931806"/>
            <a:ext cx="8867842" cy="5462569"/>
          </a:xfrm>
        </p:spPr>
        <p:txBody>
          <a:bodyPr/>
          <a:lstStyle/>
          <a:p>
            <a:r>
              <a:rPr lang="en-US" dirty="0" smtClean="0"/>
              <a:t>Continuous (lower cryogenic losses) or discrete (cryostat easier to service)</a:t>
            </a:r>
          </a:p>
          <a:p>
            <a:r>
              <a:rPr lang="en-US" dirty="0" smtClean="0"/>
              <a:t>Tuner motors inside cryostat (lower losses) or outside (easy repair)</a:t>
            </a:r>
          </a:p>
          <a:p>
            <a:r>
              <a:rPr lang="en-US" dirty="0" smtClean="0"/>
              <a:t>Helium distribution at 2K (cryostat simpler) or 4K (lower cryogenic losses)</a:t>
            </a:r>
          </a:p>
          <a:p>
            <a:r>
              <a:rPr lang="en-US" dirty="0" smtClean="0"/>
              <a:t>Fixed coupling (simpler) or variable (lower RF losses)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25/6/2015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8333-FB2B-8E4C-AC4A-533A5C327ED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63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NSCM-PEFP-AUG2006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5" t="29689" r="10880" b="12501"/>
          <a:stretch/>
        </p:blipFill>
        <p:spPr>
          <a:xfrm>
            <a:off x="1741543" y="2998364"/>
            <a:ext cx="5833872" cy="3383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817902"/>
            <a:ext cx="7772400" cy="2259796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JLab SNS module experience is the starting point</a:t>
            </a:r>
            <a:br>
              <a:rPr lang="en-US" sz="2700" dirty="0" smtClean="0"/>
            </a:br>
            <a:r>
              <a:rPr lang="en-US" sz="3100" dirty="0" smtClean="0"/>
              <a:t>	</a:t>
            </a:r>
            <a:r>
              <a:rPr lang="en-US" sz="2200" dirty="0" smtClean="0"/>
              <a:t>• Ion Storage </a:t>
            </a:r>
            <a:r>
              <a:rPr lang="en-US" sz="2200" dirty="0"/>
              <a:t>Ring </a:t>
            </a:r>
            <a:r>
              <a:rPr lang="en-US" sz="2200" dirty="0" smtClean="0"/>
              <a:t>cryomodule</a:t>
            </a:r>
            <a:r>
              <a:rPr lang="en-US" sz="2200" dirty="0" smtClean="0"/>
              <a:t>s </a:t>
            </a:r>
            <a:r>
              <a:rPr lang="en-US" sz="2200" dirty="0" smtClean="0"/>
              <a:t>(4 x 4-seater)</a:t>
            </a:r>
            <a:br>
              <a:rPr lang="en-US" sz="2200" dirty="0" smtClean="0"/>
            </a:br>
            <a:r>
              <a:rPr lang="en-US" sz="2200" dirty="0" smtClean="0"/>
              <a:t>	• e-cooler </a:t>
            </a:r>
            <a:r>
              <a:rPr lang="en-US" sz="2200" dirty="0"/>
              <a:t>Booster </a:t>
            </a:r>
            <a:r>
              <a:rPr lang="en-US" sz="2200" dirty="0" smtClean="0"/>
              <a:t>(1 x 4</a:t>
            </a:r>
            <a:r>
              <a:rPr lang="en-US" sz="2200" dirty="0" smtClean="0"/>
              <a:t>-seater</a:t>
            </a:r>
            <a:r>
              <a:rPr lang="en-US" sz="2200" dirty="0" smtClean="0"/>
              <a:t>) </a:t>
            </a:r>
            <a:br>
              <a:rPr lang="en-US" sz="2200" dirty="0" smtClean="0"/>
            </a:br>
            <a:r>
              <a:rPr lang="en-US" sz="2200" dirty="0"/>
              <a:t>	</a:t>
            </a:r>
            <a:r>
              <a:rPr lang="en-US" sz="2200" dirty="0" smtClean="0"/>
              <a:t>• </a:t>
            </a:r>
            <a:r>
              <a:rPr lang="en-US" sz="2200" dirty="0"/>
              <a:t>e-cooler Linac </a:t>
            </a:r>
            <a:r>
              <a:rPr lang="en-US" sz="2200" dirty="0" smtClean="0"/>
              <a:t>CM (1 x 4-seater 5-cell)</a:t>
            </a:r>
            <a:br>
              <a:rPr lang="en-US" sz="2200" dirty="0" smtClean="0"/>
            </a:br>
            <a:r>
              <a:rPr lang="en-US" sz="2200" dirty="0" smtClean="0"/>
              <a:t>	• Crab Cavity CMs </a:t>
            </a:r>
            <a:r>
              <a:rPr lang="en-US" sz="2200" dirty="0"/>
              <a:t>(</a:t>
            </a:r>
            <a:r>
              <a:rPr lang="en-US" sz="2200" dirty="0">
                <a:solidFill>
                  <a:srgbClr val="000000"/>
                </a:solidFill>
              </a:rPr>
              <a:t>2 x 2-seater and 4 x 4-seater</a:t>
            </a:r>
            <a:r>
              <a:rPr lang="en-US" sz="2200" dirty="0" smtClean="0"/>
              <a:t>)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Updated modular design under development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3167" y="6344708"/>
            <a:ext cx="2792163" cy="452332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McEwen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06377" y="5169543"/>
            <a:ext cx="2538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SNS high </a:t>
            </a:r>
            <a:r>
              <a:rPr lang="en-US" sz="2400" dirty="0" smtClean="0">
                <a:latin typeface="Symbol" charset="2"/>
                <a:cs typeface="Symbol" charset="2"/>
              </a:rPr>
              <a:t>b</a:t>
            </a:r>
            <a:r>
              <a:rPr lang="en-US" sz="2400" dirty="0" smtClean="0"/>
              <a:t> module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28654"/>
            <a:ext cx="8229600" cy="5758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300" b="1" dirty="0" smtClean="0"/>
              <a:t>MEIC</a:t>
            </a:r>
            <a:r>
              <a:rPr lang="en-US" b="1" dirty="0" smtClean="0"/>
              <a:t> SRF design basis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641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58" y="842513"/>
            <a:ext cx="7915695" cy="331534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13748" y="4107556"/>
            <a:ext cx="87510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Example: five-cell </a:t>
            </a:r>
            <a:r>
              <a:rPr lang="en-US" sz="2400" dirty="0"/>
              <a:t>with symmetric HOM end group and</a:t>
            </a:r>
            <a:r>
              <a:rPr lang="en-US" sz="2400" dirty="0" smtClean="0"/>
              <a:t> coaxial </a:t>
            </a:r>
            <a:r>
              <a:rPr lang="en-US" sz="2400" dirty="0"/>
              <a:t>FPC.</a:t>
            </a:r>
            <a:r>
              <a:rPr lang="en-US" sz="2400" dirty="0" smtClean="0"/>
              <a:t> 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One helium vessel per cavity (SNS style).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End mount tuner (not shown).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large helium vessel can accommodate alternative cavity shapes with few or no </a:t>
            </a:r>
            <a:r>
              <a:rPr lang="en-US" sz="2400" dirty="0" smtClean="0"/>
              <a:t>modifications. 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Stainless steel He vessel and bellows.</a:t>
            </a: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94726"/>
            <a:ext cx="8229600" cy="397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200" dirty="0" smtClean="0">
                <a:latin typeface="Minion Pro"/>
                <a:ea typeface="+mj-ea"/>
                <a:cs typeface="+mj-cs"/>
              </a:rPr>
              <a:t>Cavity and helium vessel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ion Pro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80274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JLabPowerpoint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JLabPowerpoint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30542</TotalTime>
  <Words>1109</Words>
  <Application>Microsoft Macintosh PowerPoint</Application>
  <PresentationFormat>On-screen Show (4:3)</PresentationFormat>
  <Paragraphs>286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JLabPowerpointMain</vt:lpstr>
      <vt:lpstr>1_JLabPowerpointMain</vt:lpstr>
      <vt:lpstr>PowerPoint Presentation</vt:lpstr>
      <vt:lpstr>MEIC RF Systems</vt:lpstr>
      <vt:lpstr>PowerPoint Presentation</vt:lpstr>
      <vt:lpstr>High level RF parameters</vt:lpstr>
      <vt:lpstr>Crab cavity</vt:lpstr>
      <vt:lpstr>MEIC modular cryostat</vt:lpstr>
      <vt:lpstr>Basic Decisions</vt:lpstr>
      <vt:lpstr>JLab SNS module experience is the starting point  • Ion Storage Ring cryomodules (4 x 4-seater)  • e-cooler Booster (1 x 4-seater)   • e-cooler Linac CM (1 x 4-seater 5-cell)  • Crab Cavity CMs (2 x 2-seater and 4 x 4-seater) Updated modular design under development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Collaboration CERN-JLab</vt:lpstr>
      <vt:lpstr>Collaboration CERN-JLab</vt:lpstr>
      <vt:lpstr>Thanks!  And to JLab colleagues esp. Jim Henry for the 3D models</vt:lpstr>
    </vt:vector>
  </TitlesOfParts>
  <Company>Jefferson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dchopard</dc:creator>
  <cp:lastModifiedBy>Andrew Hutton</cp:lastModifiedBy>
  <cp:revision>200</cp:revision>
  <cp:lastPrinted>2015-03-24T01:53:39Z</cp:lastPrinted>
  <dcterms:created xsi:type="dcterms:W3CDTF">2015-03-24T00:25:26Z</dcterms:created>
  <dcterms:modified xsi:type="dcterms:W3CDTF">2015-06-25T07:24:39Z</dcterms:modified>
</cp:coreProperties>
</file>