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75" r:id="rId5"/>
    <p:sldId id="281" r:id="rId6"/>
    <p:sldId id="271" r:id="rId7"/>
    <p:sldId id="258" r:id="rId8"/>
    <p:sldId id="261" r:id="rId9"/>
    <p:sldId id="262" r:id="rId10"/>
    <p:sldId id="266" r:id="rId11"/>
    <p:sldId id="276" r:id="rId12"/>
    <p:sldId id="283" r:id="rId13"/>
    <p:sldId id="268" r:id="rId14"/>
    <p:sldId id="277" r:id="rId15"/>
    <p:sldId id="278" r:id="rId16"/>
    <p:sldId id="273" r:id="rId17"/>
    <p:sldId id="274" r:id="rId18"/>
    <p:sldId id="279" r:id="rId19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6" autoAdjust="0"/>
    <p:restoredTop sz="94660"/>
  </p:normalViewPr>
  <p:slideViewPr>
    <p:cSldViewPr>
      <p:cViewPr>
        <p:scale>
          <a:sx n="125" d="100"/>
          <a:sy n="125" d="100"/>
        </p:scale>
        <p:origin x="144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686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9784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40190"/>
            <a:ext cx="8226854" cy="49528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55A0-1011-4312-9EEA-A04DD25D0C94}" type="datetimeFigureOut">
              <a:rPr lang="es-ES_tradnl" smtClean="0"/>
              <a:t>23/06/2015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9AB4E-150B-49BE-9FA0-F921510CD5C4}" type="slidenum">
              <a:rPr lang="es-ES_tradnl" smtClean="0"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_tradnl" dirty="0" err="1" smtClean="0"/>
              <a:t>Site</a:t>
            </a:r>
            <a:r>
              <a:rPr lang="es-ES_tradnl" dirty="0" smtClean="0"/>
              <a:t> </a:t>
            </a:r>
            <a:r>
              <a:rPr lang="es-ES_tradnl" dirty="0" err="1" smtClean="0"/>
              <a:t>considerations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/>
              <a:t> ERL-TF</a:t>
            </a:r>
            <a:br>
              <a:rPr lang="es-ES_tradnl" dirty="0"/>
            </a:br>
            <a:r>
              <a:rPr lang="es-ES_tradnl" sz="2000" dirty="0"/>
              <a:t>N. Catalan Lasheras</a:t>
            </a:r>
            <a:br>
              <a:rPr lang="es-ES_tradnl" sz="2000" dirty="0"/>
            </a:br>
            <a:r>
              <a:rPr lang="es-ES_tradnl" sz="2000" dirty="0" err="1" smtClean="0"/>
              <a:t>LHeC</a:t>
            </a:r>
            <a:r>
              <a:rPr lang="es-ES_tradnl" sz="2000" dirty="0" smtClean="0"/>
              <a:t> workshop 25.06.2015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s-ES_tradnl" dirty="0"/>
          </a:p>
          <a:p>
            <a:r>
              <a:rPr lang="en-GB" dirty="0"/>
              <a:t>Foot print from accelerator</a:t>
            </a:r>
          </a:p>
          <a:p>
            <a:r>
              <a:rPr lang="en-GB" dirty="0"/>
              <a:t>Space requirements</a:t>
            </a:r>
          </a:p>
          <a:p>
            <a:r>
              <a:rPr lang="en-GB" dirty="0"/>
              <a:t>Possible locations</a:t>
            </a:r>
          </a:p>
          <a:p>
            <a:r>
              <a:rPr lang="en-GB" dirty="0" smtClean="0"/>
              <a:t>Conclusions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9421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5" r="3281" b="28501"/>
          <a:stretch/>
        </p:blipFill>
        <p:spPr>
          <a:xfrm>
            <a:off x="179512" y="4594592"/>
            <a:ext cx="5571611" cy="154104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Building 973. Former QRL testing</a:t>
            </a:r>
            <a:endParaRPr lang="es-ES_trad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5400600" cy="2932426"/>
          </a:xfrm>
        </p:spPr>
      </p:pic>
      <p:sp>
        <p:nvSpPr>
          <p:cNvPr id="7" name="Rounded Rectangle 6"/>
          <p:cNvSpPr/>
          <p:nvPr/>
        </p:nvSpPr>
        <p:spPr>
          <a:xfrm>
            <a:off x="3182582" y="5013176"/>
            <a:ext cx="2304256" cy="819965"/>
          </a:xfrm>
          <a:prstGeom prst="roundRect">
            <a:avLst/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46x17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1181064"/>
            <a:ext cx="32403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Built for LHC- QRL testing. Currently used by EN </a:t>
            </a:r>
            <a:r>
              <a:rPr lang="en-US" dirty="0" smtClean="0"/>
              <a:t>mostly </a:t>
            </a:r>
            <a:r>
              <a:rPr lang="en-US" dirty="0" smtClean="0"/>
              <a:t>as storage</a:t>
            </a:r>
          </a:p>
          <a:p>
            <a:r>
              <a:rPr lang="en-US" dirty="0" smtClean="0"/>
              <a:t>On </a:t>
            </a:r>
            <a:r>
              <a:rPr lang="en-US" dirty="0"/>
              <a:t>the limit of the </a:t>
            </a:r>
            <a:r>
              <a:rPr lang="en-US" dirty="0" err="1"/>
              <a:t>Prevessin</a:t>
            </a:r>
            <a:r>
              <a:rPr lang="en-US" dirty="0"/>
              <a:t> site. Possible extension to be investigated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8000"/>
                </a:solidFill>
              </a:rPr>
              <a:t>Some cryogenic infrastructure already </a:t>
            </a:r>
            <a:r>
              <a:rPr lang="en-US" dirty="0" smtClean="0">
                <a:solidFill>
                  <a:srgbClr val="008000"/>
                </a:solidFill>
              </a:rPr>
              <a:t>available</a:t>
            </a:r>
          </a:p>
          <a:p>
            <a:r>
              <a:rPr lang="en-US" dirty="0">
                <a:solidFill>
                  <a:srgbClr val="008000"/>
                </a:solidFill>
              </a:rPr>
              <a:t>Constructed </a:t>
            </a:r>
            <a:r>
              <a:rPr lang="en-US" dirty="0">
                <a:solidFill>
                  <a:srgbClr val="008000"/>
                </a:solidFill>
              </a:rPr>
              <a:t>from shielding blocks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No crane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Narrower than required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1520" y="5365114"/>
            <a:ext cx="1035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114 x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8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973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99873" y="2875777"/>
            <a:ext cx="3744853" cy="280831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73017" y="2011693"/>
            <a:ext cx="3639204" cy="27294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9604" y="2467956"/>
            <a:ext cx="3832925" cy="287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720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Building 2003 CTF3 combiner rings</a:t>
            </a:r>
            <a:endParaRPr lang="es-ES_trad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91356"/>
            <a:ext cx="4608512" cy="250233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7" b="19563"/>
          <a:stretch/>
        </p:blipFill>
        <p:spPr>
          <a:xfrm>
            <a:off x="-81486" y="4066642"/>
            <a:ext cx="5790164" cy="2068994"/>
          </a:xfrm>
        </p:spPr>
      </p:pic>
      <p:sp>
        <p:nvSpPr>
          <p:cNvPr id="8" name="TextBox 7"/>
          <p:cNvSpPr txBox="1"/>
          <p:nvPr/>
        </p:nvSpPr>
        <p:spPr>
          <a:xfrm>
            <a:off x="5508104" y="1391356"/>
            <a:ext cx="30243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Currently CTF3 to end operation in </a:t>
            </a:r>
            <a:r>
              <a:rPr lang="en-US" dirty="0" smtClean="0"/>
              <a:t>2016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It is a beam facility: shielding, access, galleries, </a:t>
            </a:r>
            <a:r>
              <a:rPr lang="en-US" dirty="0" err="1" smtClean="0">
                <a:solidFill>
                  <a:srgbClr val="008000"/>
                </a:solidFill>
              </a:rPr>
              <a:t>etc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Complicated topology. Expensive to clean out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Cryogenics?</a:t>
            </a:r>
            <a:endParaRPr lang="en-US" dirty="0"/>
          </a:p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4725144"/>
            <a:ext cx="2304256" cy="792088"/>
          </a:xfrm>
          <a:prstGeom prst="roundRect">
            <a:avLst/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46x17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63988" y="5373216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60 x 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62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2275. Point 2</a:t>
            </a:r>
            <a:endParaRPr lang="es-ES_trad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4680520" cy="2658576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95" b="23734"/>
          <a:stretch/>
        </p:blipFill>
        <p:spPr>
          <a:xfrm>
            <a:off x="179512" y="4380559"/>
            <a:ext cx="5400600" cy="1755078"/>
          </a:xfrm>
        </p:spPr>
      </p:pic>
      <p:sp>
        <p:nvSpPr>
          <p:cNvPr id="8" name="TextBox 7"/>
          <p:cNvSpPr txBox="1"/>
          <p:nvPr/>
        </p:nvSpPr>
        <p:spPr>
          <a:xfrm>
            <a:off x="5652120" y="1412776"/>
            <a:ext cx="30243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LEP power converters and klystrons spares.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008000"/>
                </a:solidFill>
              </a:rPr>
              <a:t>Power converters already in place.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Geographically </a:t>
            </a:r>
            <a:r>
              <a:rPr lang="en-US" dirty="0" smtClean="0">
                <a:solidFill>
                  <a:srgbClr val="008000"/>
                </a:solidFill>
              </a:rPr>
              <a:t>good as </a:t>
            </a:r>
            <a:r>
              <a:rPr lang="en-US" dirty="0" smtClean="0">
                <a:solidFill>
                  <a:srgbClr val="008000"/>
                </a:solidFill>
              </a:rPr>
              <a:t>injector for </a:t>
            </a:r>
            <a:r>
              <a:rPr lang="en-US" dirty="0" err="1" smtClean="0">
                <a:solidFill>
                  <a:srgbClr val="008000"/>
                </a:solidFill>
              </a:rPr>
              <a:t>LHeC</a:t>
            </a:r>
            <a:r>
              <a:rPr lang="en-US" dirty="0" smtClean="0">
                <a:solidFill>
                  <a:srgbClr val="008000"/>
                </a:solidFill>
              </a:rPr>
              <a:t> ERL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In use for LHC TI2 and Alice. </a:t>
            </a:r>
            <a:r>
              <a:rPr lang="en-US" dirty="0" smtClean="0">
                <a:solidFill>
                  <a:srgbClr val="FF0000"/>
                </a:solidFill>
              </a:rPr>
              <a:t>Could we share the space?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331640" y="5106096"/>
            <a:ext cx="2304256" cy="799054"/>
          </a:xfrm>
          <a:prstGeom prst="roundRect">
            <a:avLst/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46x17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819127" y="5545364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71x16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92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building 2275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19745"/>
            <a:ext cx="3752014" cy="2802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1" y="3212976"/>
            <a:ext cx="3744416" cy="27966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3" y="1045556"/>
            <a:ext cx="3717456" cy="2776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135" y="3402680"/>
            <a:ext cx="3774196" cy="2818853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9893" y="2623186"/>
            <a:ext cx="2736305" cy="2043677"/>
          </a:xfrm>
        </p:spPr>
      </p:pic>
    </p:spTree>
    <p:extLst>
      <p:ext uri="{BB962C8B-B14F-4D97-AF65-F5344CB8AC3E}">
        <p14:creationId xmlns:p14="http://schemas.microsoft.com/office/powerpoint/2010/main" val="1396126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aps.cern.ch/mapsearch/map/A_sm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" t="3566" r="30777" b="5570"/>
          <a:stretch/>
        </p:blipFill>
        <p:spPr bwMode="auto">
          <a:xfrm>
            <a:off x="100858" y="980729"/>
            <a:ext cx="5335238" cy="509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 rot="2376566">
            <a:off x="3382184" y="2397455"/>
            <a:ext cx="998280" cy="467155"/>
          </a:xfrm>
          <a:prstGeom prst="roundRect">
            <a:avLst/>
          </a:prstGeom>
          <a:solidFill>
            <a:srgbClr val="00B0F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Around point 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6136" y="980728"/>
            <a:ext cx="3168352" cy="50123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 smtClean="0"/>
              <a:t>No space available in any of the buildings on the site but lots of empty space around it. </a:t>
            </a:r>
          </a:p>
          <a:p>
            <a:pPr marL="36576" indent="0">
              <a:buNone/>
            </a:pPr>
            <a:r>
              <a:rPr lang="en-US" sz="1800" dirty="0" smtClean="0"/>
              <a:t>Why not build a new facility building in the north storage area?</a:t>
            </a:r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Cryogenics </a:t>
            </a:r>
            <a:r>
              <a:rPr lang="en-US" sz="1800" dirty="0">
                <a:solidFill>
                  <a:srgbClr val="00B050"/>
                </a:solidFill>
              </a:rPr>
              <a:t>water power and other services already available. </a:t>
            </a:r>
            <a:r>
              <a:rPr lang="en-US" sz="1800" dirty="0" smtClean="0">
                <a:solidFill>
                  <a:srgbClr val="00B050"/>
                </a:solidFill>
              </a:rPr>
              <a:t>May be upgraded</a:t>
            </a:r>
          </a:p>
          <a:p>
            <a:pPr marL="36576" inden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Accessibility for quench tests </a:t>
            </a:r>
          </a:p>
          <a:p>
            <a:pPr marL="36576" indent="0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Completely new construction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 rot="2376566">
            <a:off x="3618845" y="2554121"/>
            <a:ext cx="624939" cy="283352"/>
          </a:xfrm>
          <a:prstGeom prst="roundRect">
            <a:avLst/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47x16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05125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Lattice  seems to be converging and with it the site dimensions</a:t>
            </a:r>
          </a:p>
          <a:p>
            <a:r>
              <a:rPr lang="en-US" dirty="0" smtClean="0"/>
              <a:t>A </a:t>
            </a:r>
            <a:r>
              <a:rPr lang="en-US" u="sng" dirty="0" smtClean="0"/>
              <a:t>small</a:t>
            </a:r>
            <a:r>
              <a:rPr lang="en-US" dirty="0" smtClean="0"/>
              <a:t> number of buildings in the CERN site could host the facility</a:t>
            </a:r>
          </a:p>
          <a:p>
            <a:r>
              <a:rPr lang="en-US" dirty="0" smtClean="0"/>
              <a:t>Very dependent of the final implementation </a:t>
            </a:r>
          </a:p>
          <a:p>
            <a:r>
              <a:rPr lang="en-US" dirty="0" smtClean="0"/>
              <a:t>Costs and time is very much site dependent</a:t>
            </a:r>
          </a:p>
          <a:p>
            <a:r>
              <a:rPr lang="en-US" dirty="0" smtClean="0"/>
              <a:t>Maybe better/simpler is we assume a new building?</a:t>
            </a:r>
            <a:endParaRPr lang="en-US" dirty="0"/>
          </a:p>
          <a:p>
            <a:pPr marL="36576" indent="0" algn="ctr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If you happen to have 1500m2 available, please contact us.</a:t>
            </a:r>
            <a:endParaRPr lang="en-US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3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555" y="3354242"/>
            <a:ext cx="4277276" cy="270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of SMS18 (3197)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C4CC-83A5-5945-BB56-0701AF6952BE}" type="datetime1">
              <a:rPr lang="en-US" smtClean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3657600" cy="2440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43072"/>
            <a:ext cx="3657600" cy="211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386" y="1277934"/>
            <a:ext cx="4971614" cy="2427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35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footprint</a:t>
            </a:r>
            <a:endParaRPr lang="es-ES_trad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330" r="525"/>
          <a:stretch/>
        </p:blipFill>
        <p:spPr>
          <a:xfrm>
            <a:off x="611561" y="1484784"/>
            <a:ext cx="7704856" cy="4680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48264" y="4221088"/>
            <a:ext cx="173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From A. </a:t>
            </a:r>
            <a:r>
              <a:rPr lang="en-GB" dirty="0" err="1" smtClean="0">
                <a:solidFill>
                  <a:srgbClr val="FF0000"/>
                </a:solidFill>
              </a:rPr>
              <a:t>Valloni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1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671" y="1240721"/>
            <a:ext cx="6727689" cy="2131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6854" cy="6978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Passage and shielding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179512" y="3845391"/>
            <a:ext cx="5074995" cy="2319913"/>
          </a:xfrm>
        </p:spPr>
        <p:txBody>
          <a:bodyPr>
            <a:noAutofit/>
          </a:bodyPr>
          <a:lstStyle/>
          <a:p>
            <a:r>
              <a:rPr lang="en-US" sz="1800" dirty="0"/>
              <a:t>Shielding and passage </a:t>
            </a:r>
            <a:r>
              <a:rPr lang="en-US" sz="1800" dirty="0" smtClean="0"/>
              <a:t>~4</a:t>
            </a:r>
            <a:r>
              <a:rPr lang="en-US" sz="1800" dirty="0" smtClean="0"/>
              <a:t>m </a:t>
            </a:r>
            <a:r>
              <a:rPr lang="en-US" sz="1800" dirty="0"/>
              <a:t>on each </a:t>
            </a:r>
            <a:r>
              <a:rPr lang="en-US" sz="1800" dirty="0" smtClean="0"/>
              <a:t>direction</a:t>
            </a:r>
          </a:p>
          <a:p>
            <a:r>
              <a:rPr lang="en-US" sz="1800" dirty="0" smtClean="0"/>
              <a:t>Assuming 50cm concrete shielding</a:t>
            </a:r>
          </a:p>
          <a:p>
            <a:r>
              <a:rPr lang="en-US" sz="1800" dirty="0" smtClean="0"/>
              <a:t>Can be reinforced with heavier materials if space is a concern or for </a:t>
            </a:r>
            <a:r>
              <a:rPr lang="en-US" sz="1800" dirty="0" smtClean="0"/>
              <a:t>special areas</a:t>
            </a:r>
          </a:p>
          <a:p>
            <a:r>
              <a:rPr lang="en-US" sz="1800" dirty="0" smtClean="0"/>
              <a:t>Minimum passage for interventions1.20 m</a:t>
            </a:r>
            <a:endParaRPr lang="en-US" sz="600" dirty="0"/>
          </a:p>
          <a:p>
            <a:pPr lvl="1"/>
            <a:r>
              <a:rPr lang="en-US" sz="1600" dirty="0" smtClean="0"/>
              <a:t> </a:t>
            </a:r>
            <a:endParaRPr lang="en-US" sz="1600" dirty="0" smtClean="0"/>
          </a:p>
          <a:p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899592" y="1124744"/>
            <a:ext cx="7056784" cy="2520280"/>
          </a:xfrm>
          <a:prstGeom prst="rect">
            <a:avLst/>
          </a:prstGeom>
          <a:noFill/>
          <a:ln w="165100">
            <a:solidFill>
              <a:srgbClr val="B0B0B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54985" y="317019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46 x 17 m 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0766" y="3322358"/>
            <a:ext cx="2987824" cy="341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Other systems</a:t>
            </a:r>
            <a:endParaRPr lang="en-GB" dirty="0"/>
          </a:p>
        </p:txBody>
      </p:sp>
      <p:pic>
        <p:nvPicPr>
          <p:cNvPr id="8" name="Content Placeholder 7" descr="C:\Users\erloper\Desktop\P102087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88353" y="3609353"/>
            <a:ext cx="3024336" cy="226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http://www.electrosys.it/public/prodotti/15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671" y="931333"/>
            <a:ext cx="2521793" cy="243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88" y="1052736"/>
            <a:ext cx="3169725" cy="2377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Photos from iPhone\2014-02-03\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29" y="3551433"/>
            <a:ext cx="3303584" cy="24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ars.els-cdn.com/content/image/1-s2.0-S0168900213001022-gr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721" y="1177624"/>
            <a:ext cx="2119904" cy="237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of the conver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462" y="3274419"/>
            <a:ext cx="1478229" cy="274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75106" y="2635797"/>
            <a:ext cx="1184940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RF power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694039" y="4702924"/>
            <a:ext cx="1980029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Power converters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379627" y="5373216"/>
            <a:ext cx="1172116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e- source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06098" y="5445224"/>
            <a:ext cx="2330510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Demineralized Water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1807" y="2936734"/>
            <a:ext cx="1338828" cy="3693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Cryogenics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028773" y="2188381"/>
            <a:ext cx="1672253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Electron dump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94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much more space?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00" y="1124744"/>
            <a:ext cx="7413151" cy="24364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896" y="2996952"/>
            <a:ext cx="4419289" cy="28378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30542" y="3068960"/>
            <a:ext cx="2027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MESA (K. </a:t>
            </a:r>
            <a:r>
              <a:rPr lang="en-GB" sz="1400" dirty="0" err="1" smtClean="0"/>
              <a:t>Auenbacher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49" y="3970201"/>
            <a:ext cx="4081676" cy="18934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2749" y="3678800"/>
            <a:ext cx="2877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FFAG for </a:t>
            </a:r>
            <a:r>
              <a:rPr lang="en-GB" sz="1400" dirty="0" err="1" smtClean="0"/>
              <a:t>eRHIC</a:t>
            </a:r>
            <a:r>
              <a:rPr lang="en-GB" sz="1400" dirty="0" smtClean="0"/>
              <a:t>. (G. </a:t>
            </a:r>
            <a:r>
              <a:rPr lang="en-GB" sz="1400" dirty="0" err="1" smtClean="0"/>
              <a:t>Hoffstaetter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0196" y="1502477"/>
            <a:ext cx="109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</a:rPr>
              <a:t> (M. </a:t>
            </a:r>
            <a:r>
              <a:rPr lang="en-GB" sz="1400" dirty="0" err="1" smtClean="0">
                <a:solidFill>
                  <a:srgbClr val="FFFF00"/>
                </a:solidFill>
              </a:rPr>
              <a:t>Tigner</a:t>
            </a:r>
            <a:r>
              <a:rPr lang="en-GB" sz="1400" dirty="0" smtClean="0">
                <a:solidFill>
                  <a:srgbClr val="FFFF00"/>
                </a:solidFill>
              </a:rPr>
              <a:t>)</a:t>
            </a:r>
            <a:endParaRPr lang="en-GB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88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Total space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3600" dirty="0" smtClean="0"/>
              <a:t>46x17m </a:t>
            </a:r>
            <a:r>
              <a:rPr lang="en-US" sz="3600" dirty="0"/>
              <a:t>~</a:t>
            </a:r>
            <a:r>
              <a:rPr lang="en-US" sz="3600" dirty="0" smtClean="0"/>
              <a:t> 800m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</a:p>
          <a:p>
            <a:endParaRPr lang="en-GB" sz="3200" dirty="0" smtClean="0"/>
          </a:p>
          <a:p>
            <a:r>
              <a:rPr lang="en-GB" sz="3200" dirty="0" smtClean="0"/>
              <a:t>double </a:t>
            </a:r>
            <a:r>
              <a:rPr lang="en-GB" sz="3200" dirty="0"/>
              <a:t>the area of the </a:t>
            </a:r>
            <a:r>
              <a:rPr lang="en-GB" sz="3200" dirty="0" smtClean="0"/>
              <a:t>accelerator </a:t>
            </a:r>
            <a:r>
              <a:rPr lang="en-GB" sz="3200" dirty="0"/>
              <a:t>itself to allocated all</a:t>
            </a:r>
          </a:p>
          <a:p>
            <a:r>
              <a:rPr lang="en-GB" sz="3200" dirty="0"/>
              <a:t>services. </a:t>
            </a:r>
            <a:r>
              <a:rPr lang="en-GB" sz="3200" dirty="0" smtClean="0"/>
              <a:t>1500 m</a:t>
            </a:r>
            <a:r>
              <a:rPr lang="en-GB" sz="3200" baseline="30000" dirty="0" smtClean="0"/>
              <a:t>2</a:t>
            </a:r>
          </a:p>
          <a:p>
            <a:r>
              <a:rPr lang="en-GB" sz="3200" dirty="0" smtClean="0"/>
              <a:t>some </a:t>
            </a:r>
            <a:r>
              <a:rPr lang="en-GB" sz="3200" dirty="0"/>
              <a:t>services like RF power generation or power </a:t>
            </a:r>
            <a:r>
              <a:rPr lang="en-GB" sz="3200" dirty="0" smtClean="0"/>
              <a:t>supplies may </a:t>
            </a:r>
            <a:r>
              <a:rPr lang="en-GB" sz="3200" dirty="0"/>
              <a:t>be placed on a different level than the accelerator itself, </a:t>
            </a:r>
            <a:endParaRPr lang="en-GB" sz="3200" dirty="0" smtClean="0"/>
          </a:p>
          <a:p>
            <a:r>
              <a:rPr lang="en-GB" sz="3200" dirty="0" smtClean="0"/>
              <a:t>We </a:t>
            </a:r>
            <a:r>
              <a:rPr lang="en-GB" sz="3200" dirty="0"/>
              <a:t>do not consider here the use of the interior part of the ring as the scape </a:t>
            </a:r>
            <a:r>
              <a:rPr lang="en-GB" sz="3200" dirty="0" smtClean="0"/>
              <a:t>route would </a:t>
            </a:r>
            <a:r>
              <a:rPr lang="en-GB" sz="3200" dirty="0"/>
              <a:t>be compromised. </a:t>
            </a:r>
            <a:endParaRPr lang="en-GB" sz="3200" dirty="0" smtClean="0"/>
          </a:p>
          <a:p>
            <a:r>
              <a:rPr lang="en-GB" sz="3200" dirty="0" smtClean="0"/>
              <a:t>It </a:t>
            </a:r>
            <a:r>
              <a:rPr lang="en-GB" sz="3200" dirty="0"/>
              <a:t>may however be used to house a low energy dump which </a:t>
            </a:r>
            <a:r>
              <a:rPr lang="en-GB" sz="3200" dirty="0" smtClean="0"/>
              <a:t>itself needs </a:t>
            </a:r>
            <a:r>
              <a:rPr lang="en-GB" sz="3200" dirty="0"/>
              <a:t>to be shielded and who will be on restricted access</a:t>
            </a:r>
            <a:r>
              <a:rPr lang="en-GB" sz="3200" dirty="0" smtClean="0"/>
              <a:t>.</a:t>
            </a:r>
          </a:p>
          <a:p>
            <a:endParaRPr lang="en-US" sz="3600" dirty="0" smtClean="0"/>
          </a:p>
          <a:p>
            <a:pPr marL="0" indent="0" algn="ctr">
              <a:buNone/>
            </a:pPr>
            <a:r>
              <a:rPr lang="en-US" sz="3600" dirty="0"/>
              <a:t>	</a:t>
            </a:r>
            <a:r>
              <a:rPr lang="en-US" sz="3600" dirty="0" smtClean="0"/>
              <a:t>This </a:t>
            </a:r>
            <a:r>
              <a:rPr lang="en-US" sz="3600" dirty="0" smtClean="0"/>
              <a:t>is a significant size comparable to CFT3, AD or ISOLDE</a:t>
            </a:r>
          </a:p>
          <a:p>
            <a:pPr algn="ctr"/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How many buildings are there at CERN that can host a facility of that dimensions?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3203848" y="1003341"/>
            <a:ext cx="2808312" cy="40943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051720" y="1916832"/>
            <a:ext cx="1152128" cy="40943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74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4725144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67544" y="4725144"/>
            <a:ext cx="4038600" cy="1704337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B. 180 Magnet recovery facility</a:t>
            </a:r>
          </a:p>
          <a:p>
            <a:r>
              <a:rPr lang="en-GB" dirty="0" smtClean="0"/>
              <a:t>B. 112 Brazing + LHC Klystrons</a:t>
            </a:r>
          </a:p>
          <a:p>
            <a:r>
              <a:rPr lang="en-GB" dirty="0" smtClean="0"/>
              <a:t>B. 378 TE/EPC testing </a:t>
            </a:r>
          </a:p>
          <a:p>
            <a:r>
              <a:rPr lang="en-GB" dirty="0" smtClean="0"/>
              <a:t>B. 193 AD + ELENA</a:t>
            </a:r>
          </a:p>
          <a:p>
            <a:r>
              <a:rPr lang="en-GB" dirty="0" smtClean="0"/>
              <a:t>B. 513 Computer </a:t>
            </a:r>
            <a:r>
              <a:rPr lang="en-GB" dirty="0" err="1" smtClean="0"/>
              <a:t>Center</a:t>
            </a:r>
            <a:endParaRPr lang="en-GB" dirty="0" smtClean="0"/>
          </a:p>
          <a:p>
            <a:r>
              <a:rPr lang="en-GB" dirty="0" smtClean="0"/>
              <a:t>B. 3185 ATLAS shafts</a:t>
            </a:r>
            <a:endParaRPr lang="es-ES_tradnl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644008" y="4676991"/>
            <a:ext cx="4038600" cy="170433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B. 133 Recovery material</a:t>
            </a:r>
          </a:p>
          <a:p>
            <a:pPr marL="0" indent="0">
              <a:buNone/>
            </a:pPr>
            <a:r>
              <a:rPr lang="en-GB" dirty="0" smtClean="0"/>
              <a:t>B. 170 ISOLDE</a:t>
            </a:r>
          </a:p>
          <a:p>
            <a:pPr marL="0" indent="0">
              <a:buNone/>
            </a:pPr>
            <a:r>
              <a:rPr lang="en-GB" dirty="0" smtClean="0"/>
              <a:t>B. 150 LEAR</a:t>
            </a:r>
          </a:p>
          <a:p>
            <a:pPr marL="0" indent="0">
              <a:buNone/>
            </a:pPr>
            <a:r>
              <a:rPr lang="en-GB" dirty="0" smtClean="0"/>
              <a:t>B. 157 EAST HALL</a:t>
            </a:r>
          </a:p>
          <a:p>
            <a:pPr marL="0" indent="0">
              <a:buNone/>
            </a:pPr>
            <a:r>
              <a:rPr lang="en-GB" dirty="0" smtClean="0"/>
              <a:t>B. 100 Main Workshop</a:t>
            </a:r>
          </a:p>
          <a:p>
            <a:pPr marL="0" indent="0">
              <a:buNone/>
            </a:pPr>
            <a:r>
              <a:rPr lang="en-GB" dirty="0" smtClean="0"/>
              <a:t>B. 510 Main building</a:t>
            </a:r>
          </a:p>
          <a:p>
            <a:pPr marL="0" indent="0">
              <a:buNone/>
            </a:pPr>
            <a:r>
              <a:rPr lang="en-GB" dirty="0" smtClean="0"/>
              <a:t>B. 400 LINAC 4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7984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4965022"/>
            <a:ext cx="4038600" cy="170433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B. 889 SPS Access point</a:t>
            </a:r>
          </a:p>
          <a:p>
            <a:r>
              <a:rPr lang="en-GB" sz="2000" dirty="0" smtClean="0"/>
              <a:t>B. 897 Central Storage</a:t>
            </a:r>
          </a:p>
          <a:p>
            <a:r>
              <a:rPr lang="en-GB" sz="2000" dirty="0" smtClean="0"/>
              <a:t>B. 867 Radioactive facility</a:t>
            </a:r>
          </a:p>
          <a:p>
            <a:endParaRPr lang="es-ES_tradnl" sz="20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648200" y="4965022"/>
            <a:ext cx="4038600" cy="1704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B. 888 COMPASS</a:t>
            </a:r>
          </a:p>
          <a:p>
            <a:pPr marL="0" indent="0">
              <a:buNone/>
            </a:pPr>
            <a:r>
              <a:rPr lang="en-GB" sz="2000" dirty="0" smtClean="0"/>
              <a:t>B. 887 North Hall</a:t>
            </a:r>
          </a:p>
          <a:p>
            <a:pPr marL="0" indent="0">
              <a:buNone/>
            </a:pPr>
            <a:r>
              <a:rPr lang="en-GB" sz="2000" dirty="0" smtClean="0"/>
              <a:t>B. 890 EN-CV for North Hall</a:t>
            </a:r>
            <a:endParaRPr lang="es-ES_tradnl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83" y="0"/>
            <a:ext cx="9144000" cy="496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7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67544" y="4365104"/>
            <a:ext cx="4038600" cy="1704337"/>
          </a:xfrm>
        </p:spPr>
        <p:txBody>
          <a:bodyPr>
            <a:normAutofit/>
          </a:bodyPr>
          <a:lstStyle/>
          <a:p>
            <a:r>
              <a:rPr lang="en-GB" sz="2100" dirty="0" smtClean="0"/>
              <a:t>B. 2275 LEP converters and Klystrons</a:t>
            </a:r>
          </a:p>
          <a:p>
            <a:r>
              <a:rPr lang="en-GB" sz="2100" dirty="0" smtClean="0"/>
              <a:t>B. 2252 Alice Assembly hall</a:t>
            </a:r>
          </a:p>
          <a:p>
            <a:endParaRPr lang="en-GB" sz="1800" dirty="0" smtClean="0"/>
          </a:p>
          <a:p>
            <a:endParaRPr lang="es-ES_tradnl" sz="18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572000" y="4437112"/>
            <a:ext cx="4572000" cy="1704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B. 2173 SM18</a:t>
            </a:r>
          </a:p>
          <a:p>
            <a:pPr marL="0" indent="0">
              <a:buNone/>
            </a:pPr>
            <a:r>
              <a:rPr lang="en-GB" sz="1800" dirty="0" smtClean="0"/>
              <a:t>B. 2485 Shaft of point 4</a:t>
            </a:r>
          </a:p>
          <a:p>
            <a:pPr marL="0" indent="0">
              <a:buNone/>
            </a:pPr>
            <a:r>
              <a:rPr lang="en-GB" sz="1800" dirty="0" smtClean="0"/>
              <a:t>B. 2685 Shaft of point 6</a:t>
            </a:r>
          </a:p>
          <a:p>
            <a:pPr marL="0" indent="0">
              <a:buNone/>
            </a:pPr>
            <a:r>
              <a:rPr lang="en-GB" sz="1800" dirty="0" smtClean="0"/>
              <a:t>B. 3585 CMS Hall</a:t>
            </a:r>
          </a:p>
          <a:p>
            <a:pPr marL="0" indent="0">
              <a:buNone/>
            </a:pPr>
            <a:r>
              <a:rPr lang="en-GB" sz="1800" dirty="0" smtClean="0"/>
              <a:t>… most SPS BAs</a:t>
            </a:r>
            <a:endParaRPr lang="es-ES_tradnl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3"/>
          <a:stretch/>
        </p:blipFill>
        <p:spPr>
          <a:xfrm>
            <a:off x="0" y="-243408"/>
            <a:ext cx="9144000" cy="463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24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CERN.thmx</Template>
  <TotalTime>3399</TotalTime>
  <Words>588</Words>
  <Application>Microsoft Office PowerPoint</Application>
  <PresentationFormat>On-screen Show (4:3)</PresentationFormat>
  <Paragraphs>118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CERN</vt:lpstr>
      <vt:lpstr>Site considerations for ERL-TF N. Catalan Lasheras LHeC workshop 25.06.2015 </vt:lpstr>
      <vt:lpstr>Accelerator footprint</vt:lpstr>
      <vt:lpstr>Passage and shielding</vt:lpstr>
      <vt:lpstr>Other systems</vt:lpstr>
      <vt:lpstr>How much more space?</vt:lpstr>
      <vt:lpstr>Total space needs</vt:lpstr>
      <vt:lpstr>PowerPoint Presentation</vt:lpstr>
      <vt:lpstr>PowerPoint Presentation</vt:lpstr>
      <vt:lpstr>PowerPoint Presentation</vt:lpstr>
      <vt:lpstr>Building 973. Former QRL testing</vt:lpstr>
      <vt:lpstr>Building 973</vt:lpstr>
      <vt:lpstr>Building 2003 CTF3 combiner rings</vt:lpstr>
      <vt:lpstr>Building 2275. Point 2</vt:lpstr>
      <vt:lpstr>building 2275</vt:lpstr>
      <vt:lpstr>Around point 18</vt:lpstr>
      <vt:lpstr>Conclusions</vt:lpstr>
      <vt:lpstr>Thanks for your attention!</vt:lpstr>
      <vt:lpstr>Extension of SMS18 (3197)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Nuria Catalan Lasheras</dc:creator>
  <cp:lastModifiedBy>Nuria Catalan Lasheras</cp:lastModifiedBy>
  <cp:revision>54</cp:revision>
  <dcterms:created xsi:type="dcterms:W3CDTF">2014-01-20T11:31:14Z</dcterms:created>
  <dcterms:modified xsi:type="dcterms:W3CDTF">2015-06-25T10:43:12Z</dcterms:modified>
</cp:coreProperties>
</file>