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tif" ContentType="image/t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78" r:id="rId2"/>
    <p:sldId id="257" r:id="rId3"/>
    <p:sldId id="258" r:id="rId4"/>
    <p:sldId id="273" r:id="rId5"/>
    <p:sldId id="276" r:id="rId6"/>
    <p:sldId id="277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72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2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Relationship Id="rId2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image" Target="../media/image10.wmf"/><Relationship Id="rId3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FE7127-692E-1247-A2F6-C7D34DAD526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C461F-0198-264D-B65A-6C75DFA31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767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589D6-84E9-5C44-8E19-1935F0E22593}" type="datetimeFigureOut">
              <a:rPr lang="en-US" smtClean="0"/>
              <a:t>6/25/15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38731-1A2A-1C4F-9DF6-A141334D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0344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5CF92-D732-4001-8406-EF3397C5E021}" type="slidenum">
              <a:rPr lang="ja-JP" altLang="en-US"/>
              <a:pPr/>
              <a:t>25</a:t>
            </a:fld>
            <a:endParaRPr lang="en-US" altLang="ja-JP"/>
          </a:p>
        </p:txBody>
      </p:sp>
      <p:sp>
        <p:nvSpPr>
          <p:cNvPr id="166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02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7" y="1"/>
            <a:ext cx="6858014" cy="6858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770" y="1147536"/>
            <a:ext cx="2427059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1" y="3559285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1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72912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6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043047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4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fld id="{6506CD65-B775-F344-B5F3-CB66CBC10032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F8D73-98D2-48A4-BBC8-B0932364EA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130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1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6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1" y="1043696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6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fld id="{90369D00-87FB-6542-81FA-2B19C4AE1BFA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7DC31EE7-C640-4B7E-B337-DE45903B27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3224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9" y="1043696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6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BB5B256F-7044-934A-8F1A-EBB5DDD5BA3F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7D9805B0-8157-41A6-AB27-1A871E5024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120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4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4" y="4943007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6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DAAD0F-209A-AF47-8E25-8CE446928BC1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DF7A0-B0ED-429B-B39E-FE04E4836D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5543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ECCD4-DB52-C147-85C1-A4BC1916AD8B}" type="datetime1">
              <a:rPr lang="en-US" smtClean="0"/>
              <a:t>6/25/15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801F5-7CE7-8740-848C-453D5E609F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764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1C33-F781-2C47-93B7-33DA74C7642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6/25/15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Grassellino | Performance of N doped cavities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3F19-7C19-844F-9A15-A182F2D67F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7594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23F7-C120-1541-B942-952328384456}" type="datetime1">
              <a:rPr lang="en-US" smtClean="0"/>
              <a:t>6/25/15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Grassellino | Performance of N doped cavities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235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9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A544DE-82B8-D74F-985E-BA8E4F0E07DB}" type="datetime1">
              <a:rPr lang="en-US" altLang="en-US" smtClean="0">
                <a:ea typeface="MS PGothic" pitchFamily="34" charset="-128"/>
              </a:rPr>
              <a:t>6/25/15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1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Grassellino | Performance of N doped cavities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1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itchFamily="12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6D2B75-4CE7-4608-8EDB-F343E50909CD}" type="slidenum">
              <a:rPr lang="en-US" altLang="en-US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MS PGothic" pitchFamily="34" charset="-128"/>
            </a:endParaRPr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16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tif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hyperlink" Target="http://arxiv.org/abs/1502.07291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g"/><Relationship Id="rId3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7.wmf"/><Relationship Id="rId7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9.w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10.w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11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oleObject" Target="../embeddings/oleObject7.bin"/><Relationship Id="rId5" Type="http://schemas.openxmlformats.org/officeDocument/2006/relationships/image" Target="../media/image12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Performance of nitrogen doped cavities</a:t>
            </a:r>
            <a:endParaRPr lang="en-US" altLang="en-US" sz="3600" dirty="0" smtClean="0">
              <a:latin typeface="Helvetica" pitchFamily="124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1800" dirty="0" smtClean="0">
                <a:latin typeface="Helvetica" pitchFamily="124" charset="0"/>
              </a:rPr>
              <a:t>Anna Grassellino</a:t>
            </a:r>
          </a:p>
          <a:p>
            <a:r>
              <a:rPr lang="en-US" altLang="en-US" sz="1800" dirty="0" smtClean="0">
                <a:latin typeface="Helvetica" pitchFamily="124" charset="0"/>
              </a:rPr>
              <a:t>SRF cavity test group leader</a:t>
            </a:r>
            <a:r>
              <a:rPr lang="en-US" altLang="en-US" sz="1800" dirty="0">
                <a:latin typeface="Helvetica" pitchFamily="124" charset="0"/>
              </a:rPr>
              <a:t>, High </a:t>
            </a:r>
            <a:r>
              <a:rPr lang="en-US" altLang="en-US" sz="1800" dirty="0" smtClean="0">
                <a:latin typeface="Helvetica" pitchFamily="124" charset="0"/>
              </a:rPr>
              <a:t>Q </a:t>
            </a:r>
            <a:r>
              <a:rPr lang="en-US" altLang="en-US" sz="1800" dirty="0">
                <a:latin typeface="Helvetica" pitchFamily="124" charset="0"/>
              </a:rPr>
              <a:t>program </a:t>
            </a:r>
            <a:r>
              <a:rPr lang="en-US" altLang="en-US" sz="1800" dirty="0" smtClean="0">
                <a:latin typeface="Helvetica" pitchFamily="124" charset="0"/>
              </a:rPr>
              <a:t>manager, </a:t>
            </a:r>
            <a:r>
              <a:rPr lang="en-US" altLang="en-US" sz="1800" dirty="0" smtClean="0">
                <a:latin typeface="Helvetica" pitchFamily="124" charset="0"/>
              </a:rPr>
              <a:t>TD</a:t>
            </a:r>
          </a:p>
          <a:p>
            <a:endParaRPr lang="en-US" sz="1800" dirty="0" smtClean="0"/>
          </a:p>
          <a:p>
            <a:r>
              <a:rPr lang="en-US" sz="1800" dirty="0" err="1" smtClean="0"/>
              <a:t>LHeC</a:t>
            </a:r>
            <a:r>
              <a:rPr lang="en-US" sz="1800" dirty="0" smtClean="0"/>
              <a:t> </a:t>
            </a:r>
            <a:r>
              <a:rPr lang="en-US" sz="1800" dirty="0"/>
              <a:t>Workshop June 24-26, 2015 Geneva </a:t>
            </a:r>
          </a:p>
          <a:p>
            <a:endParaRPr lang="en-US" altLang="en-US" sz="1800" dirty="0" smtClean="0">
              <a:latin typeface="Helvetica" pitchFamily="124" charset="0"/>
            </a:endParaRPr>
          </a:p>
          <a:p>
            <a:endParaRPr lang="en-US" altLang="en-US" sz="1800" dirty="0" smtClean="0">
              <a:latin typeface="Helvetica" pitchFamily="12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763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889" y="1407159"/>
            <a:ext cx="5250819" cy="4241372"/>
          </a:xfrm>
          <a:prstGeom prst="rect">
            <a:avLst/>
          </a:prstGeom>
        </p:spPr>
      </p:pic>
      <p:sp>
        <p:nvSpPr>
          <p:cNvPr id="43009" name="Title 1"/>
          <p:cNvSpPr>
            <a:spLocks noGrp="1"/>
          </p:cNvSpPr>
          <p:nvPr>
            <p:ph type="title"/>
          </p:nvPr>
        </p:nvSpPr>
        <p:spPr bwMode="auto">
          <a:xfrm>
            <a:off x="487363" y="87313"/>
            <a:ext cx="83820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 smtClean="0">
                <a:latin typeface="Helvetica" panose="020B0604020202020204" pitchFamily="34" charset="0"/>
                <a:ea typeface="MS PGothic" panose="020B0600070205080204" pitchFamily="34" charset="-128"/>
              </a:rPr>
              <a:t>N doping applied to 650 MHz cavities</a:t>
            </a:r>
            <a:r>
              <a:rPr lang="en-US" altLang="en-US" sz="2200" dirty="0">
                <a:latin typeface="Helvetica" panose="020B0604020202020204" pitchFamily="34" charset="0"/>
              </a:rPr>
              <a:t> </a:t>
            </a:r>
            <a:r>
              <a:rPr lang="en-US" altLang="en-US" sz="2200" dirty="0" smtClean="0">
                <a:latin typeface="Helvetica" panose="020B0604020202020204" pitchFamily="34" charset="0"/>
                <a:ea typeface="MS PGothic" panose="020B0600070205080204" pitchFamily="34" charset="-128"/>
              </a:rPr>
              <a:t>at FNAL</a:t>
            </a:r>
            <a:br>
              <a:rPr lang="en-US" altLang="en-US" sz="2200" dirty="0" smtClean="0">
                <a:latin typeface="Helvetica" panose="020B0604020202020204" pitchFamily="34" charset="0"/>
                <a:ea typeface="MS PGothic" panose="020B0600070205080204" pitchFamily="34" charset="-128"/>
              </a:rPr>
            </a:br>
            <a:r>
              <a:rPr lang="en-US" altLang="en-US" sz="2200" dirty="0" smtClean="0">
                <a:latin typeface="Helvetica" panose="020B0604020202020204" pitchFamily="34" charset="0"/>
              </a:rPr>
              <a:t>Q~</a:t>
            </a:r>
            <a:r>
              <a:rPr lang="en-US" altLang="en-US" sz="2200" dirty="0" smtClean="0">
                <a:latin typeface="Helvetica" panose="020B0604020202020204" pitchFamily="34" charset="0"/>
                <a:ea typeface="MS PGothic" panose="020B0600070205080204" pitchFamily="34" charset="-128"/>
              </a:rPr>
              <a:t> 7e10 at 2K, 17 MV/m – record at this frequency! </a:t>
            </a:r>
          </a:p>
        </p:txBody>
      </p:sp>
      <p:sp>
        <p:nvSpPr>
          <p:cNvPr id="43011" name="TextBox 2"/>
          <p:cNvSpPr txBox="1">
            <a:spLocks noChangeArrowheads="1"/>
          </p:cNvSpPr>
          <p:nvPr/>
        </p:nvSpPr>
        <p:spPr bwMode="auto">
          <a:xfrm>
            <a:off x="1280214" y="865898"/>
            <a:ext cx="686630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404040"/>
                </a:solidFill>
              </a:rPr>
              <a:t>Applying N doping to 650 MHz (beta=0.9) leads to </a:t>
            </a:r>
            <a:r>
              <a:rPr lang="en-US" altLang="en-US" sz="2000" dirty="0" smtClean="0">
                <a:solidFill>
                  <a:srgbClr val="404040"/>
                </a:solidFill>
              </a:rPr>
              <a:t>double Q compared to 120C bake (standard surface treatment ILC/XFEL)</a:t>
            </a:r>
            <a:endParaRPr lang="en-US" altLang="en-US" sz="2000" dirty="0">
              <a:solidFill>
                <a:srgbClr val="404040"/>
              </a:solidFill>
            </a:endParaRPr>
          </a:p>
        </p:txBody>
      </p:sp>
      <p:sp>
        <p:nvSpPr>
          <p:cNvPr id="43015" name="Date Placeholder 8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B02C331-D9FD-FC46-9F85-88E4317AED53}" type="datetime1">
              <a:rPr lang="en-US" altLang="en-US" sz="900" smtClean="0">
                <a:solidFill>
                  <a:srgbClr val="154D81"/>
                </a:solidFill>
                <a:latin typeface="Helvetica" panose="020B0604020202020204" pitchFamily="34" charset="0"/>
              </a:rPr>
              <a:t>6/25/15</a:t>
            </a:fld>
            <a:endParaRPr lang="en-US" altLang="en-US" sz="900">
              <a:solidFill>
                <a:srgbClr val="154D81"/>
              </a:solidFill>
              <a:latin typeface="Helvetica" panose="020B0604020202020204" pitchFamily="34" charset="0"/>
            </a:endParaRPr>
          </a:p>
        </p:txBody>
      </p:sp>
      <p:sp>
        <p:nvSpPr>
          <p:cNvPr id="43016" name="Footer Placeholder 9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154D81"/>
                </a:solidFill>
                <a:latin typeface="Helvetica" panose="020B0604020202020204" pitchFamily="34" charset="0"/>
              </a:rPr>
              <a:t>Grassellino | Performance of N doped cavities</a:t>
            </a:r>
            <a:endParaRPr lang="en-US" altLang="en-US" sz="900" b="1">
              <a:solidFill>
                <a:srgbClr val="154D81"/>
              </a:solidFill>
              <a:latin typeface="Helvetica" panose="020B0604020202020204" pitchFamily="34" charset="0"/>
            </a:endParaRPr>
          </a:p>
        </p:txBody>
      </p:sp>
      <p:sp>
        <p:nvSpPr>
          <p:cNvPr id="43017" name="Slide Number Placeholder 10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1D2BB51-5ED1-465F-A5A7-605388FA4A42}" type="slidenum">
              <a:rPr lang="en-US" altLang="en-US" sz="900">
                <a:solidFill>
                  <a:srgbClr val="154D81"/>
                </a:solidFill>
                <a:latin typeface="Helvetica" panose="020B0604020202020204" pitchFamily="34" charset="0"/>
              </a:rPr>
              <a:pPr/>
              <a:t>10</a:t>
            </a:fld>
            <a:endParaRPr lang="en-US" altLang="en-US" sz="900">
              <a:solidFill>
                <a:srgbClr val="154D81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451197" y="5626698"/>
            <a:ext cx="590650" cy="236292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6451" y="5626698"/>
            <a:ext cx="8043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But from frequency scaling from 1.3GHz, with ideal recipe the projected Q value is ~1e11 at 17 MV/m, 2K! Need to optimize doping recipe at lower </a:t>
            </a:r>
            <a:r>
              <a:rPr lang="en-US" u="sng" dirty="0" err="1" smtClean="0"/>
              <a:t>freq</a:t>
            </a:r>
            <a:r>
              <a:rPr lang="en-US" u="sng" dirty="0" smtClean="0"/>
              <a:t> </a:t>
            </a:r>
            <a:endParaRPr lang="en-US" u="sng" dirty="0"/>
          </a:p>
        </p:txBody>
      </p:sp>
      <p:sp>
        <p:nvSpPr>
          <p:cNvPr id="5" name="Sun 4"/>
          <p:cNvSpPr/>
          <p:nvPr/>
        </p:nvSpPr>
        <p:spPr>
          <a:xfrm>
            <a:off x="4478867" y="1496568"/>
            <a:ext cx="406400" cy="413175"/>
          </a:xfrm>
          <a:prstGeom prst="su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74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the N treatment do? N doping profiles via SIMS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41B1-2B55-AC48-BB26-D6AF39D16306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228600" y="6445315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004C97"/>
                </a:solidFill>
                <a:latin typeface="Helvetica" pitchFamily="12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92E84A3-02EC-8549-BD83-9F5790A19C8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28601" y="1040146"/>
            <a:ext cx="5433074" cy="4446587"/>
            <a:chOff x="122220" y="3758891"/>
            <a:chExt cx="3755269" cy="2728669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220" y="3758891"/>
              <a:ext cx="3755269" cy="27286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12765" y="3830481"/>
              <a:ext cx="533473" cy="212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4C97"/>
                  </a:solidFill>
                  <a:latin typeface="Arial"/>
                </a:rPr>
                <a:t>Nitrides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179320" y="3817005"/>
              <a:ext cx="8545" cy="13062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282940" y="3838601"/>
              <a:ext cx="1490165" cy="212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4C97"/>
                  </a:solidFill>
                  <a:latin typeface="Arial"/>
                </a:rPr>
                <a:t>Interstitial nitrogen in </a:t>
              </a:r>
              <a:r>
                <a:rPr lang="en-US" sz="2000" dirty="0" err="1">
                  <a:solidFill>
                    <a:srgbClr val="004C97"/>
                  </a:solidFill>
                  <a:latin typeface="Arial"/>
                </a:rPr>
                <a:t>Nb</a:t>
              </a:r>
              <a:endParaRPr lang="en-US" sz="2000" dirty="0">
                <a:solidFill>
                  <a:srgbClr val="004C97"/>
                </a:solidFill>
                <a:latin typeface="Arial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940037" y="4100210"/>
              <a:ext cx="2478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1179320" y="4100210"/>
              <a:ext cx="31619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/>
          <p:cNvCxnSpPr>
            <a:stCxn id="16" idx="2"/>
          </p:cNvCxnSpPr>
          <p:nvPr/>
        </p:nvCxnSpPr>
        <p:spPr>
          <a:xfrm>
            <a:off x="3186794" y="3794399"/>
            <a:ext cx="80574" cy="6074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85733" y="3332734"/>
            <a:ext cx="1602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4C97"/>
                </a:solidFill>
                <a:latin typeface="Arial"/>
              </a:rPr>
              <a:t>Non-doped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13086" y="2269422"/>
            <a:ext cx="1012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4C97"/>
                </a:solidFill>
                <a:latin typeface="Arial"/>
              </a:rPr>
              <a:t>Doped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365944" y="2519410"/>
            <a:ext cx="689094" cy="636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05100" y="5501050"/>
            <a:ext cx="1617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4C97"/>
                </a:solidFill>
                <a:latin typeface="Arial"/>
              </a:rPr>
              <a:t>Depth (um)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8600" y="5738038"/>
            <a:ext cx="479519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4C97"/>
                </a:solidFill>
                <a:latin typeface="Arial"/>
              </a:rPr>
              <a:t>A. </a:t>
            </a:r>
            <a:r>
              <a:rPr lang="en-US" sz="1200" dirty="0" err="1">
                <a:solidFill>
                  <a:srgbClr val="004C97"/>
                </a:solidFill>
                <a:latin typeface="Arial"/>
              </a:rPr>
              <a:t>Romanenko</a:t>
            </a:r>
            <a:r>
              <a:rPr lang="en-US" sz="1200" dirty="0">
                <a:solidFill>
                  <a:srgbClr val="004C97"/>
                </a:solidFill>
                <a:latin typeface="Arial"/>
              </a:rPr>
              <a:t>, talk at LINAC 2014, Geneva</a:t>
            </a:r>
          </a:p>
          <a:p>
            <a:r>
              <a:rPr lang="en-US" sz="1200" dirty="0">
                <a:solidFill>
                  <a:srgbClr val="004C97"/>
                </a:solidFill>
                <a:latin typeface="Arial"/>
              </a:rPr>
              <a:t>And D. </a:t>
            </a:r>
            <a:r>
              <a:rPr lang="en-US" sz="1200" dirty="0" err="1">
                <a:solidFill>
                  <a:srgbClr val="004C97"/>
                </a:solidFill>
                <a:latin typeface="Arial"/>
              </a:rPr>
              <a:t>Gonnella</a:t>
            </a:r>
            <a:r>
              <a:rPr lang="en-US" sz="1200" dirty="0">
                <a:solidFill>
                  <a:srgbClr val="004C97"/>
                </a:solidFill>
                <a:latin typeface="Arial"/>
              </a:rPr>
              <a:t> et al, LINAC 2014, Geneva</a:t>
            </a:r>
          </a:p>
          <a:p>
            <a:r>
              <a:rPr lang="en-US" sz="1200" dirty="0">
                <a:solidFill>
                  <a:srgbClr val="004C97"/>
                </a:solidFill>
                <a:latin typeface="Arial"/>
              </a:rPr>
              <a:t>C. Reece et al, </a:t>
            </a:r>
            <a:r>
              <a:rPr lang="en-US" sz="1200" b="1" dirty="0">
                <a:solidFill>
                  <a:srgbClr val="004C97"/>
                </a:solidFill>
                <a:latin typeface="Arial"/>
              </a:rPr>
              <a:t>WEPWI026 </a:t>
            </a:r>
            <a:endParaRPr lang="en-US" sz="1200" dirty="0">
              <a:solidFill>
                <a:srgbClr val="004C97"/>
              </a:solidFill>
              <a:latin typeface="Arial"/>
            </a:endParaRPr>
          </a:p>
          <a:p>
            <a:endParaRPr lang="en-US" sz="1400" dirty="0">
              <a:solidFill>
                <a:srgbClr val="004C97"/>
              </a:solidFill>
              <a:latin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6262" y="748849"/>
            <a:ext cx="3821656" cy="304745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254" y="3752613"/>
            <a:ext cx="4335745" cy="301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384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Nitrides (post bake, pre-EP) – imaged by SEM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DC0E2-3D9A-5149-82E3-3C4AC12FFB29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7" name="Shape 43"/>
          <p:cNvSpPr/>
          <p:nvPr/>
        </p:nvSpPr>
        <p:spPr>
          <a:xfrm>
            <a:off x="228600" y="745405"/>
            <a:ext cx="4705865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defTabSz="321457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E32400"/>
                </a:solidFill>
                <a:latin typeface="Georgia"/>
                <a:ea typeface="Georgia"/>
                <a:cs typeface="Georgia"/>
                <a:sym typeface="Georgia"/>
              </a:rPr>
              <a:t>Flat Nb sample baked at 800C˚ </a:t>
            </a:r>
          </a:p>
          <a:p>
            <a:pPr defTabSz="321457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E32400"/>
                </a:solidFill>
                <a:latin typeface="Georgia"/>
                <a:ea typeface="Georgia"/>
                <a:cs typeface="Georgia"/>
                <a:sym typeface="Georgia"/>
              </a:rPr>
              <a:t>for </a:t>
            </a:r>
            <a:r>
              <a:rPr sz="1600" b="1" dirty="0">
                <a:solidFill>
                  <a:srgbClr val="E32400"/>
                </a:solidFill>
                <a:latin typeface="Georgia"/>
                <a:ea typeface="Georgia"/>
                <a:cs typeface="Georgia"/>
                <a:sym typeface="Georgia"/>
              </a:rPr>
              <a:t>2 min with N</a:t>
            </a:r>
            <a:r>
              <a:rPr sz="1600" b="1" baseline="-5999" dirty="0">
                <a:solidFill>
                  <a:srgbClr val="E32400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r>
              <a:rPr sz="1600" dirty="0">
                <a:solidFill>
                  <a:srgbClr val="E32400"/>
                </a:solidFill>
                <a:latin typeface="Georgia"/>
                <a:ea typeface="Georgia"/>
                <a:cs typeface="Georgia"/>
                <a:sym typeface="Georgia"/>
              </a:rPr>
              <a:t> + 6 min </a:t>
            </a:r>
            <a:r>
              <a:rPr lang="en-US" sz="1600" dirty="0">
                <a:solidFill>
                  <a:srgbClr val="E32400"/>
                </a:solidFill>
                <a:latin typeface="Georgia"/>
                <a:ea typeface="Georgia"/>
                <a:cs typeface="Georgia"/>
                <a:sym typeface="Georgia"/>
              </a:rPr>
              <a:t>annealing</a:t>
            </a:r>
            <a:endParaRPr sz="1600" dirty="0">
              <a:solidFill>
                <a:srgbClr val="E324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8" name="N-tr2-6min-15-s1-1.8a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1836" y="4036219"/>
            <a:ext cx="3804047" cy="273293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N-tr2-6min-15-s1-1.9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2906" y="1258634"/>
            <a:ext cx="3804047" cy="27329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5kV-field-free-2.7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02125" y="1245149"/>
            <a:ext cx="3815849" cy="2741415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47"/>
          <p:cNvSpPr/>
          <p:nvPr/>
        </p:nvSpPr>
        <p:spPr>
          <a:xfrm>
            <a:off x="5002125" y="745405"/>
            <a:ext cx="4357443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defTabSz="321457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Flat Nb sample baked at 800C˚ for </a:t>
            </a:r>
          </a:p>
          <a:p>
            <a:pPr defTabSz="321457">
              <a:defRPr sz="1800">
                <a:solidFill>
                  <a:srgbClr val="000000"/>
                </a:solidFill>
              </a:defRPr>
            </a:pPr>
            <a:r>
              <a:rPr sz="1600" b="1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20 min with N</a:t>
            </a:r>
            <a:r>
              <a:rPr sz="1600" b="1" baseline="-5999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r>
              <a:rPr sz="16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+ 30 min </a:t>
            </a:r>
            <a:r>
              <a:rPr lang="en-US" sz="16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annealing</a:t>
            </a:r>
            <a:endParaRPr sz="1600" dirty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2" name="5kV-field-free-2.7a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009555" y="4034515"/>
            <a:ext cx="3790990" cy="2723555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extBox 12"/>
          <p:cNvSpPr txBox="1"/>
          <p:nvPr/>
        </p:nvSpPr>
        <p:spPr>
          <a:xfrm>
            <a:off x="828269" y="3279836"/>
            <a:ext cx="7804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4C97"/>
                </a:solidFill>
                <a:latin typeface="Arial"/>
              </a:rPr>
              <a:t>Bad (poorly SC) nitride phases that need to be removed via EP</a:t>
            </a:r>
          </a:p>
        </p:txBody>
      </p:sp>
    </p:spTree>
    <p:extLst>
      <p:ext uri="{BB962C8B-B14F-4D97-AF65-F5344CB8AC3E}">
        <p14:creationId xmlns:p14="http://schemas.microsoft.com/office/powerpoint/2010/main" val="266164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Room T TEM on post gas bake, pre-EP surface (2/6 recipe)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D7D0-CD4B-1C44-9EF0-5C59AF0134B3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7" name="3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96755" y="798715"/>
            <a:ext cx="2732484" cy="2732484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58241" y="814519"/>
            <a:ext cx="2794993" cy="269851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53"/>
          <p:cNvSpPr/>
          <p:nvPr/>
        </p:nvSpPr>
        <p:spPr>
          <a:xfrm>
            <a:off x="160617" y="1191367"/>
            <a:ext cx="2946797" cy="1303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 defTabSz="457200">
              <a:defRPr sz="28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>
              <a:defRPr sz="1800"/>
            </a:pPr>
            <a:r>
              <a:rPr sz="2000" dirty="0"/>
              <a:t>a) μm-sized areas of “uniform” contrast in near-surface show only Nb reflections </a:t>
            </a:r>
          </a:p>
        </p:txBody>
      </p:sp>
      <p:sp>
        <p:nvSpPr>
          <p:cNvPr id="10" name="Shape 54"/>
          <p:cNvSpPr/>
          <p:nvPr/>
        </p:nvSpPr>
        <p:spPr>
          <a:xfrm flipH="1">
            <a:off x="8270591" y="1795863"/>
            <a:ext cx="196453" cy="422672"/>
          </a:xfrm>
          <a:prstGeom prst="line">
            <a:avLst/>
          </a:prstGeom>
          <a:ln w="12700">
            <a:solidFill>
              <a:srgbClr val="FFFFFF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1" name="Shape 55"/>
          <p:cNvSpPr/>
          <p:nvPr/>
        </p:nvSpPr>
        <p:spPr>
          <a:xfrm flipH="1" flipV="1">
            <a:off x="8288450" y="2284019"/>
            <a:ext cx="253008" cy="44649"/>
          </a:xfrm>
          <a:prstGeom prst="line">
            <a:avLst/>
          </a:prstGeom>
          <a:ln w="12700">
            <a:solidFill>
              <a:srgbClr val="FFFFFF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2" name="Shape 56"/>
          <p:cNvSpPr/>
          <p:nvPr/>
        </p:nvSpPr>
        <p:spPr>
          <a:xfrm>
            <a:off x="8181294" y="1748238"/>
            <a:ext cx="53579" cy="491134"/>
          </a:xfrm>
          <a:prstGeom prst="line">
            <a:avLst/>
          </a:prstGeom>
          <a:ln w="12700">
            <a:solidFill>
              <a:srgbClr val="FFFFFF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3" name="Shape 57"/>
          <p:cNvSpPr/>
          <p:nvPr/>
        </p:nvSpPr>
        <p:spPr>
          <a:xfrm>
            <a:off x="6243552" y="932660"/>
            <a:ext cx="1046554" cy="392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8" tIns="26788" rIns="26788" bIns="26788">
            <a:spAutoFit/>
          </a:bodyPr>
          <a:lstStyle/>
          <a:p>
            <a:pPr defTabSz="196446">
              <a:buClr>
                <a:srgbClr val="000000"/>
              </a:buClr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Nb</a:t>
            </a:r>
            <a:r>
              <a:rPr sz="2200" baseline="-599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[113]</a:t>
            </a:r>
          </a:p>
        </p:txBody>
      </p:sp>
      <p:sp>
        <p:nvSpPr>
          <p:cNvPr id="14" name="Shape 58"/>
          <p:cNvSpPr/>
          <p:nvPr/>
        </p:nvSpPr>
        <p:spPr>
          <a:xfrm>
            <a:off x="4734435" y="1486300"/>
            <a:ext cx="348258" cy="348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ln w="12700">
            <a:solidFill>
              <a:srgbClr val="F5EC00"/>
            </a:solidFill>
            <a:miter lim="400000"/>
          </a:ln>
        </p:spPr>
        <p:txBody>
          <a:bodyPr lIns="26788" tIns="26788" rIns="26788" bIns="26788"/>
          <a:lstStyle/>
          <a:p>
            <a:pPr defTabSz="196446">
              <a:buClr>
                <a:srgbClr val="000000"/>
              </a:buClr>
              <a:defRPr sz="800" b="1">
                <a:solidFill>
                  <a:srgbClr val="00000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800" b="1">
              <a:solidFill>
                <a:srgbClr val="000000"/>
              </a:solidFill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" name="Shape 59"/>
          <p:cNvSpPr/>
          <p:nvPr/>
        </p:nvSpPr>
        <p:spPr>
          <a:xfrm flipH="1">
            <a:off x="5085581" y="1664894"/>
            <a:ext cx="1281263" cy="1"/>
          </a:xfrm>
          <a:prstGeom prst="line">
            <a:avLst/>
          </a:prstGeom>
          <a:ln w="12700">
            <a:solidFill>
              <a:srgbClr val="F5EC0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pic>
        <p:nvPicPr>
          <p:cNvPr id="16" name="2.t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69966" y="4004472"/>
            <a:ext cx="2777133" cy="27771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dropped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163185" y="4004472"/>
            <a:ext cx="2946797" cy="2772841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62"/>
          <p:cNvSpPr/>
          <p:nvPr/>
        </p:nvSpPr>
        <p:spPr>
          <a:xfrm>
            <a:off x="6207833" y="3870527"/>
            <a:ext cx="2814220" cy="392653"/>
          </a:xfrm>
          <a:prstGeom prst="rect">
            <a:avLst/>
          </a:prstGeom>
          <a:solidFill>
            <a:srgbClr val="AAAAAA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8" tIns="26788" rIns="26788" bIns="26788">
            <a:spAutoFit/>
          </a:bodyPr>
          <a:lstStyle/>
          <a:p>
            <a:pPr defTabSz="196446">
              <a:buClr>
                <a:srgbClr val="000000"/>
              </a:buClr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Nb</a:t>
            </a:r>
            <a:r>
              <a:rPr sz="2200" baseline="-599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[113]+</a:t>
            </a:r>
            <a:r>
              <a:rPr sz="2200">
                <a:solidFill>
                  <a:srgbClr val="3A88FE"/>
                </a:solidFill>
                <a:uFill>
                  <a:solidFill>
                    <a:srgbClr val="3A88F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Nb</a:t>
            </a:r>
            <a:r>
              <a:rPr sz="2200" baseline="-5999">
                <a:solidFill>
                  <a:srgbClr val="3A88FE"/>
                </a:solidFill>
                <a:uFill>
                  <a:solidFill>
                    <a:srgbClr val="3A88F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sz="2200">
                <a:solidFill>
                  <a:srgbClr val="3A88FE"/>
                </a:solidFill>
                <a:uFill>
                  <a:solidFill>
                    <a:srgbClr val="3A88F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 [210]</a:t>
            </a:r>
            <a:r>
              <a: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+?</a:t>
            </a:r>
          </a:p>
        </p:txBody>
      </p:sp>
      <p:sp>
        <p:nvSpPr>
          <p:cNvPr id="19" name="Shape 63"/>
          <p:cNvSpPr/>
          <p:nvPr/>
        </p:nvSpPr>
        <p:spPr>
          <a:xfrm>
            <a:off x="4654067" y="5308206"/>
            <a:ext cx="348258" cy="348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ln w="12700">
            <a:solidFill>
              <a:srgbClr val="F5EC00"/>
            </a:solidFill>
            <a:miter lim="400000"/>
          </a:ln>
        </p:spPr>
        <p:txBody>
          <a:bodyPr lIns="26788" tIns="26788" rIns="26788" bIns="26788"/>
          <a:lstStyle/>
          <a:p>
            <a:pPr defTabSz="196446">
              <a:buClr>
                <a:srgbClr val="000000"/>
              </a:buClr>
              <a:defRPr sz="800" b="1">
                <a:solidFill>
                  <a:srgbClr val="00000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800" b="1">
              <a:solidFill>
                <a:srgbClr val="000000"/>
              </a:solidFill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Shape 64"/>
          <p:cNvSpPr/>
          <p:nvPr/>
        </p:nvSpPr>
        <p:spPr>
          <a:xfrm flipH="1">
            <a:off x="5005215" y="5486801"/>
            <a:ext cx="1586874" cy="1"/>
          </a:xfrm>
          <a:prstGeom prst="line">
            <a:avLst/>
          </a:prstGeom>
          <a:ln w="12700">
            <a:solidFill>
              <a:srgbClr val="F5EC0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1" name="Shape 65"/>
          <p:cNvSpPr/>
          <p:nvPr/>
        </p:nvSpPr>
        <p:spPr>
          <a:xfrm>
            <a:off x="135645" y="4013651"/>
            <a:ext cx="3125391" cy="1303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 defTabSz="321457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b) few Nb nitrides-features (Nb</a:t>
            </a:r>
            <a:r>
              <a:rPr sz="2000" baseline="-5999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r>
              <a:rPr sz="20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N reflections) in Nb near-surface.  </a:t>
            </a:r>
            <a:r>
              <a:rPr lang="en-US" sz="20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Nitride “teeth”</a:t>
            </a:r>
            <a:r>
              <a:rPr sz="20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go ~0.2 μm deep</a:t>
            </a:r>
          </a:p>
        </p:txBody>
      </p:sp>
      <p:sp>
        <p:nvSpPr>
          <p:cNvPr id="22" name="Shape 66"/>
          <p:cNvSpPr/>
          <p:nvPr/>
        </p:nvSpPr>
        <p:spPr>
          <a:xfrm>
            <a:off x="4993396" y="798714"/>
            <a:ext cx="923766" cy="392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8" tIns="26788" rIns="26788" bIns="26788">
            <a:spAutoFit/>
          </a:bodyPr>
          <a:lstStyle>
            <a:lvl1pPr algn="l" defTabSz="279400">
              <a:buClr>
                <a:srgbClr val="000000"/>
              </a:buClr>
              <a:defRPr sz="320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FFFFFF"/>
                </a:solidFill>
                <a:uFillTx/>
              </a:rPr>
              <a:t>Pt layer</a:t>
            </a:r>
          </a:p>
        </p:txBody>
      </p:sp>
      <p:sp>
        <p:nvSpPr>
          <p:cNvPr id="23" name="Shape 67"/>
          <p:cNvSpPr/>
          <p:nvPr/>
        </p:nvSpPr>
        <p:spPr>
          <a:xfrm>
            <a:off x="5020185" y="4031261"/>
            <a:ext cx="923766" cy="392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8" tIns="26788" rIns="26788" bIns="26788">
            <a:spAutoFit/>
          </a:bodyPr>
          <a:lstStyle>
            <a:lvl1pPr algn="l" defTabSz="279400">
              <a:buClr>
                <a:srgbClr val="000000"/>
              </a:buClr>
              <a:defRPr sz="320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FFFFFF"/>
                </a:solidFill>
                <a:uFillTx/>
              </a:rPr>
              <a:t>Pt layer</a:t>
            </a:r>
          </a:p>
        </p:txBody>
      </p:sp>
      <p:sp>
        <p:nvSpPr>
          <p:cNvPr id="24" name="Shape 68"/>
          <p:cNvSpPr/>
          <p:nvPr/>
        </p:nvSpPr>
        <p:spPr>
          <a:xfrm flipH="1">
            <a:off x="3903974" y="4486676"/>
            <a:ext cx="479227" cy="726281"/>
          </a:xfrm>
          <a:prstGeom prst="line">
            <a:avLst/>
          </a:prstGeom>
          <a:ln w="12700">
            <a:solidFill>
              <a:srgbClr val="FFFFFF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5" name="Shape 69"/>
          <p:cNvSpPr/>
          <p:nvPr/>
        </p:nvSpPr>
        <p:spPr>
          <a:xfrm rot="18270436">
            <a:off x="3610988" y="4602840"/>
            <a:ext cx="848321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788" tIns="26788" rIns="26788" bIns="26788">
            <a:spAutoFit/>
          </a:bodyPr>
          <a:lstStyle>
            <a:lvl1pPr algn="l" defTabSz="279400">
              <a:buClr>
                <a:srgbClr val="000000"/>
              </a:buClr>
              <a:defRPr sz="2000" b="1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 sz="1800" b="0">
                <a:solidFill>
                  <a:srgbClr val="000000"/>
                </a:solidFill>
                <a:uFillTx/>
              </a:defRPr>
            </a:pPr>
            <a:r>
              <a:rPr sz="1400" b="0">
                <a:solidFill>
                  <a:srgbClr val="FFFFFF"/>
                </a:solidFill>
                <a:uFillTx/>
              </a:rPr>
              <a:t>~0.2 μm</a:t>
            </a:r>
          </a:p>
        </p:txBody>
      </p:sp>
      <p:sp>
        <p:nvSpPr>
          <p:cNvPr id="26" name="Shape 70"/>
          <p:cNvSpPr/>
          <p:nvPr/>
        </p:nvSpPr>
        <p:spPr>
          <a:xfrm flipH="1">
            <a:off x="7886615" y="5043293"/>
            <a:ext cx="339329" cy="410766"/>
          </a:xfrm>
          <a:prstGeom prst="line">
            <a:avLst/>
          </a:prstGeom>
          <a:ln w="12700">
            <a:solidFill>
              <a:srgbClr val="74A7FE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7" name="Shape 71"/>
          <p:cNvSpPr/>
          <p:nvPr/>
        </p:nvSpPr>
        <p:spPr>
          <a:xfrm flipH="1" flipV="1">
            <a:off x="7904474" y="5468941"/>
            <a:ext cx="250031" cy="26789"/>
          </a:xfrm>
          <a:prstGeom prst="line">
            <a:avLst/>
          </a:prstGeom>
          <a:ln w="12700">
            <a:solidFill>
              <a:srgbClr val="74A7FE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8" name="Shape 72"/>
          <p:cNvSpPr/>
          <p:nvPr/>
        </p:nvSpPr>
        <p:spPr>
          <a:xfrm flipH="1">
            <a:off x="7880661" y="4965902"/>
            <a:ext cx="62509" cy="517923"/>
          </a:xfrm>
          <a:prstGeom prst="line">
            <a:avLst/>
          </a:prstGeom>
          <a:ln w="12700">
            <a:solidFill>
              <a:srgbClr val="74A7FE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82406" y="3531199"/>
            <a:ext cx="4469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4C97"/>
                </a:solidFill>
                <a:latin typeface="Arial"/>
              </a:rPr>
              <a:t>Courtesy of Y. </a:t>
            </a:r>
            <a:r>
              <a:rPr lang="en-US" dirty="0" err="1">
                <a:solidFill>
                  <a:srgbClr val="004C97"/>
                </a:solidFill>
                <a:latin typeface="Arial"/>
              </a:rPr>
              <a:t>Trenhikina</a:t>
            </a:r>
            <a:r>
              <a:rPr lang="en-US" dirty="0">
                <a:solidFill>
                  <a:srgbClr val="004C97"/>
                </a:solidFill>
                <a:latin typeface="Arial"/>
              </a:rPr>
              <a:t>, FNAL</a:t>
            </a:r>
          </a:p>
        </p:txBody>
      </p:sp>
    </p:spTree>
    <p:extLst>
      <p:ext uri="{BB962C8B-B14F-4D97-AF65-F5344CB8AC3E}">
        <p14:creationId xmlns:p14="http://schemas.microsoft.com/office/powerpoint/2010/main" val="4154478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6"/>
            <a:ext cx="8915400" cy="641739"/>
          </a:xfrm>
        </p:spPr>
        <p:txBody>
          <a:bodyPr/>
          <a:lstStyle/>
          <a:p>
            <a:r>
              <a:rPr lang="en-US" dirty="0" smtClean="0"/>
              <a:t>Room T TEM on N doped surface AFTER EP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05FB-E9DB-5A42-802C-6654508F18C9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7" name="Shape 89"/>
          <p:cNvSpPr/>
          <p:nvPr/>
        </p:nvSpPr>
        <p:spPr>
          <a:xfrm>
            <a:off x="228600" y="2136407"/>
            <a:ext cx="3874164" cy="2226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marL="342900" indent="-342900" defTabSz="321457">
              <a:buFont typeface="Arial"/>
              <a:buChar char="•"/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Preliminary: </a:t>
            </a:r>
            <a:r>
              <a:rPr sz="2000" u="sng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no</a:t>
            </a:r>
            <a:r>
              <a:rPr sz="20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visible Nb nitrides-teeth in near-surface show only Nb reflections</a:t>
            </a:r>
            <a:endParaRPr lang="en-US" sz="2000" dirty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indent="-342900" defTabSz="321457">
              <a:buFont typeface="Arial"/>
              <a:buChar char="•"/>
              <a:defRPr sz="1800">
                <a:solidFill>
                  <a:srgbClr val="000000"/>
                </a:solidFill>
              </a:defRPr>
            </a:pPr>
            <a:endParaRPr lang="en-US" sz="2000" dirty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indent="-342900" defTabSz="321457">
              <a:buFont typeface="Arial"/>
              <a:buChar char="•"/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Confirms that root of improvement is from nitrogen as interstitial in the lattice</a:t>
            </a:r>
            <a:endParaRPr sz="2000" dirty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70225" y="1347575"/>
            <a:ext cx="4644933" cy="4118998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91"/>
          <p:cNvSpPr/>
          <p:nvPr/>
        </p:nvSpPr>
        <p:spPr>
          <a:xfrm>
            <a:off x="6128768" y="913051"/>
            <a:ext cx="1057024" cy="392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8" tIns="26788" rIns="26788" bIns="26788">
            <a:spAutoFit/>
          </a:bodyPr>
          <a:lstStyle/>
          <a:p>
            <a:pPr defTabSz="196446">
              <a:buClr>
                <a:srgbClr val="000000"/>
              </a:buClr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Nb</a:t>
            </a:r>
            <a:r>
              <a:rPr sz="2200" baseline="-599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[100]</a:t>
            </a:r>
          </a:p>
        </p:txBody>
      </p:sp>
    </p:spTree>
    <p:extLst>
      <p:ext uri="{BB962C8B-B14F-4D97-AF65-F5344CB8AC3E}">
        <p14:creationId xmlns:p14="http://schemas.microsoft.com/office/powerpoint/2010/main" val="1708284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6"/>
            <a:ext cx="8915400" cy="641739"/>
          </a:xfrm>
        </p:spPr>
        <p:txBody>
          <a:bodyPr/>
          <a:lstStyle/>
          <a:p>
            <a:r>
              <a:rPr lang="en-US" dirty="0" smtClean="0"/>
              <a:t>Cryogenic TEM on N doped surface AFTER EP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71D5-45F5-8946-9A3C-F733A4A7EEF8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15</a:t>
            </a:fld>
            <a:endParaRPr lang="en-US" altLang="en-US"/>
          </a:p>
        </p:txBody>
      </p:sp>
      <p:pic>
        <p:nvPicPr>
          <p:cNvPr id="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2780" y="1277793"/>
            <a:ext cx="4229223" cy="3732684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91"/>
          <p:cNvSpPr/>
          <p:nvPr/>
        </p:nvSpPr>
        <p:spPr>
          <a:xfrm>
            <a:off x="6128768" y="913051"/>
            <a:ext cx="1057024" cy="392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8" tIns="26788" rIns="26788" bIns="26788">
            <a:spAutoFit/>
          </a:bodyPr>
          <a:lstStyle/>
          <a:p>
            <a:pPr defTabSz="196446">
              <a:buClr>
                <a:srgbClr val="000000"/>
              </a:buClr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Nb</a:t>
            </a:r>
            <a:r>
              <a:rPr sz="2200" baseline="-599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[100]</a:t>
            </a:r>
          </a:p>
        </p:txBody>
      </p:sp>
      <p:pic>
        <p:nvPicPr>
          <p:cNvPr id="10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28422" y="1291751"/>
            <a:ext cx="4203937" cy="3732684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/>
          <p:cNvSpPr txBox="1"/>
          <p:nvPr/>
        </p:nvSpPr>
        <p:spPr>
          <a:xfrm>
            <a:off x="2414212" y="83581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4C97"/>
                </a:solidFill>
                <a:latin typeface="Arial"/>
              </a:rPr>
              <a:t>ROOM 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24967" y="821072"/>
            <a:ext cx="65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4C97"/>
                </a:solidFill>
                <a:latin typeface="Arial"/>
              </a:rPr>
              <a:t>90K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4074854" y="779201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Shape 96"/>
          <p:cNvSpPr/>
          <p:nvPr/>
        </p:nvSpPr>
        <p:spPr>
          <a:xfrm>
            <a:off x="0" y="5049846"/>
            <a:ext cx="9144000" cy="15494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defTabSz="457200">
              <a:defRPr sz="28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>
              <a:defRPr sz="1800"/>
            </a:pPr>
            <a:r>
              <a:rPr sz="2000" dirty="0"/>
              <a:t>Preliminary: large near-surface area is affected by Nb </a:t>
            </a:r>
            <a:r>
              <a:rPr lang="en-US" sz="2000" dirty="0" smtClean="0"/>
              <a:t>nano</a:t>
            </a:r>
            <a:r>
              <a:rPr sz="2000" dirty="0" smtClean="0"/>
              <a:t>hydride precipitation</a:t>
            </a:r>
            <a:r>
              <a:rPr lang="en-US" sz="2000" dirty="0" smtClean="0"/>
              <a:t>!</a:t>
            </a:r>
            <a:r>
              <a:rPr sz="2000" dirty="0" smtClean="0"/>
              <a:t> </a:t>
            </a:r>
            <a:r>
              <a:rPr lang="en-US" sz="2000" dirty="0" smtClean="0"/>
              <a:t>But different than typical: </a:t>
            </a:r>
            <a:r>
              <a:rPr sz="2000" dirty="0" smtClean="0"/>
              <a:t>closely spaced</a:t>
            </a:r>
            <a:r>
              <a:rPr lang="en-US" sz="2000" dirty="0" smtClean="0"/>
              <a:t>, very</a:t>
            </a:r>
            <a:r>
              <a:rPr sz="2000" dirty="0" smtClean="0"/>
              <a:t> </a:t>
            </a:r>
            <a:r>
              <a:rPr sz="2000" dirty="0"/>
              <a:t>small/thin Nb hydrides</a:t>
            </a:r>
            <a:r>
              <a:rPr sz="2000" dirty="0" smtClean="0"/>
              <a:t>.</a:t>
            </a:r>
            <a:endParaRPr lang="en-US" sz="2000" dirty="0" smtClean="0"/>
          </a:p>
          <a:p>
            <a:pPr>
              <a:defRPr sz="1800"/>
            </a:pPr>
            <a:endParaRPr lang="en-US" sz="2000" dirty="0" smtClean="0"/>
          </a:p>
          <a:p>
            <a:pPr>
              <a:defRPr sz="1800"/>
            </a:pPr>
            <a:r>
              <a:rPr lang="en-US" sz="1600" dirty="0" smtClean="0"/>
              <a:t> </a:t>
            </a:r>
            <a:r>
              <a:rPr lang="en-US" sz="1600" dirty="0" err="1"/>
              <a:t>N</a:t>
            </a:r>
            <a:r>
              <a:rPr lang="en-US" sz="1600" dirty="0" err="1" smtClean="0"/>
              <a:t>anohydrides</a:t>
            </a:r>
            <a:r>
              <a:rPr lang="en-US" sz="1600" dirty="0" smtClean="0"/>
              <a:t> in standardly treated samples: </a:t>
            </a:r>
            <a:r>
              <a:rPr lang="hu-HU" sz="1600" dirty="0"/>
              <a:t>Trenikhina et. al. J. of Appl. Phys., 117, 154507 (2015).</a:t>
            </a:r>
          </a:p>
          <a:p>
            <a:pPr>
              <a:defRPr sz="1800"/>
            </a:pP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3696350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questions: nature of premature quench in N doped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C511-2689-CE4A-A085-7C1247A7BF3D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08" y="4290575"/>
            <a:ext cx="3102333" cy="24838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8716" y="4320275"/>
            <a:ext cx="3151242" cy="24949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297" y="1336825"/>
            <a:ext cx="3254284" cy="25633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6826" y="1367916"/>
            <a:ext cx="3394695" cy="2665991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060948" y="1325589"/>
            <a:ext cx="0" cy="5189492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411770" y="1325589"/>
            <a:ext cx="0" cy="5216229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08700" y="988068"/>
            <a:ext cx="1352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4C97"/>
                </a:solidFill>
                <a:latin typeface="Arial"/>
              </a:rPr>
              <a:t>16 MV/m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09702" y="1009222"/>
            <a:ext cx="140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4C97"/>
                </a:solidFill>
                <a:latin typeface="Arial"/>
              </a:rPr>
              <a:t>2.7e10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91521" y="2181583"/>
            <a:ext cx="24530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4C97"/>
                </a:solidFill>
                <a:latin typeface="Arial"/>
              </a:rPr>
              <a:t>Recipe 2/6</a:t>
            </a:r>
          </a:p>
          <a:p>
            <a:r>
              <a:rPr lang="en-US" sz="2800" dirty="0">
                <a:solidFill>
                  <a:srgbClr val="004C97"/>
                </a:solidFill>
                <a:latin typeface="Arial"/>
              </a:rPr>
              <a:t>“light doping”</a:t>
            </a:r>
          </a:p>
          <a:p>
            <a:endParaRPr lang="en-US" sz="2800" dirty="0">
              <a:solidFill>
                <a:srgbClr val="004C97"/>
              </a:solidFill>
              <a:latin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93770" y="4340914"/>
            <a:ext cx="25502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4C97"/>
                </a:solidFill>
                <a:latin typeface="Arial"/>
              </a:rPr>
              <a:t>Recipe 20/30</a:t>
            </a:r>
          </a:p>
          <a:p>
            <a:r>
              <a:rPr lang="en-US" sz="2800" dirty="0">
                <a:solidFill>
                  <a:srgbClr val="004C97"/>
                </a:solidFill>
                <a:latin typeface="Arial"/>
              </a:rPr>
              <a:t>“heavy doping”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4926108" y="1134833"/>
            <a:ext cx="4217892" cy="101450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MS PGothic" pitchFamily="34" charset="-128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US" sz="1400" dirty="0" smtClean="0"/>
              <a:t>Heavier doping levels result in premature quench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/>
              <a:t>Single cell N doped demonstrated up to 39 MV/m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/>
              <a:t>Nine cells lower than single cell for same treatment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4814468" y="745405"/>
            <a:ext cx="4230116" cy="1436178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93771" y="3089524"/>
            <a:ext cx="2550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4C97"/>
                </a:solidFill>
                <a:latin typeface="Arial"/>
              </a:rPr>
              <a:t>&lt;Q&gt;=3.6e10</a:t>
            </a:r>
          </a:p>
          <a:p>
            <a:r>
              <a:rPr lang="en-US" dirty="0">
                <a:solidFill>
                  <a:srgbClr val="004C97"/>
                </a:solidFill>
                <a:latin typeface="Arial"/>
              </a:rPr>
              <a:t>&lt;</a:t>
            </a:r>
            <a:r>
              <a:rPr lang="en-US" dirty="0" err="1">
                <a:solidFill>
                  <a:srgbClr val="004C97"/>
                </a:solidFill>
                <a:latin typeface="Arial"/>
              </a:rPr>
              <a:t>E</a:t>
            </a:r>
            <a:r>
              <a:rPr lang="en-US" baseline="-25000" dirty="0" err="1">
                <a:solidFill>
                  <a:srgbClr val="004C97"/>
                </a:solidFill>
                <a:latin typeface="Arial"/>
              </a:rPr>
              <a:t>max</a:t>
            </a:r>
            <a:r>
              <a:rPr lang="en-US" dirty="0">
                <a:solidFill>
                  <a:srgbClr val="004C97"/>
                </a:solidFill>
                <a:latin typeface="Arial"/>
              </a:rPr>
              <a:t>&gt;=22.2 MV/m</a:t>
            </a:r>
          </a:p>
          <a:p>
            <a:r>
              <a:rPr lang="en-US" dirty="0" err="1">
                <a:solidFill>
                  <a:srgbClr val="004C97"/>
                </a:solidFill>
                <a:latin typeface="Arial"/>
              </a:rPr>
              <a:t>E</a:t>
            </a:r>
            <a:r>
              <a:rPr lang="en-US" baseline="-25000" dirty="0" err="1">
                <a:solidFill>
                  <a:srgbClr val="004C97"/>
                </a:solidFill>
                <a:latin typeface="Arial"/>
              </a:rPr>
              <a:t>max</a:t>
            </a:r>
            <a:r>
              <a:rPr lang="en-US" dirty="0" err="1">
                <a:solidFill>
                  <a:srgbClr val="004C97"/>
                </a:solidFill>
                <a:latin typeface="Arial"/>
              </a:rPr>
              <a:t>median</a:t>
            </a:r>
            <a:r>
              <a:rPr lang="en-US" dirty="0">
                <a:solidFill>
                  <a:srgbClr val="004C97"/>
                </a:solidFill>
                <a:latin typeface="Arial"/>
              </a:rPr>
              <a:t>=22.8MV/m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93771" y="5258424"/>
            <a:ext cx="2550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4C97"/>
                </a:solidFill>
                <a:latin typeface="Arial"/>
              </a:rPr>
              <a:t>&lt;Q&gt;=3.24e10</a:t>
            </a:r>
          </a:p>
          <a:p>
            <a:r>
              <a:rPr lang="en-US" dirty="0">
                <a:solidFill>
                  <a:srgbClr val="004C97"/>
                </a:solidFill>
                <a:latin typeface="Arial"/>
              </a:rPr>
              <a:t>&lt;</a:t>
            </a:r>
            <a:r>
              <a:rPr lang="en-US" dirty="0" err="1">
                <a:solidFill>
                  <a:srgbClr val="004C97"/>
                </a:solidFill>
                <a:latin typeface="Arial"/>
              </a:rPr>
              <a:t>E</a:t>
            </a:r>
            <a:r>
              <a:rPr lang="en-US" baseline="-25000" dirty="0" err="1">
                <a:solidFill>
                  <a:srgbClr val="004C97"/>
                </a:solidFill>
                <a:latin typeface="Arial"/>
              </a:rPr>
              <a:t>max</a:t>
            </a:r>
            <a:r>
              <a:rPr lang="en-US" dirty="0">
                <a:solidFill>
                  <a:srgbClr val="004C97"/>
                </a:solidFill>
                <a:latin typeface="Arial"/>
              </a:rPr>
              <a:t>&gt;=16.3 MV/m</a:t>
            </a:r>
          </a:p>
          <a:p>
            <a:r>
              <a:rPr lang="en-US" dirty="0" err="1">
                <a:solidFill>
                  <a:srgbClr val="004C97"/>
                </a:solidFill>
                <a:latin typeface="Arial"/>
              </a:rPr>
              <a:t>E</a:t>
            </a:r>
            <a:r>
              <a:rPr lang="en-US" baseline="-25000" dirty="0" err="1">
                <a:solidFill>
                  <a:srgbClr val="004C97"/>
                </a:solidFill>
                <a:latin typeface="Arial"/>
              </a:rPr>
              <a:t>max</a:t>
            </a:r>
            <a:r>
              <a:rPr lang="en-US" dirty="0" err="1">
                <a:solidFill>
                  <a:srgbClr val="004C97"/>
                </a:solidFill>
                <a:latin typeface="Arial"/>
              </a:rPr>
              <a:t>median</a:t>
            </a:r>
            <a:r>
              <a:rPr lang="en-US" dirty="0">
                <a:solidFill>
                  <a:srgbClr val="004C97"/>
                </a:solidFill>
                <a:latin typeface="Arial"/>
              </a:rPr>
              <a:t>=16.5MV/m</a:t>
            </a:r>
          </a:p>
        </p:txBody>
      </p:sp>
      <p:sp>
        <p:nvSpPr>
          <p:cNvPr id="21" name="Slide Number Placeholder 4"/>
          <p:cNvSpPr txBox="1">
            <a:spLocks/>
          </p:cNvSpPr>
          <p:nvPr/>
        </p:nvSpPr>
        <p:spPr>
          <a:xfrm>
            <a:off x="381002" y="6458753"/>
            <a:ext cx="383164" cy="107127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insights on quench in </a:t>
            </a:r>
            <a:br>
              <a:rPr lang="en-US" dirty="0" smtClean="0"/>
            </a:br>
            <a:r>
              <a:rPr lang="en-US" dirty="0" smtClean="0"/>
              <a:t>N doped </a:t>
            </a:r>
            <a:r>
              <a:rPr lang="en-US" dirty="0" smtClean="0"/>
              <a:t>cavities – magnetic peak field driven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D9A00-6F75-A442-A704-E612845D8DC3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17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81054"/>
            <a:ext cx="3840139" cy="3000109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392" y="846667"/>
            <a:ext cx="6334153" cy="28746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39490" y="4618958"/>
            <a:ext cx="1649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4C97"/>
                </a:solidFill>
                <a:latin typeface="Arial"/>
              </a:rPr>
              <a:t>M. </a:t>
            </a:r>
            <a:r>
              <a:rPr lang="en-US" sz="1200" dirty="0" err="1">
                <a:solidFill>
                  <a:srgbClr val="004C97"/>
                </a:solidFill>
                <a:latin typeface="Arial"/>
              </a:rPr>
              <a:t>Martinello</a:t>
            </a:r>
            <a:r>
              <a:rPr lang="en-US" sz="1200" dirty="0">
                <a:solidFill>
                  <a:srgbClr val="004C97"/>
                </a:solidFill>
                <a:latin typeface="Arial"/>
              </a:rPr>
              <a:t> et al, </a:t>
            </a:r>
            <a:r>
              <a:rPr lang="en-US" sz="1200" b="1" dirty="0" smtClean="0">
                <a:solidFill>
                  <a:srgbClr val="004C97"/>
                </a:solidFill>
                <a:latin typeface="Arial"/>
              </a:rPr>
              <a:t>WEPTY034, IPAC15</a:t>
            </a:r>
            <a:endParaRPr lang="en-US" sz="1200" b="1" dirty="0">
              <a:solidFill>
                <a:srgbClr val="004C97"/>
              </a:solidFill>
              <a:latin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0140" y="4033892"/>
            <a:ext cx="3807190" cy="27464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47330" y="4895957"/>
            <a:ext cx="1268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4C97"/>
                </a:solidFill>
                <a:latin typeface="Arial"/>
              </a:rPr>
              <a:t>A. </a:t>
            </a:r>
            <a:r>
              <a:rPr lang="en-US" sz="1200" dirty="0" err="1">
                <a:solidFill>
                  <a:srgbClr val="004C97"/>
                </a:solidFill>
                <a:latin typeface="Arial"/>
              </a:rPr>
              <a:t>Vostrikov</a:t>
            </a:r>
            <a:r>
              <a:rPr lang="en-US" sz="1200" dirty="0">
                <a:solidFill>
                  <a:srgbClr val="004C97"/>
                </a:solidFill>
                <a:latin typeface="Arial"/>
              </a:rPr>
              <a:t> et al,</a:t>
            </a:r>
            <a:r>
              <a:rPr lang="en-US" sz="1200" b="1" dirty="0">
                <a:solidFill>
                  <a:srgbClr val="004C97"/>
                </a:solidFill>
                <a:latin typeface="Arial"/>
              </a:rPr>
              <a:t> </a:t>
            </a:r>
            <a:r>
              <a:rPr lang="en-US" sz="1200" b="1" dirty="0" smtClean="0">
                <a:solidFill>
                  <a:srgbClr val="004C97"/>
                </a:solidFill>
                <a:latin typeface="Arial"/>
              </a:rPr>
              <a:t>WEPTY022, IPAC15</a:t>
            </a:r>
            <a:endParaRPr lang="en-US" sz="1200" dirty="0">
              <a:solidFill>
                <a:srgbClr val="004C97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6473" y="1899888"/>
            <a:ext cx="21729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4C97"/>
                </a:solidFill>
                <a:latin typeface="Arial"/>
              </a:rPr>
              <a:t>Nitride teeth…residual </a:t>
            </a:r>
            <a:r>
              <a:rPr lang="en-US" dirty="0" err="1">
                <a:solidFill>
                  <a:srgbClr val="004C97"/>
                </a:solidFill>
                <a:latin typeface="Arial"/>
              </a:rPr>
              <a:t>nanonitrides</a:t>
            </a:r>
            <a:r>
              <a:rPr lang="en-US" dirty="0">
                <a:solidFill>
                  <a:srgbClr val="004C97"/>
                </a:solidFill>
                <a:latin typeface="Arial"/>
              </a:rPr>
              <a:t> post EP?</a:t>
            </a:r>
          </a:p>
        </p:txBody>
      </p:sp>
    </p:spTree>
    <p:extLst>
      <p:ext uri="{BB962C8B-B14F-4D97-AF65-F5344CB8AC3E}">
        <p14:creationId xmlns:p14="http://schemas.microsoft.com/office/powerpoint/2010/main" val="2603753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Q discovery 2 – efficient flux expulsion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A813-8382-9740-9FDB-3D5A589C5DF6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18</a:t>
            </a:fld>
            <a:endParaRPr lang="en-US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587" y="1323670"/>
            <a:ext cx="203835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220053" y="3610684"/>
            <a:ext cx="0" cy="1371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553699" y="2146884"/>
            <a:ext cx="394602" cy="19300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85475" y="872674"/>
            <a:ext cx="2062377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Full expulsion of the magnetic field should increase the field at equator ~2 times when going superconducting</a:t>
            </a:r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84425" y="2534939"/>
            <a:ext cx="2379720" cy="3559444"/>
            <a:chOff x="228600" y="2013646"/>
            <a:chExt cx="2379720" cy="355944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600" y="2013646"/>
              <a:ext cx="2379720" cy="3190112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 flipH="1">
              <a:off x="1049483" y="3775191"/>
              <a:ext cx="47630" cy="142856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endCxn id="15" idx="0"/>
            </p:cNvCxnSpPr>
            <p:nvPr/>
          </p:nvCxnSpPr>
          <p:spPr>
            <a:xfrm flipH="1">
              <a:off x="1273729" y="3817264"/>
              <a:ext cx="144733" cy="13864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86618" y="5203758"/>
              <a:ext cx="9742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Fluxgate </a:t>
              </a:r>
            </a:p>
            <a:p>
              <a:r>
                <a:rPr lang="en-US" sz="900" dirty="0" smtClean="0">
                  <a:solidFill>
                    <a:srgbClr val="000000"/>
                  </a:solidFill>
                </a:rPr>
                <a:t>magnetometers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-103055" y="3803622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951868" y="1173999"/>
            <a:ext cx="5192132" cy="5005121"/>
            <a:chOff x="3951868" y="1173999"/>
            <a:chExt cx="5192132" cy="5005121"/>
          </a:xfrm>
        </p:grpSpPr>
        <p:grpSp>
          <p:nvGrpSpPr>
            <p:cNvPr id="18" name="Group 17"/>
            <p:cNvGrpSpPr/>
            <p:nvPr/>
          </p:nvGrpSpPr>
          <p:grpSpPr>
            <a:xfrm>
              <a:off x="3951868" y="2146884"/>
              <a:ext cx="5149833" cy="3559671"/>
              <a:chOff x="180668" y="745404"/>
              <a:chExt cx="7915047" cy="5471044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668" y="745404"/>
                <a:ext cx="7047446" cy="5471044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4577988" y="1812903"/>
                <a:ext cx="3517727" cy="567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Efficient flux expulsion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028719" y="3144118"/>
                <a:ext cx="3023403" cy="567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Poor flux expulsion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H="1">
                <a:off x="4673600" y="2274568"/>
                <a:ext cx="246174" cy="38220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 flipH="1">
                <a:off x="4673602" y="3646509"/>
                <a:ext cx="727575" cy="33040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4157372" y="1173999"/>
              <a:ext cx="498662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</a:rPr>
                <a:t>It turns out the expulsion efficiency can be controlled by the </a:t>
              </a:r>
              <a:r>
                <a:rPr lang="en-US" sz="2000" dirty="0" err="1" smtClean="0">
                  <a:solidFill>
                    <a:srgbClr val="000000"/>
                  </a:solidFill>
                </a:rPr>
                <a:t>cooldown</a:t>
              </a:r>
              <a:r>
                <a:rPr lang="en-US" sz="2000" dirty="0" smtClean="0">
                  <a:solidFill>
                    <a:srgbClr val="000000"/>
                  </a:solidFill>
                </a:rPr>
                <a:t> procedure through </a:t>
              </a:r>
              <a:r>
                <a:rPr lang="en-US" sz="2000" dirty="0" err="1" smtClean="0">
                  <a:solidFill>
                    <a:srgbClr val="000000"/>
                  </a:solidFill>
                </a:rPr>
                <a:t>Tc</a:t>
              </a:r>
              <a:r>
                <a:rPr lang="en-US" sz="2000" dirty="0" smtClean="0">
                  <a:solidFill>
                    <a:srgbClr val="000000"/>
                  </a:solidFill>
                </a:rPr>
                <a:t>=9.2K (fast/slow, uniform or not)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54022" y="5594344"/>
              <a:ext cx="508997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>
                  <a:solidFill>
                    <a:srgbClr val="000000"/>
                  </a:solidFill>
                </a:rPr>
                <a:t>Same </a:t>
              </a:r>
              <a:r>
                <a:rPr lang="en-US" sz="1600" u="sng" dirty="0" err="1" smtClean="0">
                  <a:solidFill>
                    <a:srgbClr val="000000"/>
                  </a:solidFill>
                </a:rPr>
                <a:t>Meissner</a:t>
              </a:r>
              <a:r>
                <a:rPr lang="en-US" sz="1600" u="sng" dirty="0" smtClean="0">
                  <a:solidFill>
                    <a:srgbClr val="000000"/>
                  </a:solidFill>
                </a:rPr>
                <a:t> behavior for EP, EP+120C, N doping, fine/single grain, cooling is what matters</a:t>
              </a:r>
              <a:endParaRPr lang="en-US" sz="1600" u="sng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1332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ecord Q up to the highest fields combining N doping and efficient flux expulsion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C34-A756-F343-AE44-72643542AF34}" type="datetime1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Grassellino | Performance of N doped cavities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158708" y="1677427"/>
            <a:ext cx="27352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High thermal gradient provides </a:t>
            </a:r>
            <a:r>
              <a:rPr lang="en-US" sz="2000" dirty="0" err="1" smtClean="0"/>
              <a:t>depinning</a:t>
            </a:r>
            <a:r>
              <a:rPr lang="en-US" sz="2000" dirty="0" smtClean="0"/>
              <a:t> force allowing efficient magnetic field expulsion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Ultra-high 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even in 190mG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622343" y="5714266"/>
            <a:ext cx="47083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A. Romanenko, A. Grassellino et al. J. Appl. Phys. 115, 184903 (2014)</a:t>
            </a:r>
          </a:p>
          <a:p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A. Romanenko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, A. Grassellino et al. </a:t>
            </a:r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Appl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. Phys. </a:t>
            </a:r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Lett. 105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234103 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(2014)</a:t>
            </a:r>
          </a:p>
          <a:p>
            <a:pPr marL="228600" indent="-228600">
              <a:buAutoNum type="alphaUcPeriod"/>
            </a:pPr>
            <a:endParaRPr lang="en-US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5559"/>
          <a:stretch/>
        </p:blipFill>
        <p:spPr>
          <a:xfrm>
            <a:off x="228600" y="1042870"/>
            <a:ext cx="5649589" cy="467139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642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Doping: a breakthrough in Q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49D64D-BC43-4848-9FC6-290C4D5F64CD}" type="datetime1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2E84A3-02EC-8549-BD83-9F5790A19C8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4816164"/>
              </p:ext>
            </p:extLst>
          </p:nvPr>
        </p:nvGraphicFramePr>
        <p:xfrm>
          <a:off x="-45588" y="1420899"/>
          <a:ext cx="6225726" cy="4767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Graph" r:id="rId3" imgW="3906000" imgH="2990520" progId="Origin50.Graph">
                  <p:embed/>
                </p:oleObj>
              </mc:Choice>
              <mc:Fallback>
                <p:oleObj name="Graph" r:id="rId3" imgW="3906000" imgH="29905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5588" y="1420899"/>
                        <a:ext cx="6225726" cy="47679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" name="Group 17"/>
          <p:cNvGrpSpPr>
            <a:grpSpLocks/>
          </p:cNvGrpSpPr>
          <p:nvPr/>
        </p:nvGrpSpPr>
        <p:grpSpPr bwMode="auto">
          <a:xfrm>
            <a:off x="1438827" y="3125789"/>
            <a:ext cx="1754316" cy="1059167"/>
            <a:chOff x="0" y="1973771"/>
            <a:chExt cx="1505241" cy="1210555"/>
          </a:xfrm>
        </p:grpSpPr>
        <p:sp>
          <p:nvSpPr>
            <p:cNvPr id="31" name="TextBox 19"/>
            <p:cNvSpPr txBox="1">
              <a:spLocks noChangeArrowheads="1"/>
            </p:cNvSpPr>
            <p:nvPr/>
          </p:nvSpPr>
          <p:spPr bwMode="auto">
            <a:xfrm>
              <a:off x="0" y="2445614"/>
              <a:ext cx="1505241" cy="738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dirty="0" smtClean="0">
                  <a:solidFill>
                    <a:srgbClr val="004C97"/>
                  </a:solidFill>
                </a:rPr>
                <a:t>Standard state-of-the art preparation</a:t>
              </a:r>
              <a:endParaRPr lang="en-US" sz="1200" dirty="0">
                <a:solidFill>
                  <a:srgbClr val="004C97"/>
                </a:solidFill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752621" y="1973771"/>
              <a:ext cx="0" cy="47184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4927765" y="2293938"/>
            <a:ext cx="3273425" cy="1200328"/>
          </a:xfrm>
          <a:prstGeom prst="rect">
            <a:avLst/>
          </a:pr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4C97"/>
                </a:solidFill>
              </a:rPr>
              <a:t>Typical Q obtained in VTS with 120C bake ~ 1.7e10 at 2K, 16 MV/m</a:t>
            </a:r>
            <a:endParaRPr lang="en-US" dirty="0">
              <a:solidFill>
                <a:srgbClr val="004C97"/>
              </a:solidFill>
            </a:endParaRPr>
          </a:p>
        </p:txBody>
      </p:sp>
      <p:sp>
        <p:nvSpPr>
          <p:cNvPr id="34" name="TextBox 23"/>
          <p:cNvSpPr txBox="1">
            <a:spLocks noChangeArrowheads="1"/>
          </p:cNvSpPr>
          <p:nvPr/>
        </p:nvSpPr>
        <p:spPr bwMode="auto">
          <a:xfrm>
            <a:off x="1166285" y="907747"/>
            <a:ext cx="7977715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Record after nitrogen doping – up to 4 times higher Q! Average values obtained on nine cell Q(2K, 16MV/m)~ 3.5e10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3051629" y="1722837"/>
            <a:ext cx="419100" cy="3905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3470729" y="2770188"/>
            <a:ext cx="1390197" cy="3556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547730" y="5764979"/>
            <a:ext cx="4484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  <a:latin typeface="Arial"/>
              </a:rPr>
              <a:t>A. </a:t>
            </a:r>
            <a:r>
              <a:rPr lang="en-US" sz="1200" dirty="0" err="1">
                <a:solidFill>
                  <a:srgbClr val="0000FF"/>
                </a:solidFill>
                <a:latin typeface="Arial"/>
              </a:rPr>
              <a:t>Grassellino</a:t>
            </a:r>
            <a:r>
              <a:rPr lang="en-US" sz="1200" dirty="0">
                <a:solidFill>
                  <a:srgbClr val="0000FF"/>
                </a:solidFill>
                <a:latin typeface="Arial"/>
              </a:rPr>
              <a:t> et al, 2013 </a:t>
            </a:r>
            <a:r>
              <a:rPr lang="en-US" sz="1200" dirty="0" err="1">
                <a:solidFill>
                  <a:srgbClr val="0000FF"/>
                </a:solidFill>
                <a:latin typeface="Arial"/>
              </a:rPr>
              <a:t>Supercond</a:t>
            </a:r>
            <a:r>
              <a:rPr lang="en-US" sz="1200" dirty="0">
                <a:solidFill>
                  <a:srgbClr val="0000FF"/>
                </a:solidFill>
                <a:latin typeface="Arial"/>
              </a:rPr>
              <a:t>. Sci. Technol. </a:t>
            </a:r>
            <a:r>
              <a:rPr lang="en-US" sz="1200" b="1" dirty="0">
                <a:solidFill>
                  <a:srgbClr val="0000FF"/>
                </a:solidFill>
                <a:latin typeface="Arial"/>
              </a:rPr>
              <a:t>26</a:t>
            </a:r>
            <a:r>
              <a:rPr lang="en-US" sz="1200" dirty="0">
                <a:solidFill>
                  <a:srgbClr val="0000FF"/>
                </a:solidFill>
                <a:latin typeface="Arial"/>
              </a:rPr>
              <a:t> 102001 (Rapid Communication)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628900" y="4762082"/>
            <a:ext cx="1149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4C97"/>
                </a:solidFill>
                <a:latin typeface="Arial"/>
              </a:rPr>
              <a:t>1.3 GHz</a:t>
            </a:r>
          </a:p>
        </p:txBody>
      </p:sp>
    </p:spTree>
    <p:extLst>
      <p:ext uri="{BB962C8B-B14F-4D97-AF65-F5344CB8AC3E}">
        <p14:creationId xmlns:p14="http://schemas.microsoft.com/office/powerpoint/2010/main" val="3122892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 matter of </a:t>
            </a:r>
            <a:r>
              <a:rPr lang="en-US" dirty="0" err="1" smtClean="0"/>
              <a:t>thermogradient</a:t>
            </a:r>
            <a:r>
              <a:rPr lang="en-US" dirty="0" smtClean="0"/>
              <a:t> along the cell (at the phase front) – and geometry of the problem has an effect, too…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3005F-6BC9-004A-8949-D0FA42B5B9D9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20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7049" y="1012681"/>
            <a:ext cx="6284304" cy="57437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7136" y="1294618"/>
            <a:ext cx="5979745" cy="4783796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-822582" y="5093896"/>
            <a:ext cx="10606968" cy="118328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75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lphaUcPeriod"/>
            </a:pPr>
            <a:r>
              <a:rPr lang="hu-HU" sz="1600" dirty="0" smtClean="0">
                <a:solidFill>
                  <a:schemeClr val="accent6"/>
                </a:solidFill>
              </a:rPr>
              <a:t>Romanenko, A. Grassellino, A.Crawford, D. A. Sergatskov, </a:t>
            </a:r>
            <a:r>
              <a:rPr lang="hu-HU" sz="1600" dirty="0">
                <a:solidFill>
                  <a:schemeClr val="accent6"/>
                </a:solidFill>
              </a:rPr>
              <a:t>Appl. Phys. Lett. 105, </a:t>
            </a:r>
            <a:r>
              <a:rPr lang="en-US" sz="1600" dirty="0" smtClean="0">
                <a:solidFill>
                  <a:schemeClr val="accent6"/>
                </a:solidFill>
              </a:rPr>
              <a:t>234103 </a:t>
            </a:r>
            <a:r>
              <a:rPr lang="hu-HU" sz="1600" dirty="0">
                <a:solidFill>
                  <a:schemeClr val="accent6"/>
                </a:solidFill>
              </a:rPr>
              <a:t>(2014</a:t>
            </a:r>
            <a:r>
              <a:rPr lang="hu-HU" sz="1600" dirty="0" smtClean="0">
                <a:solidFill>
                  <a:schemeClr val="accent6"/>
                </a:solidFill>
              </a:rPr>
              <a:t>)</a:t>
            </a:r>
          </a:p>
          <a:p>
            <a:pPr algn="ctr"/>
            <a:endParaRPr lang="hu-HU" sz="1600" dirty="0" smtClean="0">
              <a:solidFill>
                <a:schemeClr val="accent6"/>
              </a:solidFill>
            </a:endParaRPr>
          </a:p>
          <a:p>
            <a:pPr algn="ctr"/>
            <a:r>
              <a:rPr lang="hu-HU" sz="1600" dirty="0" smtClean="0">
                <a:solidFill>
                  <a:schemeClr val="accent6"/>
                </a:solidFill>
              </a:rPr>
              <a:t>M. Martinello et al, </a:t>
            </a:r>
            <a:r>
              <a:rPr lang="en-US" sz="1600" dirty="0"/>
              <a:t>	</a:t>
            </a:r>
            <a:r>
              <a:rPr lang="en-US" sz="1600" b="1" dirty="0">
                <a:hlinkClick r:id="rId4"/>
              </a:rPr>
              <a:t>arXiv:</a:t>
            </a:r>
            <a:r>
              <a:rPr lang="en-US" sz="1600" b="1" dirty="0" smtClean="0">
                <a:hlinkClick r:id="rId4"/>
              </a:rPr>
              <a:t>1502.07291</a:t>
            </a:r>
            <a:endParaRPr lang="en-US" sz="1600" b="1" dirty="0">
              <a:hlinkClick r:id="rId4"/>
            </a:endParaRPr>
          </a:p>
          <a:p>
            <a:pPr algn="ctr"/>
            <a:endParaRPr lang="hu-HU" sz="16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876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of superconductivity nucleation matter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A15BE-1659-6049-B1EB-85CD6EE83254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21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-63381" y="2481867"/>
            <a:ext cx="4054267" cy="20890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2000" dirty="0" smtClean="0"/>
              <a:t>Fast </a:t>
            </a:r>
            <a:r>
              <a:rPr lang="en-US" sz="2000" dirty="0" err="1" smtClean="0"/>
              <a:t>cooldown</a:t>
            </a:r>
            <a:r>
              <a:rPr lang="en-US" sz="2000" dirty="0" smtClean="0"/>
              <a:t> – well-defined superconducting/normal boundary is moving from bottom to the top =&gt; </a:t>
            </a:r>
            <a:r>
              <a:rPr lang="en-US" sz="2000" u="sng" dirty="0" smtClean="0"/>
              <a:t>no energy barrier</a:t>
            </a:r>
            <a:r>
              <a:rPr lang="en-US" sz="2000" dirty="0" smtClean="0"/>
              <a:t> for flux to be expelled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931" y="1459489"/>
            <a:ext cx="325755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431731" y="4736089"/>
            <a:ext cx="1767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Superconducting</a:t>
            </a:r>
          </a:p>
          <a:p>
            <a:r>
              <a:rPr lang="en-US" dirty="0" smtClean="0"/>
              <a:t>(T&lt;</a:t>
            </a:r>
            <a:r>
              <a:rPr lang="en-US" dirty="0" err="1" smtClean="0"/>
              <a:t>Tc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90428" y="2232375"/>
            <a:ext cx="1978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Normal conducting</a:t>
            </a:r>
          </a:p>
          <a:p>
            <a:r>
              <a:rPr lang="en-US" dirty="0" smtClean="0"/>
              <a:t>(T&gt;</a:t>
            </a:r>
            <a:r>
              <a:rPr lang="en-US" dirty="0" err="1" smtClean="0"/>
              <a:t>Tc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126931" y="4736089"/>
            <a:ext cx="363497" cy="21091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974531" y="2555541"/>
            <a:ext cx="638949" cy="1231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497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of superconductivity nucleation matter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1139-2008-E14B-B4B2-28110DC2E08B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24" name="Content Placeholder 2"/>
          <p:cNvSpPr>
            <a:spLocks noGrp="1"/>
          </p:cNvSpPr>
          <p:nvPr>
            <p:ph idx="4294967295"/>
          </p:nvPr>
        </p:nvSpPr>
        <p:spPr>
          <a:xfrm>
            <a:off x="0" y="1492985"/>
            <a:ext cx="4343400" cy="2573119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1800" dirty="0" smtClean="0"/>
              <a:t>Slow uniform </a:t>
            </a:r>
            <a:r>
              <a:rPr lang="en-US" sz="1800" dirty="0" err="1" smtClean="0"/>
              <a:t>cooldown</a:t>
            </a:r>
            <a:r>
              <a:rPr lang="en-US" sz="1800" dirty="0" smtClean="0"/>
              <a:t> – superconductivity is nucleated at multiple spots which reach T&lt;</a:t>
            </a:r>
            <a:r>
              <a:rPr lang="en-US" sz="1800" dirty="0" err="1" smtClean="0"/>
              <a:t>Tc</a:t>
            </a:r>
            <a:endParaRPr lang="en-US" sz="1800" dirty="0" smtClean="0"/>
          </a:p>
        </p:txBody>
      </p:sp>
      <p:grpSp>
        <p:nvGrpSpPr>
          <p:cNvPr id="25" name="Group 24"/>
          <p:cNvGrpSpPr/>
          <p:nvPr/>
        </p:nvGrpSpPr>
        <p:grpSpPr>
          <a:xfrm>
            <a:off x="4038600" y="1447800"/>
            <a:ext cx="3800475" cy="4238625"/>
            <a:chOff x="4038600" y="1447800"/>
            <a:chExt cx="3800475" cy="4238625"/>
          </a:xfrm>
        </p:grpSpPr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1447800"/>
              <a:ext cx="3114675" cy="4238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" name="Group 26"/>
            <p:cNvGrpSpPr/>
            <p:nvPr/>
          </p:nvGrpSpPr>
          <p:grpSpPr>
            <a:xfrm>
              <a:off x="4038600" y="3314700"/>
              <a:ext cx="1981200" cy="342900"/>
              <a:chOff x="4038600" y="3314700"/>
              <a:chExt cx="1981200" cy="342900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>
                <a:off x="4038600" y="3429000"/>
                <a:ext cx="1371600" cy="2286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4060371" y="3314700"/>
                <a:ext cx="1959429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462087"/>
            <a:ext cx="34194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Group 30"/>
          <p:cNvGrpSpPr/>
          <p:nvPr/>
        </p:nvGrpSpPr>
        <p:grpSpPr>
          <a:xfrm>
            <a:off x="116018" y="3543300"/>
            <a:ext cx="5903782" cy="2859241"/>
            <a:chOff x="116018" y="3543300"/>
            <a:chExt cx="5903782" cy="2859241"/>
          </a:xfrm>
        </p:grpSpPr>
        <p:sp>
          <p:nvSpPr>
            <p:cNvPr id="32" name="Content Placeholder 2"/>
            <p:cNvSpPr txBox="1">
              <a:spLocks/>
            </p:cNvSpPr>
            <p:nvPr/>
          </p:nvSpPr>
          <p:spPr>
            <a:xfrm>
              <a:off x="116018" y="3829422"/>
              <a:ext cx="4343400" cy="257311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lvl="1" indent="0">
                <a:buFont typeface="Arial" panose="020B0604020202020204" pitchFamily="34" charset="0"/>
                <a:buNone/>
              </a:pPr>
              <a:r>
                <a:rPr lang="en-US" dirty="0" smtClean="0"/>
                <a:t>Flux surrounded by superconducting areas has an energy barrier for escape=&gt; more flux trapping is possible</a:t>
              </a:r>
              <a:endParaRPr lang="en-US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4343400" y="3543300"/>
              <a:ext cx="1219200" cy="12573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4419600" y="4114800"/>
              <a:ext cx="1600200" cy="6858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969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MS PGothic" panose="020B0600070205080204" pitchFamily="34" charset="-128"/>
              </a:rPr>
              <a:t>Results on 650MHz – cooling studies – fast </a:t>
            </a:r>
            <a:r>
              <a:rPr lang="en-US" altLang="en-US" dirty="0" err="1" smtClean="0">
                <a:latin typeface="Helvetica" panose="020B0604020202020204" pitchFamily="34" charset="0"/>
                <a:ea typeface="MS PGothic" panose="020B0600070205080204" pitchFamily="34" charset="-128"/>
              </a:rPr>
              <a:t>vs</a:t>
            </a:r>
            <a:r>
              <a:rPr lang="en-US" altLang="en-US" dirty="0" smtClean="0">
                <a:latin typeface="Helvetica" panose="020B0604020202020204" pitchFamily="34" charset="0"/>
                <a:ea typeface="MS PGothic" panose="020B0600070205080204" pitchFamily="34" charset="-128"/>
              </a:rPr>
              <a:t> slow cooling</a:t>
            </a:r>
          </a:p>
        </p:txBody>
      </p:sp>
      <p:pic>
        <p:nvPicPr>
          <p:cNvPr id="44034" name="Picture 2" descr="C:\Users\annag\AppData\Local\Microsoft\Windows\Temporary Internet Files\Content.IE5\H6MJPSJC\AES004_fast_sl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8" y="1071929"/>
            <a:ext cx="5582095" cy="427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5079590" y="968552"/>
            <a:ext cx="4064411" cy="60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en-US" dirty="0" smtClean="0">
                <a:solidFill>
                  <a:srgbClr val="404040"/>
                </a:solidFill>
              </a:rPr>
              <a:t>Cooling details have been shown to play an important role in Q retention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en-US" dirty="0" smtClean="0">
                <a:solidFill>
                  <a:srgbClr val="404040"/>
                </a:solidFill>
              </a:rPr>
              <a:t>Slow cooling through </a:t>
            </a:r>
            <a:r>
              <a:rPr lang="en-US" altLang="en-US" dirty="0" err="1" smtClean="0">
                <a:solidFill>
                  <a:srgbClr val="404040"/>
                </a:solidFill>
              </a:rPr>
              <a:t>Tc</a:t>
            </a:r>
            <a:r>
              <a:rPr lang="en-US" altLang="en-US" dirty="0" smtClean="0">
                <a:solidFill>
                  <a:srgbClr val="404040"/>
                </a:solidFill>
              </a:rPr>
              <a:t> shown to severely deteriorate Q for 1.3 GHz cavities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en-US" dirty="0" smtClean="0">
                <a:solidFill>
                  <a:srgbClr val="404040"/>
                </a:solidFill>
              </a:rPr>
              <a:t>At 650 MHz we find a </a:t>
            </a:r>
            <a:r>
              <a:rPr lang="en-US" altLang="en-US" dirty="0" smtClean="0">
                <a:solidFill>
                  <a:srgbClr val="404040"/>
                </a:solidFill>
              </a:rPr>
              <a:t>much weaker </a:t>
            </a:r>
            <a:r>
              <a:rPr lang="en-US" altLang="en-US" dirty="0" smtClean="0">
                <a:solidFill>
                  <a:srgbClr val="404040"/>
                </a:solidFill>
              </a:rPr>
              <a:t>effect, likely due to smaller impact of trapped flux at lower frequency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en-US" dirty="0" smtClean="0">
                <a:solidFill>
                  <a:srgbClr val="404040"/>
                </a:solidFill>
              </a:rPr>
              <a:t>Very promising for Q retention in </a:t>
            </a:r>
            <a:r>
              <a:rPr lang="en-US" altLang="en-US" dirty="0" err="1" smtClean="0">
                <a:solidFill>
                  <a:srgbClr val="404040"/>
                </a:solidFill>
              </a:rPr>
              <a:t>cryomodule</a:t>
            </a:r>
            <a:endParaRPr lang="en-US" altLang="en-US" dirty="0" smtClean="0">
              <a:solidFill>
                <a:srgbClr val="404040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en-US" altLang="en-US" dirty="0" smtClean="0">
              <a:solidFill>
                <a:srgbClr val="404040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en-US" altLang="en-US" dirty="0">
              <a:solidFill>
                <a:srgbClr val="40404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404040"/>
              </a:solidFill>
            </a:endParaRPr>
          </a:p>
        </p:txBody>
      </p:sp>
      <p:sp>
        <p:nvSpPr>
          <p:cNvPr id="44038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068A9E8-19A6-024E-B55B-E10ACFA4C883}" type="datetime1">
              <a:rPr lang="en-US" altLang="en-US" sz="900" smtClean="0">
                <a:solidFill>
                  <a:srgbClr val="154D81"/>
                </a:solidFill>
                <a:latin typeface="Helvetica" panose="020B0604020202020204" pitchFamily="34" charset="0"/>
              </a:rPr>
              <a:t>6/25/15</a:t>
            </a:fld>
            <a:endParaRPr lang="en-US" altLang="en-US" sz="900">
              <a:solidFill>
                <a:srgbClr val="154D81"/>
              </a:solidFill>
              <a:latin typeface="Helvetica" panose="020B0604020202020204" pitchFamily="34" charset="0"/>
            </a:endParaRPr>
          </a:p>
        </p:txBody>
      </p:sp>
      <p:sp>
        <p:nvSpPr>
          <p:cNvPr id="44039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154D81"/>
                </a:solidFill>
                <a:latin typeface="Helvetica" panose="020B0604020202020204" pitchFamily="34" charset="0"/>
              </a:rPr>
              <a:t>Grassellino | Performance of N doped cavities</a:t>
            </a:r>
            <a:endParaRPr lang="en-US" altLang="en-US" sz="900" b="1">
              <a:solidFill>
                <a:srgbClr val="154D81"/>
              </a:solidFill>
              <a:latin typeface="Helvetica" panose="020B0604020202020204" pitchFamily="34" charset="0"/>
            </a:endParaRPr>
          </a:p>
        </p:txBody>
      </p:sp>
      <p:sp>
        <p:nvSpPr>
          <p:cNvPr id="44040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3453901-B642-45DD-A84E-46DF7E77645E}" type="slidenum">
              <a:rPr lang="en-US" altLang="en-US" sz="900">
                <a:solidFill>
                  <a:srgbClr val="154D81"/>
                </a:solidFill>
                <a:latin typeface="Helvetica" panose="020B0604020202020204" pitchFamily="34" charset="0"/>
              </a:rPr>
              <a:pPr/>
              <a:t>23</a:t>
            </a:fld>
            <a:endParaRPr lang="en-US" altLang="en-US" sz="900">
              <a:solidFill>
                <a:srgbClr val="154D81"/>
              </a:solidFill>
              <a:latin typeface="Helvetica" panose="020B0604020202020204" pitchFamily="34" charset="0"/>
            </a:endParaRPr>
          </a:p>
        </p:txBody>
      </p:sp>
      <p:sp>
        <p:nvSpPr>
          <p:cNvPr id="44042" name="TextBox 1"/>
          <p:cNvSpPr txBox="1">
            <a:spLocks noChangeArrowheads="1"/>
          </p:cNvSpPr>
          <p:nvPr/>
        </p:nvSpPr>
        <p:spPr bwMode="auto">
          <a:xfrm>
            <a:off x="3990182" y="3661569"/>
            <a:ext cx="804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404040"/>
                </a:solidFill>
              </a:rPr>
              <a:t>T=2K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2889" y="5961103"/>
            <a:ext cx="6999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u="sng" dirty="0" smtClean="0">
                <a:solidFill>
                  <a:srgbClr val="000000"/>
                </a:solidFill>
              </a:rPr>
              <a:t>A. </a:t>
            </a:r>
            <a:r>
              <a:rPr lang="en-US" sz="1000" i="1" u="sng" dirty="0" err="1" smtClean="0">
                <a:solidFill>
                  <a:srgbClr val="000000"/>
                </a:solidFill>
              </a:rPr>
              <a:t>Romanenko</a:t>
            </a:r>
            <a:r>
              <a:rPr lang="en-US" sz="1000" i="1" u="sng" dirty="0">
                <a:solidFill>
                  <a:srgbClr val="000000"/>
                </a:solidFill>
              </a:rPr>
              <a:t>, A. </a:t>
            </a:r>
            <a:r>
              <a:rPr lang="en-US" sz="1000" i="1" u="sng" dirty="0" err="1">
                <a:solidFill>
                  <a:srgbClr val="000000"/>
                </a:solidFill>
              </a:rPr>
              <a:t>Grassellino</a:t>
            </a:r>
            <a:r>
              <a:rPr lang="en-US" sz="1000" i="1" u="sng" dirty="0">
                <a:solidFill>
                  <a:srgbClr val="000000"/>
                </a:solidFill>
              </a:rPr>
              <a:t>, O. </a:t>
            </a:r>
            <a:r>
              <a:rPr lang="en-US" sz="1000" i="1" u="sng" dirty="0" err="1">
                <a:solidFill>
                  <a:srgbClr val="000000"/>
                </a:solidFill>
              </a:rPr>
              <a:t>Melnychuk</a:t>
            </a:r>
            <a:r>
              <a:rPr lang="en-US" sz="1000" i="1" u="sng" dirty="0">
                <a:solidFill>
                  <a:srgbClr val="000000"/>
                </a:solidFill>
              </a:rPr>
              <a:t>, D. A. </a:t>
            </a:r>
            <a:r>
              <a:rPr lang="en-US" sz="1000" i="1" u="sng" dirty="0" err="1">
                <a:solidFill>
                  <a:srgbClr val="000000"/>
                </a:solidFill>
              </a:rPr>
              <a:t>Sergatskov</a:t>
            </a:r>
            <a:r>
              <a:rPr lang="en-US" sz="1000" i="1" u="sng" dirty="0">
                <a:solidFill>
                  <a:srgbClr val="000000"/>
                </a:solidFill>
              </a:rPr>
              <a:t>, </a:t>
            </a:r>
            <a:r>
              <a:rPr lang="hu-HU" sz="1000" i="1" u="sng" dirty="0" smtClean="0">
                <a:solidFill>
                  <a:srgbClr val="000000"/>
                </a:solidFill>
              </a:rPr>
              <a:t>J</a:t>
            </a:r>
            <a:r>
              <a:rPr lang="hu-HU" sz="1000" i="1" u="sng" dirty="0">
                <a:solidFill>
                  <a:srgbClr val="000000"/>
                </a:solidFill>
              </a:rPr>
              <a:t>. Appl. Phys. </a:t>
            </a:r>
            <a:r>
              <a:rPr lang="hu-HU" sz="1000" b="1" i="1" u="sng" dirty="0">
                <a:solidFill>
                  <a:srgbClr val="000000"/>
                </a:solidFill>
              </a:rPr>
              <a:t>115</a:t>
            </a:r>
            <a:r>
              <a:rPr lang="hu-HU" sz="1000" i="1" u="sng" dirty="0">
                <a:solidFill>
                  <a:srgbClr val="000000"/>
                </a:solidFill>
              </a:rPr>
              <a:t>, 184903 (2014) </a:t>
            </a:r>
          </a:p>
          <a:p>
            <a:r>
              <a:rPr lang="hu-HU" sz="1000" i="1" u="sng" dirty="0" smtClean="0">
                <a:solidFill>
                  <a:srgbClr val="000000"/>
                </a:solidFill>
              </a:rPr>
              <a:t>A. Romanenko, A. Grassellino, A.Crawford, D. A. Sergatskov, </a:t>
            </a:r>
            <a:r>
              <a:rPr lang="hu-HU" sz="1000" i="1" u="sng" dirty="0">
                <a:solidFill>
                  <a:srgbClr val="000000"/>
                </a:solidFill>
                <a:latin typeface="Arial"/>
              </a:rPr>
              <a:t>Appl. Phys. Lett. 105, </a:t>
            </a:r>
            <a:r>
              <a:rPr lang="en-US" sz="1000" i="1" u="sng" dirty="0">
                <a:solidFill>
                  <a:srgbClr val="000000"/>
                </a:solidFill>
              </a:rPr>
              <a:t>234103</a:t>
            </a:r>
            <a:r>
              <a:rPr lang="en-US" sz="1000" u="sng" dirty="0">
                <a:solidFill>
                  <a:srgbClr val="000000"/>
                </a:solidFill>
              </a:rPr>
              <a:t> </a:t>
            </a:r>
            <a:r>
              <a:rPr lang="hu-HU" sz="1000" i="1" u="sng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hu-HU" sz="1000" i="1" u="sng" dirty="0">
                <a:solidFill>
                  <a:srgbClr val="000000"/>
                </a:solidFill>
                <a:latin typeface="Arial"/>
              </a:rPr>
              <a:t>2014</a:t>
            </a:r>
            <a:r>
              <a:rPr lang="hu-HU" sz="1000" i="1" u="sng" dirty="0" smtClean="0">
                <a:solidFill>
                  <a:srgbClr val="000000"/>
                </a:solidFill>
                <a:latin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77059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20" y="847248"/>
            <a:ext cx="6825159" cy="5395383"/>
          </a:xfrm>
          <a:prstGeom prst="rect">
            <a:avLst/>
          </a:prstGeom>
        </p:spPr>
      </p:pic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R&amp;D on trapped flux dependence as a function of </a:t>
            </a:r>
            <a:r>
              <a:rPr lang="en-US" altLang="en-US" dirty="0" err="1" smtClean="0">
                <a:latin typeface="Helvetica" panose="020B0604020202020204" pitchFamily="34" charset="0"/>
                <a:ea typeface="Geneva" pitchFamily="121" charset="-128"/>
              </a:rPr>
              <a:t>mfp</a:t>
            </a:r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CA1DC8F-0A1F-AF46-B563-047CF93940E4}" type="datetime1"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6/25/15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Grassellino | Performance of N doped cavities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24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654785" y="1250917"/>
                <a:ext cx="5658664" cy="4513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𝒆𝒙𝒕</m:t>
                                  </m:r>
                                </m:sub>
                              </m:sSub>
                              <m:r>
                                <a:rPr lang="en-US" sz="2000" b="1" i="1" smtClean="0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b="1" i="1" smtClean="0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b>
                          </m:sSub>
                          <m:r>
                            <a:rPr lang="en-US" sz="2000" b="1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004C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  <m:t>𝒅𝒚𝒏</m:t>
                          </m:r>
                        </m:sub>
                      </m:sSub>
                      <m:d>
                        <m:dPr>
                          <m:ctrlPr>
                            <a:rPr lang="en-US" sz="2000" b="1" i="1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𝒆𝒙𝒕</m:t>
                                  </m:r>
                                </m:sub>
                              </m:sSub>
                              <m:r>
                                <a:rPr lang="en-US" sz="2000" b="1" i="1" smtClean="0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b="1" i="1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  <m:sub>
                              <m:r>
                                <a:rPr lang="en-US" sz="2000" b="1" i="1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b>
                          </m:sSub>
                          <m:r>
                            <a:rPr lang="en-US" sz="2000" b="1" i="1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004C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  <m:t>𝒔𝒕</m:t>
                          </m:r>
                        </m:sub>
                      </m:sSub>
                      <m:d>
                        <m:dPr>
                          <m:ctrlPr>
                            <a:rPr lang="en-US" sz="2000" b="1" i="1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  <m:sub>
                              <m:r>
                                <a:rPr lang="en-US" sz="2000" b="1" i="1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en-US" sz="2000" b="1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</m:e>
                      </m:d>
                    </m:oMath>
                  </m:oMathPara>
                </a14:m>
                <a:endParaRPr lang="en-US" sz="2000" b="1" dirty="0">
                  <a:solidFill>
                    <a:srgbClr val="004C97"/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785" y="1250917"/>
                <a:ext cx="5658664" cy="451342"/>
              </a:xfrm>
              <a:prstGeom prst="rect">
                <a:avLst/>
              </a:prstGeom>
              <a:blipFill rotWithShape="1">
                <a:blip r:embed="rId3"/>
                <a:stretch>
                  <a:fillRect r="-12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697111" y="2960891"/>
            <a:ext cx="27529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 by </a:t>
            </a:r>
            <a:r>
              <a:rPr lang="en-US" dirty="0" err="1" smtClean="0"/>
              <a:t>Mattia</a:t>
            </a:r>
            <a:r>
              <a:rPr lang="en-US" dirty="0" smtClean="0"/>
              <a:t> </a:t>
            </a:r>
            <a:r>
              <a:rPr lang="en-US" dirty="0" err="1" smtClean="0"/>
              <a:t>Checchin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Experiments ongoing! (M. </a:t>
            </a:r>
            <a:r>
              <a:rPr lang="en-US" dirty="0" err="1" smtClean="0"/>
              <a:t>Martinello</a:t>
            </a:r>
            <a:r>
              <a:rPr lang="en-US" dirty="0" smtClean="0"/>
              <a:t> and S. Posen)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183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" y="168376"/>
            <a:ext cx="8672513" cy="681791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SRF cavity in its liquid helium filled tank: </a:t>
            </a:r>
            <a:br>
              <a:rPr lang="en-US" dirty="0" smtClean="0"/>
            </a:br>
            <a:r>
              <a:rPr lang="en-US" dirty="0" smtClean="0"/>
              <a:t>operating at </a:t>
            </a:r>
            <a:r>
              <a:rPr lang="en-US" dirty="0"/>
              <a:t>2 degrees above </a:t>
            </a:r>
            <a:r>
              <a:rPr lang="en-US" dirty="0" smtClean="0"/>
              <a:t>absolute zero </a:t>
            </a:r>
            <a:r>
              <a:rPr lang="en-US" dirty="0"/>
              <a:t>(-456 </a:t>
            </a:r>
            <a:r>
              <a:rPr lang="en-US" dirty="0" err="1"/>
              <a:t>deg</a:t>
            </a:r>
            <a:r>
              <a:rPr lang="en-US" dirty="0"/>
              <a:t> F) </a:t>
            </a:r>
            <a:endParaRPr lang="en-US" i="1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83CCE5-02AA-B045-AD59-807697D774B5}" type="datetime1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2E84A3-02EC-8549-BD83-9F5790A19C80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28" name="Picture 28" descr="ILC_4B_060810_low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3165" y="900432"/>
            <a:ext cx="8204238" cy="547064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pSp>
        <p:nvGrpSpPr>
          <p:cNvPr id="29" name="Group 28"/>
          <p:cNvGrpSpPr/>
          <p:nvPr/>
        </p:nvGrpSpPr>
        <p:grpSpPr>
          <a:xfrm>
            <a:off x="463165" y="1145275"/>
            <a:ext cx="8452235" cy="5341989"/>
            <a:chOff x="691765" y="1516011"/>
            <a:chExt cx="8452235" cy="5341989"/>
          </a:xfrm>
        </p:grpSpPr>
        <p:sp>
          <p:nvSpPr>
            <p:cNvPr id="30" name="TextBox 29"/>
            <p:cNvSpPr txBox="1"/>
            <p:nvPr/>
          </p:nvSpPr>
          <p:spPr>
            <a:xfrm>
              <a:off x="1294627" y="5657671"/>
              <a:ext cx="14598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Higher Order Mode extraction</a:t>
              </a:r>
              <a:endParaRPr lang="en-US" sz="18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956884" y="4393109"/>
              <a:ext cx="1187116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Power Coupler Port</a:t>
              </a:r>
              <a:endParaRPr lang="en-US" sz="18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472990" y="5449670"/>
              <a:ext cx="8087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Tuner</a:t>
              </a:r>
              <a:endParaRPr lang="en-US" sz="18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548067" y="1516011"/>
              <a:ext cx="19928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Cryogen fill pipe</a:t>
              </a:r>
              <a:endParaRPr lang="en-US" sz="18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91765" y="4018551"/>
              <a:ext cx="904428" cy="6497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Field Probe</a:t>
              </a:r>
              <a:endParaRPr lang="en-US" sz="18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025604" y="5556730"/>
            <a:ext cx="4027533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Ports: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 smtClean="0"/>
              <a:t>Beam in /out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 smtClean="0"/>
              <a:t>Bring in power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 smtClean="0"/>
              <a:t>Monitor field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 smtClean="0"/>
              <a:t>Extract un-wanted frequencies</a:t>
            </a:r>
          </a:p>
        </p:txBody>
      </p:sp>
    </p:spTree>
    <p:extLst>
      <p:ext uri="{BB962C8B-B14F-4D97-AF65-F5344CB8AC3E}">
        <p14:creationId xmlns:p14="http://schemas.microsoft.com/office/powerpoint/2010/main" val="334228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LCLS-2 cavities dressed with instrumentation inside vessel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878D-4664-0B4D-B95A-B2AA793236AE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26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12" y="745405"/>
            <a:ext cx="8076729" cy="24426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32" y="2976023"/>
            <a:ext cx="5048437" cy="31426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3576" y="2976023"/>
            <a:ext cx="4050852" cy="54244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07205" y="865818"/>
            <a:ext cx="3751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D. </a:t>
            </a:r>
            <a:r>
              <a:rPr lang="en-US" b="1" dirty="0" err="1" smtClean="0"/>
              <a:t>Gonnella</a:t>
            </a:r>
            <a:r>
              <a:rPr lang="en-US" b="1" dirty="0" smtClean="0"/>
              <a:t> et al, </a:t>
            </a:r>
          </a:p>
          <a:p>
            <a:r>
              <a:rPr lang="hu-HU" b="1" dirty="0" smtClean="0"/>
              <a:t>J</a:t>
            </a:r>
            <a:r>
              <a:rPr lang="hu-HU" b="1" dirty="0"/>
              <a:t>. Appl. Phys. 117, 023908 (2015)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17734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Sweeping the flux into the </a:t>
            </a:r>
            <a:r>
              <a:rPr lang="en-US" dirty="0" err="1" smtClean="0"/>
              <a:t>beampipes</a:t>
            </a:r>
            <a:r>
              <a:rPr lang="en-US" dirty="0" smtClean="0"/>
              <a:t> via fast cooling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61CF-6882-CE46-9DC1-59F9B396F195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27</a:t>
            </a:fld>
            <a:endParaRPr lang="en-US" altLang="en-US"/>
          </a:p>
        </p:txBody>
      </p:sp>
      <p:pic>
        <p:nvPicPr>
          <p:cNvPr id="7" name="Content Placeholder 7"/>
          <p:cNvPicPr/>
          <p:nvPr/>
        </p:nvPicPr>
        <p:blipFill>
          <a:blip r:embed="rId2"/>
          <a:srcRect l="-12825" r="-12825"/>
          <a:stretch>
            <a:fillRect/>
          </a:stretch>
        </p:blipFill>
        <p:spPr>
          <a:xfrm>
            <a:off x="228600" y="1024551"/>
            <a:ext cx="8686800" cy="51660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" y="3817372"/>
            <a:ext cx="1746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Thermoelectric induced field, as first discussed in J. Vogt et al </a:t>
            </a:r>
            <a:r>
              <a:rPr lang="tr-TR" sz="1200" dirty="0" err="1"/>
              <a:t>Phys.Rev.ST</a:t>
            </a:r>
            <a:r>
              <a:rPr lang="tr-TR" sz="1200" dirty="0"/>
              <a:t> </a:t>
            </a:r>
            <a:r>
              <a:rPr lang="tr-TR" sz="1200" dirty="0" err="1"/>
              <a:t>Accel.Beams</a:t>
            </a:r>
            <a:r>
              <a:rPr lang="tr-TR" sz="1200" dirty="0"/>
              <a:t> 16 (2013) 10, 102002</a:t>
            </a:r>
            <a:endParaRPr lang="en-US" sz="12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601869" y="3679726"/>
            <a:ext cx="1125637" cy="4040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03737" y="2222266"/>
            <a:ext cx="389644" cy="663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42956" y="1559912"/>
            <a:ext cx="1746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Flux wave, travelling from cavity to </a:t>
            </a:r>
            <a:r>
              <a:rPr lang="en-US" sz="1200" dirty="0" err="1" smtClean="0"/>
              <a:t>beampipe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333618" y="3595061"/>
            <a:ext cx="1746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Flux wave</a:t>
            </a:r>
            <a:endParaRPr lang="en-US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593381" y="3434411"/>
            <a:ext cx="115450" cy="1606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79798" y="2206243"/>
            <a:ext cx="1746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Flux all confined to </a:t>
            </a:r>
            <a:r>
              <a:rPr lang="en-US" sz="1200" dirty="0" err="1" smtClean="0"/>
              <a:t>beampipes</a:t>
            </a:r>
            <a:r>
              <a:rPr lang="en-US" sz="1200" dirty="0" smtClean="0"/>
              <a:t>, after efficient expulsion from cavity cells</a:t>
            </a:r>
            <a:endParaRPr lang="en-US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6566218" y="2005812"/>
            <a:ext cx="14431" cy="5050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180139" y="2886060"/>
            <a:ext cx="0" cy="7090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753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A1B5-0422-9D4E-A568-F4E30E82FCDE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28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0"/>
            <a:ext cx="86432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94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dressed cavity tests at FNAL, Cornell, </a:t>
            </a:r>
            <a:r>
              <a:rPr lang="en-US" dirty="0" err="1" smtClean="0"/>
              <a:t>Jlab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Meeting final LCLS-2 specs in </a:t>
            </a:r>
            <a:r>
              <a:rPr lang="en-US" dirty="0" err="1" smtClean="0"/>
              <a:t>cryomodule</a:t>
            </a:r>
            <a:r>
              <a:rPr lang="en-US" dirty="0" smtClean="0"/>
              <a:t> environment!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A5D3-7356-984A-89CB-BCC9DE849906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29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6" y="997148"/>
            <a:ext cx="7367863" cy="51019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22412" y="5024672"/>
            <a:ext cx="2100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D. </a:t>
            </a:r>
            <a:r>
              <a:rPr lang="en-US" sz="1400" dirty="0" err="1" smtClean="0"/>
              <a:t>Gonnella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2222412" y="4162778"/>
            <a:ext cx="2756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State of the art ‘</a:t>
            </a:r>
            <a:r>
              <a:rPr lang="en-US" dirty="0" err="1" smtClean="0"/>
              <a:t>undoped</a:t>
            </a:r>
            <a:r>
              <a:rPr lang="en-US" dirty="0" smtClean="0"/>
              <a:t>’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323067" y="3633422"/>
            <a:ext cx="1363711" cy="5293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5-Point Star 10"/>
          <p:cNvSpPr/>
          <p:nvPr/>
        </p:nvSpPr>
        <p:spPr>
          <a:xfrm>
            <a:off x="5630335" y="3408020"/>
            <a:ext cx="380472" cy="380622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16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Doping Treatment: small variation from standard protocol, large difference in performance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4" y="6140130"/>
            <a:ext cx="1076325" cy="241300"/>
          </a:xfrm>
        </p:spPr>
        <p:txBody>
          <a:bodyPr/>
          <a:lstStyle/>
          <a:p>
            <a:fld id="{091F66E3-179E-7641-A68F-9C0B40D00B8C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28601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3500" y="969033"/>
            <a:ext cx="47610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9A0000"/>
              </a:buClr>
            </a:pPr>
            <a:r>
              <a:rPr lang="en-US" dirty="0">
                <a:solidFill>
                  <a:srgbClr val="004C97"/>
                </a:solidFill>
                <a:latin typeface="Arial"/>
              </a:rPr>
              <a:t>Example from a doping process developed for LCLS-2:</a:t>
            </a:r>
          </a:p>
          <a:p>
            <a:pPr algn="just">
              <a:buClr>
                <a:srgbClr val="9A0000"/>
              </a:buClr>
            </a:pPr>
            <a:endParaRPr lang="en-US" dirty="0">
              <a:solidFill>
                <a:srgbClr val="004C97"/>
              </a:solidFill>
              <a:latin typeface="Arial"/>
            </a:endParaRPr>
          </a:p>
          <a:p>
            <a:pPr marL="285750" indent="-285750" algn="just">
              <a:buClr>
                <a:srgbClr val="9A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97"/>
                </a:solidFill>
                <a:latin typeface="Arial"/>
              </a:rPr>
              <a:t>Bulk EP</a:t>
            </a:r>
          </a:p>
          <a:p>
            <a:pPr marL="285750" indent="-285750" algn="just">
              <a:buClr>
                <a:srgbClr val="9A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97"/>
                </a:solidFill>
                <a:latin typeface="Arial"/>
              </a:rPr>
              <a:t>800 C anneal for 3 hours in vacuum</a:t>
            </a:r>
          </a:p>
          <a:p>
            <a:pPr marL="285750" indent="-285750" algn="just">
              <a:buClr>
                <a:srgbClr val="9A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97"/>
                </a:solidFill>
                <a:latin typeface="Arial"/>
              </a:rPr>
              <a:t>2 minutes @ 800C nitrogen diffusion</a:t>
            </a:r>
          </a:p>
          <a:p>
            <a:pPr marL="285750" indent="-285750" algn="just">
              <a:buClr>
                <a:srgbClr val="9A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97"/>
                </a:solidFill>
                <a:latin typeface="Arial"/>
              </a:rPr>
              <a:t>800 C for 6 minutes in vacuum</a:t>
            </a:r>
          </a:p>
          <a:p>
            <a:pPr marL="285750" indent="-285750" algn="just">
              <a:buClr>
                <a:srgbClr val="9A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97"/>
                </a:solidFill>
                <a:latin typeface="Arial"/>
              </a:rPr>
              <a:t>Vacuum cooling</a:t>
            </a:r>
          </a:p>
          <a:p>
            <a:pPr marL="285750" indent="-285750" algn="just">
              <a:buClr>
                <a:srgbClr val="9A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97"/>
                </a:solidFill>
                <a:latin typeface="Arial"/>
              </a:rPr>
              <a:t>5 microns EP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05"/>
          <a:stretch/>
        </p:blipFill>
        <p:spPr>
          <a:xfrm>
            <a:off x="130932" y="3608568"/>
            <a:ext cx="4635012" cy="28109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71219" y="1254854"/>
            <a:ext cx="1448973" cy="46166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Cavity after Equator Welding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71216" y="1917252"/>
            <a:ext cx="1448973" cy="27699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EP 140 um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72560" y="3606600"/>
            <a:ext cx="1448973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Ethanol Rinse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71218" y="2913089"/>
            <a:ext cx="1448973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External 20 um BCP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72560" y="2365361"/>
            <a:ext cx="1448973" cy="27699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Short HPR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71217" y="4157800"/>
            <a:ext cx="1448973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800C HT Bake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72560" y="4687304"/>
            <a:ext cx="1448973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RF Tuning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72560" y="5262623"/>
            <a:ext cx="1448973" cy="27699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EP 40 um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90209" y="5793634"/>
            <a:ext cx="1448973" cy="27699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Ethanol Rinse</a:t>
            </a:r>
          </a:p>
        </p:txBody>
      </p:sp>
      <p:cxnSp>
        <p:nvCxnSpPr>
          <p:cNvPr id="20" name="Straight Arrow Connector 19"/>
          <p:cNvCxnSpPr>
            <a:stCxn id="11" idx="2"/>
            <a:endCxn id="12" idx="0"/>
          </p:cNvCxnSpPr>
          <p:nvPr/>
        </p:nvCxnSpPr>
        <p:spPr>
          <a:xfrm flipH="1">
            <a:off x="7695703" y="1716519"/>
            <a:ext cx="3" cy="200733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4" idx="2"/>
            <a:endCxn id="13" idx="0"/>
          </p:cNvCxnSpPr>
          <p:nvPr/>
        </p:nvCxnSpPr>
        <p:spPr>
          <a:xfrm>
            <a:off x="7695705" y="3374754"/>
            <a:ext cx="1342" cy="231846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2"/>
            <a:endCxn id="15" idx="0"/>
          </p:cNvCxnSpPr>
          <p:nvPr/>
        </p:nvCxnSpPr>
        <p:spPr>
          <a:xfrm>
            <a:off x="7695703" y="2194251"/>
            <a:ext cx="1344" cy="17111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6" idx="2"/>
            <a:endCxn id="17" idx="0"/>
          </p:cNvCxnSpPr>
          <p:nvPr/>
        </p:nvCxnSpPr>
        <p:spPr>
          <a:xfrm>
            <a:off x="7695704" y="4434799"/>
            <a:ext cx="1343" cy="252505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8" idx="2"/>
            <a:endCxn id="33" idx="0"/>
          </p:cNvCxnSpPr>
          <p:nvPr/>
        </p:nvCxnSpPr>
        <p:spPr>
          <a:xfrm flipH="1">
            <a:off x="7695702" y="5539622"/>
            <a:ext cx="1345" cy="254012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7" idx="2"/>
            <a:endCxn id="18" idx="0"/>
          </p:cNvCxnSpPr>
          <p:nvPr/>
        </p:nvCxnSpPr>
        <p:spPr>
          <a:xfrm>
            <a:off x="7697047" y="4964303"/>
            <a:ext cx="0" cy="29832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3" idx="2"/>
            <a:endCxn id="16" idx="0"/>
          </p:cNvCxnSpPr>
          <p:nvPr/>
        </p:nvCxnSpPr>
        <p:spPr>
          <a:xfrm flipH="1">
            <a:off x="7695704" y="3883599"/>
            <a:ext cx="1343" cy="274201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5" idx="2"/>
            <a:endCxn id="14" idx="0"/>
          </p:cNvCxnSpPr>
          <p:nvPr/>
        </p:nvCxnSpPr>
        <p:spPr>
          <a:xfrm flipH="1">
            <a:off x="7695705" y="2642360"/>
            <a:ext cx="1342" cy="270729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990214" y="3573179"/>
            <a:ext cx="1448973" cy="27699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Long HPR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90212" y="3104634"/>
            <a:ext cx="1448973" cy="27699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Final Assembly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990219" y="5287025"/>
            <a:ext cx="1448973" cy="27699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Long HPR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90208" y="4502637"/>
            <a:ext cx="1448973" cy="64633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Helium Tank Welding Procedure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990215" y="4019301"/>
            <a:ext cx="1448973" cy="27699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VT Assembly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71215" y="5793634"/>
            <a:ext cx="1448973" cy="27699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HPR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990207" y="1698152"/>
            <a:ext cx="1448973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HOM Tuning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90219" y="1208687"/>
            <a:ext cx="1448973" cy="27699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Ship to DESY</a:t>
            </a:r>
          </a:p>
        </p:txBody>
      </p:sp>
      <p:cxnSp>
        <p:nvCxnSpPr>
          <p:cNvPr id="36" name="Straight Arrow Connector 35"/>
          <p:cNvCxnSpPr>
            <a:stCxn id="43" idx="0"/>
            <a:endCxn id="47" idx="2"/>
          </p:cNvCxnSpPr>
          <p:nvPr/>
        </p:nvCxnSpPr>
        <p:spPr>
          <a:xfrm flipV="1">
            <a:off x="5714706" y="2436816"/>
            <a:ext cx="0" cy="218799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4" idx="0"/>
            <a:endCxn id="35" idx="2"/>
          </p:cNvCxnSpPr>
          <p:nvPr/>
        </p:nvCxnSpPr>
        <p:spPr>
          <a:xfrm flipV="1">
            <a:off x="5714694" y="1485686"/>
            <a:ext cx="12" cy="212466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8" idx="0"/>
            <a:endCxn id="29" idx="2"/>
          </p:cNvCxnSpPr>
          <p:nvPr/>
        </p:nvCxnSpPr>
        <p:spPr>
          <a:xfrm flipH="1" flipV="1">
            <a:off x="5714699" y="3381633"/>
            <a:ext cx="2" cy="191546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1" idx="0"/>
            <a:endCxn id="32" idx="2"/>
          </p:cNvCxnSpPr>
          <p:nvPr/>
        </p:nvCxnSpPr>
        <p:spPr>
          <a:xfrm flipV="1">
            <a:off x="5714695" y="4296300"/>
            <a:ext cx="7" cy="206337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3" idx="1"/>
            <a:endCxn id="19" idx="3"/>
          </p:cNvCxnSpPr>
          <p:nvPr/>
        </p:nvCxnSpPr>
        <p:spPr>
          <a:xfrm flipH="1">
            <a:off x="6439182" y="5932134"/>
            <a:ext cx="532033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2" idx="0"/>
            <a:endCxn id="28" idx="2"/>
          </p:cNvCxnSpPr>
          <p:nvPr/>
        </p:nvCxnSpPr>
        <p:spPr>
          <a:xfrm flipH="1" flipV="1">
            <a:off x="5714701" y="3850178"/>
            <a:ext cx="1" cy="169123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0" idx="0"/>
            <a:endCxn id="31" idx="2"/>
          </p:cNvCxnSpPr>
          <p:nvPr/>
        </p:nvCxnSpPr>
        <p:spPr>
          <a:xfrm flipH="1" flipV="1">
            <a:off x="5714695" y="5148968"/>
            <a:ext cx="11" cy="138057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990219" y="2655615"/>
            <a:ext cx="1448973" cy="27699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Leak Check</a:t>
            </a:r>
          </a:p>
        </p:txBody>
      </p:sp>
      <p:cxnSp>
        <p:nvCxnSpPr>
          <p:cNvPr id="44" name="Straight Arrow Connector 43"/>
          <p:cNvCxnSpPr>
            <a:stCxn id="29" idx="0"/>
            <a:endCxn id="43" idx="2"/>
          </p:cNvCxnSpPr>
          <p:nvPr/>
        </p:nvCxnSpPr>
        <p:spPr>
          <a:xfrm flipV="1">
            <a:off x="5714699" y="2932614"/>
            <a:ext cx="7" cy="17202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9" idx="0"/>
            <a:endCxn id="30" idx="2"/>
          </p:cNvCxnSpPr>
          <p:nvPr/>
        </p:nvCxnSpPr>
        <p:spPr>
          <a:xfrm flipV="1">
            <a:off x="5714696" y="5564024"/>
            <a:ext cx="10" cy="22961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864567" y="1037046"/>
            <a:ext cx="4140396" cy="5131558"/>
          </a:xfrm>
          <a:prstGeom prst="rect">
            <a:avLst/>
          </a:prstGeom>
          <a:noFill/>
          <a:ln w="3492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90219" y="2159817"/>
            <a:ext cx="1448973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  <a:latin typeface="Arial"/>
              </a:rPr>
              <a:t>120C bake</a:t>
            </a:r>
          </a:p>
        </p:txBody>
      </p:sp>
      <p:cxnSp>
        <p:nvCxnSpPr>
          <p:cNvPr id="48" name="Straight Arrow Connector 47"/>
          <p:cNvCxnSpPr>
            <a:stCxn id="47" idx="0"/>
            <a:endCxn id="34" idx="2"/>
          </p:cNvCxnSpPr>
          <p:nvPr/>
        </p:nvCxnSpPr>
        <p:spPr>
          <a:xfrm flipH="1" flipV="1">
            <a:off x="5714694" y="1975151"/>
            <a:ext cx="12" cy="184666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6843624" y="4008952"/>
            <a:ext cx="1704154" cy="656761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 rot="5400000">
            <a:off x="8107281" y="3056630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4C97"/>
                </a:solidFill>
                <a:latin typeface="Arial"/>
              </a:rPr>
              <a:t>XFEL</a:t>
            </a:r>
          </a:p>
        </p:txBody>
      </p:sp>
      <p:sp>
        <p:nvSpPr>
          <p:cNvPr id="51" name="Oval 50"/>
          <p:cNvSpPr/>
          <p:nvPr/>
        </p:nvSpPr>
        <p:spPr>
          <a:xfrm>
            <a:off x="6705198" y="5191037"/>
            <a:ext cx="1932120" cy="45638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417188" y="1882817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rgbClr val="004C97"/>
                </a:solidFill>
                <a:latin typeface="Arial"/>
              </a:rPr>
              <a:t>X</a:t>
            </a:r>
            <a:endParaRPr lang="en-US" dirty="0">
              <a:solidFill>
                <a:srgbClr val="004C97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5551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1" grpId="0" animBg="1"/>
      <p:bldP spid="5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57660"/>
            <a:ext cx="8816622" cy="4987867"/>
          </a:xfrm>
        </p:spPr>
        <p:txBody>
          <a:bodyPr/>
          <a:lstStyle/>
          <a:p>
            <a:r>
              <a:rPr lang="en-US" dirty="0" smtClean="0"/>
              <a:t>Tremendous progress in the past two years in understanding of contributors to RF surface resistance</a:t>
            </a:r>
          </a:p>
          <a:p>
            <a:r>
              <a:rPr lang="en-US" dirty="0" smtClean="0"/>
              <a:t>Record Q achieved from bare cavity tests all the way down to </a:t>
            </a:r>
            <a:r>
              <a:rPr lang="en-US" dirty="0" err="1" smtClean="0"/>
              <a:t>cryomodule</a:t>
            </a:r>
            <a:r>
              <a:rPr lang="en-US" dirty="0" smtClean="0"/>
              <a:t> environment, by implementing N doping and understanding of flux expulsion via efficient cooling through </a:t>
            </a:r>
            <a:r>
              <a:rPr lang="en-US" dirty="0" err="1" smtClean="0"/>
              <a:t>Tc</a:t>
            </a:r>
            <a:endParaRPr lang="en-US" dirty="0" smtClean="0"/>
          </a:p>
          <a:p>
            <a:r>
              <a:rPr lang="en-US" dirty="0"/>
              <a:t>High Q at high gradient via doping is the frontier to be explored, </a:t>
            </a:r>
            <a:r>
              <a:rPr lang="en-US" dirty="0" smtClean="0"/>
              <a:t>exciting R&amp;D ongoing</a:t>
            </a:r>
            <a:endParaRPr lang="en-US" dirty="0" smtClean="0"/>
          </a:p>
          <a:p>
            <a:r>
              <a:rPr lang="en-US" dirty="0" smtClean="0"/>
              <a:t>Flux trapping/</a:t>
            </a:r>
            <a:r>
              <a:rPr lang="en-US" dirty="0" err="1" smtClean="0"/>
              <a:t>detrapping</a:t>
            </a:r>
            <a:r>
              <a:rPr lang="en-US" dirty="0" smtClean="0"/>
              <a:t> and losses due to trapped flux for different surface processing is also a very interesting R&amp;D path currently being pursued</a:t>
            </a:r>
          </a:p>
          <a:p>
            <a:r>
              <a:rPr lang="en-US" dirty="0" smtClean="0"/>
              <a:t>Lower frequency N doping (~700 MHz) already doubled Q of standard treatment, and promises Q ~ 1e11 at 2K mid field – R&amp;D ongoing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86F1-8589-9B48-9106-4C09426D100D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8234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history about N doping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56091"/>
            <a:ext cx="8686799" cy="4670694"/>
          </a:xfrm>
        </p:spPr>
        <p:txBody>
          <a:bodyPr/>
          <a:lstStyle/>
          <a:p>
            <a:r>
              <a:rPr lang="en-US" sz="1800" dirty="0" smtClean="0"/>
              <a:t>Discovered at FNAL in 2012 on single cells treated with nitrogen in high temperature furnace</a:t>
            </a:r>
          </a:p>
          <a:p>
            <a:r>
              <a:rPr lang="en-US" sz="1800" dirty="0" smtClean="0"/>
              <a:t>During the first two years FNAL focused on understanding root of improvement and making process controllable and reproducible on single cells</a:t>
            </a:r>
          </a:p>
          <a:p>
            <a:r>
              <a:rPr lang="en-US" sz="1800" dirty="0" smtClean="0"/>
              <a:t>Different doping recipes were designed based on simple diffusion models and implemented/tested; went from one step diffusion to two step diffusion to create flatter, deeper nitrogen concentration – this improved robustness and quench fields</a:t>
            </a:r>
          </a:p>
          <a:p>
            <a:r>
              <a:rPr lang="en-US" sz="1800" dirty="0" smtClean="0"/>
              <a:t>In 2014 LCLS-2 decided to invest on this technology to go from wide demonstration on single cell to production ready nine cell; three partner labs working together FNAL-Cornell-</a:t>
            </a:r>
            <a:r>
              <a:rPr lang="en-US" sz="1800" dirty="0" err="1" smtClean="0"/>
              <a:t>Jlab</a:t>
            </a:r>
            <a:endParaRPr lang="en-US" sz="1800" dirty="0" smtClean="0"/>
          </a:p>
          <a:p>
            <a:r>
              <a:rPr lang="en-US" sz="1800" dirty="0" smtClean="0"/>
              <a:t>More than 100 N doped cavity tests with 16 nine cell qualified for the two LCLS-2 prototype </a:t>
            </a:r>
            <a:r>
              <a:rPr lang="en-US" sz="1800" dirty="0" err="1" smtClean="0"/>
              <a:t>cryomodules</a:t>
            </a:r>
            <a:endParaRPr lang="en-US" sz="1800" dirty="0" smtClean="0"/>
          </a:p>
          <a:p>
            <a:r>
              <a:rPr lang="en-US" sz="1800" dirty="0" smtClean="0"/>
              <a:t>Vendors RI and </a:t>
            </a:r>
            <a:r>
              <a:rPr lang="en-US" sz="1800" dirty="0" err="1" smtClean="0"/>
              <a:t>Zanon</a:t>
            </a:r>
            <a:r>
              <a:rPr lang="en-US" sz="1800" dirty="0" smtClean="0"/>
              <a:t> currently being qualified for N doping production process for LCLS-2</a:t>
            </a:r>
          </a:p>
          <a:p>
            <a:r>
              <a:rPr lang="en-US" sz="1800" dirty="0" smtClean="0"/>
              <a:t>R&amp;D continues for further </a:t>
            </a:r>
            <a:r>
              <a:rPr lang="en-US" sz="1800" dirty="0" smtClean="0"/>
              <a:t>understanding and </a:t>
            </a:r>
            <a:r>
              <a:rPr lang="en-US" sz="1800" dirty="0" smtClean="0"/>
              <a:t>improvements </a:t>
            </a:r>
            <a:r>
              <a:rPr lang="en-US" sz="1800" dirty="0" smtClean="0"/>
              <a:t>(quench, B sensitivity)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4906-0CDE-2642-9B66-DBC66BDF38E6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2031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the Q improvement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DC040-2AA4-B145-A2F4-4D26A452D15B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01600" y="962180"/>
            <a:ext cx="904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Reverse field dependence of the BCS surface resistance component </a:t>
            </a:r>
            <a:r>
              <a:rPr lang="en-US" dirty="0" smtClean="0">
                <a:sym typeface="Wingdings"/>
              </a:rPr>
              <a:t> </a:t>
            </a:r>
            <a:r>
              <a:rPr lang="en-US" u="sng" dirty="0" smtClean="0">
                <a:sym typeface="Wingdings"/>
              </a:rPr>
              <a:t>lowest R</a:t>
            </a:r>
            <a:r>
              <a:rPr lang="en-US" u="sng" baseline="-25000" dirty="0" smtClean="0">
                <a:sym typeface="Wingdings"/>
              </a:rPr>
              <a:t>BCS</a:t>
            </a:r>
            <a:r>
              <a:rPr lang="en-US" u="sng" dirty="0" smtClean="0">
                <a:sym typeface="Wingdings"/>
              </a:rPr>
              <a:t> </a:t>
            </a:r>
            <a:endParaRPr lang="en-US" u="sng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Lower than typical residual resistances (</a:t>
            </a:r>
            <a:r>
              <a:rPr lang="en-US" u="sng" dirty="0" smtClean="0"/>
              <a:t>seems to zero all contributions but trapped flux</a:t>
            </a:r>
            <a:r>
              <a:rPr lang="en-US" u="sng" dirty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6867" y="5670751"/>
            <a:ext cx="78845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A.Grassellino</a:t>
            </a:r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 et al, 2013 </a:t>
            </a:r>
            <a:r>
              <a:rPr lang="en-US" sz="1600" i="1" dirty="0" err="1">
                <a:solidFill>
                  <a:srgbClr val="FF0000"/>
                </a:solidFill>
                <a:latin typeface="Times New Roman"/>
                <a:cs typeface="Times New Roman"/>
              </a:rPr>
              <a:t>Supercond</a:t>
            </a:r>
            <a:r>
              <a:rPr lang="en-US" sz="1600" i="1" dirty="0">
                <a:solidFill>
                  <a:srgbClr val="FF0000"/>
                </a:solidFill>
                <a:latin typeface="Times New Roman"/>
                <a:cs typeface="Times New Roman"/>
              </a:rPr>
              <a:t>. Sci. Technol.</a:t>
            </a:r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 26 102001 </a:t>
            </a:r>
            <a:endParaRPr lang="en-US" sz="16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A. </a:t>
            </a:r>
            <a:r>
              <a:rPr lang="en-US" sz="16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Romanenko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A Grassellino, </a:t>
            </a:r>
            <a:r>
              <a:rPr lang="hu-HU" sz="1600" dirty="0">
                <a:solidFill>
                  <a:srgbClr val="FF0000"/>
                </a:solidFill>
                <a:latin typeface="Times New Roman"/>
                <a:cs typeface="Times New Roman"/>
              </a:rPr>
              <a:t>Appl. Phys. Lett. 102, 252603 (2013)</a:t>
            </a:r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Oval 9"/>
          <p:cNvSpPr/>
          <p:nvPr/>
        </p:nvSpPr>
        <p:spPr>
          <a:xfrm rot="14555533">
            <a:off x="6576082" y="2755375"/>
            <a:ext cx="734262" cy="1800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 rot="17265492">
            <a:off x="6644148" y="3684752"/>
            <a:ext cx="516394" cy="18264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13658" y="3116066"/>
            <a:ext cx="1952736" cy="3748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Cause of MFQS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361158" y="4563866"/>
            <a:ext cx="2282936" cy="3748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Origin of Q </a:t>
            </a:r>
            <a:r>
              <a:rPr lang="en-US" sz="1600" dirty="0" err="1" smtClean="0"/>
              <a:t>antislope</a:t>
            </a:r>
            <a:endParaRPr lang="en-US" sz="1600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497764"/>
              </p:ext>
            </p:extLst>
          </p:nvPr>
        </p:nvGraphicFramePr>
        <p:xfrm>
          <a:off x="-236243" y="1957272"/>
          <a:ext cx="4949726" cy="3790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Graph" r:id="rId3" imgW="3904920" imgH="2990520" progId="Origin50.Graph">
                  <p:embed/>
                </p:oleObj>
              </mc:Choice>
              <mc:Fallback>
                <p:oleObj name="Graph" r:id="rId3" imgW="3904920" imgH="29905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36243" y="1957272"/>
                        <a:ext cx="4949726" cy="37907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943020"/>
              </p:ext>
            </p:extLst>
          </p:nvPr>
        </p:nvGraphicFramePr>
        <p:xfrm>
          <a:off x="4129297" y="1931872"/>
          <a:ext cx="4905460" cy="374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Graph" r:id="rId5" imgW="3870720" imgH="2956320" progId="Origin50.Graph">
                  <p:embed/>
                </p:oleObj>
              </mc:Choice>
              <mc:Fallback>
                <p:oleObj name="Graph" r:id="rId5" imgW="3870720" imgH="29563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29297" y="1931872"/>
                        <a:ext cx="4905460" cy="3746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6189957" y="5386272"/>
            <a:ext cx="1016000" cy="355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5657" y="5297372"/>
            <a:ext cx="13081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56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– perceived BCS limit has been overcome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57CB-FEEB-274C-9DF7-36E9328F132E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228600" y="5695950"/>
            <a:ext cx="6394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>
                <a:solidFill>
                  <a:srgbClr val="0000FF"/>
                </a:solidFill>
              </a:rPr>
              <a:t>A. Grassellino et al, 2013 Supercond. Sci. Technol. </a:t>
            </a:r>
            <a:r>
              <a:rPr lang="en-US" altLang="en-US" sz="1400" b="1">
                <a:solidFill>
                  <a:srgbClr val="0000FF"/>
                </a:solidFill>
              </a:rPr>
              <a:t>26</a:t>
            </a:r>
            <a:r>
              <a:rPr lang="en-US" altLang="en-US" sz="1400">
                <a:solidFill>
                  <a:srgbClr val="0000FF"/>
                </a:solidFill>
              </a:rPr>
              <a:t> 102001 (Rapid Communication) </a:t>
            </a:r>
          </a:p>
          <a:p>
            <a:r>
              <a:rPr lang="en-US" altLang="en-US" sz="1400">
                <a:solidFill>
                  <a:srgbClr val="0000FF"/>
                </a:solidFill>
              </a:rPr>
              <a:t>A. Romanenko and A. Grassellino, Appl. Phys. Lett. </a:t>
            </a:r>
            <a:r>
              <a:rPr lang="en-US" altLang="en-US" sz="1400" b="1">
                <a:solidFill>
                  <a:srgbClr val="0000FF"/>
                </a:solidFill>
              </a:rPr>
              <a:t>102</a:t>
            </a:r>
            <a:r>
              <a:rPr lang="en-US" altLang="en-US" sz="1400">
                <a:solidFill>
                  <a:srgbClr val="0000FF"/>
                </a:solidFill>
              </a:rPr>
              <a:t>, 252603 (2013)</a:t>
            </a: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04825" y="1174534"/>
            <a:ext cx="8150225" cy="3173135"/>
            <a:chOff x="729684" y="1113235"/>
            <a:chExt cx="8151533" cy="3173192"/>
          </a:xfrm>
        </p:grpSpPr>
        <p:sp>
          <p:nvSpPr>
            <p:cNvPr id="9" name="Oval 8"/>
            <p:cNvSpPr>
              <a:spLocks noChangeArrowheads="1"/>
            </p:cNvSpPr>
            <p:nvPr/>
          </p:nvSpPr>
          <p:spPr bwMode="auto">
            <a:xfrm rot="1205951">
              <a:off x="729684" y="3633951"/>
              <a:ext cx="4764853" cy="65247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10" name="Straight Arrow Connector 9"/>
            <p:cNvCxnSpPr>
              <a:cxnSpLocks noChangeShapeType="1"/>
            </p:cNvCxnSpPr>
            <p:nvPr/>
          </p:nvCxnSpPr>
          <p:spPr bwMode="auto">
            <a:xfrm flipV="1">
              <a:off x="3584467" y="2427428"/>
              <a:ext cx="2081547" cy="1360514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TextBox 14"/>
            <p:cNvSpPr txBox="1">
              <a:spLocks noChangeArrowheads="1"/>
            </p:cNvSpPr>
            <p:nvPr/>
          </p:nvSpPr>
          <p:spPr bwMode="auto">
            <a:xfrm>
              <a:off x="5665862" y="1113235"/>
              <a:ext cx="3215355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dirty="0">
                  <a:solidFill>
                    <a:srgbClr val="004C97"/>
                  </a:solidFill>
                </a:rPr>
                <a:t>Anti-Q-slope emerges from the BCS surface resistance </a:t>
              </a:r>
              <a:r>
                <a:rPr lang="en-US" altLang="en-US" u="sng" dirty="0">
                  <a:solidFill>
                    <a:srgbClr val="004C97"/>
                  </a:solidFill>
                </a:rPr>
                <a:t>decreasing</a:t>
              </a:r>
              <a:r>
                <a:rPr lang="en-US" altLang="en-US" dirty="0">
                  <a:solidFill>
                    <a:srgbClr val="004C97"/>
                  </a:solidFill>
                </a:rPr>
                <a:t> with field</a:t>
              </a: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504825" y="2710325"/>
            <a:ext cx="8879062" cy="3046988"/>
            <a:chOff x="504201" y="2899296"/>
            <a:chExt cx="8880506" cy="3046254"/>
          </a:xfrm>
        </p:grpSpPr>
        <p:cxnSp>
          <p:nvCxnSpPr>
            <p:cNvPr id="13" name="Straight Connector 12"/>
            <p:cNvCxnSpPr>
              <a:cxnSpLocks noChangeShapeType="1"/>
            </p:cNvCxnSpPr>
            <p:nvPr/>
          </p:nvCxnSpPr>
          <p:spPr bwMode="auto">
            <a:xfrm>
              <a:off x="504201" y="3717798"/>
              <a:ext cx="5022081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prstDash val="dash"/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TextBox 20"/>
            <p:cNvSpPr txBox="1">
              <a:spLocks noChangeArrowheads="1"/>
            </p:cNvSpPr>
            <p:nvPr/>
          </p:nvSpPr>
          <p:spPr bwMode="auto">
            <a:xfrm>
              <a:off x="5654742" y="2899296"/>
              <a:ext cx="3729965" cy="3046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dirty="0">
                  <a:solidFill>
                    <a:srgbClr val="004C97"/>
                  </a:solidFill>
                </a:rPr>
                <a:t>This is what BCS theory predicted to be the lowest possible surface </a:t>
              </a:r>
              <a:r>
                <a:rPr lang="en-US" altLang="en-US" dirty="0" smtClean="0">
                  <a:solidFill>
                    <a:srgbClr val="004C97"/>
                  </a:solidFill>
                </a:rPr>
                <a:t>resistance</a:t>
              </a:r>
            </a:p>
            <a:p>
              <a:endParaRPr lang="en-US" altLang="en-US" dirty="0">
                <a:solidFill>
                  <a:srgbClr val="004C97"/>
                </a:solidFill>
              </a:endParaRPr>
            </a:p>
            <a:p>
              <a:r>
                <a:rPr lang="en-US" altLang="en-US" dirty="0" smtClean="0">
                  <a:solidFill>
                    <a:srgbClr val="004C97"/>
                  </a:solidFill>
                </a:rPr>
                <a:t>The i</a:t>
              </a:r>
              <a:r>
                <a:rPr lang="en-US" altLang="en-US" dirty="0" smtClean="0">
                  <a:solidFill>
                    <a:srgbClr val="004C97"/>
                  </a:solidFill>
                </a:rPr>
                <a:t>ncreasing Q with field allows to run at higher gradient with lower </a:t>
              </a:r>
              <a:r>
                <a:rPr lang="en-US" altLang="en-US" dirty="0" err="1" smtClean="0">
                  <a:solidFill>
                    <a:srgbClr val="004C97"/>
                  </a:solidFill>
                </a:rPr>
                <a:t>cryo</a:t>
              </a:r>
              <a:r>
                <a:rPr lang="en-US" altLang="en-US" dirty="0" smtClean="0">
                  <a:solidFill>
                    <a:srgbClr val="004C97"/>
                  </a:solidFill>
                </a:rPr>
                <a:t>-cost</a:t>
              </a:r>
              <a:endParaRPr lang="en-US" altLang="en-US" dirty="0">
                <a:solidFill>
                  <a:srgbClr val="004C97"/>
                </a:solidFill>
              </a:endParaRPr>
            </a:p>
          </p:txBody>
        </p:sp>
        <p:cxnSp>
          <p:nvCxnSpPr>
            <p:cNvPr id="15" name="Straight Arrow Connector 14"/>
            <p:cNvCxnSpPr>
              <a:cxnSpLocks noChangeShapeType="1"/>
            </p:cNvCxnSpPr>
            <p:nvPr/>
          </p:nvCxnSpPr>
          <p:spPr bwMode="auto">
            <a:xfrm>
              <a:off x="5526282" y="3717798"/>
              <a:ext cx="139723" cy="0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086278"/>
              </p:ext>
            </p:extLst>
          </p:nvPr>
        </p:nvGraphicFramePr>
        <p:xfrm>
          <a:off x="-372438" y="1012055"/>
          <a:ext cx="6111401" cy="4667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name="Graph" r:id="rId3" imgW="3870720" imgH="2956320" progId="Origin50.Graph">
                  <p:embed/>
                </p:oleObj>
              </mc:Choice>
              <mc:Fallback>
                <p:oleObj name="Graph" r:id="rId3" imgW="3870720" imgH="29563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372438" y="1012055"/>
                        <a:ext cx="6111401" cy="46675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229686"/>
              </p:ext>
            </p:extLst>
          </p:nvPr>
        </p:nvGraphicFramePr>
        <p:xfrm>
          <a:off x="-374904" y="1014984"/>
          <a:ext cx="6115738" cy="4670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Graph" r:id="rId5" imgW="3870720" imgH="2956320" progId="Origin50.Graph">
                  <p:embed/>
                </p:oleObj>
              </mc:Choice>
              <mc:Fallback>
                <p:oleObj name="Graph" r:id="rId5" imgW="3870720" imgH="29563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374904" y="1014984"/>
                        <a:ext cx="6115738" cy="46709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525963"/>
              </p:ext>
            </p:extLst>
          </p:nvPr>
        </p:nvGraphicFramePr>
        <p:xfrm>
          <a:off x="-374904" y="1014984"/>
          <a:ext cx="6115738" cy="4670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Graph" r:id="rId7" imgW="3870720" imgH="2956320" progId="Origin50.Graph">
                  <p:embed/>
                </p:oleObj>
              </mc:Choice>
              <mc:Fallback>
                <p:oleObj name="Graph" r:id="rId7" imgW="3870720" imgH="29563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374904" y="1014984"/>
                        <a:ext cx="6115738" cy="46709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4357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a high Q technology – the case of the CW machine LCLS-2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4" y="6457839"/>
            <a:ext cx="1076325" cy="241300"/>
          </a:xfrm>
        </p:spPr>
        <p:txBody>
          <a:bodyPr/>
          <a:lstStyle/>
          <a:p>
            <a:pPr>
              <a:defRPr/>
            </a:pPr>
            <a:fld id="{5B9284B7-9DC1-8846-BDAE-ED9AF899CB06}" type="datetime1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2E84A3-02EC-8549-BD83-9F5790A19C8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29" name="Content Placeholder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10352"/>
            <a:ext cx="4846012" cy="3770375"/>
          </a:xfrm>
          <a:prstGeom prst="rect">
            <a:avLst/>
          </a:prstGeom>
        </p:spPr>
      </p:pic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6601853"/>
              </p:ext>
            </p:extLst>
          </p:nvPr>
        </p:nvGraphicFramePr>
        <p:xfrm>
          <a:off x="4812856" y="2001737"/>
          <a:ext cx="4888493" cy="3744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Graph" r:id="rId4" imgW="3906000" imgH="2990520" progId="Origin50.Graph">
                  <p:embed/>
                </p:oleObj>
              </mc:Choice>
              <mc:Fallback>
                <p:oleObj name="Graph" r:id="rId4" imgW="3906000" imgH="299052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2856" y="2001737"/>
                        <a:ext cx="4888493" cy="37441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5699381" y="1259997"/>
            <a:ext cx="327575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4C97"/>
                </a:solidFill>
                <a:latin typeface="Arial"/>
              </a:rPr>
              <a:t> Example of N doped</a:t>
            </a:r>
          </a:p>
          <a:p>
            <a:pPr algn="ctr"/>
            <a:r>
              <a:rPr lang="en-US" sz="1600" dirty="0">
                <a:solidFill>
                  <a:srgbClr val="004C97"/>
                </a:solidFill>
                <a:latin typeface="Arial"/>
              </a:rPr>
              <a:t>Dressed cavity for LCLS-2</a:t>
            </a:r>
          </a:p>
          <a:p>
            <a:pPr algn="ctr"/>
            <a:r>
              <a:rPr lang="en-US" sz="1600" dirty="0">
                <a:solidFill>
                  <a:srgbClr val="004C97"/>
                </a:solidFill>
                <a:latin typeface="Arial"/>
              </a:rPr>
              <a:t>Below the one </a:t>
            </a:r>
            <a:r>
              <a:rPr lang="en-US" sz="1600" dirty="0" err="1">
                <a:solidFill>
                  <a:srgbClr val="004C97"/>
                </a:solidFill>
                <a:latin typeface="Arial"/>
              </a:rPr>
              <a:t>cryoplant</a:t>
            </a:r>
            <a:r>
              <a:rPr lang="en-US" sz="1600" dirty="0">
                <a:solidFill>
                  <a:srgbClr val="004C97"/>
                </a:solidFill>
                <a:latin typeface="Arial"/>
              </a:rPr>
              <a:t> threshold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27889" y="3044936"/>
            <a:ext cx="25260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4C97"/>
                </a:solidFill>
                <a:latin typeface="Arial"/>
              </a:rPr>
              <a:t>LCLS-II one </a:t>
            </a:r>
            <a:r>
              <a:rPr lang="en-US" sz="1600" b="1" dirty="0" err="1">
                <a:solidFill>
                  <a:srgbClr val="004C97"/>
                </a:solidFill>
                <a:latin typeface="Arial"/>
              </a:rPr>
              <a:t>vs</a:t>
            </a:r>
            <a:r>
              <a:rPr lang="en-US" sz="1600" b="1" dirty="0">
                <a:solidFill>
                  <a:srgbClr val="004C97"/>
                </a:solidFill>
                <a:latin typeface="Arial"/>
              </a:rPr>
              <a:t> two 2K </a:t>
            </a:r>
            <a:r>
              <a:rPr lang="en-US" sz="1600" b="1" dirty="0" err="1">
                <a:solidFill>
                  <a:srgbClr val="004C97"/>
                </a:solidFill>
                <a:latin typeface="Arial"/>
              </a:rPr>
              <a:t>cryoplants</a:t>
            </a:r>
            <a:r>
              <a:rPr lang="en-US" sz="1600" b="1" dirty="0">
                <a:solidFill>
                  <a:srgbClr val="004C97"/>
                </a:solidFill>
                <a:latin typeface="Arial"/>
              </a:rPr>
              <a:t> threshold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1791" y="4893716"/>
            <a:ext cx="3829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4C97"/>
                </a:solidFill>
                <a:latin typeface="Arial"/>
              </a:rPr>
              <a:t>Two </a:t>
            </a:r>
            <a:r>
              <a:rPr lang="en-US" sz="1600" b="1" dirty="0" err="1">
                <a:solidFill>
                  <a:srgbClr val="004C97"/>
                </a:solidFill>
                <a:latin typeface="Arial"/>
              </a:rPr>
              <a:t>vs</a:t>
            </a:r>
            <a:r>
              <a:rPr lang="en-US" sz="1600" b="1" dirty="0">
                <a:solidFill>
                  <a:srgbClr val="004C97"/>
                </a:solidFill>
                <a:latin typeface="Arial"/>
              </a:rPr>
              <a:t> three 2K </a:t>
            </a:r>
            <a:r>
              <a:rPr lang="en-US" sz="1600" b="1" dirty="0" err="1">
                <a:solidFill>
                  <a:srgbClr val="004C97"/>
                </a:solidFill>
                <a:latin typeface="Arial"/>
              </a:rPr>
              <a:t>cryoplants</a:t>
            </a:r>
            <a:r>
              <a:rPr lang="en-US" sz="1600" b="1" dirty="0">
                <a:solidFill>
                  <a:srgbClr val="004C97"/>
                </a:solidFill>
                <a:latin typeface="Arial"/>
              </a:rPr>
              <a:t> threshold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636125" y="4759921"/>
            <a:ext cx="326571" cy="145143"/>
          </a:xfrm>
          <a:prstGeom prst="straightConnector1">
            <a:avLst/>
          </a:prstGeom>
          <a:ln w="15875">
            <a:solidFill>
              <a:srgbClr val="000000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1708694" y="3695540"/>
            <a:ext cx="232215" cy="146634"/>
          </a:xfrm>
          <a:prstGeom prst="straightConnector1">
            <a:avLst/>
          </a:prstGeom>
          <a:ln w="15875">
            <a:solidFill>
              <a:srgbClr val="000000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958056" y="3897358"/>
            <a:ext cx="2185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4C97"/>
                </a:solidFill>
                <a:latin typeface="Arial"/>
              </a:rPr>
              <a:t>One </a:t>
            </a:r>
            <a:r>
              <a:rPr lang="en-US" sz="1400" b="1" dirty="0" err="1">
                <a:solidFill>
                  <a:srgbClr val="004C97"/>
                </a:solidFill>
                <a:latin typeface="Arial"/>
              </a:rPr>
              <a:t>vs</a:t>
            </a:r>
            <a:r>
              <a:rPr lang="en-US" sz="1400" b="1" dirty="0">
                <a:solidFill>
                  <a:srgbClr val="004C97"/>
                </a:solidFill>
                <a:latin typeface="Arial"/>
              </a:rPr>
              <a:t> two 2K </a:t>
            </a:r>
            <a:r>
              <a:rPr lang="en-US" sz="1400" b="1" dirty="0" err="1">
                <a:solidFill>
                  <a:srgbClr val="004C97"/>
                </a:solidFill>
                <a:latin typeface="Arial"/>
              </a:rPr>
              <a:t>cryoplants</a:t>
            </a:r>
            <a:r>
              <a:rPr lang="en-US" sz="1400" b="1" dirty="0">
                <a:solidFill>
                  <a:srgbClr val="004C97"/>
                </a:solidFill>
                <a:latin typeface="Arial"/>
              </a:rPr>
              <a:t> threshold</a:t>
            </a:r>
          </a:p>
        </p:txBody>
      </p:sp>
      <p:sp>
        <p:nvSpPr>
          <p:cNvPr id="3" name="Decagon 2"/>
          <p:cNvSpPr/>
          <p:nvPr/>
        </p:nvSpPr>
        <p:spPr>
          <a:xfrm>
            <a:off x="1962696" y="3765326"/>
            <a:ext cx="142194" cy="146633"/>
          </a:xfrm>
          <a:prstGeom prst="decago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0" name="Decagon 49"/>
          <p:cNvSpPr/>
          <p:nvPr/>
        </p:nvSpPr>
        <p:spPr>
          <a:xfrm>
            <a:off x="1962696" y="4571660"/>
            <a:ext cx="142194" cy="146633"/>
          </a:xfrm>
          <a:prstGeom prst="decago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Decagon 50"/>
          <p:cNvSpPr/>
          <p:nvPr/>
        </p:nvSpPr>
        <p:spPr>
          <a:xfrm>
            <a:off x="7978499" y="3548907"/>
            <a:ext cx="142194" cy="146633"/>
          </a:xfrm>
          <a:prstGeom prst="decago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36" y="5630438"/>
            <a:ext cx="8963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4C97"/>
                </a:solidFill>
                <a:latin typeface="Arial"/>
              </a:rPr>
              <a:t>N doping technology allows significantly lower refrigeration costs (capital, operating)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4C97"/>
                </a:solidFill>
                <a:latin typeface="Arial"/>
              </a:rPr>
              <a:t>Larger margin and possibility for an energy upgrade for same refrigeration cost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0" y="857011"/>
            <a:ext cx="516590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4C97"/>
                </a:solidFill>
                <a:latin typeface="Arial"/>
              </a:rPr>
              <a:t> Example of 120C baked (standard ILC/XFEL technology)</a:t>
            </a:r>
          </a:p>
          <a:p>
            <a:pPr algn="ctr"/>
            <a:r>
              <a:rPr lang="en-US" sz="1600" dirty="0">
                <a:solidFill>
                  <a:srgbClr val="004C97"/>
                </a:solidFill>
                <a:latin typeface="Arial"/>
              </a:rPr>
              <a:t>Would possibly require &gt; 2 full </a:t>
            </a:r>
            <a:r>
              <a:rPr lang="en-US" sz="1600" dirty="0" err="1">
                <a:solidFill>
                  <a:srgbClr val="004C97"/>
                </a:solidFill>
                <a:latin typeface="Arial"/>
              </a:rPr>
              <a:t>cryoplants</a:t>
            </a:r>
            <a:endParaRPr lang="en-US" sz="1600" dirty="0">
              <a:solidFill>
                <a:srgbClr val="004C97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6949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4" y="6457839"/>
            <a:ext cx="1076325" cy="241300"/>
          </a:xfrm>
        </p:spPr>
        <p:txBody>
          <a:bodyPr/>
          <a:lstStyle/>
          <a:p>
            <a:pPr>
              <a:defRPr/>
            </a:pPr>
            <a:fld id="{9E3E8249-B4D3-0341-9789-FC158AE8DB1A}" type="datetime1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2E84A3-02EC-8549-BD83-9F5790A19C8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36" y="5534509"/>
            <a:ext cx="8963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4C97"/>
                </a:solidFill>
                <a:latin typeface="Arial"/>
              </a:rPr>
              <a:t>Higher Q ~ 3e10 compared to 1.7e10 will translate into ~1.5 millions saving per year in operating costs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4C97"/>
                </a:solidFill>
                <a:latin typeface="Arial"/>
              </a:rPr>
              <a:t>Capital cost savings go in thresholds of several tens of millions (LCLS-2)</a:t>
            </a:r>
            <a:endParaRPr lang="en-US" sz="1600" dirty="0">
              <a:solidFill>
                <a:srgbClr val="004C97"/>
              </a:solidFill>
              <a:latin typeface="Arial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1" y="941749"/>
            <a:ext cx="7240604" cy="4660151"/>
          </a:xfrm>
          <a:prstGeom prst="rect">
            <a:avLst/>
          </a:prstGeom>
          <a:noFill/>
        </p:spPr>
      </p:pic>
      <p:sp>
        <p:nvSpPr>
          <p:cNvPr id="3" name="Sun 2"/>
          <p:cNvSpPr/>
          <p:nvPr/>
        </p:nvSpPr>
        <p:spPr>
          <a:xfrm>
            <a:off x="2553561" y="2751393"/>
            <a:ext cx="368695" cy="286745"/>
          </a:xfrm>
          <a:prstGeom prst="su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n 8"/>
          <p:cNvSpPr/>
          <p:nvPr/>
        </p:nvSpPr>
        <p:spPr>
          <a:xfrm>
            <a:off x="7428540" y="3850582"/>
            <a:ext cx="444869" cy="382327"/>
          </a:xfrm>
          <a:prstGeom prst="su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44450" y="119516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MS PGothic" pitchFamily="34" charset="-128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/>
              <a:t>The importance of a high Q technology – the case of the CW machine LCLS-2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22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single cell R&amp;D to </a:t>
            </a:r>
            <a:r>
              <a:rPr lang="en-US" dirty="0" err="1" smtClean="0"/>
              <a:t>cryomodule</a:t>
            </a:r>
            <a:r>
              <a:rPr lang="en-US" dirty="0" smtClean="0"/>
              <a:t> ready technology:</a:t>
            </a:r>
            <a:br>
              <a:rPr lang="en-US" dirty="0" smtClean="0"/>
            </a:br>
            <a:r>
              <a:rPr lang="en-US" dirty="0" smtClean="0"/>
              <a:t>the two LCLS-II prototype </a:t>
            </a:r>
            <a:r>
              <a:rPr lang="en-US" dirty="0" err="1" smtClean="0"/>
              <a:t>cryomodules</a:t>
            </a:r>
            <a:r>
              <a:rPr lang="en-US" dirty="0" smtClean="0"/>
              <a:t> (FNAL and </a:t>
            </a:r>
            <a:r>
              <a:rPr lang="en-US" dirty="0" err="1" smtClean="0"/>
              <a:t>Jlab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B9133-F917-B045-B3D3-A906A3106C44}" type="datetime1">
              <a:rPr lang="en-US" altLang="en-US" smtClean="0"/>
              <a:t>6/25/15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Performance of N doped cavities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8D73-98D2-48A4-BBC8-B0932364EAC9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7" name="Picture 6" descr="LCLSII_bare_9cells_a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19" y="787749"/>
            <a:ext cx="6408337" cy="49062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80139" y="2603312"/>
            <a:ext cx="29288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4C97"/>
                </a:solidFill>
                <a:latin typeface="Arial"/>
              </a:rPr>
              <a:t>&lt;Q&gt;=3.6e10</a:t>
            </a:r>
          </a:p>
          <a:p>
            <a:r>
              <a:rPr lang="en-US" sz="2000" b="1" dirty="0">
                <a:solidFill>
                  <a:srgbClr val="004C97"/>
                </a:solidFill>
                <a:latin typeface="Arial"/>
              </a:rPr>
              <a:t>&lt;</a:t>
            </a:r>
            <a:r>
              <a:rPr lang="en-US" sz="2000" b="1" dirty="0" err="1">
                <a:solidFill>
                  <a:srgbClr val="004C97"/>
                </a:solidFill>
                <a:latin typeface="Arial"/>
              </a:rPr>
              <a:t>E</a:t>
            </a:r>
            <a:r>
              <a:rPr lang="en-US" sz="2000" b="1" baseline="-25000" dirty="0" err="1">
                <a:solidFill>
                  <a:srgbClr val="004C97"/>
                </a:solidFill>
                <a:latin typeface="Arial"/>
              </a:rPr>
              <a:t>max</a:t>
            </a:r>
            <a:r>
              <a:rPr lang="en-US" sz="2000" b="1" dirty="0">
                <a:solidFill>
                  <a:srgbClr val="004C97"/>
                </a:solidFill>
                <a:latin typeface="Arial"/>
              </a:rPr>
              <a:t>&gt;=22.2 MV/m</a:t>
            </a:r>
          </a:p>
          <a:p>
            <a:r>
              <a:rPr lang="en-US" sz="2000" b="1" dirty="0" err="1">
                <a:solidFill>
                  <a:srgbClr val="004C97"/>
                </a:solidFill>
                <a:latin typeface="Arial"/>
              </a:rPr>
              <a:t>E</a:t>
            </a:r>
            <a:r>
              <a:rPr lang="en-US" sz="2000" b="1" baseline="-25000" dirty="0" err="1">
                <a:solidFill>
                  <a:srgbClr val="004C97"/>
                </a:solidFill>
                <a:latin typeface="Arial"/>
              </a:rPr>
              <a:t>max</a:t>
            </a:r>
            <a:r>
              <a:rPr lang="en-US" sz="2000" b="1" dirty="0" err="1">
                <a:solidFill>
                  <a:srgbClr val="004C97"/>
                </a:solidFill>
                <a:latin typeface="Arial"/>
              </a:rPr>
              <a:t>median</a:t>
            </a:r>
            <a:r>
              <a:rPr lang="en-US" sz="2000" b="1" dirty="0">
                <a:solidFill>
                  <a:srgbClr val="004C97"/>
                </a:solidFill>
                <a:latin typeface="Arial"/>
              </a:rPr>
              <a:t>=22.8MV/m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81960" y="5491589"/>
            <a:ext cx="8044532" cy="753033"/>
          </a:xfrm>
          <a:prstGeom prst="rect">
            <a:avLst/>
          </a:prstGeom>
        </p:spPr>
        <p:txBody>
          <a:bodyPr lIns="0" tIns="0" rIns="0" bIns="0" anchor="b" anchorCtr="0">
            <a:normAutofit fontScale="82500" lnSpcReduction="20000"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MS PGothic" pitchFamily="34" charset="-128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u="sng" dirty="0" smtClean="0"/>
              <a:t>It is the highest average Q ever demonstrated in vertical test for 1.3 GHz nine cells at 2K, 16 MV/m in the history of SRF </a:t>
            </a:r>
            <a:br>
              <a:rPr lang="en-US" u="sng" dirty="0" smtClean="0"/>
            </a:br>
            <a:r>
              <a:rPr lang="en-US" u="sng" dirty="0" smtClean="0"/>
              <a:t>(larger than a factor of two the state of the art)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4204372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NAL_TemplateP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2293</Words>
  <Application>Microsoft Macintosh PowerPoint</Application>
  <PresentationFormat>On-screen Show (4:3)</PresentationFormat>
  <Paragraphs>304</Paragraphs>
  <Slides>30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FNAL_TemplatePC_060514</vt:lpstr>
      <vt:lpstr>Graph</vt:lpstr>
      <vt:lpstr>Performance of nitrogen doped cavities</vt:lpstr>
      <vt:lpstr>Nitrogen Doping: a breakthrough in Q</vt:lpstr>
      <vt:lpstr>Doping Treatment: small variation from standard protocol, large difference in performance</vt:lpstr>
      <vt:lpstr>A bit of history about N doping</vt:lpstr>
      <vt:lpstr>Origin of the Q improvement</vt:lpstr>
      <vt:lpstr>Physics – perceived BCS limit has been overcome</vt:lpstr>
      <vt:lpstr>The importance of a high Q technology – the case of the CW machine LCLS-2</vt:lpstr>
      <vt:lpstr>PowerPoint Presentation</vt:lpstr>
      <vt:lpstr>From single cell R&amp;D to cryomodule ready technology: the two LCLS-II prototype cryomodules (FNAL and Jlab)</vt:lpstr>
      <vt:lpstr>N doping applied to 650 MHz cavities at FNAL Q~ 7e10 at 2K, 17 MV/m – record at this frequency! </vt:lpstr>
      <vt:lpstr>What does the N treatment do? N doping profiles via SIMS</vt:lpstr>
      <vt:lpstr>Surface Nitrides (post bake, pre-EP) – imaged by SEM</vt:lpstr>
      <vt:lpstr>Room T TEM on post gas bake, pre-EP surface (2/6 recipe)</vt:lpstr>
      <vt:lpstr>Room T TEM on N doped surface AFTER EP</vt:lpstr>
      <vt:lpstr>Cryogenic TEM on N doped surface AFTER EP</vt:lpstr>
      <vt:lpstr>Open questions: nature of premature quench in N doped</vt:lpstr>
      <vt:lpstr>New insights on quench in  N doped cavities – magnetic peak field driven</vt:lpstr>
      <vt:lpstr>High Q discovery 2 – efficient flux expulsion</vt:lpstr>
      <vt:lpstr>Record Q up to the highest fields combining N doping and efficient flux expulsion</vt:lpstr>
      <vt:lpstr>It’s a matter of thermogradient along the cell (at the phase front) – and geometry of the problem has an effect, too…</vt:lpstr>
      <vt:lpstr>Details of superconductivity nucleation matter</vt:lpstr>
      <vt:lpstr>Details of superconductivity nucleation matter</vt:lpstr>
      <vt:lpstr>Results on 650MHz – cooling studies – fast vs slow cooling</vt:lpstr>
      <vt:lpstr>R&amp;D on trapped flux dependence as a function of mfp</vt:lpstr>
      <vt:lpstr>SRF cavity in its liquid helium filled tank:  operating at 2 degrees above absolute zero (-456 deg F) </vt:lpstr>
      <vt:lpstr>LCLS-2 cavities dressed with instrumentation inside vessel</vt:lpstr>
      <vt:lpstr>Sweeping the flux into the beampipes via fast cooling</vt:lpstr>
      <vt:lpstr>PowerPoint Presentation</vt:lpstr>
      <vt:lpstr>Horizontal dressed cavity tests at FNAL, Cornell, Jlab Meeting final LCLS-2 specs in cryomodule environment!</vt:lpstr>
      <vt:lpstr>Conclusions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Grassellino</dc:creator>
  <cp:lastModifiedBy>Anna Grassellino</cp:lastModifiedBy>
  <cp:revision>9</cp:revision>
  <dcterms:created xsi:type="dcterms:W3CDTF">2015-06-22T00:42:55Z</dcterms:created>
  <dcterms:modified xsi:type="dcterms:W3CDTF">2015-06-25T08:36:59Z</dcterms:modified>
</cp:coreProperties>
</file>