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32" r:id="rId2"/>
    <p:sldId id="472" r:id="rId3"/>
    <p:sldId id="561" r:id="rId4"/>
    <p:sldId id="508" r:id="rId5"/>
    <p:sldId id="515" r:id="rId6"/>
    <p:sldId id="551" r:id="rId7"/>
    <p:sldId id="544" r:id="rId8"/>
    <p:sldId id="552" r:id="rId9"/>
    <p:sldId id="451" r:id="rId10"/>
    <p:sldId id="557" r:id="rId11"/>
    <p:sldId id="330" r:id="rId12"/>
    <p:sldId id="389" r:id="rId13"/>
    <p:sldId id="556" r:id="rId14"/>
    <p:sldId id="566" r:id="rId15"/>
    <p:sldId id="331" r:id="rId16"/>
    <p:sldId id="567" r:id="rId17"/>
    <p:sldId id="568" r:id="rId18"/>
    <p:sldId id="570" r:id="rId19"/>
    <p:sldId id="571" r:id="rId20"/>
    <p:sldId id="572" r:id="rId21"/>
    <p:sldId id="573" r:id="rId22"/>
    <p:sldId id="574" r:id="rId23"/>
    <p:sldId id="491" r:id="rId24"/>
    <p:sldId id="543" r:id="rId25"/>
    <p:sldId id="519" r:id="rId26"/>
    <p:sldId id="501" r:id="rId27"/>
    <p:sldId id="555" r:id="rId28"/>
    <p:sldId id="547" r:id="rId29"/>
    <p:sldId id="548" r:id="rId30"/>
    <p:sldId id="492" r:id="rId31"/>
    <p:sldId id="539" r:id="rId32"/>
    <p:sldId id="546" r:id="rId33"/>
    <p:sldId id="569" r:id="rId34"/>
    <p:sldId id="450" r:id="rId35"/>
    <p:sldId id="553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1EFF"/>
    <a:srgbClr val="8342FF"/>
    <a:srgbClr val="E2FFD6"/>
    <a:srgbClr val="F8FFD8"/>
    <a:srgbClr val="A4AFFF"/>
    <a:srgbClr val="9996FF"/>
    <a:srgbClr val="5360FF"/>
    <a:srgbClr val="6B7FD5"/>
    <a:srgbClr val="5B76D5"/>
    <a:srgbClr val="4B6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46" autoAdjust="0"/>
    <p:restoredTop sz="99918" autoAdjust="0"/>
  </p:normalViewPr>
  <p:slideViewPr>
    <p:cSldViewPr snapToGrid="0" snapToObjects="1">
      <p:cViewPr>
        <p:scale>
          <a:sx n="112" d="100"/>
          <a:sy n="112" d="100"/>
        </p:scale>
        <p:origin x="-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1328"/>
    </p:cViewPr>
  </p:sorterViewPr>
  <p:notesViewPr>
    <p:cSldViewPr snapToGrid="0" snapToObjects="1">
      <p:cViewPr varScale="1">
        <p:scale>
          <a:sx n="137" d="100"/>
          <a:sy n="137" d="100"/>
        </p:scale>
        <p:origin x="-2040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EB1D27-C844-3847-ACE4-D6C69533E8D4}" type="doc">
      <dgm:prSet loTypeId="urn:microsoft.com/office/officeart/2005/8/layout/hierarchy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43D605E-BE52-5847-8E0E-DB7ECAB3E604}">
      <dgm:prSet phldrT="[Text]" custT="1"/>
      <dgm:spPr>
        <a:solidFill>
          <a:srgbClr val="3366FF">
            <a:alpha val="12000"/>
          </a:srgbClr>
        </a:solidFill>
        <a:ln w="57150" cmpd="sng">
          <a:solidFill>
            <a:schemeClr val="tx1"/>
          </a:solidFill>
        </a:ln>
        <a:effectLst/>
      </dgm:spPr>
      <dgm:t>
        <a:bodyPr/>
        <a:lstStyle/>
        <a:p>
          <a:pPr algn="ctr"/>
          <a:r>
            <a:rPr lang="en-US" sz="4400" b="1" i="0" dirty="0" smtClean="0">
              <a:solidFill>
                <a:srgbClr val="FF0000"/>
              </a:solidFill>
            </a:rPr>
            <a:t>OUTLINE</a:t>
          </a:r>
        </a:p>
      </dgm:t>
    </dgm:pt>
    <dgm:pt modelId="{AA661057-8C1C-F041-B46E-88DD9E68EA27}" type="sibTrans" cxnId="{2597C39F-3592-534A-AECA-5286DB5C8716}">
      <dgm:prSet/>
      <dgm:spPr/>
      <dgm:t>
        <a:bodyPr/>
        <a:lstStyle/>
        <a:p>
          <a:endParaRPr lang="en-US"/>
        </a:p>
      </dgm:t>
    </dgm:pt>
    <dgm:pt modelId="{1A409AA4-92DC-414A-A3C4-8D2398772B34}" type="parTrans" cxnId="{2597C39F-3592-534A-AECA-5286DB5C8716}">
      <dgm:prSet/>
      <dgm:spPr/>
      <dgm:t>
        <a:bodyPr/>
        <a:lstStyle/>
        <a:p>
          <a:endParaRPr lang="en-US"/>
        </a:p>
      </dgm:t>
    </dgm:pt>
    <dgm:pt modelId="{7997451F-45E6-994B-A7C7-A528287FF267}">
      <dgm:prSet phldrT="[Text]" custT="1"/>
      <dgm:spPr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gm:spPr>
      <dgm:t>
        <a:bodyPr/>
        <a:lstStyle/>
        <a:p>
          <a:r>
            <a:rPr lang="en-US" sz="3200" b="1" i="0" dirty="0" smtClean="0">
              <a:solidFill>
                <a:srgbClr val="000090"/>
              </a:solidFill>
            </a:rPr>
            <a:t>Electron Ion Colliders eRHIC and LH</a:t>
          </a:r>
          <a:r>
            <a:rPr lang="en-US" sz="3200" b="1" i="0" dirty="0" smtClean="0">
              <a:solidFill>
                <a:srgbClr val="3366FF"/>
              </a:solidFill>
            </a:rPr>
            <a:t>e</a:t>
          </a:r>
          <a:r>
            <a:rPr lang="en-US" sz="3200" b="1" i="0" dirty="0" smtClean="0">
              <a:solidFill>
                <a:srgbClr val="000090"/>
              </a:solidFill>
            </a:rPr>
            <a:t>C </a:t>
          </a:r>
          <a:endParaRPr lang="en-US" sz="3200" b="1" i="0" dirty="0">
            <a:solidFill>
              <a:srgbClr val="000090"/>
            </a:solidFill>
          </a:endParaRPr>
        </a:p>
      </dgm:t>
    </dgm:pt>
    <dgm:pt modelId="{DB4A417A-F27D-1E4E-B4BD-201CA9D4D1E1}" type="parTrans" cxnId="{514A5C59-2F95-1840-B6A9-2262D2B2153E}">
      <dgm:prSet/>
      <dgm:spPr/>
      <dgm:t>
        <a:bodyPr/>
        <a:lstStyle/>
        <a:p>
          <a:endParaRPr lang="en-US"/>
        </a:p>
      </dgm:t>
    </dgm:pt>
    <dgm:pt modelId="{A7D1DE14-55B6-0B49-900C-C38647058132}" type="sibTrans" cxnId="{514A5C59-2F95-1840-B6A9-2262D2B2153E}">
      <dgm:prSet/>
      <dgm:spPr/>
      <dgm:t>
        <a:bodyPr/>
        <a:lstStyle/>
        <a:p>
          <a:endParaRPr lang="en-US"/>
        </a:p>
      </dgm:t>
    </dgm:pt>
    <dgm:pt modelId="{CD8898F3-BDA4-4D4D-A4EC-7887469E9F21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pPr algn="ctr">
            <a:lnSpc>
              <a:spcPct val="90000"/>
            </a:lnSpc>
            <a:spcAft>
              <a:spcPts val="0"/>
            </a:spcAft>
          </a:pPr>
          <a:r>
            <a:rPr lang="en-US" sz="2400" b="1" i="0" u="sng" dirty="0" smtClean="0">
              <a:solidFill>
                <a:srgbClr val="660066"/>
              </a:solidFill>
            </a:rPr>
            <a:t>SUMMARY:</a:t>
          </a:r>
        </a:p>
        <a:p>
          <a:pPr algn="ctr">
            <a:lnSpc>
              <a:spcPct val="50000"/>
            </a:lnSpc>
            <a:spcAft>
              <a:spcPts val="0"/>
            </a:spcAft>
          </a:pPr>
          <a:r>
            <a:rPr lang="en-US" sz="2400" b="1" i="0" u="sng" dirty="0" smtClean="0">
              <a:solidFill>
                <a:srgbClr val="660066"/>
              </a:solidFill>
            </a:rPr>
            <a:t> </a:t>
          </a:r>
        </a:p>
        <a:p>
          <a:pPr algn="l">
            <a:lnSpc>
              <a:spcPct val="90000"/>
            </a:lnSpc>
            <a:spcAft>
              <a:spcPts val="0"/>
            </a:spcAft>
          </a:pPr>
          <a:r>
            <a:rPr lang="en-US" sz="2400" b="1" i="0" dirty="0" smtClean="0">
              <a:solidFill>
                <a:srgbClr val="660066"/>
              </a:solidFill>
            </a:rPr>
            <a:t>Advantages come from multiple passes through the linac bring reduction in the linac size and of  three beam circulating lines to two, reducing the synchrotron radiation – raising 42% the luminosity</a:t>
          </a:r>
          <a:endParaRPr lang="en-US" sz="2400" b="1" i="0" baseline="0" dirty="0">
            <a:solidFill>
              <a:srgbClr val="660066"/>
            </a:solidFill>
          </a:endParaRPr>
        </a:p>
      </dgm:t>
    </dgm:pt>
    <dgm:pt modelId="{F1232702-0F70-4C42-BAE0-1105AB11E9FB}" type="parTrans" cxnId="{C8A3C186-8EB8-E946-818D-572639C8F191}">
      <dgm:prSet/>
      <dgm:spPr/>
      <dgm:t>
        <a:bodyPr/>
        <a:lstStyle/>
        <a:p>
          <a:endParaRPr lang="en-US"/>
        </a:p>
      </dgm:t>
    </dgm:pt>
    <dgm:pt modelId="{344948F6-97B5-5A4A-B530-2F0475E4DF39}" type="sibTrans" cxnId="{C8A3C186-8EB8-E946-818D-572639C8F191}">
      <dgm:prSet/>
      <dgm:spPr/>
      <dgm:t>
        <a:bodyPr/>
        <a:lstStyle/>
        <a:p>
          <a:endParaRPr lang="en-US"/>
        </a:p>
      </dgm:t>
    </dgm:pt>
    <dgm:pt modelId="{EA7931BC-1C26-0542-B2AE-9157360B11C6}">
      <dgm:prSet phldrT="[Text]" custT="1"/>
      <dgm:spPr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gm:spPr>
      <dgm:t>
        <a:bodyPr/>
        <a:lstStyle/>
        <a:p>
          <a:r>
            <a:rPr lang="en-US" sz="3200" b="1" i="0" dirty="0" smtClean="0">
              <a:solidFill>
                <a:srgbClr val="FF0000"/>
              </a:solidFill>
            </a:rPr>
            <a:t>NS-FFAG: Introduction to the concept</a:t>
          </a:r>
          <a:endParaRPr lang="en-US" sz="3200" b="1" i="0" dirty="0">
            <a:solidFill>
              <a:schemeClr val="tx1"/>
            </a:solidFill>
          </a:endParaRPr>
        </a:p>
      </dgm:t>
    </dgm:pt>
    <dgm:pt modelId="{6DE14A5F-0A31-9F47-93CA-6B44A3F48454}" type="parTrans" cxnId="{2C6E2644-85AE-3744-946F-7FE3738ED776}">
      <dgm:prSet/>
      <dgm:spPr/>
      <dgm:t>
        <a:bodyPr/>
        <a:lstStyle/>
        <a:p>
          <a:endParaRPr lang="en-US"/>
        </a:p>
      </dgm:t>
    </dgm:pt>
    <dgm:pt modelId="{C6EECF81-93CC-CC43-85B6-8064BC2C1490}" type="sibTrans" cxnId="{2C6E2644-85AE-3744-946F-7FE3738ED776}">
      <dgm:prSet/>
      <dgm:spPr/>
      <dgm:t>
        <a:bodyPr/>
        <a:lstStyle/>
        <a:p>
          <a:endParaRPr lang="en-US"/>
        </a:p>
      </dgm:t>
    </dgm:pt>
    <dgm:pt modelId="{1751014C-9D1F-2741-B010-4C04DEE98882}">
      <dgm:prSet/>
      <dgm:spPr>
        <a:solidFill>
          <a:srgbClr val="F3FFE0"/>
        </a:solidFill>
        <a:ln w="38100" cmpd="sng">
          <a:solidFill>
            <a:srgbClr val="000090"/>
          </a:solidFill>
        </a:ln>
        <a:effectLst/>
      </dgm:spPr>
      <dgm:t>
        <a:bodyPr/>
        <a:lstStyle/>
        <a:p>
          <a:r>
            <a:rPr lang="en-US" dirty="0" smtClean="0">
              <a:solidFill>
                <a:srgbClr val="000090"/>
              </a:solidFill>
            </a:rPr>
            <a:t>Lattice examples of the eRHIC and ERL LHeC </a:t>
          </a:r>
          <a:endParaRPr lang="en-US" dirty="0">
            <a:solidFill>
              <a:srgbClr val="000090"/>
            </a:solidFill>
          </a:endParaRPr>
        </a:p>
      </dgm:t>
    </dgm:pt>
    <dgm:pt modelId="{016B368E-F6AF-4346-A7F9-974C5C88AD0F}" type="parTrans" cxnId="{DADD38BC-471E-C44A-9FFB-2F9904123F6D}">
      <dgm:prSet/>
      <dgm:spPr/>
      <dgm:t>
        <a:bodyPr/>
        <a:lstStyle/>
        <a:p>
          <a:endParaRPr lang="en-US"/>
        </a:p>
      </dgm:t>
    </dgm:pt>
    <dgm:pt modelId="{C18CE02D-524D-6A4B-923A-92DEA95BCEB2}" type="sibTrans" cxnId="{DADD38BC-471E-C44A-9FFB-2F9904123F6D}">
      <dgm:prSet/>
      <dgm:spPr/>
      <dgm:t>
        <a:bodyPr/>
        <a:lstStyle/>
        <a:p>
          <a:endParaRPr lang="en-US"/>
        </a:p>
      </dgm:t>
    </dgm:pt>
    <dgm:pt modelId="{BAA76BA9-8ACE-5A4B-A9BB-7730E5446554}" type="pres">
      <dgm:prSet presAssocID="{E4EB1D27-C844-3847-ACE4-D6C69533E8D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80F563-BB8E-8943-9004-48AA6DC3B098}" type="pres">
      <dgm:prSet presAssocID="{343D605E-BE52-5847-8E0E-DB7ECAB3E604}" presName="root1" presStyleCnt="0"/>
      <dgm:spPr/>
    </dgm:pt>
    <dgm:pt modelId="{8CBDB487-64DF-CF42-BE8C-BFB12F5A182A}" type="pres">
      <dgm:prSet presAssocID="{343D605E-BE52-5847-8E0E-DB7ECAB3E604}" presName="LevelOneTextNode" presStyleLbl="node0" presStyleIdx="0" presStyleCnt="1" custScaleX="269236" custScaleY="192297" custLinFactNeighborX="-809" custLinFactNeighborY="-620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07E47F-CE73-994D-9744-51B2D9014D2A}" type="pres">
      <dgm:prSet presAssocID="{343D605E-BE52-5847-8E0E-DB7ECAB3E604}" presName="level2hierChild" presStyleCnt="0"/>
      <dgm:spPr/>
    </dgm:pt>
    <dgm:pt modelId="{12BE52E6-FDB6-C840-9E89-8AFCF96D7374}" type="pres">
      <dgm:prSet presAssocID="{DB4A417A-F27D-1E4E-B4BD-201CA9D4D1E1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3421862B-90D9-FA42-BC6C-9ED6705E3207}" type="pres">
      <dgm:prSet presAssocID="{DB4A417A-F27D-1E4E-B4BD-201CA9D4D1E1}" presName="connTx" presStyleLbl="parChTrans1D2" presStyleIdx="0" presStyleCnt="4"/>
      <dgm:spPr/>
      <dgm:t>
        <a:bodyPr/>
        <a:lstStyle/>
        <a:p>
          <a:endParaRPr lang="en-US"/>
        </a:p>
      </dgm:t>
    </dgm:pt>
    <dgm:pt modelId="{89D12798-BFD2-5D45-B0CF-2515EE29CB5F}" type="pres">
      <dgm:prSet presAssocID="{7997451F-45E6-994B-A7C7-A528287FF267}" presName="root2" presStyleCnt="0"/>
      <dgm:spPr/>
    </dgm:pt>
    <dgm:pt modelId="{E287F362-B9D0-A540-A707-FE86D53059DB}" type="pres">
      <dgm:prSet presAssocID="{7997451F-45E6-994B-A7C7-A528287FF267}" presName="LevelTwoTextNode" presStyleLbl="node2" presStyleIdx="0" presStyleCnt="4" custScaleX="390062" custScaleY="192936" custLinFactX="21074" custLinFactY="-100000" custLinFactNeighborX="100000" custLinFactNeighborY="-145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7FA13-24B0-5F44-9ED0-2941ADCA97A4}" type="pres">
      <dgm:prSet presAssocID="{7997451F-45E6-994B-A7C7-A528287FF267}" presName="level3hierChild" presStyleCnt="0"/>
      <dgm:spPr/>
    </dgm:pt>
    <dgm:pt modelId="{08602E42-E94A-F444-B5DF-BA16D54828D5}" type="pres">
      <dgm:prSet presAssocID="{6DE14A5F-0A31-9F47-93CA-6B44A3F48454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719F7C74-ED88-6F4A-8978-8B7F1644D3FF}" type="pres">
      <dgm:prSet presAssocID="{6DE14A5F-0A31-9F47-93CA-6B44A3F48454}" presName="connTx" presStyleLbl="parChTrans1D2" presStyleIdx="1" presStyleCnt="4"/>
      <dgm:spPr/>
      <dgm:t>
        <a:bodyPr/>
        <a:lstStyle/>
        <a:p>
          <a:endParaRPr lang="en-US"/>
        </a:p>
      </dgm:t>
    </dgm:pt>
    <dgm:pt modelId="{8F553675-F02F-C348-9997-B6EFE54276E6}" type="pres">
      <dgm:prSet presAssocID="{EA7931BC-1C26-0542-B2AE-9157360B11C6}" presName="root2" presStyleCnt="0"/>
      <dgm:spPr/>
    </dgm:pt>
    <dgm:pt modelId="{20119C2A-9133-BA40-BD51-2B1798905F73}" type="pres">
      <dgm:prSet presAssocID="{EA7931BC-1C26-0542-B2AE-9157360B11C6}" presName="LevelTwoTextNode" presStyleLbl="node2" presStyleIdx="1" presStyleCnt="4" custScaleX="353260" custScaleY="166333" custLinFactNeighborX="39146" custLinFactNeighborY="-280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6ACD80-8E06-8E49-BA50-443790F8DE56}" type="pres">
      <dgm:prSet presAssocID="{EA7931BC-1C26-0542-B2AE-9157360B11C6}" presName="level3hierChild" presStyleCnt="0"/>
      <dgm:spPr/>
    </dgm:pt>
    <dgm:pt modelId="{E6863C8F-020C-234F-A0FD-4994476D2D4E}" type="pres">
      <dgm:prSet presAssocID="{F1232702-0F70-4C42-BAE0-1105AB11E9FB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829E2271-6C92-6842-B3DA-3BDC5644B7D8}" type="pres">
      <dgm:prSet presAssocID="{F1232702-0F70-4C42-BAE0-1105AB11E9FB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979ADD9-5078-2347-800F-C2F342C7DAAF}" type="pres">
      <dgm:prSet presAssocID="{CD8898F3-BDA4-4D4D-A4EC-7887469E9F21}" presName="root2" presStyleCnt="0"/>
      <dgm:spPr/>
    </dgm:pt>
    <dgm:pt modelId="{34A27CF3-7CF8-2D40-9099-04D1F421A7F7}" type="pres">
      <dgm:prSet presAssocID="{CD8898F3-BDA4-4D4D-A4EC-7887469E9F21}" presName="LevelTwoTextNode" presStyleLbl="node2" presStyleIdx="2" presStyleCnt="4" custScaleX="432832" custScaleY="421044" custLinFactY="100000" custLinFactNeighborX="-26144" custLinFactNeighborY="1079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F98AB-032A-0747-80B8-18F5804748EA}" type="pres">
      <dgm:prSet presAssocID="{CD8898F3-BDA4-4D4D-A4EC-7887469E9F21}" presName="level3hierChild" presStyleCnt="0"/>
      <dgm:spPr/>
    </dgm:pt>
    <dgm:pt modelId="{80E43F36-5581-2049-9002-FB09CAF09BB9}" type="pres">
      <dgm:prSet presAssocID="{016B368E-F6AF-4346-A7F9-974C5C88AD0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7939895B-E53A-7444-BF2A-186FE4A31ED9}" type="pres">
      <dgm:prSet presAssocID="{016B368E-F6AF-4346-A7F9-974C5C88AD0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DA4CDDC3-CE22-424B-91C1-32167574B9CF}" type="pres">
      <dgm:prSet presAssocID="{1751014C-9D1F-2741-B010-4C04DEE98882}" presName="root2" presStyleCnt="0"/>
      <dgm:spPr/>
    </dgm:pt>
    <dgm:pt modelId="{DEE3FBA7-81C1-D942-AF04-2CA74C7CCAC1}" type="pres">
      <dgm:prSet presAssocID="{1751014C-9D1F-2741-B010-4C04DEE98882}" presName="LevelTwoTextNode" presStyleLbl="node2" presStyleIdx="3" presStyleCnt="4" custScaleX="369927" custScaleY="172840" custLinFactY="-200000" custLinFactNeighborX="15092" custLinFactNeighborY="-2321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90BF64-1DA6-B44B-B8B1-83E88F6E16AD}" type="pres">
      <dgm:prSet presAssocID="{1751014C-9D1F-2741-B010-4C04DEE98882}" presName="level3hierChild" presStyleCnt="0"/>
      <dgm:spPr/>
    </dgm:pt>
  </dgm:ptLst>
  <dgm:cxnLst>
    <dgm:cxn modelId="{C8A3C186-8EB8-E946-818D-572639C8F191}" srcId="{343D605E-BE52-5847-8E0E-DB7ECAB3E604}" destId="{CD8898F3-BDA4-4D4D-A4EC-7887469E9F21}" srcOrd="2" destOrd="0" parTransId="{F1232702-0F70-4C42-BAE0-1105AB11E9FB}" sibTransId="{344948F6-97B5-5A4A-B530-2F0475E4DF39}"/>
    <dgm:cxn modelId="{3558D597-1B46-4349-A671-86AB57A5789D}" type="presOf" srcId="{1751014C-9D1F-2741-B010-4C04DEE98882}" destId="{DEE3FBA7-81C1-D942-AF04-2CA74C7CCAC1}" srcOrd="0" destOrd="0" presId="urn:microsoft.com/office/officeart/2005/8/layout/hierarchy2"/>
    <dgm:cxn modelId="{C3C1BB6B-1C14-D345-A00C-D90717B84C5F}" type="presOf" srcId="{016B368E-F6AF-4346-A7F9-974C5C88AD0F}" destId="{80E43F36-5581-2049-9002-FB09CAF09BB9}" srcOrd="0" destOrd="0" presId="urn:microsoft.com/office/officeart/2005/8/layout/hierarchy2"/>
    <dgm:cxn modelId="{D73D0282-73CA-784D-BB4C-E80539C8120A}" type="presOf" srcId="{6DE14A5F-0A31-9F47-93CA-6B44A3F48454}" destId="{719F7C74-ED88-6F4A-8978-8B7F1644D3FF}" srcOrd="1" destOrd="0" presId="urn:microsoft.com/office/officeart/2005/8/layout/hierarchy2"/>
    <dgm:cxn modelId="{514A5C59-2F95-1840-B6A9-2262D2B2153E}" srcId="{343D605E-BE52-5847-8E0E-DB7ECAB3E604}" destId="{7997451F-45E6-994B-A7C7-A528287FF267}" srcOrd="0" destOrd="0" parTransId="{DB4A417A-F27D-1E4E-B4BD-201CA9D4D1E1}" sibTransId="{A7D1DE14-55B6-0B49-900C-C38647058132}"/>
    <dgm:cxn modelId="{E69366B1-6FA5-1B4F-9B14-55A66B43C730}" type="presOf" srcId="{343D605E-BE52-5847-8E0E-DB7ECAB3E604}" destId="{8CBDB487-64DF-CF42-BE8C-BFB12F5A182A}" srcOrd="0" destOrd="0" presId="urn:microsoft.com/office/officeart/2005/8/layout/hierarchy2"/>
    <dgm:cxn modelId="{6A6E8A2A-7D5D-CF49-B859-0C7A1769D073}" type="presOf" srcId="{7997451F-45E6-994B-A7C7-A528287FF267}" destId="{E287F362-B9D0-A540-A707-FE86D53059DB}" srcOrd="0" destOrd="0" presId="urn:microsoft.com/office/officeart/2005/8/layout/hierarchy2"/>
    <dgm:cxn modelId="{D33F6DF2-DB9D-A146-8AB8-CB050A1AF2B6}" type="presOf" srcId="{CD8898F3-BDA4-4D4D-A4EC-7887469E9F21}" destId="{34A27CF3-7CF8-2D40-9099-04D1F421A7F7}" srcOrd="0" destOrd="0" presId="urn:microsoft.com/office/officeart/2005/8/layout/hierarchy2"/>
    <dgm:cxn modelId="{2C6E2644-85AE-3744-946F-7FE3738ED776}" srcId="{343D605E-BE52-5847-8E0E-DB7ECAB3E604}" destId="{EA7931BC-1C26-0542-B2AE-9157360B11C6}" srcOrd="1" destOrd="0" parTransId="{6DE14A5F-0A31-9F47-93CA-6B44A3F48454}" sibTransId="{C6EECF81-93CC-CC43-85B6-8064BC2C1490}"/>
    <dgm:cxn modelId="{52B43B59-186F-5243-93D1-FC0742FE09D1}" type="presOf" srcId="{F1232702-0F70-4C42-BAE0-1105AB11E9FB}" destId="{829E2271-6C92-6842-B3DA-3BDC5644B7D8}" srcOrd="1" destOrd="0" presId="urn:microsoft.com/office/officeart/2005/8/layout/hierarchy2"/>
    <dgm:cxn modelId="{F8C5CB37-F598-464E-AD25-EB89A36BCC4F}" type="presOf" srcId="{EA7931BC-1C26-0542-B2AE-9157360B11C6}" destId="{20119C2A-9133-BA40-BD51-2B1798905F73}" srcOrd="0" destOrd="0" presId="urn:microsoft.com/office/officeart/2005/8/layout/hierarchy2"/>
    <dgm:cxn modelId="{40B12CA2-85C7-B641-9A7D-7E1325C783A7}" type="presOf" srcId="{DB4A417A-F27D-1E4E-B4BD-201CA9D4D1E1}" destId="{12BE52E6-FDB6-C840-9E89-8AFCF96D7374}" srcOrd="0" destOrd="0" presId="urn:microsoft.com/office/officeart/2005/8/layout/hierarchy2"/>
    <dgm:cxn modelId="{BB0B332B-3F95-D649-9F28-5C0FFF36281C}" type="presOf" srcId="{DB4A417A-F27D-1E4E-B4BD-201CA9D4D1E1}" destId="{3421862B-90D9-FA42-BC6C-9ED6705E3207}" srcOrd="1" destOrd="0" presId="urn:microsoft.com/office/officeart/2005/8/layout/hierarchy2"/>
    <dgm:cxn modelId="{6468BCCE-6021-3744-B8FD-19CA2EF72703}" type="presOf" srcId="{F1232702-0F70-4C42-BAE0-1105AB11E9FB}" destId="{E6863C8F-020C-234F-A0FD-4994476D2D4E}" srcOrd="0" destOrd="0" presId="urn:microsoft.com/office/officeart/2005/8/layout/hierarchy2"/>
    <dgm:cxn modelId="{9D61398D-4181-B941-8BB9-2166B62E5E8F}" type="presOf" srcId="{E4EB1D27-C844-3847-ACE4-D6C69533E8D4}" destId="{BAA76BA9-8ACE-5A4B-A9BB-7730E5446554}" srcOrd="0" destOrd="0" presId="urn:microsoft.com/office/officeart/2005/8/layout/hierarchy2"/>
    <dgm:cxn modelId="{04E33CBF-CE29-A940-BEF3-495E99954993}" type="presOf" srcId="{016B368E-F6AF-4346-A7F9-974C5C88AD0F}" destId="{7939895B-E53A-7444-BF2A-186FE4A31ED9}" srcOrd="1" destOrd="0" presId="urn:microsoft.com/office/officeart/2005/8/layout/hierarchy2"/>
    <dgm:cxn modelId="{2597C39F-3592-534A-AECA-5286DB5C8716}" srcId="{E4EB1D27-C844-3847-ACE4-D6C69533E8D4}" destId="{343D605E-BE52-5847-8E0E-DB7ECAB3E604}" srcOrd="0" destOrd="0" parTransId="{1A409AA4-92DC-414A-A3C4-8D2398772B34}" sibTransId="{AA661057-8C1C-F041-B46E-88DD9E68EA27}"/>
    <dgm:cxn modelId="{8DD2B132-A60B-CC4C-BE5C-EB1788B0FF9C}" type="presOf" srcId="{6DE14A5F-0A31-9F47-93CA-6B44A3F48454}" destId="{08602E42-E94A-F444-B5DF-BA16D54828D5}" srcOrd="0" destOrd="0" presId="urn:microsoft.com/office/officeart/2005/8/layout/hierarchy2"/>
    <dgm:cxn modelId="{DADD38BC-471E-C44A-9FFB-2F9904123F6D}" srcId="{343D605E-BE52-5847-8E0E-DB7ECAB3E604}" destId="{1751014C-9D1F-2741-B010-4C04DEE98882}" srcOrd="3" destOrd="0" parTransId="{016B368E-F6AF-4346-A7F9-974C5C88AD0F}" sibTransId="{C18CE02D-524D-6A4B-923A-92DEA95BCEB2}"/>
    <dgm:cxn modelId="{90E00222-6148-F64E-81C2-D3EEBDD1D084}" type="presParOf" srcId="{BAA76BA9-8ACE-5A4B-A9BB-7730E5446554}" destId="{F680F563-BB8E-8943-9004-48AA6DC3B098}" srcOrd="0" destOrd="0" presId="urn:microsoft.com/office/officeart/2005/8/layout/hierarchy2"/>
    <dgm:cxn modelId="{BC23CF62-4419-454D-B6B6-D0731BDBD27E}" type="presParOf" srcId="{F680F563-BB8E-8943-9004-48AA6DC3B098}" destId="{8CBDB487-64DF-CF42-BE8C-BFB12F5A182A}" srcOrd="0" destOrd="0" presId="urn:microsoft.com/office/officeart/2005/8/layout/hierarchy2"/>
    <dgm:cxn modelId="{E851831C-ED57-9649-AF2A-FEFC9D0D3F77}" type="presParOf" srcId="{F680F563-BB8E-8943-9004-48AA6DC3B098}" destId="{C407E47F-CE73-994D-9744-51B2D9014D2A}" srcOrd="1" destOrd="0" presId="urn:microsoft.com/office/officeart/2005/8/layout/hierarchy2"/>
    <dgm:cxn modelId="{6A4B44FF-C288-974F-AAF7-CEDEADA45E0A}" type="presParOf" srcId="{C407E47F-CE73-994D-9744-51B2D9014D2A}" destId="{12BE52E6-FDB6-C840-9E89-8AFCF96D7374}" srcOrd="0" destOrd="0" presId="urn:microsoft.com/office/officeart/2005/8/layout/hierarchy2"/>
    <dgm:cxn modelId="{22F9DD7C-CAF8-B44C-BD70-1F52194693FF}" type="presParOf" srcId="{12BE52E6-FDB6-C840-9E89-8AFCF96D7374}" destId="{3421862B-90D9-FA42-BC6C-9ED6705E3207}" srcOrd="0" destOrd="0" presId="urn:microsoft.com/office/officeart/2005/8/layout/hierarchy2"/>
    <dgm:cxn modelId="{023B12E8-A724-564C-9BD0-A6688AE0877C}" type="presParOf" srcId="{C407E47F-CE73-994D-9744-51B2D9014D2A}" destId="{89D12798-BFD2-5D45-B0CF-2515EE29CB5F}" srcOrd="1" destOrd="0" presId="urn:microsoft.com/office/officeart/2005/8/layout/hierarchy2"/>
    <dgm:cxn modelId="{CE6EC1C7-23E0-2640-B26B-35336B69185F}" type="presParOf" srcId="{89D12798-BFD2-5D45-B0CF-2515EE29CB5F}" destId="{E287F362-B9D0-A540-A707-FE86D53059DB}" srcOrd="0" destOrd="0" presId="urn:microsoft.com/office/officeart/2005/8/layout/hierarchy2"/>
    <dgm:cxn modelId="{D8C80AB9-1653-7346-9C5D-4EDD69510DEE}" type="presParOf" srcId="{89D12798-BFD2-5D45-B0CF-2515EE29CB5F}" destId="{1BA7FA13-24B0-5F44-9ED0-2941ADCA97A4}" srcOrd="1" destOrd="0" presId="urn:microsoft.com/office/officeart/2005/8/layout/hierarchy2"/>
    <dgm:cxn modelId="{121E9CF2-7F9D-C14B-A2E1-4950231FC49B}" type="presParOf" srcId="{C407E47F-CE73-994D-9744-51B2D9014D2A}" destId="{08602E42-E94A-F444-B5DF-BA16D54828D5}" srcOrd="2" destOrd="0" presId="urn:microsoft.com/office/officeart/2005/8/layout/hierarchy2"/>
    <dgm:cxn modelId="{396BA45F-94D8-DF4A-8F80-1DF7F5B15E82}" type="presParOf" srcId="{08602E42-E94A-F444-B5DF-BA16D54828D5}" destId="{719F7C74-ED88-6F4A-8978-8B7F1644D3FF}" srcOrd="0" destOrd="0" presId="urn:microsoft.com/office/officeart/2005/8/layout/hierarchy2"/>
    <dgm:cxn modelId="{719F9A79-79C4-CA42-947C-C7FED59F2B06}" type="presParOf" srcId="{C407E47F-CE73-994D-9744-51B2D9014D2A}" destId="{8F553675-F02F-C348-9997-B6EFE54276E6}" srcOrd="3" destOrd="0" presId="urn:microsoft.com/office/officeart/2005/8/layout/hierarchy2"/>
    <dgm:cxn modelId="{1CA4F473-92E0-C748-BD24-9BAB3F7C5EF8}" type="presParOf" srcId="{8F553675-F02F-C348-9997-B6EFE54276E6}" destId="{20119C2A-9133-BA40-BD51-2B1798905F73}" srcOrd="0" destOrd="0" presId="urn:microsoft.com/office/officeart/2005/8/layout/hierarchy2"/>
    <dgm:cxn modelId="{54669873-C50A-FA46-ACBC-210AACF6ED8A}" type="presParOf" srcId="{8F553675-F02F-C348-9997-B6EFE54276E6}" destId="{3B6ACD80-8E06-8E49-BA50-443790F8DE56}" srcOrd="1" destOrd="0" presId="urn:microsoft.com/office/officeart/2005/8/layout/hierarchy2"/>
    <dgm:cxn modelId="{DA71F7BA-E607-E049-B160-E0D7C36C9FBC}" type="presParOf" srcId="{C407E47F-CE73-994D-9744-51B2D9014D2A}" destId="{E6863C8F-020C-234F-A0FD-4994476D2D4E}" srcOrd="4" destOrd="0" presId="urn:microsoft.com/office/officeart/2005/8/layout/hierarchy2"/>
    <dgm:cxn modelId="{78096108-03A3-844B-AF8F-126BAF660937}" type="presParOf" srcId="{E6863C8F-020C-234F-A0FD-4994476D2D4E}" destId="{829E2271-6C92-6842-B3DA-3BDC5644B7D8}" srcOrd="0" destOrd="0" presId="urn:microsoft.com/office/officeart/2005/8/layout/hierarchy2"/>
    <dgm:cxn modelId="{30034B02-A23C-6347-88D7-D3DB271D07CA}" type="presParOf" srcId="{C407E47F-CE73-994D-9744-51B2D9014D2A}" destId="{A979ADD9-5078-2347-800F-C2F342C7DAAF}" srcOrd="5" destOrd="0" presId="urn:microsoft.com/office/officeart/2005/8/layout/hierarchy2"/>
    <dgm:cxn modelId="{228756B9-94E8-EA47-AC31-CBC6E91BC290}" type="presParOf" srcId="{A979ADD9-5078-2347-800F-C2F342C7DAAF}" destId="{34A27CF3-7CF8-2D40-9099-04D1F421A7F7}" srcOrd="0" destOrd="0" presId="urn:microsoft.com/office/officeart/2005/8/layout/hierarchy2"/>
    <dgm:cxn modelId="{6807B809-1343-6349-8CB4-CC8C012AC2AA}" type="presParOf" srcId="{A979ADD9-5078-2347-800F-C2F342C7DAAF}" destId="{63AF98AB-032A-0747-80B8-18F5804748EA}" srcOrd="1" destOrd="0" presId="urn:microsoft.com/office/officeart/2005/8/layout/hierarchy2"/>
    <dgm:cxn modelId="{08D5CFAB-FEC4-814D-A9AD-67E66770B449}" type="presParOf" srcId="{C407E47F-CE73-994D-9744-51B2D9014D2A}" destId="{80E43F36-5581-2049-9002-FB09CAF09BB9}" srcOrd="6" destOrd="0" presId="urn:microsoft.com/office/officeart/2005/8/layout/hierarchy2"/>
    <dgm:cxn modelId="{2240E180-0C2B-F042-B911-EF41BEB56A7B}" type="presParOf" srcId="{80E43F36-5581-2049-9002-FB09CAF09BB9}" destId="{7939895B-E53A-7444-BF2A-186FE4A31ED9}" srcOrd="0" destOrd="0" presId="urn:microsoft.com/office/officeart/2005/8/layout/hierarchy2"/>
    <dgm:cxn modelId="{5C562FDE-A0E3-2145-AC3F-E2430092D6DB}" type="presParOf" srcId="{C407E47F-CE73-994D-9744-51B2D9014D2A}" destId="{DA4CDDC3-CE22-424B-91C1-32167574B9CF}" srcOrd="7" destOrd="0" presId="urn:microsoft.com/office/officeart/2005/8/layout/hierarchy2"/>
    <dgm:cxn modelId="{14A2CA68-E89D-704D-8258-8016F60991E8}" type="presParOf" srcId="{DA4CDDC3-CE22-424B-91C1-32167574B9CF}" destId="{DEE3FBA7-81C1-D942-AF04-2CA74C7CCAC1}" srcOrd="0" destOrd="0" presId="urn:microsoft.com/office/officeart/2005/8/layout/hierarchy2"/>
    <dgm:cxn modelId="{D2CDE6A5-BF1C-C445-B0D8-63B9FCD0D610}" type="presParOf" srcId="{DA4CDDC3-CE22-424B-91C1-32167574B9CF}" destId="{2290BF64-1DA6-B44B-B8B1-83E88F6E16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EB1D27-C844-3847-ACE4-D6C69533E8D4}" type="doc">
      <dgm:prSet loTypeId="urn:microsoft.com/office/officeart/2005/8/layout/hierarchy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43D605E-BE52-5847-8E0E-DB7ECAB3E604}">
      <dgm:prSet phldrT="[Text]" custT="1"/>
      <dgm:spPr>
        <a:solidFill>
          <a:srgbClr val="3366FF">
            <a:alpha val="12000"/>
          </a:srgbClr>
        </a:solidFill>
        <a:ln w="57150" cmpd="sng">
          <a:solidFill>
            <a:schemeClr val="tx1"/>
          </a:solidFill>
        </a:ln>
      </dgm:spPr>
      <dgm:t>
        <a:bodyPr/>
        <a:lstStyle/>
        <a:p>
          <a:pPr algn="ctr">
            <a:lnSpc>
              <a:spcPct val="90000"/>
            </a:lnSpc>
          </a:pPr>
          <a:r>
            <a:rPr lang="en-US" sz="3600" b="1" i="0" dirty="0" smtClean="0">
              <a:solidFill>
                <a:srgbClr val="FF0000"/>
              </a:solidFill>
            </a:rPr>
            <a:t>OUTLINE:       NS-FFAG for eRHIC and LHeC</a:t>
          </a:r>
        </a:p>
      </dgm:t>
    </dgm:pt>
    <dgm:pt modelId="{AA661057-8C1C-F041-B46E-88DD9E68EA27}" type="sibTrans" cxnId="{2597C39F-3592-534A-AECA-5286DB5C8716}">
      <dgm:prSet/>
      <dgm:spPr/>
      <dgm:t>
        <a:bodyPr/>
        <a:lstStyle/>
        <a:p>
          <a:endParaRPr lang="en-US"/>
        </a:p>
      </dgm:t>
    </dgm:pt>
    <dgm:pt modelId="{1A409AA4-92DC-414A-A3C4-8D2398772B34}" type="parTrans" cxnId="{2597C39F-3592-534A-AECA-5286DB5C8716}">
      <dgm:prSet/>
      <dgm:spPr/>
      <dgm:t>
        <a:bodyPr/>
        <a:lstStyle/>
        <a:p>
          <a:endParaRPr lang="en-US"/>
        </a:p>
      </dgm:t>
    </dgm:pt>
    <dgm:pt modelId="{7997451F-45E6-994B-A7C7-A528287FF267}">
      <dgm:prSet phldrT="[Text]" custT="1"/>
      <dgm:spPr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000090"/>
              </a:solidFill>
            </a:rPr>
            <a:t>WHAT IS Non-Scaling FFAG?</a:t>
          </a:r>
          <a:endParaRPr lang="en-US" sz="2800" b="1" i="0" dirty="0">
            <a:solidFill>
              <a:srgbClr val="000090"/>
            </a:solidFill>
          </a:endParaRPr>
        </a:p>
      </dgm:t>
    </dgm:pt>
    <dgm:pt modelId="{DB4A417A-F27D-1E4E-B4BD-201CA9D4D1E1}" type="parTrans" cxnId="{514A5C59-2F95-1840-B6A9-2262D2B2153E}">
      <dgm:prSet/>
      <dgm:spPr/>
      <dgm:t>
        <a:bodyPr/>
        <a:lstStyle/>
        <a:p>
          <a:endParaRPr lang="en-US"/>
        </a:p>
      </dgm:t>
    </dgm:pt>
    <dgm:pt modelId="{A7D1DE14-55B6-0B49-900C-C38647058132}" type="sibTrans" cxnId="{514A5C59-2F95-1840-B6A9-2262D2B2153E}">
      <dgm:prSet/>
      <dgm:spPr/>
      <dgm:t>
        <a:bodyPr/>
        <a:lstStyle/>
        <a:p>
          <a:endParaRPr lang="en-US"/>
        </a:p>
      </dgm:t>
    </dgm:pt>
    <dgm:pt modelId="{CD8898F3-BDA4-4D4D-A4EC-7887469E9F21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660066"/>
              </a:solidFill>
            </a:rPr>
            <a:t> Orbits in NS-FFAG cells</a:t>
          </a:r>
          <a:endParaRPr lang="en-US" sz="2800" b="1" i="0" baseline="-25000" dirty="0">
            <a:solidFill>
              <a:srgbClr val="660066"/>
            </a:solidFill>
          </a:endParaRPr>
        </a:p>
      </dgm:t>
    </dgm:pt>
    <dgm:pt modelId="{F1232702-0F70-4C42-BAE0-1105AB11E9FB}" type="parTrans" cxnId="{C8A3C186-8EB8-E946-818D-572639C8F191}">
      <dgm:prSet/>
      <dgm:spPr/>
      <dgm:t>
        <a:bodyPr/>
        <a:lstStyle/>
        <a:p>
          <a:endParaRPr lang="en-US"/>
        </a:p>
      </dgm:t>
    </dgm:pt>
    <dgm:pt modelId="{344948F6-97B5-5A4A-B530-2F0475E4DF39}" type="sibTrans" cxnId="{C8A3C186-8EB8-E946-818D-572639C8F191}">
      <dgm:prSet/>
      <dgm:spPr/>
      <dgm:t>
        <a:bodyPr/>
        <a:lstStyle/>
        <a:p>
          <a:endParaRPr lang="en-US"/>
        </a:p>
      </dgm:t>
    </dgm:pt>
    <dgm:pt modelId="{0BBD4FFF-B5B4-A340-9E3D-5D91B31E502E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660066"/>
              </a:solidFill>
            </a:rPr>
            <a:t> Tune dependence on momentum</a:t>
          </a:r>
          <a:endParaRPr lang="en-US" sz="2800" b="1" i="0" baseline="-25000" dirty="0">
            <a:solidFill>
              <a:srgbClr val="660066"/>
            </a:solidFill>
          </a:endParaRPr>
        </a:p>
      </dgm:t>
    </dgm:pt>
    <dgm:pt modelId="{BDD4F807-7641-4045-BE11-8FEA76B07FD0}" type="parTrans" cxnId="{C793C36F-19B2-C946-A3A8-50D66DB08637}">
      <dgm:prSet/>
      <dgm:spPr/>
      <dgm:t>
        <a:bodyPr/>
        <a:lstStyle/>
        <a:p>
          <a:endParaRPr lang="en-US"/>
        </a:p>
      </dgm:t>
    </dgm:pt>
    <dgm:pt modelId="{0D64D0F8-C12E-AE41-9EF6-EF986D36BB6A}" type="sibTrans" cxnId="{C793C36F-19B2-C946-A3A8-50D66DB08637}">
      <dgm:prSet/>
      <dgm:spPr/>
      <dgm:t>
        <a:bodyPr/>
        <a:lstStyle/>
        <a:p>
          <a:endParaRPr lang="en-US"/>
        </a:p>
      </dgm:t>
    </dgm:pt>
    <dgm:pt modelId="{DDB49EFE-5D3D-6048-8CD8-3A015079B240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660066"/>
              </a:solidFill>
            </a:rPr>
            <a:t> Path length dependence on energy</a:t>
          </a:r>
          <a:endParaRPr lang="en-US" sz="2800" b="1" i="0" baseline="-25000" dirty="0">
            <a:solidFill>
              <a:srgbClr val="660066"/>
            </a:solidFill>
          </a:endParaRPr>
        </a:p>
      </dgm:t>
    </dgm:pt>
    <dgm:pt modelId="{7C2D43C0-C0E7-FB41-9110-276B74DE0C7D}" type="parTrans" cxnId="{9A80D3C3-B04A-EC4D-B7FF-BEA273411493}">
      <dgm:prSet/>
      <dgm:spPr/>
      <dgm:t>
        <a:bodyPr/>
        <a:lstStyle/>
        <a:p>
          <a:endParaRPr lang="en-US"/>
        </a:p>
      </dgm:t>
    </dgm:pt>
    <dgm:pt modelId="{DF9B8D0B-209A-D448-B688-0761B7E56C27}" type="sibTrans" cxnId="{9A80D3C3-B04A-EC4D-B7FF-BEA273411493}">
      <dgm:prSet/>
      <dgm:spPr/>
      <dgm:t>
        <a:bodyPr/>
        <a:lstStyle/>
        <a:p>
          <a:endParaRPr lang="en-US"/>
        </a:p>
      </dgm:t>
    </dgm:pt>
    <dgm:pt modelId="{715ED059-D665-0849-AD3B-220976B5AC8B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660066"/>
              </a:solidFill>
            </a:rPr>
            <a:t> Straight section design</a:t>
          </a:r>
          <a:endParaRPr lang="en-US" sz="2800" b="1" i="0" baseline="-25000" dirty="0">
            <a:solidFill>
              <a:srgbClr val="660066"/>
            </a:solidFill>
          </a:endParaRPr>
        </a:p>
      </dgm:t>
    </dgm:pt>
    <dgm:pt modelId="{0393A5F5-A505-BF4D-8540-03635A9290C4}" type="parTrans" cxnId="{76A974A2-389B-3F4B-BF13-75778B2D344E}">
      <dgm:prSet/>
      <dgm:spPr/>
      <dgm:t>
        <a:bodyPr/>
        <a:lstStyle/>
        <a:p>
          <a:endParaRPr lang="en-US"/>
        </a:p>
      </dgm:t>
    </dgm:pt>
    <dgm:pt modelId="{3442C813-2A30-5648-B2C8-E1516390BDBC}" type="sibTrans" cxnId="{76A974A2-389B-3F4B-BF13-75778B2D344E}">
      <dgm:prSet/>
      <dgm:spPr/>
      <dgm:t>
        <a:bodyPr/>
        <a:lstStyle/>
        <a:p>
          <a:endParaRPr lang="en-US"/>
        </a:p>
      </dgm:t>
    </dgm:pt>
    <dgm:pt modelId="{BE326100-BB24-F141-9EC7-A6CCB7A363E8}">
      <dgm:prSet phldrT="[Text]" custT="1"/>
      <dgm:spPr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gm:spPr>
      <dgm:t>
        <a:bodyPr/>
        <a:lstStyle/>
        <a:p>
          <a:r>
            <a:rPr lang="en-US" sz="2800" b="1" i="0" dirty="0" smtClean="0">
              <a:solidFill>
                <a:srgbClr val="660066"/>
              </a:solidFill>
            </a:rPr>
            <a:t> By pass design</a:t>
          </a:r>
          <a:endParaRPr lang="en-US" sz="2800" b="1" i="0" baseline="-25000" dirty="0">
            <a:solidFill>
              <a:srgbClr val="660066"/>
            </a:solidFill>
          </a:endParaRPr>
        </a:p>
      </dgm:t>
    </dgm:pt>
    <dgm:pt modelId="{79F19FC6-1ACB-524C-A6C8-64B76860A463}" type="parTrans" cxnId="{16FE56A5-63FE-F943-8F4B-DD1116415C99}">
      <dgm:prSet/>
      <dgm:spPr/>
      <dgm:t>
        <a:bodyPr/>
        <a:lstStyle/>
        <a:p>
          <a:endParaRPr lang="en-US"/>
        </a:p>
      </dgm:t>
    </dgm:pt>
    <dgm:pt modelId="{A671A58E-722A-0A4E-B69B-91012F75441D}" type="sibTrans" cxnId="{16FE56A5-63FE-F943-8F4B-DD1116415C99}">
      <dgm:prSet/>
      <dgm:spPr/>
      <dgm:t>
        <a:bodyPr/>
        <a:lstStyle/>
        <a:p>
          <a:endParaRPr lang="en-US"/>
        </a:p>
      </dgm:t>
    </dgm:pt>
    <dgm:pt modelId="{BAA76BA9-8ACE-5A4B-A9BB-7730E5446554}" type="pres">
      <dgm:prSet presAssocID="{E4EB1D27-C844-3847-ACE4-D6C69533E8D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80F563-BB8E-8943-9004-48AA6DC3B098}" type="pres">
      <dgm:prSet presAssocID="{343D605E-BE52-5847-8E0E-DB7ECAB3E604}" presName="root1" presStyleCnt="0"/>
      <dgm:spPr/>
    </dgm:pt>
    <dgm:pt modelId="{8CBDB487-64DF-CF42-BE8C-BFB12F5A182A}" type="pres">
      <dgm:prSet presAssocID="{343D605E-BE52-5847-8E0E-DB7ECAB3E604}" presName="LevelOneTextNode" presStyleLbl="node0" presStyleIdx="0" presStyleCnt="1" custScaleX="159392" custScaleY="164335" custLinFactNeighborX="-22726" custLinFactNeighborY="-585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07E47F-CE73-994D-9744-51B2D9014D2A}" type="pres">
      <dgm:prSet presAssocID="{343D605E-BE52-5847-8E0E-DB7ECAB3E604}" presName="level2hierChild" presStyleCnt="0"/>
      <dgm:spPr/>
    </dgm:pt>
    <dgm:pt modelId="{12BE52E6-FDB6-C840-9E89-8AFCF96D7374}" type="pres">
      <dgm:prSet presAssocID="{DB4A417A-F27D-1E4E-B4BD-201CA9D4D1E1}" presName="conn2-1" presStyleLbl="parChTrans1D2" presStyleIdx="0" presStyleCnt="6"/>
      <dgm:spPr/>
      <dgm:t>
        <a:bodyPr/>
        <a:lstStyle/>
        <a:p>
          <a:endParaRPr lang="en-US"/>
        </a:p>
      </dgm:t>
    </dgm:pt>
    <dgm:pt modelId="{3421862B-90D9-FA42-BC6C-9ED6705E3207}" type="pres">
      <dgm:prSet presAssocID="{DB4A417A-F27D-1E4E-B4BD-201CA9D4D1E1}" presName="connTx" presStyleLbl="parChTrans1D2" presStyleIdx="0" presStyleCnt="6"/>
      <dgm:spPr/>
      <dgm:t>
        <a:bodyPr/>
        <a:lstStyle/>
        <a:p>
          <a:endParaRPr lang="en-US"/>
        </a:p>
      </dgm:t>
    </dgm:pt>
    <dgm:pt modelId="{89D12798-BFD2-5D45-B0CF-2515EE29CB5F}" type="pres">
      <dgm:prSet presAssocID="{7997451F-45E6-994B-A7C7-A528287FF267}" presName="root2" presStyleCnt="0"/>
      <dgm:spPr/>
    </dgm:pt>
    <dgm:pt modelId="{E287F362-B9D0-A540-A707-FE86D53059DB}" type="pres">
      <dgm:prSet presAssocID="{7997451F-45E6-994B-A7C7-A528287FF267}" presName="LevelTwoTextNode" presStyleLbl="node2" presStyleIdx="0" presStyleCnt="6" custScaleX="238181" custScaleY="77213" custLinFactNeighborX="-23608" custLinFactNeighborY="-551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7FA13-24B0-5F44-9ED0-2941ADCA97A4}" type="pres">
      <dgm:prSet presAssocID="{7997451F-45E6-994B-A7C7-A528287FF267}" presName="level3hierChild" presStyleCnt="0"/>
      <dgm:spPr/>
    </dgm:pt>
    <dgm:pt modelId="{E6863C8F-020C-234F-A0FD-4994476D2D4E}" type="pres">
      <dgm:prSet presAssocID="{F1232702-0F70-4C42-BAE0-1105AB11E9FB}" presName="conn2-1" presStyleLbl="parChTrans1D2" presStyleIdx="1" presStyleCnt="6"/>
      <dgm:spPr/>
      <dgm:t>
        <a:bodyPr/>
        <a:lstStyle/>
        <a:p>
          <a:endParaRPr lang="en-US"/>
        </a:p>
      </dgm:t>
    </dgm:pt>
    <dgm:pt modelId="{829E2271-6C92-6842-B3DA-3BDC5644B7D8}" type="pres">
      <dgm:prSet presAssocID="{F1232702-0F70-4C42-BAE0-1105AB11E9FB}" presName="connTx" presStyleLbl="parChTrans1D2" presStyleIdx="1" presStyleCnt="6"/>
      <dgm:spPr/>
      <dgm:t>
        <a:bodyPr/>
        <a:lstStyle/>
        <a:p>
          <a:endParaRPr lang="en-US"/>
        </a:p>
      </dgm:t>
    </dgm:pt>
    <dgm:pt modelId="{A979ADD9-5078-2347-800F-C2F342C7DAAF}" type="pres">
      <dgm:prSet presAssocID="{CD8898F3-BDA4-4D4D-A4EC-7887469E9F21}" presName="root2" presStyleCnt="0"/>
      <dgm:spPr/>
    </dgm:pt>
    <dgm:pt modelId="{34A27CF3-7CF8-2D40-9099-04D1F421A7F7}" type="pres">
      <dgm:prSet presAssocID="{CD8898F3-BDA4-4D4D-A4EC-7887469E9F21}" presName="LevelTwoTextNode" presStyleLbl="node2" presStyleIdx="1" presStyleCnt="6" custScaleX="184599" custScaleY="55892" custLinFactNeighborX="15359" custLinFactNeighborY="-276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F98AB-032A-0747-80B8-18F5804748EA}" type="pres">
      <dgm:prSet presAssocID="{CD8898F3-BDA4-4D4D-A4EC-7887469E9F21}" presName="level3hierChild" presStyleCnt="0"/>
      <dgm:spPr/>
    </dgm:pt>
    <dgm:pt modelId="{5BDEF28F-7578-C044-B953-9811D11ED977}" type="pres">
      <dgm:prSet presAssocID="{BDD4F807-7641-4045-BE11-8FEA76B07FD0}" presName="conn2-1" presStyleLbl="parChTrans1D2" presStyleIdx="2" presStyleCnt="6"/>
      <dgm:spPr/>
      <dgm:t>
        <a:bodyPr/>
        <a:lstStyle/>
        <a:p>
          <a:endParaRPr lang="en-US"/>
        </a:p>
      </dgm:t>
    </dgm:pt>
    <dgm:pt modelId="{CA5CF245-4D3A-794D-8539-F8CEFC845EE2}" type="pres">
      <dgm:prSet presAssocID="{BDD4F807-7641-4045-BE11-8FEA76B07FD0}" presName="connTx" presStyleLbl="parChTrans1D2" presStyleIdx="2" presStyleCnt="6"/>
      <dgm:spPr/>
      <dgm:t>
        <a:bodyPr/>
        <a:lstStyle/>
        <a:p>
          <a:endParaRPr lang="en-US"/>
        </a:p>
      </dgm:t>
    </dgm:pt>
    <dgm:pt modelId="{F0551050-2627-2045-A046-AA1D5C8AF22E}" type="pres">
      <dgm:prSet presAssocID="{0BBD4FFF-B5B4-A340-9E3D-5D91B31E502E}" presName="root2" presStyleCnt="0"/>
      <dgm:spPr/>
    </dgm:pt>
    <dgm:pt modelId="{7E181B3A-9148-314A-B173-0BF3611ACC3E}" type="pres">
      <dgm:prSet presAssocID="{0BBD4FFF-B5B4-A340-9E3D-5D91B31E502E}" presName="LevelTwoTextNode" presStyleLbl="node2" presStyleIdx="2" presStyleCnt="6" custScaleX="180887" custScaleY="104120" custLinFactNeighborX="14577" custLinFactNeighborY="-95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471A6A-144C-4D40-99E9-4ADAE4CB87DB}" type="pres">
      <dgm:prSet presAssocID="{0BBD4FFF-B5B4-A340-9E3D-5D91B31E502E}" presName="level3hierChild" presStyleCnt="0"/>
      <dgm:spPr/>
    </dgm:pt>
    <dgm:pt modelId="{1622C280-EBCA-9F4A-B3E9-6CB1789E9F68}" type="pres">
      <dgm:prSet presAssocID="{7C2D43C0-C0E7-FB41-9110-276B74DE0C7D}" presName="conn2-1" presStyleLbl="parChTrans1D2" presStyleIdx="3" presStyleCnt="6"/>
      <dgm:spPr/>
      <dgm:t>
        <a:bodyPr/>
        <a:lstStyle/>
        <a:p>
          <a:endParaRPr lang="en-US"/>
        </a:p>
      </dgm:t>
    </dgm:pt>
    <dgm:pt modelId="{FD08B386-8710-6A41-9F14-2EAC5C29B7D8}" type="pres">
      <dgm:prSet presAssocID="{7C2D43C0-C0E7-FB41-9110-276B74DE0C7D}" presName="connTx" presStyleLbl="parChTrans1D2" presStyleIdx="3" presStyleCnt="6"/>
      <dgm:spPr/>
      <dgm:t>
        <a:bodyPr/>
        <a:lstStyle/>
        <a:p>
          <a:endParaRPr lang="en-US"/>
        </a:p>
      </dgm:t>
    </dgm:pt>
    <dgm:pt modelId="{90255D43-B803-324B-9244-99E454E992DB}" type="pres">
      <dgm:prSet presAssocID="{DDB49EFE-5D3D-6048-8CD8-3A015079B240}" presName="root2" presStyleCnt="0"/>
      <dgm:spPr/>
    </dgm:pt>
    <dgm:pt modelId="{0660CD9B-EA52-4641-BAAD-50DAF007844A}" type="pres">
      <dgm:prSet presAssocID="{DDB49EFE-5D3D-6048-8CD8-3A015079B240}" presName="LevelTwoTextNode" presStyleLbl="node2" presStyleIdx="3" presStyleCnt="6" custScaleX="199653" custScaleY="101852" custLinFactNeighborX="10043" custLinFactNeighborY="143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A04AE2-5262-D246-8991-555BB2A9BF17}" type="pres">
      <dgm:prSet presAssocID="{DDB49EFE-5D3D-6048-8CD8-3A015079B240}" presName="level3hierChild" presStyleCnt="0"/>
      <dgm:spPr/>
    </dgm:pt>
    <dgm:pt modelId="{9D7AA36C-1C4F-9540-B25D-792EB7B9189B}" type="pres">
      <dgm:prSet presAssocID="{0393A5F5-A505-BF4D-8540-03635A9290C4}" presName="conn2-1" presStyleLbl="parChTrans1D2" presStyleIdx="4" presStyleCnt="6"/>
      <dgm:spPr/>
      <dgm:t>
        <a:bodyPr/>
        <a:lstStyle/>
        <a:p>
          <a:endParaRPr lang="en-US"/>
        </a:p>
      </dgm:t>
    </dgm:pt>
    <dgm:pt modelId="{41544EB7-1201-FE4B-B355-C1D4D93B719A}" type="pres">
      <dgm:prSet presAssocID="{0393A5F5-A505-BF4D-8540-03635A9290C4}" presName="connTx" presStyleLbl="parChTrans1D2" presStyleIdx="4" presStyleCnt="6"/>
      <dgm:spPr/>
      <dgm:t>
        <a:bodyPr/>
        <a:lstStyle/>
        <a:p>
          <a:endParaRPr lang="en-US"/>
        </a:p>
      </dgm:t>
    </dgm:pt>
    <dgm:pt modelId="{D871BE5A-9DC6-DD4C-B6DF-D53CE57A0B9B}" type="pres">
      <dgm:prSet presAssocID="{715ED059-D665-0849-AD3B-220976B5AC8B}" presName="root2" presStyleCnt="0"/>
      <dgm:spPr/>
    </dgm:pt>
    <dgm:pt modelId="{CF1B0C92-C1C3-2C48-B2F3-F63F3F0CD98F}" type="pres">
      <dgm:prSet presAssocID="{715ED059-D665-0849-AD3B-220976B5AC8B}" presName="LevelTwoTextNode" presStyleLbl="node2" presStyleIdx="4" presStyleCnt="6" custScaleX="177509" custScaleY="57022" custLinFactNeighborX="8808" custLinFactNeighborY="320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7F5D83-D71C-154C-94AA-A8444643AE06}" type="pres">
      <dgm:prSet presAssocID="{715ED059-D665-0849-AD3B-220976B5AC8B}" presName="level3hierChild" presStyleCnt="0"/>
      <dgm:spPr/>
    </dgm:pt>
    <dgm:pt modelId="{7C5B237A-28DE-A44A-802A-AD701EC129BA}" type="pres">
      <dgm:prSet presAssocID="{79F19FC6-1ACB-524C-A6C8-64B76860A463}" presName="conn2-1" presStyleLbl="parChTrans1D2" presStyleIdx="5" presStyleCnt="6"/>
      <dgm:spPr/>
      <dgm:t>
        <a:bodyPr/>
        <a:lstStyle/>
        <a:p>
          <a:endParaRPr lang="en-US"/>
        </a:p>
      </dgm:t>
    </dgm:pt>
    <dgm:pt modelId="{CFCB5ED3-F784-3143-82A4-F68AD6B1E012}" type="pres">
      <dgm:prSet presAssocID="{79F19FC6-1ACB-524C-A6C8-64B76860A463}" presName="connTx" presStyleLbl="parChTrans1D2" presStyleIdx="5" presStyleCnt="6"/>
      <dgm:spPr/>
      <dgm:t>
        <a:bodyPr/>
        <a:lstStyle/>
        <a:p>
          <a:endParaRPr lang="en-US"/>
        </a:p>
      </dgm:t>
    </dgm:pt>
    <dgm:pt modelId="{DE36BDA2-73F6-D14F-9322-620BC862CEDB}" type="pres">
      <dgm:prSet presAssocID="{BE326100-BB24-F141-9EC7-A6CCB7A363E8}" presName="root2" presStyleCnt="0"/>
      <dgm:spPr/>
    </dgm:pt>
    <dgm:pt modelId="{658233C7-F38D-9448-96F2-22E8F9BCBFB3}" type="pres">
      <dgm:prSet presAssocID="{BE326100-BB24-F141-9EC7-A6CCB7A363E8}" presName="LevelTwoTextNode" presStyleLbl="node2" presStyleIdx="5" presStyleCnt="6" custScaleX="146773" custScaleY="57022" custLinFactNeighborX="-7890" custLinFactNeighborY="417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186F3-E24D-E146-A31D-20586857192D}" type="pres">
      <dgm:prSet presAssocID="{BE326100-BB24-F141-9EC7-A6CCB7A363E8}" presName="level3hierChild" presStyleCnt="0"/>
      <dgm:spPr/>
    </dgm:pt>
  </dgm:ptLst>
  <dgm:cxnLst>
    <dgm:cxn modelId="{7F65315E-BE91-0145-A95D-56F5C8A639A4}" type="presOf" srcId="{0393A5F5-A505-BF4D-8540-03635A9290C4}" destId="{9D7AA36C-1C4F-9540-B25D-792EB7B9189B}" srcOrd="0" destOrd="0" presId="urn:microsoft.com/office/officeart/2005/8/layout/hierarchy2"/>
    <dgm:cxn modelId="{C8A3C186-8EB8-E946-818D-572639C8F191}" srcId="{343D605E-BE52-5847-8E0E-DB7ECAB3E604}" destId="{CD8898F3-BDA4-4D4D-A4EC-7887469E9F21}" srcOrd="1" destOrd="0" parTransId="{F1232702-0F70-4C42-BAE0-1105AB11E9FB}" sibTransId="{344948F6-97B5-5A4A-B530-2F0475E4DF39}"/>
    <dgm:cxn modelId="{76A974A2-389B-3F4B-BF13-75778B2D344E}" srcId="{343D605E-BE52-5847-8E0E-DB7ECAB3E604}" destId="{715ED059-D665-0849-AD3B-220976B5AC8B}" srcOrd="4" destOrd="0" parTransId="{0393A5F5-A505-BF4D-8540-03635A9290C4}" sibTransId="{3442C813-2A30-5648-B2C8-E1516390BDBC}"/>
    <dgm:cxn modelId="{140E9EF6-90BE-B346-98A5-435B0E736501}" type="presOf" srcId="{BDD4F807-7641-4045-BE11-8FEA76B07FD0}" destId="{5BDEF28F-7578-C044-B953-9811D11ED977}" srcOrd="0" destOrd="0" presId="urn:microsoft.com/office/officeart/2005/8/layout/hierarchy2"/>
    <dgm:cxn modelId="{79483508-B4D9-B545-B5DF-C06329761542}" type="presOf" srcId="{F1232702-0F70-4C42-BAE0-1105AB11E9FB}" destId="{829E2271-6C92-6842-B3DA-3BDC5644B7D8}" srcOrd="1" destOrd="0" presId="urn:microsoft.com/office/officeart/2005/8/layout/hierarchy2"/>
    <dgm:cxn modelId="{16FE56A5-63FE-F943-8F4B-DD1116415C99}" srcId="{343D605E-BE52-5847-8E0E-DB7ECAB3E604}" destId="{BE326100-BB24-F141-9EC7-A6CCB7A363E8}" srcOrd="5" destOrd="0" parTransId="{79F19FC6-1ACB-524C-A6C8-64B76860A463}" sibTransId="{A671A58E-722A-0A4E-B69B-91012F75441D}"/>
    <dgm:cxn modelId="{FDB7812B-C20D-3345-AAA0-2D3F63906945}" type="presOf" srcId="{7997451F-45E6-994B-A7C7-A528287FF267}" destId="{E287F362-B9D0-A540-A707-FE86D53059DB}" srcOrd="0" destOrd="0" presId="urn:microsoft.com/office/officeart/2005/8/layout/hierarchy2"/>
    <dgm:cxn modelId="{24A42AAD-2CAD-804B-8443-B29337358E17}" type="presOf" srcId="{7C2D43C0-C0E7-FB41-9110-276B74DE0C7D}" destId="{1622C280-EBCA-9F4A-B3E9-6CB1789E9F68}" srcOrd="0" destOrd="0" presId="urn:microsoft.com/office/officeart/2005/8/layout/hierarchy2"/>
    <dgm:cxn modelId="{F873CC12-AE0B-9C49-9A4F-1F4BF0214768}" type="presOf" srcId="{343D605E-BE52-5847-8E0E-DB7ECAB3E604}" destId="{8CBDB487-64DF-CF42-BE8C-BFB12F5A182A}" srcOrd="0" destOrd="0" presId="urn:microsoft.com/office/officeart/2005/8/layout/hierarchy2"/>
    <dgm:cxn modelId="{E80E3857-3935-FD4A-BEDF-477BFA066573}" type="presOf" srcId="{0BBD4FFF-B5B4-A340-9E3D-5D91B31E502E}" destId="{7E181B3A-9148-314A-B173-0BF3611ACC3E}" srcOrd="0" destOrd="0" presId="urn:microsoft.com/office/officeart/2005/8/layout/hierarchy2"/>
    <dgm:cxn modelId="{514A5C59-2F95-1840-B6A9-2262D2B2153E}" srcId="{343D605E-BE52-5847-8E0E-DB7ECAB3E604}" destId="{7997451F-45E6-994B-A7C7-A528287FF267}" srcOrd="0" destOrd="0" parTransId="{DB4A417A-F27D-1E4E-B4BD-201CA9D4D1E1}" sibTransId="{A7D1DE14-55B6-0B49-900C-C38647058132}"/>
    <dgm:cxn modelId="{13885380-3AD5-BE41-84D1-6696BD9ACA59}" type="presOf" srcId="{DDB49EFE-5D3D-6048-8CD8-3A015079B240}" destId="{0660CD9B-EA52-4641-BAAD-50DAF007844A}" srcOrd="0" destOrd="0" presId="urn:microsoft.com/office/officeart/2005/8/layout/hierarchy2"/>
    <dgm:cxn modelId="{71DD045A-703E-634A-9EE2-A6B45538C716}" type="presOf" srcId="{DB4A417A-F27D-1E4E-B4BD-201CA9D4D1E1}" destId="{12BE52E6-FDB6-C840-9E89-8AFCF96D7374}" srcOrd="0" destOrd="0" presId="urn:microsoft.com/office/officeart/2005/8/layout/hierarchy2"/>
    <dgm:cxn modelId="{390F66F2-709F-C140-AA37-9F917276AB33}" type="presOf" srcId="{CD8898F3-BDA4-4D4D-A4EC-7887469E9F21}" destId="{34A27CF3-7CF8-2D40-9099-04D1F421A7F7}" srcOrd="0" destOrd="0" presId="urn:microsoft.com/office/officeart/2005/8/layout/hierarchy2"/>
    <dgm:cxn modelId="{8A377AF5-2563-9B4A-B29F-E68BDF4805AB}" type="presOf" srcId="{E4EB1D27-C844-3847-ACE4-D6C69533E8D4}" destId="{BAA76BA9-8ACE-5A4B-A9BB-7730E5446554}" srcOrd="0" destOrd="0" presId="urn:microsoft.com/office/officeart/2005/8/layout/hierarchy2"/>
    <dgm:cxn modelId="{C793C36F-19B2-C946-A3A8-50D66DB08637}" srcId="{343D605E-BE52-5847-8E0E-DB7ECAB3E604}" destId="{0BBD4FFF-B5B4-A340-9E3D-5D91B31E502E}" srcOrd="2" destOrd="0" parTransId="{BDD4F807-7641-4045-BE11-8FEA76B07FD0}" sibTransId="{0D64D0F8-C12E-AE41-9EF6-EF986D36BB6A}"/>
    <dgm:cxn modelId="{54EEEF8F-6FBA-274D-9F23-3676F4029405}" type="presOf" srcId="{F1232702-0F70-4C42-BAE0-1105AB11E9FB}" destId="{E6863C8F-020C-234F-A0FD-4994476D2D4E}" srcOrd="0" destOrd="0" presId="urn:microsoft.com/office/officeart/2005/8/layout/hierarchy2"/>
    <dgm:cxn modelId="{27ADF27D-5634-9B40-9BDE-172B5301DA37}" type="presOf" srcId="{79F19FC6-1ACB-524C-A6C8-64B76860A463}" destId="{CFCB5ED3-F784-3143-82A4-F68AD6B1E012}" srcOrd="1" destOrd="0" presId="urn:microsoft.com/office/officeart/2005/8/layout/hierarchy2"/>
    <dgm:cxn modelId="{C5F4782B-6827-1C4C-9A69-975082D83FFE}" type="presOf" srcId="{79F19FC6-1ACB-524C-A6C8-64B76860A463}" destId="{7C5B237A-28DE-A44A-802A-AD701EC129BA}" srcOrd="0" destOrd="0" presId="urn:microsoft.com/office/officeart/2005/8/layout/hierarchy2"/>
    <dgm:cxn modelId="{75F816E6-B97B-3140-AD22-2818143FAAC6}" type="presOf" srcId="{DB4A417A-F27D-1E4E-B4BD-201CA9D4D1E1}" destId="{3421862B-90D9-FA42-BC6C-9ED6705E3207}" srcOrd="1" destOrd="0" presId="urn:microsoft.com/office/officeart/2005/8/layout/hierarchy2"/>
    <dgm:cxn modelId="{4A551804-A831-3B40-BAA7-0AB7A67F4545}" type="presOf" srcId="{0393A5F5-A505-BF4D-8540-03635A9290C4}" destId="{41544EB7-1201-FE4B-B355-C1D4D93B719A}" srcOrd="1" destOrd="0" presId="urn:microsoft.com/office/officeart/2005/8/layout/hierarchy2"/>
    <dgm:cxn modelId="{896DE7E6-36FF-194B-AF6C-96A27236F29A}" type="presOf" srcId="{715ED059-D665-0849-AD3B-220976B5AC8B}" destId="{CF1B0C92-C1C3-2C48-B2F3-F63F3F0CD98F}" srcOrd="0" destOrd="0" presId="urn:microsoft.com/office/officeart/2005/8/layout/hierarchy2"/>
    <dgm:cxn modelId="{C6B2962A-72CA-9F40-AB6C-92FDBF7B1EC0}" type="presOf" srcId="{7C2D43C0-C0E7-FB41-9110-276B74DE0C7D}" destId="{FD08B386-8710-6A41-9F14-2EAC5C29B7D8}" srcOrd="1" destOrd="0" presId="urn:microsoft.com/office/officeart/2005/8/layout/hierarchy2"/>
    <dgm:cxn modelId="{9A80D3C3-B04A-EC4D-B7FF-BEA273411493}" srcId="{343D605E-BE52-5847-8E0E-DB7ECAB3E604}" destId="{DDB49EFE-5D3D-6048-8CD8-3A015079B240}" srcOrd="3" destOrd="0" parTransId="{7C2D43C0-C0E7-FB41-9110-276B74DE0C7D}" sibTransId="{DF9B8D0B-209A-D448-B688-0761B7E56C27}"/>
    <dgm:cxn modelId="{61A616E8-FF12-9447-B6E3-3E529710234F}" type="presOf" srcId="{BE326100-BB24-F141-9EC7-A6CCB7A363E8}" destId="{658233C7-F38D-9448-96F2-22E8F9BCBFB3}" srcOrd="0" destOrd="0" presId="urn:microsoft.com/office/officeart/2005/8/layout/hierarchy2"/>
    <dgm:cxn modelId="{2597C39F-3592-534A-AECA-5286DB5C8716}" srcId="{E4EB1D27-C844-3847-ACE4-D6C69533E8D4}" destId="{343D605E-BE52-5847-8E0E-DB7ECAB3E604}" srcOrd="0" destOrd="0" parTransId="{1A409AA4-92DC-414A-A3C4-8D2398772B34}" sibTransId="{AA661057-8C1C-F041-B46E-88DD9E68EA27}"/>
    <dgm:cxn modelId="{FBE007E6-B06B-E443-83B2-7CE77F501810}" type="presOf" srcId="{BDD4F807-7641-4045-BE11-8FEA76B07FD0}" destId="{CA5CF245-4D3A-794D-8539-F8CEFC845EE2}" srcOrd="1" destOrd="0" presId="urn:microsoft.com/office/officeart/2005/8/layout/hierarchy2"/>
    <dgm:cxn modelId="{18A98CE9-57CF-0F46-A298-2D6B71A0D105}" type="presParOf" srcId="{BAA76BA9-8ACE-5A4B-A9BB-7730E5446554}" destId="{F680F563-BB8E-8943-9004-48AA6DC3B098}" srcOrd="0" destOrd="0" presId="urn:microsoft.com/office/officeart/2005/8/layout/hierarchy2"/>
    <dgm:cxn modelId="{5402B1CC-E9E0-1042-BA44-69CEEB199846}" type="presParOf" srcId="{F680F563-BB8E-8943-9004-48AA6DC3B098}" destId="{8CBDB487-64DF-CF42-BE8C-BFB12F5A182A}" srcOrd="0" destOrd="0" presId="urn:microsoft.com/office/officeart/2005/8/layout/hierarchy2"/>
    <dgm:cxn modelId="{9278EDF3-066B-C449-AD4D-0F3BF649E1B2}" type="presParOf" srcId="{F680F563-BB8E-8943-9004-48AA6DC3B098}" destId="{C407E47F-CE73-994D-9744-51B2D9014D2A}" srcOrd="1" destOrd="0" presId="urn:microsoft.com/office/officeart/2005/8/layout/hierarchy2"/>
    <dgm:cxn modelId="{AB674164-05ED-294B-91E1-A2B014998C5B}" type="presParOf" srcId="{C407E47F-CE73-994D-9744-51B2D9014D2A}" destId="{12BE52E6-FDB6-C840-9E89-8AFCF96D7374}" srcOrd="0" destOrd="0" presId="urn:microsoft.com/office/officeart/2005/8/layout/hierarchy2"/>
    <dgm:cxn modelId="{5BD9AEF5-C1F6-6F40-96A1-48C629301FCF}" type="presParOf" srcId="{12BE52E6-FDB6-C840-9E89-8AFCF96D7374}" destId="{3421862B-90D9-FA42-BC6C-9ED6705E3207}" srcOrd="0" destOrd="0" presId="urn:microsoft.com/office/officeart/2005/8/layout/hierarchy2"/>
    <dgm:cxn modelId="{1A6BD2D5-8518-EA4D-A0B4-68D3709BEDFA}" type="presParOf" srcId="{C407E47F-CE73-994D-9744-51B2D9014D2A}" destId="{89D12798-BFD2-5D45-B0CF-2515EE29CB5F}" srcOrd="1" destOrd="0" presId="urn:microsoft.com/office/officeart/2005/8/layout/hierarchy2"/>
    <dgm:cxn modelId="{84CB8942-4BD5-AE4B-B18B-A8D5325B7549}" type="presParOf" srcId="{89D12798-BFD2-5D45-B0CF-2515EE29CB5F}" destId="{E287F362-B9D0-A540-A707-FE86D53059DB}" srcOrd="0" destOrd="0" presId="urn:microsoft.com/office/officeart/2005/8/layout/hierarchy2"/>
    <dgm:cxn modelId="{1CFC384A-BA34-1743-957A-4D1C2E00CAEE}" type="presParOf" srcId="{89D12798-BFD2-5D45-B0CF-2515EE29CB5F}" destId="{1BA7FA13-24B0-5F44-9ED0-2941ADCA97A4}" srcOrd="1" destOrd="0" presId="urn:microsoft.com/office/officeart/2005/8/layout/hierarchy2"/>
    <dgm:cxn modelId="{23C0FD66-2CD7-814F-BDF5-C628FF21B702}" type="presParOf" srcId="{C407E47F-CE73-994D-9744-51B2D9014D2A}" destId="{E6863C8F-020C-234F-A0FD-4994476D2D4E}" srcOrd="2" destOrd="0" presId="urn:microsoft.com/office/officeart/2005/8/layout/hierarchy2"/>
    <dgm:cxn modelId="{2342B642-B9A5-ED47-8CC8-2080F9FDB05F}" type="presParOf" srcId="{E6863C8F-020C-234F-A0FD-4994476D2D4E}" destId="{829E2271-6C92-6842-B3DA-3BDC5644B7D8}" srcOrd="0" destOrd="0" presId="urn:microsoft.com/office/officeart/2005/8/layout/hierarchy2"/>
    <dgm:cxn modelId="{D737761F-DB66-3243-9F50-0785AD4EF484}" type="presParOf" srcId="{C407E47F-CE73-994D-9744-51B2D9014D2A}" destId="{A979ADD9-5078-2347-800F-C2F342C7DAAF}" srcOrd="3" destOrd="0" presId="urn:microsoft.com/office/officeart/2005/8/layout/hierarchy2"/>
    <dgm:cxn modelId="{0CF6B135-BDC2-9344-9136-A81E2D73341D}" type="presParOf" srcId="{A979ADD9-5078-2347-800F-C2F342C7DAAF}" destId="{34A27CF3-7CF8-2D40-9099-04D1F421A7F7}" srcOrd="0" destOrd="0" presId="urn:microsoft.com/office/officeart/2005/8/layout/hierarchy2"/>
    <dgm:cxn modelId="{237CAF7A-903E-ED43-83E8-FD7EE4A7FBC9}" type="presParOf" srcId="{A979ADD9-5078-2347-800F-C2F342C7DAAF}" destId="{63AF98AB-032A-0747-80B8-18F5804748EA}" srcOrd="1" destOrd="0" presId="urn:microsoft.com/office/officeart/2005/8/layout/hierarchy2"/>
    <dgm:cxn modelId="{110A15E3-64EC-E54A-B10D-3ABE0CFD2927}" type="presParOf" srcId="{C407E47F-CE73-994D-9744-51B2D9014D2A}" destId="{5BDEF28F-7578-C044-B953-9811D11ED977}" srcOrd="4" destOrd="0" presId="urn:microsoft.com/office/officeart/2005/8/layout/hierarchy2"/>
    <dgm:cxn modelId="{0EAB2F4C-C2EC-EF44-A1FA-76D4EFCCFD33}" type="presParOf" srcId="{5BDEF28F-7578-C044-B953-9811D11ED977}" destId="{CA5CF245-4D3A-794D-8539-F8CEFC845EE2}" srcOrd="0" destOrd="0" presId="urn:microsoft.com/office/officeart/2005/8/layout/hierarchy2"/>
    <dgm:cxn modelId="{7326E62D-4760-9B42-9844-C0FEAB41B4B9}" type="presParOf" srcId="{C407E47F-CE73-994D-9744-51B2D9014D2A}" destId="{F0551050-2627-2045-A046-AA1D5C8AF22E}" srcOrd="5" destOrd="0" presId="urn:microsoft.com/office/officeart/2005/8/layout/hierarchy2"/>
    <dgm:cxn modelId="{5449DA70-2E6D-BB43-AB04-6047ABE7B7AC}" type="presParOf" srcId="{F0551050-2627-2045-A046-AA1D5C8AF22E}" destId="{7E181B3A-9148-314A-B173-0BF3611ACC3E}" srcOrd="0" destOrd="0" presId="urn:microsoft.com/office/officeart/2005/8/layout/hierarchy2"/>
    <dgm:cxn modelId="{26523233-CE6D-244E-A3EF-54E15BF12A0D}" type="presParOf" srcId="{F0551050-2627-2045-A046-AA1D5C8AF22E}" destId="{6A471A6A-144C-4D40-99E9-4ADAE4CB87DB}" srcOrd="1" destOrd="0" presId="urn:microsoft.com/office/officeart/2005/8/layout/hierarchy2"/>
    <dgm:cxn modelId="{E80F6945-9B15-D649-94E8-268BEFCD7423}" type="presParOf" srcId="{C407E47F-CE73-994D-9744-51B2D9014D2A}" destId="{1622C280-EBCA-9F4A-B3E9-6CB1789E9F68}" srcOrd="6" destOrd="0" presId="urn:microsoft.com/office/officeart/2005/8/layout/hierarchy2"/>
    <dgm:cxn modelId="{E389FB6A-3BD0-8C4A-B05C-A3207528FE90}" type="presParOf" srcId="{1622C280-EBCA-9F4A-B3E9-6CB1789E9F68}" destId="{FD08B386-8710-6A41-9F14-2EAC5C29B7D8}" srcOrd="0" destOrd="0" presId="urn:microsoft.com/office/officeart/2005/8/layout/hierarchy2"/>
    <dgm:cxn modelId="{60F9BF1A-DC80-2E49-9551-639A76938876}" type="presParOf" srcId="{C407E47F-CE73-994D-9744-51B2D9014D2A}" destId="{90255D43-B803-324B-9244-99E454E992DB}" srcOrd="7" destOrd="0" presId="urn:microsoft.com/office/officeart/2005/8/layout/hierarchy2"/>
    <dgm:cxn modelId="{E204EAB8-C520-2A4D-9C2C-092EE9D8668E}" type="presParOf" srcId="{90255D43-B803-324B-9244-99E454E992DB}" destId="{0660CD9B-EA52-4641-BAAD-50DAF007844A}" srcOrd="0" destOrd="0" presId="urn:microsoft.com/office/officeart/2005/8/layout/hierarchy2"/>
    <dgm:cxn modelId="{7C53C3C5-F5A0-7949-BCE5-8ACACC0F5D6B}" type="presParOf" srcId="{90255D43-B803-324B-9244-99E454E992DB}" destId="{52A04AE2-5262-D246-8991-555BB2A9BF17}" srcOrd="1" destOrd="0" presId="urn:microsoft.com/office/officeart/2005/8/layout/hierarchy2"/>
    <dgm:cxn modelId="{1BA42D8C-4AF2-9244-94A5-40EC25864EA2}" type="presParOf" srcId="{C407E47F-CE73-994D-9744-51B2D9014D2A}" destId="{9D7AA36C-1C4F-9540-B25D-792EB7B9189B}" srcOrd="8" destOrd="0" presId="urn:microsoft.com/office/officeart/2005/8/layout/hierarchy2"/>
    <dgm:cxn modelId="{F853DFC4-85F3-014E-961D-AFD4FADE30B5}" type="presParOf" srcId="{9D7AA36C-1C4F-9540-B25D-792EB7B9189B}" destId="{41544EB7-1201-FE4B-B355-C1D4D93B719A}" srcOrd="0" destOrd="0" presId="urn:microsoft.com/office/officeart/2005/8/layout/hierarchy2"/>
    <dgm:cxn modelId="{09D34620-334E-074B-A3BE-56EF6F7C5F87}" type="presParOf" srcId="{C407E47F-CE73-994D-9744-51B2D9014D2A}" destId="{D871BE5A-9DC6-DD4C-B6DF-D53CE57A0B9B}" srcOrd="9" destOrd="0" presId="urn:microsoft.com/office/officeart/2005/8/layout/hierarchy2"/>
    <dgm:cxn modelId="{31680EF8-C8F8-1345-B479-DC0F1A061AB3}" type="presParOf" srcId="{D871BE5A-9DC6-DD4C-B6DF-D53CE57A0B9B}" destId="{CF1B0C92-C1C3-2C48-B2F3-F63F3F0CD98F}" srcOrd="0" destOrd="0" presId="urn:microsoft.com/office/officeart/2005/8/layout/hierarchy2"/>
    <dgm:cxn modelId="{F269F1C7-D301-3445-AD2D-14ABF0C0DCA3}" type="presParOf" srcId="{D871BE5A-9DC6-DD4C-B6DF-D53CE57A0B9B}" destId="{417F5D83-D71C-154C-94AA-A8444643AE06}" srcOrd="1" destOrd="0" presId="urn:microsoft.com/office/officeart/2005/8/layout/hierarchy2"/>
    <dgm:cxn modelId="{975848E0-3175-D34A-B45E-5EE65EA1A194}" type="presParOf" srcId="{C407E47F-CE73-994D-9744-51B2D9014D2A}" destId="{7C5B237A-28DE-A44A-802A-AD701EC129BA}" srcOrd="10" destOrd="0" presId="urn:microsoft.com/office/officeart/2005/8/layout/hierarchy2"/>
    <dgm:cxn modelId="{75772FBA-CB83-9E49-8834-328F476DDAF2}" type="presParOf" srcId="{7C5B237A-28DE-A44A-802A-AD701EC129BA}" destId="{CFCB5ED3-F784-3143-82A4-F68AD6B1E012}" srcOrd="0" destOrd="0" presId="urn:microsoft.com/office/officeart/2005/8/layout/hierarchy2"/>
    <dgm:cxn modelId="{1E99C6B5-FAC3-524D-ABA4-4FF98945FA05}" type="presParOf" srcId="{C407E47F-CE73-994D-9744-51B2D9014D2A}" destId="{DE36BDA2-73F6-D14F-9322-620BC862CEDB}" srcOrd="11" destOrd="0" presId="urn:microsoft.com/office/officeart/2005/8/layout/hierarchy2"/>
    <dgm:cxn modelId="{4B0B096A-E57E-404B-8825-7A02BB12F1BA}" type="presParOf" srcId="{DE36BDA2-73F6-D14F-9322-620BC862CEDB}" destId="{658233C7-F38D-9448-96F2-22E8F9BCBFB3}" srcOrd="0" destOrd="0" presId="urn:microsoft.com/office/officeart/2005/8/layout/hierarchy2"/>
    <dgm:cxn modelId="{31EC8442-A291-EF42-A33E-46728EF7F3DC}" type="presParOf" srcId="{DE36BDA2-73F6-D14F-9322-620BC862CEDB}" destId="{C87186F3-E24D-E146-A31D-20586857192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DB487-64DF-CF42-BE8C-BFB12F5A182A}">
      <dsp:nvSpPr>
        <dsp:cNvPr id="0" name=""/>
        <dsp:cNvSpPr/>
      </dsp:nvSpPr>
      <dsp:spPr>
        <a:xfrm>
          <a:off x="0" y="2295853"/>
          <a:ext cx="3266490" cy="1166516"/>
        </a:xfrm>
        <a:prstGeom prst="roundRect">
          <a:avLst>
            <a:gd name="adj" fmla="val 10000"/>
          </a:avLst>
        </a:prstGeom>
        <a:solidFill>
          <a:srgbClr val="3366FF">
            <a:alpha val="12000"/>
          </a:srgbClr>
        </a:solidFill>
        <a:ln w="57150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i="0" kern="1200" dirty="0" smtClean="0">
              <a:solidFill>
                <a:srgbClr val="FF0000"/>
              </a:solidFill>
            </a:rPr>
            <a:t>OUTLINE</a:t>
          </a:r>
        </a:p>
      </dsp:txBody>
      <dsp:txXfrm>
        <a:off x="34166" y="2330019"/>
        <a:ext cx="3198158" cy="1098184"/>
      </dsp:txXfrm>
    </dsp:sp>
    <dsp:sp modelId="{12BE52E6-FDB6-C840-9E89-8AFCF96D7374}">
      <dsp:nvSpPr>
        <dsp:cNvPr id="0" name=""/>
        <dsp:cNvSpPr/>
      </dsp:nvSpPr>
      <dsp:spPr>
        <a:xfrm rot="17631288">
          <a:off x="2519579" y="1723768"/>
          <a:ext cx="2508181" cy="16770"/>
        </a:xfrm>
        <a:custGeom>
          <a:avLst/>
          <a:gdLst/>
          <a:ahLst/>
          <a:cxnLst/>
          <a:rect l="0" t="0" r="0" b="0"/>
          <a:pathLst>
            <a:path>
              <a:moveTo>
                <a:pt x="0" y="8385"/>
              </a:moveTo>
              <a:lnTo>
                <a:pt x="2508181" y="83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710965" y="1669449"/>
        <a:ext cx="125409" cy="125409"/>
      </dsp:txXfrm>
    </dsp:sp>
    <dsp:sp modelId="{E287F362-B9D0-A540-A707-FE86D53059DB}">
      <dsp:nvSpPr>
        <dsp:cNvPr id="0" name=""/>
        <dsp:cNvSpPr/>
      </dsp:nvSpPr>
      <dsp:spPr>
        <a:xfrm>
          <a:off x="4280849" y="0"/>
          <a:ext cx="4732404" cy="1170392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i="0" kern="1200" dirty="0" smtClean="0">
              <a:solidFill>
                <a:srgbClr val="000090"/>
              </a:solidFill>
            </a:rPr>
            <a:t>Electron Ion Colliders eRHIC and LH</a:t>
          </a:r>
          <a:r>
            <a:rPr lang="en-US" sz="3200" b="1" i="0" kern="1200" dirty="0" smtClean="0">
              <a:solidFill>
                <a:srgbClr val="3366FF"/>
              </a:solidFill>
            </a:rPr>
            <a:t>e</a:t>
          </a:r>
          <a:r>
            <a:rPr lang="en-US" sz="3200" b="1" i="0" kern="1200" dirty="0" smtClean="0">
              <a:solidFill>
                <a:srgbClr val="000090"/>
              </a:solidFill>
            </a:rPr>
            <a:t>C </a:t>
          </a:r>
          <a:endParaRPr lang="en-US" sz="3200" b="1" i="0" kern="1200" dirty="0">
            <a:solidFill>
              <a:srgbClr val="000090"/>
            </a:solidFill>
          </a:endParaRPr>
        </a:p>
      </dsp:txBody>
      <dsp:txXfrm>
        <a:off x="4315129" y="34280"/>
        <a:ext cx="4663844" cy="1101832"/>
      </dsp:txXfrm>
    </dsp:sp>
    <dsp:sp modelId="{08602E42-E94A-F444-B5DF-BA16D54828D5}">
      <dsp:nvSpPr>
        <dsp:cNvPr id="0" name=""/>
        <dsp:cNvSpPr/>
      </dsp:nvSpPr>
      <dsp:spPr>
        <a:xfrm rot="18746818">
          <a:off x="3034002" y="2343019"/>
          <a:ext cx="1430288" cy="16770"/>
        </a:xfrm>
        <a:custGeom>
          <a:avLst/>
          <a:gdLst/>
          <a:ahLst/>
          <a:cxnLst/>
          <a:rect l="0" t="0" r="0" b="0"/>
          <a:pathLst>
            <a:path>
              <a:moveTo>
                <a:pt x="0" y="8385"/>
              </a:moveTo>
              <a:lnTo>
                <a:pt x="1430288" y="83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13389" y="2315648"/>
        <a:ext cx="71514" cy="71514"/>
      </dsp:txXfrm>
    </dsp:sp>
    <dsp:sp modelId="{20119C2A-9133-BA40-BD51-2B1798905F73}">
      <dsp:nvSpPr>
        <dsp:cNvPr id="0" name=""/>
        <dsp:cNvSpPr/>
      </dsp:nvSpPr>
      <dsp:spPr>
        <a:xfrm>
          <a:off x="4231802" y="1319192"/>
          <a:ext cx="4285906" cy="1009012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i="0" kern="1200" dirty="0" smtClean="0">
              <a:solidFill>
                <a:srgbClr val="FF0000"/>
              </a:solidFill>
            </a:rPr>
            <a:t>NS-FFAG: Introduction to the concept</a:t>
          </a:r>
          <a:endParaRPr lang="en-US" sz="3200" b="1" i="0" kern="1200" dirty="0">
            <a:solidFill>
              <a:schemeClr val="tx1"/>
            </a:solidFill>
          </a:endParaRPr>
        </a:p>
      </dsp:txBody>
      <dsp:txXfrm>
        <a:off x="4261355" y="1348745"/>
        <a:ext cx="4226800" cy="949906"/>
      </dsp:txXfrm>
    </dsp:sp>
    <dsp:sp modelId="{E6863C8F-020C-234F-A0FD-4994476D2D4E}">
      <dsp:nvSpPr>
        <dsp:cNvPr id="0" name=""/>
        <dsp:cNvSpPr/>
      </dsp:nvSpPr>
      <dsp:spPr>
        <a:xfrm rot="5135763">
          <a:off x="2225396" y="3995083"/>
          <a:ext cx="2255373" cy="16770"/>
        </a:xfrm>
        <a:custGeom>
          <a:avLst/>
          <a:gdLst/>
          <a:ahLst/>
          <a:cxnLst/>
          <a:rect l="0" t="0" r="0" b="0"/>
          <a:pathLst>
            <a:path>
              <a:moveTo>
                <a:pt x="0" y="8385"/>
              </a:moveTo>
              <a:lnTo>
                <a:pt x="2255373" y="83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296698" y="3947084"/>
        <a:ext cx="112768" cy="112768"/>
      </dsp:txXfrm>
    </dsp:sp>
    <dsp:sp modelId="{34A27CF3-7CF8-2D40-9099-04D1F421A7F7}">
      <dsp:nvSpPr>
        <dsp:cNvPr id="0" name=""/>
        <dsp:cNvSpPr/>
      </dsp:nvSpPr>
      <dsp:spPr>
        <a:xfrm>
          <a:off x="3439675" y="3850753"/>
          <a:ext cx="5251309" cy="2554146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i="0" u="sng" kern="1200" dirty="0" smtClean="0">
              <a:solidFill>
                <a:srgbClr val="660066"/>
              </a:solidFill>
            </a:rPr>
            <a:t>SUMMARY:</a:t>
          </a:r>
        </a:p>
        <a:p>
          <a:pPr lvl="0" algn="ctr" defTabSz="1066800">
            <a:lnSpc>
              <a:spcPct val="50000"/>
            </a:lnSpc>
            <a:spcBef>
              <a:spcPct val="0"/>
            </a:spcBef>
            <a:spcAft>
              <a:spcPts val="0"/>
            </a:spcAft>
          </a:pPr>
          <a:r>
            <a:rPr lang="en-US" sz="2400" b="1" i="0" u="sng" kern="1200" dirty="0" smtClean="0">
              <a:solidFill>
                <a:srgbClr val="660066"/>
              </a:solidFill>
            </a:rPr>
            <a:t>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i="0" kern="1200" dirty="0" smtClean="0">
              <a:solidFill>
                <a:srgbClr val="660066"/>
              </a:solidFill>
            </a:rPr>
            <a:t>Advantages come from multiple passes through the linac bring reduction in the linac size and of  three beam circulating lines to two, reducing the synchrotron radiation – raising 42% the luminosity</a:t>
          </a:r>
          <a:endParaRPr lang="en-US" sz="2400" b="1" i="0" kern="1200" baseline="0" dirty="0">
            <a:solidFill>
              <a:srgbClr val="660066"/>
            </a:solidFill>
          </a:endParaRPr>
        </a:p>
      </dsp:txBody>
      <dsp:txXfrm>
        <a:off x="3514483" y="3925561"/>
        <a:ext cx="5101693" cy="2404530"/>
      </dsp:txXfrm>
    </dsp:sp>
    <dsp:sp modelId="{80E43F36-5581-2049-9002-FB09CAF09BB9}">
      <dsp:nvSpPr>
        <dsp:cNvPr id="0" name=""/>
        <dsp:cNvSpPr/>
      </dsp:nvSpPr>
      <dsp:spPr>
        <a:xfrm rot="1257205">
          <a:off x="3242645" y="2999674"/>
          <a:ext cx="721168" cy="16770"/>
        </a:xfrm>
        <a:custGeom>
          <a:avLst/>
          <a:gdLst/>
          <a:ahLst/>
          <a:cxnLst/>
          <a:rect l="0" t="0" r="0" b="0"/>
          <a:pathLst>
            <a:path>
              <a:moveTo>
                <a:pt x="0" y="8385"/>
              </a:moveTo>
              <a:lnTo>
                <a:pt x="721168" y="83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85200" y="2990030"/>
        <a:ext cx="36058" cy="36058"/>
      </dsp:txXfrm>
    </dsp:sp>
    <dsp:sp modelId="{DEE3FBA7-81C1-D942-AF04-2CA74C7CCAC1}">
      <dsp:nvSpPr>
        <dsp:cNvPr id="0" name=""/>
        <dsp:cNvSpPr/>
      </dsp:nvSpPr>
      <dsp:spPr>
        <a:xfrm>
          <a:off x="3939969" y="2612765"/>
          <a:ext cx="4488118" cy="1048485"/>
        </a:xfrm>
        <a:prstGeom prst="roundRect">
          <a:avLst>
            <a:gd name="adj" fmla="val 10000"/>
          </a:avLst>
        </a:prstGeom>
        <a:solidFill>
          <a:srgbClr val="F3FFE0"/>
        </a:solidFill>
        <a:ln w="38100" cmpd="sng">
          <a:solidFill>
            <a:srgbClr val="00009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000090"/>
              </a:solidFill>
            </a:rPr>
            <a:t>Lattice examples of the eRHIC and ERL LHeC </a:t>
          </a:r>
          <a:endParaRPr lang="en-US" sz="3300" kern="1200" dirty="0">
            <a:solidFill>
              <a:srgbClr val="000090"/>
            </a:solidFill>
          </a:endParaRPr>
        </a:p>
      </dsp:txBody>
      <dsp:txXfrm>
        <a:off x="3970678" y="2643474"/>
        <a:ext cx="4426700" cy="987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DB487-64DF-CF42-BE8C-BFB12F5A182A}">
      <dsp:nvSpPr>
        <dsp:cNvPr id="0" name=""/>
        <dsp:cNvSpPr/>
      </dsp:nvSpPr>
      <dsp:spPr>
        <a:xfrm>
          <a:off x="0" y="1809505"/>
          <a:ext cx="3275334" cy="1688454"/>
        </a:xfrm>
        <a:prstGeom prst="roundRect">
          <a:avLst>
            <a:gd name="adj" fmla="val 10000"/>
          </a:avLst>
        </a:prstGeom>
        <a:solidFill>
          <a:srgbClr val="3366FF">
            <a:alpha val="12000"/>
          </a:srgbClr>
        </a:solidFill>
        <a:ln w="57150" cmpd="sng"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0" kern="1200" dirty="0" smtClean="0">
              <a:solidFill>
                <a:srgbClr val="FF0000"/>
              </a:solidFill>
            </a:rPr>
            <a:t>OUTLINE:       NS-FFAG for eRHIC and LHeC</a:t>
          </a:r>
        </a:p>
      </dsp:txBody>
      <dsp:txXfrm>
        <a:off x="49453" y="1858958"/>
        <a:ext cx="3176428" cy="1589548"/>
      </dsp:txXfrm>
    </dsp:sp>
    <dsp:sp modelId="{12BE52E6-FDB6-C840-9E89-8AFCF96D7374}">
      <dsp:nvSpPr>
        <dsp:cNvPr id="0" name=""/>
        <dsp:cNvSpPr/>
      </dsp:nvSpPr>
      <dsp:spPr>
        <a:xfrm rot="16725358">
          <a:off x="2307310" y="1510994"/>
          <a:ext cx="2283686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2283686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392061" y="1468104"/>
        <a:ext cx="114184" cy="114184"/>
      </dsp:txXfrm>
    </dsp:sp>
    <dsp:sp modelId="{E287F362-B9D0-A540-A707-FE86D53059DB}">
      <dsp:nvSpPr>
        <dsp:cNvPr id="0" name=""/>
        <dsp:cNvSpPr/>
      </dsp:nvSpPr>
      <dsp:spPr>
        <a:xfrm>
          <a:off x="3622971" y="0"/>
          <a:ext cx="4894364" cy="793322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77000"/>
          </a:schemeClr>
        </a:solidFill>
        <a:ln w="38100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000090"/>
              </a:solidFill>
            </a:rPr>
            <a:t>WHAT IS Non-Scaling FFAG?</a:t>
          </a:r>
          <a:endParaRPr lang="en-US" sz="2800" b="1" i="0" kern="1200" dirty="0">
            <a:solidFill>
              <a:srgbClr val="000090"/>
            </a:solidFill>
          </a:endParaRPr>
        </a:p>
      </dsp:txBody>
      <dsp:txXfrm>
        <a:off x="3646207" y="23236"/>
        <a:ext cx="4847892" cy="746850"/>
      </dsp:txXfrm>
    </dsp:sp>
    <dsp:sp modelId="{E6863C8F-020C-234F-A0FD-4994476D2D4E}">
      <dsp:nvSpPr>
        <dsp:cNvPr id="0" name=""/>
        <dsp:cNvSpPr/>
      </dsp:nvSpPr>
      <dsp:spPr>
        <a:xfrm rot="18881911">
          <a:off x="3033193" y="2059272"/>
          <a:ext cx="1632649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1632649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08701" y="2032658"/>
        <a:ext cx="81632" cy="81632"/>
      </dsp:txXfrm>
    </dsp:sp>
    <dsp:sp modelId="{34A27CF3-7CF8-2D40-9099-04D1F421A7F7}">
      <dsp:nvSpPr>
        <dsp:cNvPr id="0" name=""/>
        <dsp:cNvSpPr/>
      </dsp:nvSpPr>
      <dsp:spPr>
        <a:xfrm>
          <a:off x="4423701" y="1206086"/>
          <a:ext cx="3793311" cy="574260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660066"/>
              </a:solidFill>
            </a:rPr>
            <a:t> Orbits in NS-FFAG cells</a:t>
          </a:r>
          <a:endParaRPr lang="en-US" sz="2800" b="1" i="0" kern="1200" baseline="-25000" dirty="0">
            <a:solidFill>
              <a:srgbClr val="660066"/>
            </a:solidFill>
          </a:endParaRPr>
        </a:p>
      </dsp:txBody>
      <dsp:txXfrm>
        <a:off x="4440521" y="1222906"/>
        <a:ext cx="3759671" cy="540620"/>
      </dsp:txXfrm>
    </dsp:sp>
    <dsp:sp modelId="{5BDEF28F-7578-C044-B953-9811D11ED977}">
      <dsp:nvSpPr>
        <dsp:cNvPr id="0" name=""/>
        <dsp:cNvSpPr/>
      </dsp:nvSpPr>
      <dsp:spPr>
        <a:xfrm rot="2574">
          <a:off x="3275334" y="2639953"/>
          <a:ext cx="1132298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1132298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13176" y="2625848"/>
        <a:ext cx="56614" cy="56614"/>
      </dsp:txXfrm>
    </dsp:sp>
    <dsp:sp modelId="{7E181B3A-9148-314A-B173-0BF3611ACC3E}">
      <dsp:nvSpPr>
        <dsp:cNvPr id="0" name=""/>
        <dsp:cNvSpPr/>
      </dsp:nvSpPr>
      <dsp:spPr>
        <a:xfrm>
          <a:off x="4407632" y="2119691"/>
          <a:ext cx="3717033" cy="1069777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660066"/>
              </a:solidFill>
            </a:rPr>
            <a:t> Tune dependence on momentum</a:t>
          </a:r>
          <a:endParaRPr lang="en-US" sz="2800" b="1" i="0" kern="1200" baseline="-25000" dirty="0">
            <a:solidFill>
              <a:srgbClr val="660066"/>
            </a:solidFill>
          </a:endParaRPr>
        </a:p>
      </dsp:txBody>
      <dsp:txXfrm>
        <a:off x="4438965" y="2151024"/>
        <a:ext cx="3654367" cy="1007111"/>
      </dsp:txXfrm>
    </dsp:sp>
    <dsp:sp modelId="{1622C280-EBCA-9F4A-B3E9-6CB1789E9F68}">
      <dsp:nvSpPr>
        <dsp:cNvPr id="0" name=""/>
        <dsp:cNvSpPr/>
      </dsp:nvSpPr>
      <dsp:spPr>
        <a:xfrm rot="3272011">
          <a:off x="2899448" y="3368834"/>
          <a:ext cx="1790901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1790901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750126" y="3338264"/>
        <a:ext cx="89545" cy="89545"/>
      </dsp:txXfrm>
    </dsp:sp>
    <dsp:sp modelId="{0660CD9B-EA52-4641-BAAD-50DAF007844A}">
      <dsp:nvSpPr>
        <dsp:cNvPr id="0" name=""/>
        <dsp:cNvSpPr/>
      </dsp:nvSpPr>
      <dsp:spPr>
        <a:xfrm>
          <a:off x="4314463" y="3589104"/>
          <a:ext cx="4102655" cy="1046474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660066"/>
              </a:solidFill>
            </a:rPr>
            <a:t> Path length dependence on energy</a:t>
          </a:r>
          <a:endParaRPr lang="en-US" sz="2800" b="1" i="0" kern="1200" baseline="-25000" dirty="0">
            <a:solidFill>
              <a:srgbClr val="660066"/>
            </a:solidFill>
          </a:endParaRPr>
        </a:p>
      </dsp:txBody>
      <dsp:txXfrm>
        <a:off x="4345113" y="3619754"/>
        <a:ext cx="4041355" cy="985174"/>
      </dsp:txXfrm>
    </dsp:sp>
    <dsp:sp modelId="{9D7AA36C-1C4F-9540-B25D-792EB7B9189B}">
      <dsp:nvSpPr>
        <dsp:cNvPr id="0" name=""/>
        <dsp:cNvSpPr/>
      </dsp:nvSpPr>
      <dsp:spPr>
        <a:xfrm rot="4126726">
          <a:off x="2381885" y="3944898"/>
          <a:ext cx="2800648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2800648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712194" y="3889084"/>
        <a:ext cx="140032" cy="140032"/>
      </dsp:txXfrm>
    </dsp:sp>
    <dsp:sp modelId="{CF1B0C92-C1C3-2C48-B2F3-F63F3F0CD98F}">
      <dsp:nvSpPr>
        <dsp:cNvPr id="0" name=""/>
        <dsp:cNvSpPr/>
      </dsp:nvSpPr>
      <dsp:spPr>
        <a:xfrm>
          <a:off x="4289085" y="4971533"/>
          <a:ext cx="3647619" cy="585870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660066"/>
              </a:solidFill>
            </a:rPr>
            <a:t> Straight section design</a:t>
          </a:r>
          <a:endParaRPr lang="en-US" sz="2800" b="1" i="0" kern="1200" baseline="-25000" dirty="0">
            <a:solidFill>
              <a:srgbClr val="660066"/>
            </a:solidFill>
          </a:endParaRPr>
        </a:p>
      </dsp:txBody>
      <dsp:txXfrm>
        <a:off x="4306245" y="4988693"/>
        <a:ext cx="3613299" cy="551550"/>
      </dsp:txXfrm>
    </dsp:sp>
    <dsp:sp modelId="{7C5B237A-28DE-A44A-802A-AD701EC129BA}">
      <dsp:nvSpPr>
        <dsp:cNvPr id="0" name=""/>
        <dsp:cNvSpPr/>
      </dsp:nvSpPr>
      <dsp:spPr>
        <a:xfrm rot="4740232">
          <a:off x="1852716" y="4365185"/>
          <a:ext cx="3515861" cy="28404"/>
        </a:xfrm>
        <a:custGeom>
          <a:avLst/>
          <a:gdLst/>
          <a:ahLst/>
          <a:cxnLst/>
          <a:rect l="0" t="0" r="0" b="0"/>
          <a:pathLst>
            <a:path>
              <a:moveTo>
                <a:pt x="0" y="14202"/>
              </a:moveTo>
              <a:lnTo>
                <a:pt x="3515861" y="1420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22750" y="4291491"/>
        <a:ext cx="175793" cy="175793"/>
      </dsp:txXfrm>
    </dsp:sp>
    <dsp:sp modelId="{658233C7-F38D-9448-96F2-22E8F9BCBFB3}">
      <dsp:nvSpPr>
        <dsp:cNvPr id="0" name=""/>
        <dsp:cNvSpPr/>
      </dsp:nvSpPr>
      <dsp:spPr>
        <a:xfrm>
          <a:off x="3945959" y="5812107"/>
          <a:ext cx="3016027" cy="585870"/>
        </a:xfrm>
        <a:prstGeom prst="roundRect">
          <a:avLst>
            <a:gd name="adj" fmla="val 10000"/>
          </a:avLst>
        </a:prstGeom>
        <a:solidFill>
          <a:srgbClr val="EADD69">
            <a:alpha val="10000"/>
          </a:srgbClr>
        </a:solidFill>
        <a:ln w="28575" cmpd="sng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rgbClr val="660066"/>
              </a:solidFill>
            </a:rPr>
            <a:t> By pass design</a:t>
          </a:r>
          <a:endParaRPr lang="en-US" sz="2800" b="1" i="0" kern="1200" baseline="-25000" dirty="0">
            <a:solidFill>
              <a:srgbClr val="660066"/>
            </a:solidFill>
          </a:endParaRPr>
        </a:p>
      </dsp:txBody>
      <dsp:txXfrm>
        <a:off x="3963119" y="5829267"/>
        <a:ext cx="2981707" cy="551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E87FE-99BD-D54F-A368-7A4F0389FD9B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AFAAF-A1E7-E14D-B921-31DA954491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52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DFDEA-CB86-914E-9E52-4A1687B52F44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BC7BF-1FF5-6249-98ED-8673119734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892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Arial Unicode M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Arial Unicode MS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BC7BF-1FF5-6249-98ED-8673119734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60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Arial Unicode MS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BC7BF-1FF5-6249-98ED-8673119734B8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5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9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7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5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0" y="366713"/>
            <a:ext cx="6530975" cy="387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5738" y="1223963"/>
            <a:ext cx="4291012" cy="4891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23963"/>
            <a:ext cx="4291013" cy="4891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93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1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3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80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3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0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5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07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4619" y="6576693"/>
            <a:ext cx="5615003" cy="28130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Dejan Trbojevic, Workshop on the LHeC, June 24-26,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4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14922"/>
            <a:ext cx="9142733" cy="656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97" y="1077322"/>
            <a:ext cx="8935634" cy="5318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0819" y="6576693"/>
            <a:ext cx="905826" cy="278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90"/>
                </a:solidFill>
              </a:defRPr>
            </a:lvl1pPr>
          </a:lstStyle>
          <a:p>
            <a:fld id="{1FE97603-2A10-E648-8DE4-4D75A1570B14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4472669"/>
              </p:ext>
            </p:extLst>
          </p:nvPr>
        </p:nvGraphicFramePr>
        <p:xfrm>
          <a:off x="26605" y="6456314"/>
          <a:ext cx="1066276" cy="396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" name="Document" r:id="rId15" imgW="1947672" imgH="722376" progId="Word.Document.8">
                  <p:embed/>
                </p:oleObj>
              </mc:Choice>
              <mc:Fallback>
                <p:oleObj name="Document" r:id="rId15" imgW="1947672" imgH="72237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5" y="6456314"/>
                        <a:ext cx="1066276" cy="3960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97264" y="6546395"/>
            <a:ext cx="5615003" cy="308850"/>
          </a:xfrm>
          <a:prstGeom prst="rect">
            <a:avLst/>
          </a:prstGeo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dirty="0" smtClean="0">
                <a:solidFill>
                  <a:srgbClr val="0000FF"/>
                </a:solidFill>
              </a:rPr>
              <a:t>e</a:t>
            </a:r>
            <a:r>
              <a:rPr lang="en-US" sz="1600" b="1" dirty="0" smtClean="0"/>
              <a:t>C, </a:t>
            </a:r>
            <a:r>
              <a:rPr lang="en-US" sz="1600" dirty="0" smtClean="0"/>
              <a:t>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9627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9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9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6.jpeg"/><Relationship Id="rId5" Type="http://schemas.microsoft.com/office/2007/relationships/hdphoto" Target="../media/hdphoto2.wdp"/><Relationship Id="rId6" Type="http://schemas.openxmlformats.org/officeDocument/2006/relationships/image" Target="../media/image17.jpeg"/><Relationship Id="rId7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jpeg"/><Relationship Id="rId6" Type="http://schemas.microsoft.com/office/2007/relationships/hdphoto" Target="../media/hdphoto4.wdp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microsoft.com/office/2007/relationships/hdphoto" Target="../media/hdphoto5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1" Type="http://schemas.microsoft.com/office/2007/relationships/hdphoto" Target="../media/hdphoto10.wdp"/><Relationship Id="rId12" Type="http://schemas.openxmlformats.org/officeDocument/2006/relationships/image" Target="../media/image32.jpeg"/><Relationship Id="rId13" Type="http://schemas.microsoft.com/office/2007/relationships/hdphoto" Target="../media/hdphoto1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microsoft.com/office/2007/relationships/hdphoto" Target="../media/hdphoto6.wdp"/><Relationship Id="rId4" Type="http://schemas.openxmlformats.org/officeDocument/2006/relationships/image" Target="../media/image28.jpeg"/><Relationship Id="rId5" Type="http://schemas.microsoft.com/office/2007/relationships/hdphoto" Target="../media/hdphoto7.wdp"/><Relationship Id="rId6" Type="http://schemas.openxmlformats.org/officeDocument/2006/relationships/image" Target="../media/image29.jpeg"/><Relationship Id="rId7" Type="http://schemas.microsoft.com/office/2007/relationships/hdphoto" Target="../media/hdphoto8.wdp"/><Relationship Id="rId8" Type="http://schemas.openxmlformats.org/officeDocument/2006/relationships/image" Target="../media/image30.jpeg"/><Relationship Id="rId9" Type="http://schemas.microsoft.com/office/2007/relationships/hdphoto" Target="../media/hdphoto9.wdp"/><Relationship Id="rId10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microsoft.com/office/2007/relationships/hdphoto" Target="../media/hdphoto12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microsoft.com/office/2007/relationships/hdphoto" Target="../media/hdphoto13.wdp"/><Relationship Id="rId5" Type="http://schemas.openxmlformats.org/officeDocument/2006/relationships/image" Target="../media/image36.jpeg"/><Relationship Id="rId6" Type="http://schemas.microsoft.com/office/2007/relationships/hdphoto" Target="../media/hdphoto1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microsoft.com/office/2007/relationships/hdphoto" Target="../media/hdphoto16.wdp"/><Relationship Id="rId5" Type="http://schemas.openxmlformats.org/officeDocument/2006/relationships/image" Target="../media/image39.jpeg"/><Relationship Id="rId6" Type="http://schemas.microsoft.com/office/2007/relationships/hdphoto" Target="../media/hdphoto17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microsoft.com/office/2007/relationships/hdphoto" Target="../media/hdphoto18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3" Type="http://schemas.microsoft.com/office/2007/relationships/hdphoto" Target="../media/hdphoto19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microsoft.com/office/2007/relationships/hdphoto" Target="../media/hdphoto20.wd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Relationship Id="rId3" Type="http://schemas.microsoft.com/office/2007/relationships/hdphoto" Target="../media/hdphoto21.wdp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6" Type="http://schemas.openxmlformats.org/officeDocument/2006/relationships/image" Target="../media/image6.gif"/><Relationship Id="rId7" Type="http://schemas.openxmlformats.org/officeDocument/2006/relationships/image" Target="../media/image7.emf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3" Type="http://schemas.microsoft.com/office/2007/relationships/hdphoto" Target="../media/hdphoto22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59" y="2155978"/>
            <a:ext cx="8882692" cy="4305976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000" i="1" dirty="0" smtClean="0">
                <a:latin typeface="Arial"/>
                <a:cs typeface="Arial"/>
              </a:rPr>
              <a:t>Abstract</a:t>
            </a:r>
            <a:r>
              <a:rPr lang="en-US" sz="2000" dirty="0">
                <a:latin typeface="Arial"/>
                <a:cs typeface="Arial"/>
              </a:rPr>
              <a:t>: </a:t>
            </a:r>
            <a:r>
              <a:rPr lang="en-US" sz="2000" dirty="0" smtClean="0">
                <a:latin typeface="Arial"/>
                <a:cs typeface="Arial"/>
              </a:rPr>
              <a:t/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/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i="1" dirty="0" smtClean="0">
                <a:latin typeface="Arial"/>
                <a:cs typeface="Arial"/>
              </a:rPr>
              <a:t>The </a:t>
            </a:r>
            <a:r>
              <a:rPr lang="en-US" sz="2000" i="1" dirty="0">
                <a:latin typeface="Arial"/>
                <a:cs typeface="Arial"/>
              </a:rPr>
              <a:t>future Electron Ion </a:t>
            </a:r>
            <a:r>
              <a:rPr lang="en-US" sz="2000" i="1" dirty="0" smtClean="0">
                <a:latin typeface="Arial"/>
                <a:cs typeface="Arial"/>
              </a:rPr>
              <a:t>Collider </a:t>
            </a:r>
            <a:r>
              <a:rPr lang="en-US" sz="2000" i="1" dirty="0">
                <a:latin typeface="Arial"/>
                <a:cs typeface="Arial"/>
              </a:rPr>
              <a:t>(EIC) LHeC </a:t>
            </a:r>
            <a:r>
              <a:rPr lang="en-US" sz="2000" i="1" dirty="0" smtClean="0">
                <a:latin typeface="Arial"/>
                <a:cs typeface="Arial"/>
              </a:rPr>
              <a:t>will </a:t>
            </a:r>
            <a:r>
              <a:rPr lang="en-US" sz="2000" i="1" dirty="0">
                <a:latin typeface="Arial"/>
                <a:cs typeface="Arial"/>
              </a:rPr>
              <a:t>be able to collide electrons with </a:t>
            </a:r>
            <a:r>
              <a:rPr lang="en-US" sz="2000" i="1" dirty="0" smtClean="0">
                <a:latin typeface="Arial"/>
                <a:cs typeface="Arial"/>
              </a:rPr>
              <a:t>protons/ions. Electron </a:t>
            </a:r>
            <a:r>
              <a:rPr lang="en-US" sz="2000" i="1" dirty="0">
                <a:latin typeface="Arial"/>
                <a:cs typeface="Arial"/>
              </a:rPr>
              <a:t>acceleration </a:t>
            </a:r>
            <a:r>
              <a:rPr lang="en-US" sz="2000" i="1" dirty="0" smtClean="0">
                <a:latin typeface="Arial"/>
                <a:cs typeface="Arial"/>
              </a:rPr>
              <a:t>is </a:t>
            </a:r>
            <a:r>
              <a:rPr lang="en-US" sz="2000" i="1" dirty="0">
                <a:latin typeface="Arial"/>
                <a:cs typeface="Arial"/>
              </a:rPr>
              <a:t>based on a concept of Energy Recovery Linacs (ERL</a:t>
            </a:r>
            <a:r>
              <a:rPr lang="en-US" sz="2000" i="1" dirty="0" smtClean="0">
                <a:latin typeface="Arial"/>
                <a:cs typeface="Arial"/>
              </a:rPr>
              <a:t>)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smtClean="0">
                <a:latin typeface="Arial"/>
                <a:cs typeface="Arial"/>
              </a:rPr>
              <a:t>with maximum energies </a:t>
            </a:r>
            <a:r>
              <a:rPr lang="en-US" sz="2000" i="1" dirty="0">
                <a:latin typeface="Arial"/>
                <a:cs typeface="Arial"/>
              </a:rPr>
              <a:t>of </a:t>
            </a:r>
            <a:r>
              <a:rPr lang="en-US" sz="2000" i="1" dirty="0" smtClean="0">
                <a:latin typeface="Arial"/>
                <a:cs typeface="Arial"/>
              </a:rPr>
              <a:t>60 GeV and almost </a:t>
            </a:r>
            <a:r>
              <a:rPr lang="en-US" sz="2000" i="1" dirty="0">
                <a:latin typeface="Arial"/>
                <a:cs typeface="Arial"/>
              </a:rPr>
              <a:t>completely recovering the energy during </a:t>
            </a:r>
            <a:r>
              <a:rPr lang="en-US" sz="2000" i="1" dirty="0" smtClean="0">
                <a:latin typeface="Arial"/>
                <a:cs typeface="Arial"/>
              </a:rPr>
              <a:t>deceleration </a:t>
            </a:r>
            <a:r>
              <a:rPr lang="en-US" sz="2000" i="1" dirty="0">
                <a:latin typeface="Arial"/>
                <a:cs typeface="Arial"/>
              </a:rPr>
              <a:t>to the initial </a:t>
            </a:r>
            <a:r>
              <a:rPr lang="en-US" sz="2000" i="1" dirty="0" smtClean="0">
                <a:latin typeface="Arial"/>
                <a:cs typeface="Arial"/>
              </a:rPr>
              <a:t>energy. </a:t>
            </a:r>
            <a:r>
              <a:rPr lang="en-US" sz="2000" i="1" dirty="0">
                <a:latin typeface="Arial"/>
                <a:cs typeface="Arial"/>
              </a:rPr>
              <a:t>We </a:t>
            </a:r>
            <a:r>
              <a:rPr lang="en-US" sz="2000" i="1" dirty="0" smtClean="0">
                <a:latin typeface="Arial"/>
                <a:cs typeface="Arial"/>
              </a:rPr>
              <a:t>present: eRHIC, an ERL for LHeC (an example </a:t>
            </a:r>
            <a:r>
              <a:rPr lang="en-US" sz="2000" b="1" i="1" dirty="0" smtClean="0">
                <a:solidFill>
                  <a:srgbClr val="FF0000"/>
                </a:solidFill>
                <a:latin typeface="Arial"/>
                <a:cs typeface="Arial"/>
              </a:rPr>
              <a:t>with almost double reduction in size of the linac</a:t>
            </a:r>
            <a:r>
              <a:rPr lang="en-US" sz="2000" i="1" dirty="0" smtClean="0">
                <a:latin typeface="Arial"/>
                <a:cs typeface="Arial"/>
              </a:rPr>
              <a:t>, from </a:t>
            </a:r>
            <a:r>
              <a:rPr lang="en-US" sz="2000" i="1" dirty="0">
                <a:latin typeface="Arial"/>
                <a:cs typeface="Arial"/>
              </a:rPr>
              <a:t>2 x 10 GeV to 2 x </a:t>
            </a:r>
            <a:r>
              <a:rPr lang="en-US" sz="2000" i="1" dirty="0" smtClean="0">
                <a:latin typeface="Arial"/>
                <a:cs typeface="Arial"/>
              </a:rPr>
              <a:t>5.345 GeV) from the present solution, using two Non</a:t>
            </a:r>
            <a:r>
              <a:rPr lang="en-US" sz="2000" i="1" dirty="0">
                <a:latin typeface="Arial"/>
                <a:cs typeface="Arial"/>
              </a:rPr>
              <a:t>-Scaling Fixed Field Alternating Gradient </a:t>
            </a:r>
            <a:r>
              <a:rPr lang="en-US" sz="2000" i="1" dirty="0" smtClean="0">
                <a:latin typeface="Arial"/>
                <a:cs typeface="Arial"/>
              </a:rPr>
              <a:t>beam lines. This </a:t>
            </a:r>
            <a:r>
              <a:rPr lang="en-US" sz="2000" b="1" i="1" dirty="0" smtClean="0">
                <a:solidFill>
                  <a:srgbClr val="FF0000"/>
                </a:solidFill>
                <a:latin typeface="Arial"/>
                <a:cs typeface="Arial"/>
              </a:rPr>
              <a:t>would reduce the three beam lines to two, and </a:t>
            </a:r>
            <a:r>
              <a:rPr lang="en-US" sz="2000" i="1" dirty="0" smtClean="0">
                <a:latin typeface="Arial"/>
                <a:cs typeface="Arial"/>
              </a:rPr>
              <a:t>raise the luminosity for 34% from the electron current of 6.6 mA to 8.9 mA, for the synchrotron radiation limit of 15 MW. </a:t>
            </a:r>
            <a:endParaRPr lang="en-US" sz="2000" i="1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2608" y="37985"/>
            <a:ext cx="91566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ERL designs based on FFAG arcs</a:t>
            </a:r>
          </a:p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(eRHIC, LHeC, Cornell)</a:t>
            </a:r>
            <a:endParaRPr lang="en-US" sz="3200" dirty="0">
              <a:solidFill>
                <a:srgbClr val="000090"/>
              </a:solidFill>
            </a:endParaRPr>
          </a:p>
          <a:p>
            <a:pPr algn="ctr"/>
            <a:endParaRPr lang="en-US" sz="3200" dirty="0" smtClean="0">
              <a:solidFill>
                <a:srgbClr val="000090"/>
              </a:solidFill>
            </a:endParaRPr>
          </a:p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Dejan </a:t>
            </a:r>
            <a:r>
              <a:rPr lang="en-US" sz="3200" dirty="0">
                <a:solidFill>
                  <a:srgbClr val="000090"/>
                </a:solidFill>
              </a:rPr>
              <a:t>Trbojevic</a:t>
            </a:r>
            <a:br>
              <a:rPr lang="en-US" sz="3200" dirty="0">
                <a:solidFill>
                  <a:srgbClr val="000090"/>
                </a:solidFill>
              </a:rPr>
            </a:br>
            <a:endParaRPr lang="en-US" sz="32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28940"/>
            <a:ext cx="5615003" cy="345837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74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UON-LINE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4000"/>
                    </a14:imgEffect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51599" y="131254"/>
            <a:ext cx="4691133" cy="64376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14922"/>
            <a:ext cx="9142733" cy="8027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AGS NS-FFAG, May 1983 D2-Muon Channel</a:t>
            </a:r>
            <a:br>
              <a:rPr lang="en-US" dirty="0" smtClean="0"/>
            </a:br>
            <a:r>
              <a:rPr lang="en-US" dirty="0" smtClean="0"/>
              <a:t>Experiment 745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594777"/>
            <a:ext cx="9144000" cy="2580113"/>
            <a:chOff x="0" y="594777"/>
            <a:chExt cx="9144000" cy="2580113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594777"/>
              <a:ext cx="9144000" cy="2580113"/>
              <a:chOff x="0" y="594777"/>
              <a:chExt cx="9144000" cy="258011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0" y="787847"/>
                <a:ext cx="9144000" cy="2387043"/>
                <a:chOff x="0" y="787847"/>
                <a:chExt cx="9144000" cy="2387043"/>
              </a:xfrm>
            </p:grpSpPr>
            <p:pic>
              <p:nvPicPr>
                <p:cNvPr id="7" name="Picture 6" descr="Screen Shot 2015-05-14 at 12.17.44 PM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83000"/>
                          </a14:imgEffect>
                          <a14:imgEffect>
                            <a14:brightnessContrast contrast="4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787847"/>
                  <a:ext cx="9144000" cy="1312945"/>
                </a:xfrm>
                <a:prstGeom prst="rect">
                  <a:avLst/>
                </a:prstGeom>
              </p:spPr>
            </p:pic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3250989" y="1904934"/>
                  <a:ext cx="2729694" cy="126995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Rectangle 11"/>
              <p:cNvSpPr/>
              <p:nvPr/>
            </p:nvSpPr>
            <p:spPr>
              <a:xfrm>
                <a:off x="4451599" y="594777"/>
                <a:ext cx="4069216" cy="2499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33960" y="995115"/>
              <a:ext cx="8657461" cy="265364"/>
            </a:xfrm>
            <a:prstGeom prst="rect">
              <a:avLst/>
            </a:prstGeom>
            <a:solidFill>
              <a:srgbClr val="FFFF00">
                <a:alpha val="1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4259" y="-92709"/>
            <a:ext cx="5865870" cy="6950709"/>
            <a:chOff x="434259" y="-92709"/>
            <a:chExt cx="5865870" cy="6950709"/>
          </a:xfrm>
        </p:grpSpPr>
        <p:pic>
          <p:nvPicPr>
            <p:cNvPr id="15" name="Picture 14" descr="MUON-LINE 3.jpeg"/>
            <p:cNvPicPr>
              <a:picLocks noChangeAspect="1"/>
            </p:cNvPicPr>
            <p:nvPr/>
          </p:nvPicPr>
          <p:blipFill>
            <a:blip r:embed="rId6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76000"/>
                      </a14:imgEffect>
                      <a14:imgEffect>
                        <a14:brightnessContrast bright="15000" contrast="6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100" y="0"/>
              <a:ext cx="3468029" cy="6858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16200000">
              <a:off x="3248077" y="2617716"/>
              <a:ext cx="1762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ymbol" charset="2"/>
                  <a:cs typeface="Symbol" charset="2"/>
                </a:rPr>
                <a:t>d</a:t>
              </a:r>
              <a:r>
                <a:rPr lang="en-US" sz="2000" b="1" dirty="0" smtClean="0"/>
                <a:t>p/p=-55,-45%</a:t>
              </a:r>
              <a:endParaRPr lang="en-US" sz="2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168206" y="3044955"/>
              <a:ext cx="1762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ymbol" charset="2"/>
                  <a:cs typeface="Symbol" charset="2"/>
                </a:rPr>
                <a:t>d</a:t>
              </a:r>
              <a:r>
                <a:rPr lang="en-US" sz="2000" b="1" dirty="0" smtClean="0"/>
                <a:t>p/p=-15,-25%</a:t>
              </a:r>
              <a:endParaRPr lang="en-US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145547" y="460006"/>
              <a:ext cx="1505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ymbol" charset="2"/>
                  <a:cs typeface="Symbol" charset="2"/>
                </a:rPr>
                <a:t>d</a:t>
              </a:r>
              <a:r>
                <a:rPr lang="en-US" sz="2000" b="1" dirty="0" smtClean="0"/>
                <a:t>p/p=-5,-5%</a:t>
              </a:r>
              <a:endParaRPr lang="en-US" sz="2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4259" y="3177639"/>
              <a:ext cx="21595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d</a:t>
              </a:r>
              <a:r>
                <a:rPr lang="en-US" sz="2400" dirty="0" smtClean="0"/>
                <a:t>p/p= -55, 25 %</a:t>
              </a:r>
              <a:endParaRPr lang="en-US" sz="2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4214" y="4010767"/>
            <a:ext cx="4856543" cy="175432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NIM 179</a:t>
            </a:r>
            <a:r>
              <a:rPr lang="en-US" b="1" dirty="0" smtClean="0"/>
              <a:t>(1981) </a:t>
            </a:r>
            <a:r>
              <a:rPr lang="en-US" dirty="0" smtClean="0"/>
              <a:t>95-103</a:t>
            </a:r>
          </a:p>
          <a:p>
            <a:r>
              <a:rPr lang="en-US" dirty="0" smtClean="0"/>
              <a:t>TRIUMF Vancouver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-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channel</a:t>
            </a:r>
          </a:p>
          <a:p>
            <a:endParaRPr lang="en-US" dirty="0"/>
          </a:p>
          <a:p>
            <a:r>
              <a:rPr lang="en-US" b="1" dirty="0" smtClean="0"/>
              <a:t>D. Trbojevic, E.D. Courant, and A. A. Garren</a:t>
            </a:r>
          </a:p>
          <a:p>
            <a:r>
              <a:rPr lang="en-US" b="1" dirty="0" smtClean="0"/>
              <a:t>Fall 1999</a:t>
            </a:r>
            <a:r>
              <a:rPr lang="en-US" dirty="0" smtClean="0"/>
              <a:t>,”FFAG </a:t>
            </a:r>
            <a:r>
              <a:rPr lang="en-US" dirty="0"/>
              <a:t>Lattice Without Opposite </a:t>
            </a:r>
            <a:r>
              <a:rPr lang="en-US" dirty="0" smtClean="0"/>
              <a:t>Bends”,</a:t>
            </a:r>
          </a:p>
          <a:p>
            <a:r>
              <a:rPr lang="en-US" dirty="0" smtClean="0"/>
              <a:t>HEMC’99 Workshop,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p</a:t>
            </a:r>
            <a:r>
              <a:rPr lang="en-US" dirty="0"/>
              <a:t>/p= </a:t>
            </a:r>
            <a:r>
              <a:rPr lang="en-US" dirty="0" smtClean="0"/>
              <a:t>-30, 50 %</a:t>
            </a:r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87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4947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a typeface="ＭＳ Ｐゴシック" pitchFamily="-106" charset="-128"/>
                <a:cs typeface="ＭＳ Ｐゴシック" pitchFamily="-106" charset="-128"/>
              </a:rPr>
              <a:t>SCALING VS. NON-SCALING FFAG</a:t>
            </a:r>
          </a:p>
        </p:txBody>
      </p:sp>
      <p:sp>
        <p:nvSpPr>
          <p:cNvPr id="36868" name="TextBox 9"/>
          <p:cNvSpPr txBox="1">
            <a:spLocks noChangeArrowheads="1"/>
          </p:cNvSpPr>
          <p:nvPr/>
        </p:nvSpPr>
        <p:spPr bwMode="auto">
          <a:xfrm>
            <a:off x="495300" y="3911600"/>
            <a:ext cx="244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/>
          </a:p>
        </p:txBody>
      </p:sp>
      <p:sp>
        <p:nvSpPr>
          <p:cNvPr id="36869" name="TextBox 11"/>
          <p:cNvSpPr txBox="1">
            <a:spLocks noChangeArrowheads="1"/>
          </p:cNvSpPr>
          <p:nvPr/>
        </p:nvSpPr>
        <p:spPr bwMode="auto">
          <a:xfrm>
            <a:off x="0" y="3467100"/>
            <a:ext cx="3937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00050" indent="-400050">
              <a:spcBef>
                <a:spcPct val="50000"/>
              </a:spcBef>
            </a:pPr>
            <a:endParaRPr/>
          </a:p>
        </p:txBody>
      </p:sp>
      <p:pic>
        <p:nvPicPr>
          <p:cNvPr id="7" name="Picture 6" descr="S-FFAG-orbi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76" y="914573"/>
            <a:ext cx="4256819" cy="2328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535301" y="863255"/>
            <a:ext cx="4252964" cy="2728511"/>
            <a:chOff x="4503352" y="949159"/>
            <a:chExt cx="4252964" cy="2728511"/>
          </a:xfrm>
        </p:grpSpPr>
        <p:pic>
          <p:nvPicPr>
            <p:cNvPr id="8" name="Picture 7" descr="NS-orbits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3352" y="949159"/>
              <a:ext cx="4252964" cy="2401674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 bwMode="auto">
            <a:xfrm rot="16200000" flipH="1">
              <a:off x="4510507" y="2745875"/>
              <a:ext cx="368970" cy="262021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 rot="3303309">
              <a:off x="3839132" y="2280352"/>
              <a:ext cx="220986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90"/>
                  </a:solidFill>
                </a:rPr>
                <a:t>0.03 meters</a:t>
              </a:r>
              <a:endParaRPr lang="en-US" sz="3200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51490" y="3267727"/>
            <a:ext cx="3652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FF3300"/>
                </a:solidFill>
                <a:latin typeface="Symbol" pitchFamily="-106" charset="2"/>
              </a:rPr>
              <a:t>D</a:t>
            </a:r>
            <a:r>
              <a:rPr lang="en-US" sz="3200" b="1" i="1" dirty="0">
                <a:solidFill>
                  <a:srgbClr val="FF3300"/>
                </a:solidFill>
              </a:rPr>
              <a:t>x</a:t>
            </a:r>
            <a:r>
              <a:rPr lang="en-US" sz="3200" b="1" dirty="0">
                <a:solidFill>
                  <a:srgbClr val="FF3300"/>
                </a:solidFill>
              </a:rPr>
              <a:t> = </a:t>
            </a:r>
            <a:r>
              <a:rPr lang="en-US" sz="3200" b="1" i="1" dirty="0">
                <a:solidFill>
                  <a:srgbClr val="FF3300"/>
                </a:solidFill>
              </a:rPr>
              <a:t>D</a:t>
            </a:r>
            <a:r>
              <a:rPr lang="en-US" sz="3200" b="1" i="1" baseline="-25000" dirty="0">
                <a:solidFill>
                  <a:srgbClr val="FF3300"/>
                </a:solidFill>
              </a:rPr>
              <a:t>x</a:t>
            </a:r>
            <a:r>
              <a:rPr lang="en-US" sz="3200" b="1" dirty="0">
                <a:solidFill>
                  <a:srgbClr val="FF3300"/>
                </a:solidFill>
              </a:rPr>
              <a:t> </a:t>
            </a:r>
            <a:r>
              <a:rPr lang="en-US" sz="3200" b="1" dirty="0">
                <a:solidFill>
                  <a:srgbClr val="FF3300"/>
                </a:solidFill>
                <a:latin typeface="Symbol" pitchFamily="-106" charset="2"/>
              </a:rPr>
              <a:t>*</a:t>
            </a:r>
            <a:r>
              <a:rPr lang="en-US" sz="3200" b="1" dirty="0">
                <a:solidFill>
                  <a:srgbClr val="FF3300"/>
                </a:solidFill>
              </a:rPr>
              <a:t> </a:t>
            </a:r>
            <a:r>
              <a:rPr lang="en-US" sz="3200" b="1" i="1" dirty="0" err="1">
                <a:solidFill>
                  <a:srgbClr val="FF3300"/>
                </a:solidFill>
                <a:latin typeface="Symbol" pitchFamily="-106" charset="2"/>
              </a:rPr>
              <a:t>d</a:t>
            </a:r>
            <a:r>
              <a:rPr lang="en-US" sz="3200" b="1" i="1" dirty="0" err="1">
                <a:solidFill>
                  <a:srgbClr val="FF3300"/>
                </a:solidFill>
              </a:rPr>
              <a:t>p</a:t>
            </a:r>
            <a:r>
              <a:rPr lang="en-US" sz="3200" b="1" i="1" dirty="0">
                <a:solidFill>
                  <a:srgbClr val="FF3300"/>
                </a:solidFill>
              </a:rPr>
              <a:t>/</a:t>
            </a:r>
            <a:r>
              <a:rPr lang="en-US" sz="3200" b="1" i="1" dirty="0" smtClean="0">
                <a:solidFill>
                  <a:srgbClr val="FF3300"/>
                </a:solidFill>
              </a:rPr>
              <a:t>p</a:t>
            </a:r>
            <a:endParaRPr lang="en-US" sz="3200" b="1" i="1" dirty="0">
              <a:solidFill>
                <a:srgbClr val="FF3300"/>
              </a:solidFill>
            </a:endParaRPr>
          </a:p>
        </p:txBody>
      </p:sp>
      <p:sp>
        <p:nvSpPr>
          <p:cNvPr id="18" name="Block Arc 17"/>
          <p:cNvSpPr>
            <a:spLocks/>
          </p:cNvSpPr>
          <p:nvPr/>
        </p:nvSpPr>
        <p:spPr>
          <a:xfrm rot="150913">
            <a:off x="3237480" y="1180342"/>
            <a:ext cx="6483096" cy="6135624"/>
          </a:xfrm>
          <a:prstGeom prst="blockArc">
            <a:avLst>
              <a:gd name="adj1" fmla="val 15446371"/>
              <a:gd name="adj2" fmla="val 16743369"/>
              <a:gd name="adj3" fmla="val 1911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1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1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Block Arc 27"/>
          <p:cNvSpPr>
            <a:spLocks/>
          </p:cNvSpPr>
          <p:nvPr/>
        </p:nvSpPr>
        <p:spPr>
          <a:xfrm rot="985041">
            <a:off x="2289366" y="1134795"/>
            <a:ext cx="8229600" cy="6400800"/>
          </a:xfrm>
          <a:prstGeom prst="blockArc">
            <a:avLst>
              <a:gd name="adj1" fmla="val 16224185"/>
              <a:gd name="adj2" fmla="val 16630635"/>
              <a:gd name="adj3" fmla="val 18632"/>
            </a:avLst>
          </a:prstGeom>
          <a:solidFill>
            <a:srgbClr val="FF0000">
              <a:alpha val="43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Block Arc 28"/>
          <p:cNvSpPr>
            <a:spLocks/>
          </p:cNvSpPr>
          <p:nvPr/>
        </p:nvSpPr>
        <p:spPr>
          <a:xfrm rot="20172569">
            <a:off x="2493261" y="1175095"/>
            <a:ext cx="8229600" cy="6400800"/>
          </a:xfrm>
          <a:prstGeom prst="blockArc">
            <a:avLst>
              <a:gd name="adj1" fmla="val 16227540"/>
              <a:gd name="adj2" fmla="val 16643800"/>
              <a:gd name="adj3" fmla="val 18245"/>
            </a:avLst>
          </a:prstGeom>
          <a:solidFill>
            <a:srgbClr val="FF0000">
              <a:alpha val="43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3057924">
            <a:off x="-136985" y="2579243"/>
            <a:ext cx="1774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0.9 meters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774700" y="2438400"/>
            <a:ext cx="254198" cy="36370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60" name="Group 59"/>
          <p:cNvGrpSpPr/>
          <p:nvPr/>
        </p:nvGrpSpPr>
        <p:grpSpPr>
          <a:xfrm>
            <a:off x="4295258" y="529041"/>
            <a:ext cx="4882455" cy="2852153"/>
            <a:chOff x="9794403" y="-1992281"/>
            <a:chExt cx="4882455" cy="2852153"/>
          </a:xfrm>
        </p:grpSpPr>
        <p:sp>
          <p:nvSpPr>
            <p:cNvPr id="54" name="Rectangle 53"/>
            <p:cNvSpPr/>
            <p:nvPr/>
          </p:nvSpPr>
          <p:spPr>
            <a:xfrm>
              <a:off x="9794403" y="-1992281"/>
              <a:ext cx="4882455" cy="2852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 Box 24"/>
            <p:cNvSpPr txBox="1">
              <a:spLocks noChangeArrowheads="1"/>
            </p:cNvSpPr>
            <p:nvPr/>
          </p:nvSpPr>
          <p:spPr bwMode="auto">
            <a:xfrm>
              <a:off x="10673096" y="-1682186"/>
              <a:ext cx="3057334" cy="8309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0099"/>
                  </a:solidFill>
                </a:rPr>
                <a:t>Linear magnetic field: </a:t>
              </a:r>
            </a:p>
            <a:p>
              <a:pPr algn="ctr"/>
              <a:r>
                <a:rPr lang="en-US" sz="2400" dirty="0" smtClean="0">
                  <a:solidFill>
                    <a:srgbClr val="000099"/>
                  </a:solidFill>
                </a:rPr>
                <a:t>B </a:t>
              </a:r>
              <a:r>
                <a:rPr lang="en-US" sz="2400" dirty="0">
                  <a:solidFill>
                    <a:srgbClr val="000099"/>
                  </a:solidFill>
                </a:rPr>
                <a:t>= B</a:t>
              </a:r>
              <a:r>
                <a:rPr lang="en-US" sz="2400" baseline="-25000" dirty="0">
                  <a:solidFill>
                    <a:srgbClr val="000099"/>
                  </a:solidFill>
                </a:rPr>
                <a:t>o</a:t>
              </a:r>
              <a:r>
                <a:rPr lang="en-US" sz="2400" dirty="0" smtClean="0">
                  <a:solidFill>
                    <a:srgbClr val="000099"/>
                  </a:solidFill>
                </a:rPr>
                <a:t>+ r </a:t>
              </a:r>
              <a:r>
                <a:rPr lang="en-US" sz="2400" dirty="0">
                  <a:solidFill>
                    <a:srgbClr val="000099"/>
                  </a:solidFill>
                </a:rPr>
                <a:t>G</a:t>
              </a:r>
              <a:r>
                <a:rPr lang="en-US" sz="2400" baseline="-25000" dirty="0">
                  <a:solidFill>
                    <a:srgbClr val="000099"/>
                  </a:solidFill>
                </a:rPr>
                <a:t>o</a:t>
              </a: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11565443" y="-457912"/>
              <a:ext cx="1608510" cy="1280293"/>
              <a:chOff x="9451289" y="783457"/>
              <a:chExt cx="1608510" cy="1280293"/>
            </a:xfrm>
          </p:grpSpPr>
          <p:pic>
            <p:nvPicPr>
              <p:cNvPr id="69" name="Picture 68" descr="NS-orbits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79653" y="783457"/>
                <a:ext cx="811163" cy="458068"/>
              </a:xfrm>
              <a:prstGeom prst="rect">
                <a:avLst/>
              </a:prstGeom>
            </p:spPr>
          </p:pic>
          <p:sp>
            <p:nvSpPr>
              <p:cNvPr id="70" name="Block Arc 69"/>
              <p:cNvSpPr>
                <a:spLocks/>
              </p:cNvSpPr>
              <p:nvPr/>
            </p:nvSpPr>
            <p:spPr>
              <a:xfrm rot="150913">
                <a:off x="9632122" y="843935"/>
                <a:ext cx="1236513" cy="1170239"/>
              </a:xfrm>
              <a:prstGeom prst="blockArc">
                <a:avLst>
                  <a:gd name="adj1" fmla="val 15446371"/>
                  <a:gd name="adj2" fmla="val 16743369"/>
                  <a:gd name="adj3" fmla="val 19110"/>
                </a:avLst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1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51000"/>
                    </a:schemeClr>
                  </a:gs>
                </a:gsLst>
                <a:lin ang="16200000" scaled="0"/>
                <a:tileRect/>
              </a:gra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9451289" y="835247"/>
                <a:ext cx="1608510" cy="1228503"/>
                <a:chOff x="8793649" y="-3200400"/>
                <a:chExt cx="8433495" cy="6441100"/>
              </a:xfrm>
            </p:grpSpPr>
            <p:sp>
              <p:nvSpPr>
                <p:cNvPr id="74" name="Block Arc 73"/>
                <p:cNvSpPr>
                  <a:spLocks/>
                </p:cNvSpPr>
                <p:nvPr/>
              </p:nvSpPr>
              <p:spPr>
                <a:xfrm rot="985041">
                  <a:off x="8793649" y="-3200400"/>
                  <a:ext cx="8229600" cy="6400800"/>
                </a:xfrm>
                <a:prstGeom prst="blockArc">
                  <a:avLst>
                    <a:gd name="adj1" fmla="val 16224185"/>
                    <a:gd name="adj2" fmla="val 16630635"/>
                    <a:gd name="adj3" fmla="val 18632"/>
                  </a:avLst>
                </a:prstGeom>
                <a:solidFill>
                  <a:srgbClr val="FF0000">
                    <a:alpha val="43000"/>
                  </a:srgb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Block Arc 74"/>
                <p:cNvSpPr>
                  <a:spLocks/>
                </p:cNvSpPr>
                <p:nvPr/>
              </p:nvSpPr>
              <p:spPr>
                <a:xfrm rot="20172569">
                  <a:off x="8997544" y="-3160100"/>
                  <a:ext cx="8229600" cy="6400800"/>
                </a:xfrm>
                <a:prstGeom prst="blockArc">
                  <a:avLst>
                    <a:gd name="adj1" fmla="val 16227540"/>
                    <a:gd name="adj2" fmla="val 16643800"/>
                    <a:gd name="adj3" fmla="val 18245"/>
                  </a:avLst>
                </a:prstGeom>
                <a:solidFill>
                  <a:srgbClr val="FF0000">
                    <a:alpha val="43000"/>
                  </a:srgb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72" name="Straight Arrow Connector 71"/>
              <p:cNvCxnSpPr/>
              <p:nvPr/>
            </p:nvCxnSpPr>
            <p:spPr>
              <a:xfrm>
                <a:off x="9854689" y="942975"/>
                <a:ext cx="98170" cy="128610"/>
              </a:xfrm>
              <a:prstGeom prst="straightConnector1">
                <a:avLst/>
              </a:prstGeom>
              <a:ln w="6350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H="1" flipV="1">
                <a:off x="10004348" y="1130707"/>
                <a:ext cx="73206" cy="110818"/>
              </a:xfrm>
              <a:prstGeom prst="straightConnector1">
                <a:avLst/>
              </a:prstGeom>
              <a:ln w="6350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/>
            <p:cNvSpPr txBox="1"/>
            <p:nvPr/>
          </p:nvSpPr>
          <p:spPr>
            <a:xfrm rot="3406294">
              <a:off x="11322777" y="-228939"/>
              <a:ext cx="98676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3 cm</a:t>
              </a:r>
              <a:endParaRPr lang="en-US" sz="3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4214233" y="4107591"/>
            <a:ext cx="4751278" cy="175432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2575" indent="-282575"/>
            <a:r>
              <a:rPr lang="en-US" sz="2000" dirty="0" smtClean="0">
                <a:solidFill>
                  <a:srgbClr val="000090"/>
                </a:solidFill>
              </a:rPr>
              <a:t>To reduce the </a:t>
            </a:r>
            <a:r>
              <a:rPr lang="en-US" sz="2000" b="1" dirty="0" smtClean="0">
                <a:solidFill>
                  <a:srgbClr val="000090"/>
                </a:solidFill>
              </a:rPr>
              <a:t>orbit offsets to </a:t>
            </a:r>
            <a:r>
              <a:rPr lang="en-US" sz="2000" b="1" dirty="0" smtClean="0">
                <a:solidFill>
                  <a:srgbClr val="FF3300"/>
                </a:solidFill>
                <a:ea typeface="Tahoma" pitchFamily="-106" charset="0"/>
                <a:cs typeface="Tahoma" pitchFamily="-106" charset="0"/>
              </a:rPr>
              <a:t>±</a:t>
            </a:r>
            <a:r>
              <a:rPr lang="en-US" sz="2000" b="1" dirty="0" smtClean="0">
                <a:solidFill>
                  <a:srgbClr val="FF3300"/>
                </a:solidFill>
              </a:rPr>
              <a:t>4 </a:t>
            </a:r>
            <a:r>
              <a:rPr lang="en-US" sz="2000" b="1" dirty="0" smtClean="0">
                <a:solidFill>
                  <a:srgbClr val="000090"/>
                </a:solidFill>
              </a:rPr>
              <a:t>cm range</a:t>
            </a:r>
            <a:r>
              <a:rPr lang="en-US" sz="2000" dirty="0" smtClean="0">
                <a:solidFill>
                  <a:srgbClr val="000090"/>
                </a:solidFill>
              </a:rPr>
              <a:t>, </a:t>
            </a:r>
          </a:p>
          <a:p>
            <a:pPr marL="282575" indent="-282575"/>
            <a:r>
              <a:rPr lang="en-US" sz="2000" dirty="0" smtClean="0">
                <a:solidFill>
                  <a:srgbClr val="000090"/>
                </a:solidFill>
              </a:rPr>
              <a:t>for momentum range of </a:t>
            </a:r>
            <a:r>
              <a:rPr lang="en-US" sz="2000" b="1" dirty="0" err="1" smtClean="0">
                <a:solidFill>
                  <a:srgbClr val="FF3300"/>
                </a:solidFill>
                <a:latin typeface="Symbol" pitchFamily="-106" charset="2"/>
              </a:rPr>
              <a:t>d</a:t>
            </a:r>
            <a:r>
              <a:rPr lang="en-US" sz="2000" b="1" dirty="0" err="1" smtClean="0">
                <a:solidFill>
                  <a:srgbClr val="FF3300"/>
                </a:solidFill>
              </a:rPr>
              <a:t>p</a:t>
            </a:r>
            <a:r>
              <a:rPr lang="en-US" sz="2000" b="1" dirty="0" smtClean="0">
                <a:solidFill>
                  <a:srgbClr val="FF3300"/>
                </a:solidFill>
              </a:rPr>
              <a:t>/p ~ </a:t>
            </a:r>
            <a:r>
              <a:rPr lang="en-US" sz="2000" b="1" dirty="0" smtClean="0">
                <a:solidFill>
                  <a:srgbClr val="FF3300"/>
                </a:solidFill>
                <a:ea typeface="Tahoma" pitchFamily="-106" charset="0"/>
                <a:cs typeface="Tahoma" pitchFamily="-106" charset="0"/>
              </a:rPr>
              <a:t>±</a:t>
            </a:r>
            <a:r>
              <a:rPr lang="en-US" sz="2000" b="1" dirty="0" smtClean="0">
                <a:solidFill>
                  <a:srgbClr val="FF3300"/>
                </a:solidFill>
              </a:rPr>
              <a:t> 50 %</a:t>
            </a:r>
            <a:r>
              <a:rPr lang="en-US" sz="2000" b="1" dirty="0" smtClean="0"/>
              <a:t> 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the dispersion function </a:t>
            </a:r>
            <a:r>
              <a:rPr lang="en-US" sz="2000" i="1" dirty="0" smtClean="0">
                <a:solidFill>
                  <a:srgbClr val="000090"/>
                </a:solidFill>
              </a:rPr>
              <a:t>D</a:t>
            </a:r>
            <a:r>
              <a:rPr lang="en-US" sz="2000" i="1" baseline="-25000" dirty="0" smtClean="0">
                <a:solidFill>
                  <a:srgbClr val="000090"/>
                </a:solidFill>
              </a:rPr>
              <a:t>x</a:t>
            </a:r>
            <a:r>
              <a:rPr lang="en-US" sz="2000" dirty="0" smtClean="0">
                <a:solidFill>
                  <a:srgbClr val="000090"/>
                </a:solidFill>
              </a:rPr>
              <a:t> has to be of the order of:</a:t>
            </a:r>
          </a:p>
          <a:p>
            <a:pPr algn="ctr">
              <a:buFontTx/>
              <a:buNone/>
            </a:pPr>
            <a:r>
              <a:rPr lang="en-US" sz="2800" b="1" i="1" dirty="0" smtClean="0">
                <a:solidFill>
                  <a:srgbClr val="FF3300"/>
                </a:solidFill>
              </a:rPr>
              <a:t>D</a:t>
            </a:r>
            <a:r>
              <a:rPr lang="en-US" sz="2800" b="1" i="1" baseline="-25000" dirty="0" smtClean="0">
                <a:solidFill>
                  <a:srgbClr val="FF3300"/>
                </a:solidFill>
              </a:rPr>
              <a:t>x</a:t>
            </a:r>
            <a:r>
              <a:rPr lang="en-US" sz="2800" b="1" i="1" dirty="0" smtClean="0">
                <a:solidFill>
                  <a:srgbClr val="FF3300"/>
                </a:solidFill>
              </a:rPr>
              <a:t> ~ 4 cm / 0.5 = 8 cm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2" name="Rectangle 31"/>
          <p:cNvSpPr/>
          <p:nvPr/>
        </p:nvSpPr>
        <p:spPr>
          <a:xfrm>
            <a:off x="334191" y="4108122"/>
            <a:ext cx="3399859" cy="132343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2575" indent="-282575"/>
            <a:r>
              <a:rPr lang="en-US" sz="2000" dirty="0" smtClean="0">
                <a:solidFill>
                  <a:srgbClr val="000090"/>
                </a:solidFill>
              </a:rPr>
              <a:t>D magnet = reverse bend</a:t>
            </a:r>
          </a:p>
          <a:p>
            <a:pPr marL="282575" indent="-282575"/>
            <a:r>
              <a:rPr lang="en-US" sz="2000" b="1" dirty="0" smtClean="0">
                <a:solidFill>
                  <a:srgbClr val="000090"/>
                </a:solidFill>
              </a:rPr>
              <a:t>Magnetically inefficient</a:t>
            </a:r>
          </a:p>
          <a:p>
            <a:pPr marL="282575" indent="-282575"/>
            <a:r>
              <a:rPr lang="en-US" sz="2000" b="1" dirty="0" smtClean="0">
                <a:solidFill>
                  <a:srgbClr val="000090"/>
                </a:solidFill>
              </a:rPr>
              <a:t>VERY BAD for synchrotron radiation (10MW)</a:t>
            </a:r>
            <a:endParaRPr lang="en-US" sz="20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52035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-11685" y="-57515"/>
            <a:ext cx="9093188" cy="6912760"/>
            <a:chOff x="12" y="-118260"/>
            <a:chExt cx="9093188" cy="6912760"/>
          </a:xfrm>
        </p:grpSpPr>
        <p:grpSp>
          <p:nvGrpSpPr>
            <p:cNvPr id="34" name="Group 33"/>
            <p:cNvGrpSpPr/>
            <p:nvPr/>
          </p:nvGrpSpPr>
          <p:grpSpPr>
            <a:xfrm>
              <a:off x="12" y="-118260"/>
              <a:ext cx="9078452" cy="6792398"/>
              <a:chOff x="15789789" y="-517438"/>
              <a:chExt cx="9241578" cy="6951084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5789789" y="-517438"/>
                <a:ext cx="9241578" cy="6951084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 Box 24"/>
              <p:cNvSpPr txBox="1">
                <a:spLocks noChangeArrowheads="1"/>
              </p:cNvSpPr>
              <p:nvPr/>
            </p:nvSpPr>
            <p:spPr bwMode="auto">
              <a:xfrm>
                <a:off x="18266395" y="294631"/>
                <a:ext cx="3823524" cy="10772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000099"/>
                    </a:solidFill>
                  </a:rPr>
                  <a:t>Linear magnetic field: </a:t>
                </a:r>
              </a:p>
              <a:p>
                <a:pPr algn="ctr"/>
                <a:r>
                  <a:rPr lang="en-US" sz="3200" dirty="0" smtClean="0">
                    <a:solidFill>
                      <a:srgbClr val="000099"/>
                    </a:solidFill>
                  </a:rPr>
                  <a:t>B </a:t>
                </a:r>
                <a:r>
                  <a:rPr lang="en-US" sz="3200" dirty="0">
                    <a:solidFill>
                      <a:srgbClr val="000099"/>
                    </a:solidFill>
                  </a:rPr>
                  <a:t>= B</a:t>
                </a:r>
                <a:r>
                  <a:rPr lang="en-US" sz="3200" baseline="-25000" dirty="0">
                    <a:solidFill>
                      <a:srgbClr val="000099"/>
                    </a:solidFill>
                  </a:rPr>
                  <a:t>o</a:t>
                </a:r>
                <a:r>
                  <a:rPr lang="en-US" sz="3200" dirty="0" smtClean="0">
                    <a:solidFill>
                      <a:srgbClr val="000099"/>
                    </a:solidFill>
                  </a:rPr>
                  <a:t>+ r </a:t>
                </a:r>
                <a:r>
                  <a:rPr lang="en-US" sz="3200" dirty="0">
                    <a:solidFill>
                      <a:srgbClr val="000099"/>
                    </a:solidFill>
                  </a:rPr>
                  <a:t>G</a:t>
                </a:r>
                <a:r>
                  <a:rPr lang="en-US" sz="3200" baseline="-25000" dirty="0">
                    <a:solidFill>
                      <a:srgbClr val="000099"/>
                    </a:solidFill>
                  </a:rPr>
                  <a:t>o</a:t>
                </a:r>
              </a:p>
            </p:txBody>
          </p:sp>
        </p:grpSp>
        <p:pic>
          <p:nvPicPr>
            <p:cNvPr id="35" name="Picture 34" descr="Screen Shot 2015-06-22 at 6.53.50 PM.pn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" y="63500"/>
              <a:ext cx="9055100" cy="6731000"/>
            </a:xfrm>
            <a:prstGeom prst="rect">
              <a:avLst/>
            </a:prstGeom>
          </p:spPr>
        </p:pic>
      </p:grpSp>
      <p:pic>
        <p:nvPicPr>
          <p:cNvPr id="10" name="Picture 9" descr="Screen Shot 2015-06-23 at 2.25.56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855" y="-1"/>
            <a:ext cx="9291568" cy="6786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957"/>
            <a:ext cx="9144000" cy="236983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EMMA the first Non-</a:t>
            </a:r>
            <a:r>
              <a:rPr lang="en-US" sz="3600" b="1" dirty="0">
                <a:solidFill>
                  <a:srgbClr val="FF0000"/>
                </a:solidFill>
              </a:rPr>
              <a:t>S</a:t>
            </a:r>
            <a:r>
              <a:rPr lang="en-US" sz="3600" b="1" dirty="0" smtClean="0">
                <a:solidFill>
                  <a:srgbClr val="FF0000"/>
                </a:solidFill>
              </a:rPr>
              <a:t>caling FFAG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(Electron </a:t>
            </a:r>
            <a:r>
              <a:rPr lang="en-US" sz="3600" b="1" dirty="0"/>
              <a:t>Model for Many </a:t>
            </a:r>
            <a:r>
              <a:rPr lang="en-US" sz="3600" b="1" dirty="0" smtClean="0"/>
              <a:t>Applications)</a:t>
            </a:r>
            <a:br>
              <a:rPr lang="en-US" sz="3600" b="1" dirty="0" smtClean="0"/>
            </a:br>
            <a:r>
              <a:rPr lang="en-US" sz="3600" dirty="0" err="1"/>
              <a:t>Daresbury</a:t>
            </a:r>
            <a:r>
              <a:rPr lang="en-US" sz="3600" dirty="0"/>
              <a:t> Laboratory</a:t>
            </a:r>
            <a:br>
              <a:rPr lang="en-US" sz="3600" dirty="0"/>
            </a:br>
            <a:r>
              <a:rPr lang="en-US" sz="3600" b="1" dirty="0" smtClean="0"/>
              <a:t>  </a:t>
            </a:r>
            <a:endParaRPr lang="en-US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77097" y="2248960"/>
            <a:ext cx="87989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LEARNING FROM PREVIOUS </a:t>
            </a:r>
            <a:r>
              <a:rPr lang="en-US" sz="3200" dirty="0">
                <a:solidFill>
                  <a:srgbClr val="000090"/>
                </a:solidFill>
              </a:rPr>
              <a:t>EXPERIENCE </a:t>
            </a:r>
            <a:r>
              <a:rPr lang="en-US" sz="3200" dirty="0" smtClean="0">
                <a:solidFill>
                  <a:srgbClr val="000090"/>
                </a:solidFill>
              </a:rPr>
              <a:t>FROM WORKING NON</a:t>
            </a:r>
            <a:r>
              <a:rPr lang="en-US" sz="3200" dirty="0">
                <a:solidFill>
                  <a:srgbClr val="000090"/>
                </a:solidFill>
              </a:rPr>
              <a:t>-SCALING FFAG “EMMA</a:t>
            </a:r>
            <a:r>
              <a:rPr lang="en-US" sz="3200" dirty="0" smtClean="0">
                <a:solidFill>
                  <a:srgbClr val="000090"/>
                </a:solidFill>
              </a:rPr>
              <a:t>”</a:t>
            </a:r>
          </a:p>
          <a:p>
            <a:pPr algn="ctr"/>
            <a:endParaRPr lang="en-US" sz="3200" dirty="0" smtClean="0">
              <a:solidFill>
                <a:srgbClr val="000090"/>
              </a:solidFill>
            </a:endParaRPr>
          </a:p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(Being aware that EMMA is a much more difficult application of FFAG than eRHIC in many ways)</a:t>
            </a:r>
          </a:p>
          <a:p>
            <a:pPr algn="ctr"/>
            <a:endParaRPr lang="en-US" sz="3200" dirty="0">
              <a:solidFill>
                <a:srgbClr val="000090"/>
              </a:solidFill>
            </a:endParaRPr>
          </a:p>
          <a:p>
            <a:pPr algn="ctr"/>
            <a:r>
              <a:rPr lang="en-US" sz="3200" dirty="0">
                <a:solidFill>
                  <a:srgbClr val="000090"/>
                </a:solidFill>
              </a:rPr>
              <a:t>ELECTRON ENERGY RANGE </a:t>
            </a:r>
            <a:r>
              <a:rPr lang="en-US" sz="3200" dirty="0" smtClean="0">
                <a:solidFill>
                  <a:srgbClr val="000090"/>
                </a:solidFill>
              </a:rPr>
              <a:t>IN EMMA WAS BUILT TO </a:t>
            </a:r>
            <a:r>
              <a:rPr lang="en-US" sz="3200" dirty="0">
                <a:solidFill>
                  <a:srgbClr val="000090"/>
                </a:solidFill>
              </a:rPr>
              <a:t>SIMULATE MUON ACCELERATION 10 – 20 </a:t>
            </a:r>
            <a:r>
              <a:rPr lang="en-US" sz="3200" dirty="0" smtClean="0">
                <a:solidFill>
                  <a:srgbClr val="000090"/>
                </a:solidFill>
              </a:rPr>
              <a:t>GeV</a:t>
            </a:r>
            <a:endParaRPr lang="en-US" sz="3200" dirty="0"/>
          </a:p>
        </p:txBody>
      </p:sp>
      <p:pic>
        <p:nvPicPr>
          <p:cNvPr id="9" name="Picture 8" descr="Screen Shot 2013-10-10 at 10.03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" y="1067"/>
            <a:ext cx="9131393" cy="685756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2607" y="-1687"/>
            <a:ext cx="9142734" cy="6857568"/>
            <a:chOff x="-9554398" y="7597574"/>
            <a:chExt cx="9142734" cy="6857568"/>
          </a:xfrm>
        </p:grpSpPr>
        <p:sp>
          <p:nvSpPr>
            <p:cNvPr id="3" name="Rectangle 2"/>
            <p:cNvSpPr/>
            <p:nvPr/>
          </p:nvSpPr>
          <p:spPr>
            <a:xfrm>
              <a:off x="-9554398" y="7597574"/>
              <a:ext cx="9142734" cy="685756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Screen Shot 2013-11-24 at 10.43.52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680763" y="7621908"/>
              <a:ext cx="5351545" cy="6833234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52035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13</a:t>
            </a:fld>
            <a:endParaRPr lang="en-US"/>
          </a:p>
        </p:txBody>
      </p:sp>
      <p:sp>
        <p:nvSpPr>
          <p:cNvPr id="43" name="Block Arc 42"/>
          <p:cNvSpPr>
            <a:spLocks noChangeAspect="1"/>
          </p:cNvSpPr>
          <p:nvPr/>
        </p:nvSpPr>
        <p:spPr>
          <a:xfrm rot="14555445">
            <a:off x="2028446" y="1552044"/>
            <a:ext cx="3838007" cy="3840479"/>
          </a:xfrm>
          <a:prstGeom prst="blockArc">
            <a:avLst>
              <a:gd name="adj1" fmla="val 16225369"/>
              <a:gd name="adj2" fmla="val 19690942"/>
              <a:gd name="adj3" fmla="val 3887"/>
            </a:avLst>
          </a:prstGeom>
          <a:solidFill>
            <a:srgbClr val="FFFFFF">
              <a:alpha val="93000"/>
            </a:srgbClr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03" name="Straight Arrow Connector 402"/>
          <p:cNvCxnSpPr/>
          <p:nvPr/>
        </p:nvCxnSpPr>
        <p:spPr>
          <a:xfrm>
            <a:off x="9746065" y="236675"/>
            <a:ext cx="0" cy="0"/>
          </a:xfrm>
          <a:prstGeom prst="straightConnector1">
            <a:avLst/>
          </a:prstGeom>
          <a:ln w="1270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itle 1"/>
          <p:cNvSpPr txBox="1">
            <a:spLocks/>
          </p:cNvSpPr>
          <p:nvPr/>
        </p:nvSpPr>
        <p:spPr>
          <a:xfrm>
            <a:off x="66286" y="-71888"/>
            <a:ext cx="9144000" cy="772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9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5100" b="1" dirty="0" smtClean="0"/>
              <a:t> NS-FFAG Layout of the eRHIC</a:t>
            </a:r>
            <a:endParaRPr lang="en-US" sz="51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256161" y="2184400"/>
            <a:ext cx="191462" cy="2025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8" name="TextBox 397"/>
          <p:cNvSpPr txBox="1"/>
          <p:nvPr/>
        </p:nvSpPr>
        <p:spPr>
          <a:xfrm>
            <a:off x="33960" y="7539"/>
            <a:ext cx="2388545" cy="34163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Option #1 Energy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50 mA 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Linac 1.322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</a:t>
            </a:r>
            <a:r>
              <a:rPr lang="en-US" sz="2400" b="1" dirty="0">
                <a:solidFill>
                  <a:srgbClr val="0000FF"/>
                </a:solidFill>
              </a:rPr>
              <a:t>1</a:t>
            </a:r>
            <a:r>
              <a:rPr lang="en-US" sz="2400" b="1" dirty="0" smtClean="0">
                <a:solidFill>
                  <a:srgbClr val="0000FF"/>
                </a:solidFill>
              </a:rPr>
              <a:t>     7.944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#2     9.266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</a:t>
            </a:r>
            <a:r>
              <a:rPr lang="en-US" sz="2400" b="1" dirty="0">
                <a:solidFill>
                  <a:srgbClr val="0000FF"/>
                </a:solidFill>
              </a:rPr>
              <a:t>3</a:t>
            </a:r>
            <a:r>
              <a:rPr lang="en-US" sz="2400" b="1" dirty="0" smtClean="0">
                <a:solidFill>
                  <a:srgbClr val="0000FF"/>
                </a:solidFill>
              </a:rPr>
              <a:t>   11.910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#4   13.232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</a:t>
            </a:r>
            <a:r>
              <a:rPr lang="en-US" sz="2400" b="1" dirty="0">
                <a:solidFill>
                  <a:srgbClr val="0000FF"/>
                </a:solidFill>
              </a:rPr>
              <a:t>5</a:t>
            </a:r>
            <a:r>
              <a:rPr lang="en-US" sz="2400" b="1" dirty="0" smtClean="0">
                <a:solidFill>
                  <a:srgbClr val="0000FF"/>
                </a:solidFill>
              </a:rPr>
              <a:t>   14.554 GeV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#6   15.876 GeV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95973" y="1868555"/>
            <a:ext cx="179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1.322+0.012 GeV</a:t>
            </a:r>
            <a:endParaRPr lang="en-US" dirty="0"/>
          </a:p>
        </p:txBody>
      </p:sp>
      <p:sp>
        <p:nvSpPr>
          <p:cNvPr id="84" name="Arc 83"/>
          <p:cNvSpPr>
            <a:spLocks noChangeAspect="1"/>
          </p:cNvSpPr>
          <p:nvPr/>
        </p:nvSpPr>
        <p:spPr>
          <a:xfrm rot="10800000">
            <a:off x="3651429" y="2559921"/>
            <a:ext cx="3566160" cy="3566160"/>
          </a:xfrm>
          <a:prstGeom prst="arc">
            <a:avLst>
              <a:gd name="adj1" fmla="val 12710007"/>
              <a:gd name="adj2" fmla="val 16203390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65722" y="3606145"/>
            <a:ext cx="1269959" cy="10539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33118" y="2488580"/>
            <a:ext cx="1246441" cy="4789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94029" y="2900308"/>
            <a:ext cx="1241652" cy="378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>
            <a:off x="3666294" y="1257498"/>
            <a:ext cx="3474720" cy="3474720"/>
          </a:xfrm>
          <a:prstGeom prst="arc">
            <a:avLst>
              <a:gd name="adj1" fmla="val 16223566"/>
              <a:gd name="adj2" fmla="val 19714709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/>
          <p:cNvSpPr>
            <a:spLocks noChangeAspect="1"/>
          </p:cNvSpPr>
          <p:nvPr/>
        </p:nvSpPr>
        <p:spPr>
          <a:xfrm rot="5400000">
            <a:off x="4026591" y="1890293"/>
            <a:ext cx="3566160" cy="3566160"/>
          </a:xfrm>
          <a:prstGeom prst="arc">
            <a:avLst>
              <a:gd name="adj1" fmla="val 14339452"/>
              <a:gd name="adj2" fmla="val 17990384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c 56"/>
          <p:cNvSpPr>
            <a:spLocks noChangeAspect="1"/>
          </p:cNvSpPr>
          <p:nvPr/>
        </p:nvSpPr>
        <p:spPr>
          <a:xfrm>
            <a:off x="2818286" y="1204073"/>
            <a:ext cx="3566160" cy="3566160"/>
          </a:xfrm>
          <a:prstGeom prst="arc">
            <a:avLst>
              <a:gd name="adj1" fmla="val 12608644"/>
              <a:gd name="adj2" fmla="val 16222976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/>
          <p:cNvSpPr>
            <a:spLocks noChangeAspect="1"/>
          </p:cNvSpPr>
          <p:nvPr/>
        </p:nvSpPr>
        <p:spPr>
          <a:xfrm rot="10800000">
            <a:off x="2832066" y="2558367"/>
            <a:ext cx="3566160" cy="3566160"/>
          </a:xfrm>
          <a:prstGeom prst="arc">
            <a:avLst>
              <a:gd name="adj1" fmla="val 16207127"/>
              <a:gd name="adj2" fmla="val 19763554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/>
          <p:cNvSpPr>
            <a:spLocks noChangeAspect="1"/>
          </p:cNvSpPr>
          <p:nvPr/>
        </p:nvSpPr>
        <p:spPr>
          <a:xfrm rot="10800000">
            <a:off x="3691678" y="2600219"/>
            <a:ext cx="3474720" cy="3474720"/>
          </a:xfrm>
          <a:prstGeom prst="arc">
            <a:avLst>
              <a:gd name="adj1" fmla="val 12655200"/>
              <a:gd name="adj2" fmla="val 16210481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/>
          <p:cNvSpPr>
            <a:spLocks noChangeAspect="1"/>
          </p:cNvSpPr>
          <p:nvPr/>
        </p:nvSpPr>
        <p:spPr>
          <a:xfrm>
            <a:off x="3625513" y="1210335"/>
            <a:ext cx="3566160" cy="3566160"/>
          </a:xfrm>
          <a:prstGeom prst="arc">
            <a:avLst>
              <a:gd name="adj1" fmla="val 16195829"/>
              <a:gd name="adj2" fmla="val 19728941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Arc 69"/>
          <p:cNvSpPr>
            <a:spLocks noChangeAspect="1"/>
          </p:cNvSpPr>
          <p:nvPr/>
        </p:nvSpPr>
        <p:spPr>
          <a:xfrm rot="5400000">
            <a:off x="4069776" y="1932578"/>
            <a:ext cx="3474720" cy="3474720"/>
          </a:xfrm>
          <a:prstGeom prst="arc">
            <a:avLst>
              <a:gd name="adj1" fmla="val 14378594"/>
              <a:gd name="adj2" fmla="val 17981823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c 70"/>
          <p:cNvSpPr>
            <a:spLocks noChangeAspect="1"/>
          </p:cNvSpPr>
          <p:nvPr/>
        </p:nvSpPr>
        <p:spPr>
          <a:xfrm rot="10800000">
            <a:off x="2881793" y="2592523"/>
            <a:ext cx="3474720" cy="3474720"/>
          </a:xfrm>
          <a:prstGeom prst="arc">
            <a:avLst>
              <a:gd name="adj1" fmla="val 16191398"/>
              <a:gd name="adj2" fmla="val 19779021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c 72"/>
          <p:cNvSpPr>
            <a:spLocks noChangeAspect="1"/>
          </p:cNvSpPr>
          <p:nvPr/>
        </p:nvSpPr>
        <p:spPr>
          <a:xfrm>
            <a:off x="2863275" y="1265082"/>
            <a:ext cx="3474720" cy="3474720"/>
          </a:xfrm>
          <a:prstGeom prst="arc">
            <a:avLst>
              <a:gd name="adj1" fmla="val 12653906"/>
              <a:gd name="adj2" fmla="val 16221429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94877" y="1237740"/>
            <a:ext cx="822960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706674" y="2423780"/>
            <a:ext cx="822960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  <a:scene3d>
            <a:camera prst="orthographicFront">
              <a:rot lat="0" lon="0" rev="7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Arc 84"/>
          <p:cNvSpPr>
            <a:spLocks noChangeAspect="1"/>
          </p:cNvSpPr>
          <p:nvPr/>
        </p:nvSpPr>
        <p:spPr>
          <a:xfrm rot="16200000" flipH="1">
            <a:off x="2487891" y="1929533"/>
            <a:ext cx="3474720" cy="3474720"/>
          </a:xfrm>
          <a:prstGeom prst="arc">
            <a:avLst>
              <a:gd name="adj1" fmla="val 14416299"/>
              <a:gd name="adj2" fmla="val 17965888"/>
            </a:avLst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rc 85"/>
          <p:cNvSpPr>
            <a:spLocks noChangeAspect="1"/>
          </p:cNvSpPr>
          <p:nvPr/>
        </p:nvSpPr>
        <p:spPr>
          <a:xfrm rot="16200000" flipH="1">
            <a:off x="2435089" y="1881751"/>
            <a:ext cx="3566160" cy="3566160"/>
          </a:xfrm>
          <a:prstGeom prst="arc">
            <a:avLst>
              <a:gd name="adj1" fmla="val 14411602"/>
              <a:gd name="adj2" fmla="val 18063304"/>
            </a:avLst>
          </a:prstGeom>
          <a:ln w="38100" cmpd="sng">
            <a:solidFill>
              <a:srgbClr val="FFDB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6729534" y="4907750"/>
            <a:ext cx="822960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  <a:scene3d>
            <a:camera prst="orthographicFront">
              <a:rot lat="0" lon="0" rev="90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482123" y="2437814"/>
            <a:ext cx="822960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>
            <a:cxnSpLocks noChangeAspect="1"/>
          </p:cNvCxnSpPr>
          <p:nvPr/>
        </p:nvCxnSpPr>
        <p:spPr>
          <a:xfrm>
            <a:off x="3255340" y="4739802"/>
            <a:ext cx="0" cy="0"/>
          </a:xfrm>
          <a:prstGeom prst="line">
            <a:avLst/>
          </a:prstGeom>
          <a:ln w="28575" cmpd="sng">
            <a:solidFill>
              <a:srgbClr val="97C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-50659" y="692195"/>
            <a:ext cx="2388545" cy="5632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Option #2 Energy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10 mA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Linac 1.322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#1     6.622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#2     7.944 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#3     9.266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</a:t>
            </a:r>
            <a:r>
              <a:rPr lang="en-US" sz="2400" b="1" dirty="0">
                <a:solidFill>
                  <a:srgbClr val="FF0000"/>
                </a:solidFill>
              </a:rPr>
              <a:t>4</a:t>
            </a:r>
            <a:r>
              <a:rPr lang="en-US" sz="2400" b="1" dirty="0" smtClean="0">
                <a:solidFill>
                  <a:srgbClr val="FF0000"/>
                </a:solidFill>
              </a:rPr>
              <a:t>   10.588 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</a:t>
            </a:r>
            <a:r>
              <a:rPr lang="en-US" sz="2400" b="1" dirty="0">
                <a:solidFill>
                  <a:srgbClr val="FF0000"/>
                </a:solidFill>
              </a:rPr>
              <a:t>5</a:t>
            </a:r>
            <a:r>
              <a:rPr lang="en-US" sz="2400" b="1" dirty="0" smtClean="0">
                <a:solidFill>
                  <a:srgbClr val="FF0000"/>
                </a:solidFill>
              </a:rPr>
              <a:t>   11.910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#6   13.232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#7   14.554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#8   15.876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#9   17.198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#10 18.520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#11 19.842 GeV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#12 21.164 GeV</a:t>
            </a:r>
          </a:p>
        </p:txBody>
      </p:sp>
      <p:cxnSp>
        <p:nvCxnSpPr>
          <p:cNvPr id="78" name="Straight Connector 77"/>
          <p:cNvCxnSpPr/>
          <p:nvPr/>
        </p:nvCxnSpPr>
        <p:spPr>
          <a:xfrm>
            <a:off x="4610372" y="6099906"/>
            <a:ext cx="822959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0" name="Rectangle 449"/>
          <p:cNvSpPr>
            <a:spLocks noChangeAspect="1"/>
          </p:cNvSpPr>
          <p:nvPr/>
        </p:nvSpPr>
        <p:spPr>
          <a:xfrm>
            <a:off x="4840708" y="5927258"/>
            <a:ext cx="346723" cy="347152"/>
          </a:xfrm>
          <a:prstGeom prst="rect">
            <a:avLst/>
          </a:prstGeom>
          <a:solidFill>
            <a:srgbClr val="FFFF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>
            <a:off x="2479996" y="4878027"/>
            <a:ext cx="822960" cy="0"/>
          </a:xfrm>
          <a:prstGeom prst="line">
            <a:avLst/>
          </a:prstGeom>
          <a:ln w="101600" cmpd="sng">
            <a:solidFill>
              <a:srgbClr val="008000"/>
            </a:solidFill>
          </a:ln>
          <a:effectLst/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1" name="Rectangle 440"/>
          <p:cNvSpPr>
            <a:spLocks noChangeAspect="1"/>
          </p:cNvSpPr>
          <p:nvPr/>
        </p:nvSpPr>
        <p:spPr>
          <a:xfrm rot="3559742">
            <a:off x="2703405" y="4686474"/>
            <a:ext cx="346723" cy="347152"/>
          </a:xfrm>
          <a:prstGeom prst="rect">
            <a:avLst/>
          </a:prstGeom>
          <a:solidFill>
            <a:srgbClr val="FFFF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565752" y="1619186"/>
            <a:ext cx="759075" cy="2159566"/>
            <a:chOff x="5952546" y="2803555"/>
            <a:chExt cx="759075" cy="2159566"/>
          </a:xfrm>
        </p:grpSpPr>
        <p:grpSp>
          <p:nvGrpSpPr>
            <p:cNvPr id="225" name="Group 224"/>
            <p:cNvGrpSpPr/>
            <p:nvPr/>
          </p:nvGrpSpPr>
          <p:grpSpPr>
            <a:xfrm>
              <a:off x="6530979" y="3740156"/>
              <a:ext cx="180642" cy="184837"/>
              <a:chOff x="-1021656" y="1922394"/>
              <a:chExt cx="180642" cy="184837"/>
            </a:xfrm>
          </p:grpSpPr>
          <p:sp>
            <p:nvSpPr>
              <p:cNvPr id="255" name="Block Arc 254"/>
              <p:cNvSpPr>
                <a:spLocks noChangeAspect="1"/>
              </p:cNvSpPr>
              <p:nvPr/>
            </p:nvSpPr>
            <p:spPr>
              <a:xfrm rot="15290628" flipV="1">
                <a:off x="-1023754" y="1924492"/>
                <a:ext cx="184837" cy="180642"/>
              </a:xfrm>
              <a:prstGeom prst="blockArc">
                <a:avLst>
                  <a:gd name="adj1" fmla="val 9128796"/>
                  <a:gd name="adj2" fmla="val 16155195"/>
                  <a:gd name="adj3" fmla="val 16394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Rectangle 255"/>
              <p:cNvSpPr>
                <a:spLocks noChangeAspect="1"/>
              </p:cNvSpPr>
              <p:nvPr/>
            </p:nvSpPr>
            <p:spPr>
              <a:xfrm rot="20349382" flipH="1">
                <a:off x="-888465" y="1930994"/>
                <a:ext cx="22123" cy="6002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00"/>
                </a:solidFill>
              </a:ln>
              <a:effectLst/>
              <a:scene3d>
                <a:camera prst="orthographicFront">
                  <a:rot lat="0" lon="0" rev="3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 rot="3679850">
              <a:off x="5072818" y="3683283"/>
              <a:ext cx="215956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</a:rPr>
                <a:t>Injector 0.012 GeV</a:t>
              </a:r>
            </a:p>
          </p:txBody>
        </p:sp>
        <p:cxnSp>
          <p:nvCxnSpPr>
            <p:cNvPr id="235" name="Straight Arrow Connector 234"/>
            <p:cNvCxnSpPr/>
            <p:nvPr/>
          </p:nvCxnSpPr>
          <p:spPr>
            <a:xfrm>
              <a:off x="6168557" y="3810885"/>
              <a:ext cx="472596" cy="14771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809543" y="1021186"/>
            <a:ext cx="5970511" cy="6194120"/>
            <a:chOff x="2106236" y="1031900"/>
            <a:chExt cx="5970511" cy="6194120"/>
          </a:xfrm>
        </p:grpSpPr>
        <p:grpSp>
          <p:nvGrpSpPr>
            <p:cNvPr id="429" name="Group 428"/>
            <p:cNvGrpSpPr/>
            <p:nvPr/>
          </p:nvGrpSpPr>
          <p:grpSpPr>
            <a:xfrm rot="17997400">
              <a:off x="4590227" y="5585851"/>
              <a:ext cx="1651558" cy="1628780"/>
              <a:chOff x="2521531" y="4565610"/>
              <a:chExt cx="1647451" cy="1629743"/>
            </a:xfrm>
          </p:grpSpPr>
          <p:grpSp>
            <p:nvGrpSpPr>
              <p:cNvPr id="431" name="Group 430"/>
              <p:cNvGrpSpPr/>
              <p:nvPr/>
            </p:nvGrpSpPr>
            <p:grpSpPr>
              <a:xfrm>
                <a:off x="2521531" y="4565610"/>
                <a:ext cx="1647451" cy="1003387"/>
                <a:chOff x="880476" y="4069165"/>
                <a:chExt cx="1647451" cy="1003387"/>
              </a:xfrm>
            </p:grpSpPr>
            <p:sp>
              <p:nvSpPr>
                <p:cNvPr id="433" name="Block Arc 432"/>
                <p:cNvSpPr>
                  <a:spLocks noChangeAspect="1"/>
                </p:cNvSpPr>
                <p:nvPr/>
              </p:nvSpPr>
              <p:spPr>
                <a:xfrm rot="14319383">
                  <a:off x="1523315" y="4067940"/>
                  <a:ext cx="1003387" cy="1005837"/>
                </a:xfrm>
                <a:prstGeom prst="blockArc">
                  <a:avLst>
                    <a:gd name="adj1" fmla="val 13997474"/>
                    <a:gd name="adj2" fmla="val 18227928"/>
                    <a:gd name="adj3" fmla="val 4827"/>
                  </a:avLst>
                </a:prstGeom>
                <a:solidFill>
                  <a:srgbClr val="FF6600"/>
                </a:solidFill>
                <a:ln w="12700" cmpd="sng">
                  <a:solidFill>
                    <a:srgbClr val="00009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5" name="Block Arc 434"/>
                <p:cNvSpPr/>
                <p:nvPr/>
              </p:nvSpPr>
              <p:spPr>
                <a:xfrm rot="14402600">
                  <a:off x="848298" y="4122822"/>
                  <a:ext cx="753356" cy="688999"/>
                </a:xfrm>
                <a:prstGeom prst="blockArc">
                  <a:avLst>
                    <a:gd name="adj1" fmla="val 5431096"/>
                    <a:gd name="adj2" fmla="val 8046571"/>
                    <a:gd name="adj3" fmla="val 7247"/>
                  </a:avLst>
                </a:prstGeom>
                <a:solidFill>
                  <a:srgbClr val="FF6600"/>
                </a:solidFill>
                <a:ln w="12700" cmpd="sng">
                  <a:solidFill>
                    <a:srgbClr val="00009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32" name="Block Arc 431"/>
              <p:cNvSpPr/>
              <p:nvPr/>
            </p:nvSpPr>
            <p:spPr>
              <a:xfrm rot="20389578">
                <a:off x="2961592" y="5451092"/>
                <a:ext cx="740815" cy="744261"/>
              </a:xfrm>
              <a:prstGeom prst="blockArc">
                <a:avLst>
                  <a:gd name="adj1" fmla="val 18987437"/>
                  <a:gd name="adj2" fmla="val 20805857"/>
                  <a:gd name="adj3" fmla="val 6832"/>
                </a:avLst>
              </a:prstGeom>
              <a:solidFill>
                <a:srgbClr val="FF6600"/>
              </a:solidFill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106236" y="1031900"/>
              <a:ext cx="5970511" cy="5348424"/>
              <a:chOff x="2106236" y="1031900"/>
              <a:chExt cx="5970511" cy="5348424"/>
            </a:xfrm>
          </p:grpSpPr>
          <p:sp>
            <p:nvSpPr>
              <p:cNvPr id="425" name="Rectangle 424"/>
              <p:cNvSpPr/>
              <p:nvPr/>
            </p:nvSpPr>
            <p:spPr>
              <a:xfrm>
                <a:off x="4892759" y="1034417"/>
                <a:ext cx="834345" cy="45719"/>
              </a:xfrm>
              <a:prstGeom prst="rect">
                <a:avLst/>
              </a:prstGeom>
              <a:solidFill>
                <a:srgbClr val="FF6600"/>
              </a:solidFill>
              <a:ln w="12700" cmpd="sng">
                <a:solidFill>
                  <a:srgbClr val="000090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2106236" y="1031900"/>
                <a:ext cx="5970511" cy="5348424"/>
                <a:chOff x="2106236" y="1031900"/>
                <a:chExt cx="5970511" cy="5348424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2106236" y="1031900"/>
                  <a:ext cx="5970511" cy="5348424"/>
                  <a:chOff x="2106236" y="1031900"/>
                  <a:chExt cx="5970511" cy="5348424"/>
                </a:xfrm>
              </p:grpSpPr>
              <p:sp>
                <p:nvSpPr>
                  <p:cNvPr id="419" name="Block Arc 418"/>
                  <p:cNvSpPr>
                    <a:spLocks noChangeAspect="1"/>
                  </p:cNvSpPr>
                  <p:nvPr/>
                </p:nvSpPr>
                <p:spPr>
                  <a:xfrm rot="10800000">
                    <a:off x="2930128" y="2373959"/>
                    <a:ext cx="3926997" cy="3941639"/>
                  </a:xfrm>
                  <a:prstGeom prst="blockArc">
                    <a:avLst>
                      <a:gd name="adj1" fmla="val 16330921"/>
                      <a:gd name="adj2" fmla="val 19645627"/>
                      <a:gd name="adj3" fmla="val 1317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5" name="Rectangle 414"/>
                  <p:cNvSpPr/>
                  <p:nvPr/>
                </p:nvSpPr>
                <p:spPr>
                  <a:xfrm rot="7197917">
                    <a:off x="7148788" y="4981777"/>
                    <a:ext cx="874832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6" name="Block Arc 415"/>
                  <p:cNvSpPr>
                    <a:spLocks noChangeAspect="1"/>
                  </p:cNvSpPr>
                  <p:nvPr/>
                </p:nvSpPr>
                <p:spPr>
                  <a:xfrm rot="14319383">
                    <a:off x="2793205" y="4296829"/>
                    <a:ext cx="1005885" cy="1005244"/>
                  </a:xfrm>
                  <a:prstGeom prst="blockArc">
                    <a:avLst>
                      <a:gd name="adj1" fmla="val 14054602"/>
                      <a:gd name="adj2" fmla="val 18316930"/>
                      <a:gd name="adj3" fmla="val 4920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8" name="Block Arc 417"/>
                  <p:cNvSpPr/>
                  <p:nvPr/>
                </p:nvSpPr>
                <p:spPr>
                  <a:xfrm rot="20389578">
                    <a:off x="2585338" y="5180745"/>
                    <a:ext cx="740378" cy="746114"/>
                  </a:xfrm>
                  <a:prstGeom prst="blockArc">
                    <a:avLst>
                      <a:gd name="adj1" fmla="val 19003317"/>
                      <a:gd name="adj2" fmla="val 21010197"/>
                      <a:gd name="adj3" fmla="val 6594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" name="Block Arc 419"/>
                  <p:cNvSpPr>
                    <a:spLocks noChangeAspect="1"/>
                  </p:cNvSpPr>
                  <p:nvPr/>
                </p:nvSpPr>
                <p:spPr>
                  <a:xfrm rot="10800000" flipH="1">
                    <a:off x="3765668" y="2368282"/>
                    <a:ext cx="3926998" cy="3941640"/>
                  </a:xfrm>
                  <a:prstGeom prst="blockArc">
                    <a:avLst>
                      <a:gd name="adj1" fmla="val 16249240"/>
                      <a:gd name="adj2" fmla="val 19656556"/>
                      <a:gd name="adj3" fmla="val 1222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1" name="Block Arc 420"/>
                  <p:cNvSpPr>
                    <a:spLocks noChangeAspect="1"/>
                  </p:cNvSpPr>
                  <p:nvPr/>
                </p:nvSpPr>
                <p:spPr>
                  <a:xfrm rot="10800000" flipH="1" flipV="1">
                    <a:off x="3768087" y="1031900"/>
                    <a:ext cx="3926998" cy="3941639"/>
                  </a:xfrm>
                  <a:prstGeom prst="blockArc">
                    <a:avLst>
                      <a:gd name="adj1" fmla="val 16195623"/>
                      <a:gd name="adj2" fmla="val 19595766"/>
                      <a:gd name="adj3" fmla="val 1233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2" name="Block Arc 421"/>
                  <p:cNvSpPr>
                    <a:spLocks noChangeAspect="1"/>
                  </p:cNvSpPr>
                  <p:nvPr/>
                </p:nvSpPr>
                <p:spPr>
                  <a:xfrm rot="10800000" flipV="1">
                    <a:off x="2937548" y="1032310"/>
                    <a:ext cx="3926998" cy="3941639"/>
                  </a:xfrm>
                  <a:prstGeom prst="blockArc">
                    <a:avLst>
                      <a:gd name="adj1" fmla="val 16203781"/>
                      <a:gd name="adj2" fmla="val 19706199"/>
                      <a:gd name="adj3" fmla="val 1177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3" name="Block Arc 422"/>
                  <p:cNvSpPr>
                    <a:spLocks noChangeAspect="1"/>
                  </p:cNvSpPr>
                  <p:nvPr/>
                </p:nvSpPr>
                <p:spPr>
                  <a:xfrm rot="5400000" flipH="1">
                    <a:off x="4142432" y="1711118"/>
                    <a:ext cx="3939097" cy="3929532"/>
                  </a:xfrm>
                  <a:prstGeom prst="blockArc">
                    <a:avLst>
                      <a:gd name="adj1" fmla="val 14436711"/>
                      <a:gd name="adj2" fmla="val 17854293"/>
                      <a:gd name="adj3" fmla="val 1262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4" name="Block Arc 423"/>
                  <p:cNvSpPr>
                    <a:spLocks noChangeAspect="1"/>
                  </p:cNvSpPr>
                  <p:nvPr/>
                </p:nvSpPr>
                <p:spPr>
                  <a:xfrm rot="16200000">
                    <a:off x="2547701" y="1706568"/>
                    <a:ext cx="3939097" cy="3929532"/>
                  </a:xfrm>
                  <a:prstGeom prst="blockArc">
                    <a:avLst>
                      <a:gd name="adj1" fmla="val 14474389"/>
                      <a:gd name="adj2" fmla="val 17936411"/>
                      <a:gd name="adj3" fmla="val 1197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6" name="Rectangle 425"/>
                  <p:cNvSpPr/>
                  <p:nvPr/>
                </p:nvSpPr>
                <p:spPr>
                  <a:xfrm>
                    <a:off x="2607144" y="2337733"/>
                    <a:ext cx="843911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  <a:scene3d>
                    <a:camera prst="orthographicFront">
                      <a:rot lat="0" lon="0" rev="36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0" name="Block Arc 429"/>
                  <p:cNvSpPr/>
                  <p:nvPr/>
                </p:nvSpPr>
                <p:spPr>
                  <a:xfrm rot="15009210">
                    <a:off x="2106817" y="4337089"/>
                    <a:ext cx="742659" cy="743822"/>
                  </a:xfrm>
                  <a:prstGeom prst="blockArc">
                    <a:avLst>
                      <a:gd name="adj1" fmla="val 5402839"/>
                      <a:gd name="adj2" fmla="val 7225679"/>
                      <a:gd name="adj3" fmla="val 6745"/>
                    </a:avLst>
                  </a:prstGeom>
                  <a:solidFill>
                    <a:srgbClr val="FF6600"/>
                  </a:solidFill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29" name="Group 128"/>
                  <p:cNvGrpSpPr>
                    <a:grpSpLocks noChangeAspect="1"/>
                  </p:cNvGrpSpPr>
                  <p:nvPr/>
                </p:nvGrpSpPr>
                <p:grpSpPr>
                  <a:xfrm rot="7239332" flipH="1">
                    <a:off x="7249501" y="1928254"/>
                    <a:ext cx="364903" cy="291017"/>
                    <a:chOff x="8202438" y="1425896"/>
                    <a:chExt cx="704647" cy="561966"/>
                  </a:xfrm>
                </p:grpSpPr>
                <p:sp>
                  <p:nvSpPr>
                    <p:cNvPr id="648" name="Rectangle 647"/>
                    <p:cNvSpPr/>
                    <p:nvPr/>
                  </p:nvSpPr>
                  <p:spPr>
                    <a:xfrm rot="3209523" flipH="1">
                      <a:off x="8703455" y="1561021"/>
                      <a:ext cx="14716" cy="2305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9" name="Rectangle 648"/>
                    <p:cNvSpPr/>
                    <p:nvPr/>
                  </p:nvSpPr>
                  <p:spPr>
                    <a:xfrm rot="2850142" flipH="1">
                      <a:off x="8681417" y="1530979"/>
                      <a:ext cx="14716" cy="265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0" name="Rectangle 649"/>
                    <p:cNvSpPr/>
                    <p:nvPr/>
                  </p:nvSpPr>
                  <p:spPr>
                    <a:xfrm rot="3103084" flipH="1">
                      <a:off x="8726070" y="1586760"/>
                      <a:ext cx="13974" cy="2324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1" name="Trapezoid 650"/>
                    <p:cNvSpPr/>
                    <p:nvPr/>
                  </p:nvSpPr>
                  <p:spPr>
                    <a:xfrm rot="12901071" flipH="1">
                      <a:off x="8647912" y="1503197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52" name="Straight Arrow Connector 651"/>
                    <p:cNvCxnSpPr>
                      <a:stCxn id="659" idx="2"/>
                    </p:cNvCxnSpPr>
                    <p:nvPr/>
                  </p:nvCxnSpPr>
                  <p:spPr>
                    <a:xfrm rot="3074218">
                      <a:off x="8635756" y="1622892"/>
                      <a:ext cx="213036" cy="329623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3" name="Straight Arrow Connector 652"/>
                    <p:cNvCxnSpPr/>
                    <p:nvPr/>
                  </p:nvCxnSpPr>
                  <p:spPr>
                    <a:xfrm rot="3074218" flipV="1">
                      <a:off x="8366618" y="1322028"/>
                      <a:ext cx="204149" cy="411886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4" name="Rectangle 653"/>
                    <p:cNvSpPr/>
                    <p:nvPr/>
                  </p:nvSpPr>
                  <p:spPr>
                    <a:xfrm rot="3209523" flipH="1">
                      <a:off x="8766498" y="1568468"/>
                      <a:ext cx="14716" cy="2305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5" name="Rectangle 654"/>
                    <p:cNvSpPr/>
                    <p:nvPr/>
                  </p:nvSpPr>
                  <p:spPr>
                    <a:xfrm rot="2850142" flipH="1">
                      <a:off x="8714761" y="1499681"/>
                      <a:ext cx="14716" cy="265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6" name="Rectangle 655"/>
                    <p:cNvSpPr/>
                    <p:nvPr/>
                  </p:nvSpPr>
                  <p:spPr>
                    <a:xfrm rot="3103084" flipH="1">
                      <a:off x="8739073" y="1533552"/>
                      <a:ext cx="13974" cy="2324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57" name="Straight Arrow Connector 656"/>
                    <p:cNvCxnSpPr/>
                    <p:nvPr/>
                  </p:nvCxnSpPr>
                  <p:spPr>
                    <a:xfrm rot="3074218" flipV="1">
                      <a:off x="8642480" y="1572503"/>
                      <a:ext cx="137839" cy="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8" name="Straight Arrow Connector 657"/>
                    <p:cNvCxnSpPr/>
                    <p:nvPr/>
                  </p:nvCxnSpPr>
                  <p:spPr>
                    <a:xfrm rot="3074218">
                      <a:off x="8665701" y="1543689"/>
                      <a:ext cx="153472" cy="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9" name="Trapezoid 658"/>
                    <p:cNvSpPr/>
                    <p:nvPr/>
                  </p:nvSpPr>
                  <p:spPr>
                    <a:xfrm rot="14791203" flipH="1">
                      <a:off x="8771057" y="1592777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0" name="Trapezoid 659"/>
                    <p:cNvSpPr/>
                    <p:nvPr/>
                  </p:nvSpPr>
                  <p:spPr>
                    <a:xfrm rot="12901071" flipH="1">
                      <a:off x="8673975" y="1467373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61" name="Straight Arrow Connector 660"/>
                    <p:cNvCxnSpPr/>
                    <p:nvPr/>
                  </p:nvCxnSpPr>
                  <p:spPr>
                    <a:xfrm rot="3074218">
                      <a:off x="8605743" y="1662355"/>
                      <a:ext cx="221379" cy="281498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7" name="Straight Arrow Connector 646"/>
                    <p:cNvCxnSpPr/>
                    <p:nvPr/>
                  </p:nvCxnSpPr>
                  <p:spPr>
                    <a:xfrm rot="3074218" flipV="1">
                      <a:off x="8339314" y="1367985"/>
                      <a:ext cx="209887" cy="354767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64" name="Trapezoid 663"/>
                    <p:cNvSpPr/>
                    <p:nvPr/>
                  </p:nvSpPr>
                  <p:spPr>
                    <a:xfrm rot="14791203" flipH="1">
                      <a:off x="8732963" y="1617101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6" name="Trapezoid 725"/>
                    <p:cNvSpPr/>
                    <p:nvPr/>
                  </p:nvSpPr>
                  <p:spPr>
                    <a:xfrm rot="3074218" flipH="1">
                      <a:off x="8221342" y="1521883"/>
                      <a:ext cx="45719" cy="83527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27" name="Trapezoid 726"/>
                    <p:cNvSpPr/>
                    <p:nvPr/>
                  </p:nvSpPr>
                  <p:spPr>
                    <a:xfrm rot="3074218">
                      <a:off x="8662829" y="1923239"/>
                      <a:ext cx="45719" cy="83527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850" name="Group 849"/>
                  <p:cNvGrpSpPr>
                    <a:grpSpLocks noChangeAspect="1"/>
                  </p:cNvGrpSpPr>
                  <p:nvPr/>
                </p:nvGrpSpPr>
                <p:grpSpPr>
                  <a:xfrm rot="279739">
                    <a:off x="7574962" y="2505751"/>
                    <a:ext cx="364903" cy="291017"/>
                    <a:chOff x="8202438" y="1425896"/>
                    <a:chExt cx="704647" cy="561966"/>
                  </a:xfrm>
                </p:grpSpPr>
                <p:sp>
                  <p:nvSpPr>
                    <p:cNvPr id="851" name="Rectangle 850"/>
                    <p:cNvSpPr/>
                    <p:nvPr/>
                  </p:nvSpPr>
                  <p:spPr>
                    <a:xfrm rot="3209523" flipH="1">
                      <a:off x="8703455" y="1561021"/>
                      <a:ext cx="14716" cy="2305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2" name="Rectangle 851"/>
                    <p:cNvSpPr/>
                    <p:nvPr/>
                  </p:nvSpPr>
                  <p:spPr>
                    <a:xfrm rot="2850142" flipH="1">
                      <a:off x="8681417" y="1530979"/>
                      <a:ext cx="14716" cy="265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3" name="Rectangle 852"/>
                    <p:cNvSpPr/>
                    <p:nvPr/>
                  </p:nvSpPr>
                  <p:spPr>
                    <a:xfrm rot="3103084" flipH="1">
                      <a:off x="8726070" y="1586760"/>
                      <a:ext cx="13974" cy="2324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4" name="Trapezoid 853"/>
                    <p:cNvSpPr/>
                    <p:nvPr/>
                  </p:nvSpPr>
                  <p:spPr>
                    <a:xfrm rot="12901071" flipH="1">
                      <a:off x="8647912" y="1503197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55" name="Straight Arrow Connector 854"/>
                    <p:cNvCxnSpPr>
                      <a:stCxn id="862" idx="2"/>
                    </p:cNvCxnSpPr>
                    <p:nvPr/>
                  </p:nvCxnSpPr>
                  <p:spPr>
                    <a:xfrm rot="3074218">
                      <a:off x="8635756" y="1622892"/>
                      <a:ext cx="213036" cy="329623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6" name="Straight Arrow Connector 855"/>
                    <p:cNvCxnSpPr/>
                    <p:nvPr/>
                  </p:nvCxnSpPr>
                  <p:spPr>
                    <a:xfrm rot="3074218" flipV="1">
                      <a:off x="8366618" y="1322028"/>
                      <a:ext cx="204149" cy="411886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7" name="Rectangle 856"/>
                    <p:cNvSpPr/>
                    <p:nvPr/>
                  </p:nvSpPr>
                  <p:spPr>
                    <a:xfrm rot="3209523" flipH="1">
                      <a:off x="8766498" y="1568468"/>
                      <a:ext cx="14716" cy="2305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8" name="Rectangle 857"/>
                    <p:cNvSpPr/>
                    <p:nvPr/>
                  </p:nvSpPr>
                  <p:spPr>
                    <a:xfrm rot="2850142" flipH="1">
                      <a:off x="8714761" y="1499681"/>
                      <a:ext cx="14716" cy="265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9" name="Rectangle 858"/>
                    <p:cNvSpPr/>
                    <p:nvPr/>
                  </p:nvSpPr>
                  <p:spPr>
                    <a:xfrm rot="3103084" flipH="1">
                      <a:off x="8739073" y="1533552"/>
                      <a:ext cx="13974" cy="2324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60" name="Straight Arrow Connector 859"/>
                    <p:cNvCxnSpPr/>
                    <p:nvPr/>
                  </p:nvCxnSpPr>
                  <p:spPr>
                    <a:xfrm rot="3074218" flipV="1">
                      <a:off x="8642480" y="1572503"/>
                      <a:ext cx="137839" cy="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1" name="Straight Arrow Connector 860"/>
                    <p:cNvCxnSpPr/>
                    <p:nvPr/>
                  </p:nvCxnSpPr>
                  <p:spPr>
                    <a:xfrm rot="3074218">
                      <a:off x="8665701" y="1543689"/>
                      <a:ext cx="153472" cy="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62" name="Trapezoid 861"/>
                    <p:cNvSpPr/>
                    <p:nvPr/>
                  </p:nvSpPr>
                  <p:spPr>
                    <a:xfrm rot="14791203" flipH="1">
                      <a:off x="8771057" y="1592777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63" name="Trapezoid 862"/>
                    <p:cNvSpPr/>
                    <p:nvPr/>
                  </p:nvSpPr>
                  <p:spPr>
                    <a:xfrm rot="12901071" flipH="1">
                      <a:off x="8673975" y="1467373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64" name="Straight Arrow Connector 863"/>
                    <p:cNvCxnSpPr/>
                    <p:nvPr/>
                  </p:nvCxnSpPr>
                  <p:spPr>
                    <a:xfrm rot="3074218">
                      <a:off x="8605743" y="1662355"/>
                      <a:ext cx="221379" cy="281498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5" name="Straight Arrow Connector 864"/>
                    <p:cNvCxnSpPr/>
                    <p:nvPr/>
                  </p:nvCxnSpPr>
                  <p:spPr>
                    <a:xfrm rot="3074218" flipV="1">
                      <a:off x="8339314" y="1367985"/>
                      <a:ext cx="209887" cy="354767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66" name="Trapezoid 865"/>
                    <p:cNvSpPr/>
                    <p:nvPr/>
                  </p:nvSpPr>
                  <p:spPr>
                    <a:xfrm rot="14791203" flipH="1">
                      <a:off x="8732963" y="1617101"/>
                      <a:ext cx="39602" cy="28862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67" name="Trapezoid 866"/>
                    <p:cNvSpPr/>
                    <p:nvPr/>
                  </p:nvSpPr>
                  <p:spPr>
                    <a:xfrm rot="3074218" flipH="1">
                      <a:off x="8221342" y="1521883"/>
                      <a:ext cx="45719" cy="83527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68" name="Trapezoid 867"/>
                    <p:cNvSpPr/>
                    <p:nvPr/>
                  </p:nvSpPr>
                  <p:spPr>
                    <a:xfrm rot="3074218">
                      <a:off x="8662829" y="1923239"/>
                      <a:ext cx="45719" cy="83527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cxnSp>
                <p:nvCxnSpPr>
                  <p:cNvPr id="266" name="Straight Connector 265"/>
                  <p:cNvCxnSpPr>
                    <a:cxnSpLocks noChangeAspect="1"/>
                  </p:cNvCxnSpPr>
                  <p:nvPr/>
                </p:nvCxnSpPr>
                <p:spPr>
                  <a:xfrm>
                    <a:off x="5584308" y="6328558"/>
                    <a:ext cx="21624" cy="34043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268"/>
                  <p:cNvCxnSpPr>
                    <a:cxnSpLocks/>
                  </p:cNvCxnSpPr>
                  <p:nvPr/>
                </p:nvCxnSpPr>
                <p:spPr>
                  <a:xfrm>
                    <a:off x="5756806" y="6266329"/>
                    <a:ext cx="0" cy="36576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Straight Connector 273"/>
                  <p:cNvCxnSpPr>
                    <a:cxnSpLocks noChangeAspect="1"/>
                  </p:cNvCxnSpPr>
                  <p:nvPr/>
                </p:nvCxnSpPr>
                <p:spPr>
                  <a:xfrm flipH="1">
                    <a:off x="4813844" y="6270443"/>
                    <a:ext cx="3887" cy="36576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Straight Connector 290"/>
                  <p:cNvCxnSpPr>
                    <a:cxnSpLocks noChangeAspect="1"/>
                  </p:cNvCxnSpPr>
                  <p:nvPr/>
                </p:nvCxnSpPr>
                <p:spPr>
                  <a:xfrm>
                    <a:off x="7354272" y="5366544"/>
                    <a:ext cx="29248" cy="18873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Straight Connector 294"/>
                  <p:cNvCxnSpPr>
                    <a:cxnSpLocks noChangeAspect="1"/>
                  </p:cNvCxnSpPr>
                  <p:nvPr/>
                </p:nvCxnSpPr>
                <p:spPr>
                  <a:xfrm>
                    <a:off x="5731705" y="1039037"/>
                    <a:ext cx="0" cy="36576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Straight Connector 346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2804425" y="4764195"/>
                    <a:ext cx="34349" cy="6038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0" name="Straight Connector 349"/>
                  <p:cNvCxnSpPr>
                    <a:cxnSpLocks noChangeAspect="1"/>
                  </p:cNvCxnSpPr>
                  <p:nvPr/>
                </p:nvCxnSpPr>
                <p:spPr>
                  <a:xfrm flipH="1">
                    <a:off x="3100393" y="5223774"/>
                    <a:ext cx="18850" cy="36576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/>
                  <p:cNvCxnSpPr>
                    <a:cxnSpLocks noChangeAspect="1"/>
                  </p:cNvCxnSpPr>
                  <p:nvPr/>
                </p:nvCxnSpPr>
                <p:spPr>
                  <a:xfrm flipH="1">
                    <a:off x="3237653" y="5372307"/>
                    <a:ext cx="37076" cy="24494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Straight Connector 359"/>
                  <p:cNvCxnSpPr>
                    <a:cxnSpLocks noChangeAspect="1"/>
                  </p:cNvCxnSpPr>
                  <p:nvPr/>
                </p:nvCxnSpPr>
                <p:spPr>
                  <a:xfrm flipH="1">
                    <a:off x="2788948" y="4581172"/>
                    <a:ext cx="29209" cy="10693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2804425" y="2718646"/>
                    <a:ext cx="29241" cy="16250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Straight Connector 368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3229028" y="1982084"/>
                    <a:ext cx="29241" cy="16250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Straight Connector 267"/>
                  <p:cNvCxnSpPr>
                    <a:cxnSpLocks noChangeAspect="1"/>
                  </p:cNvCxnSpPr>
                  <p:nvPr/>
                </p:nvCxnSpPr>
                <p:spPr>
                  <a:xfrm flipH="1">
                    <a:off x="5035626" y="6349703"/>
                    <a:ext cx="21123" cy="30621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Connector 305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4900098" y="1039831"/>
                    <a:ext cx="1" cy="32270"/>
                  </a:xfrm>
                  <a:prstGeom prst="line">
                    <a:avLst/>
                  </a:prstGeom>
                  <a:ln>
                    <a:solidFill>
                      <a:srgbClr val="FF6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6" name="Straight Connector 295"/>
                <p:cNvCxnSpPr>
                  <a:cxnSpLocks noChangeAspect="1"/>
                </p:cNvCxnSpPr>
                <p:nvPr/>
              </p:nvCxnSpPr>
              <p:spPr>
                <a:xfrm flipH="1" flipV="1">
                  <a:off x="7781223" y="4622807"/>
                  <a:ext cx="36576" cy="20676"/>
                </a:xfrm>
                <a:prstGeom prst="line">
                  <a:avLst/>
                </a:prstGeom>
                <a:ln>
                  <a:solidFill>
                    <a:srgbClr val="FF66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99" name="TextBox 398"/>
          <p:cNvSpPr txBox="1"/>
          <p:nvPr/>
        </p:nvSpPr>
        <p:spPr>
          <a:xfrm>
            <a:off x="7342776" y="-98358"/>
            <a:ext cx="1826141" cy="16312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000" b="1" dirty="0" smtClean="0">
                <a:solidFill>
                  <a:srgbClr val="E46C0A"/>
                </a:solidFill>
              </a:rPr>
              <a:t>Energy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#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    1.334 GeV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#2     2.565 GeV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#3     3.978 GeV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#4     5.300 GeV</a:t>
            </a:r>
          </a:p>
        </p:txBody>
      </p:sp>
      <p:cxnSp>
        <p:nvCxnSpPr>
          <p:cNvPr id="312" name="Straight Arrow Connector 311"/>
          <p:cNvCxnSpPr>
            <a:stCxn id="399" idx="1"/>
          </p:cNvCxnSpPr>
          <p:nvPr/>
        </p:nvCxnSpPr>
        <p:spPr>
          <a:xfrm flipH="1">
            <a:off x="5915908" y="717250"/>
            <a:ext cx="1426868" cy="388005"/>
          </a:xfrm>
          <a:prstGeom prst="straightConnector1">
            <a:avLst/>
          </a:prstGeom>
          <a:solidFill>
            <a:schemeClr val="bg1"/>
          </a:solidFill>
          <a:ln w="28575" cmpd="sng">
            <a:solidFill>
              <a:schemeClr val="accent6">
                <a:lumMod val="75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6" name="Group 235"/>
          <p:cNvGrpSpPr/>
          <p:nvPr/>
        </p:nvGrpSpPr>
        <p:grpSpPr>
          <a:xfrm>
            <a:off x="5959024" y="1916296"/>
            <a:ext cx="1427176" cy="1877437"/>
            <a:chOff x="6371917" y="1832301"/>
            <a:chExt cx="1427176" cy="1877437"/>
          </a:xfrm>
        </p:grpSpPr>
        <p:sp>
          <p:nvSpPr>
            <p:cNvPr id="161" name="Rectangle 160"/>
            <p:cNvSpPr/>
            <p:nvPr/>
          </p:nvSpPr>
          <p:spPr>
            <a:xfrm>
              <a:off x="7433334" y="2293535"/>
              <a:ext cx="365759" cy="47304"/>
            </a:xfrm>
            <a:prstGeom prst="rect">
              <a:avLst/>
            </a:prstGeom>
            <a:solidFill>
              <a:srgbClr val="93CDDD"/>
            </a:solidFill>
            <a:ln w="12700" cmpd="sng">
              <a:solidFill>
                <a:srgbClr val="000090"/>
              </a:solidFill>
            </a:ln>
            <a:effectLst/>
            <a:scene3d>
              <a:camera prst="orthographicFront">
                <a:rot lat="0" lon="0" rev="7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3613502">
              <a:off x="5633253" y="2570965"/>
              <a:ext cx="187743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</a:rPr>
                <a:t>Linac 1.322 GeV</a:t>
              </a:r>
            </a:p>
          </p:txBody>
        </p:sp>
        <p:cxnSp>
          <p:nvCxnSpPr>
            <p:cNvPr id="271" name="Straight Arrow Connector 270"/>
            <p:cNvCxnSpPr>
              <a:stCxn id="10" idx="0"/>
            </p:cNvCxnSpPr>
            <p:nvPr/>
          </p:nvCxnSpPr>
          <p:spPr>
            <a:xfrm flipV="1">
              <a:off x="6745616" y="2375982"/>
              <a:ext cx="852963" cy="295692"/>
            </a:xfrm>
            <a:prstGeom prst="straightConnector1">
              <a:avLst/>
            </a:prstGeom>
            <a:ln w="635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4" name="TextBox 403"/>
          <p:cNvSpPr txBox="1"/>
          <p:nvPr/>
        </p:nvSpPr>
        <p:spPr>
          <a:xfrm>
            <a:off x="33960" y="-21654"/>
            <a:ext cx="7382069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6.622 – 15.876 GeV</a:t>
            </a:r>
          </a:p>
          <a:p>
            <a:pPr algn="ctr"/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906334" y="1105255"/>
            <a:ext cx="5786222" cy="5951439"/>
            <a:chOff x="11773476" y="832686"/>
            <a:chExt cx="5786222" cy="5951439"/>
          </a:xfrm>
        </p:grpSpPr>
        <p:sp>
          <p:nvSpPr>
            <p:cNvPr id="443" name="Block Arc 442"/>
            <p:cNvSpPr>
              <a:spLocks noChangeAspect="1"/>
            </p:cNvSpPr>
            <p:nvPr/>
          </p:nvSpPr>
          <p:spPr>
            <a:xfrm rot="600961">
              <a:off x="12087943" y="4563549"/>
              <a:ext cx="841424" cy="837554"/>
            </a:xfrm>
            <a:prstGeom prst="blockArc">
              <a:avLst>
                <a:gd name="adj1" fmla="val 18771912"/>
                <a:gd name="adj2" fmla="val 20951699"/>
                <a:gd name="adj3" fmla="val 6411"/>
              </a:avLst>
            </a:prstGeom>
            <a:solidFill>
              <a:srgbClr val="97CFFF"/>
            </a:solidFill>
            <a:ln w="12700" cmpd="sng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11773476" y="832686"/>
              <a:ext cx="5786222" cy="5951439"/>
              <a:chOff x="2207546" y="1109274"/>
              <a:chExt cx="5786222" cy="5951439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7247993" y="1973318"/>
                <a:ext cx="129053" cy="114488"/>
                <a:chOff x="7247993" y="1973318"/>
                <a:chExt cx="129053" cy="114488"/>
              </a:xfrm>
            </p:grpSpPr>
            <p:cxnSp>
              <p:nvCxnSpPr>
                <p:cNvPr id="741" name="Straight Arrow Connector 740"/>
                <p:cNvCxnSpPr/>
                <p:nvPr/>
              </p:nvCxnSpPr>
              <p:spPr>
                <a:xfrm rot="821207" flipH="1" flipV="1">
                  <a:off x="7256140" y="2001904"/>
                  <a:ext cx="88139" cy="85902"/>
                </a:xfrm>
                <a:prstGeom prst="straightConnector1">
                  <a:avLst/>
                </a:prstGeom>
                <a:ln w="12700" cmpd="sng"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2" name="Straight Arrow Connector 741"/>
                <p:cNvCxnSpPr/>
                <p:nvPr/>
              </p:nvCxnSpPr>
              <p:spPr>
                <a:xfrm rot="821207" flipH="1" flipV="1">
                  <a:off x="7257779" y="2004636"/>
                  <a:ext cx="104008" cy="74422"/>
                </a:xfrm>
                <a:prstGeom prst="straightConnector1">
                  <a:avLst/>
                </a:prstGeom>
                <a:ln w="12700" cmpd="sng"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4" name="Straight Arrow Connector 743"/>
                <p:cNvCxnSpPr/>
                <p:nvPr/>
              </p:nvCxnSpPr>
              <p:spPr>
                <a:xfrm rot="821207" flipH="1" flipV="1">
                  <a:off x="7260962" y="2007541"/>
                  <a:ext cx="116084" cy="60233"/>
                </a:xfrm>
                <a:prstGeom prst="straightConnector1">
                  <a:avLst/>
                </a:prstGeom>
                <a:ln w="12700" cmpd="sng"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8" name="Trapezoid 787"/>
                <p:cNvSpPr/>
                <p:nvPr/>
              </p:nvSpPr>
              <p:spPr>
                <a:xfrm rot="3855532">
                  <a:off x="7278811" y="1942500"/>
                  <a:ext cx="20307" cy="81944"/>
                </a:xfrm>
                <a:prstGeom prst="trapezoid">
                  <a:avLst/>
                </a:prstGeom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36" name="Group 135"/>
              <p:cNvGrpSpPr/>
              <p:nvPr/>
            </p:nvGrpSpPr>
            <p:grpSpPr>
              <a:xfrm>
                <a:off x="2207546" y="1109274"/>
                <a:ext cx="5786222" cy="5951439"/>
                <a:chOff x="2210971" y="1108360"/>
                <a:chExt cx="5786222" cy="5951439"/>
              </a:xfrm>
            </p:grpSpPr>
            <p:grpSp>
              <p:nvGrpSpPr>
                <p:cNvPr id="135" name="Group 134"/>
                <p:cNvGrpSpPr/>
                <p:nvPr/>
              </p:nvGrpSpPr>
              <p:grpSpPr>
                <a:xfrm>
                  <a:off x="7262374" y="2009508"/>
                  <a:ext cx="222416" cy="265477"/>
                  <a:chOff x="7262374" y="2009508"/>
                  <a:chExt cx="222416" cy="265477"/>
                </a:xfrm>
              </p:grpSpPr>
              <p:cxnSp>
                <p:nvCxnSpPr>
                  <p:cNvPr id="729" name="Straight Arrow Connector 728"/>
                  <p:cNvCxnSpPr/>
                  <p:nvPr/>
                </p:nvCxnSpPr>
                <p:spPr>
                  <a:xfrm rot="821207" flipH="1" flipV="1">
                    <a:off x="7434050" y="2045594"/>
                    <a:ext cx="50740" cy="54305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1" name="Trapezoid 730"/>
                  <p:cNvSpPr/>
                  <p:nvPr/>
                </p:nvSpPr>
                <p:spPr>
                  <a:xfrm rot="13738547">
                    <a:off x="7432741" y="2031518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32" name="Straight Arrow Connector 731"/>
                  <p:cNvCxnSpPr/>
                  <p:nvPr/>
                </p:nvCxnSpPr>
                <p:spPr>
                  <a:xfrm rot="821207" flipH="1" flipV="1">
                    <a:off x="7394901" y="2260103"/>
                    <a:ext cx="12987" cy="14882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3" name="Straight Arrow Connector 732"/>
                  <p:cNvCxnSpPr/>
                  <p:nvPr/>
                </p:nvCxnSpPr>
                <p:spPr>
                  <a:xfrm rot="821207" flipV="1">
                    <a:off x="7416473" y="2108618"/>
                    <a:ext cx="23256" cy="156078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4" name="Straight Arrow Connector 733"/>
                  <p:cNvCxnSpPr/>
                  <p:nvPr/>
                </p:nvCxnSpPr>
                <p:spPr>
                  <a:xfrm rot="821207" flipV="1">
                    <a:off x="7415859" y="2118126"/>
                    <a:ext cx="8088" cy="144727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5" name="Straight Arrow Connector 734"/>
                  <p:cNvCxnSpPr/>
                  <p:nvPr/>
                </p:nvCxnSpPr>
                <p:spPr>
                  <a:xfrm rot="821207" flipH="1" flipV="1">
                    <a:off x="7418035" y="2057039"/>
                    <a:ext cx="45609" cy="52117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6" name="Straight Arrow Connector 735"/>
                  <p:cNvCxnSpPr/>
                  <p:nvPr/>
                </p:nvCxnSpPr>
                <p:spPr>
                  <a:xfrm rot="821207" flipH="1" flipV="1">
                    <a:off x="7398695" y="2064491"/>
                    <a:ext cx="48982" cy="53733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7" name="Straight Arrow Connector 736"/>
                  <p:cNvCxnSpPr/>
                  <p:nvPr/>
                </p:nvCxnSpPr>
                <p:spPr>
                  <a:xfrm rot="821207" flipH="1" flipV="1">
                    <a:off x="7378405" y="2074759"/>
                    <a:ext cx="45609" cy="50230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8" name="Straight Arrow Connector 737"/>
                  <p:cNvCxnSpPr/>
                  <p:nvPr/>
                </p:nvCxnSpPr>
                <p:spPr>
                  <a:xfrm rot="821207" flipH="1" flipV="1">
                    <a:off x="7361419" y="2084529"/>
                    <a:ext cx="43722" cy="50230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9" name="Straight Arrow Connector 738"/>
                  <p:cNvCxnSpPr>
                    <a:stCxn id="785" idx="1"/>
                  </p:cNvCxnSpPr>
                  <p:nvPr/>
                </p:nvCxnSpPr>
                <p:spPr>
                  <a:xfrm rot="821207" flipH="1" flipV="1">
                    <a:off x="7345001" y="2092317"/>
                    <a:ext cx="42669" cy="48986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0" name="Straight Arrow Connector 739"/>
                  <p:cNvCxnSpPr/>
                  <p:nvPr/>
                </p:nvCxnSpPr>
                <p:spPr>
                  <a:xfrm rot="821207" flipH="1" flipV="1">
                    <a:off x="7326460" y="2101342"/>
                    <a:ext cx="42470" cy="49039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3" name="Straight Arrow Connector 742"/>
                  <p:cNvCxnSpPr/>
                  <p:nvPr/>
                </p:nvCxnSpPr>
                <p:spPr>
                  <a:xfrm rot="821207" flipH="1" flipV="1">
                    <a:off x="7263251" y="2016418"/>
                    <a:ext cx="180128" cy="3673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5" name="Straight Arrow Connector 744"/>
                  <p:cNvCxnSpPr/>
                  <p:nvPr/>
                </p:nvCxnSpPr>
                <p:spPr>
                  <a:xfrm rot="821207" flipH="1" flipV="1">
                    <a:off x="7262374" y="2009508"/>
                    <a:ext cx="131064" cy="46499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6" name="Straight Arrow Connector 745"/>
                  <p:cNvCxnSpPr/>
                  <p:nvPr/>
                </p:nvCxnSpPr>
                <p:spPr>
                  <a:xfrm rot="821207" flipH="1" flipV="1">
                    <a:off x="7263942" y="2012238"/>
                    <a:ext cx="146782" cy="30055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7" name="Straight Arrow Connector 746"/>
                  <p:cNvCxnSpPr>
                    <a:stCxn id="777" idx="3"/>
                  </p:cNvCxnSpPr>
                  <p:nvPr/>
                </p:nvCxnSpPr>
                <p:spPr>
                  <a:xfrm rot="821207" flipH="1" flipV="1">
                    <a:off x="7265074" y="2015687"/>
                    <a:ext cx="163476" cy="15860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8" name="Straight Arrow Connector 747"/>
                  <p:cNvCxnSpPr/>
                  <p:nvPr/>
                </p:nvCxnSpPr>
                <p:spPr>
                  <a:xfrm rot="821207" flipH="1" flipV="1">
                    <a:off x="7349853" y="2159094"/>
                    <a:ext cx="59224" cy="94791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9" name="Straight Arrow Connector 748"/>
                  <p:cNvCxnSpPr/>
                  <p:nvPr/>
                </p:nvCxnSpPr>
                <p:spPr>
                  <a:xfrm rot="821207" flipH="1" flipV="1">
                    <a:off x="7366956" y="2149715"/>
                    <a:ext cx="44109" cy="109135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0" name="Straight Arrow Connector 749"/>
                  <p:cNvCxnSpPr/>
                  <p:nvPr/>
                </p:nvCxnSpPr>
                <p:spPr>
                  <a:xfrm rot="821207" flipV="1">
                    <a:off x="7417504" y="2101397"/>
                    <a:ext cx="39038" cy="167385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1" name="Straight Arrow Connector 750"/>
                  <p:cNvCxnSpPr/>
                  <p:nvPr/>
                </p:nvCxnSpPr>
                <p:spPr>
                  <a:xfrm rot="821207" flipH="1" flipV="1">
                    <a:off x="7401600" y="2130338"/>
                    <a:ext cx="12415" cy="132449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2" name="Straight Arrow Connector 751"/>
                  <p:cNvCxnSpPr/>
                  <p:nvPr/>
                </p:nvCxnSpPr>
                <p:spPr>
                  <a:xfrm rot="821207" flipH="1" flipV="1">
                    <a:off x="7382885" y="2141667"/>
                    <a:ext cx="29771" cy="118874"/>
                  </a:xfrm>
                  <a:prstGeom prst="straightConnector1">
                    <a:avLst/>
                  </a:prstGeom>
                  <a:ln w="12700" cmpd="sng">
                    <a:solidFill>
                      <a:srgbClr val="00009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3" name="Rectangle 752"/>
                  <p:cNvSpPr/>
                  <p:nvPr/>
                </p:nvSpPr>
                <p:spPr>
                  <a:xfrm rot="3720227">
                    <a:off x="7446128" y="2051848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4" name="Rectangle 753"/>
                  <p:cNvSpPr/>
                  <p:nvPr/>
                </p:nvSpPr>
                <p:spPr>
                  <a:xfrm rot="3720227">
                    <a:off x="7391171" y="2080941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5" name="Rectangle 754"/>
                  <p:cNvSpPr/>
                  <p:nvPr/>
                </p:nvSpPr>
                <p:spPr>
                  <a:xfrm rot="3720227">
                    <a:off x="7428509" y="2059349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6" name="Rectangle 755"/>
                  <p:cNvSpPr/>
                  <p:nvPr/>
                </p:nvSpPr>
                <p:spPr>
                  <a:xfrm rot="3720227">
                    <a:off x="7410308" y="2070259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7" name="Rectangle 756"/>
                  <p:cNvSpPr/>
                  <p:nvPr/>
                </p:nvSpPr>
                <p:spPr>
                  <a:xfrm rot="3720227">
                    <a:off x="7373464" y="2092431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8" name="Rectangle 757"/>
                  <p:cNvSpPr/>
                  <p:nvPr/>
                </p:nvSpPr>
                <p:spPr>
                  <a:xfrm rot="3720227">
                    <a:off x="7357478" y="2100918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9" name="Rectangle 758"/>
                  <p:cNvSpPr/>
                  <p:nvPr/>
                </p:nvSpPr>
                <p:spPr>
                  <a:xfrm rot="3720227">
                    <a:off x="7339635" y="2110358"/>
                    <a:ext cx="7546" cy="1182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0" name="Rectangle 759"/>
                  <p:cNvSpPr/>
                  <p:nvPr/>
                </p:nvSpPr>
                <p:spPr>
                  <a:xfrm rot="4079608">
                    <a:off x="7349201" y="2129221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1" name="Rectangle 760"/>
                  <p:cNvSpPr/>
                  <p:nvPr/>
                </p:nvSpPr>
                <p:spPr>
                  <a:xfrm rot="4079608">
                    <a:off x="7386970" y="2115525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2" name="Rectangle 761"/>
                  <p:cNvSpPr/>
                  <p:nvPr/>
                </p:nvSpPr>
                <p:spPr>
                  <a:xfrm rot="4079608">
                    <a:off x="7406090" y="2107875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3" name="Rectangle 762"/>
                  <p:cNvSpPr/>
                  <p:nvPr/>
                </p:nvSpPr>
                <p:spPr>
                  <a:xfrm rot="4079608">
                    <a:off x="7426487" y="2099244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4" name="Rectangle 763"/>
                  <p:cNvSpPr/>
                  <p:nvPr/>
                </p:nvSpPr>
                <p:spPr>
                  <a:xfrm rot="4079608">
                    <a:off x="7445375" y="2092090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5" name="Rectangle 764"/>
                  <p:cNvSpPr/>
                  <p:nvPr/>
                </p:nvSpPr>
                <p:spPr>
                  <a:xfrm rot="4079608">
                    <a:off x="7463779" y="2085679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6" name="Rectangle 765"/>
                  <p:cNvSpPr/>
                  <p:nvPr/>
                </p:nvSpPr>
                <p:spPr>
                  <a:xfrm rot="4079608">
                    <a:off x="7368171" y="2122075"/>
                    <a:ext cx="7546" cy="136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7" name="Rectangle 766"/>
                  <p:cNvSpPr/>
                  <p:nvPr/>
                </p:nvSpPr>
                <p:spPr>
                  <a:xfrm rot="3826666">
                    <a:off x="7455175" y="2068884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8" name="Rectangle 767"/>
                  <p:cNvSpPr/>
                  <p:nvPr/>
                </p:nvSpPr>
                <p:spPr>
                  <a:xfrm rot="3826666">
                    <a:off x="7436511" y="2075233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9" name="Rectangle 768"/>
                  <p:cNvSpPr/>
                  <p:nvPr/>
                </p:nvSpPr>
                <p:spPr>
                  <a:xfrm rot="3826666">
                    <a:off x="7418998" y="2084768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0" name="Rectangle 769"/>
                  <p:cNvSpPr/>
                  <p:nvPr/>
                </p:nvSpPr>
                <p:spPr>
                  <a:xfrm rot="3826666">
                    <a:off x="7397635" y="2093768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1" name="Rectangle 770"/>
                  <p:cNvSpPr/>
                  <p:nvPr/>
                </p:nvSpPr>
                <p:spPr>
                  <a:xfrm rot="3826666">
                    <a:off x="7379990" y="2104206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2" name="Rectangle 771"/>
                  <p:cNvSpPr/>
                  <p:nvPr/>
                </p:nvSpPr>
                <p:spPr>
                  <a:xfrm rot="3826666">
                    <a:off x="7363214" y="2111384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3" name="Rectangle 772"/>
                  <p:cNvSpPr/>
                  <p:nvPr/>
                </p:nvSpPr>
                <p:spPr>
                  <a:xfrm rot="3826666">
                    <a:off x="7344041" y="2120242"/>
                    <a:ext cx="7166" cy="1191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4" name="Trapezoid 773"/>
                  <p:cNvSpPr/>
                  <p:nvPr/>
                </p:nvSpPr>
                <p:spPr>
                  <a:xfrm rot="14613083">
                    <a:off x="7322175" y="2091812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5" name="Trapezoid 774"/>
                  <p:cNvSpPr/>
                  <p:nvPr/>
                </p:nvSpPr>
                <p:spPr>
                  <a:xfrm rot="14562416">
                    <a:off x="7340908" y="2081964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6" name="Trapezoid 775"/>
                  <p:cNvSpPr/>
                  <p:nvPr/>
                </p:nvSpPr>
                <p:spPr>
                  <a:xfrm rot="14623791">
                    <a:off x="7357989" y="2073782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7" name="Trapezoid 776"/>
                  <p:cNvSpPr/>
                  <p:nvPr/>
                </p:nvSpPr>
                <p:spPr>
                  <a:xfrm rot="13744976">
                    <a:off x="7413198" y="2044085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8" name="Trapezoid 777"/>
                  <p:cNvSpPr/>
                  <p:nvPr/>
                </p:nvSpPr>
                <p:spPr>
                  <a:xfrm rot="13689594">
                    <a:off x="7394645" y="2053003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9" name="Trapezoid 778"/>
                  <p:cNvSpPr/>
                  <p:nvPr/>
                </p:nvSpPr>
                <p:spPr>
                  <a:xfrm rot="14461431">
                    <a:off x="7374311" y="2064855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0" name="Trapezoid 779"/>
                  <p:cNvSpPr/>
                  <p:nvPr/>
                </p:nvSpPr>
                <p:spPr>
                  <a:xfrm rot="15628679">
                    <a:off x="7464641" y="2100999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1" name="Trapezoid 780"/>
                  <p:cNvSpPr/>
                  <p:nvPr/>
                </p:nvSpPr>
                <p:spPr>
                  <a:xfrm rot="15628679">
                    <a:off x="7446376" y="2106840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2" name="Trapezoid 781"/>
                  <p:cNvSpPr/>
                  <p:nvPr/>
                </p:nvSpPr>
                <p:spPr>
                  <a:xfrm rot="15628679">
                    <a:off x="7428542" y="2114429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3" name="Trapezoid 782"/>
                  <p:cNvSpPr/>
                  <p:nvPr/>
                </p:nvSpPr>
                <p:spPr>
                  <a:xfrm rot="15465005">
                    <a:off x="7408126" y="2122063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4" name="Trapezoid 783"/>
                  <p:cNvSpPr/>
                  <p:nvPr/>
                </p:nvSpPr>
                <p:spPr>
                  <a:xfrm rot="15304572">
                    <a:off x="7388312" y="2129966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5" name="Trapezoid 784"/>
                  <p:cNvSpPr/>
                  <p:nvPr/>
                </p:nvSpPr>
                <p:spPr>
                  <a:xfrm rot="15304572">
                    <a:off x="7371304" y="2136623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6" name="Trapezoid 785"/>
                  <p:cNvSpPr/>
                  <p:nvPr/>
                </p:nvSpPr>
                <p:spPr>
                  <a:xfrm rot="15142423">
                    <a:off x="7349262" y="2144077"/>
                    <a:ext cx="20307" cy="14800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7" name="Trapezoid 786"/>
                  <p:cNvSpPr/>
                  <p:nvPr/>
                </p:nvSpPr>
                <p:spPr>
                  <a:xfrm rot="3855532">
                    <a:off x="7388526" y="2239021"/>
                    <a:ext cx="20307" cy="42831"/>
                  </a:xfrm>
                  <a:prstGeom prst="trapezoid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34" name="Group 133"/>
                <p:cNvGrpSpPr/>
                <p:nvPr/>
              </p:nvGrpSpPr>
              <p:grpSpPr>
                <a:xfrm>
                  <a:off x="2210971" y="1108360"/>
                  <a:ext cx="5786222" cy="5951439"/>
                  <a:chOff x="2210971" y="1108360"/>
                  <a:chExt cx="5786222" cy="5951439"/>
                </a:xfrm>
              </p:grpSpPr>
              <p:grpSp>
                <p:nvGrpSpPr>
                  <p:cNvPr id="133" name="Group 132"/>
                  <p:cNvGrpSpPr/>
                  <p:nvPr/>
                </p:nvGrpSpPr>
                <p:grpSpPr>
                  <a:xfrm>
                    <a:off x="7561597" y="2546603"/>
                    <a:ext cx="247228" cy="282637"/>
                    <a:chOff x="7561597" y="2546603"/>
                    <a:chExt cx="247228" cy="282637"/>
                  </a:xfrm>
                </p:grpSpPr>
                <p:cxnSp>
                  <p:nvCxnSpPr>
                    <p:cNvPr id="790" name="Straight Arrow Connector 789"/>
                    <p:cNvCxnSpPr/>
                    <p:nvPr/>
                  </p:nvCxnSpPr>
                  <p:spPr>
                    <a:xfrm rot="6381149" flipV="1">
                      <a:off x="7750528" y="2575819"/>
                      <a:ext cx="50740" cy="54305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1" name="Straight Arrow Connector 790"/>
                    <p:cNvCxnSpPr/>
                    <p:nvPr/>
                  </p:nvCxnSpPr>
                  <p:spPr>
                    <a:xfrm rot="272606" flipH="1" flipV="1">
                      <a:off x="7751931" y="2810201"/>
                      <a:ext cx="17296" cy="19039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92" name="Trapezoid 791"/>
                    <p:cNvSpPr/>
                    <p:nvPr/>
                  </p:nvSpPr>
                  <p:spPr>
                    <a:xfrm rot="15063809" flipH="1">
                      <a:off x="7786757" y="2626812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93" name="Straight Arrow Connector 792"/>
                    <p:cNvCxnSpPr/>
                    <p:nvPr/>
                  </p:nvCxnSpPr>
                  <p:spPr>
                    <a:xfrm rot="6381149" flipV="1">
                      <a:off x="7571725" y="2548247"/>
                      <a:ext cx="12987" cy="14882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4" name="Straight Arrow Connector 793"/>
                    <p:cNvCxnSpPr/>
                    <p:nvPr/>
                  </p:nvCxnSpPr>
                  <p:spPr>
                    <a:xfrm rot="6381149" flipH="1" flipV="1">
                      <a:off x="7649982" y="2495022"/>
                      <a:ext cx="23256" cy="156078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5" name="Straight Arrow Connector 794"/>
                    <p:cNvCxnSpPr/>
                    <p:nvPr/>
                  </p:nvCxnSpPr>
                  <p:spPr>
                    <a:xfrm rot="6381149" flipH="1" flipV="1">
                      <a:off x="7650145" y="2505876"/>
                      <a:ext cx="8088" cy="144727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6" name="Straight Arrow Connector 795"/>
                    <p:cNvCxnSpPr/>
                    <p:nvPr/>
                  </p:nvCxnSpPr>
                  <p:spPr>
                    <a:xfrm rot="6381149" flipV="1">
                      <a:off x="7734832" y="2587817"/>
                      <a:ext cx="45609" cy="52117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7" name="Straight Arrow Connector 796"/>
                    <p:cNvCxnSpPr/>
                    <p:nvPr/>
                  </p:nvCxnSpPr>
                  <p:spPr>
                    <a:xfrm rot="6381149" flipV="1">
                      <a:off x="7717158" y="2598155"/>
                      <a:ext cx="48982" cy="53733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8" name="Straight Arrow Connector 797"/>
                    <p:cNvCxnSpPr/>
                    <p:nvPr/>
                  </p:nvCxnSpPr>
                  <p:spPr>
                    <a:xfrm rot="6381149" flipV="1">
                      <a:off x="7700470" y="2614668"/>
                      <a:ext cx="45609" cy="5023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9" name="Straight Arrow Connector 798"/>
                    <p:cNvCxnSpPr/>
                    <p:nvPr/>
                  </p:nvCxnSpPr>
                  <p:spPr>
                    <a:xfrm rot="6381149" flipV="1">
                      <a:off x="7683981" y="2625299"/>
                      <a:ext cx="43722" cy="5023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0" name="Straight Arrow Connector 799"/>
                    <p:cNvCxnSpPr>
                      <a:stCxn id="846" idx="1"/>
                    </p:cNvCxnSpPr>
                    <p:nvPr/>
                  </p:nvCxnSpPr>
                  <p:spPr>
                    <a:xfrm rot="6381149" flipV="1">
                      <a:off x="7669822" y="2637002"/>
                      <a:ext cx="42669" cy="48986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1" name="Straight Arrow Connector 800"/>
                    <p:cNvCxnSpPr/>
                    <p:nvPr/>
                  </p:nvCxnSpPr>
                  <p:spPr>
                    <a:xfrm rot="6381149" flipV="1">
                      <a:off x="7652754" y="2648582"/>
                      <a:ext cx="42470" cy="49039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2" name="Straight Arrow Connector 801"/>
                    <p:cNvCxnSpPr/>
                    <p:nvPr/>
                  </p:nvCxnSpPr>
                  <p:spPr>
                    <a:xfrm rot="6381149" flipV="1">
                      <a:off x="7676275" y="2711808"/>
                      <a:ext cx="88139" cy="85902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3" name="Straight Arrow Connector 802"/>
                    <p:cNvCxnSpPr/>
                    <p:nvPr/>
                  </p:nvCxnSpPr>
                  <p:spPr>
                    <a:xfrm rot="6381149" flipV="1">
                      <a:off x="7675736" y="2710767"/>
                      <a:ext cx="104008" cy="74422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4" name="Straight Arrow Connector 803"/>
                    <p:cNvCxnSpPr/>
                    <p:nvPr/>
                  </p:nvCxnSpPr>
                  <p:spPr>
                    <a:xfrm rot="6381149" flipV="1">
                      <a:off x="7679892" y="2720267"/>
                      <a:ext cx="180128" cy="3673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5" name="Straight Arrow Connector 804"/>
                    <p:cNvCxnSpPr/>
                    <p:nvPr/>
                  </p:nvCxnSpPr>
                  <p:spPr>
                    <a:xfrm rot="6381149" flipV="1">
                      <a:off x="7677941" y="2711976"/>
                      <a:ext cx="116084" cy="60233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6" name="Straight Arrow Connector 805"/>
                    <p:cNvCxnSpPr/>
                    <p:nvPr/>
                  </p:nvCxnSpPr>
                  <p:spPr>
                    <a:xfrm rot="6381149" flipV="1">
                      <a:off x="7679149" y="2713590"/>
                      <a:ext cx="131064" cy="46499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7" name="Straight Arrow Connector 806"/>
                    <p:cNvCxnSpPr/>
                    <p:nvPr/>
                  </p:nvCxnSpPr>
                  <p:spPr>
                    <a:xfrm rot="6381149" flipV="1">
                      <a:off x="7680764" y="2716401"/>
                      <a:ext cx="146782" cy="30055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8" name="Straight Arrow Connector 807"/>
                    <p:cNvCxnSpPr>
                      <a:stCxn id="838" idx="3"/>
                    </p:cNvCxnSpPr>
                    <p:nvPr/>
                  </p:nvCxnSpPr>
                  <p:spPr>
                    <a:xfrm rot="6381149" flipV="1">
                      <a:off x="7680320" y="2717119"/>
                      <a:ext cx="163476" cy="15860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9" name="Straight Arrow Connector 808"/>
                    <p:cNvCxnSpPr/>
                    <p:nvPr/>
                  </p:nvCxnSpPr>
                  <p:spPr>
                    <a:xfrm rot="6381149" flipV="1">
                      <a:off x="7590483" y="2557841"/>
                      <a:ext cx="59224" cy="94791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0" name="Straight Arrow Connector 809"/>
                    <p:cNvCxnSpPr/>
                    <p:nvPr/>
                  </p:nvCxnSpPr>
                  <p:spPr>
                    <a:xfrm rot="6381149" flipV="1">
                      <a:off x="7604730" y="2543510"/>
                      <a:ext cx="44109" cy="109135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1" name="Straight Arrow Connector 810"/>
                    <p:cNvCxnSpPr/>
                    <p:nvPr/>
                  </p:nvCxnSpPr>
                  <p:spPr>
                    <a:xfrm rot="6381149" flipH="1" flipV="1">
                      <a:off x="7647914" y="2482429"/>
                      <a:ext cx="39038" cy="167385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2" name="Straight Arrow Connector 811"/>
                    <p:cNvCxnSpPr/>
                    <p:nvPr/>
                  </p:nvCxnSpPr>
                  <p:spPr>
                    <a:xfrm rot="6381149" flipV="1">
                      <a:off x="7636669" y="2519445"/>
                      <a:ext cx="12415" cy="132449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3" name="Straight Arrow Connector 812"/>
                    <p:cNvCxnSpPr/>
                    <p:nvPr/>
                  </p:nvCxnSpPr>
                  <p:spPr>
                    <a:xfrm rot="6381149" flipV="1">
                      <a:off x="7619036" y="2532648"/>
                      <a:ext cx="29771" cy="118874"/>
                    </a:xfrm>
                    <a:prstGeom prst="straightConnector1">
                      <a:avLst/>
                    </a:prstGeom>
                    <a:ln w="12700" cmpd="sng">
                      <a:solidFill>
                        <a:srgbClr val="00009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14" name="Rectangle 813"/>
                    <p:cNvSpPr/>
                    <p:nvPr/>
                  </p:nvSpPr>
                  <p:spPr>
                    <a:xfrm rot="3482129" flipH="1">
                      <a:off x="7780334" y="2612803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5" name="Rectangle 814"/>
                    <p:cNvSpPr/>
                    <p:nvPr/>
                  </p:nvSpPr>
                  <p:spPr>
                    <a:xfrm rot="3482129" flipH="1">
                      <a:off x="7727638" y="2645814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6" name="Rectangle 815"/>
                    <p:cNvSpPr/>
                    <p:nvPr/>
                  </p:nvSpPr>
                  <p:spPr>
                    <a:xfrm rot="3482129" flipH="1">
                      <a:off x="7765021" y="2624300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7" name="Rectangle 816"/>
                    <p:cNvSpPr/>
                    <p:nvPr/>
                  </p:nvSpPr>
                  <p:spPr>
                    <a:xfrm rot="3482129" flipH="1">
                      <a:off x="7746465" y="2634595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8" name="Rectangle 817"/>
                    <p:cNvSpPr/>
                    <p:nvPr/>
                  </p:nvSpPr>
                  <p:spPr>
                    <a:xfrm rot="3482129" flipH="1">
                      <a:off x="7708827" y="2655390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9" name="Rectangle 818"/>
                    <p:cNvSpPr/>
                    <p:nvPr/>
                  </p:nvSpPr>
                  <p:spPr>
                    <a:xfrm rot="3482129" flipH="1">
                      <a:off x="7693478" y="2664981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0" name="Rectangle 819"/>
                    <p:cNvSpPr/>
                    <p:nvPr/>
                  </p:nvSpPr>
                  <p:spPr>
                    <a:xfrm rot="3482129" flipH="1">
                      <a:off x="7676374" y="2675702"/>
                      <a:ext cx="7546" cy="11823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1" name="Rectangle 820"/>
                    <p:cNvSpPr/>
                    <p:nvPr/>
                  </p:nvSpPr>
                  <p:spPr>
                    <a:xfrm rot="3122748" flipH="1">
                      <a:off x="7664056" y="2656631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2" name="Rectangle 821"/>
                    <p:cNvSpPr/>
                    <p:nvPr/>
                  </p:nvSpPr>
                  <p:spPr>
                    <a:xfrm rot="3122748" flipH="1">
                      <a:off x="7694819" y="2630791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3" name="Rectangle 822"/>
                    <p:cNvSpPr/>
                    <p:nvPr/>
                  </p:nvSpPr>
                  <p:spPr>
                    <a:xfrm rot="3122748" flipH="1">
                      <a:off x="7711013" y="2618068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4" name="Rectangle 823"/>
                    <p:cNvSpPr/>
                    <p:nvPr/>
                  </p:nvSpPr>
                  <p:spPr>
                    <a:xfrm rot="3122748" flipH="1">
                      <a:off x="7728695" y="2604732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5" name="Rectangle 824"/>
                    <p:cNvSpPr/>
                    <p:nvPr/>
                  </p:nvSpPr>
                  <p:spPr>
                    <a:xfrm rot="3122748" flipH="1">
                      <a:off x="7744343" y="2591962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6" name="Rectangle 825"/>
                    <p:cNvSpPr/>
                    <p:nvPr/>
                  </p:nvSpPr>
                  <p:spPr>
                    <a:xfrm rot="3122748" flipH="1">
                      <a:off x="7759106" y="2579239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7" name="Rectangle 826"/>
                    <p:cNvSpPr/>
                    <p:nvPr/>
                  </p:nvSpPr>
                  <p:spPr>
                    <a:xfrm rot="3122748" flipH="1">
                      <a:off x="7679738" y="2643786"/>
                      <a:ext cx="7546" cy="136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8" name="Rectangle 827"/>
                    <p:cNvSpPr/>
                    <p:nvPr/>
                  </p:nvSpPr>
                  <p:spPr>
                    <a:xfrm rot="3375690" flipH="1">
                      <a:off x="7770169" y="2596536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9" name="Rectangle 828"/>
                    <p:cNvSpPr/>
                    <p:nvPr/>
                  </p:nvSpPr>
                  <p:spPr>
                    <a:xfrm rot="3375690" flipH="1">
                      <a:off x="7755330" y="2609515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0" name="Rectangle 829"/>
                    <p:cNvSpPr/>
                    <p:nvPr/>
                  </p:nvSpPr>
                  <p:spPr>
                    <a:xfrm rot="3375690" flipH="1">
                      <a:off x="7738309" y="2619903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1" name="Rectangle 830"/>
                    <p:cNvSpPr/>
                    <p:nvPr/>
                  </p:nvSpPr>
                  <p:spPr>
                    <a:xfrm rot="3375690" flipH="1">
                      <a:off x="7719824" y="2633891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2" name="Rectangle 831"/>
                    <p:cNvSpPr/>
                    <p:nvPr/>
                  </p:nvSpPr>
                  <p:spPr>
                    <a:xfrm rot="3375690" flipH="1">
                      <a:off x="7701954" y="2643941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3" name="Rectangle 832"/>
                    <p:cNvSpPr/>
                    <p:nvPr/>
                  </p:nvSpPr>
                  <p:spPr>
                    <a:xfrm rot="3375690" flipH="1">
                      <a:off x="7687343" y="2654870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4" name="Rectangle 833"/>
                    <p:cNvSpPr/>
                    <p:nvPr/>
                  </p:nvSpPr>
                  <p:spPr>
                    <a:xfrm rot="3375690" flipH="1">
                      <a:off x="7670077" y="2667034"/>
                      <a:ext cx="7166" cy="1191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5" name="Trapezoid 834"/>
                    <p:cNvSpPr/>
                    <p:nvPr/>
                  </p:nvSpPr>
                  <p:spPr>
                    <a:xfrm rot="14189273" flipH="1">
                      <a:off x="7679213" y="2692343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6" name="Trapezoid 835"/>
                    <p:cNvSpPr/>
                    <p:nvPr/>
                  </p:nvSpPr>
                  <p:spPr>
                    <a:xfrm rot="14239940" flipH="1">
                      <a:off x="7697117" y="2681057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7" name="Trapezoid 836"/>
                    <p:cNvSpPr/>
                    <p:nvPr/>
                  </p:nvSpPr>
                  <p:spPr>
                    <a:xfrm rot="14178565" flipH="1">
                      <a:off x="7712750" y="2670366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8" name="Trapezoid 837"/>
                    <p:cNvSpPr/>
                    <p:nvPr/>
                  </p:nvSpPr>
                  <p:spPr>
                    <a:xfrm rot="15057380" flipH="1">
                      <a:off x="7766095" y="2637438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9" name="Trapezoid 838"/>
                    <p:cNvSpPr/>
                    <p:nvPr/>
                  </p:nvSpPr>
                  <p:spPr>
                    <a:xfrm rot="15112762" flipH="1">
                      <a:off x="7749088" y="2649036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0" name="Trapezoid 839"/>
                    <p:cNvSpPr/>
                    <p:nvPr/>
                  </p:nvSpPr>
                  <p:spPr>
                    <a:xfrm rot="14340925" flipH="1">
                      <a:off x="7728649" y="2660705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1" name="Trapezoid 840"/>
                    <p:cNvSpPr/>
                    <p:nvPr/>
                  </p:nvSpPr>
                  <p:spPr>
                    <a:xfrm rot="13173677" flipH="1">
                      <a:off x="7742578" y="2564414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2" name="Trapezoid 841"/>
                    <p:cNvSpPr/>
                    <p:nvPr/>
                  </p:nvSpPr>
                  <p:spPr>
                    <a:xfrm rot="13173677" flipH="1">
                      <a:off x="7728378" y="2577302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3" name="Trapezoid 842"/>
                    <p:cNvSpPr/>
                    <p:nvPr/>
                  </p:nvSpPr>
                  <p:spPr>
                    <a:xfrm rot="13173677" flipH="1">
                      <a:off x="7712881" y="2588942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4" name="Trapezoid 843"/>
                    <p:cNvSpPr/>
                    <p:nvPr/>
                  </p:nvSpPr>
                  <p:spPr>
                    <a:xfrm rot="13337351" flipH="1">
                      <a:off x="7696052" y="2602794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5" name="Trapezoid 844"/>
                    <p:cNvSpPr/>
                    <p:nvPr/>
                  </p:nvSpPr>
                  <p:spPr>
                    <a:xfrm rot="13497784" flipH="1">
                      <a:off x="7679291" y="2615990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6" name="Trapezoid 845"/>
                    <p:cNvSpPr/>
                    <p:nvPr/>
                  </p:nvSpPr>
                  <p:spPr>
                    <a:xfrm rot="13497784" flipH="1">
                      <a:off x="7665015" y="2627381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7" name="Trapezoid 846"/>
                    <p:cNvSpPr/>
                    <p:nvPr/>
                  </p:nvSpPr>
                  <p:spPr>
                    <a:xfrm rot="13659933" flipH="1">
                      <a:off x="7647528" y="2642731"/>
                      <a:ext cx="20307" cy="14800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8" name="Trapezoid 847"/>
                    <p:cNvSpPr/>
                    <p:nvPr/>
                  </p:nvSpPr>
                  <p:spPr>
                    <a:xfrm rot="3346824" flipH="1">
                      <a:off x="7572859" y="2540181"/>
                      <a:ext cx="20307" cy="42831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49" name="Trapezoid 848"/>
                    <p:cNvSpPr/>
                    <p:nvPr/>
                  </p:nvSpPr>
                  <p:spPr>
                    <a:xfrm rot="3346824" flipH="1">
                      <a:off x="7757699" y="2754250"/>
                      <a:ext cx="20307" cy="81944"/>
                    </a:xfrm>
                    <a:prstGeom prst="trapezoid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32" name="Group 131"/>
                  <p:cNvGrpSpPr/>
                  <p:nvPr/>
                </p:nvGrpSpPr>
                <p:grpSpPr>
                  <a:xfrm>
                    <a:off x="2210971" y="1108360"/>
                    <a:ext cx="5786222" cy="5951439"/>
                    <a:chOff x="2210971" y="1108360"/>
                    <a:chExt cx="5786222" cy="5951439"/>
                  </a:xfrm>
                </p:grpSpPr>
                <p:grpSp>
                  <p:nvGrpSpPr>
                    <p:cNvPr id="131" name="Group 130"/>
                    <p:cNvGrpSpPr/>
                    <p:nvPr/>
                  </p:nvGrpSpPr>
                  <p:grpSpPr>
                    <a:xfrm>
                      <a:off x="2210971" y="1108360"/>
                      <a:ext cx="5786222" cy="5951439"/>
                      <a:chOff x="2210970" y="1108446"/>
                      <a:chExt cx="5786222" cy="5951439"/>
                    </a:xfrm>
                  </p:grpSpPr>
                  <p:grpSp>
                    <p:nvGrpSpPr>
                      <p:cNvPr id="92" name="Group 91"/>
                      <p:cNvGrpSpPr/>
                      <p:nvPr/>
                    </p:nvGrpSpPr>
                    <p:grpSpPr>
                      <a:xfrm>
                        <a:off x="2210970" y="1108446"/>
                        <a:ext cx="5786222" cy="5951439"/>
                        <a:chOff x="2210970" y="1108446"/>
                        <a:chExt cx="5786222" cy="5951439"/>
                      </a:xfrm>
                    </p:grpSpPr>
                    <p:grpSp>
                      <p:nvGrpSpPr>
                        <p:cNvPr id="87" name="Group 86"/>
                        <p:cNvGrpSpPr/>
                        <p:nvPr/>
                      </p:nvGrpSpPr>
                      <p:grpSpPr>
                        <a:xfrm>
                          <a:off x="2210970" y="1108446"/>
                          <a:ext cx="5786222" cy="5951439"/>
                          <a:chOff x="2210970" y="1108446"/>
                          <a:chExt cx="5786222" cy="5951439"/>
                        </a:xfrm>
                      </p:grpSpPr>
                      <p:grpSp>
                        <p:nvGrpSpPr>
                          <p:cNvPr id="82" name="Group 81"/>
                          <p:cNvGrpSpPr/>
                          <p:nvPr/>
                        </p:nvGrpSpPr>
                        <p:grpSpPr>
                          <a:xfrm>
                            <a:off x="2210970" y="1108446"/>
                            <a:ext cx="5786222" cy="5951439"/>
                            <a:chOff x="2210970" y="1108446"/>
                            <a:chExt cx="5786222" cy="5951439"/>
                          </a:xfrm>
                        </p:grpSpPr>
                        <p:grpSp>
                          <p:nvGrpSpPr>
                            <p:cNvPr id="76" name="Group 75"/>
                            <p:cNvGrpSpPr/>
                            <p:nvPr/>
                          </p:nvGrpSpPr>
                          <p:grpSpPr>
                            <a:xfrm>
                              <a:off x="2210970" y="1108446"/>
                              <a:ext cx="5786222" cy="5951439"/>
                              <a:chOff x="2210969" y="1108446"/>
                              <a:chExt cx="5786222" cy="5951439"/>
                            </a:xfrm>
                          </p:grpSpPr>
                          <p:grpSp>
                            <p:nvGrpSpPr>
                              <p:cNvPr id="69" name="Group 68"/>
                              <p:cNvGrpSpPr/>
                              <p:nvPr/>
                            </p:nvGrpSpPr>
                            <p:grpSpPr>
                              <a:xfrm>
                                <a:off x="2210969" y="1108446"/>
                                <a:ext cx="5786222" cy="5951439"/>
                                <a:chOff x="2206433" y="1106000"/>
                                <a:chExt cx="5786222" cy="5951439"/>
                              </a:xfrm>
                            </p:grpSpPr>
                            <p:grpSp>
                              <p:nvGrpSpPr>
                                <p:cNvPr id="56" name="Group 55"/>
                                <p:cNvGrpSpPr/>
                                <p:nvPr/>
                              </p:nvGrpSpPr>
                              <p:grpSpPr>
                                <a:xfrm>
                                  <a:off x="2206433" y="1106000"/>
                                  <a:ext cx="5786222" cy="5951439"/>
                                  <a:chOff x="2206433" y="1109175"/>
                                  <a:chExt cx="5786222" cy="5951439"/>
                                </a:xfrm>
                              </p:grpSpPr>
                              <p:sp>
                                <p:nvSpPr>
                                  <p:cNvPr id="454" name="Block Arc 453"/>
                                  <p:cNvSpPr>
                                    <a:spLocks noChangeAspect="1"/>
                                  </p:cNvSpPr>
                                  <p:nvPr/>
                                </p:nvSpPr>
                                <p:spPr>
                                  <a:xfrm flipH="1">
                                    <a:off x="4719432" y="6065510"/>
                                    <a:ext cx="841424" cy="837554"/>
                                  </a:xfrm>
                                  <a:prstGeom prst="blockArc">
                                    <a:avLst>
                                      <a:gd name="adj1" fmla="val 16185934"/>
                                      <a:gd name="adj2" fmla="val 18119087"/>
                                      <a:gd name="adj3" fmla="val 6012"/>
                                    </a:avLst>
                                  </a:prstGeom>
                                  <a:solidFill>
                                    <a:srgbClr val="97CFFF"/>
                                  </a:solidFill>
                                  <a:ln w="12700" cmpd="sng">
                                    <a:solidFill>
                                      <a:srgbClr val="000090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53" name="Group 52"/>
                                  <p:cNvGrpSpPr/>
                                  <p:nvPr/>
                                </p:nvGrpSpPr>
                                <p:grpSpPr>
                                  <a:xfrm>
                                    <a:off x="2206433" y="1109175"/>
                                    <a:ext cx="5786222" cy="5951439"/>
                                    <a:chOff x="2206433" y="1109175"/>
                                    <a:chExt cx="5786222" cy="5951439"/>
                                  </a:xfrm>
                                </p:grpSpPr>
                                <p:sp>
                                  <p:nvSpPr>
                                    <p:cNvPr id="452" name="Block Arc 451"/>
                                    <p:cNvSpPr>
                                      <a:spLocks noChangeAspect="1"/>
                                    </p:cNvSpPr>
                                    <p:nvPr/>
                                  </p:nvSpPr>
                                  <p:spPr>
                                    <a:xfrm rot="10420819">
                                      <a:off x="5487584" y="5403768"/>
                                      <a:ext cx="823052" cy="819266"/>
                                    </a:xfrm>
                                    <a:prstGeom prst="blockArc">
                                      <a:avLst>
                                        <a:gd name="adj1" fmla="val 16757216"/>
                                        <a:gd name="adj2" fmla="val 18354246"/>
                                        <a:gd name="adj3" fmla="val 5558"/>
                                      </a:avLst>
                                    </a:prstGeom>
                                    <a:solidFill>
                                      <a:srgbClr val="97CFFF"/>
                                    </a:solidFill>
                                    <a:ln w="12700" cmpd="sng">
                                      <a:solidFill>
                                        <a:srgbClr val="000090"/>
                                      </a:solidFill>
                                    </a:ln>
                                    <a:effectLst/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3">
                                      <a:schemeClr val="accent1"/>
                                    </a:fillRef>
                                    <a:effectRef idx="2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 dirty="0">
                                        <a:solidFill>
                                          <a:schemeClr val="tx1"/>
                                        </a:solidFill>
                                      </a:endParaRPr>
                                    </a:p>
                                  </p:txBody>
                                </p:sp>
                                <p:grpSp>
                                  <p:nvGrpSpPr>
                                    <p:cNvPr id="52" name="Group 5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2206433" y="1109175"/>
                                      <a:ext cx="5786222" cy="5951439"/>
                                      <a:chOff x="2210969" y="1118247"/>
                                      <a:chExt cx="5786222" cy="5951439"/>
                                    </a:xfrm>
                                  </p:grpSpPr>
                                  <p:sp>
                                    <p:nvSpPr>
                                      <p:cNvPr id="270" name="Block Arc 269"/>
                                      <p:cNvSpPr>
                                        <a:spLocks noChangeAspect="1"/>
                                      </p:cNvSpPr>
                                      <p:nvPr/>
                                    </p:nvSpPr>
                                    <p:spPr>
                                      <a:xfrm rot="10800000">
                                        <a:off x="4878729" y="5534754"/>
                                        <a:ext cx="858204" cy="857659"/>
                                      </a:xfrm>
                                      <a:prstGeom prst="blockArc">
                                        <a:avLst>
                                          <a:gd name="adj1" fmla="val 13931882"/>
                                          <a:gd name="adj2" fmla="val 18428526"/>
                                          <a:gd name="adj3" fmla="val 5785"/>
                                        </a:avLst>
                                      </a:prstGeom>
                                      <a:solidFill>
                                        <a:srgbClr val="97CFFF"/>
                                      </a:solidFill>
                                      <a:ln w="12700" cmpd="sng">
                                        <a:solidFill>
                                          <a:srgbClr val="000090"/>
                                        </a:solidFill>
                                      </a:ln>
                                      <a:effectLst/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3">
                                        <a:schemeClr val="accent1"/>
                                      </a:fillRef>
                                      <a:effectRef idx="2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50" name="Group 4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2210969" y="1118247"/>
                                        <a:ext cx="5786222" cy="5951439"/>
                                        <a:chOff x="2210969" y="1118247"/>
                                        <a:chExt cx="5786222" cy="5951439"/>
                                      </a:xfrm>
                                    </p:grpSpPr>
                                    <p:sp>
                                      <p:nvSpPr>
                                        <p:cNvPr id="455" name="Block Arc 454"/>
                                        <p:cNvSpPr>
                                          <a:spLocks noChangeAspect="1"/>
                                        </p:cNvSpPr>
                                        <p:nvPr/>
                                      </p:nvSpPr>
                                      <p:spPr>
                                        <a:xfrm rot="11648838" flipH="1">
                                          <a:off x="4352950" y="5401843"/>
                                          <a:ext cx="823052" cy="819266"/>
                                        </a:xfrm>
                                        <a:prstGeom prst="blockArc">
                                          <a:avLst>
                                            <a:gd name="adj1" fmla="val 16420286"/>
                                            <a:gd name="adj2" fmla="val 18611628"/>
                                            <a:gd name="adj3" fmla="val 6151"/>
                                          </a:avLst>
                                        </a:prstGeom>
                                        <a:solidFill>
                                          <a:srgbClr val="97CFFF"/>
                                        </a:solidFill>
                                        <a:ln w="12700" cmpd="sng">
                                          <a:solidFill>
                                            <a:srgbClr val="000090"/>
                                          </a:solidFill>
                                        </a:ln>
                                        <a:effectLst/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49" name="Group 4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2210969" y="1118247"/>
                                          <a:ext cx="5786222" cy="5951439"/>
                                          <a:chOff x="2210969" y="1118247"/>
                                          <a:chExt cx="5786222" cy="5951439"/>
                                        </a:xfrm>
                                      </p:grpSpPr>
                                      <p:sp>
                                        <p:nvSpPr>
                                          <p:cNvPr id="453" name="Block Arc 452"/>
                                          <p:cNvSpPr>
                                            <a:spLocks noChangeAspec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5069330" y="6068685"/>
                                            <a:ext cx="841424" cy="837554"/>
                                          </a:xfrm>
                                          <a:prstGeom prst="blockArc">
                                            <a:avLst>
                                              <a:gd name="adj1" fmla="val 16185934"/>
                                              <a:gd name="adj2" fmla="val 18280756"/>
                                              <a:gd name="adj3" fmla="val 5565"/>
                                            </a:avLst>
                                          </a:prstGeom>
                                          <a:solidFill>
                                            <a:srgbClr val="97CFFF"/>
                                          </a:solidFill>
                                          <a:ln w="12700" cmpd="sng">
                                            <a:solidFill>
                                              <a:srgbClr val="000090"/>
                                            </a:solidFill>
                                          </a:ln>
                                          <a:effectLst/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3">
                                            <a:schemeClr val="accent1"/>
                                          </a:fillRef>
                                          <a:effectRef idx="2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 dirty="0">
                                              <a:solidFill>
                                                <a:schemeClr val="tx1"/>
                                              </a:solidFill>
                                            </a:endParaRPr>
                                          </a:p>
                                        </p:txBody>
                                      </p:sp>
                                      <p:grpSp>
                                        <p:nvGrpSpPr>
                                          <p:cNvPr id="48" name="Group 47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2210969" y="1118247"/>
                                            <a:ext cx="5786222" cy="5951439"/>
                                            <a:chOff x="2210969" y="1118247"/>
                                            <a:chExt cx="5786222" cy="5951439"/>
                                          </a:xfrm>
                                        </p:grpSpPr>
                                        <p:sp>
                                          <p:nvSpPr>
                                            <p:cNvPr id="444" name="Block Arc 443"/>
                                            <p:cNvSpPr>
                                              <a:spLocks noChangeAspect="1"/>
                                            </p:cNvSpPr>
                                            <p:nvPr/>
                                          </p:nvSpPr>
                                          <p:spPr>
                                            <a:xfrm rot="11186912">
                                              <a:off x="3317371" y="4833668"/>
                                              <a:ext cx="823052" cy="819266"/>
                                            </a:xfrm>
                                            <a:prstGeom prst="blockArc">
                                              <a:avLst>
                                                <a:gd name="adj1" fmla="val 18716467"/>
                                                <a:gd name="adj2" fmla="val 21064333"/>
                                                <a:gd name="adj3" fmla="val 6311"/>
                                              </a:avLst>
                                            </a:prstGeom>
                                            <a:solidFill>
                                              <a:srgbClr val="97CFFF"/>
                                            </a:solidFill>
                                            <a:ln w="12700" cmpd="sng">
                                              <a:solidFill>
                                                <a:srgbClr val="000090"/>
                                              </a:solidFill>
                                            </a:ln>
                                            <a:effectLst/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3">
                                              <a:schemeClr val="accent1"/>
                                            </a:fillRef>
                                            <a:effectRef idx="2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 dirty="0">
                                                <a:solidFill>
                                                  <a:schemeClr val="tx1"/>
                                                </a:solidFill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448" name="Block Arc 447"/>
                                            <p:cNvSpPr>
                                              <a:spLocks noChangeAspect="1"/>
                                            </p:cNvSpPr>
                                            <p:nvPr/>
                                          </p:nvSpPr>
                                          <p:spPr>
                                            <a:xfrm rot="9697712">
                                              <a:off x="2769336" y="3870092"/>
                                              <a:ext cx="823052" cy="819266"/>
                                            </a:xfrm>
                                            <a:prstGeom prst="blockArc">
                                              <a:avLst>
                                                <a:gd name="adj1" fmla="val 19641188"/>
                                                <a:gd name="adj2" fmla="val 21542748"/>
                                                <a:gd name="adj3" fmla="val 5542"/>
                                              </a:avLst>
                                            </a:prstGeom>
                                            <a:solidFill>
                                              <a:srgbClr val="97CFFF"/>
                                            </a:solidFill>
                                            <a:ln w="12700" cmpd="sng">
                                              <a:solidFill>
                                                <a:srgbClr val="000090"/>
                                              </a:solidFill>
                                            </a:ln>
                                            <a:effectLst/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3">
                                              <a:schemeClr val="accent1"/>
                                            </a:fillRef>
                                            <a:effectRef idx="2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 dirty="0">
                                                <a:solidFill>
                                                  <a:schemeClr val="tx1"/>
                                                </a:solidFill>
                                              </a:endParaRPr>
                                            </a:p>
                                          </p:txBody>
                                        </p:sp>
                                        <p:grpSp>
                                          <p:nvGrpSpPr>
                                            <p:cNvPr id="47" name="Group 46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2210969" y="1118247"/>
                                              <a:ext cx="5786222" cy="5951439"/>
                                              <a:chOff x="2201897" y="1109175"/>
                                              <a:chExt cx="5786222" cy="5951439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46" name="Group 45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2201897" y="1109175"/>
                                                <a:ext cx="5786222" cy="5951439"/>
                                                <a:chOff x="2201897" y="1109175"/>
                                                <a:chExt cx="5786222" cy="5951439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45" name="Group 44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2201897" y="1109175"/>
                                                  <a:ext cx="5786222" cy="5951439"/>
                                                  <a:chOff x="2210969" y="1109175"/>
                                                  <a:chExt cx="5786222" cy="5951439"/>
                                                </a:xfrm>
                                              </p:grpSpPr>
                                              <p:sp>
                                                <p:nvSpPr>
                                                  <p:cNvPr id="447" name="Block Arc 446"/>
                                                  <p:cNvSpPr>
                                                    <a:spLocks noChangeAspec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 rot="19740642">
                                                    <a:off x="2326427" y="4509903"/>
                                                    <a:ext cx="841424" cy="837554"/>
                                                  </a:xfrm>
                                                  <a:prstGeom prst="blockArc">
                                                    <a:avLst>
                                                      <a:gd name="adj1" fmla="val 19660515"/>
                                                      <a:gd name="adj2" fmla="val 21486090"/>
                                                      <a:gd name="adj3" fmla="val 6241"/>
                                                    </a:avLst>
                                                  </a:prstGeom>
                                                  <a:solidFill>
                                                    <a:srgbClr val="97CFFF"/>
                                                  </a:solidFill>
                                                  <a:ln w="12700" cmpd="sng">
                                                    <a:solidFill>
                                                      <a:srgbClr val="000090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3">
                                                    <a:schemeClr val="accent1"/>
                                                  </a:fillRef>
                                                  <a:effectRef idx="2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lt1"/>
                                                  </a:fontRef>
                                                </p:style>
                                                <p:txBody>
                                                  <a:bodyPr rtlCol="0" anchor="ctr"/>
                                                  <a:lstStyle/>
                                                  <a:p>
                                                    <a:pPr algn="ctr"/>
                                                    <a:endParaRPr lang="en-US" dirty="0">
                                                      <a:solidFill>
                                                        <a:schemeClr val="tx1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  <p:cxnSp>
                                                <p:nvCxnSpPr>
                                                  <p:cNvPr id="261" name="Straight Connector 260"/>
                                                  <p:cNvCxnSpPr>
                                                    <a:cxnSpLocks/>
                                                  </p:cNvCxnSpPr>
                                                  <p:nvPr/>
                                                </p:nvCxnSpPr>
                                                <p:spPr>
                                                  <a:xfrm flipH="1">
                                                    <a:off x="3323419" y="5245237"/>
                                                    <a:ext cx="36576" cy="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>
                                                    <a:solidFill>
                                                      <a:srgbClr val="97CFFF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2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1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grpSp>
                                                <p:nvGrpSpPr>
                                                  <p:cNvPr id="35" name="Group 34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2210969" y="1109175"/>
                                                    <a:ext cx="5786222" cy="5951439"/>
                                                    <a:chOff x="2213341" y="1110899"/>
                                                    <a:chExt cx="5786222" cy="5951439"/>
                                                  </a:xfrm>
                                                  <a:solidFill>
                                                    <a:srgbClr val="97CFFF"/>
                                                  </a:solidFill>
                                                </p:grpSpPr>
                                                <p:grpSp>
                                                  <p:nvGrpSpPr>
                                                    <p:cNvPr id="237" name="Group 236"/>
                                                    <p:cNvGrpSpPr>
                                                      <a:grpSpLocks noChangeAspect="1"/>
                                                    </p:cNvGrpSpPr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2213341" y="1110899"/>
                                                      <a:ext cx="5786222" cy="5951439"/>
                                                      <a:chOff x="-6431992" y="392026"/>
                                                      <a:chExt cx="5960199" cy="6111543"/>
                                                    </a:xfrm>
                                                    <a:grpFill/>
                                                  </p:grpSpPr>
                                                  <p:sp>
                                                    <p:nvSpPr>
                                                      <p:cNvPr id="66" name="Rectangle 65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 rot="7197917">
                                                        <a:off x="-1388027" y="4313901"/>
                                                        <a:ext cx="872660" cy="47094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/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67" name="Block Arc 66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4319383">
                                                        <a:off x="-5750646" y="3635835"/>
                                                        <a:ext cx="1003387" cy="1005837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3900978"/>
                                                          <a:gd name="adj2" fmla="val 18124146"/>
                                                          <a:gd name="adj3" fmla="val 5023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44" name="Block Arc 43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 rot="20389578">
                                                        <a:off x="-5961080" y="4515132"/>
                                                        <a:ext cx="740815" cy="744261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9135583"/>
                                                          <a:gd name="adj2" fmla="val 21039929"/>
                                                          <a:gd name="adj3" fmla="val 6808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 dirty="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51" name="Block Arc 50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0800000">
                                                        <a:off x="-5620881" y="1708726"/>
                                                        <a:ext cx="3929315" cy="3931852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6250512"/>
                                                          <a:gd name="adj2" fmla="val 19650437"/>
                                                          <a:gd name="adj3" fmla="val 1360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55" name="Block Arc 154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0800000" flipH="1">
                                                        <a:off x="-4778823" y="1715568"/>
                                                        <a:ext cx="3929316" cy="3931853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6249241"/>
                                                          <a:gd name="adj2" fmla="val 19656556"/>
                                                          <a:gd name="adj3" fmla="val 1222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56" name="Block Arc 155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0800000" flipH="1" flipV="1">
                                                        <a:off x="-4792017" y="392026"/>
                                                        <a:ext cx="3929316" cy="3931852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6212234"/>
                                                          <a:gd name="adj2" fmla="val 19612337"/>
                                                          <a:gd name="adj3" fmla="val 1299"/>
                                                        </a:avLst>
                                                      </a:prstGeom>
                                                      <a:solidFill>
                                                        <a:srgbClr val="97CFFF"/>
                                                      </a:solidFill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57" name="Block Arc 156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0800000" flipV="1">
                                                        <a:off x="-5607396" y="393279"/>
                                                        <a:ext cx="3929316" cy="3931852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6282808"/>
                                                          <a:gd name="adj2" fmla="val 19729125"/>
                                                          <a:gd name="adj3" fmla="val 1278"/>
                                                        </a:avLst>
                                                      </a:prstGeom>
                                                      <a:solidFill>
                                                        <a:srgbClr val="97CFFF"/>
                                                      </a:solidFill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59" name="Block Arc 158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5400000" flipH="1">
                                                        <a:off x="-4402377" y="1058644"/>
                                                        <a:ext cx="3929316" cy="3931852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4466964"/>
                                                          <a:gd name="adj2" fmla="val 17822626"/>
                                                          <a:gd name="adj3" fmla="val 1195"/>
                                                        </a:avLst>
                                                      </a:prstGeom>
                                                      <a:solidFill>
                                                        <a:srgbClr val="97CFFF"/>
                                                      </a:solidFill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60" name="Block Arc 159"/>
                                                      <p:cNvSpPr>
                                                        <a:spLocks noChangeAspec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 rot="16200000">
                                                        <a:off x="-5986196" y="1050526"/>
                                                        <a:ext cx="3929316" cy="3931852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14474389"/>
                                                          <a:gd name="adj2" fmla="val 17936411"/>
                                                          <a:gd name="adj3" fmla="val 1197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62" name="Rectangle 161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-3700670" y="394744"/>
                                                        <a:ext cx="890129" cy="47304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solidFill>
                                                        <a:srgbClr val="97CFFF"/>
                                                      </a:solidFill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  <a:scene3d>
                                                        <a:camera prst="orthographicFront">
                                                          <a:rot lat="0" lon="0" rev="0"/>
                                                        </a:camera>
                                                        <a:lightRig rig="threePt" dir="t"/>
                                                      </a:scene3d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/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163" name="Rectangle 162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-5931916" y="1687397"/>
                                                        <a:ext cx="844409" cy="47304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  <a:scene3d>
                                                        <a:camera prst="orthographicFront">
                                                          <a:rot lat="0" lon="0" rev="3600000"/>
                                                        </a:camera>
                                                        <a:lightRig rig="threePt" dir="t"/>
                                                      </a:scene3d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/>
                                                      </a:p>
                                                    </p:txBody>
                                                  </p:sp>
                                                  <p:grpSp>
                                                    <p:nvGrpSpPr>
                                                      <p:cNvPr id="280" name="Group 279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 rot="17997400">
                                                        <a:off x="-3776716" y="5174952"/>
                                                        <a:ext cx="1126694" cy="1530539"/>
                                                        <a:chOff x="2579466" y="4673742"/>
                                                        <a:chExt cx="1126694" cy="1530539"/>
                                                      </a:xfrm>
                                                      <a:grpFill/>
                                                    </p:grpSpPr>
                                                    <p:sp>
                                                      <p:nvSpPr>
                                                        <p:cNvPr id="278" name="Block Arc 277"/>
                                                        <p:cNvSpPr>
                                                          <a:spLocks noChangeAspec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 rot="14859794">
                                                          <a:off x="2581013" y="4672195"/>
                                                          <a:ext cx="665463" cy="668558"/>
                                                        </a:xfrm>
                                                        <a:prstGeom prst="blockArc">
                                                          <a:avLst>
                                                            <a:gd name="adj1" fmla="val 5133811"/>
                                                            <a:gd name="adj2" fmla="val 7486658"/>
                                                            <a:gd name="adj3" fmla="val 7861"/>
                                                          </a:avLst>
                                                        </a:prstGeom>
                                                        <a:grpFill/>
                                                        <a:ln w="12700" cmpd="sng">
                                                          <a:solidFill>
                                                            <a:srgbClr val="000090"/>
                                                          </a:solidFill>
                                                        </a:ln>
                                                        <a:effectLst/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3">
                                                          <a:schemeClr val="accent1"/>
                                                        </a:fillRef>
                                                        <a:effectRef idx="2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lt1"/>
                                                        </a:fontRef>
                                                      </p:style>
                                                      <p:txBody>
                                                        <a:bodyPr rtlCol="0" anchor="ctr"/>
                                                        <a:lstStyle/>
                                                        <a:p>
                                                          <a:pPr algn="ctr"/>
                                                          <a:endParaRPr lang="en-US" dirty="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</a:endParaRPr>
                                                        </a:p>
                                                      </p:txBody>
                                                    </p:sp>
                                                    <p:sp>
                                                      <p:nvSpPr>
                                                        <p:cNvPr id="279" name="Block Arc 278"/>
                                                        <p:cNvSpPr/>
                                                        <p:nvPr/>
                                                      </p:nvSpPr>
                                                      <p:spPr>
                                                        <a:xfrm rot="20389578">
                                                          <a:off x="2965345" y="5460020"/>
                                                          <a:ext cx="740815" cy="744261"/>
                                                        </a:xfrm>
                                                        <a:prstGeom prst="blockArc">
                                                          <a:avLst>
                                                            <a:gd name="adj1" fmla="val 18737170"/>
                                                            <a:gd name="adj2" fmla="val 21013659"/>
                                                            <a:gd name="adj3" fmla="val 6897"/>
                                                          </a:avLst>
                                                        </a:prstGeom>
                                                        <a:grpFill/>
                                                        <a:ln w="12700" cmpd="sng">
                                                          <a:solidFill>
                                                            <a:srgbClr val="000090"/>
                                                          </a:solidFill>
                                                        </a:ln>
                                                        <a:effectLst/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3">
                                                          <a:schemeClr val="accent1"/>
                                                        </a:fillRef>
                                                        <a:effectRef idx="2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lt1"/>
                                                        </a:fontRef>
                                                      </p:style>
                                                      <p:txBody>
                                                        <a:bodyPr rtlCol="0" anchor="ctr"/>
                                                        <a:lstStyle/>
                                                        <a:p>
                                                          <a:pPr algn="ctr"/>
                                                          <a:endParaRPr lang="en-US" dirty="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</a:endParaRPr>
                                                        </a:p>
                                                      </p:txBody>
                                                    </p:sp>
                                                  </p:grpSp>
                                                  <p:sp>
                                                    <p:nvSpPr>
                                                      <p:cNvPr id="58" name="Block Arc 57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 rot="15009210">
                                                        <a:off x="-6430269" y="3673229"/>
                                                        <a:ext cx="740815" cy="744261"/>
                                                      </a:xfrm>
                                                      <a:prstGeom prst="blockArc">
                                                        <a:avLst>
                                                          <a:gd name="adj1" fmla="val 5513313"/>
                                                          <a:gd name="adj2" fmla="val 7463698"/>
                                                          <a:gd name="adj3" fmla="val 7124"/>
                                                        </a:avLst>
                                                      </a:prstGeom>
                                                      <a:grpFill/>
                                                      <a:ln w="12700" cmpd="sng">
                                                        <a:solidFill>
                                                          <a:srgbClr val="000090"/>
                                                        </a:solidFill>
                                                      </a:ln>
                                                      <a:effectLst/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3">
                                                        <a:schemeClr val="accent1"/>
                                                      </a:fillRef>
                                                      <a:effectRef idx="2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lt1"/>
                                                      </a:fontRef>
                                                    </p:style>
                                                    <p:txBody>
                                                      <a:bodyPr rtlCol="0" anchor="ctr"/>
                                                      <a:lstStyle/>
                                                      <a:p>
                                                        <a:pPr algn="ctr"/>
                                                        <a:endParaRPr lang="en-US" dirty="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</p:grpSp>
                                                <p:cxnSp>
                                                  <p:nvCxnSpPr>
                                                    <p:cNvPr id="282" name="Straight Connector 281"/>
                                                    <p:cNvCxnSpPr>
                                                      <a:cxnSpLocks noChangeAspect="1"/>
                                                    </p:cNvCxnSpPr>
                                                    <p:nvPr/>
                                                  </p:nvCxnSpPr>
                                                  <p:spPr>
                                                    <a:xfrm>
                                                      <a:off x="7309127" y="5311551"/>
                                                      <a:ext cx="27432" cy="2021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  <a:grpFill/>
                                                    <a:ln>
                                                      <a:solidFill>
                                                        <a:srgbClr val="97CFFF"/>
                                                      </a:solidFill>
                                                    </a:ln>
                                                    <a:effectLst/>
                                                  </p:spPr>
                                                  <p:style>
                                                    <a:lnRef idx="2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1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cxnSp>
                                                  <p:nvCxnSpPr>
                                                    <p:cNvPr id="287" name="Straight Connector 286"/>
                                                    <p:cNvCxnSpPr>
                                                      <a:cxnSpLocks noChangeAspect="1"/>
                                                    </p:cNvCxnSpPr>
                                                    <p:nvPr/>
                                                  </p:nvCxnSpPr>
                                                  <p:spPr>
                                                    <a:xfrm>
                                                      <a:off x="7728377" y="4579978"/>
                                                      <a:ext cx="27432" cy="17133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  <a:grpFill/>
                                                    <a:ln>
                                                      <a:solidFill>
                                                        <a:srgbClr val="97CFFF"/>
                                                      </a:solidFill>
                                                    </a:ln>
                                                    <a:effectLst/>
                                                  </p:spPr>
                                                  <p:style>
                                                    <a:lnRef idx="2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1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</p:grpSp>
                                              <p:cxnSp>
                                                <p:nvCxnSpPr>
                                                  <p:cNvPr id="316" name="Straight Connector 315"/>
                                                  <p:cNvCxnSpPr>
                                                    <a:cxnSpLocks noChangeAspect="1"/>
                                                  </p:cNvCxnSpPr>
                                                  <p:nvPr/>
                                                </p:nvCxnSpPr>
                                                <p:spPr>
                                                  <a:xfrm flipH="1" flipV="1">
                                                    <a:off x="2879885" y="4747760"/>
                                                    <a:ext cx="36576" cy="5446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>
                                                    <a:solidFill>
                                                      <a:srgbClr val="97CFFF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2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1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cxnSp>
                                                <p:nvCxnSpPr>
                                                  <p:cNvPr id="336" name="Straight Connector 335"/>
                                                  <p:cNvCxnSpPr>
                                                    <a:cxnSpLocks noChangeAspect="1"/>
                                                  </p:cNvCxnSpPr>
                                                  <p:nvPr/>
                                                </p:nvCxnSpPr>
                                                <p:spPr>
                                                  <a:xfrm flipH="1">
                                                    <a:off x="3183698" y="5175015"/>
                                                    <a:ext cx="19383" cy="36576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>
                                                    <a:solidFill>
                                                      <a:srgbClr val="97CFFF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2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1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cxnSp>
                                                <p:nvCxnSpPr>
                                                  <p:cNvPr id="344" name="Straight Connector 343"/>
                                                  <p:cNvCxnSpPr>
                                                    <a:cxnSpLocks noChangeAspect="1"/>
                                                  </p:cNvCxnSpPr>
                                                  <p:nvPr/>
                                                </p:nvCxnSpPr>
                                                <p:spPr>
                                                  <a:xfrm flipH="1">
                                                    <a:off x="3298213" y="5302857"/>
                                                    <a:ext cx="33704" cy="20163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>
                                                    <a:solidFill>
                                                      <a:srgbClr val="97CFFF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2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1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cxnSp>
                                                <p:nvCxnSpPr>
                                                  <p:cNvPr id="311" name="Straight Connector 310"/>
                                                  <p:cNvCxnSpPr>
                                                    <a:cxnSpLocks noChangeAspect="1"/>
                                                  </p:cNvCxnSpPr>
                                                  <p:nvPr/>
                                                </p:nvCxnSpPr>
                                                <p:spPr>
                                                  <a:xfrm flipH="1">
                                                    <a:off x="2871878" y="4555510"/>
                                                    <a:ext cx="30322" cy="11757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 w="28575" cmpd="sng">
                                                    <a:solidFill>
                                                      <a:srgbClr val="97CFFF"/>
                                                    </a:solidFill>
                                                  </a:ln>
                                                  <a:effectLst/>
                                                </p:spPr>
                                                <p:style>
                                                  <a:lnRef idx="2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1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322" name="Straight Connector 321"/>
                                                <p:cNvCxnSpPr>
                                                  <a:cxnSpLocks noChangeAspect="1"/>
                                                </p:cNvCxnSpPr>
                                                <p:nvPr/>
                                              </p:nvCxnSpPr>
                                              <p:spPr>
                                                <a:xfrm flipH="1" flipV="1">
                                                  <a:off x="2874345" y="2741141"/>
                                                  <a:ext cx="29165" cy="16225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  <a:ln>
                                                  <a:solidFill>
                                                    <a:srgbClr val="97CFFF"/>
                                                  </a:solidFill>
                                                </a:ln>
                                                <a:effectLst/>
                                              </p:spPr>
                                              <p:style>
                                                <a:lnRef idx="2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1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cxnSp>
                                              <p:nvCxnSpPr>
                                                <p:cNvPr id="325" name="Straight Connector 324"/>
                                                <p:cNvCxnSpPr>
                                                  <a:cxnSpLocks noChangeAspect="1"/>
                                                </p:cNvCxnSpPr>
                                                <p:nvPr/>
                                              </p:nvCxnSpPr>
                                              <p:spPr>
                                                <a:xfrm flipH="1" flipV="1">
                                                  <a:off x="3288482" y="2025272"/>
                                                  <a:ext cx="29165" cy="16225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  <a:ln>
                                                  <a:solidFill>
                                                    <a:srgbClr val="97CFFF"/>
                                                  </a:solidFill>
                                                </a:ln>
                                                <a:effectLst/>
                                              </p:spPr>
                                              <p:style>
                                                <a:lnRef idx="2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1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p:cxnSp>
                                            <p:nvCxnSpPr>
                                              <p:cNvPr id="314" name="Straight Connector 313"/>
                                              <p:cNvCxnSpPr>
                                                <a:cxnSpLocks noChangeAspect="1"/>
                                              </p:cNvCxnSpPr>
                                              <p:nvPr/>
                                            </p:nvCxnSpPr>
                                            <p:spPr>
                                              <a:xfrm flipV="1">
                                                <a:off x="4850456" y="1115381"/>
                                                <a:ext cx="0" cy="36576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  <a:ln>
                                                <a:solidFill>
                                                  <a:srgbClr val="97CFFF"/>
                                                </a:solidFill>
                                              </a:ln>
                                              <a:effectLst/>
                                            </p:spPr>
                                            <p:style>
                                              <a:lnRef idx="2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1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  <p:cxnSp>
                                            <p:nvCxnSpPr>
                                              <p:cNvPr id="310" name="Straight Connector 309"/>
                                              <p:cNvCxnSpPr>
                                                <a:cxnSpLocks noChangeAspect="1"/>
                                              </p:cNvCxnSpPr>
                                              <p:nvPr/>
                                            </p:nvCxnSpPr>
                                            <p:spPr>
                                              <a:xfrm flipH="1" flipV="1">
                                                <a:off x="5717605" y="1117963"/>
                                                <a:ext cx="41" cy="36576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  <a:ln>
                                                <a:solidFill>
                                                  <a:srgbClr val="97CFFF"/>
                                                </a:solidFill>
                                              </a:ln>
                                              <a:effectLst/>
                                            </p:spPr>
                                            <p:style>
                                              <a:lnRef idx="2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1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  <p:cxnSp>
                              <p:nvCxnSpPr>
                                <p:cNvPr id="323" name="Straight Connector 322"/>
                                <p:cNvCxnSpPr>
                                  <a:cxnSpLocks noChangeAspect="1"/>
                                </p:cNvCxnSpPr>
                                <p:nvPr/>
                              </p:nvCxnSpPr>
                              <p:spPr>
                                <a:xfrm flipH="1">
                                  <a:off x="2918349" y="4548807"/>
                                  <a:ext cx="15026" cy="27432"/>
                                </a:xfrm>
                                <a:prstGeom prst="line">
                                  <a:avLst/>
                                </a:prstGeom>
                                <a:ln w="19050" cmpd="sng">
                                  <a:solidFill>
                                    <a:srgbClr val="97CFFF"/>
                                  </a:solidFill>
                                </a:ln>
                                <a:effectLst/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67" name="Straight Connector 266"/>
                              <p:cNvCxnSpPr>
                                <a:cxnSpLocks noChangeAspect="1"/>
                              </p:cNvCxnSpPr>
                              <p:nvPr/>
                            </p:nvCxnSpPr>
                            <p:spPr>
                              <a:xfrm flipH="1">
                                <a:off x="5702729" y="6137258"/>
                                <a:ext cx="16585" cy="27432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rgbClr val="97CFFF"/>
                                </a:solidFill>
                              </a:ln>
                              <a:effectLst/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81" name="Straight Connector 280"/>
                            <p:cNvCxnSpPr>
                              <a:cxnSpLocks noChangeAspect="1"/>
                            </p:cNvCxnSpPr>
                            <p:nvPr/>
                          </p:nvCxnSpPr>
                          <p:spPr>
                            <a:xfrm>
                              <a:off x="4928868" y="6130039"/>
                              <a:ext cx="14054" cy="36576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rgbClr val="97CFFF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76" name="Straight Connector 375"/>
                          <p:cNvCxnSpPr>
                            <a:cxnSpLocks noChangeAspect="1"/>
                          </p:cNvCxnSpPr>
                          <p:nvPr/>
                        </p:nvCxnSpPr>
                        <p:spPr>
                          <a:xfrm flipH="1" flipV="1">
                            <a:off x="4878729" y="6176451"/>
                            <a:ext cx="0" cy="36576"/>
                          </a:xfrm>
                          <a:prstGeom prst="line">
                            <a:avLst/>
                          </a:prstGeom>
                          <a:ln>
                            <a:solidFill>
                              <a:srgbClr val="97CFFF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37" name="Straight Connector 336"/>
                        <p:cNvCxnSpPr>
                          <a:cxnSpLocks noChangeAspect="1"/>
                        </p:cNvCxnSpPr>
                        <p:nvPr/>
                      </p:nvCxnSpPr>
                      <p:spPr>
                        <a:xfrm flipV="1">
                          <a:off x="5048659" y="6258982"/>
                          <a:ext cx="26327" cy="27432"/>
                        </a:xfrm>
                        <a:prstGeom prst="line">
                          <a:avLst/>
                        </a:prstGeom>
                        <a:ln>
                          <a:solidFill>
                            <a:srgbClr val="97CFFF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42" name="Straight Connector 341"/>
                      <p:cNvCxnSpPr>
                        <a:cxnSpLocks noChangeAspect="1"/>
                      </p:cNvCxnSpPr>
                      <p:nvPr/>
                    </p:nvCxnSpPr>
                    <p:spPr>
                      <a:xfrm flipH="1" flipV="1">
                        <a:off x="5544365" y="6257355"/>
                        <a:ext cx="23005" cy="36576"/>
                      </a:xfrm>
                      <a:prstGeom prst="line">
                        <a:avLst/>
                      </a:prstGeom>
                      <a:ln>
                        <a:solidFill>
                          <a:srgbClr val="97CFFF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48" name="Straight Connector 347"/>
                    <p:cNvCxnSpPr>
                      <a:cxnSpLocks noChangeAspect="1"/>
                    </p:cNvCxnSpPr>
                    <p:nvPr/>
                  </p:nvCxnSpPr>
                  <p:spPr>
                    <a:xfrm flipH="1" flipV="1">
                      <a:off x="5761380" y="6182840"/>
                      <a:ext cx="0" cy="36576"/>
                    </a:xfrm>
                    <a:prstGeom prst="line">
                      <a:avLst/>
                    </a:prstGeom>
                    <a:ln>
                      <a:solidFill>
                        <a:srgbClr val="97CF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cxnSp>
        <p:nvCxnSpPr>
          <p:cNvPr id="18" name="Straight Arrow Connector 17"/>
          <p:cNvCxnSpPr/>
          <p:nvPr/>
        </p:nvCxnSpPr>
        <p:spPr>
          <a:xfrm>
            <a:off x="3939508" y="520317"/>
            <a:ext cx="473463" cy="635345"/>
          </a:xfrm>
          <a:prstGeom prst="straightConnector1">
            <a:avLst/>
          </a:prstGeom>
          <a:solidFill>
            <a:schemeClr val="bg1"/>
          </a:solidFill>
          <a:ln w="28575" cmpd="sng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28639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0486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" grpId="0" animBg="1"/>
      <p:bldP spid="14" grpId="0"/>
      <p:bldP spid="400" grpId="0" animBg="1"/>
      <p:bldP spid="399" grpId="0" animBg="1"/>
      <p:bldP spid="4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eRHIC FFAG Rings in Perspective</a:t>
            </a:r>
            <a:endParaRPr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5D99A-85EF-441A-B9DB-A43EE3385850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47138" y="843902"/>
            <a:ext cx="7909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Orbits exaggerated transversely 5000x, shape of hexagonal RHIC is evident</a:t>
            </a:r>
            <a:endParaRPr lang="en-GB" sz="2000" dirty="0"/>
          </a:p>
        </p:txBody>
      </p:sp>
      <p:pic>
        <p:nvPicPr>
          <p:cNvPr id="8" name="Picture 7" descr="WHOLEeRHIC-WithStraigh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700"/>
            <a:ext cx="9144000" cy="50410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5504" y="1321570"/>
            <a:ext cx="2491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90"/>
                </a:solidFill>
              </a:rPr>
              <a:t>© </a:t>
            </a:r>
            <a:r>
              <a:rPr lang="en-US" sz="2400" dirty="0" smtClean="0">
                <a:solidFill>
                  <a:srgbClr val="000090"/>
                </a:solidFill>
              </a:rPr>
              <a:t>Stephen Brooks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9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itle 5"/>
          <p:cNvSpPr>
            <a:spLocks noGrp="1"/>
          </p:cNvSpPr>
          <p:nvPr>
            <p:ph type="title"/>
          </p:nvPr>
        </p:nvSpPr>
        <p:spPr>
          <a:xfrm>
            <a:off x="0" y="-89803"/>
            <a:ext cx="9144000" cy="646331"/>
          </a:xfrm>
        </p:spPr>
        <p:txBody>
          <a:bodyPr anchorCtr="1">
            <a:spAutoFit/>
          </a:bodyPr>
          <a:lstStyle/>
          <a:p>
            <a:r>
              <a:rPr lang="en-US" sz="3600" b="1" dirty="0" smtClean="0">
                <a:solidFill>
                  <a:srgbClr val="000099"/>
                </a:solidFill>
                <a:ea typeface="Times New Roman" pitchFamily="-106" charset="0"/>
                <a:cs typeface="Times New Roman" pitchFamily="-106" charset="0"/>
              </a:rPr>
              <a:t>Non-scaling FFAG for Muon Acceleration</a:t>
            </a:r>
            <a:endParaRPr lang="en-US" sz="3600" b="1" dirty="0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" name="Block Arc 7"/>
          <p:cNvSpPr/>
          <p:nvPr/>
        </p:nvSpPr>
        <p:spPr>
          <a:xfrm rot="174221">
            <a:off x="-8127178" y="1964509"/>
            <a:ext cx="27432000" cy="36576000"/>
          </a:xfrm>
          <a:prstGeom prst="blockArc">
            <a:avLst>
              <a:gd name="adj1" fmla="val 16025627"/>
              <a:gd name="adj2" fmla="val 16320467"/>
              <a:gd name="adj3" fmla="val 3203"/>
            </a:avLst>
          </a:prstGeom>
          <a:solidFill>
            <a:srgbClr val="3366FF">
              <a:alpha val="19000"/>
            </a:srgbClr>
          </a:solidFill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7" name="Block Arc 16"/>
          <p:cNvSpPr/>
          <p:nvPr/>
        </p:nvSpPr>
        <p:spPr>
          <a:xfrm rot="10800000">
            <a:off x="-13545425" y="-52160848"/>
            <a:ext cx="36731448" cy="55028592"/>
          </a:xfrm>
          <a:prstGeom prst="blockArc">
            <a:avLst>
              <a:gd name="adj1" fmla="val 16125297"/>
              <a:gd name="adj2" fmla="val 16201067"/>
              <a:gd name="adj3" fmla="val 2382"/>
            </a:avLst>
          </a:prstGeom>
          <a:solidFill>
            <a:srgbClr val="FF0000">
              <a:alpha val="19000"/>
            </a:srgbClr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5" name="Arc 14"/>
          <p:cNvSpPr>
            <a:spLocks noChangeAspect="1"/>
          </p:cNvSpPr>
          <p:nvPr/>
        </p:nvSpPr>
        <p:spPr>
          <a:xfrm>
            <a:off x="-51130101" y="1140341"/>
            <a:ext cx="109728000" cy="109728000"/>
          </a:xfrm>
          <a:prstGeom prst="arc">
            <a:avLst>
              <a:gd name="adj1" fmla="val 16199476"/>
              <a:gd name="adj2" fmla="val 16528508"/>
            </a:avLst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021506" y="477707"/>
            <a:ext cx="6956911" cy="4392243"/>
            <a:chOff x="2880758" y="477707"/>
            <a:chExt cx="6956911" cy="4392243"/>
          </a:xfrm>
        </p:grpSpPr>
        <p:pic>
          <p:nvPicPr>
            <p:cNvPr id="5" name="Picture 4" descr="Screen Shot 2013-10-10 at 5.36.09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9640" y="477707"/>
              <a:ext cx="5784361" cy="4392243"/>
            </a:xfrm>
            <a:prstGeom prst="rect">
              <a:avLst/>
            </a:prstGeom>
            <a:ln w="12700" cmpd="sng"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819628" y="1618947"/>
              <a:ext cx="10250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47.8 mm</a:t>
              </a:r>
              <a:endParaRPr lang="en-US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33899" y="2473048"/>
              <a:ext cx="1085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-29.5 mm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10257" y="771009"/>
              <a:ext cx="682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N=66</a:t>
              </a:r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 rot="397924">
              <a:off x="8131388" y="1645563"/>
              <a:ext cx="1706281" cy="2073726"/>
            </a:xfrm>
            <a:prstGeom prst="rect">
              <a:avLst/>
            </a:prstGeom>
            <a:solidFill>
              <a:srgbClr val="2EFFF0">
                <a:alpha val="11000"/>
              </a:srgbClr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</a:rPr>
                <a:t>DRIFT FOR A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</a:rPr>
                <a:t>CAVITY</a:t>
              </a:r>
              <a:endParaRPr lang="en-US" sz="2000" b="1" dirty="0">
                <a:solidFill>
                  <a:srgbClr val="00009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56411" y="1584325"/>
              <a:ext cx="4460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QF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04959">
              <a:off x="6094660" y="1503313"/>
              <a:ext cx="488535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QD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287585">
              <a:off x="7450386" y="1702206"/>
              <a:ext cx="4460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QF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880758" y="1384769"/>
              <a:ext cx="1706281" cy="2073726"/>
            </a:xfrm>
            <a:prstGeom prst="rect">
              <a:avLst/>
            </a:prstGeom>
            <a:solidFill>
              <a:srgbClr val="2EFFF0">
                <a:alpha val="8000"/>
              </a:srgbClr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00009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23345" y="1123509"/>
              <a:ext cx="1845239" cy="369332"/>
            </a:xfrm>
            <a:prstGeom prst="rect">
              <a:avLst/>
            </a:prstGeom>
            <a:solidFill>
              <a:schemeClr val="bg1"/>
            </a:solidFill>
            <a:scene3d>
              <a:camera prst="orthographicFront">
                <a:rot lat="0" lon="0" rev="2142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CELL LENGTH 5 m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54278" name="Text Box 8"/>
          <p:cNvSpPr txBox="1">
            <a:spLocks noChangeArrowheads="1"/>
          </p:cNvSpPr>
          <p:nvPr/>
        </p:nvSpPr>
        <p:spPr bwMode="auto">
          <a:xfrm>
            <a:off x="256364" y="1580593"/>
            <a:ext cx="8956298" cy="22467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168275" indent="-168275">
              <a:buFontTx/>
              <a:buChar char="-"/>
            </a:pPr>
            <a:r>
              <a:rPr lang="en-US" sz="2800" b="1" u="sng" dirty="0" smtClean="0">
                <a:solidFill>
                  <a:srgbClr val="FF0000"/>
                </a:solidFill>
              </a:rPr>
              <a:t>Extremely strong focusing </a:t>
            </a:r>
            <a:r>
              <a:rPr lang="en-US" sz="2800" b="1" dirty="0">
                <a:solidFill>
                  <a:srgbClr val="FF0000"/>
                </a:solidFill>
              </a:rPr>
              <a:t>with </a:t>
            </a:r>
            <a:r>
              <a:rPr lang="en-US" sz="2800" b="1" dirty="0" smtClean="0">
                <a:solidFill>
                  <a:srgbClr val="FF0000"/>
                </a:solidFill>
              </a:rPr>
              <a:t>a </a:t>
            </a:r>
            <a:r>
              <a:rPr lang="en-US" sz="2800" b="1" u="sng" dirty="0" smtClean="0">
                <a:solidFill>
                  <a:srgbClr val="FF0000"/>
                </a:solidFill>
              </a:rPr>
              <a:t>small</a:t>
            </a:r>
            <a:r>
              <a:rPr lang="en-US" sz="2800" b="1" u="sng" dirty="0">
                <a:solidFill>
                  <a:srgbClr val="FF0000"/>
                </a:solidFill>
              </a:rPr>
              <a:t> </a:t>
            </a:r>
            <a:r>
              <a:rPr lang="en-US" sz="2800" b="1" u="sng" dirty="0" smtClean="0">
                <a:solidFill>
                  <a:srgbClr val="FF0000"/>
                </a:solidFill>
              </a:rPr>
              <a:t>dispersion function </a:t>
            </a:r>
            <a:endParaRPr lang="en-US" sz="2800" b="1" u="sng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- </a:t>
            </a:r>
            <a:r>
              <a:rPr lang="en-US" sz="2800" b="1" u="sng" dirty="0">
                <a:solidFill>
                  <a:srgbClr val="FF0000"/>
                </a:solidFill>
              </a:rPr>
              <a:t>T</a:t>
            </a:r>
            <a:r>
              <a:rPr lang="en-US" sz="2800" b="1" u="sng" dirty="0" smtClean="0">
                <a:solidFill>
                  <a:srgbClr val="FF0000"/>
                </a:solidFill>
              </a:rPr>
              <a:t>unes vary</a:t>
            </a:r>
            <a:endParaRPr lang="en-US" sz="2800" b="1" u="sng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u="sng" dirty="0" smtClean="0">
                <a:solidFill>
                  <a:srgbClr val="FF0000"/>
                </a:solidFill>
              </a:rPr>
              <a:t>Orbit </a:t>
            </a:r>
            <a:r>
              <a:rPr lang="en-US" sz="2800" b="1" u="sng" dirty="0">
                <a:solidFill>
                  <a:srgbClr val="FF0000"/>
                </a:solidFill>
              </a:rPr>
              <a:t>offsets are </a:t>
            </a:r>
            <a:r>
              <a:rPr lang="en-US" sz="2800" b="1" u="sng" dirty="0" smtClean="0">
                <a:solidFill>
                  <a:srgbClr val="FF0000"/>
                </a:solidFill>
              </a:rPr>
              <a:t>small</a:t>
            </a:r>
            <a:endParaRPr lang="en-US" sz="2800" b="1" u="sng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- </a:t>
            </a:r>
            <a:r>
              <a:rPr lang="en-US" sz="2800" b="1" u="sng" dirty="0" smtClean="0">
                <a:solidFill>
                  <a:srgbClr val="FF0000"/>
                </a:solidFill>
              </a:rPr>
              <a:t>Magnets </a:t>
            </a:r>
            <a:r>
              <a:rPr lang="en-US" sz="2800" b="1" u="sng" dirty="0">
                <a:solidFill>
                  <a:srgbClr val="FF0000"/>
                </a:solidFill>
              </a:rPr>
              <a:t>are </a:t>
            </a:r>
            <a:r>
              <a:rPr lang="en-US" sz="2800" b="1" u="sng" dirty="0" smtClean="0">
                <a:solidFill>
                  <a:srgbClr val="FF0000"/>
                </a:solidFill>
              </a:rPr>
              <a:t>small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- </a:t>
            </a:r>
            <a:r>
              <a:rPr lang="en-US" sz="2800" b="1" u="sng" dirty="0" smtClean="0">
                <a:solidFill>
                  <a:srgbClr val="FF0000"/>
                </a:solidFill>
              </a:rPr>
              <a:t>Large </a:t>
            </a:r>
            <a:r>
              <a:rPr lang="en-US" sz="2800" b="1" u="sng" dirty="0">
                <a:solidFill>
                  <a:srgbClr val="FF0000"/>
                </a:solidFill>
              </a:rPr>
              <a:t>energy </a:t>
            </a:r>
            <a:r>
              <a:rPr lang="en-US" sz="2800" b="1" u="sng" dirty="0" smtClean="0">
                <a:solidFill>
                  <a:srgbClr val="FF0000"/>
                </a:solidFill>
              </a:rPr>
              <a:t>acceptance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pic>
        <p:nvPicPr>
          <p:cNvPr id="54274" name="Picture 4" descr="C:\Documents and Settings\dejan.C-AD\My Documents\GantryWorkshop\NonScalingDesignPaper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1000"/>
                    </a14:imgEffect>
                    <a14:imgEffect>
                      <a14:brightnessContrast contras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4745616"/>
            <a:ext cx="8492907" cy="175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in the </a:t>
            </a:r>
            <a:r>
              <a:rPr lang="en-US" dirty="0" err="1" smtClean="0"/>
              <a:t>eRHIC</a:t>
            </a:r>
            <a:r>
              <a:rPr lang="en-US" dirty="0" smtClean="0"/>
              <a:t> NS-FFAG lattice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eRHIC R&amp;D Retreat May 18-19, 2015– Dejan Trbojevic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960" y="757760"/>
            <a:ext cx="9022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  Magnet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misalignment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gradient errors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magnetic field variation due to 		temperature, reproducibility of the magnetic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fields.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960" y="-14922"/>
            <a:ext cx="9022117" cy="6286486"/>
            <a:chOff x="8674100" y="-6772121"/>
            <a:chExt cx="8204200" cy="5905500"/>
          </a:xfrm>
        </p:grpSpPr>
        <p:pic>
          <p:nvPicPr>
            <p:cNvPr id="10" name="Picture 9" descr="Screen Shot 2015-05-22 at 10.52.33 AM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8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4100" y="-6772121"/>
              <a:ext cx="8204200" cy="59055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3967634" y="-5700156"/>
              <a:ext cx="1811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Chuyu Liu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6605" y="0"/>
            <a:ext cx="9171254" cy="6571030"/>
            <a:chOff x="11749199" y="1810970"/>
            <a:chExt cx="6035040" cy="4323992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749199" y="1840174"/>
              <a:ext cx="6035040" cy="429478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5931083" y="1810970"/>
              <a:ext cx="1811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Chuyu Liu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1693" y="-5640"/>
            <a:ext cx="8497170" cy="6858000"/>
            <a:chOff x="644055" y="-29487"/>
            <a:chExt cx="8497170" cy="6858000"/>
          </a:xfrm>
        </p:grpSpPr>
        <p:grpSp>
          <p:nvGrpSpPr>
            <p:cNvPr id="19" name="Group 18"/>
            <p:cNvGrpSpPr/>
            <p:nvPr/>
          </p:nvGrpSpPr>
          <p:grpSpPr>
            <a:xfrm>
              <a:off x="644055" y="-29487"/>
              <a:ext cx="8497170" cy="6858000"/>
              <a:chOff x="-3862932" y="-6562153"/>
              <a:chExt cx="8497170" cy="6858000"/>
            </a:xfrm>
          </p:grpSpPr>
          <p:pic>
            <p:nvPicPr>
              <p:cNvPr id="17" name="Picture 16" descr="YueHao-OrbitCorrection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862932" y="-6562153"/>
                <a:ext cx="8497170" cy="6858000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-1088511" y="-5966107"/>
                <a:ext cx="17940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Yue Hao</a:t>
                </a:r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4459802" y="3205638"/>
              <a:ext cx="41575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Correcting misalignment errors</a:t>
              </a:r>
              <a:endParaRPr lang="en-US" sz="2400" b="1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-1" y="-37781"/>
            <a:ext cx="9193472" cy="6309345"/>
            <a:chOff x="-9807381" y="7992180"/>
            <a:chExt cx="9193472" cy="6309345"/>
          </a:xfrm>
        </p:grpSpPr>
        <p:grpSp>
          <p:nvGrpSpPr>
            <p:cNvPr id="23" name="Group 22"/>
            <p:cNvGrpSpPr/>
            <p:nvPr/>
          </p:nvGrpSpPr>
          <p:grpSpPr>
            <a:xfrm>
              <a:off x="-9767648" y="8025515"/>
              <a:ext cx="9153739" cy="6276010"/>
              <a:chOff x="8238174" y="8117114"/>
              <a:chExt cx="9153739" cy="6276010"/>
            </a:xfrm>
          </p:grpSpPr>
          <p:pic>
            <p:nvPicPr>
              <p:cNvPr id="12" name="Picture 11" descr="Screen Shot 2015-05-22 at 11.25.56 AM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8174" y="8117114"/>
                <a:ext cx="9144000" cy="6276010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15076831" y="8172337"/>
                <a:ext cx="231508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rgbClr val="FF0000"/>
                    </a:solidFill>
                  </a:rPr>
                  <a:t>François Méot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-9799028" y="8678337"/>
              <a:ext cx="1125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Symbol" charset="2"/>
                  <a:cs typeface="Symbol" charset="2"/>
                </a:rPr>
                <a:t>d</a:t>
              </a:r>
              <a:r>
                <a:rPr lang="en-US" sz="2400" b="1" dirty="0" smtClean="0"/>
                <a:t>p/p=0</a:t>
              </a:r>
              <a:endParaRPr lang="en-US" sz="24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-9807381" y="11779959"/>
              <a:ext cx="1595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Symbol" charset="2"/>
                  <a:cs typeface="Symbol" charset="2"/>
                </a:rPr>
                <a:t>d</a:t>
              </a:r>
              <a:r>
                <a:rPr lang="en-US" sz="2400" b="1" dirty="0" smtClean="0"/>
                <a:t>p/p=±10</a:t>
              </a:r>
              <a:r>
                <a:rPr lang="en-US" sz="2400" b="1" baseline="30000" dirty="0" smtClean="0"/>
                <a:t>-4</a:t>
              </a:r>
              <a:endParaRPr lang="en-US" sz="2400" b="1" baseline="30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-4986693" y="1195873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66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-4940040" y="1336558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48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-4839477" y="1052182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48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-4834293" y="9032033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66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-5183698" y="8373125"/>
              <a:ext cx="20103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Symbol" charset="2"/>
                  <a:cs typeface="Symbol" charset="2"/>
                </a:rPr>
                <a:t>e</a:t>
              </a:r>
              <a:r>
                <a:rPr lang="en-US" sz="2400" b="1" baseline="-25000" dirty="0" smtClean="0"/>
                <a:t>o-rms</a:t>
              </a:r>
              <a:r>
                <a:rPr lang="en-US" sz="2400" b="1" dirty="0" smtClean="0"/>
                <a:t>=50 </a:t>
              </a:r>
              <a:r>
                <a:rPr lang="en-US" sz="2400" b="1" dirty="0" smtClean="0">
                  <a:latin typeface="Symbol" charset="2"/>
                  <a:cs typeface="Symbol" charset="2"/>
                </a:rPr>
                <a:t>p m</a:t>
              </a:r>
              <a:r>
                <a:rPr lang="en-US" sz="2400" b="1" dirty="0" smtClean="0">
                  <a:cs typeface="Symbol" charset="2"/>
                </a:rPr>
                <a:t>m</a:t>
              </a:r>
              <a:r>
                <a:rPr lang="en-US" sz="2400" b="1" dirty="0" smtClean="0"/>
                <a:t> </a:t>
              </a:r>
              <a:endParaRPr lang="en-US" sz="24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-4420823" y="7992180"/>
              <a:ext cx="157619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5000 electrons</a:t>
              </a:r>
              <a:endParaRPr lang="en-US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01693" y="58945"/>
            <a:ext cx="9138910" cy="6799055"/>
            <a:chOff x="9621919" y="114167"/>
            <a:chExt cx="9138910" cy="6799055"/>
          </a:xfrm>
        </p:grpSpPr>
        <p:grpSp>
          <p:nvGrpSpPr>
            <p:cNvPr id="22" name="Group 21"/>
            <p:cNvGrpSpPr/>
            <p:nvPr/>
          </p:nvGrpSpPr>
          <p:grpSpPr>
            <a:xfrm>
              <a:off x="9621919" y="114167"/>
              <a:ext cx="9138910" cy="6799055"/>
              <a:chOff x="-2518479" y="9507025"/>
              <a:chExt cx="7912100" cy="6159500"/>
            </a:xfrm>
          </p:grpSpPr>
          <p:pic>
            <p:nvPicPr>
              <p:cNvPr id="13" name="Picture 12" descr="Screen Shot 2015-05-22 at 11.24.26 AM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518479" y="9507025"/>
                <a:ext cx="7912100" cy="6159500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3078539" y="9507025"/>
                <a:ext cx="231508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rgbClr val="FF0000"/>
                    </a:solidFill>
                  </a:rPr>
                  <a:t>François Méot</a:t>
                </a: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1948016" y="203983"/>
              <a:ext cx="2589822" cy="52322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SPIN DIFFUSION</a:t>
              </a:r>
              <a:endParaRPr lang="en-US" sz="2800" b="1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-256266" y="-5640"/>
            <a:ext cx="9312343" cy="6653834"/>
            <a:chOff x="3501061" y="-7165708"/>
            <a:chExt cx="9312343" cy="6653834"/>
          </a:xfrm>
        </p:grpSpPr>
        <p:sp>
          <p:nvSpPr>
            <p:cNvPr id="38" name="Rectangle 37"/>
            <p:cNvSpPr/>
            <p:nvPr/>
          </p:nvSpPr>
          <p:spPr>
            <a:xfrm>
              <a:off x="3501061" y="-7165708"/>
              <a:ext cx="9312343" cy="6556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558693" y="-7165708"/>
              <a:ext cx="6047501" cy="6653834"/>
              <a:chOff x="10449799" y="72327"/>
              <a:chExt cx="6047501" cy="6840174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0464800" y="72327"/>
                <a:ext cx="6032500" cy="6807200"/>
                <a:chOff x="10464800" y="72327"/>
                <a:chExt cx="6032500" cy="6807200"/>
              </a:xfrm>
            </p:grpSpPr>
            <p:pic>
              <p:nvPicPr>
                <p:cNvPr id="24" name="Picture 23" descr="Screen Shot 2015-05-22 at 1.18.22 PM.png"/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87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464800" y="72327"/>
                  <a:ext cx="6032500" cy="6807200"/>
                </a:xfrm>
                <a:prstGeom prst="rect">
                  <a:avLst/>
                </a:prstGeom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>
                  <a:off x="12813404" y="1384022"/>
                  <a:ext cx="664440" cy="411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30 G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2813404" y="1951627"/>
                  <a:ext cx="859180" cy="411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008000"/>
                      </a:solidFill>
                    </a:rPr>
                    <a:t>0.01 G</a:t>
                  </a:r>
                  <a:endParaRPr lang="en-US" sz="2000" b="1" dirty="0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2608526" y="4986035"/>
                  <a:ext cx="859180" cy="411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008000"/>
                      </a:solidFill>
                    </a:rPr>
                    <a:t>0.01 G</a:t>
                  </a:r>
                  <a:endParaRPr lang="en-US" sz="2000" b="1" dirty="0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2608526" y="4434714"/>
                  <a:ext cx="664440" cy="411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30 G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10449799" y="6334954"/>
                <a:ext cx="2674047" cy="5775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rgbClr val="FF0000"/>
                    </a:solidFill>
                  </a:rPr>
                  <a:t>François Méot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666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prototype of eRHIC will be built at Cornell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2204619" y="6528639"/>
            <a:ext cx="5615003" cy="28130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mtClean="0"/>
              <a:t>Dejan Trbojevic, Workshop on the </a:t>
            </a:r>
            <a:r>
              <a:rPr lang="en-US" sz="1600" b="1" smtClean="0"/>
              <a:t>LH</a:t>
            </a:r>
            <a:r>
              <a:rPr lang="en-US" sz="1600" b="1" smtClean="0">
                <a:solidFill>
                  <a:srgbClr val="3366FF"/>
                </a:solidFill>
              </a:rPr>
              <a:t>e</a:t>
            </a:r>
            <a:r>
              <a:rPr lang="en-US" sz="1600" b="1" smtClean="0"/>
              <a:t>C</a:t>
            </a:r>
            <a:r>
              <a:rPr lang="en-US" sz="1600" smtClean="0"/>
              <a:t>, June 24-26, 2015</a:t>
            </a:r>
            <a:endParaRPr lang="en-US" sz="1600" dirty="0"/>
          </a:p>
        </p:txBody>
      </p:sp>
      <p:pic>
        <p:nvPicPr>
          <p:cNvPr id="7" name="Picture 6" descr="Screen Shot 2015-06-22 at 6.14.53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8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2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5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875600" y="865080"/>
            <a:ext cx="6201360" cy="4799520"/>
          </a:xfrm>
          <a:prstGeom prst="rect">
            <a:avLst/>
          </a:prstGeom>
        </p:spPr>
      </p:pic>
      <p:sp>
        <p:nvSpPr>
          <p:cNvPr id="79" name="TextShape 1"/>
          <p:cNvSpPr txBox="1"/>
          <p:nvPr/>
        </p:nvSpPr>
        <p:spPr>
          <a:xfrm>
            <a:off x="0" y="0"/>
            <a:ext cx="9143640" cy="6624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76 – 286 MeV NS-FFAG Cornell Lattice 
100 cells : Orbits and magnets in the 10.5 m diameter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5/21/15</a:t>
            </a:r>
            <a:endParaRPr/>
          </a:p>
        </p:txBody>
      </p:sp>
      <p:sp>
        <p:nvSpPr>
          <p:cNvPr id="82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984CD23-A54B-412F-B2E6-FEB5316DB94B}" type="slidenum">
              <a:rPr lang="en-US" sz="1200">
                <a:solidFill>
                  <a:srgbClr val="8B8B8B"/>
                </a:solidFill>
                <a:latin typeface="Calibri"/>
              </a:rPr>
              <a:t>18</a:t>
            </a:fld>
            <a:endParaRPr/>
          </a:p>
        </p:txBody>
      </p:sp>
      <p:sp>
        <p:nvSpPr>
          <p:cNvPr id="83" name="CustomShape 5"/>
          <p:cNvSpPr/>
          <p:nvPr/>
        </p:nvSpPr>
        <p:spPr>
          <a:xfrm rot="175200">
            <a:off x="4445640" y="2550240"/>
            <a:ext cx="44640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FF"/>
                </a:solidFill>
                <a:latin typeface="Calibri"/>
              </a:rPr>
              <a:t>BD</a:t>
            </a:r>
            <a:endParaRPr/>
          </a:p>
        </p:txBody>
      </p:sp>
      <p:sp>
        <p:nvSpPr>
          <p:cNvPr id="84" name="CustomShape 6"/>
          <p:cNvSpPr/>
          <p:nvPr/>
        </p:nvSpPr>
        <p:spPr>
          <a:xfrm>
            <a:off x="2181960" y="2170080"/>
            <a:ext cx="64440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QF/2</a:t>
            </a:r>
            <a:endParaRPr/>
          </a:p>
        </p:txBody>
      </p:sp>
      <p:sp>
        <p:nvSpPr>
          <p:cNvPr id="85" name="CustomShape 7"/>
          <p:cNvSpPr/>
          <p:nvPr/>
        </p:nvSpPr>
        <p:spPr>
          <a:xfrm>
            <a:off x="514800" y="2360880"/>
            <a:ext cx="81828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13.598</a:t>
            </a:r>
            <a:endParaRPr/>
          </a:p>
        </p:txBody>
      </p:sp>
      <p:sp>
        <p:nvSpPr>
          <p:cNvPr id="87" name="CustomShape 9"/>
          <p:cNvSpPr/>
          <p:nvPr/>
        </p:nvSpPr>
        <p:spPr>
          <a:xfrm>
            <a:off x="1217520" y="1389240"/>
            <a:ext cx="834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x (mm)</a:t>
            </a:r>
            <a:endParaRPr/>
          </a:p>
        </p:txBody>
      </p:sp>
      <p:sp>
        <p:nvSpPr>
          <p:cNvPr id="88" name="CustomShape 10"/>
          <p:cNvSpPr/>
          <p:nvPr/>
        </p:nvSpPr>
        <p:spPr>
          <a:xfrm>
            <a:off x="430920" y="3752640"/>
            <a:ext cx="88812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-13.364</a:t>
            </a:r>
            <a:endParaRPr/>
          </a:p>
        </p:txBody>
      </p:sp>
      <p:sp>
        <p:nvSpPr>
          <p:cNvPr id="90" name="CustomShape 12"/>
          <p:cNvSpPr/>
          <p:nvPr/>
        </p:nvSpPr>
        <p:spPr>
          <a:xfrm>
            <a:off x="4972320" y="5428440"/>
            <a:ext cx="1821600" cy="153720"/>
          </a:xfrm>
          <a:prstGeom prst="straightConnector1">
            <a:avLst/>
          </a:prstGeom>
          <a:noFill/>
          <a:ln w="64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92" name="CustomShape 14"/>
          <p:cNvSpPr/>
          <p:nvPr/>
        </p:nvSpPr>
        <p:spPr>
          <a:xfrm rot="166200">
            <a:off x="4242240" y="5689440"/>
            <a:ext cx="108468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32.99 cm</a:t>
            </a:r>
            <a:endParaRPr/>
          </a:p>
        </p:txBody>
      </p:sp>
      <p:sp>
        <p:nvSpPr>
          <p:cNvPr id="93" name="CustomShape 15"/>
          <p:cNvSpPr/>
          <p:nvPr/>
        </p:nvSpPr>
        <p:spPr>
          <a:xfrm rot="330000">
            <a:off x="5394240" y="5080320"/>
            <a:ext cx="103284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10.99 cm</a:t>
            </a:r>
            <a:endParaRPr/>
          </a:p>
        </p:txBody>
      </p:sp>
      <p:sp>
        <p:nvSpPr>
          <p:cNvPr id="95" name="CustomShape 17"/>
          <p:cNvSpPr/>
          <p:nvPr/>
        </p:nvSpPr>
        <p:spPr>
          <a:xfrm>
            <a:off x="2771280" y="5020200"/>
            <a:ext cx="62748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3 cm</a:t>
            </a:r>
            <a:endParaRPr/>
          </a:p>
        </p:txBody>
      </p:sp>
      <p:sp>
        <p:nvSpPr>
          <p:cNvPr id="96" name="CustomShape 18"/>
          <p:cNvSpPr/>
          <p:nvPr/>
        </p:nvSpPr>
        <p:spPr>
          <a:xfrm>
            <a:off x="3216600" y="3567240"/>
            <a:ext cx="87444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FF"/>
                </a:solidFill>
                <a:latin typeface="Calibri"/>
              </a:rPr>
              <a:t>-8.98 mm</a:t>
            </a:r>
            <a:endParaRPr/>
          </a:p>
        </p:txBody>
      </p:sp>
      <p:sp>
        <p:nvSpPr>
          <p:cNvPr id="97" name="CustomShape 19"/>
          <p:cNvSpPr/>
          <p:nvPr/>
        </p:nvSpPr>
        <p:spPr>
          <a:xfrm>
            <a:off x="2830680" y="5364360"/>
            <a:ext cx="488520" cy="10440"/>
          </a:xfrm>
          <a:prstGeom prst="straightConnector1">
            <a:avLst/>
          </a:prstGeom>
          <a:noFill/>
          <a:ln w="64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98" name="CustomShape 20"/>
          <p:cNvSpPr/>
          <p:nvPr/>
        </p:nvSpPr>
        <p:spPr>
          <a:xfrm>
            <a:off x="7699680" y="495360"/>
            <a:ext cx="1474920" cy="51660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GD = -27.493 T/m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ByD = 0.5044 T</a:t>
            </a:r>
            <a:endParaRPr/>
          </a:p>
        </p:txBody>
      </p:sp>
      <p:sp>
        <p:nvSpPr>
          <p:cNvPr id="99" name="CustomShape 21"/>
          <p:cNvSpPr/>
          <p:nvPr/>
        </p:nvSpPr>
        <p:spPr>
          <a:xfrm>
            <a:off x="-5040" y="562320"/>
            <a:ext cx="1339560" cy="51660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GF =  42.54 T/m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ByF =-0.104 T</a:t>
            </a:r>
            <a:endParaRPr/>
          </a:p>
        </p:txBody>
      </p:sp>
      <p:sp>
        <p:nvSpPr>
          <p:cNvPr id="100" name="CustomShape 22"/>
          <p:cNvSpPr/>
          <p:nvPr/>
        </p:nvSpPr>
        <p:spPr>
          <a:xfrm>
            <a:off x="5981760" y="986400"/>
            <a:ext cx="323064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BDmin= 0.504+(-27.49*11.9 mm)=0.177 T</a:t>
            </a:r>
            <a:endParaRPr/>
          </a:p>
        </p:txBody>
      </p:sp>
      <p:sp>
        <p:nvSpPr>
          <p:cNvPr id="101" name="CustomShape 23"/>
          <p:cNvSpPr/>
          <p:nvPr/>
        </p:nvSpPr>
        <p:spPr>
          <a:xfrm>
            <a:off x="1139760" y="1146600"/>
            <a:ext cx="373824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BFmax= -0.104 + 42.54 * (13.598 mm) = 0.4745 T</a:t>
            </a:r>
            <a:endParaRPr/>
          </a:p>
        </p:txBody>
      </p:sp>
      <p:sp>
        <p:nvSpPr>
          <p:cNvPr id="102" name="CustomShape 24"/>
          <p:cNvSpPr/>
          <p:nvPr/>
        </p:nvSpPr>
        <p:spPr>
          <a:xfrm>
            <a:off x="1114200" y="916560"/>
            <a:ext cx="376416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BFmin = -0.104 + 42.54</a:t>
            </a:r>
            <a:r>
              <a:rPr lang="en-US" sz="1400" b="1">
                <a:solidFill>
                  <a:srgbClr val="FF0000"/>
                </a:solidFill>
                <a:latin typeface="Symbol"/>
              </a:rPr>
              <a:t>* </a:t>
            </a:r>
            <a:r>
              <a:rPr lang="en-US" sz="1400" b="1">
                <a:solidFill>
                  <a:srgbClr val="FF0000"/>
                </a:solidFill>
                <a:latin typeface="Calibri"/>
              </a:rPr>
              <a:t>(-13.364 mm) = -0.673 T</a:t>
            </a:r>
            <a:endParaRPr/>
          </a:p>
        </p:txBody>
      </p:sp>
      <p:sp>
        <p:nvSpPr>
          <p:cNvPr id="103" name="CustomShape 25"/>
          <p:cNvSpPr/>
          <p:nvPr/>
        </p:nvSpPr>
        <p:spPr>
          <a:xfrm>
            <a:off x="5982480" y="1223640"/>
            <a:ext cx="331596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BDmax= 0.504+(-27.49*-8.98mm) =0.751 T</a:t>
            </a:r>
            <a:endParaRPr/>
          </a:p>
        </p:txBody>
      </p:sp>
      <p:sp>
        <p:nvSpPr>
          <p:cNvPr id="104" name="CustomShape 26"/>
          <p:cNvSpPr/>
          <p:nvPr/>
        </p:nvSpPr>
        <p:spPr>
          <a:xfrm>
            <a:off x="3189600" y="2507040"/>
            <a:ext cx="898920" cy="3034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FF"/>
                </a:solidFill>
                <a:latin typeface="Calibri"/>
              </a:rPr>
              <a:t> 11.9  mm</a:t>
            </a:r>
            <a:endParaRPr/>
          </a:p>
        </p:txBody>
      </p:sp>
      <p:sp>
        <p:nvSpPr>
          <p:cNvPr id="106" name="CustomShape 28"/>
          <p:cNvSpPr/>
          <p:nvPr/>
        </p:nvSpPr>
        <p:spPr>
          <a:xfrm flipH="1">
            <a:off x="807480" y="4606920"/>
            <a:ext cx="1348200" cy="360"/>
          </a:xfrm>
          <a:prstGeom prst="straightConnector1">
            <a:avLst/>
          </a:prstGeom>
          <a:noFill/>
          <a:ln w="6480">
            <a:solidFill>
              <a:srgbClr val="000000"/>
            </a:solidFill>
            <a:round/>
          </a:ln>
        </p:spPr>
      </p:sp>
      <p:sp>
        <p:nvSpPr>
          <p:cNvPr id="107" name="CustomShape 29"/>
          <p:cNvSpPr/>
          <p:nvPr/>
        </p:nvSpPr>
        <p:spPr>
          <a:xfrm flipH="1">
            <a:off x="807480" y="1855080"/>
            <a:ext cx="1348200" cy="360"/>
          </a:xfrm>
          <a:prstGeom prst="straightConnector1">
            <a:avLst/>
          </a:prstGeom>
          <a:noFill/>
          <a:ln w="6480">
            <a:solidFill>
              <a:srgbClr val="000000"/>
            </a:solidFill>
            <a:round/>
          </a:ln>
        </p:spPr>
      </p:sp>
      <p:sp>
        <p:nvSpPr>
          <p:cNvPr id="108" name="CustomShape 30"/>
          <p:cNvSpPr/>
          <p:nvPr/>
        </p:nvSpPr>
        <p:spPr>
          <a:xfrm>
            <a:off x="2062800" y="5010480"/>
            <a:ext cx="85320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4.0 cm</a:t>
            </a:r>
            <a:endParaRPr/>
          </a:p>
        </p:txBody>
      </p:sp>
      <p:sp>
        <p:nvSpPr>
          <p:cNvPr id="109" name="CustomShape 31"/>
          <p:cNvSpPr/>
          <p:nvPr/>
        </p:nvSpPr>
        <p:spPr>
          <a:xfrm rot="166800">
            <a:off x="3693600" y="5006160"/>
            <a:ext cx="74340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11 cm</a:t>
            </a:r>
            <a:endParaRPr/>
          </a:p>
        </p:txBody>
      </p:sp>
      <p:sp>
        <p:nvSpPr>
          <p:cNvPr id="110" name="CustomShape 32"/>
          <p:cNvSpPr/>
          <p:nvPr/>
        </p:nvSpPr>
        <p:spPr>
          <a:xfrm>
            <a:off x="61200" y="5766120"/>
            <a:ext cx="2134800" cy="51660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BF= -0.104 + 42.54 </a:t>
            </a:r>
            <a:r>
              <a:rPr lang="en-US" sz="1400" b="1">
                <a:solidFill>
                  <a:srgbClr val="FF0000"/>
                </a:solidFill>
                <a:latin typeface="Symbol"/>
              </a:rPr>
              <a:t>* </a:t>
            </a:r>
            <a:r>
              <a:rPr lang="en-US" sz="1400" b="1">
                <a:solidFill>
                  <a:srgbClr val="FF0000"/>
                </a:solidFill>
                <a:latin typeface="Calibri"/>
              </a:rPr>
              <a:t>x =0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FF0000"/>
                </a:solidFill>
                <a:latin typeface="Calibri"/>
              </a:rPr>
              <a:t>x = 0.104/42.54 = 2.44 mm</a:t>
            </a:r>
            <a:endParaRPr/>
          </a:p>
        </p:txBody>
      </p:sp>
      <p:sp>
        <p:nvSpPr>
          <p:cNvPr id="111" name="CustomShape 33"/>
          <p:cNvSpPr/>
          <p:nvPr/>
        </p:nvSpPr>
        <p:spPr>
          <a:xfrm>
            <a:off x="6136560" y="5958360"/>
            <a:ext cx="2098440" cy="51660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BD=0.504 + (-27.493) x = 0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b="1">
                <a:solidFill>
                  <a:srgbClr val="0000FF"/>
                </a:solidFill>
                <a:latin typeface="Calibri"/>
              </a:rPr>
              <a:t>x =  + 18.331 mm</a:t>
            </a:r>
            <a:endParaRPr/>
          </a:p>
        </p:txBody>
      </p:sp>
      <p:sp>
        <p:nvSpPr>
          <p:cNvPr id="112" name="CustomShape 34"/>
          <p:cNvSpPr/>
          <p:nvPr/>
        </p:nvSpPr>
        <p:spPr>
          <a:xfrm rot="301800">
            <a:off x="7830360" y="1977480"/>
            <a:ext cx="101916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286 MeV</a:t>
            </a:r>
            <a:endParaRPr/>
          </a:p>
        </p:txBody>
      </p:sp>
      <p:sp>
        <p:nvSpPr>
          <p:cNvPr id="113" name="CustomShape 35"/>
          <p:cNvSpPr/>
          <p:nvPr/>
        </p:nvSpPr>
        <p:spPr>
          <a:xfrm rot="262800">
            <a:off x="7659000" y="3530880"/>
            <a:ext cx="96732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6F15E4"/>
                </a:solidFill>
                <a:latin typeface="Calibri"/>
              </a:rPr>
              <a:t>216MeV</a:t>
            </a:r>
            <a:endParaRPr/>
          </a:p>
        </p:txBody>
      </p:sp>
      <p:sp>
        <p:nvSpPr>
          <p:cNvPr id="114" name="CustomShape 36"/>
          <p:cNvSpPr/>
          <p:nvPr/>
        </p:nvSpPr>
        <p:spPr>
          <a:xfrm rot="220200">
            <a:off x="7565760" y="4761720"/>
            <a:ext cx="90360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876CFF"/>
                </a:solidFill>
                <a:latin typeface="Calibri"/>
              </a:rPr>
              <a:t>76 MeV</a:t>
            </a:r>
            <a:endParaRPr/>
          </a:p>
        </p:txBody>
      </p:sp>
      <p:sp>
        <p:nvSpPr>
          <p:cNvPr id="115" name="CustomShape 37"/>
          <p:cNvSpPr/>
          <p:nvPr/>
        </p:nvSpPr>
        <p:spPr>
          <a:xfrm rot="346800">
            <a:off x="7562880" y="4501080"/>
            <a:ext cx="101916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D5106C"/>
                </a:solidFill>
                <a:latin typeface="Calibri"/>
              </a:rPr>
              <a:t>146 MeV</a:t>
            </a:r>
            <a:endParaRPr/>
          </a:p>
        </p:txBody>
      </p:sp>
      <p:sp>
        <p:nvSpPr>
          <p:cNvPr id="116" name="CustomShape 38"/>
          <p:cNvSpPr/>
          <p:nvPr/>
        </p:nvSpPr>
        <p:spPr>
          <a:xfrm>
            <a:off x="7321320" y="1504440"/>
            <a:ext cx="1891440" cy="51660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Calibri"/>
              </a:rPr>
              <a:t>LINAC ENERGY 70 MeV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Calibri"/>
              </a:rPr>
              <a:t>Injector 6 MeV</a:t>
            </a:r>
            <a:endParaRPr/>
          </a:p>
        </p:txBody>
      </p:sp>
      <p:sp>
        <p:nvSpPr>
          <p:cNvPr id="117" name="CustomShape 39"/>
          <p:cNvSpPr/>
          <p:nvPr/>
        </p:nvSpPr>
        <p:spPr>
          <a:xfrm rot="10800000" flipV="1">
            <a:off x="-107580240" y="-140935320"/>
            <a:ext cx="73151640" cy="73151640"/>
          </a:xfrm>
          <a:prstGeom prst="arc">
            <a:avLst>
              <a:gd name="adj1" fmla="val 16199648"/>
              <a:gd name="adj2" fmla="val 16263630"/>
            </a:avLst>
          </a:prstGeom>
          <a:noFill/>
          <a:ln w="2556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18" name="CustomShape 40"/>
          <p:cNvSpPr/>
          <p:nvPr/>
        </p:nvSpPr>
        <p:spPr>
          <a:xfrm rot="10800000" flipV="1">
            <a:off x="-98085240" y="-140399280"/>
            <a:ext cx="73151640" cy="73151640"/>
          </a:xfrm>
          <a:prstGeom prst="arc">
            <a:avLst>
              <a:gd name="adj1" fmla="val 15743027"/>
              <a:gd name="adj2" fmla="val 15807008"/>
            </a:avLst>
          </a:prstGeom>
          <a:noFill/>
          <a:ln w="2556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19" name="CustomShape 41"/>
          <p:cNvSpPr/>
          <p:nvPr/>
        </p:nvSpPr>
        <p:spPr>
          <a:xfrm>
            <a:off x="-24107040" y="5375160"/>
            <a:ext cx="54863640" cy="54863640"/>
          </a:xfrm>
          <a:prstGeom prst="arc">
            <a:avLst>
              <a:gd name="adj1" fmla="val 16199321"/>
              <a:gd name="adj2" fmla="val 16406600"/>
            </a:avLst>
          </a:prstGeom>
          <a:noFill/>
          <a:ln w="2556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</p:sp>
      <p:sp>
        <p:nvSpPr>
          <p:cNvPr id="121" name="CustomShape 43"/>
          <p:cNvSpPr/>
          <p:nvPr/>
        </p:nvSpPr>
        <p:spPr>
          <a:xfrm>
            <a:off x="-43586280" y="5581440"/>
            <a:ext cx="91439640" cy="91439640"/>
          </a:xfrm>
          <a:prstGeom prst="arc">
            <a:avLst>
              <a:gd name="adj1" fmla="val 16201353"/>
              <a:gd name="adj2" fmla="val 16600710"/>
            </a:avLst>
          </a:prstGeom>
          <a:noFill/>
          <a:ln w="2556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</p:sp>
      <p:sp>
        <p:nvSpPr>
          <p:cNvPr id="122" name="CustomShape 44"/>
          <p:cNvSpPr/>
          <p:nvPr/>
        </p:nvSpPr>
        <p:spPr>
          <a:xfrm rot="417000">
            <a:off x="6742080" y="5211720"/>
            <a:ext cx="85320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4.0 cm</a:t>
            </a:r>
            <a:endParaRPr/>
          </a:p>
        </p:txBody>
      </p:sp>
      <p:sp>
        <p:nvSpPr>
          <p:cNvPr id="123" name="CustomShape 45"/>
          <p:cNvSpPr/>
          <p:nvPr/>
        </p:nvSpPr>
        <p:spPr>
          <a:xfrm rot="258000">
            <a:off x="7103880" y="2561400"/>
            <a:ext cx="644400" cy="36504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QF/2</a:t>
            </a:r>
            <a:endParaRPr/>
          </a:p>
        </p:txBody>
      </p:sp>
      <p:sp>
        <p:nvSpPr>
          <p:cNvPr id="124" name="CustomShape 46"/>
          <p:cNvSpPr/>
          <p:nvPr/>
        </p:nvSpPr>
        <p:spPr>
          <a:xfrm flipH="1">
            <a:off x="3321360" y="4143240"/>
            <a:ext cx="590760" cy="360"/>
          </a:xfrm>
          <a:prstGeom prst="straightConnector1">
            <a:avLst/>
          </a:prstGeom>
          <a:noFill/>
          <a:ln w="6480">
            <a:solidFill>
              <a:srgbClr val="0000FF"/>
            </a:solidFill>
            <a:round/>
          </a:ln>
        </p:spPr>
      </p:sp>
      <p:sp>
        <p:nvSpPr>
          <p:cNvPr id="125" name="CustomShape 47"/>
          <p:cNvSpPr/>
          <p:nvPr/>
        </p:nvSpPr>
        <p:spPr>
          <a:xfrm flipH="1">
            <a:off x="3325320" y="2021040"/>
            <a:ext cx="590760" cy="360"/>
          </a:xfrm>
          <a:prstGeom prst="straightConnector1">
            <a:avLst/>
          </a:prstGeom>
          <a:noFill/>
          <a:ln w="6480">
            <a:solidFill>
              <a:srgbClr val="0000FF"/>
            </a:solidFill>
            <a:round/>
          </a:ln>
        </p:spPr>
      </p:sp>
      <p:sp>
        <p:nvSpPr>
          <p:cNvPr id="126" name="CustomShape 48"/>
          <p:cNvSpPr/>
          <p:nvPr/>
        </p:nvSpPr>
        <p:spPr>
          <a:xfrm flipH="1">
            <a:off x="3516480" y="2021040"/>
            <a:ext cx="360" cy="1267560"/>
          </a:xfrm>
          <a:prstGeom prst="straightConnector1">
            <a:avLst/>
          </a:prstGeom>
          <a:noFill/>
          <a:ln w="648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</p:sp>
      <p:sp>
        <p:nvSpPr>
          <p:cNvPr id="127" name="CustomShape 49"/>
          <p:cNvSpPr/>
          <p:nvPr/>
        </p:nvSpPr>
        <p:spPr>
          <a:xfrm>
            <a:off x="3517200" y="3265920"/>
            <a:ext cx="360" cy="886680"/>
          </a:xfrm>
          <a:prstGeom prst="straightConnector1">
            <a:avLst/>
          </a:prstGeom>
          <a:noFill/>
          <a:ln w="648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</p:sp>
      <p:sp>
        <p:nvSpPr>
          <p:cNvPr id="128" name="CustomShape 50"/>
          <p:cNvSpPr/>
          <p:nvPr/>
        </p:nvSpPr>
        <p:spPr>
          <a:xfrm rot="313200">
            <a:off x="5207760" y="3057120"/>
            <a:ext cx="1624320" cy="3643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ECEN=225 MeV</a:t>
            </a:r>
            <a:endParaRPr/>
          </a:p>
        </p:txBody>
      </p:sp>
      <p:sp>
        <p:nvSpPr>
          <p:cNvPr id="129" name="Line 51"/>
          <p:cNvSpPr/>
          <p:nvPr/>
        </p:nvSpPr>
        <p:spPr>
          <a:xfrm>
            <a:off x="1170000" y="3020040"/>
            <a:ext cx="1660680" cy="0"/>
          </a:xfrm>
          <a:prstGeom prst="line">
            <a:avLst/>
          </a:prstGeom>
          <a:ln w="25560">
            <a:solidFill>
              <a:srgbClr val="FF0000"/>
            </a:solidFill>
            <a:round/>
          </a:ln>
        </p:spPr>
      </p:sp>
      <p:sp>
        <p:nvSpPr>
          <p:cNvPr id="130" name="Line 52"/>
          <p:cNvSpPr/>
          <p:nvPr/>
        </p:nvSpPr>
        <p:spPr>
          <a:xfrm flipV="1">
            <a:off x="2149920" y="1514160"/>
            <a:ext cx="0" cy="278712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1" name="Line 53"/>
          <p:cNvSpPr/>
          <p:nvPr/>
        </p:nvSpPr>
        <p:spPr>
          <a:xfrm flipH="1">
            <a:off x="2036520" y="3797640"/>
            <a:ext cx="114840" cy="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</p:sp>
      <p:sp>
        <p:nvSpPr>
          <p:cNvPr id="132" name="Line 54"/>
          <p:cNvSpPr/>
          <p:nvPr/>
        </p:nvSpPr>
        <p:spPr>
          <a:xfrm flipH="1">
            <a:off x="2056320" y="3693600"/>
            <a:ext cx="972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3" name="Line 55"/>
          <p:cNvSpPr/>
          <p:nvPr/>
        </p:nvSpPr>
        <p:spPr>
          <a:xfrm flipH="1">
            <a:off x="2056320" y="3588840"/>
            <a:ext cx="972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4" name="Line 56"/>
          <p:cNvSpPr/>
          <p:nvPr/>
        </p:nvSpPr>
        <p:spPr>
          <a:xfrm flipH="1">
            <a:off x="2054520" y="348408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5" name="Line 57"/>
          <p:cNvSpPr/>
          <p:nvPr/>
        </p:nvSpPr>
        <p:spPr>
          <a:xfrm flipH="1">
            <a:off x="2054520" y="33786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6" name="Line 58"/>
          <p:cNvSpPr/>
          <p:nvPr/>
        </p:nvSpPr>
        <p:spPr>
          <a:xfrm flipH="1">
            <a:off x="2055600" y="327384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7" name="Line 59"/>
          <p:cNvSpPr/>
          <p:nvPr/>
        </p:nvSpPr>
        <p:spPr>
          <a:xfrm flipH="1">
            <a:off x="2056320" y="3169440"/>
            <a:ext cx="972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8" name="Line 60"/>
          <p:cNvSpPr/>
          <p:nvPr/>
        </p:nvSpPr>
        <p:spPr>
          <a:xfrm flipH="1">
            <a:off x="2054520" y="306468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39" name="Line 61"/>
          <p:cNvSpPr/>
          <p:nvPr/>
        </p:nvSpPr>
        <p:spPr>
          <a:xfrm flipH="1">
            <a:off x="2054520" y="295992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0" name="Line 62"/>
          <p:cNvSpPr/>
          <p:nvPr/>
        </p:nvSpPr>
        <p:spPr>
          <a:xfrm flipH="1">
            <a:off x="2054520" y="28551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1" name="Line 63"/>
          <p:cNvSpPr/>
          <p:nvPr/>
        </p:nvSpPr>
        <p:spPr>
          <a:xfrm flipH="1">
            <a:off x="2036520" y="2750400"/>
            <a:ext cx="114840" cy="0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</p:sp>
      <p:sp>
        <p:nvSpPr>
          <p:cNvPr id="142" name="Line 64"/>
          <p:cNvSpPr/>
          <p:nvPr/>
        </p:nvSpPr>
        <p:spPr>
          <a:xfrm flipH="1">
            <a:off x="2054520" y="264564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3" name="Line 65"/>
          <p:cNvSpPr/>
          <p:nvPr/>
        </p:nvSpPr>
        <p:spPr>
          <a:xfrm flipH="1">
            <a:off x="2054520" y="254088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4" name="Line 66"/>
          <p:cNvSpPr/>
          <p:nvPr/>
        </p:nvSpPr>
        <p:spPr>
          <a:xfrm flipH="1">
            <a:off x="2056320" y="2435760"/>
            <a:ext cx="972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5" name="Line 67"/>
          <p:cNvSpPr/>
          <p:nvPr/>
        </p:nvSpPr>
        <p:spPr>
          <a:xfrm flipH="1">
            <a:off x="2054520" y="23310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6" name="Line 68"/>
          <p:cNvSpPr/>
          <p:nvPr/>
        </p:nvSpPr>
        <p:spPr>
          <a:xfrm flipH="1">
            <a:off x="2025360" y="2225520"/>
            <a:ext cx="1263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147" name="Line 69"/>
          <p:cNvSpPr/>
          <p:nvPr/>
        </p:nvSpPr>
        <p:spPr>
          <a:xfrm flipH="1">
            <a:off x="2055600" y="21207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8" name="Line 70"/>
          <p:cNvSpPr/>
          <p:nvPr/>
        </p:nvSpPr>
        <p:spPr>
          <a:xfrm flipH="1">
            <a:off x="2056320" y="2016360"/>
            <a:ext cx="972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49" name="Line 71"/>
          <p:cNvSpPr/>
          <p:nvPr/>
        </p:nvSpPr>
        <p:spPr>
          <a:xfrm flipH="1">
            <a:off x="2058480" y="19116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0" name="Line 72"/>
          <p:cNvSpPr/>
          <p:nvPr/>
        </p:nvSpPr>
        <p:spPr>
          <a:xfrm flipH="1">
            <a:off x="2058480" y="180504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1" name="Line 73"/>
          <p:cNvSpPr/>
          <p:nvPr/>
        </p:nvSpPr>
        <p:spPr>
          <a:xfrm flipV="1">
            <a:off x="2149920" y="2351880"/>
            <a:ext cx="0" cy="298548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2" name="Line 74"/>
          <p:cNvSpPr/>
          <p:nvPr/>
        </p:nvSpPr>
        <p:spPr>
          <a:xfrm flipH="1">
            <a:off x="2050920" y="463572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3" name="Line 75"/>
          <p:cNvSpPr/>
          <p:nvPr/>
        </p:nvSpPr>
        <p:spPr>
          <a:xfrm flipH="1">
            <a:off x="2056320" y="453168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4" name="Line 76"/>
          <p:cNvSpPr/>
          <p:nvPr/>
        </p:nvSpPr>
        <p:spPr>
          <a:xfrm flipH="1">
            <a:off x="2056320" y="442692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5" name="Line 77"/>
          <p:cNvSpPr/>
          <p:nvPr/>
        </p:nvSpPr>
        <p:spPr>
          <a:xfrm flipH="1">
            <a:off x="2024640" y="4322160"/>
            <a:ext cx="1263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156" name="Line 78"/>
          <p:cNvSpPr/>
          <p:nvPr/>
        </p:nvSpPr>
        <p:spPr>
          <a:xfrm flipH="1">
            <a:off x="2054880" y="421668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7" name="Line 79"/>
          <p:cNvSpPr/>
          <p:nvPr/>
        </p:nvSpPr>
        <p:spPr>
          <a:xfrm flipH="1">
            <a:off x="2055600" y="411192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8" name="Line 80"/>
          <p:cNvSpPr/>
          <p:nvPr/>
        </p:nvSpPr>
        <p:spPr>
          <a:xfrm flipH="1">
            <a:off x="2056320" y="40071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59" name="Line 81"/>
          <p:cNvSpPr/>
          <p:nvPr/>
        </p:nvSpPr>
        <p:spPr>
          <a:xfrm flipH="1">
            <a:off x="2054880" y="39024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0" name="Line 82"/>
          <p:cNvSpPr/>
          <p:nvPr/>
        </p:nvSpPr>
        <p:spPr>
          <a:xfrm flipH="1">
            <a:off x="2053800" y="52653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1" name="Line 83"/>
          <p:cNvSpPr/>
          <p:nvPr/>
        </p:nvSpPr>
        <p:spPr>
          <a:xfrm flipH="1">
            <a:off x="2055240" y="516132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2" name="Line 84"/>
          <p:cNvSpPr/>
          <p:nvPr/>
        </p:nvSpPr>
        <p:spPr>
          <a:xfrm flipH="1">
            <a:off x="2055240" y="50565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3" name="Line 85"/>
          <p:cNvSpPr/>
          <p:nvPr/>
        </p:nvSpPr>
        <p:spPr>
          <a:xfrm flipH="1">
            <a:off x="2053800" y="49518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4" name="Line 86"/>
          <p:cNvSpPr/>
          <p:nvPr/>
        </p:nvSpPr>
        <p:spPr>
          <a:xfrm flipH="1">
            <a:off x="2031480" y="4846320"/>
            <a:ext cx="115920" cy="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</p:sp>
      <p:sp>
        <p:nvSpPr>
          <p:cNvPr id="165" name="Line 87"/>
          <p:cNvSpPr/>
          <p:nvPr/>
        </p:nvSpPr>
        <p:spPr>
          <a:xfrm flipH="1">
            <a:off x="2054520" y="474156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6" name="Line 88"/>
          <p:cNvSpPr/>
          <p:nvPr/>
        </p:nvSpPr>
        <p:spPr>
          <a:xfrm flipH="1">
            <a:off x="2055240" y="463680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7" name="Line 89"/>
          <p:cNvSpPr/>
          <p:nvPr/>
        </p:nvSpPr>
        <p:spPr>
          <a:xfrm flipH="1">
            <a:off x="2053800" y="4532040"/>
            <a:ext cx="975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68" name="CustomShape 90"/>
          <p:cNvSpPr/>
          <p:nvPr/>
        </p:nvSpPr>
        <p:spPr>
          <a:xfrm flipH="1">
            <a:off x="1678320" y="1858680"/>
            <a:ext cx="360" cy="1161000"/>
          </a:xfrm>
          <a:prstGeom prst="straightConnector1">
            <a:avLst/>
          </a:prstGeom>
          <a:noFill/>
          <a:ln w="64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69" name="CustomShape 91"/>
          <p:cNvSpPr/>
          <p:nvPr/>
        </p:nvSpPr>
        <p:spPr>
          <a:xfrm flipH="1">
            <a:off x="923040" y="1855080"/>
            <a:ext cx="360" cy="1433880"/>
          </a:xfrm>
          <a:prstGeom prst="straightConnector1">
            <a:avLst/>
          </a:prstGeom>
          <a:noFill/>
          <a:ln w="64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70" name="CustomShape 92"/>
          <p:cNvSpPr/>
          <p:nvPr/>
        </p:nvSpPr>
        <p:spPr>
          <a:xfrm flipH="1">
            <a:off x="807480" y="3265920"/>
            <a:ext cx="1343160" cy="360"/>
          </a:xfrm>
          <a:prstGeom prst="straightConnector1">
            <a:avLst/>
          </a:prstGeom>
          <a:noFill/>
          <a:ln w="6480">
            <a:solidFill>
              <a:srgbClr val="000000"/>
            </a:solidFill>
            <a:round/>
          </a:ln>
        </p:spPr>
      </p:sp>
      <p:sp>
        <p:nvSpPr>
          <p:cNvPr id="171" name="CustomShape 93"/>
          <p:cNvSpPr/>
          <p:nvPr/>
        </p:nvSpPr>
        <p:spPr>
          <a:xfrm>
            <a:off x="923760" y="3289320"/>
            <a:ext cx="360" cy="1323720"/>
          </a:xfrm>
          <a:prstGeom prst="straightConnector1">
            <a:avLst/>
          </a:prstGeom>
          <a:noFill/>
          <a:ln w="64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72" name="CustomShape 94"/>
          <p:cNvSpPr/>
          <p:nvPr/>
        </p:nvSpPr>
        <p:spPr>
          <a:xfrm>
            <a:off x="1679040" y="3020040"/>
            <a:ext cx="360" cy="1586520"/>
          </a:xfrm>
          <a:prstGeom prst="straightConnector1">
            <a:avLst/>
          </a:prstGeom>
          <a:noFill/>
          <a:ln w="64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73" name="CustomShape 95"/>
          <p:cNvSpPr/>
          <p:nvPr/>
        </p:nvSpPr>
        <p:spPr>
          <a:xfrm rot="185400">
            <a:off x="3522600" y="3008520"/>
            <a:ext cx="1525320" cy="33336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>
                <a:solidFill>
                  <a:srgbClr val="0000FF"/>
                </a:solidFill>
                <a:latin typeface="Calibri"/>
              </a:rPr>
              <a:t> </a:t>
            </a:r>
            <a:r>
              <a:rPr lang="en-US" sz="1600" b="1">
                <a:solidFill>
                  <a:srgbClr val="0000FF"/>
                </a:solidFill>
                <a:latin typeface="Symbol"/>
              </a:rPr>
              <a:t>q</a:t>
            </a:r>
            <a:r>
              <a:rPr lang="en-US" sz="1600" b="1">
                <a:solidFill>
                  <a:srgbClr val="0000FF"/>
                </a:solidFill>
                <a:latin typeface="Calibri"/>
              </a:rPr>
              <a:t>D</a:t>
            </a:r>
            <a:r>
              <a:rPr lang="en-US" sz="1600">
                <a:solidFill>
                  <a:srgbClr val="0000FF"/>
                </a:solidFill>
                <a:latin typeface="Calibri"/>
              </a:rPr>
              <a:t>=</a:t>
            </a:r>
            <a:r>
              <a:rPr lang="en-US" sz="1600" b="1">
                <a:solidFill>
                  <a:srgbClr val="0000FF"/>
                </a:solidFill>
                <a:latin typeface="Calibri"/>
              </a:rPr>
              <a:t>73.93 mrad</a:t>
            </a:r>
            <a:endParaRPr/>
          </a:p>
        </p:txBody>
      </p:sp>
      <p:sp>
        <p:nvSpPr>
          <p:cNvPr id="174" name="CustomShape 96"/>
          <p:cNvSpPr/>
          <p:nvPr/>
        </p:nvSpPr>
        <p:spPr>
          <a:xfrm>
            <a:off x="1541880" y="3020760"/>
            <a:ext cx="360" cy="268200"/>
          </a:xfrm>
          <a:prstGeom prst="straightConnector1">
            <a:avLst/>
          </a:prstGeom>
          <a:noFill/>
          <a:ln w="648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sp>
      <p:sp>
        <p:nvSpPr>
          <p:cNvPr id="175" name="CustomShape 97"/>
          <p:cNvSpPr/>
          <p:nvPr/>
        </p:nvSpPr>
        <p:spPr>
          <a:xfrm>
            <a:off x="1244160" y="2502360"/>
            <a:ext cx="5864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11.2</a:t>
            </a:r>
            <a:endParaRPr/>
          </a:p>
        </p:txBody>
      </p:sp>
      <p:sp>
        <p:nvSpPr>
          <p:cNvPr id="176" name="CustomShape 98"/>
          <p:cNvSpPr/>
          <p:nvPr/>
        </p:nvSpPr>
        <p:spPr>
          <a:xfrm>
            <a:off x="1252800" y="3875040"/>
            <a:ext cx="5864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15.8</a:t>
            </a:r>
            <a:endParaRPr/>
          </a:p>
        </p:txBody>
      </p:sp>
      <p:sp>
        <p:nvSpPr>
          <p:cNvPr id="177" name="CustomShape 99"/>
          <p:cNvSpPr/>
          <p:nvPr/>
        </p:nvSpPr>
        <p:spPr>
          <a:xfrm rot="286200">
            <a:off x="6808680" y="3178800"/>
            <a:ext cx="1982520" cy="33336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>
                <a:solidFill>
                  <a:srgbClr val="FF0000"/>
                </a:solidFill>
                <a:latin typeface="Symbol"/>
              </a:rPr>
              <a:t>q</a:t>
            </a:r>
            <a:r>
              <a:rPr lang="en-US" sz="1600" b="1">
                <a:solidFill>
                  <a:srgbClr val="FF0000"/>
                </a:solidFill>
                <a:latin typeface="Calibri"/>
              </a:rPr>
              <a:t>F/2=-11.088/2 mrad</a:t>
            </a:r>
            <a:endParaRPr/>
          </a:p>
        </p:txBody>
      </p:sp>
      <p:sp>
        <p:nvSpPr>
          <p:cNvPr id="178" name="CustomShape 100"/>
          <p:cNvSpPr/>
          <p:nvPr/>
        </p:nvSpPr>
        <p:spPr>
          <a:xfrm>
            <a:off x="1741680" y="2967120"/>
            <a:ext cx="1982520" cy="3337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>
                <a:solidFill>
                  <a:srgbClr val="FF0000"/>
                </a:solidFill>
                <a:latin typeface="Symbol"/>
              </a:rPr>
              <a:t>q</a:t>
            </a:r>
            <a:r>
              <a:rPr lang="en-US" sz="1600" b="1">
                <a:solidFill>
                  <a:srgbClr val="FF0000"/>
                </a:solidFill>
                <a:latin typeface="Calibri"/>
              </a:rPr>
              <a:t>F/2=-11.088/2 mrad</a:t>
            </a:r>
            <a:endParaRPr/>
          </a:p>
        </p:txBody>
      </p:sp>
      <p:sp>
        <p:nvSpPr>
          <p:cNvPr id="179" name="CustomShape 101"/>
          <p:cNvSpPr/>
          <p:nvPr/>
        </p:nvSpPr>
        <p:spPr>
          <a:xfrm>
            <a:off x="927360" y="2965320"/>
            <a:ext cx="58968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>
                <a:solidFill>
                  <a:srgbClr val="FF0000"/>
                </a:solidFill>
                <a:latin typeface="Calibri"/>
              </a:rPr>
              <a:t>2.44</a:t>
            </a:r>
            <a:endParaRPr/>
          </a:p>
        </p:txBody>
      </p:sp>
      <p:sp>
        <p:nvSpPr>
          <p:cNvPr id="10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57200" y="70200"/>
            <a:ext cx="8229240" cy="558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OPERA cell is QF-QD-drift.  Axis is straight.
E = 76, 146, 216, 225 (reference) 286 MeV  </a:t>
            </a:r>
            <a:endParaRPr/>
          </a:p>
        </p:txBody>
      </p:sp>
      <p:pic>
        <p:nvPicPr>
          <p:cNvPr id="182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108960" cy="2743200"/>
          </a:xfrm>
          <a:prstGeom prst="rect">
            <a:avLst/>
          </a:prstGeom>
        </p:spPr>
      </p:pic>
      <p:sp>
        <p:nvSpPr>
          <p:cNvPr id="184" name="TextShape 2"/>
          <p:cNvSpPr txBox="1"/>
          <p:nvPr/>
        </p:nvSpPr>
        <p:spPr>
          <a:xfrm>
            <a:off x="5203800" y="2006280"/>
            <a:ext cx="1471320" cy="4028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dirty="0"/>
              <a:t>FIELD</a:t>
            </a: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r>
              <a:rPr lang="en-US" dirty="0"/>
              <a:t>TRAJECTORIES</a:t>
            </a:r>
            <a:endParaRPr dirty="0"/>
          </a:p>
        </p:txBody>
      </p:sp>
      <p:pic>
        <p:nvPicPr>
          <p:cNvPr id="2" name="Picture 1" descr="Screen Shot 2015-06-24 at 4.05.39 AM.pn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-9252" b="-7980"/>
          <a:stretch/>
        </p:blipFill>
        <p:spPr>
          <a:xfrm>
            <a:off x="162144" y="653370"/>
            <a:ext cx="5107399" cy="3194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creen Shot 2015-06-24 at 4.14.57 AM.png"/>
          <p:cNvPicPr>
            <a:picLocks noChangeAspect="1"/>
          </p:cNvPicPr>
          <p:nvPr/>
        </p:nvPicPr>
        <p:blipFill>
          <a:blip r:embed="rId5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colorTemperature colorTemp="2370"/>
                    </a14:imgEffect>
                    <a14:imgEffect>
                      <a14:saturation sat="252000"/>
                    </a14:imgEffect>
                    <a14:imgEffect>
                      <a14:brightnessContrast bright="39000" contrast="8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37" y="3624743"/>
            <a:ext cx="4648421" cy="2819309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296529" y="3247149"/>
            <a:ext cx="268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From Francois Meot and Nick Tsoupas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93836" y="-45256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47339819"/>
              </p:ext>
            </p:extLst>
          </p:nvPr>
        </p:nvGraphicFramePr>
        <p:xfrm>
          <a:off x="81471" y="148789"/>
          <a:ext cx="9013254" cy="6510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0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24 at 4.30.52 A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5" y="846110"/>
            <a:ext cx="8596695" cy="5610050"/>
          </a:xfrm>
          <a:prstGeom prst="rect">
            <a:avLst/>
          </a:prstGeom>
        </p:spPr>
      </p:pic>
      <p:sp>
        <p:nvSpPr>
          <p:cNvPr id="185" name="TextShape 1"/>
          <p:cNvSpPr txBox="1"/>
          <p:nvPr/>
        </p:nvSpPr>
        <p:spPr>
          <a:xfrm>
            <a:off x="457200" y="358200"/>
            <a:ext cx="8229240" cy="558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OPERA cell is QF-QD-drift.  Axis is straight.
</a:t>
            </a:r>
            <a:endParaRPr/>
          </a:p>
        </p:txBody>
      </p:sp>
      <p:pic>
        <p:nvPicPr>
          <p:cNvPr id="186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223760" y="0"/>
            <a:ext cx="1828800" cy="1280160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5321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455152" y="1419662"/>
            <a:ext cx="268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From Francois Meot and Nick Tsoupas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218880"/>
            <a:ext cx="8229240" cy="837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OPERA cell is QF-QD-drift.  Axis is straight.
MAXIMAL STABLE AMPLITUDES,  H,  V :</a:t>
            </a:r>
            <a:endParaRPr/>
          </a:p>
        </p:txBody>
      </p:sp>
      <p:pic>
        <p:nvPicPr>
          <p:cNvPr id="189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108960" cy="2743200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860195" y="1101969"/>
            <a:ext cx="268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From Francois Meot and Nick Tsoupas</a:t>
            </a:r>
            <a:endParaRPr lang="en-US" sz="2400" dirty="0"/>
          </a:p>
        </p:txBody>
      </p:sp>
      <p:pic>
        <p:nvPicPr>
          <p:cNvPr id="2" name="Picture 1" descr="Screen Shot 2015-06-24 at 4.27.47 AM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6" y="2439993"/>
            <a:ext cx="4665566" cy="3881675"/>
          </a:xfrm>
          <a:prstGeom prst="rect">
            <a:avLst/>
          </a:prstGeom>
        </p:spPr>
      </p:pic>
      <p:pic>
        <p:nvPicPr>
          <p:cNvPr id="3" name="Picture 2" descr="Screen Shot 2015-06-24 at 4.27.35 AM.pn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11" y="2439993"/>
            <a:ext cx="4656903" cy="38698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457200" y="218880"/>
            <a:ext cx="8229240" cy="837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OPERA cell is QF-QD-drift.  Axis is straight.
DYNAMICAL ACCEPTANCE</a:t>
            </a:r>
            <a:endParaRPr/>
          </a:p>
        </p:txBody>
      </p:sp>
      <p:pic>
        <p:nvPicPr>
          <p:cNvPr id="193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309360" y="0"/>
            <a:ext cx="2743200" cy="1828800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pic>
        <p:nvPicPr>
          <p:cNvPr id="2" name="Picture 1" descr="Screen Shot 2015-06-24 at 4.26.22 AM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0" y="1648217"/>
            <a:ext cx="8591749" cy="4846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05" y="1232718"/>
            <a:ext cx="268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From Francois Meot and Nick Tsoupas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LHeC-LHC-SPS</a:t>
            </a:r>
            <a:endParaRPr lang="en-US" dirty="0"/>
          </a:p>
        </p:txBody>
      </p:sp>
      <p:pic>
        <p:nvPicPr>
          <p:cNvPr id="24" name="Picture 23" descr="osborne_fig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82" y="705857"/>
            <a:ext cx="7704263" cy="5871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45" y="271775"/>
            <a:ext cx="226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</a:t>
            </a:r>
            <a:r>
              <a:rPr lang="en-US" dirty="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Brüning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8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arallelogram 154"/>
          <p:cNvSpPr/>
          <p:nvPr/>
        </p:nvSpPr>
        <p:spPr>
          <a:xfrm rot="7747621" flipV="1">
            <a:off x="2747901" y="2553661"/>
            <a:ext cx="341761" cy="45719"/>
          </a:xfrm>
          <a:prstGeom prst="parallelogram">
            <a:avLst>
              <a:gd name="adj" fmla="val 17426"/>
            </a:avLst>
          </a:prstGeom>
          <a:solidFill>
            <a:srgbClr val="FF0000">
              <a:alpha val="5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56" name="Parallelogram 155"/>
          <p:cNvSpPr/>
          <p:nvPr/>
        </p:nvSpPr>
        <p:spPr>
          <a:xfrm rot="5937374" flipH="1" flipV="1">
            <a:off x="2478700" y="2968266"/>
            <a:ext cx="360049" cy="38489"/>
          </a:xfrm>
          <a:prstGeom prst="parallelogram">
            <a:avLst>
              <a:gd name="adj" fmla="val 33511"/>
            </a:avLst>
          </a:prstGeom>
          <a:solidFill>
            <a:srgbClr val="FF0000">
              <a:alpha val="5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" name="Rectangle 5"/>
          <p:cNvSpPr>
            <a:spLocks/>
          </p:cNvSpPr>
          <p:nvPr/>
        </p:nvSpPr>
        <p:spPr>
          <a:xfrm rot="7116327">
            <a:off x="3943230" y="4190725"/>
            <a:ext cx="2941969" cy="41941"/>
          </a:xfrm>
          <a:prstGeom prst="rect">
            <a:avLst/>
          </a:prstGeom>
          <a:solidFill>
            <a:srgbClr val="FF0000">
              <a:alpha val="66000"/>
            </a:srgbClr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010" y="341228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C142B"/>
                </a:solidFill>
              </a:rPr>
              <a:t>54.547 GeV</a:t>
            </a:r>
            <a:endParaRPr lang="en-US" sz="1000" b="1" dirty="0">
              <a:solidFill>
                <a:srgbClr val="CC142B"/>
              </a:solidFill>
            </a:endParaRPr>
          </a:p>
          <a:p>
            <a:r>
              <a:rPr lang="en-US" sz="1000" b="1" dirty="0" smtClean="0">
                <a:solidFill>
                  <a:srgbClr val="CC142B"/>
                </a:solidFill>
              </a:rPr>
              <a:t>43.641 GeV</a:t>
            </a:r>
            <a:endParaRPr lang="en-US" sz="1000" b="1" dirty="0">
              <a:solidFill>
                <a:srgbClr val="CC142B"/>
              </a:solidFill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17916327">
            <a:off x="3287409" y="646183"/>
            <a:ext cx="3141088" cy="3142131"/>
          </a:xfrm>
          <a:prstGeom prst="arc">
            <a:avLst>
              <a:gd name="adj1" fmla="val 20446094"/>
              <a:gd name="adj2" fmla="val 737392"/>
            </a:avLst>
          </a:prstGeom>
          <a:ln w="38100" cmpd="sng">
            <a:solidFill>
              <a:srgbClr val="FF0000"/>
            </a:solidFill>
            <a:headEnd type="triangle" w="med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" name="Arc 9"/>
          <p:cNvSpPr>
            <a:spLocks noChangeAspect="1"/>
          </p:cNvSpPr>
          <p:nvPr/>
        </p:nvSpPr>
        <p:spPr>
          <a:xfrm rot="7116327">
            <a:off x="1855286" y="3265307"/>
            <a:ext cx="3110854" cy="3111886"/>
          </a:xfrm>
          <a:prstGeom prst="arc">
            <a:avLst>
              <a:gd name="adj1" fmla="val 19266260"/>
              <a:gd name="adj2" fmla="val 47070"/>
            </a:avLst>
          </a:prstGeom>
          <a:ln w="38100" cmpd="sng">
            <a:solidFill>
              <a:srgbClr val="FF0000"/>
            </a:solidFill>
            <a:headEnd type="triangle" w="med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1" name="TextBox 10"/>
          <p:cNvSpPr txBox="1"/>
          <p:nvPr/>
        </p:nvSpPr>
        <p:spPr>
          <a:xfrm rot="17792914">
            <a:off x="2815277" y="2223465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5.453 GeV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9828" y="1868389"/>
            <a:ext cx="60785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El. GUN</a:t>
            </a:r>
          </a:p>
          <a:p>
            <a:r>
              <a:rPr lang="en-US" sz="1000" b="1" dirty="0" smtClean="0">
                <a:solidFill>
                  <a:srgbClr val="0000FF"/>
                </a:solidFill>
              </a:rPr>
              <a:t>17 MeV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3" name="Left Brace 12"/>
          <p:cNvSpPr/>
          <p:nvPr/>
        </p:nvSpPr>
        <p:spPr>
          <a:xfrm>
            <a:off x="4226342" y="431156"/>
            <a:ext cx="117335" cy="241603"/>
          </a:xfrm>
          <a:prstGeom prst="leftBrace">
            <a:avLst>
              <a:gd name="adj1" fmla="val 25428"/>
              <a:gd name="adj2" fmla="val 50000"/>
            </a:avLst>
          </a:prstGeom>
          <a:ln w="19050" cmpd="sng">
            <a:solidFill>
              <a:srgbClr val="CC1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BA283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77472" y="3440335"/>
            <a:ext cx="26945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90"/>
                </a:solidFill>
              </a:rPr>
              <a:t># 1 NS-FFAG </a:t>
            </a:r>
            <a:r>
              <a:rPr lang="en-US" sz="1600" dirty="0" smtClean="0">
                <a:solidFill>
                  <a:srgbClr val="000090"/>
                </a:solidFill>
              </a:rPr>
              <a:t>beam line: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3 passes for acceleration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3 passes for recovery </a:t>
            </a:r>
          </a:p>
          <a:p>
            <a:endParaRPr lang="en-US" sz="1600" dirty="0" smtClean="0">
              <a:solidFill>
                <a:srgbClr val="000090"/>
              </a:solidFill>
            </a:endParaRPr>
          </a:p>
          <a:p>
            <a:r>
              <a:rPr lang="en-US" sz="1600" b="1" dirty="0" smtClean="0">
                <a:solidFill>
                  <a:srgbClr val="000090"/>
                </a:solidFill>
              </a:rPr>
              <a:t># </a:t>
            </a:r>
            <a:r>
              <a:rPr lang="en-US" sz="1600" b="1" dirty="0">
                <a:solidFill>
                  <a:srgbClr val="000090"/>
                </a:solidFill>
              </a:rPr>
              <a:t>2 NS-FFAG </a:t>
            </a:r>
            <a:r>
              <a:rPr lang="en-US" sz="1600" dirty="0">
                <a:solidFill>
                  <a:srgbClr val="000090"/>
                </a:solidFill>
              </a:rPr>
              <a:t>beam </a:t>
            </a:r>
            <a:r>
              <a:rPr lang="en-US" sz="1600" dirty="0" smtClean="0">
                <a:solidFill>
                  <a:srgbClr val="000090"/>
                </a:solidFill>
              </a:rPr>
              <a:t>line: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2 passes for acceleration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2 passes for recovery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2821" y="420741"/>
            <a:ext cx="3135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BA2836"/>
                </a:solidFill>
              </a:rPr>
              <a:t>#2</a:t>
            </a:r>
            <a:endParaRPr lang="en-US" sz="1000" b="1" dirty="0">
              <a:solidFill>
                <a:srgbClr val="BA2836"/>
              </a:solidFill>
            </a:endParaRPr>
          </a:p>
        </p:txBody>
      </p:sp>
      <p:sp>
        <p:nvSpPr>
          <p:cNvPr id="16" name="Block Arc 15"/>
          <p:cNvSpPr>
            <a:spLocks noChangeAspect="1"/>
          </p:cNvSpPr>
          <p:nvPr/>
        </p:nvSpPr>
        <p:spPr>
          <a:xfrm rot="12516327">
            <a:off x="1893354" y="3277480"/>
            <a:ext cx="3019540" cy="3022101"/>
          </a:xfrm>
          <a:prstGeom prst="blockArc">
            <a:avLst>
              <a:gd name="adj1" fmla="val 10807274"/>
              <a:gd name="adj2" fmla="val 11708"/>
              <a:gd name="adj3" fmla="val 1356"/>
            </a:avLst>
          </a:prstGeom>
          <a:solidFill>
            <a:srgbClr val="FF0000">
              <a:alpha val="7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 rot="7116327">
            <a:off x="1472059" y="2694226"/>
            <a:ext cx="2368051" cy="38942"/>
          </a:xfrm>
          <a:prstGeom prst="rect">
            <a:avLst/>
          </a:prstGeom>
          <a:solidFill>
            <a:srgbClr val="FF6600">
              <a:alpha val="41000"/>
            </a:srgbClr>
          </a:solidFill>
          <a:ln w="1270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8" name="TextBox 17"/>
          <p:cNvSpPr txBox="1"/>
          <p:nvPr/>
        </p:nvSpPr>
        <p:spPr>
          <a:xfrm>
            <a:off x="2575570" y="3785870"/>
            <a:ext cx="507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33EF"/>
                </a:solidFill>
              </a:rPr>
              <a:t>Beam </a:t>
            </a:r>
          </a:p>
          <a:p>
            <a:r>
              <a:rPr lang="en-US" sz="1000" b="1" dirty="0" smtClean="0">
                <a:solidFill>
                  <a:srgbClr val="FF33EF"/>
                </a:solidFill>
              </a:rPr>
              <a:t>Dump</a:t>
            </a:r>
            <a:endParaRPr lang="en-US" sz="1000" b="1" dirty="0">
              <a:solidFill>
                <a:srgbClr val="FF33EF"/>
              </a:solidFill>
            </a:endParaRPr>
          </a:p>
        </p:txBody>
      </p:sp>
      <p:sp>
        <p:nvSpPr>
          <p:cNvPr id="19" name="Block Arc 18"/>
          <p:cNvSpPr>
            <a:spLocks noChangeAspect="1"/>
          </p:cNvSpPr>
          <p:nvPr/>
        </p:nvSpPr>
        <p:spPr>
          <a:xfrm rot="1716327" flipH="1">
            <a:off x="3376570" y="780621"/>
            <a:ext cx="2862783" cy="2865207"/>
          </a:xfrm>
          <a:prstGeom prst="blockArc">
            <a:avLst>
              <a:gd name="adj1" fmla="val 10806001"/>
              <a:gd name="adj2" fmla="val 21597198"/>
              <a:gd name="adj3" fmla="val 1448"/>
            </a:avLst>
          </a:prstGeom>
          <a:solidFill>
            <a:srgbClr val="FF33EF">
              <a:alpha val="62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0" name="Block Arc 19"/>
          <p:cNvSpPr>
            <a:spLocks noChangeAspect="1"/>
          </p:cNvSpPr>
          <p:nvPr/>
        </p:nvSpPr>
        <p:spPr>
          <a:xfrm rot="1716327" flipH="1">
            <a:off x="3299085" y="701101"/>
            <a:ext cx="3019540" cy="3022101"/>
          </a:xfrm>
          <a:prstGeom prst="blockArc">
            <a:avLst>
              <a:gd name="adj1" fmla="val 10807274"/>
              <a:gd name="adj2" fmla="val 5188"/>
              <a:gd name="adj3" fmla="val 1414"/>
            </a:avLst>
          </a:prstGeom>
          <a:solidFill>
            <a:srgbClr val="FF0000">
              <a:alpha val="70000"/>
            </a:srgbClr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1241524">
            <a:off x="2055906" y="2962561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33EF"/>
                </a:solidFill>
              </a:rPr>
              <a:t>λ/2</a:t>
            </a:r>
            <a:endParaRPr lang="en-US" sz="1400" b="1" dirty="0">
              <a:solidFill>
                <a:srgbClr val="FF33EF"/>
              </a:solidFill>
            </a:endParaRPr>
          </a:p>
        </p:txBody>
      </p:sp>
      <p:sp>
        <p:nvSpPr>
          <p:cNvPr id="22" name="Block Arc 21"/>
          <p:cNvSpPr>
            <a:spLocks noChangeAspect="1"/>
          </p:cNvSpPr>
          <p:nvPr/>
        </p:nvSpPr>
        <p:spPr>
          <a:xfrm rot="17916327" flipH="1" flipV="1">
            <a:off x="1352166" y="700588"/>
            <a:ext cx="11694584" cy="11679075"/>
          </a:xfrm>
          <a:prstGeom prst="blockArc">
            <a:avLst>
              <a:gd name="adj1" fmla="val 3556562"/>
              <a:gd name="adj2" fmla="val 5400549"/>
              <a:gd name="adj3" fmla="val 332"/>
            </a:avLst>
          </a:prstGeom>
          <a:solidFill>
            <a:srgbClr val="FF6600">
              <a:alpha val="39000"/>
            </a:srgbClr>
          </a:solidFill>
          <a:ln w="12700" cmpd="sng">
            <a:solidFill>
              <a:srgbClr val="9537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3" name="Trapezoid 22"/>
          <p:cNvSpPr/>
          <p:nvPr/>
        </p:nvSpPr>
        <p:spPr>
          <a:xfrm rot="17916327" flipH="1">
            <a:off x="2492937" y="3893617"/>
            <a:ext cx="61901" cy="42759"/>
          </a:xfrm>
          <a:prstGeom prst="trapezoid">
            <a:avLst>
              <a:gd name="adj" fmla="val 0"/>
            </a:avLst>
          </a:prstGeom>
          <a:solidFill>
            <a:srgbClr val="FF33EF">
              <a:alpha val="78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 rot="7116327">
            <a:off x="2445183" y="3935314"/>
            <a:ext cx="89078" cy="94072"/>
          </a:xfrm>
          <a:prstGeom prst="ellipse">
            <a:avLst/>
          </a:prstGeom>
          <a:solidFill>
            <a:srgbClr val="FF33EF">
              <a:alpha val="82000"/>
            </a:srgbClr>
          </a:solidFill>
          <a:ln w="127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" name="TextBox 24"/>
          <p:cNvSpPr txBox="1"/>
          <p:nvPr/>
        </p:nvSpPr>
        <p:spPr>
          <a:xfrm rot="17860172">
            <a:off x="2282199" y="2521305"/>
            <a:ext cx="386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LHC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159161" y="224290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60 GeV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7116327" flipH="1">
            <a:off x="3039118" y="2220114"/>
            <a:ext cx="393837" cy="0"/>
          </a:xfrm>
          <a:prstGeom prst="straightConnector1">
            <a:avLst/>
          </a:prstGeom>
          <a:ln w="19050" cmpd="sng">
            <a:solidFill>
              <a:srgbClr val="008000"/>
            </a:solidFill>
            <a:headEnd type="triangle" w="sm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>
            <a:spLocks/>
          </p:cNvSpPr>
          <p:nvPr/>
        </p:nvSpPr>
        <p:spPr>
          <a:xfrm rot="7116327">
            <a:off x="3868218" y="4156789"/>
            <a:ext cx="2949430" cy="40568"/>
          </a:xfrm>
          <a:prstGeom prst="rect">
            <a:avLst/>
          </a:prstGeom>
          <a:solidFill>
            <a:srgbClr val="FF33EF">
              <a:alpha val="62000"/>
            </a:srgbClr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FF0000"/>
              </a:solidFill>
            </a:endParaRPr>
          </a:p>
        </p:txBody>
      </p:sp>
      <p:sp>
        <p:nvSpPr>
          <p:cNvPr id="30" name="Block Arc 29"/>
          <p:cNvSpPr>
            <a:spLocks noChangeAspect="1"/>
          </p:cNvSpPr>
          <p:nvPr/>
        </p:nvSpPr>
        <p:spPr>
          <a:xfrm rot="12516327">
            <a:off x="1968956" y="3361311"/>
            <a:ext cx="2862783" cy="2865207"/>
          </a:xfrm>
          <a:prstGeom prst="blockArc">
            <a:avLst>
              <a:gd name="adj1" fmla="val 10806001"/>
              <a:gd name="adj2" fmla="val 21597198"/>
              <a:gd name="adj3" fmla="val 1448"/>
            </a:avLst>
          </a:prstGeom>
          <a:solidFill>
            <a:srgbClr val="FF33EF">
              <a:alpha val="62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1" name="Trapezoid 30"/>
          <p:cNvSpPr/>
          <p:nvPr/>
        </p:nvSpPr>
        <p:spPr>
          <a:xfrm rot="17916327" flipV="1">
            <a:off x="3156883" y="1683020"/>
            <a:ext cx="240690" cy="43348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2" name="Parallelogram 31"/>
          <p:cNvSpPr/>
          <p:nvPr/>
        </p:nvSpPr>
        <p:spPr>
          <a:xfrm rot="9051460" flipV="1">
            <a:off x="3308639" y="1532258"/>
            <a:ext cx="214959" cy="37643"/>
          </a:xfrm>
          <a:prstGeom prst="parallelogram">
            <a:avLst>
              <a:gd name="adj" fmla="val 65588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3" name="Parallelogram 32"/>
          <p:cNvSpPr/>
          <p:nvPr/>
        </p:nvSpPr>
        <p:spPr>
          <a:xfrm rot="7834880" flipV="1">
            <a:off x="3346965" y="1550194"/>
            <a:ext cx="189862" cy="40066"/>
          </a:xfrm>
          <a:prstGeom prst="parallelogram">
            <a:avLst>
              <a:gd name="adj" fmla="val 23127"/>
            </a:avLst>
          </a:prstGeom>
          <a:solidFill>
            <a:srgbClr val="FF0000">
              <a:alpha val="5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4" name="Trapezoid 33"/>
          <p:cNvSpPr/>
          <p:nvPr/>
        </p:nvSpPr>
        <p:spPr>
          <a:xfrm rot="17916327" flipV="1">
            <a:off x="3224958" y="1710911"/>
            <a:ext cx="209320" cy="43348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5" name="Parallelogram 34"/>
          <p:cNvSpPr/>
          <p:nvPr/>
        </p:nvSpPr>
        <p:spPr>
          <a:xfrm rot="5865237" flipH="1" flipV="1">
            <a:off x="3167503" y="1895912"/>
            <a:ext cx="200045" cy="41874"/>
          </a:xfrm>
          <a:prstGeom prst="parallelogram">
            <a:avLst>
              <a:gd name="adj" fmla="val 37889"/>
            </a:avLst>
          </a:prstGeom>
          <a:solidFill>
            <a:srgbClr val="FF0000">
              <a:alpha val="42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6" name="Parallelogram 35"/>
          <p:cNvSpPr/>
          <p:nvPr/>
        </p:nvSpPr>
        <p:spPr>
          <a:xfrm rot="4842361" flipH="1" flipV="1">
            <a:off x="3129236" y="1889521"/>
            <a:ext cx="216061" cy="34701"/>
          </a:xfrm>
          <a:prstGeom prst="parallelogram">
            <a:avLst>
              <a:gd name="adj" fmla="val 69553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" name="Trapezoid 36"/>
          <p:cNvSpPr/>
          <p:nvPr/>
        </p:nvSpPr>
        <p:spPr>
          <a:xfrm rot="17916327" flipH="1" flipV="1">
            <a:off x="2026391" y="3764306"/>
            <a:ext cx="240690" cy="43348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8" name="Parallelogram 37"/>
          <p:cNvSpPr/>
          <p:nvPr/>
        </p:nvSpPr>
        <p:spPr>
          <a:xfrm rot="5257265" flipH="1" flipV="1">
            <a:off x="1992050" y="3961805"/>
            <a:ext cx="202411" cy="39117"/>
          </a:xfrm>
          <a:prstGeom prst="parallelogram">
            <a:avLst>
              <a:gd name="adj" fmla="val 59999"/>
            </a:avLst>
          </a:prstGeom>
          <a:solidFill>
            <a:srgbClr val="FF0000">
              <a:alpha val="61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9" name="Trapezoid 38"/>
          <p:cNvSpPr/>
          <p:nvPr/>
        </p:nvSpPr>
        <p:spPr>
          <a:xfrm rot="17916327" flipH="1" flipV="1">
            <a:off x="2091210" y="3789299"/>
            <a:ext cx="209320" cy="43348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0" name="Parallelogram 39"/>
          <p:cNvSpPr/>
          <p:nvPr/>
        </p:nvSpPr>
        <p:spPr>
          <a:xfrm rot="8461498" flipV="1">
            <a:off x="2213061" y="3639380"/>
            <a:ext cx="206980" cy="39958"/>
          </a:xfrm>
          <a:prstGeom prst="parallelogram">
            <a:avLst>
              <a:gd name="adj" fmla="val 47595"/>
            </a:avLst>
          </a:prstGeom>
          <a:solidFill>
            <a:srgbClr val="FF0000">
              <a:alpha val="60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1" name="Parallelogram 40"/>
          <p:cNvSpPr/>
          <p:nvPr/>
        </p:nvSpPr>
        <p:spPr>
          <a:xfrm rot="9337428" flipV="1">
            <a:off x="2182707" y="3620706"/>
            <a:ext cx="228610" cy="37280"/>
          </a:xfrm>
          <a:prstGeom prst="parallelogram">
            <a:avLst>
              <a:gd name="adj" fmla="val 77471"/>
            </a:avLst>
          </a:prstGeom>
          <a:solidFill>
            <a:srgbClr val="FF0000">
              <a:alpha val="60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2" name="Rectangle 41"/>
          <p:cNvSpPr>
            <a:spLocks/>
          </p:cNvSpPr>
          <p:nvPr/>
        </p:nvSpPr>
        <p:spPr>
          <a:xfrm rot="7116327">
            <a:off x="2260981" y="3363827"/>
            <a:ext cx="490055" cy="39184"/>
          </a:xfrm>
          <a:prstGeom prst="rect">
            <a:avLst/>
          </a:prstGeom>
          <a:solidFill>
            <a:srgbClr val="008000">
              <a:alpha val="54000"/>
            </a:srgbClr>
          </a:solidFill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3" name="Trapezoid 42"/>
          <p:cNvSpPr/>
          <p:nvPr/>
        </p:nvSpPr>
        <p:spPr>
          <a:xfrm rot="17916327">
            <a:off x="2781617" y="2822182"/>
            <a:ext cx="219846" cy="39954"/>
          </a:xfrm>
          <a:prstGeom prst="trapezoid">
            <a:avLst>
              <a:gd name="adj" fmla="val 0"/>
            </a:avLst>
          </a:prstGeom>
          <a:solidFill>
            <a:srgbClr val="FF33EF">
              <a:alpha val="59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4" name="Trapezoid 43"/>
          <p:cNvSpPr/>
          <p:nvPr/>
        </p:nvSpPr>
        <p:spPr>
          <a:xfrm rot="17916327">
            <a:off x="2806742" y="2846277"/>
            <a:ext cx="265785" cy="41517"/>
          </a:xfrm>
          <a:prstGeom prst="trapezoid">
            <a:avLst>
              <a:gd name="adj" fmla="val 5068"/>
            </a:avLst>
          </a:prstGeom>
          <a:solidFill>
            <a:srgbClr val="FF33EF">
              <a:alpha val="65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 rot="7116327" flipH="1">
            <a:off x="2760731" y="2792943"/>
            <a:ext cx="156847" cy="39297"/>
          </a:xfrm>
          <a:prstGeom prst="rect">
            <a:avLst/>
          </a:prstGeom>
          <a:solidFill>
            <a:srgbClr val="FF33EF">
              <a:alpha val="61000"/>
            </a:srgbClr>
          </a:solidFill>
          <a:ln w="952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6" name="Parallelogram 45"/>
          <p:cNvSpPr/>
          <p:nvPr/>
        </p:nvSpPr>
        <p:spPr>
          <a:xfrm rot="5555295">
            <a:off x="2849593" y="2577101"/>
            <a:ext cx="322793" cy="37941"/>
          </a:xfrm>
          <a:prstGeom prst="parallelogram">
            <a:avLst>
              <a:gd name="adj" fmla="val 41491"/>
            </a:avLst>
          </a:prstGeom>
          <a:solidFill>
            <a:srgbClr val="FF33EF">
              <a:alpha val="60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7" name="Parallelogram 46"/>
          <p:cNvSpPr/>
          <p:nvPr/>
        </p:nvSpPr>
        <p:spPr>
          <a:xfrm rot="8327168" flipV="1">
            <a:off x="2719161" y="2536326"/>
            <a:ext cx="360049" cy="45719"/>
          </a:xfrm>
          <a:prstGeom prst="parallelogram">
            <a:avLst>
              <a:gd name="adj" fmla="val 39584"/>
            </a:avLst>
          </a:prstGeom>
          <a:solidFill>
            <a:srgbClr val="FF0000">
              <a:alpha val="5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8" name="Trapezoid 47"/>
          <p:cNvSpPr/>
          <p:nvPr/>
        </p:nvSpPr>
        <p:spPr>
          <a:xfrm rot="17916327" flipV="1">
            <a:off x="2643561" y="2721250"/>
            <a:ext cx="161469" cy="44303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9" name="Rectangle 48"/>
          <p:cNvSpPr>
            <a:spLocks/>
          </p:cNvSpPr>
          <p:nvPr/>
        </p:nvSpPr>
        <p:spPr>
          <a:xfrm rot="7116327">
            <a:off x="2896312" y="2202954"/>
            <a:ext cx="490055" cy="39184"/>
          </a:xfrm>
          <a:prstGeom prst="rect">
            <a:avLst/>
          </a:prstGeom>
          <a:solidFill>
            <a:srgbClr val="008000">
              <a:alpha val="54000"/>
            </a:srgbClr>
          </a:solidFill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0" name="Parallelogram 49"/>
          <p:cNvSpPr/>
          <p:nvPr/>
        </p:nvSpPr>
        <p:spPr>
          <a:xfrm rot="6545256" flipH="1" flipV="1">
            <a:off x="2514354" y="2988139"/>
            <a:ext cx="341227" cy="42658"/>
          </a:xfrm>
          <a:prstGeom prst="parallelogram">
            <a:avLst>
              <a:gd name="adj" fmla="val 27941"/>
            </a:avLst>
          </a:prstGeom>
          <a:solidFill>
            <a:srgbClr val="FF0000">
              <a:alpha val="5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1" name="Parallelogram 50"/>
          <p:cNvSpPr/>
          <p:nvPr/>
        </p:nvSpPr>
        <p:spPr>
          <a:xfrm rot="6248465">
            <a:off x="2824458" y="2576572"/>
            <a:ext cx="316519" cy="36660"/>
          </a:xfrm>
          <a:prstGeom prst="parallelogram">
            <a:avLst>
              <a:gd name="adj" fmla="val 19133"/>
            </a:avLst>
          </a:prstGeom>
          <a:solidFill>
            <a:srgbClr val="FF33EF">
              <a:alpha val="63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2" name="Parallelogram 51"/>
          <p:cNvSpPr/>
          <p:nvPr/>
        </p:nvSpPr>
        <p:spPr>
          <a:xfrm rot="8677359" flipH="1">
            <a:off x="2592223" y="3052958"/>
            <a:ext cx="322793" cy="37941"/>
          </a:xfrm>
          <a:prstGeom prst="parallelogram">
            <a:avLst>
              <a:gd name="adj" fmla="val 41491"/>
            </a:avLst>
          </a:prstGeom>
          <a:solidFill>
            <a:srgbClr val="FF33EF">
              <a:alpha val="60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3" name="Parallelogram 52"/>
          <p:cNvSpPr/>
          <p:nvPr/>
        </p:nvSpPr>
        <p:spPr>
          <a:xfrm rot="7984189" flipH="1">
            <a:off x="2579816" y="3030669"/>
            <a:ext cx="310245" cy="36661"/>
          </a:xfrm>
          <a:prstGeom prst="parallelogram">
            <a:avLst>
              <a:gd name="adj" fmla="val 19133"/>
            </a:avLst>
          </a:prstGeom>
          <a:solidFill>
            <a:srgbClr val="FF33EF">
              <a:alpha val="56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Parallelogram 53"/>
          <p:cNvSpPr/>
          <p:nvPr/>
        </p:nvSpPr>
        <p:spPr>
          <a:xfrm rot="6920802">
            <a:off x="2779661" y="2571108"/>
            <a:ext cx="340891" cy="40542"/>
          </a:xfrm>
          <a:prstGeom prst="parallelogram">
            <a:avLst>
              <a:gd name="adj" fmla="val 9049"/>
            </a:avLst>
          </a:prstGeom>
          <a:solidFill>
            <a:srgbClr val="FF33EF">
              <a:alpha val="63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5" name="Parallelogram 54"/>
          <p:cNvSpPr/>
          <p:nvPr/>
        </p:nvSpPr>
        <p:spPr>
          <a:xfrm rot="7311852" flipH="1">
            <a:off x="2547104" y="2999443"/>
            <a:ext cx="334617" cy="40542"/>
          </a:xfrm>
          <a:prstGeom prst="parallelogram">
            <a:avLst>
              <a:gd name="adj" fmla="val 9049"/>
            </a:avLst>
          </a:prstGeom>
          <a:solidFill>
            <a:srgbClr val="FF33EF">
              <a:alpha val="59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6" name="Parallelogram 55"/>
          <p:cNvSpPr/>
          <p:nvPr/>
        </p:nvSpPr>
        <p:spPr>
          <a:xfrm rot="3736058">
            <a:off x="2282064" y="3732317"/>
            <a:ext cx="360432" cy="25094"/>
          </a:xfrm>
          <a:prstGeom prst="parallelogram">
            <a:avLst>
              <a:gd name="adj" fmla="val 147507"/>
            </a:avLst>
          </a:prstGeom>
          <a:solidFill>
            <a:srgbClr val="FF33EF">
              <a:alpha val="81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7" name="Parallelogram 56"/>
          <p:cNvSpPr/>
          <p:nvPr/>
        </p:nvSpPr>
        <p:spPr>
          <a:xfrm rot="10775763" flipH="1">
            <a:off x="3241491" y="1997341"/>
            <a:ext cx="288941" cy="18820"/>
          </a:xfrm>
          <a:prstGeom prst="parallelogram">
            <a:avLst>
              <a:gd name="adj" fmla="val 195979"/>
            </a:avLst>
          </a:prstGeom>
          <a:solidFill>
            <a:srgbClr val="0000FF">
              <a:alpha val="20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8" name="Hexagon 57"/>
          <p:cNvSpPr>
            <a:spLocks/>
          </p:cNvSpPr>
          <p:nvPr/>
        </p:nvSpPr>
        <p:spPr>
          <a:xfrm rot="12516327" flipH="1">
            <a:off x="3521685" y="1868836"/>
            <a:ext cx="78763" cy="87283"/>
          </a:xfrm>
          <a:prstGeom prst="hexagon">
            <a:avLst>
              <a:gd name="adj" fmla="val 20885"/>
              <a:gd name="vf" fmla="val 115470"/>
            </a:avLst>
          </a:prstGeom>
          <a:solidFill>
            <a:srgbClr val="0000FF">
              <a:alpha val="19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9" name="Trapezoid 58"/>
          <p:cNvSpPr/>
          <p:nvPr/>
        </p:nvSpPr>
        <p:spPr>
          <a:xfrm rot="17916327" flipV="1">
            <a:off x="3493388" y="1956854"/>
            <a:ext cx="62450" cy="42038"/>
          </a:xfrm>
          <a:prstGeom prst="trapezoid">
            <a:avLst>
              <a:gd name="adj" fmla="val 0"/>
            </a:avLst>
          </a:prstGeom>
          <a:solidFill>
            <a:srgbClr val="0000FF">
              <a:alpha val="27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0" name="TextBox 59"/>
          <p:cNvSpPr txBox="1"/>
          <p:nvPr/>
        </p:nvSpPr>
        <p:spPr>
          <a:xfrm rot="17771586">
            <a:off x="2261884" y="3322450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5.453 GeV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1867580" y="280062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60 GeV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flipH="1">
            <a:off x="3990029" y="1175213"/>
            <a:ext cx="8130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F15EF"/>
                </a:solidFill>
              </a:rPr>
              <a:t>32.735 GeV</a:t>
            </a:r>
          </a:p>
          <a:p>
            <a:r>
              <a:rPr lang="en-US" sz="1000" b="1" dirty="0" smtClean="0">
                <a:solidFill>
                  <a:srgbClr val="CF15EF"/>
                </a:solidFill>
              </a:rPr>
              <a:t>21.829 GeV</a:t>
            </a:r>
          </a:p>
          <a:p>
            <a:r>
              <a:rPr lang="en-US" sz="1000" b="1" dirty="0" smtClean="0">
                <a:solidFill>
                  <a:srgbClr val="CF15EF"/>
                </a:solidFill>
              </a:rPr>
              <a:t>10.923 GeV</a:t>
            </a:r>
            <a:endParaRPr lang="en-US" sz="1000" b="1" dirty="0">
              <a:solidFill>
                <a:srgbClr val="CF15EF"/>
              </a:solidFill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3940192" y="1263991"/>
            <a:ext cx="109678" cy="391367"/>
          </a:xfrm>
          <a:prstGeom prst="leftBrace">
            <a:avLst>
              <a:gd name="adj1" fmla="val 69607"/>
              <a:gd name="adj2" fmla="val 50000"/>
            </a:avLst>
          </a:prstGeom>
          <a:ln w="19050" cmpd="sng">
            <a:solidFill>
              <a:srgbClr val="CF15E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0000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79241" y="1318379"/>
            <a:ext cx="31353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F15EF"/>
                </a:solidFill>
              </a:rPr>
              <a:t>#1</a:t>
            </a:r>
            <a:endParaRPr lang="en-US" sz="1000" b="1" dirty="0">
              <a:solidFill>
                <a:srgbClr val="CF15EF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 rot="7116327">
            <a:off x="3144493" y="1725136"/>
            <a:ext cx="623890" cy="169012"/>
            <a:chOff x="2403982" y="5677535"/>
            <a:chExt cx="909296" cy="246328"/>
          </a:xfrm>
        </p:grpSpPr>
        <p:sp>
          <p:nvSpPr>
            <p:cNvPr id="135" name="Trapezoid 134"/>
            <p:cNvSpPr/>
            <p:nvPr/>
          </p:nvSpPr>
          <p:spPr>
            <a:xfrm rot="10800000">
              <a:off x="2672547" y="5677535"/>
              <a:ext cx="35994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6" name="Parallelogram 135"/>
            <p:cNvSpPr/>
            <p:nvPr/>
          </p:nvSpPr>
          <p:spPr>
            <a:xfrm rot="19902027">
              <a:off x="2403982" y="5748284"/>
              <a:ext cx="304149" cy="55177"/>
            </a:xfrm>
            <a:prstGeom prst="parallelogram">
              <a:avLst>
                <a:gd name="adj" fmla="val 53103"/>
              </a:avLst>
            </a:prstGeom>
            <a:solidFill>
              <a:srgbClr val="FF33EF">
                <a:alpha val="6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7" name="Parallelogram 136"/>
            <p:cNvSpPr/>
            <p:nvPr/>
          </p:nvSpPr>
          <p:spPr>
            <a:xfrm rot="12343500" flipH="1">
              <a:off x="2970565" y="5828881"/>
              <a:ext cx="296796" cy="54731"/>
            </a:xfrm>
            <a:prstGeom prst="parallelogram">
              <a:avLst>
                <a:gd name="adj" fmla="val 42611"/>
              </a:avLst>
            </a:prstGeom>
            <a:solidFill>
              <a:srgbClr val="FF33EF">
                <a:alpha val="6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8" name="Parallelogram 137"/>
            <p:cNvSpPr/>
            <p:nvPr/>
          </p:nvSpPr>
          <p:spPr>
            <a:xfrm rot="2609529" flipH="1">
              <a:off x="2964551" y="5788391"/>
              <a:ext cx="348727" cy="45719"/>
            </a:xfrm>
            <a:prstGeom prst="parallelogram">
              <a:avLst>
                <a:gd name="adj" fmla="val 94613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9" name="Parallelogram 138"/>
            <p:cNvSpPr/>
            <p:nvPr/>
          </p:nvSpPr>
          <p:spPr>
            <a:xfrm rot="21038597">
              <a:off x="2419268" y="5791432"/>
              <a:ext cx="295005" cy="62838"/>
            </a:xfrm>
            <a:prstGeom prst="parallelogram">
              <a:avLst>
                <a:gd name="adj" fmla="val 19653"/>
              </a:avLst>
            </a:prstGeom>
            <a:solidFill>
              <a:srgbClr val="FF33EF">
                <a:alpha val="62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0" name="Trapezoid 139"/>
            <p:cNvSpPr/>
            <p:nvPr/>
          </p:nvSpPr>
          <p:spPr>
            <a:xfrm rot="10800000">
              <a:off x="2703551" y="5766842"/>
              <a:ext cx="29593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1" name="Parallelogram 140"/>
            <p:cNvSpPr/>
            <p:nvPr/>
          </p:nvSpPr>
          <p:spPr>
            <a:xfrm rot="439014" flipH="1">
              <a:off x="2428661" y="5837250"/>
              <a:ext cx="295005" cy="55456"/>
            </a:xfrm>
            <a:prstGeom prst="parallelogram">
              <a:avLst>
                <a:gd name="adj" fmla="val 191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2" name="Trapezoid 141"/>
            <p:cNvSpPr/>
            <p:nvPr/>
          </p:nvSpPr>
          <p:spPr>
            <a:xfrm rot="10800000">
              <a:off x="2718387" y="5849560"/>
              <a:ext cx="26850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3" name="Parallelogram 142"/>
            <p:cNvSpPr/>
            <p:nvPr/>
          </p:nvSpPr>
          <p:spPr>
            <a:xfrm rot="11233465" flipH="1">
              <a:off x="2975513" y="5869191"/>
              <a:ext cx="287652" cy="54672"/>
            </a:xfrm>
            <a:prstGeom prst="parallelogram">
              <a:avLst>
                <a:gd name="adj" fmla="val 15679"/>
              </a:avLst>
            </a:prstGeom>
            <a:solidFill>
              <a:srgbClr val="FF33EF">
                <a:alpha val="64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</p:grpSp>
      <p:grpSp>
        <p:nvGrpSpPr>
          <p:cNvPr id="67" name="Group 66"/>
          <p:cNvGrpSpPr/>
          <p:nvPr/>
        </p:nvGrpSpPr>
        <p:grpSpPr>
          <a:xfrm rot="7116327" flipH="1">
            <a:off x="2011725" y="3790214"/>
            <a:ext cx="627191" cy="168887"/>
            <a:chOff x="2397632" y="5683885"/>
            <a:chExt cx="914108" cy="246146"/>
          </a:xfrm>
        </p:grpSpPr>
        <p:sp>
          <p:nvSpPr>
            <p:cNvPr id="126" name="Trapezoid 125"/>
            <p:cNvSpPr/>
            <p:nvPr/>
          </p:nvSpPr>
          <p:spPr>
            <a:xfrm rot="10800000">
              <a:off x="2672547" y="5683885"/>
              <a:ext cx="35994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7" name="Parallelogram 126"/>
            <p:cNvSpPr/>
            <p:nvPr/>
          </p:nvSpPr>
          <p:spPr>
            <a:xfrm rot="19902027">
              <a:off x="2397632" y="5754634"/>
              <a:ext cx="304149" cy="55177"/>
            </a:xfrm>
            <a:prstGeom prst="parallelogram">
              <a:avLst>
                <a:gd name="adj" fmla="val 53103"/>
              </a:avLst>
            </a:prstGeom>
            <a:solidFill>
              <a:srgbClr val="FF33EF">
                <a:alpha val="6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8" name="Parallelogram 127"/>
            <p:cNvSpPr/>
            <p:nvPr/>
          </p:nvSpPr>
          <p:spPr>
            <a:xfrm rot="12343500" flipH="1">
              <a:off x="2973371" y="5828767"/>
              <a:ext cx="296796" cy="54731"/>
            </a:xfrm>
            <a:prstGeom prst="parallelogram">
              <a:avLst>
                <a:gd name="adj" fmla="val 42611"/>
              </a:avLst>
            </a:prstGeom>
            <a:solidFill>
              <a:srgbClr val="FF33EF">
                <a:alpha val="6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9" name="Parallelogram 128"/>
            <p:cNvSpPr/>
            <p:nvPr/>
          </p:nvSpPr>
          <p:spPr>
            <a:xfrm rot="2609529" flipH="1">
              <a:off x="2972156" y="5794770"/>
              <a:ext cx="339584" cy="45719"/>
            </a:xfrm>
            <a:prstGeom prst="parallelogram">
              <a:avLst>
                <a:gd name="adj" fmla="val 94613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0" name="Parallelogram 129"/>
            <p:cNvSpPr/>
            <p:nvPr/>
          </p:nvSpPr>
          <p:spPr>
            <a:xfrm rot="20938135">
              <a:off x="2419839" y="5791095"/>
              <a:ext cx="295005" cy="55412"/>
            </a:xfrm>
            <a:prstGeom prst="parallelogram">
              <a:avLst>
                <a:gd name="adj" fmla="val 22923"/>
              </a:avLst>
            </a:prstGeom>
            <a:solidFill>
              <a:srgbClr val="FF33EF">
                <a:alpha val="57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1" name="Trapezoid 130"/>
            <p:cNvSpPr/>
            <p:nvPr/>
          </p:nvSpPr>
          <p:spPr>
            <a:xfrm rot="10800000">
              <a:off x="2703551" y="5763667"/>
              <a:ext cx="29593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2" name="Parallelogram 131"/>
            <p:cNvSpPr/>
            <p:nvPr/>
          </p:nvSpPr>
          <p:spPr>
            <a:xfrm rot="429778" flipH="1">
              <a:off x="2422311" y="5837250"/>
              <a:ext cx="295005" cy="55456"/>
            </a:xfrm>
            <a:prstGeom prst="parallelogram">
              <a:avLst>
                <a:gd name="adj" fmla="val 191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3" name="Trapezoid 132"/>
            <p:cNvSpPr/>
            <p:nvPr/>
          </p:nvSpPr>
          <p:spPr>
            <a:xfrm rot="10800000">
              <a:off x="2708862" y="5849560"/>
              <a:ext cx="268500" cy="60509"/>
            </a:xfrm>
            <a:prstGeom prst="trapezoid">
              <a:avLst>
                <a:gd name="adj" fmla="val 5068"/>
              </a:avLst>
            </a:prstGeom>
            <a:solidFill>
              <a:srgbClr val="FF33EF">
                <a:alpha val="61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4" name="Parallelogram 133"/>
            <p:cNvSpPr/>
            <p:nvPr/>
          </p:nvSpPr>
          <p:spPr>
            <a:xfrm rot="11307002" flipH="1">
              <a:off x="2969554" y="5873526"/>
              <a:ext cx="287652" cy="56505"/>
            </a:xfrm>
            <a:prstGeom prst="parallelogram">
              <a:avLst>
                <a:gd name="adj" fmla="val 14891"/>
              </a:avLst>
            </a:prstGeom>
            <a:solidFill>
              <a:srgbClr val="FF33EF">
                <a:alpha val="64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</p:grpSp>
      <p:cxnSp>
        <p:nvCxnSpPr>
          <p:cNvPr id="68" name="Straight Connector 67"/>
          <p:cNvCxnSpPr/>
          <p:nvPr/>
        </p:nvCxnSpPr>
        <p:spPr>
          <a:xfrm rot="7116327">
            <a:off x="4707988" y="5485995"/>
            <a:ext cx="0" cy="38977"/>
          </a:xfrm>
          <a:prstGeom prst="line">
            <a:avLst/>
          </a:prstGeom>
          <a:ln>
            <a:solidFill>
              <a:srgbClr val="FF4D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7116327">
            <a:off x="6118198" y="2904399"/>
            <a:ext cx="0" cy="38977"/>
          </a:xfrm>
          <a:prstGeom prst="line">
            <a:avLst/>
          </a:prstGeom>
          <a:ln>
            <a:solidFill>
              <a:srgbClr val="FF4D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7116327">
            <a:off x="6048099" y="2866171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7116327">
            <a:off x="4639927" y="5450854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 rot="7116327">
            <a:off x="2484056" y="2321157"/>
            <a:ext cx="748618" cy="440454"/>
            <a:chOff x="2108162" y="4194412"/>
            <a:chExt cx="1091083" cy="641948"/>
          </a:xfrm>
          <a:solidFill>
            <a:srgbClr val="FFBD89"/>
          </a:solidFill>
        </p:grpSpPr>
        <p:sp>
          <p:nvSpPr>
            <p:cNvPr id="122" name="Block Arc 121"/>
            <p:cNvSpPr>
              <a:spLocks noChangeAspect="1"/>
            </p:cNvSpPr>
            <p:nvPr/>
          </p:nvSpPr>
          <p:spPr>
            <a:xfrm rot="10800000">
              <a:off x="2605865" y="4194412"/>
              <a:ext cx="593380" cy="491111"/>
            </a:xfrm>
            <a:prstGeom prst="blockArc">
              <a:avLst>
                <a:gd name="adj1" fmla="val 16203704"/>
                <a:gd name="adj2" fmla="val 20522810"/>
                <a:gd name="adj3" fmla="val 12289"/>
              </a:avLst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grpSp>
          <p:nvGrpSpPr>
            <p:cNvPr id="123" name="Group 122"/>
            <p:cNvGrpSpPr/>
            <p:nvPr/>
          </p:nvGrpSpPr>
          <p:grpSpPr>
            <a:xfrm flipH="1">
              <a:off x="2108162" y="4345248"/>
              <a:ext cx="593380" cy="491112"/>
              <a:chOff x="5033983" y="5969969"/>
              <a:chExt cx="593380" cy="491112"/>
            </a:xfrm>
            <a:grpFill/>
          </p:grpSpPr>
          <p:sp>
            <p:nvSpPr>
              <p:cNvPr id="124" name="Block Arc 123"/>
              <p:cNvSpPr>
                <a:spLocks noChangeAspect="1"/>
              </p:cNvSpPr>
              <p:nvPr/>
            </p:nvSpPr>
            <p:spPr>
              <a:xfrm rot="10800000" flipV="1">
                <a:off x="5033983" y="5969969"/>
                <a:ext cx="593380" cy="491112"/>
              </a:xfrm>
              <a:prstGeom prst="blockArc">
                <a:avLst>
                  <a:gd name="adj1" fmla="val 16209255"/>
                  <a:gd name="adj2" fmla="val 20770482"/>
                  <a:gd name="adj3" fmla="val 13460"/>
                </a:avLst>
              </a:prstGeom>
              <a:grpFill/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5" name="Straight Connector 124"/>
              <p:cNvCxnSpPr>
                <a:cxnSpLocks noChangeAspect="1"/>
              </p:cNvCxnSpPr>
              <p:nvPr/>
            </p:nvCxnSpPr>
            <p:spPr>
              <a:xfrm>
                <a:off x="5053453" y="6133092"/>
                <a:ext cx="45719" cy="15512"/>
              </a:xfrm>
              <a:prstGeom prst="line">
                <a:avLst/>
              </a:prstGeom>
              <a:grpFill/>
              <a:ln w="28575" cmpd="sng">
                <a:solidFill>
                  <a:srgbClr val="FFBD8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 rot="7116327" flipH="1">
            <a:off x="2247232" y="2746813"/>
            <a:ext cx="752015" cy="447852"/>
            <a:chOff x="2111337" y="4186806"/>
            <a:chExt cx="1096033" cy="652728"/>
          </a:xfrm>
          <a:solidFill>
            <a:srgbClr val="FFBD89"/>
          </a:solidFill>
        </p:grpSpPr>
        <p:sp>
          <p:nvSpPr>
            <p:cNvPr id="120" name="Block Arc 119"/>
            <p:cNvSpPr>
              <a:spLocks noChangeAspect="1"/>
            </p:cNvSpPr>
            <p:nvPr/>
          </p:nvSpPr>
          <p:spPr>
            <a:xfrm rot="10800000">
              <a:off x="2613990" y="4186806"/>
              <a:ext cx="593380" cy="491112"/>
            </a:xfrm>
            <a:prstGeom prst="blockArc">
              <a:avLst>
                <a:gd name="adj1" fmla="val 16203704"/>
                <a:gd name="adj2" fmla="val 20485892"/>
                <a:gd name="adj3" fmla="val 11382"/>
              </a:avLst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21" name="Block Arc 120"/>
            <p:cNvSpPr>
              <a:spLocks noChangeAspect="1"/>
            </p:cNvSpPr>
            <p:nvPr/>
          </p:nvSpPr>
          <p:spPr>
            <a:xfrm rot="10800000" flipH="1" flipV="1">
              <a:off x="2111337" y="4348422"/>
              <a:ext cx="593380" cy="491112"/>
            </a:xfrm>
            <a:prstGeom prst="blockArc">
              <a:avLst>
                <a:gd name="adj1" fmla="val 16203704"/>
                <a:gd name="adj2" fmla="val 20574889"/>
                <a:gd name="adj3" fmla="val 11774"/>
              </a:avLst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74" name="Parallelogram 73"/>
          <p:cNvSpPr/>
          <p:nvPr/>
        </p:nvSpPr>
        <p:spPr>
          <a:xfrm rot="6389120" flipH="1" flipV="1">
            <a:off x="2030159" y="3968143"/>
            <a:ext cx="181885" cy="40880"/>
          </a:xfrm>
          <a:prstGeom prst="parallelogram">
            <a:avLst>
              <a:gd name="adj" fmla="val 16490"/>
            </a:avLst>
          </a:prstGeom>
          <a:solidFill>
            <a:srgbClr val="FF0000">
              <a:alpha val="61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75" name="Straight Connector 74"/>
          <p:cNvCxnSpPr/>
          <p:nvPr/>
        </p:nvCxnSpPr>
        <p:spPr>
          <a:xfrm rot="7116327">
            <a:off x="3569411" y="1716589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7116327">
            <a:off x="3456705" y="1920159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7116327">
            <a:off x="3508141" y="1702996"/>
            <a:ext cx="0" cy="32701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7116327">
            <a:off x="3412192" y="1879158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7116327">
            <a:off x="3456157" y="1680298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7116327">
            <a:off x="3366551" y="1844209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7116327">
            <a:off x="3501693" y="1488093"/>
            <a:ext cx="0" cy="32701"/>
          </a:xfrm>
          <a:prstGeom prst="line">
            <a:avLst/>
          </a:prstGeom>
          <a:ln>
            <a:solidFill>
              <a:srgbClr val="E5344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7116327">
            <a:off x="3334745" y="1580039"/>
            <a:ext cx="0" cy="32701"/>
          </a:xfrm>
          <a:prstGeom prst="line">
            <a:avLst/>
          </a:prstGeom>
          <a:ln>
            <a:solidFill>
              <a:srgbClr val="E5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7116327">
            <a:off x="3219926" y="1794171"/>
            <a:ext cx="0" cy="32701"/>
          </a:xfrm>
          <a:prstGeom prst="line">
            <a:avLst/>
          </a:prstGeom>
          <a:ln>
            <a:solidFill>
              <a:srgbClr val="E5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7116327">
            <a:off x="3279314" y="1810495"/>
            <a:ext cx="0" cy="32701"/>
          </a:xfrm>
          <a:prstGeom prst="line">
            <a:avLst/>
          </a:prstGeom>
          <a:ln>
            <a:solidFill>
              <a:srgbClr val="E5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7116327">
            <a:off x="3378597" y="1624937"/>
            <a:ext cx="0" cy="32701"/>
          </a:xfrm>
          <a:prstGeom prst="line">
            <a:avLst/>
          </a:prstGeom>
          <a:ln>
            <a:solidFill>
              <a:srgbClr val="E564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7116327">
            <a:off x="3221682" y="1660020"/>
            <a:ext cx="0" cy="32701"/>
          </a:xfrm>
          <a:prstGeom prst="line">
            <a:avLst/>
          </a:prstGeom>
          <a:ln>
            <a:solidFill>
              <a:srgbClr val="FFBD8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7116327">
            <a:off x="2692837" y="2629871"/>
            <a:ext cx="0" cy="32701"/>
          </a:xfrm>
          <a:prstGeom prst="line">
            <a:avLst/>
          </a:prstGeom>
          <a:ln>
            <a:solidFill>
              <a:srgbClr val="FFBD8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7116327">
            <a:off x="2620927" y="2762593"/>
            <a:ext cx="0" cy="32701"/>
          </a:xfrm>
          <a:prstGeom prst="line">
            <a:avLst/>
          </a:prstGeom>
          <a:ln>
            <a:solidFill>
              <a:srgbClr val="FFBD8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7116327">
            <a:off x="2769166" y="2654468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cxnSpLocks noChangeAspect="1"/>
          </p:cNvCxnSpPr>
          <p:nvPr/>
        </p:nvCxnSpPr>
        <p:spPr>
          <a:xfrm rot="7116327">
            <a:off x="2606377" y="2963743"/>
            <a:ext cx="31369" cy="10643"/>
          </a:xfrm>
          <a:prstGeom prst="line">
            <a:avLst/>
          </a:prstGeom>
          <a:solidFill>
            <a:srgbClr val="FFBD89"/>
          </a:solidFill>
          <a:ln w="28575" cmpd="sng">
            <a:solidFill>
              <a:srgbClr val="FFBD8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7116327">
            <a:off x="2687992" y="2798742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7116327">
            <a:off x="3002426" y="2729752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7116327">
            <a:off x="2875936" y="2961697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7116327">
            <a:off x="2945962" y="2724181"/>
            <a:ext cx="0" cy="38977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7116327">
            <a:off x="2839204" y="2925083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7116327">
            <a:off x="2803837" y="2862678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7116327">
            <a:off x="2877154" y="2727306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7116327">
            <a:off x="2438072" y="3783526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7116327">
            <a:off x="2320589" y="3999675"/>
            <a:ext cx="0" cy="32702"/>
          </a:xfrm>
          <a:prstGeom prst="line">
            <a:avLst/>
          </a:prstGeom>
          <a:ln w="28575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7116327">
            <a:off x="2283826" y="3952591"/>
            <a:ext cx="0" cy="32702"/>
          </a:xfrm>
          <a:prstGeom prst="line">
            <a:avLst/>
          </a:prstGeom>
          <a:ln w="1270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7116327">
            <a:off x="2376911" y="3777348"/>
            <a:ext cx="0" cy="32702"/>
          </a:xfrm>
          <a:prstGeom prst="line">
            <a:avLst/>
          </a:prstGeom>
          <a:ln w="1905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7116327">
            <a:off x="2317560" y="3758069"/>
            <a:ext cx="0" cy="38977"/>
          </a:xfrm>
          <a:prstGeom prst="line">
            <a:avLst/>
          </a:prstGeom>
          <a:ln w="1905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7116327">
            <a:off x="2234519" y="3918992"/>
            <a:ext cx="0" cy="38977"/>
          </a:xfrm>
          <a:prstGeom prst="line">
            <a:avLst/>
          </a:prstGeom>
          <a:ln w="1905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7116327">
            <a:off x="2536407" y="3872336"/>
            <a:ext cx="0" cy="32702"/>
          </a:xfrm>
          <a:prstGeom prst="line">
            <a:avLst/>
          </a:prstGeom>
          <a:ln w="19050" cmpd="sng">
            <a:solidFill>
              <a:srgbClr val="EF5D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7116327">
            <a:off x="2387391" y="3580819"/>
            <a:ext cx="0" cy="38977"/>
          </a:xfrm>
          <a:prstGeom prst="line">
            <a:avLst/>
          </a:prstGeom>
          <a:ln w="1905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7116327">
            <a:off x="2248530" y="3700659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7116327">
            <a:off x="2150043" y="3885007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7116327">
            <a:off x="2097520" y="4053845"/>
            <a:ext cx="0" cy="32701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7116327">
            <a:off x="2088169" y="3871436"/>
            <a:ext cx="0" cy="32701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7116327">
            <a:off x="2204931" y="3665747"/>
            <a:ext cx="0" cy="32701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7116327">
            <a:off x="2089529" y="3737025"/>
            <a:ext cx="0" cy="32701"/>
          </a:xfrm>
          <a:prstGeom prst="line">
            <a:avLst/>
          </a:prstGeom>
          <a:ln>
            <a:solidFill>
              <a:srgbClr val="FFBD8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7116327">
            <a:off x="3572733" y="1521045"/>
            <a:ext cx="0" cy="32702"/>
          </a:xfrm>
          <a:prstGeom prst="line">
            <a:avLst/>
          </a:prstGeom>
          <a:ln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 flipH="1">
            <a:off x="1668652" y="5803313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C142B"/>
                </a:solidFill>
              </a:rPr>
              <a:t>54.547 GeV</a:t>
            </a:r>
            <a:endParaRPr lang="en-US" sz="1000" b="1" dirty="0">
              <a:solidFill>
                <a:srgbClr val="CC142B"/>
              </a:solidFill>
            </a:endParaRPr>
          </a:p>
          <a:p>
            <a:r>
              <a:rPr lang="en-US" sz="1000" b="1" dirty="0" smtClean="0">
                <a:solidFill>
                  <a:srgbClr val="CC142B"/>
                </a:solidFill>
              </a:rPr>
              <a:t>43.641 GeV</a:t>
            </a:r>
            <a:endParaRPr lang="en-US" sz="1000" b="1" dirty="0">
              <a:solidFill>
                <a:srgbClr val="CC142B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226114" y="4602160"/>
            <a:ext cx="8130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F15EF"/>
                </a:solidFill>
              </a:rPr>
              <a:t>32.735 GeV</a:t>
            </a:r>
          </a:p>
          <a:p>
            <a:r>
              <a:rPr lang="en-US" sz="1000" b="1" dirty="0" smtClean="0">
                <a:solidFill>
                  <a:srgbClr val="CF15EF"/>
                </a:solidFill>
              </a:rPr>
              <a:t>21.829 GeV</a:t>
            </a:r>
          </a:p>
          <a:p>
            <a:r>
              <a:rPr lang="en-US" sz="1000" b="1" dirty="0" smtClean="0">
                <a:solidFill>
                  <a:srgbClr val="CF15EF"/>
                </a:solidFill>
              </a:rPr>
              <a:t>10.923 GeV</a:t>
            </a:r>
            <a:endParaRPr lang="en-US" sz="1000" b="1" dirty="0">
              <a:solidFill>
                <a:srgbClr val="CF15EF"/>
              </a:solidFill>
            </a:endParaRPr>
          </a:p>
        </p:txBody>
      </p:sp>
      <p:sp>
        <p:nvSpPr>
          <p:cNvPr id="116" name="Left Brace 115"/>
          <p:cNvSpPr/>
          <p:nvPr/>
        </p:nvSpPr>
        <p:spPr>
          <a:xfrm>
            <a:off x="2179336" y="4691098"/>
            <a:ext cx="109678" cy="391367"/>
          </a:xfrm>
          <a:prstGeom prst="leftBrace">
            <a:avLst>
              <a:gd name="adj1" fmla="val 69607"/>
              <a:gd name="adj2" fmla="val 50000"/>
            </a:avLst>
          </a:prstGeom>
          <a:ln w="19050" cmpd="sng">
            <a:solidFill>
              <a:srgbClr val="CF15E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0000FF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 flipH="1">
            <a:off x="1945758" y="4752331"/>
            <a:ext cx="31353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CF15EF"/>
                </a:solidFill>
              </a:rPr>
              <a:t>#1</a:t>
            </a:r>
            <a:endParaRPr lang="en-US" sz="1000" b="1" dirty="0">
              <a:solidFill>
                <a:srgbClr val="CF15EF"/>
              </a:solidFill>
            </a:endParaRPr>
          </a:p>
        </p:txBody>
      </p:sp>
      <p:sp>
        <p:nvSpPr>
          <p:cNvPr id="118" name="Left Brace 117"/>
          <p:cNvSpPr/>
          <p:nvPr/>
        </p:nvSpPr>
        <p:spPr>
          <a:xfrm>
            <a:off x="1634060" y="5899970"/>
            <a:ext cx="117335" cy="241603"/>
          </a:xfrm>
          <a:prstGeom prst="leftBrace">
            <a:avLst>
              <a:gd name="adj1" fmla="val 25428"/>
              <a:gd name="adj2" fmla="val 50000"/>
            </a:avLst>
          </a:prstGeom>
          <a:ln w="19050" cmpd="sng">
            <a:solidFill>
              <a:srgbClr val="CC1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rgbClr val="BA2836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391096" y="5888987"/>
            <a:ext cx="3135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BA2836"/>
                </a:solidFill>
              </a:rPr>
              <a:t>#2</a:t>
            </a:r>
            <a:endParaRPr lang="en-US" sz="1000" b="1" dirty="0">
              <a:solidFill>
                <a:srgbClr val="BA2836"/>
              </a:solidFill>
            </a:endParaRPr>
          </a:p>
        </p:txBody>
      </p:sp>
      <p:sp>
        <p:nvSpPr>
          <p:cNvPr id="145" name="Block Arc 144"/>
          <p:cNvSpPr>
            <a:spLocks noChangeAspect="1"/>
          </p:cNvSpPr>
          <p:nvPr/>
        </p:nvSpPr>
        <p:spPr>
          <a:xfrm rot="17916327" flipH="1" flipV="1">
            <a:off x="2486493" y="-1378991"/>
            <a:ext cx="11694584" cy="11679075"/>
          </a:xfrm>
          <a:prstGeom prst="blockArc">
            <a:avLst>
              <a:gd name="adj1" fmla="val 5398572"/>
              <a:gd name="adj2" fmla="val 6656729"/>
              <a:gd name="adj3" fmla="val 323"/>
            </a:avLst>
          </a:prstGeom>
          <a:solidFill>
            <a:srgbClr val="FF6600">
              <a:alpha val="39000"/>
            </a:srgbClr>
          </a:solidFill>
          <a:ln w="12700" cmpd="sng">
            <a:solidFill>
              <a:srgbClr val="9537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3529977" y="1879938"/>
            <a:ext cx="69369" cy="69041"/>
          </a:xfrm>
          <a:prstGeom prst="ellipse">
            <a:avLst/>
          </a:prstGeom>
          <a:solidFill>
            <a:srgbClr val="000090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153"/>
          <p:cNvSpPr txBox="1"/>
          <p:nvPr/>
        </p:nvSpPr>
        <p:spPr>
          <a:xfrm>
            <a:off x="8008997" y="5212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7" name="Trapezoid 156"/>
          <p:cNvSpPr/>
          <p:nvPr/>
        </p:nvSpPr>
        <p:spPr>
          <a:xfrm rot="17916327" flipV="1">
            <a:off x="2695313" y="2756766"/>
            <a:ext cx="161469" cy="44303"/>
          </a:xfrm>
          <a:prstGeom prst="trapezoid">
            <a:avLst>
              <a:gd name="adj" fmla="val 727"/>
            </a:avLst>
          </a:prstGeom>
          <a:solidFill>
            <a:srgbClr val="FF0000">
              <a:alpha val="55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158" name="Straight Connector 157"/>
          <p:cNvCxnSpPr/>
          <p:nvPr/>
        </p:nvCxnSpPr>
        <p:spPr>
          <a:xfrm rot="7116327">
            <a:off x="2818947" y="2686473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7116327">
            <a:off x="2739572" y="2835698"/>
            <a:ext cx="0" cy="32701"/>
          </a:xfrm>
          <a:prstGeom prst="line">
            <a:avLst/>
          </a:prstGeom>
          <a:ln>
            <a:solidFill>
              <a:srgbClr val="E56E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7116327">
            <a:off x="2161985" y="4100969"/>
            <a:ext cx="0" cy="38977"/>
          </a:xfrm>
          <a:prstGeom prst="line">
            <a:avLst/>
          </a:prstGeom>
          <a:ln w="19050" cmpd="sng">
            <a:solidFill>
              <a:srgbClr val="EF8BD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Oval 162"/>
          <p:cNvSpPr/>
          <p:nvPr/>
        </p:nvSpPr>
        <p:spPr>
          <a:xfrm>
            <a:off x="2612068" y="2695799"/>
            <a:ext cx="57452" cy="58841"/>
          </a:xfrm>
          <a:prstGeom prst="ellipse">
            <a:avLst/>
          </a:prstGeom>
          <a:solidFill>
            <a:srgbClr val="CF15E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Screen Shot 2015-02-18 at 3.11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6" y="86221"/>
            <a:ext cx="2432063" cy="16814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50529" y="1470692"/>
            <a:ext cx="210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Thomas Roser’s idea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19 L -0.03333 0.01389 L -0.05954 0.07776 L -0.0618 0.12613 L -0.07516 0.15575 L -0.10241 0.1819 L -0.12932 0.24508 L -0.12307 0.27702 L -0.13713 0.30688 L -0.15206 0.32169 L -0.1682 0.36612 L -0.17271 0.43092 L -0.1616 0.50151 L -0.13817 0.55219 L -0.10137 0.59292 L -0.05225 0.62208 L -0.00208 0.62648 L 0.04982 0.60565 L 0.08332 0.57672 L 0.10883 0.53576 L 0.1222 0.50914 L 0.27183 0.14256 L 0.28797 0.08447 L 0.29075 0.0361 L 0.27894 -0.03309 L 0.25898 -0.08123 L 0.22097 -0.1289 L 0.18087 -0.15575 L 0.13678 -0.16454 L 0.08488 -0.15343 L 0.04253 -0.1208 L 0.01076 -0.07753 L -0.00156 -0.0523 L 0.00121 -0.02407 L -0.01163 0.00278 L -0.03281 0.01389 L -0.06127 0.07776 L -0.06839 0.12173 L -0.0802 0.15066 L -0.10241 0.1789 L -0.13088 0.24647 L -0.13036 0.27633 L -0.14095 0.30016 L -0.15206 0.31868 L -0.17046 0.37885 L -0.17323 0.42352 L -0.16664 0.47998 L -0.15102 0.52581 L -0.12359 0.57371 L -0.08575 0.60611 L -0.03229 0.62648 L 0.02083 0.62208 L 0.07047 0.58945 L 0.10727 0.54177 L 0.12619 0.4978 L 0.27009 0.14326 L 0.28676 0.0972 L 0.29179 0.03842 L 0.28519 -0.00625 L 0.27513 -0.05161 L 0.25221 -0.09396 L 0.22999 -0.12219 C 0.20083 -0.14395 0.20101 -0.12913 0.20101 -0.14441 L 0.16976 -0.15945 L 0.13904 -0.16315 L 0.09391 -0.15482 L 0.04808 -0.12751 L 0.01406 -0.08655 L -0.00156 -0.04744 L -0.0066 -0.02476 L -0.01719 -0.00185 L -0.03281 0.01227 L -0.06006 0.07637 L -0.07343 0.11618 L -0.08575 0.14441 L -0.10189 0.17959 L -0.13036 0.2474 L -0.13713 0.27332 L -0.1465 0.29554 L -0.15275 0.31636 L -0.16716 0.36034 L -0.17219 0.40246 L -0.17046 0.45152 L -0.1616 0.49503 L -0.14772 0.53275 L -0.1281 0.567 L -0.10745 0.59084 L -0.07794 0.61143 L -0.04843 0.62277 L -0.01042 0.62555 L 0.02361 0.61884 L 0.06926 0.59223 L 0.09946 0.55589 L 0.11942 0.51863 L 0.27391 0.13701 L 0.28953 0.07267 L 0.28676 0.00185 L 0.27235 -0.05531 L 0.24666 -0.09465 L 0.21593 -0.13492 L 0.18035 -0.15482 L 0.14407 -0.16454 L 0.11508 -0.16015 L 0.06544 -0.14163 L 0.0269 -0.10206 L -0.00538 -0.04744 L -0.01371 -0.02939 L -0.02378 -0.00463 L -0.03385 0.01319 L -0.05954 0.07637 L -0.08523 0.10808 L -0.09859 0.13261 L -0.10189 0.18121 L -0.13036 0.24879 L -0.1505 0.25689 L -0.16213 0.28674 L -0.15987 0.31266 L -0.17323 0.35224 L -0.18105 0.405 L -0.17948 0.45337 L -0.16716 0.50799 L -0.14268 0.56075 L -0.10866 0.60125 L -0.06405 0.62787 L -0.00712 0.63921 L 0.03975 0.62347 L 0.08384 0.59084 L 0.11005 0.55659 L 0.12567 0.52233 L 0.27894 0.14835 L 0.29457 0.09049 L 0.30012 0.04351 L 0.29352 -0.01226 L 0.27894 -0.06271 L 0.2595 -0.10298 L 0.22774 -0.13862 L 0.19094 -0.16315 L 0.1524 -0.17287 L 0.11161 -0.17125 L 0.08158 -0.16385 L 0.03524 -0.12821 L 0.00521 -0.08794 L -0.00712 -0.05762 L -0.02725 -0.04559 L -0.03836 -0.01666 L -0.03385 0.01319 L -0.0585 0.07938 L -0.08245 0.11572 L -0.0913 0.13955 L -0.10137 0.17797 L -0.13088 0.24879 L -0.14494 0.2629 L -0.15605 0.29183 L -0.16039 0.31266 L -0.17601 0.3608 L -0.18105 0.41079 L -0.17723 0.46587 L -0.16213 0.51956 L -0.14199 0.56029 L -0.11526 0.59454 L -0.0762 0.62208 L -0.03003 0.63666 L 0.00746 0.6362 L 0.04426 0.61977 L 0.08662 0.5876 L 0.1156 0.54687 L 0.12845 0.52071 L 0.27894 0.14835 C 0.29127 0.11248 0.29127 0.12567 0.29127 0.11201 L 0.30012 0.05855 L 0.29682 0.00116 L 0.28519 -0.0486 L 0.2595 -0.10206 L 0.22826 -0.13631 L 0.18868 -0.16454 L 0.17861 -0.16524 L 0.15344 -0.17357 L 0.12394 -0.17357 L 0.07985 -0.16015 L 0.03524 -0.12659 L 0.00521 -0.08354 L -0.00989 -0.056 L -0.02222 -0.03818 L -0.03159 -0.01134 L -0.03281 0.01018 L -0.06006 0.07637 L -0.06614 0.08748 L -0.0729 0.09049 L -0.07967 0.09118 L -0.08905 0.09535 L -0.0946 0.106 L -0.09912 0.11803 " pathEditMode="relative" ptsTypes="AAAAAAAAAAAAAAAAAAAAAAAAAAAAAAAAAAAAAAAAAAAAAAAAAAAAAAAAAAAAAfAAAAAAAAAAAAAAAAAAAAAAAAAAAAAAAAAAAAAAAAAAAAAAAAAAAAAAAAAAAAAAAAAAAAAAAAAAAAAAAAAAAAAAAAAAAAAAAAAAAAAAAAAfAAAAAAAAAAAAAAAAAAAAAAAA">
                                      <p:cBhvr>
                                        <p:cTn id="6" dur="2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2-13 at 4.48.48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73" y="709633"/>
            <a:ext cx="7791109" cy="489854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079977" y="889735"/>
            <a:ext cx="20259" cy="5481689"/>
          </a:xfrm>
          <a:prstGeom prst="line">
            <a:avLst/>
          </a:prstGeom>
          <a:ln w="635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Aspect="1"/>
          </p:cNvCxnSpPr>
          <p:nvPr/>
        </p:nvCxnSpPr>
        <p:spPr>
          <a:xfrm>
            <a:off x="8105631" y="3181380"/>
            <a:ext cx="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792522" y="1457722"/>
            <a:ext cx="36244" cy="5004232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092015" y="1440835"/>
            <a:ext cx="18288" cy="392012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786406" y="1457722"/>
            <a:ext cx="27222" cy="4060904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50636" y="4957097"/>
            <a:ext cx="1004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4.2/2=2.1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3382818" y="1434901"/>
            <a:ext cx="17906" cy="392605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706462" y="5308068"/>
            <a:ext cx="1557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θ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D</a:t>
            </a:r>
            <a:r>
              <a:rPr lang="en-US" sz="1600" b="1" dirty="0">
                <a:solidFill>
                  <a:srgbClr val="0000FF"/>
                </a:solidFill>
              </a:rPr>
              <a:t>=</a:t>
            </a:r>
            <a:r>
              <a:rPr lang="en-US" sz="1600" b="1" dirty="0" smtClean="0">
                <a:solidFill>
                  <a:srgbClr val="0000FF"/>
                </a:solidFill>
              </a:rPr>
              <a:t>2.4063 mrad 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13227" y="5307185"/>
            <a:ext cx="1668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θ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</a:t>
            </a:r>
            <a:r>
              <a:rPr lang="en-US" sz="1600" b="1" dirty="0" smtClean="0">
                <a:solidFill>
                  <a:srgbClr val="FF0000"/>
                </a:solidFill>
              </a:rPr>
              <a:t>4.594/2  </a:t>
            </a:r>
            <a:r>
              <a:rPr lang="en-US" sz="1600" b="1" dirty="0">
                <a:solidFill>
                  <a:srgbClr val="FF0000"/>
                </a:solidFill>
              </a:rPr>
              <a:t>mrad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58056" y="5580631"/>
            <a:ext cx="1528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ρ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D</a:t>
            </a:r>
            <a:r>
              <a:rPr lang="en-US" sz="1600" b="1" dirty="0">
                <a:solidFill>
                  <a:srgbClr val="0000FF"/>
                </a:solidFill>
              </a:rPr>
              <a:t>=914.286 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054" y="1374523"/>
            <a:ext cx="79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x(mm)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 flipH="1">
            <a:off x="1253683" y="5288890"/>
            <a:ext cx="1668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θ</a:t>
            </a:r>
            <a:r>
              <a:rPr lang="en-US" sz="1600" b="1" baseline="-25000" dirty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</a:t>
            </a:r>
            <a:r>
              <a:rPr lang="en-US" sz="1600" b="1" dirty="0" smtClean="0">
                <a:solidFill>
                  <a:srgbClr val="FF0000"/>
                </a:solidFill>
              </a:rPr>
              <a:t>4.594 /2 mrad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7615" y="2835806"/>
            <a:ext cx="58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432641" y="5580332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ρ</a:t>
            </a:r>
            <a:r>
              <a:rPr lang="en-US" sz="1600" b="1" baseline="-25000" dirty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</a:t>
            </a:r>
            <a:r>
              <a:rPr lang="en-US" sz="1600" b="1" dirty="0" smtClean="0">
                <a:solidFill>
                  <a:srgbClr val="FF0000"/>
                </a:solidFill>
              </a:rPr>
              <a:t>914.286 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134054" y="5552412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ρ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=914.286 m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5500047" y="1448245"/>
            <a:ext cx="24290" cy="3993191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42847" y="788897"/>
            <a:ext cx="170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GF= </a:t>
            </a:r>
            <a:r>
              <a:rPr lang="en-US" b="1" dirty="0" smtClean="0">
                <a:solidFill>
                  <a:srgbClr val="FF0000"/>
                </a:solidFill>
              </a:rPr>
              <a:t>30.299 T/m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0799" y="788897"/>
            <a:ext cx="176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GD=</a:t>
            </a:r>
            <a:r>
              <a:rPr lang="en-US" b="1" dirty="0" smtClean="0">
                <a:solidFill>
                  <a:srgbClr val="0000FF"/>
                </a:solidFill>
              </a:rPr>
              <a:t>-40.127 T/m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50202" y="5810258"/>
            <a:ext cx="3344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 smtClean="0"/>
              <a:t>7.00 m</a:t>
            </a:r>
            <a:r>
              <a:rPr lang="en-US" dirty="0" smtClean="0"/>
              <a:t> (897.5 cells = 2</a:t>
            </a:r>
            <a:r>
              <a:rPr lang="en-US" dirty="0" smtClean="0">
                <a:latin typeface="Symbol" charset="2"/>
                <a:ea typeface="PC명조"/>
                <a:cs typeface="Symbol" charset="2"/>
              </a:rPr>
              <a:t>p</a:t>
            </a:r>
            <a:r>
              <a:rPr lang="en-US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1000 m)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 rot="16200000">
            <a:off x="2819618" y="4527893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0.30 m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50162" y="1022171"/>
            <a:ext cx="123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baseline="-25000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0.182 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575550" y="1016719"/>
            <a:ext cx="126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</a:t>
            </a:r>
            <a:r>
              <a:rPr lang="en-US" b="1" baseline="-25000" dirty="0">
                <a:solidFill>
                  <a:srgbClr val="0000FF"/>
                </a:solidFill>
              </a:rPr>
              <a:t>D</a:t>
            </a:r>
            <a:r>
              <a:rPr lang="en-US" b="1" dirty="0" smtClean="0">
                <a:solidFill>
                  <a:srgbClr val="0000FF"/>
                </a:solidFill>
              </a:rPr>
              <a:t>= 0.182 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815254" y="308681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A1EFF"/>
                </a:solidFill>
              </a:rPr>
              <a:t>43.600 GeV</a:t>
            </a:r>
            <a:endParaRPr lang="en-US" dirty="0">
              <a:solidFill>
                <a:srgbClr val="7A1E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72680" y="3020542"/>
            <a:ext cx="71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-2.26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01416" y="2650119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1.33 </a:t>
            </a:r>
            <a:endParaRPr lang="en-US" dirty="0"/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-11341" y="0"/>
            <a:ext cx="9142733" cy="842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LHeC ARC– 2 x 5.453 GeV linacs:  </a:t>
            </a:r>
          </a:p>
          <a:p>
            <a:r>
              <a:rPr lang="en-US" dirty="0" smtClean="0"/>
              <a:t>Orbits in the basic cell of the High energy NS-FFAG  </a:t>
            </a:r>
            <a:r>
              <a:rPr lang="en-US" b="1" dirty="0" smtClean="0"/>
              <a:t>54.55 - 43.644 </a:t>
            </a:r>
            <a:r>
              <a:rPr lang="en-US" dirty="0" smtClean="0"/>
              <a:t>GeV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164201" y="4999624"/>
            <a:ext cx="1217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4.2/2=2.1 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9" name="Arc 58"/>
          <p:cNvSpPr>
            <a:spLocks noChangeAspect="1"/>
          </p:cNvSpPr>
          <p:nvPr/>
        </p:nvSpPr>
        <p:spPr>
          <a:xfrm>
            <a:off x="-131373548" y="5287551"/>
            <a:ext cx="274319907" cy="274338304"/>
          </a:xfrm>
          <a:prstGeom prst="arc">
            <a:avLst>
              <a:gd name="adj1" fmla="val 16199764"/>
              <a:gd name="adj2" fmla="val 16250445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828766" y="2699935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54.550 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5202308" y="4537462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0.30 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032243" y="841501"/>
            <a:ext cx="170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GF= </a:t>
            </a:r>
            <a:r>
              <a:rPr lang="en-US" b="1" dirty="0" smtClean="0">
                <a:solidFill>
                  <a:srgbClr val="FF0000"/>
                </a:solidFill>
              </a:rPr>
              <a:t>30.299 T/m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39558" y="1074775"/>
            <a:ext cx="1186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baseline="-25000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=0.182 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862906" y="2884601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50.0 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41850" y="4963348"/>
            <a:ext cx="71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2.2 m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</a:t>
            </a:r>
            <a:r>
              <a:rPr lang="en-US" sz="1600" b="1" dirty="0" smtClean="0"/>
              <a:t> 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25</a:t>
            </a:fld>
            <a:endParaRPr lang="en-US" dirty="0"/>
          </a:p>
        </p:txBody>
      </p:sp>
      <p:sp>
        <p:nvSpPr>
          <p:cNvPr id="42" name="Arc 41"/>
          <p:cNvSpPr>
            <a:spLocks noChangeAspect="1"/>
          </p:cNvSpPr>
          <p:nvPr/>
        </p:nvSpPr>
        <p:spPr>
          <a:xfrm>
            <a:off x="-133774445" y="5263891"/>
            <a:ext cx="274319907" cy="274338304"/>
          </a:xfrm>
          <a:prstGeom prst="arc">
            <a:avLst>
              <a:gd name="adj1" fmla="val 16200050"/>
              <a:gd name="adj2" fmla="val 16253159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>
            <a:spLocks noChangeAspect="1"/>
          </p:cNvSpPr>
          <p:nvPr/>
        </p:nvSpPr>
        <p:spPr>
          <a:xfrm>
            <a:off x="-136067073" y="5244396"/>
            <a:ext cx="274319907" cy="274338304"/>
          </a:xfrm>
          <a:prstGeom prst="arc">
            <a:avLst>
              <a:gd name="adj1" fmla="val 16200050"/>
              <a:gd name="adj2" fmla="val 16250162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>
            <a:spLocks noChangeAspect="1"/>
          </p:cNvSpPr>
          <p:nvPr/>
        </p:nvSpPr>
        <p:spPr>
          <a:xfrm>
            <a:off x="-364647579" y="6139860"/>
            <a:ext cx="731470944" cy="731520000"/>
          </a:xfrm>
          <a:prstGeom prst="arc">
            <a:avLst>
              <a:gd name="adj1" fmla="val 16200078"/>
              <a:gd name="adj2" fmla="val 16262989"/>
            </a:avLst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6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2-20 at 1.33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229" y="577159"/>
            <a:ext cx="6615716" cy="58627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Betatron Functions for E</a:t>
            </a:r>
            <a:r>
              <a:rPr lang="en-US" baseline="-25000" dirty="0" smtClean="0"/>
              <a:t>c</a:t>
            </a:r>
            <a:r>
              <a:rPr lang="en-US" dirty="0" smtClean="0"/>
              <a:t>=50 GeV, </a:t>
            </a:r>
            <a:r>
              <a:rPr lang="en-US" dirty="0" smtClean="0">
                <a:solidFill>
                  <a:srgbClr val="BA2836"/>
                </a:solidFill>
              </a:rPr>
              <a:t>2 </a:t>
            </a:r>
            <a:r>
              <a:rPr lang="en-US" dirty="0">
                <a:solidFill>
                  <a:srgbClr val="BA2836"/>
                </a:solidFill>
              </a:rPr>
              <a:t>x 5.453</a:t>
            </a:r>
            <a:r>
              <a:rPr lang="en-US" dirty="0"/>
              <a:t> GeV linacs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8066" y="1634115"/>
            <a:ext cx="58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4DE849"/>
                </a:solidFill>
                <a:latin typeface="Symbol" charset="2"/>
                <a:cs typeface="Symbol" charset="2"/>
              </a:rPr>
              <a:t>b</a:t>
            </a:r>
            <a:r>
              <a:rPr lang="en-US" sz="3600" baseline="-25000" dirty="0" smtClean="0">
                <a:solidFill>
                  <a:srgbClr val="4DE849"/>
                </a:solidFill>
                <a:cs typeface="Symbol" charset="2"/>
              </a:rPr>
              <a:t>y</a:t>
            </a:r>
            <a:endParaRPr lang="en-US" sz="3600" baseline="-25000" dirty="0">
              <a:solidFill>
                <a:srgbClr val="4DE849"/>
              </a:solidFill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8937" y="4595161"/>
            <a:ext cx="571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3600" baseline="-25000" dirty="0">
                <a:solidFill>
                  <a:srgbClr val="FF0000"/>
                </a:solidFill>
                <a:cs typeface="Symbol" charset="2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 rot="21027282">
            <a:off x="6675266" y="2000275"/>
            <a:ext cx="5673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D</a:t>
            </a:r>
            <a:r>
              <a:rPr lang="en-US" sz="3200" baseline="-25000" dirty="0" smtClean="0">
                <a:solidFill>
                  <a:srgbClr val="0000FF"/>
                </a:solidFill>
              </a:rPr>
              <a:t>x</a:t>
            </a:r>
            <a:endParaRPr lang="en-US" sz="3200" baseline="-250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5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Merging FFAG arcs to the straight section in eRHIC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28639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z="1600" smtClean="0"/>
              <a:t>27</a:t>
            </a:fld>
            <a:endParaRPr lang="en-US" sz="1600" dirty="0"/>
          </a:p>
        </p:txBody>
      </p:sp>
      <p:pic>
        <p:nvPicPr>
          <p:cNvPr id="6" name="Picture 5" descr="Screen Shot 2015-06-01 at 11.23.12 A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516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637100" y="4438625"/>
            <a:ext cx="3071218" cy="156391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938086">
            <a:off x="3560249" y="4885728"/>
            <a:ext cx="101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7.75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0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2-13 at 4.41.31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1" y="578681"/>
            <a:ext cx="7776010" cy="508844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088617" y="889735"/>
            <a:ext cx="0" cy="5481689"/>
          </a:xfrm>
          <a:prstGeom prst="line">
            <a:avLst/>
          </a:prstGeom>
          <a:ln w="635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Aspect="1"/>
          </p:cNvCxnSpPr>
          <p:nvPr/>
        </p:nvCxnSpPr>
        <p:spPr>
          <a:xfrm>
            <a:off x="8105631" y="3181380"/>
            <a:ext cx="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788766" y="1460835"/>
            <a:ext cx="34140" cy="5064046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104231" y="1444901"/>
            <a:ext cx="13424" cy="384398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786406" y="1457722"/>
            <a:ext cx="18078" cy="394551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50636" y="4908656"/>
            <a:ext cx="1004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4.2/2=2.1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3382818" y="1434901"/>
            <a:ext cx="17906" cy="385398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706462" y="5308068"/>
            <a:ext cx="1557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θ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D</a:t>
            </a:r>
            <a:r>
              <a:rPr lang="en-US" sz="1600" b="1" dirty="0">
                <a:solidFill>
                  <a:srgbClr val="0000FF"/>
                </a:solidFill>
              </a:rPr>
              <a:t>=</a:t>
            </a:r>
            <a:r>
              <a:rPr lang="en-US" sz="1600" b="1" dirty="0" smtClean="0">
                <a:solidFill>
                  <a:srgbClr val="0000FF"/>
                </a:solidFill>
              </a:rPr>
              <a:t>2.4063 mrad 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88570" y="5360335"/>
            <a:ext cx="1429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θ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=4.594 mrad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58056" y="5580631"/>
            <a:ext cx="1528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ρ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D</a:t>
            </a:r>
            <a:r>
              <a:rPr lang="en-US" sz="1600" b="1" dirty="0">
                <a:solidFill>
                  <a:srgbClr val="0000FF"/>
                </a:solidFill>
              </a:rPr>
              <a:t>=914.286 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054" y="1374523"/>
            <a:ext cx="79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x(mm)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 flipH="1">
            <a:off x="1253683" y="5288890"/>
            <a:ext cx="1668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θ</a:t>
            </a:r>
            <a:r>
              <a:rPr lang="en-US" sz="1600" b="1" baseline="-25000" dirty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</a:t>
            </a:r>
            <a:r>
              <a:rPr lang="en-US" sz="1600" b="1" dirty="0" smtClean="0">
                <a:solidFill>
                  <a:srgbClr val="FF0000"/>
                </a:solidFill>
              </a:rPr>
              <a:t>4.594 /2 mrad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7375" y="2873757"/>
            <a:ext cx="511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432641" y="5580332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ρ</a:t>
            </a:r>
            <a:r>
              <a:rPr lang="en-US" sz="1600" b="1" baseline="-25000" dirty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</a:t>
            </a:r>
            <a:r>
              <a:rPr lang="en-US" sz="1600" b="1" dirty="0" smtClean="0">
                <a:solidFill>
                  <a:srgbClr val="FF0000"/>
                </a:solidFill>
              </a:rPr>
              <a:t>914.286 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134054" y="5596961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ρ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=914.286 m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5505152" y="1460835"/>
            <a:ext cx="8464" cy="3942404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42847" y="788897"/>
            <a:ext cx="1587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GF= </a:t>
            </a:r>
            <a:r>
              <a:rPr lang="en-US" b="1" dirty="0" smtClean="0">
                <a:solidFill>
                  <a:srgbClr val="FF0000"/>
                </a:solidFill>
              </a:rPr>
              <a:t>8.576 T/m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0799" y="788897"/>
            <a:ext cx="176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GD=</a:t>
            </a:r>
            <a:r>
              <a:rPr lang="en-US" b="1" dirty="0" smtClean="0">
                <a:solidFill>
                  <a:srgbClr val="0000FF"/>
                </a:solidFill>
              </a:rPr>
              <a:t>-13.935 T/m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87237" y="5822334"/>
            <a:ext cx="3292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7.00 m (897.5 cells = 2</a:t>
            </a:r>
            <a:r>
              <a:rPr lang="en-US" dirty="0" smtClean="0">
                <a:latin typeface="Symbol" charset="2"/>
                <a:ea typeface="PC명조"/>
                <a:cs typeface="Symbol" charset="2"/>
              </a:rPr>
              <a:t>p</a:t>
            </a:r>
            <a:r>
              <a:rPr lang="en-US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1000 m)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 rot="16200000">
            <a:off x="2819618" y="4527893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0.30 m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50162" y="1022171"/>
            <a:ext cx="130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baseline="-25000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0.1058T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575550" y="1016719"/>
            <a:ext cx="137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</a:t>
            </a:r>
            <a:r>
              <a:rPr lang="en-US" b="1" baseline="-25000" dirty="0">
                <a:solidFill>
                  <a:srgbClr val="0000FF"/>
                </a:solidFill>
              </a:rPr>
              <a:t>D</a:t>
            </a:r>
            <a:r>
              <a:rPr lang="en-US" b="1" dirty="0" smtClean="0">
                <a:solidFill>
                  <a:srgbClr val="0000FF"/>
                </a:solidFill>
              </a:rPr>
              <a:t>= 0.1058 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822906" y="35951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017EF"/>
                </a:solidFill>
              </a:rPr>
              <a:t>24.006 GeV</a:t>
            </a:r>
            <a:endParaRPr lang="en-US" b="1" dirty="0">
              <a:solidFill>
                <a:srgbClr val="D017E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7621" y="3609447"/>
            <a:ext cx="59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-9.8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01416" y="2434038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16.3 </a:t>
            </a:r>
            <a:endParaRPr lang="en-US" dirty="0"/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-11341" y="0"/>
            <a:ext cx="9142733" cy="842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LHeC-ERL with 2 </a:t>
            </a:r>
            <a:r>
              <a:rPr lang="en-US" dirty="0"/>
              <a:t>x 5.453 GeV </a:t>
            </a:r>
            <a:r>
              <a:rPr lang="en-US" dirty="0" smtClean="0"/>
              <a:t>linacs</a:t>
            </a:r>
          </a:p>
          <a:p>
            <a:r>
              <a:rPr lang="en-US" dirty="0"/>
              <a:t>Orbits in the basic </a:t>
            </a:r>
            <a:r>
              <a:rPr lang="en-US" dirty="0" smtClean="0"/>
              <a:t>cell of the Low </a:t>
            </a:r>
            <a:r>
              <a:rPr lang="en-US" dirty="0"/>
              <a:t>energy NS-FFAG  </a:t>
            </a:r>
            <a:r>
              <a:rPr lang="en-US" b="1" dirty="0"/>
              <a:t>10.923 - 32.735</a:t>
            </a:r>
            <a:r>
              <a:rPr lang="en-US" dirty="0"/>
              <a:t> GeV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43402" y="4918346"/>
            <a:ext cx="1217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4.2/2=2.1 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22906" y="242264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54C59"/>
                </a:solidFill>
              </a:rPr>
              <a:t>36.004 GeV</a:t>
            </a:r>
            <a:endParaRPr lang="en-US" b="1" dirty="0">
              <a:solidFill>
                <a:srgbClr val="E54C59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5197736" y="4532890"/>
            <a:ext cx="839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0.30 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032243" y="841501"/>
            <a:ext cx="1587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GF= 8.576</a:t>
            </a:r>
            <a:r>
              <a:rPr lang="en-US" b="1" dirty="0" smtClean="0">
                <a:solidFill>
                  <a:srgbClr val="FF0000"/>
                </a:solidFill>
              </a:rPr>
              <a:t> T/m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39558" y="1074775"/>
            <a:ext cx="130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baseline="-25000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=0.1058 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732714" y="2884601"/>
            <a:ext cx="139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 smtClean="0"/>
              <a:t>CEN</a:t>
            </a:r>
            <a:r>
              <a:rPr lang="en-US" dirty="0" smtClean="0"/>
              <a:t>=29 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98800" y="4877923"/>
            <a:ext cx="71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2.2 m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12284" y="423272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F5787"/>
                </a:solidFill>
              </a:rPr>
              <a:t>10.923 GeV</a:t>
            </a:r>
            <a:endParaRPr lang="en-US" b="1" dirty="0">
              <a:solidFill>
                <a:srgbClr val="EF5787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4260" y="4218454"/>
            <a:ext cx="71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-</a:t>
            </a:r>
            <a:r>
              <a:rPr lang="en-US" dirty="0" smtClean="0"/>
              <a:t>24.3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 rot="20634216">
            <a:off x="3252837" y="3829142"/>
            <a:ext cx="71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-</a:t>
            </a:r>
            <a:r>
              <a:rPr lang="en-US" dirty="0" smtClean="0"/>
              <a:t>14.9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218196">
            <a:off x="3382818" y="2325834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13.7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28</a:t>
            </a:fld>
            <a:endParaRPr lang="en-US" dirty="0"/>
          </a:p>
        </p:txBody>
      </p:sp>
      <p:sp>
        <p:nvSpPr>
          <p:cNvPr id="47" name="Arc 46"/>
          <p:cNvSpPr>
            <a:spLocks noChangeAspect="1"/>
          </p:cNvSpPr>
          <p:nvPr/>
        </p:nvSpPr>
        <p:spPr>
          <a:xfrm>
            <a:off x="-364647579" y="6139860"/>
            <a:ext cx="731470944" cy="731520000"/>
          </a:xfrm>
          <a:prstGeom prst="arc">
            <a:avLst>
              <a:gd name="adj1" fmla="val 16200078"/>
              <a:gd name="adj2" fmla="val 16262989"/>
            </a:avLst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>
            <a:spLocks noChangeAspect="1"/>
          </p:cNvSpPr>
          <p:nvPr/>
        </p:nvSpPr>
        <p:spPr>
          <a:xfrm>
            <a:off x="-131373548" y="5257669"/>
            <a:ext cx="274319907" cy="274338304"/>
          </a:xfrm>
          <a:prstGeom prst="arc">
            <a:avLst>
              <a:gd name="adj1" fmla="val 16199764"/>
              <a:gd name="adj2" fmla="val 16250445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/>
          <p:cNvSpPr>
            <a:spLocks noChangeAspect="1"/>
          </p:cNvSpPr>
          <p:nvPr/>
        </p:nvSpPr>
        <p:spPr>
          <a:xfrm>
            <a:off x="-133774445" y="5263891"/>
            <a:ext cx="274319907" cy="274338304"/>
          </a:xfrm>
          <a:prstGeom prst="arc">
            <a:avLst>
              <a:gd name="adj1" fmla="val 16200050"/>
              <a:gd name="adj2" fmla="val 16253159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/>
          <p:cNvSpPr>
            <a:spLocks noChangeAspect="1"/>
          </p:cNvSpPr>
          <p:nvPr/>
        </p:nvSpPr>
        <p:spPr>
          <a:xfrm>
            <a:off x="-136067073" y="5244396"/>
            <a:ext cx="274319907" cy="274338304"/>
          </a:xfrm>
          <a:prstGeom prst="arc">
            <a:avLst>
              <a:gd name="adj1" fmla="val 16200050"/>
              <a:gd name="adj2" fmla="val 16250162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4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20 at 4.43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938" y="742674"/>
            <a:ext cx="6513975" cy="5823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Betatron Functions for E</a:t>
            </a:r>
            <a:r>
              <a:rPr lang="en-US" baseline="-25000" dirty="0" smtClean="0"/>
              <a:t>c</a:t>
            </a:r>
            <a:r>
              <a:rPr lang="en-US" dirty="0" smtClean="0"/>
              <a:t>=29 GeV, </a:t>
            </a:r>
            <a:r>
              <a:rPr lang="en-US" dirty="0" smtClean="0">
                <a:solidFill>
                  <a:srgbClr val="BA2836"/>
                </a:solidFill>
              </a:rPr>
              <a:t>2 </a:t>
            </a:r>
            <a:r>
              <a:rPr lang="en-US" dirty="0">
                <a:solidFill>
                  <a:srgbClr val="BA2836"/>
                </a:solidFill>
              </a:rPr>
              <a:t>x 5.453</a:t>
            </a:r>
            <a:r>
              <a:rPr lang="en-US" dirty="0"/>
              <a:t> GeV linacs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8937" y="1455754"/>
            <a:ext cx="58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4DE849"/>
                </a:solidFill>
                <a:latin typeface="Symbol" charset="2"/>
                <a:cs typeface="Symbol" charset="2"/>
              </a:rPr>
              <a:t>b</a:t>
            </a:r>
            <a:r>
              <a:rPr lang="en-US" sz="3600" baseline="-25000" dirty="0" smtClean="0">
                <a:solidFill>
                  <a:srgbClr val="4DE849"/>
                </a:solidFill>
                <a:cs typeface="Symbol" charset="2"/>
              </a:rPr>
              <a:t>y</a:t>
            </a:r>
            <a:endParaRPr lang="en-US" sz="3600" baseline="-25000" dirty="0">
              <a:solidFill>
                <a:srgbClr val="4DE849"/>
              </a:solidFill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62828" y="4240549"/>
            <a:ext cx="571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3600" baseline="-25000" dirty="0">
                <a:solidFill>
                  <a:srgbClr val="FF0000"/>
                </a:solidFill>
                <a:cs typeface="Symbol" charset="2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 rot="21027282">
            <a:off x="6411282" y="1729166"/>
            <a:ext cx="5673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D</a:t>
            </a:r>
            <a:r>
              <a:rPr lang="en-US" sz="3200" baseline="-25000" dirty="0" smtClean="0">
                <a:solidFill>
                  <a:srgbClr val="0000FF"/>
                </a:solidFill>
              </a:rPr>
              <a:t>x</a:t>
            </a:r>
            <a:endParaRPr lang="en-US" sz="3200" baseline="-25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73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29" y="1198033"/>
            <a:ext cx="6943937" cy="4796366"/>
          </a:xfrm>
          <a:prstGeom prst="rect">
            <a:avLst/>
          </a:prstGeom>
        </p:spPr>
      </p:pic>
      <p:pic>
        <p:nvPicPr>
          <p:cNvPr id="5" name="Picture 4" descr="D:\sbrooks\muon1\tech\reportbit\Figure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4" y="3214580"/>
            <a:ext cx="1917171" cy="1442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eic-det-v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7866" y="3674533"/>
            <a:ext cx="1758765" cy="1051714"/>
          </a:xfrm>
          <a:prstGeom prst="rect">
            <a:avLst/>
          </a:prstGeom>
        </p:spPr>
      </p:pic>
      <p:pic>
        <p:nvPicPr>
          <p:cNvPr id="3" name="Picture 2" descr="image00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741" y="5853835"/>
            <a:ext cx="3249708" cy="800652"/>
          </a:xfrm>
          <a:prstGeom prst="rect">
            <a:avLst/>
          </a:prstGeom>
        </p:spPr>
      </p:pic>
      <p:pic>
        <p:nvPicPr>
          <p:cNvPr id="11" name="Picture 10" descr="beam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10386" y="3581928"/>
            <a:ext cx="1776413" cy="1048642"/>
          </a:xfrm>
          <a:prstGeom prst="rect">
            <a:avLst/>
          </a:prstGeom>
        </p:spPr>
      </p:pic>
      <p:grpSp>
        <p:nvGrpSpPr>
          <p:cNvPr id="12" name="Group 340"/>
          <p:cNvGrpSpPr>
            <a:grpSpLocks/>
          </p:cNvGrpSpPr>
          <p:nvPr/>
        </p:nvGrpSpPr>
        <p:grpSpPr bwMode="auto">
          <a:xfrm rot="16200000">
            <a:off x="5034826" y="1200836"/>
            <a:ext cx="443835" cy="1574799"/>
            <a:chOff x="7462605" y="2876551"/>
            <a:chExt cx="608242" cy="1950872"/>
          </a:xfrm>
        </p:grpSpPr>
        <p:pic>
          <p:nvPicPr>
            <p:cNvPr id="13" name="Picture 42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253425" y="3184117"/>
              <a:ext cx="1028254" cy="606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7902903" y="2876551"/>
              <a:ext cx="96127" cy="208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1800"/>
            </a:p>
          </p:txBody>
        </p:sp>
        <p:pic>
          <p:nvPicPr>
            <p:cNvPr id="15" name="Picture 42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986" t="2" r="10986" b="-66"/>
            <a:stretch>
              <a:fillRect/>
            </a:stretch>
          </p:blipFill>
          <p:spPr bwMode="auto">
            <a:xfrm rot="5400000" flipH="1">
              <a:off x="7215544" y="3973379"/>
              <a:ext cx="1101105" cy="606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 Box 110"/>
          <p:cNvSpPr txBox="1">
            <a:spLocks noChangeArrowheads="1"/>
          </p:cNvSpPr>
          <p:nvPr/>
        </p:nvSpPr>
        <p:spPr bwMode="auto">
          <a:xfrm>
            <a:off x="0" y="24486"/>
            <a:ext cx="9144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Layout of eRHIC </a:t>
            </a:r>
            <a:r>
              <a:rPr lang="en-US" sz="3200" dirty="0">
                <a:solidFill>
                  <a:srgbClr val="000090"/>
                </a:solidFill>
                <a:latin typeface="Arial"/>
                <a:cs typeface="Arial"/>
              </a:rPr>
              <a:t>with </a:t>
            </a:r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21.2 </a:t>
            </a:r>
            <a:r>
              <a:rPr lang="en-US" sz="3200" dirty="0">
                <a:solidFill>
                  <a:srgbClr val="000090"/>
                </a:solidFill>
                <a:latin typeface="Arial"/>
                <a:cs typeface="Arial"/>
              </a:rPr>
              <a:t>GeV </a:t>
            </a:r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ERL</a:t>
            </a:r>
            <a:endParaRPr lang="en-US" sz="32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0" name="Picture 19" descr="beam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4015" y="2751422"/>
            <a:ext cx="4138605" cy="2443078"/>
          </a:xfrm>
          <a:prstGeom prst="rect">
            <a:avLst/>
          </a:prstGeom>
        </p:spPr>
      </p:pic>
      <p:pic>
        <p:nvPicPr>
          <p:cNvPr id="8" name="Picture 7" descr="Screen Shot 2014-06-30 at 12.07.05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616" y="1528590"/>
            <a:ext cx="2096527" cy="720554"/>
          </a:xfrm>
          <a:prstGeom prst="rect">
            <a:avLst/>
          </a:prstGeom>
        </p:spPr>
      </p:pic>
      <p:pic>
        <p:nvPicPr>
          <p:cNvPr id="9" name="Picture 8" descr="Screen Shot 2014-06-30 at 12.07.05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64" y="74083"/>
            <a:ext cx="6540500" cy="22479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0" y="2249144"/>
            <a:ext cx="4546600" cy="1539685"/>
            <a:chOff x="3429000" y="5143500"/>
            <a:chExt cx="4546600" cy="1539685"/>
          </a:xfrm>
        </p:grpSpPr>
        <p:pic>
          <p:nvPicPr>
            <p:cNvPr id="23" name="Picture 22" descr="fig3_39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5143500"/>
              <a:ext cx="4546600" cy="1539685"/>
            </a:xfrm>
            <a:prstGeom prst="rect">
              <a:avLst/>
            </a:prstGeom>
          </p:spPr>
        </p:pic>
        <p:sp>
          <p:nvSpPr>
            <p:cNvPr id="24" name="Text Box 35"/>
            <p:cNvSpPr txBox="1">
              <a:spLocks noChangeArrowheads="1"/>
            </p:cNvSpPr>
            <p:nvPr/>
          </p:nvSpPr>
          <p:spPr bwMode="auto">
            <a:xfrm>
              <a:off x="5372100" y="5143500"/>
              <a:ext cx="201551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0" dirty="0" smtClean="0">
                  <a:solidFill>
                    <a:srgbClr val="000000"/>
                  </a:solidFill>
                  <a:latin typeface="Helvetica" charset="0"/>
                </a:rPr>
                <a:t>CeC PoP</a:t>
              </a:r>
              <a:endParaRPr lang="en-US" sz="1400" b="0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3</a:t>
            </a:fld>
            <a:endParaRPr lang="en-US" dirty="0"/>
          </a:p>
        </p:txBody>
      </p:sp>
      <p:pic>
        <p:nvPicPr>
          <p:cNvPr id="10" name="Picture 9" descr="image00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65" y="4301436"/>
            <a:ext cx="8746269" cy="21548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6065"/>
            <a:ext cx="9144000" cy="502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3"/>
          <p:cNvSpPr txBox="1">
            <a:spLocks/>
          </p:cNvSpPr>
          <p:nvPr/>
        </p:nvSpPr>
        <p:spPr>
          <a:xfrm>
            <a:off x="-11341" y="-1"/>
            <a:ext cx="9142733" cy="1636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Synchrotron </a:t>
            </a:r>
            <a:r>
              <a:rPr lang="en-US" b="1" dirty="0" smtClean="0"/>
              <a:t>Radiation in LHeC with </a:t>
            </a:r>
            <a:r>
              <a:rPr lang="en-US" b="1" dirty="0" smtClean="0">
                <a:solidFill>
                  <a:srgbClr val="BA2836"/>
                </a:solidFill>
              </a:rPr>
              <a:t>2 x 5.453</a:t>
            </a:r>
            <a:r>
              <a:rPr lang="en-US" b="1" dirty="0" smtClean="0"/>
              <a:t> </a:t>
            </a:r>
            <a:r>
              <a:rPr lang="en-US" b="1" dirty="0"/>
              <a:t>GeV </a:t>
            </a:r>
            <a:r>
              <a:rPr lang="en-US" b="1" dirty="0" smtClean="0"/>
              <a:t>linacs </a:t>
            </a:r>
            <a:br>
              <a:rPr lang="en-US" b="1" dirty="0" smtClean="0"/>
            </a:br>
            <a:r>
              <a:rPr lang="en-US" b="1" dirty="0" smtClean="0"/>
              <a:t> Two NS-FFAG 43.6-54.6 GeV and  10.9-32.7 GeV</a:t>
            </a:r>
          </a:p>
          <a:p>
            <a:r>
              <a:rPr lang="en-US" b="1" dirty="0" smtClean="0"/>
              <a:t>Maximum Collision Energy 60 GeV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67146"/>
              </p:ext>
            </p:extLst>
          </p:nvPr>
        </p:nvGraphicFramePr>
        <p:xfrm>
          <a:off x="1619992" y="1766403"/>
          <a:ext cx="5958964" cy="4695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017"/>
                <a:gridCol w="2195185"/>
                <a:gridCol w="2042762"/>
              </a:tblGrid>
              <a:tr h="1191059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rgbClr val="00009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0090"/>
                          </a:solidFill>
                        </a:rPr>
                        <a:t>E(GeV)</a:t>
                      </a:r>
                      <a:endParaRPr lang="en-US" sz="2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Total Power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(MW)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8.87035 mA</a:t>
                      </a:r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Total Power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(MW)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6.6 mA</a:t>
                      </a:r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7.5779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5.6383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4.2080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32.735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1.3902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21.829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1.2881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0.9584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7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0.5359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7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0.3987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BA2836"/>
                          </a:solidFill>
                          <a:effectLst/>
                          <a:latin typeface="Calibri"/>
                        </a:rPr>
                        <a:t>15.000</a:t>
                      </a:r>
                      <a:endParaRPr lang="en-US" sz="1800" b="1" i="0" u="none" strike="noStrike" dirty="0">
                        <a:solidFill>
                          <a:srgbClr val="BA2836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BA2836"/>
                          </a:solidFill>
                          <a:effectLst/>
                          <a:latin typeface="Calibri"/>
                        </a:rPr>
                        <a:t>11.1608</a:t>
                      </a:r>
                      <a:endParaRPr lang="en-US" sz="1800" b="1" i="0" u="none" strike="noStrike" dirty="0">
                        <a:solidFill>
                          <a:srgbClr val="BA2836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89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</a:t>
            </a:r>
            <a:r>
              <a:rPr lang="en-US" sz="1600" b="1" dirty="0" smtClean="0"/>
              <a:t> 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341" y="-38365"/>
            <a:ext cx="9142733" cy="59449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NS-FFAG for the LHeC ERL-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ONE 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Symbol" charset="2"/>
              </a:rPr>
              <a:t>12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GeV </a:t>
            </a:r>
            <a:r>
              <a:rPr lang="en-US" dirty="0">
                <a:solidFill>
                  <a:srgbClr val="FF0000"/>
                </a:solidFill>
              </a:rPr>
              <a:t>LINAC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0165" y="6880259"/>
            <a:ext cx="1102932" cy="365125"/>
          </a:xfrm>
        </p:spPr>
        <p:txBody>
          <a:bodyPr/>
          <a:lstStyle/>
          <a:p>
            <a:fld id="{1FE97603-2A10-E648-8DE4-4D75A1570B14}" type="slidenum">
              <a:rPr lang="en-US" smtClean="0"/>
              <a:t>31</a:t>
            </a:fld>
            <a:endParaRPr lang="en-US" dirty="0"/>
          </a:p>
        </p:txBody>
      </p:sp>
      <p:sp>
        <p:nvSpPr>
          <p:cNvPr id="35" name="Block Arc 34"/>
          <p:cNvSpPr>
            <a:spLocks noChangeAspect="1"/>
          </p:cNvSpPr>
          <p:nvPr/>
        </p:nvSpPr>
        <p:spPr>
          <a:xfrm rot="10800000" flipV="1">
            <a:off x="-6188667" y="6085779"/>
            <a:ext cx="18870809" cy="18845784"/>
          </a:xfrm>
          <a:prstGeom prst="blockArc">
            <a:avLst>
              <a:gd name="adj1" fmla="val 16200521"/>
              <a:gd name="adj2" fmla="val 17185360"/>
              <a:gd name="adj3" fmla="val 342"/>
            </a:avLst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>
            <a:spLocks noChangeAspect="1"/>
          </p:cNvSpPr>
          <p:nvPr/>
        </p:nvSpPr>
        <p:spPr>
          <a:xfrm rot="10800000" flipV="1">
            <a:off x="-3433218" y="6088138"/>
            <a:ext cx="18870809" cy="18845784"/>
          </a:xfrm>
          <a:prstGeom prst="blockArc">
            <a:avLst>
              <a:gd name="adj1" fmla="val 15052262"/>
              <a:gd name="adj2" fmla="val 16216409"/>
              <a:gd name="adj3" fmla="val 341"/>
            </a:avLst>
          </a:prstGeom>
          <a:solidFill>
            <a:srgbClr val="F1FFF8"/>
          </a:solidFill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3" name="Block Arc 102"/>
          <p:cNvSpPr>
            <a:spLocks noChangeAspect="1"/>
          </p:cNvSpPr>
          <p:nvPr/>
        </p:nvSpPr>
        <p:spPr>
          <a:xfrm rot="10800000">
            <a:off x="66954" y="887418"/>
            <a:ext cx="6352739" cy="5266820"/>
          </a:xfrm>
          <a:prstGeom prst="blockArc">
            <a:avLst>
              <a:gd name="adj1" fmla="val 16199296"/>
              <a:gd name="adj2" fmla="val 21176759"/>
              <a:gd name="adj3" fmla="val 1146"/>
            </a:avLst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Block Arc 7"/>
          <p:cNvSpPr>
            <a:spLocks noChangeAspect="1"/>
          </p:cNvSpPr>
          <p:nvPr/>
        </p:nvSpPr>
        <p:spPr>
          <a:xfrm rot="5400000" flipV="1">
            <a:off x="582883" y="1661324"/>
            <a:ext cx="4218220" cy="4212626"/>
          </a:xfrm>
          <a:prstGeom prst="blockArc">
            <a:avLst>
              <a:gd name="adj1" fmla="val 10808197"/>
              <a:gd name="adj2" fmla="val 21595261"/>
              <a:gd name="adj3" fmla="val 1299"/>
            </a:avLst>
          </a:prstGeom>
          <a:solidFill>
            <a:srgbClr val="3366FF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4584956" y="4758498"/>
            <a:ext cx="55390" cy="2186565"/>
          </a:xfrm>
          <a:prstGeom prst="rect">
            <a:avLst/>
          </a:prstGeom>
          <a:solidFill>
            <a:srgbClr val="0000FF">
              <a:alpha val="51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Block Arc 9"/>
          <p:cNvSpPr>
            <a:spLocks noChangeAspect="1"/>
          </p:cNvSpPr>
          <p:nvPr/>
        </p:nvSpPr>
        <p:spPr>
          <a:xfrm rot="5400000">
            <a:off x="4432560" y="1661047"/>
            <a:ext cx="4218211" cy="4212630"/>
          </a:xfrm>
          <a:prstGeom prst="blockArc">
            <a:avLst>
              <a:gd name="adj1" fmla="val 10800000"/>
              <a:gd name="adj2" fmla="val 21594666"/>
              <a:gd name="adj3" fmla="val 1279"/>
            </a:avLst>
          </a:prstGeom>
          <a:solidFill>
            <a:srgbClr val="3366FF">
              <a:alpha val="53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4586302" y="-240470"/>
            <a:ext cx="54863" cy="3852821"/>
          </a:xfrm>
          <a:prstGeom prst="rect">
            <a:avLst/>
          </a:prstGeom>
          <a:solidFill>
            <a:srgbClr val="3366FF">
              <a:alpha val="51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0" name="Arc 29"/>
          <p:cNvSpPr>
            <a:spLocks noChangeAspect="1"/>
          </p:cNvSpPr>
          <p:nvPr/>
        </p:nvSpPr>
        <p:spPr>
          <a:xfrm rot="11537552">
            <a:off x="758359" y="1633355"/>
            <a:ext cx="4175814" cy="4177201"/>
          </a:xfrm>
          <a:prstGeom prst="arc">
            <a:avLst>
              <a:gd name="adj1" fmla="val 19088248"/>
              <a:gd name="adj2" fmla="val 21365219"/>
            </a:avLst>
          </a:prstGeom>
          <a:ln w="38100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 rot="19215180">
            <a:off x="2800433" y="505168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0.010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3" name="Rectangle 32"/>
          <p:cNvSpPr>
            <a:spLocks/>
          </p:cNvSpPr>
          <p:nvPr/>
        </p:nvSpPr>
        <p:spPr>
          <a:xfrm>
            <a:off x="3247154" y="6087437"/>
            <a:ext cx="2709471" cy="62972"/>
          </a:xfrm>
          <a:prstGeom prst="rect">
            <a:avLst/>
          </a:prstGeom>
          <a:solidFill>
            <a:srgbClr val="CCFFCC">
              <a:alpha val="49000"/>
            </a:srgbClr>
          </a:solidFill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Arc 33"/>
          <p:cNvSpPr>
            <a:spLocks noChangeAspect="1"/>
          </p:cNvSpPr>
          <p:nvPr/>
        </p:nvSpPr>
        <p:spPr>
          <a:xfrm>
            <a:off x="4057530" y="1374101"/>
            <a:ext cx="4802026" cy="4803621"/>
          </a:xfrm>
          <a:prstGeom prst="arc">
            <a:avLst>
              <a:gd name="adj1" fmla="val 19821624"/>
              <a:gd name="adj2" fmla="val 1740360"/>
            </a:avLst>
          </a:prstGeom>
          <a:ln w="38100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Block Arc 36"/>
          <p:cNvSpPr>
            <a:spLocks noChangeAspect="1"/>
          </p:cNvSpPr>
          <p:nvPr/>
        </p:nvSpPr>
        <p:spPr>
          <a:xfrm rot="5400000" flipV="1">
            <a:off x="3379969" y="5343478"/>
            <a:ext cx="536292" cy="535581"/>
          </a:xfrm>
          <a:prstGeom prst="blockArc">
            <a:avLst>
              <a:gd name="adj1" fmla="val 10984190"/>
              <a:gd name="adj2" fmla="val 12931"/>
              <a:gd name="adj3" fmla="val 10579"/>
            </a:avLst>
          </a:prstGeom>
          <a:solidFill>
            <a:srgbClr val="FFFF00">
              <a:alpha val="61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014521" y="5494388"/>
            <a:ext cx="1443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Linac 11.998 GeV</a:t>
            </a:r>
            <a:endParaRPr lang="en-US" sz="1400" dirty="0"/>
          </a:p>
        </p:txBody>
      </p:sp>
      <p:sp>
        <p:nvSpPr>
          <p:cNvPr id="102" name="Rectangle 101"/>
          <p:cNvSpPr>
            <a:spLocks/>
          </p:cNvSpPr>
          <p:nvPr/>
        </p:nvSpPr>
        <p:spPr>
          <a:xfrm>
            <a:off x="3648115" y="5826587"/>
            <a:ext cx="2011680" cy="5606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4" name="Block Arc 103"/>
          <p:cNvSpPr>
            <a:spLocks/>
          </p:cNvSpPr>
          <p:nvPr/>
        </p:nvSpPr>
        <p:spPr>
          <a:xfrm rot="16200000" flipH="1" flipV="1">
            <a:off x="3435385" y="732360"/>
            <a:ext cx="5063772" cy="5761467"/>
          </a:xfrm>
          <a:prstGeom prst="blockArc">
            <a:avLst>
              <a:gd name="adj1" fmla="val 18708952"/>
              <a:gd name="adj2" fmla="val 21596394"/>
              <a:gd name="adj3" fmla="val 1002"/>
            </a:avLst>
          </a:prstGeom>
          <a:solidFill>
            <a:srgbClr val="CCFFCC">
              <a:alpha val="61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 rot="944269">
            <a:off x="1973563" y="4633099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48.002GeV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 rot="204160">
            <a:off x="2717197" y="6154801"/>
            <a:ext cx="71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60 GeV</a:t>
            </a:r>
            <a:endParaRPr lang="en-US" sz="1400" dirty="0"/>
          </a:p>
        </p:txBody>
      </p:sp>
      <p:sp>
        <p:nvSpPr>
          <p:cNvPr id="117" name="TextBox 116"/>
          <p:cNvSpPr txBox="1"/>
          <p:nvPr/>
        </p:nvSpPr>
        <p:spPr>
          <a:xfrm rot="20130617" flipH="1">
            <a:off x="6950755" y="5606876"/>
            <a:ext cx="1806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60 GeV after collisions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 flipH="1">
            <a:off x="7363381" y="2963512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60.000 GeV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 rot="2423958" flipH="1">
            <a:off x="7842111" y="1876060"/>
            <a:ext cx="71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60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 flipH="1">
            <a:off x="5937834" y="5413679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36.004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 flipH="1">
            <a:off x="5922300" y="5072030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12.008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981017" y="505380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0.010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40" name="Block Arc 139"/>
          <p:cNvSpPr>
            <a:spLocks noChangeAspect="1"/>
          </p:cNvSpPr>
          <p:nvPr/>
        </p:nvSpPr>
        <p:spPr>
          <a:xfrm rot="16200000" flipH="1" flipV="1">
            <a:off x="5397998" y="5342545"/>
            <a:ext cx="536292" cy="535581"/>
          </a:xfrm>
          <a:prstGeom prst="blockArc">
            <a:avLst>
              <a:gd name="adj1" fmla="val 10682267"/>
              <a:gd name="adj2" fmla="val 12931"/>
              <a:gd name="adj3" fmla="val 10579"/>
            </a:avLst>
          </a:prstGeom>
          <a:solidFill>
            <a:srgbClr val="FFFF00">
              <a:alpha val="61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1" name="Rectangle 140"/>
          <p:cNvSpPr>
            <a:spLocks/>
          </p:cNvSpPr>
          <p:nvPr/>
        </p:nvSpPr>
        <p:spPr>
          <a:xfrm>
            <a:off x="4342802" y="5325084"/>
            <a:ext cx="457200" cy="9144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2" name="Rectangle 141"/>
          <p:cNvSpPr/>
          <p:nvPr/>
        </p:nvSpPr>
        <p:spPr>
          <a:xfrm rot="5400000">
            <a:off x="4618343" y="4356534"/>
            <a:ext cx="54864" cy="2028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3" name="Block Arc 142"/>
          <p:cNvSpPr>
            <a:spLocks noChangeAspect="1"/>
          </p:cNvSpPr>
          <p:nvPr/>
        </p:nvSpPr>
        <p:spPr>
          <a:xfrm rot="5400000" flipV="1">
            <a:off x="4189539" y="5122186"/>
            <a:ext cx="274320" cy="273957"/>
          </a:xfrm>
          <a:prstGeom prst="blockArc">
            <a:avLst>
              <a:gd name="adj1" fmla="val 10984190"/>
              <a:gd name="adj2" fmla="val 17702"/>
              <a:gd name="adj3" fmla="val 21250"/>
            </a:avLst>
          </a:prstGeom>
          <a:solidFill>
            <a:srgbClr val="FFFF00">
              <a:alpha val="61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5" name="Arc 144"/>
          <p:cNvSpPr>
            <a:spLocks noChangeAspect="1"/>
          </p:cNvSpPr>
          <p:nvPr/>
        </p:nvSpPr>
        <p:spPr>
          <a:xfrm>
            <a:off x="3269113" y="5194549"/>
            <a:ext cx="731277" cy="731520"/>
          </a:xfrm>
          <a:prstGeom prst="arc">
            <a:avLst>
              <a:gd name="adj1" fmla="val 10117630"/>
              <a:gd name="adj2" fmla="val 13344617"/>
            </a:avLst>
          </a:prstGeom>
          <a:ln w="38100" cmpd="sng">
            <a:solidFill>
              <a:srgbClr val="0000FF"/>
            </a:solidFill>
            <a:headEnd type="triangle" w="med" len="me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6" name="TextBox 145"/>
          <p:cNvSpPr txBox="1"/>
          <p:nvPr/>
        </p:nvSpPr>
        <p:spPr>
          <a:xfrm>
            <a:off x="4014521" y="4777480"/>
            <a:ext cx="667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</a:rPr>
              <a:t>DUMP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608699" y="4780950"/>
            <a:ext cx="74378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El. GUN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148" name="Arc 147"/>
          <p:cNvSpPr>
            <a:spLocks noChangeAspect="1"/>
          </p:cNvSpPr>
          <p:nvPr/>
        </p:nvSpPr>
        <p:spPr>
          <a:xfrm flipH="1">
            <a:off x="4621694" y="5052124"/>
            <a:ext cx="356616" cy="356735"/>
          </a:xfrm>
          <a:prstGeom prst="arc">
            <a:avLst>
              <a:gd name="adj1" fmla="val 9050205"/>
              <a:gd name="adj2" fmla="val 15301358"/>
            </a:avLst>
          </a:prstGeom>
          <a:ln w="9525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9" name="Left Brace 148"/>
          <p:cNvSpPr/>
          <p:nvPr/>
        </p:nvSpPr>
        <p:spPr>
          <a:xfrm rot="1064614">
            <a:off x="1976844" y="4320000"/>
            <a:ext cx="149702" cy="445259"/>
          </a:xfrm>
          <a:prstGeom prst="leftBrace">
            <a:avLst>
              <a:gd name="adj1" fmla="val 36130"/>
              <a:gd name="adj2" fmla="val 50000"/>
            </a:avLst>
          </a:prstGeom>
          <a:ln w="127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ACC6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 rot="907976">
            <a:off x="2030029" y="4419153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60.000 GeV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51" name="Left Brace 150"/>
          <p:cNvSpPr/>
          <p:nvPr/>
        </p:nvSpPr>
        <p:spPr>
          <a:xfrm rot="1130549">
            <a:off x="1728800" y="4919985"/>
            <a:ext cx="158146" cy="644288"/>
          </a:xfrm>
          <a:prstGeom prst="leftBrace">
            <a:avLst>
              <a:gd name="adj1" fmla="val 69607"/>
              <a:gd name="adj2" fmla="val 50000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 flipH="1">
            <a:off x="7363407" y="3164177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48.002 GeV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 flipH="1">
            <a:off x="7366921" y="3911070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12.008 GeV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9" name="Left Brace 158"/>
          <p:cNvSpPr/>
          <p:nvPr/>
        </p:nvSpPr>
        <p:spPr>
          <a:xfrm>
            <a:off x="7326853" y="3008871"/>
            <a:ext cx="104805" cy="390780"/>
          </a:xfrm>
          <a:prstGeom prst="leftBrace">
            <a:avLst>
              <a:gd name="adj1" fmla="val 36284"/>
              <a:gd name="adj2" fmla="val 50000"/>
            </a:avLst>
          </a:prstGeom>
          <a:ln w="127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0" name="Left Brace 159"/>
          <p:cNvSpPr/>
          <p:nvPr/>
        </p:nvSpPr>
        <p:spPr>
          <a:xfrm>
            <a:off x="7298303" y="3590650"/>
            <a:ext cx="137815" cy="558302"/>
          </a:xfrm>
          <a:prstGeom prst="leftBrace">
            <a:avLst>
              <a:gd name="adj1" fmla="val 39658"/>
              <a:gd name="adj2" fmla="val 50000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6918287" y="3008871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#2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340856" y="2771348"/>
            <a:ext cx="248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CIRCUMFERENCE 8.9 km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3582677" y="3869802"/>
            <a:ext cx="1892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10 passes through </a:t>
            </a:r>
          </a:p>
          <a:p>
            <a:pPr algn="ctr"/>
            <a:r>
              <a:rPr lang="en-US" dirty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he linac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924896" y="3639522"/>
            <a:ext cx="4166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#1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 flipH="1">
            <a:off x="7367211" y="3709327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24.006 GeV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936033">
            <a:off x="1857077" y="5047382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36.004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972601">
            <a:off x="1743631" y="546653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12.008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 rot="949925">
            <a:off x="1802535" y="525013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24.006 GeV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 flipH="1">
            <a:off x="5933775" y="5237666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24.006 GeV</a:t>
            </a:r>
            <a:endParaRPr lang="en-US" sz="1400" dirty="0">
              <a:solidFill>
                <a:srgbClr val="0000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rot="609169">
            <a:off x="6236390" y="1765280"/>
            <a:ext cx="1039682" cy="1082954"/>
            <a:chOff x="6185576" y="435669"/>
            <a:chExt cx="1039682" cy="1082954"/>
          </a:xfrm>
        </p:grpSpPr>
        <p:sp>
          <p:nvSpPr>
            <p:cNvPr id="169" name="TextBox 168"/>
            <p:cNvSpPr txBox="1"/>
            <p:nvPr/>
          </p:nvSpPr>
          <p:spPr>
            <a:xfrm>
              <a:off x="6189011" y="1005485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24.006 GeV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6194207" y="1210846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12.008 GeV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6189142" y="618536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48.002 GeV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6188649" y="435669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60.000 GeV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185576" y="824315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36.004 GeV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76" name="TextBox 175"/>
          <p:cNvSpPr txBox="1"/>
          <p:nvPr/>
        </p:nvSpPr>
        <p:spPr>
          <a:xfrm flipH="1">
            <a:off x="7362239" y="3503960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36.004 GeV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 rot="1028960">
            <a:off x="1551788" y="4257397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#2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 rot="926975">
            <a:off x="1349583" y="4995528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#1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 rot="20940834">
            <a:off x="1939714" y="254210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12.008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 rot="20918532">
            <a:off x="1821919" y="200433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48.002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 rot="20895619">
            <a:off x="1784381" y="182239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60.000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 rot="21000989">
            <a:off x="1874868" y="2225879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36.004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 rot="20990167">
            <a:off x="1905080" y="2385020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24.006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 rot="5400000">
            <a:off x="4583367" y="-333130"/>
            <a:ext cx="54863" cy="3840399"/>
          </a:xfrm>
          <a:prstGeom prst="rect">
            <a:avLst/>
          </a:prstGeom>
          <a:solidFill>
            <a:srgbClr val="CCFFCC">
              <a:alpha val="52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5" name="Block Arc 184"/>
          <p:cNvSpPr>
            <a:spLocks noChangeAspect="1"/>
          </p:cNvSpPr>
          <p:nvPr/>
        </p:nvSpPr>
        <p:spPr>
          <a:xfrm rot="5400000">
            <a:off x="4327580" y="1557767"/>
            <a:ext cx="4410041" cy="4413781"/>
          </a:xfrm>
          <a:prstGeom prst="blockArc">
            <a:avLst>
              <a:gd name="adj1" fmla="val 10800000"/>
              <a:gd name="adj2" fmla="val 21578770"/>
              <a:gd name="adj3" fmla="val 1203"/>
            </a:avLst>
          </a:prstGeom>
          <a:solidFill>
            <a:srgbClr val="CCFFCC">
              <a:alpha val="52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89" name="Parallelogram 188"/>
          <p:cNvSpPr/>
          <p:nvPr/>
        </p:nvSpPr>
        <p:spPr>
          <a:xfrm rot="11763811" flipH="1">
            <a:off x="5708676" y="5855591"/>
            <a:ext cx="265419" cy="54863"/>
          </a:xfrm>
          <a:prstGeom prst="parallelogram">
            <a:avLst>
              <a:gd name="adj" fmla="val 30564"/>
            </a:avLst>
          </a:prstGeom>
          <a:solidFill>
            <a:srgbClr val="F3FFE0">
              <a:alpha val="52000"/>
            </a:srgbClr>
          </a:solidFill>
          <a:ln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Parallelogram 119"/>
          <p:cNvSpPr/>
          <p:nvPr/>
        </p:nvSpPr>
        <p:spPr>
          <a:xfrm rot="10620077">
            <a:off x="5711621" y="5816055"/>
            <a:ext cx="247003" cy="51449"/>
          </a:xfrm>
          <a:prstGeom prst="parallelogram">
            <a:avLst>
              <a:gd name="adj" fmla="val 6698"/>
            </a:avLst>
          </a:prstGeom>
          <a:solidFill>
            <a:srgbClr val="3366FF">
              <a:alpha val="52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93743" y="5676552"/>
            <a:ext cx="875558" cy="350539"/>
            <a:chOff x="5693743" y="5676552"/>
            <a:chExt cx="875558" cy="350539"/>
          </a:xfrm>
          <a:solidFill>
            <a:srgbClr val="3366FF">
              <a:alpha val="46000"/>
            </a:srgbClr>
          </a:solidFill>
        </p:grpSpPr>
        <p:sp>
          <p:nvSpPr>
            <p:cNvPr id="41" name="Trapezoid 40"/>
            <p:cNvSpPr/>
            <p:nvPr/>
          </p:nvSpPr>
          <p:spPr>
            <a:xfrm rot="10800000">
              <a:off x="5954021" y="5750800"/>
              <a:ext cx="350796" cy="49681"/>
            </a:xfrm>
            <a:prstGeom prst="trapezoid">
              <a:avLst>
                <a:gd name="adj" fmla="val 621"/>
              </a:avLst>
            </a:prstGeom>
            <a:grp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1" name="Trapezoid 50"/>
            <p:cNvSpPr/>
            <p:nvPr/>
          </p:nvSpPr>
          <p:spPr>
            <a:xfrm rot="10800000" flipH="1" flipV="1">
              <a:off x="5961076" y="5890861"/>
              <a:ext cx="341652" cy="54863"/>
            </a:xfrm>
            <a:prstGeom prst="trapezoid">
              <a:avLst>
                <a:gd name="adj" fmla="val 0"/>
              </a:avLst>
            </a:prstGeom>
            <a:solidFill>
              <a:srgbClr val="E2FFD6">
                <a:alpha val="52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6" name="Trapezoid 185"/>
            <p:cNvSpPr/>
            <p:nvPr/>
          </p:nvSpPr>
          <p:spPr>
            <a:xfrm>
              <a:off x="5962770" y="5972228"/>
              <a:ext cx="339958" cy="54863"/>
            </a:xfrm>
            <a:prstGeom prst="trapezoid">
              <a:avLst>
                <a:gd name="adj" fmla="val 0"/>
              </a:avLst>
            </a:prstGeom>
            <a:solidFill>
              <a:srgbClr val="E2FFD6">
                <a:alpha val="51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" name="Parallelogram 2"/>
            <p:cNvSpPr/>
            <p:nvPr/>
          </p:nvSpPr>
          <p:spPr>
            <a:xfrm rot="12664365" flipH="1">
              <a:off x="5693743" y="5899096"/>
              <a:ext cx="301998" cy="54863"/>
            </a:xfrm>
            <a:prstGeom prst="parallelogram">
              <a:avLst>
                <a:gd name="adj" fmla="val 48533"/>
              </a:avLst>
            </a:prstGeom>
            <a:solidFill>
              <a:srgbClr val="E2FFD6">
                <a:alpha val="49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rapezoid 186"/>
            <p:cNvSpPr/>
            <p:nvPr/>
          </p:nvSpPr>
          <p:spPr>
            <a:xfrm rot="10800000">
              <a:off x="5947710" y="5676552"/>
              <a:ext cx="359941" cy="55637"/>
            </a:xfrm>
            <a:prstGeom prst="trapezoid">
              <a:avLst>
                <a:gd name="adj" fmla="val 121"/>
              </a:avLst>
            </a:prstGeom>
            <a:solidFill>
              <a:srgbClr val="3366FF">
                <a:alpha val="47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" name="Parallelogram 5"/>
            <p:cNvSpPr/>
            <p:nvPr/>
          </p:nvSpPr>
          <p:spPr>
            <a:xfrm rot="8837235">
              <a:off x="5699887" y="5752399"/>
              <a:ext cx="283583" cy="45981"/>
            </a:xfrm>
            <a:prstGeom prst="parallelogram">
              <a:avLst>
                <a:gd name="adj" fmla="val 62218"/>
              </a:avLst>
            </a:prstGeom>
            <a:solidFill>
              <a:srgbClr val="3366FF">
                <a:alpha val="5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Parallelogram 105"/>
            <p:cNvSpPr/>
            <p:nvPr/>
          </p:nvSpPr>
          <p:spPr>
            <a:xfrm rot="9647000">
              <a:off x="5708405" y="5789623"/>
              <a:ext cx="256147" cy="45719"/>
            </a:xfrm>
            <a:prstGeom prst="parallelogram">
              <a:avLst>
                <a:gd name="adj" fmla="val 18683"/>
              </a:avLst>
            </a:prstGeom>
            <a:solidFill>
              <a:srgbClr val="3366FF">
                <a:alpha val="50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Parallelogram 111"/>
            <p:cNvSpPr/>
            <p:nvPr/>
          </p:nvSpPr>
          <p:spPr>
            <a:xfrm rot="11947348" flipH="1">
              <a:off x="6295780" y="5794833"/>
              <a:ext cx="265291" cy="45719"/>
            </a:xfrm>
            <a:prstGeom prst="parallelogram">
              <a:avLst>
                <a:gd name="adj" fmla="val 18683"/>
              </a:avLst>
            </a:prstGeom>
            <a:solidFill>
              <a:srgbClr val="3366FF">
                <a:alpha val="49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Parallelogram 117"/>
            <p:cNvSpPr/>
            <p:nvPr/>
          </p:nvSpPr>
          <p:spPr>
            <a:xfrm rot="12672491" flipH="1">
              <a:off x="6273552" y="5751371"/>
              <a:ext cx="295749" cy="45939"/>
            </a:xfrm>
            <a:prstGeom prst="parallelogram">
              <a:avLst>
                <a:gd name="adj" fmla="val 55040"/>
              </a:avLst>
            </a:prstGeom>
            <a:solidFill>
              <a:srgbClr val="3366FF">
                <a:alpha val="48000"/>
              </a:srgb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Parallelogram 118"/>
            <p:cNvSpPr/>
            <p:nvPr/>
          </p:nvSpPr>
          <p:spPr>
            <a:xfrm rot="10973380" flipH="1">
              <a:off x="6306463" y="5820466"/>
              <a:ext cx="237859" cy="51449"/>
            </a:xfrm>
            <a:prstGeom prst="parallelogram">
              <a:avLst>
                <a:gd name="adj" fmla="val 6698"/>
              </a:avLst>
            </a:prstGeom>
            <a:grp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rapezoid 120"/>
            <p:cNvSpPr/>
            <p:nvPr/>
          </p:nvSpPr>
          <p:spPr>
            <a:xfrm rot="10800000">
              <a:off x="5956626" y="5814778"/>
              <a:ext cx="350796" cy="49681"/>
            </a:xfrm>
            <a:prstGeom prst="trapezoid">
              <a:avLst>
                <a:gd name="adj" fmla="val 621"/>
              </a:avLst>
            </a:prstGeom>
            <a:grp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5" name="Parallelogram 124"/>
            <p:cNvSpPr/>
            <p:nvPr/>
          </p:nvSpPr>
          <p:spPr>
            <a:xfrm rot="11047664" flipH="1">
              <a:off x="6302029" y="5902477"/>
              <a:ext cx="247827" cy="54435"/>
            </a:xfrm>
            <a:prstGeom prst="parallelogram">
              <a:avLst>
                <a:gd name="adj" fmla="val 12710"/>
              </a:avLst>
            </a:prstGeom>
            <a:solidFill>
              <a:srgbClr val="E2FFD6">
                <a:alpha val="47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6" name="Parallelogram 125"/>
          <p:cNvSpPr/>
          <p:nvPr/>
        </p:nvSpPr>
        <p:spPr>
          <a:xfrm rot="10023706" flipH="1" flipV="1">
            <a:off x="6291343" y="5938893"/>
            <a:ext cx="265419" cy="57261"/>
          </a:xfrm>
          <a:prstGeom prst="parallelogram">
            <a:avLst>
              <a:gd name="adj" fmla="val 23996"/>
            </a:avLst>
          </a:prstGeom>
          <a:solidFill>
            <a:srgbClr val="E2FFD6">
              <a:alpha val="48000"/>
            </a:srgbClr>
          </a:solidFill>
          <a:ln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Block Arc 128"/>
          <p:cNvSpPr>
            <a:spLocks noChangeAspect="1"/>
          </p:cNvSpPr>
          <p:nvPr/>
        </p:nvSpPr>
        <p:spPr>
          <a:xfrm rot="16200000" flipH="1">
            <a:off x="487254" y="1558798"/>
            <a:ext cx="4410041" cy="4413781"/>
          </a:xfrm>
          <a:prstGeom prst="blockArc">
            <a:avLst>
              <a:gd name="adj1" fmla="val 10800000"/>
              <a:gd name="adj2" fmla="val 4130"/>
              <a:gd name="adj3" fmla="val 1204"/>
            </a:avLst>
          </a:prstGeom>
          <a:solidFill>
            <a:srgbClr val="CCFFCC">
              <a:alpha val="53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93" name="Group 192"/>
          <p:cNvGrpSpPr/>
          <p:nvPr/>
        </p:nvGrpSpPr>
        <p:grpSpPr>
          <a:xfrm flipH="1">
            <a:off x="2658360" y="5679727"/>
            <a:ext cx="886924" cy="350539"/>
            <a:chOff x="4909025" y="6098194"/>
            <a:chExt cx="886924" cy="350539"/>
          </a:xfrm>
          <a:solidFill>
            <a:srgbClr val="3366FF">
              <a:alpha val="47000"/>
            </a:srgbClr>
          </a:solidFill>
        </p:grpSpPr>
        <p:grpSp>
          <p:nvGrpSpPr>
            <p:cNvPr id="194" name="Group 193"/>
            <p:cNvGrpSpPr/>
            <p:nvPr/>
          </p:nvGrpSpPr>
          <p:grpSpPr>
            <a:xfrm>
              <a:off x="4909025" y="6098194"/>
              <a:ext cx="886924" cy="350539"/>
              <a:chOff x="5690103" y="5676552"/>
              <a:chExt cx="886924" cy="350539"/>
            </a:xfrm>
            <a:grpFill/>
          </p:grpSpPr>
          <p:sp>
            <p:nvSpPr>
              <p:cNvPr id="198" name="Trapezoid 197"/>
              <p:cNvSpPr/>
              <p:nvPr/>
            </p:nvSpPr>
            <p:spPr>
              <a:xfrm rot="10800000">
                <a:off x="5954021" y="5750800"/>
                <a:ext cx="350796" cy="49681"/>
              </a:xfrm>
              <a:prstGeom prst="trapezoid">
                <a:avLst>
                  <a:gd name="adj" fmla="val 621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99" name="Trapezoid 198"/>
              <p:cNvSpPr/>
              <p:nvPr/>
            </p:nvSpPr>
            <p:spPr>
              <a:xfrm rot="10800000" flipH="1" flipV="1">
                <a:off x="5961076" y="5890861"/>
                <a:ext cx="341652" cy="54863"/>
              </a:xfrm>
              <a:prstGeom prst="trapezoid">
                <a:avLst>
                  <a:gd name="adj" fmla="val 0"/>
                </a:avLst>
              </a:prstGeom>
              <a:solidFill>
                <a:srgbClr val="E2FFD6">
                  <a:alpha val="47000"/>
                </a:srgb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00" name="Trapezoid 199"/>
              <p:cNvSpPr/>
              <p:nvPr/>
            </p:nvSpPr>
            <p:spPr>
              <a:xfrm>
                <a:off x="5962770" y="5972228"/>
                <a:ext cx="339958" cy="54863"/>
              </a:xfrm>
              <a:prstGeom prst="trapezoid">
                <a:avLst>
                  <a:gd name="adj" fmla="val 0"/>
                </a:avLst>
              </a:prstGeom>
              <a:solidFill>
                <a:srgbClr val="E2FFD6">
                  <a:alpha val="47000"/>
                </a:srgb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01" name="Parallelogram 200"/>
              <p:cNvSpPr/>
              <p:nvPr/>
            </p:nvSpPr>
            <p:spPr>
              <a:xfrm rot="12664365" flipH="1">
                <a:off x="5693743" y="5895921"/>
                <a:ext cx="301998" cy="54863"/>
              </a:xfrm>
              <a:prstGeom prst="parallelogram">
                <a:avLst>
                  <a:gd name="adj" fmla="val 48533"/>
                </a:avLst>
              </a:prstGeom>
              <a:solidFill>
                <a:srgbClr val="E2FFD6">
                  <a:alpha val="48000"/>
                </a:srgb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Trapezoid 201"/>
              <p:cNvSpPr/>
              <p:nvPr/>
            </p:nvSpPr>
            <p:spPr>
              <a:xfrm rot="10800000">
                <a:off x="5947710" y="5676552"/>
                <a:ext cx="359941" cy="55637"/>
              </a:xfrm>
              <a:prstGeom prst="trapezoid">
                <a:avLst>
                  <a:gd name="adj" fmla="val 121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03" name="Parallelogram 202"/>
              <p:cNvSpPr/>
              <p:nvPr/>
            </p:nvSpPr>
            <p:spPr>
              <a:xfrm rot="8837235">
                <a:off x="5690103" y="5752097"/>
                <a:ext cx="301871" cy="55125"/>
              </a:xfrm>
              <a:prstGeom prst="parallelogram">
                <a:avLst>
                  <a:gd name="adj" fmla="val 62218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Parallelogram 203"/>
              <p:cNvSpPr/>
              <p:nvPr/>
            </p:nvSpPr>
            <p:spPr>
              <a:xfrm rot="9647000">
                <a:off x="5706900" y="5787084"/>
                <a:ext cx="256147" cy="54863"/>
              </a:xfrm>
              <a:prstGeom prst="parallelogram">
                <a:avLst>
                  <a:gd name="adj" fmla="val 18683"/>
                </a:avLst>
              </a:prstGeom>
              <a:solidFill>
                <a:srgbClr val="3366FF">
                  <a:alpha val="50000"/>
                </a:srgbClr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Parallelogram 204"/>
              <p:cNvSpPr/>
              <p:nvPr/>
            </p:nvSpPr>
            <p:spPr>
              <a:xfrm rot="11946926" flipH="1">
                <a:off x="6293371" y="5782660"/>
                <a:ext cx="247003" cy="54863"/>
              </a:xfrm>
              <a:prstGeom prst="parallelogram">
                <a:avLst>
                  <a:gd name="adj" fmla="val 18683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Parallelogram 205"/>
              <p:cNvSpPr/>
              <p:nvPr/>
            </p:nvSpPr>
            <p:spPr>
              <a:xfrm rot="12672491" flipH="1">
                <a:off x="6275157" y="5751369"/>
                <a:ext cx="301870" cy="55752"/>
              </a:xfrm>
              <a:prstGeom prst="parallelogram">
                <a:avLst>
                  <a:gd name="adj" fmla="val 55040"/>
                </a:avLst>
              </a:prstGeom>
              <a:solidFill>
                <a:srgbClr val="3366FF">
                  <a:alpha val="48000"/>
                </a:srgbClr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Parallelogram 206"/>
              <p:cNvSpPr/>
              <p:nvPr/>
            </p:nvSpPr>
            <p:spPr>
              <a:xfrm rot="10973380" flipH="1">
                <a:off x="6306463" y="5820466"/>
                <a:ext cx="237859" cy="51449"/>
              </a:xfrm>
              <a:prstGeom prst="parallelogram">
                <a:avLst>
                  <a:gd name="adj" fmla="val 6698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Trapezoid 207"/>
              <p:cNvSpPr/>
              <p:nvPr/>
            </p:nvSpPr>
            <p:spPr>
              <a:xfrm rot="10800000">
                <a:off x="5956626" y="5814778"/>
                <a:ext cx="350796" cy="49681"/>
              </a:xfrm>
              <a:prstGeom prst="trapezoid">
                <a:avLst>
                  <a:gd name="adj" fmla="val 621"/>
                </a:avLst>
              </a:prstGeom>
              <a:grpFill/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09" name="Parallelogram 208"/>
              <p:cNvSpPr/>
              <p:nvPr/>
            </p:nvSpPr>
            <p:spPr>
              <a:xfrm rot="11047664" flipH="1">
                <a:off x="6302029" y="5902477"/>
                <a:ext cx="247827" cy="54435"/>
              </a:xfrm>
              <a:prstGeom prst="parallelogram">
                <a:avLst>
                  <a:gd name="adj" fmla="val 12710"/>
                </a:avLst>
              </a:prstGeom>
              <a:solidFill>
                <a:srgbClr val="E2FFD6">
                  <a:alpha val="49000"/>
                </a:srgb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5" name="Parallelogram 194"/>
            <p:cNvSpPr/>
            <p:nvPr/>
          </p:nvSpPr>
          <p:spPr>
            <a:xfrm rot="10023706" flipH="1" flipV="1">
              <a:off x="5508972" y="6363352"/>
              <a:ext cx="265419" cy="57261"/>
            </a:xfrm>
            <a:prstGeom prst="parallelogram">
              <a:avLst>
                <a:gd name="adj" fmla="val 23996"/>
              </a:avLst>
            </a:prstGeom>
            <a:solidFill>
              <a:srgbClr val="E2FFD6">
                <a:alpha val="48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Parallelogram 195"/>
            <p:cNvSpPr/>
            <p:nvPr/>
          </p:nvSpPr>
          <p:spPr>
            <a:xfrm rot="10530924">
              <a:off x="4939620" y="6244823"/>
              <a:ext cx="237857" cy="51449"/>
            </a:xfrm>
            <a:prstGeom prst="parallelogram">
              <a:avLst>
                <a:gd name="adj" fmla="val 6698"/>
              </a:avLst>
            </a:prstGeom>
            <a:grp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Parallelogram 196"/>
            <p:cNvSpPr/>
            <p:nvPr/>
          </p:nvSpPr>
          <p:spPr>
            <a:xfrm rot="11763811" flipH="1">
              <a:off x="4926338" y="6278061"/>
              <a:ext cx="265419" cy="54863"/>
            </a:xfrm>
            <a:prstGeom prst="parallelogram">
              <a:avLst>
                <a:gd name="adj" fmla="val 30564"/>
              </a:avLst>
            </a:prstGeom>
            <a:solidFill>
              <a:srgbClr val="E2FFD6">
                <a:alpha val="47000"/>
              </a:srgbClr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0" name="Arc 209"/>
          <p:cNvSpPr>
            <a:spLocks noChangeAspect="1"/>
          </p:cNvSpPr>
          <p:nvPr/>
        </p:nvSpPr>
        <p:spPr>
          <a:xfrm>
            <a:off x="5416758" y="5394983"/>
            <a:ext cx="365638" cy="365759"/>
          </a:xfrm>
          <a:prstGeom prst="arc">
            <a:avLst>
              <a:gd name="adj1" fmla="val 18978921"/>
              <a:gd name="adj2" fmla="val 3549446"/>
            </a:avLst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1" name="TextBox 210"/>
          <p:cNvSpPr txBox="1"/>
          <p:nvPr/>
        </p:nvSpPr>
        <p:spPr>
          <a:xfrm>
            <a:off x="3380324" y="5024136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0.010 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19372" y="5077043"/>
            <a:ext cx="107393" cy="1407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2" name="Picture 211" descr="beam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536122" y="5041144"/>
            <a:ext cx="288682" cy="170413"/>
          </a:xfrm>
          <a:prstGeom prst="rect">
            <a:avLst/>
          </a:prstGeom>
        </p:spPr>
      </p:pic>
      <p:sp>
        <p:nvSpPr>
          <p:cNvPr id="144" name="Block Arc 143"/>
          <p:cNvSpPr>
            <a:spLocks noChangeAspect="1"/>
          </p:cNvSpPr>
          <p:nvPr/>
        </p:nvSpPr>
        <p:spPr>
          <a:xfrm rot="16200000" flipH="1" flipV="1">
            <a:off x="4662841" y="5127096"/>
            <a:ext cx="274320" cy="273957"/>
          </a:xfrm>
          <a:prstGeom prst="blockArc">
            <a:avLst>
              <a:gd name="adj1" fmla="val 10984190"/>
              <a:gd name="adj2" fmla="val 17702"/>
              <a:gd name="adj3" fmla="val 21250"/>
            </a:avLst>
          </a:prstGeom>
          <a:solidFill>
            <a:srgbClr val="FFFF00">
              <a:alpha val="61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2" name="Block Arc 121"/>
          <p:cNvSpPr>
            <a:spLocks/>
          </p:cNvSpPr>
          <p:nvPr/>
        </p:nvSpPr>
        <p:spPr>
          <a:xfrm rot="5400000" flipV="1">
            <a:off x="714316" y="752521"/>
            <a:ext cx="5063772" cy="5724889"/>
          </a:xfrm>
          <a:prstGeom prst="blockArc">
            <a:avLst>
              <a:gd name="adj1" fmla="val 19148620"/>
              <a:gd name="adj2" fmla="val 21583169"/>
              <a:gd name="adj3" fmla="val 1029"/>
            </a:avLst>
          </a:prstGeom>
          <a:solidFill>
            <a:srgbClr val="CCFFCC">
              <a:alpha val="62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104" idx="1"/>
            <a:endCxn id="33" idx="3"/>
          </p:cNvCxnSpPr>
          <p:nvPr/>
        </p:nvCxnSpPr>
        <p:spPr>
          <a:xfrm flipH="1" flipV="1">
            <a:off x="5956625" y="6118923"/>
            <a:ext cx="13276" cy="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59801" y="6098971"/>
            <a:ext cx="0" cy="39243"/>
          </a:xfrm>
          <a:prstGeom prst="line">
            <a:avLst/>
          </a:prstGeom>
          <a:ln w="38100" cmpd="sng">
            <a:solidFill>
              <a:srgbClr val="F1FFF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3247769" y="6101258"/>
            <a:ext cx="0" cy="39243"/>
          </a:xfrm>
          <a:prstGeom prst="line">
            <a:avLst/>
          </a:prstGeom>
          <a:ln w="38100" cmpd="sng">
            <a:solidFill>
              <a:srgbClr val="F1FFF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cxnSpLocks noChangeAspect="1"/>
          </p:cNvCxnSpPr>
          <p:nvPr/>
        </p:nvCxnSpPr>
        <p:spPr>
          <a:xfrm flipH="1">
            <a:off x="1509930" y="5587472"/>
            <a:ext cx="26257" cy="34178"/>
          </a:xfrm>
          <a:prstGeom prst="line">
            <a:avLst/>
          </a:prstGeom>
          <a:ln w="38100" cmpd="sng">
            <a:solidFill>
              <a:srgbClr val="F1FFF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3272361" y="5981753"/>
            <a:ext cx="0" cy="39243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932636" y="5978578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93719" y="1563842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6534380" y="1562812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87323" y="1665257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38828" y="1664606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6307992" y="5684423"/>
            <a:ext cx="0" cy="46364"/>
          </a:xfrm>
          <a:prstGeom prst="line">
            <a:avLst/>
          </a:prstGeom>
          <a:ln w="19050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5948375" y="5685416"/>
            <a:ext cx="0" cy="46364"/>
          </a:xfrm>
          <a:prstGeom prst="line">
            <a:avLst/>
          </a:prstGeom>
          <a:ln w="12700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6544735" y="5824028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5721602" y="1046994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2928010" y="5898524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3272288" y="5897718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3274449" y="5817953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2931594" y="5817953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3282435" y="5686977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2923705" y="5691721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>
            <a:off x="2930055" y="5755269"/>
            <a:ext cx="0" cy="48387"/>
          </a:xfrm>
          <a:prstGeom prst="line">
            <a:avLst/>
          </a:prstGeom>
          <a:ln w="12700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3278291" y="5756048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2690988" y="5824085"/>
            <a:ext cx="0" cy="48387"/>
          </a:xfrm>
          <a:prstGeom prst="line">
            <a:avLst/>
          </a:prstGeom>
          <a:ln w="28575" cmpd="sng"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2693411" y="5923841"/>
            <a:ext cx="0" cy="48387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cxnSpLocks noChangeAspect="1"/>
          </p:cNvCxnSpPr>
          <p:nvPr/>
        </p:nvCxnSpPr>
        <p:spPr>
          <a:xfrm>
            <a:off x="7951778" y="5392507"/>
            <a:ext cx="24967" cy="25394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5954585" y="5752641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5957760" y="5813428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6305026" y="5815979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6309370" y="5754118"/>
            <a:ext cx="0" cy="46364"/>
          </a:xfrm>
          <a:prstGeom prst="line">
            <a:avLst/>
          </a:prstGeom>
          <a:ln>
            <a:solidFill>
              <a:srgbClr val="A4A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cxnSpLocks/>
          </p:cNvCxnSpPr>
          <p:nvPr/>
        </p:nvCxnSpPr>
        <p:spPr>
          <a:xfrm>
            <a:off x="6546054" y="5917710"/>
            <a:ext cx="0" cy="40939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>
            <a:cxnSpLocks/>
          </p:cNvCxnSpPr>
          <p:nvPr/>
        </p:nvCxnSpPr>
        <p:spPr>
          <a:xfrm>
            <a:off x="6298171" y="5975286"/>
            <a:ext cx="0" cy="40939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>
            <a:cxnSpLocks/>
          </p:cNvCxnSpPr>
          <p:nvPr/>
        </p:nvCxnSpPr>
        <p:spPr>
          <a:xfrm>
            <a:off x="6304476" y="5895786"/>
            <a:ext cx="0" cy="40939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>
            <a:cxnSpLocks/>
          </p:cNvCxnSpPr>
          <p:nvPr/>
        </p:nvCxnSpPr>
        <p:spPr>
          <a:xfrm>
            <a:off x="5960691" y="5975403"/>
            <a:ext cx="0" cy="40939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>
            <a:cxnSpLocks/>
          </p:cNvCxnSpPr>
          <p:nvPr/>
        </p:nvCxnSpPr>
        <p:spPr>
          <a:xfrm>
            <a:off x="5954585" y="5896285"/>
            <a:ext cx="0" cy="40939"/>
          </a:xfrm>
          <a:prstGeom prst="line">
            <a:avLst/>
          </a:prstGeom>
          <a:ln w="28575" cmpd="sng">
            <a:solidFill>
              <a:srgbClr val="E2FFD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7" name="Footer Placeholder 226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2658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3"/>
          <p:cNvSpPr txBox="1">
            <a:spLocks/>
          </p:cNvSpPr>
          <p:nvPr/>
        </p:nvSpPr>
        <p:spPr>
          <a:xfrm>
            <a:off x="-11341" y="-1"/>
            <a:ext cx="9142733" cy="1636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Synchrotron </a:t>
            </a:r>
            <a:r>
              <a:rPr lang="en-US" b="1" dirty="0" smtClean="0"/>
              <a:t>Radiation in LHeC with </a:t>
            </a:r>
            <a:r>
              <a:rPr lang="en-US" b="1" dirty="0" smtClean="0">
                <a:solidFill>
                  <a:srgbClr val="E54C59"/>
                </a:solidFill>
              </a:rPr>
              <a:t>one 12 GeV linac 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 Two NS-FFAG 48-60 GeV and  12-36 GeV</a:t>
            </a:r>
          </a:p>
          <a:p>
            <a:r>
              <a:rPr lang="en-US" b="1" dirty="0" smtClean="0"/>
              <a:t>Maximum Collision Energy 60 GeV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7622"/>
              </p:ext>
            </p:extLst>
          </p:nvPr>
        </p:nvGraphicFramePr>
        <p:xfrm>
          <a:off x="1619992" y="1766403"/>
          <a:ext cx="5958964" cy="4695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017"/>
                <a:gridCol w="2195185"/>
                <a:gridCol w="2042762"/>
              </a:tblGrid>
              <a:tr h="1191059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rgbClr val="00009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0090"/>
                          </a:solidFill>
                        </a:rPr>
                        <a:t>E(GeV)</a:t>
                      </a:r>
                      <a:endParaRPr lang="en-US" sz="2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Total Power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(MW)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6.7834 mA</a:t>
                      </a:r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Total Power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(MW)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6.6 mA</a:t>
                      </a:r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>
                        <a:alpha val="93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6.4562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6.2816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4.6537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4.5279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32.735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2.5812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2.5115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21.829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10.923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7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0.4546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7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F8">
                        <a:alpha val="89000"/>
                      </a:srgbClr>
                    </a:solidFill>
                  </a:tcPr>
                </a:tc>
              </a:tr>
              <a:tr h="584082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BA2836"/>
                          </a:solidFill>
                          <a:effectLst/>
                          <a:latin typeface="Calibri"/>
                        </a:rPr>
                        <a:t>15.000</a:t>
                      </a:r>
                      <a:endParaRPr lang="en-US" sz="1800" b="1" i="0" u="none" strike="noStrike" dirty="0">
                        <a:solidFill>
                          <a:srgbClr val="BA2836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rgbClr val="BA2836"/>
                          </a:solidFill>
                          <a:effectLst/>
                          <a:latin typeface="Calibri"/>
                        </a:rPr>
                        <a:t>14.5945</a:t>
                      </a:r>
                      <a:endParaRPr lang="en-US" sz="1800" b="1" i="0" u="none" strike="noStrike" dirty="0">
                        <a:solidFill>
                          <a:srgbClr val="BA2836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1371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89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dirty="0" smtClean="0">
                <a:solidFill>
                  <a:srgbClr val="0000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57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FFAG-ERL at CERN 240 m circumference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33</a:t>
            </a:fld>
            <a:endParaRPr lang="en-US" dirty="0"/>
          </a:p>
        </p:txBody>
      </p:sp>
      <p:sp>
        <p:nvSpPr>
          <p:cNvPr id="6" name="Footer Placeholder 1"/>
          <p:cNvSpPr txBox="1">
            <a:spLocks/>
          </p:cNvSpPr>
          <p:nvPr/>
        </p:nvSpPr>
        <p:spPr>
          <a:xfrm>
            <a:off x="2204619" y="6557253"/>
            <a:ext cx="5615003" cy="28130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mtClean="0"/>
              <a:t>Dejan Trbojevic, Workshop on the </a:t>
            </a:r>
            <a:r>
              <a:rPr lang="en-US" sz="1600" b="1" smtClean="0"/>
              <a:t>LH</a:t>
            </a:r>
            <a:r>
              <a:rPr lang="en-US" sz="1600" smtClean="0">
                <a:solidFill>
                  <a:srgbClr val="0000FF"/>
                </a:solidFill>
              </a:rPr>
              <a:t>e</a:t>
            </a:r>
            <a:r>
              <a:rPr lang="en-US" sz="1600" b="1" smtClean="0"/>
              <a:t>C</a:t>
            </a:r>
            <a:r>
              <a:rPr lang="en-US" sz="1600" smtClean="0"/>
              <a:t>, June 24-26, 2015</a:t>
            </a:r>
            <a:endParaRPr lang="en-US" sz="1600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885267" y="2005936"/>
            <a:ext cx="5419959" cy="2217846"/>
            <a:chOff x="271007" y="1914935"/>
            <a:chExt cx="8560467" cy="3502942"/>
          </a:xfrm>
        </p:grpSpPr>
        <p:sp>
          <p:nvSpPr>
            <p:cNvPr id="9" name="Arc 8"/>
            <p:cNvSpPr>
              <a:spLocks noChangeAspect="1"/>
            </p:cNvSpPr>
            <p:nvPr/>
          </p:nvSpPr>
          <p:spPr>
            <a:xfrm>
              <a:off x="6083759" y="2534653"/>
              <a:ext cx="2747715" cy="2752344"/>
            </a:xfrm>
            <a:prstGeom prst="arc">
              <a:avLst>
                <a:gd name="adj1" fmla="val 16200000"/>
                <a:gd name="adj2" fmla="val 5417782"/>
              </a:avLst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9"/>
            <p:cNvSpPr>
              <a:spLocks noChangeAspect="1"/>
            </p:cNvSpPr>
            <p:nvPr/>
          </p:nvSpPr>
          <p:spPr>
            <a:xfrm flipH="1">
              <a:off x="271007" y="2536091"/>
              <a:ext cx="2747715" cy="2752344"/>
            </a:xfrm>
            <a:prstGeom prst="arc">
              <a:avLst>
                <a:gd name="adj1" fmla="val 16200000"/>
                <a:gd name="adj2" fmla="val 5397331"/>
              </a:avLst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10" idx="0"/>
              <a:endCxn id="9" idx="0"/>
            </p:cNvCxnSpPr>
            <p:nvPr/>
          </p:nvCxnSpPr>
          <p:spPr>
            <a:xfrm flipV="1">
              <a:off x="1644865" y="2534653"/>
              <a:ext cx="5812751" cy="143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242914" y="1914935"/>
              <a:ext cx="1117401" cy="498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72.9 m</a:t>
              </a:r>
              <a:endParaRPr lang="en-US" sz="16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1794131" y="2536716"/>
              <a:ext cx="1069" cy="2752344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792422" y="3621726"/>
              <a:ext cx="1377922" cy="498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30.0 m</a:t>
              </a:r>
              <a:endParaRPr lang="en-US" sz="16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820785" y="2389251"/>
              <a:ext cx="5495578" cy="107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7337358" y="2536716"/>
              <a:ext cx="1069" cy="2752344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0" idx="2"/>
            </p:cNvCxnSpPr>
            <p:nvPr/>
          </p:nvCxnSpPr>
          <p:spPr>
            <a:xfrm>
              <a:off x="1643796" y="5288435"/>
              <a:ext cx="5833110" cy="62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16200000">
              <a:off x="31600" y="3380924"/>
              <a:ext cx="1358136" cy="498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47.1 m</a:t>
              </a:r>
              <a:endParaRPr lang="en-US" sz="16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795969" y="5172152"/>
              <a:ext cx="3526939" cy="245725"/>
            </a:xfrm>
            <a:prstGeom prst="rect">
              <a:avLst/>
            </a:prstGeom>
            <a:solidFill>
              <a:srgbClr val="3366FF">
                <a:alpha val="26000"/>
              </a:srgb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6" name="Picture 65" descr="Screen Shot 2015-06-22 at 6.32.59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1" y="34229"/>
            <a:ext cx="8991989" cy="605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2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-1" y="778442"/>
            <a:ext cx="9131393" cy="525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>
              <a:solidFill>
                <a:srgbClr val="000090"/>
              </a:solidFill>
            </a:endParaRP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</a:rPr>
              <a:t>A cost effective eRHIC design with 1.332 GeV linac and maximum energy of 21.2 GeV is shown.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</a:rPr>
              <a:t>A proposal for replacement of the 2 x 10 GeV linacs </a:t>
            </a:r>
            <a:r>
              <a:rPr lang="en-US" dirty="0">
                <a:solidFill>
                  <a:srgbClr val="000090"/>
                </a:solidFill>
              </a:rPr>
              <a:t>and three </a:t>
            </a:r>
            <a:r>
              <a:rPr lang="en-US" dirty="0" smtClean="0">
                <a:solidFill>
                  <a:srgbClr val="000090"/>
                </a:solidFill>
              </a:rPr>
              <a:t>arcs, with 2 x 5.453 GeV linacs and two NS-FFAG arcs, respectively.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/>
              <a:buChar char="•"/>
              <a:defRPr/>
            </a:pPr>
            <a:r>
              <a:rPr lang="en-US" dirty="0" smtClean="0">
                <a:solidFill>
                  <a:srgbClr val="000090"/>
                </a:solidFill>
              </a:rPr>
              <a:t>A cost-effective solution with lower synchrotron radiation, hence 34 % larger luminosity for the same limit on the value of 15 MW for the total loss from synchrotron radiation.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41154"/>
            <a:ext cx="913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90"/>
                </a:solidFill>
              </a:rPr>
              <a:t>CONCLUSION</a:t>
            </a:r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04619" y="6564364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dirty="0" smtClean="0">
                <a:solidFill>
                  <a:srgbClr val="0000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30819" y="6576693"/>
            <a:ext cx="905826" cy="278552"/>
          </a:xfrm>
        </p:spPr>
        <p:txBody>
          <a:bodyPr/>
          <a:lstStyle/>
          <a:p>
            <a:fld id="{1FE97603-2A10-E648-8DE4-4D75A1570B14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8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down LHeC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7322"/>
            <a:ext cx="9144000" cy="5318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Circumference of the LHC: C</a:t>
            </a:r>
            <a:r>
              <a:rPr lang="en-US" baseline="-25000" dirty="0" smtClean="0"/>
              <a:t>LHC </a:t>
            </a:r>
            <a:r>
              <a:rPr lang="en-US" dirty="0" smtClean="0"/>
              <a:t>= 26,658.88320 m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1/3 C</a:t>
            </a:r>
            <a:r>
              <a:rPr lang="en-US" sz="1800" baseline="-25000" dirty="0"/>
              <a:t>LHC </a:t>
            </a:r>
            <a:r>
              <a:rPr lang="en-US" sz="1800" dirty="0"/>
              <a:t>= </a:t>
            </a:r>
            <a:r>
              <a:rPr lang="en-US" sz="1800" dirty="0" smtClean="0"/>
              <a:t>8,886.29440 </a:t>
            </a:r>
            <a:r>
              <a:rPr lang="en-US" sz="1800" dirty="0"/>
              <a:t>m [60 GeV - Linacs 2x10x3</a:t>
            </a:r>
            <a:r>
              <a:rPr lang="en-US" sz="1800" dirty="0" smtClean="0"/>
              <a:t>] 10 GeV Linac ~2x 1 km+6.283+4x0.151</a:t>
            </a:r>
            <a:endParaRPr lang="en-US" sz="1800" dirty="0"/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1/4 C</a:t>
            </a:r>
            <a:r>
              <a:rPr lang="en-US" sz="1800" baseline="-25000" dirty="0"/>
              <a:t>LHC</a:t>
            </a:r>
            <a:r>
              <a:rPr lang="en-US" sz="1800" dirty="0"/>
              <a:t> = </a:t>
            </a:r>
            <a:r>
              <a:rPr lang="en-US" sz="1800" dirty="0" smtClean="0"/>
              <a:t>6,664.72080 </a:t>
            </a:r>
            <a:r>
              <a:rPr lang="en-US" sz="1800" dirty="0"/>
              <a:t>m [45 GeV - Linacs 2x7.5x3</a:t>
            </a:r>
            <a:r>
              <a:rPr lang="en-US" sz="1800" dirty="0" smtClean="0"/>
              <a:t>]7.5 GeV linac 0.75 km</a:t>
            </a:r>
            <a:endParaRPr lang="en-US" sz="1800" dirty="0"/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1/5 C</a:t>
            </a:r>
            <a:r>
              <a:rPr lang="en-US" sz="1800" baseline="-25000" dirty="0"/>
              <a:t>LHC </a:t>
            </a:r>
            <a:r>
              <a:rPr lang="en-US" sz="1800" dirty="0"/>
              <a:t>= </a:t>
            </a:r>
            <a:r>
              <a:rPr lang="en-US" sz="1800" dirty="0" smtClean="0"/>
              <a:t>5,331.77664 </a:t>
            </a:r>
            <a:r>
              <a:rPr lang="en-US" sz="1800" dirty="0"/>
              <a:t>m  [36 GeV –Linacs 2x6x3</a:t>
            </a:r>
            <a:r>
              <a:rPr lang="en-US" sz="1800" dirty="0" smtClean="0"/>
              <a:t>]</a:t>
            </a:r>
          </a:p>
          <a:p>
            <a:pPr marL="0" indent="0">
              <a:buNone/>
            </a:pPr>
            <a:r>
              <a:rPr lang="en-US" dirty="0" smtClean="0"/>
              <a:t>FFAG solutions: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1/3 C</a:t>
            </a:r>
            <a:r>
              <a:rPr lang="en-US" sz="1800" baseline="-25000" dirty="0"/>
              <a:t>LHC </a:t>
            </a:r>
            <a:r>
              <a:rPr lang="en-US" sz="1800" dirty="0"/>
              <a:t>= </a:t>
            </a:r>
            <a:r>
              <a:rPr lang="en-US" sz="1800" dirty="0" smtClean="0"/>
              <a:t>8,886.29440 </a:t>
            </a:r>
            <a:r>
              <a:rPr lang="en-US" sz="1800" dirty="0"/>
              <a:t>m [60 GeV - Linacs </a:t>
            </a:r>
            <a:r>
              <a:rPr lang="en-US" sz="1800" dirty="0" smtClean="0"/>
              <a:t>2x5.453x2]</a:t>
            </a:r>
          </a:p>
          <a:p>
            <a:pPr marL="1314450" lvl="2" indent="-514350">
              <a:buFont typeface="+mj-ea"/>
              <a:buAutoNum type="circleNumDbPlain"/>
            </a:pPr>
            <a:r>
              <a:rPr lang="en-US" sz="1800" dirty="0" smtClean="0"/>
              <a:t>Or 						     [ 60 GeV – one linac 12 GeVx2 FFAG lines]</a:t>
            </a:r>
            <a:endParaRPr lang="en-US" sz="1800" dirty="0"/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1/4 C</a:t>
            </a:r>
            <a:r>
              <a:rPr lang="en-US" sz="1800" baseline="-25000" dirty="0"/>
              <a:t>LHC</a:t>
            </a:r>
            <a:r>
              <a:rPr lang="en-US" sz="1800" dirty="0"/>
              <a:t> = </a:t>
            </a:r>
            <a:r>
              <a:rPr lang="en-US" sz="1800" dirty="0" smtClean="0"/>
              <a:t>6,664.72080 </a:t>
            </a:r>
            <a:r>
              <a:rPr lang="en-US" sz="1800" dirty="0"/>
              <a:t>m [45 GeV </a:t>
            </a:r>
            <a:r>
              <a:rPr lang="en-US" sz="1800" dirty="0" smtClean="0"/>
              <a:t>–Linacs 2x4.125 GeV]</a:t>
            </a:r>
          </a:p>
          <a:p>
            <a:pPr marL="1314450" lvl="2" indent="-514350">
              <a:buFont typeface="+mj-ea"/>
              <a:buAutoNum type="circleNumDbPlain"/>
            </a:pPr>
            <a:r>
              <a:rPr lang="en-US" sz="1800" dirty="0" smtClean="0"/>
              <a:t>Or						   [ 45 GeV one linac 11.245 GeV[</a:t>
            </a:r>
            <a:endParaRPr lang="en-US" sz="1800" dirty="0"/>
          </a:p>
          <a:p>
            <a:pPr marL="514350" indent="-514350">
              <a:buFont typeface="+mj-ea"/>
              <a:buAutoNum type="circleNumDbPlain"/>
            </a:pPr>
            <a:r>
              <a:rPr lang="en-US" sz="1800" dirty="0"/>
              <a:t>1/5 C</a:t>
            </a:r>
            <a:r>
              <a:rPr lang="en-US" sz="1800" baseline="-25000" dirty="0"/>
              <a:t>LHC </a:t>
            </a:r>
            <a:r>
              <a:rPr lang="en-US" sz="1800" dirty="0"/>
              <a:t>= </a:t>
            </a:r>
            <a:r>
              <a:rPr lang="en-US" sz="1800" dirty="0" smtClean="0"/>
              <a:t>5,331.77664 </a:t>
            </a:r>
            <a:r>
              <a:rPr lang="en-US" sz="1800" dirty="0"/>
              <a:t>m  [36 GeV </a:t>
            </a:r>
            <a:r>
              <a:rPr lang="en-US" sz="1800" dirty="0" smtClean="0"/>
              <a:t>–one linac 8.99 GeV]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4619" y="6552035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 txBox="1">
            <a:spLocks/>
          </p:cNvSpPr>
          <p:nvPr/>
        </p:nvSpPr>
        <p:spPr bwMode="auto">
          <a:xfrm>
            <a:off x="390781" y="36513"/>
            <a:ext cx="7826471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>
                <a:solidFill>
                  <a:srgbClr val="00B050"/>
                </a:solidFill>
                <a:latin typeface="Arial" charset="0"/>
              </a:rPr>
              <a:t>Linac-Ring Option </a:t>
            </a:r>
            <a:r>
              <a:rPr lang="en-US" sz="3200" dirty="0" smtClean="0">
                <a:solidFill>
                  <a:srgbClr val="00B050"/>
                </a:solidFill>
                <a:latin typeface="Symbol" charset="2"/>
                <a:cs typeface="Symbol" charset="2"/>
              </a:rPr>
              <a:t>-</a:t>
            </a:r>
            <a:r>
              <a:rPr lang="en-US" sz="3200" dirty="0" smtClean="0">
                <a:solidFill>
                  <a:srgbClr val="00B050"/>
                </a:solidFill>
                <a:latin typeface="Arial" charset="0"/>
              </a:rPr>
              <a:t> LHeC </a:t>
            </a:r>
            <a:r>
              <a:rPr lang="en-US" sz="3200" dirty="0">
                <a:solidFill>
                  <a:srgbClr val="00B050"/>
                </a:solidFill>
                <a:latin typeface="Arial" charset="0"/>
              </a:rPr>
              <a:t>Recirculator</a:t>
            </a:r>
          </a:p>
        </p:txBody>
      </p:sp>
      <p:grpSp>
        <p:nvGrpSpPr>
          <p:cNvPr id="35843" name="Group 10"/>
          <p:cNvGrpSpPr>
            <a:grpSpLocks/>
          </p:cNvGrpSpPr>
          <p:nvPr/>
        </p:nvGrpSpPr>
        <p:grpSpPr bwMode="auto">
          <a:xfrm>
            <a:off x="1868488" y="841375"/>
            <a:ext cx="5924550" cy="2836863"/>
            <a:chOff x="3000375" y="3148013"/>
            <a:chExt cx="6143625" cy="3068637"/>
          </a:xfrm>
        </p:grpSpPr>
        <p:pic>
          <p:nvPicPr>
            <p:cNvPr id="358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375" y="3148013"/>
              <a:ext cx="6143625" cy="306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2" name="TextBox 83"/>
            <p:cNvSpPr txBox="1">
              <a:spLocks noChangeArrowheads="1"/>
            </p:cNvSpPr>
            <p:nvPr/>
          </p:nvSpPr>
          <p:spPr bwMode="auto">
            <a:xfrm>
              <a:off x="3652838" y="4359275"/>
              <a:ext cx="31638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2000">
                  <a:solidFill>
                    <a:srgbClr val="0000CC"/>
                  </a:solidFill>
                  <a:latin typeface="Calibri" charset="0"/>
                </a:rPr>
                <a:t>total circumference ~ 8.9 km</a:t>
              </a:r>
            </a:p>
          </p:txBody>
        </p:sp>
      </p:grp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3771900"/>
            <a:ext cx="440055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3886200"/>
            <a:ext cx="30940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Rectangle 13"/>
          <p:cNvSpPr>
            <a:spLocks noChangeArrowheads="1"/>
          </p:cNvSpPr>
          <p:nvPr/>
        </p:nvSpPr>
        <p:spPr bwMode="auto">
          <a:xfrm>
            <a:off x="168275" y="5908675"/>
            <a:ext cx="88630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/>
              <a:t>The baseline 60 GeV ERL option proposed can give an e-p luminosity of 10</a:t>
            </a:r>
            <a:r>
              <a:rPr lang="en-US" baseline="30000" dirty="0"/>
              <a:t>33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(extensions to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and beyond are being considered)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8342313" y="5170488"/>
            <a:ext cx="428625" cy="223837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8353425" y="4344988"/>
            <a:ext cx="430213" cy="225425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8351838" y="3962400"/>
            <a:ext cx="428625" cy="225425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4" name="TextBox 84"/>
          <p:cNvSpPr txBox="1">
            <a:spLocks noChangeArrowheads="1"/>
          </p:cNvSpPr>
          <p:nvPr/>
        </p:nvSpPr>
        <p:spPr bwMode="auto">
          <a:xfrm>
            <a:off x="6784875" y="3107760"/>
            <a:ext cx="2115540" cy="369332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solidFill>
                  <a:srgbClr val="800080"/>
                </a:solidFill>
              </a:rPr>
              <a:t>© F. Zimmermann</a:t>
            </a:r>
            <a:endParaRPr lang="en-US" sz="1800" dirty="0">
              <a:solidFill>
                <a:srgbClr val="80008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04619" y="6539706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Line 129"/>
          <p:cNvSpPr>
            <a:spLocks noChangeShapeType="1"/>
          </p:cNvSpPr>
          <p:nvPr/>
        </p:nvSpPr>
        <p:spPr bwMode="auto">
          <a:xfrm rot="21101267">
            <a:off x="6606932" y="3511524"/>
            <a:ext cx="94238" cy="351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" name="Line 129"/>
          <p:cNvSpPr>
            <a:spLocks noChangeShapeType="1"/>
          </p:cNvSpPr>
          <p:nvPr/>
        </p:nvSpPr>
        <p:spPr bwMode="auto">
          <a:xfrm rot="21015299">
            <a:off x="6278292" y="3469588"/>
            <a:ext cx="356436" cy="124629"/>
          </a:xfrm>
          <a:prstGeom prst="line">
            <a:avLst/>
          </a:prstGeom>
          <a:noFill/>
          <a:ln w="38100">
            <a:solidFill>
              <a:srgbClr val="D017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66" name="Line 129"/>
          <p:cNvSpPr>
            <a:spLocks noChangeShapeType="1"/>
          </p:cNvSpPr>
          <p:nvPr/>
        </p:nvSpPr>
        <p:spPr bwMode="auto">
          <a:xfrm rot="21015299" flipV="1">
            <a:off x="6617144" y="3279674"/>
            <a:ext cx="473819" cy="261634"/>
          </a:xfrm>
          <a:prstGeom prst="line">
            <a:avLst/>
          </a:prstGeom>
          <a:noFill/>
          <a:ln w="38100">
            <a:solidFill>
              <a:srgbClr val="D017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892" name="Rectangle 150"/>
          <p:cNvSpPr>
            <a:spLocks noChangeArrowheads="1"/>
          </p:cNvSpPr>
          <p:nvPr/>
        </p:nvSpPr>
        <p:spPr bwMode="auto">
          <a:xfrm>
            <a:off x="6611098" y="3102302"/>
            <a:ext cx="152400" cy="133350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894" name="Text Box 132"/>
          <p:cNvSpPr txBox="1">
            <a:spLocks noChangeArrowheads="1"/>
          </p:cNvSpPr>
          <p:nvPr/>
        </p:nvSpPr>
        <p:spPr bwMode="auto">
          <a:xfrm>
            <a:off x="4893630" y="3187770"/>
            <a:ext cx="924132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660066"/>
                </a:solidFill>
              </a:rPr>
              <a:t>12 </a:t>
            </a:r>
            <a:r>
              <a:rPr lang="en-US" dirty="0">
                <a:solidFill>
                  <a:srgbClr val="660066"/>
                </a:solidFill>
              </a:rPr>
              <a:t>GeV/pass</a:t>
            </a:r>
          </a:p>
        </p:txBody>
      </p:sp>
      <p:sp>
        <p:nvSpPr>
          <p:cNvPr id="37899" name="Freeform 138"/>
          <p:cNvSpPr>
            <a:spLocks/>
          </p:cNvSpPr>
          <p:nvPr/>
        </p:nvSpPr>
        <p:spPr bwMode="auto">
          <a:xfrm rot="-762958">
            <a:off x="-152400" y="3895725"/>
            <a:ext cx="9383713" cy="466725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900" name="Text Box 137"/>
          <p:cNvSpPr txBox="1">
            <a:spLocks noChangeArrowheads="1"/>
          </p:cNvSpPr>
          <p:nvPr/>
        </p:nvSpPr>
        <p:spPr bwMode="auto">
          <a:xfrm>
            <a:off x="1039813" y="4487863"/>
            <a:ext cx="4397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LHC</a:t>
            </a:r>
          </a:p>
        </p:txBody>
      </p:sp>
      <p:sp>
        <p:nvSpPr>
          <p:cNvPr id="37901" name="Text Box 132"/>
          <p:cNvSpPr txBox="1">
            <a:spLocks noChangeArrowheads="1"/>
          </p:cNvSpPr>
          <p:nvPr/>
        </p:nvSpPr>
        <p:spPr bwMode="auto">
          <a:xfrm>
            <a:off x="6400800" y="3632200"/>
            <a:ext cx="303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660066"/>
                </a:solidFill>
              </a:rPr>
              <a:t>IP</a:t>
            </a:r>
          </a:p>
        </p:txBody>
      </p:sp>
      <p:grpSp>
        <p:nvGrpSpPr>
          <p:cNvPr id="37949" name="Group 116"/>
          <p:cNvGrpSpPr>
            <a:grpSpLocks/>
          </p:cNvGrpSpPr>
          <p:nvPr/>
        </p:nvGrpSpPr>
        <p:grpSpPr bwMode="auto">
          <a:xfrm rot="21375736">
            <a:off x="2857851" y="2339688"/>
            <a:ext cx="707848" cy="1063922"/>
            <a:chOff x="1003" y="1228"/>
            <a:chExt cx="565" cy="864"/>
          </a:xfrm>
        </p:grpSpPr>
        <p:sp>
          <p:nvSpPr>
            <p:cNvPr id="37954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55" name="Arc 118"/>
            <p:cNvSpPr>
              <a:spLocks/>
            </p:cNvSpPr>
            <p:nvPr/>
          </p:nvSpPr>
          <p:spPr bwMode="auto">
            <a:xfrm flipH="1">
              <a:off x="1003" y="1228"/>
              <a:ext cx="561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6" name="Arc 119"/>
            <p:cNvSpPr>
              <a:spLocks/>
            </p:cNvSpPr>
            <p:nvPr/>
          </p:nvSpPr>
          <p:spPr bwMode="auto">
            <a:xfrm flipH="1" flipV="1">
              <a:off x="1004" y="1668"/>
              <a:ext cx="505" cy="4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7948" name="Group 116"/>
          <p:cNvGrpSpPr>
            <a:grpSpLocks/>
          </p:cNvGrpSpPr>
          <p:nvPr/>
        </p:nvGrpSpPr>
        <p:grpSpPr bwMode="auto">
          <a:xfrm rot="21375736">
            <a:off x="2930537" y="2446902"/>
            <a:ext cx="683748" cy="1035646"/>
            <a:chOff x="992" y="1228"/>
            <a:chExt cx="572" cy="876"/>
          </a:xfrm>
        </p:grpSpPr>
        <p:sp>
          <p:nvSpPr>
            <p:cNvPr id="37958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9" name="Arc 119"/>
            <p:cNvSpPr>
              <a:spLocks/>
            </p:cNvSpPr>
            <p:nvPr/>
          </p:nvSpPr>
          <p:spPr bwMode="auto">
            <a:xfrm flipH="1" flipV="1">
              <a:off x="992" y="1668"/>
              <a:ext cx="451" cy="4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47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16913" y="3436621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37928" name="Group 116"/>
          <p:cNvGrpSpPr>
            <a:grpSpLocks/>
          </p:cNvGrpSpPr>
          <p:nvPr/>
        </p:nvGrpSpPr>
        <p:grpSpPr bwMode="auto">
          <a:xfrm rot="310232" flipH="1">
            <a:off x="6664589" y="2387487"/>
            <a:ext cx="577715" cy="1001320"/>
            <a:chOff x="992" y="1228"/>
            <a:chExt cx="576" cy="900"/>
          </a:xfrm>
        </p:grpSpPr>
        <p:sp>
          <p:nvSpPr>
            <p:cNvPr id="37933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34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35" name="Arc 119"/>
            <p:cNvSpPr>
              <a:spLocks/>
            </p:cNvSpPr>
            <p:nvPr/>
          </p:nvSpPr>
          <p:spPr bwMode="auto">
            <a:xfrm flipH="1" flipV="1">
              <a:off x="992" y="166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25" name="Line 129"/>
          <p:cNvSpPr>
            <a:spLocks noChangeShapeType="1"/>
          </p:cNvSpPr>
          <p:nvPr/>
        </p:nvSpPr>
        <p:spPr bwMode="auto">
          <a:xfrm rot="584701" flipV="1">
            <a:off x="6276128" y="3436749"/>
            <a:ext cx="193734" cy="851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26" name="Line 129"/>
          <p:cNvSpPr>
            <a:spLocks noChangeShapeType="1"/>
          </p:cNvSpPr>
          <p:nvPr/>
        </p:nvSpPr>
        <p:spPr bwMode="auto">
          <a:xfrm rot="584701" flipV="1">
            <a:off x="6287044" y="3336252"/>
            <a:ext cx="152922" cy="16568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3" name="Text Box 137"/>
          <p:cNvSpPr txBox="1">
            <a:spLocks noChangeArrowheads="1"/>
          </p:cNvSpPr>
          <p:nvPr/>
        </p:nvSpPr>
        <p:spPr bwMode="auto">
          <a:xfrm>
            <a:off x="4404312" y="3176492"/>
            <a:ext cx="489318" cy="243656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Linac</a:t>
            </a:r>
            <a:endParaRPr lang="en-US" dirty="0"/>
          </a:p>
        </p:txBody>
      </p:sp>
      <p:sp>
        <p:nvSpPr>
          <p:cNvPr id="37904" name="Line 129"/>
          <p:cNvSpPr>
            <a:spLocks noChangeAspect="1" noChangeShapeType="1"/>
          </p:cNvSpPr>
          <p:nvPr/>
        </p:nvSpPr>
        <p:spPr bwMode="auto">
          <a:xfrm rot="21015299" flipH="1" flipV="1">
            <a:off x="3650978" y="3115742"/>
            <a:ext cx="195490" cy="4303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5" name="Line 129"/>
          <p:cNvSpPr>
            <a:spLocks noChangeAspect="1" noChangeShapeType="1"/>
          </p:cNvSpPr>
          <p:nvPr/>
        </p:nvSpPr>
        <p:spPr bwMode="auto">
          <a:xfrm rot="584701" flipV="1">
            <a:off x="3520796" y="3132608"/>
            <a:ext cx="107232" cy="166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6" name="Line 129"/>
          <p:cNvSpPr>
            <a:spLocks noChangeShapeType="1"/>
          </p:cNvSpPr>
          <p:nvPr/>
        </p:nvSpPr>
        <p:spPr bwMode="auto">
          <a:xfrm rot="584701" flipV="1">
            <a:off x="6304198" y="3140187"/>
            <a:ext cx="180831" cy="38068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7" name="Text Box 137"/>
          <p:cNvSpPr txBox="1">
            <a:spLocks noChangeArrowheads="1"/>
          </p:cNvSpPr>
          <p:nvPr/>
        </p:nvSpPr>
        <p:spPr bwMode="auto">
          <a:xfrm>
            <a:off x="3201245" y="2612169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Injector</a:t>
            </a:r>
          </a:p>
          <a:p>
            <a:r>
              <a:rPr lang="en-US" dirty="0" smtClean="0"/>
              <a:t>10 MeV</a:t>
            </a:r>
            <a:endParaRPr lang="en-US" dirty="0"/>
          </a:p>
        </p:txBody>
      </p:sp>
      <p:sp>
        <p:nvSpPr>
          <p:cNvPr id="37908" name="Text Box 137"/>
          <p:cNvSpPr txBox="1">
            <a:spLocks noChangeArrowheads="1"/>
          </p:cNvSpPr>
          <p:nvPr/>
        </p:nvSpPr>
        <p:spPr bwMode="auto">
          <a:xfrm>
            <a:off x="6314165" y="2703993"/>
            <a:ext cx="501650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dump</a:t>
            </a:r>
          </a:p>
        </p:txBody>
      </p:sp>
      <p:sp>
        <p:nvSpPr>
          <p:cNvPr id="37909" name="Line 129"/>
          <p:cNvSpPr>
            <a:spLocks noChangeAspect="1" noChangeShapeType="1"/>
          </p:cNvSpPr>
          <p:nvPr/>
        </p:nvSpPr>
        <p:spPr bwMode="auto">
          <a:xfrm rot="584701" flipV="1">
            <a:off x="6502955" y="3156340"/>
            <a:ext cx="107311" cy="1897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42" name="5-Point Star 141"/>
          <p:cNvSpPr/>
          <p:nvPr/>
        </p:nvSpPr>
        <p:spPr bwMode="auto">
          <a:xfrm>
            <a:off x="6564990" y="3467275"/>
            <a:ext cx="190500" cy="171450"/>
          </a:xfrm>
          <a:prstGeom prst="star5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sp>
        <p:nvSpPr>
          <p:cNvPr id="37911" name="Text Box 137"/>
          <p:cNvSpPr txBox="1">
            <a:spLocks noChangeArrowheads="1"/>
          </p:cNvSpPr>
          <p:nvPr/>
        </p:nvSpPr>
        <p:spPr bwMode="auto">
          <a:xfrm>
            <a:off x="6276975" y="3792538"/>
            <a:ext cx="614363" cy="24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7030A0"/>
                </a:solidFill>
              </a:rPr>
              <a:t>60 GeV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05460" y="3315559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48 GeV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60 GeV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22836" y="3173313"/>
            <a:ext cx="1358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Acceleration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2204282" y="3430624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 Box 137"/>
          <p:cNvSpPr txBox="1">
            <a:spLocks noChangeArrowheads="1"/>
          </p:cNvSpPr>
          <p:nvPr/>
        </p:nvSpPr>
        <p:spPr bwMode="auto">
          <a:xfrm>
            <a:off x="7394719" y="3044549"/>
            <a:ext cx="614363" cy="24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7030A0"/>
                </a:solidFill>
              </a:rPr>
              <a:t>60 GeV</a:t>
            </a:r>
          </a:p>
        </p:txBody>
      </p:sp>
      <p:sp>
        <p:nvSpPr>
          <p:cNvPr id="37937" name="Arc 118"/>
          <p:cNvSpPr>
            <a:spLocks/>
          </p:cNvSpPr>
          <p:nvPr/>
        </p:nvSpPr>
        <p:spPr bwMode="auto">
          <a:xfrm rot="340712">
            <a:off x="6795814" y="2498660"/>
            <a:ext cx="567962" cy="376114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67" name="Arc 119"/>
          <p:cNvSpPr>
            <a:spLocks/>
          </p:cNvSpPr>
          <p:nvPr/>
        </p:nvSpPr>
        <p:spPr bwMode="auto">
          <a:xfrm rot="21285896" flipV="1">
            <a:off x="6920612" y="2870742"/>
            <a:ext cx="446272" cy="486144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8219401" y="1271825"/>
            <a:ext cx="864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24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36 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Left Brace 68"/>
          <p:cNvSpPr/>
          <p:nvPr/>
        </p:nvSpPr>
        <p:spPr>
          <a:xfrm>
            <a:off x="7988180" y="1310257"/>
            <a:ext cx="259213" cy="845015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684861" y="1261831"/>
            <a:ext cx="1358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Acceleration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267499" y="4064271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5DEC"/>
                </a:solidFill>
              </a:rPr>
              <a:t>48 GeV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60 GeV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84875" y="3956045"/>
            <a:ext cx="138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5DEC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Deceleration</a:t>
            </a:r>
            <a:endParaRPr lang="en-US" dirty="0">
              <a:solidFill>
                <a:srgbClr val="EF5DEC"/>
              </a:solidFill>
            </a:endParaRPr>
          </a:p>
        </p:txBody>
      </p:sp>
      <p:sp>
        <p:nvSpPr>
          <p:cNvPr id="74" name="Left Brace 73"/>
          <p:cNvSpPr/>
          <p:nvPr/>
        </p:nvSpPr>
        <p:spPr>
          <a:xfrm>
            <a:off x="8066321" y="4179336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E5579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37955" idx="0"/>
            <a:endCxn id="37934" idx="0"/>
          </p:cNvCxnSpPr>
          <p:nvPr/>
        </p:nvCxnSpPr>
        <p:spPr>
          <a:xfrm>
            <a:off x="3525268" y="2318074"/>
            <a:ext cx="3189611" cy="45780"/>
          </a:xfrm>
          <a:prstGeom prst="line">
            <a:avLst/>
          </a:prstGeom>
          <a:ln w="381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37958" idx="0"/>
            <a:endCxn id="37937" idx="0"/>
          </p:cNvCxnSpPr>
          <p:nvPr/>
        </p:nvCxnSpPr>
        <p:spPr>
          <a:xfrm>
            <a:off x="3579801" y="2425717"/>
            <a:ext cx="3236014" cy="45767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30485" y="3492813"/>
            <a:ext cx="120416" cy="413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7" name="Line 129"/>
          <p:cNvSpPr>
            <a:spLocks noChangeAspect="1" noChangeShapeType="1"/>
          </p:cNvSpPr>
          <p:nvPr/>
        </p:nvSpPr>
        <p:spPr bwMode="auto">
          <a:xfrm rot="21101267" flipH="1">
            <a:off x="3742810" y="3528954"/>
            <a:ext cx="159211" cy="890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8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02517" y="3537107"/>
            <a:ext cx="147848" cy="5075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9" name="Line 129"/>
          <p:cNvSpPr>
            <a:spLocks noChangeAspect="1" noChangeShapeType="1"/>
          </p:cNvSpPr>
          <p:nvPr/>
        </p:nvSpPr>
        <p:spPr bwMode="auto">
          <a:xfrm rot="21101267" flipH="1" flipV="1">
            <a:off x="3582260" y="3578683"/>
            <a:ext cx="175280" cy="60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0" name="Line 129"/>
          <p:cNvSpPr>
            <a:spLocks noChangeShapeType="1"/>
          </p:cNvSpPr>
          <p:nvPr/>
        </p:nvSpPr>
        <p:spPr bwMode="auto">
          <a:xfrm rot="498733">
            <a:off x="3479112" y="3467352"/>
            <a:ext cx="122244" cy="12274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1" name="Line 129"/>
          <p:cNvSpPr>
            <a:spLocks noChangeShapeType="1"/>
          </p:cNvSpPr>
          <p:nvPr/>
        </p:nvSpPr>
        <p:spPr bwMode="auto">
          <a:xfrm rot="498733">
            <a:off x="3501965" y="3474805"/>
            <a:ext cx="109133" cy="6805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2" name="Line 129"/>
          <p:cNvSpPr>
            <a:spLocks noChangeShapeType="1"/>
          </p:cNvSpPr>
          <p:nvPr/>
        </p:nvSpPr>
        <p:spPr bwMode="auto">
          <a:xfrm rot="498733">
            <a:off x="3498272" y="3477031"/>
            <a:ext cx="136258" cy="175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3" name="Line 129"/>
          <p:cNvSpPr>
            <a:spLocks noChangeShapeType="1"/>
          </p:cNvSpPr>
          <p:nvPr/>
        </p:nvSpPr>
        <p:spPr bwMode="auto">
          <a:xfrm rot="21101267" flipH="1" flipV="1">
            <a:off x="3742240" y="3510630"/>
            <a:ext cx="139676" cy="230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4" name="Line 129"/>
          <p:cNvSpPr>
            <a:spLocks noChangeShapeType="1"/>
          </p:cNvSpPr>
          <p:nvPr/>
        </p:nvSpPr>
        <p:spPr bwMode="auto">
          <a:xfrm rot="21101267" flipH="1">
            <a:off x="3738300" y="3533877"/>
            <a:ext cx="146452" cy="3095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5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54152" y="3399221"/>
            <a:ext cx="79297" cy="3079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6" name="Line 129"/>
          <p:cNvSpPr>
            <a:spLocks noChangeShapeType="1"/>
          </p:cNvSpPr>
          <p:nvPr/>
        </p:nvSpPr>
        <p:spPr bwMode="auto">
          <a:xfrm rot="21101267" flipH="1" flipV="1">
            <a:off x="3521312" y="3374582"/>
            <a:ext cx="93211" cy="771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7" name="Line 129"/>
          <p:cNvSpPr>
            <a:spLocks noChangeShapeType="1"/>
          </p:cNvSpPr>
          <p:nvPr/>
        </p:nvSpPr>
        <p:spPr bwMode="auto">
          <a:xfrm rot="21101267" flipH="1" flipV="1">
            <a:off x="3516147" y="3372160"/>
            <a:ext cx="140836" cy="455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8" name="Line 129"/>
          <p:cNvSpPr>
            <a:spLocks noChangeShapeType="1"/>
          </p:cNvSpPr>
          <p:nvPr/>
        </p:nvSpPr>
        <p:spPr bwMode="auto">
          <a:xfrm rot="21101267" flipH="1" flipV="1">
            <a:off x="3737347" y="3410544"/>
            <a:ext cx="137062" cy="12671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9" name="Line 129"/>
          <p:cNvSpPr>
            <a:spLocks noChangeShapeType="1"/>
          </p:cNvSpPr>
          <p:nvPr/>
        </p:nvSpPr>
        <p:spPr bwMode="auto">
          <a:xfrm rot="21101267" flipH="1" flipV="1">
            <a:off x="3749012" y="3465241"/>
            <a:ext cx="132978" cy="6818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8" name="Line 129"/>
          <p:cNvSpPr>
            <a:spLocks noChangeAspect="1" noChangeShapeType="1"/>
          </p:cNvSpPr>
          <p:nvPr/>
        </p:nvSpPr>
        <p:spPr bwMode="auto">
          <a:xfrm rot="21101267" flipH="1" flipV="1">
            <a:off x="6423959" y="3464838"/>
            <a:ext cx="189710" cy="651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1" name="Line 129"/>
          <p:cNvSpPr>
            <a:spLocks noChangeShapeType="1"/>
          </p:cNvSpPr>
          <p:nvPr/>
        </p:nvSpPr>
        <p:spPr bwMode="auto">
          <a:xfrm rot="498733" flipV="1">
            <a:off x="6403383" y="3458533"/>
            <a:ext cx="206455" cy="3243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3" name="Line 129"/>
          <p:cNvSpPr>
            <a:spLocks noChangeShapeType="1"/>
          </p:cNvSpPr>
          <p:nvPr/>
        </p:nvSpPr>
        <p:spPr bwMode="auto">
          <a:xfrm rot="21101267" flipH="1" flipV="1">
            <a:off x="6729167" y="3388809"/>
            <a:ext cx="215609" cy="10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4" name="Line 129"/>
          <p:cNvSpPr>
            <a:spLocks noChangeAspect="1" noChangeShapeType="1"/>
          </p:cNvSpPr>
          <p:nvPr/>
        </p:nvSpPr>
        <p:spPr bwMode="auto">
          <a:xfrm rot="498733" flipV="1">
            <a:off x="6451289" y="3324963"/>
            <a:ext cx="91699" cy="3561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6" name="Line 129"/>
          <p:cNvSpPr>
            <a:spLocks noChangeAspect="1" noChangeShapeType="1"/>
          </p:cNvSpPr>
          <p:nvPr/>
        </p:nvSpPr>
        <p:spPr bwMode="auto">
          <a:xfrm rot="498733" flipV="1">
            <a:off x="6419879" y="3381838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0" name="Line 129"/>
          <p:cNvSpPr>
            <a:spLocks noChangeShapeType="1"/>
          </p:cNvSpPr>
          <p:nvPr/>
        </p:nvSpPr>
        <p:spPr bwMode="auto">
          <a:xfrm rot="21101267" flipH="1" flipV="1">
            <a:off x="6534372" y="3326911"/>
            <a:ext cx="105873" cy="4169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1" name="Line 129"/>
          <p:cNvSpPr>
            <a:spLocks noChangeShapeType="1"/>
          </p:cNvSpPr>
          <p:nvPr/>
        </p:nvSpPr>
        <p:spPr bwMode="auto">
          <a:xfrm rot="21101267" flipH="1">
            <a:off x="6530211" y="3370208"/>
            <a:ext cx="132055" cy="139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2" name="Line 129"/>
          <p:cNvSpPr>
            <a:spLocks noChangeShapeType="1"/>
          </p:cNvSpPr>
          <p:nvPr/>
        </p:nvSpPr>
        <p:spPr bwMode="auto">
          <a:xfrm rot="584701" flipV="1">
            <a:off x="6279705" y="3409020"/>
            <a:ext cx="133725" cy="8725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3" name="Line 129"/>
          <p:cNvSpPr>
            <a:spLocks noChangeShapeType="1"/>
          </p:cNvSpPr>
          <p:nvPr/>
        </p:nvSpPr>
        <p:spPr bwMode="auto">
          <a:xfrm rot="21101267" flipH="1">
            <a:off x="6609439" y="3411566"/>
            <a:ext cx="12479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5" name="Line 129"/>
          <p:cNvSpPr>
            <a:spLocks noChangeShapeType="1"/>
          </p:cNvSpPr>
          <p:nvPr/>
        </p:nvSpPr>
        <p:spPr bwMode="auto">
          <a:xfrm rot="21101267" flipH="1">
            <a:off x="6710163" y="3393204"/>
            <a:ext cx="238274" cy="4790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6" name="Line 129"/>
          <p:cNvSpPr>
            <a:spLocks noChangeShapeType="1"/>
          </p:cNvSpPr>
          <p:nvPr/>
        </p:nvSpPr>
        <p:spPr bwMode="auto">
          <a:xfrm rot="498733" flipV="1">
            <a:off x="6609230" y="3444017"/>
            <a:ext cx="118936" cy="3709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7" name="Line 129"/>
          <p:cNvSpPr>
            <a:spLocks noChangeShapeType="1"/>
          </p:cNvSpPr>
          <p:nvPr/>
        </p:nvSpPr>
        <p:spPr bwMode="auto">
          <a:xfrm rot="498733" flipV="1">
            <a:off x="6703362" y="3379990"/>
            <a:ext cx="178820" cy="139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3" name="Line 60"/>
          <p:cNvSpPr>
            <a:spLocks noChangeShapeType="1"/>
          </p:cNvSpPr>
          <p:nvPr/>
        </p:nvSpPr>
        <p:spPr bwMode="auto">
          <a:xfrm rot="21101267">
            <a:off x="3893452" y="3348016"/>
            <a:ext cx="2369228" cy="318865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8" name="Line 129"/>
          <p:cNvSpPr>
            <a:spLocks noChangeShapeType="1"/>
          </p:cNvSpPr>
          <p:nvPr/>
        </p:nvSpPr>
        <p:spPr bwMode="auto">
          <a:xfrm rot="21101267" flipH="1">
            <a:off x="6466556" y="3430652"/>
            <a:ext cx="146136" cy="114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36" name="Oval 135"/>
          <p:cNvSpPr>
            <a:spLocks noChangeArrowheads="1"/>
          </p:cNvSpPr>
          <p:nvPr/>
        </p:nvSpPr>
        <p:spPr bwMode="auto">
          <a:xfrm>
            <a:off x="3414128" y="3081337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31838" cy="60038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NS-FFAG LHeC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Recirculator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ea typeface="Arial Unicode MS" charset="0"/>
                <a:cs typeface="Arial" charset="0"/>
              </a:rPr>
              <a:t>with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12 GeV ER</a:t>
            </a:r>
            <a:endParaRPr lang="en-US" sz="3200" b="0" dirty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100381" y="1784653"/>
            <a:ext cx="8643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017EF"/>
                </a:solidFill>
              </a:rPr>
              <a:t>36 GeV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24 GeV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12 GeV</a:t>
            </a:r>
            <a:endParaRPr lang="en-US" dirty="0">
              <a:solidFill>
                <a:srgbClr val="D017EF"/>
              </a:solidFill>
            </a:endParaRPr>
          </a:p>
        </p:txBody>
      </p:sp>
      <p:sp>
        <p:nvSpPr>
          <p:cNvPr id="115" name="Left Brace 114"/>
          <p:cNvSpPr/>
          <p:nvPr/>
        </p:nvSpPr>
        <p:spPr>
          <a:xfrm>
            <a:off x="1812460" y="1827000"/>
            <a:ext cx="259213" cy="929517"/>
          </a:xfrm>
          <a:prstGeom prst="leftBrace">
            <a:avLst/>
          </a:prstGeom>
          <a:ln>
            <a:solidFill>
              <a:srgbClr val="D017E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396658" y="1795287"/>
            <a:ext cx="13844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017EF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Deceleration</a:t>
            </a:r>
            <a:endParaRPr lang="en-US" dirty="0">
              <a:solidFill>
                <a:srgbClr val="D017E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82" name="Oval 81"/>
          <p:cNvSpPr>
            <a:spLocks noChangeArrowheads="1"/>
          </p:cNvSpPr>
          <p:nvPr/>
        </p:nvSpPr>
        <p:spPr bwMode="auto">
          <a:xfrm rot="7662492">
            <a:off x="3420081" y="3089449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8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3152E-6 0.00024 L 0.01684 0.00024 L 0.04392 0.05627 L 0.30672 0.05141 L 0.32113 0.04886 L 0.34213 0.05511 L 0.35515 0.05372 L 0.37477 0.0345 L 0.39056 0.03196 L 0.40445 0.02154 L 0.41573 0.00533 L 0.42181 -0.01273 L 0.42406 -0.03264 L 0.42181 -0.05302 L 0.41156 -0.07247 L 0.40167 -0.08288 L 0.38917 -0.08983 L 0.37425 -0.09608 L 0.36452 -0.09608 L 0.00938 -0.10419 L -0.00781 -0.09979 L -0.02135 -0.09238 L -0.04183 -0.07362 L -0.05398 -0.05186 L -0.05953 -0.02708 L -0.0545 0.00093 L -0.04617 0.022 L -0.03298 0.03705 L -0.01805 0.04701 L 0.00417 0.04816 L 0.01406 0.06692 L 0.03177 0.07109 L 0.0467 0.05557 L 0.30759 0.05071 L 0.32946 0.04562 L 0.34109 0.05071 L 0.36071 0.04701 L 0.37286 0.03566 L 0.39056 0.03335 L 0.40913 0.01459 L 0.41938 -0.00347 L 0.4251 -0.02824 L 0.42319 -0.04931 L 0.41243 -0.07108 L 0.39889 -0.08844 L 0.37754 -0.09354 L 0.36591 -0.09655 L 0.0099 -0.10419 L -0.01076 -0.0984 L -0.02412 -0.09168 L -0.03818 -0.07918 L -0.04981 -0.06367 L -0.0578 -0.04445 L -0.05919 -0.02824 L -0.05728 -0.00717 L -0.05207 0.01274 L -0.04374 0.02594 L -0.03159 0.0352 L -0.01857 0.04562 L -0.00833 0.04701 L 0.00417 0.04816 L 0.01441 0.05997 L 0.03038 0.06368 L 0.04531 0.05743 L 0.30759 0.05071 L 0.33693 0.04191 L 0.37234 0.03566 C 0.38917 0.03242 0.38917 0.04006 0.38917 0.03196 L 0.40775 0.01969 L 0.41799 0.00348 L 0.42267 -0.02083 L 0.4251 -0.0426 C 0.41886 -0.06274 0.41903 -0.05556 0.41903 -0.06297 L 0.40913 -0.07478 L 0.40028 -0.08173 L 0.39195 -0.08844 L 0.37893 -0.09354 L 0.36678 -0.09724 L 0.01025 -0.10419 L -0.00607 -0.1021 L -0.021 -0.09423 L -0.03679 -0.08103 L -0.04929 -0.06297 L -0.05676 -0.04445 L -0.05815 -0.03009 L -0.05728 -0.01389 L -0.05259 0.00903 L -0.04478 0.0227 L -0.03436 0.03566 L -0.02187 0.0433 L -0.01215 0.04631 L 0.00556 0.04955 L 0.03038 0.05696 L 0.04566 0.05812 L 0.30811 0.05187 L 0.32391 0.03265 L 0.3364 0.02825 L 0.34908 0.03265 L 0.36262 0.02964 L 0.37928 0.02524 L 0.39282 0.01413 L 0.40445 -0.00347 L 0.41104 -0.0213 L 0.41382 -0.04306 L 0.40688 -0.07061 L 0.3831 -0.1021 L 0.37043 -0.10789 L 0.35567 -0.11275 L 0.00608 -0.1197 L -0.0092 -0.11646 L -0.02326 -0.11021 L -0.04183 -0.09909 L -0.05207 -0.08613 L -0.06387 -0.05881 L -0.06613 -0.0375 L -0.06283 -0.01389 L -0.04148 0.022 L -0.02048 0.0308 L -0.00781 0.03775 L 0.00695 0.03566 L 0.02934 0.04076 L 0.04566 0.05696 L 0.30568 0.05071 L 0.32582 0.04006 L 0.34821 0.0389 L 0.35984 0.03335 L 0.37841 0.0264 L 0.39698 0.00903 L 0.40966 -0.01759 L 0.41156 -0.05186 L 0.4008 -0.07733 C 0.38362 -0.10419 0.38397 -0.09215 0.38397 -0.10534 L 0.36071 -0.11206 L 0.34109 -0.11391 L 0.00608 -0.12155 L -0.01579 -0.11599 L -0.04287 -0.10025 L -0.05589 -0.07987 L -0.06422 -0.06182 L -0.067 -0.03889 L -0.067 -0.02523 L -0.06387 -0.01203 L -0.06058 -0.00393 L -0.03766 0.02455 L -0.01996 0.03149 L 0.00243 0.0389 C 0.01146 0.03612 0.01129 0.04029 0.01129 0.0352 L 0.01771 0.04701 L 0.03594 0.04955 L 0.04566 0.05627 L 0.30429 0.05071 L 0.35099 0.06368 " pathEditMode="relative" ptsTypes="AAAAAAAAAAAAAAAAAAAAAAAAAAAAAAAAAAAAAAAAAAAAAAAAAAAAAAAAAAAAAAAAAAfAAAAfAAAAAAAAAAAAAAAAAAAAAAAAAAAAAAAAAAAAAAAAAAAAAAAAAAAAAAAAAAfAAAAAAAAAAAAAAfAAAAAA">
                                      <p:cBhvr>
                                        <p:cTn id="6" dur="25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Line 129"/>
          <p:cNvSpPr>
            <a:spLocks noChangeShapeType="1"/>
          </p:cNvSpPr>
          <p:nvPr/>
        </p:nvSpPr>
        <p:spPr bwMode="auto">
          <a:xfrm rot="21101267">
            <a:off x="6606932" y="3511524"/>
            <a:ext cx="94238" cy="351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" name="Line 129"/>
          <p:cNvSpPr>
            <a:spLocks noChangeShapeType="1"/>
          </p:cNvSpPr>
          <p:nvPr/>
        </p:nvSpPr>
        <p:spPr bwMode="auto">
          <a:xfrm rot="21015299">
            <a:off x="6278292" y="3469588"/>
            <a:ext cx="356436" cy="124629"/>
          </a:xfrm>
          <a:prstGeom prst="line">
            <a:avLst/>
          </a:prstGeom>
          <a:noFill/>
          <a:ln w="38100">
            <a:solidFill>
              <a:srgbClr val="D017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66" name="Line 129"/>
          <p:cNvSpPr>
            <a:spLocks noChangeAspect="1" noChangeShapeType="1"/>
          </p:cNvSpPr>
          <p:nvPr/>
        </p:nvSpPr>
        <p:spPr bwMode="auto">
          <a:xfrm rot="21015299" flipV="1">
            <a:off x="6642746" y="3268923"/>
            <a:ext cx="446767" cy="258279"/>
          </a:xfrm>
          <a:prstGeom prst="line">
            <a:avLst/>
          </a:prstGeom>
          <a:noFill/>
          <a:ln w="38100">
            <a:solidFill>
              <a:srgbClr val="D017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892" name="Rectangle 150"/>
          <p:cNvSpPr>
            <a:spLocks noChangeArrowheads="1"/>
          </p:cNvSpPr>
          <p:nvPr/>
        </p:nvSpPr>
        <p:spPr bwMode="auto">
          <a:xfrm>
            <a:off x="6611098" y="3102302"/>
            <a:ext cx="152400" cy="133350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31838" cy="60038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NS-FFAG LHeC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Recirculator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ea typeface="Arial Unicode MS" charset="0"/>
                <a:cs typeface="Arial" charset="0"/>
              </a:rPr>
              <a:t>with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12 GeV ER</a:t>
            </a:r>
            <a:endParaRPr lang="en-US" sz="3200" b="0" dirty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37894" name="Text Box 132"/>
          <p:cNvSpPr txBox="1">
            <a:spLocks noChangeArrowheads="1"/>
          </p:cNvSpPr>
          <p:nvPr/>
        </p:nvSpPr>
        <p:spPr bwMode="auto">
          <a:xfrm>
            <a:off x="5058528" y="3157646"/>
            <a:ext cx="924132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660066"/>
                </a:solidFill>
              </a:rPr>
              <a:t>12 </a:t>
            </a:r>
            <a:r>
              <a:rPr lang="en-US" dirty="0">
                <a:solidFill>
                  <a:srgbClr val="660066"/>
                </a:solidFill>
              </a:rPr>
              <a:t>GeV/pass</a:t>
            </a:r>
          </a:p>
        </p:txBody>
      </p:sp>
      <p:sp>
        <p:nvSpPr>
          <p:cNvPr id="37899" name="Freeform 138"/>
          <p:cNvSpPr>
            <a:spLocks/>
          </p:cNvSpPr>
          <p:nvPr/>
        </p:nvSpPr>
        <p:spPr bwMode="auto">
          <a:xfrm rot="-762958">
            <a:off x="-152400" y="3895725"/>
            <a:ext cx="9383713" cy="466725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900" name="Text Box 137"/>
          <p:cNvSpPr txBox="1">
            <a:spLocks noChangeArrowheads="1"/>
          </p:cNvSpPr>
          <p:nvPr/>
        </p:nvSpPr>
        <p:spPr bwMode="auto">
          <a:xfrm>
            <a:off x="1039813" y="4487863"/>
            <a:ext cx="4397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LHC</a:t>
            </a:r>
          </a:p>
        </p:txBody>
      </p:sp>
      <p:sp>
        <p:nvSpPr>
          <p:cNvPr id="37901" name="Text Box 132"/>
          <p:cNvSpPr txBox="1">
            <a:spLocks noChangeArrowheads="1"/>
          </p:cNvSpPr>
          <p:nvPr/>
        </p:nvSpPr>
        <p:spPr bwMode="auto">
          <a:xfrm>
            <a:off x="6400800" y="3632200"/>
            <a:ext cx="303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660066"/>
                </a:solidFill>
              </a:rPr>
              <a:t>IP</a:t>
            </a:r>
          </a:p>
        </p:txBody>
      </p:sp>
      <p:grpSp>
        <p:nvGrpSpPr>
          <p:cNvPr id="37949" name="Group 116"/>
          <p:cNvGrpSpPr>
            <a:grpSpLocks/>
          </p:cNvGrpSpPr>
          <p:nvPr/>
        </p:nvGrpSpPr>
        <p:grpSpPr bwMode="auto">
          <a:xfrm rot="21375736">
            <a:off x="2857851" y="2339688"/>
            <a:ext cx="707848" cy="1063922"/>
            <a:chOff x="1003" y="1228"/>
            <a:chExt cx="565" cy="864"/>
          </a:xfrm>
        </p:grpSpPr>
        <p:sp>
          <p:nvSpPr>
            <p:cNvPr id="37954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55" name="Arc 118"/>
            <p:cNvSpPr>
              <a:spLocks/>
            </p:cNvSpPr>
            <p:nvPr/>
          </p:nvSpPr>
          <p:spPr bwMode="auto">
            <a:xfrm flipH="1">
              <a:off x="1003" y="1228"/>
              <a:ext cx="561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6" name="Arc 119"/>
            <p:cNvSpPr>
              <a:spLocks/>
            </p:cNvSpPr>
            <p:nvPr/>
          </p:nvSpPr>
          <p:spPr bwMode="auto">
            <a:xfrm flipH="1" flipV="1">
              <a:off x="1004" y="1668"/>
              <a:ext cx="505" cy="4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7948" name="Group 116"/>
          <p:cNvGrpSpPr>
            <a:grpSpLocks/>
          </p:cNvGrpSpPr>
          <p:nvPr/>
        </p:nvGrpSpPr>
        <p:grpSpPr bwMode="auto">
          <a:xfrm rot="21375736">
            <a:off x="2930537" y="2446902"/>
            <a:ext cx="683748" cy="1035646"/>
            <a:chOff x="992" y="1228"/>
            <a:chExt cx="572" cy="876"/>
          </a:xfrm>
        </p:grpSpPr>
        <p:sp>
          <p:nvSpPr>
            <p:cNvPr id="37958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9" name="Arc 119"/>
            <p:cNvSpPr>
              <a:spLocks/>
            </p:cNvSpPr>
            <p:nvPr/>
          </p:nvSpPr>
          <p:spPr bwMode="auto">
            <a:xfrm flipH="1" flipV="1">
              <a:off x="992" y="1668"/>
              <a:ext cx="451" cy="4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47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16913" y="3436621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37928" name="Group 116"/>
          <p:cNvGrpSpPr>
            <a:grpSpLocks/>
          </p:cNvGrpSpPr>
          <p:nvPr/>
        </p:nvGrpSpPr>
        <p:grpSpPr bwMode="auto">
          <a:xfrm rot="310232" flipH="1">
            <a:off x="6664589" y="2387487"/>
            <a:ext cx="577715" cy="1001320"/>
            <a:chOff x="992" y="1228"/>
            <a:chExt cx="576" cy="900"/>
          </a:xfrm>
        </p:grpSpPr>
        <p:sp>
          <p:nvSpPr>
            <p:cNvPr id="37933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34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35" name="Arc 119"/>
            <p:cNvSpPr>
              <a:spLocks/>
            </p:cNvSpPr>
            <p:nvPr/>
          </p:nvSpPr>
          <p:spPr bwMode="auto">
            <a:xfrm flipH="1" flipV="1">
              <a:off x="992" y="166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25" name="Line 129"/>
          <p:cNvSpPr>
            <a:spLocks noChangeShapeType="1"/>
          </p:cNvSpPr>
          <p:nvPr/>
        </p:nvSpPr>
        <p:spPr bwMode="auto">
          <a:xfrm rot="584701" flipV="1">
            <a:off x="6276128" y="3436749"/>
            <a:ext cx="193734" cy="851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26" name="Line 129"/>
          <p:cNvSpPr>
            <a:spLocks noChangeShapeType="1"/>
          </p:cNvSpPr>
          <p:nvPr/>
        </p:nvSpPr>
        <p:spPr bwMode="auto">
          <a:xfrm rot="584701" flipV="1">
            <a:off x="6287044" y="3336252"/>
            <a:ext cx="152922" cy="16568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3" name="Text Box 137"/>
          <p:cNvSpPr txBox="1">
            <a:spLocks noChangeArrowheads="1"/>
          </p:cNvSpPr>
          <p:nvPr/>
        </p:nvSpPr>
        <p:spPr bwMode="auto">
          <a:xfrm>
            <a:off x="4569210" y="3158998"/>
            <a:ext cx="489318" cy="243656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Linac</a:t>
            </a:r>
            <a:endParaRPr lang="en-US" dirty="0"/>
          </a:p>
        </p:txBody>
      </p:sp>
      <p:sp>
        <p:nvSpPr>
          <p:cNvPr id="37904" name="Line 129"/>
          <p:cNvSpPr>
            <a:spLocks noChangeAspect="1" noChangeShapeType="1"/>
          </p:cNvSpPr>
          <p:nvPr/>
        </p:nvSpPr>
        <p:spPr bwMode="auto">
          <a:xfrm rot="21015299" flipH="1" flipV="1">
            <a:off x="3650978" y="3115742"/>
            <a:ext cx="195490" cy="4303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5" name="Line 129"/>
          <p:cNvSpPr>
            <a:spLocks noChangeAspect="1" noChangeShapeType="1"/>
          </p:cNvSpPr>
          <p:nvPr/>
        </p:nvSpPr>
        <p:spPr bwMode="auto">
          <a:xfrm rot="584701" flipV="1">
            <a:off x="3520796" y="3132608"/>
            <a:ext cx="107232" cy="166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6" name="Line 129"/>
          <p:cNvSpPr>
            <a:spLocks noChangeShapeType="1"/>
          </p:cNvSpPr>
          <p:nvPr/>
        </p:nvSpPr>
        <p:spPr bwMode="auto">
          <a:xfrm rot="584701" flipV="1">
            <a:off x="6304198" y="3140187"/>
            <a:ext cx="180831" cy="38068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7" name="Text Box 137"/>
          <p:cNvSpPr txBox="1">
            <a:spLocks noChangeArrowheads="1"/>
          </p:cNvSpPr>
          <p:nvPr/>
        </p:nvSpPr>
        <p:spPr bwMode="auto">
          <a:xfrm>
            <a:off x="3201245" y="2612169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Injector</a:t>
            </a:r>
          </a:p>
          <a:p>
            <a:r>
              <a:rPr lang="en-US" dirty="0" smtClean="0"/>
              <a:t>10 MeV</a:t>
            </a:r>
            <a:endParaRPr lang="en-US" dirty="0"/>
          </a:p>
        </p:txBody>
      </p:sp>
      <p:sp>
        <p:nvSpPr>
          <p:cNvPr id="37908" name="Text Box 137"/>
          <p:cNvSpPr txBox="1">
            <a:spLocks noChangeArrowheads="1"/>
          </p:cNvSpPr>
          <p:nvPr/>
        </p:nvSpPr>
        <p:spPr bwMode="auto">
          <a:xfrm>
            <a:off x="6314165" y="2703993"/>
            <a:ext cx="501650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dump</a:t>
            </a:r>
          </a:p>
        </p:txBody>
      </p:sp>
      <p:sp>
        <p:nvSpPr>
          <p:cNvPr id="37909" name="Line 129"/>
          <p:cNvSpPr>
            <a:spLocks noChangeAspect="1" noChangeShapeType="1"/>
          </p:cNvSpPr>
          <p:nvPr/>
        </p:nvSpPr>
        <p:spPr bwMode="auto">
          <a:xfrm rot="584701" flipV="1">
            <a:off x="6502955" y="3156340"/>
            <a:ext cx="107311" cy="1897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42" name="5-Point Star 141"/>
          <p:cNvSpPr/>
          <p:nvPr/>
        </p:nvSpPr>
        <p:spPr bwMode="auto">
          <a:xfrm>
            <a:off x="6564990" y="3467275"/>
            <a:ext cx="190500" cy="171450"/>
          </a:xfrm>
          <a:prstGeom prst="star5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sp>
        <p:nvSpPr>
          <p:cNvPr id="37911" name="Text Box 137"/>
          <p:cNvSpPr txBox="1">
            <a:spLocks noChangeArrowheads="1"/>
          </p:cNvSpPr>
          <p:nvPr/>
        </p:nvSpPr>
        <p:spPr bwMode="auto">
          <a:xfrm>
            <a:off x="6276975" y="3792538"/>
            <a:ext cx="614363" cy="24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7030A0"/>
                </a:solidFill>
              </a:rPr>
              <a:t>60 GeV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25795" y="1729785"/>
            <a:ext cx="864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017EF"/>
                </a:solidFill>
              </a:rPr>
              <a:t>36 GeV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24 GeV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12 GeV</a:t>
            </a:r>
            <a:endParaRPr lang="en-US" dirty="0">
              <a:solidFill>
                <a:srgbClr val="D017E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405460" y="3315559"/>
            <a:ext cx="86433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48 GeV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60 GeV</a:t>
            </a:r>
          </a:p>
        </p:txBody>
      </p:sp>
      <p:sp>
        <p:nvSpPr>
          <p:cNvPr id="2" name="Left Brace 1"/>
          <p:cNvSpPr/>
          <p:nvPr/>
        </p:nvSpPr>
        <p:spPr>
          <a:xfrm>
            <a:off x="1937874" y="1768217"/>
            <a:ext cx="259213" cy="845015"/>
          </a:xfrm>
          <a:prstGeom prst="leftBrace">
            <a:avLst/>
          </a:prstGeom>
          <a:ln>
            <a:solidFill>
              <a:srgbClr val="D017E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2072" y="1740419"/>
            <a:ext cx="138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017EF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D017EF"/>
                </a:solidFill>
              </a:rPr>
              <a:t>Deceleration</a:t>
            </a:r>
            <a:endParaRPr lang="en-US" dirty="0">
              <a:solidFill>
                <a:srgbClr val="D017EF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2836" y="3184089"/>
            <a:ext cx="1358778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Acceleration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2204282" y="3430624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37937" name="Arc 118"/>
          <p:cNvSpPr>
            <a:spLocks/>
          </p:cNvSpPr>
          <p:nvPr/>
        </p:nvSpPr>
        <p:spPr bwMode="auto">
          <a:xfrm rot="340712">
            <a:off x="6795814" y="2498660"/>
            <a:ext cx="567962" cy="376114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67" name="Arc 119"/>
          <p:cNvSpPr>
            <a:spLocks/>
          </p:cNvSpPr>
          <p:nvPr/>
        </p:nvSpPr>
        <p:spPr bwMode="auto">
          <a:xfrm rot="21285896" flipV="1">
            <a:off x="6920612" y="2870742"/>
            <a:ext cx="446272" cy="486144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8344141" y="1271825"/>
            <a:ext cx="864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24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36 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Left Brace 68"/>
          <p:cNvSpPr/>
          <p:nvPr/>
        </p:nvSpPr>
        <p:spPr>
          <a:xfrm>
            <a:off x="8056220" y="1310257"/>
            <a:ext cx="259213" cy="845015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730221" y="1256803"/>
            <a:ext cx="1358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Acceleration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267499" y="4064271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5DEC"/>
                </a:solidFill>
              </a:rPr>
              <a:t>60 GeV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48 GeV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84875" y="3945629"/>
            <a:ext cx="138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5DEC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EF5DEC"/>
                </a:solidFill>
              </a:rPr>
              <a:t>Deceleration</a:t>
            </a:r>
            <a:endParaRPr lang="en-US" dirty="0">
              <a:solidFill>
                <a:srgbClr val="EF5DEC"/>
              </a:solidFill>
            </a:endParaRPr>
          </a:p>
        </p:txBody>
      </p:sp>
      <p:sp>
        <p:nvSpPr>
          <p:cNvPr id="74" name="Left Brace 73"/>
          <p:cNvSpPr/>
          <p:nvPr/>
        </p:nvSpPr>
        <p:spPr>
          <a:xfrm>
            <a:off x="8066321" y="4179336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EF5D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37955" idx="0"/>
            <a:endCxn id="37934" idx="0"/>
          </p:cNvCxnSpPr>
          <p:nvPr/>
        </p:nvCxnSpPr>
        <p:spPr>
          <a:xfrm>
            <a:off x="3525268" y="2318074"/>
            <a:ext cx="3189611" cy="45780"/>
          </a:xfrm>
          <a:prstGeom prst="line">
            <a:avLst/>
          </a:prstGeom>
          <a:ln w="381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37958" idx="0"/>
            <a:endCxn id="37937" idx="0"/>
          </p:cNvCxnSpPr>
          <p:nvPr/>
        </p:nvCxnSpPr>
        <p:spPr>
          <a:xfrm>
            <a:off x="3579801" y="2425717"/>
            <a:ext cx="3236014" cy="45767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30485" y="3492813"/>
            <a:ext cx="120416" cy="413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7" name="Line 129"/>
          <p:cNvSpPr>
            <a:spLocks noChangeAspect="1" noChangeShapeType="1"/>
          </p:cNvSpPr>
          <p:nvPr/>
        </p:nvSpPr>
        <p:spPr bwMode="auto">
          <a:xfrm rot="21101267" flipH="1">
            <a:off x="3742810" y="3528954"/>
            <a:ext cx="159211" cy="890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8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02517" y="3537107"/>
            <a:ext cx="147848" cy="5075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9" name="Line 129"/>
          <p:cNvSpPr>
            <a:spLocks noChangeAspect="1" noChangeShapeType="1"/>
          </p:cNvSpPr>
          <p:nvPr/>
        </p:nvSpPr>
        <p:spPr bwMode="auto">
          <a:xfrm rot="21101267" flipH="1" flipV="1">
            <a:off x="3582260" y="3578683"/>
            <a:ext cx="175280" cy="60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0" name="Line 129"/>
          <p:cNvSpPr>
            <a:spLocks noChangeShapeType="1"/>
          </p:cNvSpPr>
          <p:nvPr/>
        </p:nvSpPr>
        <p:spPr bwMode="auto">
          <a:xfrm rot="498733">
            <a:off x="3479112" y="3467352"/>
            <a:ext cx="122244" cy="12274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1" name="Line 129"/>
          <p:cNvSpPr>
            <a:spLocks noChangeShapeType="1"/>
          </p:cNvSpPr>
          <p:nvPr/>
        </p:nvSpPr>
        <p:spPr bwMode="auto">
          <a:xfrm rot="498733">
            <a:off x="3501965" y="3474805"/>
            <a:ext cx="109133" cy="6805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2" name="Line 129"/>
          <p:cNvSpPr>
            <a:spLocks noChangeShapeType="1"/>
          </p:cNvSpPr>
          <p:nvPr/>
        </p:nvSpPr>
        <p:spPr bwMode="auto">
          <a:xfrm rot="498733">
            <a:off x="3498272" y="3477031"/>
            <a:ext cx="136258" cy="175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3" name="Line 129"/>
          <p:cNvSpPr>
            <a:spLocks noChangeShapeType="1"/>
          </p:cNvSpPr>
          <p:nvPr/>
        </p:nvSpPr>
        <p:spPr bwMode="auto">
          <a:xfrm rot="21101267" flipH="1" flipV="1">
            <a:off x="3742240" y="3510630"/>
            <a:ext cx="139676" cy="230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4" name="Line 129"/>
          <p:cNvSpPr>
            <a:spLocks noChangeShapeType="1"/>
          </p:cNvSpPr>
          <p:nvPr/>
        </p:nvSpPr>
        <p:spPr bwMode="auto">
          <a:xfrm rot="21101267" flipH="1">
            <a:off x="3738300" y="3533877"/>
            <a:ext cx="146452" cy="3095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5" name="Line 129"/>
          <p:cNvSpPr>
            <a:spLocks noChangeAspect="1" noChangeShapeType="1"/>
          </p:cNvSpPr>
          <p:nvPr/>
        </p:nvSpPr>
        <p:spPr bwMode="auto">
          <a:xfrm rot="21101267" flipH="1" flipV="1">
            <a:off x="3654152" y="3399221"/>
            <a:ext cx="79297" cy="3079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6" name="Line 129"/>
          <p:cNvSpPr>
            <a:spLocks noChangeShapeType="1"/>
          </p:cNvSpPr>
          <p:nvPr/>
        </p:nvSpPr>
        <p:spPr bwMode="auto">
          <a:xfrm rot="21101267" flipH="1" flipV="1">
            <a:off x="3521312" y="3374582"/>
            <a:ext cx="93211" cy="771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7" name="Line 129"/>
          <p:cNvSpPr>
            <a:spLocks noChangeShapeType="1"/>
          </p:cNvSpPr>
          <p:nvPr/>
        </p:nvSpPr>
        <p:spPr bwMode="auto">
          <a:xfrm rot="21101267" flipH="1" flipV="1">
            <a:off x="3516147" y="3372160"/>
            <a:ext cx="140836" cy="455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8" name="Line 129"/>
          <p:cNvSpPr>
            <a:spLocks noChangeShapeType="1"/>
          </p:cNvSpPr>
          <p:nvPr/>
        </p:nvSpPr>
        <p:spPr bwMode="auto">
          <a:xfrm rot="21101267" flipH="1" flipV="1">
            <a:off x="3737347" y="3410544"/>
            <a:ext cx="137062" cy="12671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9" name="Line 129"/>
          <p:cNvSpPr>
            <a:spLocks noChangeShapeType="1"/>
          </p:cNvSpPr>
          <p:nvPr/>
        </p:nvSpPr>
        <p:spPr bwMode="auto">
          <a:xfrm rot="21101267" flipH="1" flipV="1">
            <a:off x="3749012" y="3465241"/>
            <a:ext cx="132978" cy="6818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8" name="Line 129"/>
          <p:cNvSpPr>
            <a:spLocks noChangeAspect="1" noChangeShapeType="1"/>
          </p:cNvSpPr>
          <p:nvPr/>
        </p:nvSpPr>
        <p:spPr bwMode="auto">
          <a:xfrm rot="21101267" flipH="1" flipV="1">
            <a:off x="6423959" y="3464838"/>
            <a:ext cx="189710" cy="6512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1" name="Line 129"/>
          <p:cNvSpPr>
            <a:spLocks noChangeShapeType="1"/>
          </p:cNvSpPr>
          <p:nvPr/>
        </p:nvSpPr>
        <p:spPr bwMode="auto">
          <a:xfrm rot="498733" flipV="1">
            <a:off x="6403383" y="3458533"/>
            <a:ext cx="206455" cy="3243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3" name="Line 129"/>
          <p:cNvSpPr>
            <a:spLocks noChangeShapeType="1"/>
          </p:cNvSpPr>
          <p:nvPr/>
        </p:nvSpPr>
        <p:spPr bwMode="auto">
          <a:xfrm rot="21101267" flipH="1" flipV="1">
            <a:off x="6729167" y="3388809"/>
            <a:ext cx="215609" cy="10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4" name="Line 129"/>
          <p:cNvSpPr>
            <a:spLocks noChangeAspect="1" noChangeShapeType="1"/>
          </p:cNvSpPr>
          <p:nvPr/>
        </p:nvSpPr>
        <p:spPr bwMode="auto">
          <a:xfrm rot="498733" flipV="1">
            <a:off x="6451289" y="3324963"/>
            <a:ext cx="91699" cy="3561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86" name="Line 129"/>
          <p:cNvSpPr>
            <a:spLocks noChangeAspect="1" noChangeShapeType="1"/>
          </p:cNvSpPr>
          <p:nvPr/>
        </p:nvSpPr>
        <p:spPr bwMode="auto">
          <a:xfrm rot="498733" flipV="1">
            <a:off x="6419879" y="3381838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0" name="Line 129"/>
          <p:cNvSpPr>
            <a:spLocks noChangeShapeType="1"/>
          </p:cNvSpPr>
          <p:nvPr/>
        </p:nvSpPr>
        <p:spPr bwMode="auto">
          <a:xfrm rot="21101267" flipH="1" flipV="1">
            <a:off x="6534372" y="3326911"/>
            <a:ext cx="105873" cy="4169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1" name="Line 129"/>
          <p:cNvSpPr>
            <a:spLocks noChangeShapeType="1"/>
          </p:cNvSpPr>
          <p:nvPr/>
        </p:nvSpPr>
        <p:spPr bwMode="auto">
          <a:xfrm rot="21101267" flipH="1">
            <a:off x="6530211" y="3370208"/>
            <a:ext cx="132055" cy="139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2" name="Line 129"/>
          <p:cNvSpPr>
            <a:spLocks noChangeShapeType="1"/>
          </p:cNvSpPr>
          <p:nvPr/>
        </p:nvSpPr>
        <p:spPr bwMode="auto">
          <a:xfrm rot="584701" flipV="1">
            <a:off x="6279705" y="3409020"/>
            <a:ext cx="133725" cy="8725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3" name="Line 129"/>
          <p:cNvSpPr>
            <a:spLocks noChangeShapeType="1"/>
          </p:cNvSpPr>
          <p:nvPr/>
        </p:nvSpPr>
        <p:spPr bwMode="auto">
          <a:xfrm rot="21101267" flipH="1">
            <a:off x="6609439" y="3411566"/>
            <a:ext cx="12479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5" name="Line 129"/>
          <p:cNvSpPr>
            <a:spLocks noChangeShapeType="1"/>
          </p:cNvSpPr>
          <p:nvPr/>
        </p:nvSpPr>
        <p:spPr bwMode="auto">
          <a:xfrm rot="21101267" flipH="1">
            <a:off x="6710163" y="3393204"/>
            <a:ext cx="238274" cy="4790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6" name="Line 129"/>
          <p:cNvSpPr>
            <a:spLocks noChangeShapeType="1"/>
          </p:cNvSpPr>
          <p:nvPr/>
        </p:nvSpPr>
        <p:spPr bwMode="auto">
          <a:xfrm rot="498733" flipV="1">
            <a:off x="6609230" y="3444017"/>
            <a:ext cx="118936" cy="3709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7" name="Line 129"/>
          <p:cNvSpPr>
            <a:spLocks noChangeShapeType="1"/>
          </p:cNvSpPr>
          <p:nvPr/>
        </p:nvSpPr>
        <p:spPr bwMode="auto">
          <a:xfrm rot="498733" flipV="1">
            <a:off x="6703362" y="3379990"/>
            <a:ext cx="178820" cy="139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3" name="Line 60"/>
          <p:cNvSpPr>
            <a:spLocks noChangeShapeType="1"/>
          </p:cNvSpPr>
          <p:nvPr/>
        </p:nvSpPr>
        <p:spPr bwMode="auto">
          <a:xfrm rot="21101267">
            <a:off x="3893452" y="3348016"/>
            <a:ext cx="2369228" cy="318865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08" name="Line 129"/>
          <p:cNvSpPr>
            <a:spLocks noChangeShapeType="1"/>
          </p:cNvSpPr>
          <p:nvPr/>
        </p:nvSpPr>
        <p:spPr bwMode="auto">
          <a:xfrm rot="21101267" flipH="1">
            <a:off x="6466556" y="3430652"/>
            <a:ext cx="146136" cy="114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36" name="Oval 135"/>
          <p:cNvSpPr>
            <a:spLocks noChangeArrowheads="1"/>
          </p:cNvSpPr>
          <p:nvPr/>
        </p:nvSpPr>
        <p:spPr bwMode="auto">
          <a:xfrm>
            <a:off x="3414128" y="3081337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82" name="Oval 81"/>
          <p:cNvSpPr>
            <a:spLocks noChangeArrowheads="1"/>
          </p:cNvSpPr>
          <p:nvPr/>
        </p:nvSpPr>
        <p:spPr bwMode="auto">
          <a:xfrm>
            <a:off x="6610094" y="3506960"/>
            <a:ext cx="107950" cy="115888"/>
          </a:xfrm>
          <a:prstGeom prst="ellipse">
            <a:avLst/>
          </a:prstGeom>
          <a:solidFill>
            <a:srgbClr val="EF5DEC"/>
          </a:solidFill>
          <a:ln>
            <a:noFill/>
          </a:ln>
          <a:ex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865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46 L 0.03593 -0.04006 L 0.04618 -0.05117 L 0.05607 -0.06738 L 0.06214 -0.08475 L 0.06301 -0.10906 L 0.05781 -0.12874 L 0.04201 -0.15745 L 0.02812 -0.1681 L 0.01545 -0.17366 L 0.00469 -0.17597 L -0.34421 -0.18176 L -0.36052 -0.17991 L -0.37684 -0.17111 L -0.38812 -0.163 L -0.40062 -0.14934 L -0.41034 -0.13013 L -0.41468 -0.11207 L -0.41642 -0.09586 L -0.41364 -0.07849 L -0.40895 -0.06483 L -0.39316 -0.04492 L -0.38014 -0.03381 L -0.36747 -0.02871 L -0.35132 -0.0257 L -0.34143 -0.02686 L -0.32234 -0.022 L -0.30515 -0.00764 L -0.04131 -0.01019 L -0.02551 -0.02871 L -0.01302 -0.03381 L -0.00086 -0.0301 L 0.01354 -0.03126 L 0.02951 -0.03751 L 0.04305 -0.04492 L 0.05885 -0.07363 L 0.06388 -0.09655 L 0.05937 -0.12457 L 0.05329 -0.13869 L 0.03871 -0.15861 L 0.02344 -0.17041 L 0.00938 -0.17481 L -0.00086 -0.17667 L -0.34699 -0.18292 L -0.36573 -0.17805 L -0.37962 -0.1674 L -0.39316 -0.15814 L -0.40479 -0.14379 L -0.41416 -0.11693 L -0.41694 -0.09516 L -0.41416 -0.07548 L -0.4067 -0.06229 L -0.3942 -0.04492 L -0.38066 -0.03381 L -0.36469 -0.02871 L -0.34699 -0.0257 L -0.34195 -0.02501 L -0.3331 -0.0176 L -0.3173 -0.0132 L -0.30376 -0.0088 L -0.04096 -0.0095 L -0.02777 -0.0132 L -0.01197 -0.02015 L 0.02153 -0.02756 L 0.0342 -0.02686 L 0.05277 -0.03682 L 0.06162 -0.04793 L 0.06909 -0.06298 L 0.07516 -0.0866 L 0.07464 -0.10466 L 0.06718 -0.12874 L 0.05694 -0.13869 L 0.03923 -0.15235 L 0.02708 -0.15745 L 0.01458 -0.16046 L -0.34091 -0.16625 L -0.35358 -0.16231 L -0.36712 -0.15675 L -0.3824 -0.14379 L -0.39837 -0.12503 L -0.40531 -0.10582 L -0.40722 -0.091 L -0.40722 -0.0697 L -0.39698 -0.04191 L -0.38569 -0.02686 L -0.36938 -0.01691 L -0.35688 -0.01251 L -0.34386 -0.01251 L -0.33258 -0.0095 L -0.31869 -0.00579 L -0.30515 -0.00764 L -0.04461 -0.0088 L -0.0236 -0.01459 L -0.00833 -0.0139 L 0.01215 -0.01876 L 0.03593 -0.02871 L 0.05607 -0.04307 L 0.06909 -0.06113 L 0.07568 -0.08544 L 0.07516 -0.10142 L 0.06996 -0.11762 L 0.06162 -0.13453 L 0.03975 -0.15374 L 0.02205 -0.15814 L 0.01267 -0.15999 L -0.34004 -0.16625 L -0.35636 -0.16115 L -0.37493 -0.15189 L -0.38621 -0.14124 L -0.40062 -0.12133 L -0.40583 -0.10095 L -0.40861 -0.0778 L -0.39923 -0.04608 L -0.3909 -0.03381 L -0.37736 -0.02015 L -0.35914 -0.0139 L -0.34247 -0.01204 L -0.33397 -0.00024 L -0.31626 0.00347 C -0.30376 -0.00811 -0.30411 -0.00116 -0.30411 -0.0095 L -0.04409 -0.00764 L -0.02499 -0.01135 L -0.00225 -0.00649 L 0.00938 -0.01019 L 0.03229 -0.02825 L 0.04947 -0.03427 L 0.05971 -0.04423 L 0.06822 -0.06043 L 0.07412 -0.08289 L 0.07412 -0.11021 L 0.06666 -0.12758 L 0.05607 -0.14263 L 0.03316 -0.15444 L 0.01181 -0.15861 L -0.34143 -0.16671 L -0.35497 -0.16185 L -0.36851 -0.15675 L -0.38621 -0.14379 L -0.39784 -0.12688 L -0.40392 -0.11091 L -0.40809 -0.09146 L -0.4067 -0.07664 L -0.4001 -0.04747 L -0.39125 -0.03497 L -0.37788 -0.022 L -0.35775 -0.0139 L -0.34334 -0.01459 L -0.33674 0.00347 L -0.31904 0.01111 L -0.30376 -0.0051 L -0.04183 -0.01019 C -0.01666 -0.05997 -0.01666 -0.03983 -0.01666 -0.06043 L 0.00295 -0.05789 " pathEditMode="relative" ptsTypes="AAAAAAAAAAAAAAAAAAAAAAAAAAAAAAAAAAAAAAAAAAAAAAAAAAAAAAAAAAAAAAAAAAAAAAAAAAAAAAAAAAAAAAAAAAAAAAAAAAAAAAAAAAAAAAAAAAAAAAfAAAAAAAAAAAAAAAAAAAAAAAAAAAAAAAfAA">
                                      <p:cBhvr>
                                        <p:cTn id="6" dur="2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038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NS-FFAG LHeC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Recirculator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ea typeface="Arial Unicode MS" charset="0"/>
                <a:cs typeface="Arial" charset="0"/>
              </a:rPr>
              <a:t>with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ER </a:t>
            </a:r>
            <a:endParaRPr lang="en-US" sz="3200" b="0" dirty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37900" name="Text Box 137"/>
          <p:cNvSpPr txBox="1">
            <a:spLocks noChangeArrowheads="1"/>
          </p:cNvSpPr>
          <p:nvPr/>
        </p:nvSpPr>
        <p:spPr bwMode="auto">
          <a:xfrm>
            <a:off x="1598391" y="4958969"/>
            <a:ext cx="4397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LHC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9922" y="5010724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54.55GeV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43.644 GeV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671045" y="4880654"/>
            <a:ext cx="13081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4903392" y="5135300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397059" y="1116133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10.906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21.829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32.735 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Left Brace 68"/>
          <p:cNvSpPr/>
          <p:nvPr/>
        </p:nvSpPr>
        <p:spPr>
          <a:xfrm>
            <a:off x="7121967" y="1148378"/>
            <a:ext cx="259213" cy="845015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83139" y="1107606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911" name="Text Box 137"/>
          <p:cNvSpPr txBox="1">
            <a:spLocks noChangeArrowheads="1"/>
          </p:cNvSpPr>
          <p:nvPr/>
        </p:nvSpPr>
        <p:spPr bwMode="auto">
          <a:xfrm>
            <a:off x="3033294" y="2512227"/>
            <a:ext cx="614363" cy="24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7030A0"/>
                </a:solidFill>
              </a:rPr>
              <a:t>60 GeV</a:t>
            </a:r>
          </a:p>
        </p:txBody>
      </p:sp>
      <p:sp>
        <p:nvSpPr>
          <p:cNvPr id="152" name="Line 129"/>
          <p:cNvSpPr>
            <a:spLocks noChangeShapeType="1"/>
          </p:cNvSpPr>
          <p:nvPr/>
        </p:nvSpPr>
        <p:spPr bwMode="auto">
          <a:xfrm rot="8247193" flipV="1">
            <a:off x="2922175" y="4102380"/>
            <a:ext cx="180034" cy="7565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892" name="Rectangle 150"/>
          <p:cNvSpPr>
            <a:spLocks noChangeArrowheads="1"/>
          </p:cNvSpPr>
          <p:nvPr/>
        </p:nvSpPr>
        <p:spPr bwMode="auto">
          <a:xfrm rot="7662492">
            <a:off x="3003611" y="4468297"/>
            <a:ext cx="152400" cy="133350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894" name="Text Box 132"/>
          <p:cNvSpPr txBox="1">
            <a:spLocks noChangeArrowheads="1"/>
          </p:cNvSpPr>
          <p:nvPr/>
        </p:nvSpPr>
        <p:spPr bwMode="auto">
          <a:xfrm rot="18386982">
            <a:off x="2925030" y="3702721"/>
            <a:ext cx="1102404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008000"/>
                </a:solidFill>
              </a:rPr>
              <a:t>5.453 GeV</a:t>
            </a:r>
            <a:r>
              <a:rPr lang="en-US" b="1" dirty="0">
                <a:solidFill>
                  <a:srgbClr val="008000"/>
                </a:solidFill>
              </a:rPr>
              <a:t>/pass</a:t>
            </a:r>
          </a:p>
        </p:txBody>
      </p:sp>
      <p:sp>
        <p:nvSpPr>
          <p:cNvPr id="37899" name="Freeform 138"/>
          <p:cNvSpPr>
            <a:spLocks noChangeAspect="1"/>
          </p:cNvSpPr>
          <p:nvPr/>
        </p:nvSpPr>
        <p:spPr bwMode="auto">
          <a:xfrm rot="17977353">
            <a:off x="1000048" y="4786849"/>
            <a:ext cx="2732508" cy="147610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901" name="Text Box 132"/>
          <p:cNvSpPr txBox="1">
            <a:spLocks noChangeArrowheads="1"/>
          </p:cNvSpPr>
          <p:nvPr/>
        </p:nvSpPr>
        <p:spPr bwMode="auto">
          <a:xfrm rot="18458198">
            <a:off x="3335230" y="2777560"/>
            <a:ext cx="303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660066"/>
                </a:solidFill>
              </a:rPr>
              <a:t>IP</a:t>
            </a:r>
          </a:p>
        </p:txBody>
      </p:sp>
      <p:grpSp>
        <p:nvGrpSpPr>
          <p:cNvPr id="37949" name="Group 116"/>
          <p:cNvGrpSpPr>
            <a:grpSpLocks/>
          </p:cNvGrpSpPr>
          <p:nvPr/>
        </p:nvGrpSpPr>
        <p:grpSpPr bwMode="auto">
          <a:xfrm rot="7438228">
            <a:off x="5026807" y="1503843"/>
            <a:ext cx="702428" cy="970550"/>
            <a:chOff x="1003" y="1228"/>
            <a:chExt cx="565" cy="864"/>
          </a:xfrm>
        </p:grpSpPr>
        <p:sp>
          <p:nvSpPr>
            <p:cNvPr id="37954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55" name="Arc 118"/>
            <p:cNvSpPr>
              <a:spLocks/>
            </p:cNvSpPr>
            <p:nvPr/>
          </p:nvSpPr>
          <p:spPr bwMode="auto">
            <a:xfrm flipH="1">
              <a:off x="1003" y="1228"/>
              <a:ext cx="561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6" name="Arc 119"/>
            <p:cNvSpPr>
              <a:spLocks/>
            </p:cNvSpPr>
            <p:nvPr/>
          </p:nvSpPr>
          <p:spPr bwMode="auto">
            <a:xfrm flipH="1" flipV="1">
              <a:off x="1004" y="1668"/>
              <a:ext cx="505" cy="4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47" name="Line 129"/>
          <p:cNvSpPr>
            <a:spLocks noChangeAspect="1" noChangeShapeType="1"/>
          </p:cNvSpPr>
          <p:nvPr/>
        </p:nvSpPr>
        <p:spPr bwMode="auto">
          <a:xfrm rot="7163759" flipH="1" flipV="1">
            <a:off x="4596895" y="2000306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37928" name="Group 116"/>
          <p:cNvGrpSpPr>
            <a:grpSpLocks/>
          </p:cNvGrpSpPr>
          <p:nvPr/>
        </p:nvGrpSpPr>
        <p:grpSpPr bwMode="auto">
          <a:xfrm rot="7972724" flipH="1">
            <a:off x="2750568" y="4400000"/>
            <a:ext cx="691499" cy="949514"/>
            <a:chOff x="992" y="1228"/>
            <a:chExt cx="576" cy="900"/>
          </a:xfrm>
        </p:grpSpPr>
        <p:sp>
          <p:nvSpPr>
            <p:cNvPr id="37933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34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35" name="Arc 119"/>
            <p:cNvSpPr>
              <a:spLocks/>
            </p:cNvSpPr>
            <p:nvPr/>
          </p:nvSpPr>
          <p:spPr bwMode="auto">
            <a:xfrm flipH="1" flipV="1">
              <a:off x="992" y="1668"/>
              <a:ext cx="434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26" name="Line 129"/>
          <p:cNvSpPr>
            <a:spLocks noChangeShapeType="1"/>
          </p:cNvSpPr>
          <p:nvPr/>
        </p:nvSpPr>
        <p:spPr bwMode="auto">
          <a:xfrm rot="8247193" flipV="1">
            <a:off x="2962515" y="4078252"/>
            <a:ext cx="145198" cy="13433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3" name="Text Box 137"/>
          <p:cNvSpPr txBox="1">
            <a:spLocks noChangeArrowheads="1"/>
          </p:cNvSpPr>
          <p:nvPr/>
        </p:nvSpPr>
        <p:spPr bwMode="auto">
          <a:xfrm rot="18477966">
            <a:off x="3394569" y="3833288"/>
            <a:ext cx="5921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/>
              <a:t>Linac 2</a:t>
            </a:r>
          </a:p>
        </p:txBody>
      </p:sp>
      <p:sp>
        <p:nvSpPr>
          <p:cNvPr id="37904" name="Line 129"/>
          <p:cNvSpPr>
            <a:spLocks noChangeAspect="1" noChangeShapeType="1"/>
          </p:cNvSpPr>
          <p:nvPr/>
        </p:nvSpPr>
        <p:spPr bwMode="auto">
          <a:xfrm rot="7077791" flipH="1" flipV="1">
            <a:off x="4622086" y="1943702"/>
            <a:ext cx="195490" cy="43038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5" name="Line 129"/>
          <p:cNvSpPr>
            <a:spLocks noChangeAspect="1" noChangeShapeType="1"/>
          </p:cNvSpPr>
          <p:nvPr/>
        </p:nvSpPr>
        <p:spPr bwMode="auto">
          <a:xfrm rot="8247193" flipV="1">
            <a:off x="4923139" y="2128860"/>
            <a:ext cx="107232" cy="1667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6" name="Line 129"/>
          <p:cNvSpPr>
            <a:spLocks noChangeShapeType="1"/>
          </p:cNvSpPr>
          <p:nvPr/>
        </p:nvSpPr>
        <p:spPr bwMode="auto">
          <a:xfrm rot="8247193" flipV="1">
            <a:off x="3042252" y="4050055"/>
            <a:ext cx="134389" cy="35263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7" name="Text Box 137"/>
          <p:cNvSpPr txBox="1">
            <a:spLocks noChangeArrowheads="1"/>
          </p:cNvSpPr>
          <p:nvPr/>
        </p:nvSpPr>
        <p:spPr bwMode="auto">
          <a:xfrm rot="18581301">
            <a:off x="5006850" y="2035479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Injector </a:t>
            </a:r>
          </a:p>
          <a:p>
            <a:r>
              <a:rPr lang="en-US" dirty="0" smtClean="0"/>
              <a:t>17 MeV </a:t>
            </a:r>
            <a:endParaRPr lang="en-US" dirty="0"/>
          </a:p>
        </p:txBody>
      </p:sp>
      <p:sp>
        <p:nvSpPr>
          <p:cNvPr id="37908" name="Text Box 137"/>
          <p:cNvSpPr txBox="1">
            <a:spLocks noChangeArrowheads="1"/>
          </p:cNvSpPr>
          <p:nvPr/>
        </p:nvSpPr>
        <p:spPr bwMode="auto">
          <a:xfrm rot="18568536">
            <a:off x="3003136" y="4497137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Dump</a:t>
            </a:r>
          </a:p>
          <a:p>
            <a:r>
              <a:rPr lang="en-US" dirty="0" smtClean="0"/>
              <a:t>17 MeV</a:t>
            </a:r>
            <a:endParaRPr lang="en-US" dirty="0"/>
          </a:p>
        </p:txBody>
      </p:sp>
      <p:sp>
        <p:nvSpPr>
          <p:cNvPr id="37909" name="Line 129"/>
          <p:cNvSpPr>
            <a:spLocks noChangeAspect="1" noChangeShapeType="1"/>
          </p:cNvSpPr>
          <p:nvPr/>
        </p:nvSpPr>
        <p:spPr bwMode="auto">
          <a:xfrm rot="8247193" flipV="1">
            <a:off x="3100359" y="4423079"/>
            <a:ext cx="108326" cy="1915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42" name="5-Point Star 141"/>
          <p:cNvSpPr/>
          <p:nvPr/>
        </p:nvSpPr>
        <p:spPr bwMode="auto">
          <a:xfrm rot="7662492">
            <a:off x="3549043" y="2915045"/>
            <a:ext cx="190500" cy="171450"/>
          </a:xfrm>
          <a:prstGeom prst="star5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cxnSp>
        <p:nvCxnSpPr>
          <p:cNvPr id="6" name="Straight Connector 5"/>
          <p:cNvCxnSpPr>
            <a:stCxn id="37955" idx="0"/>
            <a:endCxn id="37934" idx="0"/>
          </p:cNvCxnSpPr>
          <p:nvPr/>
        </p:nvCxnSpPr>
        <p:spPr>
          <a:xfrm flipH="1">
            <a:off x="3676215" y="2547420"/>
            <a:ext cx="1910790" cy="2400540"/>
          </a:xfrm>
          <a:prstGeom prst="line">
            <a:avLst/>
          </a:prstGeom>
          <a:ln w="381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948" name="Group 116"/>
          <p:cNvGrpSpPr>
            <a:grpSpLocks/>
          </p:cNvGrpSpPr>
          <p:nvPr/>
        </p:nvGrpSpPr>
        <p:grpSpPr bwMode="auto">
          <a:xfrm rot="7438228">
            <a:off x="4958098" y="1460825"/>
            <a:ext cx="712241" cy="996925"/>
            <a:chOff x="992" y="1228"/>
            <a:chExt cx="572" cy="944"/>
          </a:xfrm>
        </p:grpSpPr>
        <p:sp>
          <p:nvSpPr>
            <p:cNvPr id="37958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9" name="Arc 119"/>
            <p:cNvSpPr>
              <a:spLocks/>
            </p:cNvSpPr>
            <p:nvPr/>
          </p:nvSpPr>
          <p:spPr bwMode="auto">
            <a:xfrm flipH="1" flipV="1">
              <a:off x="992" y="1668"/>
              <a:ext cx="479" cy="50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37" name="Arc 118"/>
          <p:cNvSpPr>
            <a:spLocks/>
          </p:cNvSpPr>
          <p:nvPr/>
        </p:nvSpPr>
        <p:spPr bwMode="auto">
          <a:xfrm rot="7972724">
            <a:off x="2801631" y="4797833"/>
            <a:ext cx="753764" cy="47614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37938" name="Arc 119"/>
          <p:cNvSpPr>
            <a:spLocks/>
          </p:cNvSpPr>
          <p:nvPr/>
        </p:nvSpPr>
        <p:spPr bwMode="auto">
          <a:xfrm rot="7972724" flipV="1">
            <a:off x="2486495" y="4521294"/>
            <a:ext cx="617504" cy="50325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cxnSp>
        <p:nvCxnSpPr>
          <p:cNvPr id="77" name="Straight Connector 76"/>
          <p:cNvCxnSpPr>
            <a:stCxn id="37958" idx="0"/>
            <a:endCxn id="37937" idx="0"/>
          </p:cNvCxnSpPr>
          <p:nvPr/>
        </p:nvCxnSpPr>
        <p:spPr>
          <a:xfrm flipH="1">
            <a:off x="3609422" y="2533151"/>
            <a:ext cx="1919197" cy="2388576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Line 129"/>
          <p:cNvSpPr>
            <a:spLocks noChangeShapeType="1"/>
          </p:cNvSpPr>
          <p:nvPr/>
        </p:nvSpPr>
        <p:spPr bwMode="auto">
          <a:xfrm rot="7163759" flipH="1" flipV="1">
            <a:off x="4459966" y="2080543"/>
            <a:ext cx="139676" cy="230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5128520">
            <a:off x="4472013" y="1804708"/>
            <a:ext cx="301077" cy="344760"/>
            <a:chOff x="3824395" y="3118308"/>
            <a:chExt cx="301077" cy="344760"/>
          </a:xfrm>
        </p:grpSpPr>
        <p:sp>
          <p:nvSpPr>
            <p:cNvPr id="85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953913" y="3279929"/>
              <a:ext cx="120416" cy="41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7" name="Line 129"/>
            <p:cNvSpPr>
              <a:spLocks noChangeAspect="1" noChangeShapeType="1"/>
            </p:cNvSpPr>
            <p:nvPr/>
          </p:nvSpPr>
          <p:spPr bwMode="auto">
            <a:xfrm rot="1763759" flipH="1">
              <a:off x="3999222" y="3400121"/>
              <a:ext cx="122207" cy="629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8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898950" y="3305272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9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851749" y="3333180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0" name="Line 129"/>
            <p:cNvSpPr>
              <a:spLocks noChangeShapeType="1"/>
            </p:cNvSpPr>
            <p:nvPr/>
          </p:nvSpPr>
          <p:spPr bwMode="auto">
            <a:xfrm rot="2761225">
              <a:off x="3824644" y="3159259"/>
              <a:ext cx="122244" cy="1227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1" name="Line 129"/>
            <p:cNvSpPr>
              <a:spLocks noChangeShapeType="1"/>
            </p:cNvSpPr>
            <p:nvPr/>
          </p:nvSpPr>
          <p:spPr bwMode="auto">
            <a:xfrm rot="2761225">
              <a:off x="3856260" y="3180835"/>
              <a:ext cx="109133" cy="680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2" name="Line 129"/>
            <p:cNvSpPr>
              <a:spLocks noChangeShapeType="1"/>
            </p:cNvSpPr>
            <p:nvPr/>
          </p:nvSpPr>
          <p:spPr bwMode="auto">
            <a:xfrm rot="2761225">
              <a:off x="3851582" y="3185367"/>
              <a:ext cx="152677" cy="185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4" name="Line 129"/>
            <p:cNvSpPr>
              <a:spLocks noChangeShapeType="1"/>
            </p:cNvSpPr>
            <p:nvPr/>
          </p:nvSpPr>
          <p:spPr bwMode="auto">
            <a:xfrm rot="1763759" flipH="1">
              <a:off x="4010283" y="3403667"/>
              <a:ext cx="115189" cy="537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sp>
        <p:nvSpPr>
          <p:cNvPr id="95" name="Line 129"/>
          <p:cNvSpPr>
            <a:spLocks noChangeAspect="1" noChangeShapeType="1"/>
          </p:cNvSpPr>
          <p:nvPr/>
        </p:nvSpPr>
        <p:spPr bwMode="auto">
          <a:xfrm rot="7163759" flipH="1" flipV="1">
            <a:off x="4640521" y="2045587"/>
            <a:ext cx="91253" cy="35436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6" name="Line 129"/>
          <p:cNvSpPr>
            <a:spLocks noChangeShapeType="1"/>
          </p:cNvSpPr>
          <p:nvPr/>
        </p:nvSpPr>
        <p:spPr bwMode="auto">
          <a:xfrm rot="7163759" flipH="1" flipV="1">
            <a:off x="4718757" y="1926973"/>
            <a:ext cx="93211" cy="771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7" name="Line 129"/>
          <p:cNvSpPr>
            <a:spLocks noChangeShapeType="1"/>
          </p:cNvSpPr>
          <p:nvPr/>
        </p:nvSpPr>
        <p:spPr bwMode="auto">
          <a:xfrm rot="7163759" flipH="1" flipV="1">
            <a:off x="4709228" y="1964123"/>
            <a:ext cx="131692" cy="455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8" name="Line 129"/>
          <p:cNvSpPr>
            <a:spLocks noChangeShapeType="1"/>
          </p:cNvSpPr>
          <p:nvPr/>
        </p:nvSpPr>
        <p:spPr bwMode="auto">
          <a:xfrm rot="7163759" flipH="1" flipV="1">
            <a:off x="4503236" y="2053312"/>
            <a:ext cx="137062" cy="12671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9" name="Line 129"/>
          <p:cNvSpPr>
            <a:spLocks noChangeShapeType="1"/>
          </p:cNvSpPr>
          <p:nvPr/>
        </p:nvSpPr>
        <p:spPr bwMode="auto">
          <a:xfrm rot="7163759" flipH="1" flipV="1">
            <a:off x="4488640" y="2064438"/>
            <a:ext cx="132978" cy="6818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6" name="Line 60"/>
          <p:cNvSpPr>
            <a:spLocks noChangeAspect="1" noChangeShapeType="1"/>
          </p:cNvSpPr>
          <p:nvPr/>
        </p:nvSpPr>
        <p:spPr bwMode="auto">
          <a:xfrm rot="7163759">
            <a:off x="2879992" y="3613734"/>
            <a:ext cx="914400" cy="12434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 rot="4944993">
            <a:off x="3622479" y="2931445"/>
            <a:ext cx="380925" cy="376904"/>
            <a:chOff x="3864235" y="3972555"/>
            <a:chExt cx="380925" cy="376904"/>
          </a:xfrm>
        </p:grpSpPr>
        <p:sp>
          <p:nvSpPr>
            <p:cNvPr id="84" name="Line 129"/>
            <p:cNvSpPr>
              <a:spLocks noChangeShapeType="1"/>
            </p:cNvSpPr>
            <p:nvPr/>
          </p:nvSpPr>
          <p:spPr bwMode="auto">
            <a:xfrm rot="1763759" flipH="1">
              <a:off x="4038874" y="4318501"/>
              <a:ext cx="146452" cy="30958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864235" y="3972555"/>
              <a:ext cx="380925" cy="369366"/>
              <a:chOff x="3690078" y="3552066"/>
              <a:chExt cx="380925" cy="369366"/>
            </a:xfrm>
          </p:grpSpPr>
          <p:sp>
            <p:nvSpPr>
              <p:cNvPr id="78" name="Line 129"/>
              <p:cNvSpPr>
                <a:spLocks noChangeShapeType="1"/>
              </p:cNvSpPr>
              <p:nvPr/>
            </p:nvSpPr>
            <p:spPr bwMode="auto">
              <a:xfrm rot="1763759" flipH="1" flipV="1">
                <a:off x="3796496" y="3783700"/>
                <a:ext cx="124662" cy="42121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" name="Line 129"/>
              <p:cNvSpPr>
                <a:spLocks noChangeAspect="1" noChangeShapeType="1"/>
              </p:cNvSpPr>
              <p:nvPr/>
            </p:nvSpPr>
            <p:spPr bwMode="auto">
              <a:xfrm rot="1763759" flipH="1" flipV="1">
                <a:off x="3751915" y="3814848"/>
                <a:ext cx="147848" cy="50757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3" name="Line 129"/>
              <p:cNvSpPr>
                <a:spLocks noChangeShapeType="1"/>
              </p:cNvSpPr>
              <p:nvPr/>
            </p:nvSpPr>
            <p:spPr bwMode="auto">
              <a:xfrm rot="2761225">
                <a:off x="3613145" y="3648524"/>
                <a:ext cx="223002" cy="69136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6" name="Line 129"/>
              <p:cNvSpPr>
                <a:spLocks noChangeShapeType="1"/>
              </p:cNvSpPr>
              <p:nvPr/>
            </p:nvSpPr>
            <p:spPr bwMode="auto">
              <a:xfrm rot="2761225">
                <a:off x="3629106" y="3661390"/>
                <a:ext cx="237336" cy="18688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" name="Line 129"/>
              <p:cNvSpPr>
                <a:spLocks noChangeAspect="1" noChangeShapeType="1"/>
              </p:cNvSpPr>
              <p:nvPr/>
            </p:nvSpPr>
            <p:spPr bwMode="auto">
              <a:xfrm rot="1763759" flipH="1" flipV="1">
                <a:off x="3885029" y="3897825"/>
                <a:ext cx="185974" cy="23607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 rot="15797905">
            <a:off x="3574677" y="2902080"/>
            <a:ext cx="440154" cy="433823"/>
            <a:chOff x="3972277" y="4095652"/>
            <a:chExt cx="440154" cy="433823"/>
          </a:xfrm>
        </p:grpSpPr>
        <p:sp>
          <p:nvSpPr>
            <p:cNvPr id="101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110157" y="4306620"/>
              <a:ext cx="141320" cy="4851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2" name="Line 129"/>
            <p:cNvSpPr>
              <a:spLocks noChangeShapeType="1"/>
            </p:cNvSpPr>
            <p:nvPr/>
          </p:nvSpPr>
          <p:spPr bwMode="auto">
            <a:xfrm rot="1763759" flipH="1">
              <a:off x="4179698" y="4415463"/>
              <a:ext cx="207045" cy="1140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3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72991" y="4343807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4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25790" y="4371715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5" name="Line 129"/>
            <p:cNvSpPr>
              <a:spLocks noChangeShapeType="1"/>
            </p:cNvSpPr>
            <p:nvPr/>
          </p:nvSpPr>
          <p:spPr bwMode="auto">
            <a:xfrm rot="2761225">
              <a:off x="3944977" y="4160562"/>
              <a:ext cx="191765" cy="13716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6" name="Line 129"/>
            <p:cNvSpPr>
              <a:spLocks noChangeShapeType="1"/>
            </p:cNvSpPr>
            <p:nvPr/>
          </p:nvSpPr>
          <p:spPr bwMode="auto">
            <a:xfrm rot="2761225">
              <a:off x="3959644" y="4163416"/>
              <a:ext cx="203554" cy="939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7" name="Line 129"/>
            <p:cNvSpPr>
              <a:spLocks noChangeShapeType="1"/>
            </p:cNvSpPr>
            <p:nvPr/>
          </p:nvSpPr>
          <p:spPr bwMode="auto">
            <a:xfrm rot="1763759" flipH="1">
              <a:off x="4190590" y="4418319"/>
              <a:ext cx="210635" cy="559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8" name="Line 129"/>
            <p:cNvSpPr>
              <a:spLocks noChangeShapeType="1"/>
            </p:cNvSpPr>
            <p:nvPr/>
          </p:nvSpPr>
          <p:spPr bwMode="auto">
            <a:xfrm rot="2761225">
              <a:off x="3977682" y="4183382"/>
              <a:ext cx="212794" cy="3733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9" name="Line 129"/>
            <p:cNvSpPr>
              <a:spLocks noChangeShapeType="1"/>
            </p:cNvSpPr>
            <p:nvPr/>
          </p:nvSpPr>
          <p:spPr bwMode="auto">
            <a:xfrm rot="1763759" flipH="1">
              <a:off x="4217359" y="4425341"/>
              <a:ext cx="195072" cy="6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 rot="4729593">
            <a:off x="2738965" y="4029605"/>
            <a:ext cx="370825" cy="335083"/>
            <a:chOff x="3998436" y="4176196"/>
            <a:chExt cx="370825" cy="335083"/>
          </a:xfrm>
        </p:grpSpPr>
        <p:sp>
          <p:nvSpPr>
            <p:cNvPr id="118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127954" y="4318464"/>
              <a:ext cx="120416" cy="41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19" name="Line 129"/>
            <p:cNvSpPr>
              <a:spLocks noChangeShapeType="1"/>
            </p:cNvSpPr>
            <p:nvPr/>
          </p:nvSpPr>
          <p:spPr bwMode="auto">
            <a:xfrm rot="1763759" flipH="1">
              <a:off x="4174047" y="4437002"/>
              <a:ext cx="143335" cy="742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0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72991" y="4343807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1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25790" y="4371715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2" name="Line 129"/>
            <p:cNvSpPr>
              <a:spLocks noChangeShapeType="1"/>
            </p:cNvSpPr>
            <p:nvPr/>
          </p:nvSpPr>
          <p:spPr bwMode="auto">
            <a:xfrm rot="2761225">
              <a:off x="3998685" y="4197794"/>
              <a:ext cx="122244" cy="1227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3" name="Line 129"/>
            <p:cNvSpPr>
              <a:spLocks noChangeShapeType="1"/>
            </p:cNvSpPr>
            <p:nvPr/>
          </p:nvSpPr>
          <p:spPr bwMode="auto">
            <a:xfrm rot="2761225">
              <a:off x="4030301" y="4219370"/>
              <a:ext cx="109133" cy="680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4" name="Line 129"/>
            <p:cNvSpPr>
              <a:spLocks noChangeShapeType="1"/>
            </p:cNvSpPr>
            <p:nvPr/>
          </p:nvSpPr>
          <p:spPr bwMode="auto">
            <a:xfrm rot="1763759" flipH="1">
              <a:off x="4184938" y="4439860"/>
              <a:ext cx="146927" cy="162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5" name="Line 129"/>
            <p:cNvSpPr>
              <a:spLocks noChangeShapeType="1"/>
            </p:cNvSpPr>
            <p:nvPr/>
          </p:nvSpPr>
          <p:spPr bwMode="auto">
            <a:xfrm rot="2761225">
              <a:off x="4043143" y="4230991"/>
              <a:ext cx="127114" cy="175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6" name="Line 129"/>
            <p:cNvSpPr>
              <a:spLocks noChangeShapeType="1"/>
            </p:cNvSpPr>
            <p:nvPr/>
          </p:nvSpPr>
          <p:spPr bwMode="auto">
            <a:xfrm rot="1763759" flipH="1" flipV="1">
              <a:off x="4208218" y="4420214"/>
              <a:ext cx="161043" cy="399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sp>
        <p:nvSpPr>
          <p:cNvPr id="73" name="Line 60"/>
          <p:cNvSpPr>
            <a:spLocks noChangeAspect="1" noChangeShapeType="1"/>
          </p:cNvSpPr>
          <p:nvPr/>
        </p:nvSpPr>
        <p:spPr bwMode="auto">
          <a:xfrm rot="7163759">
            <a:off x="3751689" y="2454435"/>
            <a:ext cx="914400" cy="12434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0" name="Line 129"/>
          <p:cNvSpPr>
            <a:spLocks noChangeShapeType="1"/>
          </p:cNvSpPr>
          <p:nvPr/>
        </p:nvSpPr>
        <p:spPr bwMode="auto">
          <a:xfrm rot="7163759" flipH="1" flipV="1">
            <a:off x="2855343" y="4366352"/>
            <a:ext cx="112769" cy="5599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1" name="Line 129"/>
          <p:cNvSpPr>
            <a:spLocks noChangeShapeType="1"/>
          </p:cNvSpPr>
          <p:nvPr/>
        </p:nvSpPr>
        <p:spPr bwMode="auto">
          <a:xfrm rot="7163759" flipV="1">
            <a:off x="2925240" y="4299471"/>
            <a:ext cx="136577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3" name="Line 129"/>
          <p:cNvSpPr>
            <a:spLocks noChangeShapeType="1"/>
          </p:cNvSpPr>
          <p:nvPr/>
        </p:nvSpPr>
        <p:spPr bwMode="auto">
          <a:xfrm rot="7163759">
            <a:off x="2869958" y="4270542"/>
            <a:ext cx="132339" cy="1292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4" name="Line 129"/>
          <p:cNvSpPr>
            <a:spLocks noChangeShapeType="1"/>
          </p:cNvSpPr>
          <p:nvPr/>
        </p:nvSpPr>
        <p:spPr bwMode="auto">
          <a:xfrm rot="7163759" flipV="1">
            <a:off x="2824971" y="4361571"/>
            <a:ext cx="127053" cy="2279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pic>
        <p:nvPicPr>
          <p:cNvPr id="155" name="Picture 154" descr="Screen Shot 2015-02-18 at 3.11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8" y="1365412"/>
            <a:ext cx="2432063" cy="1681426"/>
          </a:xfrm>
          <a:prstGeom prst="rect">
            <a:avLst/>
          </a:prstGeom>
        </p:spPr>
      </p:pic>
      <p:sp>
        <p:nvSpPr>
          <p:cNvPr id="156" name="Freeform 138"/>
          <p:cNvSpPr>
            <a:spLocks noChangeAspect="1"/>
          </p:cNvSpPr>
          <p:nvPr/>
        </p:nvSpPr>
        <p:spPr bwMode="auto">
          <a:xfrm rot="8273720" flipH="1" flipV="1">
            <a:off x="3841227" y="1282400"/>
            <a:ext cx="2563459" cy="138478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57" name="Line 60"/>
          <p:cNvSpPr>
            <a:spLocks noChangeAspect="1" noChangeShapeType="1"/>
          </p:cNvSpPr>
          <p:nvPr/>
        </p:nvSpPr>
        <p:spPr bwMode="auto">
          <a:xfrm rot="7163759">
            <a:off x="2918669" y="3284237"/>
            <a:ext cx="925991" cy="125916"/>
          </a:xfrm>
          <a:prstGeom prst="line">
            <a:avLst/>
          </a:prstGeom>
          <a:noFill/>
          <a:ln w="57150" cmpd="sng">
            <a:solidFill>
              <a:srgbClr val="D116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8" name="Line 60"/>
          <p:cNvSpPr>
            <a:spLocks noChangeAspect="1" noChangeShapeType="1"/>
          </p:cNvSpPr>
          <p:nvPr/>
        </p:nvSpPr>
        <p:spPr bwMode="auto">
          <a:xfrm rot="7163759">
            <a:off x="3476923" y="2558105"/>
            <a:ext cx="914173" cy="124309"/>
          </a:xfrm>
          <a:prstGeom prst="line">
            <a:avLst/>
          </a:prstGeom>
          <a:noFill/>
          <a:ln w="57150" cmpd="sng">
            <a:solidFill>
              <a:srgbClr val="D116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159" name="Group 158"/>
          <p:cNvGrpSpPr/>
          <p:nvPr/>
        </p:nvGrpSpPr>
        <p:grpSpPr>
          <a:xfrm rot="4493772">
            <a:off x="3715986" y="2822001"/>
            <a:ext cx="131397" cy="246358"/>
            <a:chOff x="4558972" y="4479718"/>
            <a:chExt cx="148267" cy="269147"/>
          </a:xfrm>
        </p:grpSpPr>
        <p:sp>
          <p:nvSpPr>
            <p:cNvPr id="160" name="Arc 119"/>
            <p:cNvSpPr>
              <a:spLocks/>
            </p:cNvSpPr>
            <p:nvPr/>
          </p:nvSpPr>
          <p:spPr bwMode="auto">
            <a:xfrm rot="2038228" flipH="1" flipV="1">
              <a:off x="4607806" y="4613971"/>
              <a:ext cx="99433" cy="1348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161" name="Arc 119"/>
            <p:cNvSpPr>
              <a:spLocks/>
            </p:cNvSpPr>
            <p:nvPr/>
          </p:nvSpPr>
          <p:spPr bwMode="auto">
            <a:xfrm rot="13009647" flipH="1" flipV="1">
              <a:off x="4558972" y="4479718"/>
              <a:ext cx="130929" cy="968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 rot="21431575" flipH="1">
            <a:off x="3564243" y="3010266"/>
            <a:ext cx="176161" cy="284332"/>
            <a:chOff x="4546162" y="4445216"/>
            <a:chExt cx="176161" cy="284332"/>
          </a:xfrm>
        </p:grpSpPr>
        <p:sp>
          <p:nvSpPr>
            <p:cNvPr id="115" name="Arc 119"/>
            <p:cNvSpPr>
              <a:spLocks/>
            </p:cNvSpPr>
            <p:nvPr/>
          </p:nvSpPr>
          <p:spPr bwMode="auto">
            <a:xfrm rot="2038228" flipH="1" flipV="1">
              <a:off x="4618911" y="4621153"/>
              <a:ext cx="103412" cy="10839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116" name="Arc 119"/>
            <p:cNvSpPr>
              <a:spLocks/>
            </p:cNvSpPr>
            <p:nvPr/>
          </p:nvSpPr>
          <p:spPr bwMode="auto">
            <a:xfrm rot="13009647" flipH="1" flipV="1">
              <a:off x="4546162" y="4445216"/>
              <a:ext cx="157924" cy="1424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36" name="Oval 135"/>
          <p:cNvSpPr>
            <a:spLocks noChangeArrowheads="1"/>
          </p:cNvSpPr>
          <p:nvPr/>
        </p:nvSpPr>
        <p:spPr bwMode="auto">
          <a:xfrm rot="7662492">
            <a:off x="4989119" y="1996166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11" name="Text Box 132"/>
          <p:cNvSpPr txBox="1">
            <a:spLocks noChangeArrowheads="1"/>
          </p:cNvSpPr>
          <p:nvPr/>
        </p:nvSpPr>
        <p:spPr bwMode="auto">
          <a:xfrm rot="18386982">
            <a:off x="3814308" y="2509879"/>
            <a:ext cx="1102404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008000"/>
                </a:solidFill>
              </a:rPr>
              <a:t>5.453 GeV</a:t>
            </a:r>
            <a:r>
              <a:rPr lang="en-US" b="1" dirty="0">
                <a:solidFill>
                  <a:srgbClr val="008000"/>
                </a:solidFill>
              </a:rPr>
              <a:t>/pass</a:t>
            </a:r>
          </a:p>
        </p:txBody>
      </p:sp>
      <p:sp>
        <p:nvSpPr>
          <p:cNvPr id="112" name="Text Box 137"/>
          <p:cNvSpPr txBox="1">
            <a:spLocks noChangeArrowheads="1"/>
          </p:cNvSpPr>
          <p:nvPr/>
        </p:nvSpPr>
        <p:spPr bwMode="auto">
          <a:xfrm rot="18477966">
            <a:off x="4229467" y="2716964"/>
            <a:ext cx="596268" cy="243656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/>
              <a:t>Linac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110" name="Oval 109"/>
          <p:cNvSpPr>
            <a:spLocks noChangeArrowheads="1"/>
          </p:cNvSpPr>
          <p:nvPr/>
        </p:nvSpPr>
        <p:spPr bwMode="auto">
          <a:xfrm rot="7662492">
            <a:off x="4989120" y="1999481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2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424E-6 4.62856E-9 L -0.01198 0.01828 L -0.0613 0.01226 L -0.12261 0.12057 L -0.11879 0.15343 L -0.13251 0.17172 L -0.1563 0.18144 L -0.21674 0.28743 L -0.23775 0.29113 L -0.24783 0.31057 L -0.24418 0.33742 L -0.25321 0.35454 L -0.25964 0.37144 L -0.26328 0.39458 L -0.26241 0.41657 L -0.25599 0.44341 L -0.2414 0.45915 L -0.22299 0.46401 L -0.19746 0.45683 L -0.17836 0.44226 L -0.16099 0.42282 L -0.15543 0.41425 L 0.04377 0.08539 L 0.05749 0.06225 L 0.06391 0.04512 L 0.06947 0.02082 L 0.07225 -0.00116 L 0.0686 -0.02546 L 0.06114 -0.04374 L 0.04655 -0.06203 L 0.0264 -0.06827 L 0.01094 -0.06457 L -0.00555 -0.05601 L -0.01198 -0.05369 L -0.03022 -0.02546 L -0.04932 -0.02685 L -0.06217 -0.00602 L -0.06217 0.01342 L -0.12157 0.12173 L -0.12348 0.15343 L -0.13355 0.16801 L -0.15821 0.18282 L -0.21848 0.28998 L -0.2322 0.29715 L -0.24227 0.31914 L -0.24418 0.34228 L -0.25599 0.35825 L -0.26241 0.38 L -0.26415 0.40199 L -0.26241 0.42397 L -0.25408 0.44457 L -0.24036 0.45799 L -0.22299 0.46285 L -0.19833 0.45568 L -0.17836 0.43971 L -0.15821 0.42143 L 0.0594 0.05855 L 0.06582 0.0354 L 0.07034 0.01458 L 0.07121 -0.00972 L 0.06756 -0.02916 L 0.06027 -0.04745 L 0.05124 -0.06203 L 0.03196 -0.06943 L 0.01181 -0.06827 L -0.00278 -0.05855 L -0.02205 -0.04143 L -0.03299 -0.0243 L -0.04845 -0.0206 L -0.05766 -0.00371 L -0.06043 0.01342 L -0.12348 0.12173 L -0.12799 0.14857 L -0.13998 0.16686 L -0.1563 0.18282 L -0.21934 0.28998 L -0.22768 0.30201 L -0.23671 0.31914 L -0.24227 0.33626 L -0.25964 0.36912 L -0.26328 0.39342 L -0.26328 0.41772 L -0.25686 0.43971 L -0.24678 0.45683 L -0.23133 0.46285 L -0.21031 0.46169 L -0.19017 0.45082 L -0.16915 0.43254 L -0.15456 0.41425 L 0.05384 0.06711 L 0.06478 0.03656 L 0.07034 0.01226 L 0.07034 -0.01088 L 0.06478 -0.03773 L 0.05384 -0.05855 L 0.03561 -0.06689 L 0.01372 -0.06689 L -0.00833 -0.05601 L -0.02466 -0.03657 L -0.03195 -0.0243 L -0.0521 -0.00116 L -0.05939 0.01342 L -0.12521 0.12543 L -0.13998 0.13885 L -0.15092 0.15598 L -0.15352 0.17912 L -0.21848 0.28882 L -0.22125 0.31682 L -0.22942 0.33742 L -0.23775 0.34228 L -0.25043 0.37028 L -0.25408 0.38741 L -0.25512 0.408 L -0.24869 0.43115 L -0.23584 0.44943 L -0.21934 0.46054 L -0.19468 0.45429 L -0.16915 0.44087 L -0.14814 0.42027 L -0.14084 0.40569 L 0.04742 0.09025 L 0.06218 0.06711 L 0.07121 0.04397 L 0.07486 0.0243 L 0.0759 0.00486 L 0.07486 -0.02199 L 0.06582 -0.04259 L 0.05124 -0.05971 L 0.0264 -0.06087 L 0.0073 -0.05485 L -0.00729 -0.04027 L -0.02292 -0.0206 L -0.03299 -0.00486 L -0.04307 0.00601 L -0.05939 0.01342 L -0.12261 0.12057 L -0.13529 0.14256 L -0.14727 0.15968 L -0.15265 0.17912 L -0.21761 0.28882 L -0.22577 0.31428 L -0.23306 0.32654 L -0.23671 0.34228 L -0.24505 0.35825 L -0.25147 0.37884 L -0.25321 0.39828 L -0.25234 0.41911 L -0.24592 0.43855 L -0.23671 0.44827 L -0.22212 0.46054 L -0.19468 0.45915 L -0.17732 0.45082 L -0.15821 0.43254 L -0.14449 0.41541 L 0.05575 0.07914 L 0.06756 0.05114 L 0.07486 0.02082 L 0.07486 -0.01944 L 0.06669 -0.04629 L 0.05124 -0.05855 L 0.02831 -0.06203 L 0.01008 -0.05485 L -0.01007 -0.04027 L -0.02466 -0.0206 L -0.03751 -0.00972 L -0.04932 0.0037 L -0.06043 0.01712 L -0.12348 0.12057 L -0.13077 0.12913 L -0.13998 0.13168 L -0.14536 0.12798 L -0.15543 0.13515 " pathEditMode="relative" ptsTypes="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2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038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NS-FFAG LHeC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Recirculator 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ea typeface="Arial Unicode MS" charset="0"/>
                <a:cs typeface="Arial" charset="0"/>
              </a:rPr>
              <a:t>with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en-US" sz="3200" b="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ER </a:t>
            </a:r>
            <a:endParaRPr lang="en-US" sz="3200" b="0" dirty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37900" name="Text Box 137"/>
          <p:cNvSpPr txBox="1">
            <a:spLocks noChangeArrowheads="1"/>
          </p:cNvSpPr>
          <p:nvPr/>
        </p:nvSpPr>
        <p:spPr bwMode="auto">
          <a:xfrm>
            <a:off x="1598391" y="4958969"/>
            <a:ext cx="4397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/>
              <a:t>LHC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9922" y="5010724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43.644 GeV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54.550 GeV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671045" y="4880654"/>
            <a:ext cx="13081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High energy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NS-FFAG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eft Brace 62"/>
          <p:cNvSpPr/>
          <p:nvPr/>
        </p:nvSpPr>
        <p:spPr>
          <a:xfrm>
            <a:off x="4903392" y="5135300"/>
            <a:ext cx="168165" cy="455709"/>
          </a:xfrm>
          <a:prstGeom prst="leftBrace">
            <a:avLst>
              <a:gd name="adj1" fmla="val 33676"/>
              <a:gd name="adj2" fmla="val 50000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397059" y="1116133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32.735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21.829 GeV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10.906 GeV</a:t>
            </a:r>
          </a:p>
        </p:txBody>
      </p:sp>
      <p:sp>
        <p:nvSpPr>
          <p:cNvPr id="69" name="Left Brace 68"/>
          <p:cNvSpPr/>
          <p:nvPr/>
        </p:nvSpPr>
        <p:spPr>
          <a:xfrm>
            <a:off x="7121967" y="1148378"/>
            <a:ext cx="259213" cy="845015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83139" y="1107606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LOW energy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NS-FFAG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911" name="Text Box 137"/>
          <p:cNvSpPr txBox="1">
            <a:spLocks noChangeArrowheads="1"/>
          </p:cNvSpPr>
          <p:nvPr/>
        </p:nvSpPr>
        <p:spPr bwMode="auto">
          <a:xfrm>
            <a:off x="3033294" y="2512227"/>
            <a:ext cx="614363" cy="24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7030A0"/>
                </a:solidFill>
              </a:rPr>
              <a:t>60 GeV</a:t>
            </a:r>
          </a:p>
        </p:txBody>
      </p:sp>
      <p:sp>
        <p:nvSpPr>
          <p:cNvPr id="152" name="Line 129"/>
          <p:cNvSpPr>
            <a:spLocks noChangeShapeType="1"/>
          </p:cNvSpPr>
          <p:nvPr/>
        </p:nvSpPr>
        <p:spPr bwMode="auto">
          <a:xfrm rot="8247193" flipV="1">
            <a:off x="2922175" y="4102380"/>
            <a:ext cx="180034" cy="7565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892" name="Rectangle 150"/>
          <p:cNvSpPr>
            <a:spLocks noChangeArrowheads="1"/>
          </p:cNvSpPr>
          <p:nvPr/>
        </p:nvSpPr>
        <p:spPr bwMode="auto">
          <a:xfrm rot="7662492">
            <a:off x="3003611" y="4468297"/>
            <a:ext cx="152400" cy="133350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894" name="Text Box 132"/>
          <p:cNvSpPr txBox="1">
            <a:spLocks noChangeArrowheads="1"/>
          </p:cNvSpPr>
          <p:nvPr/>
        </p:nvSpPr>
        <p:spPr bwMode="auto">
          <a:xfrm rot="18386982">
            <a:off x="2925030" y="3702721"/>
            <a:ext cx="1102404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008000"/>
                </a:solidFill>
              </a:rPr>
              <a:t>5.453 GeV</a:t>
            </a:r>
            <a:r>
              <a:rPr lang="en-US" b="1" dirty="0">
                <a:solidFill>
                  <a:srgbClr val="008000"/>
                </a:solidFill>
              </a:rPr>
              <a:t>/pass</a:t>
            </a:r>
          </a:p>
        </p:txBody>
      </p:sp>
      <p:sp>
        <p:nvSpPr>
          <p:cNvPr id="37899" name="Freeform 138"/>
          <p:cNvSpPr>
            <a:spLocks noChangeAspect="1"/>
          </p:cNvSpPr>
          <p:nvPr/>
        </p:nvSpPr>
        <p:spPr bwMode="auto">
          <a:xfrm rot="17977353">
            <a:off x="1000048" y="4786849"/>
            <a:ext cx="2732508" cy="147610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37901" name="Text Box 132"/>
          <p:cNvSpPr txBox="1">
            <a:spLocks noChangeArrowheads="1"/>
          </p:cNvSpPr>
          <p:nvPr/>
        </p:nvSpPr>
        <p:spPr bwMode="auto">
          <a:xfrm rot="18458198">
            <a:off x="3335230" y="2777560"/>
            <a:ext cx="303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660066"/>
                </a:solidFill>
              </a:rPr>
              <a:t>IP</a:t>
            </a:r>
          </a:p>
        </p:txBody>
      </p:sp>
      <p:grpSp>
        <p:nvGrpSpPr>
          <p:cNvPr id="37949" name="Group 116"/>
          <p:cNvGrpSpPr>
            <a:grpSpLocks/>
          </p:cNvGrpSpPr>
          <p:nvPr/>
        </p:nvGrpSpPr>
        <p:grpSpPr bwMode="auto">
          <a:xfrm rot="7438228">
            <a:off x="5026807" y="1503843"/>
            <a:ext cx="702428" cy="970550"/>
            <a:chOff x="1003" y="1228"/>
            <a:chExt cx="565" cy="864"/>
          </a:xfrm>
        </p:grpSpPr>
        <p:sp>
          <p:nvSpPr>
            <p:cNvPr id="37954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55" name="Arc 118"/>
            <p:cNvSpPr>
              <a:spLocks/>
            </p:cNvSpPr>
            <p:nvPr/>
          </p:nvSpPr>
          <p:spPr bwMode="auto">
            <a:xfrm flipH="1">
              <a:off x="1003" y="1228"/>
              <a:ext cx="561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6" name="Arc 119"/>
            <p:cNvSpPr>
              <a:spLocks/>
            </p:cNvSpPr>
            <p:nvPr/>
          </p:nvSpPr>
          <p:spPr bwMode="auto">
            <a:xfrm flipH="1" flipV="1">
              <a:off x="1004" y="1668"/>
              <a:ext cx="505" cy="4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47" name="Line 129"/>
          <p:cNvSpPr>
            <a:spLocks noChangeAspect="1" noChangeShapeType="1"/>
          </p:cNvSpPr>
          <p:nvPr/>
        </p:nvSpPr>
        <p:spPr bwMode="auto">
          <a:xfrm rot="7163759" flipH="1" flipV="1">
            <a:off x="4596895" y="2000306"/>
            <a:ext cx="125017" cy="4854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37928" name="Group 116"/>
          <p:cNvGrpSpPr>
            <a:grpSpLocks/>
          </p:cNvGrpSpPr>
          <p:nvPr/>
        </p:nvGrpSpPr>
        <p:grpSpPr bwMode="auto">
          <a:xfrm rot="7972724" flipH="1">
            <a:off x="2750568" y="4400000"/>
            <a:ext cx="691499" cy="949514"/>
            <a:chOff x="992" y="1228"/>
            <a:chExt cx="576" cy="900"/>
          </a:xfrm>
        </p:grpSpPr>
        <p:sp>
          <p:nvSpPr>
            <p:cNvPr id="37933" name="Freeform 117"/>
            <p:cNvSpPr>
              <a:spLocks/>
            </p:cNvSpPr>
            <p:nvPr/>
          </p:nvSpPr>
          <p:spPr bwMode="auto">
            <a:xfrm>
              <a:off x="1061" y="1228"/>
              <a:ext cx="507" cy="680"/>
            </a:xfrm>
            <a:custGeom>
              <a:avLst/>
              <a:gdLst>
                <a:gd name="T0" fmla="*/ 507 w 507"/>
                <a:gd name="T1" fmla="*/ 0 h 680"/>
                <a:gd name="T2" fmla="*/ 95 w 507"/>
                <a:gd name="T3" fmla="*/ 444 h 680"/>
                <a:gd name="T4" fmla="*/ 27 w 507"/>
                <a:gd name="T5" fmla="*/ 636 h 680"/>
                <a:gd name="T6" fmla="*/ 259 w 507"/>
                <a:gd name="T7" fmla="*/ 680 h 6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680"/>
                <a:gd name="T14" fmla="*/ 507 w 507"/>
                <a:gd name="T15" fmla="*/ 680 h 6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680">
                  <a:moveTo>
                    <a:pt x="507" y="0"/>
                  </a:moveTo>
                  <a:cubicBezTo>
                    <a:pt x="341" y="169"/>
                    <a:pt x="175" y="338"/>
                    <a:pt x="95" y="444"/>
                  </a:cubicBezTo>
                  <a:cubicBezTo>
                    <a:pt x="15" y="550"/>
                    <a:pt x="0" y="597"/>
                    <a:pt x="27" y="636"/>
                  </a:cubicBezTo>
                  <a:cubicBezTo>
                    <a:pt x="54" y="675"/>
                    <a:pt x="156" y="677"/>
                    <a:pt x="259" y="680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34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35" name="Arc 119"/>
            <p:cNvSpPr>
              <a:spLocks/>
            </p:cNvSpPr>
            <p:nvPr/>
          </p:nvSpPr>
          <p:spPr bwMode="auto">
            <a:xfrm flipH="1" flipV="1">
              <a:off x="992" y="1668"/>
              <a:ext cx="434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26" name="Line 129"/>
          <p:cNvSpPr>
            <a:spLocks noChangeShapeType="1"/>
          </p:cNvSpPr>
          <p:nvPr/>
        </p:nvSpPr>
        <p:spPr bwMode="auto">
          <a:xfrm rot="8247193" flipV="1">
            <a:off x="2962515" y="4078252"/>
            <a:ext cx="145198" cy="13433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3" name="Text Box 137"/>
          <p:cNvSpPr txBox="1">
            <a:spLocks noChangeArrowheads="1"/>
          </p:cNvSpPr>
          <p:nvPr/>
        </p:nvSpPr>
        <p:spPr bwMode="auto">
          <a:xfrm rot="18477966">
            <a:off x="3394569" y="3833288"/>
            <a:ext cx="592137" cy="24447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/>
              <a:t>Linac 2</a:t>
            </a:r>
          </a:p>
        </p:txBody>
      </p:sp>
      <p:sp>
        <p:nvSpPr>
          <p:cNvPr id="37904" name="Line 129"/>
          <p:cNvSpPr>
            <a:spLocks noChangeAspect="1" noChangeShapeType="1"/>
          </p:cNvSpPr>
          <p:nvPr/>
        </p:nvSpPr>
        <p:spPr bwMode="auto">
          <a:xfrm rot="7077791" flipH="1" flipV="1">
            <a:off x="4622086" y="1943702"/>
            <a:ext cx="195490" cy="43038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5" name="Line 129"/>
          <p:cNvSpPr>
            <a:spLocks noChangeAspect="1" noChangeShapeType="1"/>
          </p:cNvSpPr>
          <p:nvPr/>
        </p:nvSpPr>
        <p:spPr bwMode="auto">
          <a:xfrm rot="8247193" flipV="1">
            <a:off x="4923139" y="2128860"/>
            <a:ext cx="107232" cy="1667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6" name="Line 129"/>
          <p:cNvSpPr>
            <a:spLocks noChangeShapeType="1"/>
          </p:cNvSpPr>
          <p:nvPr/>
        </p:nvSpPr>
        <p:spPr bwMode="auto">
          <a:xfrm rot="8247193" flipV="1">
            <a:off x="3042252" y="4050055"/>
            <a:ext cx="134389" cy="35263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7907" name="Text Box 137"/>
          <p:cNvSpPr txBox="1">
            <a:spLocks noChangeArrowheads="1"/>
          </p:cNvSpPr>
          <p:nvPr/>
        </p:nvSpPr>
        <p:spPr bwMode="auto">
          <a:xfrm rot="18581301">
            <a:off x="5006850" y="2035479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Injector </a:t>
            </a:r>
          </a:p>
          <a:p>
            <a:r>
              <a:rPr lang="en-US" dirty="0" smtClean="0"/>
              <a:t>17 MeV </a:t>
            </a:r>
            <a:endParaRPr lang="en-US" dirty="0"/>
          </a:p>
        </p:txBody>
      </p:sp>
      <p:sp>
        <p:nvSpPr>
          <p:cNvPr id="37908" name="Text Box 137"/>
          <p:cNvSpPr txBox="1">
            <a:spLocks noChangeArrowheads="1"/>
          </p:cNvSpPr>
          <p:nvPr/>
        </p:nvSpPr>
        <p:spPr bwMode="auto">
          <a:xfrm rot="18568536">
            <a:off x="3003136" y="4497137"/>
            <a:ext cx="624696" cy="397545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 smtClean="0"/>
              <a:t>Dump</a:t>
            </a:r>
          </a:p>
          <a:p>
            <a:r>
              <a:rPr lang="en-US" dirty="0" smtClean="0"/>
              <a:t>17 MeV</a:t>
            </a:r>
            <a:endParaRPr lang="en-US" dirty="0"/>
          </a:p>
        </p:txBody>
      </p:sp>
      <p:sp>
        <p:nvSpPr>
          <p:cNvPr id="37909" name="Line 129"/>
          <p:cNvSpPr>
            <a:spLocks noChangeAspect="1" noChangeShapeType="1"/>
          </p:cNvSpPr>
          <p:nvPr/>
        </p:nvSpPr>
        <p:spPr bwMode="auto">
          <a:xfrm rot="8247193" flipV="1">
            <a:off x="3100359" y="4423079"/>
            <a:ext cx="108326" cy="1915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42" name="5-Point Star 141"/>
          <p:cNvSpPr/>
          <p:nvPr/>
        </p:nvSpPr>
        <p:spPr bwMode="auto">
          <a:xfrm rot="7662492">
            <a:off x="3549043" y="2915045"/>
            <a:ext cx="190500" cy="171450"/>
          </a:xfrm>
          <a:prstGeom prst="star5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cxnSp>
        <p:nvCxnSpPr>
          <p:cNvPr id="6" name="Straight Connector 5"/>
          <p:cNvCxnSpPr>
            <a:stCxn id="37955" idx="0"/>
            <a:endCxn id="37934" idx="0"/>
          </p:cNvCxnSpPr>
          <p:nvPr/>
        </p:nvCxnSpPr>
        <p:spPr>
          <a:xfrm flipH="1">
            <a:off x="3676215" y="2547420"/>
            <a:ext cx="1910790" cy="2400540"/>
          </a:xfrm>
          <a:prstGeom prst="line">
            <a:avLst/>
          </a:prstGeom>
          <a:ln w="381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948" name="Group 116"/>
          <p:cNvGrpSpPr>
            <a:grpSpLocks/>
          </p:cNvGrpSpPr>
          <p:nvPr/>
        </p:nvGrpSpPr>
        <p:grpSpPr bwMode="auto">
          <a:xfrm rot="7438228">
            <a:off x="4958098" y="1460825"/>
            <a:ext cx="712241" cy="996925"/>
            <a:chOff x="992" y="1228"/>
            <a:chExt cx="572" cy="944"/>
          </a:xfrm>
        </p:grpSpPr>
        <p:sp>
          <p:nvSpPr>
            <p:cNvPr id="37958" name="Arc 118"/>
            <p:cNvSpPr>
              <a:spLocks/>
            </p:cNvSpPr>
            <p:nvPr/>
          </p:nvSpPr>
          <p:spPr bwMode="auto">
            <a:xfrm flipH="1">
              <a:off x="992" y="1228"/>
              <a:ext cx="572" cy="4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37959" name="Arc 119"/>
            <p:cNvSpPr>
              <a:spLocks/>
            </p:cNvSpPr>
            <p:nvPr/>
          </p:nvSpPr>
          <p:spPr bwMode="auto">
            <a:xfrm flipH="1" flipV="1">
              <a:off x="992" y="1668"/>
              <a:ext cx="479" cy="50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937" name="Arc 118"/>
          <p:cNvSpPr>
            <a:spLocks/>
          </p:cNvSpPr>
          <p:nvPr/>
        </p:nvSpPr>
        <p:spPr bwMode="auto">
          <a:xfrm rot="7972724">
            <a:off x="2801631" y="4797833"/>
            <a:ext cx="753764" cy="47614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sp>
        <p:nvSpPr>
          <p:cNvPr id="37938" name="Arc 119"/>
          <p:cNvSpPr>
            <a:spLocks/>
          </p:cNvSpPr>
          <p:nvPr/>
        </p:nvSpPr>
        <p:spPr bwMode="auto">
          <a:xfrm rot="7972724" flipV="1">
            <a:off x="2486495" y="4521294"/>
            <a:ext cx="617504" cy="50325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 anchor="ctr">
            <a:spAutoFit/>
          </a:bodyPr>
          <a:lstStyle/>
          <a:p>
            <a:endParaRPr lang="en-US"/>
          </a:p>
        </p:txBody>
      </p:sp>
      <p:cxnSp>
        <p:nvCxnSpPr>
          <p:cNvPr id="77" name="Straight Connector 76"/>
          <p:cNvCxnSpPr>
            <a:stCxn id="37958" idx="0"/>
            <a:endCxn id="37937" idx="0"/>
          </p:cNvCxnSpPr>
          <p:nvPr/>
        </p:nvCxnSpPr>
        <p:spPr>
          <a:xfrm flipH="1">
            <a:off x="3609422" y="2533151"/>
            <a:ext cx="1919197" cy="2388576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Line 129"/>
          <p:cNvSpPr>
            <a:spLocks noChangeShapeType="1"/>
          </p:cNvSpPr>
          <p:nvPr/>
        </p:nvSpPr>
        <p:spPr bwMode="auto">
          <a:xfrm rot="7163759" flipH="1" flipV="1">
            <a:off x="4459966" y="2080543"/>
            <a:ext cx="139676" cy="230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5128520">
            <a:off x="4472013" y="1804708"/>
            <a:ext cx="301077" cy="344760"/>
            <a:chOff x="3824395" y="3118308"/>
            <a:chExt cx="301077" cy="344760"/>
          </a:xfrm>
        </p:grpSpPr>
        <p:sp>
          <p:nvSpPr>
            <p:cNvPr id="85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953913" y="3279929"/>
              <a:ext cx="120416" cy="41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7" name="Line 129"/>
            <p:cNvSpPr>
              <a:spLocks noChangeAspect="1" noChangeShapeType="1"/>
            </p:cNvSpPr>
            <p:nvPr/>
          </p:nvSpPr>
          <p:spPr bwMode="auto">
            <a:xfrm rot="1763759" flipH="1">
              <a:off x="3999222" y="3400121"/>
              <a:ext cx="122207" cy="629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8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898950" y="3305272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89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3851749" y="3333180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0" name="Line 129"/>
            <p:cNvSpPr>
              <a:spLocks noChangeShapeType="1"/>
            </p:cNvSpPr>
            <p:nvPr/>
          </p:nvSpPr>
          <p:spPr bwMode="auto">
            <a:xfrm rot="2761225">
              <a:off x="3824644" y="3159259"/>
              <a:ext cx="122244" cy="1227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1" name="Line 129"/>
            <p:cNvSpPr>
              <a:spLocks noChangeShapeType="1"/>
            </p:cNvSpPr>
            <p:nvPr/>
          </p:nvSpPr>
          <p:spPr bwMode="auto">
            <a:xfrm rot="2761225">
              <a:off x="3856260" y="3180835"/>
              <a:ext cx="109133" cy="680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2" name="Line 129"/>
            <p:cNvSpPr>
              <a:spLocks noChangeShapeType="1"/>
            </p:cNvSpPr>
            <p:nvPr/>
          </p:nvSpPr>
          <p:spPr bwMode="auto">
            <a:xfrm rot="2761225">
              <a:off x="3851582" y="3185367"/>
              <a:ext cx="152677" cy="185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94" name="Line 129"/>
            <p:cNvSpPr>
              <a:spLocks noChangeShapeType="1"/>
            </p:cNvSpPr>
            <p:nvPr/>
          </p:nvSpPr>
          <p:spPr bwMode="auto">
            <a:xfrm rot="1763759" flipH="1">
              <a:off x="4010283" y="3403667"/>
              <a:ext cx="115189" cy="537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sp>
        <p:nvSpPr>
          <p:cNvPr id="95" name="Line 129"/>
          <p:cNvSpPr>
            <a:spLocks noChangeAspect="1" noChangeShapeType="1"/>
          </p:cNvSpPr>
          <p:nvPr/>
        </p:nvSpPr>
        <p:spPr bwMode="auto">
          <a:xfrm rot="7163759" flipH="1" flipV="1">
            <a:off x="4640521" y="2045587"/>
            <a:ext cx="91253" cy="35436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6" name="Line 129"/>
          <p:cNvSpPr>
            <a:spLocks noChangeShapeType="1"/>
          </p:cNvSpPr>
          <p:nvPr/>
        </p:nvSpPr>
        <p:spPr bwMode="auto">
          <a:xfrm rot="7163759" flipH="1" flipV="1">
            <a:off x="4718757" y="1926973"/>
            <a:ext cx="93211" cy="7716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7" name="Line 129"/>
          <p:cNvSpPr>
            <a:spLocks noChangeShapeType="1"/>
          </p:cNvSpPr>
          <p:nvPr/>
        </p:nvSpPr>
        <p:spPr bwMode="auto">
          <a:xfrm rot="7163759" flipH="1" flipV="1">
            <a:off x="4709228" y="1964123"/>
            <a:ext cx="131692" cy="455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8" name="Line 129"/>
          <p:cNvSpPr>
            <a:spLocks noChangeShapeType="1"/>
          </p:cNvSpPr>
          <p:nvPr/>
        </p:nvSpPr>
        <p:spPr bwMode="auto">
          <a:xfrm rot="7163759" flipH="1" flipV="1">
            <a:off x="4503236" y="2053312"/>
            <a:ext cx="137062" cy="12671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99" name="Line 129"/>
          <p:cNvSpPr>
            <a:spLocks noChangeShapeType="1"/>
          </p:cNvSpPr>
          <p:nvPr/>
        </p:nvSpPr>
        <p:spPr bwMode="auto">
          <a:xfrm rot="7163759" flipH="1" flipV="1">
            <a:off x="4488640" y="2064438"/>
            <a:ext cx="132978" cy="6818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76" name="Line 60"/>
          <p:cNvSpPr>
            <a:spLocks noChangeAspect="1" noChangeShapeType="1"/>
          </p:cNvSpPr>
          <p:nvPr/>
        </p:nvSpPr>
        <p:spPr bwMode="auto">
          <a:xfrm rot="7163759">
            <a:off x="2879992" y="3613734"/>
            <a:ext cx="914400" cy="12434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 rot="4944993">
            <a:off x="3622479" y="2931445"/>
            <a:ext cx="380925" cy="376904"/>
            <a:chOff x="3864235" y="3972555"/>
            <a:chExt cx="380925" cy="376904"/>
          </a:xfrm>
        </p:grpSpPr>
        <p:sp>
          <p:nvSpPr>
            <p:cNvPr id="84" name="Line 129"/>
            <p:cNvSpPr>
              <a:spLocks noChangeShapeType="1"/>
            </p:cNvSpPr>
            <p:nvPr/>
          </p:nvSpPr>
          <p:spPr bwMode="auto">
            <a:xfrm rot="1763759" flipH="1">
              <a:off x="4038874" y="4318501"/>
              <a:ext cx="146452" cy="30958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864235" y="3972555"/>
              <a:ext cx="380925" cy="369366"/>
              <a:chOff x="3690078" y="3552066"/>
              <a:chExt cx="380925" cy="369366"/>
            </a:xfrm>
          </p:grpSpPr>
          <p:sp>
            <p:nvSpPr>
              <p:cNvPr id="78" name="Line 129"/>
              <p:cNvSpPr>
                <a:spLocks noChangeShapeType="1"/>
              </p:cNvSpPr>
              <p:nvPr/>
            </p:nvSpPr>
            <p:spPr bwMode="auto">
              <a:xfrm rot="1763759" flipH="1" flipV="1">
                <a:off x="3796496" y="3783700"/>
                <a:ext cx="124662" cy="42121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" name="Line 129"/>
              <p:cNvSpPr>
                <a:spLocks noChangeAspect="1" noChangeShapeType="1"/>
              </p:cNvSpPr>
              <p:nvPr/>
            </p:nvSpPr>
            <p:spPr bwMode="auto">
              <a:xfrm rot="1763759" flipH="1" flipV="1">
                <a:off x="3751915" y="3814848"/>
                <a:ext cx="147848" cy="50757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3" name="Line 129"/>
              <p:cNvSpPr>
                <a:spLocks noChangeShapeType="1"/>
              </p:cNvSpPr>
              <p:nvPr/>
            </p:nvSpPr>
            <p:spPr bwMode="auto">
              <a:xfrm rot="2761225">
                <a:off x="3613145" y="3648524"/>
                <a:ext cx="223002" cy="69136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6" name="Line 129"/>
              <p:cNvSpPr>
                <a:spLocks noChangeShapeType="1"/>
              </p:cNvSpPr>
              <p:nvPr/>
            </p:nvSpPr>
            <p:spPr bwMode="auto">
              <a:xfrm rot="2761225">
                <a:off x="3629106" y="3661390"/>
                <a:ext cx="237336" cy="18688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" name="Line 129"/>
              <p:cNvSpPr>
                <a:spLocks noChangeAspect="1" noChangeShapeType="1"/>
              </p:cNvSpPr>
              <p:nvPr/>
            </p:nvSpPr>
            <p:spPr bwMode="auto">
              <a:xfrm rot="1763759" flipH="1" flipV="1">
                <a:off x="3885029" y="3897825"/>
                <a:ext cx="185974" cy="23607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0488" tIns="44450" rIns="90488" bIns="44450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 rot="15797905">
            <a:off x="3574677" y="2902080"/>
            <a:ext cx="440154" cy="433823"/>
            <a:chOff x="3972277" y="4095652"/>
            <a:chExt cx="440154" cy="433823"/>
          </a:xfrm>
        </p:grpSpPr>
        <p:sp>
          <p:nvSpPr>
            <p:cNvPr id="101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110157" y="4306620"/>
              <a:ext cx="141320" cy="4851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2" name="Line 129"/>
            <p:cNvSpPr>
              <a:spLocks noChangeShapeType="1"/>
            </p:cNvSpPr>
            <p:nvPr/>
          </p:nvSpPr>
          <p:spPr bwMode="auto">
            <a:xfrm rot="1763759" flipH="1">
              <a:off x="4179698" y="4415463"/>
              <a:ext cx="207045" cy="1140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3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72991" y="4343807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4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25790" y="4371715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5" name="Line 129"/>
            <p:cNvSpPr>
              <a:spLocks noChangeShapeType="1"/>
            </p:cNvSpPr>
            <p:nvPr/>
          </p:nvSpPr>
          <p:spPr bwMode="auto">
            <a:xfrm rot="2761225">
              <a:off x="3944977" y="4160562"/>
              <a:ext cx="191765" cy="13716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6" name="Line 129"/>
            <p:cNvSpPr>
              <a:spLocks noChangeShapeType="1"/>
            </p:cNvSpPr>
            <p:nvPr/>
          </p:nvSpPr>
          <p:spPr bwMode="auto">
            <a:xfrm rot="2761225">
              <a:off x="3959644" y="4163416"/>
              <a:ext cx="203554" cy="939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7" name="Line 129"/>
            <p:cNvSpPr>
              <a:spLocks noChangeShapeType="1"/>
            </p:cNvSpPr>
            <p:nvPr/>
          </p:nvSpPr>
          <p:spPr bwMode="auto">
            <a:xfrm rot="1763759" flipH="1">
              <a:off x="4190590" y="4418319"/>
              <a:ext cx="210635" cy="559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8" name="Line 129"/>
            <p:cNvSpPr>
              <a:spLocks noChangeShapeType="1"/>
            </p:cNvSpPr>
            <p:nvPr/>
          </p:nvSpPr>
          <p:spPr bwMode="auto">
            <a:xfrm rot="2761225">
              <a:off x="3977682" y="4183382"/>
              <a:ext cx="212794" cy="3733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09" name="Line 129"/>
            <p:cNvSpPr>
              <a:spLocks noChangeShapeType="1"/>
            </p:cNvSpPr>
            <p:nvPr/>
          </p:nvSpPr>
          <p:spPr bwMode="auto">
            <a:xfrm rot="1763759" flipH="1">
              <a:off x="4217359" y="4425341"/>
              <a:ext cx="195072" cy="6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 rot="4729593">
            <a:off x="2738965" y="4029605"/>
            <a:ext cx="370825" cy="335083"/>
            <a:chOff x="3998436" y="4176196"/>
            <a:chExt cx="370825" cy="335083"/>
          </a:xfrm>
        </p:grpSpPr>
        <p:sp>
          <p:nvSpPr>
            <p:cNvPr id="118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127954" y="4318464"/>
              <a:ext cx="120416" cy="41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19" name="Line 129"/>
            <p:cNvSpPr>
              <a:spLocks noChangeShapeType="1"/>
            </p:cNvSpPr>
            <p:nvPr/>
          </p:nvSpPr>
          <p:spPr bwMode="auto">
            <a:xfrm rot="1763759" flipH="1">
              <a:off x="4174047" y="4437002"/>
              <a:ext cx="143335" cy="742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0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72991" y="4343807"/>
              <a:ext cx="147848" cy="507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1" name="Line 129"/>
            <p:cNvSpPr>
              <a:spLocks noChangeAspect="1" noChangeShapeType="1"/>
            </p:cNvSpPr>
            <p:nvPr/>
          </p:nvSpPr>
          <p:spPr bwMode="auto">
            <a:xfrm rot="1763759" flipH="1" flipV="1">
              <a:off x="4025790" y="4371715"/>
              <a:ext cx="175280" cy="60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2" name="Line 129"/>
            <p:cNvSpPr>
              <a:spLocks noChangeShapeType="1"/>
            </p:cNvSpPr>
            <p:nvPr/>
          </p:nvSpPr>
          <p:spPr bwMode="auto">
            <a:xfrm rot="2761225">
              <a:off x="3998685" y="4197794"/>
              <a:ext cx="122244" cy="1227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3" name="Line 129"/>
            <p:cNvSpPr>
              <a:spLocks noChangeShapeType="1"/>
            </p:cNvSpPr>
            <p:nvPr/>
          </p:nvSpPr>
          <p:spPr bwMode="auto">
            <a:xfrm rot="2761225">
              <a:off x="4030301" y="4219370"/>
              <a:ext cx="109133" cy="680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4" name="Line 129"/>
            <p:cNvSpPr>
              <a:spLocks noChangeShapeType="1"/>
            </p:cNvSpPr>
            <p:nvPr/>
          </p:nvSpPr>
          <p:spPr bwMode="auto">
            <a:xfrm rot="1763759" flipH="1">
              <a:off x="4184938" y="4439860"/>
              <a:ext cx="146927" cy="162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5" name="Line 129"/>
            <p:cNvSpPr>
              <a:spLocks noChangeShapeType="1"/>
            </p:cNvSpPr>
            <p:nvPr/>
          </p:nvSpPr>
          <p:spPr bwMode="auto">
            <a:xfrm rot="2761225">
              <a:off x="4043143" y="4230991"/>
              <a:ext cx="127114" cy="175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26" name="Line 129"/>
            <p:cNvSpPr>
              <a:spLocks noChangeShapeType="1"/>
            </p:cNvSpPr>
            <p:nvPr/>
          </p:nvSpPr>
          <p:spPr bwMode="auto">
            <a:xfrm rot="1763759" flipH="1" flipV="1">
              <a:off x="4208218" y="4420214"/>
              <a:ext cx="161043" cy="399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sp>
        <p:nvSpPr>
          <p:cNvPr id="73" name="Line 60"/>
          <p:cNvSpPr>
            <a:spLocks noChangeAspect="1" noChangeShapeType="1"/>
          </p:cNvSpPr>
          <p:nvPr/>
        </p:nvSpPr>
        <p:spPr bwMode="auto">
          <a:xfrm rot="7163759">
            <a:off x="3751689" y="2454435"/>
            <a:ext cx="914400" cy="12434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0" name="Line 129"/>
          <p:cNvSpPr>
            <a:spLocks noChangeShapeType="1"/>
          </p:cNvSpPr>
          <p:nvPr/>
        </p:nvSpPr>
        <p:spPr bwMode="auto">
          <a:xfrm rot="7163759" flipH="1" flipV="1">
            <a:off x="2855343" y="4366352"/>
            <a:ext cx="112769" cy="5599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1" name="Line 129"/>
          <p:cNvSpPr>
            <a:spLocks noChangeShapeType="1"/>
          </p:cNvSpPr>
          <p:nvPr/>
        </p:nvSpPr>
        <p:spPr bwMode="auto">
          <a:xfrm rot="7163759" flipV="1">
            <a:off x="2925240" y="4299471"/>
            <a:ext cx="136577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3" name="Line 129"/>
          <p:cNvSpPr>
            <a:spLocks noChangeShapeType="1"/>
          </p:cNvSpPr>
          <p:nvPr/>
        </p:nvSpPr>
        <p:spPr bwMode="auto">
          <a:xfrm rot="7163759">
            <a:off x="2869958" y="4270542"/>
            <a:ext cx="132339" cy="12924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4" name="Line 129"/>
          <p:cNvSpPr>
            <a:spLocks noChangeShapeType="1"/>
          </p:cNvSpPr>
          <p:nvPr/>
        </p:nvSpPr>
        <p:spPr bwMode="auto">
          <a:xfrm rot="7163759" flipV="1">
            <a:off x="2824971" y="4361571"/>
            <a:ext cx="127053" cy="2279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pic>
        <p:nvPicPr>
          <p:cNvPr id="155" name="Picture 154" descr="Screen Shot 2015-02-18 at 3.11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8" y="1365412"/>
            <a:ext cx="2432063" cy="1681426"/>
          </a:xfrm>
          <a:prstGeom prst="rect">
            <a:avLst/>
          </a:prstGeom>
        </p:spPr>
      </p:pic>
      <p:sp>
        <p:nvSpPr>
          <p:cNvPr id="156" name="Freeform 138"/>
          <p:cNvSpPr>
            <a:spLocks noChangeAspect="1"/>
          </p:cNvSpPr>
          <p:nvPr/>
        </p:nvSpPr>
        <p:spPr bwMode="auto">
          <a:xfrm rot="8273720" flipH="1" flipV="1">
            <a:off x="3841227" y="1282400"/>
            <a:ext cx="2563459" cy="138478"/>
          </a:xfrm>
          <a:custGeom>
            <a:avLst/>
            <a:gdLst>
              <a:gd name="T0" fmla="*/ 0 w 6438900"/>
              <a:gd name="T1" fmla="*/ 2 h 885825"/>
              <a:gd name="T2" fmla="*/ 42822759 w 6438900"/>
              <a:gd name="T3" fmla="*/ 1 h 885825"/>
              <a:gd name="T4" fmla="*/ 89901297 w 6438900"/>
              <a:gd name="T5" fmla="*/ 2 h 885825"/>
              <a:gd name="T6" fmla="*/ 0 60000 65536"/>
              <a:gd name="T7" fmla="*/ 0 60000 65536"/>
              <a:gd name="T8" fmla="*/ 0 60000 65536"/>
              <a:gd name="T9" fmla="*/ 0 w 6438900"/>
              <a:gd name="T10" fmla="*/ 0 h 885825"/>
              <a:gd name="T11" fmla="*/ 6438900 w 6438900"/>
              <a:gd name="T12" fmla="*/ 885825 h 8858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38900" h="885825">
                <a:moveTo>
                  <a:pt x="0" y="828675"/>
                </a:moveTo>
                <a:cubicBezTo>
                  <a:pt x="996950" y="414337"/>
                  <a:pt x="1993900" y="0"/>
                  <a:pt x="3067050" y="9525"/>
                </a:cubicBezTo>
                <a:cubicBezTo>
                  <a:pt x="4140200" y="19050"/>
                  <a:pt x="5289550" y="452437"/>
                  <a:pt x="6438900" y="885825"/>
                </a:cubicBezTo>
              </a:path>
            </a:pathLst>
          </a:custGeom>
          <a:noFill/>
          <a:ln w="5715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57" name="Line 60"/>
          <p:cNvSpPr>
            <a:spLocks noChangeAspect="1" noChangeShapeType="1"/>
          </p:cNvSpPr>
          <p:nvPr/>
        </p:nvSpPr>
        <p:spPr bwMode="auto">
          <a:xfrm rot="7163759">
            <a:off x="2918669" y="3284237"/>
            <a:ext cx="925991" cy="125916"/>
          </a:xfrm>
          <a:prstGeom prst="line">
            <a:avLst/>
          </a:prstGeom>
          <a:noFill/>
          <a:ln w="57150" cmpd="sng">
            <a:solidFill>
              <a:srgbClr val="D116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58" name="Line 60"/>
          <p:cNvSpPr>
            <a:spLocks noChangeAspect="1" noChangeShapeType="1"/>
          </p:cNvSpPr>
          <p:nvPr/>
        </p:nvSpPr>
        <p:spPr bwMode="auto">
          <a:xfrm rot="7163759">
            <a:off x="3476923" y="2558105"/>
            <a:ext cx="914173" cy="124309"/>
          </a:xfrm>
          <a:prstGeom prst="line">
            <a:avLst/>
          </a:prstGeom>
          <a:noFill/>
          <a:ln w="57150" cmpd="sng">
            <a:solidFill>
              <a:srgbClr val="D116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grpSp>
        <p:nvGrpSpPr>
          <p:cNvPr id="159" name="Group 158"/>
          <p:cNvGrpSpPr/>
          <p:nvPr/>
        </p:nvGrpSpPr>
        <p:grpSpPr>
          <a:xfrm rot="4493772">
            <a:off x="3715986" y="2822001"/>
            <a:ext cx="131397" cy="246358"/>
            <a:chOff x="4558972" y="4479718"/>
            <a:chExt cx="148267" cy="269147"/>
          </a:xfrm>
        </p:grpSpPr>
        <p:sp>
          <p:nvSpPr>
            <p:cNvPr id="160" name="Arc 119"/>
            <p:cNvSpPr>
              <a:spLocks/>
            </p:cNvSpPr>
            <p:nvPr/>
          </p:nvSpPr>
          <p:spPr bwMode="auto">
            <a:xfrm rot="2038228" flipH="1" flipV="1">
              <a:off x="4607806" y="4613971"/>
              <a:ext cx="99433" cy="1348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161" name="Arc 119"/>
            <p:cNvSpPr>
              <a:spLocks/>
            </p:cNvSpPr>
            <p:nvPr/>
          </p:nvSpPr>
          <p:spPr bwMode="auto">
            <a:xfrm rot="13009647" flipH="1" flipV="1">
              <a:off x="4558972" y="4479718"/>
              <a:ext cx="130929" cy="968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 rot="21431575" flipH="1">
            <a:off x="3564243" y="3010266"/>
            <a:ext cx="176161" cy="284332"/>
            <a:chOff x="4546162" y="4445216"/>
            <a:chExt cx="176161" cy="284332"/>
          </a:xfrm>
        </p:grpSpPr>
        <p:sp>
          <p:nvSpPr>
            <p:cNvPr id="115" name="Arc 119"/>
            <p:cNvSpPr>
              <a:spLocks/>
            </p:cNvSpPr>
            <p:nvPr/>
          </p:nvSpPr>
          <p:spPr bwMode="auto">
            <a:xfrm rot="2038228" flipH="1" flipV="1">
              <a:off x="4618911" y="4621153"/>
              <a:ext cx="103412" cy="10839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116" name="Arc 119"/>
            <p:cNvSpPr>
              <a:spLocks/>
            </p:cNvSpPr>
            <p:nvPr/>
          </p:nvSpPr>
          <p:spPr bwMode="auto">
            <a:xfrm rot="13009647" flipH="1" flipV="1">
              <a:off x="4546162" y="4445216"/>
              <a:ext cx="157924" cy="1424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D116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488" tIns="44450" rIns="90488" bIns="4445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36" name="Oval 135"/>
          <p:cNvSpPr>
            <a:spLocks noChangeArrowheads="1"/>
          </p:cNvSpPr>
          <p:nvPr/>
        </p:nvSpPr>
        <p:spPr bwMode="auto">
          <a:xfrm rot="7662492">
            <a:off x="4989119" y="1996166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11" name="Text Box 132"/>
          <p:cNvSpPr txBox="1">
            <a:spLocks noChangeArrowheads="1"/>
          </p:cNvSpPr>
          <p:nvPr/>
        </p:nvSpPr>
        <p:spPr bwMode="auto">
          <a:xfrm rot="18386982">
            <a:off x="3814308" y="2509879"/>
            <a:ext cx="1102404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008000"/>
                </a:solidFill>
              </a:rPr>
              <a:t>5.453 GeV</a:t>
            </a:r>
            <a:r>
              <a:rPr lang="en-US" b="1" dirty="0">
                <a:solidFill>
                  <a:srgbClr val="008000"/>
                </a:solidFill>
              </a:rPr>
              <a:t>/pass</a:t>
            </a:r>
          </a:p>
        </p:txBody>
      </p:sp>
      <p:sp>
        <p:nvSpPr>
          <p:cNvPr id="112" name="Text Box 137"/>
          <p:cNvSpPr txBox="1">
            <a:spLocks noChangeArrowheads="1"/>
          </p:cNvSpPr>
          <p:nvPr/>
        </p:nvSpPr>
        <p:spPr bwMode="auto">
          <a:xfrm rot="18477966">
            <a:off x="4229467" y="2716964"/>
            <a:ext cx="596268" cy="243656"/>
          </a:xfrm>
          <a:prstGeom prst="rect">
            <a:avLst/>
          </a:prstGeom>
          <a:solidFill>
            <a:schemeClr val="bg1"/>
          </a:solidFill>
          <a:ln w="12699">
            <a:solidFill>
              <a:srgbClr val="66006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dirty="0"/>
              <a:t>Linac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0" name="Oval 109"/>
          <p:cNvSpPr>
            <a:spLocks noChangeArrowheads="1"/>
          </p:cNvSpPr>
          <p:nvPr/>
        </p:nvSpPr>
        <p:spPr bwMode="auto">
          <a:xfrm rot="7662492">
            <a:off x="3593682" y="2933107"/>
            <a:ext cx="107950" cy="115888"/>
          </a:xfrm>
          <a:prstGeom prst="ellipse">
            <a:avLst/>
          </a:prstGeom>
          <a:solidFill>
            <a:srgbClr val="EF5DEC"/>
          </a:solidFill>
          <a:ln>
            <a:noFill/>
          </a:ln>
          <a:ex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</a:t>
            </a:r>
            <a:r>
              <a:rPr lang="en-US" sz="1600" b="1" dirty="0" smtClean="0">
                <a:solidFill>
                  <a:srgbClr val="3366FF"/>
                </a:solidFill>
              </a:rPr>
              <a:t>e</a:t>
            </a:r>
            <a:r>
              <a:rPr lang="en-US" sz="1600" b="1" dirty="0" smtClean="0"/>
              <a:t>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124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098E-6 -2.86045E-6 L -0.00539 0.01435 L -0.00278 0.02662 L -0.0007 0.03726 L -0.00539 0.04791 L -0.06579 0.15691 L -0.07308 0.17982 L -0.08176 0.19232 L -0.08315 0.20829 L -0.09304 0.22148 L -0.09912 0.23837 L -0.10242 0.25527 L -0.10172 0.27725 L -0.09513 0.29507 L -0.08645 0.31104 L -0.07308 0.32331 L -0.05659 0.32608 L -0.03732 0.32331 L -0.01858 0.31197 L 0.00069 0.29068 L 0.21454 -0.06734 C 0.22461 -0.09257 0.23155 -0.09211 0.22391 -0.09211 L 0.22912 -0.12474 L 0.22721 -0.14788 L 0.22062 -0.17449 L 0.20725 -0.18768 L 0.19336 -0.19833 L 0.1734 -0.19648 L 0.14875 -0.18144 L 0.12949 -0.15228 L 0.11352 -0.13191 L 0.09303 -0.12034 L 0.02916 -0.01319 L 0.01596 0.00903 L 0.00468 0.02754 L -0.00469 0.04976 L -0.0651 0.15413 L -0.06857 0.18353 L -0.07517 0.20389 L -0.08506 0.20829 L -0.09565 0.22865 L -0.10033 0.24902 L -0.10033 0.27124 L -0.09565 0.29415 L -0.08246 0.31729 L -0.06787 0.32331 L -0.04062 0.32331 L -0.01528 0.30757 L 0.00468 0.28628 L 0.21524 -0.07081 L 0.22513 -0.09905 L 0.22912 -0.12751 L 0.22513 -0.16015 L 0.21263 -0.18676 L 0.19198 -0.20088 L 0.16281 -0.19046 L 0.14615 -0.17704 L 0.13209 -0.16015 L 0.12549 -0.15135 L 0.11491 -0.14603 L 0.10293 -0.13006 L 0.09165 -0.11872 L 0.02985 -0.01504 L 0.02447 0.01065 L 0.01197 0.03101 L -0.00278 0.04791 L -0.0651 0.15344 L -0.08905 0.19857 L -0.09634 0.21454 L -0.10433 0.22958 L -0.10971 0.25342 L -0.1111 0.26939 L -0.1111 0.2879 L -0.10502 0.30479 L -0.09513 0.32169 L -0.08107 0.32701 L -0.06579 0.32863 L -0.03594 0.31359 L -0.01736 0.29762 L 0.00069 0.27911 L 0.19059 -0.0398 L 0.20656 -0.06271 L 0.21784 -0.09465 L 0.22253 -0.12474 L 0.22183 -0.15135 L 0.21662 -0.17982 L 0.20135 -0.19648 L 0.18469 -0.20273 L 0.1701 -0.20018 L 0.14945 -0.19208 L 0.13608 -0.17982 L 0.12359 -0.16292 L 0.09564 -0.12566 L 0.02985 -0.01226 L 0.02725 0.01597 L 0.01718 0.03541 L -0.00278 0.04791 L -0.06649 0.15691 L -0.07846 0.16316 L -0.08836 0.18075 L -0.09044 0.19949 L -0.10311 0.2312 L -0.1104 0.25689 L -0.11162 0.28883 L -0.10363 0.30757 L -0.08905 0.32701 L -0.06857 0.32863 L -0.04392 0.32076 L -0.02326 0.30387 L -0.004 0.28628 L 0.20534 -0.06271 L 0.21923 -0.09743 L 0.22461 -0.13284 L 0.22114 -0.16477 L 0.20985 -0.18861 L 0.19267 -0.20018 L 0.1767 -0.2018 L 0.15743 -0.19648 L 0.14216 -0.18768 L 0.12619 -0.16825 L 0.12289 -0.16292 L 0.10692 -0.15482 L 0.09564 -0.13723 L 0.09234 -0.11872 L 0.02846 -0.01226 L 0.03315 0.02037 L 0.02187 0.03541 L -0.00209 0.04791 L -0.06458 0.15344 L -0.08384 0.15876 L -0.09374 0.17728 L -0.09183 0.20204 L -0.10172 0.21893 L -0.10641 0.23837 L -0.11162 0.26059 L -0.11162 0.28443 L -0.10572 0.29947 L -0.09842 0.32169 L -0.07638 0.32794 C -0.05104 0.32678 -0.05121 0.33812 -0.05121 0.32608 L -0.02795 0.31289 L -0.00608 0.28535 L 0.20933 -0.07174 L 0.22183 -0.11155 L 0.22322 -0.13538 L 0.22062 -0.16385 L 0.20985 -0.18583 L 0.19059 -0.19926 L 0.1741 -0.20365 L 0.15483 -0.1974 L 0.13886 -0.18421 L 0.12688 -0.17172 L 0.1189 -0.15853 L 0.10293 -0.15945 L 0.09165 -0.14348 L 0.09165 -0.11941 L 0.02846 -0.01064 L 0.03454 0.01875 L 0.01996 0.03726 L -0.00469 0.04791 L -0.0651 0.15344 L -0.05121 0.20829 L -0.06388 0.22958 " pathEditMode="relative" ptsTypes="AAAAAAAAAAAAAAAAAAAAfAAAAAAAAAAAAAAAAAAAAAAAAAAAAAAAAAAAAAAAAAAAAAAAAAAAAAAAAAAAAAAAAAAAAAAAAAAAAAAAAAAAAAAAAAAAAAAAAAAAAAAAAAAAAAAAAAAAAAfAAAAAAAAAAAAAAAAAAAAAAAA">
                                      <p:cBhvr>
                                        <p:cTn id="6" dur="2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93836" y="-45256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057520640"/>
              </p:ext>
            </p:extLst>
          </p:nvPr>
        </p:nvGraphicFramePr>
        <p:xfrm>
          <a:off x="81471" y="136227"/>
          <a:ext cx="9013254" cy="6510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4619" y="6557253"/>
            <a:ext cx="5615003" cy="281306"/>
          </a:xfrm>
        </p:spPr>
        <p:txBody>
          <a:bodyPr/>
          <a:lstStyle/>
          <a:p>
            <a:r>
              <a:rPr lang="en-US" sz="1600" dirty="0" smtClean="0"/>
              <a:t>Dejan Trbojevic, Workshop on the </a:t>
            </a:r>
            <a:r>
              <a:rPr lang="en-US" sz="1600" b="1" dirty="0" smtClean="0"/>
              <a:t>LHeC</a:t>
            </a:r>
            <a:r>
              <a:rPr lang="en-US" sz="1600" dirty="0" smtClean="0"/>
              <a:t>, June 24-26, 2015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0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76354</TotalTime>
  <Words>2485</Words>
  <Application>Microsoft Macintosh PowerPoint</Application>
  <PresentationFormat>On-screen Show (4:3)</PresentationFormat>
  <Paragraphs>584</Paragraphs>
  <Slides>35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Document</vt:lpstr>
      <vt:lpstr>Abstract:    The future Electron Ion Collider (EIC) LHeC will be able to collide electrons with protons/ions. Electron acceleration is based on a concept of Energy Recovery Linacs (ERL) with maximum energies of 60 GeV and almost completely recovering the energy during deceleration to the initial energy. We present: eRHIC, an ERL for LHeC (an example with almost double reduction in size of the linac, from 2 x 10 GeV to 2 x 5.345 GeV) from the present solution, using two Non-Scaling Fixed Field Alternating Gradient beam lines. This would reduce the three beam lines to two, and raise the luminosity for 34% from the electron current of 6.6 mA to 8.9 mA, for the synchrotron radiation limit of 15 MW. </vt:lpstr>
      <vt:lpstr>PowerPoint Presentation</vt:lpstr>
      <vt:lpstr>PowerPoint Presentation</vt:lpstr>
      <vt:lpstr>PowerPoint Presentation</vt:lpstr>
      <vt:lpstr>NS-FFAG LHeC Recirculator with 12 GeV ER</vt:lpstr>
      <vt:lpstr>NS-FFAG LHeC Recirculator with 12 GeV ER</vt:lpstr>
      <vt:lpstr>NS-FFAG LHeC Recirculator with ER </vt:lpstr>
      <vt:lpstr>NS-FFAG LHeC Recirculator with ER </vt:lpstr>
      <vt:lpstr>PowerPoint Presentation</vt:lpstr>
      <vt:lpstr>The AGS NS-FFAG, May 1983 D2-Muon Channel Experiment 745</vt:lpstr>
      <vt:lpstr>SCALING VS. NON-SCALING FFAG</vt:lpstr>
      <vt:lpstr> EMMA the first Non-Scaling FFAG (Electron Model for Many Applications) Daresbury Laboratory   </vt:lpstr>
      <vt:lpstr>PowerPoint Presentation</vt:lpstr>
      <vt:lpstr>eRHIC FFAG Rings in Perspective</vt:lpstr>
      <vt:lpstr>Non-scaling FFAG for Muon Acceleration</vt:lpstr>
      <vt:lpstr>Studies in the eRHIC NS-FFAG lattice</vt:lpstr>
      <vt:lpstr>The prototype of eRHIC will be built at Cornell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Layout of the LHeC-LHC-SPS</vt:lpstr>
      <vt:lpstr>PowerPoint Presentation</vt:lpstr>
      <vt:lpstr>PowerPoint Presentation</vt:lpstr>
      <vt:lpstr>Betatron Functions for Ec=50 GeV, 2 x 5.453 GeV linacs </vt:lpstr>
      <vt:lpstr>Merging FFAG arcs to the straight section in eRHIC</vt:lpstr>
      <vt:lpstr>PowerPoint Presentation</vt:lpstr>
      <vt:lpstr>Betatron Functions for Ec=29 GeV, 2 x 5.453 GeV linacs </vt:lpstr>
      <vt:lpstr>PowerPoint Presentation</vt:lpstr>
      <vt:lpstr>NS-FFAG for the LHeC ERL-ONE 12 GeV LINAC</vt:lpstr>
      <vt:lpstr>PowerPoint Presentation</vt:lpstr>
      <vt:lpstr>FFAG-ERL at CERN 240 m circumference </vt:lpstr>
      <vt:lpstr>PowerPoint Presentation</vt:lpstr>
      <vt:lpstr>Scaling down LHeC energies</vt:lpstr>
    </vt:vector>
  </TitlesOfParts>
  <Company>Brookhaven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Dejan Trbojevic</dc:creator>
  <cp:lastModifiedBy>Dejan Trbojevic</cp:lastModifiedBy>
  <cp:revision>1039</cp:revision>
  <dcterms:created xsi:type="dcterms:W3CDTF">2013-10-24T01:03:01Z</dcterms:created>
  <dcterms:modified xsi:type="dcterms:W3CDTF">2015-06-24T08:32:55Z</dcterms:modified>
</cp:coreProperties>
</file>