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9" r:id="rId3"/>
    <p:sldId id="270" r:id="rId4"/>
    <p:sldId id="260" r:id="rId5"/>
    <p:sldId id="272" r:id="rId6"/>
    <p:sldId id="279" r:id="rId7"/>
    <p:sldId id="280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8969B-99B4-4727-A422-1B9A6CA6583B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6804B-2236-4242-8F80-572BA206CC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3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6804B-2236-4242-8F80-572BA206CCE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170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3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57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5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4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01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93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8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978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37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236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90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07EF2-406A-432F-83F5-3C2BBF2B82F5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1A60B-D3E3-479A-8E60-93535F6784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84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2.web.cern.ch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2.web.cern.ch/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ucardapplications.hud.ac.uk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agenda.infn.it/conferenceDisplay.py?confId=721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300409/overview" TargetMode="External"/><Relationship Id="rId5" Type="http://schemas.openxmlformats.org/officeDocument/2006/relationships/hyperlink" Target="https://eventbooking.stfc.ac.uk/news-events/modern-hadron-therapy-gantry-developments-187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552" y="1484784"/>
            <a:ext cx="8280919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Third in a series of FP6/7 IAs on Accelerator R&amp;D: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oordinated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in </a:t>
            </a:r>
            <a:r>
              <a:rPr lang="en-GB" sz="2000" dirty="0" smtClean="0">
                <a:solidFill>
                  <a:srgbClr val="C00000"/>
                </a:solidFill>
              </a:rPr>
              <a:t>E</a:t>
            </a:r>
            <a:r>
              <a:rPr lang="en-GB" sz="2000" dirty="0" smtClean="0"/>
              <a:t>urope	(FP6)			- 2003 to 2007							- coordinated by CEA						- 22 partners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Eu</a:t>
            </a:r>
            <a:r>
              <a:rPr lang="en-GB" sz="2000" dirty="0" smtClean="0"/>
              <a:t>ropean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oordination for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and </a:t>
            </a:r>
            <a:r>
              <a:rPr lang="en-GB" sz="2000" dirty="0" smtClean="0">
                <a:solidFill>
                  <a:srgbClr val="C00000"/>
                </a:solidFill>
              </a:rPr>
              <a:t>D</a:t>
            </a:r>
            <a:r>
              <a:rPr lang="en-GB" sz="2000" dirty="0" smtClean="0"/>
              <a:t>evelopment	- 2008 to 2013							- coordinated by CERN						- 37 partners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Enhanced </a:t>
            </a:r>
            <a:r>
              <a:rPr lang="en-GB" sz="2000" dirty="0" smtClean="0">
                <a:solidFill>
                  <a:srgbClr val="C00000"/>
                </a:solidFill>
              </a:rPr>
              <a:t>Eu</a:t>
            </a:r>
            <a:r>
              <a:rPr lang="en-GB" sz="2000" dirty="0" smtClean="0"/>
              <a:t>ropean </a:t>
            </a:r>
            <a:r>
              <a:rPr lang="en-GB" sz="2000" dirty="0" smtClean="0">
                <a:solidFill>
                  <a:srgbClr val="C00000"/>
                </a:solidFill>
              </a:rPr>
              <a:t>C</a:t>
            </a:r>
            <a:r>
              <a:rPr lang="en-GB" sz="2000" dirty="0" smtClean="0"/>
              <a:t>oordination for </a:t>
            </a:r>
            <a:r>
              <a:rPr lang="en-GB" sz="2000" dirty="0" smtClean="0">
                <a:solidFill>
                  <a:srgbClr val="C00000"/>
                </a:solidFill>
              </a:rPr>
              <a:t>A</a:t>
            </a:r>
            <a:r>
              <a:rPr lang="en-GB" sz="2000" dirty="0" smtClean="0"/>
              <a:t>ccelerator </a:t>
            </a:r>
            <a:r>
              <a:rPr lang="en-GB" sz="2000" dirty="0" smtClean="0">
                <a:solidFill>
                  <a:srgbClr val="C00000"/>
                </a:solidFill>
              </a:rPr>
              <a:t>R</a:t>
            </a:r>
            <a:r>
              <a:rPr lang="en-GB" sz="2000" dirty="0" smtClean="0"/>
              <a:t>esearch and 	</a:t>
            </a:r>
            <a:r>
              <a:rPr lang="en-GB" sz="2000" dirty="0" smtClean="0">
                <a:solidFill>
                  <a:srgbClr val="C00000"/>
                </a:solidFill>
              </a:rPr>
              <a:t>D</a:t>
            </a:r>
            <a:r>
              <a:rPr lang="en-GB" sz="2000" dirty="0" smtClean="0"/>
              <a:t>evelopment							- 2013 to 2017							- coordinated by CERN						- 40 partners </a:t>
            </a:r>
          </a:p>
        </p:txBody>
      </p:sp>
    </p:spTree>
    <p:extLst>
      <p:ext uri="{BB962C8B-B14F-4D97-AF65-F5344CB8AC3E}">
        <p14:creationId xmlns:p14="http://schemas.microsoft.com/office/powerpoint/2010/main" val="13280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 Work Packages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268760"/>
            <a:ext cx="885698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13 Work Packages, see </a:t>
            </a:r>
            <a:r>
              <a:rPr lang="en-GB" sz="2000" dirty="0" smtClean="0">
                <a:hlinkClick r:id="rId5"/>
              </a:rPr>
              <a:t>http://eucard2.web.cern.ch/</a:t>
            </a:r>
            <a:r>
              <a:rPr lang="en-GB" sz="2000" dirty="0" smtClean="0"/>
              <a:t> for details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dirty="0"/>
              <a:t>WP1: Management and Communication (MANCOM</a:t>
            </a:r>
            <a:r>
              <a:rPr lang="en-GB" dirty="0" smtClean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Networking Activities:</a:t>
            </a:r>
            <a:r>
              <a:rPr lang="en-GB" sz="2000" dirty="0"/>
              <a:t>						</a:t>
            </a:r>
            <a:r>
              <a:rPr lang="en-GB" dirty="0" smtClean="0"/>
              <a:t>WP2</a:t>
            </a:r>
            <a:r>
              <a:rPr lang="en-GB" dirty="0"/>
              <a:t>: Catalysing Innovation (</a:t>
            </a:r>
            <a:r>
              <a:rPr lang="en-GB" dirty="0" err="1" smtClean="0"/>
              <a:t>INNovation</a:t>
            </a:r>
            <a:r>
              <a:rPr lang="en-GB" dirty="0" smtClean="0"/>
              <a:t>)				WP3</a:t>
            </a:r>
            <a:r>
              <a:rPr lang="en-GB" dirty="0"/>
              <a:t>: Energy Efficiency (</a:t>
            </a:r>
            <a:r>
              <a:rPr lang="en-GB" dirty="0" err="1" smtClean="0"/>
              <a:t>EnEfficient</a:t>
            </a:r>
            <a:r>
              <a:rPr lang="en-GB" dirty="0" smtClean="0"/>
              <a:t>)					WP4</a:t>
            </a:r>
            <a:r>
              <a:rPr lang="en-GB" dirty="0"/>
              <a:t>: Accelerator Applications (</a:t>
            </a:r>
            <a:r>
              <a:rPr lang="en-GB" dirty="0" err="1" smtClean="0"/>
              <a:t>AccApplic</a:t>
            </a:r>
            <a:r>
              <a:rPr lang="en-GB" dirty="0" smtClean="0"/>
              <a:t>)				WP5</a:t>
            </a:r>
            <a:r>
              <a:rPr lang="en-GB" dirty="0"/>
              <a:t>: Extreme Beams (</a:t>
            </a:r>
            <a:r>
              <a:rPr lang="en-GB" dirty="0" smtClean="0"/>
              <a:t>XBEAM)					WP6</a:t>
            </a:r>
            <a:r>
              <a:rPr lang="en-GB" dirty="0"/>
              <a:t>: Low </a:t>
            </a:r>
            <a:r>
              <a:rPr lang="en-GB" dirty="0" err="1"/>
              <a:t>Emittance</a:t>
            </a:r>
            <a:r>
              <a:rPr lang="en-GB" dirty="0"/>
              <a:t> Rings (</a:t>
            </a:r>
            <a:r>
              <a:rPr lang="en-GB" dirty="0" smtClean="0"/>
              <a:t>LOW-e-RING)				WP7</a:t>
            </a:r>
            <a:r>
              <a:rPr lang="en-GB" dirty="0"/>
              <a:t>: Novel Accelerators (EuroNNAc2</a:t>
            </a:r>
            <a:r>
              <a:rPr lang="en-GB" sz="2000" dirty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Transnational Access:</a:t>
            </a:r>
            <a:r>
              <a:rPr lang="en-GB" sz="2000" dirty="0" smtClean="0"/>
              <a:t>						</a:t>
            </a:r>
            <a:r>
              <a:rPr lang="en-GB" dirty="0" smtClean="0"/>
              <a:t>WP8</a:t>
            </a:r>
            <a:r>
              <a:rPr lang="en-GB" dirty="0"/>
              <a:t>: </a:t>
            </a:r>
            <a:r>
              <a:rPr lang="en-GB" dirty="0" smtClean="0"/>
              <a:t>ICTF@STFC							WP9</a:t>
            </a:r>
            <a:r>
              <a:rPr lang="en-GB" dirty="0"/>
              <a:t>: </a:t>
            </a:r>
            <a:r>
              <a:rPr lang="en-GB" dirty="0" err="1"/>
              <a:t>HiRadMat@SPS</a:t>
            </a:r>
            <a:r>
              <a:rPr lang="en-GB" dirty="0"/>
              <a:t> and </a:t>
            </a:r>
            <a:r>
              <a:rPr lang="en-GB" dirty="0" err="1" smtClean="0"/>
              <a:t>MagNet@CERN</a:t>
            </a:r>
            <a:endParaRPr lang="en-GB" dirty="0" smtClean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Joint Research Activities</a:t>
            </a:r>
            <a:r>
              <a:rPr lang="en-GB" sz="2000" dirty="0" smtClean="0"/>
              <a:t>					</a:t>
            </a:r>
            <a:r>
              <a:rPr lang="en-GB" sz="2000" dirty="0"/>
              <a:t>	</a:t>
            </a:r>
            <a:r>
              <a:rPr lang="en-GB" dirty="0" smtClean="0"/>
              <a:t>WP10</a:t>
            </a:r>
            <a:r>
              <a:rPr lang="en-GB" dirty="0"/>
              <a:t>: Future Magnets (</a:t>
            </a:r>
            <a:r>
              <a:rPr lang="en-GB" dirty="0" smtClean="0"/>
              <a:t>MAG)					WP11</a:t>
            </a:r>
            <a:r>
              <a:rPr lang="en-GB" dirty="0"/>
              <a:t>: Collimator Materials for fast High Density Energy Deposition (</a:t>
            </a:r>
            <a:r>
              <a:rPr lang="en-GB" dirty="0" smtClean="0"/>
              <a:t>COMA-HDED)	WP12</a:t>
            </a:r>
            <a:r>
              <a:rPr lang="en-GB" dirty="0"/>
              <a:t>: Innovative Radio Frequency Technologies (</a:t>
            </a:r>
            <a:r>
              <a:rPr lang="en-GB" dirty="0" smtClean="0"/>
              <a:t>RF)			WP13</a:t>
            </a:r>
            <a:r>
              <a:rPr lang="en-GB" dirty="0"/>
              <a:t>: Novel Acceleration Techniques (ANAC2</a:t>
            </a:r>
            <a:r>
              <a:rPr lang="en-GB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6354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EuCARD2 Work Packages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268760"/>
            <a:ext cx="885698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13 Work Packages, see </a:t>
            </a:r>
            <a:r>
              <a:rPr lang="en-GB" sz="2000" dirty="0" smtClean="0">
                <a:hlinkClick r:id="rId5"/>
              </a:rPr>
              <a:t>http://eucard2.web.cern.ch/</a:t>
            </a:r>
            <a:r>
              <a:rPr lang="en-GB" sz="2000" dirty="0" smtClean="0"/>
              <a:t> for details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dirty="0"/>
              <a:t>WP1: Management and Communication (MANCOM</a:t>
            </a:r>
            <a:r>
              <a:rPr lang="en-GB" dirty="0" smtClean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Networking Activities:</a:t>
            </a:r>
            <a:r>
              <a:rPr lang="en-GB" sz="2000" dirty="0"/>
              <a:t>						</a:t>
            </a:r>
            <a:r>
              <a:rPr lang="en-GB" dirty="0" smtClean="0"/>
              <a:t>WP2</a:t>
            </a:r>
            <a:r>
              <a:rPr lang="en-GB" dirty="0"/>
              <a:t>: Catalysing Innovation (</a:t>
            </a:r>
            <a:r>
              <a:rPr lang="en-GB" dirty="0" err="1" smtClean="0"/>
              <a:t>INNovation</a:t>
            </a:r>
            <a:r>
              <a:rPr lang="en-GB" dirty="0" smtClean="0"/>
              <a:t>)				WP3</a:t>
            </a:r>
            <a:r>
              <a:rPr lang="en-GB" dirty="0"/>
              <a:t>: Energy Efficiency (</a:t>
            </a:r>
            <a:r>
              <a:rPr lang="en-GB" dirty="0" err="1" smtClean="0"/>
              <a:t>EnEfficient</a:t>
            </a:r>
            <a:r>
              <a:rPr lang="en-GB" dirty="0" smtClean="0"/>
              <a:t>)					</a:t>
            </a:r>
            <a:r>
              <a:rPr lang="en-GB" dirty="0" smtClean="0">
                <a:solidFill>
                  <a:srgbClr val="7030A0"/>
                </a:solidFill>
              </a:rPr>
              <a:t>WP4</a:t>
            </a:r>
            <a:r>
              <a:rPr lang="en-GB" dirty="0">
                <a:solidFill>
                  <a:srgbClr val="7030A0"/>
                </a:solidFill>
              </a:rPr>
              <a:t>: Accelerator Applications (</a:t>
            </a:r>
            <a:r>
              <a:rPr lang="en-GB" dirty="0" err="1" smtClean="0">
                <a:solidFill>
                  <a:srgbClr val="7030A0"/>
                </a:solidFill>
              </a:rPr>
              <a:t>AccApplic</a:t>
            </a:r>
            <a:r>
              <a:rPr lang="en-GB" dirty="0" smtClean="0">
                <a:solidFill>
                  <a:srgbClr val="7030A0"/>
                </a:solidFill>
              </a:rPr>
              <a:t>)</a:t>
            </a:r>
            <a:r>
              <a:rPr lang="en-GB" dirty="0" smtClean="0"/>
              <a:t>				WP5</a:t>
            </a:r>
            <a:r>
              <a:rPr lang="en-GB" dirty="0"/>
              <a:t>: Extreme Beams (</a:t>
            </a:r>
            <a:r>
              <a:rPr lang="en-GB" dirty="0" smtClean="0"/>
              <a:t>XBEAM)					WP6</a:t>
            </a:r>
            <a:r>
              <a:rPr lang="en-GB" dirty="0"/>
              <a:t>: Low </a:t>
            </a:r>
            <a:r>
              <a:rPr lang="en-GB" dirty="0" err="1"/>
              <a:t>Emittance</a:t>
            </a:r>
            <a:r>
              <a:rPr lang="en-GB" dirty="0"/>
              <a:t> Rings (</a:t>
            </a:r>
            <a:r>
              <a:rPr lang="en-GB" dirty="0" smtClean="0"/>
              <a:t>LOW-e-RING)				WP7</a:t>
            </a:r>
            <a:r>
              <a:rPr lang="en-GB" dirty="0"/>
              <a:t>: Novel Accelerators (EuroNNAc2</a:t>
            </a:r>
            <a:r>
              <a:rPr lang="en-GB" sz="2000" dirty="0"/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Transnational Access:</a:t>
            </a:r>
            <a:r>
              <a:rPr lang="en-GB" sz="2000" dirty="0" smtClean="0"/>
              <a:t>						</a:t>
            </a:r>
            <a:r>
              <a:rPr lang="en-GB" dirty="0" smtClean="0"/>
              <a:t>WP8</a:t>
            </a:r>
            <a:r>
              <a:rPr lang="en-GB" dirty="0"/>
              <a:t>: </a:t>
            </a:r>
            <a:r>
              <a:rPr lang="en-GB" dirty="0" smtClean="0"/>
              <a:t>ICTF@STFC							WP9</a:t>
            </a:r>
            <a:r>
              <a:rPr lang="en-GB" dirty="0"/>
              <a:t>: </a:t>
            </a:r>
            <a:r>
              <a:rPr lang="en-GB" dirty="0" err="1"/>
              <a:t>HiRadMat@SPS</a:t>
            </a:r>
            <a:r>
              <a:rPr lang="en-GB" dirty="0"/>
              <a:t> and </a:t>
            </a:r>
            <a:r>
              <a:rPr lang="en-GB" dirty="0" err="1" smtClean="0"/>
              <a:t>MagNet@CERN</a:t>
            </a:r>
            <a:endParaRPr lang="en-GB" dirty="0" smtClean="0"/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Joint Research Activities</a:t>
            </a:r>
            <a:r>
              <a:rPr lang="en-GB" sz="2000" dirty="0" smtClean="0"/>
              <a:t>					</a:t>
            </a:r>
            <a:r>
              <a:rPr lang="en-GB" sz="2000" dirty="0"/>
              <a:t>	</a:t>
            </a:r>
            <a:r>
              <a:rPr lang="en-GB" dirty="0" smtClean="0"/>
              <a:t>WP10</a:t>
            </a:r>
            <a:r>
              <a:rPr lang="en-GB" dirty="0"/>
              <a:t>: Future Magnets (</a:t>
            </a:r>
            <a:r>
              <a:rPr lang="en-GB" dirty="0" smtClean="0"/>
              <a:t>MAG)					WP11</a:t>
            </a:r>
            <a:r>
              <a:rPr lang="en-GB" dirty="0"/>
              <a:t>: Collimator Materials for fast High Density Energy Deposition (</a:t>
            </a:r>
            <a:r>
              <a:rPr lang="en-GB" dirty="0" smtClean="0"/>
              <a:t>COMA-HDED)	WP12</a:t>
            </a:r>
            <a:r>
              <a:rPr lang="en-GB" dirty="0"/>
              <a:t>: Innovative Radio Frequency Technologies (</a:t>
            </a:r>
            <a:r>
              <a:rPr lang="en-GB" dirty="0" smtClean="0"/>
              <a:t>RF)			WP13</a:t>
            </a:r>
            <a:r>
              <a:rPr lang="en-GB" dirty="0"/>
              <a:t>: Novel Acceleration Techniques (ANAC2</a:t>
            </a:r>
            <a:r>
              <a:rPr lang="en-GB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4611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805133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1: Coordination 							</a:t>
            </a:r>
            <a:r>
              <a:rPr lang="en-GB" sz="2000" dirty="0"/>
              <a:t>	</a:t>
            </a:r>
            <a:r>
              <a:rPr lang="en-GB" sz="2000" dirty="0" smtClean="0">
                <a:solidFill>
                  <a:srgbClr val="006600"/>
                </a:solidFill>
              </a:rPr>
              <a:t>- Rob Edgecock (Huddersfield &amp; STFC)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2: Low energy accelerators 							</a:t>
            </a:r>
            <a:r>
              <a:rPr lang="en-GB" sz="2000" dirty="0" smtClean="0">
                <a:solidFill>
                  <a:srgbClr val="006600"/>
                </a:solidFill>
              </a:rPr>
              <a:t>– Marco </a:t>
            </a:r>
            <a:r>
              <a:rPr lang="en-GB" sz="2000" dirty="0" err="1" smtClean="0">
                <a:solidFill>
                  <a:srgbClr val="006600"/>
                </a:solidFill>
              </a:rPr>
              <a:t>Cavenago</a:t>
            </a:r>
            <a:r>
              <a:rPr lang="en-GB" sz="2000" dirty="0" smtClean="0">
                <a:solidFill>
                  <a:srgbClr val="006600"/>
                </a:solidFill>
              </a:rPr>
              <a:t> (INFN)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3: Intermediate energy proton and ion accelerators 				</a:t>
            </a:r>
            <a:r>
              <a:rPr lang="en-GB" sz="2000" dirty="0" smtClean="0">
                <a:solidFill>
                  <a:srgbClr val="006600"/>
                </a:solidFill>
              </a:rPr>
              <a:t>– Marco </a:t>
            </a:r>
            <a:r>
              <a:rPr lang="en-GB" sz="2000" dirty="0" err="1" smtClean="0">
                <a:solidFill>
                  <a:srgbClr val="006600"/>
                </a:solidFill>
              </a:rPr>
              <a:t>Schippers</a:t>
            </a:r>
            <a:r>
              <a:rPr lang="en-GB" sz="2000" dirty="0" smtClean="0">
                <a:solidFill>
                  <a:srgbClr val="006600"/>
                </a:solidFill>
              </a:rPr>
              <a:t> &amp; David Meer </a:t>
            </a:r>
            <a:r>
              <a:rPr lang="en-GB" sz="2000" dirty="0" smtClean="0">
                <a:solidFill>
                  <a:srgbClr val="006600"/>
                </a:solidFill>
              </a:rPr>
              <a:t>(PSI)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4: High beam power proton and ion accelerators 				</a:t>
            </a:r>
            <a:r>
              <a:rPr lang="en-GB" sz="2000" dirty="0" smtClean="0">
                <a:solidFill>
                  <a:srgbClr val="006600"/>
                </a:solidFill>
              </a:rPr>
              <a:t>– </a:t>
            </a:r>
            <a:r>
              <a:rPr lang="en-GB" sz="2000" dirty="0" smtClean="0">
                <a:solidFill>
                  <a:srgbClr val="006600"/>
                </a:solidFill>
              </a:rPr>
              <a:t>Giulia </a:t>
            </a:r>
            <a:r>
              <a:rPr lang="en-GB" sz="2000" dirty="0" err="1" smtClean="0">
                <a:solidFill>
                  <a:srgbClr val="006600"/>
                </a:solidFill>
              </a:rPr>
              <a:t>Bellodi</a:t>
            </a:r>
            <a:r>
              <a:rPr lang="en-GB" sz="2000" dirty="0" smtClean="0">
                <a:solidFill>
                  <a:srgbClr val="006600"/>
                </a:solidFill>
              </a:rPr>
              <a:t> </a:t>
            </a:r>
            <a:r>
              <a:rPr lang="en-GB" sz="2000" dirty="0" smtClean="0">
                <a:solidFill>
                  <a:srgbClr val="006600"/>
                </a:solidFill>
              </a:rPr>
              <a:t>(CERN)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Task 5: High beam power targets 						</a:t>
            </a:r>
            <a:r>
              <a:rPr lang="en-GB" sz="2000" dirty="0" smtClean="0">
                <a:solidFill>
                  <a:srgbClr val="006600"/>
                </a:solidFill>
              </a:rPr>
              <a:t>– </a:t>
            </a:r>
            <a:r>
              <a:rPr lang="en-GB" sz="2000" dirty="0" err="1" smtClean="0">
                <a:solidFill>
                  <a:srgbClr val="006600"/>
                </a:solidFill>
              </a:rPr>
              <a:t>Hywel</a:t>
            </a:r>
            <a:r>
              <a:rPr lang="en-GB" sz="2000" dirty="0" smtClean="0">
                <a:solidFill>
                  <a:srgbClr val="006600"/>
                </a:solidFill>
              </a:rPr>
              <a:t> Owen (Manchester)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Website at:								</a:t>
            </a:r>
            <a:r>
              <a:rPr lang="en-GB" sz="2000" dirty="0">
                <a:hlinkClick r:id="rId5"/>
              </a:rPr>
              <a:t>http://eucardapplications.hud.ac.uk/</a:t>
            </a:r>
            <a:endParaRPr lang="en-GB" sz="2000" dirty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53 partners:								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- 35 not EuCARD2 partners					- 19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industry/users</a:t>
            </a:r>
            <a:r>
              <a:rPr lang="en-GB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98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First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4" y="1196751"/>
            <a:ext cx="833520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Modern hadron therapy gantry developments – UMAN &amp; PSI		</a:t>
            </a:r>
            <a:r>
              <a:rPr lang="en-GB" sz="2000" dirty="0" smtClean="0">
                <a:solidFill>
                  <a:srgbClr val="002060"/>
                </a:solidFill>
              </a:rPr>
              <a:t>- 16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January 2014						- Cockcroft, UK							- </a:t>
            </a:r>
            <a:r>
              <a:rPr lang="en-GB" sz="1400" dirty="0" smtClean="0">
                <a:solidFill>
                  <a:srgbClr val="002060"/>
                </a:solidFill>
                <a:hlinkClick r:id="rId5"/>
              </a:rPr>
              <a:t>https://eventbooking.stfc.ac.uk/news-events/modern-hadron-therapy-gantry-developments-187</a:t>
            </a:r>
            <a:endParaRPr lang="en-GB" sz="14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A</a:t>
            </a:r>
            <a:r>
              <a:rPr lang="en-GB" sz="2000" dirty="0" smtClean="0"/>
              <a:t>ccelerators for accelerator driven systems</a:t>
            </a:r>
            <a:r>
              <a:rPr lang="en-GB" sz="2000" dirty="0"/>
              <a:t> </a:t>
            </a:r>
            <a:r>
              <a:rPr lang="en-GB" sz="2000" dirty="0" smtClean="0"/>
              <a:t>- CERN			</a:t>
            </a:r>
            <a:r>
              <a:rPr lang="en-GB" sz="2000" dirty="0" smtClean="0">
                <a:solidFill>
                  <a:srgbClr val="002060"/>
                </a:solidFill>
              </a:rPr>
              <a:t>- 20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-21</a:t>
            </a:r>
            <a:r>
              <a:rPr lang="en-GB" sz="2000" baseline="30000" dirty="0" smtClean="0">
                <a:solidFill>
                  <a:srgbClr val="002060"/>
                </a:solidFill>
              </a:rPr>
              <a:t>st</a:t>
            </a:r>
            <a:r>
              <a:rPr lang="en-GB" sz="2000" dirty="0" smtClean="0">
                <a:solidFill>
                  <a:srgbClr val="002060"/>
                </a:solidFill>
              </a:rPr>
              <a:t> March 2014						- CERN								- organised jointly with MAX					- </a:t>
            </a:r>
            <a:r>
              <a:rPr lang="en-GB" sz="2000" dirty="0" smtClean="0">
                <a:solidFill>
                  <a:srgbClr val="002060"/>
                </a:solidFill>
                <a:hlinkClick r:id="rId6"/>
              </a:rPr>
              <a:t>https://indico.cern.ch/event/300409/overview</a:t>
            </a:r>
            <a:r>
              <a:rPr lang="en-GB" sz="2000" dirty="0" smtClean="0"/>
              <a:t>	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 </a:t>
            </a:r>
            <a:r>
              <a:rPr lang="en-US" sz="2000" dirty="0"/>
              <a:t>Accelerator based neutron production  (ABNP2014</a:t>
            </a:r>
            <a:r>
              <a:rPr lang="en-US" sz="2000" dirty="0" smtClean="0"/>
              <a:t>) - INFN</a:t>
            </a:r>
            <a:r>
              <a:rPr lang="en-GB" sz="2000" dirty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- 14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-15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April 2014						- </a:t>
            </a:r>
            <a:r>
              <a:rPr lang="en-GB" sz="2000" dirty="0" err="1" smtClean="0">
                <a:solidFill>
                  <a:srgbClr val="002060"/>
                </a:solidFill>
              </a:rPr>
              <a:t>Legnaro</a:t>
            </a:r>
            <a:r>
              <a:rPr lang="en-GB" sz="2000" dirty="0" smtClean="0">
                <a:solidFill>
                  <a:srgbClr val="002060"/>
                </a:solidFill>
              </a:rPr>
              <a:t>							- BNCT, radioisotope production, security, </a:t>
            </a:r>
            <a:r>
              <a:rPr lang="en-GB" sz="2000" dirty="0" err="1" smtClean="0">
                <a:solidFill>
                  <a:srgbClr val="002060"/>
                </a:solidFill>
              </a:rPr>
              <a:t>etc</a:t>
            </a:r>
            <a:r>
              <a:rPr lang="en-GB" sz="2000" dirty="0" smtClean="0">
                <a:solidFill>
                  <a:srgbClr val="002060"/>
                </a:solidFill>
              </a:rPr>
              <a:t>			- </a:t>
            </a:r>
            <a:r>
              <a:rPr lang="en-GB" sz="2000" dirty="0" smtClean="0">
                <a:solidFill>
                  <a:srgbClr val="002060"/>
                </a:solidFill>
                <a:hlinkClick r:id="rId7"/>
              </a:rPr>
              <a:t>https://agenda.infn.it/conferenceDisplay.py?confId=7214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3745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Further planned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5" y="1268760"/>
            <a:ext cx="83352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Electron beams for industrial and environmental applications – HUD	</a:t>
            </a:r>
            <a:r>
              <a:rPr lang="en-GB" sz="2000" dirty="0" smtClean="0">
                <a:solidFill>
                  <a:srgbClr val="002060"/>
                </a:solidFill>
              </a:rPr>
              <a:t>- 6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November 2014</a:t>
            </a:r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				- Institute of Nuclear Chemistry and Technology, Warsaw		</a:t>
            </a:r>
            <a:r>
              <a:rPr lang="en-GB" sz="2000" dirty="0">
                <a:solidFill>
                  <a:srgbClr val="002060"/>
                </a:solidFill>
              </a:rPr>
              <a:t>- see http://indico.cern.ch/event/324518/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Compact </a:t>
            </a:r>
            <a:r>
              <a:rPr lang="en-GB" sz="2000" dirty="0" err="1" smtClean="0">
                <a:solidFill>
                  <a:prstClr val="black"/>
                </a:solidFill>
              </a:rPr>
              <a:t>muon</a:t>
            </a:r>
            <a:r>
              <a:rPr lang="en-GB" sz="2000" dirty="0" smtClean="0">
                <a:solidFill>
                  <a:prstClr val="black"/>
                </a:solidFill>
              </a:rPr>
              <a:t> sources – HUD						</a:t>
            </a:r>
            <a:r>
              <a:rPr lang="en-GB" sz="2000" dirty="0" smtClean="0">
                <a:solidFill>
                  <a:srgbClr val="002060"/>
                </a:solidFill>
              </a:rPr>
              <a:t>- 12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-13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January 2015						- Huddersfield							- Jointly organised with NMI3					- </a:t>
            </a:r>
            <a:r>
              <a:rPr lang="en-GB" sz="2000" dirty="0" err="1" smtClean="0">
                <a:solidFill>
                  <a:srgbClr val="002060"/>
                </a:solidFill>
              </a:rPr>
              <a:t>Muons</a:t>
            </a:r>
            <a:r>
              <a:rPr lang="en-GB" sz="2000" dirty="0" smtClean="0">
                <a:solidFill>
                  <a:srgbClr val="002060"/>
                </a:solidFill>
              </a:rPr>
              <a:t> for </a:t>
            </a:r>
            <a:r>
              <a:rPr lang="en-GB" sz="2000" dirty="0" err="1" smtClean="0">
                <a:solidFill>
                  <a:srgbClr val="002060"/>
                </a:solidFill>
              </a:rPr>
              <a:t>muCF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r>
              <a:rPr lang="en-GB" sz="2000" dirty="0" err="1" smtClean="0">
                <a:solidFill>
                  <a:srgbClr val="002060"/>
                </a:solidFill>
              </a:rPr>
              <a:t>muSR</a:t>
            </a:r>
            <a:r>
              <a:rPr lang="en-GB" sz="2000" dirty="0" smtClean="0">
                <a:solidFill>
                  <a:srgbClr val="002060"/>
                </a:solidFill>
              </a:rPr>
              <a:t>, security screening, </a:t>
            </a:r>
            <a:r>
              <a:rPr lang="en-GB" sz="2000" dirty="0" err="1" smtClean="0">
                <a:solidFill>
                  <a:srgbClr val="002060"/>
                </a:solidFill>
              </a:rPr>
              <a:t>etc</a:t>
            </a:r>
            <a:r>
              <a:rPr lang="en-GB" sz="2000" dirty="0" smtClean="0">
                <a:solidFill>
                  <a:srgbClr val="002060"/>
                </a:solidFill>
              </a:rPr>
              <a:t>			- </a:t>
            </a:r>
            <a:r>
              <a:rPr lang="en-GB" sz="2000" dirty="0">
                <a:solidFill>
                  <a:srgbClr val="002060"/>
                </a:solidFill>
              </a:rPr>
              <a:t>http://</a:t>
            </a:r>
            <a:r>
              <a:rPr lang="en-GB" sz="2000" dirty="0" smtClean="0">
                <a:solidFill>
                  <a:srgbClr val="002060"/>
                </a:solidFill>
              </a:rPr>
              <a:t>wwwisis2.isis.rl.ac.uk/useroffice/MuonSources/Register.asp</a:t>
            </a:r>
            <a:endParaRPr lang="en-GB" sz="2000" dirty="0" smtClean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Compact accelerators for radioisotope production - UMAN</a:t>
            </a:r>
            <a:r>
              <a:rPr lang="en-GB" sz="2000" dirty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C0000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- 26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-27</a:t>
            </a:r>
            <a:r>
              <a:rPr lang="en-GB" sz="2000" baseline="30000" dirty="0" smtClean="0">
                <a:solidFill>
                  <a:srgbClr val="002060"/>
                </a:solidFill>
              </a:rPr>
              <a:t>th</a:t>
            </a:r>
            <a:r>
              <a:rPr lang="en-GB" sz="2000" dirty="0" smtClean="0">
                <a:solidFill>
                  <a:srgbClr val="002060"/>
                </a:solidFill>
              </a:rPr>
              <a:t> March 2015						- </a:t>
            </a:r>
            <a:r>
              <a:rPr lang="en-GB" sz="2000" dirty="0" smtClean="0">
                <a:solidFill>
                  <a:srgbClr val="002060"/>
                </a:solidFill>
              </a:rPr>
              <a:t>Cockcroft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r>
              <a:rPr lang="en-GB" sz="2000" dirty="0" smtClean="0">
                <a:solidFill>
                  <a:srgbClr val="002060"/>
                </a:solidFill>
              </a:rPr>
              <a:t>UK</a:t>
            </a:r>
          </a:p>
        </p:txBody>
      </p:sp>
    </p:spTree>
    <p:extLst>
      <p:ext uri="{BB962C8B-B14F-4D97-AF65-F5344CB8AC3E}">
        <p14:creationId xmlns:p14="http://schemas.microsoft.com/office/powerpoint/2010/main" val="31674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4F81BD">
                    <a:lumMod val="75000"/>
                  </a:srgbClr>
                </a:solidFill>
              </a:rPr>
              <a:t>Further planned workshops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245" y="1321311"/>
            <a:ext cx="8335203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Reliability </a:t>
            </a:r>
            <a:r>
              <a:rPr lang="en-GB" sz="2000" dirty="0" smtClean="0"/>
              <a:t>of </a:t>
            </a:r>
            <a:r>
              <a:rPr lang="en-GB" sz="2000" dirty="0"/>
              <a:t>Accelerator Driven System accelerators</a:t>
            </a:r>
            <a:r>
              <a:rPr lang="en-GB" sz="2000" dirty="0" smtClean="0">
                <a:solidFill>
                  <a:prstClr val="black"/>
                </a:solidFill>
              </a:rPr>
              <a:t> 			</a:t>
            </a:r>
            <a:r>
              <a:rPr lang="en-GB" sz="2000" dirty="0" smtClean="0">
                <a:solidFill>
                  <a:schemeClr val="tx2"/>
                </a:solidFill>
              </a:rPr>
              <a:t>- Spring 2015							- CERN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/>
              <a:t>High power accelerator applications for industry and </a:t>
            </a:r>
            <a:r>
              <a:rPr lang="en-GB" sz="2000" dirty="0" smtClean="0"/>
              <a:t>energy		</a:t>
            </a:r>
            <a:r>
              <a:rPr lang="en-GB" sz="2000" dirty="0" smtClean="0">
                <a:solidFill>
                  <a:schemeClr val="tx2"/>
                </a:solidFill>
              </a:rPr>
              <a:t>- Summer/Autumn 2015						- </a:t>
            </a:r>
            <a:r>
              <a:rPr lang="en-GB" sz="2000" dirty="0" err="1" smtClean="0">
                <a:solidFill>
                  <a:schemeClr val="tx2"/>
                </a:solidFill>
              </a:rPr>
              <a:t>Legnaro</a:t>
            </a:r>
            <a:endParaRPr lang="en-US" sz="2000" dirty="0" smtClean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black"/>
                </a:solidFill>
              </a:rPr>
              <a:t>Compact </a:t>
            </a:r>
            <a:r>
              <a:rPr lang="en-US" sz="2000" dirty="0" smtClean="0">
                <a:solidFill>
                  <a:prstClr val="black"/>
                </a:solidFill>
              </a:rPr>
              <a:t>gantries for charged particle therapy </a:t>
            </a:r>
            <a:r>
              <a:rPr lang="en-US" sz="2000" dirty="0" smtClean="0">
                <a:solidFill>
                  <a:prstClr val="black"/>
                </a:solidFill>
              </a:rPr>
              <a:t>				</a:t>
            </a:r>
            <a:r>
              <a:rPr lang="en-US" sz="2000" dirty="0" smtClean="0">
                <a:solidFill>
                  <a:schemeClr val="tx2"/>
                </a:solidFill>
              </a:rPr>
              <a:t>- Autumn 2015							- PSI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Boron Neutron Capture Therapy</a:t>
            </a:r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n-GB" sz="2000" dirty="0" smtClean="0">
                <a:solidFill>
                  <a:prstClr val="black"/>
                </a:solidFill>
              </a:rPr>
              <a:t>meeting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002060"/>
                </a:solidFill>
              </a:rPr>
              <a:t>				</a:t>
            </a:r>
            <a:r>
              <a:rPr lang="en-GB" sz="2000" dirty="0" smtClean="0">
                <a:solidFill>
                  <a:schemeClr val="tx2"/>
                </a:solidFill>
              </a:rPr>
              <a:t>–  2015								- Pavia</a:t>
            </a:r>
            <a:endParaRPr lang="en-GB" sz="2000" dirty="0" smtClean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Applications of Particle Accelerators in </a:t>
            </a:r>
            <a:r>
              <a:rPr lang="en-GB" sz="2000" dirty="0" smtClean="0"/>
              <a:t>Europe				</a:t>
            </a:r>
            <a:r>
              <a:rPr lang="en-GB" sz="2000" dirty="0" smtClean="0">
                <a:solidFill>
                  <a:schemeClr val="tx2"/>
                </a:solidFill>
              </a:rPr>
              <a:t>- 18</a:t>
            </a:r>
            <a:r>
              <a:rPr lang="en-GB" sz="2000" baseline="30000" dirty="0" smtClean="0">
                <a:solidFill>
                  <a:schemeClr val="tx2"/>
                </a:solidFill>
              </a:rPr>
              <a:t>th</a:t>
            </a:r>
            <a:r>
              <a:rPr lang="en-GB" sz="2000" dirty="0" smtClean="0">
                <a:solidFill>
                  <a:schemeClr val="tx2"/>
                </a:solidFill>
              </a:rPr>
              <a:t>-19</a:t>
            </a:r>
            <a:r>
              <a:rPr lang="en-GB" sz="2000" baseline="30000" dirty="0" smtClean="0">
                <a:solidFill>
                  <a:schemeClr val="tx2"/>
                </a:solidFill>
              </a:rPr>
              <a:t>th</a:t>
            </a:r>
            <a:r>
              <a:rPr lang="en-GB" sz="2000" dirty="0" smtClean="0">
                <a:solidFill>
                  <a:schemeClr val="tx2"/>
                </a:solidFill>
              </a:rPr>
              <a:t> June 2015						- </a:t>
            </a:r>
            <a:r>
              <a:rPr lang="en-GB" sz="2000" dirty="0" err="1" smtClean="0">
                <a:solidFill>
                  <a:schemeClr val="tx2"/>
                </a:solidFill>
              </a:rPr>
              <a:t>RAEng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</a:rPr>
              <a:t>Other suggestions are very welcome!</a:t>
            </a:r>
          </a:p>
        </p:txBody>
      </p:sp>
    </p:spTree>
    <p:extLst>
      <p:ext uri="{BB962C8B-B14F-4D97-AF65-F5344CB8AC3E}">
        <p14:creationId xmlns:p14="http://schemas.microsoft.com/office/powerpoint/2010/main" val="170631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a\ASZEBERE\Documents\DG-EU\EuCARD2\EuCARD2-logo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9392"/>
            <a:ext cx="1733430" cy="122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4463"/>
            <a:ext cx="9809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51720" y="332656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Muon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workshop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268760"/>
            <a:ext cx="7763301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Particular interest in:							</a:t>
            </a:r>
            <a:r>
              <a:rPr lang="en-GB" sz="2000" dirty="0" smtClean="0">
                <a:solidFill>
                  <a:srgbClr val="006600"/>
                </a:solidFill>
              </a:rPr>
              <a:t>- </a:t>
            </a:r>
            <a:r>
              <a:rPr lang="en-GB" sz="2000" dirty="0" err="1" smtClean="0">
                <a:solidFill>
                  <a:srgbClr val="006600"/>
                </a:solidFill>
              </a:rPr>
              <a:t>muCF</a:t>
            </a:r>
            <a:r>
              <a:rPr lang="en-GB" sz="2000" dirty="0" smtClean="0">
                <a:solidFill>
                  <a:srgbClr val="006600"/>
                </a:solidFill>
              </a:rPr>
              <a:t>								- Security screening with </a:t>
            </a:r>
            <a:r>
              <a:rPr lang="en-GB" sz="2000" dirty="0" err="1" smtClean="0">
                <a:solidFill>
                  <a:srgbClr val="006600"/>
                </a:solidFill>
              </a:rPr>
              <a:t>muon</a:t>
            </a:r>
            <a:r>
              <a:rPr lang="en-GB" sz="2000" dirty="0" smtClean="0">
                <a:solidFill>
                  <a:srgbClr val="006600"/>
                </a:solidFill>
              </a:rPr>
              <a:t> beams				- </a:t>
            </a:r>
            <a:r>
              <a:rPr lang="en-GB" sz="2000" dirty="0" err="1" smtClean="0">
                <a:solidFill>
                  <a:srgbClr val="006600"/>
                </a:solidFill>
              </a:rPr>
              <a:t>Muon</a:t>
            </a:r>
            <a:r>
              <a:rPr lang="en-GB" sz="2000" dirty="0" smtClean="0">
                <a:solidFill>
                  <a:srgbClr val="006600"/>
                </a:solidFill>
              </a:rPr>
              <a:t> nuclear transmutation					- Other applications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Need compact, easy to operate, cheap </a:t>
            </a:r>
            <a:r>
              <a:rPr lang="en-GB" sz="2000" dirty="0" err="1" smtClean="0"/>
              <a:t>muon</a:t>
            </a:r>
            <a:r>
              <a:rPr lang="en-GB" sz="2000" dirty="0" smtClean="0"/>
              <a:t> source </a:t>
            </a:r>
            <a:r>
              <a:rPr lang="en-GB" sz="2000" dirty="0" smtClean="0">
                <a:solidFill>
                  <a:srgbClr val="006600"/>
                </a:solidFill>
              </a:rPr>
              <a:t>	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Ideal aims workshops:							</a:t>
            </a:r>
            <a:r>
              <a:rPr lang="en-GB" sz="2000" dirty="0" smtClean="0">
                <a:solidFill>
                  <a:srgbClr val="006600"/>
                </a:solidFill>
              </a:rPr>
              <a:t>- identified particular problems to address				- form collaborations to do this					- applied for funding from, e.g. H2020</a:t>
            </a:r>
            <a:endParaRPr lang="en-GB" sz="2000" dirty="0" smtClean="0"/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To </a:t>
            </a:r>
            <a:r>
              <a:rPr lang="en-GB" sz="2000" smtClean="0"/>
              <a:t>be discussed………….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345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123</Words>
  <Application>Microsoft Office PowerPoint</Application>
  <PresentationFormat>On-screen Show (4:3)</PresentationFormat>
  <Paragraphs>53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Edgecock</dc:creator>
  <cp:lastModifiedBy>Edgecock</cp:lastModifiedBy>
  <cp:revision>59</cp:revision>
  <dcterms:created xsi:type="dcterms:W3CDTF">2013-06-06T13:07:24Z</dcterms:created>
  <dcterms:modified xsi:type="dcterms:W3CDTF">2015-01-13T07:39:39Z</dcterms:modified>
</cp:coreProperties>
</file>