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258" r:id="rId6"/>
    <p:sldId id="280" r:id="rId7"/>
    <p:sldId id="270" r:id="rId8"/>
    <p:sldId id="271" r:id="rId9"/>
    <p:sldId id="272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74" r:id="rId23"/>
    <p:sldId id="2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47403-D3B2-42AC-A907-E1249AF0275E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66EC0-A3F5-4CB2-A630-0710A992EE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5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66EC0-A3F5-4CB2-A630-0710A992EE8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86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9946E-3708-4C6D-BC83-EE9C6B78C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72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9946E-3708-4C6D-BC83-EE9C6B78C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30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D34B-73AA-40C4-B36D-0F1C77755C3E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0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6479A-C7F7-4766-B29D-59A4054F1BF8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1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CFC2-2321-4F44-B970-78BD2B19ADD9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9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B2AE-F40A-4480-8069-76B374656A9B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B9149-7321-4628-882A-34318A9AA3A2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29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45B9-0DF3-4768-8213-72F8B9C62A1F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5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D272-A66F-41E6-8C6A-B4C9FFCD98F6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1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1BCFB-BED8-4F26-8D3D-5F62345472D9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4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CD10F-DF21-4C5F-ADA0-E13A453FA613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C330-2C6E-4634-81AF-122273414161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CD0C-EA1C-41AC-A26F-F6339E3FEE59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9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B48FE-B588-4A31-9F73-08DEB0946AEA}" type="datetime1">
              <a:rPr lang="en-US" altLang="ko-KR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EFA1A-3B0F-4AC6-A581-3A8F96C896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6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Development of UW Pixel DAQ System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Final Report : Fall 2014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Jimin</a:t>
            </a:r>
            <a:r>
              <a:rPr lang="en-US" dirty="0" smtClean="0"/>
              <a:t> Kim</a:t>
            </a:r>
          </a:p>
          <a:p>
            <a:r>
              <a:rPr lang="en-US" dirty="0" smtClean="0"/>
              <a:t>University of Washington</a:t>
            </a:r>
          </a:p>
          <a:p>
            <a:r>
              <a:rPr lang="en-US" dirty="0" smtClean="0"/>
              <a:t>Department of Physics/Mathematics</a:t>
            </a:r>
          </a:p>
          <a:p>
            <a:r>
              <a:rPr lang="en-US" dirty="0" smtClean="0"/>
              <a:t>December 11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2" descr="http://www.geo.umass.edu/lake_e/Images/UW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257800"/>
            <a:ext cx="2057400" cy="1427334"/>
          </a:xfrm>
          <a:prstGeom prst="rect">
            <a:avLst/>
          </a:prstGeom>
          <a:noFill/>
        </p:spPr>
      </p:pic>
      <p:pic>
        <p:nvPicPr>
          <p:cNvPr id="6" name="그림 5" descr="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108823"/>
            <a:ext cx="1752600" cy="174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3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Calibration Console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ko-KR" dirty="0" err="1" smtClean="0"/>
              <a:t>DummyPixController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15000" y="28194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sz="1200" dirty="0" err="1" smtClean="0"/>
              <a:t>DummyPixController</a:t>
            </a:r>
            <a:r>
              <a:rPr lang="en-US" altLang="ko-KR" sz="1200" dirty="0" smtClean="0"/>
              <a:t> generates data for the Digital Scan and Analog Scan</a:t>
            </a:r>
          </a:p>
          <a:p>
            <a:pPr>
              <a:buFontTx/>
              <a:buChar char="-"/>
            </a:pPr>
            <a:endParaRPr lang="en-US" altLang="ko-KR" sz="1200" dirty="0" smtClean="0"/>
          </a:p>
          <a:p>
            <a:pPr>
              <a:buFontTx/>
              <a:buChar char="-"/>
            </a:pPr>
            <a:r>
              <a:rPr lang="en-US" altLang="ko-KR" sz="1200" dirty="0" smtClean="0"/>
              <a:t> Very useful when user wants to test the functionality of the software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- Has a bug of not being able to save the histogram graph file.</a:t>
            </a:r>
          </a:p>
          <a:p>
            <a:endParaRPr lang="en-US" altLang="ko-KR" sz="1200" dirty="0" smtClean="0"/>
          </a:p>
          <a:p>
            <a:pPr>
              <a:buFontTx/>
              <a:buChar char="-"/>
            </a:pPr>
            <a:r>
              <a:rPr lang="en-US" altLang="ko-KR" sz="1200" dirty="0" smtClean="0"/>
              <a:t>Can be fixed  by adding </a:t>
            </a:r>
          </a:p>
          <a:p>
            <a:r>
              <a:rPr lang="en-US" altLang="ko-KR" sz="1200" b="1" dirty="0" smtClean="0"/>
              <a:t>export PIXSCAN_STORAGE_PATH=/</a:t>
            </a:r>
            <a:r>
              <a:rPr lang="en-US" altLang="ko-KR" sz="1200" b="1" dirty="0" err="1" smtClean="0"/>
              <a:t>daq</a:t>
            </a:r>
            <a:r>
              <a:rPr lang="en-US" altLang="ko-KR" sz="1200" b="1" dirty="0" smtClean="0"/>
              <a:t>/results</a:t>
            </a:r>
          </a:p>
          <a:p>
            <a:r>
              <a:rPr lang="en-US" altLang="ko-KR" sz="1200" dirty="0" smtClean="0"/>
              <a:t>In zzzz_daq.sh</a:t>
            </a:r>
            <a:endParaRPr lang="ko-KR" altLang="en-US" sz="1200" dirty="0"/>
          </a:p>
        </p:txBody>
      </p:sp>
      <p:pic>
        <p:nvPicPr>
          <p:cNvPr id="6" name="그림 5" descr="Analo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962400"/>
            <a:ext cx="4632960" cy="2895600"/>
          </a:xfrm>
          <a:prstGeom prst="rect">
            <a:avLst/>
          </a:prstGeom>
        </p:spPr>
      </p:pic>
      <p:pic>
        <p:nvPicPr>
          <p:cNvPr id="7" name="그림 6" descr="Digit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990600"/>
            <a:ext cx="4648200" cy="28098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33528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Digital Test</a:t>
            </a:r>
            <a:endParaRPr lang="ko-KR" alt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64008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Analog Test</a:t>
            </a:r>
            <a:endParaRPr lang="ko-KR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USBPIX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3210342"/>
            <a:ext cx="2667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sz="1200" dirty="0" smtClean="0"/>
              <a:t>We can successfully ping the Multi-IO board but LED lights on the adaptor doesn’t come on when we initialize USBPIX in TDAQ</a:t>
            </a:r>
          </a:p>
          <a:p>
            <a:pPr>
              <a:buFontTx/>
              <a:buChar char="-"/>
            </a:pPr>
            <a:endParaRPr lang="en-US" altLang="ko-KR" sz="1200" dirty="0" smtClean="0"/>
          </a:p>
          <a:p>
            <a:pPr>
              <a:buFontTx/>
              <a:buChar char="-"/>
            </a:pPr>
            <a:r>
              <a:rPr lang="en-US" altLang="ko-KR" sz="1200" dirty="0" smtClean="0"/>
              <a:t> Same problem with Windows version USBPIX</a:t>
            </a:r>
          </a:p>
          <a:p>
            <a:pPr>
              <a:buFontTx/>
              <a:buChar char="-"/>
            </a:pPr>
            <a:endParaRPr lang="en-US" altLang="ko-KR" sz="1200" dirty="0" smtClean="0"/>
          </a:p>
          <a:p>
            <a:pPr>
              <a:buFontTx/>
              <a:buChar char="-"/>
            </a:pPr>
            <a:r>
              <a:rPr lang="en-US" altLang="ko-KR" sz="1200" dirty="0" smtClean="0"/>
              <a:t> Operation of USBPIX in current TDAQ has not been confirmed but it seems like there is no issue with software</a:t>
            </a:r>
            <a:endParaRPr lang="ko-KR" altLang="en-US" sz="12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255764"/>
            <a:ext cx="4419600" cy="32974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19050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9050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752600"/>
            <a:ext cx="3581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[pixeldaq@pixlab06 </a:t>
            </a:r>
            <a:r>
              <a:rPr lang="en-US" altLang="ko-KR" sz="1400" b="1" dirty="0" err="1" smtClean="0"/>
              <a:t>USBTest</a:t>
            </a:r>
            <a:r>
              <a:rPr lang="en-US" altLang="ko-KR" sz="1400" b="1" dirty="0" smtClean="0"/>
              <a:t>]$ ./</a:t>
            </a:r>
            <a:r>
              <a:rPr lang="en-US" altLang="ko-KR" sz="1400" b="1" dirty="0" err="1" smtClean="0"/>
              <a:t>USBTest</a:t>
            </a:r>
            <a:r>
              <a:rPr lang="en-US" altLang="ko-KR" sz="1400" b="1" dirty="0" smtClean="0"/>
              <a:t> 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Device </a:t>
            </a:r>
            <a:r>
              <a:rPr lang="en-US" altLang="ko-KR" sz="1400" b="1" dirty="0" err="1" smtClean="0"/>
              <a:t>USBpix</a:t>
            </a:r>
            <a:r>
              <a:rPr lang="en-US" altLang="ko-KR" sz="1400" b="1" dirty="0" smtClean="0"/>
              <a:t> ID 14, class 200, FW ver. 15</a:t>
            </a:r>
            <a:br>
              <a:rPr lang="en-US" altLang="ko-KR" sz="1400" b="1" dirty="0" smtClean="0"/>
            </a:br>
            <a:r>
              <a:rPr lang="en-US" altLang="ko-KR" sz="1400" b="1" dirty="0" smtClean="0"/>
              <a:t>   with adapter card ID 83</a:t>
            </a:r>
            <a:endParaRPr lang="ko-KR" alt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6093023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Normal initialization of FEI4 Adapter</a:t>
            </a:r>
            <a:endParaRPr lang="ko-KR" altLang="en-US" sz="1400" b="1" dirty="0"/>
          </a:p>
        </p:txBody>
      </p:sp>
      <p:cxnSp>
        <p:nvCxnSpPr>
          <p:cNvPr id="11" name="직선 화살표 연결선 10"/>
          <p:cNvCxnSpPr>
            <a:stCxn id="9" idx="1"/>
          </p:cNvCxnSpPr>
          <p:nvPr/>
        </p:nvCxnSpPr>
        <p:spPr>
          <a:xfrm flipH="1" flipV="1">
            <a:off x="3810000" y="5865911"/>
            <a:ext cx="1752600" cy="3810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flipH="1" flipV="1">
            <a:off x="4191000" y="2057400"/>
            <a:ext cx="152400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15000" y="1371600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sz="1200" dirty="0" smtClean="0"/>
              <a:t> USBPIX is a modular DAQ system that is supported on both Pixel Infrastructure (Linux) and Windows that supports up to two pixel modules</a:t>
            </a:r>
          </a:p>
          <a:p>
            <a:pPr>
              <a:buFontTx/>
              <a:buChar char="-"/>
            </a:pPr>
            <a:endParaRPr lang="en-US" altLang="ko-KR" sz="1200" dirty="0" smtClean="0"/>
          </a:p>
          <a:p>
            <a:pPr>
              <a:buFontTx/>
              <a:buChar char="-"/>
            </a:pPr>
            <a:r>
              <a:rPr lang="en-US" altLang="ko-KR" sz="1200" dirty="0" smtClean="0"/>
              <a:t> Used for pixel development, pixel calibration and processing in lab scale.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4"/>
          <p:cNvSpPr/>
          <p:nvPr/>
        </p:nvSpPr>
        <p:spPr>
          <a:xfrm>
            <a:off x="304800" y="5354597"/>
            <a:ext cx="5029200" cy="140685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04800" y="1074241"/>
            <a:ext cx="5029200" cy="121175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4"/>
          <p:cNvSpPr/>
          <p:nvPr/>
        </p:nvSpPr>
        <p:spPr>
          <a:xfrm>
            <a:off x="304800" y="2286000"/>
            <a:ext cx="5029200" cy="304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Understanding </a:t>
            </a:r>
            <a:r>
              <a:rPr lang="en-US" altLang="ko-KR" dirty="0" err="1" smtClean="0"/>
              <a:t>LabDB</a:t>
            </a:r>
            <a:r>
              <a:rPr lang="en-US" altLang="ko-KR" dirty="0" smtClean="0"/>
              <a:t> files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0" y="14478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Alias_LOCAL.dat </a:t>
            </a:r>
          </a:p>
          <a:p>
            <a:endParaRPr lang="en-US" altLang="ko-KR" sz="1100" b="1" dirty="0" smtClean="0"/>
          </a:p>
          <a:p>
            <a:r>
              <a:rPr lang="en-US" altLang="ko-KR" sz="1100" b="1" dirty="0" smtClean="0"/>
              <a:t>- Defines identification name for the Pixel Module</a:t>
            </a:r>
            <a:endParaRPr lang="ko-KR" altLang="en-US" sz="11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3124200"/>
            <a:ext cx="28194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Conn_LOCAL.dat</a:t>
            </a:r>
          </a:p>
          <a:p>
            <a:endParaRPr lang="en-US" altLang="ko-KR" sz="1100" b="1" dirty="0" smtClean="0"/>
          </a:p>
          <a:p>
            <a:pPr>
              <a:buFontTx/>
              <a:buChar char="-"/>
            </a:pPr>
            <a:r>
              <a:rPr lang="en-US" altLang="ko-KR" sz="1100" b="1" dirty="0" smtClean="0"/>
              <a:t>Defines the hardware, mode setup of the local system.</a:t>
            </a:r>
          </a:p>
          <a:p>
            <a:pPr>
              <a:buFontTx/>
              <a:buChar char="-"/>
            </a:pPr>
            <a:r>
              <a:rPr lang="en-US" altLang="ko-KR" sz="1100" b="1" dirty="0" smtClean="0"/>
              <a:t>Third row of ROD_B1_S10 defines the mode </a:t>
            </a:r>
            <a:endParaRPr lang="ko-KR" altLang="en-US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4800600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pl_LOCAL.dat</a:t>
            </a:r>
          </a:p>
          <a:p>
            <a:endParaRPr lang="en-US" altLang="ko-KR" sz="1100" b="1" dirty="0" smtClean="0"/>
          </a:p>
          <a:p>
            <a:pPr>
              <a:buFontTx/>
              <a:buChar char="-"/>
            </a:pPr>
            <a:r>
              <a:rPr lang="en-US" altLang="ko-KR" sz="1100" b="1" dirty="0" smtClean="0"/>
              <a:t>Defines mapping addresses between the </a:t>
            </a:r>
            <a:r>
              <a:rPr lang="en-US" altLang="ko-KR" sz="1100" b="1" dirty="0" err="1" smtClean="0"/>
              <a:t>PixelROD</a:t>
            </a:r>
            <a:r>
              <a:rPr lang="en-US" altLang="ko-KR" sz="1100" b="1" dirty="0" smtClean="0"/>
              <a:t> and </a:t>
            </a:r>
            <a:r>
              <a:rPr lang="en-US" altLang="ko-KR" sz="1100" b="1" dirty="0" err="1" smtClean="0"/>
              <a:t>eBOC</a:t>
            </a:r>
            <a:r>
              <a:rPr lang="en-US" altLang="ko-KR" sz="1100" b="1" dirty="0" smtClean="0"/>
              <a:t>. </a:t>
            </a:r>
          </a:p>
          <a:p>
            <a:pPr>
              <a:buFontTx/>
              <a:buChar char="-"/>
            </a:pPr>
            <a:r>
              <a:rPr lang="en-US" altLang="ko-KR" sz="1100" b="1" dirty="0" smtClean="0"/>
              <a:t> Also defines the hostname, IP address and hardware address of the local SBC. </a:t>
            </a:r>
            <a:endParaRPr lang="ko-KR" alt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286000"/>
            <a:ext cx="50292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ROOT    </a:t>
            </a:r>
            <a:r>
              <a:rPr lang="en-US" altLang="ko-KR" sz="1100" dirty="0" err="1" smtClean="0"/>
              <a:t>ROOT</a:t>
            </a:r>
            <a:r>
              <a:rPr lang="en-US" altLang="ko-KR" sz="1100" dirty="0" smtClean="0"/>
              <a:t>    PARTITIONS    </a:t>
            </a:r>
            <a:r>
              <a:rPr lang="en-US" altLang="ko-KR" sz="1100" dirty="0" err="1" smtClean="0"/>
              <a:t>PARTITIONS</a:t>
            </a:r>
            <a:r>
              <a:rPr lang="en-US" altLang="ko-KR" sz="1100" dirty="0" smtClean="0"/>
              <a:t>    CONTAINER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ROOT    </a:t>
            </a:r>
            <a:r>
              <a:rPr lang="en-US" altLang="ko-KR" sz="1100" dirty="0" err="1" smtClean="0"/>
              <a:t>ROOT</a:t>
            </a:r>
            <a:r>
              <a:rPr lang="en-US" altLang="ko-KR" sz="1100" dirty="0" smtClean="0"/>
              <a:t>    PP0S    </a:t>
            </a:r>
            <a:r>
              <a:rPr lang="en-US" altLang="ko-KR" sz="1100" dirty="0" err="1" smtClean="0"/>
              <a:t>PP0S</a:t>
            </a:r>
            <a:r>
              <a:rPr lang="en-US" altLang="ko-KR" sz="1100" dirty="0" smtClean="0"/>
              <a:t>    CONTAINER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ROOT    </a:t>
            </a:r>
            <a:r>
              <a:rPr lang="en-US" altLang="ko-KR" sz="1100" dirty="0" err="1" smtClean="0"/>
              <a:t>ROOT</a:t>
            </a:r>
            <a:r>
              <a:rPr lang="en-US" altLang="ko-KR" sz="1100" dirty="0" smtClean="0"/>
              <a:t>    OBLINKMAPS    </a:t>
            </a:r>
            <a:r>
              <a:rPr lang="en-US" altLang="ko-KR" sz="1100" dirty="0" err="1" smtClean="0"/>
              <a:t>OBLINKMAPS</a:t>
            </a:r>
            <a:r>
              <a:rPr lang="en-US" altLang="ko-KR" sz="1100" dirty="0" smtClean="0"/>
              <a:t>    CONTAINER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ROOT    </a:t>
            </a:r>
            <a:r>
              <a:rPr lang="en-US" altLang="ko-KR" sz="1100" dirty="0" err="1" smtClean="0"/>
              <a:t>ROOT</a:t>
            </a:r>
            <a:r>
              <a:rPr lang="en-US" altLang="ko-KR" sz="1100" dirty="0" smtClean="0"/>
              <a:t>    RODBOCLINKMAPS    </a:t>
            </a:r>
            <a:r>
              <a:rPr lang="en-US" altLang="ko-KR" sz="1100" dirty="0" err="1" smtClean="0"/>
              <a:t>RODBOCLINKMAPS</a:t>
            </a:r>
            <a:r>
              <a:rPr lang="en-US" altLang="ko-KR" sz="1100" dirty="0" smtClean="0"/>
              <a:t>    CONTAINER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PARTITIONS    CONTAINER    LAB    </a:t>
            </a:r>
            <a:r>
              <a:rPr lang="en-US" altLang="ko-KR" sz="1100" dirty="0" err="1" smtClean="0"/>
              <a:t>LAB</a:t>
            </a:r>
            <a:r>
              <a:rPr lang="en-US" altLang="ko-KR" sz="1100" dirty="0" smtClean="0"/>
              <a:t>    PARTITION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PP0S    CONTAINER    PP0_1    </a:t>
            </a:r>
            <a:r>
              <a:rPr lang="en-US" altLang="ko-KR" sz="1100" dirty="0" err="1" smtClean="0"/>
              <a:t>PP0_1</a:t>
            </a:r>
            <a:r>
              <a:rPr lang="en-US" altLang="ko-KR" sz="1100" dirty="0" smtClean="0"/>
              <a:t>    PP0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OBLINKMAPS    CONTAINER    EL_TYPE    </a:t>
            </a:r>
            <a:r>
              <a:rPr lang="en-US" altLang="ko-KR" sz="1100" dirty="0" err="1" smtClean="0"/>
              <a:t>EL_TYPE</a:t>
            </a:r>
            <a:r>
              <a:rPr lang="en-US" altLang="ko-KR" sz="1100" dirty="0" smtClean="0"/>
              <a:t>    OBLINKMAP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RODBOCLINKMAPS    CONTAINER    ELBOC_1    </a:t>
            </a:r>
            <a:r>
              <a:rPr lang="en-US" altLang="ko-KR" sz="1100" dirty="0" err="1" smtClean="0"/>
              <a:t>ELBOC_1</a:t>
            </a:r>
            <a:r>
              <a:rPr lang="en-US" altLang="ko-KR" sz="1100" dirty="0" smtClean="0"/>
              <a:t>    RODBOCLINKMAP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LAB    PARTITION    ROD_CRATE_1    </a:t>
            </a:r>
            <a:r>
              <a:rPr lang="en-US" altLang="ko-KR" sz="1100" dirty="0" err="1" smtClean="0"/>
              <a:t>ROD_CRATE_1</a:t>
            </a:r>
            <a:r>
              <a:rPr lang="en-US" altLang="ko-KR" sz="1100" dirty="0" smtClean="0"/>
              <a:t>    RODCRATE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ROD_CRATE_1    RODCRATE    SLOT_1    SBC01    SBC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ROD_CRATE_1    RODCRATE    SLOT_10    ROD_B1_S10    RODBOC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ROD_B1_S10    RODBOC    LINK_MAP    ELBOC_1    RODBOCLINKMAP    ROD_B1_S10</a:t>
            </a:r>
            <a:br>
              <a:rPr lang="en-US" altLang="ko-KR" sz="1100" dirty="0" smtClean="0"/>
            </a:br>
            <a:r>
              <a:rPr lang="en-US" altLang="ko-KR" sz="1100" dirty="0" smtClean="0"/>
              <a:t>ROD_B1_S10    RODBOC    AA    L1_B06_S1    OPTOBOARD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ROD_B1_S10    RODBOC    USBPIX    -1    CTRLTYPE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L1_B06_S1    OPTOBOARD    LINK_MAP    EL_TYPE    OBLINKMAP    UP</a:t>
            </a:r>
            <a:br>
              <a:rPr lang="en-US" altLang="ko-KR" sz="1100" dirty="0" smtClean="0"/>
            </a:br>
            <a:r>
              <a:rPr lang="en-US" altLang="ko-KR" sz="1100" dirty="0" smtClean="0"/>
              <a:t>L1_B06_S1    OPTOBOARD    PP0    L1_B06_S1_A6    PP0    OB</a:t>
            </a:r>
            <a:br>
              <a:rPr lang="en-US" altLang="ko-KR" sz="1100" dirty="0" smtClean="0"/>
            </a:br>
            <a:r>
              <a:rPr lang="en-US" altLang="ko-KR" sz="1100" dirty="0" smtClean="0"/>
              <a:t>L1_B06_S1_A6    PP0    1    L1_B06_S1_A6_M4A    MODULE    UP</a:t>
            </a:r>
            <a:endParaRPr lang="ko-KR" altLang="en-US" sz="1100" b="1" dirty="0"/>
          </a:p>
        </p:txBody>
      </p:sp>
      <p:cxnSp>
        <p:nvCxnSpPr>
          <p:cNvPr id="11" name="직선 화살표 연결선 10"/>
          <p:cNvCxnSpPr/>
          <p:nvPr/>
        </p:nvCxnSpPr>
        <p:spPr>
          <a:xfrm flipH="1">
            <a:off x="5105400" y="35814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H="1">
            <a:off x="4114800" y="5334000"/>
            <a:ext cx="1828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flipH="1" flipV="1">
            <a:off x="3124200" y="1600200"/>
            <a:ext cx="2895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1383516"/>
            <a:ext cx="3276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M743201 OFFLINEID       L1_B06_S1_A6_M4A</a:t>
            </a:r>
            <a:br>
              <a:rPr lang="en-US" sz="1100" dirty="0"/>
            </a:br>
            <a:r>
              <a:rPr lang="en-US" sz="1100" dirty="0"/>
              <a:t>M743201 PRODID  L1_B06_S1_A6_M4A</a:t>
            </a:r>
            <a:br>
              <a:rPr lang="en-US" sz="1100" dirty="0"/>
            </a:br>
            <a:endParaRPr lang="en-US" sz="1100" dirty="0"/>
          </a:p>
          <a:p>
            <a:r>
              <a:rPr lang="en-US" sz="1100" dirty="0"/>
              <a:t/>
            </a:r>
            <a:br>
              <a:rPr lang="en-US" sz="1100" dirty="0"/>
            </a:br>
            <a:endParaRPr lang="ko-KR" altLang="en-US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5445710"/>
            <a:ext cx="60198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SBC01</a:t>
            </a:r>
            <a:r>
              <a:rPr lang="en-US" sz="1100" dirty="0"/>
              <a:t>   SBC     STRING  </a:t>
            </a:r>
            <a:r>
              <a:rPr lang="en-US" sz="1100" dirty="0" err="1"/>
              <a:t>Network_ipName</a:t>
            </a:r>
            <a:r>
              <a:rPr lang="en-US" sz="1100" dirty="0"/>
              <a:t>  pixlab06.phys.washington.edu</a:t>
            </a:r>
            <a:br>
              <a:rPr lang="en-US" sz="1100" dirty="0"/>
            </a:br>
            <a:r>
              <a:rPr lang="en-US" sz="1100" dirty="0"/>
              <a:t>SBC01   SBC     STRING  </a:t>
            </a:r>
            <a:r>
              <a:rPr lang="en-US" sz="1100" dirty="0" err="1"/>
              <a:t>Network_ipAddr</a:t>
            </a:r>
            <a:r>
              <a:rPr lang="en-US" sz="1100" dirty="0"/>
              <a:t>  172.28.188.234</a:t>
            </a:r>
            <a:br>
              <a:rPr lang="en-US" sz="1100" dirty="0"/>
            </a:br>
            <a:r>
              <a:rPr lang="en-US" sz="1100" dirty="0"/>
              <a:t>SBC01   SBC     STRING  </a:t>
            </a:r>
            <a:r>
              <a:rPr lang="en-US" sz="1100" dirty="0" err="1"/>
              <a:t>Network_hwAddr</a:t>
            </a:r>
            <a:r>
              <a:rPr lang="en-US" sz="1100" dirty="0"/>
              <a:t>  00:21:9B:3A:8C:16</a:t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>L1_B06_S1_A6_M4A        MODULE  BOOL    </a:t>
            </a:r>
            <a:r>
              <a:rPr lang="en-US" sz="1100" dirty="0" err="1"/>
              <a:t>Enable_readout</a:t>
            </a:r>
            <a:r>
              <a:rPr lang="en-US" sz="1100" dirty="0"/>
              <a:t>  1</a:t>
            </a:r>
            <a:br>
              <a:rPr lang="en-US" sz="1100" dirty="0"/>
            </a:br>
            <a:r>
              <a:rPr lang="en-US" sz="1100" dirty="0"/>
              <a:t>L1_B06_S1_A6_M4A        MODULE  INT     </a:t>
            </a:r>
            <a:r>
              <a:rPr lang="en-US" sz="1100" dirty="0" err="1"/>
              <a:t>Identifier_ModuleId</a:t>
            </a:r>
            <a:r>
              <a:rPr lang="en-US" sz="1100" dirty="0"/>
              <a:t>     1</a:t>
            </a:r>
            <a:br>
              <a:rPr lang="en-US" sz="1100" dirty="0"/>
            </a:br>
            <a:r>
              <a:rPr lang="en-US" sz="1100" dirty="0"/>
              <a:t>L1_B06_S1_A6_M4A        MODULE  INT     </a:t>
            </a:r>
            <a:r>
              <a:rPr lang="en-US" sz="1100" dirty="0" err="1"/>
              <a:t>Identifier_GroupId</a:t>
            </a:r>
            <a:r>
              <a:rPr lang="en-US" sz="1100" dirty="0"/>
              <a:t>      1</a:t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endParaRPr lang="en-US" sz="1100" dirty="0"/>
          </a:p>
          <a:p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/>
            </a:r>
            <a:br>
              <a:rPr lang="en-US" sz="1100" dirty="0"/>
            </a:br>
            <a:endParaRPr lang="en-US" sz="1100" dirty="0"/>
          </a:p>
          <a:p>
            <a:r>
              <a:rPr lang="en-US" sz="1100" dirty="0"/>
              <a:t/>
            </a:r>
            <a:br>
              <a:rPr lang="en-US" sz="1100" dirty="0"/>
            </a:br>
            <a:endParaRPr lang="ko-KR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Approach (VME Interface)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4"/>
          <p:cNvSpPr/>
          <p:nvPr/>
        </p:nvSpPr>
        <p:spPr>
          <a:xfrm>
            <a:off x="914400" y="2743200"/>
            <a:ext cx="914400" cy="2286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SBC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95600" y="2743200"/>
            <a:ext cx="914400" cy="2286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ROD</a:t>
            </a:r>
            <a:endParaRPr lang="en-US" dirty="0"/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1981200" y="37338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>
            <a:off x="2362200" y="4038600"/>
            <a:ext cx="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4"/>
          <p:cNvSpPr/>
          <p:nvPr/>
        </p:nvSpPr>
        <p:spPr>
          <a:xfrm>
            <a:off x="914400" y="5410200"/>
            <a:ext cx="28956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VME Master Map</a:t>
            </a:r>
            <a:endParaRPr lang="en-US" dirty="0"/>
          </a:p>
        </p:txBody>
      </p:sp>
      <p:sp>
        <p:nvSpPr>
          <p:cNvPr id="13" name="Rectangle 7"/>
          <p:cNvSpPr/>
          <p:nvPr/>
        </p:nvSpPr>
        <p:spPr>
          <a:xfrm>
            <a:off x="914400" y="1447800"/>
            <a:ext cx="914400" cy="838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Host Computer</a:t>
            </a:r>
            <a:endParaRPr lang="en-US" sz="1400" dirty="0"/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1371600" y="2362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1981200" y="34290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>
            <a:off x="1981200" y="31242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1981200" y="40386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9" name="Picture 4" descr="D:\URP\IMG_3100.JPG"/>
          <p:cNvPicPr>
            <a:picLocks noChangeAspect="1" noChangeArrowheads="1"/>
          </p:cNvPicPr>
          <p:nvPr/>
        </p:nvPicPr>
        <p:blipFill>
          <a:blip r:embed="rId2" cstate="print"/>
          <a:srcRect r="40589"/>
          <a:stretch>
            <a:fillRect/>
          </a:stretch>
        </p:blipFill>
        <p:spPr bwMode="auto">
          <a:xfrm>
            <a:off x="5105400" y="2057400"/>
            <a:ext cx="3337279" cy="4191000"/>
          </a:xfrm>
          <a:prstGeom prst="rect">
            <a:avLst/>
          </a:prstGeom>
          <a:noFill/>
        </p:spPr>
      </p:pic>
      <p:sp>
        <p:nvSpPr>
          <p:cNvPr id="20" name="Rectangle 12"/>
          <p:cNvSpPr/>
          <p:nvPr/>
        </p:nvSpPr>
        <p:spPr>
          <a:xfrm>
            <a:off x="5181600" y="5562600"/>
            <a:ext cx="457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SBC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Rectangle 12"/>
          <p:cNvSpPr/>
          <p:nvPr/>
        </p:nvSpPr>
        <p:spPr>
          <a:xfrm>
            <a:off x="5791200" y="5334000"/>
            <a:ext cx="457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ROD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Rectangle 12"/>
          <p:cNvSpPr/>
          <p:nvPr/>
        </p:nvSpPr>
        <p:spPr>
          <a:xfrm>
            <a:off x="7467600" y="3581400"/>
            <a:ext cx="83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Host Computer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3" name="직선 화살표 연결선 22"/>
          <p:cNvCxnSpPr>
            <a:stCxn id="20" idx="0"/>
          </p:cNvCxnSpPr>
          <p:nvPr/>
        </p:nvCxnSpPr>
        <p:spPr>
          <a:xfrm flipV="1">
            <a:off x="5410200" y="5351622"/>
            <a:ext cx="152400" cy="2109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VME </a:t>
            </a:r>
            <a:r>
              <a:rPr lang="en-US" altLang="ko-KR" dirty="0" err="1" smtClean="0"/>
              <a:t>MasterMap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직사각형 3"/>
          <p:cNvSpPr/>
          <p:nvPr/>
        </p:nvSpPr>
        <p:spPr>
          <a:xfrm>
            <a:off x="457200" y="2719387"/>
            <a:ext cx="82296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=======================================================================================</a:t>
            </a:r>
            <a:br>
              <a:rPr lang="en-US" altLang="ko-KR" sz="1400" dirty="0" smtClean="0"/>
            </a:br>
            <a:r>
              <a:rPr lang="en-US" altLang="ko-KR" sz="1400" dirty="0" smtClean="0"/>
              <a:t>LSI  VME address range  PCI address range           EN   WP  VDW  VAS     AM    Type  PCI space</a:t>
            </a:r>
            <a:br>
              <a:rPr lang="en-US" altLang="ko-KR" sz="1400" dirty="0" smtClean="0"/>
            </a:br>
            <a:r>
              <a:rPr lang="en-US" altLang="ko-KR" sz="1400" dirty="0" smtClean="0"/>
              <a:t>  0  00000000-ffffffff  	</a:t>
            </a:r>
            <a:r>
              <a:rPr lang="en-US" altLang="ko-KR" sz="1400" dirty="0" err="1" smtClean="0"/>
              <a:t>00000000-ffffffff</a:t>
            </a:r>
            <a:r>
              <a:rPr lang="en-US" altLang="ko-KR" sz="1400" dirty="0" smtClean="0"/>
              <a:t>          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1  00000000-10000000  50000000-60000000   Yes  </a:t>
            </a:r>
            <a:r>
              <a:rPr lang="en-US" altLang="ko-KR" sz="1400" dirty="0" err="1" smtClean="0"/>
              <a:t>Yes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2  00000000-00000000  00000000-00000000  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3  00000000-00000000  00000000-00000000  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4  00000000-ffffffff  	</a:t>
            </a:r>
            <a:r>
              <a:rPr lang="en-US" altLang="ko-KR" sz="1400" dirty="0" err="1" smtClean="0"/>
              <a:t>00000000-ffffffff</a:t>
            </a:r>
            <a:r>
              <a:rPr lang="en-US" altLang="ko-KR" sz="1400" dirty="0" smtClean="0"/>
              <a:t>          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5  00000000-00000000  00000000-00000000  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6  00000000-00000000  00000000-00000000  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  7  00000000-00000000  00000000-00000000   No   </a:t>
            </a:r>
            <a:r>
              <a:rPr lang="en-US" altLang="ko-KR" sz="1400" dirty="0" err="1" smtClean="0"/>
              <a:t>No</a:t>
            </a:r>
            <a:r>
              <a:rPr lang="en-US" altLang="ko-KR" sz="1400" dirty="0" smtClean="0"/>
              <a:t>  D32  A32     UD      SC    PCI MEM</a:t>
            </a:r>
            <a:br>
              <a:rPr lang="en-US" altLang="ko-KR" sz="1400" dirty="0" smtClean="0"/>
            </a:br>
            <a:r>
              <a:rPr lang="en-US" altLang="ko-KR" sz="1400" dirty="0" smtClean="0"/>
              <a:t>=======================================================================================</a:t>
            </a:r>
            <a:endParaRPr lang="ko-KR" altLang="en-US" sz="1400" dirty="0"/>
          </a:p>
        </p:txBody>
      </p:sp>
      <p:cxnSp>
        <p:nvCxnSpPr>
          <p:cNvPr id="5" name="직선 화살표 연결선 4"/>
          <p:cNvCxnSpPr>
            <a:stCxn id="7" idx="1"/>
          </p:cNvCxnSpPr>
          <p:nvPr/>
        </p:nvCxnSpPr>
        <p:spPr>
          <a:xfrm flipH="1">
            <a:off x="3124200" y="1900282"/>
            <a:ext cx="1828800" cy="15287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53000" y="1600200"/>
            <a:ext cx="1905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PCI address range takes from </a:t>
            </a:r>
          </a:p>
          <a:p>
            <a:r>
              <a:rPr lang="en-US" altLang="ko-KR" sz="1100" b="1" dirty="0" smtClean="0"/>
              <a:t>1.25Gb ~  1.5Gb </a:t>
            </a:r>
          </a:p>
          <a:p>
            <a:endParaRPr lang="ko-KR" altLang="en-U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562601"/>
            <a:ext cx="22098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VME address range takes from </a:t>
            </a:r>
          </a:p>
          <a:p>
            <a:r>
              <a:rPr lang="en-US" altLang="ko-KR" sz="1100" b="1" dirty="0" smtClean="0"/>
              <a:t>0 ~  256Mb.</a:t>
            </a:r>
          </a:p>
          <a:p>
            <a:endParaRPr lang="en-US" altLang="ko-KR" sz="1100" b="1" dirty="0" smtClean="0"/>
          </a:p>
          <a:p>
            <a:r>
              <a:rPr lang="en-US" altLang="ko-KR" sz="1100" b="1" dirty="0" smtClean="0"/>
              <a:t>Slot 7 is within the range of </a:t>
            </a:r>
          </a:p>
          <a:p>
            <a:r>
              <a:rPr lang="en-US" altLang="ko-KR" sz="1100" b="1" dirty="0" smtClean="0"/>
              <a:t>112Mb ~ 124Mb</a:t>
            </a:r>
          </a:p>
          <a:p>
            <a:endParaRPr lang="en-US" altLang="ko-KR" sz="1100" b="1" dirty="0" smtClean="0"/>
          </a:p>
          <a:p>
            <a:endParaRPr lang="ko-KR" altLang="en-US" sz="1100" b="1" dirty="0"/>
          </a:p>
        </p:txBody>
      </p:sp>
      <p:cxnSp>
        <p:nvCxnSpPr>
          <p:cNvPr id="12" name="직선 화살표 연결선 11"/>
          <p:cNvCxnSpPr/>
          <p:nvPr/>
        </p:nvCxnSpPr>
        <p:spPr>
          <a:xfrm flipH="1" flipV="1">
            <a:off x="1524000" y="3581400"/>
            <a:ext cx="2133600" cy="2209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4495800" y="3733800"/>
            <a:ext cx="4648200" cy="3124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1066800"/>
            <a:ext cx="4495800" cy="312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ko-KR" dirty="0" err="1" smtClean="0"/>
              <a:t>VMEBus</a:t>
            </a:r>
            <a:r>
              <a:rPr lang="en-US" altLang="ko-KR" dirty="0" smtClean="0"/>
              <a:t> Error Debugging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직사각형 3"/>
          <p:cNvSpPr/>
          <p:nvPr/>
        </p:nvSpPr>
        <p:spPr>
          <a:xfrm>
            <a:off x="4495800" y="3767078"/>
            <a:ext cx="464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/>
              <a:t>================== R O D  S T A T U S ====================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Slot                  : 7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Base </a:t>
            </a:r>
            <a:r>
              <a:rPr lang="en-US" altLang="ko-KR" sz="1200" b="1" dirty="0" err="1" smtClean="0"/>
              <a:t>adress</a:t>
            </a:r>
            <a:r>
              <a:rPr lang="en-US" altLang="ko-KR" sz="1200" b="1" dirty="0" smtClean="0"/>
              <a:t>           : 0x07000000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Byte order OK         : Yes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Serial Number         : -1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ROD rev.              : 0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MDSP program rev.     : c0ffee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FMT program rev.      : 2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EFB program rev.      : 0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RTR program rev.      : 0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RCF program rev.      : 0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Number of slave DSPs  : 4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   Primitive state       : Idle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&gt; ====================================================</a:t>
            </a:r>
            <a:endParaRPr lang="ko-KR" altLang="en-US" sz="1200" b="1" dirty="0"/>
          </a:p>
        </p:txBody>
      </p:sp>
      <p:sp>
        <p:nvSpPr>
          <p:cNvPr id="5" name="직사각형 4"/>
          <p:cNvSpPr/>
          <p:nvPr/>
        </p:nvSpPr>
        <p:spPr>
          <a:xfrm>
            <a:off x="4800600" y="1828801"/>
            <a:ext cx="434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/>
              <a:t> - </a:t>
            </a:r>
            <a:r>
              <a:rPr lang="en-US" altLang="ko-KR" sz="1200" b="1" dirty="0" err="1" smtClean="0"/>
              <a:t>scanvme</a:t>
            </a:r>
            <a:r>
              <a:rPr lang="en-US" altLang="ko-KR" sz="1200" b="1" dirty="0" smtClean="0"/>
              <a:t> is able to detect the ROD at slot7    </a:t>
            </a:r>
          </a:p>
          <a:p>
            <a:endParaRPr lang="en-US" altLang="ko-KR" sz="1200" b="1" dirty="0" smtClean="0"/>
          </a:p>
          <a:p>
            <a:r>
              <a:rPr lang="en-US" altLang="ko-KR" sz="1200" b="1" dirty="0" smtClean="0"/>
              <a:t> - </a:t>
            </a:r>
            <a:r>
              <a:rPr lang="en-US" altLang="ko-KR" sz="1200" b="1" dirty="0" err="1" smtClean="0"/>
              <a:t>vme_rcc_test</a:t>
            </a:r>
            <a:r>
              <a:rPr lang="en-US" altLang="ko-KR" sz="1200" b="1" dirty="0" smtClean="0"/>
              <a:t> indicates that we can execute different read cycles on the addresses at slot7</a:t>
            </a:r>
            <a:endParaRPr lang="en-US" altLang="ko-KR" sz="1200" b="1" dirty="0"/>
          </a:p>
        </p:txBody>
      </p:sp>
      <p:sp>
        <p:nvSpPr>
          <p:cNvPr id="6" name="직사각형 5"/>
          <p:cNvSpPr/>
          <p:nvPr/>
        </p:nvSpPr>
        <p:spPr>
          <a:xfrm>
            <a:off x="-76200" y="1275561"/>
            <a:ext cx="4572000" cy="28392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050" b="1" dirty="0" smtClean="0"/>
              <a:t>[pixeldaq@sbc01 ~/</a:t>
            </a:r>
            <a:r>
              <a:rPr lang="en-US" altLang="ko-KR" sz="1050" b="1" dirty="0" err="1" smtClean="0"/>
              <a:t>daq</a:t>
            </a:r>
            <a:r>
              <a:rPr lang="en-US" altLang="ko-KR" sz="1050" b="1" dirty="0" smtClean="0"/>
              <a:t>/</a:t>
            </a:r>
            <a:r>
              <a:rPr lang="en-US" altLang="ko-KR" sz="1050" b="1" dirty="0" err="1" smtClean="0"/>
              <a:t>RodDaq</a:t>
            </a:r>
            <a:r>
              <a:rPr lang="en-US" altLang="ko-KR" sz="1050" b="1" dirty="0" smtClean="0"/>
              <a:t>/</a:t>
            </a:r>
            <a:r>
              <a:rPr lang="en-US" altLang="ko-KR" sz="1050" b="1" dirty="0" err="1" smtClean="0"/>
              <a:t>RodUtils</a:t>
            </a:r>
            <a:r>
              <a:rPr lang="en-US" altLang="ko-KR" sz="1050" b="1" dirty="0" smtClean="0"/>
              <a:t>]$ </a:t>
            </a:r>
            <a:r>
              <a:rPr lang="en-US" altLang="ko-KR" sz="1050" b="1" dirty="0" err="1" smtClean="0"/>
              <a:t>scanvme</a:t>
            </a:r>
            <a:r>
              <a:rPr lang="en-US" altLang="ko-KR" sz="1050" b="1" dirty="0" smtClean="0"/>
              <a:t> -a 32 -d 8 -p 0x50000000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==============================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step size        = 0x00100000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space            = A32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bus width        = D8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AM code          = Data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==============================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PCI base address = 0x50000000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------------------------------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/>
            </a:r>
            <a:br>
              <a:rPr lang="en-US" altLang="ko-KR" sz="1050" b="1" dirty="0" smtClean="0"/>
            </a:br>
            <a:r>
              <a:rPr lang="en-US" altLang="ko-KR" sz="1050" b="1" dirty="0" err="1" smtClean="0"/>
              <a:t>VMEbus</a:t>
            </a:r>
            <a:r>
              <a:rPr lang="en-US" altLang="ko-KR" sz="1050" b="1" dirty="0" smtClean="0"/>
              <a:t> time-out temporarily reduced to 16 us to speed up scanning process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Got response from address 0x07000000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Got response from address 0x07200000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Got response from address 0x07400000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Got response from address 0x07600000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Got response from address 0x07c00000</a:t>
            </a:r>
            <a:br>
              <a:rPr lang="en-US" altLang="ko-KR" sz="1050" b="1" dirty="0" smtClean="0"/>
            </a:br>
            <a:endParaRPr lang="ko-KR" altLang="en-US" sz="1050" b="1" dirty="0"/>
          </a:p>
        </p:txBody>
      </p:sp>
      <p:sp>
        <p:nvSpPr>
          <p:cNvPr id="7" name="직사각형 6"/>
          <p:cNvSpPr/>
          <p:nvPr/>
        </p:nvSpPr>
        <p:spPr>
          <a:xfrm>
            <a:off x="4419600" y="6604084"/>
            <a:ext cx="47244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50" b="1" dirty="0" smtClean="0"/>
              <a:t>Debug(102,3078342352): </a:t>
            </a:r>
            <a:r>
              <a:rPr lang="en-US" altLang="ko-KR" sz="1050" b="1" dirty="0" err="1" smtClean="0"/>
              <a:t>VME_BusErrorInfoGet</a:t>
            </a:r>
            <a:r>
              <a:rPr lang="en-US" altLang="ko-KR" sz="1050" b="1" dirty="0" smtClean="0"/>
              <a:t>: Error from </a:t>
            </a:r>
            <a:r>
              <a:rPr lang="en-US" altLang="ko-KR" sz="1050" b="1" dirty="0" err="1" smtClean="0"/>
              <a:t>ioctl</a:t>
            </a:r>
            <a:r>
              <a:rPr lang="en-US" altLang="ko-KR" sz="1050" b="1" dirty="0" smtClean="0"/>
              <a:t>, </a:t>
            </a:r>
            <a:r>
              <a:rPr lang="en-US" altLang="ko-KR" sz="1050" b="1" dirty="0" err="1" smtClean="0"/>
              <a:t>errno</a:t>
            </a:r>
            <a:r>
              <a:rPr lang="en-US" altLang="ko-KR" sz="1050" b="1" dirty="0" smtClean="0"/>
              <a:t> = 0x208</a:t>
            </a:r>
            <a:endParaRPr lang="ko-KR" altLang="en-US" sz="1050" b="1" dirty="0"/>
          </a:p>
        </p:txBody>
      </p:sp>
      <p:sp>
        <p:nvSpPr>
          <p:cNvPr id="8" name="직사각형 7"/>
          <p:cNvSpPr/>
          <p:nvPr/>
        </p:nvSpPr>
        <p:spPr>
          <a:xfrm>
            <a:off x="0" y="532953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b="1" dirty="0" smtClean="0"/>
              <a:t> - After re-plugging in our ROD, ./</a:t>
            </a:r>
            <a:r>
              <a:rPr lang="en-US" altLang="ko-KR" sz="1200" b="1" dirty="0" err="1" smtClean="0"/>
              <a:t>GetRodStatus</a:t>
            </a:r>
            <a:r>
              <a:rPr lang="en-US" altLang="ko-KR" sz="1200" b="1" dirty="0" smtClean="0"/>
              <a:t> outputs result, but </a:t>
            </a:r>
            <a:r>
              <a:rPr lang="en-US" altLang="ko-KR" sz="1200" b="1" dirty="0" err="1" smtClean="0"/>
              <a:t>VMEBus</a:t>
            </a:r>
            <a:r>
              <a:rPr lang="en-US" altLang="ko-KR" sz="1200" b="1" dirty="0" smtClean="0"/>
              <a:t> error is still present in the code</a:t>
            </a:r>
          </a:p>
          <a:p>
            <a:endParaRPr lang="en-US" altLang="ko-KR" sz="1200" b="1" dirty="0" smtClean="0"/>
          </a:p>
          <a:p>
            <a:pPr>
              <a:buFontTx/>
              <a:buChar char="-"/>
            </a:pPr>
            <a:r>
              <a:rPr lang="en-US" altLang="ko-KR" sz="1200" b="1" dirty="0" smtClean="0"/>
              <a:t>The identification of source of this error is </a:t>
            </a:r>
          </a:p>
          <a:p>
            <a:r>
              <a:rPr lang="en-US" altLang="ko-KR" sz="1200" b="1" dirty="0" smtClean="0"/>
              <a:t>still ongoing along with understanding the code</a:t>
            </a:r>
            <a:endParaRPr lang="en-US" altLang="ko-KR" sz="1200" b="1" dirty="0"/>
          </a:p>
        </p:txBody>
      </p:sp>
      <p:cxnSp>
        <p:nvCxnSpPr>
          <p:cNvPr id="12" name="직선 화살표 연결선 11"/>
          <p:cNvCxnSpPr>
            <a:endCxn id="7" idx="1"/>
          </p:cNvCxnSpPr>
          <p:nvPr/>
        </p:nvCxnSpPr>
        <p:spPr>
          <a:xfrm>
            <a:off x="2667000" y="5638800"/>
            <a:ext cx="1752600" cy="1092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꺾인 연결선 23"/>
          <p:cNvCxnSpPr/>
          <p:nvPr/>
        </p:nvCxnSpPr>
        <p:spPr>
          <a:xfrm rot="10800000" flipV="1">
            <a:off x="2362200" y="1981200"/>
            <a:ext cx="2362200" cy="1600200"/>
          </a:xfrm>
          <a:prstGeom prst="bentConnector3">
            <a:avLst>
              <a:gd name="adj1" fmla="val 16882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Outlook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VME Interface</a:t>
            </a:r>
          </a:p>
          <a:p>
            <a:pPr lvl="1"/>
            <a:r>
              <a:rPr lang="en-US" altLang="ko-KR" sz="1800" dirty="0" smtClean="0"/>
              <a:t>Identify any </a:t>
            </a:r>
            <a:r>
              <a:rPr lang="en-US" altLang="ko-KR" sz="1800" dirty="0" err="1" smtClean="0"/>
              <a:t>VMEBus</a:t>
            </a:r>
            <a:r>
              <a:rPr lang="en-US" altLang="ko-KR" sz="1800" dirty="0" smtClean="0"/>
              <a:t> error (Currently using VMDIS 8003) </a:t>
            </a:r>
          </a:p>
          <a:p>
            <a:pPr lvl="1"/>
            <a:r>
              <a:rPr lang="en-US" altLang="ko-KR" sz="1800" dirty="0" smtClean="0"/>
              <a:t>Step through the firmware update for different components on the ROD</a:t>
            </a:r>
          </a:p>
          <a:p>
            <a:pPr lvl="1"/>
            <a:r>
              <a:rPr lang="en-US" altLang="ko-KR" sz="1800" dirty="0" smtClean="0"/>
              <a:t>Connect the remaining hardware </a:t>
            </a:r>
          </a:p>
          <a:p>
            <a:pPr lvl="1"/>
            <a:endParaRPr lang="en-US" altLang="ko-KR" sz="1800" dirty="0" smtClean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Pixel Infrastructure</a:t>
            </a:r>
          </a:p>
          <a:p>
            <a:pPr lvl="1"/>
            <a:r>
              <a:rPr lang="en-US" altLang="ko-KR" sz="1800" dirty="0" smtClean="0"/>
              <a:t>Run calibration scans with USBPIX using FEI4 (As well as in Windows)</a:t>
            </a:r>
          </a:p>
          <a:p>
            <a:pPr lvl="1"/>
            <a:r>
              <a:rPr lang="en-US" altLang="ko-KR" sz="1800" dirty="0" smtClean="0"/>
              <a:t>Operation in SBC once the hardware is setup 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ko-KR" altLang="en-US" sz="18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1600" dirty="0" smtClean="0"/>
              <a:t>TDAQ and </a:t>
            </a:r>
            <a:r>
              <a:rPr lang="en-US" altLang="ko-KR" sz="1600" dirty="0" err="1" smtClean="0"/>
              <a:t>PixelDAQ</a:t>
            </a:r>
            <a:r>
              <a:rPr lang="en-US" altLang="ko-KR" sz="1600" dirty="0" smtClean="0"/>
              <a:t> have been updated to TDAQ-05-04-00 and PixelDAQ-02-00-00-RC5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We now have a functioning </a:t>
            </a:r>
            <a:r>
              <a:rPr lang="en-US" altLang="ko-KR" sz="1600" dirty="0" err="1" smtClean="0"/>
              <a:t>DummyPixController</a:t>
            </a:r>
            <a:r>
              <a:rPr lang="en-US" altLang="ko-KR" sz="1600" dirty="0" smtClean="0"/>
              <a:t> for the latest TDAQ version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Pixel Infrastructure is ready to run USBPIX scans 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Local </a:t>
            </a:r>
            <a:r>
              <a:rPr lang="en-US" altLang="ko-KR" sz="1600" dirty="0" err="1" smtClean="0"/>
              <a:t>LabDB</a:t>
            </a:r>
            <a:r>
              <a:rPr lang="en-US" altLang="ko-KR" sz="1600" dirty="0" smtClean="0"/>
              <a:t> configuration files that are consistent with UW setup have been established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Complete manual on TDAQ installation/Operation and </a:t>
            </a:r>
            <a:r>
              <a:rPr lang="en-US" altLang="ko-KR" sz="1600" dirty="0" err="1" smtClean="0"/>
              <a:t>Netboot</a:t>
            </a:r>
            <a:r>
              <a:rPr lang="en-US" altLang="ko-KR" sz="1600" dirty="0" smtClean="0"/>
              <a:t> are now online. Previous installation attempts on other two accounts were successful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We now have a correct PCI – VME mapping configuration and a better knowledge about debugging VME communication errors. (Thanks to Markus) 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VME software configuration is correct, but we still see a </a:t>
            </a:r>
            <a:r>
              <a:rPr lang="en-US" altLang="ko-KR" sz="1600" dirty="0" err="1" smtClean="0"/>
              <a:t>VMEBus</a:t>
            </a:r>
            <a:r>
              <a:rPr lang="en-US" altLang="ko-KR" sz="1600" dirty="0" smtClean="0"/>
              <a:t> error when we run ./</a:t>
            </a:r>
            <a:r>
              <a:rPr lang="en-US" altLang="ko-KR" sz="1600" dirty="0" err="1" smtClean="0"/>
              <a:t>GetRodStatus</a:t>
            </a:r>
            <a:r>
              <a:rPr lang="en-US" altLang="ko-KR" sz="1600" dirty="0" smtClean="0"/>
              <a:t>. Analysis work is in progress.</a:t>
            </a:r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ko-KR" altLang="en-US" sz="16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Objective/Motivation</a:t>
            </a:r>
          </a:p>
          <a:p>
            <a:endParaRPr lang="en-US" dirty="0" smtClean="0"/>
          </a:p>
          <a:p>
            <a:r>
              <a:rPr lang="en-US" dirty="0" smtClean="0"/>
              <a:t>Approach</a:t>
            </a:r>
          </a:p>
          <a:p>
            <a:endParaRPr lang="en-US" dirty="0" smtClean="0"/>
          </a:p>
          <a:p>
            <a:r>
              <a:rPr lang="en-US" dirty="0" smtClean="0"/>
              <a:t>Results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r>
              <a:rPr lang="en-US" dirty="0" smtClean="0"/>
              <a:t>Outlook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4CAA-C440-413A-9297-D4D37299F9A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Special Thanks to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Nicholas Dreyer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(UW)</a:t>
            </a:r>
          </a:p>
          <a:p>
            <a:r>
              <a:rPr lang="en-US" altLang="ko-KR" sz="2400" dirty="0" err="1" smtClean="0"/>
              <a:t>Joern</a:t>
            </a:r>
            <a:r>
              <a:rPr lang="en-US" altLang="ko-KR" sz="2400" dirty="0" smtClean="0"/>
              <a:t> Grosse </a:t>
            </a:r>
            <a:r>
              <a:rPr lang="en-US" altLang="ko-KR" sz="2400" dirty="0" err="1" smtClean="0"/>
              <a:t>Knetter</a:t>
            </a:r>
            <a:r>
              <a:rPr lang="en-US" altLang="ko-KR" sz="2400" dirty="0" smtClean="0"/>
              <a:t> (Gottingen) </a:t>
            </a:r>
          </a:p>
          <a:p>
            <a:r>
              <a:rPr lang="en-US" altLang="ko-KR" sz="2400" dirty="0" smtClean="0"/>
              <a:t>Markus </a:t>
            </a:r>
            <a:r>
              <a:rPr lang="en-US" altLang="ko-KR" sz="2400" dirty="0" err="1" smtClean="0"/>
              <a:t>Joos</a:t>
            </a:r>
            <a:r>
              <a:rPr lang="en-US" altLang="ko-KR" sz="2400" dirty="0" smtClean="0"/>
              <a:t> (CERN)</a:t>
            </a:r>
          </a:p>
          <a:p>
            <a:r>
              <a:rPr lang="en-US" altLang="ko-KR" sz="2400" dirty="0" smtClean="0"/>
              <a:t>Matthias (SLAC)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Project’s Objective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Deploy identical DAQ System for the ATLAS Pixel Detector </a:t>
            </a:r>
            <a:r>
              <a:rPr lang="en-US" altLang="ko-KR" sz="2000" dirty="0" smtClean="0"/>
              <a:t>at LHC</a:t>
            </a:r>
            <a:r>
              <a:rPr lang="en-US" sz="2000" dirty="0" smtClean="0"/>
              <a:t> in the UW Lab (Similar to SR1 Pixel Lab at CERN)</a:t>
            </a:r>
          </a:p>
          <a:p>
            <a:endParaRPr lang="en-US" sz="2000" dirty="0" smtClean="0"/>
          </a:p>
          <a:p>
            <a:r>
              <a:rPr lang="en-US" sz="2000" dirty="0" smtClean="0"/>
              <a:t>Use the system setup for the DAQ Software development and various pixel DAQ tasks in an effort to understand and improve the Pixel Detector in future</a:t>
            </a:r>
            <a:endParaRPr lang="en-US" sz="20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2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4CAA-C440-413A-9297-D4D37299F9A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6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Pixel DAQ System Setup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 rot="5400000">
            <a:off x="7296666" y="732570"/>
            <a:ext cx="215038" cy="1803229"/>
          </a:xfrm>
          <a:prstGeom prst="leftBrace">
            <a:avLst>
              <a:gd name="adj1" fmla="val 8727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rot="5400000">
            <a:off x="4354067" y="878896"/>
            <a:ext cx="196380" cy="2808515"/>
          </a:xfrm>
          <a:prstGeom prst="leftBrace">
            <a:avLst>
              <a:gd name="adj1" fmla="val 8727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2" name="Left Brace 11"/>
          <p:cNvSpPr/>
          <p:nvPr/>
        </p:nvSpPr>
        <p:spPr>
          <a:xfrm rot="5400000">
            <a:off x="1526947" y="1749653"/>
            <a:ext cx="165556" cy="1085850"/>
          </a:xfrm>
          <a:prstGeom prst="leftBrace">
            <a:avLst>
              <a:gd name="adj1" fmla="val 8727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1981200"/>
            <a:ext cx="1981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Physical </a:t>
            </a:r>
            <a:r>
              <a:rPr lang="en-US" sz="1000" dirty="0"/>
              <a:t>E</a:t>
            </a:r>
            <a:r>
              <a:rPr lang="en-US" sz="1000" dirty="0" smtClean="0"/>
              <a:t>vents </a:t>
            </a:r>
            <a:r>
              <a:rPr lang="en-US" sz="1000" dirty="0" smtClean="0">
                <a:sym typeface="Wingdings" panose="05000000000000000000" pitchFamily="2" charset="2"/>
              </a:rPr>
              <a:t> Data 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3790738" y="1926614"/>
            <a:ext cx="1323037" cy="27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Data Transmission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570042" y="1219200"/>
            <a:ext cx="17232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Data filtering/processing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200" y="1972272"/>
            <a:ext cx="6966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Particle collision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319893" y="2159913"/>
            <a:ext cx="9003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Off-detector storage 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990600" y="2394478"/>
            <a:ext cx="1215463" cy="48490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Pixel Modules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3048000" y="2396874"/>
            <a:ext cx="1132115" cy="50676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endParaRPr lang="en-US" sz="1200" dirty="0"/>
          </a:p>
          <a:p>
            <a:pPr algn="ctr"/>
            <a:r>
              <a:rPr lang="en-US" sz="1050" dirty="0" err="1" smtClean="0"/>
              <a:t>Opto</a:t>
            </a:r>
            <a:r>
              <a:rPr lang="en-US" sz="1050" dirty="0" smtClean="0"/>
              <a:t> -Board</a:t>
            </a:r>
          </a:p>
          <a:p>
            <a:pPr algn="ctr"/>
            <a:endParaRPr lang="en-US" sz="1200" dirty="0"/>
          </a:p>
          <a:p>
            <a:pPr algn="ctr"/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724400" y="2396873"/>
            <a:ext cx="1132115" cy="506761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endParaRPr lang="en-US" sz="1200" dirty="0"/>
          </a:p>
          <a:p>
            <a:pPr algn="ctr"/>
            <a:r>
              <a:rPr lang="en-US" sz="1050" dirty="0" smtClean="0"/>
              <a:t>Back of Crate Card</a:t>
            </a:r>
          </a:p>
          <a:p>
            <a:pPr algn="ctr"/>
            <a:endParaRPr lang="en-US" sz="1200" dirty="0"/>
          </a:p>
          <a:p>
            <a:pPr algn="ctr"/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6502571" y="1796504"/>
            <a:ext cx="1790700" cy="381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Single Board Computer</a:t>
            </a:r>
            <a:endParaRPr lang="en-US" sz="1200" dirty="0"/>
          </a:p>
        </p:txBody>
      </p:sp>
      <p:sp>
        <p:nvSpPr>
          <p:cNvPr id="37" name="Rounded Rectangle 36"/>
          <p:cNvSpPr/>
          <p:nvPr/>
        </p:nvSpPr>
        <p:spPr>
          <a:xfrm>
            <a:off x="6502571" y="2446433"/>
            <a:ext cx="1803229" cy="381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Readout Driver</a:t>
            </a:r>
            <a:endParaRPr lang="en-US" sz="1400" dirty="0"/>
          </a:p>
        </p:txBody>
      </p:sp>
      <p:sp>
        <p:nvSpPr>
          <p:cNvPr id="38" name="Rounded Rectangle 37"/>
          <p:cNvSpPr/>
          <p:nvPr/>
        </p:nvSpPr>
        <p:spPr>
          <a:xfrm>
            <a:off x="6502571" y="3091904"/>
            <a:ext cx="1790700" cy="381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Trigger, Timing &amp; Control Module</a:t>
            </a:r>
            <a:endParaRPr lang="en-US" sz="1200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286000" y="2572436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256315" y="2572436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976257" y="2572436"/>
            <a:ext cx="4245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2286000" y="2724836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4256314" y="271395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5962650" y="2713950"/>
            <a:ext cx="4381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8427147" y="2650254"/>
            <a:ext cx="64065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9" name="Explosion 1 88"/>
          <p:cNvSpPr/>
          <p:nvPr/>
        </p:nvSpPr>
        <p:spPr>
          <a:xfrm>
            <a:off x="76200" y="2454102"/>
            <a:ext cx="457200" cy="398319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582386" y="265326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200" y="3733800"/>
            <a:ext cx="6477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Pixel </a:t>
            </a:r>
            <a:r>
              <a:rPr lang="en-US" sz="1400" b="1" dirty="0" smtClean="0"/>
              <a:t>Modules</a:t>
            </a:r>
            <a:r>
              <a:rPr lang="en-US" sz="1400" dirty="0" smtClean="0"/>
              <a:t> : Store data from the physical event and send it to the readout chain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err="1" smtClean="0"/>
              <a:t>Opto</a:t>
            </a:r>
            <a:r>
              <a:rPr lang="en-US" sz="1400" b="1" dirty="0" smtClean="0"/>
              <a:t>-Board </a:t>
            </a:r>
            <a:r>
              <a:rPr lang="en-US" sz="1400" dirty="0" smtClean="0"/>
              <a:t>: Optical electrical interface on the detector side </a:t>
            </a:r>
          </a:p>
          <a:p>
            <a:endParaRPr lang="en-US" sz="1400" dirty="0" smtClean="0"/>
          </a:p>
          <a:p>
            <a:r>
              <a:rPr lang="en-US" sz="1400" b="1" dirty="0" smtClean="0"/>
              <a:t>Back of Crate Card </a:t>
            </a:r>
            <a:r>
              <a:rPr lang="en-US" sz="1400" dirty="0" smtClean="0"/>
              <a:t>: Interface between the Readout Driver and Optical links. It keeps the timing consistent between the on detector and off detector electronics.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smtClean="0"/>
              <a:t>Readout Driver </a:t>
            </a:r>
            <a:r>
              <a:rPr lang="en-US" sz="1400" dirty="0" smtClean="0"/>
              <a:t>: Main component of the DAQ System. It accepts the serial link from the BOC and processes them into a single set of data called an ‘event fragment’. Processed data are sent out for the next readout chain for further refinement. 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smtClean="0"/>
              <a:t>Single Board Computer</a:t>
            </a:r>
            <a:r>
              <a:rPr lang="en-US" sz="1400" dirty="0" smtClean="0"/>
              <a:t> : Controls the ROD with the DAQ Software</a:t>
            </a:r>
            <a:endParaRPr lang="en-US" sz="1400" b="1" dirty="0"/>
          </a:p>
          <a:p>
            <a:endParaRPr lang="en-US" sz="1400" dirty="0" smtClean="0"/>
          </a:p>
          <a:p>
            <a:r>
              <a:rPr lang="en-US" sz="1400" b="1" dirty="0" smtClean="0"/>
              <a:t>Trigger, Timing &amp; Control Module </a:t>
            </a:r>
            <a:r>
              <a:rPr lang="en-US" sz="1400" dirty="0" smtClean="0"/>
              <a:t>: Interface between a ROD and ATLAS Trigger System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7147550" y="2234189"/>
            <a:ext cx="1" cy="2156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7676484" y="2234196"/>
            <a:ext cx="0" cy="193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>
            <a:off x="7162800" y="2877353"/>
            <a:ext cx="1" cy="2156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7691734" y="2877360"/>
            <a:ext cx="0" cy="193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Left Brace 111"/>
          <p:cNvSpPr/>
          <p:nvPr/>
        </p:nvSpPr>
        <p:spPr>
          <a:xfrm rot="16200000">
            <a:off x="2507917" y="1503643"/>
            <a:ext cx="165770" cy="3178630"/>
          </a:xfrm>
          <a:prstGeom prst="leftBrace">
            <a:avLst>
              <a:gd name="adj1" fmla="val 52018"/>
              <a:gd name="adj2" fmla="val 5104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1828800" y="3276600"/>
            <a:ext cx="1575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ym typeface="Wingdings" panose="05000000000000000000" pitchFamily="2" charset="2"/>
              </a:rPr>
              <a:t>On-Detector Electronics</a:t>
            </a:r>
            <a:endParaRPr lang="en-US" sz="1600" dirty="0"/>
          </a:p>
        </p:txBody>
      </p:sp>
      <p:sp>
        <p:nvSpPr>
          <p:cNvPr id="114" name="Left Brace 113"/>
          <p:cNvSpPr/>
          <p:nvPr/>
        </p:nvSpPr>
        <p:spPr>
          <a:xfrm rot="16200000">
            <a:off x="6448754" y="1865161"/>
            <a:ext cx="146784" cy="3595493"/>
          </a:xfrm>
          <a:prstGeom prst="leftBrace">
            <a:avLst>
              <a:gd name="adj1" fmla="val 52018"/>
              <a:gd name="adj2" fmla="val 5104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6502571" y="3733800"/>
            <a:ext cx="1575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ym typeface="Wingdings" panose="05000000000000000000" pitchFamily="2" charset="2"/>
              </a:rPr>
              <a:t>Off-Detector Electronics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63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UW Pixel DAQ System Setup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850571"/>
            <a:ext cx="9144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Pixel Module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3581400" y="1850571"/>
            <a:ext cx="914400" cy="838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ePP0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0" y="1850571"/>
            <a:ext cx="914400" cy="838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eBOC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010400" y="1850571"/>
            <a:ext cx="914400" cy="838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21286" y="4724400"/>
            <a:ext cx="914400" cy="838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Host Computer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7021286" y="3263989"/>
            <a:ext cx="914400" cy="838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SBC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" y="2895600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Pixel Module</a:t>
            </a:r>
            <a:r>
              <a:rPr lang="en-US" sz="1400" dirty="0"/>
              <a:t> </a:t>
            </a:r>
            <a:r>
              <a:rPr lang="en-US" sz="1400" dirty="0" smtClean="0"/>
              <a:t>: FEI3 Pixel Module with MCC. Stores data from the initial events and send it to the readout chain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/>
              <a:t>e</a:t>
            </a:r>
            <a:r>
              <a:rPr lang="en-US" sz="1400" b="1" dirty="0" smtClean="0"/>
              <a:t>PP0</a:t>
            </a:r>
            <a:r>
              <a:rPr lang="en-US" sz="1400" dirty="0" smtClean="0"/>
              <a:t> (Electrical Patch Panel): Replaces </a:t>
            </a:r>
            <a:r>
              <a:rPr lang="en-US" sz="1400" dirty="0" err="1"/>
              <a:t>O</a:t>
            </a:r>
            <a:r>
              <a:rPr lang="en-US" sz="1400" dirty="0" err="1" smtClean="0"/>
              <a:t>pto</a:t>
            </a:r>
            <a:r>
              <a:rPr lang="en-US" sz="1400" dirty="0" smtClean="0"/>
              <a:t>-board in LHC, routes the data from the module and send out to the </a:t>
            </a:r>
            <a:r>
              <a:rPr lang="en-US" sz="1400" dirty="0" err="1" smtClean="0"/>
              <a:t>eBOC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err="1" smtClean="0"/>
              <a:t>eBOC</a:t>
            </a:r>
            <a:r>
              <a:rPr lang="en-US" sz="1400" dirty="0" smtClean="0"/>
              <a:t> (Electrical Back of Crate Card) : Replaces Back of Crate Card. Acts as interface between the ROD and ePP0. Also synchronizes the timing between the module and the ROD</a:t>
            </a:r>
          </a:p>
          <a:p>
            <a:endParaRPr lang="en-US" sz="1400" dirty="0" smtClean="0"/>
          </a:p>
          <a:p>
            <a:r>
              <a:rPr lang="en-US" sz="1400" b="1" dirty="0" smtClean="0"/>
              <a:t>ROD</a:t>
            </a:r>
            <a:r>
              <a:rPr lang="en-US" sz="1400" dirty="0" smtClean="0"/>
              <a:t> (Readout Driver) : Pixel ROD Rev D. It accepts the serial link from the </a:t>
            </a:r>
            <a:r>
              <a:rPr lang="en-US" sz="1400" dirty="0" err="1" smtClean="0"/>
              <a:t>eBOC</a:t>
            </a:r>
            <a:r>
              <a:rPr lang="en-US" sz="1400" dirty="0" smtClean="0"/>
              <a:t> and processes them into a single set of data called an ‘event fragment’. Also carries out pixel calibration processes. Core hardware of the project. 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smtClean="0"/>
              <a:t>SBC </a:t>
            </a:r>
            <a:r>
              <a:rPr lang="en-US" sz="1400" dirty="0" smtClean="0"/>
              <a:t>(Single Board Computer) :  Model VP-CP1. Controls the ROD with the DAQ Software. Acts as a interface between the user and the ROD (VME interface)</a:t>
            </a:r>
            <a:endParaRPr lang="en-US" sz="1400" b="1" dirty="0"/>
          </a:p>
          <a:p>
            <a:endParaRPr lang="en-US" sz="1400" dirty="0" smtClean="0"/>
          </a:p>
          <a:p>
            <a:r>
              <a:rPr lang="en-US" sz="1400" b="1" dirty="0" smtClean="0"/>
              <a:t>Host Computer : </a:t>
            </a:r>
            <a:r>
              <a:rPr lang="en-US" sz="1400" dirty="0" smtClean="0"/>
              <a:t>Provides storage space which DAQ Software is installed to the SBC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971800" y="2231571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8200" y="2231571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400800" y="22315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467600" y="4239985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391400" y="2856637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971800" y="2383971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400800" y="23839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648200" y="2383971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543800" y="2856637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4CAA-C440-413A-9297-D4D37299F9A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36" name="Elbow Connector 35"/>
          <p:cNvCxnSpPr/>
          <p:nvPr/>
        </p:nvCxnSpPr>
        <p:spPr>
          <a:xfrm>
            <a:off x="1143000" y="1964871"/>
            <a:ext cx="685800" cy="304800"/>
          </a:xfrm>
          <a:prstGeom prst="bentConnector3">
            <a:avLst>
              <a:gd name="adj1" fmla="val -2381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8229600" y="2269671"/>
            <a:ext cx="609600" cy="419100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57200" y="1623712"/>
            <a:ext cx="14077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Simulated input data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265233" y="2749344"/>
            <a:ext cx="8787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Output data</a:t>
            </a:r>
            <a:endParaRPr lang="en-US" sz="1100" dirty="0"/>
          </a:p>
        </p:txBody>
      </p:sp>
      <p:sp>
        <p:nvSpPr>
          <p:cNvPr id="53" name="Left Brace 52"/>
          <p:cNvSpPr/>
          <p:nvPr/>
        </p:nvSpPr>
        <p:spPr>
          <a:xfrm rot="5400000">
            <a:off x="4800380" y="336156"/>
            <a:ext cx="196382" cy="2699657"/>
          </a:xfrm>
          <a:prstGeom prst="leftBrace">
            <a:avLst>
              <a:gd name="adj1" fmla="val 8727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Rectangle 53"/>
          <p:cNvSpPr/>
          <p:nvPr/>
        </p:nvSpPr>
        <p:spPr>
          <a:xfrm>
            <a:off x="4237052" y="1346714"/>
            <a:ext cx="1323037" cy="27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Data Transmission</a:t>
            </a:r>
            <a:endParaRPr lang="en-US" dirty="0"/>
          </a:p>
        </p:txBody>
      </p:sp>
      <p:sp>
        <p:nvSpPr>
          <p:cNvPr id="55" name="Left Brace 54"/>
          <p:cNvSpPr/>
          <p:nvPr/>
        </p:nvSpPr>
        <p:spPr>
          <a:xfrm rot="5400000">
            <a:off x="7369407" y="1158029"/>
            <a:ext cx="196385" cy="1055914"/>
          </a:xfrm>
          <a:prstGeom prst="leftBrace">
            <a:avLst>
              <a:gd name="adj1" fmla="val 87271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6" name="Rectangle 55"/>
          <p:cNvSpPr/>
          <p:nvPr/>
        </p:nvSpPr>
        <p:spPr>
          <a:xfrm>
            <a:off x="6934200" y="1346714"/>
            <a:ext cx="1323037" cy="27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ym typeface="Wingdings" panose="05000000000000000000" pitchFamily="2" charset="2"/>
              </a:rPr>
              <a:t>Data 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Hardware Pictures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4CAA-C440-413A-9297-D4D37299F9A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7" name="Picture 3" descr="D:\URP\IMG_2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676650"/>
            <a:ext cx="2385794" cy="2266950"/>
          </a:xfrm>
          <a:prstGeom prst="rect">
            <a:avLst/>
          </a:prstGeom>
          <a:noFill/>
        </p:spPr>
      </p:pic>
      <p:pic>
        <p:nvPicPr>
          <p:cNvPr id="1028" name="Picture 4" descr="D:\URP\IMG_3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78065"/>
            <a:ext cx="2590800" cy="1932979"/>
          </a:xfrm>
          <a:prstGeom prst="rect">
            <a:avLst/>
          </a:prstGeom>
          <a:noFill/>
        </p:spPr>
      </p:pic>
      <p:pic>
        <p:nvPicPr>
          <p:cNvPr id="1029" name="Picture 5" descr="D:\URP\IMG_33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524000"/>
            <a:ext cx="1700213" cy="1268519"/>
          </a:xfrm>
          <a:prstGeom prst="rect">
            <a:avLst/>
          </a:prstGeom>
          <a:noFill/>
        </p:spPr>
      </p:pic>
      <p:pic>
        <p:nvPicPr>
          <p:cNvPr id="1030" name="Picture 6" descr="D:\URP\IMG_33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374514" y="1502286"/>
            <a:ext cx="2229844" cy="1663672"/>
          </a:xfrm>
          <a:prstGeom prst="rect">
            <a:avLst/>
          </a:prstGeom>
          <a:noFill/>
        </p:spPr>
      </p:pic>
      <p:pic>
        <p:nvPicPr>
          <p:cNvPr id="1032" name="Picture 8" descr="D:\URP\IMG_19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000563"/>
            <a:ext cx="2452490" cy="1829787"/>
          </a:xfrm>
          <a:prstGeom prst="rect">
            <a:avLst/>
          </a:prstGeom>
          <a:noFill/>
        </p:spPr>
      </p:pic>
      <p:pic>
        <p:nvPicPr>
          <p:cNvPr id="1034" name="Picture 10" descr="D:\URP\IMG_23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1143000"/>
            <a:ext cx="1895307" cy="2462610"/>
          </a:xfrm>
          <a:prstGeom prst="rect">
            <a:avLst/>
          </a:prstGeom>
          <a:noFill/>
        </p:spPr>
      </p:pic>
      <p:sp>
        <p:nvSpPr>
          <p:cNvPr id="14" name="직사각형 13"/>
          <p:cNvSpPr/>
          <p:nvPr/>
        </p:nvSpPr>
        <p:spPr>
          <a:xfrm>
            <a:off x="1295400" y="2895600"/>
            <a:ext cx="1066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ko-KR" sz="1200" dirty="0" smtClean="0"/>
              <a:t>Pixel Module</a:t>
            </a:r>
            <a:endParaRPr lang="ko-KR" altLang="ko-KR" sz="1200" dirty="0"/>
          </a:p>
        </p:txBody>
      </p:sp>
      <p:sp>
        <p:nvSpPr>
          <p:cNvPr id="15" name="직사각형 14"/>
          <p:cNvSpPr/>
          <p:nvPr/>
        </p:nvSpPr>
        <p:spPr>
          <a:xfrm>
            <a:off x="4160606" y="3505200"/>
            <a:ext cx="6399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ko-KR" sz="1200" dirty="0" smtClean="0"/>
              <a:t>ePP0</a:t>
            </a:r>
            <a:endParaRPr lang="ko-KR" altLang="ko-KR" sz="1200" dirty="0"/>
          </a:p>
        </p:txBody>
      </p:sp>
      <p:sp>
        <p:nvSpPr>
          <p:cNvPr id="16" name="직사각형 15"/>
          <p:cNvSpPr/>
          <p:nvPr/>
        </p:nvSpPr>
        <p:spPr>
          <a:xfrm>
            <a:off x="7162800" y="3581400"/>
            <a:ext cx="6768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ko-KR" sz="1200" dirty="0" err="1" smtClean="0"/>
              <a:t>eBOC</a:t>
            </a:r>
            <a:endParaRPr lang="ko-KR" altLang="ko-KR" sz="1200" dirty="0"/>
          </a:p>
        </p:txBody>
      </p:sp>
      <p:sp>
        <p:nvSpPr>
          <p:cNvPr id="17" name="직사각형 16"/>
          <p:cNvSpPr/>
          <p:nvPr/>
        </p:nvSpPr>
        <p:spPr>
          <a:xfrm>
            <a:off x="1371600" y="6019800"/>
            <a:ext cx="11246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ko-KR" sz="1200" dirty="0" smtClean="0"/>
              <a:t>Readout Driver</a:t>
            </a:r>
            <a:endParaRPr lang="ko-KR" altLang="ko-KR" sz="1200" dirty="0"/>
          </a:p>
        </p:txBody>
      </p:sp>
      <p:sp>
        <p:nvSpPr>
          <p:cNvPr id="18" name="직사각형 17"/>
          <p:cNvSpPr/>
          <p:nvPr/>
        </p:nvSpPr>
        <p:spPr>
          <a:xfrm>
            <a:off x="3864418" y="5943600"/>
            <a:ext cx="16219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ko-KR" sz="1200" dirty="0" smtClean="0"/>
              <a:t>Single Board Computer</a:t>
            </a:r>
            <a:endParaRPr lang="ko-KR" altLang="ko-KR" sz="1200" dirty="0"/>
          </a:p>
        </p:txBody>
      </p:sp>
      <p:sp>
        <p:nvSpPr>
          <p:cNvPr id="19" name="직사각형 18"/>
          <p:cNvSpPr/>
          <p:nvPr/>
        </p:nvSpPr>
        <p:spPr>
          <a:xfrm>
            <a:off x="7018346" y="6019800"/>
            <a:ext cx="11350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ko-KR" sz="1200" dirty="0" smtClean="0"/>
              <a:t>Host Computer</a:t>
            </a:r>
            <a:endParaRPr lang="ko-KR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8787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Objectives during Fall 2014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/>
              <a:t>Pixel Infrastructure</a:t>
            </a:r>
            <a:endParaRPr lang="en-US" altLang="ko-KR" sz="2000" dirty="0"/>
          </a:p>
          <a:p>
            <a:pPr lvl="1"/>
            <a:r>
              <a:rPr lang="en-US" altLang="ko-KR" sz="1600" dirty="0" smtClean="0"/>
              <a:t>Update TDAQ to TDAQ-05-04-00 and PixelDAQ-02-00-00-RC5</a:t>
            </a:r>
          </a:p>
          <a:p>
            <a:pPr lvl="1"/>
            <a:r>
              <a:rPr lang="en-US" altLang="ko-KR" sz="1600" dirty="0" smtClean="0"/>
              <a:t>Test the </a:t>
            </a:r>
            <a:r>
              <a:rPr lang="en-US" altLang="ko-KR" sz="1600" dirty="0" err="1" smtClean="0"/>
              <a:t>DummyPixController</a:t>
            </a:r>
            <a:r>
              <a:rPr lang="en-US" altLang="ko-KR" sz="1600" dirty="0" smtClean="0"/>
              <a:t> functionality of the new version</a:t>
            </a:r>
          </a:p>
          <a:p>
            <a:pPr lvl="1"/>
            <a:r>
              <a:rPr lang="en-US" altLang="ko-KR" sz="1600" dirty="0" smtClean="0"/>
              <a:t>Test the USBPIX mode of the TDAQ (As well as USBPIX on Windows)</a:t>
            </a:r>
          </a:p>
          <a:p>
            <a:pPr lvl="1"/>
            <a:r>
              <a:rPr lang="en-US" altLang="ko-KR" sz="1600" dirty="0" smtClean="0"/>
              <a:t>Establish and understand local </a:t>
            </a:r>
            <a:r>
              <a:rPr lang="en-US" altLang="ko-KR" sz="1600" dirty="0" err="1" smtClean="0"/>
              <a:t>LabDB</a:t>
            </a:r>
            <a:r>
              <a:rPr lang="en-US" altLang="ko-KR" sz="1600" dirty="0" smtClean="0"/>
              <a:t> configuration for UW setup</a:t>
            </a:r>
          </a:p>
          <a:p>
            <a:pPr lvl="1"/>
            <a:r>
              <a:rPr lang="en-US" altLang="ko-KR" sz="1600" dirty="0" smtClean="0"/>
              <a:t>Establish a complete manual from SLC6 installation to operation of TDAQ that corrects the bugs in current version. 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VME Interface</a:t>
            </a:r>
          </a:p>
          <a:p>
            <a:pPr lvl="1"/>
            <a:r>
              <a:rPr lang="en-US" altLang="ko-KR" sz="1600" dirty="0" smtClean="0"/>
              <a:t>Establish a correct Master Mapping (PCI – VME) for UW local setup</a:t>
            </a:r>
          </a:p>
          <a:p>
            <a:pPr lvl="1"/>
            <a:r>
              <a:rPr lang="en-US" altLang="ko-KR" sz="1600" dirty="0" smtClean="0"/>
              <a:t>Investigate the source of the </a:t>
            </a:r>
            <a:r>
              <a:rPr lang="en-US" altLang="ko-KR" sz="1600" dirty="0" err="1" smtClean="0"/>
              <a:t>VMEBus</a:t>
            </a:r>
            <a:r>
              <a:rPr lang="en-US" altLang="ko-KR" sz="1600" dirty="0" smtClean="0"/>
              <a:t> error (in progress) </a:t>
            </a:r>
          </a:p>
          <a:p>
            <a:pPr lvl="1"/>
            <a:r>
              <a:rPr lang="en-US" altLang="ko-KR" sz="1600" dirty="0" smtClean="0"/>
              <a:t>Initiate the firmware update sequence for FMT, RTR, EFB, CTR and MDSP </a:t>
            </a:r>
          </a:p>
          <a:p>
            <a:pPr lvl="1"/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Approach (Pixel Infrastructure)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629400" y="6553200"/>
            <a:ext cx="2133600" cy="365125"/>
          </a:xfrm>
        </p:spPr>
        <p:txBody>
          <a:bodyPr/>
          <a:lstStyle/>
          <a:p>
            <a:fld id="{1F2EFA1A-3B0F-4AC6-A581-3A8F96C8965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3"/>
          <p:cNvSpPr/>
          <p:nvPr/>
        </p:nvSpPr>
        <p:spPr>
          <a:xfrm>
            <a:off x="685800" y="1295400"/>
            <a:ext cx="2667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SLC6 Installation</a:t>
            </a:r>
            <a:endParaRPr lang="en-US" sz="1200" dirty="0"/>
          </a:p>
        </p:txBody>
      </p:sp>
      <p:sp>
        <p:nvSpPr>
          <p:cNvPr id="13" name="Rectangle 3"/>
          <p:cNvSpPr/>
          <p:nvPr/>
        </p:nvSpPr>
        <p:spPr>
          <a:xfrm>
            <a:off x="685800" y="1905000"/>
            <a:ext cx="2667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Create root directory for TDAQ software</a:t>
            </a:r>
            <a:endParaRPr lang="en-US" sz="1200" dirty="0"/>
          </a:p>
        </p:txBody>
      </p:sp>
      <p:sp>
        <p:nvSpPr>
          <p:cNvPr id="14" name="Rectangle 3"/>
          <p:cNvSpPr/>
          <p:nvPr/>
        </p:nvSpPr>
        <p:spPr>
          <a:xfrm>
            <a:off x="685800" y="2514600"/>
            <a:ext cx="2667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install latest TDAQ packages (i686)</a:t>
            </a:r>
            <a:endParaRPr lang="en-US" sz="1200" dirty="0"/>
          </a:p>
        </p:txBody>
      </p:sp>
      <p:sp>
        <p:nvSpPr>
          <p:cNvPr id="15" name="Rectangle 3"/>
          <p:cNvSpPr/>
          <p:nvPr/>
        </p:nvSpPr>
        <p:spPr>
          <a:xfrm>
            <a:off x="685800" y="3124200"/>
            <a:ext cx="2667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Install necessary 32bit libraries </a:t>
            </a:r>
            <a:endParaRPr lang="en-US" sz="1200" dirty="0"/>
          </a:p>
        </p:txBody>
      </p:sp>
      <p:sp>
        <p:nvSpPr>
          <p:cNvPr id="16" name="Rectangle 3"/>
          <p:cNvSpPr/>
          <p:nvPr/>
        </p:nvSpPr>
        <p:spPr>
          <a:xfrm>
            <a:off x="685800" y="3733800"/>
            <a:ext cx="2667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Install </a:t>
            </a:r>
            <a:r>
              <a:rPr lang="en-US" sz="1200" dirty="0" err="1" smtClean="0"/>
              <a:t>PixelDAQ</a:t>
            </a:r>
            <a:r>
              <a:rPr lang="en-US" sz="1200" dirty="0" smtClean="0"/>
              <a:t> codes in local account (including </a:t>
            </a:r>
            <a:r>
              <a:rPr lang="en-US" sz="1200" dirty="0" err="1" smtClean="0"/>
              <a:t>pixTools</a:t>
            </a:r>
            <a:r>
              <a:rPr lang="en-US" sz="1200" dirty="0" smtClean="0"/>
              <a:t> and </a:t>
            </a:r>
            <a:r>
              <a:rPr lang="en-US" sz="1200" dirty="0" err="1" smtClean="0"/>
              <a:t>pixRCD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7" name="Rectangle 3"/>
          <p:cNvSpPr/>
          <p:nvPr/>
        </p:nvSpPr>
        <p:spPr>
          <a:xfrm>
            <a:off x="685800" y="43434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Make XML</a:t>
            </a:r>
            <a:endParaRPr lang="en-US" sz="1200" dirty="0"/>
          </a:p>
        </p:txBody>
      </p:sp>
      <p:sp>
        <p:nvSpPr>
          <p:cNvPr id="18" name="Rectangle 3"/>
          <p:cNvSpPr/>
          <p:nvPr/>
        </p:nvSpPr>
        <p:spPr>
          <a:xfrm>
            <a:off x="685800" y="49530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Modify </a:t>
            </a:r>
            <a:r>
              <a:rPr lang="en-US" sz="1200" dirty="0" err="1" smtClean="0"/>
              <a:t>LabDB</a:t>
            </a:r>
            <a:r>
              <a:rPr lang="en-US" sz="1200" dirty="0" smtClean="0"/>
              <a:t> configuration files</a:t>
            </a:r>
            <a:endParaRPr lang="en-US" sz="1200" dirty="0"/>
          </a:p>
        </p:txBody>
      </p:sp>
      <p:sp>
        <p:nvSpPr>
          <p:cNvPr id="19" name="Rectangle 3"/>
          <p:cNvSpPr/>
          <p:nvPr/>
        </p:nvSpPr>
        <p:spPr>
          <a:xfrm>
            <a:off x="685800" y="55626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Make Database</a:t>
            </a:r>
            <a:endParaRPr lang="en-US" sz="1200" dirty="0"/>
          </a:p>
        </p:txBody>
      </p:sp>
      <p:sp>
        <p:nvSpPr>
          <p:cNvPr id="20" name="Rectangle 3"/>
          <p:cNvSpPr/>
          <p:nvPr/>
        </p:nvSpPr>
        <p:spPr>
          <a:xfrm>
            <a:off x="685800" y="61722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Start_infr</a:t>
            </a:r>
            <a:r>
              <a:rPr lang="en-US" sz="1200" dirty="0" smtClean="0"/>
              <a:t> (Starts up TDAQ GUI)</a:t>
            </a:r>
            <a:endParaRPr lang="en-US" sz="1200" dirty="0"/>
          </a:p>
        </p:txBody>
      </p:sp>
      <p:sp>
        <p:nvSpPr>
          <p:cNvPr id="21" name="아래쪽 화살표 20"/>
          <p:cNvSpPr/>
          <p:nvPr/>
        </p:nvSpPr>
        <p:spPr>
          <a:xfrm>
            <a:off x="228600" y="1295400"/>
            <a:ext cx="152400" cy="5410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오른쪽 중괄호 21"/>
          <p:cNvSpPr/>
          <p:nvPr/>
        </p:nvSpPr>
        <p:spPr>
          <a:xfrm>
            <a:off x="3429000" y="1295400"/>
            <a:ext cx="228600" cy="28956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중괄호 22"/>
          <p:cNvSpPr/>
          <p:nvPr/>
        </p:nvSpPr>
        <p:spPr>
          <a:xfrm>
            <a:off x="3429000" y="4343400"/>
            <a:ext cx="228600" cy="22860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657600" y="2618601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Installation</a:t>
            </a:r>
            <a:endParaRPr lang="ko-KR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0" y="53340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Operation</a:t>
            </a:r>
            <a:endParaRPr lang="ko-KR" altLang="en-US" sz="1400" b="1" dirty="0"/>
          </a:p>
        </p:txBody>
      </p:sp>
      <p:sp>
        <p:nvSpPr>
          <p:cNvPr id="26" name="Rectangle 3"/>
          <p:cNvSpPr/>
          <p:nvPr/>
        </p:nvSpPr>
        <p:spPr>
          <a:xfrm>
            <a:off x="4876800" y="1828800"/>
            <a:ext cx="4038600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r>
              <a:rPr lang="en-US" sz="1200" b="1" dirty="0" smtClean="0"/>
              <a:t>Important prior settings</a:t>
            </a:r>
          </a:p>
          <a:p>
            <a:pPr algn="ctr"/>
            <a:r>
              <a:rPr lang="en-US" sz="1200" dirty="0" smtClean="0"/>
              <a:t>-AFS must be off</a:t>
            </a:r>
          </a:p>
          <a:p>
            <a:pPr algn="ctr"/>
            <a:r>
              <a:rPr lang="en-US" sz="1200" dirty="0" smtClean="0"/>
              <a:t>-Check ‘Processing Limit’</a:t>
            </a:r>
          </a:p>
          <a:p>
            <a:pPr algn="ctr"/>
            <a:r>
              <a:rPr lang="en-US" sz="1200" dirty="0" smtClean="0"/>
              <a:t>-Disable auto </a:t>
            </a:r>
            <a:r>
              <a:rPr lang="en-US" sz="1200" dirty="0" err="1" smtClean="0"/>
              <a:t>yumupdate</a:t>
            </a:r>
            <a:endParaRPr lang="en-US" sz="1200" dirty="0" smtClean="0"/>
          </a:p>
          <a:p>
            <a:pPr algn="ctr"/>
            <a:r>
              <a:rPr lang="en-US" sz="1200" dirty="0" smtClean="0"/>
              <a:t>- Set LAB_SITE = LOCAL</a:t>
            </a:r>
          </a:p>
          <a:p>
            <a:pPr algn="ctr"/>
            <a:endParaRPr lang="en-US" sz="1200" dirty="0" smtClean="0"/>
          </a:p>
          <a:p>
            <a:pPr algn="ctr"/>
            <a:r>
              <a:rPr lang="en-US" sz="1200" b="1" dirty="0" smtClean="0"/>
              <a:t>Bug Fixes</a:t>
            </a:r>
          </a:p>
          <a:p>
            <a:pPr algn="ctr">
              <a:buFontTx/>
              <a:buChar char="-"/>
            </a:pPr>
            <a:r>
              <a:rPr lang="en-US" sz="1200" dirty="0" smtClean="0"/>
              <a:t>Added definition for </a:t>
            </a:r>
            <a:r>
              <a:rPr lang="en-US" sz="1200" b="1" dirty="0" smtClean="0"/>
              <a:t>IBL_ROD_IP</a:t>
            </a:r>
            <a:r>
              <a:rPr lang="en-US" sz="1200" dirty="0" smtClean="0"/>
              <a:t> for compiling </a:t>
            </a:r>
            <a:r>
              <a:rPr lang="en-US" sz="1200" dirty="0" err="1" smtClean="0"/>
              <a:t>IBLUtils</a:t>
            </a:r>
            <a:r>
              <a:rPr lang="en-US" sz="1200" dirty="0" smtClean="0"/>
              <a:t> Tools</a:t>
            </a:r>
          </a:p>
          <a:p>
            <a:pPr algn="ctr">
              <a:buFontTx/>
              <a:buChar char="-"/>
            </a:pPr>
            <a:r>
              <a:rPr lang="en-US" sz="1200" dirty="0" smtClean="0"/>
              <a:t>Added definition of </a:t>
            </a:r>
            <a:r>
              <a:rPr lang="en-US" sz="1200" b="1" dirty="0" smtClean="0"/>
              <a:t>ROD_SLOT</a:t>
            </a:r>
            <a:r>
              <a:rPr lang="en-US" sz="1200" dirty="0" smtClean="0"/>
              <a:t> environment variable </a:t>
            </a:r>
          </a:p>
          <a:p>
            <a:pPr algn="ctr">
              <a:buFontTx/>
              <a:buChar char="-"/>
            </a:pPr>
            <a:endParaRPr lang="en-US" sz="1200" dirty="0"/>
          </a:p>
        </p:txBody>
      </p:sp>
      <p:sp>
        <p:nvSpPr>
          <p:cNvPr id="28" name="Rectangle 3"/>
          <p:cNvSpPr/>
          <p:nvPr/>
        </p:nvSpPr>
        <p:spPr>
          <a:xfrm>
            <a:off x="4876800" y="4572000"/>
            <a:ext cx="4038600" cy="1905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Make XML</a:t>
            </a:r>
          </a:p>
          <a:p>
            <a:pPr algn="ctr">
              <a:buFontTx/>
              <a:buChar char="-"/>
            </a:pPr>
            <a:r>
              <a:rPr lang="en-US" sz="1200" dirty="0" smtClean="0"/>
              <a:t>Automatically modifies the xml files in partition directory to Local computer environment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dirty="0" err="1" smtClean="0"/>
              <a:t>LabDB</a:t>
            </a:r>
            <a:r>
              <a:rPr lang="en-US" sz="1200" b="1" dirty="0" smtClean="0"/>
              <a:t> configuration files</a:t>
            </a:r>
          </a:p>
          <a:p>
            <a:pPr algn="ctr"/>
            <a:r>
              <a:rPr lang="en-US" sz="1200" dirty="0" smtClean="0"/>
              <a:t>-Settings about local hardware setup and Running mode (e.g. USBPIX, DUMMY)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dirty="0" smtClean="0"/>
              <a:t>Make Database</a:t>
            </a:r>
          </a:p>
          <a:p>
            <a:pPr algn="ctr"/>
            <a:r>
              <a:rPr lang="en-US" sz="1200" dirty="0" smtClean="0"/>
              <a:t>-Compiles database files that correspond to </a:t>
            </a:r>
            <a:r>
              <a:rPr lang="en-US" sz="1200" dirty="0" err="1" smtClean="0"/>
              <a:t>LabDB</a:t>
            </a:r>
            <a:r>
              <a:rPr lang="en-US" sz="1200" dirty="0" smtClean="0"/>
              <a:t> 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TDAQ GUI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EFA1A-3B0F-4AC6-A581-3A8F96C8965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FD80E3A3851C4EAFFE201676FB0F1E" ma:contentTypeVersion="1" ma:contentTypeDescription="Create a new document." ma:contentTypeScope="" ma:versionID="e78694837ae1b5fe92431023b6a0d26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6EBB72-ED15-4EFE-85D9-CD6AACFE08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C35F70-163E-4D82-B86F-E19BFC916DB6}">
  <ds:schemaRefs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35FC0DC-9216-4A0B-8F1C-A048E95FF8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1195</Words>
  <Application>Microsoft Office PowerPoint</Application>
  <PresentationFormat>On-screen Show (4:3)</PresentationFormat>
  <Paragraphs>247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Development of UW Pixel DAQ System  Final Report : Fall 2014</vt:lpstr>
      <vt:lpstr>Table of Contents </vt:lpstr>
      <vt:lpstr>Project’s Objective</vt:lpstr>
      <vt:lpstr>CERN Pixel DAQ System Setup</vt:lpstr>
      <vt:lpstr>UW Pixel DAQ System Setup</vt:lpstr>
      <vt:lpstr>Hardware Pictures</vt:lpstr>
      <vt:lpstr>Objectives during Fall 2014</vt:lpstr>
      <vt:lpstr>Approach (Pixel Infrastructure)</vt:lpstr>
      <vt:lpstr>TDAQ GUI</vt:lpstr>
      <vt:lpstr>Calibration Console</vt:lpstr>
      <vt:lpstr>DummyPixController</vt:lpstr>
      <vt:lpstr>USBPIX</vt:lpstr>
      <vt:lpstr>Understanding LabDB files</vt:lpstr>
      <vt:lpstr>Approach (VME Interface)</vt:lpstr>
      <vt:lpstr>VME MasterMap</vt:lpstr>
      <vt:lpstr>VMEBus Error Debugging</vt:lpstr>
      <vt:lpstr>Outlook</vt:lpstr>
      <vt:lpstr>Summary</vt:lpstr>
      <vt:lpstr>Questions? </vt:lpstr>
      <vt:lpstr>Special Thanks 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Pixel DAQ System for the ATLAS Pixel Detector at LHC Final Report : Spring 2014</dc:title>
  <dc:creator>Jimin Kim</dc:creator>
  <cp:lastModifiedBy>Jimin Kim</cp:lastModifiedBy>
  <cp:revision>46</cp:revision>
  <dcterms:created xsi:type="dcterms:W3CDTF">2014-06-16T00:59:43Z</dcterms:created>
  <dcterms:modified xsi:type="dcterms:W3CDTF">2014-12-12T23:12:18Z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0x0101005BFD80E3A3851C4EAFFE201676FB0F1E</vt:lpwstr>
  </property>
</Properties>
</file>