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60" r:id="rId5"/>
    <p:sldId id="263" r:id="rId6"/>
    <p:sldId id="264" r:id="rId7"/>
    <p:sldId id="259" r:id="rId8"/>
    <p:sldId id="262" r:id="rId9"/>
    <p:sldId id="266"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12/12/2014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12/12/2014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d.kek.jp/project/soi/SEABA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SEABAS DAQ development for T3MAPS </a:t>
            </a:r>
            <a:r>
              <a:rPr lang="en-US" dirty="0" smtClean="0"/>
              <a:t>Readout </a:t>
            </a:r>
            <a:endParaRPr lang="en-US" dirty="0"/>
          </a:p>
        </p:txBody>
      </p:sp>
      <p:sp>
        <p:nvSpPr>
          <p:cNvPr id="3" name="Subtitle 2"/>
          <p:cNvSpPr>
            <a:spLocks noGrp="1"/>
          </p:cNvSpPr>
          <p:nvPr>
            <p:ph type="subTitle" idx="1"/>
          </p:nvPr>
        </p:nvSpPr>
        <p:spPr/>
        <p:txBody>
          <a:bodyPr>
            <a:normAutofit fontScale="70000" lnSpcReduction="20000"/>
          </a:bodyPr>
          <a:lstStyle/>
          <a:p>
            <a:r>
              <a:rPr lang="en-US" sz="2600" dirty="0" smtClean="0"/>
              <a:t>Abhijeet Sohni </a:t>
            </a:r>
          </a:p>
          <a:p>
            <a:r>
              <a:rPr lang="en-US" dirty="0" smtClean="0"/>
              <a:t>(with – Max </a:t>
            </a:r>
            <a:r>
              <a:rPr lang="en-US" dirty="0" err="1" smtClean="0"/>
              <a:t>Golub</a:t>
            </a:r>
            <a:r>
              <a:rPr lang="en-US" dirty="0" smtClean="0"/>
              <a:t>, Raymond </a:t>
            </a:r>
            <a:r>
              <a:rPr lang="en-US" dirty="0" err="1" smtClean="0"/>
              <a:t>Mui</a:t>
            </a:r>
            <a:r>
              <a:rPr lang="en-US" dirty="0"/>
              <a:t> </a:t>
            </a:r>
            <a:r>
              <a:rPr lang="en-US" dirty="0" smtClean="0"/>
              <a:t>and Sean Zhu)</a:t>
            </a:r>
          </a:p>
          <a:p>
            <a:r>
              <a:rPr lang="en-US" dirty="0" smtClean="0"/>
              <a:t>Fall Quarter 2014</a:t>
            </a:r>
            <a:endParaRPr lang="en-US" dirty="0"/>
          </a:p>
        </p:txBody>
      </p:sp>
    </p:spTree>
    <p:extLst>
      <p:ext uri="{BB962C8B-B14F-4D97-AF65-F5344CB8AC3E}">
        <p14:creationId xmlns:p14="http://schemas.microsoft.com/office/powerpoint/2010/main" val="2389503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5" name="Content Placeholder 3"/>
          <p:cNvSpPr>
            <a:spLocks noGrp="1"/>
          </p:cNvSpPr>
          <p:nvPr>
            <p:ph idx="1"/>
          </p:nvPr>
        </p:nvSpPr>
        <p:spPr/>
        <p:txBody>
          <a:bodyPr/>
          <a:lstStyle/>
          <a:p>
            <a:pPr marL="0" indent="0">
              <a:buNone/>
            </a:pPr>
            <a:r>
              <a:rPr lang="en-US" b="1" u="sng" dirty="0" smtClean="0"/>
              <a:t>References:</a:t>
            </a:r>
            <a:r>
              <a:rPr lang="en-US" u="sng" dirty="0" smtClean="0"/>
              <a:t> </a:t>
            </a:r>
          </a:p>
          <a:p>
            <a:r>
              <a:rPr lang="en-US" dirty="0"/>
              <a:t>Development of </a:t>
            </a:r>
            <a:r>
              <a:rPr lang="en-US" dirty="0" err="1"/>
              <a:t>SiTCP</a:t>
            </a:r>
            <a:r>
              <a:rPr lang="en-US" dirty="0"/>
              <a:t> Based Readout System </a:t>
            </a:r>
            <a:r>
              <a:rPr lang="en-US" dirty="0" smtClean="0"/>
              <a:t>for The </a:t>
            </a:r>
            <a:r>
              <a:rPr lang="en-US" dirty="0"/>
              <a:t>ATLAS Pixel Detector Upgrade - </a:t>
            </a:r>
            <a:r>
              <a:rPr lang="en-US" dirty="0" err="1"/>
              <a:t>Teoh</a:t>
            </a:r>
            <a:r>
              <a:rPr lang="en-US" dirty="0"/>
              <a:t> </a:t>
            </a:r>
            <a:r>
              <a:rPr lang="en-US" dirty="0" err="1"/>
              <a:t>Jia</a:t>
            </a:r>
            <a:r>
              <a:rPr lang="en-US" dirty="0"/>
              <a:t> </a:t>
            </a:r>
            <a:r>
              <a:rPr lang="en-US" dirty="0" smtClean="0"/>
              <a:t>Jian</a:t>
            </a:r>
          </a:p>
          <a:p>
            <a:r>
              <a:rPr lang="en-US" dirty="0"/>
              <a:t>The FE-I4B Integrated Circuit </a:t>
            </a:r>
            <a:r>
              <a:rPr lang="en-US" dirty="0" smtClean="0"/>
              <a:t>Guide</a:t>
            </a:r>
          </a:p>
          <a:p>
            <a:r>
              <a:rPr lang="en-US" dirty="0"/>
              <a:t>Verilog HDL by Samir </a:t>
            </a:r>
            <a:r>
              <a:rPr lang="en-US" dirty="0" err="1" smtClean="0"/>
              <a:t>Palnitkar</a:t>
            </a:r>
            <a:endParaRPr lang="en-US" dirty="0" smtClean="0"/>
          </a:p>
          <a:p>
            <a:r>
              <a:rPr lang="en-US" dirty="0"/>
              <a:t>Learn Python the hard way by Zed A. </a:t>
            </a:r>
            <a:r>
              <a:rPr lang="en-US" dirty="0" smtClean="0"/>
              <a:t>Shaw</a:t>
            </a:r>
          </a:p>
          <a:p>
            <a:r>
              <a:rPr lang="en-US" dirty="0"/>
              <a:t>Digital VHDL design with Verilog John </a:t>
            </a:r>
            <a:r>
              <a:rPr lang="en-US" dirty="0" smtClean="0"/>
              <a:t>Williams</a:t>
            </a:r>
          </a:p>
          <a:p>
            <a:r>
              <a:rPr lang="en-US" dirty="0" smtClean="0"/>
              <a:t>Other web resources including – </a:t>
            </a:r>
            <a:r>
              <a:rPr lang="en-US" dirty="0" err="1" smtClean="0"/>
              <a:t>Kek</a:t>
            </a:r>
            <a:r>
              <a:rPr lang="en-US" dirty="0"/>
              <a:t> website (</a:t>
            </a:r>
            <a:r>
              <a:rPr lang="en-US" dirty="0">
                <a:hlinkClick r:id="rId2"/>
              </a:rPr>
              <a:t>http://rd.kek.jp/project/soi/SEABAS</a:t>
            </a:r>
            <a:r>
              <a:rPr lang="en-US" dirty="0" smtClean="0">
                <a:hlinkClick r:id="rId2"/>
              </a:rPr>
              <a:t>/</a:t>
            </a:r>
            <a:r>
              <a:rPr lang="en-US" dirty="0" smtClean="0"/>
              <a:t>)</a:t>
            </a:r>
            <a:endParaRPr lang="en-US" dirty="0"/>
          </a:p>
          <a:p>
            <a:endParaRPr lang="en-US" u="sng" dirty="0" smtClean="0"/>
          </a:p>
        </p:txBody>
      </p:sp>
    </p:spTree>
    <p:extLst>
      <p:ext uri="{BB962C8B-B14F-4D97-AF65-F5344CB8AC3E}">
        <p14:creationId xmlns:p14="http://schemas.microsoft.com/office/powerpoint/2010/main" val="546965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SEABAS DAQ development for T3MAPS</a:t>
            </a:r>
            <a:endParaRPr lang="en-US" dirty="0"/>
          </a:p>
        </p:txBody>
      </p:sp>
      <p:sp>
        <p:nvSpPr>
          <p:cNvPr id="3" name="Content Placeholder 2"/>
          <p:cNvSpPr>
            <a:spLocks noGrp="1"/>
          </p:cNvSpPr>
          <p:nvPr>
            <p:ph idx="1"/>
          </p:nvPr>
        </p:nvSpPr>
        <p:spPr/>
        <p:txBody>
          <a:bodyPr/>
          <a:lstStyle/>
          <a:p>
            <a:pPr>
              <a:lnSpc>
                <a:spcPct val="200000"/>
              </a:lnSpc>
            </a:pPr>
            <a:r>
              <a:rPr lang="en-US" b="1" u="sng" dirty="0" smtClean="0"/>
              <a:t>Objective</a:t>
            </a:r>
            <a:r>
              <a:rPr lang="en-US" dirty="0" smtClean="0"/>
              <a:t>: Develop a DAQ system using SEABAS firmware board for T3MAPS readout </a:t>
            </a:r>
          </a:p>
          <a:p>
            <a:pPr>
              <a:lnSpc>
                <a:spcPct val="200000"/>
              </a:lnSpc>
            </a:pPr>
            <a:r>
              <a:rPr lang="en-US" b="1" u="sng" dirty="0" smtClean="0"/>
              <a:t>Motivation</a:t>
            </a:r>
            <a:r>
              <a:rPr lang="en-US" b="1" dirty="0" smtClean="0"/>
              <a:t>: </a:t>
            </a:r>
            <a:r>
              <a:rPr lang="en-US" dirty="0" smtClean="0"/>
              <a:t>T3MAPS is a radiation hard, inexpensive sensor that could serve as a replacement for the currently used expensive FEI4 sensor</a:t>
            </a:r>
          </a:p>
          <a:p>
            <a:pPr>
              <a:lnSpc>
                <a:spcPct val="200000"/>
              </a:lnSpc>
            </a:pPr>
            <a:r>
              <a:rPr lang="en-US" b="1" u="sng" dirty="0" smtClean="0"/>
              <a:t>Status: </a:t>
            </a:r>
            <a:r>
              <a:rPr lang="en-US" dirty="0" smtClean="0"/>
              <a:t>First version of SEABAS firmware and host software need to be tested out prior to T3MAPS tests</a:t>
            </a:r>
          </a:p>
          <a:p>
            <a:endParaRPr lang="en-US" dirty="0"/>
          </a:p>
        </p:txBody>
      </p:sp>
    </p:spTree>
    <p:extLst>
      <p:ext uri="{BB962C8B-B14F-4D97-AF65-F5344CB8AC3E}">
        <p14:creationId xmlns:p14="http://schemas.microsoft.com/office/powerpoint/2010/main" val="1837860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DESIGN</a:t>
            </a:r>
            <a:endParaRPr lang="en-US" dirty="0"/>
          </a:p>
        </p:txBody>
      </p:sp>
      <p:sp>
        <p:nvSpPr>
          <p:cNvPr id="11" name="Bevel 10"/>
          <p:cNvSpPr/>
          <p:nvPr/>
        </p:nvSpPr>
        <p:spPr>
          <a:xfrm>
            <a:off x="6386459" y="710512"/>
            <a:ext cx="1866132" cy="622498"/>
          </a:xfrm>
          <a:prstGeom prst="beve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dirty="0" smtClean="0">
                <a:solidFill>
                  <a:srgbClr val="000000"/>
                </a:solidFill>
                <a:effectLst/>
                <a:ea typeface="Calibri" panose="020F0502020204030204" pitchFamily="34" charset="0"/>
                <a:cs typeface="Times New Roman" panose="02020603050405020304" pitchFamily="18" charset="0"/>
              </a:rPr>
              <a:t>HOST COMPUTER</a:t>
            </a:r>
            <a:endParaRPr lang="en-US" sz="1100" dirty="0">
              <a:effectLst/>
              <a:ea typeface="Calibri" panose="020F0502020204030204" pitchFamily="34" charset="0"/>
              <a:cs typeface="Times New Roman" panose="02020603050405020304" pitchFamily="18" charset="0"/>
            </a:endParaRPr>
          </a:p>
        </p:txBody>
      </p:sp>
      <p:sp>
        <p:nvSpPr>
          <p:cNvPr id="27" name="Up-Down Arrow 26"/>
          <p:cNvSpPr/>
          <p:nvPr/>
        </p:nvSpPr>
        <p:spPr>
          <a:xfrm>
            <a:off x="7139221" y="1395238"/>
            <a:ext cx="360608" cy="721217"/>
          </a:xfrm>
          <a:prstGeom prst="up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924054" y="2142215"/>
            <a:ext cx="5151549" cy="1798719"/>
          </a:xfrm>
          <a:prstGeom prst="rect">
            <a:avLst/>
          </a:prstGeom>
          <a:noFill/>
          <a:ln w="285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228823" y="2322520"/>
            <a:ext cx="2090702" cy="108182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Virtex4 FPGA (</a:t>
            </a:r>
            <a:r>
              <a:rPr lang="en-US" dirty="0" err="1" smtClean="0">
                <a:solidFill>
                  <a:sysClr val="windowText" lastClr="000000"/>
                </a:solidFill>
              </a:rPr>
              <a:t>SiTCP</a:t>
            </a:r>
            <a:r>
              <a:rPr lang="en-US" dirty="0" smtClean="0">
                <a:solidFill>
                  <a:sysClr val="windowText" lastClr="000000"/>
                </a:solidFill>
              </a:rPr>
              <a:t> protocol firmware)</a:t>
            </a:r>
            <a:endParaRPr lang="en-US" dirty="0">
              <a:solidFill>
                <a:sysClr val="windowText" lastClr="000000"/>
              </a:solidFill>
            </a:endParaRPr>
          </a:p>
        </p:txBody>
      </p:sp>
      <p:sp>
        <p:nvSpPr>
          <p:cNvPr id="30" name="Rectangle 29"/>
          <p:cNvSpPr/>
          <p:nvPr/>
        </p:nvSpPr>
        <p:spPr>
          <a:xfrm>
            <a:off x="7652213" y="2322519"/>
            <a:ext cx="2090702" cy="108182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Virtex5 </a:t>
            </a:r>
            <a:r>
              <a:rPr lang="en-US" dirty="0">
                <a:solidFill>
                  <a:sysClr val="windowText" lastClr="000000"/>
                </a:solidFill>
              </a:rPr>
              <a:t>FPGA </a:t>
            </a:r>
            <a:endParaRPr lang="en-US" dirty="0" smtClean="0">
              <a:solidFill>
                <a:sysClr val="windowText" lastClr="000000"/>
              </a:solidFill>
            </a:endParaRPr>
          </a:p>
          <a:p>
            <a:pPr algn="ctr"/>
            <a:r>
              <a:rPr lang="en-US" dirty="0" smtClean="0">
                <a:solidFill>
                  <a:sysClr val="windowText" lastClr="000000"/>
                </a:solidFill>
              </a:rPr>
              <a:t>(user </a:t>
            </a:r>
            <a:r>
              <a:rPr lang="en-US" dirty="0">
                <a:solidFill>
                  <a:sysClr val="windowText" lastClr="000000"/>
                </a:solidFill>
              </a:rPr>
              <a:t>firmware)</a:t>
            </a:r>
          </a:p>
        </p:txBody>
      </p:sp>
      <p:sp>
        <p:nvSpPr>
          <p:cNvPr id="31" name="TextBox 30"/>
          <p:cNvSpPr txBox="1"/>
          <p:nvPr/>
        </p:nvSpPr>
        <p:spPr>
          <a:xfrm>
            <a:off x="5344732" y="3490171"/>
            <a:ext cx="4398183" cy="369332"/>
          </a:xfrm>
          <a:prstGeom prst="rect">
            <a:avLst/>
          </a:prstGeom>
          <a:noFill/>
        </p:spPr>
        <p:txBody>
          <a:bodyPr wrap="square" rtlCol="0">
            <a:spAutoFit/>
          </a:bodyPr>
          <a:lstStyle/>
          <a:p>
            <a:pPr algn="ctr"/>
            <a:r>
              <a:rPr lang="en-US" dirty="0" smtClean="0"/>
              <a:t>SEABAS v2</a:t>
            </a:r>
            <a:endParaRPr lang="en-US" dirty="0"/>
          </a:p>
        </p:txBody>
      </p:sp>
      <p:sp>
        <p:nvSpPr>
          <p:cNvPr id="32" name="Up-Down Arrow 31"/>
          <p:cNvSpPr/>
          <p:nvPr/>
        </p:nvSpPr>
        <p:spPr>
          <a:xfrm>
            <a:off x="7096306" y="3928052"/>
            <a:ext cx="446437" cy="824249"/>
          </a:xfrm>
          <a:prstGeom prst="up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5877090" y="4803817"/>
            <a:ext cx="2884867" cy="3606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LEVL SHIFTER</a:t>
            </a:r>
            <a:endParaRPr lang="en-US" dirty="0">
              <a:solidFill>
                <a:schemeClr val="tx1"/>
              </a:solidFill>
            </a:endParaRPr>
          </a:p>
        </p:txBody>
      </p:sp>
      <p:sp>
        <p:nvSpPr>
          <p:cNvPr id="34" name="Up-Down Arrow 33"/>
          <p:cNvSpPr/>
          <p:nvPr/>
        </p:nvSpPr>
        <p:spPr>
          <a:xfrm>
            <a:off x="7130665" y="5190182"/>
            <a:ext cx="369163" cy="708341"/>
          </a:xfrm>
          <a:prstGeom prst="up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6083153" y="5898523"/>
            <a:ext cx="2472743" cy="5022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T3MAPS</a:t>
            </a:r>
            <a:endParaRPr lang="en-US" dirty="0">
              <a:solidFill>
                <a:schemeClr val="tx1"/>
              </a:solidFill>
            </a:endParaRPr>
          </a:p>
        </p:txBody>
      </p:sp>
      <p:sp>
        <p:nvSpPr>
          <p:cNvPr id="36" name="Left-Right Arrow 35"/>
          <p:cNvSpPr/>
          <p:nvPr/>
        </p:nvSpPr>
        <p:spPr>
          <a:xfrm>
            <a:off x="7172499" y="2717442"/>
            <a:ext cx="626741" cy="34772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4036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3" name="Content Placeholder 2"/>
          <p:cNvSpPr>
            <a:spLocks noGrp="1"/>
          </p:cNvSpPr>
          <p:nvPr>
            <p:ph idx="1"/>
          </p:nvPr>
        </p:nvSpPr>
        <p:spPr/>
        <p:txBody>
          <a:bodyPr/>
          <a:lstStyle/>
          <a:p>
            <a:pPr>
              <a:lnSpc>
                <a:spcPct val="150000"/>
              </a:lnSpc>
            </a:pPr>
            <a:r>
              <a:rPr lang="en-US" b="1" u="sng" dirty="0" smtClean="0"/>
              <a:t>Current Approach: </a:t>
            </a:r>
            <a:r>
              <a:rPr lang="en-US" dirty="0" smtClean="0"/>
              <a:t>Currently, efforts are focused on having a system ‘ready’ for T3MAPS tests which entail building a very simple </a:t>
            </a:r>
            <a:r>
              <a:rPr lang="en-US" dirty="0" err="1" smtClean="0"/>
              <a:t>SiTCP</a:t>
            </a:r>
            <a:r>
              <a:rPr lang="en-US" dirty="0"/>
              <a:t> </a:t>
            </a:r>
            <a:r>
              <a:rPr lang="en-US" dirty="0" smtClean="0"/>
              <a:t>firmware, User firmware and repurposing the Python code built for tests on </a:t>
            </a:r>
            <a:r>
              <a:rPr lang="en-US" dirty="0" err="1" smtClean="0"/>
              <a:t>Atlys</a:t>
            </a:r>
            <a:r>
              <a:rPr lang="en-US" dirty="0"/>
              <a:t> </a:t>
            </a:r>
            <a:r>
              <a:rPr lang="en-US" dirty="0" smtClean="0"/>
              <a:t>to have T3MAPS tests ready</a:t>
            </a:r>
          </a:p>
          <a:p>
            <a:pPr>
              <a:lnSpc>
                <a:spcPct val="150000"/>
              </a:lnSpc>
            </a:pPr>
            <a:endParaRPr lang="en-US" dirty="0" smtClean="0"/>
          </a:p>
          <a:p>
            <a:pPr>
              <a:lnSpc>
                <a:spcPct val="150000"/>
              </a:lnSpc>
            </a:pPr>
            <a:r>
              <a:rPr lang="en-US" b="1" u="sng" dirty="0" smtClean="0"/>
              <a:t>Final Goal Approach: </a:t>
            </a:r>
            <a:r>
              <a:rPr lang="en-US" dirty="0" smtClean="0"/>
              <a:t>The goal is to use the existing Basil framework (software and firmware) and develop a </a:t>
            </a:r>
            <a:r>
              <a:rPr lang="en-US" dirty="0" err="1" smtClean="0"/>
              <a:t>SiTCP</a:t>
            </a:r>
            <a:r>
              <a:rPr lang="en-US" dirty="0" smtClean="0"/>
              <a:t> firmware to be integrated into the SEABAS FPGA board. For this we have been collaborating with Minoru (</a:t>
            </a:r>
            <a:r>
              <a:rPr lang="en-US" dirty="0" err="1" smtClean="0"/>
              <a:t>SiTCP</a:t>
            </a:r>
            <a:r>
              <a:rPr lang="en-US" dirty="0" smtClean="0"/>
              <a:t>) and Tomasz (Basil)</a:t>
            </a:r>
            <a:endParaRPr lang="en-US" dirty="0"/>
          </a:p>
        </p:txBody>
      </p:sp>
    </p:spTree>
    <p:extLst>
      <p:ext uri="{BB962C8B-B14F-4D97-AF65-F5344CB8AC3E}">
        <p14:creationId xmlns:p14="http://schemas.microsoft.com/office/powerpoint/2010/main" val="1705599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EFFORTS</a:t>
            </a:r>
            <a:endParaRPr lang="en-US" dirty="0"/>
          </a:p>
        </p:txBody>
      </p:sp>
      <p:sp>
        <p:nvSpPr>
          <p:cNvPr id="4" name="Content Placeholder 3"/>
          <p:cNvSpPr>
            <a:spLocks noGrp="1"/>
          </p:cNvSpPr>
          <p:nvPr>
            <p:ph idx="1"/>
          </p:nvPr>
        </p:nvSpPr>
        <p:spPr>
          <a:xfrm>
            <a:off x="3625428" y="1001268"/>
            <a:ext cx="7315200" cy="5120640"/>
          </a:xfrm>
        </p:spPr>
        <p:txBody>
          <a:bodyPr>
            <a:normAutofit fontScale="92500" lnSpcReduction="10000"/>
          </a:bodyPr>
          <a:lstStyle/>
          <a:p>
            <a:r>
              <a:rPr lang="en-US" dirty="0" smtClean="0"/>
              <a:t>First few weeks were spent ramping up on the project by learning:</a:t>
            </a:r>
          </a:p>
          <a:p>
            <a:pPr lvl="1"/>
            <a:r>
              <a:rPr lang="en-US" dirty="0" smtClean="0"/>
              <a:t>Verilog/Xilinx ISE</a:t>
            </a:r>
          </a:p>
          <a:p>
            <a:pPr lvl="1"/>
            <a:r>
              <a:rPr lang="en-US" dirty="0" smtClean="0"/>
              <a:t>Python</a:t>
            </a:r>
          </a:p>
          <a:p>
            <a:pPr lvl="1"/>
            <a:r>
              <a:rPr lang="en-US" dirty="0" smtClean="0"/>
              <a:t>Basic electronic circuits</a:t>
            </a:r>
          </a:p>
          <a:p>
            <a:pPr lvl="1"/>
            <a:r>
              <a:rPr lang="en-US" dirty="0" smtClean="0"/>
              <a:t>Eagle Software</a:t>
            </a:r>
          </a:p>
          <a:p>
            <a:pPr lvl="1"/>
            <a:r>
              <a:rPr lang="en-US" dirty="0" smtClean="0"/>
              <a:t>FEI4 manual</a:t>
            </a:r>
          </a:p>
          <a:p>
            <a:pPr lvl="1"/>
            <a:r>
              <a:rPr lang="en-US" dirty="0" smtClean="0"/>
              <a:t>T3MAPS manual</a:t>
            </a:r>
          </a:p>
          <a:p>
            <a:pPr lvl="1"/>
            <a:r>
              <a:rPr lang="en-US" dirty="0" smtClean="0"/>
              <a:t>TJ Tians thesis</a:t>
            </a:r>
          </a:p>
          <a:p>
            <a:pPr marL="502920" lvl="1" indent="0">
              <a:buNone/>
            </a:pPr>
            <a:endParaRPr lang="en-US" dirty="0" smtClean="0"/>
          </a:p>
          <a:p>
            <a:r>
              <a:rPr lang="en-US" dirty="0" smtClean="0"/>
              <a:t>Worked on developing Breakout card, Level shifter card and  python software</a:t>
            </a:r>
          </a:p>
          <a:p>
            <a:r>
              <a:rPr lang="en-US" dirty="0" smtClean="0"/>
              <a:t>Worked on the Basil software to figure out the requirement of modification Transfer Layer. </a:t>
            </a:r>
          </a:p>
          <a:p>
            <a:r>
              <a:rPr lang="en-US" dirty="0" smtClean="0"/>
              <a:t>Tried implementing a TCP library in the code and was successfully able to test TCP functionality by updating the </a:t>
            </a:r>
            <a:r>
              <a:rPr lang="en-US" dirty="0" err="1" smtClean="0"/>
              <a:t>yaml</a:t>
            </a:r>
            <a:r>
              <a:rPr lang="en-US" dirty="0" smtClean="0"/>
              <a:t> code. </a:t>
            </a:r>
          </a:p>
          <a:p>
            <a:r>
              <a:rPr lang="en-US" dirty="0" smtClean="0"/>
              <a:t>However, since the Hardware layer works with USB Pix/Multi IO board, updates need to be </a:t>
            </a:r>
            <a:r>
              <a:rPr lang="en-US" dirty="0" smtClean="0"/>
              <a:t>made </a:t>
            </a:r>
            <a:r>
              <a:rPr lang="en-US" dirty="0" smtClean="0"/>
              <a:t>to that as well.</a:t>
            </a:r>
          </a:p>
          <a:p>
            <a:pPr marL="0" indent="0">
              <a:buNone/>
            </a:pPr>
            <a:endParaRPr lang="en-US" dirty="0" smtClean="0"/>
          </a:p>
          <a:p>
            <a:pPr lvl="1"/>
            <a:endParaRPr lang="en-US" dirty="0"/>
          </a:p>
        </p:txBody>
      </p:sp>
    </p:spTree>
    <p:extLst>
      <p:ext uri="{BB962C8B-B14F-4D97-AF65-F5344CB8AC3E}">
        <p14:creationId xmlns:p14="http://schemas.microsoft.com/office/powerpoint/2010/main" val="4096413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EFFORTS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682886" y="311912"/>
            <a:ext cx="2377440" cy="320649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9451" y="726440"/>
            <a:ext cx="3206496" cy="237744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8743979" y="3255646"/>
            <a:ext cx="2377440" cy="3206496"/>
          </a:xfrm>
          <a:prstGeom prst="rect">
            <a:avLst/>
          </a:prstGeom>
        </p:spPr>
      </p:pic>
      <p:pic>
        <p:nvPicPr>
          <p:cNvPr id="7" name="Picture 6"/>
          <p:cNvPicPr>
            <a:picLocks noChangeAspect="1"/>
          </p:cNvPicPr>
          <p:nvPr/>
        </p:nvPicPr>
        <p:blipFill>
          <a:blip r:embed="rId5"/>
          <a:stretch>
            <a:fillRect/>
          </a:stretch>
        </p:blipFill>
        <p:spPr>
          <a:xfrm>
            <a:off x="3551316" y="3899917"/>
            <a:ext cx="4640580" cy="2160270"/>
          </a:xfrm>
          <a:prstGeom prst="rect">
            <a:avLst/>
          </a:prstGeom>
        </p:spPr>
      </p:pic>
    </p:spTree>
    <p:extLst>
      <p:ext uri="{BB962C8B-B14F-4D97-AF65-F5344CB8AC3E}">
        <p14:creationId xmlns:p14="http://schemas.microsoft.com/office/powerpoint/2010/main" val="4242963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CURRENT APPROACH</a:t>
            </a:r>
            <a:endParaRPr lang="en-US" dirty="0"/>
          </a:p>
        </p:txBody>
      </p:sp>
      <p:sp>
        <p:nvSpPr>
          <p:cNvPr id="4" name="Content Placeholder 3"/>
          <p:cNvSpPr>
            <a:spLocks noGrp="1"/>
          </p:cNvSpPr>
          <p:nvPr>
            <p:ph idx="1"/>
          </p:nvPr>
        </p:nvSpPr>
        <p:spPr/>
        <p:txBody>
          <a:bodyPr>
            <a:normAutofit/>
          </a:bodyPr>
          <a:lstStyle/>
          <a:p>
            <a:r>
              <a:rPr lang="en-US" dirty="0" smtClean="0"/>
              <a:t>The following setup-is complete and needs to be tested on the SEABAS board in the next couple of days:</a:t>
            </a:r>
          </a:p>
          <a:p>
            <a:r>
              <a:rPr lang="en-US" u="sng" dirty="0" err="1" smtClean="0"/>
              <a:t>SiTCP</a:t>
            </a:r>
            <a:r>
              <a:rPr lang="en-US" u="sng" dirty="0" smtClean="0"/>
              <a:t> Firmware: </a:t>
            </a:r>
          </a:p>
          <a:p>
            <a:pPr lvl="1"/>
            <a:r>
              <a:rPr lang="en-US" dirty="0" smtClean="0"/>
              <a:t>A simple firmware designed by Max to accept TCP requests and move the data from host to the user FPGA and back has been built. </a:t>
            </a:r>
          </a:p>
          <a:p>
            <a:pPr lvl="1"/>
            <a:r>
              <a:rPr lang="en-US" dirty="0" smtClean="0"/>
              <a:t>Currently collaborating with Tomasz and Minoru to figure out </a:t>
            </a:r>
            <a:r>
              <a:rPr lang="en-US" dirty="0" err="1" smtClean="0"/>
              <a:t>SiTCP</a:t>
            </a:r>
            <a:r>
              <a:rPr lang="en-US" dirty="0" smtClean="0"/>
              <a:t> </a:t>
            </a:r>
            <a:r>
              <a:rPr lang="en-US" dirty="0" smtClean="0"/>
              <a:t>interface </a:t>
            </a:r>
            <a:r>
              <a:rPr lang="en-US" dirty="0" smtClean="0"/>
              <a:t>with Basil for final objective</a:t>
            </a:r>
          </a:p>
          <a:p>
            <a:r>
              <a:rPr lang="en-US" u="sng" dirty="0" smtClean="0"/>
              <a:t>User FPGA Firmware: </a:t>
            </a:r>
          </a:p>
          <a:p>
            <a:pPr lvl="1"/>
            <a:r>
              <a:rPr lang="en-US" dirty="0" smtClean="0"/>
              <a:t>The firmware module from </a:t>
            </a:r>
            <a:r>
              <a:rPr lang="en-US" dirty="0" err="1" smtClean="0"/>
              <a:t>Atlys</a:t>
            </a:r>
            <a:r>
              <a:rPr lang="en-US" dirty="0" smtClean="0"/>
              <a:t> setup was ported to SEABAS. </a:t>
            </a:r>
          </a:p>
          <a:p>
            <a:pPr lvl="1"/>
            <a:r>
              <a:rPr lang="en-US" dirty="0" smtClean="0"/>
              <a:t>Next step is to integrate Basil firmware with SEABAS as a part of final goal</a:t>
            </a:r>
          </a:p>
          <a:p>
            <a:r>
              <a:rPr lang="en-US" u="sng" dirty="0" smtClean="0"/>
              <a:t>Software: </a:t>
            </a:r>
          </a:p>
          <a:p>
            <a:pPr lvl="1"/>
            <a:r>
              <a:rPr lang="en-US" dirty="0" smtClean="0"/>
              <a:t>The software from </a:t>
            </a:r>
            <a:r>
              <a:rPr lang="en-US" dirty="0" err="1" smtClean="0"/>
              <a:t>Atlys</a:t>
            </a:r>
            <a:r>
              <a:rPr lang="en-US" dirty="0" smtClean="0"/>
              <a:t> setup was fixed and ported to use </a:t>
            </a:r>
            <a:r>
              <a:rPr lang="en-US" dirty="0" smtClean="0"/>
              <a:t>TCP/UDP</a:t>
            </a:r>
            <a:endParaRPr lang="en-US" dirty="0" smtClean="0"/>
          </a:p>
          <a:p>
            <a:pPr lvl="1"/>
            <a:r>
              <a:rPr lang="en-US" dirty="0" smtClean="0"/>
              <a:t>Next step us to use the existing </a:t>
            </a:r>
            <a:r>
              <a:rPr lang="en-US" dirty="0" smtClean="0"/>
              <a:t>T3MAPS </a:t>
            </a:r>
            <a:r>
              <a:rPr lang="en-US" dirty="0" smtClean="0"/>
              <a:t>python code </a:t>
            </a:r>
            <a:r>
              <a:rPr lang="en-US" dirty="0" smtClean="0"/>
              <a:t>(SAM’s code that uses Basil framework) by </a:t>
            </a:r>
            <a:r>
              <a:rPr lang="en-US" dirty="0" smtClean="0"/>
              <a:t>integrating TCP/UDP with Basil for final goal</a:t>
            </a:r>
          </a:p>
        </p:txBody>
      </p:sp>
    </p:spTree>
    <p:extLst>
      <p:ext uri="{BB962C8B-B14F-4D97-AF65-F5344CB8AC3E}">
        <p14:creationId xmlns:p14="http://schemas.microsoft.com/office/powerpoint/2010/main" val="435140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STATUS: CURRENT APPROACH</a:t>
            </a:r>
          </a:p>
        </p:txBody>
      </p:sp>
      <p:sp>
        <p:nvSpPr>
          <p:cNvPr id="5" name="Content Placeholder 3"/>
          <p:cNvSpPr>
            <a:spLocks noGrp="1"/>
          </p:cNvSpPr>
          <p:nvPr>
            <p:ph idx="1"/>
          </p:nvPr>
        </p:nvSpPr>
        <p:spPr/>
        <p:txBody>
          <a:bodyPr>
            <a:normAutofit fontScale="92500" lnSpcReduction="10000"/>
          </a:bodyPr>
          <a:lstStyle/>
          <a:p>
            <a:r>
              <a:rPr lang="en-US" b="1" u="sng" dirty="0" smtClean="0"/>
              <a:t>Level Shifter/Breakout Card:</a:t>
            </a:r>
            <a:r>
              <a:rPr lang="en-US" u="sng" dirty="0"/>
              <a:t> </a:t>
            </a:r>
            <a:endParaRPr lang="en-US" u="sng" dirty="0" smtClean="0"/>
          </a:p>
          <a:p>
            <a:pPr lvl="1">
              <a:lnSpc>
                <a:spcPct val="150000"/>
              </a:lnSpc>
            </a:pPr>
            <a:r>
              <a:rPr lang="en-US" sz="2000" dirty="0" smtClean="0"/>
              <a:t>A break out card was designed and built to have ease of connection from the fine pitched SEABAS connector to different probes and signal testing</a:t>
            </a:r>
          </a:p>
          <a:p>
            <a:pPr lvl="1">
              <a:lnSpc>
                <a:spcPct val="150000"/>
              </a:lnSpc>
            </a:pPr>
            <a:r>
              <a:rPr lang="en-US" sz="2000" dirty="0" smtClean="0"/>
              <a:t>A Level shifter was designed and built on a vector card</a:t>
            </a:r>
          </a:p>
          <a:p>
            <a:pPr lvl="1">
              <a:lnSpc>
                <a:spcPct val="150000"/>
              </a:lnSpc>
            </a:pPr>
            <a:r>
              <a:rPr lang="en-US" sz="2000" dirty="0" smtClean="0"/>
              <a:t>The voltage regulator functionality works fine on the level shifter but there are some spurious signals showing on the floating pins of the card. Currently working with Bryan to get it fixed.</a:t>
            </a:r>
          </a:p>
          <a:p>
            <a:pPr lvl="1">
              <a:lnSpc>
                <a:spcPct val="150000"/>
              </a:lnSpc>
            </a:pPr>
            <a:r>
              <a:rPr lang="en-US" sz="2000" dirty="0" smtClean="0"/>
              <a:t>SEABAS is capable of outputting 1.5V output (however need to verify if that capability has been enabled) which might make the level shifting redundant. The UCF file has been updated to send a 1.5v output but will know for sure with the tests</a:t>
            </a:r>
          </a:p>
        </p:txBody>
      </p:sp>
    </p:spTree>
    <p:extLst>
      <p:ext uri="{BB962C8B-B14F-4D97-AF65-F5344CB8AC3E}">
        <p14:creationId xmlns:p14="http://schemas.microsoft.com/office/powerpoint/2010/main" val="1435626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5" name="Content Placeholder 3"/>
          <p:cNvSpPr>
            <a:spLocks noGrp="1"/>
          </p:cNvSpPr>
          <p:nvPr>
            <p:ph idx="1"/>
          </p:nvPr>
        </p:nvSpPr>
        <p:spPr/>
        <p:txBody>
          <a:bodyPr/>
          <a:lstStyle/>
          <a:p>
            <a:endParaRPr lang="en-US" dirty="0" smtClean="0"/>
          </a:p>
          <a:p>
            <a:endParaRPr lang="en-US" dirty="0" smtClean="0"/>
          </a:p>
          <a:p>
            <a:pPr marL="0" indent="0">
              <a:buNone/>
            </a:pPr>
            <a:r>
              <a:rPr lang="en-US" b="1" u="sng" dirty="0" smtClean="0"/>
              <a:t>Summary:</a:t>
            </a:r>
          </a:p>
          <a:p>
            <a:r>
              <a:rPr lang="en-US" dirty="0" smtClean="0"/>
              <a:t>An intermediate version of Software/Firmware are ready to test</a:t>
            </a:r>
          </a:p>
          <a:p>
            <a:r>
              <a:rPr lang="en-US" dirty="0" smtClean="0"/>
              <a:t>Intermediate version of breakout is ready and working</a:t>
            </a:r>
          </a:p>
          <a:p>
            <a:r>
              <a:rPr lang="en-US" dirty="0" smtClean="0"/>
              <a:t>A fabricated version of the breakout card is being soldered by LBNL</a:t>
            </a:r>
          </a:p>
          <a:p>
            <a:r>
              <a:rPr lang="en-US" dirty="0" smtClean="0"/>
              <a:t>Level shifter is built but needs to be debugged. </a:t>
            </a:r>
          </a:p>
          <a:p>
            <a:r>
              <a:rPr lang="en-US" dirty="0" smtClean="0"/>
              <a:t>Work on Software and Hardware needs to be done to achieve the long term of having SEABAS work with BASIL</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121086968"/>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Frame</Template>
  <TotalTime>595</TotalTime>
  <Words>683</Words>
  <Application>Microsoft Office PowerPoint</Application>
  <PresentationFormat>Widescreen</PresentationFormat>
  <Paragraphs>70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Corbel</vt:lpstr>
      <vt:lpstr>Times New Roman</vt:lpstr>
      <vt:lpstr>Wingdings 2</vt:lpstr>
      <vt:lpstr>Frame</vt:lpstr>
      <vt:lpstr>SEABAS DAQ development for T3MAPS Readout </vt:lpstr>
      <vt:lpstr>SEABAS DAQ development for T3MAPS</vt:lpstr>
      <vt:lpstr>SYSTEM DESIGN</vt:lpstr>
      <vt:lpstr>APPROACH</vt:lpstr>
      <vt:lpstr>EFFORTS</vt:lpstr>
      <vt:lpstr>EFFORTS</vt:lpstr>
      <vt:lpstr>STATUS: CURRENT APPROACH</vt:lpstr>
      <vt:lpstr>STATUS: CURRENT APPROACH</vt:lpstr>
      <vt:lpstr>SUMMARY</vt:lpstr>
      <vt:lpstr>REFERENCES</vt:lpstr>
    </vt:vector>
  </TitlesOfParts>
  <Company>Amazon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SEABAS DAQ development for T3MAPS Readout</dc:title>
  <dc:creator>Sohni, Abhijeet</dc:creator>
  <cp:lastModifiedBy>Sohni, Abhijeet</cp:lastModifiedBy>
  <cp:revision>22</cp:revision>
  <dcterms:created xsi:type="dcterms:W3CDTF">2014-12-12T09:08:06Z</dcterms:created>
  <dcterms:modified xsi:type="dcterms:W3CDTF">2014-12-13T00:08:07Z</dcterms:modified>
</cp:coreProperties>
</file>