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3" r:id="rId7"/>
    <p:sldId id="264" r:id="rId8"/>
    <p:sldId id="265" r:id="rId9"/>
    <p:sldId id="266" r:id="rId10"/>
    <p:sldId id="267" r:id="rId11"/>
    <p:sldId id="261" r:id="rId12"/>
    <p:sldId id="262" r:id="rId13"/>
    <p:sldId id="268" r:id="rId14"/>
    <p:sldId id="269" r:id="rId15"/>
    <p:sldId id="271" r:id="rId16"/>
    <p:sldId id="270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EAF5-0CC3-49F2-8D9E-6C31679DFA3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60DB-76D4-420A-B2F6-6A55A5989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883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EAF5-0CC3-49F2-8D9E-6C31679DFA3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60DB-76D4-420A-B2F6-6A55A5989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708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EAF5-0CC3-49F2-8D9E-6C31679DFA3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60DB-76D4-420A-B2F6-6A55A5989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12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EAF5-0CC3-49F2-8D9E-6C31679DFA3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60DB-76D4-420A-B2F6-6A55A5989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773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EAF5-0CC3-49F2-8D9E-6C31679DFA3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60DB-76D4-420A-B2F6-6A55A5989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216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EAF5-0CC3-49F2-8D9E-6C31679DFA3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60DB-76D4-420A-B2F6-6A55A5989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266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EAF5-0CC3-49F2-8D9E-6C31679DFA3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60DB-76D4-420A-B2F6-6A55A5989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157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EAF5-0CC3-49F2-8D9E-6C31679DFA3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60DB-76D4-420A-B2F6-6A55A5989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477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EAF5-0CC3-49F2-8D9E-6C31679DFA3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60DB-76D4-420A-B2F6-6A55A5989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221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EAF5-0CC3-49F2-8D9E-6C31679DFA3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60DB-76D4-420A-B2F6-6A55A5989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320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DEAF5-0CC3-49F2-8D9E-6C31679DFA3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160DB-76D4-420A-B2F6-6A55A5989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102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DEAF5-0CC3-49F2-8D9E-6C31679DFA35}" type="datetimeFigureOut">
              <a:rPr lang="en-US" smtClean="0"/>
              <a:t>12/12/2014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160DB-76D4-420A-B2F6-6A55A59895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705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InnerDetector</a:t>
            </a:r>
            <a:r>
              <a:rPr lang="en-US" dirty="0" smtClean="0"/>
              <a:t> Alignment Summary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Tun</a:t>
            </a:r>
            <a:r>
              <a:rPr lang="en-US" dirty="0" smtClean="0"/>
              <a:t> Sheng Tan</a:t>
            </a:r>
          </a:p>
          <a:p>
            <a:r>
              <a:rPr lang="en-US" dirty="0" smtClean="0"/>
              <a:t>University of Washington</a:t>
            </a:r>
          </a:p>
          <a:p>
            <a:r>
              <a:rPr lang="en-US" dirty="0" smtClean="0"/>
              <a:t>12 DEC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979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https://twiki.cern.ch/twiki/pub/AtlasComputing/InDetAlignGeometryLevel/Level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09800"/>
            <a:ext cx="8991600" cy="267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472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82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Comparisons between residual clustering algorithms (Rel19)</a:t>
            </a:r>
            <a:endParaRPr lang="en-US" dirty="0"/>
          </a:p>
        </p:txBody>
      </p:sp>
      <p:pic>
        <p:nvPicPr>
          <p:cNvPr id="1026" name="Picture 2" descr="C:\Users\tunsheng\Downloads\PIXX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189" y="3657600"/>
            <a:ext cx="23776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unsheng\Downloads\PIXY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400" y="3657600"/>
            <a:ext cx="23776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94763" y="5943600"/>
            <a:ext cx="3943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The Pixel local x and y unbiased residual distributions for the example of a multi-</a:t>
            </a:r>
            <a:r>
              <a:rPr lang="en-US" sz="1200" dirty="0" err="1">
                <a:solidFill>
                  <a:prstClr val="black"/>
                </a:solidFill>
              </a:rPr>
              <a:t>muon</a:t>
            </a:r>
            <a:r>
              <a:rPr lang="en-US" sz="1200" dirty="0">
                <a:solidFill>
                  <a:prstClr val="black"/>
                </a:solidFill>
              </a:rPr>
              <a:t> simulated sample.</a:t>
            </a:r>
          </a:p>
        </p:txBody>
      </p:sp>
      <p:pic>
        <p:nvPicPr>
          <p:cNvPr id="3" name="Picture 2" descr="C:\Users\Tun Sheng\Downloads\PIX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399" y="1295399"/>
            <a:ext cx="2377599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Tun Sheng\Downloads\PIXX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189" y="1295399"/>
            <a:ext cx="2377599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700" y="3777522"/>
            <a:ext cx="15126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Digital seems </a:t>
            </a:r>
          </a:p>
          <a:p>
            <a:r>
              <a:rPr lang="en-US" dirty="0"/>
              <a:t>t</a:t>
            </a:r>
            <a:r>
              <a:rPr lang="en-US" dirty="0" smtClean="0"/>
              <a:t>o have better</a:t>
            </a:r>
          </a:p>
          <a:p>
            <a:r>
              <a:rPr lang="en-US" dirty="0"/>
              <a:t>p</a:t>
            </a:r>
            <a:r>
              <a:rPr lang="en-US" dirty="0" smtClean="0"/>
              <a:t>erformance</a:t>
            </a:r>
          </a:p>
          <a:p>
            <a:r>
              <a:rPr lang="en-US" dirty="0"/>
              <a:t>t</a:t>
            </a:r>
            <a:r>
              <a:rPr lang="en-US" dirty="0" smtClean="0"/>
              <a:t>han analog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202961" y="4437090"/>
            <a:ext cx="1292901" cy="3297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76155-7FEC-43CB-A5D8-DE40136525E7}" type="slidenum">
              <a:rPr lang="en-US" sz="2100" smtClean="0"/>
              <a:t>11</a:t>
            </a:fld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366692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unsheng\Downloads\PIXX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1" y="984504"/>
            <a:ext cx="2224577" cy="213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unsheng\Downloads\PIXX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984504"/>
            <a:ext cx="2228850" cy="214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tunsheng\Downloads\PIXX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1000571"/>
            <a:ext cx="2225433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tunsheng\Downloads\PIXY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834" y="3270504"/>
            <a:ext cx="2225433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tunsheng\Downloads\PIXY2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684" y="3270504"/>
            <a:ext cx="2225433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tunsheng\Downloads\PIXY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117" y="3270504"/>
            <a:ext cx="2225433" cy="2139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14400" y="152400"/>
            <a:ext cx="739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The Pixel local x and y unbiased residual distributions for the example of a multi-</a:t>
            </a:r>
            <a:r>
              <a:rPr lang="en-US" dirty="0" err="1">
                <a:solidFill>
                  <a:prstClr val="black"/>
                </a:solidFill>
              </a:rPr>
              <a:t>muon</a:t>
            </a:r>
            <a:r>
              <a:rPr lang="en-US" dirty="0">
                <a:solidFill>
                  <a:prstClr val="black"/>
                </a:solidFill>
              </a:rPr>
              <a:t> simulated sample.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57450" y="5638802"/>
            <a:ext cx="4629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Observation: The performance of analog and digital are almost identical in all of the pixel barrel layers except for IBL layer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57165" y="6148609"/>
            <a:ext cx="512504" cy="365125"/>
          </a:xfrm>
        </p:spPr>
        <p:txBody>
          <a:bodyPr/>
          <a:lstStyle/>
          <a:p>
            <a:fld id="{26976155-7FEC-43CB-A5D8-DE40136525E7}" type="slidenum">
              <a:rPr lang="en-US" sz="2100" smtClean="0"/>
              <a:t>12</a:t>
            </a:fld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423947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M6 Alignment Results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327" y="1143000"/>
            <a:ext cx="5153745" cy="4134427"/>
          </a:xfrm>
        </p:spPr>
      </p:pic>
      <p:sp>
        <p:nvSpPr>
          <p:cNvPr id="6" name="TextBox 5"/>
          <p:cNvSpPr txBox="1"/>
          <p:nvPr/>
        </p:nvSpPr>
        <p:spPr>
          <a:xfrm>
            <a:off x="2590800" y="5410200"/>
            <a:ext cx="426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comparison between error scaling on and error scaling off with 20k events.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644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Geometry Issues with M6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62" y="1219200"/>
            <a:ext cx="7932676" cy="4525963"/>
          </a:xfrm>
        </p:spPr>
      </p:pic>
      <p:sp>
        <p:nvSpPr>
          <p:cNvPr id="5" name="TextBox 4"/>
          <p:cNvSpPr txBox="1"/>
          <p:nvPr/>
        </p:nvSpPr>
        <p:spPr>
          <a:xfrm>
            <a:off x="762000" y="5791200"/>
            <a:ext cx="8077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Stave N is mapped to Stave (N-1). To solve, need to rotate the staves globally around z-axis by 19.58 degrees</a:t>
            </a:r>
          </a:p>
          <a:p>
            <a:r>
              <a:rPr lang="en-US" dirty="0" smtClean="0"/>
              <a:t>Refer to: https://indico.cern.ch/event/348223/contribution/3/material/slides/0.pdf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449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Eigenvector Analysis with Rotated Geometry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524000"/>
            <a:ext cx="7148845" cy="4737187"/>
          </a:xfrm>
        </p:spPr>
      </p:pic>
    </p:spTree>
    <p:extLst>
      <p:ext uri="{BB962C8B-B14F-4D97-AF65-F5344CB8AC3E}">
        <p14:creationId xmlns:p14="http://schemas.microsoft.com/office/powerpoint/2010/main" val="38841491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did a clustering algorithm comparison.</a:t>
            </a:r>
          </a:p>
          <a:p>
            <a:r>
              <a:rPr lang="en-US" dirty="0" smtClean="0"/>
              <a:t>I performed a eigenvector analysis with the rotated geometry.</a:t>
            </a:r>
          </a:p>
          <a:p>
            <a:r>
              <a:rPr lang="en-US" dirty="0" smtClean="0"/>
              <a:t>Setting up batch job submission on </a:t>
            </a:r>
            <a:r>
              <a:rPr lang="en-US" dirty="0" err="1" smtClean="0"/>
              <a:t>lxplus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Will look into M7.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502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https://indico.cern.ch/event/357106/contribution/0/material/slides/0.pdf</a:t>
            </a:r>
          </a:p>
        </p:txBody>
      </p:sp>
    </p:spTree>
    <p:extLst>
      <p:ext uri="{BB962C8B-B14F-4D97-AF65-F5344CB8AC3E}">
        <p14:creationId xmlns:p14="http://schemas.microsoft.com/office/powerpoint/2010/main" val="3792247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 Hadron Collider (LHC) is currently the world’s largest particle collider. It consists of seven detector experiments: ATLAS, CMS, </a:t>
            </a:r>
            <a:r>
              <a:rPr lang="en-US" dirty="0" err="1" smtClean="0"/>
              <a:t>LHCb</a:t>
            </a:r>
            <a:r>
              <a:rPr lang="en-US" dirty="0" smtClean="0"/>
              <a:t>, ALICE, TOTEM, </a:t>
            </a:r>
            <a:r>
              <a:rPr lang="en-US" dirty="0" err="1" smtClean="0"/>
              <a:t>LHCf</a:t>
            </a:r>
            <a:r>
              <a:rPr lang="en-US" dirty="0" smtClean="0"/>
              <a:t>, </a:t>
            </a:r>
            <a:r>
              <a:rPr lang="en-US" dirty="0" err="1" smtClean="0"/>
              <a:t>MoEDAL</a:t>
            </a:r>
            <a:r>
              <a:rPr lang="en-US" dirty="0" smtClean="0"/>
              <a:t>.</a:t>
            </a:r>
          </a:p>
          <a:p>
            <a:r>
              <a:rPr lang="en-US" dirty="0" smtClean="0"/>
              <a:t>A </a:t>
            </a:r>
            <a:r>
              <a:rPr lang="en-US" dirty="0" err="1" smtClean="0"/>
              <a:t>Toroidal</a:t>
            </a:r>
            <a:r>
              <a:rPr lang="en-US" dirty="0" smtClean="0"/>
              <a:t> LHC Apparatus (ATLAS) is a particle physics experiment that is investigating new discoveries in the head-on collisions of protons at high energy.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060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Detector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676400"/>
            <a:ext cx="6964541" cy="4405813"/>
          </a:xfrm>
        </p:spPr>
      </p:pic>
    </p:spTree>
    <p:extLst>
      <p:ext uri="{BB962C8B-B14F-4D97-AF65-F5344CB8AC3E}">
        <p14:creationId xmlns:p14="http://schemas.microsoft.com/office/powerpoint/2010/main" val="705020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71" y="1595716"/>
            <a:ext cx="4064684" cy="35548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08"/>
          <a:stretch/>
        </p:blipFill>
        <p:spPr>
          <a:xfrm>
            <a:off x="4567518" y="1595717"/>
            <a:ext cx="4114800" cy="35548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5329518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Old </a:t>
            </a:r>
            <a:r>
              <a:rPr lang="en-US" dirty="0" err="1" smtClean="0"/>
              <a:t>InnerDector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257800" y="5329517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</a:t>
            </a:r>
            <a:r>
              <a:rPr lang="en-US" dirty="0" err="1" smtClean="0"/>
              <a:t>InnerDetector</a:t>
            </a:r>
            <a:r>
              <a:rPr lang="en-US" dirty="0" smtClean="0"/>
              <a:t> with IBL-layer at R = 32.7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563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IBL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IBL is situated closer to the interaction point. (From 50.5 mm to 32.7 mm)</a:t>
                </a:r>
              </a:p>
              <a:p>
                <a:r>
                  <a:rPr lang="en-US" dirty="0" smtClean="0"/>
                  <a:t>The pixel size is smaller. (From 50 x 400 to 50 x 250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𝜇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)</a:t>
                </a:r>
              </a:p>
              <a:p>
                <a:r>
                  <a:rPr lang="en-US" dirty="0" smtClean="0"/>
                  <a:t>IBL improves tracking, </a:t>
                </a:r>
                <a:r>
                  <a:rPr lang="en-US" dirty="0" err="1" smtClean="0"/>
                  <a:t>vertexing</a:t>
                </a:r>
                <a:r>
                  <a:rPr lang="en-US" dirty="0" smtClean="0"/>
                  <a:t> and b-tagging</a:t>
                </a:r>
              </a:p>
              <a:p>
                <a:pPr lvl="1"/>
                <a:r>
                  <a:rPr lang="en-US" dirty="0" smtClean="0"/>
                  <a:t>Higher resolution</a:t>
                </a:r>
              </a:p>
              <a:p>
                <a:pPr lvl="1"/>
                <a:r>
                  <a:rPr lang="en-US" dirty="0" smtClean="0"/>
                  <a:t>Low material budget</a:t>
                </a:r>
              </a:p>
              <a:p>
                <a:pPr lvl="1"/>
                <a:r>
                  <a:rPr lang="en-US" dirty="0" smtClean="0"/>
                  <a:t>Tolerant to higher occupancy without saturation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 r="-23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23474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What is alignment and 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985" y="1905000"/>
            <a:ext cx="4896554" cy="388077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Alignment is the determination of the position and orientation of the detector components.</a:t>
            </a:r>
          </a:p>
          <a:p>
            <a:r>
              <a:rPr lang="en-US" dirty="0" smtClean="0"/>
              <a:t>When </a:t>
            </a:r>
            <a:r>
              <a:rPr lang="en-US" dirty="0" smtClean="0"/>
              <a:t>reconstructing the event, the detector positions used in the reconstruction algorithm often does not correspond to the actual relative position of the installed detector.</a:t>
            </a:r>
          </a:p>
          <a:p>
            <a:r>
              <a:rPr lang="en-US" dirty="0" smtClean="0"/>
              <a:t>Spatial misalignment of the detector affect track parameters which then leads to incorrect physics results (</a:t>
            </a:r>
            <a:r>
              <a:rPr lang="en-US" dirty="0" err="1" smtClean="0"/>
              <a:t>eg</a:t>
            </a:r>
            <a:r>
              <a:rPr lang="en-US" dirty="0" smtClean="0"/>
              <a:t>. invariant mass)</a:t>
            </a:r>
          </a:p>
          <a:p>
            <a:r>
              <a:rPr lang="en-US" dirty="0" smtClean="0"/>
              <a:t>Spatial misalignment also leads to decreased resolution accuracy and </a:t>
            </a:r>
            <a:r>
              <a:rPr lang="en-US" dirty="0" smtClean="0"/>
              <a:t>quality.</a:t>
            </a:r>
          </a:p>
          <a:p>
            <a:r>
              <a:rPr lang="en-US" dirty="0" smtClean="0"/>
              <a:t>Only through the alignment procedure that we can achieve a resolution close to the intrinsic resolution.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553" y="1752600"/>
            <a:ext cx="3534879" cy="388143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76155-7FEC-43CB-A5D8-DE40136525E7}" type="slidenum">
              <a:rPr lang="en-US" sz="2100" smtClean="0"/>
              <a:t>6</a:t>
            </a:fld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92093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 Level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676400"/>
            <a:ext cx="8077200" cy="3911827"/>
          </a:xfrm>
        </p:spPr>
      </p:pic>
    </p:spTree>
    <p:extLst>
      <p:ext uri="{BB962C8B-B14F-4D97-AF65-F5344CB8AC3E}">
        <p14:creationId xmlns:p14="http://schemas.microsoft.com/office/powerpoint/2010/main" val="305313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s://twiki.cern.ch/twiki/pub/AtlasComputing/InDetAlignGeometryLevel/Level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950" y="762000"/>
            <a:ext cx="6477000" cy="493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76400" y="5892475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***This is a old visualization of the Level 1 alignment level before inserting the IBL.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3336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https://twiki.cern.ch/twiki/pub/AtlasComputing/InDetAlignGeometryLevel/Level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9" y="1573138"/>
            <a:ext cx="9182100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3900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428</Words>
  <Application>Microsoft Office PowerPoint</Application>
  <PresentationFormat>On-screen Show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InnerDetector Alignment Summary</vt:lpstr>
      <vt:lpstr>ATLAS</vt:lpstr>
      <vt:lpstr>Atlas Detector</vt:lpstr>
      <vt:lpstr>PowerPoint Presentation</vt:lpstr>
      <vt:lpstr>Why IBL</vt:lpstr>
      <vt:lpstr>What is alignment and why?</vt:lpstr>
      <vt:lpstr>Alignment Level</vt:lpstr>
      <vt:lpstr>PowerPoint Presentation</vt:lpstr>
      <vt:lpstr>PowerPoint Presentation</vt:lpstr>
      <vt:lpstr>PowerPoint Presentation</vt:lpstr>
      <vt:lpstr>Comparisons between residual clustering algorithms (Rel19)</vt:lpstr>
      <vt:lpstr>PowerPoint Presentation</vt:lpstr>
      <vt:lpstr>M6 Alignment Results</vt:lpstr>
      <vt:lpstr>Geometry Issues with M6</vt:lpstr>
      <vt:lpstr>Eigenvector Analysis with Rotated Geometry</vt:lpstr>
      <vt:lpstr>Conclusion</vt:lpstr>
      <vt:lpstr>Reference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tunsheng</dc:creator>
  <cp:lastModifiedBy>tunsheng</cp:lastModifiedBy>
  <cp:revision>43</cp:revision>
  <dcterms:created xsi:type="dcterms:W3CDTF">2014-12-12T18:07:18Z</dcterms:created>
  <dcterms:modified xsi:type="dcterms:W3CDTF">2014-12-12T20:14:14Z</dcterms:modified>
</cp:coreProperties>
</file>