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4590" r:id="rId2"/>
  </p:sldMasterIdLst>
  <p:notesMasterIdLst>
    <p:notesMasterId r:id="rId10"/>
  </p:notesMasterIdLst>
  <p:handoutMasterIdLst>
    <p:handoutMasterId r:id="rId11"/>
  </p:handoutMasterIdLst>
  <p:sldIdLst>
    <p:sldId id="256" r:id="rId3"/>
    <p:sldId id="262" r:id="rId4"/>
    <p:sldId id="263" r:id="rId5"/>
    <p:sldId id="264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00605E"/>
    <a:srgbClr val="000066"/>
    <a:srgbClr val="008080"/>
    <a:srgbClr val="777777"/>
    <a:srgbClr val="CB7023"/>
    <a:srgbClr val="737373"/>
    <a:srgbClr val="C97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-16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9" charset="0"/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fld id="{FFB2CD63-827F-A640-9935-C0995448C456}" type="datetime1">
              <a:rPr lang="en-US"/>
              <a:pPr/>
              <a:t>1/19/15</a:t>
            </a:fld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-109" charset="0"/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fld id="{7F9E800D-6A01-7C49-9049-62860F6BC3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095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A0E4BB5-F9CC-BC4F-9410-63BCC5C94AB8}" type="datetime1">
              <a:rPr lang="en-US"/>
              <a:pPr/>
              <a:t>1/19/15</a:t>
            </a:fld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9057E36-90BB-DC49-9256-C528859EEC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02938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80" charset="0"/>
        <a:ea typeface="ＭＳ Ｐゴシック" pitchFamily="-109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80" charset="0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80" charset="0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80" charset="0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80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Times New Roman" pitchFamily="-80" charset="0"/>
                <a:ea typeface="ＭＳ Ｐゴシック" pitchFamily="-109" charset="-128"/>
                <a:cs typeface="ＭＳ Ｐゴシック" charset="0"/>
              </a:rPr>
              <a:t> DD4hep: generic HEP detector description for simulation and reconstruction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Times New Roman" pitchFamily="-80" charset="0"/>
                <a:ea typeface="ＭＳ Ｐゴシック" pitchFamily="-109" charset="-128"/>
                <a:cs typeface="ＭＳ Ｐゴシック" charset="0"/>
              </a:rPr>
              <a:t>            (depends only on ROOT and geant4, which are both used by everyone)</a:t>
            </a:r>
          </a:p>
          <a:p>
            <a:endParaRPr lang="en-US" sz="1200" kern="1200" dirty="0" smtClean="0">
              <a:solidFill>
                <a:schemeClr val="tx1"/>
              </a:solidFill>
              <a:latin typeface="Times New Roman" pitchFamily="-80" charset="0"/>
              <a:ea typeface="ＭＳ Ｐゴシック" pitchFamily="-109" charset="-128"/>
              <a:cs typeface="ＭＳ Ｐゴシック" charset="0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Times New Roman" pitchFamily="-80" charset="0"/>
                <a:ea typeface="ＭＳ Ｐゴシック" pitchFamily="-109" charset="-128"/>
                <a:cs typeface="ＭＳ Ｐゴシック" charset="0"/>
              </a:rPr>
              <a:t>    </a:t>
            </a:r>
            <a:r>
              <a:rPr lang="en-US" sz="1200" kern="1200" dirty="0" err="1" smtClean="0">
                <a:solidFill>
                  <a:schemeClr val="tx1"/>
                </a:solidFill>
                <a:latin typeface="Times New Roman" pitchFamily="-80" charset="0"/>
                <a:ea typeface="ＭＳ Ｐゴシック" pitchFamily="-109" charset="-128"/>
                <a:cs typeface="ＭＳ Ｐゴシック" charset="0"/>
              </a:rPr>
              <a:t>aidaTT</a:t>
            </a:r>
            <a:r>
              <a:rPr lang="en-US" sz="1200" kern="1200" dirty="0" smtClean="0">
                <a:solidFill>
                  <a:schemeClr val="tx1"/>
                </a:solidFill>
                <a:latin typeface="Times New Roman" pitchFamily="-80" charset="0"/>
                <a:ea typeface="ＭＳ Ｐゴシック" pitchFamily="-109" charset="-128"/>
                <a:cs typeface="ＭＳ Ｐゴシック" charset="0"/>
              </a:rPr>
              <a:t>: generic tracking toolkit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Times New Roman" pitchFamily="-80" charset="0"/>
                <a:ea typeface="ＭＳ Ｐゴシック" pitchFamily="-109" charset="-128"/>
                <a:cs typeface="ＭＳ Ｐゴシック" charset="0"/>
              </a:rPr>
              <a:t>            no a priory dependency other than GBL if you want to run the GBL fit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Times New Roman" pitchFamily="-80" charset="0"/>
                <a:ea typeface="ＭＳ Ｐゴシック" pitchFamily="-109" charset="-128"/>
                <a:cs typeface="ＭＳ Ｐゴシック" charset="0"/>
              </a:rPr>
              <a:t>            provides optional interfaces to DD4hep and LCIO</a:t>
            </a:r>
          </a:p>
          <a:p>
            <a:endParaRPr lang="en-US" sz="1200" kern="1200" dirty="0" smtClean="0">
              <a:solidFill>
                <a:schemeClr val="tx1"/>
              </a:solidFill>
              <a:latin typeface="Times New Roman" pitchFamily="-80" charset="0"/>
              <a:ea typeface="ＭＳ Ｐゴシック" pitchFamily="-109" charset="-128"/>
              <a:cs typeface="ＭＳ Ｐゴシック" charset="0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Times New Roman" pitchFamily="-80" charset="0"/>
                <a:ea typeface="ＭＳ Ｐゴシック" pitchFamily="-109" charset="-128"/>
                <a:cs typeface="ＭＳ Ｐゴシック" charset="0"/>
              </a:rPr>
              <a:t>    </a:t>
            </a:r>
            <a:r>
              <a:rPr lang="en-US" sz="1200" kern="1200" dirty="0" err="1" smtClean="0">
                <a:solidFill>
                  <a:schemeClr val="tx1"/>
                </a:solidFill>
                <a:latin typeface="Times New Roman" pitchFamily="-80" charset="0"/>
                <a:ea typeface="ＭＳ Ｐゴシック" pitchFamily="-109" charset="-128"/>
                <a:cs typeface="ＭＳ Ｐゴシック" charset="0"/>
              </a:rPr>
              <a:t>PandoraPFA</a:t>
            </a:r>
            <a:r>
              <a:rPr lang="en-US" sz="1200" kern="1200" dirty="0" smtClean="0">
                <a:solidFill>
                  <a:schemeClr val="tx1"/>
                </a:solidFill>
                <a:latin typeface="Times New Roman" pitchFamily="-80" charset="0"/>
                <a:ea typeface="ＭＳ Ｐゴシック" pitchFamily="-109" charset="-128"/>
                <a:cs typeface="ＭＳ Ｐゴシック" charset="0"/>
              </a:rPr>
              <a:t>: generic toolkit for PFA algorithms: no external dependency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Times New Roman" pitchFamily="-80" charset="0"/>
                <a:ea typeface="ＭＳ Ｐゴシック" pitchFamily="-109" charset="-128"/>
                <a:cs typeface="ＭＳ Ｐゴシック" charset="0"/>
              </a:rPr>
              <a:t>                used by ILC/CLIC and currently adopted for </a:t>
            </a:r>
            <a:r>
              <a:rPr lang="en-US" sz="1200" kern="1200" dirty="0" err="1" smtClean="0">
                <a:solidFill>
                  <a:schemeClr val="tx1"/>
                </a:solidFill>
                <a:latin typeface="Times New Roman" pitchFamily="-80" charset="0"/>
                <a:ea typeface="ＭＳ Ｐゴシック" pitchFamily="-109" charset="-128"/>
                <a:cs typeface="ＭＳ Ｐゴシック" charset="0"/>
              </a:rPr>
              <a:t>LAr</a:t>
            </a:r>
            <a:r>
              <a:rPr lang="en-US" sz="1200" kern="1200" dirty="0" smtClean="0">
                <a:solidFill>
                  <a:schemeClr val="tx1"/>
                </a:solidFill>
                <a:latin typeface="Times New Roman" pitchFamily="-80" charset="0"/>
                <a:ea typeface="ＭＳ Ｐゴシック" pitchFamily="-109" charset="-128"/>
                <a:cs typeface="ＭＳ Ｐゴシック" charset="0"/>
              </a:rPr>
              <a:t>-TPCs at neutrino</a:t>
            </a:r>
          </a:p>
          <a:p>
            <a:r>
              <a:rPr lang="fr-FR" sz="1200" kern="1200" dirty="0" smtClean="0">
                <a:solidFill>
                  <a:schemeClr val="tx1"/>
                </a:solidFill>
                <a:latin typeface="Times New Roman" pitchFamily="-80" charset="0"/>
                <a:ea typeface="ＭＳ Ｐゴシック" pitchFamily="-109" charset="-128"/>
                <a:cs typeface="ＭＳ Ｐゴシック" charset="0"/>
              </a:rPr>
              <a:t>                </a:t>
            </a:r>
            <a:r>
              <a:rPr lang="fr-FR" sz="1200" kern="1200" dirty="0" err="1" smtClean="0">
                <a:solidFill>
                  <a:schemeClr val="tx1"/>
                </a:solidFill>
                <a:latin typeface="Times New Roman" pitchFamily="-80" charset="0"/>
                <a:ea typeface="ＭＳ Ｐゴシック" pitchFamily="-109" charset="-128"/>
                <a:cs typeface="ＭＳ Ｐゴシック" charset="0"/>
              </a:rPr>
              <a:t>experiements</a:t>
            </a:r>
            <a:r>
              <a:rPr lang="fr-FR" sz="1200" kern="1200" dirty="0" smtClean="0">
                <a:solidFill>
                  <a:schemeClr val="tx1"/>
                </a:solidFill>
                <a:latin typeface="Times New Roman" pitchFamily="-80" charset="0"/>
                <a:ea typeface="ＭＳ Ｐゴシック" pitchFamily="-109" charset="-128"/>
                <a:cs typeface="ＭＳ Ｐゴシック" charset="0"/>
              </a:rPr>
              <a:t> (LBNE)</a:t>
            </a:r>
          </a:p>
          <a:p>
            <a:endParaRPr lang="fr-FR" sz="1200" kern="1200" dirty="0" smtClean="0">
              <a:solidFill>
                <a:schemeClr val="tx1"/>
              </a:solidFill>
              <a:latin typeface="Times New Roman" pitchFamily="-80" charset="0"/>
              <a:ea typeface="ＭＳ Ｐゴシック" pitchFamily="-109" charset="-128"/>
              <a:cs typeface="ＭＳ Ｐゴシック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A0E4BB5-F9CC-BC4F-9410-63BCC5C94AB8}" type="datetime1">
              <a:rPr lang="en-US" smtClean="0"/>
              <a:pPr/>
              <a:t>1/19/15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057E36-90BB-DC49-9256-C528859EEC3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111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itle_Backgrou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Title_Foot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PNNL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Proudly_Operated_by_Battelle_Onyx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9900" y="1831975"/>
            <a:ext cx="8212138" cy="906463"/>
          </a:xfrm>
        </p:spPr>
        <p:txBody>
          <a:bodyPr lIns="91440" tIns="45720" rIns="91440" bIns="45720"/>
          <a:lstStyle>
            <a:lvl1pPr>
              <a:defRPr sz="4000">
                <a:solidFill>
                  <a:srgbClr val="C97A00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1488" y="2973388"/>
            <a:ext cx="8208962" cy="2279650"/>
          </a:xfrm>
        </p:spPr>
        <p:txBody>
          <a:bodyPr lIns="91440" tIns="45720" rIns="91440" bIns="45720"/>
          <a:lstStyle>
            <a:lvl1pPr marL="0" indent="0">
              <a:buNone/>
              <a:defRPr/>
            </a:lvl1pPr>
          </a:lstStyle>
          <a:p>
            <a:r>
              <a:rPr lang="x-none" smtClean="0"/>
              <a:t>Click to edit Master subtitle style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56CB794D-B1AA-7E47-9616-1557315C26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411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D575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-109" charset="-128"/>
              <a:cs typeface="+mn-cs"/>
            </a:endParaRPr>
          </a:p>
        </p:txBody>
      </p:sp>
      <p:pic>
        <p:nvPicPr>
          <p:cNvPr id="14" name="Picture 9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460375"/>
            <a:ext cx="82042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08868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088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550CC6A5-7E3E-444B-87A9-37D6FFBD114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231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88" y="0"/>
            <a:ext cx="9144000" cy="914400"/>
          </a:xfrm>
          <a:prstGeom prst="rect">
            <a:avLst/>
          </a:prstGeom>
          <a:solidFill>
            <a:srgbClr val="D575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-109" charset="-128"/>
              <a:cs typeface="+mn-cs"/>
            </a:endParaRPr>
          </a:p>
        </p:txBody>
      </p:sp>
      <p:pic>
        <p:nvPicPr>
          <p:cNvPr id="6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460375"/>
            <a:ext cx="82042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DB3D37D7-1C12-3142-B3CF-63BB89DCEE3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123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88" y="0"/>
            <a:ext cx="9144000" cy="914400"/>
          </a:xfrm>
          <a:prstGeom prst="rect">
            <a:avLst/>
          </a:prstGeom>
          <a:solidFill>
            <a:srgbClr val="D575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-109" charset="-128"/>
              <a:cs typeface="+mn-cs"/>
            </a:endParaRPr>
          </a:p>
        </p:txBody>
      </p:sp>
      <p:pic>
        <p:nvPicPr>
          <p:cNvPr id="7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460375"/>
            <a:ext cx="82042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05524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5524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8F4777A4-1B0B-3B4E-805B-C50D782A3E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84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88" y="0"/>
            <a:ext cx="9144000" cy="914400"/>
          </a:xfrm>
          <a:prstGeom prst="rect">
            <a:avLst/>
          </a:prstGeom>
          <a:solidFill>
            <a:srgbClr val="D575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-109" charset="-128"/>
              <a:cs typeface="+mn-cs"/>
            </a:endParaRPr>
          </a:p>
        </p:txBody>
      </p:sp>
      <p:pic>
        <p:nvPicPr>
          <p:cNvPr id="13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460375"/>
            <a:ext cx="82042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225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7083"/>
            <a:ext cx="4040188" cy="34882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7225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67083"/>
            <a:ext cx="4041775" cy="34882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0DC701F5-8BEE-1D45-8B5E-6D84B0C16C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7362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1311275"/>
          </a:xfrm>
          <a:prstGeom prst="rect">
            <a:avLst/>
          </a:prstGeom>
          <a:solidFill>
            <a:srgbClr val="D575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-109" charset="-128"/>
              <a:cs typeface="+mn-cs"/>
            </a:endParaRPr>
          </a:p>
        </p:txBody>
      </p:sp>
      <p:pic>
        <p:nvPicPr>
          <p:cNvPr id="6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buSzPct val="60000"/>
              <a:defRPr/>
            </a:lvl3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4A306005-CB10-FB43-87CF-7957470A39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7285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1311275"/>
          </a:xfrm>
          <a:prstGeom prst="rect">
            <a:avLst/>
          </a:prstGeom>
          <a:solidFill>
            <a:srgbClr val="D575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-109" charset="-128"/>
              <a:cs typeface="+mn-cs"/>
            </a:endParaRPr>
          </a:p>
        </p:txBody>
      </p:sp>
      <p:pic>
        <p:nvPicPr>
          <p:cNvPr id="7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05524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05524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9845D9A2-011E-9747-B7D7-E35B28546B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1182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0" y="0"/>
            <a:ext cx="9144000" cy="1311275"/>
          </a:xfrm>
          <a:prstGeom prst="rect">
            <a:avLst/>
          </a:prstGeom>
          <a:solidFill>
            <a:srgbClr val="D575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-109" charset="-128"/>
              <a:cs typeface="+mn-cs"/>
            </a:endParaRPr>
          </a:p>
        </p:txBody>
      </p:sp>
      <p:pic>
        <p:nvPicPr>
          <p:cNvPr id="13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225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90135"/>
            <a:ext cx="4040188" cy="34882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7225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90135"/>
            <a:ext cx="4041775" cy="348825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CF3B7B61-55CF-3246-8D8B-8599DE5152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182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686F502B-99DB-9540-B61D-26B8C9FA6E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1807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144000" cy="6865938"/>
          </a:xfrm>
          <a:prstGeom prst="rect">
            <a:avLst/>
          </a:prstGeom>
          <a:solidFill>
            <a:srgbClr val="70727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-109" charset="-128"/>
              <a:cs typeface="+mn-cs"/>
            </a:endParaRPr>
          </a:p>
        </p:txBody>
      </p:sp>
      <p:pic>
        <p:nvPicPr>
          <p:cNvPr id="5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34B4A18-3CDD-D64D-BDA1-1710B5EDEF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99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6865938"/>
          </a:xfrm>
          <a:prstGeom prst="rect">
            <a:avLst/>
          </a:prstGeom>
          <a:solidFill>
            <a:srgbClr val="70727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-109" charset="-128"/>
              <a:cs typeface="+mn-cs"/>
            </a:endParaRPr>
          </a:p>
        </p:txBody>
      </p:sp>
      <p:pic>
        <p:nvPicPr>
          <p:cNvPr id="6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84440" y="1599559"/>
            <a:ext cx="4041648" cy="40789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2"/>
          </p:nvPr>
        </p:nvSpPr>
        <p:spPr>
          <a:xfrm>
            <a:off x="4647906" y="1598278"/>
            <a:ext cx="4041648" cy="40789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049A601-333A-7240-8DB0-59227888EF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298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200"/>
            </a:lvl2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D19B8E9E-498E-9B46-9255-44890975A6C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876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6865938"/>
          </a:xfrm>
          <a:prstGeom prst="rect">
            <a:avLst/>
          </a:prstGeom>
          <a:solidFill>
            <a:srgbClr val="70727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-109" charset="-128"/>
              <a:cs typeface="+mn-cs"/>
            </a:endParaRPr>
          </a:p>
        </p:txBody>
      </p:sp>
      <p:pic>
        <p:nvPicPr>
          <p:cNvPr id="9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225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7225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69072" y="2306490"/>
            <a:ext cx="4033772" cy="32657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2"/>
          </p:nvPr>
        </p:nvSpPr>
        <p:spPr>
          <a:xfrm>
            <a:off x="4640222" y="2305209"/>
            <a:ext cx="4041648" cy="326571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B7C071E-7896-E045-A0DD-8F46988E73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2264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575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-109" charset="-128"/>
              <a:cs typeface="+mn-cs"/>
            </a:endParaRPr>
          </a:p>
        </p:txBody>
      </p:sp>
      <p:pic>
        <p:nvPicPr>
          <p:cNvPr id="5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B716D97-6D9D-8747-B4EC-A03DDDEE2D4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2349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575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-109" charset="-128"/>
              <a:cs typeface="+mn-cs"/>
            </a:endParaRPr>
          </a:p>
        </p:txBody>
      </p:sp>
      <p:pic>
        <p:nvPicPr>
          <p:cNvPr id="6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461389" y="1607244"/>
            <a:ext cx="4041648" cy="3575050"/>
          </a:xfrm>
        </p:spPr>
        <p:txBody>
          <a:bodyPr/>
          <a:lstStyle>
            <a:lvl1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2"/>
          </p:nvPr>
        </p:nvSpPr>
        <p:spPr>
          <a:xfrm>
            <a:off x="4640223" y="1607244"/>
            <a:ext cx="4041648" cy="3575050"/>
          </a:xfrm>
        </p:spPr>
        <p:txBody>
          <a:bodyPr/>
          <a:lstStyle>
            <a:lvl1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07A5438-752A-3D44-86B0-4BC7537658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002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575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-109" charset="-128"/>
              <a:cs typeface="+mn-cs"/>
            </a:endParaRPr>
          </a:p>
        </p:txBody>
      </p:sp>
      <p:pic>
        <p:nvPicPr>
          <p:cNvPr id="9" name="Picture 6" descr="PNNL_Logo_Reve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62613"/>
            <a:ext cx="265112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Proudly_Operated_by_Battelle_Revers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225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722525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61389" y="2321856"/>
            <a:ext cx="4041648" cy="3348961"/>
          </a:xfrm>
        </p:spPr>
        <p:txBody>
          <a:bodyPr/>
          <a:lstStyle>
            <a:lvl1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2"/>
          </p:nvPr>
        </p:nvSpPr>
        <p:spPr>
          <a:xfrm>
            <a:off x="4640223" y="2321856"/>
            <a:ext cx="4041648" cy="3348961"/>
          </a:xfrm>
        </p:spPr>
        <p:txBody>
          <a:bodyPr/>
          <a:lstStyle>
            <a:lvl1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FontTx/>
              <a:buBlip>
                <a:blip r:embed="rId5"/>
              </a:buBlip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buFontTx/>
              <a:buBlip>
                <a:blip r:embed="rId4"/>
              </a:buBlip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F67359-4FD9-C749-A1A5-BA5C86F64B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8706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PNNL_Log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Proudly_Operated_by_Battelle_Ony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22313" y="3692285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9209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CF31714E-B9B5-8243-9497-6CAE3A1D5F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0481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DABD8-9CE7-2E4C-B20B-A00A27694FEF}" type="datetimeFigureOut">
              <a:rPr lang="en-US"/>
              <a:pPr/>
              <a:t>1/19/15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8A3290-7714-824A-9B07-97C57DE338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986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70A3AB-994C-7141-8DE0-C6DDEBD8032D}" type="datetimeFigureOut">
              <a:rPr lang="en-US"/>
              <a:pPr/>
              <a:t>1/19/15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54ABD5-D9A6-1B4B-8C20-247318CBB74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526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57FBCF-26C5-3442-854F-9A7F5001AF78}" type="datetimeFigureOut">
              <a:rPr lang="en-US"/>
              <a:pPr/>
              <a:t>1/19/15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73094-358A-E544-8A04-237F56A4BB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008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B26C2D-FCFC-8840-8B2C-CE2FCA7C509F}" type="datetimeFigureOut">
              <a:rPr lang="en-US"/>
              <a:pPr/>
              <a:t>1/19/15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98C33-D9FB-EE42-8B78-D3B2400608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36473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DE8F5A-30A1-4044-821F-22F9DD8F5E69}" type="datetimeFigureOut">
              <a:rPr lang="en-US"/>
              <a:pPr/>
              <a:t>1/19/15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01EFC-659D-AB47-82C4-82838418CE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424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63262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63262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 smtClean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188EE1C2-1911-624B-8B03-72241E7E4D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548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8ABEAC-E6A9-4F45-BAA6-1B7E186B35E8}" type="datetimeFigureOut">
              <a:rPr lang="en-US"/>
              <a:pPr/>
              <a:t>1/19/15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30C6F-EE7B-DD46-A3EB-CDEE6B5D5B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39702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DD2161-FFFC-4743-9932-261376AE57B8}" type="datetimeFigureOut">
              <a:rPr lang="en-US"/>
              <a:pPr/>
              <a:t>1/19/15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7B5F9-E644-8040-A21F-331C41CB13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497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8EB62C-4607-0444-97B3-E2633906870C}" type="datetimeFigureOut">
              <a:rPr lang="en-US"/>
              <a:pPr/>
              <a:t>1/19/15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959BA-EB18-0247-A88E-CEE14EE058F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0961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B61BC8D-2B9D-6445-B52D-E1C80C985879}" type="datetimeFigureOut">
              <a:rPr lang="en-US"/>
              <a:pPr/>
              <a:t>1/19/15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18E50-69C8-8447-A813-4CC07615C4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8884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DF97E8-BCCB-C34E-929E-1BC6E014B461}" type="datetimeFigureOut">
              <a:rPr lang="en-US"/>
              <a:pPr/>
              <a:t>1/19/15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8523A-93F4-174F-82AD-E6D4D23A7F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2920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7C5B1B-3C0B-0546-BE9A-0DD56955184C}" type="datetimeFigureOut">
              <a:rPr lang="en-US"/>
              <a:pPr/>
              <a:t>1/19/15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3FC1C-0D96-854C-A7B0-D35A3247EA4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734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08868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088688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 smtClean="0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87CC7C13-CAAA-4348-A173-71EA300DF7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73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497514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2434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F700E2C2-FF37-464F-8A21-6B97A5A3C9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693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49324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30541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x-none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5997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55067978-700E-FB44-ADC4-60F6BC03107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727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92285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9209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BB0D74C0-77B1-4247-BF84-7A1F0944E1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084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D575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-109" charset="-128"/>
              <a:cs typeface="+mn-cs"/>
            </a:endParaRPr>
          </a:p>
        </p:txBody>
      </p:sp>
      <p:pic>
        <p:nvPicPr>
          <p:cNvPr id="7" name="Picture 9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51048CB3-CAA9-B847-8D2E-3AB030ED93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365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resentation_Foo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43500"/>
            <a:ext cx="9144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 descr="PNNL_Log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670550"/>
            <a:ext cx="265112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rgbClr val="D575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>
              <a:ea typeface="ＭＳ Ｐゴシック" pitchFamily="-109" charset="-128"/>
              <a:cs typeface="+mn-cs"/>
            </a:endParaRPr>
          </a:p>
        </p:txBody>
      </p:sp>
      <p:pic>
        <p:nvPicPr>
          <p:cNvPr id="8" name="Picture 9" descr="Proudly_Operated_by_Battelle_Onyx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6400800"/>
            <a:ext cx="2651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663" y="460375"/>
            <a:ext cx="8204200" cy="45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70946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709467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12713" y="6483350"/>
            <a:ext cx="509587" cy="365125"/>
          </a:xfrm>
        </p:spPr>
        <p:txBody>
          <a:bodyPr/>
          <a:lstStyle>
            <a:lvl1pPr>
              <a:defRPr/>
            </a:lvl1pPr>
          </a:lstStyle>
          <a:p>
            <a:fld id="{39E80CFD-2EEF-2C44-B46A-1B555443E6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032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theme" Target="../theme/theme1.xml"/><Relationship Id="rId26" Type="http://schemas.openxmlformats.org/officeDocument/2006/relationships/image" Target="../media/image1.png"/><Relationship Id="rId27" Type="http://schemas.openxmlformats.org/officeDocument/2006/relationships/image" Target="../media/image2.png"/><Relationship Id="rId28" Type="http://schemas.openxmlformats.org/officeDocument/2006/relationships/image" Target="../media/image3.png"/><Relationship Id="rId29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4663" y="460375"/>
            <a:ext cx="8204200" cy="98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2125" y="1676400"/>
            <a:ext cx="8186738" cy="357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73038" y="6453188"/>
            <a:ext cx="509587" cy="26828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fld id="{A031D31B-B83A-9B49-93FE-A76A47F98B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70" r:id="rId1"/>
    <p:sldLayoutId id="2147484771" r:id="rId2"/>
    <p:sldLayoutId id="2147484772" r:id="rId3"/>
    <p:sldLayoutId id="2147484773" r:id="rId4"/>
    <p:sldLayoutId id="2147484774" r:id="rId5"/>
    <p:sldLayoutId id="2147484775" r:id="rId6"/>
    <p:sldLayoutId id="2147484776" r:id="rId7"/>
    <p:sldLayoutId id="2147484777" r:id="rId8"/>
    <p:sldLayoutId id="2147484778" r:id="rId9"/>
    <p:sldLayoutId id="2147484779" r:id="rId10"/>
    <p:sldLayoutId id="2147484780" r:id="rId11"/>
    <p:sldLayoutId id="2147484781" r:id="rId12"/>
    <p:sldLayoutId id="2147484782" r:id="rId13"/>
    <p:sldLayoutId id="2147484783" r:id="rId14"/>
    <p:sldLayoutId id="2147484784" r:id="rId15"/>
    <p:sldLayoutId id="2147484785" r:id="rId16"/>
    <p:sldLayoutId id="2147484786" r:id="rId17"/>
    <p:sldLayoutId id="2147484787" r:id="rId18"/>
    <p:sldLayoutId id="2147484788" r:id="rId19"/>
    <p:sldLayoutId id="2147484789" r:id="rId20"/>
    <p:sldLayoutId id="2147484790" r:id="rId21"/>
    <p:sldLayoutId id="2147484791" r:id="rId22"/>
    <p:sldLayoutId id="2147484792" r:id="rId23"/>
    <p:sldLayoutId id="2147484793" r:id="rId24"/>
  </p:sldLayoutIdLst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+mj-lt"/>
          <a:ea typeface="ＭＳ Ｐゴシック" pitchFamily="-109" charset="-128"/>
          <a:cs typeface="ＭＳ Ｐゴシック" charset="0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  <a:ea typeface="ＭＳ Ｐゴシック" pitchFamily="-109" charset="-128"/>
          <a:cs typeface="ＭＳ Ｐゴシック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  <a:ea typeface="ＭＳ Ｐゴシック" pitchFamily="-109" charset="-128"/>
          <a:cs typeface="ＭＳ Ｐゴシック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  <a:ea typeface="ＭＳ Ｐゴシック" pitchFamily="-109" charset="-128"/>
          <a:cs typeface="ＭＳ Ｐゴシック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  <a:ea typeface="ＭＳ Ｐゴシック" pitchFamily="-109" charset="-128"/>
          <a:cs typeface="ＭＳ Ｐゴシック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>
          <a:solidFill>
            <a:srgbClr val="CB7023"/>
          </a:solidFill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85000"/>
        </a:lnSpc>
        <a:spcBef>
          <a:spcPct val="30000"/>
        </a:spcBef>
        <a:spcAft>
          <a:spcPct val="0"/>
        </a:spcAft>
        <a:buClr>
          <a:schemeClr val="folHlink"/>
        </a:buClr>
        <a:buBlip>
          <a:blip r:embed="rId26"/>
        </a:buBlip>
        <a:defRPr sz="2400">
          <a:solidFill>
            <a:schemeClr val="tx1"/>
          </a:solidFill>
          <a:latin typeface="+mn-lt"/>
          <a:ea typeface="ＭＳ Ｐゴシック" pitchFamily="-109" charset="-128"/>
          <a:cs typeface="ＭＳ Ｐゴシック" charset="0"/>
        </a:defRPr>
      </a:lvl1pPr>
      <a:lvl2pPr marL="742950" indent="-285750" algn="l" rtl="0" eaLnBrk="1" fontAlgn="base" hangingPunct="1">
        <a:lnSpc>
          <a:spcPct val="85000"/>
        </a:lnSpc>
        <a:spcBef>
          <a:spcPct val="30000"/>
        </a:spcBef>
        <a:spcAft>
          <a:spcPct val="0"/>
        </a:spcAft>
        <a:buClr>
          <a:schemeClr val="tx2"/>
        </a:buClr>
        <a:buSzPct val="80000"/>
        <a:buBlip>
          <a:blip r:embed="rId27"/>
        </a:buBlip>
        <a:defRPr sz="2200">
          <a:solidFill>
            <a:schemeClr val="tx1"/>
          </a:solidFill>
          <a:latin typeface="+mn-lt"/>
          <a:ea typeface="ＭＳ Ｐゴシック" pitchFamily="-109" charset="-128"/>
        </a:defRPr>
      </a:lvl2pPr>
      <a:lvl3pPr marL="1143000" indent="-228600" algn="l" rtl="0" eaLnBrk="1" fontAlgn="base" hangingPunct="1">
        <a:lnSpc>
          <a:spcPct val="85000"/>
        </a:lnSpc>
        <a:spcBef>
          <a:spcPct val="30000"/>
        </a:spcBef>
        <a:spcAft>
          <a:spcPct val="0"/>
        </a:spcAft>
        <a:buClr>
          <a:srgbClr val="737373"/>
        </a:buClr>
        <a:buSzPct val="60000"/>
        <a:buBlip>
          <a:blip r:embed="rId28"/>
        </a:buBlip>
        <a:defRPr sz="2000">
          <a:solidFill>
            <a:schemeClr val="tx1"/>
          </a:solidFill>
          <a:latin typeface="+mn-lt"/>
          <a:ea typeface="ＭＳ Ｐゴシック" pitchFamily="-109" charset="-128"/>
        </a:defRPr>
      </a:lvl3pPr>
      <a:lvl4pPr marL="1600200" indent="-228600" algn="l" rtl="0" eaLnBrk="1" fontAlgn="base" hangingPunct="1">
        <a:lnSpc>
          <a:spcPct val="85000"/>
        </a:lnSpc>
        <a:spcBef>
          <a:spcPct val="30000"/>
        </a:spcBef>
        <a:spcAft>
          <a:spcPct val="0"/>
        </a:spcAft>
        <a:buBlip>
          <a:blip r:embed="rId29"/>
        </a:buBlip>
        <a:defRPr>
          <a:solidFill>
            <a:schemeClr val="tx1"/>
          </a:solidFill>
          <a:latin typeface="+mn-lt"/>
          <a:ea typeface="ＭＳ Ｐゴシック" pitchFamily="-109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26"/>
        </a:buBlip>
        <a:defRPr sz="1600">
          <a:solidFill>
            <a:schemeClr val="tx1"/>
          </a:solidFill>
          <a:latin typeface="+mn-lt"/>
          <a:ea typeface="ＭＳ Ｐゴシック" pitchFamily="-109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29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29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29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29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BE39FAC6-640E-8E4C-B60D-68763520C41E}" type="datetimeFigureOut">
              <a:rPr lang="en-US"/>
              <a:pPr/>
              <a:t>1/19/15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ＭＳ Ｐゴシック" pitchFamily="-109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153F7F2-6483-F24A-A4C7-7045DAA53CF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9" r:id="rId1"/>
    <p:sldLayoutId id="2147484760" r:id="rId2"/>
    <p:sldLayoutId id="2147484761" r:id="rId3"/>
    <p:sldLayoutId id="2147484762" r:id="rId4"/>
    <p:sldLayoutId id="2147484763" r:id="rId5"/>
    <p:sldLayoutId id="2147484764" r:id="rId6"/>
    <p:sldLayoutId id="2147484765" r:id="rId7"/>
    <p:sldLayoutId id="2147484766" r:id="rId8"/>
    <p:sldLayoutId id="2147484767" r:id="rId9"/>
    <p:sldLayoutId id="2147484768" r:id="rId10"/>
    <p:sldLayoutId id="214748476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gif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ctrTitle"/>
          </p:nvPr>
        </p:nvSpPr>
        <p:spPr>
          <a:xfrm>
            <a:off x="1753954" y="1831975"/>
            <a:ext cx="6928083" cy="906463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</a:rPr>
              <a:t>Linear Colliders in the HSF</a:t>
            </a: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27651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</a:rPr>
              <a:t>Jan Strube (PNNL)</a:t>
            </a: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DD53FE6-9120-9B45-9B28-0A305FFD2680}" type="slidenum">
              <a:rPr lang="en-US"/>
              <a:pPr eaLnBrk="1" hangingPunct="1"/>
              <a:t>1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543309" cy="14256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94238"/>
            <a:ext cx="5685232" cy="3363762"/>
          </a:xfrm>
          <a:prstGeom prst="rect">
            <a:avLst/>
          </a:prstGeom>
        </p:spPr>
      </p:pic>
      <p:pic>
        <p:nvPicPr>
          <p:cNvPr id="7" name="Picture 6" descr="thumb_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346" y="5563503"/>
            <a:ext cx="1757414" cy="1159893"/>
          </a:xfrm>
          <a:prstGeom prst="rect">
            <a:avLst/>
          </a:prstGeom>
        </p:spPr>
      </p:pic>
      <p:pic>
        <p:nvPicPr>
          <p:cNvPr id="9" name="Picture 8" descr="logo_red1-preview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95" y="1557175"/>
            <a:ext cx="1245785" cy="12457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</a:rPr>
              <a:t>Introduction</a:t>
            </a: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92125" y="1676400"/>
            <a:ext cx="8186738" cy="4401122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</a:rPr>
              <a:t>Large Data rates (comparable to Belle-II)</a:t>
            </a:r>
          </a:p>
          <a:p>
            <a:pPr lvl="1"/>
            <a:r>
              <a:rPr lang="en-US" dirty="0" smtClean="0">
                <a:latin typeface="Arial" charset="0"/>
                <a:ea typeface="ＭＳ Ｐゴシック" charset="0"/>
              </a:rPr>
              <a:t>~ 18 PB / year raw data at nominal running at ILC</a:t>
            </a:r>
          </a:p>
          <a:p>
            <a:pPr lvl="1"/>
            <a:r>
              <a:rPr lang="en-US" dirty="0" smtClean="0">
                <a:latin typeface="Arial" charset="0"/>
                <a:ea typeface="ＭＳ Ｐゴシック" charset="0"/>
              </a:rPr>
              <a:t>High Luminosity option, High Energy option ~factor 4</a:t>
            </a:r>
            <a:br>
              <a:rPr lang="en-US" dirty="0" smtClean="0">
                <a:latin typeface="Arial" charset="0"/>
                <a:ea typeface="ＭＳ Ｐゴシック" charset="0"/>
              </a:rPr>
            </a:br>
            <a:r>
              <a:rPr lang="en-US" dirty="0" smtClean="0">
                <a:latin typeface="Arial" charset="0"/>
                <a:ea typeface="ＭＳ Ｐゴシック" charset="0"/>
              </a:rPr>
              <a:t>CLIC ~factor 10</a:t>
            </a:r>
          </a:p>
          <a:p>
            <a:pPr lvl="1"/>
            <a:r>
              <a:rPr lang="en-US" dirty="0" smtClean="0">
                <a:latin typeface="Arial" charset="0"/>
                <a:ea typeface="ＭＳ Ｐゴシック" charset="0"/>
              </a:rPr>
              <a:t>Start of data taking ~2029 for ILC, after LHC for CLIC</a:t>
            </a:r>
          </a:p>
          <a:p>
            <a:r>
              <a:rPr lang="en-US" dirty="0" smtClean="0">
                <a:latin typeface="Arial" charset="0"/>
                <a:ea typeface="ＭＳ Ｐゴシック" charset="0"/>
              </a:rPr>
              <a:t>Low-noise </a:t>
            </a:r>
            <a:r>
              <a:rPr lang="en-US" dirty="0" smtClean="0">
                <a:latin typeface="Arial" charset="0"/>
                <a:ea typeface="ＭＳ Ｐゴシック" charset="0"/>
              </a:rPr>
              <a:t>environment</a:t>
            </a:r>
          </a:p>
          <a:p>
            <a:pPr lvl="1"/>
            <a:r>
              <a:rPr lang="en-US" dirty="0" smtClean="0">
                <a:latin typeface="Arial" charset="0"/>
                <a:ea typeface="ＭＳ Ｐゴシック" charset="0"/>
              </a:rPr>
              <a:t>Many Billions of </a:t>
            </a:r>
            <a:r>
              <a:rPr lang="en-US" dirty="0" smtClean="0">
                <a:latin typeface="Arial" charset="0"/>
                <a:ea typeface="ＭＳ Ｐゴシック" charset="0"/>
              </a:rPr>
              <a:t>channels – low occupancy</a:t>
            </a:r>
          </a:p>
          <a:p>
            <a:pPr lvl="1"/>
            <a:r>
              <a:rPr lang="en-US" dirty="0" smtClean="0">
                <a:latin typeface="Arial" charset="0"/>
                <a:ea typeface="ＭＳ Ｐゴシック" charset="0"/>
              </a:rPr>
              <a:t>High-precision tracking / </a:t>
            </a:r>
            <a:r>
              <a:rPr lang="en-US" dirty="0" err="1" smtClean="0">
                <a:latin typeface="Arial" charset="0"/>
                <a:ea typeface="ＭＳ Ｐゴシック" charset="0"/>
              </a:rPr>
              <a:t>vertexing</a:t>
            </a:r>
            <a:endParaRPr lang="en-US" dirty="0" smtClean="0">
              <a:latin typeface="Arial" charset="0"/>
              <a:ea typeface="ＭＳ Ｐゴシック" charset="0"/>
            </a:endParaRPr>
          </a:p>
          <a:p>
            <a:pPr lvl="1"/>
            <a:r>
              <a:rPr lang="en-US" dirty="0" smtClean="0">
                <a:latin typeface="Arial" charset="0"/>
                <a:ea typeface="ＭＳ Ｐゴシック" charset="0"/>
              </a:rPr>
              <a:t>Particle Flow with extreme granularity</a:t>
            </a:r>
          </a:p>
          <a:p>
            <a:r>
              <a:rPr lang="en-US" dirty="0" smtClean="0">
                <a:latin typeface="Arial" charset="0"/>
                <a:ea typeface="ＭＳ Ｐゴシック" charset="0"/>
              </a:rPr>
              <a:t>Mature Collaborations</a:t>
            </a:r>
          </a:p>
          <a:p>
            <a:pPr lvl="1"/>
            <a:r>
              <a:rPr lang="en-US" dirty="0" smtClean="0">
                <a:latin typeface="Arial" charset="0"/>
                <a:ea typeface="ＭＳ Ｐゴシック" charset="0"/>
              </a:rPr>
              <a:t>First proposals ~2 decades ago</a:t>
            </a:r>
          </a:p>
          <a:p>
            <a:pPr lvl="1"/>
            <a:r>
              <a:rPr lang="en-US" dirty="0" smtClean="0">
                <a:latin typeface="Arial" charset="0"/>
                <a:ea typeface="ＭＳ Ｐゴシック" charset="0"/>
              </a:rPr>
              <a:t>Existing collaborations ~1 decade</a:t>
            </a: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E61F2A4-C466-E041-8DEF-3DFA321BAC67}" type="slidenum">
              <a:rPr lang="en-US">
                <a:solidFill>
                  <a:schemeClr val="bg1"/>
                </a:solidFill>
              </a:rPr>
              <a:pPr eaLnBrk="1" hangingPunct="1"/>
              <a:t>2</a:t>
            </a:fld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Production campaigns mostly using the Grid(s)</a:t>
            </a:r>
          </a:p>
          <a:p>
            <a:r>
              <a:rPr lang="en-US" dirty="0" smtClean="0"/>
              <a:t>ILCDIRAC (developed at CERN)</a:t>
            </a:r>
          </a:p>
          <a:p>
            <a:pPr lvl="1"/>
            <a:r>
              <a:rPr lang="en-US" dirty="0" smtClean="0"/>
              <a:t>LC applications on top of DIRAC</a:t>
            </a:r>
          </a:p>
          <a:p>
            <a:pPr lvl="1"/>
            <a:r>
              <a:rPr lang="en-US" dirty="0" smtClean="0"/>
              <a:t>used by all LC </a:t>
            </a:r>
            <a:r>
              <a:rPr lang="en-US" dirty="0" smtClean="0"/>
              <a:t>collaborations</a:t>
            </a:r>
          </a:p>
          <a:p>
            <a:r>
              <a:rPr lang="en-US" dirty="0" smtClean="0"/>
              <a:t>Currently </a:t>
            </a:r>
            <a:r>
              <a:rPr lang="en-US" dirty="0" smtClean="0"/>
              <a:t>in stable state, minimal development needed, mostly user support</a:t>
            </a:r>
          </a:p>
          <a:p>
            <a:r>
              <a:rPr lang="en-US" dirty="0" smtClean="0"/>
              <a:t>Computing model still being developed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B4A18-3CDD-D64D-BDA1-1710B5EDEFA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331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Simulation / Reconstruction Codes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(thanks to the common event data format LCIO, all </a:t>
            </a:r>
            <a:r>
              <a:rPr lang="en-US" sz="2000" dirty="0" smtClean="0"/>
              <a:t>of it works in multiple detector concepts)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125" y="1676399"/>
            <a:ext cx="8186738" cy="4763959"/>
          </a:xfrm>
        </p:spPr>
        <p:txBody>
          <a:bodyPr/>
          <a:lstStyle/>
          <a:p>
            <a:r>
              <a:rPr lang="en-US" dirty="0" err="1"/>
              <a:t>slic</a:t>
            </a:r>
            <a:r>
              <a:rPr lang="en-US" dirty="0"/>
              <a:t> / </a:t>
            </a:r>
            <a:r>
              <a:rPr lang="en-US" dirty="0" err="1"/>
              <a:t>lcgeo</a:t>
            </a:r>
            <a:endParaRPr lang="en-US" dirty="0"/>
          </a:p>
          <a:p>
            <a:pPr lvl="1"/>
            <a:r>
              <a:rPr lang="en-US" dirty="0"/>
              <a:t>GEANT4 – based detector simulation</a:t>
            </a:r>
            <a:r>
              <a:rPr lang="en-US" dirty="0" smtClean="0"/>
              <a:t>. Standalone. </a:t>
            </a:r>
            <a:r>
              <a:rPr lang="en-US" dirty="0"/>
              <a:t>Allows detector description in XML format or </a:t>
            </a:r>
            <a:r>
              <a:rPr lang="en-US" dirty="0" smtClean="0"/>
              <a:t>code.</a:t>
            </a:r>
            <a:endParaRPr lang="en-US" dirty="0"/>
          </a:p>
          <a:p>
            <a:r>
              <a:rPr lang="en-US" dirty="0" err="1" smtClean="0"/>
              <a:t>LCFIPlus</a:t>
            </a:r>
            <a:endParaRPr lang="en-US" dirty="0" smtClean="0"/>
          </a:p>
          <a:p>
            <a:pPr lvl="1"/>
            <a:r>
              <a:rPr lang="en-US" dirty="0" smtClean="0"/>
              <a:t>Flavor tagging package based on SLD’s ZVTOP algorithm</a:t>
            </a:r>
          </a:p>
          <a:p>
            <a:r>
              <a:rPr lang="en-US" dirty="0" err="1" smtClean="0"/>
              <a:t>PandoraPFA</a:t>
            </a:r>
            <a:endParaRPr lang="en-US" dirty="0" smtClean="0"/>
          </a:p>
          <a:p>
            <a:pPr lvl="1"/>
            <a:r>
              <a:rPr lang="en-US" dirty="0" smtClean="0"/>
              <a:t>Sophisticated particle flow reconstruction, used throughout the LC </a:t>
            </a:r>
            <a:r>
              <a:rPr lang="en-US" dirty="0" smtClean="0"/>
              <a:t>community, being adapted for </a:t>
            </a:r>
            <a:r>
              <a:rPr lang="en-US" dirty="0" err="1" smtClean="0"/>
              <a:t>LAr</a:t>
            </a:r>
            <a:r>
              <a:rPr lang="en-US" dirty="0" smtClean="0"/>
              <a:t>-TPC (LBNE)</a:t>
            </a:r>
            <a:endParaRPr lang="en-US" dirty="0" smtClean="0"/>
          </a:p>
          <a:p>
            <a:r>
              <a:rPr lang="en-US" dirty="0" smtClean="0"/>
              <a:t>DD4HEP</a:t>
            </a:r>
            <a:endParaRPr lang="en-US" dirty="0" smtClean="0"/>
          </a:p>
          <a:p>
            <a:pPr lvl="1"/>
            <a:r>
              <a:rPr lang="en-US" dirty="0" smtClean="0"/>
              <a:t>Unified detector description for both simulation</a:t>
            </a:r>
            <a:br>
              <a:rPr lang="en-US" dirty="0" smtClean="0"/>
            </a:br>
            <a:r>
              <a:rPr lang="en-US" dirty="0" smtClean="0"/>
              <a:t>and reconstruction</a:t>
            </a:r>
          </a:p>
          <a:p>
            <a:r>
              <a:rPr lang="en-US" dirty="0" err="1" smtClean="0"/>
              <a:t>aidaTT</a:t>
            </a:r>
            <a:r>
              <a:rPr lang="en-US" dirty="0" smtClean="0"/>
              <a:t> (under construction)</a:t>
            </a:r>
            <a:endParaRPr lang="en-US" dirty="0"/>
          </a:p>
          <a:p>
            <a:pPr lvl="1"/>
            <a:r>
              <a:rPr lang="en-US" dirty="0"/>
              <a:t>Pattern recognition / track fitting </a:t>
            </a:r>
            <a:r>
              <a:rPr lang="en-US" dirty="0" smtClean="0"/>
              <a:t>package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B4A18-3CDD-D64D-BDA1-1710B5EDEFA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16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would the LC community like from HSF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immediate need to improve computational efficiency</a:t>
            </a:r>
          </a:p>
          <a:p>
            <a:r>
              <a:rPr lang="en-US" dirty="0" smtClean="0"/>
              <a:t>If software packages leave the boundaries of a single experiment, support for code hosting / documentation / testing might be useful. (</a:t>
            </a:r>
            <a:r>
              <a:rPr lang="en-US" dirty="0" err="1" smtClean="0"/>
              <a:t>Github</a:t>
            </a:r>
            <a:r>
              <a:rPr lang="en-US" dirty="0" smtClean="0"/>
              <a:t> might also fill this need)</a:t>
            </a:r>
          </a:p>
          <a:p>
            <a:r>
              <a:rPr lang="en-US" dirty="0" smtClean="0"/>
              <a:t>Would take advantage of more efficient simulation (simulation ~3 times as much CPU as reconstruction)</a:t>
            </a:r>
          </a:p>
          <a:p>
            <a:r>
              <a:rPr lang="en-US" dirty="0" err="1" smtClean="0"/>
              <a:t>aidaTT</a:t>
            </a:r>
            <a:r>
              <a:rPr lang="en-US" dirty="0" smtClean="0"/>
              <a:t>, DD4HEP developed as AIDA projects</a:t>
            </a:r>
          </a:p>
          <a:p>
            <a:pPr lvl="1"/>
            <a:r>
              <a:rPr lang="en-US" dirty="0" smtClean="0"/>
              <a:t>Would be interested to develop other components under HSF umbrella, if other experiments benefit from this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B4A18-3CDD-D64D-BDA1-1710B5EDEFA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43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the LC community bring to HSF?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125" y="1676400"/>
            <a:ext cx="8186738" cy="4522068"/>
          </a:xfrm>
        </p:spPr>
        <p:txBody>
          <a:bodyPr/>
          <a:lstStyle/>
          <a:p>
            <a:r>
              <a:rPr lang="en-US" dirty="0" smtClean="0"/>
              <a:t>Experience in community building</a:t>
            </a:r>
          </a:p>
          <a:p>
            <a:pPr lvl="1"/>
            <a:r>
              <a:rPr lang="en-US" dirty="0" smtClean="0"/>
              <a:t>Two of the regional detector concepts merged</a:t>
            </a:r>
          </a:p>
          <a:p>
            <a:pPr lvl="1"/>
            <a:r>
              <a:rPr lang="en-US" dirty="0" smtClean="0"/>
              <a:t>Continuous move towards common </a:t>
            </a:r>
            <a:r>
              <a:rPr lang="en-US" dirty="0" smtClean="0"/>
              <a:t>software, enabled by common EDM from the start</a:t>
            </a:r>
            <a:endParaRPr lang="en-US" dirty="0" smtClean="0"/>
          </a:p>
          <a:p>
            <a:r>
              <a:rPr lang="en-US" dirty="0" smtClean="0"/>
              <a:t>Experience in common / generic software, supporting new users</a:t>
            </a:r>
          </a:p>
          <a:p>
            <a:pPr lvl="1"/>
            <a:r>
              <a:rPr lang="en-US" dirty="0" smtClean="0"/>
              <a:t>First CLIC detector model in a day</a:t>
            </a:r>
          </a:p>
          <a:p>
            <a:pPr lvl="1"/>
            <a:r>
              <a:rPr lang="en-US" dirty="0" smtClean="0"/>
              <a:t>First toy simulation events in a couple of weeks</a:t>
            </a:r>
          </a:p>
          <a:p>
            <a:pPr lvl="1"/>
            <a:r>
              <a:rPr lang="en-US" dirty="0" smtClean="0"/>
              <a:t>Detector concepts (and simulations) are very different, reconstruction software works in all of them (see slide 4)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Muon</a:t>
            </a:r>
            <a:r>
              <a:rPr lang="en-US" dirty="0" smtClean="0"/>
              <a:t> Collider, HPS, …</a:t>
            </a:r>
            <a:endParaRPr lang="en-US" dirty="0" smtClean="0"/>
          </a:p>
          <a:p>
            <a:r>
              <a:rPr lang="en-US" dirty="0" smtClean="0"/>
              <a:t>Open source reconstruction software</a:t>
            </a:r>
          </a:p>
          <a:p>
            <a:pPr lvl="1"/>
            <a:r>
              <a:rPr lang="en-US" dirty="0" smtClean="0"/>
              <a:t>All of our tools are accessible by anybody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B4A18-3CDD-D64D-BDA1-1710B5EDEFA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935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Linearcollider.org</a:t>
            </a:r>
            <a:r>
              <a:rPr lang="en-US" dirty="0" smtClean="0"/>
              <a:t> for more information</a:t>
            </a:r>
            <a:endParaRPr lang="en-US" dirty="0"/>
          </a:p>
        </p:txBody>
      </p:sp>
      <p:pic>
        <p:nvPicPr>
          <p:cNvPr id="5" name="Content Placeholder 4" descr="volume_x_fdtr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7" t="-375" r="863"/>
          <a:stretch/>
        </p:blipFill>
        <p:spPr>
          <a:xfrm>
            <a:off x="1254985" y="1632767"/>
            <a:ext cx="2751894" cy="3588446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4B4A18-3CDD-D64D-BDA1-1710B5EDEFA7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 descr="v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3233" y="1559671"/>
            <a:ext cx="2646598" cy="3731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512138"/>
      </p:ext>
    </p:extLst>
  </p:cSld>
  <p:clrMapOvr>
    <a:masterClrMapping/>
  </p:clrMapOvr>
</p:sld>
</file>

<file path=ppt/theme/theme1.xml><?xml version="1.0" encoding="utf-8"?>
<a:theme xmlns:a="http://schemas.openxmlformats.org/drawingml/2006/main" name="PNNL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NNL_Presentation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NNL_Presentation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NNL_Presentation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8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000099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E7B900"/>
        </a:accent6>
        <a:hlink>
          <a:srgbClr val="CC3300"/>
        </a:hlink>
        <a:folHlink>
          <a:srgbClr val="8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9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000099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AAACA"/>
        </a:accent5>
        <a:accent6>
          <a:srgbClr val="E7B900"/>
        </a:accent6>
        <a:hlink>
          <a:srgbClr val="006600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10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336699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ADB8CA"/>
        </a:accent5>
        <a:accent6>
          <a:srgbClr val="E7B900"/>
        </a:accent6>
        <a:hlink>
          <a:srgbClr val="008080"/>
        </a:hlink>
        <a:folHlink>
          <a:srgbClr val="9900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NNL_Presentation_Template 11">
        <a:dk1>
          <a:srgbClr val="000000"/>
        </a:dk1>
        <a:lt1>
          <a:srgbClr val="FFFFFF"/>
        </a:lt1>
        <a:dk2>
          <a:srgbClr val="CB7023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PNNL_PowerPoint_Template.pot</Template>
  <TotalTime>2264</TotalTime>
  <Words>350</Words>
  <Application>Microsoft Macintosh PowerPoint</Application>
  <PresentationFormat>On-screen Show (4:3)</PresentationFormat>
  <Paragraphs>69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PNNL_PowerPoint_Template</vt:lpstr>
      <vt:lpstr>Office Theme</vt:lpstr>
      <vt:lpstr>Linear Colliders in the HSF</vt:lpstr>
      <vt:lpstr>Introduction</vt:lpstr>
      <vt:lpstr>Computing</vt:lpstr>
      <vt:lpstr>Common Simulation / Reconstruction Codes (thanks to the common event data format LCIO, all of it works in multiple detector concepts)</vt:lpstr>
      <vt:lpstr>What would the LC community like from HSF</vt:lpstr>
      <vt:lpstr>What can the LC community bring to HSF?</vt:lpstr>
      <vt:lpstr>Linearcollider.org for more information</vt:lpstr>
    </vt:vector>
  </TitlesOfParts>
  <Company>Pacific Northwest National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Meredith Willingham</dc:creator>
  <cp:lastModifiedBy>Jan Strube</cp:lastModifiedBy>
  <cp:revision>69</cp:revision>
  <dcterms:created xsi:type="dcterms:W3CDTF">2009-01-16T00:58:11Z</dcterms:created>
  <dcterms:modified xsi:type="dcterms:W3CDTF">2015-01-19T22:22:51Z</dcterms:modified>
</cp:coreProperties>
</file>