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</p:sldMasterIdLst>
  <p:notesMasterIdLst>
    <p:notesMasterId r:id="rId22"/>
  </p:notesMasterIdLst>
  <p:handoutMasterIdLst>
    <p:handoutMasterId r:id="rId23"/>
  </p:handoutMasterIdLst>
  <p:sldIdLst>
    <p:sldId id="327" r:id="rId2"/>
    <p:sldId id="350" r:id="rId3"/>
    <p:sldId id="334" r:id="rId4"/>
    <p:sldId id="339" r:id="rId5"/>
    <p:sldId id="344" r:id="rId6"/>
    <p:sldId id="345" r:id="rId7"/>
    <p:sldId id="346" r:id="rId8"/>
    <p:sldId id="340" r:id="rId9"/>
    <p:sldId id="338" r:id="rId10"/>
    <p:sldId id="330" r:id="rId11"/>
    <p:sldId id="331" r:id="rId12"/>
    <p:sldId id="332" r:id="rId13"/>
    <p:sldId id="337" r:id="rId14"/>
    <p:sldId id="335" r:id="rId15"/>
    <p:sldId id="336" r:id="rId16"/>
    <p:sldId id="341" r:id="rId17"/>
    <p:sldId id="342" r:id="rId18"/>
    <p:sldId id="347" r:id="rId19"/>
    <p:sldId id="348" r:id="rId20"/>
    <p:sldId id="34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 autoAdjust="0"/>
    <p:restoredTop sz="77558" autoAdjust="0"/>
  </p:normalViewPr>
  <p:slideViewPr>
    <p:cSldViewPr snapToObjects="1" showGuides="1">
      <p:cViewPr varScale="1">
        <p:scale>
          <a:sx n="57" d="100"/>
          <a:sy n="57" d="100"/>
        </p:scale>
        <p:origin x="-4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53D6A-5627-BF44-9CAD-B86BEE129E21}" type="datetimeFigureOut">
              <a:rPr lang="en-US" smtClean="0"/>
              <a:pPr/>
              <a:t>1/20/15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4C7F5-D946-CB43-A92C-91768EC921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484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1586-5DF1-5445-B7E3-B7397490DD96}" type="datetimeFigureOut">
              <a:rPr lang="en-US" smtClean="0"/>
              <a:pPr/>
              <a:t>1/20/15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F04EF-D5D4-1240-9BA7-6DA9BC1548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279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F04EF-D5D4-1240-9BA7-6DA9BC1548C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343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F04EF-D5D4-1240-9BA7-6DA9BC1548C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4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15968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9" name="Picture 18" descr="ci_logo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00" y="274638"/>
            <a:ext cx="1790700" cy="800100"/>
          </a:xfrm>
          <a:prstGeom prst="rect">
            <a:avLst/>
          </a:prstGeom>
        </p:spPr>
      </p:pic>
      <p:pic>
        <p:nvPicPr>
          <p:cNvPr id="20" name="Picture 19" descr="argonnlogo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0" y="6400800"/>
            <a:ext cx="812800" cy="279400"/>
          </a:xfrm>
          <a:prstGeom prst="rect">
            <a:avLst/>
          </a:prstGeom>
        </p:spPr>
      </p:pic>
      <p:pic>
        <p:nvPicPr>
          <p:cNvPr id="21" name="Picture 20" descr="uofclogo.eps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7100" y="6477000"/>
            <a:ext cx="1003300" cy="203200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rot="5400000">
            <a:off x="5561806" y="65532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rot="5400000">
            <a:off x="7163594" y="65532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06811" y="633328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www.ci.anl.gov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7512746" y="6497350"/>
            <a:ext cx="1347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err="1" smtClean="0">
                <a:solidFill>
                  <a:schemeClr val="bg1">
                    <a:lumMod val="85000"/>
                  </a:schemeClr>
                </a:solidFill>
              </a:rPr>
              <a:t>www.ci.uchicago.edu</a:t>
            </a:r>
            <a:endParaRPr lang="en-US" sz="105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5943600" cy="9175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>
                <a:solidFill>
                  <a:schemeClr val="bg1">
                    <a:lumMod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1" name="Picture 10" descr="radiate.eps"/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5410200" y="495300"/>
            <a:ext cx="3721100" cy="5676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ofcicon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8492" y="108216"/>
            <a:ext cx="673100" cy="596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"/>
            <a:ext cx="7772400" cy="838200"/>
          </a:xfrm>
          <a:prstGeom prst="rect">
            <a:avLst/>
          </a:prstGeom>
        </p:spPr>
        <p:txBody>
          <a:bodyPr tIns="91440" bIns="137160" anchor="ctr">
            <a:normAutofit/>
          </a:bodyPr>
          <a:lstStyle>
            <a:lvl1pPr algn="l">
              <a:spcBef>
                <a:spcPts val="0"/>
              </a:spcBef>
              <a:defRPr sz="36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28600" y="990600"/>
            <a:ext cx="8553450" cy="52578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Bef>
                <a:spcPts val="600"/>
              </a:spcBef>
              <a:buClr>
                <a:srgbClr val="800000"/>
              </a:buClr>
              <a:buSzPct val="80000"/>
              <a:buFont typeface="Lucida Grande"/>
              <a:buChar char="•"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Bef>
                <a:spcPts val="600"/>
              </a:spcBef>
              <a:buClr>
                <a:srgbClr val="800000"/>
              </a:buClr>
              <a:buSzPct val="80000"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Bef>
                <a:spcPts val="600"/>
              </a:spcBef>
              <a:buClr>
                <a:srgbClr val="800000"/>
              </a:buClr>
              <a:buSzPct val="80000"/>
              <a:buFont typeface="Courier New"/>
              <a:buChar char="o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2536" y="6460796"/>
            <a:ext cx="4104456" cy="307777"/>
          </a:xfrm>
        </p:spPr>
        <p:txBody>
          <a:bodyPr/>
          <a:lstStyle/>
          <a:p>
            <a:r>
              <a:rPr lang="en-US" smtClean="0"/>
              <a:t>Building Scientific Software Communities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5" Type="http://schemas.openxmlformats.org/officeDocument/2006/relationships/image" Target="../media/image2.emf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41596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rgonnlogo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6477000"/>
            <a:ext cx="812800" cy="279400"/>
          </a:xfrm>
          <a:prstGeom prst="rect">
            <a:avLst/>
          </a:prstGeom>
        </p:spPr>
      </p:pic>
      <p:pic>
        <p:nvPicPr>
          <p:cNvPr id="10" name="Picture 9" descr="uofclogo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6538176"/>
            <a:ext cx="1003300" cy="203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rot="5400000">
            <a:off x="5791994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241382" y="6629400"/>
            <a:ext cx="304800" cy="1588"/>
          </a:xfrm>
          <a:prstGeom prst="line">
            <a:avLst/>
          </a:prstGeom>
          <a:ln>
            <a:solidFill>
              <a:srgbClr val="B42E3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06811" y="6408000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</a:rPr>
              <a:t>www.ci.anl.gov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12746" y="6572068"/>
            <a:ext cx="1347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</a:rPr>
              <a:t>www.ci.uchicago.edu</a:t>
            </a:r>
          </a:p>
        </p:txBody>
      </p:sp>
      <p:pic>
        <p:nvPicPr>
          <p:cNvPr id="15" name="Picture 14" descr="radiateforwhite.eps"/>
          <p:cNvPicPr>
            <a:picLocks noChangeAspect="1"/>
          </p:cNvPicPr>
          <p:nvPr/>
        </p:nvPicPr>
        <p:blipFill>
          <a:blip r:embed="rId6">
            <a:alphaModFix amt="85000"/>
          </a:blip>
          <a:stretch>
            <a:fillRect/>
          </a:stretch>
        </p:blipFill>
        <p:spPr>
          <a:xfrm>
            <a:off x="5613400" y="838200"/>
            <a:ext cx="3530600" cy="53594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52400" y="646744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ED12DC1-BB88-6B49-A914-5DE104335772}" type="slidenum">
              <a:rPr lang="en-US" sz="1200" smtClean="0">
                <a:solidFill>
                  <a:schemeClr val="bg1">
                    <a:lumMod val="9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642536" y="6484316"/>
            <a:ext cx="41044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algn="l" defTabSz="457200" rtl="0" eaLnBrk="1" latinLnBrk="0" hangingPunct="1">
              <a:defRPr lang="en-US" sz="1400" b="0" smtClean="0"/>
            </a:lvl1pPr>
          </a:lstStyle>
          <a:p>
            <a:r>
              <a:rPr lang="en-US" dirty="0" smtClean="0"/>
              <a:t>Building Scientific Software Communities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844824"/>
            <a:ext cx="6400800" cy="1586607"/>
          </a:xfrm>
        </p:spPr>
        <p:txBody>
          <a:bodyPr>
            <a:normAutofit/>
          </a:bodyPr>
          <a:lstStyle/>
          <a:p>
            <a:r>
              <a:rPr lang="en-US" dirty="0"/>
              <a:t>Building </a:t>
            </a:r>
            <a:r>
              <a:rPr lang="en-US" dirty="0" smtClean="0"/>
              <a:t>Scientific </a:t>
            </a:r>
            <a:r>
              <a:rPr lang="en-US" dirty="0"/>
              <a:t>S</a:t>
            </a:r>
            <a:r>
              <a:rPr lang="en-US" dirty="0" smtClean="0"/>
              <a:t>oftware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431431"/>
            <a:ext cx="6851104" cy="2952328"/>
          </a:xfrm>
        </p:spPr>
        <p:txBody>
          <a:bodyPr>
            <a:normAutofit/>
          </a:bodyPr>
          <a:lstStyle/>
          <a:p>
            <a:r>
              <a:rPr lang="en-NZ" dirty="0" smtClean="0"/>
              <a:t>Daniel S. Katz</a:t>
            </a:r>
          </a:p>
          <a:p>
            <a:r>
              <a:rPr lang="en-NZ" dirty="0" smtClean="0"/>
              <a:t>d.katz@ieee.org   @danielskatz</a:t>
            </a:r>
          </a:p>
          <a:p>
            <a:r>
              <a:rPr lang="en-NZ" dirty="0" smtClean="0"/>
              <a:t>Computation Institute, University of Chicago &amp; Argonne National Laboratory</a:t>
            </a:r>
          </a:p>
          <a:p>
            <a:endParaRPr lang="en-NZ" dirty="0"/>
          </a:p>
          <a:p>
            <a:r>
              <a:rPr lang="en-US" dirty="0" smtClean="0"/>
              <a:t>(much content </a:t>
            </a:r>
            <a:r>
              <a:rPr lang="en-US" dirty="0" smtClean="0"/>
              <a:t>adapted from </a:t>
            </a:r>
            <a:r>
              <a:rPr lang="en-US" dirty="0" smtClean="0"/>
              <a:t>Open Source Summit </a:t>
            </a:r>
            <a:r>
              <a:rPr lang="en-US" dirty="0" smtClean="0"/>
              <a:t>3: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Ben </a:t>
            </a:r>
            <a:r>
              <a:rPr lang="en-US" dirty="0" err="1"/>
              <a:t>Balter</a:t>
            </a:r>
            <a:r>
              <a:rPr lang="en-US" dirty="0"/>
              <a:t>, </a:t>
            </a:r>
            <a:r>
              <a:rPr lang="en-US" dirty="0" err="1" smtClean="0"/>
              <a:t>Github</a:t>
            </a:r>
            <a:r>
              <a:rPr lang="en-US" dirty="0" smtClean="0"/>
              <a:t> &amp; </a:t>
            </a:r>
            <a:r>
              <a:rPr lang="en-US" dirty="0"/>
              <a:t>Jim </a:t>
            </a:r>
            <a:r>
              <a:rPr lang="en-US" dirty="0" err="1"/>
              <a:t>Jagielski</a:t>
            </a:r>
            <a:r>
              <a:rPr lang="en-US" dirty="0"/>
              <a:t>, </a:t>
            </a:r>
            <a:r>
              <a:rPr lang="en-US" dirty="0" smtClean="0"/>
              <a:t>Apache &amp;</a:t>
            </a:r>
          </a:p>
          <a:p>
            <a:r>
              <a:rPr lang="en-US" dirty="0" smtClean="0"/>
              <a:t>Joseph </a:t>
            </a:r>
            <a:r>
              <a:rPr lang="en-US" dirty="0" err="1" smtClean="0"/>
              <a:t>Porcelli</a:t>
            </a:r>
            <a:r>
              <a:rPr lang="en-US" dirty="0" smtClean="0"/>
              <a:t>, </a:t>
            </a:r>
            <a:r>
              <a:rPr lang="en-US" dirty="0" err="1" smtClean="0"/>
              <a:t>GovDelivery</a:t>
            </a:r>
            <a:r>
              <a:rPr lang="en-US" dirty="0" smtClean="0"/>
              <a:t> &amp; notes </a:t>
            </a:r>
            <a:r>
              <a:rPr lang="en-US" dirty="0" smtClean="0"/>
              <a:t>from http://</a:t>
            </a:r>
            <a:r>
              <a:rPr lang="en-US" dirty="0" err="1" smtClean="0"/>
              <a:t>ossummit.org</a:t>
            </a:r>
            <a:r>
              <a:rPr lang="en-US" dirty="0" smtClean="0"/>
              <a:t>/)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39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Copyright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Creators have exclusive rights, including</a:t>
            </a:r>
          </a:p>
          <a:p>
            <a:pPr lvl="1"/>
            <a:r>
              <a:rPr lang="en-US" dirty="0" smtClean="0"/>
              <a:t>Reproduce (copies)</a:t>
            </a:r>
          </a:p>
          <a:p>
            <a:pPr lvl="1"/>
            <a:r>
              <a:rPr lang="en-US" dirty="0" smtClean="0"/>
              <a:t>Create derivative works</a:t>
            </a:r>
          </a:p>
          <a:p>
            <a:pPr lvl="1"/>
            <a:r>
              <a:rPr lang="en-US" dirty="0" smtClean="0"/>
              <a:t>Distribute copies</a:t>
            </a:r>
          </a:p>
          <a:p>
            <a:pPr lvl="1"/>
            <a:r>
              <a:rPr lang="en-US" dirty="0" smtClean="0"/>
              <a:t>Perform/display publicly</a:t>
            </a:r>
          </a:p>
          <a:p>
            <a:pPr lvl="1"/>
            <a:r>
              <a:rPr lang="en-US" dirty="0" smtClean="0"/>
              <a:t>Sell/assign rights to others (license)</a:t>
            </a:r>
          </a:p>
          <a:p>
            <a:pPr lvl="1"/>
            <a:r>
              <a:rPr lang="en-US" dirty="0" smtClean="0"/>
              <a:t>Transmit </a:t>
            </a:r>
          </a:p>
          <a:p>
            <a:endParaRPr lang="en-US" dirty="0"/>
          </a:p>
          <a:p>
            <a:r>
              <a:rPr lang="en-US" dirty="0" smtClean="0"/>
              <a:t>Since 1979, copyright is automatic at time of creation (at least in US)</a:t>
            </a:r>
          </a:p>
          <a:p>
            <a:r>
              <a:rPr lang="en-US" dirty="0" smtClean="0"/>
              <a:t>Can’t copyright ideas, only embodiments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727" y="6114984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Ben </a:t>
            </a:r>
            <a:r>
              <a:rPr lang="en-US" sz="1200" dirty="0" err="1" smtClean="0"/>
              <a:t>Balter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03394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Distinguishes rights &amp; use from ownership</a:t>
            </a:r>
          </a:p>
          <a:p>
            <a:pPr lvl="1"/>
            <a:r>
              <a:rPr lang="en-US" dirty="0" smtClean="0"/>
              <a:t>What can and can’t I do with your code</a:t>
            </a:r>
          </a:p>
          <a:p>
            <a:pPr lvl="1"/>
            <a:r>
              <a:rPr lang="en-US" dirty="0" smtClean="0"/>
              <a:t>If I contribute, what rights do I waive?</a:t>
            </a:r>
          </a:p>
          <a:p>
            <a:pPr marL="457200" lvl="1" indent="0">
              <a:buNone/>
            </a:pPr>
            <a:r>
              <a:rPr lang="en-US" dirty="0" smtClean="0"/>
              <a:t>(think of it like an apartment lease)</a:t>
            </a:r>
          </a:p>
          <a:p>
            <a:r>
              <a:rPr lang="en-US" dirty="0" smtClean="0"/>
              <a:t>Software Licensing</a:t>
            </a:r>
          </a:p>
          <a:p>
            <a:pPr lvl="1"/>
            <a:r>
              <a:rPr lang="en-US" dirty="0" smtClean="0"/>
              <a:t>Describe what rights I’m granting to you</a:t>
            </a:r>
          </a:p>
          <a:p>
            <a:pPr lvl="1"/>
            <a:r>
              <a:rPr lang="en-US" dirty="0" smtClean="0"/>
              <a:t>Disclaim that if something goes wrong with the code, you can’t sue me</a:t>
            </a:r>
          </a:p>
          <a:p>
            <a:pPr lvl="1"/>
            <a:r>
              <a:rPr lang="en-US" dirty="0" smtClean="0"/>
              <a:t>Require you to include the license if you redistribute my software</a:t>
            </a:r>
          </a:p>
          <a:p>
            <a:pPr lvl="1"/>
            <a:r>
              <a:rPr lang="en-US" dirty="0" smtClean="0"/>
              <a:t>Technically, you can create your own license, but don’t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727" y="6114984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Ben </a:t>
            </a:r>
            <a:r>
              <a:rPr lang="en-US" sz="1200" dirty="0" err="1" smtClean="0"/>
              <a:t>Balter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2479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Licenses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Generally include “credit me”</a:t>
            </a:r>
          </a:p>
          <a:p>
            <a:r>
              <a:rPr lang="en-US" dirty="0" smtClean="0"/>
              <a:t>MIT, BSD, Apache (permissive)</a:t>
            </a:r>
          </a:p>
          <a:p>
            <a:pPr lvl="1"/>
            <a:r>
              <a:rPr lang="en-US" dirty="0" smtClean="0"/>
              <a:t>Explicitly grant nearly unlimited rights</a:t>
            </a:r>
          </a:p>
          <a:p>
            <a:pPr lvl="2"/>
            <a:r>
              <a:rPr lang="en-US" dirty="0" smtClean="0"/>
              <a:t>Do what you want, including the copyright and permission notices, don’t blame/sue the copyright holder if there are problems</a:t>
            </a:r>
          </a:p>
          <a:p>
            <a:r>
              <a:rPr lang="en-US" dirty="0" smtClean="0"/>
              <a:t>GPL (</a:t>
            </a:r>
            <a:r>
              <a:rPr lang="en-US" dirty="0" err="1" smtClean="0"/>
              <a:t>copyleft</a:t>
            </a:r>
            <a:r>
              <a:rPr lang="en-US" dirty="0" smtClean="0"/>
              <a:t>, viral)</a:t>
            </a:r>
          </a:p>
          <a:p>
            <a:pPr lvl="1"/>
            <a:r>
              <a:rPr lang="en-US" dirty="0" smtClean="0"/>
              <a:t>Includes “make source available”</a:t>
            </a:r>
          </a:p>
          <a:p>
            <a:pPr lvl="1"/>
            <a:r>
              <a:rPr lang="en-US" dirty="0" smtClean="0"/>
              <a:t>derivative works must be GPL (if distributed)</a:t>
            </a:r>
          </a:p>
          <a:p>
            <a:r>
              <a:rPr lang="en-US" dirty="0" smtClean="0"/>
              <a:t>Dual licensing</a:t>
            </a:r>
          </a:p>
          <a:p>
            <a:pPr lvl="1"/>
            <a:r>
              <a:rPr lang="en-US" dirty="0" smtClean="0"/>
              <a:t>Usually GPL and something else</a:t>
            </a:r>
          </a:p>
          <a:p>
            <a:pPr lvl="1"/>
            <a:r>
              <a:rPr lang="en-US" dirty="0" smtClean="0"/>
              <a:t>Users can choose under which terms project is licensed</a:t>
            </a:r>
          </a:p>
          <a:p>
            <a:pPr lvl="1"/>
            <a:r>
              <a:rPr lang="en-US" dirty="0" smtClean="0"/>
              <a:t>Easier to incorporate within other, already licensed projects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727" y="6114984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Ben </a:t>
            </a:r>
            <a:r>
              <a:rPr lang="en-US" sz="1200" dirty="0" err="1" smtClean="0"/>
              <a:t>Balter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7370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Licensing to Build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license the project</a:t>
            </a:r>
          </a:p>
          <a:p>
            <a:r>
              <a:rPr lang="en-US" dirty="0" smtClean="0"/>
              <a:t>Coders don’t want to give away their code</a:t>
            </a:r>
          </a:p>
          <a:p>
            <a:r>
              <a:rPr lang="en-US" dirty="0" smtClean="0"/>
              <a:t>Minimize ambiguity, show you speak the language</a:t>
            </a:r>
          </a:p>
          <a:p>
            <a:r>
              <a:rPr lang="en-US" dirty="0" smtClean="0"/>
              <a:t>Use a familiar license (read: MIT)</a:t>
            </a:r>
          </a:p>
          <a:p>
            <a:pPr lvl="1"/>
            <a:r>
              <a:rPr lang="en-US" dirty="0" smtClean="0"/>
              <a:t>Include a </a:t>
            </a:r>
            <a:r>
              <a:rPr lang="en-US" dirty="0" err="1" smtClean="0"/>
              <a:t>LICENSE.txt</a:t>
            </a:r>
            <a:r>
              <a:rPr lang="en-US" dirty="0" smtClean="0"/>
              <a:t>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843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Reduce </a:t>
            </a:r>
            <a:r>
              <a:rPr lang="en-US" dirty="0" smtClean="0"/>
              <a:t>Friction: Increase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Make it possible for people to contribute with the least time and effort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educe acronyms</a:t>
            </a:r>
          </a:p>
          <a:p>
            <a:pPr lvl="1"/>
            <a:r>
              <a:rPr lang="en-US" dirty="0" smtClean="0"/>
              <a:t>Put a "how to contribute" file in every project</a:t>
            </a:r>
          </a:p>
          <a:p>
            <a:pPr lvl="1"/>
            <a:r>
              <a:rPr lang="en-US" dirty="0" smtClean="0"/>
              <a:t>Need to show developers how they can contribute, even if they aren't technical/science experts</a:t>
            </a:r>
          </a:p>
          <a:p>
            <a:pPr lvl="1"/>
            <a:r>
              <a:rPr lang="en-US" dirty="0" smtClean="0"/>
              <a:t>Developers should be able to get the system running on their machine with little effort, e.g. manual dependency management</a:t>
            </a:r>
          </a:p>
          <a:p>
            <a:pPr lvl="1"/>
            <a:r>
              <a:rPr lang="en-US" dirty="0" smtClean="0"/>
              <a:t>Tell everyone (not just developers) how they can contribute according to whatever they can provide, such as users, those who are interested, testers, educators, evangelists,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2050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Reduce Friction: Increase </a:t>
            </a:r>
            <a:r>
              <a:rPr lang="en-US" dirty="0" smtClean="0"/>
              <a:t>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Make all contributors equal</a:t>
            </a:r>
          </a:p>
          <a:p>
            <a:pPr lvl="1"/>
            <a:r>
              <a:rPr lang="en-US" dirty="0" smtClean="0"/>
              <a:t>Internal team and external team doesn’t work</a:t>
            </a:r>
          </a:p>
          <a:p>
            <a:pPr lvl="1"/>
            <a:r>
              <a:rPr lang="en-US" dirty="0" smtClean="0"/>
              <a:t>Make all communication electronic and open to all contributors</a:t>
            </a:r>
          </a:p>
          <a:p>
            <a:r>
              <a:rPr lang="en-US" dirty="0" smtClean="0"/>
              <a:t>Develop/find leaders</a:t>
            </a:r>
          </a:p>
          <a:p>
            <a:pPr lvl="1"/>
            <a:r>
              <a:rPr lang="en-US" dirty="0" smtClean="0"/>
              <a:t>Put together of a list of people who have been giving the most thoughtful responses – potential leaders</a:t>
            </a:r>
          </a:p>
          <a:p>
            <a:pPr lvl="1"/>
            <a:r>
              <a:rPr lang="en-US" dirty="0" smtClean="0"/>
              <a:t>When someone invests, invest back</a:t>
            </a:r>
          </a:p>
          <a:p>
            <a:pPr lvl="1"/>
            <a:r>
              <a:rPr lang="en-US" dirty="0" smtClean="0"/>
              <a:t>Need to keep bringing people in, and finding the leaders</a:t>
            </a:r>
          </a:p>
          <a:p>
            <a:pPr lvl="1"/>
            <a:r>
              <a:rPr lang="en-US" dirty="0" smtClean="0"/>
              <a:t>Say thank you - easy but remarkably effective in encouraging communities</a:t>
            </a:r>
          </a:p>
          <a:p>
            <a:r>
              <a:rPr lang="en-US" dirty="0" smtClean="0"/>
              <a:t>Make clear, public statements about the community and culture</a:t>
            </a:r>
          </a:p>
          <a:p>
            <a:pPr lvl="1"/>
            <a:r>
              <a:rPr lang="en-US" dirty="0" smtClean="0"/>
              <a:t>Ask the community to assist with developing these, then ask the community to validate the results</a:t>
            </a:r>
          </a:p>
          <a:p>
            <a:r>
              <a:rPr lang="en-US" dirty="0"/>
              <a:t>Help other leaders grow and trust the community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7359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Increase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– failing is learning</a:t>
            </a:r>
          </a:p>
          <a:p>
            <a:r>
              <a:rPr lang="en-US" dirty="0" smtClean="0"/>
              <a:t>Ask – what’s working, what’s next, what would help, what’s missing, would you be willing to get involved to make it happen, who else should be involved</a:t>
            </a:r>
          </a:p>
          <a:p>
            <a:r>
              <a:rPr lang="en-US" dirty="0" smtClean="0"/>
              <a:t>Communicate – Engage more and better with engaging email/posts</a:t>
            </a:r>
          </a:p>
          <a:p>
            <a:r>
              <a:rPr lang="en-US" dirty="0" smtClean="0"/>
              <a:t>Metrics – analyze metrics to guide activities</a:t>
            </a:r>
          </a:p>
          <a:p>
            <a:r>
              <a:rPr lang="en-US" dirty="0" smtClean="0"/>
              <a:t>Iterate – Apply lessons learned, continually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9985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Track engagement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Web views</a:t>
            </a:r>
            <a:endParaRPr lang="en-US" dirty="0"/>
          </a:p>
          <a:p>
            <a:pPr lvl="1"/>
            <a:r>
              <a:rPr lang="en-US" dirty="0" smtClean="0"/>
              <a:t>E-mails,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ickets created</a:t>
            </a:r>
          </a:p>
          <a:p>
            <a:pPr lvl="1"/>
            <a:r>
              <a:rPr lang="en-US" dirty="0" smtClean="0"/>
              <a:t>Tickets closed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uestions answered</a:t>
            </a:r>
            <a:endParaRPr lang="en-US" dirty="0"/>
          </a:p>
          <a:p>
            <a:pPr lvl="1"/>
            <a:r>
              <a:rPr lang="en-US" dirty="0"/>
              <a:t>Documentation created</a:t>
            </a:r>
          </a:p>
          <a:p>
            <a:pPr lvl="1"/>
            <a:r>
              <a:rPr lang="en-US" dirty="0" smtClean="0"/>
              <a:t>Training given</a:t>
            </a:r>
          </a:p>
          <a:p>
            <a:pPr lvl="1"/>
            <a:r>
              <a:rPr lang="en-US" dirty="0" smtClean="0"/>
              <a:t>Code contributions</a:t>
            </a:r>
            <a:endParaRPr lang="en-US" dirty="0"/>
          </a:p>
          <a:p>
            <a:pPr lvl="1"/>
            <a:r>
              <a:rPr lang="en-US" dirty="0" smtClean="0"/>
              <a:t>Code contributors</a:t>
            </a:r>
            <a:endParaRPr lang="en-US" dirty="0"/>
          </a:p>
          <a:p>
            <a:pPr lvl="1"/>
            <a:r>
              <a:rPr lang="en-US" dirty="0" smtClean="0"/>
              <a:t>Science </a:t>
            </a:r>
            <a:r>
              <a:rPr lang="en-US" dirty="0"/>
              <a:t>discoveries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0007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Gamification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Ideally used to increase engagement</a:t>
            </a:r>
          </a:p>
          <a:p>
            <a:r>
              <a:rPr lang="en-US" dirty="0" smtClean="0"/>
              <a:t>Define specific measurable goals</a:t>
            </a:r>
          </a:p>
          <a:p>
            <a:r>
              <a:rPr lang="en-US" dirty="0" smtClean="0"/>
              <a:t>Bring in new people</a:t>
            </a:r>
          </a:p>
          <a:p>
            <a:pPr lvl="1"/>
            <a:r>
              <a:rPr lang="en-US" dirty="0" smtClean="0"/>
              <a:t>Give them simple things to do first, and reward them for completing them</a:t>
            </a:r>
          </a:p>
          <a:p>
            <a:pPr lvl="1"/>
            <a:r>
              <a:rPr lang="en-US" dirty="0" smtClean="0"/>
              <a:t>Welcome them</a:t>
            </a:r>
          </a:p>
          <a:p>
            <a:pPr lvl="1"/>
            <a:r>
              <a:rPr lang="en-US" dirty="0" smtClean="0"/>
              <a:t>Let them try things out before signing up</a:t>
            </a:r>
          </a:p>
          <a:p>
            <a:r>
              <a:rPr lang="en-US" dirty="0" smtClean="0"/>
              <a:t>Keep them</a:t>
            </a:r>
          </a:p>
          <a:p>
            <a:pPr lvl="1"/>
            <a:r>
              <a:rPr lang="en-US" dirty="0" smtClean="0"/>
              <a:t>Personalize interactions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hank them</a:t>
            </a:r>
          </a:p>
          <a:p>
            <a:pPr lvl="1"/>
            <a:r>
              <a:rPr lang="en-US" dirty="0" smtClean="0"/>
              <a:t>Focus on intrinsic rewards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2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Technology for open source is available</a:t>
            </a:r>
          </a:p>
          <a:p>
            <a:r>
              <a:rPr lang="en-US" dirty="0" smtClean="0"/>
              <a:t>Psychology is even more important</a:t>
            </a:r>
          </a:p>
          <a:p>
            <a:r>
              <a:rPr lang="en-US" dirty="0" smtClean="0"/>
              <a:t>Small choices can have large effects</a:t>
            </a:r>
          </a:p>
          <a:p>
            <a:pPr lvl="1"/>
            <a:r>
              <a:rPr lang="en-US" dirty="0" smtClean="0"/>
              <a:t>Think about consequences when naming and describing your project, choosing license, governance, repo/wiki/web, etc.</a:t>
            </a:r>
          </a:p>
          <a:p>
            <a:r>
              <a:rPr lang="en-US" dirty="0" smtClean="0"/>
              <a:t>Make choices that satisfy intrinsic motivation</a:t>
            </a:r>
          </a:p>
          <a:p>
            <a:r>
              <a:rPr lang="en-US" dirty="0" smtClean="0"/>
              <a:t>Reduce friction</a:t>
            </a:r>
          </a:p>
          <a:p>
            <a:r>
              <a:rPr lang="en-US" dirty="0" smtClean="0"/>
              <a:t>Define outcomes, try, measure, change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48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Working towards Sustainable Software for Science: Practice and Experiences (WSSSPE)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wssspe.researchcomputing.org.uk</a:t>
            </a:r>
            <a:endParaRPr lang="en-US" dirty="0" smtClean="0"/>
          </a:p>
          <a:p>
            <a:pPr lvl="2"/>
            <a:r>
              <a:rPr lang="en-US" dirty="0" smtClean="0"/>
              <a:t>https://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danielskatz</a:t>
            </a:r>
            <a:r>
              <a:rPr lang="en-US" dirty="0" smtClean="0"/>
              <a:t>/WSSSPE</a:t>
            </a:r>
          </a:p>
          <a:p>
            <a:pPr lvl="2"/>
            <a:r>
              <a:rPr lang="en-US" dirty="0" smtClean="0"/>
              <a:t>WSSSPE1 report</a:t>
            </a:r>
          </a:p>
          <a:p>
            <a:pPr lvl="3"/>
            <a:r>
              <a:rPr lang="en-US" dirty="0" smtClean="0"/>
              <a:t>http://</a:t>
            </a:r>
            <a:r>
              <a:rPr lang="en-US" dirty="0" err="1" smtClean="0"/>
              <a:t>dx.doi.org</a:t>
            </a:r>
            <a:r>
              <a:rPr lang="en-US" dirty="0" smtClean="0"/>
              <a:t>/10.5334/</a:t>
            </a:r>
            <a:r>
              <a:rPr lang="en-US" dirty="0" err="1" smtClean="0"/>
              <a:t>jors.an</a:t>
            </a:r>
            <a:r>
              <a:rPr lang="en-US" dirty="0" smtClean="0"/>
              <a:t> (but...)</a:t>
            </a:r>
          </a:p>
          <a:p>
            <a:pPr lvl="3"/>
            <a:r>
              <a:rPr lang="en-US" dirty="0" smtClean="0"/>
              <a:t>http://</a:t>
            </a:r>
            <a:r>
              <a:rPr lang="en-US" dirty="0" err="1" smtClean="0"/>
              <a:t>openresearchsoftware.metajnl.com</a:t>
            </a:r>
            <a:r>
              <a:rPr lang="en-US" dirty="0" smtClean="0"/>
              <a:t>/article/view/</a:t>
            </a:r>
            <a:r>
              <a:rPr lang="en-US" dirty="0" err="1" smtClean="0"/>
              <a:t>jors.an</a:t>
            </a:r>
            <a:endParaRPr lang="en-US" dirty="0" smtClean="0"/>
          </a:p>
          <a:p>
            <a:r>
              <a:rPr lang="en-US" dirty="0" smtClean="0"/>
              <a:t>Application Skeletons</a:t>
            </a:r>
          </a:p>
          <a:p>
            <a:pPr lvl="1"/>
            <a:r>
              <a:rPr lang="en-US" dirty="0" smtClean="0"/>
              <a:t>https://</a:t>
            </a:r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applicationskeleton</a:t>
            </a:r>
            <a:r>
              <a:rPr lang="en-US" dirty="0" smtClean="0"/>
              <a:t>/Skeleton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dx.doi.org</a:t>
            </a:r>
            <a:r>
              <a:rPr lang="en-US" dirty="0" smtClean="0"/>
              <a:t>/10.5281/zenodo.13750 (again but...)</a:t>
            </a:r>
          </a:p>
          <a:p>
            <a:r>
              <a:rPr lang="en-US" dirty="0" smtClean="0"/>
              <a:t>NSF – http://</a:t>
            </a:r>
            <a:r>
              <a:rPr lang="en-US" dirty="0" err="1" smtClean="0"/>
              <a:t>www.nsf.gov</a:t>
            </a:r>
            <a:r>
              <a:rPr lang="en-US" dirty="0" smtClean="0"/>
              <a:t>/si2</a:t>
            </a:r>
          </a:p>
          <a:p>
            <a:r>
              <a:rPr lang="en-US" dirty="0" smtClean="0"/>
              <a:t>Open source is a not a panacea</a:t>
            </a:r>
          </a:p>
          <a:p>
            <a:pPr lvl="1"/>
            <a:r>
              <a:rPr lang="en-US" dirty="0" smtClean="0"/>
              <a:t>Technology isn’t difficult</a:t>
            </a:r>
            <a:endParaRPr lang="en-US" dirty="0"/>
          </a:p>
          <a:p>
            <a:pPr lvl="2"/>
            <a:r>
              <a:rPr lang="en-US" dirty="0" smtClean="0"/>
              <a:t>But people can be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1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Now or later</a:t>
            </a:r>
          </a:p>
          <a:p>
            <a:pPr lvl="1"/>
            <a:r>
              <a:rPr lang="en-US" dirty="0" err="1" smtClean="0"/>
              <a:t>d.katz@ieee.org</a:t>
            </a:r>
            <a:endParaRPr lang="en-US" dirty="0" smtClean="0"/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danielskatz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562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Open Source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committed &amp; energeti</a:t>
            </a:r>
            <a:r>
              <a:rPr lang="en-US" dirty="0" smtClean="0"/>
              <a:t>c l</a:t>
            </a:r>
            <a:r>
              <a:rPr lang="en-US" dirty="0" smtClean="0"/>
              <a:t>eader/visionary</a:t>
            </a:r>
          </a:p>
          <a:p>
            <a:r>
              <a:rPr lang="en-US" dirty="0" smtClean="0"/>
              <a:t>Be </a:t>
            </a:r>
            <a:r>
              <a:rPr lang="en-US" dirty="0" smtClean="0"/>
              <a:t>clear about what you want</a:t>
            </a:r>
          </a:p>
          <a:p>
            <a:r>
              <a:rPr lang="en-US" dirty="0" smtClean="0"/>
              <a:t>Engage community</a:t>
            </a:r>
            <a:endParaRPr lang="en-US" dirty="0" smtClean="0"/>
          </a:p>
          <a:p>
            <a:r>
              <a:rPr lang="en-US" dirty="0" smtClean="0"/>
              <a:t>Increase engagement</a:t>
            </a:r>
          </a:p>
          <a:p>
            <a:r>
              <a:rPr lang="en-US" dirty="0" smtClean="0"/>
              <a:t>Track engagement activities towards project goals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431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 Clear About What You Want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Treat an open source project like a political campaign</a:t>
            </a:r>
          </a:p>
          <a:p>
            <a:pPr lvl="1"/>
            <a:r>
              <a:rPr lang="en-US" dirty="0"/>
              <a:t>Paint a </a:t>
            </a:r>
            <a:r>
              <a:rPr lang="en-US" dirty="0" smtClean="0"/>
              <a:t>vision</a:t>
            </a:r>
            <a:endParaRPr lang="en-US" dirty="0"/>
          </a:p>
          <a:p>
            <a:pPr lvl="1"/>
            <a:r>
              <a:rPr lang="en-US" dirty="0"/>
              <a:t>S</a:t>
            </a:r>
            <a:r>
              <a:rPr lang="en-US" dirty="0" smtClean="0"/>
              <a:t>ay </a:t>
            </a:r>
            <a:r>
              <a:rPr lang="en-US" dirty="0"/>
              <a:t>where you want to </a:t>
            </a:r>
            <a:r>
              <a:rPr lang="en-US" dirty="0" smtClean="0"/>
              <a:t>go</a:t>
            </a:r>
            <a:endParaRPr lang="en-US" dirty="0"/>
          </a:p>
          <a:p>
            <a:pPr lvl="1"/>
            <a:r>
              <a:rPr lang="en-US" dirty="0" smtClean="0"/>
              <a:t>Ask </a:t>
            </a:r>
            <a:r>
              <a:rPr lang="en-US" dirty="0"/>
              <a:t>for help in getting there</a:t>
            </a:r>
          </a:p>
          <a:p>
            <a:r>
              <a:rPr lang="en-US" dirty="0" smtClean="0"/>
              <a:t>Requires ongoing </a:t>
            </a:r>
            <a:r>
              <a:rPr lang="en-US" dirty="0"/>
              <a:t>involvement of team/community </a:t>
            </a:r>
            <a:r>
              <a:rPr lang="en-US" dirty="0" smtClean="0"/>
              <a:t>leaders</a:t>
            </a:r>
          </a:p>
          <a:p>
            <a:pPr lvl="1"/>
            <a:r>
              <a:rPr lang="en-US" dirty="0" smtClean="0"/>
              <a:t>“Governance”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8581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Governance &amp;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Walled Garden</a:t>
            </a:r>
          </a:p>
          <a:p>
            <a:pPr lvl="1"/>
            <a:r>
              <a:rPr lang="en-US" dirty="0" smtClean="0"/>
              <a:t>Open source through license only, no real community</a:t>
            </a:r>
          </a:p>
          <a:p>
            <a:pPr lvl="1"/>
            <a:r>
              <a:rPr lang="en-US" dirty="0" smtClean="0"/>
              <a:t>Often run by corporation</a:t>
            </a:r>
          </a:p>
          <a:p>
            <a:pPr lvl="1"/>
            <a:r>
              <a:rPr lang="en-US" dirty="0" smtClean="0"/>
              <a:t>Can have focused design, good usage</a:t>
            </a:r>
          </a:p>
          <a:p>
            <a:pPr lvl="1"/>
            <a:r>
              <a:rPr lang="en-US" dirty="0" smtClean="0"/>
              <a:t>Apple app store as example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08304" y="6114984"/>
            <a:ext cx="1842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Jim </a:t>
            </a:r>
            <a:r>
              <a:rPr lang="en-US" sz="1200" dirty="0" err="1"/>
              <a:t>Jagielski</a:t>
            </a:r>
            <a:endParaRPr lang="en-US" sz="1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4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Governance &amp;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Benevolent Dictatorship</a:t>
            </a:r>
          </a:p>
          <a:p>
            <a:pPr lvl="1"/>
            <a:r>
              <a:rPr lang="en-US" dirty="0" smtClean="0"/>
              <a:t>One person has ultimate say</a:t>
            </a:r>
          </a:p>
          <a:p>
            <a:pPr lvl="1"/>
            <a:r>
              <a:rPr lang="en-US" dirty="0" smtClean="0"/>
              <a:t>Ideally light touch, influence, final decisions</a:t>
            </a:r>
          </a:p>
          <a:p>
            <a:pPr lvl="1"/>
            <a:r>
              <a:rPr lang="en-US" dirty="0" smtClean="0"/>
              <a:t>Mandate from the community (who can leave if not satisfied)</a:t>
            </a:r>
          </a:p>
          <a:p>
            <a:pPr lvl="1"/>
            <a:r>
              <a:rPr lang="en-US" dirty="0"/>
              <a:t>Linux kernel best known example, also common in </a:t>
            </a:r>
            <a:r>
              <a:rPr lang="en-US" dirty="0" smtClean="0"/>
              <a:t>languages</a:t>
            </a:r>
          </a:p>
          <a:p>
            <a:pPr lvl="2"/>
            <a:r>
              <a:rPr lang="en-US" dirty="0" smtClean="0"/>
              <a:t>Question about long-term sustainability</a:t>
            </a:r>
          </a:p>
          <a:p>
            <a:pPr lvl="3"/>
            <a:r>
              <a:rPr lang="en-US" dirty="0"/>
              <a:t>Do new people want to join?</a:t>
            </a:r>
          </a:p>
          <a:p>
            <a:pPr lvl="3"/>
            <a:r>
              <a:rPr lang="en-US" dirty="0" smtClean="0"/>
              <a:t>What happens when dictator leaves?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08304" y="6114984"/>
            <a:ext cx="1842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Jim </a:t>
            </a:r>
            <a:r>
              <a:rPr lang="en-US" sz="1200" dirty="0" err="1"/>
              <a:t>Jagielski</a:t>
            </a:r>
            <a:endParaRPr lang="en-US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0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Governance &amp;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Meritocracy</a:t>
            </a:r>
          </a:p>
          <a:p>
            <a:pPr lvl="1"/>
            <a:r>
              <a:rPr lang="en-US" dirty="0" smtClean="0"/>
              <a:t>Flat layer of peers</a:t>
            </a:r>
          </a:p>
          <a:p>
            <a:pPr lvl="1"/>
            <a:r>
              <a:rPr lang="en-US" dirty="0" smtClean="0"/>
              <a:t>Forces the community to work together</a:t>
            </a:r>
          </a:p>
          <a:p>
            <a:pPr lvl="1"/>
            <a:r>
              <a:rPr lang="en-US" dirty="0" smtClean="0"/>
              <a:t>Provides a neutral place for individuals and companies to work together</a:t>
            </a:r>
          </a:p>
          <a:p>
            <a:pPr lvl="1"/>
            <a:r>
              <a:rPr lang="en-US" dirty="0" smtClean="0"/>
              <a:t>Merit earned by deeds, not position or reputation</a:t>
            </a:r>
          </a:p>
          <a:p>
            <a:pPr lvl="1"/>
            <a:r>
              <a:rPr lang="en-US" dirty="0" smtClean="0"/>
              <a:t>Example: all Apache projects</a:t>
            </a:r>
          </a:p>
          <a:p>
            <a:endParaRPr lang="en-US" dirty="0" smtClean="0"/>
          </a:p>
          <a:p>
            <a:r>
              <a:rPr lang="en-US" dirty="0" smtClean="0"/>
              <a:t>Each project may have a “natural” governance model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6114984"/>
            <a:ext cx="1842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Jim </a:t>
            </a:r>
            <a:r>
              <a:rPr lang="en-US" sz="1200" dirty="0" err="1"/>
              <a:t>Jagielski</a:t>
            </a:r>
            <a:endParaRPr lang="en-US" sz="12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0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Engage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More hands -&gt; quicker work</a:t>
            </a:r>
            <a:endParaRPr lang="en-US" dirty="0" smtClean="0"/>
          </a:p>
          <a:p>
            <a:pPr lvl="1"/>
            <a:r>
              <a:rPr lang="en-US" dirty="0" smtClean="0"/>
              <a:t>More minds -</a:t>
            </a:r>
            <a:r>
              <a:rPr lang="en-US" dirty="0" smtClean="0"/>
              <a:t>&gt; </a:t>
            </a:r>
            <a:r>
              <a:rPr lang="en-US" dirty="0" smtClean="0"/>
              <a:t>better solutions</a:t>
            </a:r>
            <a:endParaRPr lang="en-US" dirty="0" smtClean="0"/>
          </a:p>
          <a:p>
            <a:r>
              <a:rPr lang="en-US" dirty="0" smtClean="0"/>
              <a:t>Engagement: meaningful and valuable actions that produce a measurable result</a:t>
            </a:r>
          </a:p>
          <a:p>
            <a:r>
              <a:rPr lang="en-US" dirty="0" smtClean="0"/>
              <a:t>Engagement = Motivation + Support – </a:t>
            </a:r>
            <a:r>
              <a:rPr lang="en-US" b="1" dirty="0" smtClean="0"/>
              <a:t>Friction</a:t>
            </a:r>
          </a:p>
          <a:p>
            <a:pPr lvl="1"/>
            <a:r>
              <a:rPr lang="en-US" dirty="0" smtClean="0"/>
              <a:t>Intrinsic motivation: self-fulfillment, altruism, satisfaction, accomplishment, pleasure of sharing, curiosity, </a:t>
            </a:r>
            <a:r>
              <a:rPr lang="en-US" b="1" dirty="0" smtClean="0"/>
              <a:t>real contribution to science</a:t>
            </a:r>
          </a:p>
          <a:p>
            <a:pPr lvl="1"/>
            <a:r>
              <a:rPr lang="en-US" dirty="0" smtClean="0"/>
              <a:t>Extrinsic motivation: </a:t>
            </a:r>
            <a:r>
              <a:rPr lang="en-US" b="1" dirty="0" smtClean="0"/>
              <a:t>job</a:t>
            </a:r>
            <a:r>
              <a:rPr lang="en-US" dirty="0" smtClean="0"/>
              <a:t>, rewards, </a:t>
            </a:r>
            <a:r>
              <a:rPr lang="en-US" b="1" dirty="0" smtClean="0"/>
              <a:t>recognition</a:t>
            </a:r>
            <a:r>
              <a:rPr lang="en-US" dirty="0" smtClean="0"/>
              <a:t>, influence, knowledge, relationships, community membership</a:t>
            </a:r>
          </a:p>
          <a:p>
            <a:pPr lvl="1"/>
            <a:r>
              <a:rPr lang="en-US" dirty="0" smtClean="0"/>
              <a:t>Support: ease, relevance, timeliness, value</a:t>
            </a:r>
          </a:p>
          <a:p>
            <a:pPr lvl="1"/>
            <a:r>
              <a:rPr lang="en-US" dirty="0" smtClean="0"/>
              <a:t>Friction: technology, time, access, knowledge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610" y="6114984"/>
            <a:ext cx="2058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</a:t>
            </a:r>
            <a:r>
              <a:rPr lang="en-US" sz="1200" dirty="0"/>
              <a:t>Joseph </a:t>
            </a:r>
            <a:r>
              <a:rPr lang="en-US" sz="1200" dirty="0" err="1"/>
              <a:t>Porcelli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6015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Friction: Project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Friction</a:t>
            </a:r>
          </a:p>
          <a:p>
            <a:pPr lvl="1"/>
            <a:r>
              <a:rPr lang="en-US" dirty="0" smtClean="0"/>
              <a:t>Do: Use a familiar license</a:t>
            </a:r>
          </a:p>
          <a:p>
            <a:pPr lvl="1"/>
            <a:r>
              <a:rPr lang="en-US" dirty="0" smtClean="0"/>
              <a:t>Do: Spell things out in the project readme</a:t>
            </a:r>
          </a:p>
          <a:p>
            <a:pPr lvl="1"/>
            <a:r>
              <a:rPr lang="en-US" dirty="0" smtClean="0"/>
              <a:t>Do: Include a </a:t>
            </a:r>
            <a:r>
              <a:rPr lang="en-US" dirty="0" err="1" smtClean="0"/>
              <a:t>LICENSE.txt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Do: Include a </a:t>
            </a:r>
            <a:r>
              <a:rPr lang="en-US" dirty="0" err="1" smtClean="0"/>
              <a:t>CONTRIBUTING.md</a:t>
            </a:r>
            <a:r>
              <a:rPr lang="en-US" dirty="0" smtClean="0"/>
              <a:t> file</a:t>
            </a:r>
          </a:p>
          <a:p>
            <a:pPr lvl="1"/>
            <a:r>
              <a:rPr lang="en-US" dirty="0" smtClean="0"/>
              <a:t>Don’t: Require a Contributor License Agreement</a:t>
            </a:r>
          </a:p>
          <a:p>
            <a:pPr lvl="1"/>
            <a:r>
              <a:rPr lang="en-US" dirty="0" smtClean="0"/>
              <a:t>Do: explain context, relationship to other projects</a:t>
            </a:r>
          </a:p>
          <a:p>
            <a:pPr lvl="2"/>
            <a:r>
              <a:rPr lang="en-US" dirty="0" smtClean="0"/>
              <a:t>What software/services do you think are available to use</a:t>
            </a:r>
          </a:p>
          <a:p>
            <a:pPr lvl="2"/>
            <a:r>
              <a:rPr lang="en-US" dirty="0" smtClean="0"/>
              <a:t>What do you plan to build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536" y="6484316"/>
            <a:ext cx="4104456" cy="30777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Building Scientific Software Communities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7727" y="6114984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Adapted from Ben </a:t>
            </a:r>
            <a:r>
              <a:rPr lang="en-US" sz="1200" dirty="0" err="1" smtClean="0"/>
              <a:t>Balter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4593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I_blue_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9887</TotalTime>
  <Words>1321</Words>
  <Application>Microsoft Macintosh PowerPoint</Application>
  <PresentationFormat>On-screen Show (4:3)</PresentationFormat>
  <Paragraphs>213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CI_blue_template_V4</vt:lpstr>
      <vt:lpstr>Building Scientific Software Communities</vt:lpstr>
      <vt:lpstr>My Experience</vt:lpstr>
      <vt:lpstr>Building Open Source Communities</vt:lpstr>
      <vt:lpstr>Be Clear About What You Want</vt:lpstr>
      <vt:lpstr>Governance &amp; Communities</vt:lpstr>
      <vt:lpstr>Governance &amp; Communities</vt:lpstr>
      <vt:lpstr>Governance &amp; Communities</vt:lpstr>
      <vt:lpstr>Engage Community</vt:lpstr>
      <vt:lpstr>Reduce Friction: Project Setup</vt:lpstr>
      <vt:lpstr>Copyright</vt:lpstr>
      <vt:lpstr>Licensing</vt:lpstr>
      <vt:lpstr>Licenses</vt:lpstr>
      <vt:lpstr>Licensing to Build Communities</vt:lpstr>
      <vt:lpstr>Reduce Friction: Increase Contributions</vt:lpstr>
      <vt:lpstr>Reduce Friction: Increase Contributors</vt:lpstr>
      <vt:lpstr>Increase Engagement</vt:lpstr>
      <vt:lpstr>Track engagement activities</vt:lpstr>
      <vt:lpstr>Gamification</vt:lpstr>
      <vt:lpstr>Conclusions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Kyle</dc:creator>
  <cp:lastModifiedBy>Daniel S. Katz</cp:lastModifiedBy>
  <cp:revision>566</cp:revision>
  <dcterms:created xsi:type="dcterms:W3CDTF">2011-04-29T17:34:27Z</dcterms:created>
  <dcterms:modified xsi:type="dcterms:W3CDTF">2015-01-20T17:09:20Z</dcterms:modified>
</cp:coreProperties>
</file>