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3" r:id="rId2"/>
    <p:sldId id="276" r:id="rId3"/>
    <p:sldId id="284" r:id="rId4"/>
    <p:sldId id="285" r:id="rId5"/>
    <p:sldId id="286" r:id="rId6"/>
    <p:sldId id="287" r:id="rId7"/>
    <p:sldId id="27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AAE"/>
    <a:srgbClr val="3366FF"/>
    <a:srgbClr val="00000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1" d="100"/>
          <a:sy n="61" d="100"/>
        </p:scale>
        <p:origin x="-2928" y="-12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63ECA-407B-974F-9938-CFC0D5F28153}" type="datetimeFigureOut">
              <a:rPr lang="it-IT" smtClean="0"/>
              <a:t>21/01/2015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Fare clic per modificare gli stili del testo dello schema</a:t>
            </a:r>
          </a:p>
          <a:p>
            <a:pPr lvl="1"/>
            <a:r>
              <a:rPr lang="x-none" smtClean="0"/>
              <a:t>Secondo livello</a:t>
            </a:r>
          </a:p>
          <a:p>
            <a:pPr lvl="2"/>
            <a:r>
              <a:rPr lang="x-none" smtClean="0"/>
              <a:t>Terzo livello</a:t>
            </a:r>
          </a:p>
          <a:p>
            <a:pPr lvl="3"/>
            <a:r>
              <a:rPr lang="x-none" smtClean="0"/>
              <a:t>Quarto livello</a:t>
            </a:r>
          </a:p>
          <a:p>
            <a:pPr lvl="4"/>
            <a:r>
              <a:rPr lang="x-none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8FB98-6497-514E-8EA6-0A6483A495E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4095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4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80000" y="1144800"/>
            <a:ext cx="8791200" cy="484822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770814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DarkBlue Layou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92162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DarkBlue Small Layou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Image 2" descr="LOGOfin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2"/>
          <a:stretch/>
        </p:blipFill>
        <p:spPr>
          <a:xfrm>
            <a:off x="3521067" y="2976142"/>
            <a:ext cx="1172455" cy="11808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60364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Whi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tx1"/>
                </a:solidFill>
              </a:rPr>
              <a:pPr algn="r"/>
              <a:t>‹#›</a:t>
            </a:fld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04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White Smal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tx1"/>
                </a:solidFill>
              </a:rPr>
              <a:pPr algn="r"/>
              <a:t>‹#›</a:t>
            </a:fld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374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tx1"/>
                </a:solidFill>
              </a:rPr>
              <a:pPr algn="r"/>
              <a:t>‹#›</a:t>
            </a:fld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28600" y="6324600"/>
            <a:ext cx="5029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400" baseline="0" dirty="0" smtClean="0">
                <a:solidFill>
                  <a:schemeClr val="tx1"/>
                </a:solidFill>
              </a:rPr>
              <a:t>M. Maggi </a:t>
            </a:r>
            <a:r>
              <a:rPr lang="en-GB" sz="1100" baseline="0" dirty="0" smtClean="0">
                <a:solidFill>
                  <a:schemeClr val="tx1"/>
                </a:solidFill>
              </a:rPr>
              <a:t>(presented by A. Valassi) </a:t>
            </a:r>
            <a:r>
              <a:rPr lang="en-GB" sz="1400" baseline="0" dirty="0" smtClean="0">
                <a:solidFill>
                  <a:schemeClr val="tx1"/>
                </a:solidFill>
              </a:rPr>
              <a:t>– Data Preservation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724400" y="6322131"/>
            <a:ext cx="37338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 smtClean="0">
                <a:solidFill>
                  <a:schemeClr val="tx1"/>
                </a:solidFill>
              </a:rPr>
              <a:t>HSF</a:t>
            </a:r>
            <a:r>
              <a:rPr lang="en-GB" sz="1400" baseline="0" dirty="0" smtClean="0">
                <a:solidFill>
                  <a:schemeClr val="tx1"/>
                </a:solidFill>
              </a:rPr>
              <a:t> Workshop – SLAC, 20</a:t>
            </a:r>
            <a:r>
              <a:rPr lang="en-GB" sz="1400" baseline="30000" dirty="0" smtClean="0">
                <a:solidFill>
                  <a:schemeClr val="tx1"/>
                </a:solidFill>
              </a:rPr>
              <a:t>th</a:t>
            </a:r>
            <a:r>
              <a:rPr lang="en-GB" sz="1400" baseline="0" dirty="0" smtClean="0">
                <a:solidFill>
                  <a:schemeClr val="tx1"/>
                </a:solidFill>
              </a:rPr>
              <a:t> Jan 2015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703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u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0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52400" y="1143000"/>
            <a:ext cx="8791200" cy="484822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0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91764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3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"/>
          </p:nvPr>
        </p:nvSpPr>
        <p:spPr>
          <a:xfrm>
            <a:off x="180000" y="1144800"/>
            <a:ext cx="8791200" cy="484822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91510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Column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>
            <a:spLocks noGrp="1"/>
          </p:cNvSpPr>
          <p:nvPr>
            <p:ph sz="half" idx="12"/>
          </p:nvPr>
        </p:nvSpPr>
        <p:spPr>
          <a:xfrm>
            <a:off x="4665600" y="1159200"/>
            <a:ext cx="4305600" cy="484222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3"/>
          </p:nvPr>
        </p:nvSpPr>
        <p:spPr>
          <a:xfrm>
            <a:off x="180000" y="1159200"/>
            <a:ext cx="4298400" cy="4842227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0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33975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Columns Smal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/>
          <p:cNvSpPr>
            <a:spLocks noGrp="1"/>
          </p:cNvSpPr>
          <p:nvPr>
            <p:ph sz="half" idx="12"/>
          </p:nvPr>
        </p:nvSpPr>
        <p:spPr>
          <a:xfrm>
            <a:off x="4665600" y="1159200"/>
            <a:ext cx="4305600" cy="484222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3"/>
          </p:nvPr>
        </p:nvSpPr>
        <p:spPr>
          <a:xfrm>
            <a:off x="180000" y="1159200"/>
            <a:ext cx="4298400" cy="4842227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rgbClr val="000000"/>
                </a:solidFill>
              </a:defRPr>
            </a:lvl1pPr>
            <a:lvl2pPr>
              <a:defRPr sz="18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400">
                <a:solidFill>
                  <a:srgbClr val="000000"/>
                </a:solidFill>
              </a:defRPr>
            </a:lvl4pPr>
            <a:lvl5pPr>
              <a:defRPr sz="1400">
                <a:solidFill>
                  <a:srgbClr val="000000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200" cy="731308"/>
          </a:xfrm>
          <a:prstGeom prst="rect">
            <a:avLst/>
          </a:prstGeom>
        </p:spPr>
        <p:txBody>
          <a:bodyPr anchor="ctr"/>
          <a:lstStyle>
            <a:lvl1pPr algn="ctr">
              <a:defRPr sz="40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057829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t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695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hit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tx1"/>
                </a:solidFill>
              </a:rPr>
              <a:pPr algn="r"/>
              <a:t>‹#›</a:t>
            </a:fld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709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Blu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style</a:t>
            </a:r>
            <a:endParaRPr kumimoji="0" lang="en-US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style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Image 2" descr="LOGOfin.eps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2"/>
          <a:stretch/>
        </p:blipFill>
        <p:spPr>
          <a:xfrm>
            <a:off x="123867" y="6281665"/>
            <a:ext cx="516933" cy="520612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8722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arkBlu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Image 2" descr="LOGOfin.eps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2"/>
          <a:stretch/>
        </p:blipFill>
        <p:spPr>
          <a:xfrm>
            <a:off x="123867" y="6281665"/>
            <a:ext cx="516933" cy="520612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dirty="0" smtClean="0"/>
              <a:t>Click to edit style</a:t>
            </a:r>
            <a:endParaRPr kumimoji="0"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29351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>
            <a:solidFill>
              <a:srgbClr val="1E5A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age 2" descr="LOGOfin.eps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12"/>
          <a:stretch/>
        </p:blipFill>
        <p:spPr>
          <a:xfrm>
            <a:off x="123867" y="6281665"/>
            <a:ext cx="516933" cy="52061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38200" y="6324600"/>
            <a:ext cx="44196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400" dirty="0" smtClean="0"/>
              <a:t>A.</a:t>
            </a:r>
            <a:r>
              <a:rPr lang="en-GB" sz="1400" baseline="0" dirty="0" smtClean="0"/>
              <a:t> Valassi – Data Preservation</a:t>
            </a:r>
            <a:endParaRPr lang="en-GB" sz="1400" dirty="0"/>
          </a:p>
        </p:txBody>
      </p:sp>
      <p:sp>
        <p:nvSpPr>
          <p:cNvPr id="6" name="Rectangle 5"/>
          <p:cNvSpPr/>
          <p:nvPr userDrawn="1"/>
        </p:nvSpPr>
        <p:spPr>
          <a:xfrm>
            <a:off x="4724400" y="6322131"/>
            <a:ext cx="37338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 smtClean="0"/>
              <a:t>HSF</a:t>
            </a:r>
            <a:r>
              <a:rPr lang="en-GB" sz="1400" baseline="0" dirty="0" smtClean="0"/>
              <a:t> Workshop – SLAC, 20</a:t>
            </a:r>
            <a:r>
              <a:rPr lang="en-GB" sz="1400" baseline="30000" dirty="0" smtClean="0"/>
              <a:t>th</a:t>
            </a:r>
            <a:r>
              <a:rPr lang="en-GB" sz="1400" baseline="0" dirty="0" smtClean="0"/>
              <a:t> Jan 2015</a:t>
            </a:r>
            <a:endParaRPr lang="en-GB" sz="14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8534400" y="6324600"/>
            <a:ext cx="4572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fld id="{17918391-D411-FE40-AAD7-861AE5233E0E}" type="slidenum">
              <a:rPr lang="en-US" sz="1400" smtClean="0">
                <a:solidFill>
                  <a:schemeClr val="bg1"/>
                </a:solidFill>
              </a:rPr>
              <a:pPr algn="r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0" r:id="rId4"/>
    <p:sldLayoutId id="2147483661" r:id="rId5"/>
    <p:sldLayoutId id="2147483659" r:id="rId6"/>
    <p:sldLayoutId id="2147483654" r:id="rId7"/>
    <p:sldLayoutId id="2147483657" r:id="rId8"/>
    <p:sldLayoutId id="2147483656" r:id="rId9"/>
    <p:sldLayoutId id="2147483652" r:id="rId10"/>
    <p:sldLayoutId id="2147483655" r:id="rId11"/>
    <p:sldLayoutId id="2147483651" r:id="rId12"/>
    <p:sldLayoutId id="2147483650" r:id="rId13"/>
    <p:sldLayoutId id="2147483665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phep.or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opendata.cern.ch/collection/data-policies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gif"/><Relationship Id="rId5" Type="http://schemas.openxmlformats.org/officeDocument/2006/relationships/image" Target="../media/image13.png"/><Relationship Id="rId10" Type="http://schemas.openxmlformats.org/officeDocument/2006/relationships/image" Target="../media/image18.tiff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5"/>
          <p:cNvGrpSpPr/>
          <p:nvPr/>
        </p:nvGrpSpPr>
        <p:grpSpPr>
          <a:xfrm>
            <a:off x="312255" y="609600"/>
            <a:ext cx="8559462" cy="840488"/>
            <a:chOff x="500993" y="3125059"/>
            <a:chExt cx="8559462" cy="840488"/>
          </a:xfrm>
        </p:grpSpPr>
        <p:pic>
          <p:nvPicPr>
            <p:cNvPr id="12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993" y="3125059"/>
              <a:ext cx="1654708" cy="840488"/>
            </a:xfrm>
            <a:prstGeom prst="rect">
              <a:avLst/>
            </a:prstGeom>
          </p:spPr>
        </p:pic>
        <p:sp>
          <p:nvSpPr>
            <p:cNvPr id="13" name="TextBox 7"/>
            <p:cNvSpPr txBox="1"/>
            <p:nvPr/>
          </p:nvSpPr>
          <p:spPr>
            <a:xfrm>
              <a:off x="2254977" y="3229429"/>
              <a:ext cx="68054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2000" dirty="0" smtClean="0">
                  <a:solidFill>
                    <a:prstClr val="black"/>
                  </a:solidFill>
                  <a:latin typeface="American Typewriter"/>
                  <a:cs typeface="American Typewriter"/>
                </a:rPr>
                <a:t>International Collaboration for Data Preservation and </a:t>
              </a:r>
            </a:p>
            <a:p>
              <a:pPr defTabSz="457200"/>
              <a:r>
                <a:rPr lang="en-US" sz="2000" dirty="0" smtClean="0">
                  <a:solidFill>
                    <a:prstClr val="black"/>
                  </a:solidFill>
                  <a:latin typeface="American Typewriter"/>
                  <a:cs typeface="American Typewriter"/>
                </a:rPr>
                <a:t>Long Term Analysis in High Energy Physics</a:t>
              </a:r>
              <a:endParaRPr lang="en-US" sz="2000" dirty="0">
                <a:solidFill>
                  <a:prstClr val="black"/>
                </a:solidFill>
                <a:latin typeface="American Typewriter"/>
                <a:cs typeface="American Typewriter"/>
              </a:endParaRPr>
            </a:p>
          </p:txBody>
        </p:sp>
      </p:grpSp>
      <p:sp>
        <p:nvSpPr>
          <p:cNvPr id="14" name="Sottotitolo 2"/>
          <p:cNvSpPr txBox="1">
            <a:spLocks/>
          </p:cNvSpPr>
          <p:nvPr/>
        </p:nvSpPr>
        <p:spPr>
          <a:xfrm>
            <a:off x="1524000" y="4572000"/>
            <a:ext cx="6400800" cy="1906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</a:pPr>
            <a:r>
              <a:rPr lang="en-GB" sz="3600" dirty="0" smtClean="0">
                <a:solidFill>
                  <a:srgbClr val="0000FF"/>
                </a:solidFill>
                <a:latin typeface="Noteworthy Light"/>
                <a:cs typeface="Noteworthy Light"/>
              </a:rPr>
              <a:t>Marcello Maggi (INFN)</a:t>
            </a:r>
          </a:p>
          <a:p>
            <a:pPr>
              <a:lnSpc>
                <a:spcPct val="70000"/>
              </a:lnSpc>
            </a:pPr>
            <a:r>
              <a:rPr lang="en-GB" sz="3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Noteworthy Light"/>
                <a:cs typeface="Noteworthy Light"/>
              </a:rPr>
              <a:t>On behalf of DPHEP</a:t>
            </a:r>
          </a:p>
          <a:p>
            <a:pPr>
              <a:lnSpc>
                <a:spcPct val="70000"/>
              </a:lnSpc>
            </a:pPr>
            <a:endParaRPr lang="en-GB" sz="3600" dirty="0" smtClean="0">
              <a:solidFill>
                <a:schemeClr val="tx2">
                  <a:lumMod val="60000"/>
                  <a:lumOff val="40000"/>
                </a:schemeClr>
              </a:solidFill>
              <a:latin typeface="Noteworthy Light"/>
              <a:cs typeface="Noteworthy Light"/>
            </a:endParaRPr>
          </a:p>
          <a:p>
            <a:pPr>
              <a:lnSpc>
                <a:spcPct val="70000"/>
              </a:lnSpc>
            </a:pPr>
            <a:r>
              <a:rPr lang="en-GB" sz="2400" dirty="0" smtClean="0">
                <a:solidFill>
                  <a:srgbClr val="008000"/>
                </a:solidFill>
                <a:latin typeface="Noteworthy Light"/>
                <a:cs typeface="Noteworthy Light"/>
              </a:rPr>
              <a:t>presented by Andrea Valassi (CERN)</a:t>
            </a:r>
            <a:endParaRPr lang="en-GB" sz="2400" dirty="0">
              <a:solidFill>
                <a:srgbClr val="008000"/>
              </a:solidFill>
              <a:latin typeface="Noteworthy Light"/>
              <a:cs typeface="Noteworthy Light"/>
            </a:endParaRPr>
          </a:p>
        </p:txBody>
      </p:sp>
      <p:sp>
        <p:nvSpPr>
          <p:cNvPr id="15" name="Sottotitolo 2"/>
          <p:cNvSpPr txBox="1">
            <a:spLocks/>
          </p:cNvSpPr>
          <p:nvPr/>
        </p:nvSpPr>
        <p:spPr>
          <a:xfrm>
            <a:off x="312255" y="3427838"/>
            <a:ext cx="8603145" cy="915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800" b="1" dirty="0">
                <a:solidFill>
                  <a:srgbClr val="FF0000"/>
                </a:solidFill>
                <a:latin typeface="Noteworthy Light"/>
                <a:cs typeface="Noteworthy Light"/>
              </a:rPr>
              <a:t>P</a:t>
            </a:r>
            <a:r>
              <a:rPr lang="en-GB" sz="4800" b="1" dirty="0" smtClean="0">
                <a:solidFill>
                  <a:srgbClr val="FF0000"/>
                </a:solidFill>
                <a:latin typeface="Noteworthy Light"/>
                <a:cs typeface="Noteworthy Light"/>
              </a:rPr>
              <a:t>reliminary </a:t>
            </a:r>
            <a:r>
              <a:rPr lang="en-GB" sz="4800" b="1" dirty="0">
                <a:solidFill>
                  <a:srgbClr val="FF0000"/>
                </a:solidFill>
                <a:latin typeface="Noteworthy Light"/>
                <a:cs typeface="Noteworthy Light"/>
              </a:rPr>
              <a:t>V</a:t>
            </a:r>
            <a:r>
              <a:rPr lang="en-GB" sz="4800" b="1" dirty="0" smtClean="0">
                <a:solidFill>
                  <a:srgbClr val="FF0000"/>
                </a:solidFill>
                <a:latin typeface="Noteworthy Light"/>
                <a:cs typeface="Noteworthy Light"/>
              </a:rPr>
              <a:t>iews of HSF</a:t>
            </a:r>
            <a:endParaRPr lang="en-GB" sz="4800" b="1" dirty="0">
              <a:solidFill>
                <a:srgbClr val="FF0000"/>
              </a:solidFill>
              <a:latin typeface="Noteworthy Light"/>
              <a:cs typeface="Noteworthy Light"/>
            </a:endParaRPr>
          </a:p>
        </p:txBody>
      </p:sp>
      <p:sp>
        <p:nvSpPr>
          <p:cNvPr id="16" name="Sottotitolo 2"/>
          <p:cNvSpPr txBox="1">
            <a:spLocks/>
          </p:cNvSpPr>
          <p:nvPr/>
        </p:nvSpPr>
        <p:spPr>
          <a:xfrm>
            <a:off x="4267200" y="1446638"/>
            <a:ext cx="5105400" cy="19061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dirty="0" smtClean="0">
                <a:solidFill>
                  <a:srgbClr val="FF0000"/>
                </a:solidFill>
                <a:cs typeface="Noteworthy Light"/>
                <a:hlinkClick r:id="rId3"/>
              </a:rPr>
              <a:t>http://dphep.org</a:t>
            </a:r>
            <a:endParaRPr lang="it-IT" sz="2800" dirty="0" smtClean="0">
              <a:solidFill>
                <a:srgbClr val="FF0000"/>
              </a:solidFill>
              <a:cs typeface="Noteworthy Light"/>
            </a:endParaRPr>
          </a:p>
          <a:p>
            <a:pPr algn="l">
              <a:lnSpc>
                <a:spcPct val="70000"/>
              </a:lnSpc>
            </a:pPr>
            <a:r>
              <a:rPr lang="it-IT" sz="2400" dirty="0" err="1" smtClean="0">
                <a:solidFill>
                  <a:schemeClr val="tx1"/>
                </a:solidFill>
                <a:cs typeface="Noteworthy Light"/>
              </a:rPr>
              <a:t>refs</a:t>
            </a:r>
            <a:r>
              <a:rPr lang="it-IT" sz="2400" dirty="0" smtClean="0">
                <a:solidFill>
                  <a:schemeClr val="tx1"/>
                </a:solidFill>
                <a:cs typeface="Noteworthy Light"/>
              </a:rPr>
              <a:t>:</a:t>
            </a:r>
          </a:p>
          <a:p>
            <a:pPr algn="l">
              <a:lnSpc>
                <a:spcPct val="70000"/>
              </a:lnSpc>
            </a:pPr>
            <a:r>
              <a:rPr lang="it-IT" sz="2400" dirty="0" smtClean="0">
                <a:solidFill>
                  <a:schemeClr val="tx1"/>
                </a:solidFill>
                <a:cs typeface="Noteworthy Light"/>
              </a:rPr>
              <a:t>	arXiv:1205.4667 (the blueprint)</a:t>
            </a:r>
          </a:p>
          <a:p>
            <a:pPr algn="l"/>
            <a:r>
              <a:rPr lang="it-IT" sz="2400" dirty="0" smtClean="0">
                <a:solidFill>
                  <a:schemeClr val="tx1"/>
                </a:solidFill>
                <a:cs typeface="Noteworthy Light"/>
              </a:rPr>
              <a:t>	arXiv:0912.0255</a:t>
            </a:r>
          </a:p>
          <a:p>
            <a:pPr algn="l"/>
            <a:endParaRPr lang="it-IT" dirty="0">
              <a:solidFill>
                <a:srgbClr val="FF0000"/>
              </a:solidFill>
              <a:cs typeface="Noteworthy Light"/>
            </a:endParaRPr>
          </a:p>
        </p:txBody>
      </p:sp>
    </p:spTree>
    <p:extLst>
      <p:ext uri="{BB962C8B-B14F-4D97-AF65-F5344CB8AC3E}">
        <p14:creationId xmlns:p14="http://schemas.microsoft.com/office/powerpoint/2010/main" val="3733997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450" y="44678"/>
            <a:ext cx="4207630" cy="3155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7919" y="44679"/>
            <a:ext cx="4207629" cy="315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451" y="3276600"/>
            <a:ext cx="4207629" cy="315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7919" y="3276600"/>
            <a:ext cx="4207629" cy="3155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322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421512" y="24447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rgbClr val="0000FF"/>
                </a:solidFill>
                <a:latin typeface="Noteworthy Bold"/>
                <a:ea typeface="+mj-ea"/>
                <a:cs typeface="Noteworthy Bold"/>
              </a:defRPr>
            </a:lvl1pPr>
          </a:lstStyle>
          <a:p>
            <a:r>
              <a:rPr lang="en-GB" dirty="0" smtClean="0"/>
              <a:t>DPHEP Objectives -1 </a:t>
            </a:r>
            <a:endParaRPr lang="en-GB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258593" y="1570037"/>
            <a:ext cx="8580607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8000"/>
                </a:solidFill>
                <a:latin typeface="Noteworthy Light"/>
                <a:ea typeface="+mn-ea"/>
                <a:cs typeface="Noteworthy Light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800" b="1" dirty="0" smtClean="0"/>
              <a:t>Preserve data, SW, and know-how in the collaborations </a:t>
            </a:r>
          </a:p>
          <a:p>
            <a:r>
              <a:rPr lang="en-GB" sz="2000" b="1" dirty="0" smtClean="0">
                <a:solidFill>
                  <a:srgbClr val="000000"/>
                </a:solidFill>
              </a:rPr>
              <a:t>Foundation</a:t>
            </a:r>
            <a:r>
              <a:rPr lang="en-GB" sz="2000" dirty="0" smtClean="0">
                <a:solidFill>
                  <a:srgbClr val="FF0000"/>
                </a:solidFill>
              </a:rPr>
              <a:t> for long-term </a:t>
            </a:r>
            <a:r>
              <a:rPr lang="en-GB" sz="2000" b="1" dirty="0" smtClean="0">
                <a:solidFill>
                  <a:srgbClr val="000000"/>
                </a:solidFill>
              </a:rPr>
              <a:t>DP strategy</a:t>
            </a:r>
          </a:p>
          <a:p>
            <a:r>
              <a:rPr lang="en-GB" sz="2000" b="1" dirty="0" smtClean="0">
                <a:solidFill>
                  <a:srgbClr val="000000"/>
                </a:solidFill>
              </a:rPr>
              <a:t>Analysis reproducibility</a:t>
            </a:r>
            <a:r>
              <a:rPr lang="en-GB" sz="2000" dirty="0" smtClean="0">
                <a:solidFill>
                  <a:srgbClr val="FF0000"/>
                </a:solidFill>
              </a:rPr>
              <a:t>: Data preservation alongside software evolution</a:t>
            </a:r>
          </a:p>
          <a:p>
            <a:endParaRPr lang="en-GB" sz="2000" dirty="0" smtClean="0">
              <a:solidFill>
                <a:srgbClr val="FF0000"/>
              </a:solidFill>
            </a:endParaRPr>
          </a:p>
          <a:p>
            <a:pPr marL="0" indent="0">
              <a:buFont typeface="Arial"/>
              <a:buNone/>
            </a:pPr>
            <a:r>
              <a:rPr lang="en-GB" sz="2800" b="1" dirty="0" smtClean="0"/>
              <a:t>Share data and SW with larger scientific community </a:t>
            </a:r>
          </a:p>
          <a:p>
            <a:r>
              <a:rPr lang="en-GB" sz="2000" b="1" dirty="0" smtClean="0">
                <a:solidFill>
                  <a:srgbClr val="000000"/>
                </a:solidFill>
              </a:rPr>
              <a:t>Additional</a:t>
            </a:r>
            <a:r>
              <a:rPr lang="en-GB" sz="2000" dirty="0" smtClean="0">
                <a:solidFill>
                  <a:srgbClr val="FF0000"/>
                </a:solidFill>
              </a:rPr>
              <a:t> requirements: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Storage and distributed computing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Accessibility issues, intellectual property </a:t>
            </a:r>
          </a:p>
          <a:p>
            <a:r>
              <a:rPr lang="en-GB" sz="2000" b="1" dirty="0" smtClean="0">
                <a:solidFill>
                  <a:srgbClr val="000000"/>
                </a:solidFill>
              </a:rPr>
              <a:t>Formalising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and simplifying data format and analysis procedure </a:t>
            </a:r>
          </a:p>
          <a:p>
            <a:r>
              <a:rPr lang="en-GB" sz="2000" b="1" dirty="0" smtClean="0">
                <a:solidFill>
                  <a:srgbClr val="000000"/>
                </a:solidFill>
              </a:rPr>
              <a:t>Documentation </a:t>
            </a:r>
          </a:p>
          <a:p>
            <a:pPr marL="0" indent="0">
              <a:buFont typeface="Arial"/>
              <a:buNone/>
            </a:pPr>
            <a:endParaRPr lang="en-GB" sz="2000" dirty="0" smtClean="0"/>
          </a:p>
          <a:p>
            <a:endParaRPr lang="en-GB" sz="2000" dirty="0" smtClean="0"/>
          </a:p>
          <a:p>
            <a:pPr lvl="1"/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068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3810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rgbClr val="0000FF"/>
                </a:solidFill>
                <a:latin typeface="Noteworthy Bold"/>
                <a:ea typeface="+mj-ea"/>
                <a:cs typeface="Noteworthy Bold"/>
              </a:defRPr>
            </a:lvl1pPr>
          </a:lstStyle>
          <a:p>
            <a:r>
              <a:rPr lang="en-GB" dirty="0" smtClean="0"/>
              <a:t>DPHEP Objectives -2 </a:t>
            </a:r>
            <a:endParaRPr lang="en-GB" dirty="0"/>
          </a:p>
        </p:txBody>
      </p:sp>
      <p:sp>
        <p:nvSpPr>
          <p:cNvPr id="3" name="Segnaposto contenuto 2"/>
          <p:cNvSpPr txBox="1">
            <a:spLocks/>
          </p:cNvSpPr>
          <p:nvPr/>
        </p:nvSpPr>
        <p:spPr>
          <a:xfrm>
            <a:off x="381000" y="1401762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8000"/>
                </a:solidFill>
                <a:latin typeface="Noteworthy Light"/>
                <a:ea typeface="+mn-ea"/>
                <a:cs typeface="Noteworthy Light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3000" b="1" dirty="0" smtClean="0"/>
              <a:t>Open access to reduced data set to general public </a:t>
            </a:r>
          </a:p>
          <a:p>
            <a:r>
              <a:rPr lang="en-GB" sz="2200" b="1" dirty="0" smtClean="0">
                <a:solidFill>
                  <a:srgbClr val="000000"/>
                </a:solidFill>
              </a:rPr>
              <a:t>Education</a:t>
            </a:r>
            <a:r>
              <a:rPr lang="en-GB" sz="2200" dirty="0" smtClean="0">
                <a:solidFill>
                  <a:srgbClr val="FF0000"/>
                </a:solidFill>
              </a:rPr>
              <a:t> and </a:t>
            </a:r>
            <a:r>
              <a:rPr lang="en-GB" sz="2200" b="1" dirty="0" smtClean="0">
                <a:solidFill>
                  <a:srgbClr val="000000"/>
                </a:solidFill>
              </a:rPr>
              <a:t>outreach</a:t>
            </a:r>
          </a:p>
          <a:p>
            <a:r>
              <a:rPr lang="en-GB" sz="2200" b="1" dirty="0" smtClean="0">
                <a:solidFill>
                  <a:srgbClr val="000000"/>
                </a:solidFill>
              </a:rPr>
              <a:t>Continuous effort </a:t>
            </a:r>
            <a:r>
              <a:rPr lang="en-GB" sz="2200" dirty="0" smtClean="0">
                <a:solidFill>
                  <a:srgbClr val="FF0000"/>
                </a:solidFill>
              </a:rPr>
              <a:t>to provide meaningful examples and demonstrations </a:t>
            </a:r>
          </a:p>
          <a:p>
            <a:pPr marL="0" indent="0">
              <a:buFont typeface="Arial"/>
              <a:buNone/>
            </a:pPr>
            <a:endParaRPr lang="en-GB" sz="2200" b="1" dirty="0" smtClean="0"/>
          </a:p>
          <a:p>
            <a:pPr marL="0" indent="0">
              <a:buFont typeface="Arial"/>
              <a:buNone/>
            </a:pPr>
            <a:r>
              <a:rPr lang="en-GB" sz="3000" b="1" dirty="0" smtClean="0"/>
              <a:t>Bit preservation </a:t>
            </a:r>
          </a:p>
          <a:p>
            <a:r>
              <a:rPr lang="en-GB" sz="2200" b="1" dirty="0" smtClean="0">
                <a:solidFill>
                  <a:srgbClr val="000000"/>
                </a:solidFill>
              </a:rPr>
              <a:t>Data</a:t>
            </a:r>
            <a:r>
              <a:rPr lang="en-GB" sz="2200" dirty="0" smtClean="0">
                <a:solidFill>
                  <a:srgbClr val="000000"/>
                </a:solidFill>
              </a:rPr>
              <a:t> </a:t>
            </a:r>
            <a:r>
              <a:rPr lang="en-GB" sz="2200" dirty="0" smtClean="0">
                <a:solidFill>
                  <a:srgbClr val="FF0000"/>
                </a:solidFill>
              </a:rPr>
              <a:t>taken by the experiments should be preserved </a:t>
            </a:r>
          </a:p>
          <a:p>
            <a:pPr marL="0" indent="0">
              <a:buFont typeface="Arial"/>
              <a:buNone/>
            </a:pPr>
            <a:endParaRPr lang="en-GB" sz="3000" b="1" dirty="0" smtClean="0"/>
          </a:p>
          <a:p>
            <a:pPr marL="0" indent="0">
              <a:buFont typeface="Arial"/>
              <a:buNone/>
            </a:pPr>
            <a:r>
              <a:rPr lang="en-GB" sz="3000" b="1" dirty="0" smtClean="0"/>
              <a:t>Strategy and scope in approved policy documents for all LHC collaborations </a:t>
            </a:r>
          </a:p>
          <a:p>
            <a:pPr marL="0" indent="0">
              <a:buFont typeface="Arial"/>
              <a:buNone/>
            </a:pPr>
            <a:r>
              <a:rPr lang="en-GB" sz="3000" b="1" dirty="0" smtClean="0">
                <a:solidFill>
                  <a:schemeClr val="tx1"/>
                </a:solidFill>
                <a:hlinkClick r:id="rId2"/>
              </a:rPr>
              <a:t>http://opendata.cern.ch/collection/data-policies</a:t>
            </a:r>
            <a:endParaRPr lang="en-GB" sz="3000" b="1" dirty="0" smtClean="0">
              <a:solidFill>
                <a:schemeClr val="tx1"/>
              </a:solidFill>
            </a:endParaRPr>
          </a:p>
          <a:p>
            <a:pPr marL="0" indent="0">
              <a:buFont typeface="Arial"/>
              <a:buNone/>
            </a:pPr>
            <a:endParaRPr lang="en-GB" sz="2800" b="1" dirty="0" smtClean="0">
              <a:solidFill>
                <a:schemeClr val="tx1"/>
              </a:solidFill>
            </a:endParaRPr>
          </a:p>
          <a:p>
            <a:pPr marL="0" indent="0">
              <a:buFont typeface="Arial"/>
              <a:buNone/>
            </a:pPr>
            <a:r>
              <a:rPr lang="en-GB" sz="2800" b="1" dirty="0" smtClean="0">
                <a:solidFill>
                  <a:srgbClr val="000000"/>
                </a:solidFill>
              </a:rPr>
              <a:t>many other initiatives (DASPOS, PREDON, etc.)</a:t>
            </a:r>
          </a:p>
          <a:p>
            <a:pPr marL="0" indent="0">
              <a:buFont typeface="Arial"/>
              <a:buNone/>
            </a:pPr>
            <a:endParaRPr lang="en-GB" sz="2800" b="1" dirty="0" smtClean="0"/>
          </a:p>
          <a:p>
            <a:pPr marL="0" indent="0">
              <a:buFont typeface="Arial"/>
              <a:buNone/>
            </a:pPr>
            <a:endParaRPr lang="en-GB" sz="2800" b="1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lvl="1"/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581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3"/>
          <p:cNvGrpSpPr/>
          <p:nvPr/>
        </p:nvGrpSpPr>
        <p:grpSpPr>
          <a:xfrm>
            <a:off x="76200" y="3445121"/>
            <a:ext cx="4880388" cy="3375555"/>
            <a:chOff x="467543" y="1213320"/>
            <a:chExt cx="8064897" cy="5560967"/>
          </a:xfrm>
        </p:grpSpPr>
        <p:pic>
          <p:nvPicPr>
            <p:cNvPr id="3" name="Immagin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3" y="1213320"/>
              <a:ext cx="8064897" cy="556096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" name="Immagin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1574" y="1340768"/>
              <a:ext cx="1904762" cy="561905"/>
            </a:xfrm>
            <a:prstGeom prst="rect">
              <a:avLst/>
            </a:prstGeom>
          </p:spPr>
        </p:pic>
        <p:grpSp>
          <p:nvGrpSpPr>
            <p:cNvPr id="5" name="Gruppo 6"/>
            <p:cNvGrpSpPr/>
            <p:nvPr/>
          </p:nvGrpSpPr>
          <p:grpSpPr>
            <a:xfrm>
              <a:off x="2771800" y="3546196"/>
              <a:ext cx="4250998" cy="3201964"/>
              <a:chOff x="2771800" y="3546196"/>
              <a:chExt cx="4250998" cy="3201964"/>
            </a:xfrm>
          </p:grpSpPr>
          <p:grpSp>
            <p:nvGrpSpPr>
              <p:cNvPr id="6" name="Gruppo 7"/>
              <p:cNvGrpSpPr/>
              <p:nvPr/>
            </p:nvGrpSpPr>
            <p:grpSpPr>
              <a:xfrm>
                <a:off x="2771800" y="3546196"/>
                <a:ext cx="3840716" cy="3201964"/>
                <a:chOff x="2771800" y="3546196"/>
                <a:chExt cx="3840716" cy="3201964"/>
              </a:xfrm>
            </p:grpSpPr>
            <p:grpSp>
              <p:nvGrpSpPr>
                <p:cNvPr id="8" name="Gruppo 9"/>
                <p:cNvGrpSpPr/>
                <p:nvPr/>
              </p:nvGrpSpPr>
              <p:grpSpPr>
                <a:xfrm>
                  <a:off x="2771800" y="3546196"/>
                  <a:ext cx="3673866" cy="3201964"/>
                  <a:chOff x="2771800" y="3546196"/>
                  <a:chExt cx="3673866" cy="3201964"/>
                </a:xfrm>
              </p:grpSpPr>
              <p:grpSp>
                <p:nvGrpSpPr>
                  <p:cNvPr id="10" name="Gruppo 11"/>
                  <p:cNvGrpSpPr/>
                  <p:nvPr/>
                </p:nvGrpSpPr>
                <p:grpSpPr>
                  <a:xfrm>
                    <a:off x="2771800" y="3546196"/>
                    <a:ext cx="3673866" cy="3123164"/>
                    <a:chOff x="2921025" y="3576819"/>
                    <a:chExt cx="3673866" cy="3123164"/>
                  </a:xfrm>
                </p:grpSpPr>
                <p:grpSp>
                  <p:nvGrpSpPr>
                    <p:cNvPr id="12" name="Gruppo 13"/>
                    <p:cNvGrpSpPr/>
                    <p:nvPr/>
                  </p:nvGrpSpPr>
                  <p:grpSpPr>
                    <a:xfrm>
                      <a:off x="2921025" y="3576819"/>
                      <a:ext cx="3673866" cy="1986244"/>
                      <a:chOff x="2843808" y="3789040"/>
                      <a:chExt cx="3673866" cy="1986244"/>
                    </a:xfrm>
                  </p:grpSpPr>
                  <p:pic>
                    <p:nvPicPr>
                      <p:cNvPr id="14" name="Immagine 16"/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843808" y="3789040"/>
                        <a:ext cx="2124075" cy="1171575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5" name="Immagine 17"/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445475" y="4617667"/>
                        <a:ext cx="2072199" cy="1157617"/>
                      </a:xfrm>
                      <a:prstGeom prst="rect">
                        <a:avLst/>
                      </a:prstGeom>
                    </p:spPr>
                  </p:pic>
                </p:grpSp>
                <p:pic>
                  <p:nvPicPr>
                    <p:cNvPr id="13" name="Immagine 14"/>
                    <p:cNvPicPr>
                      <a:picLocks noChangeAspect="1"/>
                    </p:cNvPicPr>
                    <p:nvPr/>
                  </p:nvPicPr>
                  <p:blipFill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3138507" y="5341550"/>
                      <a:ext cx="1800200" cy="1358433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</p:pic>
              </p:grpSp>
              <p:pic>
                <p:nvPicPr>
                  <p:cNvPr id="11" name="Immagine 12"/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618619" y="5990143"/>
                    <a:ext cx="1242650" cy="758017"/>
                  </a:xfrm>
                  <a:prstGeom prst="rect">
                    <a:avLst/>
                  </a:prstGeom>
                  <a:ln>
                    <a:solidFill>
                      <a:schemeClr val="tx1"/>
                    </a:solidFill>
                  </a:ln>
                </p:spPr>
              </p:pic>
            </p:grpSp>
            <p:pic>
              <p:nvPicPr>
                <p:cNvPr id="9" name="Immagine 10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570869" y="5267820"/>
                  <a:ext cx="1041647" cy="393428"/>
                </a:xfrm>
                <a:prstGeom prst="rect">
                  <a:avLst/>
                </a:prstGeom>
              </p:spPr>
            </p:pic>
          </p:grpSp>
          <p:pic>
            <p:nvPicPr>
              <p:cNvPr id="7" name="Immagine 8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13203" y="4586808"/>
                <a:ext cx="609595" cy="626529"/>
              </a:xfrm>
              <a:prstGeom prst="rect">
                <a:avLst/>
              </a:prstGeom>
            </p:spPr>
          </p:pic>
        </p:grpSp>
      </p:grpSp>
      <p:pic>
        <p:nvPicPr>
          <p:cNvPr id="16" name="Immagine 18" descr="OpenDataCERN.tiff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671" y="0"/>
            <a:ext cx="6363589" cy="3308420"/>
          </a:xfrm>
          <a:prstGeom prst="rect">
            <a:avLst/>
          </a:prstGeom>
        </p:spPr>
      </p:pic>
      <p:sp>
        <p:nvSpPr>
          <p:cNvPr id="17" name="CasellaDiTesto 19"/>
          <p:cNvSpPr txBox="1"/>
          <p:nvPr/>
        </p:nvSpPr>
        <p:spPr>
          <a:xfrm>
            <a:off x="76200" y="721664"/>
            <a:ext cx="224574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0000FF"/>
                </a:solidFill>
                <a:latin typeface="Noteworthy Light"/>
                <a:cs typeface="Noteworthy Light"/>
              </a:rPr>
              <a:t>T</a:t>
            </a:r>
            <a:r>
              <a:rPr lang="it-IT" sz="2400" b="1" dirty="0" smtClean="0">
                <a:solidFill>
                  <a:srgbClr val="0000FF"/>
                </a:solidFill>
                <a:latin typeface="Noteworthy Light"/>
                <a:cs typeface="Noteworthy Light"/>
              </a:rPr>
              <a:t>echnologies:</a:t>
            </a:r>
          </a:p>
          <a:p>
            <a:r>
              <a:rPr lang="it-IT" sz="2400" dirty="0" smtClean="0">
                <a:latin typeface="Noteworthy Light"/>
                <a:cs typeface="Noteworthy Light"/>
              </a:rPr>
              <a:t>INVENIO</a:t>
            </a:r>
          </a:p>
          <a:p>
            <a:r>
              <a:rPr lang="it-IT" sz="2400" dirty="0" smtClean="0">
                <a:latin typeface="Noteworthy Light"/>
                <a:cs typeface="Noteworthy Light"/>
              </a:rPr>
              <a:t>CERNVM</a:t>
            </a:r>
          </a:p>
          <a:p>
            <a:r>
              <a:rPr lang="it-IT" sz="2400" dirty="0" smtClean="0">
                <a:latin typeface="Noteworthy Light"/>
                <a:cs typeface="Noteworthy Light"/>
              </a:rPr>
              <a:t>CERNVM-</a:t>
            </a:r>
            <a:r>
              <a:rPr lang="it-IT" sz="2400" dirty="0" err="1" smtClean="0">
                <a:latin typeface="Noteworthy Light"/>
                <a:cs typeface="Noteworthy Light"/>
              </a:rPr>
              <a:t>fs</a:t>
            </a:r>
            <a:endParaRPr lang="it-IT" sz="2400" dirty="0" smtClean="0">
              <a:latin typeface="Noteworthy Light"/>
              <a:cs typeface="Noteworthy Light"/>
            </a:endParaRPr>
          </a:p>
          <a:p>
            <a:r>
              <a:rPr lang="it-IT" sz="2400" dirty="0" smtClean="0">
                <a:latin typeface="Noteworthy Light"/>
                <a:cs typeface="Noteworthy Light"/>
              </a:rPr>
              <a:t>+…</a:t>
            </a:r>
            <a:endParaRPr lang="it-IT" sz="2400" dirty="0">
              <a:latin typeface="Noteworthy Light"/>
              <a:cs typeface="Noteworthy Light"/>
            </a:endParaRPr>
          </a:p>
        </p:txBody>
      </p:sp>
      <p:sp>
        <p:nvSpPr>
          <p:cNvPr id="18" name="CasellaDiTesto 20"/>
          <p:cNvSpPr txBox="1"/>
          <p:nvPr/>
        </p:nvSpPr>
        <p:spPr>
          <a:xfrm>
            <a:off x="5014540" y="4057624"/>
            <a:ext cx="42066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0000FF"/>
                </a:solidFill>
                <a:latin typeface="Noteworthy Light"/>
                <a:cs typeface="Noteworthy Light"/>
              </a:rPr>
              <a:t>Services:</a:t>
            </a:r>
          </a:p>
          <a:p>
            <a:r>
              <a:rPr lang="it-IT" sz="2400" dirty="0" smtClean="0">
                <a:latin typeface="Noteworthy Light"/>
                <a:cs typeface="Noteworthy Light"/>
              </a:rPr>
              <a:t>OpenData CERN</a:t>
            </a:r>
          </a:p>
          <a:p>
            <a:r>
              <a:rPr lang="it-IT" sz="2400" dirty="0" err="1" smtClean="0">
                <a:latin typeface="Noteworthy Light"/>
                <a:cs typeface="Noteworthy Light"/>
              </a:rPr>
              <a:t>OpenAccessRepository</a:t>
            </a:r>
            <a:r>
              <a:rPr lang="it-IT" sz="2400" dirty="0" smtClean="0">
                <a:latin typeface="Noteworthy Light"/>
                <a:cs typeface="Noteworthy Light"/>
              </a:rPr>
              <a:t> INFN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953000" y="6017331"/>
            <a:ext cx="4191000" cy="3834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sz="1400" baseline="0" dirty="0" smtClean="0">
                <a:solidFill>
                  <a:schemeClr val="tx1"/>
                </a:solidFill>
              </a:rPr>
              <a:t>M. Maggi </a:t>
            </a:r>
            <a:r>
              <a:rPr lang="en-GB" sz="1100" baseline="0" dirty="0" smtClean="0">
                <a:solidFill>
                  <a:schemeClr val="tx1"/>
                </a:solidFill>
              </a:rPr>
              <a:t>(presented by A. Valassi) </a:t>
            </a:r>
            <a:r>
              <a:rPr lang="en-GB" sz="1400" baseline="0" dirty="0" smtClean="0">
                <a:solidFill>
                  <a:schemeClr val="tx1"/>
                </a:solidFill>
              </a:rPr>
              <a:t>– Data Preservation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450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0" i="0" kern="1200">
                <a:solidFill>
                  <a:srgbClr val="0000FF"/>
                </a:solidFill>
                <a:latin typeface="Noteworthy Bold"/>
                <a:ea typeface="+mj-ea"/>
                <a:cs typeface="Noteworthy Bold"/>
              </a:defRPr>
            </a:lvl1pPr>
          </a:lstStyle>
          <a:p>
            <a:r>
              <a:rPr lang="it-IT" smtClean="0"/>
              <a:t>The views</a:t>
            </a:r>
            <a:endParaRPr lang="it-IT" dirty="0"/>
          </a:p>
        </p:txBody>
      </p:sp>
      <p:sp>
        <p:nvSpPr>
          <p:cNvPr id="3" name="Segnaposto contenuto 2"/>
          <p:cNvSpPr txBox="1">
            <a:spLocks/>
          </p:cNvSpPr>
          <p:nvPr/>
        </p:nvSpPr>
        <p:spPr>
          <a:xfrm>
            <a:off x="457200" y="1434982"/>
            <a:ext cx="8229600" cy="47302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008000"/>
                </a:solidFill>
                <a:latin typeface="Noteworthy Light"/>
                <a:ea typeface="+mn-ea"/>
                <a:cs typeface="Noteworthy Light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Noteworthy Light"/>
                <a:ea typeface="+mn-ea"/>
                <a:cs typeface="Noteworthy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smtClean="0">
                <a:solidFill>
                  <a:schemeClr val="tx1"/>
                </a:solidFill>
              </a:rPr>
              <a:t>DPHEP Collaboration </a:t>
            </a:r>
            <a:r>
              <a:rPr lang="en-GB" smtClean="0"/>
              <a:t>provides the framework for inter-experiment and inter-laboratory cooperation on data preservation</a:t>
            </a:r>
          </a:p>
          <a:p>
            <a:endParaRPr lang="en-GB" smtClean="0"/>
          </a:p>
          <a:p>
            <a:r>
              <a:rPr lang="en-GB" b="1" smtClean="0">
                <a:solidFill>
                  <a:srgbClr val="000000"/>
                </a:solidFill>
              </a:rPr>
              <a:t>HSF</a:t>
            </a:r>
            <a:r>
              <a:rPr lang="en-GB" smtClean="0">
                <a:solidFill>
                  <a:srgbClr val="000000"/>
                </a:solidFill>
              </a:rPr>
              <a:t> </a:t>
            </a:r>
            <a:r>
              <a:rPr lang="en-GB" smtClean="0"/>
              <a:t>is the opportunity </a:t>
            </a:r>
            <a:r>
              <a:rPr lang="en-GB" smtClean="0">
                <a:solidFill>
                  <a:srgbClr val="3366FF"/>
                </a:solidFill>
              </a:rPr>
              <a:t>to extend </a:t>
            </a:r>
          </a:p>
          <a:p>
            <a:pPr lvl="1"/>
            <a:r>
              <a:rPr lang="en-GB" smtClean="0">
                <a:solidFill>
                  <a:srgbClr val="3366FF"/>
                </a:solidFill>
              </a:rPr>
              <a:t>the collaboration around the main technological pillars of the DP framework: INVENIO  CERNVM  CERNVM-fs, …</a:t>
            </a:r>
          </a:p>
          <a:p>
            <a:pPr lvl="1"/>
            <a:r>
              <a:rPr lang="en-GB" smtClean="0">
                <a:solidFill>
                  <a:srgbClr val="3366FF"/>
                </a:solidFill>
              </a:rPr>
              <a:t>And the SW collaboration for Common </a:t>
            </a:r>
            <a:r>
              <a:rPr lang="en-GB" b="1" smtClean="0">
                <a:solidFill>
                  <a:srgbClr val="FF0000"/>
                </a:solidFill>
              </a:rPr>
              <a:t>Data Analysis </a:t>
            </a:r>
            <a:r>
              <a:rPr lang="en-GB" smtClean="0">
                <a:solidFill>
                  <a:srgbClr val="3366FF"/>
                </a:solidFill>
              </a:rPr>
              <a:t>framework on preserved data &amp; </a:t>
            </a:r>
            <a:r>
              <a:rPr lang="en-GB" b="1" smtClean="0">
                <a:solidFill>
                  <a:srgbClr val="FF0000"/>
                </a:solidFill>
              </a:rPr>
              <a:t>Validation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6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76200"/>
            <a:ext cx="8791200" cy="914400"/>
          </a:xfrm>
        </p:spPr>
        <p:txBody>
          <a:bodyPr/>
          <a:lstStyle/>
          <a:p>
            <a:r>
              <a:rPr lang="en-GB" sz="3200" dirty="0" smtClean="0"/>
              <a:t>Relevance of DP to HSF and vice versa</a:t>
            </a:r>
            <a:br>
              <a:rPr lang="en-GB" sz="3200" dirty="0" smtClean="0"/>
            </a:br>
            <a:r>
              <a:rPr lang="en-GB" sz="1600" dirty="0" smtClean="0"/>
              <a:t>(some ideas from myself and other HSF startup team members )</a:t>
            </a:r>
            <a:endParaRPr lang="en-GB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000" y="990600"/>
            <a:ext cx="8791200" cy="510540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GB" sz="2000" dirty="0" smtClean="0"/>
              <a:t>HSF </a:t>
            </a:r>
            <a:r>
              <a:rPr lang="en-GB" sz="2000" dirty="0"/>
              <a:t>gives visibility to </a:t>
            </a:r>
            <a:r>
              <a:rPr lang="en-GB" sz="2000" u="sng" dirty="0"/>
              <a:t>common software </a:t>
            </a:r>
            <a:r>
              <a:rPr lang="en-GB" sz="2000" u="sng" dirty="0" smtClean="0"/>
              <a:t>projects</a:t>
            </a:r>
            <a:r>
              <a:rPr lang="en-GB" sz="2000" dirty="0" smtClean="0"/>
              <a:t> by </a:t>
            </a:r>
            <a:r>
              <a:rPr lang="en-GB" sz="2000" dirty="0"/>
              <a:t>many experiments</a:t>
            </a:r>
          </a:p>
          <a:p>
            <a:pPr lvl="1">
              <a:spcBef>
                <a:spcPts val="300"/>
              </a:spcBef>
            </a:pPr>
            <a:r>
              <a:rPr lang="en-GB" sz="1600" dirty="0"/>
              <a:t>DPHEP hosts common software developments (data analysis/validation </a:t>
            </a:r>
            <a:r>
              <a:rPr lang="en-GB" sz="1600" dirty="0" smtClean="0"/>
              <a:t>framework)</a:t>
            </a:r>
          </a:p>
          <a:p>
            <a:pPr lvl="2">
              <a:spcBef>
                <a:spcPts val="300"/>
              </a:spcBef>
            </a:pPr>
            <a:endParaRPr lang="en-GB" sz="1200" dirty="0" smtClean="0"/>
          </a:p>
          <a:p>
            <a:pPr>
              <a:spcBef>
                <a:spcPts val="300"/>
              </a:spcBef>
            </a:pPr>
            <a:r>
              <a:rPr lang="en-GB" sz="2000" dirty="0"/>
              <a:t>HSF </a:t>
            </a:r>
            <a:r>
              <a:rPr lang="en-GB" sz="2000" dirty="0" smtClean="0"/>
              <a:t>and DP are both concerned with the </a:t>
            </a:r>
            <a:r>
              <a:rPr lang="en-GB" sz="2000" u="sng" dirty="0" smtClean="0"/>
              <a:t>long-term evolution of software</a:t>
            </a:r>
          </a:p>
          <a:p>
            <a:pPr lvl="1">
              <a:spcBef>
                <a:spcPts val="300"/>
              </a:spcBef>
            </a:pPr>
            <a:r>
              <a:rPr lang="en-GB" sz="1600" dirty="0" smtClean="0"/>
              <a:t>They both recommend using </a:t>
            </a:r>
            <a:r>
              <a:rPr lang="en-GB" sz="1600" u="sng" dirty="0" smtClean="0"/>
              <a:t>data format standards</a:t>
            </a:r>
            <a:r>
              <a:rPr lang="en-GB" sz="1600" dirty="0" smtClean="0"/>
              <a:t> and following </a:t>
            </a:r>
            <a:r>
              <a:rPr lang="en-GB" sz="1600" u="sng" dirty="0" smtClean="0"/>
              <a:t>best practices</a:t>
            </a:r>
          </a:p>
          <a:p>
            <a:pPr lvl="1">
              <a:spcBef>
                <a:spcPts val="300"/>
              </a:spcBef>
            </a:pPr>
            <a:r>
              <a:rPr lang="en-GB" sz="1600" dirty="0" smtClean="0"/>
              <a:t>Software </a:t>
            </a:r>
            <a:r>
              <a:rPr lang="en-GB" sz="1600" u="sng" dirty="0" smtClean="0"/>
              <a:t>sustainability</a:t>
            </a:r>
            <a:r>
              <a:rPr lang="en-GB" sz="1600" dirty="0" smtClean="0"/>
              <a:t>, </a:t>
            </a:r>
            <a:r>
              <a:rPr lang="en-GB" sz="1600" u="sng" dirty="0" smtClean="0"/>
              <a:t>maintenance</a:t>
            </a:r>
            <a:r>
              <a:rPr lang="en-GB" sz="1600" dirty="0" smtClean="0"/>
              <a:t> and </a:t>
            </a:r>
            <a:r>
              <a:rPr lang="en-GB" sz="1600" u="sng" dirty="0" smtClean="0"/>
              <a:t>documentation</a:t>
            </a:r>
            <a:r>
              <a:rPr lang="en-GB" sz="1600" dirty="0" smtClean="0"/>
              <a:t> for future users are vital</a:t>
            </a:r>
          </a:p>
          <a:p>
            <a:pPr lvl="1">
              <a:spcBef>
                <a:spcPts val="300"/>
              </a:spcBef>
            </a:pPr>
            <a:r>
              <a:rPr lang="en-GB" sz="1600" dirty="0" smtClean="0"/>
              <a:t>Continuous </a:t>
            </a:r>
            <a:r>
              <a:rPr lang="en-GB" sz="1600" u="sng" dirty="0" smtClean="0"/>
              <a:t>porting to new platforms/compilers/externals</a:t>
            </a:r>
            <a:r>
              <a:rPr lang="en-GB" sz="1600" dirty="0"/>
              <a:t> </a:t>
            </a:r>
            <a:r>
              <a:rPr lang="en-GB" sz="1600" dirty="0" smtClean="0"/>
              <a:t>and disruptive changes are an issue for both (DP may also use frozen configurations and virtualised environments)</a:t>
            </a:r>
          </a:p>
          <a:p>
            <a:pPr lvl="1">
              <a:spcBef>
                <a:spcPts val="300"/>
              </a:spcBef>
            </a:pPr>
            <a:r>
              <a:rPr lang="en-GB" sz="1600" dirty="0" smtClean="0"/>
              <a:t>(“</a:t>
            </a:r>
            <a:r>
              <a:rPr lang="en-GB" sz="1600" u="sng" dirty="0" smtClean="0"/>
              <a:t>Re[peatable|producible|computable] research</a:t>
            </a:r>
            <a:r>
              <a:rPr lang="en-GB" sz="1600" dirty="0" smtClean="0"/>
              <a:t>” in Neil’s </a:t>
            </a:r>
            <a:r>
              <a:rPr lang="en-GB" sz="1600" smtClean="0"/>
              <a:t>presentation </a:t>
            </a:r>
            <a:r>
              <a:rPr lang="en-GB" sz="1600" smtClean="0"/>
              <a:t>yesterday</a:t>
            </a:r>
            <a:r>
              <a:rPr lang="en-GB" sz="1600" smtClean="0"/>
              <a:t>)</a:t>
            </a:r>
            <a:endParaRPr lang="en-GB" sz="1600" dirty="0" smtClean="0"/>
          </a:p>
          <a:p>
            <a:pPr lvl="2">
              <a:spcBef>
                <a:spcPts val="300"/>
              </a:spcBef>
            </a:pPr>
            <a:endParaRPr lang="en-GB" sz="1200" dirty="0" smtClean="0"/>
          </a:p>
          <a:p>
            <a:pPr>
              <a:spcBef>
                <a:spcPts val="300"/>
              </a:spcBef>
            </a:pPr>
            <a:r>
              <a:rPr lang="en-GB" sz="2000" dirty="0" smtClean="0"/>
              <a:t>Both HSF and DPHEP recommend </a:t>
            </a:r>
            <a:r>
              <a:rPr lang="en-GB" sz="2000" u="sng" dirty="0" smtClean="0"/>
              <a:t>Open Access policies</a:t>
            </a:r>
          </a:p>
          <a:p>
            <a:pPr lvl="1">
              <a:spcBef>
                <a:spcPts val="300"/>
              </a:spcBef>
            </a:pPr>
            <a:r>
              <a:rPr lang="en-GB" sz="1600" dirty="0" smtClean="0"/>
              <a:t>For all of data, software source code and publications</a:t>
            </a:r>
          </a:p>
          <a:p>
            <a:pPr lvl="1">
              <a:spcBef>
                <a:spcPts val="300"/>
              </a:spcBef>
            </a:pPr>
            <a:r>
              <a:rPr lang="en-GB" sz="1600" dirty="0" smtClean="0"/>
              <a:t>And both require the implementation of </a:t>
            </a:r>
            <a:r>
              <a:rPr lang="en-GB" sz="1600" u="sng" dirty="0" smtClean="0"/>
              <a:t>open access repositories</a:t>
            </a:r>
            <a:r>
              <a:rPr lang="en-GB" sz="1600" dirty="0" smtClean="0"/>
              <a:t> for all such categories (the implementation itself being a candidate for sharing knowledge and developments) </a:t>
            </a:r>
          </a:p>
          <a:p>
            <a:pPr lvl="2">
              <a:spcBef>
                <a:spcPts val="300"/>
              </a:spcBef>
            </a:pPr>
            <a:endParaRPr lang="en-GB" sz="1200" dirty="0"/>
          </a:p>
          <a:p>
            <a:pPr>
              <a:spcBef>
                <a:spcPts val="300"/>
              </a:spcBef>
            </a:pPr>
            <a:r>
              <a:rPr lang="en-GB" sz="2000" dirty="0" smtClean="0"/>
              <a:t>HSF and DP are both committed to engage with </a:t>
            </a:r>
            <a:r>
              <a:rPr lang="en-GB" sz="2000" u="sng" dirty="0" smtClean="0"/>
              <a:t>non-HEP communities</a:t>
            </a:r>
          </a:p>
          <a:p>
            <a:pPr lvl="1">
              <a:spcBef>
                <a:spcPts val="300"/>
              </a:spcBef>
            </a:pPr>
            <a:r>
              <a:rPr lang="en-GB" sz="1600" dirty="0" smtClean="0"/>
              <a:t>Other scientific communities and possibly beyond</a:t>
            </a:r>
          </a:p>
          <a:p>
            <a:pPr lvl="1">
              <a:spcBef>
                <a:spcPts val="300"/>
              </a:spcBef>
            </a:pPr>
            <a:r>
              <a:rPr lang="en-GB" sz="1600" dirty="0" smtClean="0"/>
              <a:t>DPHEP, DASPOS, PREDON, RDA are projects with several non-HEP links for DP</a:t>
            </a:r>
            <a:endParaRPr lang="en-GB" sz="1600" u="sng" dirty="0" smtClean="0"/>
          </a:p>
          <a:p>
            <a:pPr>
              <a:spcBef>
                <a:spcPts val="300"/>
              </a:spcBef>
            </a:pPr>
            <a:endParaRPr lang="en-GB" sz="2000" u="sng" dirty="0" smtClean="0"/>
          </a:p>
        </p:txBody>
      </p:sp>
    </p:spTree>
    <p:extLst>
      <p:ext uri="{BB962C8B-B14F-4D97-AF65-F5344CB8AC3E}">
        <p14:creationId xmlns:p14="http://schemas.microsoft.com/office/powerpoint/2010/main" val="370056763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401</Words>
  <Application>Microsoft Office PowerPoint</Application>
  <PresentationFormat>On-screen Show (4:3)</PresentationFormat>
  <Paragraphs>70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CERN2015-AV-MasterLayout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Relevance of DP to HSF and vice versa (some ideas from myself and other HSF startup team members 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Administrator</cp:lastModifiedBy>
  <cp:revision>48</cp:revision>
  <dcterms:created xsi:type="dcterms:W3CDTF">2006-08-16T00:00:00Z</dcterms:created>
  <dcterms:modified xsi:type="dcterms:W3CDTF">2015-01-21T16:07:53Z</dcterms:modified>
</cp:coreProperties>
</file>