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mpg" ContentType="video/mpeg"/>
  <Default Extension="emf" ContentType="image/x-emf"/>
  <Default Extension="tiff" ContentType="image/tiff"/>
  <Default Extension="jpg" ContentType="image/jpeg"/>
  <Default Extension="rels" ContentType="application/vnd.openxmlformats-package.relationships+xml"/>
  <Default Extension="tif" ContentType="image/tif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352" r:id="rId2"/>
    <p:sldMasterId id="2147484364" r:id="rId3"/>
    <p:sldMasterId id="2147484376" r:id="rId4"/>
  </p:sldMasterIdLst>
  <p:notesMasterIdLst>
    <p:notesMasterId r:id="rId41"/>
  </p:notesMasterIdLst>
  <p:handoutMasterIdLst>
    <p:handoutMasterId r:id="rId42"/>
  </p:handoutMasterIdLst>
  <p:sldIdLst>
    <p:sldId id="1179" r:id="rId5"/>
    <p:sldId id="1166" r:id="rId6"/>
    <p:sldId id="1167" r:id="rId7"/>
    <p:sldId id="1168" r:id="rId8"/>
    <p:sldId id="1169" r:id="rId9"/>
    <p:sldId id="1182" r:id="rId10"/>
    <p:sldId id="1170" r:id="rId11"/>
    <p:sldId id="1198" r:id="rId12"/>
    <p:sldId id="1157" r:id="rId13"/>
    <p:sldId id="1192" r:id="rId14"/>
    <p:sldId id="1048" r:id="rId15"/>
    <p:sldId id="1090" r:id="rId16"/>
    <p:sldId id="1173" r:id="rId17"/>
    <p:sldId id="1162" r:id="rId18"/>
    <p:sldId id="1163" r:id="rId19"/>
    <p:sldId id="1189" r:id="rId20"/>
    <p:sldId id="1098" r:id="rId21"/>
    <p:sldId id="855" r:id="rId22"/>
    <p:sldId id="922" r:id="rId23"/>
    <p:sldId id="1176" r:id="rId24"/>
    <p:sldId id="1141" r:id="rId25"/>
    <p:sldId id="1108" r:id="rId26"/>
    <p:sldId id="1174" r:id="rId27"/>
    <p:sldId id="1193" r:id="rId28"/>
    <p:sldId id="1194" r:id="rId29"/>
    <p:sldId id="1197" r:id="rId30"/>
    <p:sldId id="1199" r:id="rId31"/>
    <p:sldId id="1200" r:id="rId32"/>
    <p:sldId id="1175" r:id="rId33"/>
    <p:sldId id="1196" r:id="rId34"/>
    <p:sldId id="1195" r:id="rId35"/>
    <p:sldId id="1180" r:id="rId36"/>
    <p:sldId id="1145" r:id="rId37"/>
    <p:sldId id="1188" r:id="rId38"/>
    <p:sldId id="1159" r:id="rId39"/>
    <p:sldId id="1128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07A0E3"/>
    <a:srgbClr val="FD7403"/>
    <a:srgbClr val="FF00FF"/>
    <a:srgbClr val="101010"/>
    <a:srgbClr val="CCFFCC"/>
    <a:srgbClr val="99FF99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64"/>
    <p:restoredTop sz="94682"/>
  </p:normalViewPr>
  <p:slideViewPr>
    <p:cSldViewPr>
      <p:cViewPr>
        <p:scale>
          <a:sx n="100" d="100"/>
          <a:sy n="100" d="100"/>
        </p:scale>
        <p:origin x="1760" y="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92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<Relationship Id="rId41" Type="http://schemas.openxmlformats.org/officeDocument/2006/relationships/notesMaster" Target="notesMasters/notesMaster1.xml"/><Relationship Id="rId42" Type="http://schemas.openxmlformats.org/officeDocument/2006/relationships/handoutMaster" Target="handoutMasters/handoutMaster1.xml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BB05F81-6E58-114A-9737-A05E9074A2DF}" type="datetimeFigureOut">
              <a:rPr lang="en-US"/>
              <a:pPr>
                <a:defRPr/>
              </a:pPr>
              <a:t>9/28/15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497E1B5-5F0C-BB4D-BA16-6B77A7F3F3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173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2B65584-A94F-3B42-BB06-B4D0873A8E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6049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PT" dirty="0"/>
          </a:p>
        </p:txBody>
      </p:sp>
      <p:sp>
        <p:nvSpPr>
          <p:cNvPr id="81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3E24DFF-5FCF-EC40-8C5E-56631BE89123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9837519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Marcador de Posição de Nota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PT"/>
              <a:t>ATCA-MIMO-ISOL board</a:t>
            </a:r>
          </a:p>
          <a:p>
            <a:r>
              <a:rPr lang="pt-PT"/>
              <a:t>modular</a:t>
            </a:r>
          </a:p>
          <a:p>
            <a:endParaRPr lang="pt-PT"/>
          </a:p>
        </p:txBody>
      </p:sp>
      <p:sp>
        <p:nvSpPr>
          <p:cNvPr id="16387" name="Marcador de Posição do Número do Diapositivo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DDF89CC-1122-9A45-8266-0CCC1F04FA82}" type="slidenum">
              <a:rPr lang="en-US" sz="1200"/>
              <a:pPr eaLnBrk="1" hangingPunct="1"/>
              <a:t>11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8824165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349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6ED253A-F119-BE46-B276-46F29B631E5B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61875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ATCA Hot Swap solves the problem of insertion-extraction</a:t>
            </a:r>
            <a:r>
              <a:rPr lang="en-US" sz="1000" b="1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 of blades at the hardware level. Basically controlling the power that is given to the slot and managed by the IPMC to the blade Payload Power network</a:t>
            </a:r>
          </a:p>
          <a:p>
            <a:r>
              <a:rPr lang="en-US" sz="1000" b="1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But - what happens at the software level? At the PCI Express network - we haven’t yet mentioned too much about it. There is a good reason for it. </a:t>
            </a:r>
            <a:r>
              <a:rPr lang="en-US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68702F5-AD92-4ACB-811D-704D4C0EB7AC}" type="slidenum">
              <a:rPr lang="en-GB" altLang="pt-PT">
                <a:latin typeface="Calibri" panose="020F0502020204030204" pitchFamily="34" charset="0"/>
              </a:rPr>
              <a:pPr eaLnBrk="1" hangingPunct="1"/>
              <a:t>16</a:t>
            </a:fld>
            <a:endParaRPr lang="en-GB" altLang="pt-PT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7032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C328FE-410D-324E-94A3-6DB669C4D530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0222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n-cs"/>
              </a:rPr>
              <a:t>Any method using single line for time stamp can be used</a:t>
            </a:r>
          </a:p>
          <a:p>
            <a:pPr>
              <a:defRPr/>
            </a:pPr>
            <a:r>
              <a:rPr lang="en-US" sz="1400" dirty="0" smtClean="0">
                <a:solidFill>
                  <a:srgbClr val="FD7403"/>
                </a:solidFill>
                <a:cs typeface="+mn-cs"/>
              </a:rPr>
              <a:t>IRIG</a:t>
            </a:r>
            <a:r>
              <a:rPr lang="en-US" dirty="0" smtClean="0">
                <a:cs typeface="+mn-cs"/>
              </a:rPr>
              <a:t> </a:t>
            </a:r>
            <a:r>
              <a:rPr lang="en-US" dirty="0" smtClean="0">
                <a:solidFill>
                  <a:schemeClr val="accent2"/>
                </a:solidFill>
                <a:cs typeface="+mn-cs"/>
              </a:rPr>
              <a:t>is most well known implementation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dirty="0" smtClean="0">
                <a:solidFill>
                  <a:schemeClr val="accent2"/>
                </a:solidFill>
                <a:cs typeface="+mn-cs"/>
              </a:rPr>
              <a:t>Adapted using LVDS signaling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dirty="0" smtClean="0">
                <a:solidFill>
                  <a:schemeClr val="accent2"/>
                </a:solidFill>
                <a:cs typeface="+mn-cs"/>
              </a:rPr>
              <a:t>Compatibility for future expansion</a:t>
            </a:r>
          </a:p>
          <a:p>
            <a:pPr>
              <a:defRPr/>
            </a:pPr>
            <a:endParaRPr lang="en-US" dirty="0" smtClean="0">
              <a:cs typeface="+mn-cs"/>
            </a:endParaRPr>
          </a:p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8DF1F0A-2AC4-6D4B-A3C6-275E725A6FB3}" type="slidenum">
              <a:rPr lang="en-US" sz="1200"/>
              <a:pPr eaLnBrk="1" hangingPunct="1"/>
              <a:t>19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673917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B65584-A94F-3B42-BB06-B4D0873A8EE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097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dirty="0" smtClean="0">
              <a:solidFill>
                <a:schemeClr val="bg1"/>
              </a:solidFill>
              <a:effectLst>
                <a:outerShdw blurRad="38100" dist="38100" dir="2700000" algn="tl">
                  <a:srgbClr val="DDDDDD"/>
                </a:outerShdw>
              </a:effectLst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68702F5-AD92-4ACB-811D-704D4C0EB7AC}" type="slidenum">
              <a:rPr lang="en-GB" altLang="pt-PT">
                <a:latin typeface="Calibri" panose="020F0502020204030204" pitchFamily="34" charset="0"/>
              </a:rPr>
              <a:pPr eaLnBrk="1" hangingPunct="1"/>
              <a:t>25</a:t>
            </a:fld>
            <a:endParaRPr lang="en-GB" altLang="pt-PT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3061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dirty="0" smtClean="0">
              <a:solidFill>
                <a:schemeClr val="bg1"/>
              </a:solidFill>
              <a:effectLst>
                <a:outerShdw blurRad="38100" dist="38100" dir="2700000" algn="tl">
                  <a:srgbClr val="DDDDDD"/>
                </a:outerShdw>
              </a:effectLst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68702F5-AD92-4ACB-811D-704D4C0EB7AC}" type="slidenum">
              <a:rPr lang="en-GB" altLang="pt-PT">
                <a:latin typeface="Calibri" panose="020F0502020204030204" pitchFamily="34" charset="0"/>
              </a:rPr>
              <a:pPr eaLnBrk="1" hangingPunct="1"/>
              <a:t>28</a:t>
            </a:fld>
            <a:endParaRPr lang="en-GB" altLang="pt-PT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1254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B65584-A94F-3B42-BB06-B4D0873A8EE7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6188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O IP core da </a:t>
            </a:r>
            <a:r>
              <a:rPr lang="pt-PT" sz="1200" kern="1200" dirty="0" err="1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Xilinx</a:t>
            </a:r>
            <a:r>
              <a:rPr lang="pt-PT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, o SEM, monitoriza a memória de configuração, mas a reparação dos bit-</a:t>
            </a:r>
            <a:r>
              <a:rPr lang="pt-PT" sz="1200" kern="1200" dirty="0" err="1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flips</a:t>
            </a:r>
            <a:r>
              <a:rPr lang="pt-PT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nessa memória pode obrigar a reconfigurar a FPGA, portanto a expressão “tempo real” para a memória de configuração pode ser um pouco ambígua. O tempo de reprogramar a memória de configuração (</a:t>
            </a:r>
            <a:r>
              <a:rPr lang="pt-PT" sz="1200" kern="1200" dirty="0" err="1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ms</a:t>
            </a:r>
            <a:r>
              <a:rPr lang="pt-PT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) pode ser excessivo, relativamente ao tempo disponível para o controlador </a:t>
            </a:r>
            <a:r>
              <a:rPr lang="pt-PT" sz="1200" kern="1200" dirty="0" err="1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actuar</a:t>
            </a:r>
            <a:r>
              <a:rPr lang="pt-PT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pt-PT" sz="1200" kern="1200" dirty="0" err="1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correctamente</a:t>
            </a:r>
            <a:r>
              <a:rPr lang="pt-PT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. Os sensores de BRAM </a:t>
            </a:r>
            <a:r>
              <a:rPr lang="pt-PT" sz="1200" kern="1200" dirty="0" err="1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detectam</a:t>
            </a:r>
            <a:r>
              <a:rPr lang="pt-PT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muito mais rapidamente a ocorrência de SEU, e os </a:t>
            </a:r>
            <a:r>
              <a:rPr lang="pt-PT" sz="1200" kern="1200" dirty="0" err="1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BRAMs</a:t>
            </a:r>
            <a:r>
              <a:rPr lang="pt-PT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com ECC podem corrigir os valores lógicos </a:t>
            </a:r>
            <a:r>
              <a:rPr lang="pt-PT" sz="1200" kern="1200" dirty="0" err="1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incorrectos</a:t>
            </a:r>
            <a:r>
              <a:rPr lang="pt-PT" sz="12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, daí a vantagem de monitorizar os blocos de memória associados à lógica que implementa a funcionalidade. Sobretudo quando se verificar uma rápida </a:t>
            </a:r>
            <a:r>
              <a:rPr lang="pt-PT" sz="1200" i="1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variação</a:t>
            </a:r>
            <a:r>
              <a:rPr lang="pt-PT" sz="1200" i="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da intensidade de radiação do </a:t>
            </a:r>
            <a:r>
              <a:rPr lang="pt-PT" sz="1200" i="0" kern="1200" dirty="0" err="1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reactor</a:t>
            </a:r>
            <a:r>
              <a:rPr lang="pt-PT" sz="1200" i="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(com a correspondente rápida variação de incidência de </a:t>
            </a:r>
            <a:r>
              <a:rPr lang="pt-PT" sz="1200" i="0" kern="1200" dirty="0" err="1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SEUs</a:t>
            </a:r>
            <a:r>
              <a:rPr lang="pt-PT" sz="1200" i="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), a rapidez com que os sensores BRAM </a:t>
            </a:r>
            <a:r>
              <a:rPr lang="pt-PT" sz="1200" i="0" kern="1200" dirty="0" err="1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detectam</a:t>
            </a:r>
            <a:r>
              <a:rPr lang="pt-PT" sz="1200" i="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essa variação pode ser uma vantagem decisiva na </a:t>
            </a:r>
            <a:r>
              <a:rPr lang="pt-PT" sz="1200" i="0" kern="1200" dirty="0" err="1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activação</a:t>
            </a:r>
            <a:r>
              <a:rPr lang="pt-PT" sz="1200" i="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de mecanismos de aumento de robustez do controlador.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B65584-A94F-3B42-BB06-B4D0873A8EE7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065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85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41BB41-2A18-4F41-8451-910BF0C06E2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0819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>
                <a:solidFill>
                  <a:schemeClr val="accent2"/>
                </a:solidFill>
              </a:rPr>
              <a:t>(per channel/groups of channel)</a:t>
            </a:r>
          </a:p>
          <a:p>
            <a:r>
              <a:rPr lang="en-GB">
                <a:solidFill>
                  <a:schemeClr val="accent2"/>
                </a:solidFill>
              </a:rPr>
              <a:t>On the next slides I’l present some of the thcnical solution solutions chosen in the engeneering phasee</a:t>
            </a:r>
          </a:p>
          <a:p>
            <a:endParaRPr lang="en-GB">
              <a:solidFill>
                <a:schemeClr val="accent2"/>
              </a:solidFill>
            </a:endParaRPr>
          </a:p>
          <a:p>
            <a:endParaRPr lang="en-GB"/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A7EACD7-BF56-E242-A0AF-49C266D3AE3D}" type="slidenum">
              <a:rPr lang="en-US" sz="1200"/>
              <a:pPr eaLnBrk="1" hangingPunct="1"/>
              <a:t>35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684870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650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685669" indent="-263719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54875" indent="-2109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76825" indent="-2109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98774" indent="-2109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20724" indent="-210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742674" indent="-210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64624" indent="-210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86574" indent="-2109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A1601D5D-925C-194C-B6FE-369C8FFED951}" type="slidenum">
              <a:rPr lang="en-US"/>
              <a:pPr eaLnBrk="1" hangingPunct="1"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622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85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41BB41-2A18-4F41-8451-910BF0C06E2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629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PT" dirty="0" err="1" smtClean="0"/>
              <a:t>Example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</a:t>
            </a:r>
            <a:r>
              <a:rPr lang="pt-PT" dirty="0" err="1" smtClean="0"/>
              <a:t>jet</a:t>
            </a:r>
            <a:r>
              <a:rPr lang="pt-PT" dirty="0" smtClean="0"/>
              <a:t> </a:t>
            </a:r>
            <a:r>
              <a:rPr lang="pt-PT" dirty="0" err="1" smtClean="0"/>
              <a:t>disruption</a:t>
            </a:r>
            <a:r>
              <a:rPr lang="pt-PT" dirty="0" smtClean="0"/>
              <a:t> </a:t>
            </a:r>
            <a:r>
              <a:rPr lang="pt-PT" dirty="0" err="1" smtClean="0"/>
              <a:t>due</a:t>
            </a:r>
            <a:r>
              <a:rPr lang="pt-PT" dirty="0" smtClean="0"/>
              <a:t> to </a:t>
            </a:r>
            <a:r>
              <a:rPr lang="pt-PT" dirty="0" err="1" smtClean="0"/>
              <a:t>loss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vertical </a:t>
            </a:r>
            <a:r>
              <a:rPr lang="pt-PT" dirty="0" err="1" smtClean="0"/>
              <a:t>stabilization</a:t>
            </a:r>
            <a:endParaRPr lang="pt-PT" dirty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49D512F1-ABDC-794A-A2DD-0D05679BDF4B}" type="slidenum">
              <a:rPr lang="en-US"/>
              <a:pPr eaLnBrk="1" hangingPunct="1"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4437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064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PT"/>
          </a:p>
        </p:txBody>
      </p:sp>
      <p:sp>
        <p:nvSpPr>
          <p:cNvPr id="24064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1D3CFFA-7F9C-B846-9612-3D1F64536086}" type="slidenum">
              <a:rPr lang="en-US" sz="1300"/>
              <a:pPr eaLnBrk="1" hangingPunct="1"/>
              <a:t>5</a:t>
            </a:fld>
            <a:endParaRPr lang="en-US" sz="1300"/>
          </a:p>
        </p:txBody>
      </p:sp>
    </p:spTree>
    <p:extLst>
      <p:ext uri="{BB962C8B-B14F-4D97-AF65-F5344CB8AC3E}">
        <p14:creationId xmlns:p14="http://schemas.microsoft.com/office/powerpoint/2010/main" val="17445106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Necessary to build</a:t>
            </a:r>
            <a:r>
              <a:rPr lang="en-US" sz="1000" b="1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 our C&amp;DA system from inst. Standards which provide HA</a:t>
            </a:r>
            <a:endParaRPr lang="en-US" sz="1000" b="1" dirty="0" smtClean="0">
              <a:solidFill>
                <a:schemeClr val="bg1"/>
              </a:solidFill>
              <a:effectLst>
                <a:outerShdw blurRad="38100" dist="38100" dir="2700000" algn="tl">
                  <a:srgbClr val="DDDDDD"/>
                </a:outerShdw>
              </a:effectLst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68702F5-AD92-4ACB-811D-704D4C0EB7AC}" type="slidenum">
              <a:rPr lang="en-GB" altLang="pt-PT">
                <a:latin typeface="Calibri" panose="020F0502020204030204" pitchFamily="34" charset="0"/>
              </a:rPr>
              <a:pPr eaLnBrk="1" hangingPunct="1"/>
              <a:t>6</a:t>
            </a:fld>
            <a:endParaRPr lang="en-GB" altLang="pt-PT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7497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83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PT"/>
          </a:p>
        </p:txBody>
      </p:sp>
      <p:sp>
        <p:nvSpPr>
          <p:cNvPr id="983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2887A14-11BA-6C46-977F-4A6F5EEB9E1D}" type="slidenum">
              <a:rPr lang="en-US" sz="1300"/>
              <a:pPr eaLnBrk="1" hangingPunct="1"/>
              <a:t>7</a:t>
            </a:fld>
            <a:endParaRPr lang="en-US" sz="1300"/>
          </a:p>
        </p:txBody>
      </p:sp>
    </p:spTree>
    <p:extLst>
      <p:ext uri="{BB962C8B-B14F-4D97-AF65-F5344CB8AC3E}">
        <p14:creationId xmlns:p14="http://schemas.microsoft.com/office/powerpoint/2010/main" val="39451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B65584-A94F-3B42-BB06-B4D0873A8EE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2052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dirty="0" smtClean="0">
              <a:solidFill>
                <a:schemeClr val="bg1"/>
              </a:solidFill>
              <a:effectLst>
                <a:outerShdw blurRad="38100" dist="38100" dir="2700000" algn="tl">
                  <a:srgbClr val="DDDDDD"/>
                </a:outerShdw>
              </a:effectLst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68702F5-AD92-4ACB-811D-704D4C0EB7AC}" type="slidenum">
              <a:rPr lang="en-GB" altLang="pt-PT">
                <a:latin typeface="Calibri" panose="020F0502020204030204" pitchFamily="34" charset="0"/>
              </a:rPr>
              <a:pPr eaLnBrk="1" hangingPunct="1"/>
              <a:t>10</a:t>
            </a:fld>
            <a:endParaRPr lang="en-GB" altLang="pt-PT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361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ipfn_LOGOv2_desktop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9180513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12"/>
          <p:cNvSpPr txBox="1">
            <a:spLocks noChangeArrowheads="1"/>
          </p:cNvSpPr>
          <p:nvPr userDrawn="1"/>
        </p:nvSpPr>
        <p:spPr bwMode="auto">
          <a:xfrm>
            <a:off x="755650" y="5157788"/>
            <a:ext cx="3598863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GB" sz="1600" smtClean="0">
                <a:solidFill>
                  <a:schemeClr val="bg1"/>
                </a:solidFill>
                <a:cs typeface="+mn-cs"/>
              </a:rPr>
              <a:t>Instituto de Plasmas e Fusão Nuclear</a:t>
            </a:r>
          </a:p>
          <a:p>
            <a:pPr eaLnBrk="1" hangingPunct="1">
              <a:defRPr/>
            </a:pPr>
            <a:r>
              <a:rPr lang="en-GB" sz="1600" smtClean="0">
                <a:solidFill>
                  <a:schemeClr val="bg1"/>
                </a:solidFill>
                <a:cs typeface="+mn-cs"/>
              </a:rPr>
              <a:t>Instituto Superior Técnico</a:t>
            </a:r>
          </a:p>
          <a:p>
            <a:pPr eaLnBrk="1" hangingPunct="1">
              <a:defRPr/>
            </a:pPr>
            <a:r>
              <a:rPr lang="en-GB" sz="1600" smtClean="0">
                <a:solidFill>
                  <a:schemeClr val="bg1"/>
                </a:solidFill>
                <a:cs typeface="+mn-cs"/>
              </a:rPr>
              <a:t>Lisbon, Portugal</a:t>
            </a:r>
          </a:p>
          <a:p>
            <a:pPr eaLnBrk="1" hangingPunct="1">
              <a:defRPr/>
            </a:pPr>
            <a:r>
              <a:rPr lang="en-GB" sz="1600" smtClean="0">
                <a:solidFill>
                  <a:schemeClr val="bg1"/>
                </a:solidFill>
                <a:cs typeface="+mn-cs"/>
              </a:rPr>
              <a:t>http://www.ipfn.ist.utl.pt</a:t>
            </a:r>
            <a:endParaRPr lang="en-US" sz="1600" smtClean="0">
              <a:solidFill>
                <a:schemeClr val="bg1"/>
              </a:solidFill>
              <a:cs typeface="+mn-cs"/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 userDrawn="1"/>
        </p:nvSpPr>
        <p:spPr bwMode="auto">
          <a:xfrm>
            <a:off x="2484438" y="6548438"/>
            <a:ext cx="66595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n-US" sz="1600" kern="1200" dirty="0" smtClean="0">
                <a:solidFill>
                  <a:srgbClr val="5FA1CC"/>
                </a:solidFill>
                <a:latin typeface="Arial" charset="0"/>
                <a:ea typeface="ＭＳ Ｐゴシック" charset="0"/>
                <a:cs typeface="ＭＳ Ｐゴシック" charset="0"/>
              </a:rPr>
              <a:t>B. Gonçalves | Marseille, June 26, 2013 | ANIMMA</a:t>
            </a:r>
            <a:r>
              <a:rPr lang="en-US" sz="1600" kern="1200" baseline="0" dirty="0" smtClean="0">
                <a:solidFill>
                  <a:srgbClr val="5FA1CC"/>
                </a:solidFill>
                <a:latin typeface="Arial" charset="0"/>
                <a:ea typeface="ＭＳ Ｐゴシック" charset="0"/>
                <a:cs typeface="ＭＳ Ｐゴシック" charset="0"/>
              </a:rPr>
              <a:t> 2013</a:t>
            </a:r>
            <a:endParaRPr lang="en-US" sz="1600" kern="1200" dirty="0" smtClean="0">
              <a:solidFill>
                <a:srgbClr val="5FA1CC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85800" y="115888"/>
            <a:ext cx="7772400" cy="1470025"/>
          </a:xfrm>
        </p:spPr>
        <p:txBody>
          <a:bodyPr/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4213" y="2349500"/>
            <a:ext cx="4392612" cy="15113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Author</a:t>
            </a:r>
          </a:p>
          <a:p>
            <a:r>
              <a:rPr lang="en-GB"/>
              <a:t>CoAuthors</a:t>
            </a: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350838" y="6597650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1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E532227B-91B4-5C47-99FA-4CAC12CC18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945155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948129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188913"/>
            <a:ext cx="2108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188913"/>
            <a:ext cx="6175375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6278010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6425" cy="13700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7013" cy="38846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4037012" cy="38846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00661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4421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rissa S2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3051737"/>
      </p:ext>
    </p:extLst>
  </p:cSld>
  <p:clrMapOvr>
    <a:masterClrMapping/>
  </p:clrMapOvr>
  <p:transition>
    <p:fade/>
  </p:transition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2908" r="406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 userDrawn="1"/>
        </p:nvSpPr>
        <p:spPr>
          <a:xfrm>
            <a:off x="3851919" y="0"/>
            <a:ext cx="2291705" cy="6858000"/>
          </a:xfrm>
          <a:prstGeom prst="rect">
            <a:avLst/>
          </a:prstGeom>
          <a:gradFill flip="none" rotWithShape="1">
            <a:gsLst>
              <a:gs pos="0">
                <a:srgbClr val="07A0E3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3" name="Rectangle 12"/>
          <p:cNvSpPr/>
          <p:nvPr userDrawn="1"/>
        </p:nvSpPr>
        <p:spPr>
          <a:xfrm>
            <a:off x="0" y="0"/>
            <a:ext cx="3851918" cy="6858000"/>
          </a:xfrm>
          <a:prstGeom prst="rect">
            <a:avLst/>
          </a:prstGeom>
          <a:solidFill>
            <a:srgbClr val="07A0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6" name="Text Box 14"/>
          <p:cNvSpPr txBox="1">
            <a:spLocks noChangeArrowheads="1"/>
          </p:cNvSpPr>
          <p:nvPr userDrawn="1"/>
        </p:nvSpPr>
        <p:spPr bwMode="auto">
          <a:xfrm>
            <a:off x="864096" y="6519446"/>
            <a:ext cx="83164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n-US" sz="1600" dirty="0" smtClean="0">
                <a:solidFill>
                  <a:srgbClr val="808080"/>
                </a:solidFill>
              </a:rPr>
              <a:t>B. Gonçalves | </a:t>
            </a:r>
            <a:r>
              <a:rPr lang="en-US" sz="1600" dirty="0" err="1" smtClean="0">
                <a:solidFill>
                  <a:srgbClr val="808080"/>
                </a:solidFill>
              </a:rPr>
              <a:t>Lisboa</a:t>
            </a:r>
            <a:r>
              <a:rPr lang="en-US" sz="1600" dirty="0" smtClean="0">
                <a:solidFill>
                  <a:srgbClr val="808080"/>
                </a:solidFill>
              </a:rPr>
              <a:t>,</a:t>
            </a:r>
            <a:r>
              <a:rPr lang="en-US" sz="1600" baseline="0" dirty="0" smtClean="0">
                <a:solidFill>
                  <a:srgbClr val="808080"/>
                </a:solidFill>
              </a:rPr>
              <a:t> September</a:t>
            </a:r>
            <a:r>
              <a:rPr lang="en-US" sz="1600" dirty="0" smtClean="0">
                <a:solidFill>
                  <a:srgbClr val="808080"/>
                </a:solidFill>
              </a:rPr>
              <a:t>  28, 2015 | TWEPP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2771800" y="2420888"/>
            <a:ext cx="6044208" cy="1470025"/>
          </a:xfrm>
        </p:spPr>
        <p:txBody>
          <a:bodyPr/>
          <a:lstStyle>
            <a:lvl1pPr algn="r"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3" name="Picture 2" descr="logo_IPFN_2013-a4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40"/>
          <a:stretch/>
        </p:blipFill>
        <p:spPr>
          <a:xfrm>
            <a:off x="-1" y="0"/>
            <a:ext cx="3923929" cy="134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8010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754156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592218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978106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698707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52840772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27134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522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en_Logo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172200"/>
            <a:ext cx="39052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1468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20157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379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7510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0477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4459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59666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2066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7005725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9401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6320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4223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en_Logo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10300"/>
            <a:ext cx="39052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0303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78487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59698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95028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8284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9534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3157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8764224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45853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02017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07384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478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33521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3228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68418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8902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01388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3353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0170863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234041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46424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55670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983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687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2184338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1140031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3475464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2106755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1.xml"/><Relationship Id="rId12" Type="http://schemas.openxmlformats.org/officeDocument/2006/relationships/theme" Target="../theme/theme2.xml"/><Relationship Id="rId13" Type="http://schemas.openxmlformats.org/officeDocument/2006/relationships/image" Target="../media/image4.jpeg"/><Relationship Id="rId1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8.xml"/><Relationship Id="rId9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2.xml"/><Relationship Id="rId12" Type="http://schemas.openxmlformats.org/officeDocument/2006/relationships/theme" Target="../theme/theme3.xml"/><Relationship Id="rId13" Type="http://schemas.openxmlformats.org/officeDocument/2006/relationships/image" Target="../media/image4.jpeg"/><Relationship Id="rId14" Type="http://schemas.openxmlformats.org/officeDocument/2006/relationships/image" Target="../media/image6.png"/><Relationship Id="rId15" Type="http://schemas.openxmlformats.org/officeDocument/2006/relationships/image" Target="../media/image7.png"/><Relationship Id="rId1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3.xml"/><Relationship Id="rId3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6.xml"/><Relationship Id="rId6" Type="http://schemas.openxmlformats.org/officeDocument/2006/relationships/slideLayout" Target="../slideLayouts/slideLayout37.xml"/><Relationship Id="rId7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4.xml"/><Relationship Id="rId13" Type="http://schemas.openxmlformats.org/officeDocument/2006/relationships/theme" Target="../theme/theme4.xml"/><Relationship Id="rId14" Type="http://schemas.openxmlformats.org/officeDocument/2006/relationships/image" Target="../media/image4.jpeg"/><Relationship Id="rId15" Type="http://schemas.openxmlformats.org/officeDocument/2006/relationships/image" Target="../media/image6.png"/><Relationship Id="rId1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4.xml"/><Relationship Id="rId3" Type="http://schemas.openxmlformats.org/officeDocument/2006/relationships/slideLayout" Target="../slideLayouts/slideLayout45.xml"/><Relationship Id="rId4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7.xml"/><Relationship Id="rId6" Type="http://schemas.openxmlformats.org/officeDocument/2006/relationships/slideLayout" Target="../slideLayouts/slideLayout48.xml"/><Relationship Id="rId7" Type="http://schemas.openxmlformats.org/officeDocument/2006/relationships/slideLayout" Target="../slideLayouts/slideLayout49.xml"/><Relationship Id="rId8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3995738" y="6548438"/>
            <a:ext cx="5148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n-US" sz="1600" smtClean="0">
                <a:solidFill>
                  <a:schemeClr val="bg1"/>
                </a:solidFill>
                <a:latin typeface="GillSans" charset="0"/>
                <a:cs typeface="+mn-cs"/>
              </a:rPr>
              <a:t>Author</a:t>
            </a:r>
            <a:r>
              <a:rPr lang="ja-JP" altLang="en-US" sz="1600" smtClean="0">
                <a:solidFill>
                  <a:schemeClr val="bg1"/>
                </a:solidFill>
                <a:latin typeface="GillSans" charset="0"/>
                <a:cs typeface="+mn-cs"/>
              </a:rPr>
              <a:t>’</a:t>
            </a:r>
            <a:r>
              <a:rPr lang="en-US" sz="1600" smtClean="0">
                <a:solidFill>
                  <a:schemeClr val="bg1"/>
                </a:solidFill>
                <a:latin typeface="GillSans" charset="0"/>
                <a:cs typeface="+mn-cs"/>
              </a:rPr>
              <a:t>s name | Place, Month xx, 2007 | Event</a:t>
            </a:r>
          </a:p>
        </p:txBody>
      </p:sp>
      <p:sp>
        <p:nvSpPr>
          <p:cNvPr id="1027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188913"/>
            <a:ext cx="6626225" cy="7191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45" name="Text Box 21"/>
          <p:cNvSpPr txBox="1">
            <a:spLocks noChangeArrowheads="1"/>
          </p:cNvSpPr>
          <p:nvPr/>
        </p:nvSpPr>
        <p:spPr bwMode="auto">
          <a:xfrm>
            <a:off x="2268538" y="6548438"/>
            <a:ext cx="68754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n-US" sz="1600" dirty="0" smtClean="0">
                <a:solidFill>
                  <a:srgbClr val="5FA1CC"/>
                </a:solidFill>
                <a:cs typeface="+mn-cs"/>
              </a:rPr>
              <a:t>B. Gonçalves | </a:t>
            </a:r>
            <a:r>
              <a:rPr lang="en-US" sz="1600" dirty="0" err="1" smtClean="0">
                <a:solidFill>
                  <a:srgbClr val="5FA1CC"/>
                </a:solidFill>
                <a:cs typeface="+mn-cs"/>
              </a:rPr>
              <a:t>Lisboa</a:t>
            </a:r>
            <a:r>
              <a:rPr lang="en-US" sz="1600" dirty="0" smtClean="0">
                <a:solidFill>
                  <a:srgbClr val="5FA1CC"/>
                </a:solidFill>
                <a:cs typeface="+mn-cs"/>
              </a:rPr>
              <a:t>, September 28, 2015 | TWEPP</a:t>
            </a:r>
          </a:p>
        </p:txBody>
      </p:sp>
      <p:sp>
        <p:nvSpPr>
          <p:cNvPr id="1029" name="Rectangle 22"/>
          <p:cNvSpPr>
            <a:spLocks noChangeArrowheads="1"/>
          </p:cNvSpPr>
          <p:nvPr/>
        </p:nvSpPr>
        <p:spPr bwMode="auto">
          <a:xfrm>
            <a:off x="206375" y="65246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443F8F8-A564-BC4F-891D-8F765C73CC10}" type="slidenum">
              <a:rPr lang="en-US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‹#›</a:t>
            </a:fld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30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60" r:id="rId1"/>
    <p:sldLayoutId id="2147485516" r:id="rId2"/>
    <p:sldLayoutId id="2147485517" r:id="rId3"/>
    <p:sldLayoutId id="2147485518" r:id="rId4"/>
    <p:sldLayoutId id="2147485519" r:id="rId5"/>
    <p:sldLayoutId id="2147485520" r:id="rId6"/>
    <p:sldLayoutId id="2147485521" r:id="rId7"/>
    <p:sldLayoutId id="2147485522" r:id="rId8"/>
    <p:sldLayoutId id="2147485523" r:id="rId9"/>
    <p:sldLayoutId id="2147485524" r:id="rId10"/>
    <p:sldLayoutId id="2147485525" r:id="rId11"/>
    <p:sldLayoutId id="2147485526" r:id="rId12"/>
    <p:sldLayoutId id="2147485527" r:id="rId13"/>
    <p:sldLayoutId id="2147485563" r:id="rId14"/>
    <p:sldLayoutId id="2147485564" r:id="rId15"/>
    <p:sldLayoutId id="2147485565" r:id="rId16"/>
    <p:sldLayoutId id="2147485571" r:id="rId17"/>
    <p:sldLayoutId id="2147485574" r:id="rId18"/>
    <p:sldLayoutId id="2147485575" r:id="rId19"/>
    <p:sldLayoutId id="2147485576" r:id="rId20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D7403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D740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D740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D740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D7403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528" r:id="rId1"/>
    <p:sldLayoutId id="2147485561" r:id="rId2"/>
    <p:sldLayoutId id="2147485529" r:id="rId3"/>
    <p:sldLayoutId id="2147485530" r:id="rId4"/>
    <p:sldLayoutId id="2147485531" r:id="rId5"/>
    <p:sldLayoutId id="2147485532" r:id="rId6"/>
    <p:sldLayoutId id="2147485533" r:id="rId7"/>
    <p:sldLayoutId id="2147485534" r:id="rId8"/>
    <p:sldLayoutId id="2147485535" r:id="rId9"/>
    <p:sldLayoutId id="2147485536" r:id="rId10"/>
    <p:sldLayoutId id="214748553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7" descr="Icon_CERN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200775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28" descr="lcoll_logo3_small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6413" y="6229350"/>
            <a:ext cx="5746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538" r:id="rId1"/>
    <p:sldLayoutId id="2147485562" r:id="rId2"/>
    <p:sldLayoutId id="2147485539" r:id="rId3"/>
    <p:sldLayoutId id="2147485540" r:id="rId4"/>
    <p:sldLayoutId id="2147485541" r:id="rId5"/>
    <p:sldLayoutId id="2147485542" r:id="rId6"/>
    <p:sldLayoutId id="2147485543" r:id="rId7"/>
    <p:sldLayoutId id="2147485544" r:id="rId8"/>
    <p:sldLayoutId id="2147485545" r:id="rId9"/>
    <p:sldLayoutId id="2147485546" r:id="rId10"/>
    <p:sldLayoutId id="214748554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0" descr="Icon_CERN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172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6307" name="Text Box 32"/>
          <p:cNvSpPr txBox="1">
            <a:spLocks noChangeArrowheads="1"/>
          </p:cNvSpPr>
          <p:nvPr userDrawn="1"/>
        </p:nvSpPr>
        <p:spPr bwMode="auto">
          <a:xfrm>
            <a:off x="304800" y="6334125"/>
            <a:ext cx="90678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1" eaLnBrk="1" hangingPunct="1">
              <a:lnSpc>
                <a:spcPct val="50000"/>
              </a:lnSpc>
              <a:spcBef>
                <a:spcPct val="50000"/>
              </a:spcBef>
              <a:defRPr/>
            </a:pPr>
            <a:r>
              <a:rPr lang="it-IT" sz="1400" i="1" smtClean="0">
                <a:solidFill>
                  <a:srgbClr val="FFFFFF"/>
                </a:solidFill>
              </a:rPr>
              <a:t>A. Masi, </a:t>
            </a:r>
            <a:r>
              <a:rPr lang="it-IT" sz="1400" b="1" smtClean="0">
                <a:solidFill>
                  <a:srgbClr val="FFFFFF"/>
                </a:solidFill>
              </a:rPr>
              <a:t>  </a:t>
            </a:r>
          </a:p>
          <a:p>
            <a:pPr lvl="1" eaLnBrk="1" hangingPunct="1"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1400" b="1" smtClean="0">
                <a:solidFill>
                  <a:srgbClr val="FFFFFF"/>
                </a:solidFill>
              </a:rPr>
              <a:t>PXI Platforms for High Reliability and Availability Systems, Big Physics Symposium Austin 2011 </a:t>
            </a:r>
          </a:p>
        </p:txBody>
      </p:sp>
      <p:sp>
        <p:nvSpPr>
          <p:cNvPr id="7172" name="Line 33"/>
          <p:cNvSpPr>
            <a:spLocks noChangeShapeType="1"/>
          </p:cNvSpPr>
          <p:nvPr userDrawn="1"/>
        </p:nvSpPr>
        <p:spPr bwMode="auto">
          <a:xfrm>
            <a:off x="1828800" y="304800"/>
            <a:ext cx="0" cy="5486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3" name="Line 36"/>
          <p:cNvSpPr>
            <a:spLocks noChangeShapeType="1"/>
          </p:cNvSpPr>
          <p:nvPr userDrawn="1"/>
        </p:nvSpPr>
        <p:spPr bwMode="auto">
          <a:xfrm>
            <a:off x="228600" y="5638800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4" name="Line 39"/>
          <p:cNvSpPr>
            <a:spLocks noChangeShapeType="1"/>
          </p:cNvSpPr>
          <p:nvPr userDrawn="1"/>
        </p:nvSpPr>
        <p:spPr bwMode="auto">
          <a:xfrm>
            <a:off x="2667000" y="6248400"/>
            <a:ext cx="464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40"/>
          <p:cNvSpPr>
            <a:spLocks noChangeShapeType="1"/>
          </p:cNvSpPr>
          <p:nvPr userDrawn="1"/>
        </p:nvSpPr>
        <p:spPr bwMode="auto">
          <a:xfrm>
            <a:off x="2057400" y="762000"/>
            <a:ext cx="6324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48" r:id="rId1"/>
    <p:sldLayoutId id="2147485549" r:id="rId2"/>
    <p:sldLayoutId id="2147485550" r:id="rId3"/>
    <p:sldLayoutId id="2147485551" r:id="rId4"/>
    <p:sldLayoutId id="2147485552" r:id="rId5"/>
    <p:sldLayoutId id="2147485553" r:id="rId6"/>
    <p:sldLayoutId id="2147485554" r:id="rId7"/>
    <p:sldLayoutId id="2147485555" r:id="rId8"/>
    <p:sldLayoutId id="2147485556" r:id="rId9"/>
    <p:sldLayoutId id="2147485557" r:id="rId10"/>
    <p:sldLayoutId id="2147485558" r:id="rId11"/>
    <p:sldLayoutId id="2147485559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4" Type="http://schemas.openxmlformats.org/officeDocument/2006/relationships/image" Target="../media/image9.tiff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Relationship Id="rId3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4" Type="http://schemas.openxmlformats.org/officeDocument/2006/relationships/image" Target="../media/image37.jpeg"/><Relationship Id="rId5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7.jpeg"/><Relationship Id="rId5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6" Type="http://schemas.openxmlformats.org/officeDocument/2006/relationships/image" Target="../media/image53.png"/><Relationship Id="rId7" Type="http://schemas.openxmlformats.org/officeDocument/2006/relationships/image" Target="../media/image54.png"/><Relationship Id="rId8" Type="http://schemas.openxmlformats.org/officeDocument/2006/relationships/image" Target="../media/image55.png"/><Relationship Id="rId9" Type="http://schemas.openxmlformats.org/officeDocument/2006/relationships/image" Target="../media/image56.png"/><Relationship Id="rId10" Type="http://schemas.openxmlformats.org/officeDocument/2006/relationships/image" Target="../media/image33.png"/><Relationship Id="rId11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1.jpeg"/><Relationship Id="rId3" Type="http://schemas.openxmlformats.org/officeDocument/2006/relationships/image" Target="../media/image6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3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tif"/><Relationship Id="rId4" Type="http://schemas.openxmlformats.org/officeDocument/2006/relationships/image" Target="../media/image65.jpg"/><Relationship Id="rId5" Type="http://schemas.openxmlformats.org/officeDocument/2006/relationships/image" Target="../media/image66.jp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4" Type="http://schemas.openxmlformats.org/officeDocument/2006/relationships/image" Target="../media/image67.jpg"/><Relationship Id="rId5" Type="http://schemas.openxmlformats.org/officeDocument/2006/relationships/image" Target="../media/image66.jpg"/><Relationship Id="rId6" Type="http://schemas.openxmlformats.org/officeDocument/2006/relationships/image" Target="../media/image68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4.t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tif"/><Relationship Id="rId4" Type="http://schemas.openxmlformats.org/officeDocument/2006/relationships/image" Target="../media/image70.t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4.jpeg"/><Relationship Id="rId3" Type="http://schemas.openxmlformats.org/officeDocument/2006/relationships/image" Target="../media/image75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5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4.xml"/><Relationship Id="rId5" Type="http://schemas.openxmlformats.org/officeDocument/2006/relationships/image" Target="../media/image16.png"/><Relationship Id="rId1" Type="http://schemas.microsoft.com/office/2007/relationships/media" Target="../media/media1.mpg"/><Relationship Id="rId2" Type="http://schemas.openxmlformats.org/officeDocument/2006/relationships/video" Target="../media/media1.m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2174999"/>
            <a:ext cx="4680520" cy="1470025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200" dirty="0" smtClean="0">
                <a:solidFill>
                  <a:schemeClr val="bg1"/>
                </a:solidFill>
                <a:ea typeface="+mj-ea"/>
                <a:cs typeface="+mj-cs"/>
              </a:rPr>
              <a:t>Electronic </a:t>
            </a:r>
            <a:r>
              <a:rPr lang="en-US" sz="3200" dirty="0">
                <a:solidFill>
                  <a:schemeClr val="bg1"/>
                </a:solidFill>
                <a:ea typeface="+mj-ea"/>
                <a:cs typeface="+mj-cs"/>
              </a:rPr>
              <a:t>challenges in </a:t>
            </a:r>
            <a:r>
              <a:rPr lang="en-US" sz="3200" dirty="0" smtClean="0">
                <a:solidFill>
                  <a:schemeClr val="bg1"/>
                </a:solidFill>
                <a:ea typeface="+mj-ea"/>
                <a:cs typeface="+mj-cs"/>
              </a:rPr>
              <a:t>ITER</a:t>
            </a:r>
            <a:r>
              <a:rPr lang="en-US" sz="2800" dirty="0" smtClean="0">
                <a:solidFill>
                  <a:schemeClr val="bg1"/>
                </a:solidFill>
                <a:ea typeface="+mj-ea"/>
                <a:cs typeface="+mj-cs"/>
              </a:rPr>
              <a:t/>
            </a:r>
            <a:br>
              <a:rPr lang="en-US" sz="2800" dirty="0" smtClean="0">
                <a:solidFill>
                  <a:schemeClr val="bg1"/>
                </a:solidFill>
                <a:ea typeface="+mj-ea"/>
                <a:cs typeface="+mj-cs"/>
              </a:rPr>
            </a:br>
            <a:r>
              <a:rPr lang="en-US" sz="2800" dirty="0">
                <a:solidFill>
                  <a:schemeClr val="bg1">
                    <a:lumMod val="95000"/>
                  </a:schemeClr>
                </a:solidFill>
                <a:ea typeface="+mj-ea"/>
                <a:cs typeface="+mj-cs"/>
              </a:rPr>
              <a:t>T</a:t>
            </a:r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  <a:ea typeface="+mj-ea"/>
                <a:cs typeface="+mj-cs"/>
              </a:rPr>
              <a:t>owards </a:t>
            </a:r>
            <a:r>
              <a:rPr lang="en-US" sz="2800" dirty="0">
                <a:solidFill>
                  <a:schemeClr val="bg1">
                    <a:lumMod val="95000"/>
                  </a:schemeClr>
                </a:solidFill>
                <a:ea typeface="+mj-ea"/>
                <a:cs typeface="+mj-cs"/>
              </a:rPr>
              <a:t>high-availability </a:t>
            </a:r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  <a:ea typeface="+mj-ea"/>
                <a:cs typeface="+mj-cs"/>
              </a:rPr>
              <a:t>applications</a:t>
            </a:r>
            <a:endParaRPr lang="en-US" sz="300" dirty="0" smtClean="0">
              <a:solidFill>
                <a:schemeClr val="bg1">
                  <a:lumMod val="95000"/>
                </a:schemeClr>
              </a:solidFill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79512" y="4221088"/>
            <a:ext cx="4392612" cy="15113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GB" sz="2400" dirty="0">
                <a:solidFill>
                  <a:srgbClr val="FFFFFF"/>
                </a:solidFill>
                <a:latin typeface="Arial" charset="0"/>
              </a:rPr>
              <a:t>Bruno Soares </a:t>
            </a:r>
            <a:r>
              <a:rPr lang="en-GB" sz="2400" dirty="0" smtClean="0">
                <a:solidFill>
                  <a:srgbClr val="FFFFFF"/>
                </a:solidFill>
                <a:latin typeface="Arial" charset="0"/>
              </a:rPr>
              <a:t>Gonçalves,</a:t>
            </a:r>
          </a:p>
          <a:p>
            <a:pPr marL="0" indent="0" eaLnBrk="1" hangingPunct="1">
              <a:buNone/>
            </a:pPr>
            <a:r>
              <a:rPr lang="en-GB" sz="1800" dirty="0" smtClean="0">
                <a:solidFill>
                  <a:srgbClr val="FFFFFF"/>
                </a:solidFill>
                <a:latin typeface="Arial" charset="0"/>
              </a:rPr>
              <a:t>A</a:t>
            </a:r>
            <a:r>
              <a:rPr lang="en-GB" sz="1800" dirty="0">
                <a:solidFill>
                  <a:srgbClr val="FFFFFF"/>
                </a:solidFill>
                <a:latin typeface="Arial" charset="0"/>
              </a:rPr>
              <a:t>. </a:t>
            </a:r>
            <a:r>
              <a:rPr lang="en-GB" sz="1800" dirty="0" smtClean="0">
                <a:solidFill>
                  <a:srgbClr val="FFFFFF"/>
                </a:solidFill>
                <a:latin typeface="Arial" charset="0"/>
              </a:rPr>
              <a:t>Batista, </a:t>
            </a:r>
            <a:r>
              <a:rPr lang="en-GB" sz="1800" dirty="0">
                <a:solidFill>
                  <a:srgbClr val="FFFFFF"/>
                </a:solidFill>
                <a:latin typeface="Arial" charset="0"/>
              </a:rPr>
              <a:t>M. </a:t>
            </a:r>
            <a:r>
              <a:rPr lang="en-GB" sz="1800" dirty="0" err="1" smtClean="0">
                <a:solidFill>
                  <a:srgbClr val="FFFFFF"/>
                </a:solidFill>
                <a:latin typeface="Arial" charset="0"/>
              </a:rPr>
              <a:t>Correia</a:t>
            </a:r>
            <a:r>
              <a:rPr lang="en-GB" sz="1800" dirty="0" smtClean="0">
                <a:solidFill>
                  <a:srgbClr val="FFFFFF"/>
                </a:solidFill>
                <a:latin typeface="Arial" charset="0"/>
              </a:rPr>
              <a:t>, </a:t>
            </a:r>
            <a:r>
              <a:rPr lang="en-GB" sz="1800" dirty="0">
                <a:solidFill>
                  <a:srgbClr val="FFFFFF"/>
                </a:solidFill>
                <a:latin typeface="Arial" charset="0"/>
              </a:rPr>
              <a:t>J. </a:t>
            </a:r>
            <a:r>
              <a:rPr lang="en-GB" sz="1800" dirty="0" smtClean="0">
                <a:solidFill>
                  <a:srgbClr val="FFFFFF"/>
                </a:solidFill>
                <a:latin typeface="Arial" charset="0"/>
              </a:rPr>
              <a:t>Sousa, </a:t>
            </a:r>
            <a:r>
              <a:rPr lang="en-GB" sz="1800" dirty="0">
                <a:solidFill>
                  <a:srgbClr val="FFFFFF"/>
                </a:solidFill>
                <a:latin typeface="Arial" charset="0"/>
              </a:rPr>
              <a:t>B.B. </a:t>
            </a:r>
            <a:r>
              <a:rPr lang="en-GB" sz="1800" dirty="0" err="1" smtClean="0">
                <a:solidFill>
                  <a:srgbClr val="FFFFFF"/>
                </a:solidFill>
                <a:latin typeface="Arial" charset="0"/>
              </a:rPr>
              <a:t>Carvalho</a:t>
            </a:r>
            <a:r>
              <a:rPr lang="en-GB" sz="1800" dirty="0" smtClean="0">
                <a:solidFill>
                  <a:srgbClr val="FFFFFF"/>
                </a:solidFill>
                <a:latin typeface="Arial" charset="0"/>
              </a:rPr>
              <a:t>, </a:t>
            </a:r>
            <a:r>
              <a:rPr lang="en-GB" sz="1800" dirty="0">
                <a:solidFill>
                  <a:srgbClr val="FFFFFF"/>
                </a:solidFill>
                <a:latin typeface="Arial" charset="0"/>
              </a:rPr>
              <a:t>B. </a:t>
            </a:r>
            <a:r>
              <a:rPr lang="en-GB" sz="1800" dirty="0" smtClean="0">
                <a:solidFill>
                  <a:srgbClr val="FFFFFF"/>
                </a:solidFill>
                <a:latin typeface="Arial" charset="0"/>
              </a:rPr>
              <a:t>Santos, </a:t>
            </a:r>
            <a:r>
              <a:rPr lang="en-GB" sz="1800" dirty="0">
                <a:solidFill>
                  <a:srgbClr val="FFFFFF"/>
                </a:solidFill>
                <a:latin typeface="Arial" charset="0"/>
              </a:rPr>
              <a:t>A. </a:t>
            </a:r>
            <a:r>
              <a:rPr lang="en-GB" sz="1800" dirty="0" smtClean="0">
                <a:solidFill>
                  <a:srgbClr val="FFFFFF"/>
                </a:solidFill>
                <a:latin typeface="Arial" charset="0"/>
              </a:rPr>
              <a:t>Duarte, </a:t>
            </a:r>
            <a:r>
              <a:rPr lang="en-GB" sz="1800" dirty="0">
                <a:solidFill>
                  <a:srgbClr val="FFFFFF"/>
                </a:solidFill>
                <a:latin typeface="Arial" charset="0"/>
              </a:rPr>
              <a:t>A. P. </a:t>
            </a:r>
            <a:r>
              <a:rPr lang="en-GB" sz="1800" dirty="0" smtClean="0">
                <a:solidFill>
                  <a:srgbClr val="FFFFFF"/>
                </a:solidFill>
                <a:latin typeface="Arial" charset="0"/>
              </a:rPr>
              <a:t>Rodrigues, </a:t>
            </a:r>
            <a:r>
              <a:rPr lang="en-GB" sz="1800" dirty="0">
                <a:solidFill>
                  <a:srgbClr val="FFFFFF"/>
                </a:solidFill>
                <a:latin typeface="Arial" charset="0"/>
              </a:rPr>
              <a:t>R. </a:t>
            </a:r>
            <a:r>
              <a:rPr lang="en-GB" sz="1800" dirty="0" smtClean="0">
                <a:solidFill>
                  <a:srgbClr val="FFFFFF"/>
                </a:solidFill>
                <a:latin typeface="Arial" charset="0"/>
              </a:rPr>
              <a:t>Pereira, </a:t>
            </a:r>
            <a:r>
              <a:rPr lang="en-GB" sz="1800" dirty="0">
                <a:solidFill>
                  <a:srgbClr val="FFFFFF"/>
                </a:solidFill>
                <a:latin typeface="Arial" charset="0"/>
              </a:rPr>
              <a:t>P.F. </a:t>
            </a:r>
            <a:r>
              <a:rPr lang="en-GB" sz="1800" dirty="0" err="1" smtClean="0">
                <a:solidFill>
                  <a:srgbClr val="FFFFFF"/>
                </a:solidFill>
                <a:latin typeface="Arial" charset="0"/>
              </a:rPr>
              <a:t>Carvalho</a:t>
            </a:r>
            <a:r>
              <a:rPr lang="en-GB" sz="1800" dirty="0" smtClean="0">
                <a:solidFill>
                  <a:srgbClr val="FFFFFF"/>
                </a:solidFill>
                <a:latin typeface="Arial" charset="0"/>
              </a:rPr>
              <a:t>, </a:t>
            </a:r>
            <a:r>
              <a:rPr lang="en-GB" sz="1800" dirty="0">
                <a:solidFill>
                  <a:srgbClr val="FFFFFF"/>
                </a:solidFill>
                <a:latin typeface="Arial" charset="0"/>
              </a:rPr>
              <a:t>A. </a:t>
            </a:r>
            <a:r>
              <a:rPr lang="en-GB" sz="1800" dirty="0" err="1" smtClean="0">
                <a:solidFill>
                  <a:srgbClr val="FFFFFF"/>
                </a:solidFill>
                <a:latin typeface="Arial" charset="0"/>
              </a:rPr>
              <a:t>Fernandes</a:t>
            </a:r>
            <a:r>
              <a:rPr lang="en-GB" sz="1800" dirty="0" smtClean="0">
                <a:solidFill>
                  <a:srgbClr val="FFFFFF"/>
                </a:solidFill>
                <a:latin typeface="Arial" charset="0"/>
              </a:rPr>
              <a:t>, </a:t>
            </a:r>
            <a:r>
              <a:rPr lang="en-GB" sz="1800" dirty="0">
                <a:solidFill>
                  <a:srgbClr val="FFFFFF"/>
                </a:solidFill>
                <a:latin typeface="Arial" charset="0"/>
              </a:rPr>
              <a:t>A. </a:t>
            </a:r>
            <a:r>
              <a:rPr lang="en-GB" sz="1800" dirty="0" smtClean="0">
                <a:solidFill>
                  <a:srgbClr val="FFFFFF"/>
                </a:solidFill>
                <a:latin typeface="Arial" charset="0"/>
              </a:rPr>
              <a:t>Combo, </a:t>
            </a:r>
            <a:r>
              <a:rPr lang="en-GB" sz="1800" dirty="0">
                <a:solidFill>
                  <a:srgbClr val="FFFFFF"/>
                </a:solidFill>
                <a:latin typeface="Arial" charset="0"/>
              </a:rPr>
              <a:t>N. </a:t>
            </a:r>
            <a:r>
              <a:rPr lang="en-GB" sz="1800" dirty="0" smtClean="0">
                <a:solidFill>
                  <a:srgbClr val="FFFFFF"/>
                </a:solidFill>
                <a:latin typeface="Arial" charset="0"/>
              </a:rPr>
              <a:t>Cruz, </a:t>
            </a:r>
            <a:r>
              <a:rPr lang="en-GB" sz="1800" dirty="0">
                <a:solidFill>
                  <a:srgbClr val="FFFFFF"/>
                </a:solidFill>
                <a:latin typeface="Arial" charset="0"/>
              </a:rPr>
              <a:t>C. </a:t>
            </a:r>
            <a:r>
              <a:rPr lang="en-GB" sz="1800" dirty="0" smtClean="0">
                <a:solidFill>
                  <a:srgbClr val="FFFFFF"/>
                </a:solidFill>
                <a:latin typeface="Arial" charset="0"/>
              </a:rPr>
              <a:t>Leong, </a:t>
            </a:r>
            <a:r>
              <a:rPr lang="en-GB" sz="1800" dirty="0">
                <a:solidFill>
                  <a:srgbClr val="FFFFFF"/>
                </a:solidFill>
                <a:latin typeface="Arial" charset="0"/>
              </a:rPr>
              <a:t>A.R. </a:t>
            </a:r>
            <a:r>
              <a:rPr lang="en-GB" sz="1800" dirty="0" smtClean="0">
                <a:solidFill>
                  <a:srgbClr val="FFFFFF"/>
                </a:solidFill>
                <a:latin typeface="Arial" charset="0"/>
              </a:rPr>
              <a:t>Ramos, </a:t>
            </a:r>
            <a:r>
              <a:rPr lang="en-GB" sz="1800" dirty="0">
                <a:solidFill>
                  <a:srgbClr val="FFFFFF"/>
                </a:solidFill>
                <a:latin typeface="Arial" charset="0"/>
              </a:rPr>
              <a:t>J. P. </a:t>
            </a:r>
            <a:r>
              <a:rPr lang="en-GB" sz="1800" dirty="0" smtClean="0">
                <a:solidFill>
                  <a:srgbClr val="FFFFFF"/>
                </a:solidFill>
                <a:latin typeface="Arial" charset="0"/>
              </a:rPr>
              <a:t>Santos, </a:t>
            </a:r>
            <a:r>
              <a:rPr lang="en-GB" sz="1800" dirty="0">
                <a:solidFill>
                  <a:srgbClr val="FFFFFF"/>
                </a:solidFill>
                <a:latin typeface="Arial" charset="0"/>
              </a:rPr>
              <a:t>J. G. </a:t>
            </a:r>
            <a:r>
              <a:rPr lang="en-GB" sz="1800" dirty="0" smtClean="0">
                <a:solidFill>
                  <a:srgbClr val="FFFFFF"/>
                </a:solidFill>
                <a:latin typeface="Arial" charset="0"/>
              </a:rPr>
              <a:t>Marques, </a:t>
            </a:r>
            <a:r>
              <a:rPr lang="en-GB" sz="1800" dirty="0">
                <a:solidFill>
                  <a:srgbClr val="FFFFFF"/>
                </a:solidFill>
                <a:latin typeface="Arial" charset="0"/>
              </a:rPr>
              <a:t>I. C. </a:t>
            </a:r>
            <a:r>
              <a:rPr lang="en-GB" sz="1800" dirty="0" err="1" smtClean="0">
                <a:solidFill>
                  <a:srgbClr val="FFFFFF"/>
                </a:solidFill>
                <a:latin typeface="Arial" charset="0"/>
              </a:rPr>
              <a:t>Teixeira</a:t>
            </a:r>
            <a:r>
              <a:rPr lang="en-GB" sz="1800" dirty="0" smtClean="0">
                <a:solidFill>
                  <a:srgbClr val="FFFFFF"/>
                </a:solidFill>
                <a:latin typeface="Arial" charset="0"/>
              </a:rPr>
              <a:t>, </a:t>
            </a:r>
            <a:r>
              <a:rPr lang="en-GB" sz="1800" dirty="0">
                <a:solidFill>
                  <a:srgbClr val="FFFFFF"/>
                </a:solidFill>
                <a:latin typeface="Arial" charset="0"/>
              </a:rPr>
              <a:t>J. P. </a:t>
            </a:r>
            <a:r>
              <a:rPr lang="en-GB" sz="1800" dirty="0" err="1" smtClean="0">
                <a:solidFill>
                  <a:srgbClr val="FFFFFF"/>
                </a:solidFill>
                <a:latin typeface="Arial" charset="0"/>
              </a:rPr>
              <a:t>Teixeira</a:t>
            </a:r>
            <a:endParaRPr lang="en-GB" sz="18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7236296" y="4725144"/>
            <a:ext cx="4032448" cy="165618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3"/>
          <a:srcRect l="10301" b="2852"/>
          <a:stretch/>
        </p:blipFill>
        <p:spPr>
          <a:xfrm>
            <a:off x="8172400" y="5702812"/>
            <a:ext cx="936104" cy="534500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7812360" y="4808185"/>
            <a:ext cx="1331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12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Partners</a:t>
            </a:r>
            <a:endParaRPr lang="pt-PT" sz="1200" b="1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6864" y="5077916"/>
            <a:ext cx="1259632" cy="62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38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95536" y="260648"/>
            <a:ext cx="67488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smtClean="0">
                <a:solidFill>
                  <a:srgbClr val="FD7403"/>
                </a:solidFill>
              </a:rPr>
              <a:t>IPFN ATCA subsystem overview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541" y="3403238"/>
            <a:ext cx="2492831" cy="2527636"/>
          </a:xfrm>
          <a:prstGeom prst="rect">
            <a:avLst/>
          </a:prstGeom>
        </p:spPr>
      </p:pic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1115616" y="5805264"/>
            <a:ext cx="156958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t-PT" altLang="pt-PT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ATCA shelf</a:t>
            </a:r>
          </a:p>
        </p:txBody>
      </p:sp>
      <p:pic>
        <p:nvPicPr>
          <p:cNvPr id="37" name="Picture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600" y="3755778"/>
            <a:ext cx="3057050" cy="2308359"/>
          </a:xfrm>
          <a:prstGeom prst="rect">
            <a:avLst/>
          </a:prstGeom>
          <a:noFill/>
          <a:ln>
            <a:noFill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Rectangle 4"/>
          <p:cNvSpPr>
            <a:spLocks noChangeArrowheads="1"/>
          </p:cNvSpPr>
          <p:nvPr/>
        </p:nvSpPr>
        <p:spPr bwMode="auto">
          <a:xfrm>
            <a:off x="7185049" y="4251557"/>
            <a:ext cx="192345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t-PT" altLang="pt-PT" sz="1600" b="1" dirty="0" smtClean="0">
                <a:solidFill>
                  <a:srgbClr val="003366"/>
                </a:solidFill>
                <a:cs typeface="Arial" panose="020B0604020202020204" pitchFamily="34" charset="0"/>
              </a:rPr>
              <a:t>Digitizer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pt-PT" altLang="pt-PT" sz="1600" dirty="0" smtClean="0">
                <a:solidFill>
                  <a:srgbClr val="003366"/>
                </a:solidFill>
                <a:cs typeface="Arial" panose="020B0604020202020204" pitchFamily="34" charset="0"/>
              </a:rPr>
              <a:t>node slots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pt-PT" altLang="pt-PT" sz="1600" dirty="0" smtClean="0">
                <a:solidFill>
                  <a:srgbClr val="003366"/>
                </a:solidFill>
                <a:cs typeface="Arial" panose="020B0604020202020204" pitchFamily="34" charset="0"/>
              </a:rPr>
              <a:t>PCIe endpoints</a:t>
            </a:r>
          </a:p>
        </p:txBody>
      </p:sp>
      <p:pic>
        <p:nvPicPr>
          <p:cNvPr id="39" name="Picture 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6261" y="1409924"/>
            <a:ext cx="2784543" cy="2164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Rectangle 4"/>
          <p:cNvSpPr>
            <a:spLocks noChangeArrowheads="1"/>
          </p:cNvSpPr>
          <p:nvPr/>
        </p:nvSpPr>
        <p:spPr bwMode="auto">
          <a:xfrm>
            <a:off x="7185049" y="1605181"/>
            <a:ext cx="192345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t-PT" altLang="pt-PT" sz="1600" b="1" dirty="0" smtClean="0">
                <a:solidFill>
                  <a:srgbClr val="003366"/>
                </a:solidFill>
                <a:cs typeface="Arial" panose="020B0604020202020204" pitchFamily="34" charset="0"/>
              </a:rPr>
              <a:t>Data &amp; Timing Switch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pt-PT" altLang="pt-PT" sz="1600" dirty="0" smtClean="0">
                <a:solidFill>
                  <a:srgbClr val="003366"/>
                </a:solidFill>
                <a:cs typeface="Arial" panose="020B0604020202020204" pitchFamily="34" charset="0"/>
              </a:rPr>
              <a:t>hub slots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pt-PT" altLang="pt-PT" sz="1600" dirty="0" smtClean="0">
                <a:solidFill>
                  <a:srgbClr val="003366"/>
                </a:solidFill>
                <a:cs typeface="Arial" panose="020B0604020202020204" pitchFamily="34" charset="0"/>
              </a:rPr>
              <a:t>PCIe switch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pt-PT" altLang="pt-PT" sz="1600" dirty="0" smtClean="0">
                <a:solidFill>
                  <a:srgbClr val="003366"/>
                </a:solidFill>
                <a:cs typeface="Arial" panose="020B0604020202020204" pitchFamily="34" charset="0"/>
              </a:rPr>
              <a:t>Host interface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pt-PT" altLang="pt-PT" sz="1600" dirty="0" smtClean="0">
                <a:solidFill>
                  <a:srgbClr val="003366"/>
                </a:solidFill>
                <a:cs typeface="Arial" panose="020B0604020202020204" pitchFamily="34" charset="0"/>
              </a:rPr>
              <a:t>Timing switch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pt-PT" altLang="pt-PT" sz="1600" dirty="0" smtClean="0">
                <a:solidFill>
                  <a:srgbClr val="003366"/>
                </a:solidFill>
                <a:cs typeface="Arial" panose="020B0604020202020204" pitchFamily="34" charset="0"/>
              </a:rPr>
              <a:t>Timing sync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4942" y="1222013"/>
            <a:ext cx="2600325" cy="1762125"/>
          </a:xfrm>
          <a:prstGeom prst="rect">
            <a:avLst/>
          </a:prstGeom>
        </p:spPr>
      </p:pic>
      <p:sp>
        <p:nvSpPr>
          <p:cNvPr id="17" name="Arc 16"/>
          <p:cNvSpPr/>
          <p:nvPr/>
        </p:nvSpPr>
        <p:spPr>
          <a:xfrm flipH="1">
            <a:off x="477745" y="1968475"/>
            <a:ext cx="2182266" cy="2905176"/>
          </a:xfrm>
          <a:prstGeom prst="arc">
            <a:avLst>
              <a:gd name="adj1" fmla="val 17015552"/>
              <a:gd name="adj2" fmla="val 3102816"/>
            </a:avLst>
          </a:prstGeom>
          <a:ln>
            <a:solidFill>
              <a:schemeClr val="accent2"/>
            </a:solidFill>
            <a:headEnd type="triangle"/>
            <a:tailEnd type="triangle"/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pt-PT" sz="1800" dirty="0" smtClean="0">
                <a:solidFill>
                  <a:schemeClr val="accent2"/>
                </a:solidFill>
              </a:rPr>
              <a:t>PCIe cable</a:t>
            </a:r>
            <a:endParaRPr lang="pt-PT" sz="1800" dirty="0">
              <a:solidFill>
                <a:schemeClr val="accent2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1717105" y="4667056"/>
            <a:ext cx="2689156" cy="0"/>
          </a:xfrm>
          <a:prstGeom prst="straightConnector1">
            <a:avLst/>
          </a:prstGeom>
          <a:ln w="60325">
            <a:solidFill>
              <a:srgbClr val="FD7403"/>
            </a:solidFill>
            <a:headEnd type="triangl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2450541" y="2492046"/>
            <a:ext cx="2006954" cy="1878058"/>
          </a:xfrm>
          <a:prstGeom prst="straightConnector1">
            <a:avLst/>
          </a:prstGeom>
          <a:ln w="60325">
            <a:solidFill>
              <a:srgbClr val="FD7403"/>
            </a:solidFill>
            <a:headEnd type="triangl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4"/>
          <p:cNvSpPr>
            <a:spLocks noChangeArrowheads="1"/>
          </p:cNvSpPr>
          <p:nvPr/>
        </p:nvSpPr>
        <p:spPr bwMode="auto">
          <a:xfrm>
            <a:off x="1280393" y="1074222"/>
            <a:ext cx="192345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t-PT" altLang="pt-PT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PCIe host</a:t>
            </a:r>
            <a:endParaRPr lang="pt-PT" altLang="pt-PT" sz="1600" dirty="0" smtClean="0">
              <a:solidFill>
                <a:schemeClr val="tx1">
                  <a:lumMod val="50000"/>
                  <a:lumOff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4487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55576" y="0"/>
            <a:ext cx="8388424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4" name="TextBox 13"/>
          <p:cNvSpPr txBox="1"/>
          <p:nvPr/>
        </p:nvSpPr>
        <p:spPr>
          <a:xfrm>
            <a:off x="2627784" y="6485274"/>
            <a:ext cx="6444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i="1" dirty="0" smtClean="0">
                <a:solidFill>
                  <a:srgbClr val="FD7403"/>
                </a:solidFill>
              </a:rPr>
              <a:t>*added to ITER catalogue of I&amp;C products</a:t>
            </a:r>
            <a:endParaRPr lang="en-US" sz="2000" i="1" dirty="0">
              <a:solidFill>
                <a:srgbClr val="FD7403"/>
              </a:solidFill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9" t="20061" r="15412" b="20850"/>
          <a:stretch/>
        </p:blipFill>
        <p:spPr bwMode="auto">
          <a:xfrm>
            <a:off x="2497667" y="692696"/>
            <a:ext cx="6754853" cy="5832648"/>
          </a:xfrm>
          <a:prstGeom prst="rect">
            <a:avLst/>
          </a:prstGeom>
          <a:noFill/>
          <a:ln>
            <a:noFill/>
          </a:ln>
          <a:effectLst>
            <a:outerShdw blurRad="127000" dist="76200" dir="318001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50825" y="188913"/>
            <a:ext cx="6626225" cy="719137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endParaRPr lang="pt-PT" sz="3600" b="1" kern="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424863" cy="719137"/>
          </a:xfrm>
        </p:spPr>
        <p:txBody>
          <a:bodyPr/>
          <a:lstStyle/>
          <a:p>
            <a:pPr>
              <a:defRPr/>
            </a:pPr>
            <a:r>
              <a:rPr lang="pt-PT" sz="2800" dirty="0">
                <a:latin typeface="Arial (headings)"/>
                <a:cs typeface="Arial (headings)"/>
              </a:rPr>
              <a:t>ATCA </a:t>
            </a:r>
            <a:r>
              <a:rPr lang="pt-PT" sz="2800" dirty="0" err="1">
                <a:latin typeface="Arial (headings)"/>
                <a:cs typeface="Arial (headings)"/>
              </a:rPr>
              <a:t>galvanic</a:t>
            </a:r>
            <a:r>
              <a:rPr lang="pt-PT" sz="2800" dirty="0">
                <a:latin typeface="Arial (headings)"/>
                <a:cs typeface="Arial (headings)"/>
              </a:rPr>
              <a:t> </a:t>
            </a:r>
            <a:r>
              <a:rPr lang="pt-PT" sz="2800" dirty="0" err="1">
                <a:latin typeface="Arial (headings)"/>
                <a:cs typeface="Arial (headings)"/>
              </a:rPr>
              <a:t>isolated</a:t>
            </a:r>
            <a:r>
              <a:rPr lang="pt-PT" sz="2800" dirty="0">
                <a:latin typeface="Arial (headings)"/>
                <a:cs typeface="Arial (headings)"/>
              </a:rPr>
              <a:t> </a:t>
            </a:r>
            <a:r>
              <a:rPr lang="pt-PT" sz="2800" dirty="0" err="1">
                <a:latin typeface="Arial (headings)"/>
                <a:cs typeface="Arial (headings)"/>
              </a:rPr>
              <a:t>digitizer</a:t>
            </a:r>
            <a:r>
              <a:rPr lang="pt-PT" sz="2800" dirty="0">
                <a:latin typeface="Arial (headings)"/>
                <a:cs typeface="Arial (headings)"/>
              </a:rPr>
              <a:t> </a:t>
            </a:r>
            <a:r>
              <a:rPr lang="pt-PT" sz="2800" dirty="0" err="1">
                <a:latin typeface="Arial (headings)"/>
                <a:cs typeface="Arial (headings)"/>
              </a:rPr>
              <a:t>node</a:t>
            </a:r>
            <a:r>
              <a:rPr lang="pt-PT" sz="2800" dirty="0">
                <a:latin typeface="Arial (headings)"/>
                <a:cs typeface="Arial (headings)"/>
              </a:rPr>
              <a:t> </a:t>
            </a:r>
            <a:r>
              <a:rPr lang="pt-PT" sz="2800" dirty="0" err="1" smtClean="0">
                <a:latin typeface="Arial (headings)"/>
                <a:cs typeface="Arial (headings)"/>
              </a:rPr>
              <a:t>board</a:t>
            </a:r>
            <a:r>
              <a:rPr lang="pt-PT" sz="2800" dirty="0" smtClean="0">
                <a:latin typeface="Arial (headings)"/>
                <a:cs typeface="Arial (headings)"/>
              </a:rPr>
              <a:t> for MIMO </a:t>
            </a:r>
            <a:r>
              <a:rPr lang="pt-PT" sz="2800" dirty="0" err="1">
                <a:latin typeface="Arial (headings)"/>
                <a:cs typeface="Arial (headings)"/>
              </a:rPr>
              <a:t>Systems</a:t>
            </a:r>
            <a:r>
              <a:rPr lang="pt-PT" sz="2800" dirty="0">
                <a:latin typeface="Arial (headings)"/>
                <a:cs typeface="Arial (headings)"/>
              </a:rPr>
              <a:t> </a:t>
            </a:r>
            <a:r>
              <a:rPr lang="pt-PT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(headings)"/>
                <a:cs typeface="Arial (headings)"/>
              </a:rPr>
              <a:t>| </a:t>
            </a:r>
            <a:r>
              <a:rPr lang="pt-PT" sz="2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 (headings)"/>
                <a:cs typeface="Arial (headings)"/>
              </a:rPr>
              <a:t>high</a:t>
            </a:r>
            <a:r>
              <a:rPr lang="pt-PT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(headings)"/>
                <a:cs typeface="Arial (headings)"/>
              </a:rPr>
              <a:t> </a:t>
            </a:r>
            <a:r>
              <a:rPr lang="pt-PT" sz="2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 (headings)"/>
                <a:cs typeface="Arial (headings)"/>
              </a:rPr>
              <a:t>channel</a:t>
            </a:r>
            <a:r>
              <a:rPr lang="pt-PT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(headings)"/>
                <a:cs typeface="Arial (headings)"/>
              </a:rPr>
              <a:t> </a:t>
            </a:r>
            <a:r>
              <a:rPr lang="pt-PT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(headings)"/>
                <a:cs typeface="Arial (headings)"/>
              </a:rPr>
              <a:t>density</a:t>
            </a:r>
            <a:r>
              <a:rPr lang="pt-PT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(headings)"/>
                <a:cs typeface="Arial (headings)"/>
              </a:rPr>
              <a:t> &amp; </a:t>
            </a:r>
            <a:r>
              <a:rPr lang="pt-PT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(headings)"/>
                <a:cs typeface="Arial (headings)"/>
              </a:rPr>
              <a:t>modularity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Arial (headings)"/>
              <a:cs typeface="Arial (headings)"/>
            </a:endParaRPr>
          </a:p>
        </p:txBody>
      </p:sp>
      <p:sp>
        <p:nvSpPr>
          <p:cNvPr id="10" name="TextBox 10"/>
          <p:cNvSpPr txBox="1"/>
          <p:nvPr/>
        </p:nvSpPr>
        <p:spPr>
          <a:xfrm rot="19948196">
            <a:off x="6707624" y="5009618"/>
            <a:ext cx="1944688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PT" sz="1800" dirty="0">
                <a:solidFill>
                  <a:schemeClr val="bg2">
                    <a:lumMod val="75000"/>
                  </a:schemeClr>
                </a:solidFill>
                <a:ea typeface="+mn-ea"/>
                <a:cs typeface="+mn-cs"/>
              </a:rPr>
              <a:t>RTM</a:t>
            </a:r>
          </a:p>
        </p:txBody>
      </p:sp>
      <p:sp>
        <p:nvSpPr>
          <p:cNvPr id="11" name="TextBox 10"/>
          <p:cNvSpPr txBox="1"/>
          <p:nvPr/>
        </p:nvSpPr>
        <p:spPr>
          <a:xfrm rot="2997190">
            <a:off x="5979892" y="2318277"/>
            <a:ext cx="3425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pt-PT" sz="1800" dirty="0" err="1">
                <a:solidFill>
                  <a:schemeClr val="bg2">
                    <a:lumMod val="75000"/>
                  </a:schemeClr>
                </a:solidFill>
                <a:ea typeface="+mn-ea"/>
                <a:cs typeface="+mn-cs"/>
              </a:rPr>
              <a:t>IPFN’s</a:t>
            </a:r>
            <a:r>
              <a:rPr lang="pt-PT" sz="1800" dirty="0">
                <a:solidFill>
                  <a:schemeClr val="bg2">
                    <a:lumMod val="75000"/>
                  </a:schemeClr>
                </a:solidFill>
                <a:ea typeface="+mn-ea"/>
                <a:cs typeface="+mn-cs"/>
              </a:rPr>
              <a:t> ATCA-IO-</a:t>
            </a:r>
            <a:r>
              <a:rPr lang="pt-PT" sz="1800" dirty="0" err="1" smtClean="0">
                <a:solidFill>
                  <a:schemeClr val="bg2">
                    <a:lumMod val="75000"/>
                  </a:schemeClr>
                </a:solidFill>
                <a:ea typeface="+mn-ea"/>
                <a:cs typeface="+mn-cs"/>
              </a:rPr>
              <a:t>Processor</a:t>
            </a:r>
            <a:r>
              <a:rPr lang="pt-PT" sz="1800" dirty="0" smtClean="0">
                <a:solidFill>
                  <a:schemeClr val="bg2">
                    <a:lumMod val="75000"/>
                  </a:schemeClr>
                </a:solidFill>
                <a:ea typeface="+mn-ea"/>
                <a:cs typeface="+mn-cs"/>
              </a:rPr>
              <a:t>*</a:t>
            </a:r>
            <a:endParaRPr lang="pt-PT" sz="1800" dirty="0">
              <a:solidFill>
                <a:schemeClr val="bg2">
                  <a:lumMod val="75000"/>
                </a:schemeClr>
              </a:solidFill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3528" y="4129916"/>
            <a:ext cx="403383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ADC module </a:t>
            </a:r>
            <a:r>
              <a:rPr lang="en-US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1-2 MSPS, 18 bit</a:t>
            </a:r>
            <a:endParaRPr lang="en-US" sz="16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defRPr/>
            </a:pP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with ADC x2 and chopper mode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23528" y="5229200"/>
            <a:ext cx="295275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DAC module </a:t>
            </a:r>
          </a:p>
          <a:p>
            <a:pPr>
              <a:defRPr/>
            </a:pP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with DAC x2</a:t>
            </a:r>
          </a:p>
        </p:txBody>
      </p:sp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661248"/>
            <a:ext cx="3335564" cy="576064"/>
          </a:xfrm>
          <a:prstGeom prst="rect">
            <a:avLst/>
          </a:prstGeom>
          <a:noFill/>
          <a:ln>
            <a:noFill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4581129"/>
            <a:ext cx="3338671" cy="576064"/>
          </a:xfrm>
          <a:prstGeom prst="rect">
            <a:avLst/>
          </a:prstGeom>
          <a:noFill/>
          <a:ln>
            <a:noFill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23851" y="1340768"/>
            <a:ext cx="2879998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en-US" sz="2300" dirty="0">
                <a:solidFill>
                  <a:srgbClr val="FD7403"/>
                </a:solidFill>
                <a:latin typeface="Arial"/>
                <a:ea typeface="+mn-ea"/>
                <a:cs typeface="Arial"/>
              </a:rPr>
              <a:t>PICMG 3.0/3.4 </a:t>
            </a:r>
            <a:r>
              <a:rPr lang="en-US" sz="2300" dirty="0" smtClean="0">
                <a:solidFill>
                  <a:schemeClr val="accent2"/>
                </a:solidFill>
                <a:latin typeface="Arial"/>
                <a:ea typeface="+mn-ea"/>
                <a:cs typeface="Arial"/>
              </a:rPr>
              <a:t>&amp; </a:t>
            </a:r>
            <a:r>
              <a:rPr lang="en-US" sz="2300" dirty="0" err="1">
                <a:solidFill>
                  <a:srgbClr val="FD7403"/>
                </a:solidFill>
                <a:latin typeface="Arial"/>
                <a:ea typeface="+mn-ea"/>
                <a:cs typeface="Arial"/>
              </a:rPr>
              <a:t>AXIe</a:t>
            </a:r>
            <a:r>
              <a:rPr lang="en-US" sz="2300" dirty="0">
                <a:solidFill>
                  <a:schemeClr val="accent2"/>
                </a:solidFill>
                <a:latin typeface="Arial"/>
                <a:ea typeface="+mn-ea"/>
                <a:cs typeface="Arial"/>
              </a:rPr>
              <a:t> </a:t>
            </a:r>
            <a:r>
              <a:rPr lang="en-US" sz="2300" dirty="0" smtClean="0">
                <a:solidFill>
                  <a:schemeClr val="accent2"/>
                </a:solidFill>
                <a:latin typeface="Arial"/>
                <a:ea typeface="+mn-ea"/>
                <a:cs typeface="Arial"/>
              </a:rPr>
              <a:t>compatible</a:t>
            </a:r>
          </a:p>
          <a:p>
            <a:pPr>
              <a:spcAft>
                <a:spcPts val="1200"/>
              </a:spcAft>
              <a:defRPr/>
            </a:pPr>
            <a:endParaRPr lang="en-US" sz="500" dirty="0">
              <a:solidFill>
                <a:schemeClr val="accent2"/>
              </a:solidFill>
              <a:latin typeface="Arial"/>
              <a:ea typeface="+mn-ea"/>
              <a:cs typeface="Arial"/>
            </a:endParaRPr>
          </a:p>
          <a:p>
            <a:pPr>
              <a:spcAft>
                <a:spcPts val="1200"/>
              </a:spcAft>
              <a:defRPr/>
            </a:pPr>
            <a:r>
              <a:rPr lang="en-US" sz="2300" dirty="0" smtClean="0">
                <a:solidFill>
                  <a:srgbClr val="FD7403"/>
                </a:solidFill>
                <a:latin typeface="Arial"/>
                <a:ea typeface="+mn-ea"/>
                <a:cs typeface="Arial"/>
              </a:rPr>
              <a:t>48 </a:t>
            </a:r>
            <a:r>
              <a:rPr lang="en-US" sz="2300" dirty="0">
                <a:solidFill>
                  <a:srgbClr val="FD7403"/>
                </a:solidFill>
                <a:latin typeface="Arial"/>
                <a:ea typeface="+mn-ea"/>
                <a:cs typeface="Arial"/>
              </a:rPr>
              <a:t>analog inputs,</a:t>
            </a:r>
            <a:r>
              <a:rPr lang="en-US" sz="2300" dirty="0">
                <a:solidFill>
                  <a:schemeClr val="accent2"/>
                </a:solidFill>
                <a:latin typeface="Arial"/>
                <a:ea typeface="+mn-ea"/>
                <a:cs typeface="Arial"/>
              </a:rPr>
              <a:t> </a:t>
            </a:r>
            <a:r>
              <a:rPr lang="en-US" sz="2300" dirty="0">
                <a:solidFill>
                  <a:srgbClr val="FD7403"/>
                </a:solidFill>
                <a:latin typeface="Arial"/>
                <a:ea typeface="+mn-ea"/>
                <a:cs typeface="Arial"/>
              </a:rPr>
              <a:t>outputs</a:t>
            </a:r>
            <a:r>
              <a:rPr lang="en-US" sz="2300" dirty="0">
                <a:solidFill>
                  <a:schemeClr val="accent2"/>
                </a:solidFill>
                <a:latin typeface="Arial"/>
                <a:ea typeface="+mn-ea"/>
                <a:cs typeface="Arial"/>
              </a:rPr>
              <a:t> or a combination of </a:t>
            </a:r>
            <a:r>
              <a:rPr lang="en-US" sz="2300" dirty="0" smtClean="0">
                <a:solidFill>
                  <a:schemeClr val="accent2"/>
                </a:solidFill>
                <a:latin typeface="Arial"/>
                <a:ea typeface="+mn-ea"/>
                <a:cs typeface="Arial"/>
              </a:rPr>
              <a:t>both</a:t>
            </a:r>
            <a:endParaRPr lang="en-US" sz="2300" dirty="0">
              <a:solidFill>
                <a:schemeClr val="accent2"/>
              </a:solidFill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569325" cy="719137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ATCA-IO-Processor </a:t>
            </a:r>
            <a:r>
              <a:rPr lang="en-US" dirty="0">
                <a:solidFill>
                  <a:srgbClr val="7F7F7F"/>
                </a:solidFill>
                <a:latin typeface="Arial" charset="0"/>
              </a:rPr>
              <a:t>| Anatomy</a:t>
            </a: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413" y="692150"/>
            <a:ext cx="7713663" cy="5824538"/>
          </a:xfrm>
          <a:prstGeom prst="rect">
            <a:avLst/>
          </a:prstGeom>
          <a:noFill/>
          <a:ln>
            <a:noFill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Callout 2 (Accent Bar) 5"/>
          <p:cNvSpPr/>
          <p:nvPr/>
        </p:nvSpPr>
        <p:spPr>
          <a:xfrm>
            <a:off x="7235825" y="3500438"/>
            <a:ext cx="1439863" cy="431800"/>
          </a:xfrm>
          <a:prstGeom prst="accentCallout2">
            <a:avLst>
              <a:gd name="adj1" fmla="val 54024"/>
              <a:gd name="adj2" fmla="val -8333"/>
              <a:gd name="adj3" fmla="val 55704"/>
              <a:gd name="adj4" fmla="val -93094"/>
              <a:gd name="adj5" fmla="val 150169"/>
              <a:gd name="adj6" fmla="val -265898"/>
            </a:avLst>
          </a:prstGeom>
          <a:noFill/>
          <a:ln w="38100" cmpd="sng">
            <a:solidFill>
              <a:srgbClr val="FD7403"/>
            </a:solidFill>
            <a:headEnd type="none"/>
            <a:tailEnd type="oval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dirty="0" err="1">
                <a:solidFill>
                  <a:srgbClr val="FD7403"/>
                </a:solidFill>
              </a:rPr>
              <a:t>Virtex</a:t>
            </a:r>
            <a:r>
              <a:rPr lang="en-US" sz="2000" dirty="0">
                <a:solidFill>
                  <a:srgbClr val="FD7403"/>
                </a:solidFill>
              </a:rPr>
              <a:t> 6</a:t>
            </a:r>
          </a:p>
        </p:txBody>
      </p:sp>
      <p:sp>
        <p:nvSpPr>
          <p:cNvPr id="7" name="Line Callout 2 (Accent Bar) 6"/>
          <p:cNvSpPr/>
          <p:nvPr/>
        </p:nvSpPr>
        <p:spPr>
          <a:xfrm>
            <a:off x="7235825" y="2852738"/>
            <a:ext cx="1439863" cy="431800"/>
          </a:xfrm>
          <a:prstGeom prst="accentCallout2">
            <a:avLst>
              <a:gd name="adj1" fmla="val 54024"/>
              <a:gd name="adj2" fmla="val -8333"/>
              <a:gd name="adj3" fmla="val 55704"/>
              <a:gd name="adj4" fmla="val -93094"/>
              <a:gd name="adj5" fmla="val 342207"/>
              <a:gd name="adj6" fmla="val -438741"/>
            </a:avLst>
          </a:prstGeom>
          <a:noFill/>
          <a:ln w="38100" cmpd="sng">
            <a:solidFill>
              <a:srgbClr val="FD7403"/>
            </a:solidFill>
            <a:headEnd type="none"/>
            <a:tailEnd type="oval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dirty="0">
                <a:solidFill>
                  <a:srgbClr val="FD7403"/>
                </a:solidFill>
              </a:rPr>
              <a:t>CF Card</a:t>
            </a:r>
          </a:p>
        </p:txBody>
      </p:sp>
      <p:sp>
        <p:nvSpPr>
          <p:cNvPr id="8" name="Line Callout 2 (Accent Bar) 7"/>
          <p:cNvSpPr/>
          <p:nvPr/>
        </p:nvSpPr>
        <p:spPr>
          <a:xfrm>
            <a:off x="7308850" y="5732463"/>
            <a:ext cx="1439863" cy="649287"/>
          </a:xfrm>
          <a:prstGeom prst="accentCallout2">
            <a:avLst>
              <a:gd name="adj1" fmla="val 54024"/>
              <a:gd name="adj2" fmla="val -8333"/>
              <a:gd name="adj3" fmla="val 55704"/>
              <a:gd name="adj4" fmla="val -93094"/>
              <a:gd name="adj5" fmla="val -103191"/>
              <a:gd name="adj6" fmla="val -292943"/>
            </a:avLst>
          </a:prstGeom>
          <a:noFill/>
          <a:ln w="38100" cmpd="sng">
            <a:solidFill>
              <a:srgbClr val="FD7403"/>
            </a:solidFill>
            <a:headEnd type="none"/>
            <a:tailEnd type="oval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dirty="0">
                <a:solidFill>
                  <a:srgbClr val="FD7403"/>
                </a:solidFill>
              </a:rPr>
              <a:t>DDR memory</a:t>
            </a:r>
          </a:p>
        </p:txBody>
      </p:sp>
      <p:sp>
        <p:nvSpPr>
          <p:cNvPr id="9" name="Line Callout 2 (Accent Bar) 8"/>
          <p:cNvSpPr/>
          <p:nvPr/>
        </p:nvSpPr>
        <p:spPr>
          <a:xfrm>
            <a:off x="7235825" y="4221163"/>
            <a:ext cx="1439863" cy="431800"/>
          </a:xfrm>
          <a:prstGeom prst="accentCallout2">
            <a:avLst>
              <a:gd name="adj1" fmla="val 54024"/>
              <a:gd name="adj2" fmla="val -8333"/>
              <a:gd name="adj3" fmla="val 55704"/>
              <a:gd name="adj4" fmla="val -93094"/>
              <a:gd name="adj5" fmla="val 177594"/>
              <a:gd name="adj6" fmla="val -371721"/>
            </a:avLst>
          </a:prstGeom>
          <a:noFill/>
          <a:ln w="38100" cmpd="sng">
            <a:solidFill>
              <a:srgbClr val="FD7403"/>
            </a:solidFill>
            <a:headEnd type="none"/>
            <a:tailEnd type="oval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dirty="0">
                <a:solidFill>
                  <a:srgbClr val="FD7403"/>
                </a:solidFill>
              </a:rPr>
              <a:t>IPMC</a:t>
            </a:r>
          </a:p>
        </p:txBody>
      </p:sp>
      <p:sp>
        <p:nvSpPr>
          <p:cNvPr id="10" name="Line Callout 2 (Accent Bar) 9"/>
          <p:cNvSpPr/>
          <p:nvPr/>
        </p:nvSpPr>
        <p:spPr>
          <a:xfrm>
            <a:off x="7235825" y="908050"/>
            <a:ext cx="1908175" cy="574675"/>
          </a:xfrm>
          <a:prstGeom prst="accentCallout2">
            <a:avLst>
              <a:gd name="adj1" fmla="val 54024"/>
              <a:gd name="adj2" fmla="val -8333"/>
              <a:gd name="adj3" fmla="val 55704"/>
              <a:gd name="adj4" fmla="val -93094"/>
              <a:gd name="adj5" fmla="val 220807"/>
              <a:gd name="adj6" fmla="val -210797"/>
            </a:avLst>
          </a:prstGeom>
          <a:noFill/>
          <a:ln w="38100" cmpd="sng">
            <a:solidFill>
              <a:srgbClr val="FD7403"/>
            </a:solidFill>
            <a:headEnd type="none"/>
            <a:tailEnd type="oval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dirty="0">
                <a:solidFill>
                  <a:srgbClr val="FD7403"/>
                </a:solidFill>
              </a:rPr>
              <a:t>IO modules</a:t>
            </a:r>
          </a:p>
          <a:p>
            <a:pPr>
              <a:defRPr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(customizable)</a:t>
            </a:r>
          </a:p>
        </p:txBody>
      </p:sp>
      <p:sp>
        <p:nvSpPr>
          <p:cNvPr id="11" name="Line Callout 2 (Accent Bar) 10"/>
          <p:cNvSpPr/>
          <p:nvPr/>
        </p:nvSpPr>
        <p:spPr>
          <a:xfrm>
            <a:off x="7308850" y="4940300"/>
            <a:ext cx="1908175" cy="576263"/>
          </a:xfrm>
          <a:prstGeom prst="accentCallout2">
            <a:avLst>
              <a:gd name="adj1" fmla="val 54024"/>
              <a:gd name="adj2" fmla="val -8333"/>
              <a:gd name="adj3" fmla="val 52765"/>
              <a:gd name="adj4" fmla="val -30960"/>
              <a:gd name="adj5" fmla="val -11356"/>
              <a:gd name="adj6" fmla="val -75876"/>
            </a:avLst>
          </a:prstGeom>
          <a:noFill/>
          <a:ln w="38100" cmpd="sng">
            <a:solidFill>
              <a:srgbClr val="FD7403"/>
            </a:solidFill>
            <a:headEnd type="none"/>
            <a:tailEnd type="oval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dirty="0">
                <a:solidFill>
                  <a:srgbClr val="FD7403"/>
                </a:solidFill>
              </a:rPr>
              <a:t>RTM</a:t>
            </a:r>
          </a:p>
          <a:p>
            <a:pPr>
              <a:defRPr/>
            </a:pPr>
            <a:r>
              <a:rPr lang="en-US" sz="1400" dirty="0">
                <a:solidFill>
                  <a:srgbClr val="7F7F7F"/>
                </a:solidFill>
              </a:rPr>
              <a:t>(passive)</a:t>
            </a:r>
          </a:p>
        </p:txBody>
      </p:sp>
      <p:sp>
        <p:nvSpPr>
          <p:cNvPr id="12" name="Line Callout 2 (Accent Bar) 11"/>
          <p:cNvSpPr/>
          <p:nvPr/>
        </p:nvSpPr>
        <p:spPr>
          <a:xfrm>
            <a:off x="7272338" y="1700213"/>
            <a:ext cx="1908175" cy="1008062"/>
          </a:xfrm>
          <a:prstGeom prst="accentCallout2">
            <a:avLst>
              <a:gd name="adj1" fmla="val 54024"/>
              <a:gd name="adj2" fmla="val -8333"/>
              <a:gd name="adj3" fmla="val 55704"/>
              <a:gd name="adj4" fmla="val -93094"/>
              <a:gd name="adj5" fmla="val 205347"/>
              <a:gd name="adj6" fmla="val -326900"/>
            </a:avLst>
          </a:prstGeom>
          <a:noFill/>
          <a:ln w="38100" cmpd="sng">
            <a:solidFill>
              <a:srgbClr val="FD7403"/>
            </a:solidFill>
            <a:headEnd type="none"/>
            <a:tailEnd type="oval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800" dirty="0">
                <a:solidFill>
                  <a:srgbClr val="FD7403"/>
                </a:solidFill>
              </a:rPr>
              <a:t>Optical or </a:t>
            </a:r>
            <a:r>
              <a:rPr lang="en-US" sz="1800" dirty="0" err="1">
                <a:solidFill>
                  <a:srgbClr val="FD7403"/>
                </a:solidFill>
              </a:rPr>
              <a:t>elecrical</a:t>
            </a:r>
            <a:r>
              <a:rPr lang="en-US" sz="1800" dirty="0">
                <a:solidFill>
                  <a:srgbClr val="FD7403"/>
                </a:solidFill>
              </a:rPr>
              <a:t> SFP interface</a:t>
            </a:r>
          </a:p>
          <a:p>
            <a:pPr>
              <a:defRPr/>
            </a:pPr>
            <a:r>
              <a:rPr lang="en-US" sz="1800" dirty="0">
                <a:solidFill>
                  <a:srgbClr val="FD7403"/>
                </a:solidFill>
              </a:rPr>
              <a:t> 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(Full duplex)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7" descr="IPMC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7" t="5022" r="11264" b="3857"/>
          <a:stretch>
            <a:fillRect/>
          </a:stretch>
        </p:blipFill>
        <p:spPr bwMode="auto">
          <a:xfrm>
            <a:off x="107950" y="786507"/>
            <a:ext cx="3390900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642" y="549275"/>
            <a:ext cx="5151632" cy="3887837"/>
          </a:xfrm>
          <a:prstGeom prst="rect">
            <a:avLst/>
          </a:prstGeom>
          <a:noFill/>
          <a:ln>
            <a:noFill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497888" cy="719137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Hardware (shelf &amp; board) continuous monitoring</a:t>
            </a:r>
            <a:endParaRPr lang="en-US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9734871">
            <a:off x="35847" y="1047333"/>
            <a:ext cx="28967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IPMC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004048" y="3212976"/>
            <a:ext cx="792088" cy="432048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>
                <a:ln>
                  <a:solidFill>
                    <a:srgbClr val="FF0000"/>
                  </a:solidFill>
                </a:ln>
              </a:rPr>
              <a:t>               </a:t>
            </a:r>
          </a:p>
        </p:txBody>
      </p:sp>
      <p:sp>
        <p:nvSpPr>
          <p:cNvPr id="20" name="TextBox 19"/>
          <p:cNvSpPr txBox="1"/>
          <p:nvPr/>
        </p:nvSpPr>
        <p:spPr>
          <a:xfrm rot="16200000">
            <a:off x="6773069" y="2380456"/>
            <a:ext cx="40322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8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RTM 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Passive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1042988" y="3501132"/>
            <a:ext cx="3889052" cy="21590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555776" y="908720"/>
            <a:ext cx="3240360" cy="230425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72001" y="5766355"/>
            <a:ext cx="216023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i="1" dirty="0">
                <a:solidFill>
                  <a:srgbClr val="FD7403"/>
                </a:solidFill>
              </a:rPr>
              <a:t>Hardware Monitoring</a:t>
            </a:r>
          </a:p>
        </p:txBody>
      </p:sp>
      <p:pic>
        <p:nvPicPr>
          <p:cNvPr id="16" name="Picture 15" descr="FPSC-BETA-HardwareMonitorModule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61"/>
          <a:stretch/>
        </p:blipFill>
        <p:spPr>
          <a:xfrm>
            <a:off x="539552" y="3933056"/>
            <a:ext cx="3968547" cy="26642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 rot="19685536">
            <a:off x="1108223" y="2167540"/>
            <a:ext cx="4033837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CoreIPM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OPMA2368 Module</a:t>
            </a:r>
          </a:p>
        </p:txBody>
      </p:sp>
    </p:spTree>
    <p:extLst>
      <p:ext uri="{BB962C8B-B14F-4D97-AF65-F5344CB8AC3E}">
        <p14:creationId xmlns:p14="http://schemas.microsoft.com/office/powerpoint/2010/main" val="21733232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Content Placeholder 3" descr="ATCA_shelf_board_v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5" t="-427" r="99" b="-363"/>
          <a:stretch>
            <a:fillRect/>
          </a:stretch>
        </p:blipFill>
        <p:spPr>
          <a:xfrm>
            <a:off x="0" y="-6350"/>
            <a:ext cx="9180513" cy="6918325"/>
          </a:xfrm>
        </p:spPr>
      </p:pic>
      <p:sp>
        <p:nvSpPr>
          <p:cNvPr id="38" name="Rectangle 37"/>
          <p:cNvSpPr/>
          <p:nvPr/>
        </p:nvSpPr>
        <p:spPr>
          <a:xfrm>
            <a:off x="5580112" y="3933056"/>
            <a:ext cx="3456384" cy="273630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34" name="Title 2"/>
          <p:cNvSpPr>
            <a:spLocks noGrp="1"/>
          </p:cNvSpPr>
          <p:nvPr>
            <p:ph type="title"/>
          </p:nvPr>
        </p:nvSpPr>
        <p:spPr>
          <a:xfrm>
            <a:off x="179512" y="188913"/>
            <a:ext cx="8858127" cy="719137"/>
          </a:xfrm>
        </p:spPr>
        <p:txBody>
          <a:bodyPr/>
          <a:lstStyle/>
          <a:p>
            <a:pPr algn="r"/>
            <a:r>
              <a:rPr lang="pt-PT" sz="3200" dirty="0" smtClean="0">
                <a:solidFill>
                  <a:schemeClr val="bg1"/>
                </a:solidFill>
                <a:latin typeface="Arial" charset="0"/>
              </a:rPr>
              <a:t>RTM </a:t>
            </a:r>
            <a:r>
              <a:rPr lang="pt-PT" sz="3200" dirty="0">
                <a:solidFill>
                  <a:schemeClr val="bg1"/>
                </a:solidFill>
                <a:latin typeface="Arial" charset="0"/>
              </a:rPr>
              <a:t>I/O </a:t>
            </a:r>
            <a:r>
              <a:rPr lang="pt-PT" sz="3200" dirty="0" err="1">
                <a:solidFill>
                  <a:schemeClr val="bg1"/>
                </a:solidFill>
                <a:latin typeface="Arial" charset="0"/>
              </a:rPr>
              <a:t>connectivity</a:t>
            </a:r>
            <a:r>
              <a:rPr lang="pt-PT" sz="3200" dirty="0">
                <a:solidFill>
                  <a:schemeClr val="bg1"/>
                </a:solidFill>
                <a:latin typeface="Arial" charset="0"/>
              </a:rPr>
              <a:t> for “</a:t>
            </a:r>
            <a:r>
              <a:rPr lang="pt-PT" altLang="ja-JP" sz="3200" dirty="0" err="1">
                <a:solidFill>
                  <a:schemeClr val="bg1"/>
                </a:solidFill>
                <a:latin typeface="Arial" charset="0"/>
              </a:rPr>
              <a:t>Hot</a:t>
            </a:r>
            <a:r>
              <a:rPr lang="pt-PT" altLang="ja-JP" sz="3200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pt-PT" altLang="ja-JP" sz="3200" dirty="0" err="1">
                <a:solidFill>
                  <a:schemeClr val="bg1"/>
                </a:solidFill>
                <a:latin typeface="Arial" charset="0"/>
              </a:rPr>
              <a:t>Swap</a:t>
            </a:r>
            <a:r>
              <a:rPr lang="pt-PT" sz="3200" dirty="0">
                <a:solidFill>
                  <a:schemeClr val="bg1"/>
                </a:solidFill>
                <a:latin typeface="Arial" charset="0"/>
              </a:rPr>
              <a:t>”</a:t>
            </a:r>
            <a:endParaRPr lang="en-US" sz="32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3"/>
          <a:srcRect l="5495" r="14604"/>
          <a:stretch/>
        </p:blipFill>
        <p:spPr>
          <a:xfrm>
            <a:off x="5580112" y="3995330"/>
            <a:ext cx="3456384" cy="267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7279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491086" y="1052513"/>
            <a:ext cx="2305050" cy="1871663"/>
          </a:xfrm>
          <a:prstGeom prst="roundRect">
            <a:avLst>
              <a:gd name="adj" fmla="val 388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pt-PT" dirty="0" err="1" smtClean="0">
                <a:solidFill>
                  <a:schemeClr val="accent2"/>
                </a:solidFill>
                <a:latin typeface="+mj-lt"/>
              </a:rPr>
              <a:t>Pull</a:t>
            </a:r>
            <a:r>
              <a:rPr lang="pt-PT" dirty="0" smtClean="0">
                <a:solidFill>
                  <a:schemeClr val="accent2"/>
                </a:solidFill>
                <a:latin typeface="+mj-lt"/>
              </a:rPr>
              <a:t> </a:t>
            </a:r>
            <a:r>
              <a:rPr lang="pt-PT" dirty="0" err="1" smtClean="0">
                <a:solidFill>
                  <a:schemeClr val="accent2"/>
                </a:solidFill>
                <a:latin typeface="+mj-lt"/>
              </a:rPr>
              <a:t>fixing</a:t>
            </a:r>
            <a:r>
              <a:rPr lang="pt-PT" dirty="0" smtClean="0">
                <a:solidFill>
                  <a:schemeClr val="accent2"/>
                </a:solidFill>
                <a:latin typeface="+mj-lt"/>
              </a:rPr>
              <a:t> </a:t>
            </a:r>
            <a:r>
              <a:rPr lang="pt-PT" dirty="0" err="1" smtClean="0">
                <a:solidFill>
                  <a:schemeClr val="accent2"/>
                </a:solidFill>
                <a:latin typeface="+mj-lt"/>
              </a:rPr>
              <a:t>handle</a:t>
            </a:r>
            <a:r>
              <a:rPr lang="pt-PT" dirty="0" smtClean="0">
                <a:solidFill>
                  <a:schemeClr val="accent2"/>
                </a:solidFill>
                <a:latin typeface="+mj-lt"/>
              </a:rPr>
              <a:t> to remove </a:t>
            </a:r>
            <a:r>
              <a:rPr lang="pt-PT" dirty="0" err="1" smtClean="0">
                <a:solidFill>
                  <a:schemeClr val="accent2"/>
                </a:solidFill>
                <a:latin typeface="+mj-lt"/>
              </a:rPr>
              <a:t>board</a:t>
            </a:r>
            <a:endParaRPr lang="en-GB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6327" name="Title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pt-PT" sz="3200" dirty="0" err="1" smtClean="0">
                <a:latin typeface="Arial" charset="0"/>
              </a:rPr>
              <a:t>Hot-swap</a:t>
            </a:r>
            <a:r>
              <a:rPr lang="pt-PT" sz="3200" dirty="0" smtClean="0">
                <a:latin typeface="Arial" charset="0"/>
              </a:rPr>
              <a:t> </a:t>
            </a:r>
            <a:r>
              <a:rPr lang="pt-PT" sz="3200" dirty="0" err="1" smtClean="0">
                <a:latin typeface="Arial" charset="0"/>
              </a:rPr>
              <a:t>allows</a:t>
            </a:r>
            <a:r>
              <a:rPr lang="pt-PT" sz="3200" dirty="0" smtClean="0">
                <a:latin typeface="Arial" charset="0"/>
              </a:rPr>
              <a:t> </a:t>
            </a:r>
            <a:r>
              <a:rPr lang="pt-PT" sz="3200" dirty="0" err="1" smtClean="0">
                <a:latin typeface="Arial" charset="0"/>
              </a:rPr>
              <a:t>runtime</a:t>
            </a:r>
            <a:r>
              <a:rPr lang="pt-PT" sz="3200" dirty="0" smtClean="0">
                <a:latin typeface="Arial" charset="0"/>
              </a:rPr>
              <a:t> </a:t>
            </a:r>
            <a:r>
              <a:rPr lang="pt-PT" sz="3200" dirty="0" err="1" smtClean="0">
                <a:latin typeface="Arial" charset="0"/>
              </a:rPr>
              <a:t>replacement</a:t>
            </a:r>
            <a:endParaRPr lang="en-GB" sz="3200" dirty="0">
              <a:latin typeface="Arial" charset="0"/>
            </a:endParaRPr>
          </a:p>
        </p:txBody>
      </p:sp>
      <p:pic>
        <p:nvPicPr>
          <p:cNvPr id="25602" name="Picture 2" descr="C:\Users\pricardofc\Downloads\IMG_20130617_1149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589" y="1052513"/>
            <a:ext cx="2304000" cy="30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25603" name="Picture 3" descr="C:\Users\pricardofc\Downloads\IMG_20130617_1145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611" y="3093304"/>
            <a:ext cx="2304000" cy="30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3" name="Oval 12"/>
          <p:cNvSpPr>
            <a:spLocks noChangeAspect="1"/>
          </p:cNvSpPr>
          <p:nvPr/>
        </p:nvSpPr>
        <p:spPr>
          <a:xfrm>
            <a:off x="3491880" y="3140968"/>
            <a:ext cx="360000" cy="360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76064" y="4293641"/>
            <a:ext cx="2305050" cy="1871663"/>
          </a:xfrm>
          <a:prstGeom prst="roundRect">
            <a:avLst>
              <a:gd name="adj" fmla="val 388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pt-PT" dirty="0" smtClean="0">
                <a:solidFill>
                  <a:schemeClr val="accent2"/>
                </a:solidFill>
                <a:latin typeface="+mj-lt"/>
              </a:rPr>
              <a:t>IO </a:t>
            </a:r>
            <a:r>
              <a:rPr lang="pt-PT" dirty="0" err="1" smtClean="0">
                <a:solidFill>
                  <a:schemeClr val="accent2"/>
                </a:solidFill>
                <a:latin typeface="+mj-lt"/>
              </a:rPr>
              <a:t>board</a:t>
            </a:r>
            <a:r>
              <a:rPr lang="pt-PT" dirty="0" smtClean="0">
                <a:solidFill>
                  <a:schemeClr val="accent2"/>
                </a:solidFill>
                <a:latin typeface="+mj-lt"/>
              </a:rPr>
              <a:t> </a:t>
            </a:r>
            <a:r>
              <a:rPr lang="pt-PT" dirty="0" err="1" smtClean="0">
                <a:solidFill>
                  <a:schemeClr val="accent2"/>
                </a:solidFill>
                <a:latin typeface="+mj-lt"/>
              </a:rPr>
              <a:t>on</a:t>
            </a:r>
            <a:r>
              <a:rPr lang="pt-PT" dirty="0" smtClean="0">
                <a:solidFill>
                  <a:schemeClr val="accent2"/>
                </a:solidFill>
                <a:latin typeface="+mj-lt"/>
              </a:rPr>
              <a:t> ATCA </a:t>
            </a:r>
            <a:r>
              <a:rPr lang="pt-PT" dirty="0" err="1" smtClean="0">
                <a:solidFill>
                  <a:schemeClr val="accent2"/>
                </a:solidFill>
                <a:latin typeface="+mj-lt"/>
              </a:rPr>
              <a:t>slot</a:t>
            </a:r>
            <a:endParaRPr lang="en-GB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611560" y="1124744"/>
            <a:ext cx="360000" cy="360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6" name="Picture 4" descr="C:\Users\pricardofc\Downloads\IMG_20130617_1144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717" y="1052513"/>
            <a:ext cx="2304000" cy="30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20" name="Rounded Rectangle 19"/>
          <p:cNvSpPr/>
          <p:nvPr/>
        </p:nvSpPr>
        <p:spPr>
          <a:xfrm>
            <a:off x="6300192" y="4293641"/>
            <a:ext cx="2305050" cy="1871663"/>
          </a:xfrm>
          <a:prstGeom prst="roundRect">
            <a:avLst>
              <a:gd name="adj" fmla="val 3889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pt-PT" dirty="0" err="1" smtClean="0">
                <a:solidFill>
                  <a:schemeClr val="accent2"/>
                </a:solidFill>
              </a:rPr>
              <a:t>Push</a:t>
            </a:r>
            <a:r>
              <a:rPr lang="pt-PT" dirty="0" smtClean="0">
                <a:solidFill>
                  <a:schemeClr val="accent2"/>
                </a:solidFill>
              </a:rPr>
              <a:t> </a:t>
            </a:r>
            <a:r>
              <a:rPr lang="pt-PT" dirty="0" err="1" smtClean="0">
                <a:solidFill>
                  <a:schemeClr val="accent2"/>
                </a:solidFill>
              </a:rPr>
              <a:t>handle</a:t>
            </a:r>
            <a:r>
              <a:rPr lang="pt-PT" dirty="0" smtClean="0">
                <a:solidFill>
                  <a:schemeClr val="accent2"/>
                </a:solidFill>
              </a:rPr>
              <a:t> to </a:t>
            </a:r>
            <a:r>
              <a:rPr lang="pt-PT" dirty="0" err="1" smtClean="0">
                <a:solidFill>
                  <a:schemeClr val="accent2"/>
                </a:solidFill>
              </a:rPr>
              <a:t>fix</a:t>
            </a:r>
            <a:r>
              <a:rPr lang="pt-PT" dirty="0">
                <a:solidFill>
                  <a:schemeClr val="accent2"/>
                </a:solidFill>
              </a:rPr>
              <a:t> </a:t>
            </a:r>
            <a:r>
              <a:rPr lang="pt-PT" dirty="0" err="1" smtClean="0">
                <a:solidFill>
                  <a:schemeClr val="accent2"/>
                </a:solidFill>
              </a:rPr>
              <a:t>board</a:t>
            </a:r>
            <a:endParaRPr lang="pt-PT" dirty="0" smtClean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US" dirty="0">
                <a:solidFill>
                  <a:srgbClr val="FF6600"/>
                </a:solidFill>
              </a:rPr>
              <a:t>Board detected and ready for use</a:t>
            </a:r>
            <a:r>
              <a:rPr lang="en-US" dirty="0" smtClean="0">
                <a:solidFill>
                  <a:srgbClr val="FF6600"/>
                </a:solidFill>
              </a:rPr>
              <a:t>!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6372200" y="1124744"/>
            <a:ext cx="360000" cy="360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7129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9148" b="10377"/>
          <a:stretch/>
        </p:blipFill>
        <p:spPr>
          <a:xfrm flipH="1">
            <a:off x="638532" y="1868802"/>
            <a:ext cx="1724454" cy="220827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1330464" y="1032421"/>
            <a:ext cx="3626363" cy="2380636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2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097185" y="2553648"/>
            <a:ext cx="1534892" cy="835532"/>
          </a:xfrm>
          <a:prstGeom prst="rect">
            <a:avLst/>
          </a:prstGeom>
          <a:gradFill rotWithShape="1">
            <a:gsLst>
              <a:gs pos="0">
                <a:srgbClr val="FFC000">
                  <a:satMod val="103000"/>
                  <a:lumMod val="102000"/>
                  <a:tint val="94000"/>
                </a:srgbClr>
              </a:gs>
              <a:gs pos="50000">
                <a:srgbClr val="FFC000">
                  <a:satMod val="110000"/>
                  <a:lumMod val="100000"/>
                  <a:shade val="100000"/>
                </a:srgbClr>
              </a:gs>
              <a:gs pos="100000">
                <a:srgbClr val="FFC000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IPMC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5536" y="260648"/>
            <a:ext cx="67488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>
                <a:solidFill>
                  <a:srgbClr val="FD7403"/>
                </a:solidFill>
              </a:rPr>
              <a:t>Hot-</a:t>
            </a:r>
            <a:r>
              <a:rPr lang="pt-PT" sz="2800" b="1" dirty="0" err="1">
                <a:solidFill>
                  <a:srgbClr val="FD7403"/>
                </a:solidFill>
              </a:rPr>
              <a:t>swap</a:t>
            </a:r>
            <a:r>
              <a:rPr lang="pt-PT" sz="2800" b="1" dirty="0">
                <a:solidFill>
                  <a:srgbClr val="FD7403"/>
                </a:solidFill>
              </a:rPr>
              <a:t> </a:t>
            </a:r>
            <a:r>
              <a:rPr lang="pt-PT" sz="2800" b="1" dirty="0" err="1">
                <a:solidFill>
                  <a:srgbClr val="FD7403"/>
                </a:solidFill>
              </a:rPr>
              <a:t>allows</a:t>
            </a:r>
            <a:r>
              <a:rPr lang="pt-PT" sz="2800" b="1" dirty="0">
                <a:solidFill>
                  <a:srgbClr val="FD7403"/>
                </a:solidFill>
              </a:rPr>
              <a:t> </a:t>
            </a:r>
            <a:r>
              <a:rPr lang="pt-PT" sz="2800" b="1" dirty="0" err="1">
                <a:solidFill>
                  <a:srgbClr val="FD7403"/>
                </a:solidFill>
              </a:rPr>
              <a:t>runtime</a:t>
            </a:r>
            <a:r>
              <a:rPr lang="pt-PT" sz="2800" b="1" dirty="0">
                <a:solidFill>
                  <a:srgbClr val="FD7403"/>
                </a:solidFill>
              </a:rPr>
              <a:t> </a:t>
            </a:r>
            <a:r>
              <a:rPr lang="pt-PT" sz="2800" b="1" dirty="0" err="1">
                <a:solidFill>
                  <a:srgbClr val="FD7403"/>
                </a:solidFill>
              </a:rPr>
              <a:t>replacement</a:t>
            </a:r>
            <a:endParaRPr lang="pt-PT" sz="2800" b="1" dirty="0" smtClean="0">
              <a:solidFill>
                <a:srgbClr val="FD7403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412125" y="2762964"/>
            <a:ext cx="905158" cy="44121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dirty="0">
                <a:solidFill>
                  <a:schemeClr val="tx1"/>
                </a:solidFill>
              </a:rPr>
              <a:t>Handle Switch </a:t>
            </a:r>
          </a:p>
        </p:txBody>
      </p:sp>
      <p:cxnSp>
        <p:nvCxnSpPr>
          <p:cNvPr id="15" name="Elbow Connector 14"/>
          <p:cNvCxnSpPr>
            <a:stCxn id="4" idx="1"/>
            <a:endCxn id="43" idx="1"/>
          </p:cNvCxnSpPr>
          <p:nvPr/>
        </p:nvCxnSpPr>
        <p:spPr>
          <a:xfrm flipV="1">
            <a:off x="2362986" y="2971414"/>
            <a:ext cx="734199" cy="1523"/>
          </a:xfrm>
          <a:prstGeom prst="straightConnector1">
            <a:avLst/>
          </a:prstGeom>
          <a:ln>
            <a:solidFill>
              <a:srgbClr val="7030A0"/>
            </a:solidFill>
            <a:headEnd type="non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/>
          <a:srcRect l="71908" t="83334" r="19675" b="4266"/>
          <a:stretch/>
        </p:blipFill>
        <p:spPr>
          <a:xfrm>
            <a:off x="5931819" y="2372650"/>
            <a:ext cx="1211201" cy="119875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5931820" y="2372651"/>
            <a:ext cx="1211200" cy="1198749"/>
          </a:xfrm>
          <a:prstGeom prst="rect">
            <a:avLst/>
          </a:prstGeom>
          <a:solidFill>
            <a:srgbClr val="C00000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2000" dirty="0" smtClean="0"/>
          </a:p>
          <a:p>
            <a:pPr algn="ctr"/>
            <a:endParaRPr lang="pt-PT" sz="2000" dirty="0"/>
          </a:p>
          <a:p>
            <a:pPr algn="ctr"/>
            <a:endParaRPr lang="pt-PT" sz="2000" dirty="0" smtClean="0"/>
          </a:p>
          <a:p>
            <a:pPr algn="ctr"/>
            <a:r>
              <a:rPr lang="pt-PT" sz="2000" dirty="0" smtClean="0"/>
              <a:t>ShM</a:t>
            </a:r>
            <a:endParaRPr lang="pt-PT" sz="2000" dirty="0"/>
          </a:p>
        </p:txBody>
      </p:sp>
      <p:sp>
        <p:nvSpPr>
          <p:cNvPr id="22" name="Rectangle 21"/>
          <p:cNvSpPr/>
          <p:nvPr/>
        </p:nvSpPr>
        <p:spPr>
          <a:xfrm rot="16200000">
            <a:off x="5839860" y="2661596"/>
            <a:ext cx="845444" cy="343751"/>
          </a:xfrm>
          <a:prstGeom prst="rect">
            <a:avLst/>
          </a:prstGeom>
          <a:gradFill rotWithShape="1">
            <a:gsLst>
              <a:gs pos="0">
                <a:srgbClr val="FFC000">
                  <a:satMod val="103000"/>
                  <a:lumMod val="102000"/>
                  <a:tint val="94000"/>
                </a:srgbClr>
              </a:gs>
              <a:gs pos="50000">
                <a:srgbClr val="FFC000">
                  <a:satMod val="110000"/>
                  <a:lumMod val="100000"/>
                  <a:shade val="100000"/>
                </a:srgbClr>
              </a:gs>
              <a:gs pos="100000">
                <a:srgbClr val="FFC000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ShMC</a:t>
            </a:r>
          </a:p>
        </p:txBody>
      </p:sp>
      <p:cxnSp>
        <p:nvCxnSpPr>
          <p:cNvPr id="47" name="Elbow Connector 46"/>
          <p:cNvCxnSpPr>
            <a:stCxn id="20" idx="1"/>
            <a:endCxn id="43" idx="3"/>
          </p:cNvCxnSpPr>
          <p:nvPr/>
        </p:nvCxnSpPr>
        <p:spPr>
          <a:xfrm rot="10800000">
            <a:off x="4632078" y="2971414"/>
            <a:ext cx="1299743" cy="612"/>
          </a:xfrm>
          <a:prstGeom prst="bentConnector3">
            <a:avLst>
              <a:gd name="adj1" fmla="val 50000"/>
            </a:avLst>
          </a:prstGeom>
          <a:noFill/>
          <a:ln w="63500" cap="flat" cmpd="dbl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56" name="TextBox 55"/>
          <p:cNvSpPr txBox="1"/>
          <p:nvPr/>
        </p:nvSpPr>
        <p:spPr>
          <a:xfrm>
            <a:off x="5057378" y="2669530"/>
            <a:ext cx="840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IPMB-0</a:t>
            </a:r>
            <a:endParaRPr lang="pt-PT" sz="1200" dirty="0"/>
          </a:p>
        </p:txBody>
      </p:sp>
      <p:cxnSp>
        <p:nvCxnSpPr>
          <p:cNvPr id="57" name="Elbow Connector 14"/>
          <p:cNvCxnSpPr>
            <a:stCxn id="43" idx="0"/>
            <a:endCxn id="59" idx="2"/>
          </p:cNvCxnSpPr>
          <p:nvPr/>
        </p:nvCxnSpPr>
        <p:spPr>
          <a:xfrm flipV="1">
            <a:off x="3864631" y="1926999"/>
            <a:ext cx="0" cy="626649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3097185" y="1091467"/>
            <a:ext cx="1534892" cy="83553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600" b="1" kern="0" dirty="0" smtClean="0">
                <a:solidFill>
                  <a:prstClr val="white"/>
                </a:solidFill>
                <a:latin typeface="Calibri" panose="020F0502020204030204"/>
                <a:ea typeface="+mn-ea"/>
              </a:rPr>
              <a:t>Payload</a:t>
            </a:r>
            <a:r>
              <a:rPr kumimoji="0" lang="pt-PT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Power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600" b="1" kern="0" dirty="0" smtClean="0">
                <a:solidFill>
                  <a:prstClr val="white"/>
                </a:solidFill>
                <a:latin typeface="Calibri" panose="020F0502020204030204"/>
                <a:ea typeface="+mn-ea"/>
              </a:rPr>
              <a:t>network</a:t>
            </a:r>
            <a:endParaRPr kumimoji="0" lang="pt-PT" sz="16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0" name="Elbow Connector 69"/>
          <p:cNvCxnSpPr/>
          <p:nvPr/>
        </p:nvCxnSpPr>
        <p:spPr>
          <a:xfrm rot="16200000" flipH="1">
            <a:off x="1758286" y="1352821"/>
            <a:ext cx="1023610" cy="1538664"/>
          </a:xfrm>
          <a:prstGeom prst="bentConnector2">
            <a:avLst/>
          </a:prstGeom>
          <a:ln w="34925">
            <a:solidFill>
              <a:srgbClr val="0070C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3" name="TextBox 1042"/>
          <p:cNvSpPr txBox="1"/>
          <p:nvPr/>
        </p:nvSpPr>
        <p:spPr>
          <a:xfrm>
            <a:off x="754218" y="1181693"/>
            <a:ext cx="587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>
                <a:solidFill>
                  <a:srgbClr val="00B0F0"/>
                </a:solidFill>
              </a:rPr>
              <a:t>BLUE LED</a:t>
            </a:r>
            <a:endParaRPr lang="pt-PT" sz="1000" dirty="0">
              <a:solidFill>
                <a:srgbClr val="00B0F0"/>
              </a:solidFill>
            </a:endParaRPr>
          </a:p>
        </p:txBody>
      </p:sp>
      <p:sp>
        <p:nvSpPr>
          <p:cNvPr id="92" name="Rectangle 91"/>
          <p:cNvSpPr/>
          <p:nvPr/>
        </p:nvSpPr>
        <p:spPr>
          <a:xfrm rot="16200000">
            <a:off x="6376548" y="2661596"/>
            <a:ext cx="845444" cy="343751"/>
          </a:xfrm>
          <a:prstGeom prst="rect">
            <a:avLst/>
          </a:prstGeom>
          <a:gradFill rotWithShape="1">
            <a:gsLst>
              <a:gs pos="0">
                <a:srgbClr val="FFC000">
                  <a:satMod val="103000"/>
                  <a:lumMod val="102000"/>
                  <a:tint val="94000"/>
                </a:srgbClr>
              </a:gs>
              <a:gs pos="50000">
                <a:srgbClr val="FFC000">
                  <a:satMod val="110000"/>
                  <a:lumMod val="100000"/>
                  <a:shade val="100000"/>
                </a:srgbClr>
              </a:gs>
              <a:gs pos="100000">
                <a:srgbClr val="FFC000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ShMC</a:t>
            </a:r>
          </a:p>
        </p:txBody>
      </p:sp>
      <p:sp>
        <p:nvSpPr>
          <p:cNvPr id="23" name="Left-Right Arrow 22"/>
          <p:cNvSpPr/>
          <p:nvPr/>
        </p:nvSpPr>
        <p:spPr>
          <a:xfrm>
            <a:off x="4917495" y="1207200"/>
            <a:ext cx="1880755" cy="539715"/>
          </a:xfrm>
          <a:prstGeom prst="leftRightArrow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b="1" dirty="0" smtClean="0">
                <a:solidFill>
                  <a:schemeClr val="tx1"/>
                </a:solidFill>
              </a:rPr>
              <a:t>PCIe</a:t>
            </a:r>
            <a:endParaRPr lang="pt-PT" sz="1200" b="1" dirty="0">
              <a:solidFill>
                <a:schemeClr val="tx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250" y="798631"/>
            <a:ext cx="1230134" cy="1296912"/>
          </a:xfrm>
          <a:prstGeom prst="rect">
            <a:avLst/>
          </a:prstGeom>
        </p:spPr>
      </p:pic>
      <p:sp>
        <p:nvSpPr>
          <p:cNvPr id="26" name="Oval 25"/>
          <p:cNvSpPr/>
          <p:nvPr/>
        </p:nvSpPr>
        <p:spPr>
          <a:xfrm>
            <a:off x="1325831" y="1261470"/>
            <a:ext cx="342145" cy="309222"/>
          </a:xfrm>
          <a:prstGeom prst="ellipse">
            <a:avLst/>
          </a:prstGeom>
          <a:solidFill>
            <a:srgbClr val="00FF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b="1" dirty="0">
              <a:solidFill>
                <a:srgbClr val="FF0000"/>
              </a:solidFill>
            </a:endParaRPr>
          </a:p>
        </p:txBody>
      </p:sp>
      <p:sp>
        <p:nvSpPr>
          <p:cNvPr id="2" name="Retângulo Arredondado 1"/>
          <p:cNvSpPr/>
          <p:nvPr/>
        </p:nvSpPr>
        <p:spPr>
          <a:xfrm>
            <a:off x="395536" y="4098237"/>
            <a:ext cx="4140000" cy="2412000"/>
          </a:xfrm>
          <a:prstGeom prst="roundRect">
            <a:avLst>
              <a:gd name="adj" fmla="val 7716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b="1" dirty="0">
                <a:solidFill>
                  <a:srgbClr val="FD74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 hardware level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Insertion/extraction of ATCA modules with use of Handle switch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IPMC negotiates with </a:t>
            </a:r>
            <a:r>
              <a:rPr lang="en-US" sz="1400" dirty="0" err="1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ShM</a:t>
            </a:r>
            <a:r>
              <a:rPr lang="en-US" sz="14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payload power ON/OFF for safe module insertion/removal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BLUE LED signals to operator if board may be inserted/removed</a:t>
            </a:r>
          </a:p>
        </p:txBody>
      </p:sp>
      <p:sp>
        <p:nvSpPr>
          <p:cNvPr id="27" name="Retângulo Arredondado 26"/>
          <p:cNvSpPr/>
          <p:nvPr/>
        </p:nvSpPr>
        <p:spPr>
          <a:xfrm>
            <a:off x="4716016" y="4077072"/>
            <a:ext cx="4140000" cy="2412000"/>
          </a:xfrm>
          <a:prstGeom prst="roundRect">
            <a:avLst>
              <a:gd name="adj" fmla="val 8769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b="1" dirty="0" smtClean="0">
                <a:solidFill>
                  <a:srgbClr val="FD74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 </a:t>
            </a:r>
            <a:r>
              <a:rPr lang="en-US" sz="1600" b="1" dirty="0">
                <a:solidFill>
                  <a:srgbClr val="FD74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level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Corresponding </a:t>
            </a:r>
            <a:r>
              <a:rPr lang="en-US" sz="1400" dirty="0" err="1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PCIe</a:t>
            </a:r>
            <a:r>
              <a:rPr lang="en-US" sz="14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devices need to be inserted/removed at software layers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Applications using/communicating with </a:t>
            </a:r>
            <a:r>
              <a:rPr lang="en-US" sz="1400" dirty="0" err="1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PCIe</a:t>
            </a:r>
            <a:r>
              <a:rPr lang="en-US" sz="14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slots </a:t>
            </a:r>
            <a:r>
              <a:rPr lang="en-US" sz="14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to be successfully opened/closed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 relationship between ATCA Hot Swap and </a:t>
            </a:r>
            <a:r>
              <a:rPr lang="en-US" sz="1400" dirty="0" err="1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PCIe</a:t>
            </a:r>
            <a:r>
              <a:rPr lang="en-US" sz="14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Hotplug</a:t>
            </a:r>
            <a:r>
              <a:rPr lang="en-US" sz="14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(software device insertion/removal) 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also 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being developed by IPFN</a:t>
            </a:r>
          </a:p>
        </p:txBody>
      </p:sp>
    </p:spTree>
    <p:extLst>
      <p:ext uri="{BB962C8B-B14F-4D97-AF65-F5344CB8AC3E}">
        <p14:creationId xmlns:p14="http://schemas.microsoft.com/office/powerpoint/2010/main" val="10695335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pic>
        <p:nvPicPr>
          <p:cNvPr id="27650" name="Picture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474788"/>
            <a:ext cx="5976938" cy="502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569325" cy="719137"/>
          </a:xfrm>
        </p:spPr>
        <p:txBody>
          <a:bodyPr/>
          <a:lstStyle/>
          <a:p>
            <a:pPr lvl="1">
              <a:spcAft>
                <a:spcPts val="1200"/>
              </a:spcAft>
              <a:defRPr/>
            </a:pP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/>
                <a:cs typeface="Arial"/>
              </a:rPr>
              <a:t>DMA Channel implementation allows </a:t>
            </a:r>
            <a:r>
              <a:rPr lang="en-GB" sz="2000" dirty="0" smtClean="0">
                <a:effectLst/>
                <a:latin typeface="Arial"/>
                <a:cs typeface="Arial"/>
              </a:rPr>
              <a:t>changing output </a:t>
            </a:r>
            <a:r>
              <a:rPr lang="en-GB" sz="2000" dirty="0">
                <a:effectLst/>
                <a:latin typeface="Arial"/>
                <a:cs typeface="Arial"/>
              </a:rPr>
              <a:t>rate dynamically</a:t>
            </a:r>
            <a:r>
              <a:rPr lang="en-GB" sz="1800" dirty="0">
                <a:effectLst/>
                <a:latin typeface="Arial"/>
                <a:cs typeface="Arial"/>
              </a:rPr>
              <a:t> </a:t>
            </a:r>
            <a:r>
              <a:rPr lang="en-GB" sz="1800" dirty="0">
                <a:solidFill>
                  <a:srgbClr val="7F7F7F"/>
                </a:solidFill>
                <a:effectLst/>
                <a:latin typeface="Arial"/>
                <a:cs typeface="Arial"/>
              </a:rPr>
              <a:t>according to </a:t>
            </a:r>
            <a:r>
              <a:rPr lang="en-GB" sz="2000" dirty="0">
                <a:effectLst/>
                <a:latin typeface="Arial"/>
                <a:cs typeface="Arial"/>
              </a:rPr>
              <a:t>external </a:t>
            </a:r>
            <a:r>
              <a:rPr lang="en-GB" sz="2000" dirty="0" smtClean="0">
                <a:effectLst/>
                <a:latin typeface="Arial"/>
                <a:cs typeface="Arial"/>
              </a:rPr>
              <a:t>events distributed </a:t>
            </a: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/>
                <a:cs typeface="Arial"/>
              </a:rPr>
              <a:t>through</a:t>
            </a:r>
            <a:r>
              <a:rPr lang="en-GB" sz="2000" dirty="0" smtClean="0">
                <a:effectLst/>
                <a:latin typeface="Arial"/>
                <a:cs typeface="Arial"/>
              </a:rPr>
              <a:t> SDN </a:t>
            </a:r>
            <a:endParaRPr lang="en-GB" sz="2000" dirty="0">
              <a:effectLst/>
              <a:latin typeface="Arial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3850" y="1484313"/>
            <a:ext cx="2952750" cy="46783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en-GB" sz="1600" b="1" i="1" dirty="0">
                <a:solidFill>
                  <a:schemeClr val="accent2"/>
                </a:solidFill>
                <a:cs typeface="+mn-cs"/>
              </a:rPr>
              <a:t>DMA #1</a:t>
            </a:r>
            <a:r>
              <a:rPr lang="en-GB" sz="1600" b="1" dirty="0">
                <a:solidFill>
                  <a:schemeClr val="accent2"/>
                </a:solidFill>
                <a:cs typeface="+mn-cs"/>
              </a:rPr>
              <a:t/>
            </a:r>
            <a:br>
              <a:rPr lang="en-GB" sz="1600" b="1" dirty="0">
                <a:solidFill>
                  <a:schemeClr val="accent2"/>
                </a:solidFill>
                <a:cs typeface="+mn-cs"/>
              </a:rPr>
            </a:br>
            <a:r>
              <a:rPr lang="en-GB" sz="1600" dirty="0">
                <a:solidFill>
                  <a:schemeClr val="accent2"/>
                </a:solidFill>
                <a:cs typeface="+mn-cs"/>
              </a:rPr>
              <a:t>Real-time data at programmable sampling rate </a:t>
            </a:r>
            <a:br>
              <a:rPr lang="en-GB" sz="1600" dirty="0">
                <a:solidFill>
                  <a:schemeClr val="accent2"/>
                </a:solidFill>
                <a:cs typeface="+mn-cs"/>
              </a:rPr>
            </a:br>
            <a:endParaRPr lang="en-GB" sz="1600" dirty="0">
              <a:solidFill>
                <a:schemeClr val="accent2"/>
              </a:solidFill>
              <a:cs typeface="+mn-cs"/>
            </a:endParaRPr>
          </a:p>
          <a:p>
            <a:pPr>
              <a:spcAft>
                <a:spcPts val="1200"/>
              </a:spcAft>
              <a:defRPr/>
            </a:pPr>
            <a:r>
              <a:rPr lang="en-GB" sz="1600" b="1" i="1" dirty="0">
                <a:solidFill>
                  <a:schemeClr val="accent2"/>
                </a:solidFill>
                <a:cs typeface="+mn-cs"/>
              </a:rPr>
              <a:t>DMA #2</a:t>
            </a:r>
            <a:br>
              <a:rPr lang="en-GB" sz="1600" b="1" i="1" dirty="0">
                <a:solidFill>
                  <a:schemeClr val="accent2"/>
                </a:solidFill>
                <a:cs typeface="+mn-cs"/>
              </a:rPr>
            </a:br>
            <a:r>
              <a:rPr lang="en-GB" sz="1600" dirty="0">
                <a:solidFill>
                  <a:schemeClr val="accent2"/>
                </a:solidFill>
                <a:cs typeface="+mn-cs"/>
              </a:rPr>
              <a:t>Data for archiving at programmable sampling frequencies </a:t>
            </a:r>
            <a: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cs"/>
              </a:rPr>
              <a:t/>
            </a:r>
            <a:br>
              <a:rPr lang="en-GB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cs"/>
              </a:rPr>
            </a:b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  <a:cs typeface="+mn-cs"/>
            </a:endParaRPr>
          </a:p>
          <a:p>
            <a:pPr>
              <a:spcAft>
                <a:spcPts val="1200"/>
              </a:spcAft>
              <a:defRPr/>
            </a:pPr>
            <a:r>
              <a:rPr lang="en-GB" sz="1600" b="1" i="1" dirty="0">
                <a:solidFill>
                  <a:schemeClr val="accent2"/>
                </a:solidFill>
                <a:cs typeface="+mn-cs"/>
              </a:rPr>
              <a:t>DMA #3</a:t>
            </a:r>
            <a:br>
              <a:rPr lang="en-GB" sz="1600" b="1" i="1" dirty="0">
                <a:solidFill>
                  <a:schemeClr val="accent2"/>
                </a:solidFill>
                <a:cs typeface="+mn-cs"/>
              </a:rPr>
            </a:br>
            <a:r>
              <a:rPr lang="en-GB" sz="1600" dirty="0">
                <a:solidFill>
                  <a:schemeClr val="accent2"/>
                </a:solidFill>
                <a:cs typeface="+mn-cs"/>
              </a:rPr>
              <a:t>Data for continuous storage on the </a:t>
            </a:r>
            <a:r>
              <a:rPr lang="en-GB" sz="1600" dirty="0" err="1">
                <a:solidFill>
                  <a:schemeClr val="accent2"/>
                </a:solidFill>
                <a:cs typeface="+mn-cs"/>
              </a:rPr>
              <a:t>onboard</a:t>
            </a:r>
            <a:r>
              <a:rPr lang="en-GB" sz="1600" dirty="0">
                <a:solidFill>
                  <a:schemeClr val="accent2"/>
                </a:solidFill>
                <a:cs typeface="+mn-cs"/>
              </a:rPr>
              <a:t> memory</a:t>
            </a:r>
          </a:p>
          <a:p>
            <a:pPr>
              <a:spcAft>
                <a:spcPts val="1200"/>
              </a:spcAft>
              <a:defRPr/>
            </a:pP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  <a:cs typeface="+mn-cs"/>
            </a:endParaRPr>
          </a:p>
          <a:p>
            <a:pPr>
              <a:spcAft>
                <a:spcPts val="1200"/>
              </a:spcAft>
              <a:defRPr/>
            </a:pP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cs typeface="+mn-cs"/>
              </a:rPr>
              <a:t>All </a:t>
            </a:r>
            <a:r>
              <a:rPr lang="en-GB" sz="1800" dirty="0">
                <a:solidFill>
                  <a:srgbClr val="FD7403"/>
                </a:solidFill>
                <a:cs typeface="+mn-cs"/>
              </a:rPr>
              <a:t>data time-stamped 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cs typeface="+mn-cs"/>
              </a:rPr>
              <a:t>before sent through DMA channel.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cs typeface="+mn-cs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140200" y="3068638"/>
            <a:ext cx="3527425" cy="0"/>
          </a:xfrm>
          <a:prstGeom prst="straightConnector1">
            <a:avLst/>
          </a:prstGeom>
          <a:ln w="38100" cmpd="sng">
            <a:solidFill>
              <a:srgbClr val="FD7403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580063" y="3644900"/>
            <a:ext cx="2160587" cy="0"/>
          </a:xfrm>
          <a:prstGeom prst="straightConnector1">
            <a:avLst/>
          </a:prstGeom>
          <a:ln w="38100" cmpd="sng">
            <a:solidFill>
              <a:srgbClr val="FD7403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508625" y="3068638"/>
            <a:ext cx="0" cy="1873250"/>
          </a:xfrm>
          <a:prstGeom prst="line">
            <a:avLst/>
          </a:prstGeom>
          <a:ln w="38100" cmpd="sng">
            <a:solidFill>
              <a:srgbClr val="FD740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508625" y="4941888"/>
            <a:ext cx="2232025" cy="0"/>
          </a:xfrm>
          <a:prstGeom prst="straightConnector1">
            <a:avLst/>
          </a:prstGeom>
          <a:ln w="38100" cmpd="sng">
            <a:solidFill>
              <a:srgbClr val="FD7403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4716463" y="5084763"/>
            <a:ext cx="136842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658" name="TextBox 39"/>
          <p:cNvSpPr txBox="1">
            <a:spLocks noChangeArrowheads="1"/>
          </p:cNvSpPr>
          <p:nvPr/>
        </p:nvSpPr>
        <p:spPr bwMode="auto">
          <a:xfrm>
            <a:off x="3779838" y="4727575"/>
            <a:ext cx="13684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FF0000"/>
                </a:solidFill>
              </a:rPr>
              <a:t>Circular buffer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5844381"/>
            <a:ext cx="9144000" cy="549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763" y="876275"/>
            <a:ext cx="6484937" cy="5040313"/>
          </a:xfrm>
          <a:prstGeom prst="rect">
            <a:avLst/>
          </a:prstGeom>
          <a:noFill/>
          <a:ln>
            <a:noFill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Title 2"/>
          <p:cNvSpPr txBox="1">
            <a:spLocks/>
          </p:cNvSpPr>
          <p:nvPr/>
        </p:nvSpPr>
        <p:spPr bwMode="auto">
          <a:xfrm>
            <a:off x="250825" y="188913"/>
            <a:ext cx="6626225" cy="7191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pt-PT" sz="3200" b="1" dirty="0">
                <a:solidFill>
                  <a:srgbClr val="FD7403"/>
                </a:solidFill>
              </a:rPr>
              <a:t>ATCA AMC </a:t>
            </a:r>
            <a:r>
              <a:rPr lang="pt-PT" sz="3200" b="1" dirty="0" err="1">
                <a:solidFill>
                  <a:srgbClr val="FD7403"/>
                </a:solidFill>
              </a:rPr>
              <a:t>Carrier</a:t>
            </a:r>
            <a:r>
              <a:rPr lang="pt-PT" sz="3200" b="1" dirty="0">
                <a:solidFill>
                  <a:srgbClr val="FD7403"/>
                </a:solidFill>
              </a:rPr>
              <a:t> / </a:t>
            </a:r>
            <a:r>
              <a:rPr lang="pt-PT" sz="3200" b="1" dirty="0" err="1">
                <a:solidFill>
                  <a:srgbClr val="FD7403"/>
                </a:solidFill>
              </a:rPr>
              <a:t>Hub</a:t>
            </a:r>
            <a:r>
              <a:rPr lang="pt-PT" sz="3200" b="1" dirty="0">
                <a:solidFill>
                  <a:srgbClr val="FD7403"/>
                </a:solidFill>
              </a:rPr>
              <a:t/>
            </a:r>
            <a:br>
              <a:rPr lang="pt-PT" sz="3200" b="1" dirty="0">
                <a:solidFill>
                  <a:srgbClr val="FD7403"/>
                </a:solidFill>
              </a:rPr>
            </a:b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ATCA-PTSW-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</a:rPr>
              <a:t>AMC4*</a:t>
            </a:r>
            <a:endParaRPr lang="pt-PT" sz="3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3796" name="Picture 5" descr="DSCF1024.tif"/>
          <p:cNvSpPr>
            <a:spLocks noChangeAspect="1"/>
          </p:cNvSpPr>
          <p:nvPr/>
        </p:nvSpPr>
        <p:spPr bwMode="auto">
          <a:xfrm>
            <a:off x="3406775" y="1092175"/>
            <a:ext cx="5773738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97" name="Content Placeholder 1"/>
          <p:cNvSpPr txBox="1">
            <a:spLocks/>
          </p:cNvSpPr>
          <p:nvPr/>
        </p:nvSpPr>
        <p:spPr bwMode="auto">
          <a:xfrm>
            <a:off x="323850" y="1379513"/>
            <a:ext cx="3024188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Aft>
                <a:spcPts val="1800"/>
              </a:spcAft>
            </a:pPr>
            <a:r>
              <a:rPr lang="pt-PT" sz="2000" dirty="0" err="1">
                <a:solidFill>
                  <a:srgbClr val="FD7403"/>
                </a:solidFill>
                <a:cs typeface="Arial" charset="0"/>
              </a:rPr>
              <a:t>PCIe</a:t>
            </a:r>
            <a:r>
              <a:rPr lang="pt-PT" sz="2000" dirty="0">
                <a:solidFill>
                  <a:srgbClr val="FD7403"/>
                </a:solidFill>
                <a:cs typeface="Arial" charset="0"/>
              </a:rPr>
              <a:t> </a:t>
            </a:r>
            <a:r>
              <a:rPr lang="pt-PT" sz="2000" dirty="0" err="1">
                <a:solidFill>
                  <a:srgbClr val="FD7403"/>
                </a:solidFill>
                <a:cs typeface="Arial" charset="0"/>
              </a:rPr>
              <a:t>on</a:t>
            </a:r>
            <a:r>
              <a:rPr lang="pt-PT" sz="2000" dirty="0">
                <a:solidFill>
                  <a:srgbClr val="FD7403"/>
                </a:solidFill>
                <a:cs typeface="Arial" charset="0"/>
              </a:rPr>
              <a:t> </a:t>
            </a:r>
            <a:r>
              <a:rPr lang="pt-PT" sz="2000" dirty="0" err="1">
                <a:solidFill>
                  <a:srgbClr val="FD7403"/>
                </a:solidFill>
                <a:cs typeface="Arial" charset="0"/>
              </a:rPr>
              <a:t>fabric</a:t>
            </a:r>
            <a:r>
              <a:rPr lang="pt-PT" sz="2000" dirty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pt-PT" sz="1600" dirty="0">
                <a:solidFill>
                  <a:srgbClr val="7F7F7F"/>
                </a:solidFill>
                <a:cs typeface="Arial" charset="0"/>
              </a:rPr>
              <a:t/>
            </a:r>
            <a:br>
              <a:rPr lang="pt-PT" sz="1600" dirty="0">
                <a:solidFill>
                  <a:srgbClr val="7F7F7F"/>
                </a:solidFill>
                <a:cs typeface="Arial" charset="0"/>
              </a:rPr>
            </a:br>
            <a:r>
              <a:rPr lang="pt-PT" sz="1600" dirty="0" err="1">
                <a:solidFill>
                  <a:srgbClr val="7F7F7F"/>
                </a:solidFill>
                <a:cs typeface="Arial" charset="0"/>
              </a:rPr>
              <a:t>not</a:t>
            </a:r>
            <a:r>
              <a:rPr lang="pt-PT" sz="1600" dirty="0">
                <a:solidFill>
                  <a:srgbClr val="7F7F7F"/>
                </a:solidFill>
                <a:cs typeface="Arial" charset="0"/>
              </a:rPr>
              <a:t> </a:t>
            </a:r>
            <a:r>
              <a:rPr lang="pt-PT" sz="1600" dirty="0" err="1">
                <a:solidFill>
                  <a:srgbClr val="7F7F7F"/>
                </a:solidFill>
                <a:cs typeface="Arial" charset="0"/>
              </a:rPr>
              <a:t>available</a:t>
            </a:r>
            <a:r>
              <a:rPr lang="pt-PT" sz="1600" dirty="0">
                <a:solidFill>
                  <a:srgbClr val="7F7F7F"/>
                </a:solidFill>
                <a:cs typeface="Arial" charset="0"/>
              </a:rPr>
              <a:t> </a:t>
            </a:r>
            <a:r>
              <a:rPr lang="pt-PT" sz="1600" dirty="0" err="1">
                <a:solidFill>
                  <a:srgbClr val="7F7F7F"/>
                </a:solidFill>
                <a:cs typeface="Arial" charset="0"/>
              </a:rPr>
              <a:t>from</a:t>
            </a:r>
            <a:r>
              <a:rPr lang="pt-PT" sz="1600" dirty="0">
                <a:solidFill>
                  <a:srgbClr val="7F7F7F"/>
                </a:solidFill>
                <a:cs typeface="Arial" charset="0"/>
              </a:rPr>
              <a:t> </a:t>
            </a:r>
            <a:r>
              <a:rPr lang="pt-PT" sz="1600" dirty="0" err="1">
                <a:solidFill>
                  <a:srgbClr val="7F7F7F"/>
                </a:solidFill>
                <a:cs typeface="Arial" charset="0"/>
              </a:rPr>
              <a:t>industry</a:t>
            </a:r>
            <a:endParaRPr lang="pt-PT" sz="2000" dirty="0">
              <a:solidFill>
                <a:srgbClr val="7F7F7F"/>
              </a:solidFill>
              <a:cs typeface="Arial" charset="0"/>
            </a:endParaRPr>
          </a:p>
          <a:p>
            <a:pPr>
              <a:spcAft>
                <a:spcPts val="1800"/>
              </a:spcAft>
            </a:pPr>
            <a:r>
              <a:rPr lang="pt-PT" sz="2000" dirty="0" err="1">
                <a:solidFill>
                  <a:schemeClr val="accent2"/>
                </a:solidFill>
                <a:cs typeface="Arial" charset="0"/>
              </a:rPr>
              <a:t>Support</a:t>
            </a:r>
            <a:r>
              <a:rPr lang="pt-PT" sz="2000" dirty="0">
                <a:solidFill>
                  <a:schemeClr val="accent2"/>
                </a:solidFill>
                <a:cs typeface="Arial" charset="0"/>
              </a:rPr>
              <a:t> </a:t>
            </a:r>
            <a:r>
              <a:rPr lang="pt-PT" sz="2000" dirty="0" err="1">
                <a:solidFill>
                  <a:srgbClr val="FD7403"/>
                </a:solidFill>
                <a:cs typeface="Arial" charset="0"/>
              </a:rPr>
              <a:t>multiple</a:t>
            </a:r>
            <a:r>
              <a:rPr lang="pt-PT" sz="2000" dirty="0">
                <a:solidFill>
                  <a:srgbClr val="FD7403"/>
                </a:solidFill>
                <a:cs typeface="Arial" charset="0"/>
              </a:rPr>
              <a:t> </a:t>
            </a:r>
            <a:r>
              <a:rPr lang="pt-PT" sz="2000" dirty="0" err="1">
                <a:solidFill>
                  <a:srgbClr val="FD7403"/>
                </a:solidFill>
                <a:cs typeface="Arial" charset="0"/>
              </a:rPr>
              <a:t>processors</a:t>
            </a:r>
            <a:r>
              <a:rPr lang="pt-PT" sz="2000" dirty="0">
                <a:solidFill>
                  <a:srgbClr val="FD7403"/>
                </a:solidFill>
                <a:cs typeface="Arial" charset="0"/>
              </a:rPr>
              <a:t> </a:t>
            </a:r>
            <a:r>
              <a:rPr lang="pt-PT" sz="2000" dirty="0" smtClean="0">
                <a:solidFill>
                  <a:srgbClr val="FD7403"/>
                </a:solidFill>
                <a:cs typeface="Arial" charset="0"/>
              </a:rPr>
              <a:t/>
            </a:r>
            <a:br>
              <a:rPr lang="pt-PT" sz="2000" dirty="0" smtClean="0">
                <a:solidFill>
                  <a:srgbClr val="FD7403"/>
                </a:solidFill>
                <a:cs typeface="Arial" charset="0"/>
              </a:rPr>
            </a:br>
            <a:r>
              <a:rPr lang="pt-PT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on</a:t>
            </a:r>
            <a:r>
              <a:rPr lang="pt-P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 </a:t>
            </a:r>
            <a:r>
              <a:rPr lang="pt-PT" sz="1600" dirty="0">
                <a:solidFill>
                  <a:srgbClr val="FD7403"/>
                </a:solidFill>
                <a:cs typeface="Arial" charset="0"/>
              </a:rPr>
              <a:t>AMC </a:t>
            </a:r>
            <a:r>
              <a:rPr lang="pt-PT" sz="1600" dirty="0" err="1">
                <a:solidFill>
                  <a:srgbClr val="FD7403"/>
                </a:solidFill>
                <a:cs typeface="Arial" charset="0"/>
              </a:rPr>
              <a:t>slots</a:t>
            </a:r>
            <a:r>
              <a:rPr lang="pt-PT" sz="1600" dirty="0">
                <a:solidFill>
                  <a:srgbClr val="FD7403"/>
                </a:solidFill>
                <a:cs typeface="Arial" charset="0"/>
              </a:rPr>
              <a:t>  </a:t>
            </a:r>
            <a:r>
              <a:rPr lang="pt-PT" sz="1600" dirty="0" err="1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or</a:t>
            </a:r>
            <a:r>
              <a:rPr lang="pt-PT" sz="1600" dirty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 </a:t>
            </a:r>
            <a:r>
              <a:rPr lang="pt-PT" sz="1600" dirty="0" err="1">
                <a:solidFill>
                  <a:srgbClr val="FD7403"/>
                </a:solidFill>
                <a:cs typeface="Arial" charset="0"/>
              </a:rPr>
              <a:t>external</a:t>
            </a:r>
            <a:r>
              <a:rPr lang="pt-PT" sz="1600" dirty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 </a:t>
            </a:r>
            <a:r>
              <a:rPr lang="pt-PT" sz="1600" dirty="0" err="1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through</a:t>
            </a:r>
            <a:r>
              <a:rPr lang="pt-PT" sz="1600" dirty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 </a:t>
            </a:r>
            <a:r>
              <a:rPr lang="pt-PT" sz="1600" dirty="0" err="1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PCIe</a:t>
            </a:r>
            <a:r>
              <a:rPr lang="pt-PT" sz="1600" dirty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 </a:t>
            </a:r>
            <a:r>
              <a:rPr lang="pt-PT" sz="1600" dirty="0" err="1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cable</a:t>
            </a:r>
            <a:r>
              <a:rPr lang="pt-PT" sz="1600" dirty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 </a:t>
            </a:r>
            <a:r>
              <a:rPr lang="pt-PT" sz="1600" dirty="0" err="1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connection</a:t>
            </a:r>
            <a:endParaRPr lang="pt-PT" sz="1600" dirty="0">
              <a:solidFill>
                <a:schemeClr val="tx1">
                  <a:lumMod val="50000"/>
                  <a:lumOff val="50000"/>
                </a:schemeClr>
              </a:solidFill>
              <a:cs typeface="Arial" charset="0"/>
            </a:endParaRPr>
          </a:p>
          <a:p>
            <a:pPr>
              <a:spcAft>
                <a:spcPts val="1800"/>
              </a:spcAft>
            </a:pPr>
            <a:r>
              <a:rPr lang="en-US" sz="2000" dirty="0">
                <a:solidFill>
                  <a:srgbClr val="FD7403"/>
                </a:solidFill>
              </a:rPr>
              <a:t>Mid/full-size COTS AMC</a:t>
            </a:r>
            <a:r>
              <a:rPr lang="en-US" sz="2000" dirty="0">
                <a:solidFill>
                  <a:schemeClr val="accent2"/>
                </a:solidFill>
              </a:rPr>
              <a:t> modules can be </a:t>
            </a:r>
            <a:r>
              <a:rPr lang="en-US" sz="2000" dirty="0" smtClean="0">
                <a:solidFill>
                  <a:schemeClr val="accent2"/>
                </a:solidFill>
              </a:rPr>
              <a:t>installed</a:t>
            </a:r>
          </a:p>
          <a:p>
            <a:pPr>
              <a:spcAft>
                <a:spcPts val="1800"/>
              </a:spcAft>
            </a:pPr>
            <a:r>
              <a:rPr lang="pt-PT" sz="2000" dirty="0">
                <a:solidFill>
                  <a:schemeClr val="accent2"/>
                </a:solidFill>
                <a:latin typeface="Arial"/>
                <a:cs typeface="Arial"/>
              </a:rPr>
              <a:t>FPGA for </a:t>
            </a:r>
            <a:r>
              <a:rPr lang="pt-PT" sz="2000" dirty="0" err="1">
                <a:solidFill>
                  <a:srgbClr val="FD7403"/>
                </a:solidFill>
                <a:latin typeface="Arial"/>
                <a:cs typeface="Arial"/>
              </a:rPr>
              <a:t>timing</a:t>
            </a:r>
            <a:r>
              <a:rPr lang="pt-PT" sz="2000" dirty="0">
                <a:solidFill>
                  <a:srgbClr val="FD7403"/>
                </a:solidFill>
                <a:latin typeface="Arial"/>
                <a:cs typeface="Arial"/>
              </a:rPr>
              <a:t> &amp; </a:t>
            </a:r>
            <a:r>
              <a:rPr lang="pt-PT" sz="2000" dirty="0" err="1">
                <a:solidFill>
                  <a:srgbClr val="FD7403"/>
                </a:solidFill>
                <a:latin typeface="Arial"/>
                <a:cs typeface="Arial"/>
              </a:rPr>
              <a:t>synchronization</a:t>
            </a:r>
            <a:r>
              <a:rPr lang="pt-PT" sz="2000" dirty="0">
                <a:latin typeface="Arial"/>
                <a:cs typeface="Arial"/>
              </a:rPr>
              <a:t> </a:t>
            </a:r>
            <a:r>
              <a:rPr lang="pt-PT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/>
            </a:r>
            <a:br>
              <a:rPr lang="pt-PT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</a:br>
            <a:r>
              <a:rPr lang="pt-PT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IEEE-1588 to IRIG </a:t>
            </a:r>
            <a:r>
              <a:rPr lang="pt-PT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on</a:t>
            </a:r>
            <a:r>
              <a:rPr lang="pt-PT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pt-PT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backplane</a:t>
            </a:r>
            <a:r>
              <a:rPr lang="pt-PT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+ 100 MHz </a:t>
            </a:r>
            <a:r>
              <a:rPr lang="pt-PT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clock</a:t>
            </a:r>
            <a:endParaRPr lang="pt-PT" sz="1600" dirty="0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635375" y="1379513"/>
            <a:ext cx="2232025" cy="9001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AMC</a:t>
            </a:r>
          </a:p>
        </p:txBody>
      </p:sp>
      <p:sp>
        <p:nvSpPr>
          <p:cNvPr id="8" name="Rectangle 7"/>
          <p:cNvSpPr/>
          <p:nvPr/>
        </p:nvSpPr>
        <p:spPr>
          <a:xfrm>
            <a:off x="3635375" y="2352650"/>
            <a:ext cx="2232025" cy="9715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AMC</a:t>
            </a:r>
          </a:p>
        </p:txBody>
      </p:sp>
      <p:sp>
        <p:nvSpPr>
          <p:cNvPr id="9" name="Rectangle 8"/>
          <p:cNvSpPr/>
          <p:nvPr/>
        </p:nvSpPr>
        <p:spPr>
          <a:xfrm>
            <a:off x="3635375" y="3395638"/>
            <a:ext cx="2232025" cy="9731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AMC</a:t>
            </a:r>
          </a:p>
        </p:txBody>
      </p:sp>
      <p:sp>
        <p:nvSpPr>
          <p:cNvPr id="10" name="Rectangle 9"/>
          <p:cNvSpPr/>
          <p:nvPr/>
        </p:nvSpPr>
        <p:spPr>
          <a:xfrm>
            <a:off x="3635375" y="4440213"/>
            <a:ext cx="2232025" cy="9715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AMC</a:t>
            </a:r>
          </a:p>
        </p:txBody>
      </p:sp>
      <p:sp>
        <p:nvSpPr>
          <p:cNvPr id="33802" name="TextBox 10"/>
          <p:cNvSpPr txBox="1">
            <a:spLocks noChangeArrowheads="1"/>
          </p:cNvSpPr>
          <p:nvPr/>
        </p:nvSpPr>
        <p:spPr bwMode="auto">
          <a:xfrm>
            <a:off x="7092950" y="5772944"/>
            <a:ext cx="1619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>
                <a:solidFill>
                  <a:srgbClr val="FF6600"/>
                </a:solidFill>
              </a:rPr>
              <a:t>IEEE-1588</a:t>
            </a:r>
          </a:p>
        </p:txBody>
      </p:sp>
      <p:cxnSp>
        <p:nvCxnSpPr>
          <p:cNvPr id="12" name="Straight Arrow Connector 11"/>
          <p:cNvCxnSpPr>
            <a:stCxn id="33802" idx="0"/>
          </p:cNvCxnSpPr>
          <p:nvPr/>
        </p:nvCxnSpPr>
        <p:spPr>
          <a:xfrm flipV="1">
            <a:off x="7902575" y="4149080"/>
            <a:ext cx="341833" cy="1623864"/>
          </a:xfrm>
          <a:prstGeom prst="straightConnector1">
            <a:avLst/>
          </a:prstGeom>
          <a:ln w="57150" cmpd="sng">
            <a:solidFill>
              <a:srgbClr val="FD7403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804" name="TextBox 14"/>
          <p:cNvSpPr txBox="1">
            <a:spLocks noChangeArrowheads="1"/>
          </p:cNvSpPr>
          <p:nvPr/>
        </p:nvSpPr>
        <p:spPr bwMode="auto">
          <a:xfrm>
            <a:off x="6300788" y="620688"/>
            <a:ext cx="25193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>
                <a:solidFill>
                  <a:srgbClr val="FF6600"/>
                </a:solidFill>
              </a:rPr>
              <a:t>PCIe host x16</a:t>
            </a:r>
          </a:p>
        </p:txBody>
      </p:sp>
      <p:cxnSp>
        <p:nvCxnSpPr>
          <p:cNvPr id="15" name="Straight Arrow Connector 14"/>
          <p:cNvCxnSpPr>
            <a:stCxn id="33804" idx="2"/>
          </p:cNvCxnSpPr>
          <p:nvPr/>
        </p:nvCxnSpPr>
        <p:spPr>
          <a:xfrm>
            <a:off x="7561263" y="1020738"/>
            <a:ext cx="755650" cy="2735262"/>
          </a:xfrm>
          <a:prstGeom prst="straightConnector1">
            <a:avLst/>
          </a:prstGeom>
          <a:ln w="57150" cmpd="sng">
            <a:solidFill>
              <a:srgbClr val="FD7403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806" name="TextBox 14"/>
          <p:cNvSpPr txBox="1">
            <a:spLocks noChangeArrowheads="1"/>
          </p:cNvSpPr>
          <p:nvPr/>
        </p:nvSpPr>
        <p:spPr bwMode="auto">
          <a:xfrm>
            <a:off x="3419475" y="620688"/>
            <a:ext cx="2844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>
                <a:solidFill>
                  <a:srgbClr val="FD7403"/>
                </a:solidFill>
              </a:rPr>
              <a:t>IPM controller </a:t>
            </a:r>
            <a:r>
              <a:rPr lang="en-US" sz="2000">
                <a:solidFill>
                  <a:srgbClr val="808080"/>
                </a:solidFill>
              </a:rPr>
              <a:t>module</a:t>
            </a:r>
          </a:p>
        </p:txBody>
      </p:sp>
      <p:cxnSp>
        <p:nvCxnSpPr>
          <p:cNvPr id="17" name="Straight Arrow Connector 16"/>
          <p:cNvCxnSpPr>
            <a:stCxn id="33806" idx="2"/>
          </p:cNvCxnSpPr>
          <p:nvPr/>
        </p:nvCxnSpPr>
        <p:spPr>
          <a:xfrm>
            <a:off x="4841875" y="1020738"/>
            <a:ext cx="1674813" cy="1295400"/>
          </a:xfrm>
          <a:prstGeom prst="straightConnector1">
            <a:avLst/>
          </a:prstGeom>
          <a:ln w="57150" cmpd="sng">
            <a:solidFill>
              <a:srgbClr val="FD7403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195513" y="5733256"/>
            <a:ext cx="4464050" cy="6159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800"/>
              </a:spcAft>
              <a:defRPr/>
            </a:pPr>
            <a:r>
              <a:rPr lang="pt-PT" sz="2000" dirty="0">
                <a:solidFill>
                  <a:srgbClr val="808080"/>
                </a:solidFill>
                <a:latin typeface="Arial"/>
                <a:cs typeface="Arial"/>
              </a:rPr>
              <a:t>FPGA for </a:t>
            </a:r>
            <a:r>
              <a:rPr lang="pt-PT" sz="2000" dirty="0" err="1">
                <a:solidFill>
                  <a:srgbClr val="FD7403"/>
                </a:solidFill>
                <a:latin typeface="Arial"/>
                <a:cs typeface="Arial"/>
              </a:rPr>
              <a:t>timing</a:t>
            </a:r>
            <a:r>
              <a:rPr lang="pt-PT" sz="2000" dirty="0">
                <a:solidFill>
                  <a:srgbClr val="FD7403"/>
                </a:solidFill>
                <a:latin typeface="Arial"/>
                <a:cs typeface="Arial"/>
              </a:rPr>
              <a:t> &amp; </a:t>
            </a:r>
            <a:r>
              <a:rPr lang="pt-PT" sz="2000" dirty="0" err="1">
                <a:solidFill>
                  <a:srgbClr val="FD7403"/>
                </a:solidFill>
                <a:latin typeface="Arial"/>
                <a:cs typeface="Arial"/>
              </a:rPr>
              <a:t>synchronization</a:t>
            </a:r>
            <a:r>
              <a:rPr lang="pt-PT" sz="2000" dirty="0">
                <a:latin typeface="Arial"/>
                <a:cs typeface="Arial"/>
              </a:rPr>
              <a:t> </a:t>
            </a:r>
            <a:r>
              <a:rPr lang="pt-PT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/>
            </a:r>
            <a:br>
              <a:rPr lang="pt-PT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</a:br>
            <a:r>
              <a:rPr lang="pt-PT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IEEE-1588 to IRIG </a:t>
            </a:r>
            <a:r>
              <a:rPr lang="pt-PT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on</a:t>
            </a:r>
            <a:r>
              <a:rPr lang="pt-PT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pt-PT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backplane</a:t>
            </a:r>
            <a:r>
              <a:rPr lang="pt-PT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+ 100 MHz </a:t>
            </a:r>
            <a:r>
              <a:rPr lang="pt-PT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clock</a:t>
            </a:r>
            <a:endParaRPr lang="pt-PT" sz="1600" dirty="0">
              <a:solidFill>
                <a:srgbClr val="FD7403"/>
              </a:solidFill>
              <a:latin typeface="Arial"/>
              <a:cs typeface="Arial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4427538" y="3252763"/>
            <a:ext cx="2160587" cy="2592387"/>
          </a:xfrm>
          <a:prstGeom prst="straightConnector1">
            <a:avLst/>
          </a:prstGeom>
          <a:ln w="57150" cmpd="sng">
            <a:solidFill>
              <a:srgbClr val="FD7403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755576" y="6308725"/>
            <a:ext cx="8388424" cy="549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627784" y="6485274"/>
            <a:ext cx="6444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i="1" dirty="0" smtClean="0">
                <a:solidFill>
                  <a:srgbClr val="FD7403"/>
                </a:solidFill>
              </a:rPr>
              <a:t>*added to ITER catalogue of I&amp;C products</a:t>
            </a:r>
            <a:endParaRPr lang="en-US" sz="2000" i="1" dirty="0">
              <a:solidFill>
                <a:srgbClr val="FD7403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836712"/>
            <a:ext cx="7016263" cy="295232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0825" y="188913"/>
            <a:ext cx="8642350" cy="719137"/>
          </a:xfrm>
        </p:spPr>
        <p:txBody>
          <a:bodyPr/>
          <a:lstStyle/>
          <a:p>
            <a:pPr>
              <a:defRPr/>
            </a:pPr>
            <a:r>
              <a:rPr lang="en-GB" sz="2400" dirty="0">
                <a:cs typeface="+mj-cs"/>
              </a:rPr>
              <a:t>ATCA backplane synchronization </a:t>
            </a:r>
            <a:r>
              <a:rPr lang="en-GB" sz="2000" dirty="0" smtClean="0">
                <a:solidFill>
                  <a:srgbClr val="7F7F7F"/>
                </a:solidFill>
                <a:cs typeface="+mj-cs"/>
              </a:rPr>
              <a:t>| 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j-cs"/>
              </a:rPr>
              <a:t>signals distribution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cs typeface="+mj-cs"/>
            </a:endParaRPr>
          </a:p>
        </p:txBody>
      </p:sp>
      <p:sp>
        <p:nvSpPr>
          <p:cNvPr id="18" name="Content Placeholder 4"/>
          <p:cNvSpPr>
            <a:spLocks noGrp="1"/>
          </p:cNvSpPr>
          <p:nvPr>
            <p:ph sz="half" idx="1"/>
          </p:nvPr>
        </p:nvSpPr>
        <p:spPr>
          <a:xfrm>
            <a:off x="323850" y="4076700"/>
            <a:ext cx="8640763" cy="230346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pt-PT" sz="2000" dirty="0" smtClean="0">
                <a:solidFill>
                  <a:srgbClr val="FD7403"/>
                </a:solidFill>
                <a:latin typeface="Gill Sans MT" pitchFamily="34" charset="0"/>
                <a:ea typeface="+mn-ea"/>
                <a:cs typeface="+mn-cs"/>
              </a:rPr>
              <a:t>Data time </a:t>
            </a:r>
            <a:r>
              <a:rPr lang="pt-PT" sz="2000" dirty="0" err="1" smtClean="0">
                <a:solidFill>
                  <a:srgbClr val="FD7403"/>
                </a:solidFill>
                <a:latin typeface="Gill Sans MT" pitchFamily="34" charset="0"/>
                <a:ea typeface="+mn-ea"/>
                <a:cs typeface="+mn-cs"/>
              </a:rPr>
              <a:t>stamping</a:t>
            </a:r>
            <a:r>
              <a:rPr lang="pt-PT" sz="2000" dirty="0" smtClean="0">
                <a:solidFill>
                  <a:srgbClr val="FD7403"/>
                </a:solidFill>
                <a:latin typeface="Gill Sans MT" pitchFamily="34" charset="0"/>
                <a:ea typeface="+mn-ea"/>
                <a:cs typeface="+mn-cs"/>
              </a:rPr>
              <a:t> </a:t>
            </a:r>
            <a:r>
              <a:rPr lang="pt-PT" sz="2000" dirty="0" err="1" smtClean="0">
                <a:latin typeface="Gill Sans MT" pitchFamily="34" charset="0"/>
                <a:ea typeface="+mn-ea"/>
                <a:cs typeface="+mn-cs"/>
              </a:rPr>
              <a:t>using</a:t>
            </a:r>
            <a:r>
              <a:rPr lang="pt-PT" sz="2000" dirty="0" smtClean="0">
                <a:latin typeface="Gill Sans MT" pitchFamily="34" charset="0"/>
                <a:ea typeface="+mn-ea"/>
                <a:cs typeface="+mn-cs"/>
              </a:rPr>
              <a:t> </a:t>
            </a:r>
            <a:r>
              <a:rPr lang="pt-PT" sz="2000" dirty="0" smtClean="0">
                <a:solidFill>
                  <a:srgbClr val="FD7403"/>
                </a:solidFill>
                <a:latin typeface="Gill Sans MT" pitchFamily="34" charset="0"/>
                <a:ea typeface="+mn-ea"/>
                <a:cs typeface="+mn-cs"/>
              </a:rPr>
              <a:t>IRIG</a:t>
            </a:r>
            <a:r>
              <a:rPr lang="pt-PT" sz="1800" dirty="0" smtClean="0">
                <a:solidFill>
                  <a:srgbClr val="FD7403"/>
                </a:solidFill>
                <a:latin typeface="Gill Sans MT" pitchFamily="34" charset="0"/>
                <a:ea typeface="+mn-ea"/>
                <a:cs typeface="+mn-cs"/>
              </a:rPr>
              <a:t> </a:t>
            </a:r>
            <a:r>
              <a:rPr lang="pt-PT" sz="2000" dirty="0" smtClean="0">
                <a:latin typeface="Gill Sans MT" pitchFamily="34" charset="0"/>
                <a:ea typeface="+mn-ea"/>
                <a:cs typeface="+mn-cs"/>
              </a:rPr>
              <a:t>time </a:t>
            </a:r>
            <a:r>
              <a:rPr lang="pt-PT" sz="2000" dirty="0" err="1" smtClean="0">
                <a:latin typeface="Gill Sans MT" pitchFamily="34" charset="0"/>
                <a:ea typeface="+mn-ea"/>
                <a:cs typeface="+mn-cs"/>
              </a:rPr>
              <a:t>distributed</a:t>
            </a:r>
            <a:r>
              <a:rPr lang="pt-PT" sz="2000" dirty="0" smtClean="0">
                <a:latin typeface="Gill Sans MT" pitchFamily="34" charset="0"/>
                <a:ea typeface="+mn-ea"/>
                <a:cs typeface="+mn-cs"/>
              </a:rPr>
              <a:t> </a:t>
            </a:r>
            <a:r>
              <a:rPr lang="pt-PT" sz="2000" dirty="0" err="1" smtClean="0">
                <a:latin typeface="Gill Sans MT" pitchFamily="34" charset="0"/>
                <a:ea typeface="+mn-ea"/>
                <a:cs typeface="+mn-cs"/>
              </a:rPr>
              <a:t>by</a:t>
            </a:r>
            <a:r>
              <a:rPr lang="pt-PT" sz="2000" dirty="0" smtClean="0">
                <a:latin typeface="Gill Sans MT" pitchFamily="34" charset="0"/>
                <a:ea typeface="+mn-ea"/>
                <a:cs typeface="+mn-cs"/>
              </a:rPr>
              <a:t> </a:t>
            </a:r>
            <a:r>
              <a:rPr lang="pt-PT" sz="2000" dirty="0" err="1" smtClean="0">
                <a:solidFill>
                  <a:srgbClr val="FD7403"/>
                </a:solidFill>
                <a:latin typeface="Gill Sans MT" pitchFamily="34" charset="0"/>
                <a:ea typeface="+mn-ea"/>
                <a:cs typeface="+mn-cs"/>
              </a:rPr>
              <a:t>hub</a:t>
            </a:r>
            <a:r>
              <a:rPr lang="pt-PT" sz="2000" dirty="0" smtClean="0">
                <a:solidFill>
                  <a:srgbClr val="FD7403"/>
                </a:solidFill>
                <a:latin typeface="Gill Sans MT" pitchFamily="34" charset="0"/>
                <a:ea typeface="+mn-ea"/>
                <a:cs typeface="+mn-cs"/>
              </a:rPr>
              <a:t> </a:t>
            </a:r>
            <a:r>
              <a:rPr lang="pt-PT" sz="2000" dirty="0" err="1" smtClean="0">
                <a:solidFill>
                  <a:srgbClr val="FD7403"/>
                </a:solidFill>
                <a:latin typeface="Gill Sans MT" pitchFamily="34" charset="0"/>
                <a:ea typeface="+mn-ea"/>
                <a:cs typeface="+mn-cs"/>
              </a:rPr>
              <a:t>card</a:t>
            </a:r>
            <a:r>
              <a:rPr lang="pt-PT" sz="2400" dirty="0" smtClean="0">
                <a:solidFill>
                  <a:srgbClr val="FD7403"/>
                </a:solidFill>
                <a:latin typeface="Gill Sans MT" pitchFamily="34" charset="0"/>
                <a:ea typeface="+mn-ea"/>
                <a:cs typeface="+mn-cs"/>
              </a:rPr>
              <a:t/>
            </a:r>
            <a:br>
              <a:rPr lang="pt-PT" sz="2400" dirty="0" smtClean="0">
                <a:solidFill>
                  <a:srgbClr val="FD7403"/>
                </a:solidFill>
                <a:latin typeface="Gill Sans MT" pitchFamily="34" charset="0"/>
                <a:ea typeface="+mn-ea"/>
                <a:cs typeface="+mn-cs"/>
              </a:rPr>
            </a:b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ill Sans MT" pitchFamily="34" charset="0"/>
                <a:ea typeface="+mn-ea"/>
                <a:cs typeface="+mn-cs"/>
              </a:rPr>
              <a:t>Internal time counter synchronized with IEEE-1588-2008 card </a:t>
            </a: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Gill Sans MT" pitchFamily="34" charset="0"/>
              <a:ea typeface="+mn-ea"/>
              <a:cs typeface="+mn-cs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000" dirty="0" smtClean="0">
                <a:solidFill>
                  <a:srgbClr val="FD7403"/>
                </a:solidFill>
                <a:latin typeface="Gill Sans MT" pitchFamily="34" charset="0"/>
                <a:ea typeface="+mn-ea"/>
                <a:cs typeface="+mn-cs"/>
              </a:rPr>
              <a:t>Programmable timing unit </a:t>
            </a:r>
            <a:r>
              <a:rPr lang="en-US" sz="1800" dirty="0" smtClean="0">
                <a:latin typeface="Gill Sans MT" pitchFamily="34" charset="0"/>
                <a:ea typeface="+mn-ea"/>
                <a:cs typeface="+mn-cs"/>
              </a:rPr>
              <a:t>for generating specific clock or trigger sequences for sampling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000" dirty="0">
                <a:solidFill>
                  <a:srgbClr val="FD7403"/>
                </a:solidFill>
                <a:latin typeface="Gill Sans MT" pitchFamily="34" charset="0"/>
                <a:ea typeface="+mn-ea"/>
                <a:cs typeface="+mn-cs"/>
              </a:rPr>
              <a:t>C</a:t>
            </a:r>
            <a:r>
              <a:rPr lang="en-US" sz="2000" dirty="0" smtClean="0">
                <a:solidFill>
                  <a:srgbClr val="FD7403"/>
                </a:solidFill>
                <a:latin typeface="Gill Sans MT" pitchFamily="34" charset="0"/>
                <a:ea typeface="+mn-ea"/>
                <a:cs typeface="+mn-cs"/>
              </a:rPr>
              <a:t>ommon synchronized clock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000" dirty="0" smtClean="0">
                <a:solidFill>
                  <a:srgbClr val="FD7403"/>
                </a:solidFill>
                <a:latin typeface="Gill Sans MT" pitchFamily="34" charset="0"/>
                <a:ea typeface="+mn-ea"/>
                <a:cs typeface="+mn-cs"/>
              </a:rPr>
              <a:t>White Rabbit PTP core </a:t>
            </a:r>
            <a:r>
              <a:rPr lang="en-US" sz="1800" dirty="0" smtClean="0">
                <a:solidFill>
                  <a:schemeClr val="accent6"/>
                </a:solidFill>
                <a:latin typeface="Gill Sans MT" pitchFamily="34" charset="0"/>
                <a:ea typeface="+mn-ea"/>
                <a:cs typeface="+mn-cs"/>
              </a:rPr>
              <a:t>being developed </a:t>
            </a:r>
            <a:endParaRPr lang="pt-PT" sz="2000" dirty="0" smtClean="0">
              <a:solidFill>
                <a:schemeClr val="accent6"/>
              </a:solidFill>
              <a:latin typeface="Gill Sans MT" pitchFamily="34" charset="0"/>
              <a:ea typeface="+mn-ea"/>
              <a:cs typeface="+mn-c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131840" y="2852936"/>
            <a:ext cx="2088232" cy="936104"/>
          </a:xfrm>
          <a:prstGeom prst="rect">
            <a:avLst/>
          </a:prstGeom>
          <a:noFill/>
          <a:ln w="38100" cmpd="sng">
            <a:solidFill>
              <a:srgbClr val="FD740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751" name="TextBox 19"/>
          <p:cNvSpPr txBox="1">
            <a:spLocks noChangeArrowheads="1"/>
          </p:cNvSpPr>
          <p:nvPr/>
        </p:nvSpPr>
        <p:spPr bwMode="auto">
          <a:xfrm>
            <a:off x="3491880" y="3717032"/>
            <a:ext cx="14398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dirty="0">
                <a:solidFill>
                  <a:srgbClr val="FD7403"/>
                </a:solidFill>
              </a:rPr>
              <a:t>Hub card</a:t>
            </a:r>
          </a:p>
        </p:txBody>
      </p:sp>
      <p:pic>
        <p:nvPicPr>
          <p:cNvPr id="31752" name="Picture 10" descr="Untitled-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6165850"/>
            <a:ext cx="7064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444500" y="0"/>
            <a:ext cx="86995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323850" y="836613"/>
            <a:ext cx="4211638" cy="287972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4643438" y="836613"/>
            <a:ext cx="4213225" cy="287972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323850" y="3860800"/>
            <a:ext cx="4211638" cy="288131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4643438" y="3860800"/>
            <a:ext cx="4213225" cy="288131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02758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344988"/>
            <a:ext cx="2576512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75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965575"/>
            <a:ext cx="3384550" cy="255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2760" name="Title 2"/>
          <p:cNvSpPr>
            <a:spLocks noGrp="1"/>
          </p:cNvSpPr>
          <p:nvPr>
            <p:ph type="title"/>
          </p:nvPr>
        </p:nvSpPr>
        <p:spPr>
          <a:xfrm>
            <a:off x="250825" y="188913"/>
            <a:ext cx="8569647" cy="719137"/>
          </a:xfrm>
        </p:spPr>
        <p:txBody>
          <a:bodyPr/>
          <a:lstStyle/>
          <a:p>
            <a:r>
              <a:rPr lang="en-US" sz="2400" dirty="0">
                <a:latin typeface="Arial" charset="0"/>
              </a:rPr>
              <a:t>Control </a:t>
            </a:r>
            <a:r>
              <a:rPr lang="en-US" sz="1800" dirty="0">
                <a:solidFill>
                  <a:srgbClr val="A6A6A6"/>
                </a:solidFill>
                <a:latin typeface="Arial" charset="0"/>
              </a:rPr>
              <a:t>in</a:t>
            </a:r>
            <a:r>
              <a:rPr lang="en-US" sz="2400" dirty="0">
                <a:latin typeface="Arial" charset="0"/>
              </a:rPr>
              <a:t> fusion </a:t>
            </a:r>
            <a:r>
              <a:rPr lang="en-US" sz="2400" dirty="0" smtClean="0">
                <a:latin typeface="Arial" charset="0"/>
              </a:rPr>
              <a:t>plasmas </a:t>
            </a:r>
            <a:r>
              <a:rPr lang="en-US" sz="1800" dirty="0" smtClean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is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en-US" sz="2400" dirty="0"/>
              <a:t>c</a:t>
            </a:r>
            <a:r>
              <a:rPr lang="en-US" sz="2400" dirty="0" smtClean="0"/>
              <a:t>ritical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for </a:t>
            </a:r>
            <a:r>
              <a:rPr lang="en-US" sz="2400" dirty="0"/>
              <a:t>safe operation</a:t>
            </a:r>
            <a:r>
              <a:rPr lang="en-US" sz="1400" dirty="0"/>
              <a:t>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and 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to </a:t>
            </a:r>
            <a:r>
              <a:rPr lang="en-US" sz="2400" dirty="0" smtClean="0"/>
              <a:t>achieve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2400" dirty="0" smtClean="0"/>
              <a:t>high performance</a:t>
            </a:r>
            <a:endParaRPr lang="en-US" sz="2400" dirty="0">
              <a:latin typeface="Arial" charset="0"/>
            </a:endParaRPr>
          </a:p>
        </p:txBody>
      </p:sp>
      <p:sp>
        <p:nvSpPr>
          <p:cNvPr id="202761" name="TextBox 3"/>
          <p:cNvSpPr txBox="1">
            <a:spLocks noChangeArrowheads="1"/>
          </p:cNvSpPr>
          <p:nvPr/>
        </p:nvSpPr>
        <p:spPr bwMode="auto">
          <a:xfrm>
            <a:off x="3382963" y="5805488"/>
            <a:ext cx="10445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2000">
                <a:solidFill>
                  <a:srgbClr val="333399"/>
                </a:solidFill>
              </a:rPr>
              <a:t>Density </a:t>
            </a:r>
          </a:p>
          <a:p>
            <a:pPr algn="r" eaLnBrk="1" hangingPunct="1"/>
            <a:r>
              <a:rPr lang="en-US" sz="2000">
                <a:solidFill>
                  <a:srgbClr val="333399"/>
                </a:solidFill>
              </a:rPr>
              <a:t>control</a:t>
            </a:r>
          </a:p>
        </p:txBody>
      </p:sp>
      <p:pic>
        <p:nvPicPr>
          <p:cNvPr id="202762" name="Picture 2" descr="C:\Users\fisa\Desktop\documents\SOFE 2009\gap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981075"/>
            <a:ext cx="1774825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763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123950"/>
            <a:ext cx="2376487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76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08" t="47916" r="48245" b="11957"/>
          <a:stretch>
            <a:fillRect/>
          </a:stretch>
        </p:blipFill>
        <p:spPr bwMode="auto">
          <a:xfrm>
            <a:off x="7885113" y="2565400"/>
            <a:ext cx="9652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47813" y="1052513"/>
            <a:ext cx="2879725" cy="8921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2000" dirty="0">
                <a:solidFill>
                  <a:schemeClr val="accent2"/>
                </a:solidFill>
              </a:rPr>
              <a:t>Magnetic control</a:t>
            </a:r>
          </a:p>
          <a:p>
            <a:pPr algn="r">
              <a:defRPr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position, shape &amp; vertical stabilization</a:t>
            </a:r>
          </a:p>
        </p:txBody>
      </p:sp>
      <p:sp>
        <p:nvSpPr>
          <p:cNvPr id="202766" name="Rectangle 8"/>
          <p:cNvSpPr>
            <a:spLocks noChangeArrowheads="1"/>
          </p:cNvSpPr>
          <p:nvPr/>
        </p:nvSpPr>
        <p:spPr bwMode="auto">
          <a:xfrm>
            <a:off x="4716462" y="1052513"/>
            <a:ext cx="158372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</a:rPr>
              <a:t>Wall protection</a:t>
            </a:r>
          </a:p>
        </p:txBody>
      </p:sp>
      <p:sp>
        <p:nvSpPr>
          <p:cNvPr id="202767" name="Rectangle 9"/>
          <p:cNvSpPr>
            <a:spLocks noChangeArrowheads="1"/>
          </p:cNvSpPr>
          <p:nvPr/>
        </p:nvSpPr>
        <p:spPr bwMode="auto">
          <a:xfrm>
            <a:off x="4716463" y="5510213"/>
            <a:ext cx="1727200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>
                <a:solidFill>
                  <a:srgbClr val="333399"/>
                </a:solidFill>
              </a:rPr>
              <a:t>Instabilities mitigation </a:t>
            </a:r>
          </a:p>
          <a:p>
            <a:r>
              <a:rPr lang="en-US" sz="2000">
                <a:solidFill>
                  <a:srgbClr val="333399"/>
                </a:solidFill>
              </a:rPr>
              <a:t>&amp; control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875463" y="1700213"/>
            <a:ext cx="1296987" cy="1081087"/>
          </a:xfrm>
          <a:prstGeom prst="straightConnector1">
            <a:avLst/>
          </a:prstGeom>
          <a:ln w="38100" cmpd="sng">
            <a:solidFill>
              <a:srgbClr val="FD7403"/>
            </a:solidFill>
            <a:headEnd type="oval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7235825" y="3141663"/>
            <a:ext cx="649288" cy="215900"/>
          </a:xfrm>
          <a:prstGeom prst="straightConnector1">
            <a:avLst/>
          </a:prstGeom>
          <a:ln w="38100" cmpd="sng">
            <a:solidFill>
              <a:srgbClr val="FD7403"/>
            </a:solidFill>
            <a:headEnd type="oval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3348038" y="2565400"/>
            <a:ext cx="2376487" cy="2303463"/>
          </a:xfrm>
          <a:prstGeom prst="round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02771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636838"/>
            <a:ext cx="2087563" cy="217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34851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6308725"/>
            <a:ext cx="9144000" cy="549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641655" cy="719137"/>
          </a:xfrm>
        </p:spPr>
        <p:txBody>
          <a:bodyPr/>
          <a:lstStyle/>
          <a:p>
            <a:r>
              <a:rPr lang="pt-PT" sz="3200" dirty="0"/>
              <a:t>FPGA-</a:t>
            </a:r>
            <a:r>
              <a:rPr lang="pt-PT" sz="3200" dirty="0" err="1"/>
              <a:t>based</a:t>
            </a:r>
            <a:r>
              <a:rPr lang="pt-PT" sz="3200" dirty="0"/>
              <a:t> </a:t>
            </a:r>
            <a:r>
              <a:rPr lang="pt-PT" sz="3200" dirty="0" err="1" smtClean="0"/>
              <a:t>programmable</a:t>
            </a:r>
            <a:r>
              <a:rPr lang="pt-PT" sz="3200" dirty="0" smtClean="0"/>
              <a:t> </a:t>
            </a:r>
            <a:r>
              <a:rPr lang="pt-PT" sz="3200" dirty="0" err="1" smtClean="0"/>
              <a:t>timing</a:t>
            </a:r>
            <a:r>
              <a:rPr lang="pt-PT" sz="3200" dirty="0" smtClean="0"/>
              <a:t> </a:t>
            </a:r>
            <a:r>
              <a:rPr lang="pt-PT" sz="3200" dirty="0"/>
              <a:t>module</a:t>
            </a:r>
          </a:p>
        </p:txBody>
      </p:sp>
      <p:pic>
        <p:nvPicPr>
          <p:cNvPr id="4" name="Picture 3" descr="IMG_033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21946"/>
            <a:ext cx="9144000" cy="496343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 rot="20329485">
            <a:off x="4405841" y="3910663"/>
            <a:ext cx="3903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pt-PT" sz="18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ATCA-PTSW-AMC4 </a:t>
            </a:r>
            <a:r>
              <a:rPr lang="pt-PT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RTM</a:t>
            </a:r>
            <a:endParaRPr lang="pt-PT" sz="18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Line Callout 2 (Accent Bar) 11"/>
          <p:cNvSpPr/>
          <p:nvPr/>
        </p:nvSpPr>
        <p:spPr>
          <a:xfrm>
            <a:off x="2843808" y="982117"/>
            <a:ext cx="2232247" cy="574675"/>
          </a:xfrm>
          <a:prstGeom prst="accentCallout2">
            <a:avLst>
              <a:gd name="adj1" fmla="val 54024"/>
              <a:gd name="adj2" fmla="val -8333"/>
              <a:gd name="adj3" fmla="val 52757"/>
              <a:gd name="adj4" fmla="val -22116"/>
              <a:gd name="adj5" fmla="val 533146"/>
              <a:gd name="adj6" fmla="val -47285"/>
            </a:avLst>
          </a:prstGeom>
          <a:noFill/>
          <a:ln w="38100" cmpd="sng">
            <a:solidFill>
              <a:srgbClr val="FD7403"/>
            </a:solidFill>
            <a:headEnd type="none"/>
            <a:tailEnd type="oval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pt-PT" sz="2000" dirty="0" err="1" smtClean="0">
                <a:solidFill>
                  <a:srgbClr val="FD7403"/>
                </a:solidFill>
              </a:rPr>
              <a:t>Trenz</a:t>
            </a:r>
            <a:r>
              <a:rPr lang="pt-PT" sz="2000" dirty="0" smtClean="0">
                <a:solidFill>
                  <a:srgbClr val="FD7403"/>
                </a:solidFill>
              </a:rPr>
              <a:t> </a:t>
            </a:r>
            <a:r>
              <a:rPr lang="pt-PT" sz="2000" dirty="0" err="1" smtClean="0">
                <a:solidFill>
                  <a:srgbClr val="FD7403"/>
                </a:solidFill>
              </a:rPr>
              <a:t>Gigabee</a:t>
            </a:r>
            <a:r>
              <a:rPr lang="pt-PT" sz="2000" dirty="0" smtClean="0">
                <a:solidFill>
                  <a:srgbClr val="FD7403"/>
                </a:solidFill>
              </a:rPr>
              <a:t> </a:t>
            </a:r>
            <a:r>
              <a:rPr lang="pt-PT" sz="2000" dirty="0" err="1" smtClean="0">
                <a:solidFill>
                  <a:srgbClr val="FD7403"/>
                </a:solidFill>
              </a:rPr>
              <a:t>Spartan</a:t>
            </a:r>
            <a:r>
              <a:rPr lang="pt-PT" sz="2000" dirty="0" smtClean="0">
                <a:solidFill>
                  <a:srgbClr val="FD7403"/>
                </a:solidFill>
              </a:rPr>
              <a:t> 6 FPGA</a:t>
            </a:r>
            <a:endParaRPr lang="pt-PT" sz="2000" dirty="0">
              <a:solidFill>
                <a:srgbClr val="FD7403"/>
              </a:solidFill>
            </a:endParaRPr>
          </a:p>
        </p:txBody>
      </p:sp>
      <p:sp>
        <p:nvSpPr>
          <p:cNvPr id="13" name="Line Callout 2 (Accent Bar) 12"/>
          <p:cNvSpPr/>
          <p:nvPr/>
        </p:nvSpPr>
        <p:spPr>
          <a:xfrm>
            <a:off x="5580112" y="1124744"/>
            <a:ext cx="3240360" cy="936054"/>
          </a:xfrm>
          <a:prstGeom prst="accentCallout2">
            <a:avLst>
              <a:gd name="adj1" fmla="val 54024"/>
              <a:gd name="adj2" fmla="val -8333"/>
              <a:gd name="adj3" fmla="val 53895"/>
              <a:gd name="adj4" fmla="val -21309"/>
              <a:gd name="adj5" fmla="val 389221"/>
              <a:gd name="adj6" fmla="val -77940"/>
            </a:avLst>
          </a:prstGeom>
          <a:noFill/>
          <a:ln w="38100" cmpd="sng">
            <a:solidFill>
              <a:srgbClr val="FD7403"/>
            </a:solidFill>
            <a:headEnd type="none"/>
            <a:tailEnd type="oval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dirty="0">
                <a:solidFill>
                  <a:srgbClr val="FD7403"/>
                </a:solidFill>
              </a:rPr>
              <a:t>10/100/1000 </a:t>
            </a:r>
            <a:r>
              <a:rPr lang="en-US" sz="2000" dirty="0" err="1">
                <a:solidFill>
                  <a:srgbClr val="FD7403"/>
                </a:solidFill>
              </a:rPr>
              <a:t>GbE</a:t>
            </a:r>
            <a:r>
              <a:rPr lang="en-US" sz="2000" dirty="0">
                <a:solidFill>
                  <a:srgbClr val="FD7403"/>
                </a:solidFill>
              </a:rPr>
              <a:t> 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| 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IEEE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-1588-2008 master 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clock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23928" y="4955103"/>
            <a:ext cx="511256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pt-PT" sz="1800" dirty="0" smtClean="0">
                <a:solidFill>
                  <a:srgbClr val="FD7403"/>
                </a:solidFill>
              </a:rPr>
              <a:t>IRIG-B </a:t>
            </a:r>
            <a:r>
              <a:rPr lang="pt-PT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timing</a:t>
            </a:r>
            <a:r>
              <a:rPr lang="pt-PT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PT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signals</a:t>
            </a:r>
            <a:r>
              <a:rPr lang="pt-PT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PT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| </a:t>
            </a:r>
            <a:r>
              <a:rPr lang="pt-PT" sz="1800" dirty="0" smtClean="0">
                <a:solidFill>
                  <a:srgbClr val="FD7403"/>
                </a:solidFill>
              </a:rPr>
              <a:t>2 </a:t>
            </a:r>
            <a:r>
              <a:rPr lang="pt-PT" sz="1800" dirty="0" err="1" smtClean="0">
                <a:solidFill>
                  <a:srgbClr val="FD7403"/>
                </a:solidFill>
              </a:rPr>
              <a:t>ns</a:t>
            </a:r>
            <a:r>
              <a:rPr lang="pt-PT" sz="1800" dirty="0" smtClean="0">
                <a:solidFill>
                  <a:srgbClr val="FD7403"/>
                </a:solidFill>
              </a:rPr>
              <a:t> </a:t>
            </a:r>
            <a:r>
              <a:rPr lang="pt-PT" sz="1800" dirty="0" err="1" smtClean="0">
                <a:solidFill>
                  <a:srgbClr val="FD7403"/>
                </a:solidFill>
              </a:rPr>
              <a:t>synchronization</a:t>
            </a:r>
            <a:r>
              <a:rPr lang="pt-PT" sz="1800" dirty="0" smtClean="0">
                <a:solidFill>
                  <a:srgbClr val="FD7403"/>
                </a:solidFill>
              </a:rPr>
              <a:t> </a:t>
            </a:r>
            <a:r>
              <a:rPr lang="pt-PT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between</a:t>
            </a:r>
            <a:r>
              <a:rPr lang="pt-PT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PT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boards</a:t>
            </a:r>
            <a:endParaRPr lang="pt-PT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spcAft>
                <a:spcPts val="1200"/>
              </a:spcAft>
            </a:pPr>
            <a:r>
              <a:rPr lang="pt-PT" sz="1800" dirty="0" smtClean="0">
                <a:solidFill>
                  <a:srgbClr val="FD7403"/>
                </a:solidFill>
              </a:rPr>
              <a:t>IEEE</a:t>
            </a:r>
            <a:r>
              <a:rPr lang="pt-PT" sz="1800" dirty="0">
                <a:solidFill>
                  <a:srgbClr val="FD7403"/>
                </a:solidFill>
              </a:rPr>
              <a:t>-1588-2008 </a:t>
            </a:r>
            <a:r>
              <a:rPr lang="pt-PT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over</a:t>
            </a:r>
            <a:r>
              <a:rPr lang="pt-PT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Ethernet </a:t>
            </a:r>
            <a:r>
              <a:rPr lang="pt-PT" sz="1800" dirty="0" err="1" smtClean="0">
                <a:solidFill>
                  <a:srgbClr val="FD7403"/>
                </a:solidFill>
              </a:rPr>
              <a:t>synchronization</a:t>
            </a:r>
            <a:r>
              <a:rPr lang="pt-PT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| ZHAW core</a:t>
            </a:r>
            <a:endParaRPr lang="pt-PT" sz="1800" dirty="0">
              <a:solidFill>
                <a:srgbClr val="FD7403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23928" y="6381328"/>
            <a:ext cx="4211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D7403"/>
                </a:solidFill>
              </a:rPr>
              <a:t>~25 ns RMS time resolution</a:t>
            </a:r>
            <a:endParaRPr lang="en-US" dirty="0">
              <a:solidFill>
                <a:srgbClr val="FD7403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39552" y="3573016"/>
            <a:ext cx="1656184" cy="467992"/>
          </a:xfrm>
          <a:prstGeom prst="line">
            <a:avLst/>
          </a:prstGeom>
          <a:ln w="57150" cmpd="sng">
            <a:solidFill>
              <a:srgbClr val="FD7403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331640" y="4293096"/>
            <a:ext cx="1800200" cy="540000"/>
          </a:xfrm>
          <a:prstGeom prst="line">
            <a:avLst/>
          </a:prstGeom>
          <a:ln w="57150" cmpd="sng">
            <a:solidFill>
              <a:srgbClr val="FD7403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39552" y="4077072"/>
            <a:ext cx="720080" cy="720080"/>
          </a:xfrm>
          <a:prstGeom prst="line">
            <a:avLst/>
          </a:prstGeom>
          <a:ln w="57150" cmpd="sng">
            <a:solidFill>
              <a:srgbClr val="FD7403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2267744" y="3573016"/>
            <a:ext cx="792088" cy="648072"/>
          </a:xfrm>
          <a:prstGeom prst="line">
            <a:avLst/>
          </a:prstGeom>
          <a:ln w="57150" cmpd="sng">
            <a:solidFill>
              <a:srgbClr val="FD7403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99341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3249" y="-20638"/>
            <a:ext cx="8301225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 sz="1800"/>
          </a:p>
        </p:txBody>
      </p:sp>
      <p:pic>
        <p:nvPicPr>
          <p:cNvPr id="3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774" y="3201974"/>
            <a:ext cx="2304256" cy="1739194"/>
          </a:xfrm>
          <a:prstGeom prst="rect">
            <a:avLst/>
          </a:prstGeom>
          <a:noFill/>
          <a:ln>
            <a:noFill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781" y="1375190"/>
            <a:ext cx="2088232" cy="1621762"/>
          </a:xfrm>
          <a:prstGeom prst="rect">
            <a:avLst/>
          </a:prstGeom>
          <a:noFill/>
          <a:ln>
            <a:noFill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 descr="IMG_6456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8" t="26119" b="13989"/>
          <a:stretch/>
        </p:blipFill>
        <p:spPr>
          <a:xfrm rot="5400000">
            <a:off x="1243718" y="2412553"/>
            <a:ext cx="5676900" cy="28035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0825" y="188913"/>
            <a:ext cx="8641655" cy="719137"/>
          </a:xfrm>
        </p:spPr>
        <p:txBody>
          <a:bodyPr/>
          <a:lstStyle/>
          <a:p>
            <a:pPr>
              <a:defRPr/>
            </a:pPr>
            <a:r>
              <a:rPr lang="en-GB" sz="2800" dirty="0" smtClean="0">
                <a:ea typeface="+mj-ea"/>
                <a:cs typeface="+mj-cs"/>
              </a:rPr>
              <a:t>ITER prototype Fast Plant System Controller</a:t>
            </a:r>
            <a:endParaRPr lang="pt-PT" sz="2400" dirty="0">
              <a:solidFill>
                <a:schemeClr val="bg1">
                  <a:lumMod val="50000"/>
                </a:schemeClr>
              </a:solidFill>
              <a:ea typeface="+mj-ea"/>
              <a:cs typeface="+mj-cs"/>
            </a:endParaRPr>
          </a:p>
        </p:txBody>
      </p:sp>
      <p:pic>
        <p:nvPicPr>
          <p:cNvPr id="4199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640" y="1268760"/>
            <a:ext cx="8477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Elbow Connector 10"/>
          <p:cNvCxnSpPr/>
          <p:nvPr/>
        </p:nvCxnSpPr>
        <p:spPr>
          <a:xfrm rot="10800000">
            <a:off x="4120565" y="3284984"/>
            <a:ext cx="2087984" cy="864096"/>
          </a:xfrm>
          <a:prstGeom prst="bentConnector3">
            <a:avLst>
              <a:gd name="adj1" fmla="val 16749"/>
            </a:avLst>
          </a:prstGeom>
          <a:ln>
            <a:solidFill>
              <a:srgbClr val="FF6600"/>
            </a:solidFill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endCxn id="41997" idx="1"/>
          </p:cNvCxnSpPr>
          <p:nvPr/>
        </p:nvCxnSpPr>
        <p:spPr>
          <a:xfrm>
            <a:off x="4624621" y="4509120"/>
            <a:ext cx="1584176" cy="976754"/>
          </a:xfrm>
          <a:prstGeom prst="bentConnector3">
            <a:avLst>
              <a:gd name="adj1" fmla="val 76723"/>
            </a:avLst>
          </a:prstGeom>
          <a:ln>
            <a:solidFill>
              <a:srgbClr val="FF6600"/>
            </a:solidFill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endCxn id="41998" idx="1"/>
          </p:cNvCxnSpPr>
          <p:nvPr/>
        </p:nvCxnSpPr>
        <p:spPr>
          <a:xfrm>
            <a:off x="4624621" y="5229200"/>
            <a:ext cx="1584176" cy="829072"/>
          </a:xfrm>
          <a:prstGeom prst="bentConnector3">
            <a:avLst>
              <a:gd name="adj1" fmla="val 67102"/>
            </a:avLst>
          </a:prstGeom>
          <a:ln>
            <a:solidFill>
              <a:srgbClr val="FF6600"/>
            </a:solidFill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997" name="TextBox 29"/>
          <p:cNvSpPr txBox="1">
            <a:spLocks noChangeArrowheads="1"/>
          </p:cNvSpPr>
          <p:nvPr/>
        </p:nvSpPr>
        <p:spPr bwMode="auto">
          <a:xfrm>
            <a:off x="6208797" y="5301208"/>
            <a:ext cx="20162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rgbClr val="FD7403"/>
                </a:solidFill>
              </a:rPr>
              <a:t>Controller/PSH</a:t>
            </a:r>
          </a:p>
        </p:txBody>
      </p:sp>
      <p:sp>
        <p:nvSpPr>
          <p:cNvPr id="41998" name="TextBox 33"/>
          <p:cNvSpPr txBox="1">
            <a:spLocks noChangeArrowheads="1"/>
          </p:cNvSpPr>
          <p:nvPr/>
        </p:nvSpPr>
        <p:spPr bwMode="auto">
          <a:xfrm>
            <a:off x="6208797" y="5735216"/>
            <a:ext cx="19446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rgbClr val="FD7403"/>
                </a:solidFill>
              </a:rPr>
              <a:t>Mini-CODAC &amp; archiving server</a:t>
            </a:r>
          </a:p>
        </p:txBody>
      </p:sp>
      <p:sp>
        <p:nvSpPr>
          <p:cNvPr id="41999" name="Picture 30"/>
          <p:cNvSpPr>
            <a:spLocks noChangeAspect="1"/>
          </p:cNvSpPr>
          <p:nvPr/>
        </p:nvSpPr>
        <p:spPr bwMode="auto">
          <a:xfrm>
            <a:off x="905258" y="3045544"/>
            <a:ext cx="1544638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2054" name="Elbow Connector 2053"/>
          <p:cNvCxnSpPr>
            <a:endCxn id="30" idx="1"/>
          </p:cNvCxnSpPr>
          <p:nvPr/>
        </p:nvCxnSpPr>
        <p:spPr>
          <a:xfrm flipV="1">
            <a:off x="3904293" y="2186071"/>
            <a:ext cx="2160488" cy="522849"/>
          </a:xfrm>
          <a:prstGeom prst="bentConnector3">
            <a:avLst>
              <a:gd name="adj1" fmla="val 89972"/>
            </a:avLst>
          </a:prstGeom>
          <a:ln>
            <a:solidFill>
              <a:srgbClr val="FF6600"/>
            </a:solidFill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002" name="Rectangle 45"/>
          <p:cNvSpPr>
            <a:spLocks noChangeArrowheads="1"/>
          </p:cNvSpPr>
          <p:nvPr/>
        </p:nvSpPr>
        <p:spPr bwMode="auto">
          <a:xfrm>
            <a:off x="6208797" y="4818638"/>
            <a:ext cx="23764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1600" dirty="0">
                <a:solidFill>
                  <a:srgbClr val="FD7403"/>
                </a:solidFill>
              </a:rPr>
              <a:t>ATCA-IO-</a:t>
            </a:r>
            <a:r>
              <a:rPr lang="en-GB" sz="1600" dirty="0" smtClean="0">
                <a:solidFill>
                  <a:srgbClr val="FD7403"/>
                </a:solidFill>
              </a:rPr>
              <a:t>Processor</a:t>
            </a:r>
            <a:endParaRPr lang="en-US" sz="1400" dirty="0">
              <a:solidFill>
                <a:srgbClr val="FD7403"/>
              </a:solidFill>
            </a:endParaRPr>
          </a:p>
        </p:txBody>
      </p:sp>
      <p:sp>
        <p:nvSpPr>
          <p:cNvPr id="42003" name="Rectangle 2058"/>
          <p:cNvSpPr>
            <a:spLocks noChangeArrowheads="1"/>
          </p:cNvSpPr>
          <p:nvPr/>
        </p:nvSpPr>
        <p:spPr bwMode="auto">
          <a:xfrm>
            <a:off x="6208797" y="2874422"/>
            <a:ext cx="208071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pt-PT" sz="1600" dirty="0" smtClean="0">
                <a:solidFill>
                  <a:srgbClr val="FD7403"/>
                </a:solidFill>
              </a:rPr>
              <a:t>ATCA-PTSW-AMC4</a:t>
            </a:r>
            <a:endParaRPr lang="pt-PT" sz="1600" dirty="0">
              <a:solidFill>
                <a:srgbClr val="FD7403"/>
              </a:solidFill>
            </a:endParaRPr>
          </a:p>
        </p:txBody>
      </p:sp>
      <p:cxnSp>
        <p:nvCxnSpPr>
          <p:cNvPr id="29" name="Elbow Connector 28"/>
          <p:cNvCxnSpPr>
            <a:stCxn id="42005" idx="1"/>
          </p:cNvCxnSpPr>
          <p:nvPr/>
        </p:nvCxnSpPr>
        <p:spPr>
          <a:xfrm rot="10800000">
            <a:off x="4624621" y="5805264"/>
            <a:ext cx="1584176" cy="751954"/>
          </a:xfrm>
          <a:prstGeom prst="bentConnector3">
            <a:avLst>
              <a:gd name="adj1" fmla="val 42518"/>
            </a:avLst>
          </a:prstGeom>
          <a:ln>
            <a:solidFill>
              <a:srgbClr val="FF6600"/>
            </a:solidFill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005" name="TextBox 32"/>
          <p:cNvSpPr txBox="1">
            <a:spLocks noChangeArrowheads="1"/>
          </p:cNvSpPr>
          <p:nvPr/>
        </p:nvSpPr>
        <p:spPr bwMode="auto">
          <a:xfrm>
            <a:off x="6208797" y="6373068"/>
            <a:ext cx="19446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rgbClr val="FD7403"/>
                </a:solidFill>
              </a:rPr>
              <a:t>HPC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208797" y="899428"/>
            <a:ext cx="22336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800" dirty="0" smtClean="0">
                <a:solidFill>
                  <a:srgbClr val="FD7403"/>
                </a:solidFill>
                <a:cs typeface="+mn-cs"/>
              </a:rPr>
              <a:t>ATCA Shelf</a:t>
            </a:r>
            <a:endParaRPr lang="en-US" sz="1600" dirty="0">
              <a:solidFill>
                <a:srgbClr val="FD7403"/>
              </a:solidFill>
              <a:cs typeface="+mn-cs"/>
            </a:endParaRPr>
          </a:p>
        </p:txBody>
      </p:sp>
      <p:cxnSp>
        <p:nvCxnSpPr>
          <p:cNvPr id="36" name="Elbow Connector 35"/>
          <p:cNvCxnSpPr>
            <a:stCxn id="19" idx="1"/>
          </p:cNvCxnSpPr>
          <p:nvPr/>
        </p:nvCxnSpPr>
        <p:spPr>
          <a:xfrm rot="10800000" flipV="1">
            <a:off x="4696381" y="1084094"/>
            <a:ext cx="1512416" cy="1336794"/>
          </a:xfrm>
          <a:prstGeom prst="bentConnector3">
            <a:avLst>
              <a:gd name="adj1" fmla="val 34325"/>
            </a:avLst>
          </a:prstGeom>
          <a:ln>
            <a:solidFill>
              <a:srgbClr val="FF6600"/>
            </a:solidFill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3256221" y="6083449"/>
            <a:ext cx="1441450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dirty="0">
                <a:solidFill>
                  <a:schemeClr val="bg1">
                    <a:lumMod val="75000"/>
                  </a:schemeClr>
                </a:solidFill>
                <a:cs typeface="+mn-cs"/>
              </a:rPr>
              <a:t>beta version</a:t>
            </a:r>
            <a:endParaRPr lang="en-US" sz="1800" dirty="0">
              <a:solidFill>
                <a:schemeClr val="bg1">
                  <a:lumMod val="75000"/>
                </a:schemeClr>
              </a:solidFill>
              <a:cs typeface="+mn-cs"/>
            </a:endParaRPr>
          </a:p>
        </p:txBody>
      </p:sp>
      <p:sp>
        <p:nvSpPr>
          <p:cNvPr id="34" name="TextBox 23"/>
          <p:cNvSpPr txBox="1">
            <a:spLocks noChangeArrowheads="1"/>
          </p:cNvSpPr>
          <p:nvPr/>
        </p:nvSpPr>
        <p:spPr bwMode="auto">
          <a:xfrm>
            <a:off x="905258" y="3244105"/>
            <a:ext cx="13684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dirty="0" err="1">
                <a:solidFill>
                  <a:srgbClr val="FD7403"/>
                </a:solidFill>
              </a:rPr>
              <a:t>PCIe</a:t>
            </a:r>
            <a:endParaRPr lang="en-US" sz="2800" dirty="0">
              <a:solidFill>
                <a:srgbClr val="FD7403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05258" y="2371527"/>
            <a:ext cx="233950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cs typeface="+mn-cs"/>
              </a:rPr>
              <a:t>TCN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cs typeface="+mn-cs"/>
              </a:rPr>
              <a:t/>
            </a:r>
            <a:br>
              <a:rPr lang="en-US" sz="2800" dirty="0" smtClean="0">
                <a:solidFill>
                  <a:schemeClr val="accent1">
                    <a:lumMod val="75000"/>
                  </a:schemeClr>
                </a:solidFill>
                <a:cs typeface="+mn-cs"/>
              </a:rPr>
            </a:br>
            <a:r>
              <a:rPr lang="en-US" sz="1600" dirty="0" smtClean="0">
                <a:solidFill>
                  <a:srgbClr val="7F7F7F"/>
                </a:solidFill>
                <a:cs typeface="+mn-cs"/>
              </a:rPr>
              <a:t>(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cs"/>
              </a:rPr>
              <a:t>IEEE-1588)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cs typeface="+mn-cs"/>
            </a:endParaRPr>
          </a:p>
        </p:txBody>
      </p:sp>
      <p:grpSp>
        <p:nvGrpSpPr>
          <p:cNvPr id="2063" name="Group 2062"/>
          <p:cNvGrpSpPr/>
          <p:nvPr/>
        </p:nvGrpSpPr>
        <p:grpSpPr>
          <a:xfrm>
            <a:off x="2139255" y="2852936"/>
            <a:ext cx="1765285" cy="1584176"/>
            <a:chOff x="-180528" y="1556792"/>
            <a:chExt cx="1656184" cy="2160240"/>
          </a:xfrm>
        </p:grpSpPr>
        <p:cxnSp>
          <p:nvCxnSpPr>
            <p:cNvPr id="2051" name="Straight Connector 2050"/>
            <p:cNvCxnSpPr/>
            <p:nvPr/>
          </p:nvCxnSpPr>
          <p:spPr>
            <a:xfrm flipH="1">
              <a:off x="-180528" y="1556792"/>
              <a:ext cx="1656184" cy="0"/>
            </a:xfrm>
            <a:prstGeom prst="line">
              <a:avLst/>
            </a:prstGeom>
            <a:ln w="38100" cmpd="sng">
              <a:solidFill>
                <a:srgbClr val="FD740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3" name="Straight Connector 2052"/>
            <p:cNvCxnSpPr/>
            <p:nvPr/>
          </p:nvCxnSpPr>
          <p:spPr>
            <a:xfrm>
              <a:off x="-180528" y="1556792"/>
              <a:ext cx="0" cy="2088232"/>
            </a:xfrm>
            <a:prstGeom prst="line">
              <a:avLst/>
            </a:prstGeom>
            <a:ln w="38100" cmpd="sng">
              <a:solidFill>
                <a:srgbClr val="FD740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6" name="Straight Connector 2055"/>
            <p:cNvCxnSpPr/>
            <p:nvPr/>
          </p:nvCxnSpPr>
          <p:spPr>
            <a:xfrm>
              <a:off x="-180528" y="3717032"/>
              <a:ext cx="0" cy="0"/>
            </a:xfrm>
            <a:prstGeom prst="line">
              <a:avLst/>
            </a:prstGeom>
            <a:ln w="38100" cmpd="sng">
              <a:solidFill>
                <a:srgbClr val="FD740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>
              <a:off x="-180528" y="3645024"/>
              <a:ext cx="1656184" cy="0"/>
            </a:xfrm>
            <a:prstGeom prst="line">
              <a:avLst/>
            </a:prstGeom>
            <a:ln w="38100" cmpd="sng">
              <a:solidFill>
                <a:srgbClr val="FD740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oup 92"/>
          <p:cNvGrpSpPr/>
          <p:nvPr/>
        </p:nvGrpSpPr>
        <p:grpSpPr>
          <a:xfrm>
            <a:off x="2032085" y="2708920"/>
            <a:ext cx="1872456" cy="2736304"/>
            <a:chOff x="-180528" y="1556792"/>
            <a:chExt cx="1656184" cy="2160240"/>
          </a:xfrm>
        </p:grpSpPr>
        <p:cxnSp>
          <p:nvCxnSpPr>
            <p:cNvPr id="94" name="Straight Connector 93"/>
            <p:cNvCxnSpPr/>
            <p:nvPr/>
          </p:nvCxnSpPr>
          <p:spPr>
            <a:xfrm flipH="1">
              <a:off x="-180528" y="1556792"/>
              <a:ext cx="1656184" cy="0"/>
            </a:xfrm>
            <a:prstGeom prst="line">
              <a:avLst/>
            </a:prstGeom>
            <a:ln w="38100" cmpd="sng"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-180528" y="1556792"/>
              <a:ext cx="0" cy="2088232"/>
            </a:xfrm>
            <a:prstGeom prst="line">
              <a:avLst/>
            </a:prstGeom>
            <a:ln w="38100" cmpd="sng"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-180528" y="3717032"/>
              <a:ext cx="0" cy="0"/>
            </a:xfrm>
            <a:prstGeom prst="line">
              <a:avLst/>
            </a:prstGeom>
            <a:ln w="38100" cmpd="sng"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H="1">
              <a:off x="-180528" y="3645024"/>
              <a:ext cx="1656184" cy="0"/>
            </a:xfrm>
            <a:prstGeom prst="line">
              <a:avLst/>
            </a:prstGeom>
            <a:ln w="38100" cmpd="sng"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Group 97"/>
          <p:cNvGrpSpPr/>
          <p:nvPr/>
        </p:nvGrpSpPr>
        <p:grpSpPr>
          <a:xfrm>
            <a:off x="2139255" y="4509120"/>
            <a:ext cx="1765285" cy="648072"/>
            <a:chOff x="-180528" y="1556792"/>
            <a:chExt cx="1656184" cy="2160240"/>
          </a:xfrm>
        </p:grpSpPr>
        <p:cxnSp>
          <p:nvCxnSpPr>
            <p:cNvPr id="99" name="Straight Connector 98"/>
            <p:cNvCxnSpPr/>
            <p:nvPr/>
          </p:nvCxnSpPr>
          <p:spPr>
            <a:xfrm flipH="1">
              <a:off x="-180528" y="1556792"/>
              <a:ext cx="1656184" cy="0"/>
            </a:xfrm>
            <a:prstGeom prst="line">
              <a:avLst/>
            </a:prstGeom>
            <a:ln w="38100" cmpd="sng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-180528" y="1556792"/>
              <a:ext cx="0" cy="2088232"/>
            </a:xfrm>
            <a:prstGeom prst="line">
              <a:avLst/>
            </a:prstGeom>
            <a:ln w="38100" cmpd="sng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-180528" y="3717032"/>
              <a:ext cx="0" cy="0"/>
            </a:xfrm>
            <a:prstGeom prst="line">
              <a:avLst/>
            </a:prstGeom>
            <a:ln w="38100" cmpd="sng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H="1">
              <a:off x="-180528" y="3645024"/>
              <a:ext cx="1656184" cy="0"/>
            </a:xfrm>
            <a:prstGeom prst="line">
              <a:avLst/>
            </a:prstGeom>
            <a:ln w="38100" cmpd="sng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Rectangle 2049"/>
          <p:cNvSpPr>
            <a:spLocks noChangeArrowheads="1"/>
          </p:cNvSpPr>
          <p:nvPr/>
        </p:nvSpPr>
        <p:spPr bwMode="auto">
          <a:xfrm>
            <a:off x="879957" y="4270449"/>
            <a:ext cx="4572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DAN</a:t>
            </a:r>
            <a:endParaRPr lang="en-US" sz="2800" dirty="0">
              <a:solidFill>
                <a:schemeClr val="accent2"/>
              </a:solidFill>
            </a:endParaRPr>
          </a:p>
        </p:txBody>
      </p:sp>
      <p:grpSp>
        <p:nvGrpSpPr>
          <p:cNvPr id="104" name="Group 103"/>
          <p:cNvGrpSpPr/>
          <p:nvPr/>
        </p:nvGrpSpPr>
        <p:grpSpPr>
          <a:xfrm>
            <a:off x="2246059" y="4653136"/>
            <a:ext cx="1658482" cy="1296144"/>
            <a:chOff x="-180528" y="1556792"/>
            <a:chExt cx="1656184" cy="2160240"/>
          </a:xfrm>
        </p:grpSpPr>
        <p:cxnSp>
          <p:nvCxnSpPr>
            <p:cNvPr id="105" name="Straight Connector 104"/>
            <p:cNvCxnSpPr/>
            <p:nvPr/>
          </p:nvCxnSpPr>
          <p:spPr>
            <a:xfrm flipH="1">
              <a:off x="-180528" y="1556792"/>
              <a:ext cx="1656184" cy="0"/>
            </a:xfrm>
            <a:prstGeom prst="line">
              <a:avLst/>
            </a:prstGeom>
            <a:ln w="38100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-180528" y="1556792"/>
              <a:ext cx="0" cy="2088232"/>
            </a:xfrm>
            <a:prstGeom prst="line">
              <a:avLst/>
            </a:prstGeom>
            <a:ln w="38100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-180528" y="3717032"/>
              <a:ext cx="0" cy="0"/>
            </a:xfrm>
            <a:prstGeom prst="line">
              <a:avLst/>
            </a:prstGeom>
            <a:ln w="38100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H="1">
              <a:off x="-180528" y="3645024"/>
              <a:ext cx="1656184" cy="0"/>
            </a:xfrm>
            <a:prstGeom prst="line">
              <a:avLst/>
            </a:prstGeom>
            <a:ln w="38100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9" name="TextBox 62"/>
          <p:cNvSpPr txBox="1">
            <a:spLocks noChangeArrowheads="1"/>
          </p:cNvSpPr>
          <p:nvPr/>
        </p:nvSpPr>
        <p:spPr bwMode="auto">
          <a:xfrm>
            <a:off x="833250" y="5475421"/>
            <a:ext cx="25669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dirty="0" smtClean="0">
                <a:solidFill>
                  <a:srgbClr val="008000"/>
                </a:solidFill>
              </a:rPr>
              <a:t>SDN</a:t>
            </a:r>
            <a:endParaRPr lang="en-US" sz="2800" dirty="0">
              <a:solidFill>
                <a:srgbClr val="008000"/>
              </a:solidFill>
            </a:endParaRPr>
          </a:p>
        </p:txBody>
      </p:sp>
      <p:grpSp>
        <p:nvGrpSpPr>
          <p:cNvPr id="110" name="Group 109"/>
          <p:cNvGrpSpPr/>
          <p:nvPr/>
        </p:nvGrpSpPr>
        <p:grpSpPr>
          <a:xfrm>
            <a:off x="2192749" y="4581128"/>
            <a:ext cx="1711791" cy="648072"/>
            <a:chOff x="-180528" y="1556792"/>
            <a:chExt cx="1656184" cy="2160240"/>
          </a:xfrm>
        </p:grpSpPr>
        <p:cxnSp>
          <p:nvCxnSpPr>
            <p:cNvPr id="111" name="Straight Connector 110"/>
            <p:cNvCxnSpPr/>
            <p:nvPr/>
          </p:nvCxnSpPr>
          <p:spPr>
            <a:xfrm flipH="1">
              <a:off x="-180528" y="1556792"/>
              <a:ext cx="1656184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-180528" y="1556792"/>
              <a:ext cx="0" cy="2088232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-180528" y="3717032"/>
              <a:ext cx="0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flipH="1">
              <a:off x="-180528" y="3645024"/>
              <a:ext cx="1656184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5" name="TextBox 42"/>
          <p:cNvSpPr txBox="1">
            <a:spLocks noChangeArrowheads="1"/>
          </p:cNvSpPr>
          <p:nvPr/>
        </p:nvSpPr>
        <p:spPr bwMode="auto">
          <a:xfrm>
            <a:off x="905258" y="4755341"/>
            <a:ext cx="19431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dirty="0">
                <a:solidFill>
                  <a:srgbClr val="FF0000"/>
                </a:solidFill>
              </a:rPr>
              <a:t>PON 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64" name="TextBox 2063"/>
          <p:cNvSpPr txBox="1"/>
          <p:nvPr/>
        </p:nvSpPr>
        <p:spPr>
          <a:xfrm rot="16200000">
            <a:off x="-1251066" y="3923475"/>
            <a:ext cx="35283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Networks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 rot="16200000">
            <a:off x="6866673" y="3923475"/>
            <a:ext cx="35283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Hardware</a:t>
            </a:r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1560" y="0"/>
            <a:ext cx="853244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713788" cy="719137"/>
          </a:xfrm>
        </p:spPr>
        <p:txBody>
          <a:bodyPr/>
          <a:lstStyle/>
          <a:p>
            <a:r>
              <a:rPr lang="en-US" sz="2800" dirty="0">
                <a:latin typeface="Arial" charset="0"/>
              </a:rPr>
              <a:t>EPICS interface </a:t>
            </a:r>
            <a:r>
              <a:rPr lang="en-US" sz="2800" dirty="0" smtClean="0">
                <a:latin typeface="Arial" charset="0"/>
              </a:rPr>
              <a:t>@ </a:t>
            </a:r>
            <a:r>
              <a:rPr lang="en-US" sz="2800" dirty="0">
                <a:latin typeface="Arial" charset="0"/>
              </a:rPr>
              <a:t>Mini-CODAC</a:t>
            </a:r>
            <a:endParaRPr lang="en-US" sz="2000" dirty="0">
              <a:solidFill>
                <a:srgbClr val="BFBFBF"/>
              </a:solidFill>
              <a:latin typeface="Arial" charset="0"/>
            </a:endParaRP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250825" y="1065213"/>
            <a:ext cx="8642350" cy="646112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z="1800">
              <a:solidFill>
                <a:schemeClr val="accent2"/>
              </a:solidFill>
            </a:endParaRPr>
          </a:p>
          <a:p>
            <a:pPr eaLnBrk="1" hangingPunct="1">
              <a:defRPr/>
            </a:pPr>
            <a:endParaRPr lang="en-GB" sz="1800">
              <a:solidFill>
                <a:schemeClr val="accent2"/>
              </a:solidFill>
            </a:endParaRPr>
          </a:p>
        </p:txBody>
      </p:sp>
      <p:pic>
        <p:nvPicPr>
          <p:cNvPr id="5" name="Picture 4" descr="FPSC-BETA-HardwareSettingsModu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1196975"/>
            <a:ext cx="3240087" cy="176371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FPSC-BETA-MainMenuPanelModu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263" y="4149725"/>
            <a:ext cx="3240087" cy="175736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 descr="FPSC-BETA-SystemMemoryUsageModul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4159250"/>
            <a:ext cx="4032696" cy="218848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 descr="FPSC-BETA-StateMachineModule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163" y="1196975"/>
            <a:ext cx="2160587" cy="165417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FPSC-BETA-StateMachineModule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988" y="1412875"/>
            <a:ext cx="2159000" cy="165735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 descr="FPSC-BETA-StateMachineModule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350" y="1628775"/>
            <a:ext cx="2159000" cy="165576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FPSC-BETA-StateMachineModule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075" y="1844675"/>
            <a:ext cx="2160588" cy="165735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FPSC-BETA-StateMachineModule1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488" y="2060575"/>
            <a:ext cx="2159000" cy="165735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323850" y="836613"/>
            <a:ext cx="5616575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Hardware Monitoring &amp; Settings</a:t>
            </a:r>
          </a:p>
        </p:txBody>
      </p:sp>
      <p:pic>
        <p:nvPicPr>
          <p:cNvPr id="3" name="Picture 2" descr="FPSC-BETA-HardwareMonitorModule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450" y="1812925"/>
            <a:ext cx="3240088" cy="176053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5003800" y="858838"/>
            <a:ext cx="5616575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System State Machines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3850" y="3789363"/>
            <a:ext cx="5616575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High Performance Networks Monitoring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003800" y="3789363"/>
            <a:ext cx="5616575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Control &amp; Data Acquisition</a:t>
            </a:r>
          </a:p>
        </p:txBody>
      </p:sp>
      <p:pic>
        <p:nvPicPr>
          <p:cNvPr id="2" name="Picture 1" descr="FPSC-BETA-DataAcquisitionModule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963" y="4941888"/>
            <a:ext cx="3240087" cy="175895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0825" y="188913"/>
            <a:ext cx="8425631" cy="719137"/>
          </a:xfrm>
        </p:spPr>
        <p:txBody>
          <a:bodyPr/>
          <a:lstStyle/>
          <a:p>
            <a:pPr marL="0" indent="0"/>
            <a:r>
              <a:rPr lang="en-US" sz="2800" dirty="0"/>
              <a:t>Fault-</a:t>
            </a:r>
            <a:r>
              <a:rPr lang="en-US" sz="2800" dirty="0" smtClean="0"/>
              <a:t>tolerance</a:t>
            </a:r>
            <a:r>
              <a:rPr lang="en-US" sz="2400" dirty="0" smtClean="0"/>
              <a:t> </a:t>
            </a:r>
            <a:r>
              <a:rPr lang="en-US" sz="2800" dirty="0"/>
              <a:t>benefits system’s availability 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251520" y="2349240"/>
            <a:ext cx="3600000" cy="3240000"/>
          </a:xfrm>
          <a:prstGeom prst="roundRect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en-US" dirty="0">
                <a:solidFill>
                  <a:srgbClr val="FD7403"/>
                </a:solidFill>
              </a:rPr>
              <a:t>Fault-tolerance features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automatically </a:t>
            </a:r>
            <a:r>
              <a:rPr lang="en-US" dirty="0">
                <a:solidFill>
                  <a:srgbClr val="FD7403"/>
                </a:solidFill>
              </a:rPr>
              <a:t>mitigate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dirty="0">
                <a:solidFill>
                  <a:srgbClr val="7F7F7F"/>
                </a:solidFill>
              </a:rPr>
              <a:t>possible</a:t>
            </a:r>
            <a:r>
              <a:rPr lang="en-US" dirty="0"/>
              <a:t> </a:t>
            </a:r>
            <a:r>
              <a:rPr lang="en-US" dirty="0">
                <a:solidFill>
                  <a:srgbClr val="FD7403"/>
                </a:solidFill>
              </a:rPr>
              <a:t>failures</a:t>
            </a:r>
            <a:r>
              <a:rPr lang="en-US" dirty="0"/>
              <a:t> </a:t>
            </a:r>
            <a:r>
              <a:rPr lang="en-US" dirty="0">
                <a:solidFill>
                  <a:srgbClr val="7F7F7F"/>
                </a:solidFill>
              </a:rPr>
              <a:t>while still </a:t>
            </a:r>
            <a:r>
              <a:rPr lang="en-US" dirty="0">
                <a:solidFill>
                  <a:srgbClr val="FD7403"/>
                </a:solidFill>
              </a:rPr>
              <a:t>maintaining</a:t>
            </a:r>
            <a:r>
              <a:rPr lang="en-US" dirty="0"/>
              <a:t> </a:t>
            </a:r>
            <a:r>
              <a:rPr lang="en-US" dirty="0">
                <a:solidFill>
                  <a:srgbClr val="7F7F7F"/>
                </a:solidFill>
              </a:rPr>
              <a:t>a stable and satisfactory </a:t>
            </a:r>
            <a:r>
              <a:rPr lang="en-US" dirty="0">
                <a:solidFill>
                  <a:srgbClr val="FD7403"/>
                </a:solidFill>
              </a:rPr>
              <a:t>performance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5292080" y="2349240"/>
            <a:ext cx="3600000" cy="3240000"/>
          </a:xfrm>
          <a:prstGeom prst="roundRect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en-US" dirty="0" smtClean="0">
                <a:solidFill>
                  <a:srgbClr val="FD7403"/>
                </a:solidFill>
              </a:rPr>
              <a:t>Redundant </a:t>
            </a:r>
            <a:r>
              <a:rPr lang="en-US" dirty="0">
                <a:solidFill>
                  <a:srgbClr val="FD7403"/>
                </a:solidFill>
              </a:rPr>
              <a:t>resources </a:t>
            </a:r>
            <a:r>
              <a:rPr lang="en-US" dirty="0" smtClean="0">
                <a:solidFill>
                  <a:srgbClr val="7F7F7F"/>
                </a:solidFill>
              </a:rPr>
              <a:t>are </a:t>
            </a:r>
            <a:r>
              <a:rPr lang="en-US" dirty="0" smtClean="0">
                <a:solidFill>
                  <a:srgbClr val="FD7403"/>
                </a:solidFill>
              </a:rPr>
              <a:t>managed</a:t>
            </a:r>
            <a:r>
              <a:rPr lang="en-US" dirty="0" smtClean="0"/>
              <a:t> </a:t>
            </a:r>
            <a:r>
              <a:rPr lang="en-US" dirty="0">
                <a:solidFill>
                  <a:srgbClr val="7F7F7F"/>
                </a:solidFill>
              </a:rPr>
              <a:t>by the system to establish the desired level of functionality, </a:t>
            </a:r>
            <a:r>
              <a:rPr lang="en-US" dirty="0">
                <a:solidFill>
                  <a:srgbClr val="FD7403"/>
                </a:solidFill>
              </a:rPr>
              <a:t>compensating</a:t>
            </a:r>
            <a:r>
              <a:rPr lang="en-US" dirty="0">
                <a:solidFill>
                  <a:srgbClr val="7F7F7F"/>
                </a:solidFill>
              </a:rPr>
              <a:t> for eventual </a:t>
            </a:r>
            <a:r>
              <a:rPr lang="en-US" dirty="0">
                <a:solidFill>
                  <a:srgbClr val="FD7403"/>
                </a:solidFill>
              </a:rPr>
              <a:t>failures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07704" y="1124744"/>
            <a:ext cx="53681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dirty="0">
                <a:solidFill>
                  <a:srgbClr val="FD7403"/>
                </a:solidFill>
              </a:rPr>
              <a:t>Fault-</a:t>
            </a:r>
            <a:r>
              <a:rPr lang="en-US" dirty="0" smtClean="0">
                <a:solidFill>
                  <a:srgbClr val="FD7403"/>
                </a:solidFill>
              </a:rPr>
              <a:t>tolerance </a:t>
            </a:r>
            <a:r>
              <a:rPr lang="en-US" dirty="0" smtClean="0">
                <a:solidFill>
                  <a:schemeClr val="accent2"/>
                </a:solidFill>
              </a:rPr>
              <a:t>directly </a:t>
            </a:r>
            <a:r>
              <a:rPr lang="en-US" dirty="0">
                <a:solidFill>
                  <a:schemeClr val="accent2"/>
                </a:solidFill>
              </a:rPr>
              <a:t>linked with </a:t>
            </a:r>
            <a:r>
              <a:rPr lang="en-US" dirty="0">
                <a:solidFill>
                  <a:srgbClr val="FD7403"/>
                </a:solidFill>
              </a:rPr>
              <a:t>redundancy</a:t>
            </a:r>
            <a:r>
              <a:rPr lang="en-US" dirty="0">
                <a:solidFill>
                  <a:schemeClr val="accent2"/>
                </a:solidFill>
              </a:rPr>
              <a:t> capabilities </a:t>
            </a:r>
          </a:p>
        </p:txBody>
      </p:sp>
      <p:sp>
        <p:nvSpPr>
          <p:cNvPr id="11" name="Curved Down Arrow 10"/>
          <p:cNvSpPr/>
          <p:nvPr/>
        </p:nvSpPr>
        <p:spPr>
          <a:xfrm>
            <a:off x="3655665" y="2133216"/>
            <a:ext cx="1872208" cy="720080"/>
          </a:xfrm>
          <a:prstGeom prst="curvedDownArrow">
            <a:avLst>
              <a:gd name="adj1" fmla="val 42361"/>
              <a:gd name="adj2" fmla="val 87778"/>
              <a:gd name="adj3" fmla="val 42637"/>
            </a:avLst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0587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36512" y="0"/>
            <a:ext cx="9180512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5896" y="978376"/>
            <a:ext cx="5397748" cy="461086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4941168"/>
            <a:ext cx="5256584" cy="1728192"/>
          </a:xfrm>
        </p:spPr>
        <p:txBody>
          <a:bodyPr/>
          <a:lstStyle/>
          <a:p>
            <a:pPr marL="457200" indent="-457200"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pt-PT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Spare PCIe host stands in for faulty host (“active-standby” 1+1 </a:t>
            </a:r>
            <a:r>
              <a:rPr lang="pt-PT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redundancy</a:t>
            </a:r>
            <a:r>
              <a:rPr lang="pt-PT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endParaRPr lang="en-US" sz="2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indent="-457200"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pt-PT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N+1 redundancy of node boards </a:t>
            </a:r>
          </a:p>
          <a:p>
            <a:pPr marL="457200" indent="-457200"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pt-PT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N+1 redundancy of AMC cards 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250825" y="188913"/>
            <a:ext cx="8353425" cy="719137"/>
          </a:xfrm>
        </p:spPr>
        <p:txBody>
          <a:bodyPr/>
          <a:lstStyle/>
          <a:p>
            <a:r>
              <a:rPr lang="en-US" sz="2800" dirty="0" smtClean="0">
                <a:latin typeface="Arial" charset="0"/>
              </a:rPr>
              <a:t>Redundancy schemes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smtClean="0">
                <a:latin typeface="Arial" charset="0"/>
              </a:rPr>
              <a:t>for High Availability</a:t>
            </a:r>
            <a:endParaRPr lang="en-US" sz="2800" dirty="0">
              <a:latin typeface="Arial" charset="0"/>
            </a:endParaRPr>
          </a:p>
        </p:txBody>
      </p:sp>
      <p:sp>
        <p:nvSpPr>
          <p:cNvPr id="21" name="Content Placeholder 1"/>
          <p:cNvSpPr txBox="1">
            <a:spLocks/>
          </p:cNvSpPr>
          <p:nvPr/>
        </p:nvSpPr>
        <p:spPr bwMode="auto">
          <a:xfrm>
            <a:off x="251520" y="1268760"/>
            <a:ext cx="2952328" cy="266429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pt-PT" b="0" i="0" u="none" strike="noStrike" kern="0" cap="none" spc="0" normalizeH="0" baseline="0" noProof="0" dirty="0" smtClean="0">
                <a:ln>
                  <a:noFill/>
                </a:ln>
                <a:solidFill>
                  <a:srgbClr val="FD7403"/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Several</a:t>
            </a:r>
            <a:r>
              <a:rPr kumimoji="0" lang="pt-PT" b="0" i="0" u="none" strike="noStrike" kern="0" cap="none" spc="0" normalizeH="0" noProof="0" dirty="0" smtClean="0">
                <a:ln>
                  <a:noFill/>
                </a:ln>
                <a:solidFill>
                  <a:srgbClr val="FD7403"/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 redundancy schemes </a:t>
            </a:r>
            <a:r>
              <a:rPr kumimoji="0" lang="pt-PT" sz="2000" b="0" i="0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can be implemented, </a:t>
            </a:r>
            <a:r>
              <a:rPr kumimoji="0" lang="pt-PT" sz="2000" b="0" i="0" u="none" strike="noStrike" kern="0" cap="none" spc="0" normalizeH="0" noProof="0" dirty="0" smtClean="0">
                <a:ln>
                  <a:noFill/>
                </a:ln>
                <a:solidFill>
                  <a:srgbClr val="FD7403"/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supported by ATCA/IPMC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pt-PT" sz="2000" kern="0" baseline="0" dirty="0" smtClean="0">
              <a:solidFill>
                <a:schemeClr val="tx2">
                  <a:lumMod val="50000"/>
                  <a:lumOff val="50000"/>
                </a:schemeClr>
              </a:solidFill>
              <a:latin typeface="+mn-lt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PT" sz="2000" kern="0" baseline="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Data</a:t>
            </a:r>
            <a:r>
              <a:rPr lang="pt-PT" sz="2000" kern="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 assigned to </a:t>
            </a:r>
            <a:r>
              <a:rPr lang="pt-PT" kern="0" dirty="0" smtClean="0">
                <a:solidFill>
                  <a:srgbClr val="FD7403"/>
                </a:solidFill>
                <a:latin typeface="+mn-lt"/>
              </a:rPr>
              <a:t>spare units</a:t>
            </a:r>
            <a:r>
              <a:rPr lang="pt-PT" kern="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 </a:t>
            </a:r>
            <a:r>
              <a:rPr lang="pt-PT" sz="2000" kern="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upon </a:t>
            </a:r>
            <a:r>
              <a:rPr lang="pt-PT" kern="0" dirty="0" smtClean="0">
                <a:solidFill>
                  <a:srgbClr val="FD7403"/>
                </a:solidFill>
                <a:latin typeface="+mn-lt"/>
              </a:rPr>
              <a:t>fault detection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pt-PT" sz="2000" kern="0" dirty="0" smtClean="0">
              <a:latin typeface="+mn-lt"/>
            </a:endParaRPr>
          </a:p>
        </p:txBody>
      </p:sp>
      <p:sp>
        <p:nvSpPr>
          <p:cNvPr id="3" name="Oval 2"/>
          <p:cNvSpPr>
            <a:spLocks noChangeAspect="1"/>
          </p:cNvSpPr>
          <p:nvPr/>
        </p:nvSpPr>
        <p:spPr>
          <a:xfrm>
            <a:off x="251520" y="5013176"/>
            <a:ext cx="432055" cy="43205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251520" y="5733256"/>
            <a:ext cx="432055" cy="43205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251520" y="6309313"/>
            <a:ext cx="432055" cy="43205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655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Picture 76"/>
          <p:cNvPicPr>
            <a:picLocks noChangeAspect="1"/>
          </p:cNvPicPr>
          <p:nvPr/>
        </p:nvPicPr>
        <p:blipFill rotWithShape="1">
          <a:blip r:embed="rId3"/>
          <a:srcRect l="3356" t="24639" r="58519" b="19847"/>
          <a:stretch/>
        </p:blipFill>
        <p:spPr>
          <a:xfrm>
            <a:off x="338942" y="2800841"/>
            <a:ext cx="3657600" cy="3578087"/>
          </a:xfrm>
          <a:prstGeom prst="rect">
            <a:avLst/>
          </a:prstGeom>
        </p:spPr>
      </p:pic>
      <p:sp>
        <p:nvSpPr>
          <p:cNvPr id="111" name="Rectangle 110"/>
          <p:cNvSpPr/>
          <p:nvPr/>
        </p:nvSpPr>
        <p:spPr>
          <a:xfrm flipH="1">
            <a:off x="1631843" y="3010944"/>
            <a:ext cx="225040" cy="3072130"/>
          </a:xfrm>
          <a:prstGeom prst="rect">
            <a:avLst/>
          </a:prstGeom>
          <a:solidFill>
            <a:srgbClr val="00FF00">
              <a:alpha val="54000"/>
            </a:srgbClr>
          </a:solidFill>
          <a:ln w="12700">
            <a:solidFill>
              <a:srgbClr val="0000FF"/>
            </a:solidFill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2400" b="1" kern="0" noProof="0" dirty="0" smtClean="0">
              <a:solidFill>
                <a:prstClr val="white"/>
              </a:solidFill>
              <a:latin typeface="Calibri" panose="020F0502020204030204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0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000" kern="0" noProof="0" dirty="0" smtClean="0">
              <a:solidFill>
                <a:prstClr val="white"/>
              </a:solidFill>
              <a:latin typeface="Calibri" panose="020F0502020204030204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0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6112" y="279383"/>
            <a:ext cx="67488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smtClean="0">
                <a:solidFill>
                  <a:srgbClr val="FD7403"/>
                </a:solidFill>
              </a:rPr>
              <a:t>Full (2N) (1+1) Redundancy  </a:t>
            </a:r>
          </a:p>
        </p:txBody>
      </p:sp>
      <p:sp>
        <p:nvSpPr>
          <p:cNvPr id="14" name="Rectangle 13"/>
          <p:cNvSpPr/>
          <p:nvPr/>
        </p:nvSpPr>
        <p:spPr>
          <a:xfrm flipH="1">
            <a:off x="462870" y="3010944"/>
            <a:ext cx="225040" cy="3072130"/>
          </a:xfrm>
          <a:prstGeom prst="rect">
            <a:avLst/>
          </a:prstGeom>
          <a:solidFill>
            <a:srgbClr val="00FF00">
              <a:alpha val="54000"/>
            </a:srgbClr>
          </a:solidFill>
          <a:ln w="12700">
            <a:solidFill>
              <a:srgbClr val="0000FF"/>
            </a:solidFill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000" kern="0" noProof="0" dirty="0" smtClean="0">
              <a:solidFill>
                <a:prstClr val="white"/>
              </a:solidFill>
              <a:latin typeface="Calibri" panose="020F0502020204030204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0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>
          <a:xfrm rot="5400000">
            <a:off x="343054" y="5707169"/>
            <a:ext cx="470905" cy="203190"/>
          </a:xfrm>
          <a:prstGeom prst="rect">
            <a:avLst/>
          </a:prstGeom>
          <a:gradFill rotWithShape="1">
            <a:gsLst>
              <a:gs pos="0">
                <a:srgbClr val="FFC000">
                  <a:satMod val="103000"/>
                  <a:lumMod val="102000"/>
                  <a:tint val="94000"/>
                </a:srgbClr>
              </a:gs>
              <a:gs pos="50000">
                <a:srgbClr val="FFC000">
                  <a:satMod val="110000"/>
                  <a:lumMod val="100000"/>
                  <a:shade val="100000"/>
                </a:srgbClr>
              </a:gs>
              <a:gs pos="100000">
                <a:srgbClr val="FFC000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IPMC</a:t>
            </a:r>
          </a:p>
        </p:txBody>
      </p:sp>
      <p:sp>
        <p:nvSpPr>
          <p:cNvPr id="92" name="Rectangle 91"/>
          <p:cNvSpPr/>
          <p:nvPr/>
        </p:nvSpPr>
        <p:spPr>
          <a:xfrm flipH="1">
            <a:off x="689686" y="3010944"/>
            <a:ext cx="225040" cy="3072130"/>
          </a:xfrm>
          <a:prstGeom prst="rect">
            <a:avLst/>
          </a:prstGeom>
          <a:solidFill>
            <a:srgbClr val="00FF00">
              <a:alpha val="54000"/>
            </a:srgbClr>
          </a:solidFill>
          <a:ln w="12700">
            <a:solidFill>
              <a:srgbClr val="0000FF"/>
            </a:solidFill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2400" b="1" kern="0" noProof="0" dirty="0" smtClean="0">
              <a:solidFill>
                <a:prstClr val="white"/>
              </a:solidFill>
              <a:latin typeface="Calibri" panose="020F0502020204030204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0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000" kern="0" noProof="0" dirty="0" smtClean="0">
              <a:solidFill>
                <a:prstClr val="white"/>
              </a:solidFill>
              <a:latin typeface="Calibri" panose="020F0502020204030204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0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3" name="Rectangle 92"/>
          <p:cNvSpPr/>
          <p:nvPr/>
        </p:nvSpPr>
        <p:spPr>
          <a:xfrm rot="5400000">
            <a:off x="573399" y="5707169"/>
            <a:ext cx="470905" cy="203190"/>
          </a:xfrm>
          <a:prstGeom prst="rect">
            <a:avLst/>
          </a:prstGeom>
          <a:gradFill rotWithShape="1">
            <a:gsLst>
              <a:gs pos="0">
                <a:srgbClr val="FFC000">
                  <a:satMod val="103000"/>
                  <a:lumMod val="102000"/>
                  <a:tint val="94000"/>
                </a:srgbClr>
              </a:gs>
              <a:gs pos="50000">
                <a:srgbClr val="FFC000">
                  <a:satMod val="110000"/>
                  <a:lumMod val="100000"/>
                  <a:shade val="100000"/>
                </a:srgbClr>
              </a:gs>
              <a:gs pos="100000">
                <a:srgbClr val="FFC000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IPMC</a:t>
            </a:r>
          </a:p>
        </p:txBody>
      </p:sp>
      <p:sp>
        <p:nvSpPr>
          <p:cNvPr id="94" name="Rectangle 93"/>
          <p:cNvSpPr/>
          <p:nvPr/>
        </p:nvSpPr>
        <p:spPr>
          <a:xfrm flipH="1">
            <a:off x="927427" y="3010944"/>
            <a:ext cx="225040" cy="3072130"/>
          </a:xfrm>
          <a:prstGeom prst="rect">
            <a:avLst/>
          </a:prstGeom>
          <a:solidFill>
            <a:srgbClr val="00FF00">
              <a:alpha val="54000"/>
            </a:srgbClr>
          </a:solidFill>
          <a:ln w="12700">
            <a:solidFill>
              <a:srgbClr val="0000FF"/>
            </a:solidFill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2400" b="1" kern="0" noProof="0" dirty="0" smtClean="0">
              <a:solidFill>
                <a:prstClr val="white"/>
              </a:solidFill>
              <a:latin typeface="Calibri" panose="020F0502020204030204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0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000" kern="0" noProof="0" dirty="0" smtClean="0">
              <a:solidFill>
                <a:prstClr val="white"/>
              </a:solidFill>
              <a:latin typeface="Calibri" panose="020F0502020204030204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0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5" name="Rectangle 94"/>
          <p:cNvSpPr/>
          <p:nvPr/>
        </p:nvSpPr>
        <p:spPr>
          <a:xfrm flipH="1">
            <a:off x="1160593" y="3010944"/>
            <a:ext cx="225040" cy="3072130"/>
          </a:xfrm>
          <a:prstGeom prst="rect">
            <a:avLst/>
          </a:prstGeom>
          <a:solidFill>
            <a:srgbClr val="00FF00">
              <a:alpha val="54000"/>
            </a:srgbClr>
          </a:solidFill>
          <a:ln w="12700">
            <a:solidFill>
              <a:srgbClr val="0000FF"/>
            </a:solidFill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2400" b="1" kern="0" noProof="0" dirty="0" smtClean="0">
              <a:solidFill>
                <a:prstClr val="white"/>
              </a:solidFill>
              <a:latin typeface="Calibri" panose="020F0502020204030204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0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000" kern="0" noProof="0" dirty="0" smtClean="0">
              <a:solidFill>
                <a:prstClr val="white"/>
              </a:solidFill>
              <a:latin typeface="Calibri" panose="020F0502020204030204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0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6" name="Rectangle 95"/>
          <p:cNvSpPr/>
          <p:nvPr/>
        </p:nvSpPr>
        <p:spPr>
          <a:xfrm rot="5400000">
            <a:off x="1041834" y="5707398"/>
            <a:ext cx="470905" cy="203190"/>
          </a:xfrm>
          <a:prstGeom prst="rect">
            <a:avLst/>
          </a:prstGeom>
          <a:gradFill rotWithShape="1">
            <a:gsLst>
              <a:gs pos="0">
                <a:srgbClr val="FFC000">
                  <a:satMod val="103000"/>
                  <a:lumMod val="102000"/>
                  <a:tint val="94000"/>
                </a:srgbClr>
              </a:gs>
              <a:gs pos="50000">
                <a:srgbClr val="FFC000">
                  <a:satMod val="110000"/>
                  <a:lumMod val="100000"/>
                  <a:shade val="100000"/>
                </a:srgbClr>
              </a:gs>
              <a:gs pos="100000">
                <a:srgbClr val="FFC000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IPMC</a:t>
            </a:r>
          </a:p>
        </p:txBody>
      </p:sp>
      <p:sp>
        <p:nvSpPr>
          <p:cNvPr id="97" name="Rectangle 96"/>
          <p:cNvSpPr/>
          <p:nvPr/>
        </p:nvSpPr>
        <p:spPr>
          <a:xfrm rot="5400000">
            <a:off x="804495" y="5707169"/>
            <a:ext cx="470905" cy="203190"/>
          </a:xfrm>
          <a:prstGeom prst="rect">
            <a:avLst/>
          </a:prstGeom>
          <a:gradFill rotWithShape="1">
            <a:gsLst>
              <a:gs pos="0">
                <a:srgbClr val="FFC000">
                  <a:satMod val="103000"/>
                  <a:lumMod val="102000"/>
                  <a:tint val="94000"/>
                </a:srgbClr>
              </a:gs>
              <a:gs pos="50000">
                <a:srgbClr val="FFC000">
                  <a:satMod val="110000"/>
                  <a:lumMod val="100000"/>
                  <a:shade val="100000"/>
                </a:srgbClr>
              </a:gs>
              <a:gs pos="100000">
                <a:srgbClr val="FFC000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IPMC</a:t>
            </a:r>
          </a:p>
        </p:txBody>
      </p:sp>
      <p:sp>
        <p:nvSpPr>
          <p:cNvPr id="107" name="Rectangle 106"/>
          <p:cNvSpPr/>
          <p:nvPr/>
        </p:nvSpPr>
        <p:spPr>
          <a:xfrm flipH="1">
            <a:off x="1397473" y="3010944"/>
            <a:ext cx="225040" cy="3072130"/>
          </a:xfrm>
          <a:prstGeom prst="rect">
            <a:avLst/>
          </a:prstGeom>
          <a:solidFill>
            <a:srgbClr val="00FF00">
              <a:alpha val="54000"/>
            </a:srgbClr>
          </a:solidFill>
          <a:ln w="12700">
            <a:solidFill>
              <a:srgbClr val="0000FF"/>
            </a:solidFill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2400" b="1" kern="0" noProof="0" dirty="0" smtClean="0">
              <a:solidFill>
                <a:prstClr val="white"/>
              </a:solidFill>
              <a:latin typeface="Calibri" panose="020F0502020204030204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0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000" kern="0" noProof="0" dirty="0" smtClean="0">
              <a:solidFill>
                <a:prstClr val="white"/>
              </a:solidFill>
              <a:latin typeface="Calibri" panose="020F0502020204030204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0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8" name="Rectangle 107"/>
          <p:cNvSpPr/>
          <p:nvPr/>
        </p:nvSpPr>
        <p:spPr>
          <a:xfrm rot="5400000">
            <a:off x="1274841" y="5707168"/>
            <a:ext cx="470905" cy="203190"/>
          </a:xfrm>
          <a:prstGeom prst="rect">
            <a:avLst/>
          </a:prstGeom>
          <a:gradFill rotWithShape="1">
            <a:gsLst>
              <a:gs pos="0">
                <a:srgbClr val="FFC000">
                  <a:satMod val="103000"/>
                  <a:lumMod val="102000"/>
                  <a:tint val="94000"/>
                </a:srgbClr>
              </a:gs>
              <a:gs pos="50000">
                <a:srgbClr val="FFC000">
                  <a:satMod val="110000"/>
                  <a:lumMod val="100000"/>
                  <a:shade val="100000"/>
                </a:srgbClr>
              </a:gs>
              <a:gs pos="100000">
                <a:srgbClr val="FFC000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IPMC</a:t>
            </a:r>
          </a:p>
        </p:txBody>
      </p:sp>
      <p:sp>
        <p:nvSpPr>
          <p:cNvPr id="109" name="Rectangle 108"/>
          <p:cNvSpPr/>
          <p:nvPr/>
        </p:nvSpPr>
        <p:spPr>
          <a:xfrm flipH="1">
            <a:off x="1866714" y="3004594"/>
            <a:ext cx="225040" cy="3072130"/>
          </a:xfrm>
          <a:prstGeom prst="rect">
            <a:avLst/>
          </a:prstGeom>
          <a:solidFill>
            <a:srgbClr val="336600">
              <a:alpha val="54000"/>
            </a:srgbClr>
          </a:solidFill>
          <a:ln w="12700">
            <a:solidFill>
              <a:srgbClr val="0000FF"/>
            </a:solidFill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2400" b="1" kern="0" noProof="0" dirty="0" smtClean="0">
              <a:solidFill>
                <a:prstClr val="white"/>
              </a:solidFill>
              <a:latin typeface="Calibri" panose="020F0502020204030204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0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000" kern="0" noProof="0" dirty="0" smtClean="0">
              <a:solidFill>
                <a:prstClr val="white"/>
              </a:solidFill>
              <a:latin typeface="Calibri" panose="020F0502020204030204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0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0" name="Rectangle 109"/>
          <p:cNvSpPr/>
          <p:nvPr/>
        </p:nvSpPr>
        <p:spPr>
          <a:xfrm rot="5400000">
            <a:off x="1518943" y="5707169"/>
            <a:ext cx="470905" cy="203190"/>
          </a:xfrm>
          <a:prstGeom prst="rect">
            <a:avLst/>
          </a:prstGeom>
          <a:gradFill rotWithShape="1">
            <a:gsLst>
              <a:gs pos="0">
                <a:srgbClr val="FFC000">
                  <a:satMod val="103000"/>
                  <a:lumMod val="102000"/>
                  <a:tint val="94000"/>
                </a:srgbClr>
              </a:gs>
              <a:gs pos="50000">
                <a:srgbClr val="FFC000">
                  <a:satMod val="110000"/>
                  <a:lumMod val="100000"/>
                  <a:shade val="100000"/>
                </a:srgbClr>
              </a:gs>
              <a:gs pos="100000">
                <a:srgbClr val="FFC000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IPMC</a:t>
            </a:r>
          </a:p>
        </p:txBody>
      </p:sp>
      <p:sp>
        <p:nvSpPr>
          <p:cNvPr id="112" name="Rectangle 111"/>
          <p:cNvSpPr/>
          <p:nvPr/>
        </p:nvSpPr>
        <p:spPr>
          <a:xfrm flipH="1">
            <a:off x="2356340" y="3010944"/>
            <a:ext cx="225040" cy="3072130"/>
          </a:xfrm>
          <a:prstGeom prst="rect">
            <a:avLst/>
          </a:prstGeom>
          <a:solidFill>
            <a:srgbClr val="00B0F0">
              <a:alpha val="54000"/>
            </a:srgbClr>
          </a:solidFill>
          <a:ln w="12700">
            <a:solidFill>
              <a:srgbClr val="0000FF"/>
            </a:solidFill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2400" b="1" kern="0" noProof="0" dirty="0" smtClean="0">
              <a:solidFill>
                <a:prstClr val="white"/>
              </a:solidFill>
              <a:latin typeface="Calibri" panose="020F0502020204030204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0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000" kern="0" noProof="0" dirty="0" smtClean="0">
              <a:solidFill>
                <a:prstClr val="white"/>
              </a:solidFill>
              <a:latin typeface="Calibri" panose="020F0502020204030204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0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5" name="Rectangle 114"/>
          <p:cNvSpPr/>
          <p:nvPr/>
        </p:nvSpPr>
        <p:spPr>
          <a:xfrm flipH="1">
            <a:off x="2111073" y="3010944"/>
            <a:ext cx="225040" cy="3072130"/>
          </a:xfrm>
          <a:prstGeom prst="rect">
            <a:avLst/>
          </a:prstGeom>
          <a:solidFill>
            <a:srgbClr val="0000FF">
              <a:alpha val="54000"/>
            </a:srgbClr>
          </a:solidFill>
          <a:ln w="12700">
            <a:solidFill>
              <a:srgbClr val="0000FF"/>
            </a:solidFill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2400" b="1" kern="0" noProof="0" dirty="0" smtClean="0">
              <a:solidFill>
                <a:prstClr val="white"/>
              </a:solidFill>
              <a:latin typeface="Calibri" panose="020F0502020204030204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0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000" kern="0" noProof="0" dirty="0" smtClean="0">
              <a:solidFill>
                <a:prstClr val="white"/>
              </a:solidFill>
              <a:latin typeface="Calibri" panose="020F0502020204030204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0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3" name="Rectangle 112"/>
          <p:cNvSpPr/>
          <p:nvPr/>
        </p:nvSpPr>
        <p:spPr>
          <a:xfrm rot="5400000">
            <a:off x="1990384" y="5707168"/>
            <a:ext cx="470905" cy="203190"/>
          </a:xfrm>
          <a:prstGeom prst="rect">
            <a:avLst/>
          </a:prstGeom>
          <a:gradFill rotWithShape="1">
            <a:gsLst>
              <a:gs pos="0">
                <a:srgbClr val="FFC000">
                  <a:satMod val="103000"/>
                  <a:lumMod val="102000"/>
                  <a:tint val="94000"/>
                </a:srgbClr>
              </a:gs>
              <a:gs pos="50000">
                <a:srgbClr val="FFC000">
                  <a:satMod val="110000"/>
                  <a:lumMod val="100000"/>
                  <a:shade val="100000"/>
                </a:srgbClr>
              </a:gs>
              <a:gs pos="100000">
                <a:srgbClr val="FFC000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IPMC</a:t>
            </a:r>
          </a:p>
        </p:txBody>
      </p:sp>
      <p:sp>
        <p:nvSpPr>
          <p:cNvPr id="114" name="Rectangle 113"/>
          <p:cNvSpPr/>
          <p:nvPr/>
        </p:nvSpPr>
        <p:spPr>
          <a:xfrm rot="5400000">
            <a:off x="1751533" y="5707169"/>
            <a:ext cx="470905" cy="203190"/>
          </a:xfrm>
          <a:prstGeom prst="rect">
            <a:avLst/>
          </a:prstGeom>
          <a:gradFill rotWithShape="1">
            <a:gsLst>
              <a:gs pos="0">
                <a:srgbClr val="FFC000">
                  <a:satMod val="103000"/>
                  <a:lumMod val="102000"/>
                  <a:tint val="94000"/>
                </a:srgbClr>
              </a:gs>
              <a:gs pos="50000">
                <a:srgbClr val="FFC000">
                  <a:satMod val="110000"/>
                  <a:lumMod val="100000"/>
                  <a:shade val="100000"/>
                </a:srgbClr>
              </a:gs>
              <a:gs pos="100000">
                <a:srgbClr val="FFC000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IPMC</a:t>
            </a:r>
          </a:p>
        </p:txBody>
      </p:sp>
      <p:sp>
        <p:nvSpPr>
          <p:cNvPr id="116" name="Rectangle 115"/>
          <p:cNvSpPr/>
          <p:nvPr/>
        </p:nvSpPr>
        <p:spPr>
          <a:xfrm flipH="1">
            <a:off x="2581570" y="3010944"/>
            <a:ext cx="225040" cy="3072130"/>
          </a:xfrm>
          <a:prstGeom prst="rect">
            <a:avLst/>
          </a:prstGeom>
          <a:solidFill>
            <a:srgbClr val="00B0F0">
              <a:alpha val="54000"/>
            </a:srgbClr>
          </a:solidFill>
          <a:ln w="12700">
            <a:solidFill>
              <a:srgbClr val="0000FF"/>
            </a:solidFill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2400" b="1" kern="0" noProof="0" dirty="0" smtClean="0">
              <a:solidFill>
                <a:prstClr val="white"/>
              </a:solidFill>
              <a:latin typeface="Calibri" panose="020F0502020204030204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0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000" kern="0" noProof="0" dirty="0" smtClean="0">
              <a:solidFill>
                <a:prstClr val="white"/>
              </a:solidFill>
              <a:latin typeface="Calibri" panose="020F0502020204030204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0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7" name="Rectangle 116"/>
          <p:cNvSpPr/>
          <p:nvPr/>
        </p:nvSpPr>
        <p:spPr>
          <a:xfrm rot="5400000">
            <a:off x="2466881" y="5710201"/>
            <a:ext cx="470905" cy="203190"/>
          </a:xfrm>
          <a:prstGeom prst="rect">
            <a:avLst/>
          </a:prstGeom>
          <a:gradFill rotWithShape="1">
            <a:gsLst>
              <a:gs pos="0">
                <a:srgbClr val="FFC000">
                  <a:satMod val="103000"/>
                  <a:lumMod val="102000"/>
                  <a:tint val="94000"/>
                </a:srgbClr>
              </a:gs>
              <a:gs pos="50000">
                <a:srgbClr val="FFC000">
                  <a:satMod val="110000"/>
                  <a:lumMod val="100000"/>
                  <a:shade val="100000"/>
                </a:srgbClr>
              </a:gs>
              <a:gs pos="100000">
                <a:srgbClr val="FFC000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IPMC</a:t>
            </a:r>
          </a:p>
        </p:txBody>
      </p:sp>
      <p:sp>
        <p:nvSpPr>
          <p:cNvPr id="118" name="Rectangle 117"/>
          <p:cNvSpPr/>
          <p:nvPr/>
        </p:nvSpPr>
        <p:spPr>
          <a:xfrm rot="5400000">
            <a:off x="2215424" y="5707168"/>
            <a:ext cx="470905" cy="203190"/>
          </a:xfrm>
          <a:prstGeom prst="rect">
            <a:avLst/>
          </a:prstGeom>
          <a:gradFill rotWithShape="1">
            <a:gsLst>
              <a:gs pos="0">
                <a:srgbClr val="FFC000">
                  <a:satMod val="103000"/>
                  <a:lumMod val="102000"/>
                  <a:tint val="94000"/>
                </a:srgbClr>
              </a:gs>
              <a:gs pos="50000">
                <a:srgbClr val="FFC000">
                  <a:satMod val="110000"/>
                  <a:lumMod val="100000"/>
                  <a:shade val="100000"/>
                </a:srgbClr>
              </a:gs>
              <a:gs pos="100000">
                <a:srgbClr val="FFC000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IPMC</a:t>
            </a:r>
          </a:p>
        </p:txBody>
      </p:sp>
      <p:sp>
        <p:nvSpPr>
          <p:cNvPr id="119" name="Rectangle 118"/>
          <p:cNvSpPr/>
          <p:nvPr/>
        </p:nvSpPr>
        <p:spPr>
          <a:xfrm flipH="1">
            <a:off x="2815274" y="3010944"/>
            <a:ext cx="225040" cy="3072130"/>
          </a:xfrm>
          <a:prstGeom prst="rect">
            <a:avLst/>
          </a:prstGeom>
          <a:solidFill>
            <a:srgbClr val="00B0F0">
              <a:alpha val="54000"/>
            </a:srgbClr>
          </a:solidFill>
          <a:ln w="12700">
            <a:solidFill>
              <a:srgbClr val="0000FF"/>
            </a:solidFill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0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000" kern="0" noProof="0" dirty="0" smtClean="0">
              <a:solidFill>
                <a:prstClr val="white"/>
              </a:solidFill>
              <a:latin typeface="Calibri" panose="020F0502020204030204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0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0" name="Rectangle 119"/>
          <p:cNvSpPr/>
          <p:nvPr/>
        </p:nvSpPr>
        <p:spPr>
          <a:xfrm rot="5400000">
            <a:off x="2696916" y="5710201"/>
            <a:ext cx="470905" cy="203190"/>
          </a:xfrm>
          <a:prstGeom prst="rect">
            <a:avLst/>
          </a:prstGeom>
          <a:gradFill rotWithShape="1">
            <a:gsLst>
              <a:gs pos="0">
                <a:srgbClr val="FFC000">
                  <a:satMod val="103000"/>
                  <a:lumMod val="102000"/>
                  <a:tint val="94000"/>
                </a:srgbClr>
              </a:gs>
              <a:gs pos="50000">
                <a:srgbClr val="FFC000">
                  <a:satMod val="110000"/>
                  <a:lumMod val="100000"/>
                  <a:shade val="100000"/>
                </a:srgbClr>
              </a:gs>
              <a:gs pos="100000">
                <a:srgbClr val="FFC000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IPMC</a:t>
            </a:r>
          </a:p>
        </p:txBody>
      </p:sp>
      <p:sp>
        <p:nvSpPr>
          <p:cNvPr id="121" name="Rectangle 120"/>
          <p:cNvSpPr/>
          <p:nvPr/>
        </p:nvSpPr>
        <p:spPr>
          <a:xfrm flipH="1">
            <a:off x="3049233" y="3010944"/>
            <a:ext cx="225040" cy="3072130"/>
          </a:xfrm>
          <a:prstGeom prst="rect">
            <a:avLst/>
          </a:prstGeom>
          <a:solidFill>
            <a:srgbClr val="00B0F0">
              <a:alpha val="54000"/>
            </a:srgbClr>
          </a:solidFill>
          <a:ln w="12700">
            <a:solidFill>
              <a:srgbClr val="0000FF"/>
            </a:solidFill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2400" b="1" kern="0" noProof="0" dirty="0" smtClean="0">
              <a:solidFill>
                <a:prstClr val="white"/>
              </a:solidFill>
              <a:latin typeface="Calibri" panose="020F0502020204030204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0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000" kern="0" noProof="0" dirty="0" smtClean="0">
              <a:solidFill>
                <a:prstClr val="white"/>
              </a:solidFill>
              <a:latin typeface="Calibri" panose="020F0502020204030204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0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2" name="Rectangle 121"/>
          <p:cNvSpPr/>
          <p:nvPr/>
        </p:nvSpPr>
        <p:spPr>
          <a:xfrm rot="5400000">
            <a:off x="2927514" y="5710201"/>
            <a:ext cx="470905" cy="203190"/>
          </a:xfrm>
          <a:prstGeom prst="rect">
            <a:avLst/>
          </a:prstGeom>
          <a:gradFill rotWithShape="1">
            <a:gsLst>
              <a:gs pos="0">
                <a:srgbClr val="FFC000">
                  <a:satMod val="103000"/>
                  <a:lumMod val="102000"/>
                  <a:tint val="94000"/>
                </a:srgbClr>
              </a:gs>
              <a:gs pos="50000">
                <a:srgbClr val="FFC000">
                  <a:satMod val="110000"/>
                  <a:lumMod val="100000"/>
                  <a:shade val="100000"/>
                </a:srgbClr>
              </a:gs>
              <a:gs pos="100000">
                <a:srgbClr val="FFC000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IPMC</a:t>
            </a:r>
          </a:p>
        </p:txBody>
      </p:sp>
      <p:sp>
        <p:nvSpPr>
          <p:cNvPr id="123" name="Rectangle 122"/>
          <p:cNvSpPr/>
          <p:nvPr/>
        </p:nvSpPr>
        <p:spPr>
          <a:xfrm flipH="1">
            <a:off x="3279831" y="3010944"/>
            <a:ext cx="225040" cy="3072130"/>
          </a:xfrm>
          <a:prstGeom prst="rect">
            <a:avLst/>
          </a:prstGeom>
          <a:solidFill>
            <a:srgbClr val="00B0F0">
              <a:alpha val="54000"/>
            </a:srgbClr>
          </a:solidFill>
          <a:ln w="12700">
            <a:solidFill>
              <a:srgbClr val="0000FF"/>
            </a:solidFill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2400" b="1" kern="0" noProof="0" dirty="0" smtClean="0">
              <a:solidFill>
                <a:prstClr val="white"/>
              </a:solidFill>
              <a:latin typeface="Calibri" panose="020F0502020204030204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0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000" kern="0" noProof="0" dirty="0" smtClean="0">
              <a:solidFill>
                <a:prstClr val="white"/>
              </a:solidFill>
              <a:latin typeface="Calibri" panose="020F0502020204030204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0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4" name="Rectangle 123"/>
          <p:cNvSpPr/>
          <p:nvPr/>
        </p:nvSpPr>
        <p:spPr>
          <a:xfrm flipH="1">
            <a:off x="3520140" y="3010944"/>
            <a:ext cx="225040" cy="3072130"/>
          </a:xfrm>
          <a:prstGeom prst="rect">
            <a:avLst/>
          </a:prstGeom>
          <a:solidFill>
            <a:srgbClr val="00B0F0">
              <a:alpha val="54000"/>
            </a:srgbClr>
          </a:solidFill>
          <a:ln w="12700">
            <a:solidFill>
              <a:srgbClr val="0000FF"/>
            </a:solidFill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0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000" kern="0" noProof="0" dirty="0" smtClean="0">
              <a:solidFill>
                <a:prstClr val="white"/>
              </a:solidFill>
              <a:latin typeface="Calibri" panose="020F0502020204030204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0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5" name="Rectangle 124"/>
          <p:cNvSpPr/>
          <p:nvPr/>
        </p:nvSpPr>
        <p:spPr>
          <a:xfrm rot="5400000">
            <a:off x="3399983" y="5713293"/>
            <a:ext cx="470905" cy="203190"/>
          </a:xfrm>
          <a:prstGeom prst="rect">
            <a:avLst/>
          </a:prstGeom>
          <a:gradFill rotWithShape="1">
            <a:gsLst>
              <a:gs pos="0">
                <a:srgbClr val="FFC000">
                  <a:satMod val="103000"/>
                  <a:lumMod val="102000"/>
                  <a:tint val="94000"/>
                </a:srgbClr>
              </a:gs>
              <a:gs pos="50000">
                <a:srgbClr val="FFC000">
                  <a:satMod val="110000"/>
                  <a:lumMod val="100000"/>
                  <a:shade val="100000"/>
                </a:srgbClr>
              </a:gs>
              <a:gs pos="100000">
                <a:srgbClr val="FFC000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IPMC</a:t>
            </a:r>
          </a:p>
        </p:txBody>
      </p:sp>
      <p:sp>
        <p:nvSpPr>
          <p:cNvPr id="126" name="Rectangle 125"/>
          <p:cNvSpPr/>
          <p:nvPr/>
        </p:nvSpPr>
        <p:spPr>
          <a:xfrm rot="5400000">
            <a:off x="3162681" y="5710201"/>
            <a:ext cx="470905" cy="203190"/>
          </a:xfrm>
          <a:prstGeom prst="rect">
            <a:avLst/>
          </a:prstGeom>
          <a:gradFill rotWithShape="1">
            <a:gsLst>
              <a:gs pos="0">
                <a:srgbClr val="FFC000">
                  <a:satMod val="103000"/>
                  <a:lumMod val="102000"/>
                  <a:tint val="94000"/>
                </a:srgbClr>
              </a:gs>
              <a:gs pos="50000">
                <a:srgbClr val="FFC000">
                  <a:satMod val="110000"/>
                  <a:lumMod val="100000"/>
                  <a:shade val="100000"/>
                </a:srgbClr>
              </a:gs>
              <a:gs pos="100000">
                <a:srgbClr val="FFC000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IPMC</a:t>
            </a:r>
          </a:p>
        </p:txBody>
      </p:sp>
      <p:sp>
        <p:nvSpPr>
          <p:cNvPr id="172" name="Rectangle 171"/>
          <p:cNvSpPr/>
          <p:nvPr/>
        </p:nvSpPr>
        <p:spPr>
          <a:xfrm>
            <a:off x="496450" y="1757655"/>
            <a:ext cx="1136293" cy="747331"/>
          </a:xfrm>
          <a:prstGeom prst="rect">
            <a:avLst/>
          </a:prstGeom>
          <a:solidFill>
            <a:srgbClr val="33660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kern="0" dirty="0" smtClean="0">
                <a:solidFill>
                  <a:prstClr val="white"/>
                </a:solidFill>
                <a:latin typeface="Calibri" panose="020F0502020204030204"/>
                <a:ea typeface="+mn-ea"/>
              </a:rPr>
              <a:t>Host 1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(active)</a:t>
            </a:r>
          </a:p>
        </p:txBody>
      </p:sp>
      <p:cxnSp>
        <p:nvCxnSpPr>
          <p:cNvPr id="3" name="Elbow Connector 2"/>
          <p:cNvCxnSpPr>
            <a:stCxn id="172" idx="2"/>
            <a:endCxn id="109" idx="0"/>
          </p:cNvCxnSpPr>
          <p:nvPr/>
        </p:nvCxnSpPr>
        <p:spPr>
          <a:xfrm rot="16200000" flipH="1">
            <a:off x="1272111" y="2297471"/>
            <a:ext cx="499608" cy="914637"/>
          </a:xfrm>
          <a:prstGeom prst="bentConnector3">
            <a:avLst>
              <a:gd name="adj1" fmla="val 50000"/>
            </a:avLst>
          </a:prstGeom>
          <a:ln w="15875">
            <a:solidFill>
              <a:schemeClr val="tx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100"/>
          <p:cNvCxnSpPr>
            <a:stCxn id="127" idx="2"/>
            <a:endCxn id="115" idx="0"/>
          </p:cNvCxnSpPr>
          <p:nvPr/>
        </p:nvCxnSpPr>
        <p:spPr>
          <a:xfrm rot="5400000">
            <a:off x="2444189" y="2284391"/>
            <a:ext cx="505957" cy="947148"/>
          </a:xfrm>
          <a:prstGeom prst="bentConnector3">
            <a:avLst>
              <a:gd name="adj1" fmla="val 50000"/>
            </a:avLst>
          </a:prstGeom>
          <a:ln w="15875">
            <a:solidFill>
              <a:schemeClr val="tx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2604451" y="1757656"/>
            <a:ext cx="1132580" cy="747331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kern="0" dirty="0" smtClean="0">
                <a:solidFill>
                  <a:prstClr val="white"/>
                </a:solidFill>
                <a:latin typeface="Calibri" panose="020F0502020204030204"/>
                <a:ea typeface="+mn-ea"/>
              </a:rPr>
              <a:t>Host 2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(standby)</a:t>
            </a:r>
          </a:p>
        </p:txBody>
      </p:sp>
      <p:sp>
        <p:nvSpPr>
          <p:cNvPr id="133" name="Oval 132"/>
          <p:cNvSpPr/>
          <p:nvPr/>
        </p:nvSpPr>
        <p:spPr>
          <a:xfrm>
            <a:off x="1243202" y="1076910"/>
            <a:ext cx="1849079" cy="540480"/>
          </a:xfrm>
          <a:prstGeom prst="ellips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System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manager</a:t>
            </a:r>
          </a:p>
        </p:txBody>
      </p:sp>
      <p:cxnSp>
        <p:nvCxnSpPr>
          <p:cNvPr id="134" name="Elbow Connector 133"/>
          <p:cNvCxnSpPr>
            <a:stCxn id="172" idx="3"/>
            <a:endCxn id="133" idx="4"/>
          </p:cNvCxnSpPr>
          <p:nvPr/>
        </p:nvCxnSpPr>
        <p:spPr>
          <a:xfrm flipV="1">
            <a:off x="1632743" y="1617390"/>
            <a:ext cx="534999" cy="513931"/>
          </a:xfrm>
          <a:prstGeom prst="bentConnector2">
            <a:avLst/>
          </a:prstGeom>
          <a:ln w="15875">
            <a:solidFill>
              <a:schemeClr val="accent3">
                <a:lumMod val="6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stCxn id="127" idx="1"/>
            <a:endCxn id="133" idx="4"/>
          </p:cNvCxnSpPr>
          <p:nvPr/>
        </p:nvCxnSpPr>
        <p:spPr>
          <a:xfrm rot="10800000">
            <a:off x="2167743" y="1617390"/>
            <a:ext cx="436709" cy="513932"/>
          </a:xfrm>
          <a:prstGeom prst="bentConnector2">
            <a:avLst/>
          </a:prstGeom>
          <a:ln w="15875">
            <a:solidFill>
              <a:schemeClr val="accent3">
                <a:lumMod val="6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6" name="Picture 2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5183" y="5573310"/>
            <a:ext cx="569090" cy="609329"/>
          </a:xfrm>
          <a:prstGeom prst="rect">
            <a:avLst/>
          </a:prstGeom>
        </p:spPr>
      </p:pic>
      <p:cxnSp>
        <p:nvCxnSpPr>
          <p:cNvPr id="164" name="Elbow Connector 163"/>
          <p:cNvCxnSpPr>
            <a:stCxn id="133" idx="6"/>
            <a:endCxn id="226" idx="0"/>
          </p:cNvCxnSpPr>
          <p:nvPr/>
        </p:nvCxnSpPr>
        <p:spPr>
          <a:xfrm>
            <a:off x="3092281" y="1347150"/>
            <a:ext cx="1157447" cy="4226160"/>
          </a:xfrm>
          <a:prstGeom prst="bentConnector2">
            <a:avLst/>
          </a:prstGeom>
          <a:ln w="15875">
            <a:solidFill>
              <a:schemeClr val="accent3">
                <a:lumMod val="6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tângulo Arredondado 41"/>
          <p:cNvSpPr/>
          <p:nvPr/>
        </p:nvSpPr>
        <p:spPr>
          <a:xfrm>
            <a:off x="4952500" y="1353658"/>
            <a:ext cx="4011987" cy="5007386"/>
          </a:xfrm>
          <a:prstGeom prst="roundRect">
            <a:avLst>
              <a:gd name="adj" fmla="val 5495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800" b="1" dirty="0">
                <a:solidFill>
                  <a:srgbClr val="FD74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Dual-star topology</a:t>
            </a:r>
          </a:p>
          <a:p>
            <a:r>
              <a:rPr lang="en-US" sz="1800" b="1" dirty="0">
                <a:solidFill>
                  <a:srgbClr val="FD74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Redundant hosts</a:t>
            </a:r>
          </a:p>
          <a:p>
            <a:r>
              <a:rPr lang="en-US" sz="1800" b="1" dirty="0">
                <a:solidFill>
                  <a:srgbClr val="FD74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active + N spares </a:t>
            </a:r>
            <a:r>
              <a:rPr lang="en-US" sz="1800" b="1" i="1" dirty="0" smtClean="0">
                <a:solidFill>
                  <a:srgbClr val="FD74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800" b="1" i="1" dirty="0">
                <a:solidFill>
                  <a:srgbClr val="FD740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Active-Standby mode)</a:t>
            </a:r>
            <a:endParaRPr lang="en-US" sz="1800" i="1" dirty="0">
              <a:solidFill>
                <a:srgbClr val="FD740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case of failure of hub/node blade the whole standby system takes </a:t>
            </a:r>
            <a:r>
              <a:rPr lang="en-US" sz="18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</a:t>
            </a:r>
            <a:endParaRPr lang="en-US" sz="1800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faulty blade is hot-swapped by a spare, while being </a:t>
            </a:r>
            <a:r>
              <a:rPr lang="en-US" sz="18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repaired</a:t>
            </a:r>
            <a:endParaRPr lang="en-US" sz="1800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Highest availability </a:t>
            </a:r>
            <a:r>
              <a:rPr lang="en-US" sz="1800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scenario</a:t>
            </a:r>
          </a:p>
          <a:p>
            <a:endParaRPr lang="en-US" sz="1800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Does not require cable changes on Hot Swap (Full redundant cabling)</a:t>
            </a:r>
          </a:p>
        </p:txBody>
      </p:sp>
    </p:spTree>
    <p:extLst>
      <p:ext uri="{BB962C8B-B14F-4D97-AF65-F5344CB8AC3E}">
        <p14:creationId xmlns:p14="http://schemas.microsoft.com/office/powerpoint/2010/main" val="541142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3568" y="0"/>
            <a:ext cx="846043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PT" dirty="0">
                <a:solidFill>
                  <a:srgbClr val="FD7403"/>
                </a:solidFill>
              </a:rPr>
              <a:t>. </a:t>
            </a:r>
            <a:endParaRPr lang="pt-PT" dirty="0"/>
          </a:p>
        </p:txBody>
      </p:sp>
      <p:pic>
        <p:nvPicPr>
          <p:cNvPr id="1095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557338"/>
            <a:ext cx="7083425" cy="410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Rectangle 5"/>
          <p:cNvSpPr>
            <a:spLocks noChangeArrowheads="1"/>
          </p:cNvSpPr>
          <p:nvPr/>
        </p:nvSpPr>
        <p:spPr bwMode="auto">
          <a:xfrm>
            <a:off x="3563938" y="1052736"/>
            <a:ext cx="2916237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pt-PT" sz="1600" dirty="0" err="1">
                <a:solidFill>
                  <a:srgbClr val="FD7403"/>
                </a:solidFill>
              </a:rPr>
              <a:t>Port</a:t>
            </a:r>
            <a:r>
              <a:rPr lang="pt-PT" sz="1600" dirty="0">
                <a:solidFill>
                  <a:srgbClr val="FD7403"/>
                </a:solidFill>
              </a:rPr>
              <a:t> </a:t>
            </a:r>
            <a:r>
              <a:rPr lang="pt-PT" sz="1600" dirty="0" err="1">
                <a:solidFill>
                  <a:srgbClr val="FD7403"/>
                </a:solidFill>
              </a:rPr>
              <a:t>Cell</a:t>
            </a:r>
            <a:endParaRPr lang="pt-PT" sz="1600" dirty="0">
              <a:solidFill>
                <a:srgbClr val="FD7403"/>
              </a:solidFill>
            </a:endParaRPr>
          </a:p>
          <a:p>
            <a:pPr>
              <a:defRPr/>
            </a:pPr>
            <a:r>
              <a:rPr lang="pt-PT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10</a:t>
            </a:r>
            <a:r>
              <a:rPr lang="pt-PT" sz="1400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5</a:t>
            </a:r>
            <a:r>
              <a:rPr lang="pt-PT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PT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neutrons</a:t>
            </a:r>
            <a:r>
              <a:rPr lang="pt-PT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/cm</a:t>
            </a:r>
            <a:r>
              <a:rPr lang="pt-PT" sz="1400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pt-PT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/s @ ~0.1 </a:t>
            </a:r>
            <a:r>
              <a:rPr lang="pt-PT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MeV</a:t>
            </a:r>
            <a:endParaRPr lang="pt-PT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defRPr/>
            </a:pPr>
            <a:r>
              <a:rPr lang="pt-PT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10</a:t>
            </a:r>
            <a:r>
              <a:rPr lang="pt-PT" sz="1400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pt-PT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PT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neutrons</a:t>
            </a:r>
            <a:r>
              <a:rPr lang="pt-PT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/cm</a:t>
            </a:r>
            <a:r>
              <a:rPr lang="pt-PT" sz="1400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pt-PT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/s @ ~14 </a:t>
            </a:r>
            <a:r>
              <a:rPr lang="pt-PT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MeV</a:t>
            </a:r>
            <a:endParaRPr lang="pt-PT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defRPr/>
            </a:pPr>
            <a:r>
              <a:rPr lang="pt-PT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2 </a:t>
            </a:r>
            <a:r>
              <a:rPr lang="pt-PT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mGy</a:t>
            </a:r>
            <a:r>
              <a:rPr lang="pt-PT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/h </a:t>
            </a:r>
            <a:r>
              <a:rPr lang="pt-PT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from</a:t>
            </a:r>
            <a:r>
              <a:rPr lang="pt-PT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PT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charset="2"/>
                <a:cs typeface="Symbol" charset="2"/>
              </a:rPr>
              <a:t>g</a:t>
            </a:r>
            <a:r>
              <a:rPr lang="pt-PT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</a:t>
            </a:r>
            <a:r>
              <a:rPr lang="pt-PT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rays</a:t>
            </a:r>
            <a:endParaRPr lang="pt-PT" sz="14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defRPr/>
            </a:pPr>
            <a:r>
              <a:rPr lang="pt-PT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B = 20-50 </a:t>
            </a:r>
            <a:r>
              <a:rPr lang="pt-PT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mT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defRPr/>
            </a:pPr>
            <a:endParaRPr lang="pt-PT" sz="1600" b="1" dirty="0">
              <a:solidFill>
                <a:srgbClr val="FD7403"/>
              </a:solidFill>
            </a:endParaRPr>
          </a:p>
          <a:p>
            <a:pPr>
              <a:defRPr/>
            </a:pPr>
            <a:endParaRPr lang="pt-PT" sz="1600" b="1" dirty="0">
              <a:solidFill>
                <a:srgbClr val="FD7403"/>
              </a:solidFill>
            </a:endParaRPr>
          </a:p>
        </p:txBody>
      </p:sp>
      <p:sp>
        <p:nvSpPr>
          <p:cNvPr id="74755" name="Title 2"/>
          <p:cNvSpPr>
            <a:spLocks noGrp="1"/>
          </p:cNvSpPr>
          <p:nvPr>
            <p:ph type="title"/>
          </p:nvPr>
        </p:nvSpPr>
        <p:spPr>
          <a:xfrm>
            <a:off x="250825" y="260350"/>
            <a:ext cx="8785225" cy="719138"/>
          </a:xfrm>
        </p:spPr>
        <p:txBody>
          <a:bodyPr/>
          <a:lstStyle/>
          <a:p>
            <a:pPr>
              <a:defRPr/>
            </a:pPr>
            <a:r>
              <a:rPr lang="pt-PT" sz="2200" dirty="0" err="1" smtClean="0">
                <a:solidFill>
                  <a:schemeClr val="accent2"/>
                </a:solidFill>
                <a:latin typeface="Arial" charset="0"/>
              </a:rPr>
              <a:t>Instrumentation</a:t>
            </a:r>
            <a:r>
              <a:rPr lang="pt-PT" sz="2200" dirty="0" smtClean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pt-PT" sz="2200" dirty="0" err="1" smtClean="0">
                <a:solidFill>
                  <a:schemeClr val="accent2"/>
                </a:solidFill>
                <a:latin typeface="Arial" charset="0"/>
              </a:rPr>
              <a:t>in</a:t>
            </a:r>
            <a:r>
              <a:rPr lang="pt-PT" sz="2200" dirty="0" smtClean="0">
                <a:solidFill>
                  <a:schemeClr val="accent2"/>
                </a:solidFill>
                <a:latin typeface="Arial" charset="0"/>
              </a:rPr>
              <a:t> ITER </a:t>
            </a:r>
            <a:r>
              <a:rPr lang="pt-PT" sz="2200" dirty="0" err="1" smtClean="0">
                <a:solidFill>
                  <a:schemeClr val="accent2"/>
                </a:solidFill>
                <a:latin typeface="Arial" charset="0"/>
              </a:rPr>
              <a:t>port</a:t>
            </a:r>
            <a:r>
              <a:rPr lang="pt-PT" sz="2200" dirty="0" smtClean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pt-PT" sz="2200" dirty="0" err="1" smtClean="0">
                <a:solidFill>
                  <a:schemeClr val="accent2"/>
                </a:solidFill>
                <a:latin typeface="Arial" charset="0"/>
              </a:rPr>
              <a:t>cells</a:t>
            </a:r>
            <a:r>
              <a:rPr lang="pt-PT" sz="2200" dirty="0" smtClean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pt-PT" sz="2200" dirty="0" err="1">
                <a:solidFill>
                  <a:schemeClr val="accent2"/>
                </a:solidFill>
                <a:latin typeface="Arial" charset="0"/>
              </a:rPr>
              <a:t>subjected</a:t>
            </a:r>
            <a:r>
              <a:rPr lang="pt-PT" sz="2200" dirty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pt-PT" sz="2200" dirty="0">
                <a:latin typeface="Arial" charset="0"/>
              </a:rPr>
              <a:t>to </a:t>
            </a:r>
            <a:r>
              <a:rPr lang="pt-PT" sz="2200" dirty="0" err="1">
                <a:latin typeface="Arial" charset="0"/>
              </a:rPr>
              <a:t>high</a:t>
            </a:r>
            <a:r>
              <a:rPr lang="pt-PT" sz="2200" dirty="0">
                <a:latin typeface="Arial" charset="0"/>
              </a:rPr>
              <a:t> </a:t>
            </a:r>
            <a:r>
              <a:rPr lang="pt-PT" sz="2200" dirty="0" err="1">
                <a:latin typeface="Arial" charset="0"/>
              </a:rPr>
              <a:t>level</a:t>
            </a:r>
            <a:r>
              <a:rPr lang="pt-PT" sz="2200" dirty="0">
                <a:latin typeface="Arial" charset="0"/>
              </a:rPr>
              <a:t> </a:t>
            </a:r>
            <a:r>
              <a:rPr lang="pt-PT" sz="2200" dirty="0" err="1">
                <a:solidFill>
                  <a:schemeClr val="accent2"/>
                </a:solidFill>
                <a:latin typeface="Arial" charset="0"/>
              </a:rPr>
              <a:t>of</a:t>
            </a:r>
            <a:r>
              <a:rPr lang="pt-PT" sz="2200" dirty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pt-PT" sz="2200" dirty="0" err="1" smtClean="0">
                <a:latin typeface="Arial" charset="0"/>
              </a:rPr>
              <a:t>radiation</a:t>
            </a:r>
            <a:r>
              <a:rPr lang="pt-PT" sz="2200" dirty="0" smtClean="0">
                <a:latin typeface="Arial" charset="0"/>
              </a:rPr>
              <a:t> </a:t>
            </a:r>
            <a:r>
              <a:rPr lang="en-US" sz="2200" dirty="0">
                <a:latin typeface="Arial" charset="0"/>
              </a:rPr>
              <a:t>(neutrons and</a:t>
            </a:r>
            <a:r>
              <a:rPr lang="en-US" sz="2200" dirty="0">
                <a:latin typeface="Symbol" charset="2"/>
                <a:cs typeface="Symbol" charset="2"/>
              </a:rPr>
              <a:t> g</a:t>
            </a:r>
            <a:r>
              <a:rPr lang="en-US" sz="2200" dirty="0">
                <a:latin typeface="Arial" charset="0"/>
              </a:rPr>
              <a:t>-rays) </a:t>
            </a:r>
            <a:r>
              <a:rPr lang="pt-PT" sz="2200" dirty="0" err="1" smtClean="0">
                <a:solidFill>
                  <a:schemeClr val="accent2"/>
                </a:solidFill>
                <a:latin typeface="Arial" charset="0"/>
              </a:rPr>
              <a:t>and</a:t>
            </a:r>
            <a:r>
              <a:rPr lang="pt-PT" sz="2200" dirty="0" smtClean="0">
                <a:latin typeface="Arial" charset="0"/>
              </a:rPr>
              <a:t> </a:t>
            </a:r>
            <a:r>
              <a:rPr lang="pt-PT" sz="2200" dirty="0" err="1" smtClean="0">
                <a:latin typeface="Arial" charset="0"/>
              </a:rPr>
              <a:t>high</a:t>
            </a:r>
            <a:r>
              <a:rPr lang="pt-PT" sz="2200" dirty="0" smtClean="0">
                <a:latin typeface="Arial" charset="0"/>
              </a:rPr>
              <a:t> </a:t>
            </a:r>
            <a:r>
              <a:rPr lang="pt-PT" sz="2200" dirty="0" err="1" smtClean="0">
                <a:latin typeface="Arial" charset="0"/>
              </a:rPr>
              <a:t>magnetic</a:t>
            </a:r>
            <a:r>
              <a:rPr lang="pt-PT" sz="2200" dirty="0" smtClean="0">
                <a:latin typeface="Arial" charset="0"/>
              </a:rPr>
              <a:t> </a:t>
            </a:r>
            <a:r>
              <a:rPr lang="pt-PT" sz="2200" dirty="0" err="1" smtClean="0">
                <a:latin typeface="Arial" charset="0"/>
              </a:rPr>
              <a:t>field</a:t>
            </a:r>
            <a:endParaRPr lang="pt-PT" sz="1800" b="0" dirty="0">
              <a:latin typeface="Arial" charset="0"/>
            </a:endParaRPr>
          </a:p>
        </p:txBody>
      </p:sp>
      <p:sp>
        <p:nvSpPr>
          <p:cNvPr id="109573" name="Rectangle 3"/>
          <p:cNvSpPr>
            <a:spLocks noChangeArrowheads="1"/>
          </p:cNvSpPr>
          <p:nvPr/>
        </p:nvSpPr>
        <p:spPr bwMode="auto">
          <a:xfrm>
            <a:off x="323850" y="5681663"/>
            <a:ext cx="8459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pt-PT"/>
          </a:p>
        </p:txBody>
      </p:sp>
      <p:sp>
        <p:nvSpPr>
          <p:cNvPr id="84997" name="Rectangle 5"/>
          <p:cNvSpPr>
            <a:spLocks noChangeArrowheads="1"/>
          </p:cNvSpPr>
          <p:nvPr/>
        </p:nvSpPr>
        <p:spPr bwMode="auto">
          <a:xfrm>
            <a:off x="3059113" y="5478463"/>
            <a:ext cx="50038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pt-PT" sz="1600" dirty="0" err="1">
                <a:solidFill>
                  <a:srgbClr val="333399"/>
                </a:solidFill>
              </a:rPr>
              <a:t>Bioshield</a:t>
            </a:r>
            <a:endParaRPr lang="pt-PT" sz="1600" dirty="0">
              <a:solidFill>
                <a:srgbClr val="333399"/>
              </a:solidFill>
            </a:endParaRPr>
          </a:p>
          <a:p>
            <a:pPr>
              <a:defRPr/>
            </a:pPr>
            <a:r>
              <a:rPr lang="pt-PT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1-2 </a:t>
            </a:r>
            <a:r>
              <a:rPr lang="pt-PT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Gy</a:t>
            </a:r>
            <a:r>
              <a:rPr lang="pt-PT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/h </a:t>
            </a:r>
            <a:r>
              <a:rPr lang="pt-PT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from</a:t>
            </a:r>
            <a:r>
              <a:rPr lang="pt-PT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t-PT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charset="2"/>
                <a:cs typeface="Symbol" charset="2"/>
              </a:rPr>
              <a:t>g</a:t>
            </a:r>
            <a:r>
              <a:rPr lang="pt-PT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</a:t>
            </a:r>
            <a:r>
              <a:rPr lang="pt-PT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rays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2843213" y="1268413"/>
            <a:ext cx="0" cy="5111750"/>
          </a:xfrm>
          <a:prstGeom prst="line">
            <a:avLst/>
          </a:prstGeom>
          <a:ln w="38100" cmpd="sng">
            <a:solidFill>
              <a:srgbClr val="FD7403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411413" y="1268413"/>
            <a:ext cx="0" cy="5111750"/>
          </a:xfrm>
          <a:prstGeom prst="line">
            <a:avLst/>
          </a:prstGeom>
          <a:ln w="38100" cmpd="sng">
            <a:solidFill>
              <a:schemeClr val="accent2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2411413" y="5516563"/>
            <a:ext cx="647700" cy="288925"/>
          </a:xfrm>
          <a:prstGeom prst="line">
            <a:avLst/>
          </a:prstGeom>
          <a:ln w="38100" cmpd="sng">
            <a:solidFill>
              <a:srgbClr val="33339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059113" y="5516563"/>
            <a:ext cx="0" cy="600075"/>
          </a:xfrm>
          <a:prstGeom prst="line">
            <a:avLst/>
          </a:prstGeom>
          <a:ln w="38100" cmpd="sng">
            <a:solidFill>
              <a:srgbClr val="33339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2843213" y="1700213"/>
            <a:ext cx="720725" cy="504825"/>
          </a:xfrm>
          <a:prstGeom prst="line">
            <a:avLst/>
          </a:prstGeom>
          <a:ln w="38100" cmpd="sng">
            <a:solidFill>
              <a:srgbClr val="FD740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563938" y="1268413"/>
            <a:ext cx="0" cy="936625"/>
          </a:xfrm>
          <a:prstGeom prst="line">
            <a:avLst/>
          </a:prstGeom>
          <a:ln w="38100" cmpd="sng">
            <a:solidFill>
              <a:srgbClr val="FD740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4932363" y="3141663"/>
            <a:ext cx="3960812" cy="3455987"/>
          </a:xfrm>
          <a:prstGeom prst="roundRect">
            <a:avLst>
              <a:gd name="adj" fmla="val 3266"/>
            </a:avLst>
          </a:prstGeom>
          <a:solidFill>
            <a:schemeClr val="bg1">
              <a:lumMod val="95000"/>
              <a:alpha val="91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Aft>
                <a:spcPts val="1200"/>
              </a:spcAft>
              <a:defRPr/>
            </a:pPr>
            <a:r>
              <a:rPr lang="fr-FR" sz="2000" dirty="0">
                <a:solidFill>
                  <a:srgbClr val="FD7403"/>
                </a:solidFill>
              </a:rPr>
              <a:t>1 SEU / min</a:t>
            </a:r>
            <a:r>
              <a:rPr lang="fr-FR" sz="1800" dirty="0">
                <a:solidFill>
                  <a:srgbClr val="FF6600"/>
                </a:solidFill>
              </a:rPr>
              <a:t>.</a:t>
            </a:r>
            <a:r>
              <a:rPr lang="fr-FR" sz="1800" dirty="0">
                <a:solidFill>
                  <a:schemeClr val="accent2"/>
                </a:solidFill>
              </a:rPr>
              <a:t> for </a:t>
            </a:r>
            <a:r>
              <a:rPr lang="fr-FR" sz="1800" dirty="0" err="1">
                <a:solidFill>
                  <a:srgbClr val="FD7403"/>
                </a:solidFill>
              </a:rPr>
              <a:t>fast</a:t>
            </a:r>
            <a:r>
              <a:rPr lang="fr-FR" sz="1800" dirty="0">
                <a:solidFill>
                  <a:srgbClr val="FD7403"/>
                </a:solidFill>
              </a:rPr>
              <a:t> </a:t>
            </a:r>
            <a:r>
              <a:rPr lang="fr-FR" sz="1800" dirty="0" err="1">
                <a:solidFill>
                  <a:srgbClr val="FD7403"/>
                </a:solidFill>
              </a:rPr>
              <a:t>controller</a:t>
            </a:r>
            <a:r>
              <a:rPr lang="fr-FR" sz="1800" dirty="0">
                <a:solidFill>
                  <a:srgbClr val="FD7403"/>
                </a:solidFill>
              </a:rPr>
              <a:t> </a:t>
            </a:r>
            <a:r>
              <a:rPr lang="fr-FR" sz="1800" dirty="0" err="1">
                <a:solidFill>
                  <a:srgbClr val="FD7403"/>
                </a:solidFill>
              </a:rPr>
              <a:t>boards</a:t>
            </a:r>
            <a:r>
              <a:rPr lang="fr-FR" sz="1800" dirty="0">
                <a:solidFill>
                  <a:srgbClr val="FD7403"/>
                </a:solidFill>
              </a:rPr>
              <a:t> 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corrupt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or system </a:t>
            </a:r>
            <a:r>
              <a:rPr lang="fr-F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hangs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-up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spcAft>
                <a:spcPts val="1200"/>
              </a:spcAft>
              <a:defRPr/>
            </a:pPr>
            <a:r>
              <a:rPr lang="en-US" sz="2000" dirty="0">
                <a:solidFill>
                  <a:srgbClr val="FD7403"/>
                </a:solidFill>
              </a:rPr>
              <a:t>L</a:t>
            </a:r>
            <a:r>
              <a:rPr lang="fr-FR" sz="2000" dirty="0" err="1">
                <a:solidFill>
                  <a:srgbClr val="FD7403"/>
                </a:solidFill>
              </a:rPr>
              <a:t>ife</a:t>
            </a:r>
            <a:r>
              <a:rPr lang="fr-FR" sz="2000" dirty="0">
                <a:solidFill>
                  <a:srgbClr val="FD7403"/>
                </a:solidFill>
              </a:rPr>
              <a:t> time </a:t>
            </a:r>
            <a:r>
              <a:rPr lang="fr-FR" sz="2000" dirty="0" err="1">
                <a:solidFill>
                  <a:srgbClr val="FD7403"/>
                </a:solidFill>
              </a:rPr>
              <a:t>limit</a:t>
            </a:r>
            <a:r>
              <a:rPr lang="fr-FR" sz="2000" dirty="0">
                <a:solidFill>
                  <a:srgbClr val="FD7403"/>
                </a:solidFill>
              </a:rPr>
              <a:t> </a:t>
            </a:r>
            <a:r>
              <a:rPr lang="fr-FR" sz="1800" dirty="0">
                <a:solidFill>
                  <a:schemeClr val="accent2"/>
                </a:solidFill>
              </a:rPr>
              <a:t>of </a:t>
            </a:r>
            <a:r>
              <a:rPr lang="fr-FR" sz="2000" dirty="0">
                <a:solidFill>
                  <a:srgbClr val="FD7403"/>
                </a:solidFill>
              </a:rPr>
              <a:t>50 Gy</a:t>
            </a:r>
            <a:r>
              <a:rPr lang="fr-FR" sz="1800" dirty="0">
                <a:solidFill>
                  <a:schemeClr val="accent2"/>
                </a:solidFill>
              </a:rPr>
              <a:t> </a:t>
            </a:r>
            <a:r>
              <a:rPr lang="fr-FR" sz="1800" dirty="0">
                <a:solidFill>
                  <a:schemeClr val="accent2"/>
                </a:solidFill>
                <a:latin typeface="Symbol" charset="2"/>
                <a:cs typeface="Symbol" charset="2"/>
              </a:rPr>
              <a:t>g</a:t>
            </a:r>
            <a:r>
              <a:rPr lang="fr-FR" sz="1800" dirty="0">
                <a:solidFill>
                  <a:schemeClr val="accent2"/>
                </a:solidFill>
              </a:rPr>
              <a:t>-</a:t>
            </a:r>
            <a:r>
              <a:rPr lang="fr-FR" sz="1800" dirty="0" err="1">
                <a:solidFill>
                  <a:schemeClr val="accent2"/>
                </a:solidFill>
              </a:rPr>
              <a:t>exposure</a:t>
            </a:r>
            <a:r>
              <a:rPr lang="fr-FR" sz="1800" dirty="0">
                <a:solidFill>
                  <a:schemeClr val="accent2"/>
                </a:solidFill>
              </a:rPr>
              <a:t>  for </a:t>
            </a:r>
            <a:r>
              <a:rPr lang="fr-FR" sz="1800" dirty="0" err="1">
                <a:solidFill>
                  <a:srgbClr val="FD7403"/>
                </a:solidFill>
              </a:rPr>
              <a:t>analog</a:t>
            </a:r>
            <a:r>
              <a:rPr lang="fr-FR" sz="1800" dirty="0">
                <a:solidFill>
                  <a:srgbClr val="FD7403"/>
                </a:solidFill>
              </a:rPr>
              <a:t> COTS  </a:t>
            </a:r>
            <a:endParaRPr lang="en-US" sz="1800" dirty="0">
              <a:solidFill>
                <a:srgbClr val="FD7403"/>
              </a:solidFill>
            </a:endParaRPr>
          </a:p>
          <a:p>
            <a:pPr>
              <a:spcAft>
                <a:spcPts val="1200"/>
              </a:spcAft>
              <a:defRPr/>
            </a:pPr>
            <a:r>
              <a:rPr lang="fr-FR" sz="2000" dirty="0">
                <a:solidFill>
                  <a:srgbClr val="FD7403"/>
                </a:solidFill>
              </a:rPr>
              <a:t>HV power </a:t>
            </a:r>
            <a:r>
              <a:rPr lang="fr-FR" sz="2000" dirty="0" err="1">
                <a:solidFill>
                  <a:srgbClr val="FD7403"/>
                </a:solidFill>
              </a:rPr>
              <a:t>supply</a:t>
            </a:r>
            <a:r>
              <a:rPr lang="fr-FR" sz="2000" dirty="0">
                <a:solidFill>
                  <a:srgbClr val="FD7403"/>
                </a:solidFill>
              </a:rPr>
              <a:t> </a:t>
            </a:r>
            <a:r>
              <a:rPr lang="fr-FR" sz="2000" dirty="0" err="1">
                <a:solidFill>
                  <a:srgbClr val="FD7403"/>
                </a:solidFill>
              </a:rPr>
              <a:t>failure</a:t>
            </a:r>
            <a:r>
              <a:rPr lang="fr-FR" sz="2000" dirty="0">
                <a:solidFill>
                  <a:srgbClr val="FD7403"/>
                </a:solidFill>
              </a:rPr>
              <a:t> </a:t>
            </a:r>
            <a:r>
              <a:rPr lang="fr-FR" sz="1800" dirty="0">
                <a:solidFill>
                  <a:schemeClr val="accent2"/>
                </a:solidFill>
              </a:rPr>
              <a:t>due to </a:t>
            </a:r>
            <a:r>
              <a:rPr lang="fr-FR" sz="2000" dirty="0">
                <a:solidFill>
                  <a:srgbClr val="FD7403"/>
                </a:solidFill>
              </a:rPr>
              <a:t>SEB</a:t>
            </a:r>
            <a:r>
              <a:rPr lang="fr-FR" sz="1800" dirty="0">
                <a:solidFill>
                  <a:schemeClr val="accent2"/>
                </a:solidFill>
              </a:rPr>
              <a:t> </a:t>
            </a:r>
            <a:br>
              <a:rPr lang="fr-FR" sz="1800" dirty="0">
                <a:solidFill>
                  <a:schemeClr val="accent2"/>
                </a:solidFill>
              </a:rPr>
            </a:br>
            <a:r>
              <a:rPr lang="fr-FR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Careful</a:t>
            </a:r>
            <a:r>
              <a:rPr lang="fr-FR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components </a:t>
            </a:r>
            <a:r>
              <a:rPr lang="fr-FR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selection</a:t>
            </a:r>
            <a:r>
              <a:rPr lang="fr-FR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necessary</a:t>
            </a:r>
            <a:r>
              <a:rPr lang="fr-FR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~1 SEB / 10 </a:t>
            </a:r>
            <a:r>
              <a:rPr lang="fr-FR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hours</a:t>
            </a:r>
            <a:r>
              <a:rPr lang="fr-FR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for COTS PS@ 300 V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211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Picture 3" descr="DSCF100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6863" cy="688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4" name="Picture 3" descr="DSCF1004.JPG"/>
          <p:cNvSpPr>
            <a:spLocks noChangeAspect="1"/>
          </p:cNvSpPr>
          <p:nvPr/>
        </p:nvSpPr>
        <p:spPr bwMode="auto">
          <a:xfrm>
            <a:off x="-28575" y="-31750"/>
            <a:ext cx="9186863" cy="688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323850" y="2997200"/>
            <a:ext cx="3168650" cy="2016125"/>
          </a:xfrm>
          <a:prstGeom prst="roundRect">
            <a:avLst>
              <a:gd name="adj" fmla="val 7906"/>
            </a:avLst>
          </a:prstGeom>
          <a:solidFill>
            <a:schemeClr val="bg1">
              <a:lumMod val="95000"/>
              <a:alpha val="79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rgbClr val="FD7403"/>
                </a:solidFill>
              </a:rPr>
              <a:t>RTM</a:t>
            </a:r>
            <a:r>
              <a:rPr lang="en-US" dirty="0">
                <a:solidFill>
                  <a:srgbClr val="FD7403"/>
                </a:solidFill>
              </a:rPr>
              <a:t> </a:t>
            </a:r>
            <a:r>
              <a:rPr lang="en-US" dirty="0">
                <a:solidFill>
                  <a:srgbClr val="7F7F7F"/>
                </a:solidFill>
              </a:rPr>
              <a:t>with</a:t>
            </a:r>
            <a:r>
              <a:rPr lang="en-US" dirty="0">
                <a:solidFill>
                  <a:srgbClr val="FD7403"/>
                </a:solidFill>
              </a:rPr>
              <a:t> </a:t>
            </a:r>
            <a:r>
              <a:rPr lang="en-US" sz="2800" dirty="0" err="1">
                <a:solidFill>
                  <a:srgbClr val="FD7403"/>
                </a:solidFill>
              </a:rPr>
              <a:t>PCIe</a:t>
            </a:r>
            <a:r>
              <a:rPr lang="en-US" dirty="0">
                <a:solidFill>
                  <a:srgbClr val="FD7403"/>
                </a:solidFill>
              </a:rPr>
              <a:t> </a:t>
            </a:r>
            <a:r>
              <a:rPr lang="en-US" dirty="0">
                <a:solidFill>
                  <a:srgbClr val="7F7F7F"/>
                </a:solidFill>
              </a:rPr>
              <a:t>over</a:t>
            </a:r>
            <a:r>
              <a:rPr lang="en-US" dirty="0">
                <a:solidFill>
                  <a:srgbClr val="FD7403"/>
                </a:solidFill>
              </a:rPr>
              <a:t> </a:t>
            </a:r>
            <a:r>
              <a:rPr lang="en-US" sz="2800" dirty="0">
                <a:solidFill>
                  <a:srgbClr val="FD7403"/>
                </a:solidFill>
              </a:rPr>
              <a:t>Optical Fiber</a:t>
            </a:r>
            <a:r>
              <a:rPr lang="en-US" dirty="0">
                <a:solidFill>
                  <a:srgbClr val="FD7403"/>
                </a:solidFill>
              </a:rPr>
              <a:t> </a:t>
            </a:r>
            <a:r>
              <a:rPr lang="en-US" dirty="0">
                <a:solidFill>
                  <a:srgbClr val="7F7F7F"/>
                </a:solidFill>
              </a:rPr>
              <a:t>for </a:t>
            </a:r>
            <a:r>
              <a:rPr lang="en-US" dirty="0">
                <a:solidFill>
                  <a:srgbClr val="FD7403"/>
                </a:solidFill>
              </a:rPr>
              <a:t>ATCA </a:t>
            </a:r>
            <a:r>
              <a:rPr lang="en-US" dirty="0" err="1">
                <a:solidFill>
                  <a:srgbClr val="FD7403"/>
                </a:solidFill>
              </a:rPr>
              <a:t>PCIe</a:t>
            </a:r>
            <a:r>
              <a:rPr lang="en-US" dirty="0">
                <a:solidFill>
                  <a:srgbClr val="FD7403"/>
                </a:solidFill>
              </a:rPr>
              <a:t> Switch card </a:t>
            </a:r>
          </a:p>
        </p:txBody>
      </p:sp>
      <p:cxnSp>
        <p:nvCxnSpPr>
          <p:cNvPr id="24" name="Straight Arrow Connector 23"/>
          <p:cNvCxnSpPr>
            <a:stCxn id="14" idx="3"/>
          </p:cNvCxnSpPr>
          <p:nvPr/>
        </p:nvCxnSpPr>
        <p:spPr>
          <a:xfrm>
            <a:off x="3492500" y="4005263"/>
            <a:ext cx="935038" cy="215900"/>
          </a:xfrm>
          <a:prstGeom prst="straightConnector1">
            <a:avLst/>
          </a:prstGeom>
          <a:ln w="28575" cmpd="sng">
            <a:solidFill>
              <a:srgbClr val="FD740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OSS-PCIe-CBL-ACT-x4-10M"/>
          <p:cNvPicPr/>
          <p:nvPr/>
        </p:nvPicPr>
        <p:blipFill>
          <a:blip r:embed="rId3" cstate="print">
            <a:alphaModFix/>
          </a:blip>
          <a:srcRect/>
          <a:stretch>
            <a:fillRect/>
          </a:stretch>
        </p:blipFill>
        <p:spPr bwMode="auto">
          <a:xfrm>
            <a:off x="5076056" y="4221088"/>
            <a:ext cx="3888432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6804025" y="5876925"/>
            <a:ext cx="2160588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PT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One</a:t>
            </a:r>
            <a:r>
              <a:rPr lang="pt-PT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Stop </a:t>
            </a:r>
            <a:r>
              <a:rPr lang="pt-PT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Systems</a:t>
            </a:r>
            <a:r>
              <a:rPr lang="pt-PT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fiber</a:t>
            </a:r>
            <a:r>
              <a:rPr lang="pt-PT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optic</a:t>
            </a:r>
            <a:r>
              <a:rPr lang="pt-PT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PCIe</a:t>
            </a:r>
            <a:r>
              <a:rPr lang="pt-PT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x4 </a:t>
            </a:r>
            <a:r>
              <a:rPr lang="pt-PT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connection</a:t>
            </a:r>
            <a:r>
              <a:rPr lang="pt-PT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kit (10 </a:t>
            </a:r>
            <a:r>
              <a:rPr lang="pt-PT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and</a:t>
            </a:r>
            <a:r>
              <a:rPr lang="pt-PT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100 m </a:t>
            </a:r>
            <a:r>
              <a:rPr lang="pt-PT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length</a:t>
            </a:r>
            <a:r>
              <a:rPr lang="pt-PT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</p:txBody>
      </p:sp>
      <p:cxnSp>
        <p:nvCxnSpPr>
          <p:cNvPr id="27" name="Straight Arrow Connector 26"/>
          <p:cNvCxnSpPr>
            <a:stCxn id="25" idx="1"/>
          </p:cNvCxnSpPr>
          <p:nvPr/>
        </p:nvCxnSpPr>
        <p:spPr>
          <a:xfrm flipH="1" flipV="1">
            <a:off x="4140200" y="5372100"/>
            <a:ext cx="936625" cy="73025"/>
          </a:xfrm>
          <a:prstGeom prst="straightConnector1">
            <a:avLst/>
          </a:prstGeom>
          <a:ln w="28575" cmpd="sng">
            <a:solidFill>
              <a:srgbClr val="FD740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400" name="Title 2"/>
          <p:cNvSpPr>
            <a:spLocks noGrp="1"/>
          </p:cNvSpPr>
          <p:nvPr>
            <p:ph type="title"/>
          </p:nvPr>
        </p:nvSpPr>
        <p:spPr>
          <a:xfrm>
            <a:off x="250825" y="188913"/>
            <a:ext cx="8785671" cy="719137"/>
          </a:xfrm>
        </p:spPr>
        <p:txBody>
          <a:bodyPr/>
          <a:lstStyle/>
          <a:p>
            <a:r>
              <a:rPr lang="pt-PT" sz="2800" dirty="0" err="1">
                <a:latin typeface="Arial" charset="0"/>
              </a:rPr>
              <a:t>Secluding</a:t>
            </a:r>
            <a:r>
              <a:rPr lang="pt-PT" sz="2800" dirty="0">
                <a:latin typeface="Arial" charset="0"/>
              </a:rPr>
              <a:t> </a:t>
            </a:r>
            <a:r>
              <a:rPr lang="pt-PT" sz="2800" dirty="0" err="1">
                <a:latin typeface="Arial" charset="0"/>
              </a:rPr>
              <a:t>the</a:t>
            </a:r>
            <a:r>
              <a:rPr lang="pt-PT" sz="2800" dirty="0">
                <a:latin typeface="Arial" charset="0"/>
              </a:rPr>
              <a:t> </a:t>
            </a:r>
            <a:r>
              <a:rPr lang="pt-PT" sz="2800" dirty="0" err="1">
                <a:latin typeface="Arial" charset="0"/>
              </a:rPr>
              <a:t>controller</a:t>
            </a:r>
            <a:r>
              <a:rPr lang="pt-PT" sz="2800" dirty="0">
                <a:latin typeface="Arial" charset="0"/>
              </a:rPr>
              <a:t> </a:t>
            </a:r>
            <a:r>
              <a:rPr lang="pt-PT" sz="2800" dirty="0" err="1">
                <a:latin typeface="Arial" charset="0"/>
              </a:rPr>
              <a:t>from</a:t>
            </a:r>
            <a:r>
              <a:rPr lang="pt-PT" sz="2800" dirty="0">
                <a:latin typeface="Arial" charset="0"/>
              </a:rPr>
              <a:t> </a:t>
            </a:r>
            <a:r>
              <a:rPr lang="pt-PT" sz="2800" dirty="0" err="1">
                <a:latin typeface="Arial" charset="0"/>
              </a:rPr>
              <a:t>radiation</a:t>
            </a:r>
            <a:r>
              <a:rPr lang="pt-PT" sz="2800" dirty="0">
                <a:latin typeface="Arial" charset="0"/>
              </a:rPr>
              <a:t> </a:t>
            </a:r>
            <a:r>
              <a:rPr lang="pt-PT" sz="2800" dirty="0" err="1">
                <a:latin typeface="Arial" charset="0"/>
              </a:rPr>
              <a:t>areas</a:t>
            </a:r>
            <a:endParaRPr lang="en-US" sz="2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2155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982650" y="1599174"/>
            <a:ext cx="5456267" cy="40753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2758" y="188640"/>
            <a:ext cx="82957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err="1">
                <a:solidFill>
                  <a:srgbClr val="FD7403"/>
                </a:solidFill>
              </a:rPr>
              <a:t>Secluding</a:t>
            </a:r>
            <a:r>
              <a:rPr lang="pt-PT" sz="2800" b="1" dirty="0">
                <a:solidFill>
                  <a:srgbClr val="FD7403"/>
                </a:solidFill>
              </a:rPr>
              <a:t> </a:t>
            </a:r>
            <a:r>
              <a:rPr lang="pt-PT" sz="2800" b="1" dirty="0" err="1">
                <a:solidFill>
                  <a:srgbClr val="FD7403"/>
                </a:solidFill>
              </a:rPr>
              <a:t>the</a:t>
            </a:r>
            <a:r>
              <a:rPr lang="pt-PT" sz="2800" b="1" dirty="0">
                <a:solidFill>
                  <a:srgbClr val="FD7403"/>
                </a:solidFill>
              </a:rPr>
              <a:t> </a:t>
            </a:r>
            <a:r>
              <a:rPr lang="pt-PT" sz="2800" b="1" dirty="0" err="1">
                <a:solidFill>
                  <a:srgbClr val="FD7403"/>
                </a:solidFill>
              </a:rPr>
              <a:t>controller</a:t>
            </a:r>
            <a:r>
              <a:rPr lang="pt-PT" sz="2800" b="1" dirty="0">
                <a:solidFill>
                  <a:srgbClr val="FD7403"/>
                </a:solidFill>
              </a:rPr>
              <a:t> </a:t>
            </a:r>
            <a:r>
              <a:rPr lang="pt-PT" sz="2800" b="1" dirty="0" err="1">
                <a:solidFill>
                  <a:srgbClr val="FD7403"/>
                </a:solidFill>
              </a:rPr>
              <a:t>from</a:t>
            </a:r>
            <a:r>
              <a:rPr lang="pt-PT" sz="2800" b="1" dirty="0">
                <a:solidFill>
                  <a:srgbClr val="FD7403"/>
                </a:solidFill>
              </a:rPr>
              <a:t> </a:t>
            </a:r>
            <a:r>
              <a:rPr lang="pt-PT" sz="2800" b="1" dirty="0" err="1">
                <a:solidFill>
                  <a:srgbClr val="FD7403"/>
                </a:solidFill>
              </a:rPr>
              <a:t>radiation</a:t>
            </a:r>
            <a:r>
              <a:rPr lang="pt-PT" sz="2800" b="1" dirty="0">
                <a:solidFill>
                  <a:srgbClr val="FD7403"/>
                </a:solidFill>
              </a:rPr>
              <a:t> </a:t>
            </a:r>
            <a:r>
              <a:rPr lang="pt-PT" sz="2800" b="1" dirty="0" err="1">
                <a:solidFill>
                  <a:srgbClr val="FD7403"/>
                </a:solidFill>
              </a:rPr>
              <a:t>areas</a:t>
            </a:r>
            <a:endParaRPr lang="pt-PT" sz="2800" b="1" dirty="0">
              <a:solidFill>
                <a:srgbClr val="FD7403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52758" y="852569"/>
            <a:ext cx="3664832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pt-PT" sz="2000" dirty="0" smtClean="0">
                <a:solidFill>
                  <a:srgbClr val="003366"/>
                </a:solidFill>
                <a:cs typeface="Arial" panose="020B0604020202020204" pitchFamily="34" charset="0"/>
              </a:rPr>
              <a:t>IPFN ATCA </a:t>
            </a:r>
            <a:r>
              <a:rPr lang="en-US" altLang="pt-PT" dirty="0" smtClean="0">
                <a:solidFill>
                  <a:srgbClr val="FD7403"/>
                </a:solidFill>
                <a:cs typeface="Arial" panose="020B0604020202020204" pitchFamily="34" charset="0"/>
              </a:rPr>
              <a:t>demonstration system</a:t>
            </a:r>
            <a:r>
              <a:rPr lang="en-US" altLang="pt-PT" sz="2000" dirty="0" smtClean="0">
                <a:solidFill>
                  <a:srgbClr val="003366"/>
                </a:solidFill>
                <a:cs typeface="Arial" panose="020B0604020202020204" pitchFamily="34" charset="0"/>
              </a:rPr>
              <a:t> with </a:t>
            </a:r>
            <a:r>
              <a:rPr lang="en-US" altLang="pt-PT" dirty="0" smtClean="0">
                <a:solidFill>
                  <a:srgbClr val="FD7403"/>
                </a:solidFill>
                <a:cs typeface="Arial" panose="020B0604020202020204" pitchFamily="34" charset="0"/>
              </a:rPr>
              <a:t>hardware and software level Hot Swap </a:t>
            </a:r>
            <a:r>
              <a:rPr lang="en-US" altLang="pt-PT" sz="20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exhibited at ANIMMA 2015</a:t>
            </a:r>
          </a:p>
          <a:p>
            <a:pPr eaLnBrk="1" hangingPunct="1"/>
            <a:endParaRPr lang="en-US" altLang="pt-PT" sz="2000" dirty="0">
              <a:solidFill>
                <a:srgbClr val="003366"/>
              </a:solidFill>
              <a:cs typeface="Arial" panose="020B0604020202020204" pitchFamily="34" charset="0"/>
            </a:endParaRPr>
          </a:p>
          <a:p>
            <a:pPr eaLnBrk="1" hangingPunct="1"/>
            <a:r>
              <a:rPr lang="en-US" altLang="pt-PT" dirty="0" smtClean="0">
                <a:solidFill>
                  <a:srgbClr val="FD7403"/>
                </a:solidFill>
                <a:cs typeface="Arial" panose="020B0604020202020204" pitchFamily="34" charset="0"/>
              </a:rPr>
              <a:t>100 meter fiber optics link </a:t>
            </a:r>
            <a:r>
              <a:rPr lang="en-US" altLang="pt-PT" sz="2000" dirty="0" smtClean="0">
                <a:solidFill>
                  <a:srgbClr val="003366"/>
                </a:solidFill>
                <a:cs typeface="Arial" panose="020B0604020202020204" pitchFamily="34" charset="0"/>
              </a:rPr>
              <a:t>to computer allows host to be located </a:t>
            </a:r>
            <a:r>
              <a:rPr lang="en-US" altLang="pt-PT" dirty="0" smtClean="0">
                <a:solidFill>
                  <a:srgbClr val="FD7403"/>
                </a:solidFill>
                <a:cs typeface="Arial" panose="020B0604020202020204" pitchFamily="34" charset="0"/>
              </a:rPr>
              <a:t>far from risk of hazardous radiation exposure</a:t>
            </a:r>
            <a:r>
              <a:rPr lang="en-US" altLang="pt-PT" sz="2000" dirty="0" smtClean="0">
                <a:solidFill>
                  <a:srgbClr val="003366"/>
                </a:solidFill>
                <a:cs typeface="Arial" panose="020B0604020202020204" pitchFamily="34" charset="0"/>
              </a:rPr>
              <a:t> </a:t>
            </a:r>
          </a:p>
          <a:p>
            <a:pPr eaLnBrk="1" hangingPunct="1"/>
            <a:endParaRPr lang="en-US" altLang="pt-PT" sz="2000" dirty="0" smtClean="0">
              <a:solidFill>
                <a:srgbClr val="003366"/>
              </a:solidFill>
              <a:cs typeface="Arial" panose="020B0604020202020204" pitchFamily="34" charset="0"/>
            </a:endParaRPr>
          </a:p>
          <a:p>
            <a:pPr eaLnBrk="1" hangingPunct="1"/>
            <a:r>
              <a:rPr lang="en-US" altLang="pt-PT" sz="2000" dirty="0" smtClean="0">
                <a:solidFill>
                  <a:srgbClr val="003366"/>
                </a:solidFill>
                <a:cs typeface="Arial" panose="020B0604020202020204" pitchFamily="34" charset="0"/>
              </a:rPr>
              <a:t>The platform can be </a:t>
            </a:r>
            <a:r>
              <a:rPr lang="en-US" altLang="pt-PT" dirty="0" smtClean="0">
                <a:solidFill>
                  <a:srgbClr val="FD7403"/>
                </a:solidFill>
                <a:cs typeface="Arial" panose="020B0604020202020204" pitchFamily="34" charset="0"/>
              </a:rPr>
              <a:t>configured for other redundancy schemes (N+M)</a:t>
            </a:r>
          </a:p>
          <a:p>
            <a:pPr eaLnBrk="1" hangingPunct="1"/>
            <a:endParaRPr lang="en-US" altLang="pt-PT" sz="2000" dirty="0">
              <a:solidFill>
                <a:srgbClr val="003366"/>
              </a:solidFill>
              <a:cs typeface="Arial" panose="020B0604020202020204" pitchFamily="34" charset="0"/>
            </a:endParaRPr>
          </a:p>
        </p:txBody>
      </p:sp>
      <p:cxnSp>
        <p:nvCxnSpPr>
          <p:cNvPr id="3" name="Conexão Reta Unidirecional 2"/>
          <p:cNvCxnSpPr/>
          <p:nvPr/>
        </p:nvCxnSpPr>
        <p:spPr>
          <a:xfrm>
            <a:off x="4211960" y="3192778"/>
            <a:ext cx="2664296" cy="1028310"/>
          </a:xfrm>
          <a:prstGeom prst="straightConnector1">
            <a:avLst/>
          </a:prstGeom>
          <a:ln w="38100">
            <a:solidFill>
              <a:srgbClr val="FD740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92179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2856" y="0"/>
            <a:ext cx="85311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9" t="20061" r="15412" b="20850"/>
          <a:stretch/>
        </p:blipFill>
        <p:spPr bwMode="auto">
          <a:xfrm>
            <a:off x="1" y="1556792"/>
            <a:ext cx="4860032" cy="4196517"/>
          </a:xfrm>
          <a:prstGeom prst="rect">
            <a:avLst/>
          </a:prstGeom>
          <a:noFill/>
          <a:ln>
            <a:noFill/>
          </a:ln>
          <a:effectLst>
            <a:outerShdw blurRad="127000" dist="76200" dir="318001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0" name="Content Placeholder 1"/>
          <p:cNvSpPr>
            <a:spLocks noGrp="1"/>
          </p:cNvSpPr>
          <p:nvPr>
            <p:ph idx="1"/>
          </p:nvPr>
        </p:nvSpPr>
        <p:spPr>
          <a:xfrm>
            <a:off x="4572000" y="1341438"/>
            <a:ext cx="4319588" cy="4525962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ts val="1800"/>
              </a:spcAft>
              <a:buFontTx/>
              <a:buNone/>
              <a:defRPr/>
            </a:pPr>
            <a:r>
              <a:rPr lang="pt-PT" sz="2000" dirty="0">
                <a:latin typeface="Arial" charset="0"/>
              </a:rPr>
              <a:t>N</a:t>
            </a:r>
            <a:r>
              <a:rPr lang="pt-PT" sz="2000" dirty="0" smtClean="0">
                <a:latin typeface="Arial" charset="0"/>
              </a:rPr>
              <a:t>on </a:t>
            </a:r>
            <a:r>
              <a:rPr lang="pt-PT" sz="2000" dirty="0" err="1" smtClean="0">
                <a:latin typeface="Arial" charset="0"/>
              </a:rPr>
              <a:t>radiation</a:t>
            </a:r>
            <a:r>
              <a:rPr lang="pt-PT" sz="2000" dirty="0" smtClean="0">
                <a:latin typeface="Arial" charset="0"/>
              </a:rPr>
              <a:t> </a:t>
            </a:r>
            <a:r>
              <a:rPr lang="pt-PT" sz="2000" dirty="0" err="1" smtClean="0">
                <a:latin typeface="Arial" charset="0"/>
              </a:rPr>
              <a:t>hardned</a:t>
            </a:r>
            <a:r>
              <a:rPr lang="pt-PT" sz="2000" dirty="0" smtClean="0">
                <a:latin typeface="Arial" charset="0"/>
              </a:rPr>
              <a:t> </a:t>
            </a:r>
            <a:r>
              <a:rPr lang="pt-PT" sz="2400" dirty="0" smtClean="0">
                <a:solidFill>
                  <a:srgbClr val="FD7403"/>
                </a:solidFill>
                <a:latin typeface="Arial" charset="0"/>
              </a:rPr>
              <a:t>COTS </a:t>
            </a:r>
            <a:r>
              <a:rPr lang="pt-PT" sz="2400" dirty="0" err="1" smtClean="0">
                <a:solidFill>
                  <a:srgbClr val="FD7403"/>
                </a:solidFill>
                <a:latin typeface="Arial" charset="0"/>
              </a:rPr>
              <a:t>products</a:t>
            </a:r>
            <a:r>
              <a:rPr lang="pt-PT" sz="2000" dirty="0" smtClean="0">
                <a:latin typeface="Arial" charset="0"/>
              </a:rPr>
              <a:t>, </a:t>
            </a:r>
            <a:r>
              <a:rPr lang="pt-PT" sz="2000" dirty="0" err="1" smtClean="0">
                <a:latin typeface="Arial" charset="0"/>
              </a:rPr>
              <a:t>based</a:t>
            </a:r>
            <a:r>
              <a:rPr lang="pt-PT" sz="2000" dirty="0" smtClean="0">
                <a:latin typeface="Arial" charset="0"/>
              </a:rPr>
              <a:t> </a:t>
            </a:r>
            <a:r>
              <a:rPr lang="pt-PT" sz="2000" dirty="0" err="1" smtClean="0">
                <a:latin typeface="Arial" charset="0"/>
              </a:rPr>
              <a:t>on</a:t>
            </a:r>
            <a:r>
              <a:rPr lang="pt-PT" sz="2000" dirty="0" smtClean="0">
                <a:latin typeface="Arial" charset="0"/>
              </a:rPr>
              <a:t> SRAM </a:t>
            </a:r>
            <a:r>
              <a:rPr lang="pt-PT" sz="2000" dirty="0" err="1">
                <a:latin typeface="Arial" charset="0"/>
              </a:rPr>
              <a:t>FPGAs</a:t>
            </a:r>
            <a:r>
              <a:rPr lang="pt-PT" sz="2000" dirty="0">
                <a:latin typeface="Arial" charset="0"/>
              </a:rPr>
              <a:t> </a:t>
            </a:r>
            <a:endParaRPr lang="pt-PT" sz="2000" dirty="0" smtClean="0">
              <a:latin typeface="Arial" charset="0"/>
            </a:endParaRPr>
          </a:p>
          <a:p>
            <a:pPr>
              <a:spcBef>
                <a:spcPct val="0"/>
              </a:spcBef>
              <a:spcAft>
                <a:spcPts val="1800"/>
              </a:spcAft>
              <a:defRPr/>
            </a:pPr>
            <a:r>
              <a:rPr lang="pt-PT" sz="1800" dirty="0" smtClean="0">
                <a:solidFill>
                  <a:srgbClr val="FD7403"/>
                </a:solidFill>
                <a:latin typeface="Arial" charset="0"/>
              </a:rPr>
              <a:t>Minimize</a:t>
            </a:r>
            <a:r>
              <a:rPr lang="pt-PT" sz="1800" dirty="0" smtClean="0">
                <a:latin typeface="Arial" charset="0"/>
              </a:rPr>
              <a:t> </a:t>
            </a:r>
            <a:r>
              <a:rPr lang="pt-PT" sz="1800" dirty="0" err="1" smtClean="0">
                <a:latin typeface="Arial" charset="0"/>
              </a:rPr>
              <a:t>radiation</a:t>
            </a:r>
            <a:r>
              <a:rPr lang="pt-PT" sz="1800" dirty="0" smtClean="0">
                <a:latin typeface="Arial" charset="0"/>
              </a:rPr>
              <a:t> </a:t>
            </a:r>
            <a:r>
              <a:rPr lang="pt-PT" sz="1800" dirty="0" err="1" smtClean="0">
                <a:solidFill>
                  <a:srgbClr val="FD7403"/>
                </a:solidFill>
                <a:latin typeface="Arial" charset="0"/>
              </a:rPr>
              <a:t>immediate</a:t>
            </a:r>
            <a:r>
              <a:rPr lang="pt-PT" sz="1800" dirty="0" smtClean="0">
                <a:solidFill>
                  <a:srgbClr val="FD7403"/>
                </a:solidFill>
                <a:latin typeface="Arial" charset="0"/>
              </a:rPr>
              <a:t> </a:t>
            </a:r>
            <a:r>
              <a:rPr lang="pt-PT" sz="1800" dirty="0" err="1" smtClean="0">
                <a:solidFill>
                  <a:srgbClr val="FD7403"/>
                </a:solidFill>
                <a:latin typeface="Arial" charset="0"/>
              </a:rPr>
              <a:t>effects</a:t>
            </a:r>
            <a:r>
              <a:rPr lang="pt-PT" sz="1800" dirty="0" smtClean="0">
                <a:latin typeface="Arial" charset="0"/>
              </a:rPr>
              <a:t> (</a:t>
            </a:r>
            <a:r>
              <a:rPr lang="pt-PT" sz="1800" dirty="0">
                <a:solidFill>
                  <a:srgbClr val="FD7403"/>
                </a:solidFill>
                <a:latin typeface="Arial" charset="0"/>
              </a:rPr>
              <a:t>SEU</a:t>
            </a:r>
            <a:r>
              <a:rPr lang="pt-PT" sz="1800" dirty="0">
                <a:latin typeface="Arial" charset="0"/>
              </a:rPr>
              <a:t>)  </a:t>
            </a:r>
            <a:r>
              <a:rPr lang="pt-PT" sz="1800" dirty="0" err="1" smtClean="0">
                <a:latin typeface="Arial" charset="0"/>
              </a:rPr>
              <a:t>and</a:t>
            </a:r>
            <a:r>
              <a:rPr lang="pt-PT" sz="1800" dirty="0" smtClean="0">
                <a:latin typeface="Arial" charset="0"/>
              </a:rPr>
              <a:t> </a:t>
            </a:r>
            <a:r>
              <a:rPr lang="pt-PT" sz="1800" dirty="0" err="1" smtClean="0">
                <a:latin typeface="Arial" charset="0"/>
              </a:rPr>
              <a:t>transient</a:t>
            </a:r>
            <a:r>
              <a:rPr lang="pt-PT" sz="1800" dirty="0" smtClean="0">
                <a:latin typeface="Arial" charset="0"/>
              </a:rPr>
              <a:t> </a:t>
            </a:r>
            <a:r>
              <a:rPr lang="pt-PT" sz="1800" dirty="0" err="1" smtClean="0">
                <a:latin typeface="Arial" charset="0"/>
              </a:rPr>
              <a:t>effects</a:t>
            </a:r>
            <a:r>
              <a:rPr lang="pt-PT" sz="1800" dirty="0" smtClean="0">
                <a:latin typeface="Arial" charset="0"/>
              </a:rPr>
              <a:t> </a:t>
            </a:r>
          </a:p>
          <a:p>
            <a:pPr>
              <a:spcBef>
                <a:spcPct val="0"/>
              </a:spcBef>
              <a:spcAft>
                <a:spcPts val="1800"/>
              </a:spcAft>
              <a:defRPr/>
            </a:pPr>
            <a:r>
              <a:rPr lang="pt-PT" sz="1800" dirty="0" err="1" smtClean="0">
                <a:solidFill>
                  <a:srgbClr val="FD7403"/>
                </a:solidFill>
                <a:latin typeface="Arial" charset="0"/>
              </a:rPr>
              <a:t>Functional</a:t>
            </a:r>
            <a:r>
              <a:rPr lang="pt-PT" sz="1800" dirty="0" smtClean="0">
                <a:solidFill>
                  <a:srgbClr val="FD7403"/>
                </a:solidFill>
                <a:latin typeface="Arial" charset="0"/>
              </a:rPr>
              <a:t> </a:t>
            </a:r>
            <a:r>
              <a:rPr lang="pt-PT" sz="1800" dirty="0" smtClean="0">
                <a:latin typeface="Arial" charset="0"/>
              </a:rPr>
              <a:t>&amp; </a:t>
            </a:r>
            <a:r>
              <a:rPr lang="pt-PT" sz="1800" dirty="0" smtClean="0">
                <a:solidFill>
                  <a:srgbClr val="FD7403"/>
                </a:solidFill>
                <a:latin typeface="Arial" charset="0"/>
              </a:rPr>
              <a:t>performance </a:t>
            </a:r>
            <a:r>
              <a:rPr lang="pt-PT" sz="1800" dirty="0" err="1" smtClean="0">
                <a:solidFill>
                  <a:srgbClr val="FD7403"/>
                </a:solidFill>
                <a:latin typeface="Arial" charset="0"/>
              </a:rPr>
              <a:t>monitoring</a:t>
            </a:r>
            <a:r>
              <a:rPr lang="pt-PT" sz="1800" dirty="0" smtClean="0">
                <a:solidFill>
                  <a:srgbClr val="FD7403"/>
                </a:solidFill>
                <a:latin typeface="Arial" charset="0"/>
              </a:rPr>
              <a:t> </a:t>
            </a:r>
            <a:r>
              <a:rPr lang="pt-PT" sz="1800" dirty="0" err="1" smtClean="0">
                <a:latin typeface="Arial" charset="0"/>
              </a:rPr>
              <a:t>through</a:t>
            </a:r>
            <a:r>
              <a:rPr lang="pt-PT" sz="1800" dirty="0" smtClean="0">
                <a:latin typeface="Arial" charset="0"/>
              </a:rPr>
              <a:t> </a:t>
            </a:r>
            <a:r>
              <a:rPr lang="pt-PT" sz="1800" dirty="0" err="1" smtClean="0">
                <a:latin typeface="Arial" charset="0"/>
              </a:rPr>
              <a:t>system</a:t>
            </a:r>
            <a:r>
              <a:rPr lang="pt-PT" sz="1800" dirty="0" smtClean="0">
                <a:latin typeface="Arial" charset="0"/>
              </a:rPr>
              <a:t> </a:t>
            </a:r>
            <a:r>
              <a:rPr lang="pt-PT" sz="1800" dirty="0" err="1" smtClean="0">
                <a:latin typeface="Arial" charset="0"/>
              </a:rPr>
              <a:t>life-cycle</a:t>
            </a:r>
            <a:r>
              <a:rPr lang="pt-PT" sz="1800" dirty="0">
                <a:latin typeface="Arial" charset="0"/>
              </a:rPr>
              <a:t> </a:t>
            </a:r>
            <a:r>
              <a:rPr lang="pt-PT" sz="1800" dirty="0" smtClean="0">
                <a:latin typeface="Arial" charset="0"/>
              </a:rPr>
              <a:t>to diagnose </a:t>
            </a:r>
            <a:r>
              <a:rPr lang="pt-PT" sz="1800" dirty="0" err="1" smtClean="0">
                <a:solidFill>
                  <a:srgbClr val="FD7403"/>
                </a:solidFill>
                <a:latin typeface="Arial" charset="0"/>
              </a:rPr>
              <a:t>long</a:t>
            </a:r>
            <a:r>
              <a:rPr lang="pt-PT" sz="1800" dirty="0" smtClean="0">
                <a:solidFill>
                  <a:srgbClr val="FD7403"/>
                </a:solidFill>
                <a:latin typeface="Arial" charset="0"/>
              </a:rPr>
              <a:t>- </a:t>
            </a:r>
            <a:r>
              <a:rPr lang="pt-PT" sz="1800" dirty="0" err="1" smtClean="0">
                <a:solidFill>
                  <a:srgbClr val="FD7403"/>
                </a:solidFill>
                <a:latin typeface="Arial" charset="0"/>
              </a:rPr>
              <a:t>term</a:t>
            </a:r>
            <a:r>
              <a:rPr lang="pt-PT" sz="1800" dirty="0" smtClean="0">
                <a:solidFill>
                  <a:srgbClr val="FD7403"/>
                </a:solidFill>
                <a:latin typeface="Arial" charset="0"/>
              </a:rPr>
              <a:t> </a:t>
            </a:r>
            <a:r>
              <a:rPr lang="pt-PT" sz="1800" dirty="0" err="1" smtClean="0">
                <a:solidFill>
                  <a:srgbClr val="FD7403"/>
                </a:solidFill>
                <a:latin typeface="Arial" charset="0"/>
              </a:rPr>
              <a:t>effects</a:t>
            </a:r>
            <a:r>
              <a:rPr lang="pt-PT" sz="1800" dirty="0" smtClean="0">
                <a:solidFill>
                  <a:srgbClr val="FD7403"/>
                </a:solidFill>
                <a:latin typeface="Arial" charset="0"/>
              </a:rPr>
              <a:t> </a:t>
            </a:r>
            <a:endParaRPr lang="pt-PT" sz="1800" dirty="0" smtClean="0">
              <a:latin typeface="Arial" charset="0"/>
            </a:endParaRPr>
          </a:p>
          <a:p>
            <a:pPr marL="0" indent="0">
              <a:buFontTx/>
              <a:buNone/>
              <a:defRPr/>
            </a:pPr>
            <a:r>
              <a:rPr lang="pt-PT" sz="2400" dirty="0" err="1" smtClean="0">
                <a:solidFill>
                  <a:srgbClr val="FD7403"/>
                </a:solidFill>
                <a:latin typeface="Arial" charset="0"/>
              </a:rPr>
              <a:t>Implement</a:t>
            </a:r>
            <a:r>
              <a:rPr lang="pt-PT" sz="2000" dirty="0" smtClean="0">
                <a:latin typeface="Arial" charset="0"/>
              </a:rPr>
              <a:t> </a:t>
            </a:r>
            <a:r>
              <a:rPr lang="pt-PT" sz="2000" dirty="0" err="1" smtClean="0">
                <a:latin typeface="Arial" charset="0"/>
              </a:rPr>
              <a:t>in</a:t>
            </a:r>
            <a:r>
              <a:rPr lang="pt-PT" sz="2000" dirty="0" smtClean="0">
                <a:latin typeface="Arial" charset="0"/>
              </a:rPr>
              <a:t> </a:t>
            </a:r>
            <a:r>
              <a:rPr lang="pt-PT" sz="2000" dirty="0" err="1" smtClean="0">
                <a:latin typeface="Arial" charset="0"/>
              </a:rPr>
              <a:t>high-availability</a:t>
            </a:r>
            <a:r>
              <a:rPr lang="pt-PT" sz="2000" dirty="0" smtClean="0">
                <a:latin typeface="Arial" charset="0"/>
              </a:rPr>
              <a:t> </a:t>
            </a:r>
            <a:r>
              <a:rPr lang="pt-PT" sz="2400" dirty="0" smtClean="0">
                <a:solidFill>
                  <a:srgbClr val="FD7403"/>
                </a:solidFill>
                <a:latin typeface="Arial" charset="0"/>
              </a:rPr>
              <a:t>ATCA </a:t>
            </a:r>
            <a:r>
              <a:rPr lang="pt-PT" sz="2400" dirty="0" err="1" smtClean="0">
                <a:solidFill>
                  <a:srgbClr val="FD7403"/>
                </a:solidFill>
                <a:latin typeface="Arial" charset="0"/>
              </a:rPr>
              <a:t>systems</a:t>
            </a:r>
            <a:endParaRPr lang="pt-PT" sz="2400" dirty="0">
              <a:solidFill>
                <a:srgbClr val="FD7403"/>
              </a:solidFill>
              <a:latin typeface="Arial" charset="0"/>
            </a:endParaRPr>
          </a:p>
          <a:p>
            <a:pPr marL="0" indent="0">
              <a:buFontTx/>
              <a:buNone/>
              <a:defRPr/>
            </a:pPr>
            <a:endParaRPr lang="pt-PT" sz="2000" dirty="0">
              <a:latin typeface="Arial" charset="0"/>
            </a:endParaRPr>
          </a:p>
          <a:p>
            <a:pPr marL="0" indent="0">
              <a:spcBef>
                <a:spcPct val="0"/>
              </a:spcBef>
              <a:spcAft>
                <a:spcPts val="1800"/>
              </a:spcAft>
              <a:buFontTx/>
              <a:buNone/>
              <a:defRPr/>
            </a:pPr>
            <a:r>
              <a:rPr lang="pt-PT" sz="2000" dirty="0" err="1" smtClean="0">
                <a:latin typeface="Arial" charset="0"/>
              </a:rPr>
              <a:t>Perform</a:t>
            </a:r>
            <a:r>
              <a:rPr lang="pt-PT" sz="2000" dirty="0" smtClean="0">
                <a:latin typeface="Arial" charset="0"/>
              </a:rPr>
              <a:t> </a:t>
            </a:r>
            <a:r>
              <a:rPr lang="pt-PT" sz="2400" dirty="0" err="1" smtClean="0">
                <a:solidFill>
                  <a:srgbClr val="FD7403"/>
                </a:solidFill>
                <a:latin typeface="Arial" charset="0"/>
              </a:rPr>
              <a:t>functional</a:t>
            </a:r>
            <a:r>
              <a:rPr lang="pt-PT" sz="2400" dirty="0" smtClean="0">
                <a:solidFill>
                  <a:srgbClr val="FD7403"/>
                </a:solidFill>
                <a:latin typeface="Arial" charset="0"/>
              </a:rPr>
              <a:t> </a:t>
            </a:r>
            <a:r>
              <a:rPr lang="pt-PT" sz="2400" dirty="0" err="1" smtClean="0">
                <a:solidFill>
                  <a:srgbClr val="FD7403"/>
                </a:solidFill>
                <a:latin typeface="Arial" charset="0"/>
              </a:rPr>
              <a:t>testing</a:t>
            </a:r>
            <a:r>
              <a:rPr lang="pt-PT" sz="2400" dirty="0" smtClean="0">
                <a:solidFill>
                  <a:srgbClr val="FD7403"/>
                </a:solidFill>
                <a:latin typeface="Arial" charset="0"/>
              </a:rPr>
              <a:t> </a:t>
            </a:r>
            <a:r>
              <a:rPr lang="pt-PT" sz="2000" dirty="0" err="1" smtClean="0">
                <a:latin typeface="Arial" charset="0"/>
              </a:rPr>
              <a:t>on</a:t>
            </a:r>
            <a:r>
              <a:rPr lang="pt-PT" sz="2000" dirty="0" smtClean="0">
                <a:latin typeface="Arial" charset="0"/>
              </a:rPr>
              <a:t> </a:t>
            </a:r>
            <a:r>
              <a:rPr lang="pt-PT" sz="2000" dirty="0" err="1" smtClean="0">
                <a:solidFill>
                  <a:srgbClr val="FD7403"/>
                </a:solidFill>
                <a:latin typeface="Arial" charset="0"/>
              </a:rPr>
              <a:t>irradiation</a:t>
            </a:r>
            <a:r>
              <a:rPr lang="pt-PT" sz="2000" dirty="0" smtClean="0">
                <a:solidFill>
                  <a:srgbClr val="FD7403"/>
                </a:solidFill>
                <a:latin typeface="Arial" charset="0"/>
              </a:rPr>
              <a:t> </a:t>
            </a:r>
            <a:r>
              <a:rPr lang="pt-PT" sz="2000" dirty="0" err="1" smtClean="0">
                <a:solidFill>
                  <a:srgbClr val="FD7403"/>
                </a:solidFill>
                <a:latin typeface="Arial" charset="0"/>
              </a:rPr>
              <a:t>testing</a:t>
            </a:r>
            <a:r>
              <a:rPr lang="pt-PT" sz="2000" dirty="0" smtClean="0">
                <a:solidFill>
                  <a:srgbClr val="FD7403"/>
                </a:solidFill>
                <a:latin typeface="Arial" charset="0"/>
              </a:rPr>
              <a:t> </a:t>
            </a:r>
            <a:r>
              <a:rPr lang="pt-PT" sz="2000" dirty="0" err="1" smtClean="0">
                <a:solidFill>
                  <a:srgbClr val="FD7403"/>
                </a:solidFill>
                <a:latin typeface="Arial" charset="0"/>
              </a:rPr>
              <a:t>facility</a:t>
            </a:r>
            <a:endParaRPr lang="pt-PT" sz="2000" dirty="0">
              <a:solidFill>
                <a:srgbClr val="FD7403"/>
              </a:solidFill>
              <a:latin typeface="Arial" charset="0"/>
            </a:endParaRPr>
          </a:p>
          <a:p>
            <a:pPr marL="0" indent="0">
              <a:buFontTx/>
              <a:buNone/>
              <a:defRPr/>
            </a:pPr>
            <a:endParaRPr lang="pt-PT" sz="2000" dirty="0">
              <a:latin typeface="Arial" charset="0"/>
            </a:endParaRPr>
          </a:p>
          <a:p>
            <a:pPr marL="0" indent="0">
              <a:defRPr/>
            </a:pPr>
            <a:endParaRPr lang="pt-PT" sz="2000" dirty="0">
              <a:latin typeface="Arial" charset="0"/>
            </a:endParaRPr>
          </a:p>
        </p:txBody>
      </p:sp>
      <p:sp>
        <p:nvSpPr>
          <p:cNvPr id="94211" name="Title 2"/>
          <p:cNvSpPr>
            <a:spLocks noGrp="1"/>
          </p:cNvSpPr>
          <p:nvPr>
            <p:ph type="title"/>
          </p:nvPr>
        </p:nvSpPr>
        <p:spPr>
          <a:xfrm>
            <a:off x="250825" y="188913"/>
            <a:ext cx="8713788" cy="719137"/>
          </a:xfrm>
        </p:spPr>
        <p:txBody>
          <a:bodyPr/>
          <a:lstStyle/>
          <a:p>
            <a:pPr eaLnBrk="1" hangingPunct="1">
              <a:defRPr/>
            </a:pPr>
            <a:r>
              <a:rPr lang="pt-PT" sz="2800" dirty="0" err="1"/>
              <a:t>A</a:t>
            </a:r>
            <a:r>
              <a:rPr lang="pt-PT" sz="2400" dirty="0" err="1">
                <a:solidFill>
                  <a:schemeClr val="accent2"/>
                </a:solidFill>
              </a:rPr>
              <a:t>dvanced</a:t>
            </a:r>
            <a:r>
              <a:rPr lang="pt-PT" sz="2400" dirty="0">
                <a:solidFill>
                  <a:schemeClr val="accent2"/>
                </a:solidFill>
              </a:rPr>
              <a:t> </a:t>
            </a:r>
            <a:r>
              <a:rPr lang="pt-PT" sz="2800" dirty="0" err="1"/>
              <a:t>Meth</a:t>
            </a:r>
            <a:r>
              <a:rPr lang="pt-PT" sz="2400" dirty="0" err="1">
                <a:solidFill>
                  <a:schemeClr val="accent2"/>
                </a:solidFill>
              </a:rPr>
              <a:t>odologies</a:t>
            </a:r>
            <a:r>
              <a:rPr lang="pt-PT" sz="2400" dirty="0">
                <a:solidFill>
                  <a:schemeClr val="accent2"/>
                </a:solidFill>
              </a:rPr>
              <a:t> </a:t>
            </a:r>
            <a:r>
              <a:rPr lang="en-US" sz="2400" dirty="0">
                <a:solidFill>
                  <a:schemeClr val="accent2"/>
                </a:solidFill>
              </a:rPr>
              <a:t>for radiation-tolerant </a:t>
            </a:r>
            <a:r>
              <a:rPr lang="en-US" sz="2400" dirty="0" err="1">
                <a:solidFill>
                  <a:schemeClr val="accent2"/>
                </a:solidFill>
              </a:rPr>
              <a:t>s</a:t>
            </a:r>
            <a:r>
              <a:rPr lang="en-US" sz="2800" dirty="0" err="1"/>
              <a:t>YST</a:t>
            </a:r>
            <a:r>
              <a:rPr lang="en-US" sz="2400" dirty="0" err="1">
                <a:solidFill>
                  <a:schemeClr val="accent2"/>
                </a:solidFill>
              </a:rPr>
              <a:t>ems</a:t>
            </a:r>
            <a:r>
              <a:rPr lang="en-US" sz="2000" dirty="0">
                <a:solidFill>
                  <a:schemeClr val="accent2"/>
                </a:solidFill>
              </a:rPr>
              <a:t/>
            </a:r>
            <a:br>
              <a:rPr lang="en-US" sz="2000" dirty="0">
                <a:solidFill>
                  <a:schemeClr val="accent2"/>
                </a:solidFill>
              </a:rPr>
            </a:b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AMETHYST</a:t>
            </a:r>
            <a:endParaRPr lang="pt-PT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Left Arrow 5"/>
          <p:cNvSpPr/>
          <p:nvPr/>
        </p:nvSpPr>
        <p:spPr>
          <a:xfrm rot="13444873">
            <a:off x="1011238" y="2066925"/>
            <a:ext cx="1217612" cy="396875"/>
          </a:xfrm>
          <a:prstGeom prst="leftArrow">
            <a:avLst/>
          </a:prstGeom>
          <a:solidFill>
            <a:srgbClr val="FD74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7" name="Left Arrow 6"/>
          <p:cNvSpPr/>
          <p:nvPr/>
        </p:nvSpPr>
        <p:spPr>
          <a:xfrm rot="13444873">
            <a:off x="795338" y="2355850"/>
            <a:ext cx="1217612" cy="396875"/>
          </a:xfrm>
          <a:prstGeom prst="leftArrow">
            <a:avLst/>
          </a:prstGeom>
          <a:solidFill>
            <a:srgbClr val="FD74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8" name="Left Arrow 7"/>
          <p:cNvSpPr/>
          <p:nvPr/>
        </p:nvSpPr>
        <p:spPr>
          <a:xfrm rot="13444873">
            <a:off x="579438" y="2643188"/>
            <a:ext cx="1217612" cy="396875"/>
          </a:xfrm>
          <a:prstGeom prst="leftArrow">
            <a:avLst/>
          </a:prstGeom>
          <a:solidFill>
            <a:srgbClr val="FD74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76808" name="TextBox 12"/>
          <p:cNvSpPr txBox="1">
            <a:spLocks noChangeArrowheads="1"/>
          </p:cNvSpPr>
          <p:nvPr/>
        </p:nvSpPr>
        <p:spPr bwMode="auto">
          <a:xfrm>
            <a:off x="466725" y="1628775"/>
            <a:ext cx="5048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pt-PT" sz="3600" b="1">
                <a:solidFill>
                  <a:srgbClr val="FD7403"/>
                </a:solidFill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30200283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683568" y="0"/>
            <a:ext cx="846043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323850" y="836613"/>
            <a:ext cx="4211638" cy="287972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4643438" y="836613"/>
            <a:ext cx="4213225" cy="287972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323850" y="3860800"/>
            <a:ext cx="4211638" cy="288131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4643438" y="3860800"/>
            <a:ext cx="4213225" cy="288131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02758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344988"/>
            <a:ext cx="2576512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75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965575"/>
            <a:ext cx="3384550" cy="255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2760" name="Title 2"/>
          <p:cNvSpPr>
            <a:spLocks noGrp="1"/>
          </p:cNvSpPr>
          <p:nvPr>
            <p:ph type="title"/>
          </p:nvPr>
        </p:nvSpPr>
        <p:spPr>
          <a:xfrm>
            <a:off x="250825" y="188913"/>
            <a:ext cx="8785671" cy="719137"/>
          </a:xfrm>
        </p:spPr>
        <p:txBody>
          <a:bodyPr/>
          <a:lstStyle/>
          <a:p>
            <a:pPr marL="0" indent="0">
              <a:spcAft>
                <a:spcPts val="1200"/>
              </a:spcAft>
            </a:pPr>
            <a:r>
              <a:rPr lang="en-US" sz="2600" dirty="0">
                <a:solidFill>
                  <a:srgbClr val="FF6600"/>
                </a:solidFill>
              </a:rPr>
              <a:t>Nuclear Fusion control systems are highly </a:t>
            </a:r>
            <a:r>
              <a:rPr lang="en-US" sz="2600" dirty="0" smtClean="0">
                <a:solidFill>
                  <a:srgbClr val="FF6600"/>
                </a:solidFill>
              </a:rPr>
              <a:t>complex</a:t>
            </a:r>
            <a:endParaRPr lang="en-US" sz="2600" dirty="0">
              <a:solidFill>
                <a:srgbClr val="FF6600"/>
              </a:solidFill>
            </a:endParaRPr>
          </a:p>
        </p:txBody>
      </p:sp>
      <p:sp>
        <p:nvSpPr>
          <p:cNvPr id="202761" name="TextBox 3"/>
          <p:cNvSpPr txBox="1">
            <a:spLocks noChangeArrowheads="1"/>
          </p:cNvSpPr>
          <p:nvPr/>
        </p:nvSpPr>
        <p:spPr bwMode="auto">
          <a:xfrm>
            <a:off x="3382963" y="5805488"/>
            <a:ext cx="10445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2000">
                <a:solidFill>
                  <a:srgbClr val="333399"/>
                </a:solidFill>
              </a:rPr>
              <a:t>Density </a:t>
            </a:r>
          </a:p>
          <a:p>
            <a:pPr algn="r" eaLnBrk="1" hangingPunct="1"/>
            <a:r>
              <a:rPr lang="en-US" sz="2000">
                <a:solidFill>
                  <a:srgbClr val="333399"/>
                </a:solidFill>
              </a:rPr>
              <a:t>control</a:t>
            </a:r>
          </a:p>
        </p:txBody>
      </p:sp>
      <p:pic>
        <p:nvPicPr>
          <p:cNvPr id="202762" name="Picture 2" descr="C:\Users\fisa\Desktop\documents\SOFE 2009\gap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981075"/>
            <a:ext cx="1774825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763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123950"/>
            <a:ext cx="2376487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76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08" t="47916" r="48245" b="11957"/>
          <a:stretch>
            <a:fillRect/>
          </a:stretch>
        </p:blipFill>
        <p:spPr bwMode="auto">
          <a:xfrm>
            <a:off x="7885113" y="2565400"/>
            <a:ext cx="9652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47813" y="1052513"/>
            <a:ext cx="2879725" cy="8921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2000" dirty="0">
                <a:solidFill>
                  <a:schemeClr val="accent2"/>
                </a:solidFill>
              </a:rPr>
              <a:t>Magnetic control</a:t>
            </a:r>
          </a:p>
          <a:p>
            <a:pPr algn="r">
              <a:defRPr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position, shape &amp; vertical stabilization</a:t>
            </a:r>
          </a:p>
        </p:txBody>
      </p:sp>
      <p:sp>
        <p:nvSpPr>
          <p:cNvPr id="202766" name="Rectangle 8"/>
          <p:cNvSpPr>
            <a:spLocks noChangeArrowheads="1"/>
          </p:cNvSpPr>
          <p:nvPr/>
        </p:nvSpPr>
        <p:spPr bwMode="auto">
          <a:xfrm>
            <a:off x="4716462" y="1052513"/>
            <a:ext cx="1511721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>
                <a:solidFill>
                  <a:schemeClr val="accent2"/>
                </a:solidFill>
              </a:rPr>
              <a:t>Wall protection</a:t>
            </a:r>
          </a:p>
        </p:txBody>
      </p:sp>
      <p:sp>
        <p:nvSpPr>
          <p:cNvPr id="202767" name="Rectangle 9"/>
          <p:cNvSpPr>
            <a:spLocks noChangeArrowheads="1"/>
          </p:cNvSpPr>
          <p:nvPr/>
        </p:nvSpPr>
        <p:spPr bwMode="auto">
          <a:xfrm>
            <a:off x="4716463" y="5510213"/>
            <a:ext cx="1727200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>
                <a:solidFill>
                  <a:srgbClr val="333399"/>
                </a:solidFill>
              </a:rPr>
              <a:t>Instabilities mitigation </a:t>
            </a:r>
          </a:p>
          <a:p>
            <a:r>
              <a:rPr lang="en-US" sz="2000">
                <a:solidFill>
                  <a:srgbClr val="333399"/>
                </a:solidFill>
              </a:rPr>
              <a:t>&amp; control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875463" y="1700213"/>
            <a:ext cx="1296987" cy="1081087"/>
          </a:xfrm>
          <a:prstGeom prst="straightConnector1">
            <a:avLst/>
          </a:prstGeom>
          <a:ln w="38100" cmpd="sng">
            <a:solidFill>
              <a:srgbClr val="FD7403"/>
            </a:solidFill>
            <a:headEnd type="oval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7235825" y="3141663"/>
            <a:ext cx="649288" cy="215900"/>
          </a:xfrm>
          <a:prstGeom prst="straightConnector1">
            <a:avLst/>
          </a:prstGeom>
          <a:ln w="38100" cmpd="sng">
            <a:solidFill>
              <a:srgbClr val="FD7403"/>
            </a:solidFill>
            <a:headEnd type="oval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3348038" y="2565400"/>
            <a:ext cx="2376487" cy="2303463"/>
          </a:xfrm>
          <a:prstGeom prst="round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02771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636838"/>
            <a:ext cx="2087563" cy="217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899592" y="2744924"/>
            <a:ext cx="7632848" cy="136815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spcAft>
                <a:spcPts val="1200"/>
              </a:spcAft>
              <a:buNone/>
            </a:pPr>
            <a:r>
              <a:rPr lang="en-US" sz="2800" dirty="0" smtClean="0">
                <a:solidFill>
                  <a:srgbClr val="FF6600"/>
                </a:solidFill>
              </a:rPr>
              <a:t>Malfunction</a:t>
            </a:r>
            <a:r>
              <a:rPr lang="en-US" dirty="0" smtClean="0"/>
              <a:t> </a:t>
            </a:r>
            <a:r>
              <a:rPr lang="en-US" dirty="0">
                <a:solidFill>
                  <a:schemeClr val="accent2"/>
                </a:solidFill>
              </a:rPr>
              <a:t>of a </a:t>
            </a:r>
            <a:r>
              <a:rPr lang="en-US" sz="2800" dirty="0">
                <a:solidFill>
                  <a:srgbClr val="FF6600"/>
                </a:solidFill>
              </a:rPr>
              <a:t>single component </a:t>
            </a:r>
            <a:r>
              <a:rPr lang="en-US" dirty="0">
                <a:solidFill>
                  <a:srgbClr val="333399"/>
                </a:solidFill>
              </a:rPr>
              <a:t>may originate relevant </a:t>
            </a:r>
            <a:r>
              <a:rPr lang="en-US" sz="2800" dirty="0">
                <a:solidFill>
                  <a:srgbClr val="FF6600"/>
                </a:solidFill>
              </a:rPr>
              <a:t>damage </a:t>
            </a:r>
            <a:r>
              <a:rPr lang="en-US" dirty="0" smtClean="0">
                <a:solidFill>
                  <a:schemeClr val="accent2"/>
                </a:solidFill>
              </a:rPr>
              <a:t>to </a:t>
            </a:r>
            <a:r>
              <a:rPr lang="en-US" sz="2800" dirty="0" smtClean="0">
                <a:solidFill>
                  <a:srgbClr val="FF6600"/>
                </a:solidFill>
              </a:rPr>
              <a:t>entire infrastructure</a:t>
            </a:r>
          </a:p>
        </p:txBody>
      </p:sp>
    </p:spTree>
    <p:extLst>
      <p:ext uri="{BB962C8B-B14F-4D97-AF65-F5344CB8AC3E}">
        <p14:creationId xmlns:p14="http://schemas.microsoft.com/office/powerpoint/2010/main" val="35122860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60"/>
          <p:cNvSpPr txBox="1">
            <a:spLocks noChangeArrowheads="1"/>
          </p:cNvSpPr>
          <p:nvPr/>
        </p:nvSpPr>
        <p:spPr bwMode="auto">
          <a:xfrm>
            <a:off x="22249894" y="11392093"/>
            <a:ext cx="7043448" cy="4220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9C2D1"/>
                  </a:outerShdw>
                </a:effectLst>
              </a14:hiddenEffects>
            </a:ext>
          </a:extLst>
        </p:spPr>
        <p:txBody>
          <a:bodyPr lIns="36576" tIns="36576" rIns="36576" bIns="36576"/>
          <a:lstStyle>
            <a:lvl1pPr defTabSz="4176713">
              <a:defRPr>
                <a:solidFill>
                  <a:schemeClr val="tx1"/>
                </a:solidFill>
                <a:latin typeface="Arial" charset="0"/>
              </a:defRPr>
            </a:lvl1pPr>
            <a:lvl2pPr defTabSz="4176713">
              <a:defRPr>
                <a:solidFill>
                  <a:schemeClr val="tx1"/>
                </a:solidFill>
                <a:latin typeface="Arial" charset="0"/>
              </a:defRPr>
            </a:lvl2pPr>
            <a:lvl3pPr defTabSz="4176713">
              <a:defRPr>
                <a:solidFill>
                  <a:schemeClr val="tx1"/>
                </a:solidFill>
                <a:latin typeface="Arial" charset="0"/>
              </a:defRPr>
            </a:lvl3pPr>
            <a:lvl4pPr defTabSz="4176713">
              <a:defRPr>
                <a:solidFill>
                  <a:schemeClr val="tx1"/>
                </a:solidFill>
                <a:latin typeface="Arial" charset="0"/>
              </a:defRPr>
            </a:lvl4pPr>
            <a:lvl5pPr defTabSz="4176713">
              <a:defRPr>
                <a:solidFill>
                  <a:schemeClr val="tx1"/>
                </a:solidFill>
                <a:latin typeface="Arial" charset="0"/>
              </a:defRPr>
            </a:lvl5pPr>
            <a:lvl6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spcAft>
                <a:spcPts val="1800"/>
              </a:spcAft>
            </a:pPr>
            <a:r>
              <a:rPr lang="en-US" sz="2800" b="1" dirty="0">
                <a:solidFill>
                  <a:srgbClr val="43525A"/>
                </a:solidFill>
                <a:latin typeface="Helvetica" pitchFamily="34" charset="0"/>
              </a:rPr>
              <a:t>F</a:t>
            </a:r>
            <a:r>
              <a:rPr lang="en-US" sz="2800" b="1" dirty="0" smtClean="0">
                <a:solidFill>
                  <a:srgbClr val="43525A"/>
                </a:solidFill>
                <a:latin typeface="Helvetica" pitchFamily="34" charset="0"/>
              </a:rPr>
              <a:t>ast neutron </a:t>
            </a:r>
            <a:r>
              <a:rPr lang="en-US" sz="2800" b="1" dirty="0">
                <a:solidFill>
                  <a:srgbClr val="43525A"/>
                </a:solidFill>
                <a:latin typeface="Helvetica" pitchFamily="34" charset="0"/>
              </a:rPr>
              <a:t>irradiation facility </a:t>
            </a:r>
            <a:r>
              <a:rPr lang="en-US" sz="2800" b="1" dirty="0" smtClean="0">
                <a:solidFill>
                  <a:srgbClr val="43525A"/>
                </a:solidFill>
                <a:latin typeface="Helvetica" pitchFamily="34" charset="0"/>
              </a:rPr>
              <a:t>E4:</a:t>
            </a:r>
            <a:endParaRPr lang="en-US" sz="2800" dirty="0" smtClean="0">
              <a:solidFill>
                <a:srgbClr val="43525A"/>
              </a:solidFill>
              <a:latin typeface="Helvetica" pitchFamily="34" charset="0"/>
            </a:endParaRPr>
          </a:p>
          <a:p>
            <a:pPr marL="514350" indent="-514350" algn="just">
              <a:spcAft>
                <a:spcPts val="1800"/>
              </a:spcAft>
              <a:buAutoNum type="alphaLcParenBoth"/>
            </a:pPr>
            <a:r>
              <a:rPr lang="en-US" sz="2800" dirty="0" smtClean="0">
                <a:solidFill>
                  <a:srgbClr val="43525A"/>
                </a:solidFill>
                <a:latin typeface="Helvetica" pitchFamily="34" charset="0"/>
              </a:rPr>
              <a:t>  Irradiation </a:t>
            </a:r>
            <a:r>
              <a:rPr lang="en-US" sz="2800" dirty="0">
                <a:solidFill>
                  <a:srgbClr val="43525A"/>
                </a:solidFill>
                <a:latin typeface="Helvetica" pitchFamily="34" charset="0"/>
              </a:rPr>
              <a:t>chamber at the exit of </a:t>
            </a:r>
            <a:r>
              <a:rPr lang="en-US" sz="2800" dirty="0" smtClean="0">
                <a:solidFill>
                  <a:srgbClr val="43525A"/>
                </a:solidFill>
                <a:latin typeface="Helvetica" pitchFamily="34" charset="0"/>
              </a:rPr>
              <a:t>the neutron </a:t>
            </a:r>
            <a:r>
              <a:rPr lang="en-US" sz="2800" dirty="0">
                <a:solidFill>
                  <a:srgbClr val="43525A"/>
                </a:solidFill>
                <a:latin typeface="Helvetica" pitchFamily="34" charset="0"/>
              </a:rPr>
              <a:t>beam tube</a:t>
            </a:r>
            <a:r>
              <a:rPr lang="en-US" sz="2800" dirty="0" smtClean="0">
                <a:solidFill>
                  <a:srgbClr val="43525A"/>
                </a:solidFill>
                <a:latin typeface="Helvetica" pitchFamily="34" charset="0"/>
              </a:rPr>
              <a:t>;</a:t>
            </a:r>
          </a:p>
          <a:p>
            <a:pPr marL="514350" indent="-514350" algn="just">
              <a:spcAft>
                <a:spcPts val="1800"/>
              </a:spcAft>
              <a:buAutoNum type="alphaLcParenBoth"/>
            </a:pPr>
            <a:r>
              <a:rPr lang="en-US" sz="2800" dirty="0" smtClean="0">
                <a:solidFill>
                  <a:srgbClr val="43525A"/>
                </a:solidFill>
                <a:latin typeface="Helvetica" pitchFamily="34" charset="0"/>
              </a:rPr>
              <a:t>  Prolongation </a:t>
            </a:r>
            <a:r>
              <a:rPr lang="en-US" sz="2800" dirty="0">
                <a:solidFill>
                  <a:srgbClr val="43525A"/>
                </a:solidFill>
                <a:latin typeface="Helvetica" pitchFamily="34" charset="0"/>
              </a:rPr>
              <a:t>inside the tube</a:t>
            </a:r>
            <a:r>
              <a:rPr lang="en-US" sz="2800" dirty="0" smtClean="0">
                <a:solidFill>
                  <a:srgbClr val="43525A"/>
                </a:solidFill>
                <a:latin typeface="Helvetica" pitchFamily="34" charset="0"/>
              </a:rPr>
              <a:t>;</a:t>
            </a:r>
          </a:p>
          <a:p>
            <a:pPr marL="514350" indent="-514350" algn="just">
              <a:spcAft>
                <a:spcPts val="1800"/>
              </a:spcAft>
              <a:buAutoNum type="alphaLcParenBoth"/>
            </a:pPr>
            <a:r>
              <a:rPr lang="en-US" sz="2800" dirty="0" smtClean="0">
                <a:solidFill>
                  <a:srgbClr val="43525A"/>
                </a:solidFill>
                <a:latin typeface="Helvetica" pitchFamily="34" charset="0"/>
              </a:rPr>
              <a:t>  Neutron </a:t>
            </a:r>
            <a:r>
              <a:rPr lang="en-US" sz="2800" dirty="0">
                <a:solidFill>
                  <a:srgbClr val="43525A"/>
                </a:solidFill>
                <a:latin typeface="Helvetica" pitchFamily="34" charset="0"/>
              </a:rPr>
              <a:t>and gamma filter</a:t>
            </a:r>
            <a:r>
              <a:rPr lang="en-US" sz="2800" dirty="0" smtClean="0">
                <a:solidFill>
                  <a:srgbClr val="43525A"/>
                </a:solidFill>
                <a:latin typeface="Helvetica" pitchFamily="34" charset="0"/>
              </a:rPr>
              <a:t>;</a:t>
            </a:r>
          </a:p>
          <a:p>
            <a:pPr marL="514350" indent="-514350" algn="just">
              <a:spcAft>
                <a:spcPts val="1800"/>
              </a:spcAft>
              <a:buAutoNum type="alphaLcParenBoth"/>
            </a:pPr>
            <a:r>
              <a:rPr lang="en-US" sz="2800" dirty="0" smtClean="0">
                <a:solidFill>
                  <a:srgbClr val="43525A"/>
                </a:solidFill>
                <a:latin typeface="Helvetica" pitchFamily="34" charset="0"/>
              </a:rPr>
              <a:t>  Periphery </a:t>
            </a:r>
            <a:r>
              <a:rPr lang="en-US" sz="2800" dirty="0">
                <a:solidFill>
                  <a:srgbClr val="43525A"/>
                </a:solidFill>
                <a:latin typeface="Helvetica" pitchFamily="34" charset="0"/>
              </a:rPr>
              <a:t>of the fission reactor core inside the water </a:t>
            </a:r>
            <a:r>
              <a:rPr lang="en-US" sz="2800" dirty="0" smtClean="0">
                <a:solidFill>
                  <a:srgbClr val="43525A"/>
                </a:solidFill>
                <a:latin typeface="Helvetica" pitchFamily="34" charset="0"/>
              </a:rPr>
              <a:t>cooling/shielding pool.</a:t>
            </a:r>
            <a:endParaRPr lang="en-US" sz="2800" dirty="0">
              <a:solidFill>
                <a:srgbClr val="43525A"/>
              </a:solidFill>
              <a:latin typeface="Helvetica" pitchFamily="34" charset="0"/>
            </a:endParaRPr>
          </a:p>
        </p:txBody>
      </p:sp>
      <p:pic>
        <p:nvPicPr>
          <p:cNvPr id="5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3513" y="11852534"/>
            <a:ext cx="6220334" cy="3272235"/>
          </a:xfrm>
          <a:prstGeom prst="rect">
            <a:avLst/>
          </a:prstGeom>
        </p:spPr>
      </p:pic>
      <p:sp>
        <p:nvSpPr>
          <p:cNvPr id="6" name="Text Box 160"/>
          <p:cNvSpPr txBox="1">
            <a:spLocks noChangeArrowheads="1"/>
          </p:cNvSpPr>
          <p:nvPr/>
        </p:nvSpPr>
        <p:spPr bwMode="auto">
          <a:xfrm>
            <a:off x="15447168" y="8590949"/>
            <a:ext cx="13846175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9C2D1"/>
                  </a:outerShdw>
                </a:effectLst>
              </a14:hiddenEffects>
            </a:ext>
          </a:extLst>
        </p:spPr>
        <p:txBody>
          <a:bodyPr lIns="36576" tIns="36576" rIns="36576" bIns="36576"/>
          <a:lstStyle>
            <a:lvl1pPr defTabSz="4176713">
              <a:defRPr>
                <a:solidFill>
                  <a:schemeClr val="tx1"/>
                </a:solidFill>
                <a:latin typeface="Arial" charset="0"/>
              </a:defRPr>
            </a:lvl1pPr>
            <a:lvl2pPr defTabSz="4176713">
              <a:defRPr>
                <a:solidFill>
                  <a:schemeClr val="tx1"/>
                </a:solidFill>
                <a:latin typeface="Arial" charset="0"/>
              </a:defRPr>
            </a:lvl2pPr>
            <a:lvl3pPr defTabSz="4176713">
              <a:defRPr>
                <a:solidFill>
                  <a:schemeClr val="tx1"/>
                </a:solidFill>
                <a:latin typeface="Arial" charset="0"/>
              </a:defRPr>
            </a:lvl3pPr>
            <a:lvl4pPr defTabSz="4176713">
              <a:defRPr>
                <a:solidFill>
                  <a:schemeClr val="tx1"/>
                </a:solidFill>
                <a:latin typeface="Arial" charset="0"/>
              </a:defRPr>
            </a:lvl4pPr>
            <a:lvl5pPr defTabSz="4176713">
              <a:defRPr>
                <a:solidFill>
                  <a:schemeClr val="tx1"/>
                </a:solidFill>
                <a:latin typeface="Arial" charset="0"/>
              </a:defRPr>
            </a:lvl5pPr>
            <a:lvl6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3500" dirty="0">
                <a:solidFill>
                  <a:srgbClr val="43525A"/>
                </a:solidFill>
                <a:latin typeface="Helvetica" pitchFamily="34" charset="0"/>
              </a:rPr>
              <a:t>The neutron </a:t>
            </a:r>
            <a:r>
              <a:rPr lang="en-US" sz="3500" dirty="0" smtClean="0">
                <a:solidFill>
                  <a:srgbClr val="43525A"/>
                </a:solidFill>
                <a:latin typeface="Helvetica" pitchFamily="34" charset="0"/>
              </a:rPr>
              <a:t>fission spectrum </a:t>
            </a:r>
            <a:r>
              <a:rPr lang="en-US" sz="3500" dirty="0">
                <a:solidFill>
                  <a:srgbClr val="43525A"/>
                </a:solidFill>
                <a:latin typeface="Helvetica" pitchFamily="34" charset="0"/>
              </a:rPr>
              <a:t>at the irradiation facility E4 </a:t>
            </a:r>
            <a:r>
              <a:rPr lang="en-US" sz="3500" dirty="0" smtClean="0">
                <a:solidFill>
                  <a:srgbClr val="43525A"/>
                </a:solidFill>
                <a:latin typeface="Helvetica" pitchFamily="34" charset="0"/>
              </a:rPr>
              <a:t>has a </a:t>
            </a:r>
            <a:r>
              <a:rPr lang="en-US" sz="3500" dirty="0">
                <a:solidFill>
                  <a:srgbClr val="43525A"/>
                </a:solidFill>
                <a:latin typeface="Helvetica" pitchFamily="34" charset="0"/>
              </a:rPr>
              <a:t>maximum intensity around 2 MeV and a maximum practical energy around 17 </a:t>
            </a:r>
            <a:r>
              <a:rPr lang="en-US" sz="3500" dirty="0" smtClean="0">
                <a:solidFill>
                  <a:srgbClr val="43525A"/>
                </a:solidFill>
                <a:latin typeface="Helvetica" pitchFamily="34" charset="0"/>
              </a:rPr>
              <a:t>MeV. </a:t>
            </a:r>
            <a:r>
              <a:rPr lang="en-US" sz="3500" b="1" dirty="0" smtClean="0">
                <a:solidFill>
                  <a:srgbClr val="43525A"/>
                </a:solidFill>
                <a:latin typeface="Helvetica" pitchFamily="34" charset="0"/>
              </a:rPr>
              <a:t>For a 1 MW operation the </a:t>
            </a:r>
            <a:r>
              <a:rPr lang="en-US" sz="3500" b="1" dirty="0">
                <a:solidFill>
                  <a:srgbClr val="43525A"/>
                </a:solidFill>
                <a:latin typeface="Helvetica" pitchFamily="34" charset="0"/>
              </a:rPr>
              <a:t>total neutron </a:t>
            </a:r>
            <a:r>
              <a:rPr lang="en-US" sz="3500" b="1" dirty="0" smtClean="0">
                <a:solidFill>
                  <a:srgbClr val="43525A"/>
                </a:solidFill>
                <a:latin typeface="Helvetica" pitchFamily="34" charset="0"/>
              </a:rPr>
              <a:t>flux </a:t>
            </a:r>
            <a:r>
              <a:rPr lang="en-US" sz="3500" b="1" dirty="0">
                <a:solidFill>
                  <a:srgbClr val="43525A"/>
                </a:solidFill>
                <a:latin typeface="Helvetica" pitchFamily="34" charset="0"/>
              </a:rPr>
              <a:t>is 2.74ₓ10</a:t>
            </a:r>
            <a:r>
              <a:rPr lang="en-US" sz="3500" b="1" baseline="30000" dirty="0">
                <a:solidFill>
                  <a:srgbClr val="43525A"/>
                </a:solidFill>
                <a:latin typeface="Helvetica" pitchFamily="34" charset="0"/>
              </a:rPr>
              <a:t>8</a:t>
            </a:r>
            <a:r>
              <a:rPr lang="en-US" sz="3500" b="1" dirty="0">
                <a:solidFill>
                  <a:srgbClr val="43525A"/>
                </a:solidFill>
                <a:latin typeface="Helvetica" pitchFamily="34" charset="0"/>
              </a:rPr>
              <a:t> </a:t>
            </a:r>
            <a:r>
              <a:rPr lang="en-US" sz="3500" b="1" dirty="0" smtClean="0">
                <a:solidFill>
                  <a:srgbClr val="43525A"/>
                </a:solidFill>
                <a:latin typeface="Helvetica" pitchFamily="34" charset="0"/>
              </a:rPr>
              <a:t>n/cm</a:t>
            </a:r>
            <a:r>
              <a:rPr lang="en-US" sz="3500" b="1" baseline="30000" dirty="0" smtClean="0">
                <a:solidFill>
                  <a:srgbClr val="43525A"/>
                </a:solidFill>
                <a:latin typeface="Helvetica" pitchFamily="34" charset="0"/>
              </a:rPr>
              <a:t>2</a:t>
            </a:r>
            <a:r>
              <a:rPr lang="en-US" sz="3500" b="1" dirty="0" smtClean="0">
                <a:solidFill>
                  <a:srgbClr val="43525A"/>
                </a:solidFill>
                <a:latin typeface="Helvetica" pitchFamily="34" charset="0"/>
              </a:rPr>
              <a:t>/s and decreases </a:t>
            </a:r>
            <a:r>
              <a:rPr lang="en-US" sz="3500" b="1" dirty="0">
                <a:solidFill>
                  <a:srgbClr val="43525A"/>
                </a:solidFill>
                <a:latin typeface="Helvetica" pitchFamily="34" charset="0"/>
              </a:rPr>
              <a:t>linearly with the reactor operating </a:t>
            </a:r>
            <a:r>
              <a:rPr lang="en-US" sz="3500" b="1" dirty="0" smtClean="0">
                <a:solidFill>
                  <a:srgbClr val="43525A"/>
                </a:solidFill>
                <a:latin typeface="Helvetica" pitchFamily="34" charset="0"/>
              </a:rPr>
              <a:t>power.</a:t>
            </a:r>
            <a:endParaRPr lang="en-US" b="1" dirty="0">
              <a:solidFill>
                <a:srgbClr val="43525A"/>
              </a:solidFill>
              <a:latin typeface="Helvetica" pitchFamily="34" charset="0"/>
            </a:endParaRPr>
          </a:p>
        </p:txBody>
      </p:sp>
      <p:pic>
        <p:nvPicPr>
          <p:cNvPr id="25" name="Imagem 2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37" r="15708"/>
          <a:stretch/>
        </p:blipFill>
        <p:spPr>
          <a:xfrm>
            <a:off x="6473" y="11460"/>
            <a:ext cx="9174039" cy="3849588"/>
          </a:xfrm>
          <a:prstGeom prst="rect">
            <a:avLst/>
          </a:prstGeom>
        </p:spPr>
      </p:pic>
      <p:pic>
        <p:nvPicPr>
          <p:cNvPr id="27" name="Imagem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154" y="332656"/>
            <a:ext cx="51435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425631" cy="719137"/>
          </a:xfrm>
        </p:spPr>
        <p:txBody>
          <a:bodyPr/>
          <a:lstStyle/>
          <a:p>
            <a:r>
              <a:rPr lang="pt-PT" dirty="0" err="1" smtClean="0"/>
              <a:t>Irradiation</a:t>
            </a:r>
            <a:r>
              <a:rPr lang="pt-PT" dirty="0" smtClean="0"/>
              <a:t> </a:t>
            </a:r>
            <a:r>
              <a:rPr lang="pt-PT" dirty="0" err="1" smtClean="0"/>
              <a:t>Test</a:t>
            </a:r>
            <a:r>
              <a:rPr lang="pt-PT" dirty="0" smtClean="0"/>
              <a:t> </a:t>
            </a:r>
            <a:r>
              <a:rPr lang="pt-PT" dirty="0" err="1" smtClean="0"/>
              <a:t>Facility</a:t>
            </a:r>
            <a:r>
              <a:rPr lang="pt-PT" dirty="0" smtClean="0"/>
              <a:t> | RPI @ IST</a:t>
            </a:r>
            <a:r>
              <a:rPr lang="en-US" sz="1600" dirty="0">
                <a:solidFill>
                  <a:schemeClr val="bg1"/>
                </a:solidFill>
                <a:latin typeface="Helvetica" pitchFamily="34" charset="0"/>
              </a:rPr>
              <a:t/>
            </a:r>
            <a:br>
              <a:rPr lang="en-US" sz="1600" dirty="0">
                <a:solidFill>
                  <a:schemeClr val="bg1"/>
                </a:solidFill>
                <a:latin typeface="Helvetica" pitchFamily="34" charset="0"/>
              </a:rPr>
            </a:br>
            <a:endParaRPr lang="pt-PT" sz="1600" dirty="0">
              <a:solidFill>
                <a:schemeClr val="bg1"/>
              </a:solidFill>
            </a:endParaRPr>
          </a:p>
        </p:txBody>
      </p:sp>
      <p:sp>
        <p:nvSpPr>
          <p:cNvPr id="24" name="Retângulo 23"/>
          <p:cNvSpPr/>
          <p:nvPr/>
        </p:nvSpPr>
        <p:spPr>
          <a:xfrm>
            <a:off x="6694301" y="4237749"/>
            <a:ext cx="910952" cy="687428"/>
          </a:xfrm>
          <a:prstGeom prst="rect">
            <a:avLst/>
          </a:prstGeom>
          <a:noFill/>
          <a:ln w="3810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Retângulo Arredondado 6"/>
          <p:cNvSpPr/>
          <p:nvPr/>
        </p:nvSpPr>
        <p:spPr>
          <a:xfrm>
            <a:off x="396460" y="4005064"/>
            <a:ext cx="8394063" cy="2463155"/>
          </a:xfrm>
          <a:prstGeom prst="roundRect">
            <a:avLst>
              <a:gd name="adj" fmla="val 5562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FD7403"/>
                </a:solidFill>
                <a:latin typeface="Helvetica" pitchFamily="34" charset="0"/>
              </a:rPr>
              <a:t>Neutron fission spectrum </a:t>
            </a:r>
            <a:endParaRPr lang="en-US" dirty="0" smtClean="0">
              <a:solidFill>
                <a:srgbClr val="FD7403"/>
              </a:solidFill>
              <a:latin typeface="Helvetica" pitchFamily="34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000" dirty="0">
                <a:solidFill>
                  <a:schemeClr val="accent2"/>
                </a:solidFill>
                <a:latin typeface="Helvetica" pitchFamily="34" charset="0"/>
              </a:rPr>
              <a:t>M</a:t>
            </a:r>
            <a:r>
              <a:rPr lang="en-US" sz="2000" dirty="0" smtClean="0">
                <a:solidFill>
                  <a:schemeClr val="accent2"/>
                </a:solidFill>
                <a:latin typeface="Helvetica" pitchFamily="34" charset="0"/>
              </a:rPr>
              <a:t>aximum </a:t>
            </a:r>
            <a:r>
              <a:rPr lang="en-US" sz="2000" dirty="0">
                <a:solidFill>
                  <a:schemeClr val="accent2"/>
                </a:solidFill>
                <a:latin typeface="Helvetica" pitchFamily="34" charset="0"/>
              </a:rPr>
              <a:t>intensity @</a:t>
            </a:r>
            <a:r>
              <a:rPr lang="en-US" sz="2000" dirty="0" smtClean="0">
                <a:solidFill>
                  <a:schemeClr val="accent2"/>
                </a:solidFill>
                <a:latin typeface="Helvetica" pitchFamily="34" charset="0"/>
              </a:rPr>
              <a:t> </a:t>
            </a:r>
            <a:r>
              <a:rPr lang="en-US" sz="2000" dirty="0">
                <a:solidFill>
                  <a:schemeClr val="accent2"/>
                </a:solidFill>
                <a:latin typeface="Helvetica" pitchFamily="34" charset="0"/>
              </a:rPr>
              <a:t>2 MeV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>
                <a:solidFill>
                  <a:schemeClr val="accent2"/>
                </a:solidFill>
                <a:latin typeface="Helvetica" pitchFamily="34" charset="0"/>
              </a:rPr>
              <a:t>M</a:t>
            </a:r>
            <a:r>
              <a:rPr lang="en-US" sz="2000" dirty="0" smtClean="0">
                <a:solidFill>
                  <a:schemeClr val="accent2"/>
                </a:solidFill>
                <a:latin typeface="Helvetica" pitchFamily="34" charset="0"/>
              </a:rPr>
              <a:t>aximum </a:t>
            </a:r>
            <a:r>
              <a:rPr lang="en-US" sz="2000" dirty="0">
                <a:solidFill>
                  <a:schemeClr val="accent2"/>
                </a:solidFill>
                <a:latin typeface="Helvetica" pitchFamily="34" charset="0"/>
              </a:rPr>
              <a:t>practical energy @</a:t>
            </a:r>
            <a:r>
              <a:rPr lang="en-US" sz="2000" dirty="0" smtClean="0">
                <a:solidFill>
                  <a:schemeClr val="accent2"/>
                </a:solidFill>
                <a:latin typeface="Helvetica" pitchFamily="34" charset="0"/>
              </a:rPr>
              <a:t> </a:t>
            </a:r>
            <a:r>
              <a:rPr lang="en-US" sz="2000" dirty="0">
                <a:solidFill>
                  <a:schemeClr val="accent2"/>
                </a:solidFill>
                <a:latin typeface="Helvetica" pitchFamily="34" charset="0"/>
              </a:rPr>
              <a:t>17 MeV. </a:t>
            </a:r>
            <a:endParaRPr lang="en-US" sz="2000" dirty="0" smtClean="0">
              <a:solidFill>
                <a:schemeClr val="accent2"/>
              </a:solidFill>
              <a:latin typeface="Helvetica" pitchFamily="34" charset="0"/>
            </a:endParaRPr>
          </a:p>
          <a:p>
            <a:endParaRPr lang="en-US" dirty="0">
              <a:solidFill>
                <a:schemeClr val="accent2"/>
              </a:solidFill>
              <a:latin typeface="Helvetica" pitchFamily="34" charset="0"/>
            </a:endParaRPr>
          </a:p>
          <a:p>
            <a:r>
              <a:rPr lang="en-US" dirty="0" smtClean="0">
                <a:solidFill>
                  <a:srgbClr val="FD7403"/>
                </a:solidFill>
                <a:latin typeface="Helvetica" pitchFamily="34" charset="0"/>
              </a:rPr>
              <a:t>For </a:t>
            </a:r>
            <a:r>
              <a:rPr lang="en-US" dirty="0">
                <a:solidFill>
                  <a:srgbClr val="FD7403"/>
                </a:solidFill>
                <a:latin typeface="Helvetica" pitchFamily="34" charset="0"/>
              </a:rPr>
              <a:t>a 1 MW </a:t>
            </a:r>
            <a:r>
              <a:rPr lang="en-US" dirty="0" smtClean="0">
                <a:solidFill>
                  <a:srgbClr val="FD7403"/>
                </a:solidFill>
                <a:latin typeface="Helvetica" pitchFamily="34" charset="0"/>
              </a:rPr>
              <a:t>operation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>
                <a:solidFill>
                  <a:schemeClr val="accent2"/>
                </a:solidFill>
                <a:latin typeface="Helvetica" pitchFamily="34" charset="0"/>
              </a:rPr>
              <a:t>T</a:t>
            </a:r>
            <a:r>
              <a:rPr lang="en-US" sz="2000" dirty="0" smtClean="0">
                <a:solidFill>
                  <a:schemeClr val="accent2"/>
                </a:solidFill>
                <a:latin typeface="Helvetica" pitchFamily="34" charset="0"/>
              </a:rPr>
              <a:t>otal </a:t>
            </a:r>
            <a:r>
              <a:rPr lang="en-US" sz="2000" dirty="0">
                <a:solidFill>
                  <a:schemeClr val="accent2"/>
                </a:solidFill>
                <a:latin typeface="Helvetica" pitchFamily="34" charset="0"/>
              </a:rPr>
              <a:t>neutron flux </a:t>
            </a:r>
            <a:r>
              <a:rPr lang="en-US" sz="2000" dirty="0" smtClean="0">
                <a:solidFill>
                  <a:schemeClr val="accent2"/>
                </a:solidFill>
                <a:latin typeface="Helvetica" pitchFamily="34" charset="0"/>
              </a:rPr>
              <a:t>2.74 x 10</a:t>
            </a:r>
            <a:r>
              <a:rPr lang="en-US" sz="2000" baseline="30000" dirty="0" smtClean="0">
                <a:solidFill>
                  <a:schemeClr val="accent2"/>
                </a:solidFill>
                <a:latin typeface="Helvetica" pitchFamily="34" charset="0"/>
              </a:rPr>
              <a:t>8</a:t>
            </a:r>
            <a:r>
              <a:rPr lang="en-US" sz="2000" dirty="0" smtClean="0">
                <a:solidFill>
                  <a:schemeClr val="accent2"/>
                </a:solidFill>
                <a:latin typeface="Helvetica" pitchFamily="34" charset="0"/>
              </a:rPr>
              <a:t> </a:t>
            </a:r>
            <a:r>
              <a:rPr lang="en-US" sz="2000" dirty="0">
                <a:solidFill>
                  <a:schemeClr val="accent2"/>
                </a:solidFill>
                <a:latin typeface="Helvetica" pitchFamily="34" charset="0"/>
              </a:rPr>
              <a:t>n/cm</a:t>
            </a:r>
            <a:r>
              <a:rPr lang="en-US" sz="2000" baseline="30000" dirty="0">
                <a:solidFill>
                  <a:schemeClr val="accent2"/>
                </a:solidFill>
                <a:latin typeface="Helvetica" pitchFamily="34" charset="0"/>
              </a:rPr>
              <a:t>2</a:t>
            </a:r>
            <a:r>
              <a:rPr lang="en-US" sz="2000" dirty="0">
                <a:solidFill>
                  <a:schemeClr val="accent2"/>
                </a:solidFill>
                <a:latin typeface="Helvetica" pitchFamily="34" charset="0"/>
              </a:rPr>
              <a:t>/s </a:t>
            </a:r>
            <a:endParaRPr lang="en-US" sz="2000" dirty="0" smtClean="0">
              <a:solidFill>
                <a:schemeClr val="accent2"/>
              </a:solidFill>
              <a:latin typeface="Helvetica" pitchFamily="34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solidFill>
                  <a:schemeClr val="accent2"/>
                </a:solidFill>
                <a:latin typeface="Helvetica" pitchFamily="34" charset="0"/>
              </a:rPr>
              <a:t>decreases </a:t>
            </a:r>
            <a:r>
              <a:rPr lang="en-US" sz="2000" dirty="0">
                <a:solidFill>
                  <a:schemeClr val="accent2"/>
                </a:solidFill>
                <a:latin typeface="Helvetica" pitchFamily="34" charset="0"/>
              </a:rPr>
              <a:t>linearly </a:t>
            </a:r>
            <a:r>
              <a:rPr lang="en-US" sz="2000" dirty="0" smtClean="0">
                <a:solidFill>
                  <a:schemeClr val="accent2"/>
                </a:solidFill>
                <a:latin typeface="Helvetica" pitchFamily="34" charset="0"/>
              </a:rPr>
              <a:t>with </a:t>
            </a:r>
            <a:r>
              <a:rPr lang="en-US" sz="2000" dirty="0">
                <a:solidFill>
                  <a:schemeClr val="accent2"/>
                </a:solidFill>
                <a:latin typeface="Helvetica" pitchFamily="34" charset="0"/>
              </a:rPr>
              <a:t>reactor operating </a:t>
            </a:r>
            <a:r>
              <a:rPr lang="en-US" sz="2000" dirty="0" smtClean="0">
                <a:solidFill>
                  <a:schemeClr val="accent2"/>
                </a:solidFill>
                <a:latin typeface="Helvetica" pitchFamily="34" charset="0"/>
              </a:rPr>
              <a:t>power</a:t>
            </a:r>
            <a:endParaRPr lang="pt-PT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8030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60"/>
          <p:cNvSpPr txBox="1">
            <a:spLocks noChangeArrowheads="1"/>
          </p:cNvSpPr>
          <p:nvPr/>
        </p:nvSpPr>
        <p:spPr bwMode="auto">
          <a:xfrm>
            <a:off x="22249894" y="11392093"/>
            <a:ext cx="7043448" cy="4220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9C2D1"/>
                  </a:outerShdw>
                </a:effectLst>
              </a14:hiddenEffects>
            </a:ext>
          </a:extLst>
        </p:spPr>
        <p:txBody>
          <a:bodyPr lIns="36576" tIns="36576" rIns="36576" bIns="36576"/>
          <a:lstStyle>
            <a:lvl1pPr defTabSz="4176713">
              <a:defRPr>
                <a:solidFill>
                  <a:schemeClr val="tx1"/>
                </a:solidFill>
                <a:latin typeface="Arial" charset="0"/>
              </a:defRPr>
            </a:lvl1pPr>
            <a:lvl2pPr defTabSz="4176713">
              <a:defRPr>
                <a:solidFill>
                  <a:schemeClr val="tx1"/>
                </a:solidFill>
                <a:latin typeface="Arial" charset="0"/>
              </a:defRPr>
            </a:lvl2pPr>
            <a:lvl3pPr defTabSz="4176713">
              <a:defRPr>
                <a:solidFill>
                  <a:schemeClr val="tx1"/>
                </a:solidFill>
                <a:latin typeface="Arial" charset="0"/>
              </a:defRPr>
            </a:lvl3pPr>
            <a:lvl4pPr defTabSz="4176713">
              <a:defRPr>
                <a:solidFill>
                  <a:schemeClr val="tx1"/>
                </a:solidFill>
                <a:latin typeface="Arial" charset="0"/>
              </a:defRPr>
            </a:lvl4pPr>
            <a:lvl5pPr defTabSz="4176713">
              <a:defRPr>
                <a:solidFill>
                  <a:schemeClr val="tx1"/>
                </a:solidFill>
                <a:latin typeface="Arial" charset="0"/>
              </a:defRPr>
            </a:lvl5pPr>
            <a:lvl6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spcAft>
                <a:spcPts val="1800"/>
              </a:spcAft>
            </a:pPr>
            <a:r>
              <a:rPr lang="en-US" sz="2800" b="1" dirty="0">
                <a:solidFill>
                  <a:srgbClr val="43525A"/>
                </a:solidFill>
                <a:latin typeface="Helvetica" pitchFamily="34" charset="0"/>
              </a:rPr>
              <a:t>F</a:t>
            </a:r>
            <a:r>
              <a:rPr lang="en-US" sz="2800" b="1" dirty="0" smtClean="0">
                <a:solidFill>
                  <a:srgbClr val="43525A"/>
                </a:solidFill>
                <a:latin typeface="Helvetica" pitchFamily="34" charset="0"/>
              </a:rPr>
              <a:t>ast neutron </a:t>
            </a:r>
            <a:r>
              <a:rPr lang="en-US" sz="2800" b="1" dirty="0">
                <a:solidFill>
                  <a:srgbClr val="43525A"/>
                </a:solidFill>
                <a:latin typeface="Helvetica" pitchFamily="34" charset="0"/>
              </a:rPr>
              <a:t>irradiation facility </a:t>
            </a:r>
            <a:r>
              <a:rPr lang="en-US" sz="2800" b="1" dirty="0" smtClean="0">
                <a:solidFill>
                  <a:srgbClr val="43525A"/>
                </a:solidFill>
                <a:latin typeface="Helvetica" pitchFamily="34" charset="0"/>
              </a:rPr>
              <a:t>E4:</a:t>
            </a:r>
            <a:endParaRPr lang="en-US" sz="2800" dirty="0" smtClean="0">
              <a:solidFill>
                <a:srgbClr val="43525A"/>
              </a:solidFill>
              <a:latin typeface="Helvetica" pitchFamily="34" charset="0"/>
            </a:endParaRPr>
          </a:p>
          <a:p>
            <a:pPr marL="514350" indent="-514350" algn="just">
              <a:spcAft>
                <a:spcPts val="1800"/>
              </a:spcAft>
              <a:buAutoNum type="alphaLcParenBoth"/>
            </a:pPr>
            <a:r>
              <a:rPr lang="en-US" sz="2800" dirty="0" smtClean="0">
                <a:solidFill>
                  <a:srgbClr val="43525A"/>
                </a:solidFill>
                <a:latin typeface="Helvetica" pitchFamily="34" charset="0"/>
              </a:rPr>
              <a:t>  Irradiation </a:t>
            </a:r>
            <a:r>
              <a:rPr lang="en-US" sz="2800" dirty="0">
                <a:solidFill>
                  <a:srgbClr val="43525A"/>
                </a:solidFill>
                <a:latin typeface="Helvetica" pitchFamily="34" charset="0"/>
              </a:rPr>
              <a:t>chamber at the exit of </a:t>
            </a:r>
            <a:r>
              <a:rPr lang="en-US" sz="2800" dirty="0" smtClean="0">
                <a:solidFill>
                  <a:srgbClr val="43525A"/>
                </a:solidFill>
                <a:latin typeface="Helvetica" pitchFamily="34" charset="0"/>
              </a:rPr>
              <a:t>the neutron </a:t>
            </a:r>
            <a:r>
              <a:rPr lang="en-US" sz="2800" dirty="0">
                <a:solidFill>
                  <a:srgbClr val="43525A"/>
                </a:solidFill>
                <a:latin typeface="Helvetica" pitchFamily="34" charset="0"/>
              </a:rPr>
              <a:t>beam tube</a:t>
            </a:r>
            <a:r>
              <a:rPr lang="en-US" sz="2800" dirty="0" smtClean="0">
                <a:solidFill>
                  <a:srgbClr val="43525A"/>
                </a:solidFill>
                <a:latin typeface="Helvetica" pitchFamily="34" charset="0"/>
              </a:rPr>
              <a:t>;</a:t>
            </a:r>
          </a:p>
          <a:p>
            <a:pPr marL="514350" indent="-514350" algn="just">
              <a:spcAft>
                <a:spcPts val="1800"/>
              </a:spcAft>
              <a:buAutoNum type="alphaLcParenBoth"/>
            </a:pPr>
            <a:r>
              <a:rPr lang="en-US" sz="2800" dirty="0" smtClean="0">
                <a:solidFill>
                  <a:srgbClr val="43525A"/>
                </a:solidFill>
                <a:latin typeface="Helvetica" pitchFamily="34" charset="0"/>
              </a:rPr>
              <a:t>  Prolongation </a:t>
            </a:r>
            <a:r>
              <a:rPr lang="en-US" sz="2800" dirty="0">
                <a:solidFill>
                  <a:srgbClr val="43525A"/>
                </a:solidFill>
                <a:latin typeface="Helvetica" pitchFamily="34" charset="0"/>
              </a:rPr>
              <a:t>inside the tube</a:t>
            </a:r>
            <a:r>
              <a:rPr lang="en-US" sz="2800" dirty="0" smtClean="0">
                <a:solidFill>
                  <a:srgbClr val="43525A"/>
                </a:solidFill>
                <a:latin typeface="Helvetica" pitchFamily="34" charset="0"/>
              </a:rPr>
              <a:t>;</a:t>
            </a:r>
          </a:p>
          <a:p>
            <a:pPr marL="514350" indent="-514350" algn="just">
              <a:spcAft>
                <a:spcPts val="1800"/>
              </a:spcAft>
              <a:buAutoNum type="alphaLcParenBoth"/>
            </a:pPr>
            <a:r>
              <a:rPr lang="en-US" sz="2800" dirty="0" smtClean="0">
                <a:solidFill>
                  <a:srgbClr val="43525A"/>
                </a:solidFill>
                <a:latin typeface="Helvetica" pitchFamily="34" charset="0"/>
              </a:rPr>
              <a:t>  Neutron </a:t>
            </a:r>
            <a:r>
              <a:rPr lang="en-US" sz="2800" dirty="0">
                <a:solidFill>
                  <a:srgbClr val="43525A"/>
                </a:solidFill>
                <a:latin typeface="Helvetica" pitchFamily="34" charset="0"/>
              </a:rPr>
              <a:t>and gamma filter</a:t>
            </a:r>
            <a:r>
              <a:rPr lang="en-US" sz="2800" dirty="0" smtClean="0">
                <a:solidFill>
                  <a:srgbClr val="43525A"/>
                </a:solidFill>
                <a:latin typeface="Helvetica" pitchFamily="34" charset="0"/>
              </a:rPr>
              <a:t>;</a:t>
            </a:r>
          </a:p>
          <a:p>
            <a:pPr marL="514350" indent="-514350" algn="just">
              <a:spcAft>
                <a:spcPts val="1800"/>
              </a:spcAft>
              <a:buAutoNum type="alphaLcParenBoth"/>
            </a:pPr>
            <a:r>
              <a:rPr lang="en-US" sz="2800" dirty="0" smtClean="0">
                <a:solidFill>
                  <a:srgbClr val="43525A"/>
                </a:solidFill>
                <a:latin typeface="Helvetica" pitchFamily="34" charset="0"/>
              </a:rPr>
              <a:t>  Periphery </a:t>
            </a:r>
            <a:r>
              <a:rPr lang="en-US" sz="2800" dirty="0">
                <a:solidFill>
                  <a:srgbClr val="43525A"/>
                </a:solidFill>
                <a:latin typeface="Helvetica" pitchFamily="34" charset="0"/>
              </a:rPr>
              <a:t>of the fission reactor core inside the water </a:t>
            </a:r>
            <a:r>
              <a:rPr lang="en-US" sz="2800" dirty="0" smtClean="0">
                <a:solidFill>
                  <a:srgbClr val="43525A"/>
                </a:solidFill>
                <a:latin typeface="Helvetica" pitchFamily="34" charset="0"/>
              </a:rPr>
              <a:t>cooling/shielding pool.</a:t>
            </a:r>
            <a:endParaRPr lang="en-US" sz="2800" dirty="0">
              <a:solidFill>
                <a:srgbClr val="43525A"/>
              </a:solidFill>
              <a:latin typeface="Helvetica" pitchFamily="34" charset="0"/>
            </a:endParaRPr>
          </a:p>
        </p:txBody>
      </p:sp>
      <p:pic>
        <p:nvPicPr>
          <p:cNvPr id="5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3513" y="11852534"/>
            <a:ext cx="6220334" cy="3272235"/>
          </a:xfrm>
          <a:prstGeom prst="rect">
            <a:avLst/>
          </a:prstGeom>
        </p:spPr>
      </p:pic>
      <p:sp>
        <p:nvSpPr>
          <p:cNvPr id="6" name="Text Box 160"/>
          <p:cNvSpPr txBox="1">
            <a:spLocks noChangeArrowheads="1"/>
          </p:cNvSpPr>
          <p:nvPr/>
        </p:nvSpPr>
        <p:spPr bwMode="auto">
          <a:xfrm>
            <a:off x="15447168" y="8590949"/>
            <a:ext cx="13846175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9C2D1"/>
                  </a:outerShdw>
                </a:effectLst>
              </a14:hiddenEffects>
            </a:ext>
          </a:extLst>
        </p:spPr>
        <p:txBody>
          <a:bodyPr lIns="36576" tIns="36576" rIns="36576" bIns="36576"/>
          <a:lstStyle>
            <a:lvl1pPr defTabSz="4176713">
              <a:defRPr>
                <a:solidFill>
                  <a:schemeClr val="tx1"/>
                </a:solidFill>
                <a:latin typeface="Arial" charset="0"/>
              </a:defRPr>
            </a:lvl1pPr>
            <a:lvl2pPr defTabSz="4176713">
              <a:defRPr>
                <a:solidFill>
                  <a:schemeClr val="tx1"/>
                </a:solidFill>
                <a:latin typeface="Arial" charset="0"/>
              </a:defRPr>
            </a:lvl2pPr>
            <a:lvl3pPr defTabSz="4176713">
              <a:defRPr>
                <a:solidFill>
                  <a:schemeClr val="tx1"/>
                </a:solidFill>
                <a:latin typeface="Arial" charset="0"/>
              </a:defRPr>
            </a:lvl3pPr>
            <a:lvl4pPr defTabSz="4176713">
              <a:defRPr>
                <a:solidFill>
                  <a:schemeClr val="tx1"/>
                </a:solidFill>
                <a:latin typeface="Arial" charset="0"/>
              </a:defRPr>
            </a:lvl4pPr>
            <a:lvl5pPr defTabSz="4176713">
              <a:defRPr>
                <a:solidFill>
                  <a:schemeClr val="tx1"/>
                </a:solidFill>
                <a:latin typeface="Arial" charset="0"/>
              </a:defRPr>
            </a:lvl5pPr>
            <a:lvl6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3500" dirty="0">
                <a:solidFill>
                  <a:srgbClr val="43525A"/>
                </a:solidFill>
                <a:latin typeface="Helvetica" pitchFamily="34" charset="0"/>
              </a:rPr>
              <a:t>The neutron </a:t>
            </a:r>
            <a:r>
              <a:rPr lang="en-US" sz="3500" dirty="0" smtClean="0">
                <a:solidFill>
                  <a:srgbClr val="43525A"/>
                </a:solidFill>
                <a:latin typeface="Helvetica" pitchFamily="34" charset="0"/>
              </a:rPr>
              <a:t>fission spectrum </a:t>
            </a:r>
            <a:r>
              <a:rPr lang="en-US" sz="3500" dirty="0">
                <a:solidFill>
                  <a:srgbClr val="43525A"/>
                </a:solidFill>
                <a:latin typeface="Helvetica" pitchFamily="34" charset="0"/>
              </a:rPr>
              <a:t>at the irradiation facility E4 </a:t>
            </a:r>
            <a:r>
              <a:rPr lang="en-US" sz="3500" dirty="0" smtClean="0">
                <a:solidFill>
                  <a:srgbClr val="43525A"/>
                </a:solidFill>
                <a:latin typeface="Helvetica" pitchFamily="34" charset="0"/>
              </a:rPr>
              <a:t>has a </a:t>
            </a:r>
            <a:r>
              <a:rPr lang="en-US" sz="3500" dirty="0">
                <a:solidFill>
                  <a:srgbClr val="43525A"/>
                </a:solidFill>
                <a:latin typeface="Helvetica" pitchFamily="34" charset="0"/>
              </a:rPr>
              <a:t>maximum intensity around 2 MeV and a maximum practical energy around 17 </a:t>
            </a:r>
            <a:r>
              <a:rPr lang="en-US" sz="3500" dirty="0" smtClean="0">
                <a:solidFill>
                  <a:srgbClr val="43525A"/>
                </a:solidFill>
                <a:latin typeface="Helvetica" pitchFamily="34" charset="0"/>
              </a:rPr>
              <a:t>MeV. </a:t>
            </a:r>
            <a:r>
              <a:rPr lang="en-US" sz="3500" b="1" dirty="0" smtClean="0">
                <a:solidFill>
                  <a:srgbClr val="43525A"/>
                </a:solidFill>
                <a:latin typeface="Helvetica" pitchFamily="34" charset="0"/>
              </a:rPr>
              <a:t>For a 1 MW operation the </a:t>
            </a:r>
            <a:r>
              <a:rPr lang="en-US" sz="3500" b="1" dirty="0">
                <a:solidFill>
                  <a:srgbClr val="43525A"/>
                </a:solidFill>
                <a:latin typeface="Helvetica" pitchFamily="34" charset="0"/>
              </a:rPr>
              <a:t>total neutron </a:t>
            </a:r>
            <a:r>
              <a:rPr lang="en-US" sz="3500" b="1" dirty="0" smtClean="0">
                <a:solidFill>
                  <a:srgbClr val="43525A"/>
                </a:solidFill>
                <a:latin typeface="Helvetica" pitchFamily="34" charset="0"/>
              </a:rPr>
              <a:t>flux </a:t>
            </a:r>
            <a:r>
              <a:rPr lang="en-US" sz="3500" b="1" dirty="0">
                <a:solidFill>
                  <a:srgbClr val="43525A"/>
                </a:solidFill>
                <a:latin typeface="Helvetica" pitchFamily="34" charset="0"/>
              </a:rPr>
              <a:t>is 2.74ₓ10</a:t>
            </a:r>
            <a:r>
              <a:rPr lang="en-US" sz="3500" b="1" baseline="30000" dirty="0">
                <a:solidFill>
                  <a:srgbClr val="43525A"/>
                </a:solidFill>
                <a:latin typeface="Helvetica" pitchFamily="34" charset="0"/>
              </a:rPr>
              <a:t>8</a:t>
            </a:r>
            <a:r>
              <a:rPr lang="en-US" sz="3500" b="1" dirty="0">
                <a:solidFill>
                  <a:srgbClr val="43525A"/>
                </a:solidFill>
                <a:latin typeface="Helvetica" pitchFamily="34" charset="0"/>
              </a:rPr>
              <a:t> </a:t>
            </a:r>
            <a:r>
              <a:rPr lang="en-US" sz="3500" b="1" dirty="0" smtClean="0">
                <a:solidFill>
                  <a:srgbClr val="43525A"/>
                </a:solidFill>
                <a:latin typeface="Helvetica" pitchFamily="34" charset="0"/>
              </a:rPr>
              <a:t>n/cm</a:t>
            </a:r>
            <a:r>
              <a:rPr lang="en-US" sz="3500" b="1" baseline="30000" dirty="0" smtClean="0">
                <a:solidFill>
                  <a:srgbClr val="43525A"/>
                </a:solidFill>
                <a:latin typeface="Helvetica" pitchFamily="34" charset="0"/>
              </a:rPr>
              <a:t>2</a:t>
            </a:r>
            <a:r>
              <a:rPr lang="en-US" sz="3500" b="1" dirty="0" smtClean="0">
                <a:solidFill>
                  <a:srgbClr val="43525A"/>
                </a:solidFill>
                <a:latin typeface="Helvetica" pitchFamily="34" charset="0"/>
              </a:rPr>
              <a:t>/s and decreases </a:t>
            </a:r>
            <a:r>
              <a:rPr lang="en-US" sz="3500" b="1" dirty="0">
                <a:solidFill>
                  <a:srgbClr val="43525A"/>
                </a:solidFill>
                <a:latin typeface="Helvetica" pitchFamily="34" charset="0"/>
              </a:rPr>
              <a:t>linearly with the reactor operating </a:t>
            </a:r>
            <a:r>
              <a:rPr lang="en-US" sz="3500" b="1" dirty="0" smtClean="0">
                <a:solidFill>
                  <a:srgbClr val="43525A"/>
                </a:solidFill>
                <a:latin typeface="Helvetica" pitchFamily="34" charset="0"/>
              </a:rPr>
              <a:t>power.</a:t>
            </a:r>
            <a:endParaRPr lang="en-US" b="1" dirty="0">
              <a:solidFill>
                <a:srgbClr val="43525A"/>
              </a:solidFill>
              <a:latin typeface="Helvetica" pitchFamily="34" charset="0"/>
            </a:endParaRPr>
          </a:p>
        </p:txBody>
      </p:sp>
      <p:pic>
        <p:nvPicPr>
          <p:cNvPr id="25" name="Imagem 2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37" r="15708"/>
          <a:stretch/>
        </p:blipFill>
        <p:spPr>
          <a:xfrm>
            <a:off x="6473" y="11460"/>
            <a:ext cx="9174039" cy="3849588"/>
          </a:xfrm>
          <a:prstGeom prst="rect">
            <a:avLst/>
          </a:prstGeom>
        </p:spPr>
      </p:pic>
      <p:pic>
        <p:nvPicPr>
          <p:cNvPr id="26" name="Imagem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420888"/>
            <a:ext cx="3053358" cy="4071144"/>
          </a:xfrm>
          <a:prstGeom prst="rect">
            <a:avLst/>
          </a:prstGeom>
          <a:ln w="38100">
            <a:solidFill>
              <a:srgbClr val="FD7403"/>
            </a:solidFill>
            <a:prstDash val="dash"/>
          </a:ln>
        </p:spPr>
      </p:pic>
      <p:pic>
        <p:nvPicPr>
          <p:cNvPr id="27" name="Imagem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154" y="332656"/>
            <a:ext cx="51435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425631" cy="719137"/>
          </a:xfrm>
        </p:spPr>
        <p:txBody>
          <a:bodyPr/>
          <a:lstStyle/>
          <a:p>
            <a:r>
              <a:rPr lang="pt-PT" dirty="0" err="1" smtClean="0"/>
              <a:t>Irradiation</a:t>
            </a:r>
            <a:r>
              <a:rPr lang="pt-PT" dirty="0" smtClean="0"/>
              <a:t> </a:t>
            </a:r>
            <a:r>
              <a:rPr lang="pt-PT" dirty="0" err="1" smtClean="0"/>
              <a:t>Test</a:t>
            </a:r>
            <a:r>
              <a:rPr lang="pt-PT" dirty="0" smtClean="0"/>
              <a:t> </a:t>
            </a:r>
            <a:r>
              <a:rPr lang="pt-PT" dirty="0" err="1" smtClean="0"/>
              <a:t>Facility</a:t>
            </a:r>
            <a:r>
              <a:rPr lang="pt-PT" dirty="0" smtClean="0"/>
              <a:t> | RPI @ IST</a:t>
            </a:r>
            <a:r>
              <a:rPr lang="en-US" sz="1600" dirty="0">
                <a:solidFill>
                  <a:schemeClr val="bg1"/>
                </a:solidFill>
                <a:latin typeface="Helvetica" pitchFamily="34" charset="0"/>
              </a:rPr>
              <a:t/>
            </a:r>
            <a:br>
              <a:rPr lang="en-US" sz="1600" dirty="0">
                <a:solidFill>
                  <a:schemeClr val="bg1"/>
                </a:solidFill>
                <a:latin typeface="Helvetica" pitchFamily="34" charset="0"/>
              </a:rPr>
            </a:br>
            <a:endParaRPr lang="pt-PT" sz="1600" dirty="0">
              <a:solidFill>
                <a:schemeClr val="bg1"/>
              </a:solidFill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995936" y="2276872"/>
            <a:ext cx="504056" cy="687428"/>
          </a:xfrm>
          <a:prstGeom prst="rect">
            <a:avLst/>
          </a:prstGeom>
          <a:noFill/>
          <a:ln w="38100">
            <a:solidFill>
              <a:srgbClr val="FD740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8" name="Conexão Reta 7"/>
          <p:cNvCxnSpPr/>
          <p:nvPr/>
        </p:nvCxnSpPr>
        <p:spPr>
          <a:xfrm>
            <a:off x="4499992" y="2276872"/>
            <a:ext cx="4349502" cy="144016"/>
          </a:xfrm>
          <a:prstGeom prst="line">
            <a:avLst/>
          </a:prstGeom>
          <a:ln w="19050">
            <a:solidFill>
              <a:srgbClr val="FD740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xão Reta 10"/>
          <p:cNvCxnSpPr/>
          <p:nvPr/>
        </p:nvCxnSpPr>
        <p:spPr>
          <a:xfrm>
            <a:off x="4037012" y="2964300"/>
            <a:ext cx="1714316" cy="3527732"/>
          </a:xfrm>
          <a:prstGeom prst="line">
            <a:avLst/>
          </a:prstGeom>
          <a:ln w="19050">
            <a:solidFill>
              <a:srgbClr val="FD740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Imagem 19"/>
          <p:cNvPicPr>
            <a:picLocks noChangeAspect="1"/>
          </p:cNvPicPr>
          <p:nvPr/>
        </p:nvPicPr>
        <p:blipFill rotWithShape="1">
          <a:blip r:embed="rId6"/>
          <a:srcRect l="1658" t="1106" r="2185" b="6593"/>
          <a:stretch/>
        </p:blipFill>
        <p:spPr>
          <a:xfrm>
            <a:off x="180181" y="3467696"/>
            <a:ext cx="4176464" cy="3024336"/>
          </a:xfrm>
          <a:prstGeom prst="rect">
            <a:avLst/>
          </a:prstGeom>
          <a:ln w="38100">
            <a:solidFill>
              <a:srgbClr val="00B0F0"/>
            </a:solidFill>
            <a:prstDash val="dash"/>
          </a:ln>
        </p:spPr>
      </p:pic>
      <p:sp>
        <p:nvSpPr>
          <p:cNvPr id="24" name="Retângulo 23"/>
          <p:cNvSpPr/>
          <p:nvPr/>
        </p:nvSpPr>
        <p:spPr>
          <a:xfrm>
            <a:off x="6694301" y="4237749"/>
            <a:ext cx="910952" cy="687428"/>
          </a:xfrm>
          <a:prstGeom prst="rect">
            <a:avLst/>
          </a:prstGeom>
          <a:noFill/>
          <a:ln w="3810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33" name="Conexão Reta 32"/>
          <p:cNvCxnSpPr/>
          <p:nvPr/>
        </p:nvCxnSpPr>
        <p:spPr>
          <a:xfrm flipH="1" flipV="1">
            <a:off x="4397721" y="3467696"/>
            <a:ext cx="3207533" cy="770053"/>
          </a:xfrm>
          <a:prstGeom prst="line">
            <a:avLst/>
          </a:prstGeom>
          <a:ln w="19050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xão Reta 35"/>
          <p:cNvCxnSpPr/>
          <p:nvPr/>
        </p:nvCxnSpPr>
        <p:spPr>
          <a:xfrm flipH="1">
            <a:off x="4356645" y="4925177"/>
            <a:ext cx="3248608" cy="1566855"/>
          </a:xfrm>
          <a:prstGeom prst="line">
            <a:avLst/>
          </a:prstGeom>
          <a:ln w="19050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039980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-7373"/>
            <a:ext cx="9144000" cy="84931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</a:t>
            </a:r>
            <a:r>
              <a:rPr lang="en-US" dirty="0" err="1" smtClean="0"/>
              <a:t>Virtex</a:t>
            </a:r>
            <a:r>
              <a:rPr lang="en-US" dirty="0" smtClean="0"/>
              <a:t> 6 irradiation results and conclusions</a:t>
            </a:r>
            <a:endParaRPr lang="pt-PT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17" y="715051"/>
            <a:ext cx="3547911" cy="323947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86" y="4293096"/>
            <a:ext cx="3665224" cy="2186509"/>
          </a:xfrm>
          <a:prstGeom prst="rect">
            <a:avLst/>
          </a:prstGeom>
        </p:spPr>
      </p:pic>
      <p:sp>
        <p:nvSpPr>
          <p:cNvPr id="2" name="Retângulo Arredondado 1"/>
          <p:cNvSpPr/>
          <p:nvPr/>
        </p:nvSpPr>
        <p:spPr>
          <a:xfrm>
            <a:off x="4067944" y="764704"/>
            <a:ext cx="4824536" cy="5714901"/>
          </a:xfrm>
          <a:prstGeom prst="roundRect">
            <a:avLst>
              <a:gd name="adj" fmla="val 4032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indent="0">
              <a:spcAft>
                <a:spcPts val="1200"/>
              </a:spcAft>
              <a:buNone/>
            </a:pPr>
            <a:r>
              <a:rPr lang="en-US" sz="1600" dirty="0">
                <a:solidFill>
                  <a:schemeClr val="accent2"/>
                </a:solidFill>
              </a:rPr>
              <a:t>FPGA irradiation test with </a:t>
            </a:r>
            <a:endParaRPr lang="en-US" sz="1600" dirty="0" smtClean="0">
              <a:solidFill>
                <a:schemeClr val="accent2"/>
              </a:solidFill>
            </a:endParaRPr>
          </a:p>
          <a:p>
            <a:pPr marL="285750" indent="-285750">
              <a:spcAft>
                <a:spcPts val="1200"/>
              </a:spcAft>
              <a:buFont typeface="Arial" charset="0"/>
              <a:buChar char="•"/>
            </a:pPr>
            <a:r>
              <a:rPr lang="en-US" sz="1400" dirty="0" smtClean="0">
                <a:solidFill>
                  <a:schemeClr val="accent2"/>
                </a:solidFill>
              </a:rPr>
              <a:t>SEM </a:t>
            </a:r>
            <a:r>
              <a:rPr lang="en-US" sz="1400" dirty="0">
                <a:solidFill>
                  <a:schemeClr val="accent2"/>
                </a:solidFill>
              </a:rPr>
              <a:t>controller and BRAM sensor  performing real-time SEU detection-correction, using Error Correction Code (ECC) for repairing SEU bit-flips in the Block RAM and configuration </a:t>
            </a:r>
            <a:r>
              <a:rPr lang="en-US" sz="1400" dirty="0" smtClean="0">
                <a:solidFill>
                  <a:schemeClr val="accent2"/>
                </a:solidFill>
              </a:rPr>
              <a:t>memories</a:t>
            </a:r>
          </a:p>
          <a:p>
            <a:pPr marL="285750" indent="-285750">
              <a:spcAft>
                <a:spcPts val="1200"/>
              </a:spcAft>
              <a:buFont typeface="Arial" charset="0"/>
              <a:buChar char="•"/>
            </a:pPr>
            <a:r>
              <a:rPr lang="en-US" sz="1400" dirty="0" smtClean="0">
                <a:solidFill>
                  <a:schemeClr val="accent2"/>
                </a:solidFill>
              </a:rPr>
              <a:t>FPGA </a:t>
            </a:r>
            <a:r>
              <a:rPr lang="en-US" sz="1400" dirty="0">
                <a:solidFill>
                  <a:schemeClr val="accent2"/>
                </a:solidFill>
              </a:rPr>
              <a:t>clocks stopped performing only BRAM and configuration read-back </a:t>
            </a:r>
            <a:r>
              <a:rPr lang="en-US" sz="1400" dirty="0" smtClean="0">
                <a:solidFill>
                  <a:schemeClr val="accent2"/>
                </a:solidFill>
              </a:rPr>
              <a:t>afterwards</a:t>
            </a:r>
          </a:p>
          <a:p>
            <a:pPr>
              <a:spcAft>
                <a:spcPts val="1200"/>
              </a:spcAft>
            </a:pPr>
            <a:endParaRPr lang="en-US" sz="1400" dirty="0">
              <a:solidFill>
                <a:schemeClr val="accent2"/>
              </a:solidFill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en-US" sz="1600" dirty="0">
                <a:solidFill>
                  <a:schemeClr val="accent2"/>
                </a:solidFill>
              </a:rPr>
              <a:t>Detected SEU increase linearly with reactor power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1600" dirty="0">
                <a:solidFill>
                  <a:schemeClr val="accent2"/>
                </a:solidFill>
              </a:rPr>
              <a:t>SEU detected by the SEM controller are higher than </a:t>
            </a:r>
            <a:r>
              <a:rPr lang="en-US" sz="1600" dirty="0" smtClean="0">
                <a:solidFill>
                  <a:schemeClr val="accent2"/>
                </a:solidFill>
              </a:rPr>
              <a:t>SEU </a:t>
            </a:r>
            <a:r>
              <a:rPr lang="en-US" sz="1600" dirty="0">
                <a:solidFill>
                  <a:schemeClr val="accent2"/>
                </a:solidFill>
              </a:rPr>
              <a:t>detected by </a:t>
            </a:r>
            <a:r>
              <a:rPr lang="en-US" sz="1600" dirty="0" smtClean="0">
                <a:solidFill>
                  <a:schemeClr val="accent2"/>
                </a:solidFill>
              </a:rPr>
              <a:t>BRAM </a:t>
            </a:r>
            <a:r>
              <a:rPr lang="en-US" sz="1600" dirty="0">
                <a:solidFill>
                  <a:schemeClr val="accent2"/>
                </a:solidFill>
              </a:rPr>
              <a:t>sensors, since the configuration memory is larger relatively </a:t>
            </a:r>
            <a:r>
              <a:rPr lang="en-US" sz="1600" dirty="0" smtClean="0">
                <a:solidFill>
                  <a:schemeClr val="accent2"/>
                </a:solidFill>
              </a:rPr>
              <a:t>to </a:t>
            </a:r>
            <a:r>
              <a:rPr lang="en-US" sz="1600" dirty="0">
                <a:solidFill>
                  <a:schemeClr val="accent2"/>
                </a:solidFill>
              </a:rPr>
              <a:t>BRAM</a:t>
            </a:r>
          </a:p>
          <a:p>
            <a:pPr>
              <a:spcAft>
                <a:spcPts val="1200"/>
              </a:spcAft>
            </a:pPr>
            <a:r>
              <a:rPr lang="en-US" sz="1600" dirty="0" smtClean="0">
                <a:solidFill>
                  <a:schemeClr val="accent2"/>
                </a:solidFill>
              </a:rPr>
              <a:t>For irradiation fluxes higher </a:t>
            </a:r>
            <a:r>
              <a:rPr lang="en-US" sz="1600" dirty="0">
                <a:solidFill>
                  <a:schemeClr val="accent2"/>
                </a:solidFill>
              </a:rPr>
              <a:t>than the fluxes for ITER port </a:t>
            </a:r>
            <a:r>
              <a:rPr lang="en-US" sz="1600" dirty="0" smtClean="0">
                <a:solidFill>
                  <a:schemeClr val="accent2"/>
                </a:solidFill>
              </a:rPr>
              <a:t>cells the number of </a:t>
            </a:r>
            <a:r>
              <a:rPr lang="en-US" sz="1800" dirty="0" smtClean="0">
                <a:solidFill>
                  <a:srgbClr val="FD7403"/>
                </a:solidFill>
              </a:rPr>
              <a:t>unrecoverable errors was low</a:t>
            </a:r>
            <a:r>
              <a:rPr lang="en-US" sz="1600" dirty="0" smtClean="0">
                <a:solidFill>
                  <a:schemeClr val="accent2"/>
                </a:solidFill>
              </a:rPr>
              <a:t> 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1800" dirty="0" smtClean="0">
                <a:solidFill>
                  <a:srgbClr val="FD7403"/>
                </a:solidFill>
              </a:rPr>
              <a:t>SEU detection and mitigation techniques can increase the reliability and availability of  FPGAs used in ITER port cells</a:t>
            </a:r>
            <a:endParaRPr lang="en-US" sz="1800" dirty="0">
              <a:solidFill>
                <a:srgbClr val="FD740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4648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827087" y="0"/>
            <a:ext cx="8353425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2466" name="Title 2"/>
          <p:cNvSpPr>
            <a:spLocks noGrp="1"/>
          </p:cNvSpPr>
          <p:nvPr>
            <p:ph type="title"/>
          </p:nvPr>
        </p:nvSpPr>
        <p:spPr>
          <a:xfrm>
            <a:off x="250825" y="188913"/>
            <a:ext cx="8353425" cy="719137"/>
          </a:xfrm>
        </p:spPr>
        <p:txBody>
          <a:bodyPr/>
          <a:lstStyle/>
          <a:p>
            <a:r>
              <a:rPr lang="en-US">
                <a:latin typeface="Arial" charset="0"/>
              </a:rPr>
              <a:t>Roadmap for ATCA HA systems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827088" y="6165850"/>
            <a:ext cx="7993062" cy="574675"/>
          </a:xfrm>
          <a:prstGeom prst="rightArrow">
            <a:avLst/>
          </a:prstGeom>
          <a:solidFill>
            <a:srgbClr val="BFBFB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rgbClr val="7F7F7F"/>
                </a:solidFill>
              </a:rPr>
              <a:t>Sampling rate</a:t>
            </a:r>
          </a:p>
        </p:txBody>
      </p:sp>
      <p:sp>
        <p:nvSpPr>
          <p:cNvPr id="12" name="Up Arrow 11"/>
          <p:cNvSpPr/>
          <p:nvPr/>
        </p:nvSpPr>
        <p:spPr>
          <a:xfrm>
            <a:off x="323528" y="1557188"/>
            <a:ext cx="648072" cy="4752528"/>
          </a:xfrm>
          <a:prstGeom prst="up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Channel Density</a:t>
            </a:r>
          </a:p>
        </p:txBody>
      </p:sp>
      <p:pic>
        <p:nvPicPr>
          <p:cNvPr id="13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7" t="37850" r="-4349" b="-14643"/>
          <a:stretch/>
        </p:blipFill>
        <p:spPr bwMode="auto">
          <a:xfrm>
            <a:off x="6156325" y="4870450"/>
            <a:ext cx="2413000" cy="134461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0" name="Rectangle 13"/>
          <p:cNvSpPr>
            <a:spLocks noChangeArrowheads="1"/>
          </p:cNvSpPr>
          <p:nvPr/>
        </p:nvSpPr>
        <p:spPr bwMode="auto">
          <a:xfrm>
            <a:off x="6610350" y="4470400"/>
            <a:ext cx="27860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Aft>
                <a:spcPts val="1200"/>
              </a:spcAft>
            </a:pPr>
            <a:r>
              <a:rPr lang="pt-PT" dirty="0">
                <a:solidFill>
                  <a:srgbClr val="FD7403"/>
                </a:solidFill>
              </a:rPr>
              <a:t>AMC* 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sz="1400" dirty="0">
                <a:solidFill>
                  <a:schemeClr val="accent2"/>
                </a:solidFill>
              </a:rPr>
              <a:t>1-3 GSPS</a:t>
            </a:r>
            <a:endParaRPr lang="pt-PT" sz="1400" dirty="0">
              <a:solidFill>
                <a:srgbClr val="FD7403"/>
              </a:solidFill>
            </a:endParaRPr>
          </a:p>
          <a:p>
            <a:pPr>
              <a:spcAft>
                <a:spcPts val="1200"/>
              </a:spcAft>
            </a:pPr>
            <a:endParaRPr lang="pt-PT" sz="1400" dirty="0">
              <a:solidFill>
                <a:schemeClr val="accent2"/>
              </a:solidFill>
            </a:endParaRPr>
          </a:p>
        </p:txBody>
      </p:sp>
      <p:sp>
        <p:nvSpPr>
          <p:cNvPr id="62471" name="TextBox 37"/>
          <p:cNvSpPr txBox="1">
            <a:spLocks noChangeArrowheads="1"/>
          </p:cNvSpPr>
          <p:nvPr/>
        </p:nvSpPr>
        <p:spPr bwMode="auto">
          <a:xfrm>
            <a:off x="5795963" y="5949950"/>
            <a:ext cx="31686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pt-PT" sz="1400" i="1">
                <a:solidFill>
                  <a:srgbClr val="FD7403"/>
                </a:solidFill>
              </a:rPr>
              <a:t>* Under development</a:t>
            </a:r>
          </a:p>
        </p:txBody>
      </p:sp>
      <p:sp>
        <p:nvSpPr>
          <p:cNvPr id="62472" name="TextBox 3"/>
          <p:cNvSpPr txBox="1">
            <a:spLocks noChangeArrowheads="1"/>
          </p:cNvSpPr>
          <p:nvPr/>
        </p:nvSpPr>
        <p:spPr bwMode="auto">
          <a:xfrm>
            <a:off x="1116013" y="1485900"/>
            <a:ext cx="27860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en-US" sz="2000">
                <a:solidFill>
                  <a:srgbClr val="FD7403"/>
                </a:solidFill>
              </a:rPr>
              <a:t>ADC MIMO *</a:t>
            </a:r>
            <a:endParaRPr lang="pt-PT" sz="3200"/>
          </a:p>
        </p:txBody>
      </p:sp>
      <p:pic>
        <p:nvPicPr>
          <p:cNvPr id="6247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9" r="18947"/>
          <a:stretch>
            <a:fillRect/>
          </a:stretch>
        </p:blipFill>
        <p:spPr bwMode="auto">
          <a:xfrm>
            <a:off x="1042988" y="1917700"/>
            <a:ext cx="2482850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7" t="37850" r="-4349" b="-14643"/>
          <a:stretch/>
        </p:blipFill>
        <p:spPr bwMode="auto">
          <a:xfrm>
            <a:off x="3419475" y="4078288"/>
            <a:ext cx="2413000" cy="134461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5" name="Rectangle 22"/>
          <p:cNvSpPr>
            <a:spLocks noChangeArrowheads="1"/>
          </p:cNvSpPr>
          <p:nvPr/>
        </p:nvSpPr>
        <p:spPr bwMode="auto">
          <a:xfrm>
            <a:off x="3779838" y="3687763"/>
            <a:ext cx="2786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Aft>
                <a:spcPts val="1200"/>
              </a:spcAft>
            </a:pPr>
            <a:r>
              <a:rPr lang="pt-PT">
                <a:solidFill>
                  <a:srgbClr val="FD7403"/>
                </a:solidFill>
              </a:rPr>
              <a:t>AMC*</a:t>
            </a:r>
            <a:r>
              <a:rPr lang="pt-PT" sz="1400">
                <a:solidFill>
                  <a:schemeClr val="accent2"/>
                </a:solidFill>
              </a:rPr>
              <a:t> 100 MSPS+</a:t>
            </a:r>
            <a:endParaRPr lang="pt-PT">
              <a:solidFill>
                <a:srgbClr val="FD7403"/>
              </a:solidFill>
            </a:endParaRPr>
          </a:p>
        </p:txBody>
      </p:sp>
      <p:sp>
        <p:nvSpPr>
          <p:cNvPr id="62476" name="Rectangle 20"/>
          <p:cNvSpPr>
            <a:spLocks noChangeArrowheads="1"/>
          </p:cNvSpPr>
          <p:nvPr/>
        </p:nvSpPr>
        <p:spPr bwMode="auto">
          <a:xfrm>
            <a:off x="1187450" y="1755775"/>
            <a:ext cx="2714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pt-PT" sz="1600">
                <a:solidFill>
                  <a:srgbClr val="333399"/>
                </a:solidFill>
              </a:rPr>
              <a:t>10 MSPS, 16 bit </a:t>
            </a:r>
          </a:p>
          <a:p>
            <a:pPr>
              <a:buFont typeface="Arial" charset="0"/>
              <a:buChar char="•"/>
            </a:pPr>
            <a:r>
              <a:rPr lang="pt-PT" sz="1600">
                <a:solidFill>
                  <a:srgbClr val="333399"/>
                </a:solidFill>
              </a:rPr>
              <a:t> 6 MSPS</a:t>
            </a:r>
          </a:p>
        </p:txBody>
      </p:sp>
      <p:sp>
        <p:nvSpPr>
          <p:cNvPr id="62477" name="TextBox 1"/>
          <p:cNvSpPr txBox="1">
            <a:spLocks noChangeArrowheads="1"/>
          </p:cNvSpPr>
          <p:nvPr/>
        </p:nvSpPr>
        <p:spPr bwMode="auto">
          <a:xfrm>
            <a:off x="3746500" y="2062163"/>
            <a:ext cx="2303463" cy="123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333399"/>
                </a:solidFill>
              </a:rPr>
              <a:t>Magnetics Soft X-rays</a:t>
            </a:r>
          </a:p>
          <a:p>
            <a:pPr eaLnBrk="1" hangingPunct="1"/>
            <a:r>
              <a:rPr lang="en-US" sz="1400">
                <a:solidFill>
                  <a:srgbClr val="333399"/>
                </a:solidFill>
              </a:rPr>
              <a:t>Bolometry</a:t>
            </a:r>
          </a:p>
          <a:p>
            <a:pPr eaLnBrk="1" hangingPunct="1"/>
            <a:r>
              <a:rPr lang="en-US" sz="1400">
                <a:solidFill>
                  <a:srgbClr val="333399"/>
                </a:solidFill>
              </a:rPr>
              <a:t>ECRH monitoring</a:t>
            </a:r>
          </a:p>
          <a:p>
            <a:pPr eaLnBrk="1" hangingPunct="1"/>
            <a:r>
              <a:rPr lang="en-US" sz="1400">
                <a:solidFill>
                  <a:srgbClr val="333399"/>
                </a:solidFill>
              </a:rPr>
              <a:t>…</a:t>
            </a:r>
          </a:p>
          <a:p>
            <a:pPr eaLnBrk="1" hangingPunct="1"/>
            <a:endParaRPr lang="en-US" sz="1800"/>
          </a:p>
        </p:txBody>
      </p:sp>
      <p:sp>
        <p:nvSpPr>
          <p:cNvPr id="62478" name="TextBox 23"/>
          <p:cNvSpPr txBox="1">
            <a:spLocks noChangeArrowheads="1"/>
          </p:cNvSpPr>
          <p:nvPr/>
        </p:nvSpPr>
        <p:spPr bwMode="auto">
          <a:xfrm>
            <a:off x="2808288" y="5229200"/>
            <a:ext cx="2987675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>
                <a:solidFill>
                  <a:schemeClr val="accent2"/>
                </a:solidFill>
              </a:rPr>
              <a:t>Plasma Position </a:t>
            </a:r>
            <a:r>
              <a:rPr lang="en-US" sz="1400" dirty="0" err="1">
                <a:solidFill>
                  <a:schemeClr val="accent2"/>
                </a:solidFill>
              </a:rPr>
              <a:t>Reflectometry</a:t>
            </a:r>
            <a:endParaRPr lang="en-US" sz="1400" dirty="0">
              <a:solidFill>
                <a:schemeClr val="accent2"/>
              </a:solidFill>
            </a:endParaRPr>
          </a:p>
          <a:p>
            <a:pPr eaLnBrk="1" hangingPunct="1"/>
            <a:r>
              <a:rPr lang="en-US" sz="1400" dirty="0">
                <a:solidFill>
                  <a:schemeClr val="accent2"/>
                </a:solidFill>
              </a:rPr>
              <a:t>Thomson Scattering</a:t>
            </a:r>
          </a:p>
          <a:p>
            <a:pPr eaLnBrk="1" hangingPunct="1"/>
            <a:r>
              <a:rPr lang="en-US" sz="1400" dirty="0">
                <a:solidFill>
                  <a:schemeClr val="accent2"/>
                </a:solidFill>
              </a:rPr>
              <a:t>Low Level RF </a:t>
            </a:r>
            <a:r>
              <a:rPr lang="en-US" sz="1400" dirty="0">
                <a:solidFill>
                  <a:srgbClr val="7F7F7F"/>
                </a:solidFill>
              </a:rPr>
              <a:t>(ESS-B)</a:t>
            </a:r>
          </a:p>
          <a:p>
            <a:pPr eaLnBrk="1" hangingPunct="1"/>
            <a:r>
              <a:rPr lang="en-US" sz="1400" dirty="0" smtClean="0">
                <a:solidFill>
                  <a:schemeClr val="accent2"/>
                </a:solidFill>
              </a:rPr>
              <a:t>ITER Radial Neutron Camera</a:t>
            </a:r>
          </a:p>
          <a:p>
            <a:pPr eaLnBrk="1" hangingPunct="1"/>
            <a:r>
              <a:rPr lang="en-US" sz="1400" dirty="0" smtClean="0">
                <a:solidFill>
                  <a:schemeClr val="accent2"/>
                </a:solidFill>
              </a:rPr>
              <a:t>…</a:t>
            </a:r>
            <a:endParaRPr lang="en-US" sz="1400" dirty="0">
              <a:solidFill>
                <a:schemeClr val="accent2"/>
              </a:solidFill>
            </a:endParaRPr>
          </a:p>
          <a:p>
            <a:pPr eaLnBrk="1" hangingPunct="1"/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1042988" y="4059238"/>
            <a:ext cx="4608512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333399"/>
                </a:solidFill>
              </a:rPr>
              <a:t>X-rays 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| PHA</a:t>
            </a:r>
          </a:p>
          <a:p>
            <a:pPr>
              <a:defRPr/>
            </a:pPr>
            <a:r>
              <a:rPr lang="en-US" sz="1400" dirty="0">
                <a:solidFill>
                  <a:srgbClr val="333399"/>
                </a:solidFill>
              </a:rPr>
              <a:t>G-ray spectroscopy</a:t>
            </a:r>
          </a:p>
          <a:p>
            <a:pPr>
              <a:defRPr/>
            </a:pPr>
            <a:r>
              <a:rPr lang="en-US" sz="1400" dirty="0">
                <a:solidFill>
                  <a:srgbClr val="333399"/>
                </a:solidFill>
              </a:rPr>
              <a:t>Neutron spectroscopy</a:t>
            </a:r>
          </a:p>
          <a:p>
            <a:pPr>
              <a:defRPr/>
            </a:pPr>
            <a:r>
              <a:rPr lang="en-US" sz="1400" dirty="0">
                <a:solidFill>
                  <a:srgbClr val="333399"/>
                </a:solidFill>
              </a:rPr>
              <a:t>…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3492500" y="2428875"/>
            <a:ext cx="254000" cy="425450"/>
          </a:xfrm>
          <a:prstGeom prst="line">
            <a:avLst/>
          </a:prstGeom>
          <a:ln w="38100" cmpd="sng">
            <a:solidFill>
              <a:srgbClr val="FD7403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746500" y="2068513"/>
            <a:ext cx="0" cy="936625"/>
          </a:xfrm>
          <a:prstGeom prst="line">
            <a:avLst/>
          </a:prstGeom>
          <a:ln w="38100" cmpd="sng">
            <a:solidFill>
              <a:srgbClr val="FD740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22" idx="1"/>
          </p:cNvCxnSpPr>
          <p:nvPr/>
        </p:nvCxnSpPr>
        <p:spPr>
          <a:xfrm flipH="1" flipV="1">
            <a:off x="2987675" y="4438650"/>
            <a:ext cx="431800" cy="312738"/>
          </a:xfrm>
          <a:prstGeom prst="line">
            <a:avLst/>
          </a:prstGeom>
          <a:ln w="38100" cmpd="sng">
            <a:solidFill>
              <a:srgbClr val="FD7403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987675" y="4076700"/>
            <a:ext cx="0" cy="865188"/>
          </a:xfrm>
          <a:prstGeom prst="line">
            <a:avLst/>
          </a:prstGeom>
          <a:ln w="38100" cmpd="sng">
            <a:solidFill>
              <a:srgbClr val="FD740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5435600" y="5446713"/>
            <a:ext cx="720725" cy="431800"/>
          </a:xfrm>
          <a:prstGeom prst="line">
            <a:avLst/>
          </a:prstGeom>
          <a:ln w="38100" cmpd="sng">
            <a:solidFill>
              <a:srgbClr val="FD7403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435600" y="5302250"/>
            <a:ext cx="0" cy="950913"/>
          </a:xfrm>
          <a:prstGeom prst="line">
            <a:avLst/>
          </a:prstGeom>
          <a:ln w="38100" cmpd="sng">
            <a:solidFill>
              <a:srgbClr val="FD740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2486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1485900"/>
            <a:ext cx="2376487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6702425" y="2422525"/>
            <a:ext cx="1008063" cy="431800"/>
          </a:xfrm>
          <a:prstGeom prst="rect">
            <a:avLst/>
          </a:prstGeom>
          <a:noFill/>
          <a:ln w="28575" cmpd="sng">
            <a:solidFill>
              <a:srgbClr val="FD7403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1" name="Straight Connector 30"/>
          <p:cNvCxnSpPr>
            <a:stCxn id="62486" idx="1"/>
          </p:cNvCxnSpPr>
          <p:nvPr/>
        </p:nvCxnSpPr>
        <p:spPr>
          <a:xfrm flipH="1">
            <a:off x="3492500" y="2493963"/>
            <a:ext cx="3167063" cy="1511300"/>
          </a:xfrm>
          <a:prstGeom prst="line">
            <a:avLst/>
          </a:prstGeom>
          <a:ln>
            <a:solidFill>
              <a:srgbClr val="FD7403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5724525" y="2925763"/>
            <a:ext cx="1943100" cy="2232025"/>
          </a:xfrm>
          <a:prstGeom prst="line">
            <a:avLst/>
          </a:prstGeom>
          <a:ln>
            <a:solidFill>
              <a:srgbClr val="FD7403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4932363" y="909638"/>
            <a:ext cx="460851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 err="1">
                <a:solidFill>
                  <a:srgbClr val="333399"/>
                </a:solidFill>
              </a:rPr>
              <a:t>PCIe</a:t>
            </a:r>
            <a:r>
              <a:rPr lang="en-US" sz="1400" dirty="0">
                <a:solidFill>
                  <a:srgbClr val="333399"/>
                </a:solidFill>
              </a:rPr>
              <a:t> over optical fiber 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| RTM</a:t>
            </a:r>
          </a:p>
          <a:p>
            <a:pPr>
              <a:defRPr/>
            </a:pPr>
            <a:r>
              <a:rPr lang="en-US" sz="1400" dirty="0">
                <a:solidFill>
                  <a:srgbClr val="333399"/>
                </a:solidFill>
              </a:rPr>
              <a:t>Timing </a:t>
            </a:r>
            <a:r>
              <a:rPr lang="en-US" sz="1400" dirty="0">
                <a:solidFill>
                  <a:srgbClr val="7F7F7F"/>
                </a:solidFill>
              </a:rPr>
              <a:t>| White Rabbit</a:t>
            </a:r>
          </a:p>
        </p:txBody>
      </p:sp>
      <p:cxnSp>
        <p:nvCxnSpPr>
          <p:cNvPr id="67" name="Straight Connector 66"/>
          <p:cNvCxnSpPr/>
          <p:nvPr/>
        </p:nvCxnSpPr>
        <p:spPr>
          <a:xfrm flipH="1" flipV="1">
            <a:off x="7380288" y="1196975"/>
            <a:ext cx="431800" cy="312738"/>
          </a:xfrm>
          <a:prstGeom prst="line">
            <a:avLst/>
          </a:prstGeom>
          <a:ln w="38100" cmpd="sng">
            <a:solidFill>
              <a:srgbClr val="FD7403"/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7380288" y="927100"/>
            <a:ext cx="0" cy="487363"/>
          </a:xfrm>
          <a:prstGeom prst="line">
            <a:avLst/>
          </a:prstGeom>
          <a:ln w="38100" cmpd="sng">
            <a:solidFill>
              <a:srgbClr val="FD740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oto_AMC_TO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4911812" y="1294887"/>
            <a:ext cx="3992090" cy="153056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0824" y="1168291"/>
            <a:ext cx="4660987" cy="5363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 hangingPunct="1">
              <a:spcBef>
                <a:spcPct val="50000"/>
              </a:spcBef>
              <a:buClr>
                <a:srgbClr val="FFCC00"/>
              </a:buClr>
            </a:pPr>
            <a:r>
              <a:rPr lang="en-GB" sz="1600" b="1" dirty="0">
                <a:solidFill>
                  <a:srgbClr val="FF6600"/>
                </a:solidFill>
                <a:latin typeface="Calibri" pitchFamily="34" charset="0"/>
              </a:rPr>
              <a:t>AMC-MKX1, a single-width, full size AMC </a:t>
            </a:r>
            <a:r>
              <a:rPr lang="en-GB" sz="1600" b="1" dirty="0" smtClean="0">
                <a:solidFill>
                  <a:srgbClr val="FF6600"/>
                </a:solidFill>
                <a:latin typeface="Calibri" pitchFamily="34" charset="0"/>
              </a:rPr>
              <a:t>card </a:t>
            </a:r>
            <a:endParaRPr lang="en-GB" sz="1600" b="1" dirty="0">
              <a:solidFill>
                <a:srgbClr val="FF6600"/>
              </a:solidFill>
              <a:latin typeface="Calibri" pitchFamily="34" charset="0"/>
            </a:endParaRPr>
          </a:p>
          <a:p>
            <a:pPr marL="214313" indent="-214313" algn="just">
              <a:spcBef>
                <a:spcPct val="50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300" b="1" dirty="0">
                <a:solidFill>
                  <a:srgbClr val="002060"/>
                </a:solidFill>
                <a:latin typeface="Calibri" pitchFamily="34" charset="0"/>
              </a:rPr>
              <a:t>Processing  capability: </a:t>
            </a:r>
            <a:r>
              <a:rPr lang="en-GB" sz="1300" dirty="0">
                <a:solidFill>
                  <a:srgbClr val="002060"/>
                </a:solidFill>
                <a:latin typeface="Calibri" pitchFamily="34" charset="0"/>
              </a:rPr>
              <a:t>Xilinx® </a:t>
            </a:r>
            <a:r>
              <a:rPr lang="en-GB" sz="1300" dirty="0" err="1">
                <a:solidFill>
                  <a:srgbClr val="002060"/>
                </a:solidFill>
                <a:latin typeface="Calibri" pitchFamily="34" charset="0"/>
              </a:rPr>
              <a:t>Kintex</a:t>
            </a:r>
            <a:r>
              <a:rPr lang="en-GB" sz="1300" baseline="30000" dirty="0" err="1">
                <a:solidFill>
                  <a:srgbClr val="002060"/>
                </a:solidFill>
                <a:latin typeface="Calibri" pitchFamily="34" charset="0"/>
              </a:rPr>
              <a:t>TM</a:t>
            </a:r>
            <a:r>
              <a:rPr lang="en-GB" sz="1300" baseline="30000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GB" sz="1300" dirty="0">
                <a:solidFill>
                  <a:srgbClr val="002060"/>
                </a:solidFill>
                <a:latin typeface="Calibri" pitchFamily="34" charset="0"/>
              </a:rPr>
              <a:t>7 (XC7K325T);</a:t>
            </a:r>
            <a:r>
              <a:rPr lang="en-GB" sz="1300" b="1" dirty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  <a:p>
            <a:pPr marL="214313" indent="-214313" algn="just">
              <a:spcBef>
                <a:spcPct val="50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300" b="1" dirty="0">
                <a:solidFill>
                  <a:srgbClr val="002060"/>
                </a:solidFill>
                <a:latin typeface="Calibri" pitchFamily="34" charset="0"/>
              </a:rPr>
              <a:t>AMC Storage capability: </a:t>
            </a:r>
            <a:r>
              <a:rPr lang="en-GB" sz="1300" dirty="0">
                <a:solidFill>
                  <a:srgbClr val="002060"/>
                </a:solidFill>
                <a:latin typeface="Calibri" pitchFamily="34" charset="0"/>
              </a:rPr>
              <a:t>2 GB of DDR3 SDRAM, 128 MB DDR3 ;</a:t>
            </a:r>
            <a:endParaRPr lang="en-GB" sz="1300" b="1" dirty="0">
              <a:solidFill>
                <a:srgbClr val="002060"/>
              </a:solidFill>
              <a:latin typeface="Calibri" pitchFamily="34" charset="0"/>
            </a:endParaRPr>
          </a:p>
          <a:p>
            <a:pPr marL="214313" indent="-214313" algn="just">
              <a:spcBef>
                <a:spcPct val="50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pt-PT" sz="1300" b="1" dirty="0">
                <a:solidFill>
                  <a:srgbClr val="002060"/>
                </a:solidFill>
                <a:latin typeface="Calibri" pitchFamily="34" charset="0"/>
              </a:rPr>
              <a:t>AMC </a:t>
            </a:r>
            <a:r>
              <a:rPr lang="pt-PT" sz="1300" b="1" dirty="0" err="1">
                <a:solidFill>
                  <a:srgbClr val="002060"/>
                </a:solidFill>
                <a:latin typeface="Calibri" pitchFamily="34" charset="0"/>
              </a:rPr>
              <a:t>PCIe</a:t>
            </a:r>
            <a:r>
              <a:rPr lang="pt-PT" sz="1300" b="1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pt-PT" sz="1300" b="1" dirty="0" err="1">
                <a:solidFill>
                  <a:srgbClr val="002060"/>
                </a:solidFill>
                <a:latin typeface="Calibri" pitchFamily="34" charset="0"/>
              </a:rPr>
              <a:t>protocol</a:t>
            </a:r>
            <a:r>
              <a:rPr lang="pt-PT" sz="1300" b="1" dirty="0">
                <a:solidFill>
                  <a:srgbClr val="002060"/>
                </a:solidFill>
                <a:latin typeface="Calibri" pitchFamily="34" charset="0"/>
              </a:rPr>
              <a:t>: </a:t>
            </a:r>
            <a:r>
              <a:rPr lang="pt-PT" sz="1300" dirty="0">
                <a:solidFill>
                  <a:srgbClr val="002060"/>
                </a:solidFill>
                <a:latin typeface="Calibri" pitchFamily="34" charset="0"/>
              </a:rPr>
              <a:t>1</a:t>
            </a:r>
            <a:r>
              <a:rPr lang="pt-PT" sz="1300" b="1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pt-PT" sz="1300" dirty="0" err="1">
                <a:solidFill>
                  <a:srgbClr val="002060"/>
                </a:solidFill>
                <a:latin typeface="Calibri" pitchFamily="34" charset="0"/>
              </a:rPr>
              <a:t>PCIe</a:t>
            </a:r>
            <a:r>
              <a:rPr lang="pt-PT" sz="1300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pt-PT" sz="1300" dirty="0" err="1">
                <a:solidFill>
                  <a:srgbClr val="002060"/>
                </a:solidFill>
                <a:latin typeface="Calibri" pitchFamily="34" charset="0"/>
              </a:rPr>
              <a:t>Endpoint</a:t>
            </a:r>
            <a:r>
              <a:rPr lang="pt-PT" sz="1300" b="1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pt-PT" sz="1300" b="1" dirty="0">
                <a:solidFill>
                  <a:srgbClr val="002060"/>
                </a:solidFill>
                <a:latin typeface="Calibri" pitchFamily="34" charset="0"/>
                <a:sym typeface="Symbol"/>
              </a:rPr>
              <a:t>(</a:t>
            </a:r>
            <a:r>
              <a:rPr lang="en-US" sz="1300" b="1" dirty="0">
                <a:solidFill>
                  <a:srgbClr val="002060"/>
                </a:solidFill>
                <a:sym typeface="Symbol"/>
              </a:rPr>
              <a:t>4 </a:t>
            </a:r>
            <a:r>
              <a:rPr lang="en-US" sz="1300" b="1" dirty="0" err="1">
                <a:solidFill>
                  <a:srgbClr val="002060"/>
                </a:solidFill>
                <a:sym typeface="Symbol"/>
              </a:rPr>
              <a:t>PCIe</a:t>
            </a:r>
            <a:r>
              <a:rPr lang="en-US" sz="1300" b="1" dirty="0">
                <a:solidFill>
                  <a:srgbClr val="002060"/>
                </a:solidFill>
                <a:sym typeface="Symbol"/>
              </a:rPr>
              <a:t> 2.0) ;</a:t>
            </a:r>
          </a:p>
          <a:p>
            <a:pPr marL="214313" indent="-214313" algn="just">
              <a:spcBef>
                <a:spcPct val="50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srgbClr val="002060"/>
                </a:solidFill>
                <a:latin typeface="Calibri" pitchFamily="34" charset="0"/>
                <a:sym typeface="Symbol"/>
              </a:rPr>
              <a:t>Hardware Management</a:t>
            </a:r>
            <a:r>
              <a:rPr lang="en-US" sz="1300" dirty="0">
                <a:solidFill>
                  <a:srgbClr val="002060"/>
                </a:solidFill>
                <a:latin typeface="Calibri" pitchFamily="34" charset="0"/>
                <a:sym typeface="Symbol"/>
              </a:rPr>
              <a:t>: Module Management Controller (MMC);</a:t>
            </a:r>
            <a:endParaRPr lang="en-US" sz="1300" b="1" dirty="0">
              <a:solidFill>
                <a:srgbClr val="002060"/>
              </a:solidFill>
              <a:latin typeface="Calibri" pitchFamily="34" charset="0"/>
              <a:sym typeface="Symbol"/>
            </a:endParaRPr>
          </a:p>
          <a:p>
            <a:pPr marL="214313" indent="-214313" algn="just">
              <a:spcBef>
                <a:spcPct val="50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srgbClr val="002060"/>
                </a:solidFill>
                <a:latin typeface="Calibri" pitchFamily="34" charset="0"/>
                <a:sym typeface="Symbol"/>
              </a:rPr>
              <a:t>Standards Compliance:</a:t>
            </a:r>
            <a:r>
              <a:rPr lang="en-US" sz="1300" dirty="0">
                <a:solidFill>
                  <a:srgbClr val="002060"/>
                </a:solidFill>
                <a:latin typeface="Calibri" pitchFamily="34" charset="0"/>
                <a:sym typeface="Symbol"/>
              </a:rPr>
              <a:t> Suitable for </a:t>
            </a:r>
            <a:r>
              <a:rPr lang="en-US" sz="1300" dirty="0" smtClean="0">
                <a:solidFill>
                  <a:srgbClr val="002060"/>
                </a:solidFill>
                <a:latin typeface="Calibri" pitchFamily="34" charset="0"/>
                <a:sym typeface="Symbol"/>
              </a:rPr>
              <a:t></a:t>
            </a:r>
            <a:r>
              <a:rPr lang="en-US" sz="1300" dirty="0">
                <a:solidFill>
                  <a:srgbClr val="002060"/>
                </a:solidFill>
                <a:latin typeface="Calibri" pitchFamily="34" charset="0"/>
                <a:sym typeface="Symbol"/>
              </a:rPr>
              <a:t>ATCA and </a:t>
            </a:r>
            <a:r>
              <a:rPr lang="en-US" sz="1300" dirty="0" smtClean="0">
                <a:solidFill>
                  <a:srgbClr val="002060"/>
                </a:solidFill>
                <a:latin typeface="Calibri" pitchFamily="34" charset="0"/>
                <a:sym typeface="Symbol"/>
              </a:rPr>
              <a:t>ATCA </a:t>
            </a:r>
            <a:r>
              <a:rPr lang="en-US" sz="1300" dirty="0">
                <a:solidFill>
                  <a:srgbClr val="002060"/>
                </a:solidFill>
                <a:latin typeface="Calibri" pitchFamily="34" charset="0"/>
                <a:sym typeface="Symbol"/>
              </a:rPr>
              <a:t>platforms;</a:t>
            </a:r>
          </a:p>
          <a:p>
            <a:pPr marL="214313" indent="-214313" algn="just">
              <a:spcBef>
                <a:spcPct val="50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300" b="1" dirty="0">
                <a:solidFill>
                  <a:srgbClr val="002060"/>
                </a:solidFill>
                <a:latin typeface="Calibri" pitchFamily="34" charset="0"/>
                <a:sym typeface="Symbol"/>
              </a:rPr>
              <a:t>I/O expansion : </a:t>
            </a:r>
            <a:r>
              <a:rPr lang="en-GB" sz="1300" dirty="0">
                <a:solidFill>
                  <a:srgbClr val="002060"/>
                </a:solidFill>
              </a:rPr>
              <a:t>High-pin-count VITA 57 (FPGA Mezzanine Card (FMC) site);</a:t>
            </a:r>
          </a:p>
          <a:p>
            <a:pPr marL="214313" indent="-214313" algn="just">
              <a:spcBef>
                <a:spcPct val="50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300" b="1" dirty="0">
                <a:solidFill>
                  <a:srgbClr val="002060"/>
                </a:solidFill>
              </a:rPr>
              <a:t>Applications: </a:t>
            </a:r>
            <a:r>
              <a:rPr lang="en-US" sz="1300" dirty="0">
                <a:solidFill>
                  <a:srgbClr val="002060"/>
                </a:solidFill>
              </a:rPr>
              <a:t>Demanding physic experiments with high-performance processing needs (</a:t>
            </a:r>
            <a:r>
              <a:rPr lang="en-US" sz="1300" dirty="0" err="1">
                <a:solidFill>
                  <a:srgbClr val="002060"/>
                </a:solidFill>
              </a:rPr>
              <a:t>eg</a:t>
            </a:r>
            <a:r>
              <a:rPr lang="en-US" sz="1300" dirty="0">
                <a:solidFill>
                  <a:srgbClr val="002060"/>
                </a:solidFill>
              </a:rPr>
              <a:t>. Nuclear Fusion</a:t>
            </a:r>
            <a:r>
              <a:rPr lang="en-US" sz="1300" dirty="0" smtClean="0">
                <a:solidFill>
                  <a:srgbClr val="002060"/>
                </a:solidFill>
              </a:rPr>
              <a:t>);</a:t>
            </a:r>
          </a:p>
          <a:p>
            <a:pPr marL="214313" indent="-214313" algn="just">
              <a:spcBef>
                <a:spcPct val="50000"/>
              </a:spcBef>
              <a:buClr>
                <a:srgbClr val="FFCC00"/>
              </a:buClr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002060"/>
              </a:solidFill>
              <a:latin typeface="Calibri" pitchFamily="34" charset="0"/>
              <a:sym typeface="Symbol"/>
            </a:endParaRP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rgbClr val="FD7403"/>
                </a:solidFill>
                <a:latin typeface="Calibri" pitchFamily="34" charset="0"/>
              </a:rPr>
              <a:t>FMC-AD-1Gx, </a:t>
            </a:r>
            <a:r>
              <a:rPr lang="pt-PT" sz="1600" b="1" dirty="0">
                <a:solidFill>
                  <a:srgbClr val="FD7403"/>
                </a:solidFill>
                <a:latin typeface="Calibri" pitchFamily="34" charset="0"/>
                <a:sym typeface="Symbol" pitchFamily="18" charset="2"/>
              </a:rPr>
              <a:t>f</a:t>
            </a:r>
            <a:r>
              <a:rPr lang="en-GB" sz="1600" b="1" dirty="0" err="1">
                <a:solidFill>
                  <a:srgbClr val="FD7403"/>
                </a:solidFill>
                <a:latin typeface="Calibri" pitchFamily="34" charset="0"/>
                <a:sym typeface="Symbol" pitchFamily="18" charset="2"/>
              </a:rPr>
              <a:t>ull</a:t>
            </a:r>
            <a:r>
              <a:rPr lang="en-GB" sz="1600" b="1" dirty="0">
                <a:solidFill>
                  <a:srgbClr val="FD7403"/>
                </a:solidFill>
                <a:latin typeface="Calibri" pitchFamily="34" charset="0"/>
                <a:sym typeface="Symbol" pitchFamily="18" charset="2"/>
              </a:rPr>
              <a:t>-size FMC digitizer </a:t>
            </a:r>
            <a:r>
              <a:rPr lang="en-GB" sz="1600" b="1" dirty="0" smtClean="0">
                <a:solidFill>
                  <a:srgbClr val="FD7403"/>
                </a:solidFill>
                <a:latin typeface="Calibri" pitchFamily="34" charset="0"/>
                <a:sym typeface="Symbol" pitchFamily="18" charset="2"/>
              </a:rPr>
              <a:t>module</a:t>
            </a:r>
          </a:p>
          <a:p>
            <a:pPr marL="171450" indent="-171450">
              <a:lnSpc>
                <a:spcPct val="150000"/>
              </a:lnSpc>
              <a:buFont typeface="Arial" charset="0"/>
              <a:buChar char="•"/>
            </a:pPr>
            <a:r>
              <a:rPr lang="en-GB" sz="1300" b="1" dirty="0" smtClean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Dual-channel</a:t>
            </a:r>
            <a:r>
              <a:rPr lang="en-GB" sz="1300" dirty="0" smtClean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en-GB" sz="13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ultra-high speed </a:t>
            </a:r>
            <a:r>
              <a:rPr lang="en-GB" sz="1300" dirty="0" err="1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analog</a:t>
            </a:r>
            <a:r>
              <a:rPr lang="en-GB" sz="13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-to-digital converter up to </a:t>
            </a:r>
          </a:p>
          <a:p>
            <a:pPr>
              <a:lnSpc>
                <a:spcPct val="150000"/>
              </a:lnSpc>
            </a:pPr>
            <a:r>
              <a:rPr lang="en-GB" sz="1300" b="1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      3.2 GSPS @ 12 bits; </a:t>
            </a:r>
            <a:r>
              <a:rPr lang="en-GB" sz="13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or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300" b="1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Single-channel</a:t>
            </a:r>
            <a:r>
              <a:rPr lang="en-GB" sz="13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 sampling rate up to </a:t>
            </a:r>
            <a:r>
              <a:rPr lang="en-GB" sz="1300" b="1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1.6 GSPS @ 12 bits;</a:t>
            </a:r>
            <a:r>
              <a:rPr lang="en-GB" sz="13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 </a:t>
            </a:r>
          </a:p>
          <a:p>
            <a:pPr marL="214313" indent="-2143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300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AC or DC coupling;</a:t>
            </a:r>
            <a:r>
              <a:rPr lang="en-GB" sz="1300" b="1" dirty="0">
                <a:solidFill>
                  <a:srgbClr val="002060"/>
                </a:solidFill>
                <a:latin typeface="Calibri" pitchFamily="34" charset="0"/>
                <a:sym typeface="Symbol" pitchFamily="18" charset="2"/>
              </a:rPr>
              <a:t> </a:t>
            </a:r>
          </a:p>
          <a:p>
            <a:pPr marL="214313" indent="-214313" algn="just">
              <a:spcBef>
                <a:spcPct val="50000"/>
              </a:spcBef>
              <a:buClr>
                <a:srgbClr val="FFCC00"/>
              </a:buClr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002060"/>
              </a:solidFill>
              <a:latin typeface="Calibri" pitchFamily="34" charset="0"/>
              <a:sym typeface="Symbo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0072" y="1017888"/>
            <a:ext cx="2812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800" b="1" dirty="0">
                <a:solidFill>
                  <a:srgbClr val="0070C0"/>
                </a:solidFill>
                <a:latin typeface="Calibri" pitchFamily="34" charset="0"/>
              </a:rPr>
              <a:t>180.60  </a:t>
            </a:r>
            <a:r>
              <a:rPr lang="en-US" sz="1800" b="1" dirty="0">
                <a:solidFill>
                  <a:srgbClr val="0070C0"/>
                </a:solidFill>
                <a:latin typeface="Calibri" pitchFamily="34" charset="0"/>
                <a:sym typeface="Symbol"/>
              </a:rPr>
              <a:t> 73.50 mm</a:t>
            </a:r>
            <a:endParaRPr lang="en-US" sz="1800" b="1" baseline="30000" dirty="0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9" r="4785" b="15131"/>
          <a:stretch/>
        </p:blipFill>
        <p:spPr>
          <a:xfrm rot="10800000">
            <a:off x="5572897" y="3429607"/>
            <a:ext cx="3150971" cy="2283347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 flipH="1" flipV="1">
            <a:off x="6759147" y="2475986"/>
            <a:ext cx="1173891" cy="1093573"/>
          </a:xfrm>
          <a:prstGeom prst="straightConnector1">
            <a:avLst/>
          </a:prstGeom>
          <a:ln w="19050">
            <a:solidFill>
              <a:srgbClr val="FD740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347816" y="3102448"/>
            <a:ext cx="1890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800" b="1" dirty="0">
                <a:solidFill>
                  <a:srgbClr val="0070C0"/>
                </a:solidFill>
                <a:latin typeface="Calibri" pitchFamily="34" charset="0"/>
              </a:rPr>
              <a:t>83 </a:t>
            </a:r>
            <a:r>
              <a:rPr lang="en-US" sz="1800" b="1" dirty="0">
                <a:solidFill>
                  <a:srgbClr val="0070C0"/>
                </a:solidFill>
                <a:latin typeface="Calibri" pitchFamily="34" charset="0"/>
                <a:sym typeface="Symbol"/>
              </a:rPr>
              <a:t> 69 mm</a:t>
            </a:r>
            <a:endParaRPr lang="en-US" sz="1800" b="1" baseline="300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281615" cy="719137"/>
          </a:xfrm>
        </p:spPr>
        <p:txBody>
          <a:bodyPr/>
          <a:lstStyle/>
          <a:p>
            <a:r>
              <a:rPr lang="pt-PT" dirty="0" err="1" smtClean="0"/>
              <a:t>Fast</a:t>
            </a:r>
            <a:r>
              <a:rPr lang="pt-PT" dirty="0" smtClean="0"/>
              <a:t> </a:t>
            </a:r>
            <a:r>
              <a:rPr lang="pt-PT" dirty="0" err="1" smtClean="0"/>
              <a:t>digitizer</a:t>
            </a:r>
            <a:r>
              <a:rPr lang="pt-PT" dirty="0" smtClean="0"/>
              <a:t> | AMC </a:t>
            </a:r>
            <a:r>
              <a:rPr lang="pt-PT" dirty="0" err="1" smtClean="0"/>
              <a:t>and</a:t>
            </a:r>
            <a:r>
              <a:rPr lang="pt-PT" dirty="0" smtClean="0"/>
              <a:t> FMC </a:t>
            </a:r>
            <a:r>
              <a:rPr lang="pt-PT" dirty="0" err="1" smtClean="0"/>
              <a:t>cards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525521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513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extBox 1"/>
          <p:cNvSpPr txBox="1"/>
          <p:nvPr/>
        </p:nvSpPr>
        <p:spPr>
          <a:xfrm rot="18721842">
            <a:off x="4028451" y="2065685"/>
            <a:ext cx="51158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>
                    <a:lumMod val="85000"/>
                  </a:schemeClr>
                </a:solidFill>
              </a:rPr>
              <a:t>ongoing</a:t>
            </a:r>
            <a:endParaRPr lang="en-US" sz="9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893175" cy="719137"/>
          </a:xfrm>
        </p:spPr>
        <p:txBody>
          <a:bodyPr/>
          <a:lstStyle/>
          <a:p>
            <a:pPr>
              <a:defRPr/>
            </a:pPr>
            <a:r>
              <a:rPr lang="pt-PT" sz="2800" dirty="0" err="1" smtClean="0">
                <a:latin typeface="Arial" charset="0"/>
                <a:cs typeface="+mj-cs"/>
              </a:rPr>
              <a:t>High</a:t>
            </a:r>
            <a:r>
              <a:rPr lang="pt-PT" sz="2800" dirty="0" smtClean="0">
                <a:latin typeface="Arial" charset="0"/>
                <a:cs typeface="+mj-cs"/>
              </a:rPr>
              <a:t> </a:t>
            </a:r>
            <a:r>
              <a:rPr lang="pt-PT" sz="2800" dirty="0" err="1" smtClean="0">
                <a:latin typeface="Arial" charset="0"/>
                <a:cs typeface="+mj-cs"/>
              </a:rPr>
              <a:t>availability</a:t>
            </a:r>
            <a:r>
              <a:rPr lang="pt-PT" sz="2800" dirty="0" smtClean="0">
                <a:latin typeface="Arial" charset="0"/>
                <a:cs typeface="+mj-cs"/>
              </a:rPr>
              <a:t> </a:t>
            </a:r>
            <a:r>
              <a:rPr lang="pt-PT" sz="2800" dirty="0" err="1" smtClean="0">
                <a:latin typeface="Arial" charset="0"/>
                <a:cs typeface="+mj-cs"/>
              </a:rPr>
              <a:t>research</a:t>
            </a:r>
            <a:r>
              <a:rPr lang="pt-PT" sz="2800" dirty="0" smtClean="0">
                <a:latin typeface="Arial" charset="0"/>
                <a:cs typeface="+mj-cs"/>
              </a:rPr>
              <a:t> programe </a:t>
            </a:r>
            <a:r>
              <a:rPr lang="pt-PT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cs typeface="+mj-cs"/>
              </a:rPr>
              <a:t>| </a:t>
            </a:r>
            <a:r>
              <a:rPr lang="pt-PT" sz="28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cs typeface="+mj-cs"/>
              </a:rPr>
              <a:t>Key</a:t>
            </a:r>
            <a:r>
              <a:rPr lang="pt-PT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cs typeface="+mj-cs"/>
              </a:rPr>
              <a:t> </a:t>
            </a:r>
            <a:r>
              <a:rPr lang="pt-PT" sz="28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cs typeface="+mj-cs"/>
              </a:rPr>
              <a:t>pillars</a:t>
            </a:r>
            <a:endParaRPr lang="pt-PT" sz="2800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  <a:cs typeface="+mj-cs"/>
            </a:endParaRP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396341" y="1124744"/>
            <a:ext cx="4139997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lvl="1" indent="-342900">
              <a:spcAft>
                <a:spcPts val="1200"/>
              </a:spcAft>
              <a:buClr>
                <a:srgbClr val="008000"/>
              </a:buClr>
              <a:buFont typeface="Wingdings" charset="2"/>
              <a:buChar char=""/>
              <a:defRPr/>
            </a:pPr>
            <a:r>
              <a:rPr lang="en-GB" sz="1800" dirty="0" smtClean="0">
                <a:solidFill>
                  <a:schemeClr val="accent2"/>
                </a:solidFill>
                <a:latin typeface="Arial"/>
                <a:ea typeface="+mn-ea"/>
                <a:cs typeface="Arial"/>
              </a:rPr>
              <a:t> MIMO system </a:t>
            </a:r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  <a:latin typeface="Arial"/>
                <a:ea typeface="+mn-ea"/>
                <a:cs typeface="Arial"/>
              </a:rPr>
              <a:t>| high channel density</a:t>
            </a:r>
          </a:p>
          <a:p>
            <a:pPr marL="342900" lvl="1" indent="-342900">
              <a:spcAft>
                <a:spcPts val="1200"/>
              </a:spcAft>
              <a:buClr>
                <a:srgbClr val="008000"/>
              </a:buClr>
              <a:buFont typeface="Wingdings" charset="2"/>
              <a:buChar char=""/>
              <a:defRPr/>
            </a:pPr>
            <a:r>
              <a:rPr lang="en-GB" sz="1800" dirty="0">
                <a:solidFill>
                  <a:schemeClr val="accent2"/>
                </a:solidFill>
                <a:latin typeface="Arial"/>
                <a:cs typeface="Arial"/>
              </a:rPr>
              <a:t> High-availability for long operation 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| very reduced </a:t>
            </a: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downtime</a:t>
            </a:r>
            <a:endParaRPr lang="en-GB" sz="1800" dirty="0" smtClean="0">
              <a:solidFill>
                <a:schemeClr val="bg1">
                  <a:lumMod val="50000"/>
                </a:schemeClr>
              </a:solidFill>
              <a:latin typeface="Arial"/>
              <a:ea typeface="+mn-ea"/>
              <a:cs typeface="Arial"/>
            </a:endParaRPr>
          </a:p>
          <a:p>
            <a:pPr marL="342900" lvl="1" indent="-342900">
              <a:spcAft>
                <a:spcPts val="1200"/>
              </a:spcAft>
              <a:buClr>
                <a:srgbClr val="008000"/>
              </a:buClr>
              <a:buFont typeface="Wingdings" charset="2"/>
              <a:buChar char=""/>
              <a:defRPr/>
            </a:pPr>
            <a:r>
              <a:rPr lang="en-GB" sz="1800" dirty="0" smtClean="0">
                <a:solidFill>
                  <a:schemeClr val="accent2"/>
                </a:solidFill>
                <a:latin typeface="Arial"/>
                <a:ea typeface="+mn-ea"/>
                <a:cs typeface="Arial"/>
              </a:rPr>
              <a:t>Serviceability </a:t>
            </a:r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  <a:latin typeface="Arial"/>
                <a:ea typeface="+mn-ea"/>
                <a:cs typeface="Arial"/>
              </a:rPr>
              <a:t>| Remote hardware management, hot-swap, modularity</a:t>
            </a:r>
          </a:p>
          <a:p>
            <a:pPr marL="342900" lvl="1" indent="-342900">
              <a:spcAft>
                <a:spcPts val="1200"/>
              </a:spcAft>
              <a:buClr>
                <a:srgbClr val="008000"/>
              </a:buClr>
              <a:buFont typeface="Wingdings" charset="2"/>
              <a:buChar char=""/>
              <a:defRPr/>
            </a:pPr>
            <a:r>
              <a:rPr lang="en-GB" sz="1800" dirty="0">
                <a:solidFill>
                  <a:schemeClr val="accent2"/>
                </a:solidFill>
                <a:latin typeface="Arial"/>
                <a:cs typeface="Arial"/>
              </a:rPr>
              <a:t>Integration into CODAC 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| HMI, alarm handlers, </a:t>
            </a:r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databases</a:t>
            </a:r>
            <a:endParaRPr lang="en-GB" sz="1800" dirty="0" smtClean="0">
              <a:solidFill>
                <a:schemeClr val="bg1">
                  <a:lumMod val="50000"/>
                </a:schemeClr>
              </a:solidFill>
              <a:latin typeface="Arial"/>
              <a:ea typeface="+mn-ea"/>
              <a:cs typeface="Arial"/>
            </a:endParaRPr>
          </a:p>
          <a:p>
            <a:pPr marL="342900" lvl="1" indent="-342900">
              <a:spcAft>
                <a:spcPts val="1200"/>
              </a:spcAft>
              <a:buClr>
                <a:srgbClr val="008000"/>
              </a:buClr>
              <a:buFont typeface="Wingdings" charset="2"/>
              <a:buChar char=""/>
              <a:defRPr/>
            </a:pPr>
            <a:r>
              <a:rPr lang="en-GB" sz="1800" dirty="0" smtClean="0">
                <a:solidFill>
                  <a:schemeClr val="accent2"/>
                </a:solidFill>
                <a:latin typeface="Arial"/>
                <a:ea typeface="+mn-ea"/>
                <a:cs typeface="Arial"/>
              </a:rPr>
              <a:t> Timing and Event management</a:t>
            </a:r>
          </a:p>
          <a:p>
            <a:pPr marL="342900" lvl="1" indent="-342900">
              <a:spcAft>
                <a:spcPts val="1200"/>
              </a:spcAft>
              <a:buClr>
                <a:srgbClr val="008000"/>
              </a:buClr>
              <a:buFont typeface="Wingdings" charset="2"/>
              <a:buChar char=""/>
              <a:defRPr/>
            </a:pPr>
            <a:r>
              <a:rPr lang="en-GB" sz="1800" dirty="0" smtClean="0">
                <a:solidFill>
                  <a:schemeClr val="accent2"/>
                </a:solidFill>
                <a:latin typeface="Arial"/>
                <a:cs typeface="Arial"/>
              </a:rPr>
              <a:t>Modularity </a:t>
            </a:r>
            <a:r>
              <a:rPr lang="en-GB" sz="1800" dirty="0">
                <a:solidFill>
                  <a:schemeClr val="accent2"/>
                </a:solidFill>
                <a:latin typeface="Arial"/>
                <a:cs typeface="Arial"/>
              </a:rPr>
              <a:t>/ Expandability </a:t>
            </a:r>
          </a:p>
          <a:p>
            <a:pPr marL="342900" lvl="1" indent="-342900">
              <a:spcAft>
                <a:spcPts val="1200"/>
              </a:spcAft>
              <a:buClr>
                <a:srgbClr val="008000"/>
              </a:buClr>
              <a:buFont typeface="Wingdings" charset="2"/>
              <a:buChar char=""/>
              <a:defRPr/>
            </a:pPr>
            <a:r>
              <a:rPr lang="en-GB" sz="1800" dirty="0">
                <a:solidFill>
                  <a:schemeClr val="accent2"/>
                </a:solidFill>
                <a:latin typeface="Arial"/>
                <a:cs typeface="Arial"/>
              </a:rPr>
              <a:t> High performance &amp; Computational power </a:t>
            </a:r>
            <a:r>
              <a:rPr lang="en-GB" sz="18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| Real-time complex </a:t>
            </a:r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algorithms</a:t>
            </a:r>
            <a:endParaRPr lang="en-GB" sz="1800" dirty="0" smtClean="0">
              <a:solidFill>
                <a:schemeClr val="bg1">
                  <a:lumMod val="50000"/>
                </a:schemeClr>
              </a:solidFill>
              <a:latin typeface="Arial"/>
              <a:ea typeface="+mn-ea"/>
              <a:cs typeface="Arial"/>
            </a:endParaRPr>
          </a:p>
          <a:p>
            <a:pPr marL="0" lvl="1">
              <a:spcAft>
                <a:spcPts val="1200"/>
              </a:spcAft>
              <a:buClr>
                <a:srgbClr val="008000"/>
              </a:buClr>
              <a:defRPr/>
            </a:pPr>
            <a:endParaRPr lang="en-GB" sz="18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824491" y="1124744"/>
            <a:ext cx="4139997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lvl="1" indent="-342900">
              <a:spcAft>
                <a:spcPts val="12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"/>
              <a:defRPr/>
            </a:pPr>
            <a:r>
              <a:rPr lang="en-GB" sz="1800" dirty="0" smtClean="0">
                <a:solidFill>
                  <a:schemeClr val="accent2"/>
                </a:solidFill>
                <a:latin typeface="Arial"/>
                <a:cs typeface="Arial"/>
              </a:rPr>
              <a:t>Redundancy </a:t>
            </a:r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| sensor level, system level, software/firmware level</a:t>
            </a:r>
          </a:p>
          <a:p>
            <a:pPr marL="342900" lvl="1" indent="-342900">
              <a:spcAft>
                <a:spcPts val="12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"/>
              <a:defRPr/>
            </a:pPr>
            <a:r>
              <a:rPr lang="en-GB" sz="1800" dirty="0" smtClean="0">
                <a:solidFill>
                  <a:schemeClr val="accent2"/>
                </a:solidFill>
                <a:latin typeface="Arial"/>
                <a:cs typeface="Arial"/>
              </a:rPr>
              <a:t>Fault detection and mitigation</a:t>
            </a:r>
          </a:p>
          <a:p>
            <a:pPr marL="342900" lvl="1" indent="-342900">
              <a:spcAft>
                <a:spcPts val="12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"/>
              <a:defRPr/>
            </a:pPr>
            <a:r>
              <a:rPr lang="en-US" sz="1800" dirty="0" smtClean="0">
                <a:solidFill>
                  <a:schemeClr val="accent2"/>
                </a:solidFill>
                <a:latin typeface="Arial"/>
                <a:cs typeface="Arial"/>
              </a:rPr>
              <a:t>Resilience to errors</a:t>
            </a:r>
          </a:p>
          <a:p>
            <a:pPr marL="342900" lvl="1" indent="-342900">
              <a:spcAft>
                <a:spcPts val="12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"/>
              <a:defRPr/>
            </a:pPr>
            <a:r>
              <a:rPr lang="en-US" sz="1800" dirty="0" smtClean="0">
                <a:solidFill>
                  <a:schemeClr val="accent2"/>
                </a:solidFill>
                <a:latin typeface="Arial"/>
                <a:cs typeface="Arial"/>
              </a:rPr>
              <a:t>Resilience to neutrons 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| Single Event Upsets</a:t>
            </a:r>
          </a:p>
          <a:p>
            <a:pPr marL="342900" lvl="1" indent="-342900">
              <a:spcAft>
                <a:spcPts val="12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"/>
              <a:defRPr/>
            </a:pPr>
            <a:r>
              <a:rPr lang="en-US" sz="1800" dirty="0">
                <a:solidFill>
                  <a:schemeClr val="accent2"/>
                </a:solidFill>
                <a:latin typeface="Arial"/>
                <a:cs typeface="Arial"/>
              </a:rPr>
              <a:t>Resilience to magnetic </a:t>
            </a:r>
            <a:r>
              <a:rPr lang="en-US" sz="1800" dirty="0" smtClean="0">
                <a:solidFill>
                  <a:schemeClr val="accent2"/>
                </a:solidFill>
                <a:latin typeface="Arial"/>
                <a:cs typeface="Arial"/>
              </a:rPr>
              <a:t>fields</a:t>
            </a:r>
            <a:endParaRPr lang="en-US" sz="1800" dirty="0" smtClean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  <a:p>
            <a:pPr marL="342900" lvl="1" indent="-342900">
              <a:spcAft>
                <a:spcPts val="12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"/>
              <a:defRPr/>
            </a:pPr>
            <a:r>
              <a:rPr lang="en-GB" sz="1800" dirty="0">
                <a:solidFill>
                  <a:schemeClr val="accent2"/>
                </a:solidFill>
                <a:latin typeface="Arial"/>
                <a:cs typeface="Arial"/>
              </a:rPr>
              <a:t>COTS </a:t>
            </a:r>
            <a:r>
              <a:rPr lang="en-GB" sz="1800" dirty="0" smtClean="0">
                <a:solidFill>
                  <a:schemeClr val="accent2"/>
                </a:solidFill>
                <a:latin typeface="Arial"/>
                <a:cs typeface="Arial"/>
              </a:rPr>
              <a:t>availability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5664150"/>
            <a:ext cx="8713788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en-US" sz="2800" dirty="0" smtClean="0">
                <a:solidFill>
                  <a:schemeClr val="accent2"/>
                </a:solidFill>
              </a:rPr>
              <a:t>These </a:t>
            </a:r>
            <a:r>
              <a:rPr lang="en-US" sz="2800" dirty="0">
                <a:solidFill>
                  <a:schemeClr val="accent2"/>
                </a:solidFill>
              </a:rPr>
              <a:t>activities are </a:t>
            </a:r>
            <a:r>
              <a:rPr lang="en-US" sz="3200" dirty="0">
                <a:solidFill>
                  <a:srgbClr val="FF8000"/>
                </a:solidFill>
              </a:rPr>
              <a:t>ITER-</a:t>
            </a:r>
            <a:r>
              <a:rPr lang="en-US" sz="3200" dirty="0" smtClean="0">
                <a:solidFill>
                  <a:srgbClr val="FF8000"/>
                </a:solidFill>
              </a:rPr>
              <a:t>relevant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(but also for other experiments)</a:t>
            </a:r>
            <a:r>
              <a:rPr lang="en-US" sz="2800" dirty="0" smtClean="0">
                <a:solidFill>
                  <a:schemeClr val="accent2"/>
                </a:solidFill>
              </a:rPr>
              <a:t>, </a:t>
            </a:r>
            <a:r>
              <a:rPr lang="en-US" sz="3200" dirty="0" smtClean="0">
                <a:solidFill>
                  <a:srgbClr val="FF8000"/>
                </a:solidFill>
              </a:rPr>
              <a:t>urgent</a:t>
            </a:r>
            <a:r>
              <a:rPr lang="en-US" sz="2800" dirty="0">
                <a:solidFill>
                  <a:schemeClr val="accent2"/>
                </a:solidFill>
              </a:rPr>
              <a:t> </a:t>
            </a:r>
            <a:r>
              <a:rPr lang="en-US" sz="2800" dirty="0" smtClean="0">
                <a:solidFill>
                  <a:schemeClr val="accent2"/>
                </a:solidFill>
              </a:rPr>
              <a:t>&amp; </a:t>
            </a:r>
            <a:r>
              <a:rPr lang="en-US" sz="3200" dirty="0">
                <a:solidFill>
                  <a:srgbClr val="FF8000"/>
                </a:solidFill>
              </a:rPr>
              <a:t>scientifically </a:t>
            </a:r>
            <a:r>
              <a:rPr lang="en-US" sz="3200" dirty="0" smtClean="0">
                <a:solidFill>
                  <a:srgbClr val="FF8000"/>
                </a:solidFill>
              </a:rPr>
              <a:t>interesting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9511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92163" y="0"/>
            <a:ext cx="249396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857500" y="0"/>
            <a:ext cx="6286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Oval 76"/>
          <p:cNvSpPr/>
          <p:nvPr/>
        </p:nvSpPr>
        <p:spPr>
          <a:xfrm rot="11372071">
            <a:off x="6743700" y="4735513"/>
            <a:ext cx="142875" cy="14287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200">
                <a:latin typeface="Arial" charset="0"/>
              </a:rPr>
              <a:t>IPFN ATCA dissemination</a:t>
            </a:r>
          </a:p>
        </p:txBody>
      </p:sp>
      <p:sp>
        <p:nvSpPr>
          <p:cNvPr id="103" name="Oval 102"/>
          <p:cNvSpPr/>
          <p:nvPr/>
        </p:nvSpPr>
        <p:spPr>
          <a:xfrm>
            <a:off x="5500688" y="4786313"/>
            <a:ext cx="142875" cy="142875"/>
          </a:xfrm>
          <a:prstGeom prst="ellipse">
            <a:avLst/>
          </a:prstGeom>
          <a:solidFill>
            <a:srgbClr val="FD7403"/>
          </a:solidFill>
          <a:ln>
            <a:solidFill>
              <a:srgbClr val="FD74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100" name="TextBox 99"/>
          <p:cNvSpPr txBox="1"/>
          <p:nvPr/>
        </p:nvSpPr>
        <p:spPr>
          <a:xfrm>
            <a:off x="1403350" y="3667125"/>
            <a:ext cx="1584325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PT" sz="1600" b="1" dirty="0">
                <a:solidFill>
                  <a:srgbClr val="FD7403"/>
                </a:solidFill>
                <a:latin typeface="Arial" pitchFamily="34" charset="0"/>
                <a:ea typeface="+mn-ea"/>
              </a:rPr>
              <a:t>ISTTOK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2266950" y="2514600"/>
            <a:ext cx="1584325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PT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+mn-ea"/>
              </a:rPr>
              <a:t>ESS-B</a:t>
            </a:r>
          </a:p>
        </p:txBody>
      </p:sp>
      <p:sp>
        <p:nvSpPr>
          <p:cNvPr id="47112" name="TextBox 105"/>
          <p:cNvSpPr txBox="1">
            <a:spLocks noChangeArrowheads="1"/>
          </p:cNvSpPr>
          <p:nvPr/>
        </p:nvSpPr>
        <p:spPr bwMode="auto">
          <a:xfrm>
            <a:off x="3059113" y="1125538"/>
            <a:ext cx="15843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pt-PT" sz="1600" b="1">
                <a:solidFill>
                  <a:srgbClr val="FD7403"/>
                </a:solidFill>
              </a:rPr>
              <a:t>JET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7308850" y="692150"/>
            <a:ext cx="1584325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PT" sz="1600" b="1" dirty="0">
                <a:solidFill>
                  <a:srgbClr val="FD7403"/>
                </a:solidFill>
                <a:latin typeface="Arial" pitchFamily="34" charset="0"/>
                <a:ea typeface="+mn-ea"/>
              </a:rPr>
              <a:t>W7-X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7883525" y="2276475"/>
            <a:ext cx="1584325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PT" sz="1600" b="1" dirty="0">
                <a:solidFill>
                  <a:srgbClr val="FD7403"/>
                </a:solidFill>
                <a:latin typeface="Arial" pitchFamily="34" charset="0"/>
                <a:ea typeface="+mn-ea"/>
              </a:rPr>
              <a:t>COMPASS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8459788" y="3860800"/>
            <a:ext cx="1584325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PT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+mn-ea"/>
              </a:rPr>
              <a:t>RFX</a:t>
            </a:r>
          </a:p>
        </p:txBody>
      </p:sp>
      <p:sp>
        <p:nvSpPr>
          <p:cNvPr id="47116" name="TextBox 132"/>
          <p:cNvSpPr txBox="1">
            <a:spLocks noChangeArrowheads="1"/>
          </p:cNvSpPr>
          <p:nvPr/>
        </p:nvSpPr>
        <p:spPr bwMode="auto">
          <a:xfrm>
            <a:off x="6300788" y="6308725"/>
            <a:ext cx="1584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pt-PT" sz="1600" b="1">
                <a:solidFill>
                  <a:srgbClr val="FD7403"/>
                </a:solidFill>
              </a:rPr>
              <a:t>ITER</a:t>
            </a:r>
          </a:p>
        </p:txBody>
      </p:sp>
      <p:pic>
        <p:nvPicPr>
          <p:cNvPr id="47117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5805488"/>
            <a:ext cx="503238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2555875" y="4437063"/>
            <a:ext cx="647700" cy="0"/>
          </a:xfrm>
          <a:prstGeom prst="line">
            <a:avLst/>
          </a:prstGeom>
          <a:ln w="57150" cmpd="sng">
            <a:solidFill>
              <a:srgbClr val="FD740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203575" y="4437063"/>
            <a:ext cx="0" cy="1223962"/>
          </a:xfrm>
          <a:prstGeom prst="line">
            <a:avLst/>
          </a:prstGeom>
          <a:ln w="57150" cmpd="sng">
            <a:solidFill>
              <a:srgbClr val="FD7403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120" name="Picture 14" descr="Screen Shot 2012-05-24 at 6.44.4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09" t="68643" r="52818" b="9340"/>
          <a:stretch>
            <a:fillRect/>
          </a:stretch>
        </p:blipFill>
        <p:spPr bwMode="auto">
          <a:xfrm>
            <a:off x="1403350" y="3933825"/>
            <a:ext cx="117475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0" name="Straight Connector 79"/>
          <p:cNvCxnSpPr/>
          <p:nvPr/>
        </p:nvCxnSpPr>
        <p:spPr>
          <a:xfrm>
            <a:off x="3419475" y="3284538"/>
            <a:ext cx="647700" cy="0"/>
          </a:xfrm>
          <a:prstGeom prst="line">
            <a:avLst/>
          </a:prstGeom>
          <a:ln w="57150" cmpd="sng">
            <a:solidFill>
              <a:schemeClr val="bg2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4067175" y="3284538"/>
            <a:ext cx="0" cy="1584325"/>
          </a:xfrm>
          <a:prstGeom prst="line">
            <a:avLst/>
          </a:prstGeom>
          <a:ln w="57150" cmpd="sng">
            <a:solidFill>
              <a:schemeClr val="bg2"/>
            </a:solidFill>
            <a:prstDash val="sys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123" name="Picture 81" descr="Screen Shot 2012-05-24 at 6.44.4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09" t="68643" r="52818" b="9340"/>
          <a:stretch>
            <a:fillRect/>
          </a:stretch>
        </p:blipFill>
        <p:spPr bwMode="auto">
          <a:xfrm>
            <a:off x="2268538" y="2781300"/>
            <a:ext cx="117475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8" name="Straight Connector 87"/>
          <p:cNvCxnSpPr/>
          <p:nvPr/>
        </p:nvCxnSpPr>
        <p:spPr>
          <a:xfrm>
            <a:off x="5580063" y="5876925"/>
            <a:ext cx="431800" cy="0"/>
          </a:xfrm>
          <a:prstGeom prst="line">
            <a:avLst/>
          </a:prstGeom>
          <a:ln w="57150" cmpd="sng">
            <a:solidFill>
              <a:srgbClr val="FD740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V="1">
            <a:off x="5580063" y="4868863"/>
            <a:ext cx="0" cy="1008062"/>
          </a:xfrm>
          <a:prstGeom prst="line">
            <a:avLst/>
          </a:prstGeom>
          <a:ln w="57150" cmpd="sng">
            <a:solidFill>
              <a:srgbClr val="FD7403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126" name="Picture 89" descr="Screen Shot 2012-05-24 at 6.44.4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09" t="68643" r="52818" b="9340"/>
          <a:stretch>
            <a:fillRect/>
          </a:stretch>
        </p:blipFill>
        <p:spPr bwMode="auto">
          <a:xfrm>
            <a:off x="6011863" y="5300663"/>
            <a:ext cx="117475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8" name="Straight Connector 97"/>
          <p:cNvCxnSpPr/>
          <p:nvPr/>
        </p:nvCxnSpPr>
        <p:spPr>
          <a:xfrm>
            <a:off x="4321175" y="1773238"/>
            <a:ext cx="647700" cy="0"/>
          </a:xfrm>
          <a:prstGeom prst="line">
            <a:avLst/>
          </a:prstGeom>
          <a:ln w="57150" cmpd="sng">
            <a:solidFill>
              <a:srgbClr val="FD740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4968875" y="1773238"/>
            <a:ext cx="0" cy="1223962"/>
          </a:xfrm>
          <a:prstGeom prst="line">
            <a:avLst/>
          </a:prstGeom>
          <a:ln w="57150" cmpd="sng">
            <a:solidFill>
              <a:srgbClr val="FD7403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129" name="Picture 104" descr="Screen Shot 2012-05-24 at 6.44.4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09" t="68643" r="52818" b="9340"/>
          <a:stretch>
            <a:fillRect/>
          </a:stretch>
        </p:blipFill>
        <p:spPr bwMode="auto">
          <a:xfrm>
            <a:off x="3203575" y="1268413"/>
            <a:ext cx="117475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30" name="Picture 111" descr="Screen Shot 2012-05-24 at 6.44.4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09" t="68643" r="52818" b="9340"/>
          <a:stretch>
            <a:fillRect/>
          </a:stretch>
        </p:blipFill>
        <p:spPr bwMode="auto">
          <a:xfrm>
            <a:off x="1116013" y="5754688"/>
            <a:ext cx="117475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" name="TextBox 112"/>
          <p:cNvSpPr txBox="1"/>
          <p:nvPr/>
        </p:nvSpPr>
        <p:spPr>
          <a:xfrm>
            <a:off x="827088" y="5373688"/>
            <a:ext cx="1584325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PT" sz="1600" b="1" dirty="0">
                <a:solidFill>
                  <a:srgbClr val="FD7403"/>
                </a:solidFill>
                <a:latin typeface="Arial" pitchFamily="34" charset="0"/>
                <a:ea typeface="+mn-ea"/>
              </a:rPr>
              <a:t>TCA-Br</a:t>
            </a:r>
          </a:p>
        </p:txBody>
      </p:sp>
      <p:cxnSp>
        <p:nvCxnSpPr>
          <p:cNvPr id="117" name="Straight Connector 116"/>
          <p:cNvCxnSpPr/>
          <p:nvPr/>
        </p:nvCxnSpPr>
        <p:spPr>
          <a:xfrm flipH="1">
            <a:off x="6696075" y="1557338"/>
            <a:ext cx="323850" cy="0"/>
          </a:xfrm>
          <a:prstGeom prst="line">
            <a:avLst/>
          </a:prstGeom>
          <a:ln w="57150" cmpd="sng">
            <a:solidFill>
              <a:srgbClr val="FD740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6696075" y="1557338"/>
            <a:ext cx="0" cy="1223962"/>
          </a:xfrm>
          <a:prstGeom prst="line">
            <a:avLst/>
          </a:prstGeom>
          <a:ln w="57150" cmpd="sng">
            <a:solidFill>
              <a:srgbClr val="FD7403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134" name="Picture 118" descr="Screen Shot 2012-05-24 at 6.44.4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09" t="68643" r="52818" b="9340"/>
          <a:stretch>
            <a:fillRect/>
          </a:stretch>
        </p:blipFill>
        <p:spPr bwMode="auto">
          <a:xfrm>
            <a:off x="7092950" y="1052513"/>
            <a:ext cx="117475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0" name="Straight Connector 119"/>
          <p:cNvCxnSpPr/>
          <p:nvPr/>
        </p:nvCxnSpPr>
        <p:spPr>
          <a:xfrm>
            <a:off x="7308850" y="3068638"/>
            <a:ext cx="431800" cy="0"/>
          </a:xfrm>
          <a:prstGeom prst="line">
            <a:avLst/>
          </a:prstGeom>
          <a:ln w="57150" cmpd="sng">
            <a:solidFill>
              <a:srgbClr val="FD740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7308850" y="3068638"/>
            <a:ext cx="0" cy="576262"/>
          </a:xfrm>
          <a:prstGeom prst="line">
            <a:avLst/>
          </a:prstGeom>
          <a:ln w="57150" cmpd="sng">
            <a:solidFill>
              <a:srgbClr val="FD7403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137" name="Picture 121" descr="Screen Shot 2012-05-24 at 6.44.4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09" t="68643" r="52818" b="9340"/>
          <a:stretch>
            <a:fillRect/>
          </a:stretch>
        </p:blipFill>
        <p:spPr bwMode="auto">
          <a:xfrm>
            <a:off x="7812088" y="2565400"/>
            <a:ext cx="117475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38" name="Picture 122" descr="Screen Shot 2012-05-24 at 6.44.4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09" t="68643" r="52818" b="9340"/>
          <a:stretch>
            <a:fillRect/>
          </a:stretch>
        </p:blipFill>
        <p:spPr bwMode="auto">
          <a:xfrm>
            <a:off x="7429500" y="3789363"/>
            <a:ext cx="117475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4" name="Straight Connector 123"/>
          <p:cNvCxnSpPr/>
          <p:nvPr/>
        </p:nvCxnSpPr>
        <p:spPr>
          <a:xfrm>
            <a:off x="6804025" y="4292600"/>
            <a:ext cx="0" cy="504825"/>
          </a:xfrm>
          <a:prstGeom prst="line">
            <a:avLst/>
          </a:prstGeom>
          <a:ln w="57150" cmpd="sng">
            <a:solidFill>
              <a:schemeClr val="bg2"/>
            </a:solidFill>
            <a:prstDash val="sys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6804025" y="4292600"/>
            <a:ext cx="576263" cy="0"/>
          </a:xfrm>
          <a:prstGeom prst="line">
            <a:avLst/>
          </a:prstGeom>
          <a:ln w="57150" cmpd="sng">
            <a:solidFill>
              <a:schemeClr val="bg2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6011863" y="3933825"/>
            <a:ext cx="0" cy="574675"/>
          </a:xfrm>
          <a:prstGeom prst="line">
            <a:avLst/>
          </a:prstGeom>
          <a:ln w="57150" cmpd="sng">
            <a:solidFill>
              <a:schemeClr val="bg2"/>
            </a:solidFill>
            <a:prstDash val="sys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364163" y="3933825"/>
            <a:ext cx="647700" cy="0"/>
          </a:xfrm>
          <a:prstGeom prst="line">
            <a:avLst/>
          </a:prstGeom>
          <a:ln w="57150" cmpd="sng">
            <a:solidFill>
              <a:schemeClr val="bg2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4572000" y="3716338"/>
            <a:ext cx="12954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PT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+mn-ea"/>
              </a:rPr>
              <a:t>CERN</a:t>
            </a:r>
          </a:p>
          <a:p>
            <a:pPr>
              <a:defRPr/>
            </a:pPr>
            <a:r>
              <a:rPr lang="pt-PT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+mn-ea"/>
              </a:rPr>
              <a:t>xTCA</a:t>
            </a:r>
            <a:r>
              <a:rPr lang="pt-PT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+mn-ea"/>
              </a:rPr>
              <a:t> </a:t>
            </a:r>
            <a:r>
              <a:rPr lang="pt-PT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+mn-ea"/>
              </a:rPr>
              <a:t>interest</a:t>
            </a:r>
            <a:r>
              <a:rPr lang="pt-PT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+mn-ea"/>
              </a:rPr>
              <a:t> </a:t>
            </a:r>
            <a:r>
              <a:rPr lang="pt-PT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+mn-ea"/>
              </a:rPr>
              <a:t>Group</a:t>
            </a:r>
            <a:endParaRPr lang="pt-PT" sz="12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+mn-ea"/>
            </a:endParaRPr>
          </a:p>
        </p:txBody>
      </p:sp>
      <p:sp>
        <p:nvSpPr>
          <p:cNvPr id="14342" name="Oval 14341"/>
          <p:cNvSpPr/>
          <p:nvPr/>
        </p:nvSpPr>
        <p:spPr>
          <a:xfrm>
            <a:off x="395288" y="1298575"/>
            <a:ext cx="215900" cy="217488"/>
          </a:xfrm>
          <a:prstGeom prst="ellipse">
            <a:avLst/>
          </a:prstGeom>
          <a:solidFill>
            <a:srgbClr val="FF6600"/>
          </a:solidFill>
          <a:ln>
            <a:solidFill>
              <a:srgbClr val="FD740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145" name="TextBox 14342"/>
          <p:cNvSpPr txBox="1">
            <a:spLocks noChangeArrowheads="1"/>
          </p:cNvSpPr>
          <p:nvPr/>
        </p:nvSpPr>
        <p:spPr bwMode="auto">
          <a:xfrm>
            <a:off x="611188" y="1268413"/>
            <a:ext cx="18732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FD7403"/>
                </a:solidFill>
              </a:rPr>
              <a:t>Implemented /ongoing</a:t>
            </a:r>
          </a:p>
        </p:txBody>
      </p:sp>
      <p:sp>
        <p:nvSpPr>
          <p:cNvPr id="130" name="Oval 129"/>
          <p:cNvSpPr/>
          <p:nvPr/>
        </p:nvSpPr>
        <p:spPr>
          <a:xfrm>
            <a:off x="395288" y="1743075"/>
            <a:ext cx="215900" cy="2159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611188" y="1711325"/>
            <a:ext cx="1873250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Discussion / Pending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6516688" y="2997200"/>
            <a:ext cx="0" cy="1008063"/>
          </a:xfrm>
          <a:prstGeom prst="line">
            <a:avLst/>
          </a:prstGeom>
          <a:ln w="57150" cmpd="sng">
            <a:solidFill>
              <a:schemeClr val="bg2"/>
            </a:solidFill>
            <a:prstDash val="sys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940425" y="2997200"/>
            <a:ext cx="576263" cy="0"/>
          </a:xfrm>
          <a:prstGeom prst="line">
            <a:avLst/>
          </a:prstGeom>
          <a:ln w="57150" cmpd="sng">
            <a:solidFill>
              <a:schemeClr val="bg2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150" name="Picture 122" descr="Screen Shot 2012-05-24 at 6.44.4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09" t="68643" r="52818" b="9340"/>
          <a:stretch>
            <a:fillRect/>
          </a:stretch>
        </p:blipFill>
        <p:spPr bwMode="auto">
          <a:xfrm>
            <a:off x="5219700" y="2420938"/>
            <a:ext cx="117475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TextBox 59"/>
          <p:cNvSpPr txBox="1"/>
          <p:nvPr/>
        </p:nvSpPr>
        <p:spPr>
          <a:xfrm>
            <a:off x="5292725" y="2133600"/>
            <a:ext cx="1584325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PT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+mn-ea"/>
              </a:rPr>
              <a:t>ASDEX-</a:t>
            </a:r>
            <a:r>
              <a:rPr lang="pt-PT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+mn-ea"/>
              </a:rPr>
              <a:t>Up</a:t>
            </a:r>
            <a:endParaRPr lang="pt-PT" sz="16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853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pic>
        <p:nvPicPr>
          <p:cNvPr id="9" name="movie83040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699073" y="29674"/>
            <a:ext cx="5440983" cy="6828325"/>
          </a:xfrm>
          <a:prstGeom prst="rect">
            <a:avLst/>
          </a:prstGeom>
        </p:spPr>
      </p:pic>
      <p:sp>
        <p:nvSpPr>
          <p:cNvPr id="68611" name="Title 2"/>
          <p:cNvSpPr>
            <a:spLocks noGrp="1"/>
          </p:cNvSpPr>
          <p:nvPr>
            <p:ph type="title"/>
          </p:nvPr>
        </p:nvSpPr>
        <p:spPr>
          <a:xfrm>
            <a:off x="250825" y="477615"/>
            <a:ext cx="8065591" cy="719137"/>
          </a:xfrm>
        </p:spPr>
        <p:txBody>
          <a:bodyPr/>
          <a:lstStyle/>
          <a:p>
            <a:r>
              <a:rPr lang="pt-PT" dirty="0" err="1" smtClean="0">
                <a:solidFill>
                  <a:schemeClr val="bg1"/>
                </a:solidFill>
                <a:latin typeface="Arial" charset="0"/>
              </a:rPr>
              <a:t>When</a:t>
            </a:r>
            <a:r>
              <a:rPr lang="pt-PT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pt-PT" dirty="0" err="1" smtClean="0">
                <a:solidFill>
                  <a:schemeClr val="bg1"/>
                </a:solidFill>
                <a:latin typeface="Arial" charset="0"/>
              </a:rPr>
              <a:t>something</a:t>
            </a:r>
            <a:r>
              <a:rPr lang="pt-PT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pt-PT" dirty="0" err="1">
                <a:solidFill>
                  <a:schemeClr val="bg1"/>
                </a:solidFill>
                <a:latin typeface="Arial" charset="0"/>
              </a:rPr>
              <a:t>fails</a:t>
            </a:r>
            <a:r>
              <a:rPr lang="pt-PT" dirty="0" smtClean="0">
                <a:solidFill>
                  <a:schemeClr val="bg1"/>
                </a:solidFill>
                <a:latin typeface="Arial" charset="0"/>
              </a:rPr>
              <a:t>…</a:t>
            </a:r>
            <a:br>
              <a:rPr lang="pt-PT" dirty="0" smtClean="0">
                <a:solidFill>
                  <a:schemeClr val="bg1"/>
                </a:solidFill>
                <a:latin typeface="Arial" charset="0"/>
              </a:rPr>
            </a:br>
            <a:r>
              <a:rPr lang="pt-PT" sz="2400" dirty="0" err="1" smtClean="0">
                <a:solidFill>
                  <a:schemeClr val="bg1">
                    <a:lumMod val="95000"/>
                  </a:schemeClr>
                </a:solidFill>
                <a:latin typeface="Arial" charset="0"/>
              </a:rPr>
              <a:t>on</a:t>
            </a:r>
            <a:r>
              <a:rPr lang="pt-PT" sz="2400" dirty="0" smtClean="0">
                <a:solidFill>
                  <a:schemeClr val="bg1">
                    <a:lumMod val="95000"/>
                  </a:schemeClr>
                </a:solidFill>
                <a:latin typeface="Arial" charset="0"/>
              </a:rPr>
              <a:t> </a:t>
            </a:r>
            <a:r>
              <a:rPr lang="pt-PT" sz="2400" dirty="0" err="1" smtClean="0">
                <a:solidFill>
                  <a:schemeClr val="bg1">
                    <a:lumMod val="95000"/>
                  </a:schemeClr>
                </a:solidFill>
                <a:latin typeface="Arial" charset="0"/>
              </a:rPr>
              <a:t>position</a:t>
            </a:r>
            <a:r>
              <a:rPr lang="pt-PT" sz="2400" dirty="0" smtClean="0">
                <a:solidFill>
                  <a:schemeClr val="bg1">
                    <a:lumMod val="95000"/>
                  </a:schemeClr>
                </a:solidFill>
                <a:latin typeface="Arial" charset="0"/>
              </a:rPr>
              <a:t> </a:t>
            </a:r>
            <a:r>
              <a:rPr lang="pt-PT" sz="2400" dirty="0" err="1" smtClean="0">
                <a:solidFill>
                  <a:schemeClr val="bg1">
                    <a:lumMod val="95000"/>
                  </a:schemeClr>
                </a:solidFill>
                <a:latin typeface="Arial" charset="0"/>
              </a:rPr>
              <a:t>control</a:t>
            </a:r>
            <a:endParaRPr lang="pt-PT" sz="2400" dirty="0">
              <a:solidFill>
                <a:schemeClr val="bg1">
                  <a:lumMod val="9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33681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96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26" name="Picture 8" descr="Disrup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84" r="21873"/>
          <a:stretch>
            <a:fillRect/>
          </a:stretch>
        </p:blipFill>
        <p:spPr bwMode="auto">
          <a:xfrm>
            <a:off x="5072063" y="1285875"/>
            <a:ext cx="3830637" cy="507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535988" cy="719137"/>
          </a:xfrm>
        </p:spPr>
        <p:txBody>
          <a:bodyPr/>
          <a:lstStyle/>
          <a:p>
            <a:pPr eaLnBrk="1" hangingPunct="1">
              <a:defRPr/>
            </a:pPr>
            <a:r>
              <a:rPr lang="en-GB" sz="2400" dirty="0" smtClean="0">
                <a:ea typeface="+mj-ea"/>
                <a:cs typeface="+mj-cs"/>
              </a:rPr>
              <a:t>On ITER similar events will cause huge </a:t>
            </a:r>
            <a:r>
              <a:rPr lang="en-GB" sz="2400" dirty="0">
                <a:ea typeface="+mj-ea"/>
                <a:cs typeface="+mj-cs"/>
              </a:rPr>
              <a:t>thermal loads on Plasma Facing Components</a:t>
            </a:r>
            <a:endParaRPr lang="en-US" sz="2400" dirty="0" smtClean="0">
              <a:ea typeface="+mj-ea"/>
              <a:cs typeface="+mj-cs"/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268413"/>
            <a:ext cx="4104456" cy="51847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GB" sz="2000" dirty="0" smtClean="0">
              <a:ea typeface="+mn-ea"/>
              <a:cs typeface="+mn-cs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GB" sz="2000" dirty="0">
              <a:ea typeface="+mn-ea"/>
              <a:cs typeface="+mn-cs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GB" sz="2000" dirty="0" smtClean="0">
              <a:ea typeface="+mn-ea"/>
              <a:cs typeface="+mn-cs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GB" sz="2000" dirty="0" smtClean="0">
              <a:ea typeface="+mn-ea"/>
              <a:cs typeface="+mn-cs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GB" sz="2000" dirty="0">
              <a:ea typeface="+mn-ea"/>
              <a:cs typeface="+mn-cs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GB" sz="2000" dirty="0" smtClean="0">
              <a:ea typeface="+mn-ea"/>
              <a:cs typeface="+mn-cs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GB" sz="2000" dirty="0">
              <a:ea typeface="+mn-ea"/>
              <a:cs typeface="+mn-cs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  <a:tabLst>
                <a:tab pos="0" algn="l"/>
              </a:tabLst>
              <a:defRPr/>
            </a:pPr>
            <a:endParaRPr lang="en-US" sz="2400" b="1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  <a:tabLst>
                <a:tab pos="0" algn="l"/>
              </a:tabLst>
              <a:defRPr/>
            </a:pP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  <a:tabLst>
                <a:tab pos="0" algn="l"/>
              </a:tabLst>
              <a:defRPr/>
            </a:pPr>
            <a:endParaRPr lang="en-US" sz="2400" b="1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  <a:p>
            <a:pPr marL="0" indent="0" eaLnBrk="1" hangingPunct="1">
              <a:buFontTx/>
              <a:buNone/>
              <a:tabLst>
                <a:tab pos="0" algn="l"/>
              </a:tabLst>
              <a:defRPr/>
            </a:pPr>
            <a:r>
              <a:rPr lang="en-US" sz="2400" dirty="0" smtClean="0">
                <a:ea typeface="+mn-ea"/>
                <a:cs typeface="+mn-cs"/>
              </a:rPr>
              <a:t>Will require a far </a:t>
            </a:r>
            <a:r>
              <a:rPr lang="en-US" sz="2800" dirty="0" smtClean="0">
                <a:ea typeface="+mn-ea"/>
                <a:cs typeface="+mn-cs"/>
              </a:rPr>
              <a:t>higher</a:t>
            </a:r>
            <a:r>
              <a:rPr lang="en-US" sz="2400" dirty="0" smtClean="0">
                <a:ea typeface="+mn-ea"/>
                <a:cs typeface="+mn-cs"/>
              </a:rPr>
              <a:t> level of </a:t>
            </a:r>
            <a:r>
              <a:rPr lang="en-US" dirty="0" smtClean="0">
                <a:solidFill>
                  <a:srgbClr val="FD7403"/>
                </a:solidFill>
                <a:ea typeface="+mn-ea"/>
                <a:cs typeface="+mn-cs"/>
              </a:rPr>
              <a:t>availability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ea typeface="+mn-ea"/>
                <a:cs typeface="+mn-cs"/>
              </a:rPr>
              <a:t> </a:t>
            </a:r>
            <a:r>
              <a:rPr lang="en-US" sz="2400" dirty="0" smtClean="0">
                <a:solidFill>
                  <a:srgbClr val="333399"/>
                </a:solidFill>
                <a:ea typeface="+mn-ea"/>
                <a:cs typeface="+mn-cs"/>
              </a:rPr>
              <a:t>and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  <a:ea typeface="+mn-ea"/>
                <a:cs typeface="+mn-cs"/>
              </a:rPr>
              <a:t> </a:t>
            </a:r>
            <a:r>
              <a:rPr lang="en-US" dirty="0" smtClean="0">
                <a:solidFill>
                  <a:srgbClr val="FD7403"/>
                </a:solidFill>
                <a:ea typeface="+mn-ea"/>
                <a:cs typeface="+mn-cs"/>
              </a:rPr>
              <a:t>reliability</a:t>
            </a:r>
            <a:r>
              <a:rPr lang="en-US" sz="2400" dirty="0" smtClean="0">
                <a:solidFill>
                  <a:srgbClr val="333366"/>
                </a:solidFill>
                <a:ea typeface="+mn-ea"/>
                <a:cs typeface="+mn-cs"/>
              </a:rPr>
              <a:t> </a:t>
            </a:r>
            <a:r>
              <a:rPr lang="en-US" sz="2400" dirty="0" smtClean="0">
                <a:solidFill>
                  <a:srgbClr val="333399"/>
                </a:solidFill>
                <a:ea typeface="+mn-ea"/>
                <a:cs typeface="+mn-cs"/>
              </a:rPr>
              <a:t>than previous/existing </a:t>
            </a:r>
            <a:r>
              <a:rPr lang="en-US" sz="2400" dirty="0" err="1" smtClean="0">
                <a:solidFill>
                  <a:srgbClr val="333399"/>
                </a:solidFill>
                <a:ea typeface="+mn-ea"/>
                <a:cs typeface="+mn-cs"/>
              </a:rPr>
              <a:t>tokamaks</a:t>
            </a:r>
            <a:endParaRPr lang="en-GB" sz="2400" dirty="0" smtClean="0">
              <a:solidFill>
                <a:srgbClr val="333399"/>
              </a:solidFill>
              <a:ea typeface="+mn-ea"/>
              <a:cs typeface="+mn-cs"/>
            </a:endParaRPr>
          </a:p>
          <a:p>
            <a:pPr eaLnBrk="1" hangingPunct="1">
              <a:buFontTx/>
              <a:buNone/>
              <a:defRPr/>
            </a:pPr>
            <a:r>
              <a:rPr lang="en-GB" sz="2000" dirty="0" smtClean="0">
                <a:ea typeface="+mn-ea"/>
                <a:cs typeface="+mn-cs"/>
              </a:rPr>
              <a:t>. 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n-GB" sz="1600" b="1" dirty="0" smtClean="0"/>
          </a:p>
          <a:p>
            <a:pPr lvl="1" eaLnBrk="1" hangingPunct="1">
              <a:lnSpc>
                <a:spcPct val="80000"/>
              </a:lnSpc>
              <a:buFontTx/>
              <a:buNone/>
              <a:defRPr/>
            </a:pPr>
            <a:endParaRPr lang="en-GB" sz="1600" b="1" dirty="0" smtClean="0"/>
          </a:p>
        </p:txBody>
      </p:sp>
      <p:sp>
        <p:nvSpPr>
          <p:cNvPr id="205829" name="Rectangle 2"/>
          <p:cNvSpPr>
            <a:spLocks noChangeArrowheads="1"/>
          </p:cNvSpPr>
          <p:nvPr/>
        </p:nvSpPr>
        <p:spPr bwMode="auto">
          <a:xfrm>
            <a:off x="1447800" y="1706563"/>
            <a:ext cx="2836863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GB" sz="2000" b="1">
                <a:solidFill>
                  <a:srgbClr val="FD7403"/>
                </a:solidFill>
              </a:rPr>
              <a:t>30-60 MJ/m</a:t>
            </a:r>
            <a:r>
              <a:rPr lang="en-GB" sz="2000" b="1" baseline="30000">
                <a:solidFill>
                  <a:srgbClr val="FD7403"/>
                </a:solidFill>
              </a:rPr>
              <a:t>2 </a:t>
            </a:r>
            <a:r>
              <a:rPr lang="en-GB" sz="2000" b="1">
                <a:solidFill>
                  <a:srgbClr val="FD7403"/>
                </a:solidFill>
              </a:rPr>
              <a:t>for ~0.1s</a:t>
            </a:r>
            <a:endParaRPr lang="en-GB" sz="1600" b="1">
              <a:solidFill>
                <a:srgbClr val="FD7403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7524750" y="4221163"/>
            <a:ext cx="1079500" cy="503237"/>
          </a:xfrm>
          <a:prstGeom prst="rightArrow">
            <a:avLst/>
          </a:prstGeom>
          <a:solidFill>
            <a:srgbClr val="FD740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EM loads</a:t>
            </a:r>
          </a:p>
        </p:txBody>
      </p:sp>
      <p:sp>
        <p:nvSpPr>
          <p:cNvPr id="13" name="Right Arrow 12"/>
          <p:cNvSpPr/>
          <p:nvPr/>
        </p:nvSpPr>
        <p:spPr>
          <a:xfrm rot="10800000">
            <a:off x="5292725" y="4221163"/>
            <a:ext cx="1079500" cy="503237"/>
          </a:xfrm>
          <a:prstGeom prst="rightArrow">
            <a:avLst/>
          </a:prstGeom>
          <a:solidFill>
            <a:srgbClr val="FD740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5832" name="TextBox 9"/>
          <p:cNvSpPr txBox="1">
            <a:spLocks noChangeArrowheads="1"/>
          </p:cNvSpPr>
          <p:nvPr/>
        </p:nvSpPr>
        <p:spPr bwMode="auto">
          <a:xfrm>
            <a:off x="5797550" y="4221163"/>
            <a:ext cx="1727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chemeClr val="bg1"/>
                </a:solidFill>
              </a:rPr>
              <a:t>~20-45 MN</a:t>
            </a:r>
          </a:p>
        </p:txBody>
      </p:sp>
      <p:sp>
        <p:nvSpPr>
          <p:cNvPr id="15" name="Right Arrow 14"/>
          <p:cNvSpPr/>
          <p:nvPr/>
        </p:nvSpPr>
        <p:spPr>
          <a:xfrm rot="16200000">
            <a:off x="6444457" y="3069431"/>
            <a:ext cx="1079500" cy="503237"/>
          </a:xfrm>
          <a:prstGeom prst="rightArrow">
            <a:avLst/>
          </a:prstGeom>
          <a:solidFill>
            <a:srgbClr val="FD740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5834" name="TextBox 15"/>
          <p:cNvSpPr txBox="1">
            <a:spLocks noChangeArrowheads="1"/>
          </p:cNvSpPr>
          <p:nvPr/>
        </p:nvSpPr>
        <p:spPr bwMode="auto">
          <a:xfrm>
            <a:off x="6373813" y="3327400"/>
            <a:ext cx="1727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chemeClr val="bg1"/>
                </a:solidFill>
              </a:rPr>
              <a:t>~90 MN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140200" y="1700213"/>
            <a:ext cx="2735263" cy="215900"/>
          </a:xfrm>
          <a:prstGeom prst="straightConnector1">
            <a:avLst/>
          </a:prstGeom>
          <a:ln>
            <a:solidFill>
              <a:srgbClr val="FD7403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211638" y="2060575"/>
            <a:ext cx="2089150" cy="792163"/>
          </a:xfrm>
          <a:prstGeom prst="straightConnector1">
            <a:avLst/>
          </a:prstGeom>
          <a:ln>
            <a:solidFill>
              <a:srgbClr val="FD7403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837" name="Rectangle 21"/>
          <p:cNvSpPr>
            <a:spLocks noChangeArrowheads="1"/>
          </p:cNvSpPr>
          <p:nvPr/>
        </p:nvSpPr>
        <p:spPr bwMode="auto">
          <a:xfrm>
            <a:off x="1448817" y="2158580"/>
            <a:ext cx="2763143" cy="766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lvl="1">
              <a:lnSpc>
                <a:spcPct val="80000"/>
              </a:lnSpc>
            </a:pPr>
            <a:r>
              <a:rPr lang="en-GB" sz="1800" dirty="0">
                <a:solidFill>
                  <a:srgbClr val="7F7F7F"/>
                </a:solidFill>
              </a:rPr>
              <a:t>PFCs cannot be designed to sustain such (repetitive) thermal loads</a:t>
            </a:r>
            <a:endParaRPr lang="en-GB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6304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Rectangle 4"/>
          <p:cNvSpPr>
            <a:spLocks noChangeArrowheads="1"/>
          </p:cNvSpPr>
          <p:nvPr/>
        </p:nvSpPr>
        <p:spPr bwMode="auto">
          <a:xfrm>
            <a:off x="452758" y="1556792"/>
            <a:ext cx="8424936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pt-PT" sz="1800" dirty="0" smtClean="0">
                <a:solidFill>
                  <a:srgbClr val="FD7403"/>
                </a:solidFill>
                <a:cs typeface="Arial" panose="020B0604020202020204" pitchFamily="34" charset="0"/>
              </a:rPr>
              <a:t>RAMI analysis for ITER </a:t>
            </a:r>
            <a:r>
              <a:rPr lang="en-US" altLang="pt-PT" sz="1600" dirty="0" smtClean="0">
                <a:solidFill>
                  <a:srgbClr val="003366"/>
                </a:solidFill>
                <a:cs typeface="Arial" panose="020B0604020202020204" pitchFamily="34" charset="0"/>
              </a:rPr>
              <a:t>	</a:t>
            </a:r>
          </a:p>
          <a:p>
            <a:pPr marL="285750" eaLnBrk="1" hangingPunct="1">
              <a:buFont typeface="Arial" panose="020B0604020202020204" pitchFamily="34" charset="0"/>
              <a:buChar char="•"/>
            </a:pPr>
            <a:r>
              <a:rPr lang="en-US" altLang="pt-PT" sz="1600" dirty="0" smtClean="0">
                <a:solidFill>
                  <a:srgbClr val="003366"/>
                </a:solidFill>
                <a:cs typeface="Arial" panose="020B0604020202020204" pitchFamily="34" charset="0"/>
              </a:rPr>
              <a:t>Inherent Availability </a:t>
            </a:r>
            <a:r>
              <a:rPr lang="en-US" altLang="pt-PT" sz="1600" i="1" dirty="0" smtClean="0">
                <a:solidFill>
                  <a:srgbClr val="003366"/>
                </a:solidFill>
                <a:cs typeface="Arial" panose="020B0604020202020204" pitchFamily="34" charset="0"/>
              </a:rPr>
              <a:t>A</a:t>
            </a:r>
            <a:r>
              <a:rPr lang="en-US" altLang="pt-PT" sz="1600" i="1" baseline="-25000" dirty="0" smtClean="0">
                <a:solidFill>
                  <a:srgbClr val="003366"/>
                </a:solidFill>
                <a:cs typeface="Arial" panose="020B0604020202020204" pitchFamily="34" charset="0"/>
              </a:rPr>
              <a:t>i</a:t>
            </a:r>
            <a:r>
              <a:rPr lang="en-US" altLang="pt-PT" sz="1600" i="1" dirty="0" smtClean="0">
                <a:solidFill>
                  <a:srgbClr val="003366"/>
                </a:solidFill>
                <a:cs typeface="Arial" panose="020B0604020202020204" pitchFamily="34" charset="0"/>
              </a:rPr>
              <a:t> = </a:t>
            </a:r>
            <a:r>
              <a:rPr lang="en-US" altLang="pt-PT" sz="1600" dirty="0" smtClean="0">
                <a:solidFill>
                  <a:srgbClr val="003366"/>
                </a:solidFill>
                <a:cs typeface="Arial" panose="020B0604020202020204" pitchFamily="34" charset="0"/>
              </a:rPr>
              <a:t>60%</a:t>
            </a:r>
          </a:p>
          <a:p>
            <a:pPr marL="285750" eaLnBrk="1" hangingPunct="1">
              <a:buFont typeface="Arial" panose="020B0604020202020204" pitchFamily="34" charset="0"/>
              <a:buChar char="•"/>
            </a:pPr>
            <a:r>
              <a:rPr lang="en-US" altLang="pt-PT" sz="1600" dirty="0" smtClean="0">
                <a:solidFill>
                  <a:srgbClr val="003366"/>
                </a:solidFill>
                <a:cs typeface="Arial" panose="020B0604020202020204" pitchFamily="34" charset="0"/>
              </a:rPr>
              <a:t>Operational Availability </a:t>
            </a:r>
            <a:r>
              <a:rPr lang="en-US" altLang="pt-PT" sz="1600" i="1" dirty="0" err="1" smtClean="0">
                <a:solidFill>
                  <a:srgbClr val="003366"/>
                </a:solidFill>
                <a:cs typeface="Arial" panose="020B0604020202020204" pitchFamily="34" charset="0"/>
              </a:rPr>
              <a:t>A</a:t>
            </a:r>
            <a:r>
              <a:rPr lang="en-US" altLang="pt-PT" sz="1600" i="1" baseline="-25000" dirty="0" err="1" smtClean="0">
                <a:solidFill>
                  <a:srgbClr val="003366"/>
                </a:solidFill>
                <a:cs typeface="Arial" panose="020B0604020202020204" pitchFamily="34" charset="0"/>
              </a:rPr>
              <a:t>o</a:t>
            </a:r>
            <a:r>
              <a:rPr lang="en-US" altLang="pt-PT" sz="1600" i="1" dirty="0" smtClean="0">
                <a:solidFill>
                  <a:srgbClr val="003366"/>
                </a:solidFill>
                <a:cs typeface="Arial" panose="020B0604020202020204" pitchFamily="34" charset="0"/>
              </a:rPr>
              <a:t> = </a:t>
            </a:r>
            <a:r>
              <a:rPr lang="en-US" altLang="pt-PT" sz="1600" dirty="0" smtClean="0">
                <a:solidFill>
                  <a:srgbClr val="003366"/>
                </a:solidFill>
                <a:cs typeface="Arial" panose="020B0604020202020204" pitchFamily="34" charset="0"/>
              </a:rPr>
              <a:t>32%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2758" y="188640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pt-PT" sz="2800" dirty="0">
                <a:solidFill>
                  <a:srgbClr val="FD7403"/>
                </a:solidFill>
                <a:latin typeface="+mj-lt"/>
                <a:cs typeface="Arial" panose="020B0604020202020204" pitchFamily="34" charset="0"/>
              </a:rPr>
              <a:t>Availability goal in Fusion – similar to Nuclear Fission (70-80%) at full </a:t>
            </a:r>
            <a:r>
              <a:rPr lang="en-US" altLang="pt-PT" sz="2800" dirty="0" smtClean="0">
                <a:solidFill>
                  <a:srgbClr val="FD7403"/>
                </a:solidFill>
                <a:latin typeface="+mj-lt"/>
                <a:cs typeface="Arial" panose="020B0604020202020204" pitchFamily="34" charset="0"/>
              </a:rPr>
              <a:t>power</a:t>
            </a:r>
          </a:p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R.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latin typeface="+mj-lt"/>
              </a:rPr>
              <a:t>Buende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, Fusion Engineering and Design 29 (1995)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262-285</a:t>
            </a:r>
            <a:endParaRPr lang="pt-PT" sz="16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22370"/>
          <a:stretch/>
        </p:blipFill>
        <p:spPr>
          <a:xfrm>
            <a:off x="1321665" y="2479126"/>
            <a:ext cx="6687122" cy="3655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248147" y="6176337"/>
            <a:ext cx="5760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Arial" charset="0"/>
                <a:cs typeface="Arial" charset="0"/>
              </a:rPr>
              <a:t>D. van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rial" charset="0"/>
                <a:cs typeface="Arial" charset="0"/>
              </a:rPr>
              <a:t>Houtte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Arial" charset="0"/>
                <a:cs typeface="Arial" charset="0"/>
              </a:rPr>
              <a:t> et al. / Fusion Engineering and Design 86 (2011) 680–683</a:t>
            </a:r>
            <a:endParaRPr lang="pt-PT" sz="4400" dirty="0">
              <a:solidFill>
                <a:schemeClr val="tx1">
                  <a:lumMod val="50000"/>
                  <a:lumOff val="50000"/>
                </a:schemeClr>
              </a:solidFill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538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55576" y="0"/>
            <a:ext cx="838842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t="6557" r="13047" b="6351"/>
          <a:stretch>
            <a:fillRect/>
          </a:stretch>
        </p:blipFill>
        <p:spPr bwMode="auto">
          <a:xfrm>
            <a:off x="2582324" y="0"/>
            <a:ext cx="656167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5092700" y="0"/>
            <a:ext cx="2071688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8" name="Rectangle 7"/>
          <p:cNvSpPr/>
          <p:nvPr/>
        </p:nvSpPr>
        <p:spPr>
          <a:xfrm>
            <a:off x="755576" y="0"/>
            <a:ext cx="438792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535988" cy="719137"/>
          </a:xfrm>
        </p:spPr>
        <p:txBody>
          <a:bodyPr/>
          <a:lstStyle/>
          <a:p>
            <a:pPr eaLnBrk="1" hangingPunct="1">
              <a:defRPr/>
            </a:pPr>
            <a:r>
              <a:rPr lang="pt-PT" sz="2800" dirty="0" err="1" smtClean="0"/>
              <a:t>Steady-state</a:t>
            </a:r>
            <a:r>
              <a:rPr lang="pt-PT" sz="2800" dirty="0" smtClean="0"/>
              <a:t> </a:t>
            </a:r>
            <a:r>
              <a:rPr lang="pt-PT" sz="2800" dirty="0" err="1" smtClean="0"/>
              <a:t>operation</a:t>
            </a:r>
            <a:r>
              <a:rPr lang="pt-PT" sz="2800" dirty="0" smtClean="0"/>
              <a:t> </a:t>
            </a:r>
            <a:r>
              <a:rPr lang="pt-PT" sz="2800" dirty="0" err="1" smtClean="0"/>
              <a:t>calls</a:t>
            </a:r>
            <a:r>
              <a:rPr lang="pt-PT" sz="2800" dirty="0" smtClean="0"/>
              <a:t> for </a:t>
            </a:r>
            <a:r>
              <a:rPr lang="pt-PT" sz="2800" dirty="0" err="1" smtClean="0"/>
              <a:t>High</a:t>
            </a:r>
            <a:r>
              <a:rPr lang="pt-PT" sz="2800" dirty="0" smtClean="0"/>
              <a:t> </a:t>
            </a:r>
            <a:r>
              <a:rPr lang="pt-PT" sz="2800" dirty="0" err="1" smtClean="0"/>
              <a:t>Availability</a:t>
            </a:r>
            <a:endParaRPr lang="en-US" sz="2800" dirty="0" smtClean="0">
              <a:ea typeface="+mj-ea"/>
              <a:cs typeface="+mj-cs"/>
            </a:endParaRPr>
          </a:p>
        </p:txBody>
      </p:sp>
      <p:sp>
        <p:nvSpPr>
          <p:cNvPr id="9" name="Rounded Rectangle 15"/>
          <p:cNvSpPr>
            <a:spLocks noChangeArrowheads="1"/>
          </p:cNvSpPr>
          <p:nvPr/>
        </p:nvSpPr>
        <p:spPr bwMode="auto">
          <a:xfrm>
            <a:off x="290513" y="2603475"/>
            <a:ext cx="3311525" cy="2495550"/>
          </a:xfrm>
          <a:prstGeom prst="roundRect">
            <a:avLst>
              <a:gd name="adj" fmla="val 16667"/>
            </a:avLst>
          </a:prstGeom>
          <a:solidFill>
            <a:srgbClr val="F2F2F2">
              <a:alpha val="58823"/>
            </a:srgbClr>
          </a:solidFill>
          <a:ln>
            <a:noFill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pt-PT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7287" name="TextBox 6"/>
          <p:cNvSpPr txBox="1">
            <a:spLocks noChangeArrowheads="1"/>
          </p:cNvSpPr>
          <p:nvPr/>
        </p:nvSpPr>
        <p:spPr bwMode="auto">
          <a:xfrm>
            <a:off x="34925" y="2514575"/>
            <a:ext cx="3571875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endParaRPr lang="en-US" sz="2000">
              <a:solidFill>
                <a:schemeClr val="accent2"/>
              </a:solidFill>
              <a:latin typeface="Calibri" charset="0"/>
            </a:endParaRPr>
          </a:p>
          <a:p>
            <a:pPr eaLnBrk="1" hangingPunct="1">
              <a:spcAft>
                <a:spcPts val="1800"/>
              </a:spcAft>
            </a:pPr>
            <a:endParaRPr lang="en-US" sz="2000" b="1">
              <a:solidFill>
                <a:schemeClr val="accent2"/>
              </a:solidFill>
              <a:latin typeface="Calibri" charset="0"/>
            </a:endParaRPr>
          </a:p>
        </p:txBody>
      </p:sp>
      <p:sp>
        <p:nvSpPr>
          <p:cNvPr id="97288" name="TextBox 11"/>
          <p:cNvSpPr txBox="1">
            <a:spLocks noChangeArrowheads="1"/>
          </p:cNvSpPr>
          <p:nvPr/>
        </p:nvSpPr>
        <p:spPr bwMode="auto">
          <a:xfrm>
            <a:off x="34925" y="2944787"/>
            <a:ext cx="385762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pt-PT" sz="4800" b="1">
                <a:solidFill>
                  <a:srgbClr val="FD7403"/>
                </a:solidFill>
              </a:rPr>
              <a:t>Risk reduction</a:t>
            </a: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5183188" y="2546132"/>
            <a:ext cx="3781425" cy="260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Aft>
                <a:spcPts val="600"/>
              </a:spcAft>
              <a:defRPr/>
            </a:pPr>
            <a:r>
              <a:rPr lang="en-US" sz="2800" b="1" dirty="0">
                <a:solidFill>
                  <a:srgbClr val="FD7403"/>
                </a:solidFill>
                <a:latin typeface="+mj-lt"/>
                <a:ea typeface="Calibri" pitchFamily="34" charset="0"/>
                <a:cs typeface="Times New Roman" pitchFamily="18" charset="0"/>
              </a:rPr>
              <a:t>Resilience to failure</a:t>
            </a:r>
          </a:p>
          <a:p>
            <a:pPr eaLnBrk="0" hangingPunct="0">
              <a:spcAft>
                <a:spcPts val="600"/>
              </a:spcAft>
              <a:buFontTx/>
              <a:buChar char="•"/>
              <a:defRPr/>
            </a:pPr>
            <a:r>
              <a:rPr lang="en-US" dirty="0">
                <a:solidFill>
                  <a:schemeClr val="accent2"/>
                </a:solidFill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accent2"/>
                </a:solidFill>
                <a:latin typeface="+mj-lt"/>
                <a:ea typeface="Calibri" pitchFamily="34" charset="0"/>
                <a:cs typeface="Times New Roman" pitchFamily="18" charset="0"/>
              </a:rPr>
              <a:t>Sensors </a:t>
            </a:r>
            <a:r>
              <a:rPr lang="en-US" dirty="0">
                <a:solidFill>
                  <a:schemeClr val="accent2"/>
                </a:solidFill>
                <a:latin typeface="+mj-lt"/>
                <a:ea typeface="Calibri" pitchFamily="34" charset="0"/>
                <a:cs typeface="Times New Roman" pitchFamily="18" charset="0"/>
              </a:rPr>
              <a:t>- backup </a:t>
            </a:r>
            <a:r>
              <a:rPr lang="en-US" dirty="0" smtClean="0">
                <a:solidFill>
                  <a:schemeClr val="accent2"/>
                </a:solidFill>
                <a:latin typeface="+mj-lt"/>
                <a:ea typeface="Calibri" pitchFamily="34" charset="0"/>
                <a:cs typeface="Times New Roman" pitchFamily="18" charset="0"/>
              </a:rPr>
              <a:t>set</a:t>
            </a:r>
          </a:p>
          <a:p>
            <a:pPr eaLnBrk="0" hangingPunct="0">
              <a:spcAft>
                <a:spcPts val="600"/>
              </a:spcAft>
              <a:buFontTx/>
              <a:buChar char="•"/>
              <a:defRPr/>
            </a:pPr>
            <a:r>
              <a:rPr lang="en-US" dirty="0">
                <a:solidFill>
                  <a:schemeClr val="accent2"/>
                </a:solidFill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accent2"/>
                </a:solidFill>
                <a:latin typeface="+mj-lt"/>
                <a:ea typeface="Calibri" pitchFamily="34" charset="0"/>
                <a:cs typeface="Times New Roman" pitchFamily="18" charset="0"/>
              </a:rPr>
              <a:t>Redundant </a:t>
            </a:r>
            <a:r>
              <a:rPr lang="en-US" dirty="0">
                <a:solidFill>
                  <a:schemeClr val="accent2"/>
                </a:solidFill>
                <a:latin typeface="+mj-lt"/>
                <a:ea typeface="Calibri" pitchFamily="34" charset="0"/>
                <a:cs typeface="Times New Roman" pitchFamily="18" charset="0"/>
              </a:rPr>
              <a:t>acquisition </a:t>
            </a:r>
            <a:r>
              <a:rPr lang="en-US" dirty="0" smtClean="0">
                <a:solidFill>
                  <a:schemeClr val="accent2"/>
                </a:solidFill>
                <a:latin typeface="+mj-lt"/>
                <a:ea typeface="Calibri" pitchFamily="34" charset="0"/>
                <a:cs typeface="Times New Roman" pitchFamily="18" charset="0"/>
              </a:rPr>
              <a:t>channels</a:t>
            </a:r>
          </a:p>
          <a:p>
            <a:pPr eaLnBrk="0" hangingPunct="0">
              <a:spcAft>
                <a:spcPts val="600"/>
              </a:spcAft>
              <a:buFontTx/>
              <a:buChar char="•"/>
              <a:defRPr/>
            </a:pPr>
            <a:r>
              <a:rPr lang="en-US" dirty="0">
                <a:solidFill>
                  <a:schemeClr val="accent2"/>
                </a:solidFill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accent2"/>
                </a:solidFill>
                <a:latin typeface="+mj-lt"/>
                <a:ea typeface="Calibri" pitchFamily="34" charset="0"/>
                <a:cs typeface="Times New Roman" pitchFamily="18" charset="0"/>
              </a:rPr>
              <a:t>Fault </a:t>
            </a:r>
            <a:r>
              <a:rPr lang="en-US" dirty="0">
                <a:solidFill>
                  <a:schemeClr val="accent2"/>
                </a:solidFill>
                <a:latin typeface="+mj-lt"/>
                <a:ea typeface="Calibri" pitchFamily="34" charset="0"/>
                <a:cs typeface="Times New Roman" pitchFamily="18" charset="0"/>
              </a:rPr>
              <a:t>detection </a:t>
            </a:r>
            <a:r>
              <a:rPr lang="en-US" dirty="0" smtClean="0">
                <a:solidFill>
                  <a:schemeClr val="accent2"/>
                </a:solidFill>
                <a:latin typeface="+mj-lt"/>
                <a:ea typeface="Calibri" pitchFamily="34" charset="0"/>
                <a:cs typeface="Times New Roman" pitchFamily="18" charset="0"/>
              </a:rPr>
              <a:t>&amp; </a:t>
            </a:r>
            <a:r>
              <a:rPr lang="en-US" dirty="0">
                <a:solidFill>
                  <a:schemeClr val="accent2"/>
                </a:solidFill>
                <a:latin typeface="+mj-lt"/>
                <a:ea typeface="Calibri" pitchFamily="34" charset="0"/>
                <a:cs typeface="Times New Roman" pitchFamily="18" charset="0"/>
              </a:rPr>
              <a:t>mitigation</a:t>
            </a:r>
          </a:p>
        </p:txBody>
      </p:sp>
      <p:sp>
        <p:nvSpPr>
          <p:cNvPr id="13" name="Right Arrow 7"/>
          <p:cNvSpPr/>
          <p:nvPr/>
        </p:nvSpPr>
        <p:spPr>
          <a:xfrm>
            <a:off x="3924300" y="2586012"/>
            <a:ext cx="996950" cy="2643188"/>
          </a:xfrm>
          <a:prstGeom prst="rightArrow">
            <a:avLst>
              <a:gd name="adj1" fmla="val 90580"/>
              <a:gd name="adj2" fmla="val 42444"/>
            </a:avLst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2" name="Rectangle 1"/>
          <p:cNvSpPr/>
          <p:nvPr/>
        </p:nvSpPr>
        <p:spPr>
          <a:xfrm>
            <a:off x="288032" y="1268760"/>
            <a:ext cx="88204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FD7403"/>
                </a:solidFill>
              </a:rPr>
              <a:t>99.999% up</a:t>
            </a:r>
            <a:r>
              <a:rPr lang="en-US" sz="2800" dirty="0">
                <a:solidFill>
                  <a:srgbClr val="FD7403"/>
                </a:solidFill>
              </a:rPr>
              <a:t>-</a:t>
            </a:r>
            <a:r>
              <a:rPr lang="en-US" sz="2800" dirty="0" smtClean="0">
                <a:solidFill>
                  <a:srgbClr val="FD7403"/>
                </a:solidFill>
              </a:rPr>
              <a:t>time 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(reference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for 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HA</a:t>
            </a:r>
            <a:r>
              <a:rPr lang="pt-PT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r>
              <a:rPr lang="en-US" dirty="0" smtClean="0">
                <a:solidFill>
                  <a:schemeClr val="accent2"/>
                </a:solidFill>
              </a:rPr>
              <a:t>, correspond to 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sz="2800" dirty="0" smtClean="0">
                <a:solidFill>
                  <a:srgbClr val="FD7403"/>
                </a:solidFill>
              </a:rPr>
              <a:t>~5 </a:t>
            </a:r>
            <a:r>
              <a:rPr lang="en-US" sz="2800" dirty="0">
                <a:solidFill>
                  <a:srgbClr val="FD7403"/>
                </a:solidFill>
              </a:rPr>
              <a:t>minutes of down-time per </a:t>
            </a:r>
            <a:r>
              <a:rPr lang="en-US" sz="2800" dirty="0" smtClean="0">
                <a:solidFill>
                  <a:srgbClr val="FD7403"/>
                </a:solidFill>
              </a:rPr>
              <a:t>year</a:t>
            </a:r>
            <a:endParaRPr lang="pt-PT" sz="2800" dirty="0">
              <a:solidFill>
                <a:srgbClr val="FD7403"/>
              </a:solidFill>
            </a:endParaRPr>
          </a:p>
        </p:txBody>
      </p:sp>
      <p:sp>
        <p:nvSpPr>
          <p:cNvPr id="14" name="TextBox 8"/>
          <p:cNvSpPr txBox="1">
            <a:spLocks noChangeArrowheads="1"/>
          </p:cNvSpPr>
          <p:nvPr/>
        </p:nvSpPr>
        <p:spPr bwMode="auto">
          <a:xfrm>
            <a:off x="323850" y="5375423"/>
            <a:ext cx="8135938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800" dirty="0">
                <a:solidFill>
                  <a:srgbClr val="595959"/>
                </a:solidFill>
              </a:rPr>
              <a:t>Requires </a:t>
            </a:r>
            <a:r>
              <a:rPr lang="en-US" sz="2800" dirty="0" smtClean="0">
                <a:solidFill>
                  <a:srgbClr val="595959"/>
                </a:solidFill>
              </a:rPr>
              <a:t>the use of</a:t>
            </a:r>
            <a:r>
              <a:rPr lang="en-US" sz="3200" dirty="0" smtClean="0">
                <a:solidFill>
                  <a:srgbClr val="595959"/>
                </a:solidFill>
              </a:rPr>
              <a:t> </a:t>
            </a:r>
            <a:r>
              <a:rPr lang="en-US" sz="3200" dirty="0">
                <a:solidFill>
                  <a:srgbClr val="FD7403"/>
                </a:solidFill>
              </a:rPr>
              <a:t>robust instrumentation standards 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designed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</a:t>
            </a:r>
            <a:r>
              <a:rPr lang="en-US" sz="3200" dirty="0">
                <a:solidFill>
                  <a:srgbClr val="FD7403"/>
                </a:solidFill>
              </a:rPr>
              <a:t>high availability!</a:t>
            </a:r>
          </a:p>
        </p:txBody>
      </p:sp>
    </p:spTree>
    <p:extLst>
      <p:ext uri="{BB962C8B-B14F-4D97-AF65-F5344CB8AC3E}">
        <p14:creationId xmlns:p14="http://schemas.microsoft.com/office/powerpoint/2010/main" val="35279901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1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925" y="2276475"/>
            <a:ext cx="2092325" cy="21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2" name="Left-Right Arrow 5"/>
          <p:cNvSpPr>
            <a:spLocks noChangeArrowheads="1"/>
          </p:cNvSpPr>
          <p:nvPr/>
        </p:nvSpPr>
        <p:spPr bwMode="auto">
          <a:xfrm>
            <a:off x="611188" y="2565400"/>
            <a:ext cx="5545137" cy="323850"/>
          </a:xfrm>
          <a:prstGeom prst="leftRightArrow">
            <a:avLst>
              <a:gd name="adj1" fmla="val 50000"/>
              <a:gd name="adj2" fmla="val 50020"/>
            </a:avLst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endParaRPr lang="en-US"/>
          </a:p>
        </p:txBody>
      </p:sp>
      <p:sp>
        <p:nvSpPr>
          <p:cNvPr id="10" name="Left-Right Arrow 9"/>
          <p:cNvSpPr/>
          <p:nvPr/>
        </p:nvSpPr>
        <p:spPr bwMode="auto">
          <a:xfrm>
            <a:off x="4211638" y="3429000"/>
            <a:ext cx="2520950" cy="323850"/>
          </a:xfrm>
          <a:prstGeom prst="leftRightArrow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112644" name="Left-Right Arrow 10"/>
          <p:cNvSpPr>
            <a:spLocks noChangeArrowheads="1"/>
          </p:cNvSpPr>
          <p:nvPr/>
        </p:nvSpPr>
        <p:spPr bwMode="auto">
          <a:xfrm>
            <a:off x="4356100" y="4257675"/>
            <a:ext cx="3600450" cy="323850"/>
          </a:xfrm>
          <a:prstGeom prst="leftRightArrow">
            <a:avLst>
              <a:gd name="adj1" fmla="val 50000"/>
              <a:gd name="adj2" fmla="val 50029"/>
            </a:avLst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endParaRPr lang="en-US"/>
          </a:p>
        </p:txBody>
      </p:sp>
      <p:pic>
        <p:nvPicPr>
          <p:cNvPr id="112645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844675"/>
            <a:ext cx="2376487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6" name="TextBox 6"/>
          <p:cNvSpPr txBox="1">
            <a:spLocks noChangeArrowheads="1"/>
          </p:cNvSpPr>
          <p:nvPr/>
        </p:nvSpPr>
        <p:spPr bwMode="auto">
          <a:xfrm>
            <a:off x="-180975" y="1125538"/>
            <a:ext cx="16573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800">
                <a:solidFill>
                  <a:srgbClr val="7F7F7F"/>
                </a:solidFill>
              </a:rPr>
              <a:t>Category</a:t>
            </a:r>
          </a:p>
        </p:txBody>
      </p:sp>
      <p:sp>
        <p:nvSpPr>
          <p:cNvPr id="112647" name="TextBox 12"/>
          <p:cNvSpPr txBox="1">
            <a:spLocks noChangeArrowheads="1"/>
          </p:cNvSpPr>
          <p:nvPr/>
        </p:nvSpPr>
        <p:spPr bwMode="auto">
          <a:xfrm>
            <a:off x="-180975" y="1692275"/>
            <a:ext cx="16573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800">
                <a:solidFill>
                  <a:srgbClr val="7F7F7F"/>
                </a:solidFill>
              </a:rPr>
              <a:t>Technology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1619250" y="1125538"/>
            <a:ext cx="0" cy="467995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4211638" y="1125538"/>
            <a:ext cx="0" cy="467995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>
            <a:off x="6156325" y="1196975"/>
            <a:ext cx="0" cy="467995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2651" name="Rounded Rectangle 11"/>
          <p:cNvSpPr>
            <a:spLocks noChangeArrowheads="1"/>
          </p:cNvSpPr>
          <p:nvPr/>
        </p:nvSpPr>
        <p:spPr bwMode="auto">
          <a:xfrm>
            <a:off x="2519363" y="1125538"/>
            <a:ext cx="936625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1800">
                <a:solidFill>
                  <a:schemeClr val="accent2"/>
                </a:solidFill>
              </a:rPr>
              <a:t>I&amp;C</a:t>
            </a:r>
          </a:p>
        </p:txBody>
      </p:sp>
      <p:sp>
        <p:nvSpPr>
          <p:cNvPr id="112652" name="Rounded Rectangle 18"/>
          <p:cNvSpPr>
            <a:spLocks noChangeArrowheads="1"/>
          </p:cNvSpPr>
          <p:nvPr/>
        </p:nvSpPr>
        <p:spPr bwMode="auto">
          <a:xfrm>
            <a:off x="4751388" y="1125538"/>
            <a:ext cx="936625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1800">
                <a:solidFill>
                  <a:schemeClr val="accent2"/>
                </a:solidFill>
              </a:rPr>
              <a:t>DAQ</a:t>
            </a:r>
          </a:p>
        </p:txBody>
      </p:sp>
      <p:sp>
        <p:nvSpPr>
          <p:cNvPr id="112653" name="Rounded Rectangle 19"/>
          <p:cNvSpPr>
            <a:spLocks noChangeArrowheads="1"/>
          </p:cNvSpPr>
          <p:nvPr/>
        </p:nvSpPr>
        <p:spPr bwMode="auto">
          <a:xfrm>
            <a:off x="6696075" y="1125538"/>
            <a:ext cx="936625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1800">
                <a:solidFill>
                  <a:schemeClr val="accent2"/>
                </a:solidFill>
              </a:rPr>
              <a:t>DAQ</a:t>
            </a:r>
          </a:p>
        </p:txBody>
      </p:sp>
      <p:sp>
        <p:nvSpPr>
          <p:cNvPr id="112654" name="Rounded Rectangle 20"/>
          <p:cNvSpPr>
            <a:spLocks noChangeArrowheads="1"/>
          </p:cNvSpPr>
          <p:nvPr/>
        </p:nvSpPr>
        <p:spPr bwMode="auto">
          <a:xfrm>
            <a:off x="2195513" y="1700213"/>
            <a:ext cx="1584325" cy="4333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rgbClr val="FF6600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1800">
                <a:solidFill>
                  <a:srgbClr val="FF6600"/>
                </a:solidFill>
              </a:rPr>
              <a:t>PCIe/PXIe</a:t>
            </a:r>
          </a:p>
        </p:txBody>
      </p:sp>
      <p:sp>
        <p:nvSpPr>
          <p:cNvPr id="112655" name="Rounded Rectangle 21"/>
          <p:cNvSpPr>
            <a:spLocks noChangeArrowheads="1"/>
          </p:cNvSpPr>
          <p:nvPr/>
        </p:nvSpPr>
        <p:spPr bwMode="auto">
          <a:xfrm>
            <a:off x="4427538" y="1700213"/>
            <a:ext cx="1584325" cy="4333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rgbClr val="FF6600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1600">
                <a:solidFill>
                  <a:srgbClr val="FF6600"/>
                </a:solidFill>
              </a:rPr>
              <a:t>MTCA.4/</a:t>
            </a:r>
            <a:r>
              <a:rPr lang="en-US" sz="1600">
                <a:solidFill>
                  <a:srgbClr val="FF6600"/>
                </a:solidFill>
                <a:latin typeface="Symbol" charset="0"/>
                <a:cs typeface="Symbol" charset="0"/>
              </a:rPr>
              <a:t>m</a:t>
            </a:r>
            <a:r>
              <a:rPr lang="en-US" sz="1600">
                <a:solidFill>
                  <a:srgbClr val="FF6600"/>
                </a:solidFill>
              </a:rPr>
              <a:t>TCA</a:t>
            </a:r>
          </a:p>
        </p:txBody>
      </p:sp>
      <p:sp>
        <p:nvSpPr>
          <p:cNvPr id="112656" name="Rounded Rectangle 22"/>
          <p:cNvSpPr>
            <a:spLocks noChangeArrowheads="1"/>
          </p:cNvSpPr>
          <p:nvPr/>
        </p:nvSpPr>
        <p:spPr bwMode="auto">
          <a:xfrm>
            <a:off x="6372225" y="1700213"/>
            <a:ext cx="1584325" cy="4333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rgbClr val="FF6600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1600">
                <a:solidFill>
                  <a:srgbClr val="FF6600"/>
                </a:solidFill>
              </a:rPr>
              <a:t>ATCA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497888" cy="719137"/>
          </a:xfrm>
        </p:spPr>
        <p:txBody>
          <a:bodyPr/>
          <a:lstStyle/>
          <a:p>
            <a:pPr>
              <a:defRPr/>
            </a:pPr>
            <a:r>
              <a:rPr lang="en-US" sz="2600" dirty="0"/>
              <a:t>Example </a:t>
            </a:r>
            <a:r>
              <a:rPr lang="en-US" sz="2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| </a:t>
            </a:r>
            <a:r>
              <a:rPr lang="en-US" sz="2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ITER </a:t>
            </a:r>
            <a:r>
              <a:rPr lang="en-US" sz="2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roadmap </a:t>
            </a:r>
            <a:r>
              <a:rPr lang="en-US" sz="2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for fast </a:t>
            </a:r>
            <a:r>
              <a:rPr lang="en-US" sz="2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controllers</a:t>
            </a:r>
            <a:br>
              <a:rPr lang="en-US" sz="2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</a:b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according to ITER Plant Control Design Handbook (PCDH)</a:t>
            </a:r>
            <a:endParaRPr 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36513" y="4635500"/>
            <a:ext cx="1871663" cy="815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Slow Controller</a:t>
            </a:r>
          </a:p>
          <a:p>
            <a:pPr algn="ctr">
              <a:spcAft>
                <a:spcPts val="600"/>
              </a:spcAft>
              <a:defRPr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(PLC) I&amp;C applications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51050" y="4635500"/>
            <a:ext cx="1873250" cy="892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Fast Control </a:t>
            </a:r>
          </a:p>
          <a:p>
            <a:pPr algn="ctr">
              <a:spcAft>
                <a:spcPts val="600"/>
              </a:spcAft>
              <a:defRPr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I&amp;C</a:t>
            </a:r>
          </a:p>
          <a:p>
            <a:pPr algn="ctr">
              <a:spcAft>
                <a:spcPts val="600"/>
              </a:spcAft>
              <a:defRPr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Interlock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84663" y="4635500"/>
            <a:ext cx="1871662" cy="600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Diagnostics</a:t>
            </a:r>
          </a:p>
          <a:p>
            <a:pPr algn="ctr">
              <a:spcAft>
                <a:spcPts val="600"/>
              </a:spcAft>
              <a:defRPr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Data acquisition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227763" y="4635500"/>
            <a:ext cx="1873250" cy="1030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spcAft>
                <a:spcPts val="600"/>
              </a:spcAft>
              <a:defRPr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Demanding diagnostics, I&amp;C and Interlock tasks</a:t>
            </a:r>
          </a:p>
          <a:p>
            <a:pPr algn="ctr">
              <a:spcAft>
                <a:spcPts val="600"/>
              </a:spcAft>
              <a:defRPr/>
            </a:pP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e.g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Plasma Control</a:t>
            </a:r>
          </a:p>
        </p:txBody>
      </p:sp>
      <p:sp>
        <p:nvSpPr>
          <p:cNvPr id="28" name="Right Arrow 27"/>
          <p:cNvSpPr/>
          <p:nvPr/>
        </p:nvSpPr>
        <p:spPr>
          <a:xfrm>
            <a:off x="395288" y="5661025"/>
            <a:ext cx="8353425" cy="1008063"/>
          </a:xfrm>
          <a:prstGeom prst="rightArrow">
            <a:avLst>
              <a:gd name="adj1" fmla="val 55599"/>
              <a:gd name="adj2" fmla="val 128386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>
                <a:solidFill>
                  <a:schemeClr val="accent2"/>
                </a:solidFill>
              </a:rPr>
              <a:t>Control loop frequency, Processing power network capacity, </a:t>
            </a:r>
            <a:br>
              <a:rPr lang="en-US" sz="1800" dirty="0">
                <a:solidFill>
                  <a:schemeClr val="accent2"/>
                </a:solidFill>
              </a:rPr>
            </a:br>
            <a:r>
              <a:rPr lang="en-US" sz="1800" dirty="0">
                <a:solidFill>
                  <a:schemeClr val="accent2"/>
                </a:solidFill>
              </a:rPr>
              <a:t>Real-time constraints, </a:t>
            </a:r>
            <a:r>
              <a:rPr lang="en-US" sz="1800" dirty="0">
                <a:solidFill>
                  <a:srgbClr val="FF6600"/>
                </a:solidFill>
              </a:rPr>
              <a:t>Complexity</a:t>
            </a:r>
            <a:r>
              <a:rPr lang="en-US" sz="1800" dirty="0">
                <a:solidFill>
                  <a:schemeClr val="accent2"/>
                </a:solidFill>
              </a:rPr>
              <a:t>, Price, </a:t>
            </a:r>
            <a:r>
              <a:rPr lang="en-US" sz="1800" dirty="0">
                <a:solidFill>
                  <a:srgbClr val="FF6600"/>
                </a:solidFill>
              </a:rPr>
              <a:t>Availability</a:t>
            </a:r>
          </a:p>
        </p:txBody>
      </p:sp>
      <p:pic>
        <p:nvPicPr>
          <p:cNvPr id="112663" name="Picture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924175"/>
            <a:ext cx="1360488" cy="118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25316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67544" y="0"/>
            <a:ext cx="8676456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569325" cy="719137"/>
          </a:xfrm>
        </p:spPr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rgbClr val="FD7403"/>
                </a:solidFill>
                <a:latin typeface="Arial" charset="0"/>
              </a:rPr>
              <a:t>ATCA standard</a:t>
            </a: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 is already designed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for </a:t>
            </a:r>
            <a:r>
              <a:rPr lang="en-US" sz="3200" dirty="0">
                <a:solidFill>
                  <a:srgbClr val="FD7403"/>
                </a:solidFill>
                <a:latin typeface="Arial" charset="0"/>
              </a:rPr>
              <a:t>high availability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&amp;</a:t>
            </a:r>
            <a:r>
              <a:rPr lang="en-US" sz="3200" dirty="0">
                <a:solidFill>
                  <a:srgbClr val="FD7403"/>
                </a:solidFill>
                <a:latin typeface="Arial" charset="0"/>
              </a:rPr>
              <a:t> high throughput </a:t>
            </a:r>
          </a:p>
        </p:txBody>
      </p:sp>
      <p:pic>
        <p:nvPicPr>
          <p:cNvPr id="113667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" t="2771" r="4079"/>
          <a:stretch>
            <a:fillRect/>
          </a:stretch>
        </p:blipFill>
        <p:spPr bwMode="auto">
          <a:xfrm>
            <a:off x="2255838" y="1296243"/>
            <a:ext cx="3946525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4"/>
          <a:stretch>
            <a:fillRect/>
          </a:stretch>
        </p:blipFill>
        <p:spPr bwMode="auto">
          <a:xfrm>
            <a:off x="5553075" y="4571256"/>
            <a:ext cx="3540125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500563" y="2410668"/>
            <a:ext cx="287337" cy="865188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4500563" y="3275856"/>
            <a:ext cx="1150937" cy="151130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4" idx="0"/>
          </p:cNvCxnSpPr>
          <p:nvPr/>
        </p:nvCxnSpPr>
        <p:spPr>
          <a:xfrm>
            <a:off x="4643438" y="2410668"/>
            <a:ext cx="4249737" cy="2376488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672" name="Rectangle 9"/>
          <p:cNvSpPr>
            <a:spLocks noChangeArrowheads="1"/>
          </p:cNvSpPr>
          <p:nvPr/>
        </p:nvSpPr>
        <p:spPr bwMode="auto">
          <a:xfrm>
            <a:off x="5435600" y="6371481"/>
            <a:ext cx="457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800">
                <a:solidFill>
                  <a:schemeClr val="accent2"/>
                </a:solidFill>
              </a:rPr>
              <a:t>Redundant controller</a:t>
            </a:r>
          </a:p>
        </p:txBody>
      </p:sp>
      <p:sp>
        <p:nvSpPr>
          <p:cNvPr id="113673" name="Rectangle 15"/>
          <p:cNvSpPr>
            <a:spLocks noChangeArrowheads="1"/>
          </p:cNvSpPr>
          <p:nvPr/>
        </p:nvSpPr>
        <p:spPr bwMode="auto">
          <a:xfrm>
            <a:off x="287338" y="5434856"/>
            <a:ext cx="4572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>
                <a:solidFill>
                  <a:schemeClr val="accent2"/>
                </a:solidFill>
              </a:rPr>
              <a:t>Redundant power supplies</a:t>
            </a:r>
          </a:p>
          <a:p>
            <a:r>
              <a:rPr lang="en-US" sz="2000">
                <a:solidFill>
                  <a:schemeClr val="accent2"/>
                </a:solidFill>
              </a:rPr>
              <a:t>Redundant fans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979613" y="4499818"/>
            <a:ext cx="1368425" cy="935038"/>
          </a:xfrm>
          <a:prstGeom prst="straightConnector1">
            <a:avLst/>
          </a:prstGeom>
          <a:ln>
            <a:solidFill>
              <a:srgbClr val="FD7403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675" name="Rectangle 20"/>
          <p:cNvSpPr>
            <a:spLocks noChangeArrowheads="1"/>
          </p:cNvSpPr>
          <p:nvPr/>
        </p:nvSpPr>
        <p:spPr bwMode="auto">
          <a:xfrm>
            <a:off x="250825" y="3275856"/>
            <a:ext cx="26654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800">
                <a:solidFill>
                  <a:schemeClr val="accent2"/>
                </a:solidFill>
              </a:rPr>
              <a:t>Redundant backplane interconnect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2484438" y="2771031"/>
            <a:ext cx="2087562" cy="863600"/>
          </a:xfrm>
          <a:prstGeom prst="straightConnector1">
            <a:avLst/>
          </a:prstGeom>
          <a:ln>
            <a:solidFill>
              <a:srgbClr val="FD7403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677" name="Rectangle 23"/>
          <p:cNvSpPr>
            <a:spLocks noChangeArrowheads="1"/>
          </p:cNvSpPr>
          <p:nvPr/>
        </p:nvSpPr>
        <p:spPr bwMode="auto">
          <a:xfrm>
            <a:off x="6662911" y="1459334"/>
            <a:ext cx="24495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</a:rPr>
              <a:t>Redundant Shelf managers</a:t>
            </a:r>
            <a:endParaRPr lang="en-US" sz="2000" dirty="0">
              <a:solidFill>
                <a:schemeClr val="accent2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4859338" y="1813277"/>
            <a:ext cx="1803574" cy="1345947"/>
          </a:xfrm>
          <a:prstGeom prst="straightConnector1">
            <a:avLst/>
          </a:prstGeom>
          <a:ln>
            <a:solidFill>
              <a:srgbClr val="FD7403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87757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Custom Design">
  <a:themeElements>
    <a:clrScheme name="4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62326</TotalTime>
  <Words>2202</Words>
  <Application>Microsoft Macintosh PowerPoint</Application>
  <PresentationFormat>Présentation à l'écran (4:3)</PresentationFormat>
  <Paragraphs>441</Paragraphs>
  <Slides>36</Slides>
  <Notes>21</Notes>
  <HiddenSlides>0</HiddenSlides>
  <MMClips>1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36</vt:i4>
      </vt:variant>
    </vt:vector>
  </HeadingPairs>
  <TitlesOfParts>
    <vt:vector size="51" baseType="lpstr">
      <vt:lpstr>Arial (headings)</vt:lpstr>
      <vt:lpstr>Arial Narrow</vt:lpstr>
      <vt:lpstr>Calibri</vt:lpstr>
      <vt:lpstr>Gill Sans MT</vt:lpstr>
      <vt:lpstr>GillSans</vt:lpstr>
      <vt:lpstr>Helvetica</vt:lpstr>
      <vt:lpstr>ＭＳ Ｐゴシック</vt:lpstr>
      <vt:lpstr>Symbol</vt:lpstr>
      <vt:lpstr>Times New Roman</vt:lpstr>
      <vt:lpstr>Wingdings</vt:lpstr>
      <vt:lpstr>Arial</vt:lpstr>
      <vt:lpstr>Default Design</vt:lpstr>
      <vt:lpstr>1_Custom Design</vt:lpstr>
      <vt:lpstr>Custom Design</vt:lpstr>
      <vt:lpstr>4_Custom Design</vt:lpstr>
      <vt:lpstr>Electronic challenges in ITER Towards high-availability applications</vt:lpstr>
      <vt:lpstr>Control in fusion plasmas is critical for safe operation and to achieve high performance</vt:lpstr>
      <vt:lpstr>Nuclear Fusion control systems are highly complex</vt:lpstr>
      <vt:lpstr>When something fails… on position control</vt:lpstr>
      <vt:lpstr>On ITER similar events will cause huge thermal loads on Plasma Facing Components</vt:lpstr>
      <vt:lpstr>Présentation PowerPoint</vt:lpstr>
      <vt:lpstr>Steady-state operation calls for High Availability</vt:lpstr>
      <vt:lpstr>Example | ITER roadmap for fast controllers according to ITER Plant Control Design Handbook (PCDH)</vt:lpstr>
      <vt:lpstr>ATCA standard is already designed for high availability &amp; high throughput </vt:lpstr>
      <vt:lpstr>Présentation PowerPoint</vt:lpstr>
      <vt:lpstr>ATCA galvanic isolated digitizer node board for MIMO Systems | high channel density &amp; modularity</vt:lpstr>
      <vt:lpstr>ATCA-IO-Processor | Anatomy</vt:lpstr>
      <vt:lpstr>Hardware (shelf &amp; board) continuous monitoring</vt:lpstr>
      <vt:lpstr>RTM I/O connectivity for “Hot Swap”</vt:lpstr>
      <vt:lpstr>Hot-swap allows runtime replacement</vt:lpstr>
      <vt:lpstr>Présentation PowerPoint</vt:lpstr>
      <vt:lpstr>DMA Channel implementation allows changing output rate dynamically according to external events distributed through SDN </vt:lpstr>
      <vt:lpstr>Présentation PowerPoint</vt:lpstr>
      <vt:lpstr>ATCA backplane synchronization | signals distribution</vt:lpstr>
      <vt:lpstr>FPGA-based programmable timing module</vt:lpstr>
      <vt:lpstr>ITER prototype Fast Plant System Controller</vt:lpstr>
      <vt:lpstr>EPICS interface @ Mini-CODAC</vt:lpstr>
      <vt:lpstr>Fault-tolerance benefits system’s availability </vt:lpstr>
      <vt:lpstr>Redundancy schemes for High Availability</vt:lpstr>
      <vt:lpstr>Présentation PowerPoint</vt:lpstr>
      <vt:lpstr>Instrumentation in ITER port cells subjected to high level of radiation (neutrons and g-rays) and high magnetic field</vt:lpstr>
      <vt:lpstr>Secluding the controller from radiation areas</vt:lpstr>
      <vt:lpstr>Présentation PowerPoint</vt:lpstr>
      <vt:lpstr>Advanced Methodologies for radiation-tolerant sYSTems AMETHYST</vt:lpstr>
      <vt:lpstr>Irradiation Test Facility | RPI @ IST </vt:lpstr>
      <vt:lpstr>Irradiation Test Facility | RPI @ IST </vt:lpstr>
      <vt:lpstr> Virtex 6 irradiation results and conclusions</vt:lpstr>
      <vt:lpstr>Roadmap for ATCA HA systems</vt:lpstr>
      <vt:lpstr>Fast digitizer | AMC and FMC cards</vt:lpstr>
      <vt:lpstr>High availability research programe | Key pillars</vt:lpstr>
      <vt:lpstr>IPFN ATCA dissemination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da Apresentação</dc:title>
  <dc:creator>BMG</dc:creator>
  <cp:lastModifiedBy>Evelyne Dho</cp:lastModifiedBy>
  <cp:revision>956</cp:revision>
  <cp:lastPrinted>2011-06-27T15:53:02Z</cp:lastPrinted>
  <dcterms:created xsi:type="dcterms:W3CDTF">2008-10-19T08:28:04Z</dcterms:created>
  <dcterms:modified xsi:type="dcterms:W3CDTF">2015-09-28T16:22:14Z</dcterms:modified>
</cp:coreProperties>
</file>