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gif" ContentType="image/gif"/>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51" r:id="rId4"/>
  </p:sldMasterIdLst>
  <p:notesMasterIdLst>
    <p:notesMasterId r:id="rId59"/>
  </p:notesMasterIdLst>
  <p:handoutMasterIdLst>
    <p:handoutMasterId r:id="rId60"/>
  </p:handoutMasterIdLst>
  <p:sldIdLst>
    <p:sldId id="899" r:id="rId5"/>
    <p:sldId id="1160" r:id="rId6"/>
    <p:sldId id="1162" r:id="rId7"/>
    <p:sldId id="1199" r:id="rId8"/>
    <p:sldId id="1157" r:id="rId9"/>
    <p:sldId id="1161" r:id="rId10"/>
    <p:sldId id="1167" r:id="rId11"/>
    <p:sldId id="1164" r:id="rId12"/>
    <p:sldId id="1169" r:id="rId13"/>
    <p:sldId id="1170" r:id="rId14"/>
    <p:sldId id="1172" r:id="rId15"/>
    <p:sldId id="1171" r:id="rId16"/>
    <p:sldId id="1173" r:id="rId17"/>
    <p:sldId id="1163" r:id="rId18"/>
    <p:sldId id="1210" r:id="rId19"/>
    <p:sldId id="1211" r:id="rId20"/>
    <p:sldId id="1212" r:id="rId21"/>
    <p:sldId id="1178" r:id="rId22"/>
    <p:sldId id="1179" r:id="rId23"/>
    <p:sldId id="1180" r:id="rId24"/>
    <p:sldId id="1181" r:id="rId25"/>
    <p:sldId id="1182" r:id="rId26"/>
    <p:sldId id="1168" r:id="rId27"/>
    <p:sldId id="1183" r:id="rId28"/>
    <p:sldId id="1208" r:id="rId29"/>
    <p:sldId id="1159" r:id="rId30"/>
    <p:sldId id="1158" r:id="rId31"/>
    <p:sldId id="1184" r:id="rId32"/>
    <p:sldId id="1194" r:id="rId33"/>
    <p:sldId id="1166" r:id="rId34"/>
    <p:sldId id="1186" r:id="rId35"/>
    <p:sldId id="1187" r:id="rId36"/>
    <p:sldId id="1188" r:id="rId37"/>
    <p:sldId id="1195" r:id="rId38"/>
    <p:sldId id="1190" r:id="rId39"/>
    <p:sldId id="1193" r:id="rId40"/>
    <p:sldId id="1192" r:id="rId41"/>
    <p:sldId id="1196" r:id="rId42"/>
    <p:sldId id="1185" r:id="rId43"/>
    <p:sldId id="1197" r:id="rId44"/>
    <p:sldId id="1198" r:id="rId45"/>
    <p:sldId id="1174" r:id="rId46"/>
    <p:sldId id="1189" r:id="rId47"/>
    <p:sldId id="1175" r:id="rId48"/>
    <p:sldId id="1200" r:id="rId49"/>
    <p:sldId id="1201" r:id="rId50"/>
    <p:sldId id="1203" r:id="rId51"/>
    <p:sldId id="1204" r:id="rId52"/>
    <p:sldId id="1209" r:id="rId53"/>
    <p:sldId id="1205" r:id="rId54"/>
    <p:sldId id="1206" r:id="rId55"/>
    <p:sldId id="1207" r:id="rId56"/>
    <p:sldId id="1202" r:id="rId57"/>
    <p:sldId id="1213" r:id="rId58"/>
  </p:sldIdLst>
  <p:sldSz cx="9144000" cy="6858000" type="screen4x3"/>
  <p:notesSz cx="9305925" cy="7019925"/>
  <p:defaultTextStyle>
    <a:defPPr>
      <a:defRPr lang="en-US"/>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89">
          <p15:clr>
            <a:srgbClr val="A4A3A4"/>
          </p15:clr>
        </p15:guide>
        <p15:guide id="2" orient="horz" pos="836">
          <p15:clr>
            <a:srgbClr val="A4A3A4"/>
          </p15:clr>
        </p15:guide>
        <p15:guide id="3" pos="5481">
          <p15:clr>
            <a:srgbClr val="A4A3A4"/>
          </p15:clr>
        </p15:guide>
      </p15:sldGuideLst>
    </p:ext>
    <p:ext uri="{2D200454-40CA-4A62-9FC3-DE9A4176ACB9}">
      <p15:notesGuideLst xmlns:p15="http://schemas.microsoft.com/office/powerpoint/2012/main">
        <p15:guide id="1" orient="horz" pos="2211">
          <p15:clr>
            <a:srgbClr val="A4A3A4"/>
          </p15:clr>
        </p15:guide>
        <p15:guide id="2" pos="293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Xilinx" initials="X" lastIdx="43" clrIdx="0"/>
  <p:cmAuthor id="1" name="Jennifer Lockhart" initials="JL" lastIdx="3" clrIdx="1"/>
  <p:cmAuthor id="2" name="Bielby" initials="T" lastIdx="106" clrIdx="2"/>
  <p:cmAuthor id="3" name="glaser" initials="g" lastIdx="7" clrIdx="3"/>
  <p:cmAuthor id="4" name="Intersil Corporate Template" initials="SV" lastIdx="1" clrIdx="4"/>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FF0000"/>
    <a:srgbClr val="FF6600"/>
    <a:srgbClr val="A3F0FF"/>
    <a:srgbClr val="CCFFCC"/>
    <a:srgbClr val="CCECFF"/>
    <a:srgbClr val="0000FF"/>
    <a:srgbClr val="3399FF"/>
    <a:srgbClr val="965B8E"/>
    <a:srgbClr val="7B4B8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47" autoAdjust="0"/>
    <p:restoredTop sz="68232" autoAdjust="0"/>
  </p:normalViewPr>
  <p:slideViewPr>
    <p:cSldViewPr snapToGrid="0" showGuides="1">
      <p:cViewPr varScale="1">
        <p:scale>
          <a:sx n="84" d="100"/>
          <a:sy n="84" d="100"/>
        </p:scale>
        <p:origin x="2792" y="176"/>
      </p:cViewPr>
      <p:guideLst>
        <p:guide orient="horz" pos="2189"/>
        <p:guide orient="horz" pos="836"/>
        <p:guide pos="5481"/>
      </p:guideLst>
    </p:cSldViewPr>
  </p:slideViewPr>
  <p:outlineViewPr>
    <p:cViewPr>
      <p:scale>
        <a:sx n="33" d="100"/>
        <a:sy n="33" d="100"/>
      </p:scale>
      <p:origin x="0" y="1758"/>
    </p:cViewPr>
  </p:outlineViewPr>
  <p:notesTextViewPr>
    <p:cViewPr>
      <p:scale>
        <a:sx n="100" d="100"/>
        <a:sy n="100" d="100"/>
      </p:scale>
      <p:origin x="0" y="0"/>
    </p:cViewPr>
  </p:notesTextViewPr>
  <p:sorterViewPr>
    <p:cViewPr>
      <p:scale>
        <a:sx n="100" d="100"/>
        <a:sy n="100" d="100"/>
      </p:scale>
      <p:origin x="0" y="-15288"/>
    </p:cViewPr>
  </p:sorterViewPr>
  <p:notesViewPr>
    <p:cSldViewPr snapToGrid="0">
      <p:cViewPr varScale="1">
        <p:scale>
          <a:sx n="127" d="100"/>
          <a:sy n="127" d="100"/>
        </p:scale>
        <p:origin x="-1020" y="-102"/>
      </p:cViewPr>
      <p:guideLst>
        <p:guide orient="horz" pos="2211"/>
        <p:guide pos="293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63" Type="http://schemas.openxmlformats.org/officeDocument/2006/relationships/viewProps" Target="viewProps.xml"/><Relationship Id="rId64" Type="http://schemas.openxmlformats.org/officeDocument/2006/relationships/theme" Target="theme/theme1.xml"/><Relationship Id="rId65" Type="http://schemas.openxmlformats.org/officeDocument/2006/relationships/tableStyles" Target="tableStyles.xml"/><Relationship Id="rId50" Type="http://schemas.openxmlformats.org/officeDocument/2006/relationships/slide" Target="slides/slide46.xml"/><Relationship Id="rId51" Type="http://schemas.openxmlformats.org/officeDocument/2006/relationships/slide" Target="slides/slide47.xml"/><Relationship Id="rId52" Type="http://schemas.openxmlformats.org/officeDocument/2006/relationships/slide" Target="slides/slide48.xml"/><Relationship Id="rId53" Type="http://schemas.openxmlformats.org/officeDocument/2006/relationships/slide" Target="slides/slide49.xml"/><Relationship Id="rId54" Type="http://schemas.openxmlformats.org/officeDocument/2006/relationships/slide" Target="slides/slide50.xml"/><Relationship Id="rId55" Type="http://schemas.openxmlformats.org/officeDocument/2006/relationships/slide" Target="slides/slide51.xml"/><Relationship Id="rId56" Type="http://schemas.openxmlformats.org/officeDocument/2006/relationships/slide" Target="slides/slide52.xml"/><Relationship Id="rId57" Type="http://schemas.openxmlformats.org/officeDocument/2006/relationships/slide" Target="slides/slide53.xml"/><Relationship Id="rId58" Type="http://schemas.openxmlformats.org/officeDocument/2006/relationships/slide" Target="slides/slide54.xml"/><Relationship Id="rId59" Type="http://schemas.openxmlformats.org/officeDocument/2006/relationships/notesMaster" Target="notesMasters/notesMaster1.xml"/><Relationship Id="rId40" Type="http://schemas.openxmlformats.org/officeDocument/2006/relationships/slide" Target="slides/slide36.xml"/><Relationship Id="rId41" Type="http://schemas.openxmlformats.org/officeDocument/2006/relationships/slide" Target="slides/slide37.xml"/><Relationship Id="rId42" Type="http://schemas.openxmlformats.org/officeDocument/2006/relationships/slide" Target="slides/slide38.xml"/><Relationship Id="rId43" Type="http://schemas.openxmlformats.org/officeDocument/2006/relationships/slide" Target="slides/slide39.xml"/><Relationship Id="rId44" Type="http://schemas.openxmlformats.org/officeDocument/2006/relationships/slide" Target="slides/slide40.xml"/><Relationship Id="rId45" Type="http://schemas.openxmlformats.org/officeDocument/2006/relationships/slide" Target="slides/slide41.xml"/><Relationship Id="rId46" Type="http://schemas.openxmlformats.org/officeDocument/2006/relationships/slide" Target="slides/slide42.xml"/><Relationship Id="rId47" Type="http://schemas.openxmlformats.org/officeDocument/2006/relationships/slide" Target="slides/slide43.xml"/><Relationship Id="rId48" Type="http://schemas.openxmlformats.org/officeDocument/2006/relationships/slide" Target="slides/slide44.xml"/><Relationship Id="rId49" Type="http://schemas.openxmlformats.org/officeDocument/2006/relationships/slide" Target="slides/slide4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9" Type="http://schemas.openxmlformats.org/officeDocument/2006/relationships/slide" Target="slides/slide5.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slide" Target="slides/slide35.xml"/><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60" Type="http://schemas.openxmlformats.org/officeDocument/2006/relationships/handoutMaster" Target="handoutMasters/handoutMaster1.xml"/><Relationship Id="rId61" Type="http://schemas.openxmlformats.org/officeDocument/2006/relationships/commentAuthors" Target="commentAuthors.xml"/><Relationship Id="rId62" Type="http://schemas.openxmlformats.org/officeDocument/2006/relationships/presProps" Target="presProps.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032971" cy="350532"/>
          </a:xfrm>
          <a:prstGeom prst="rect">
            <a:avLst/>
          </a:prstGeom>
        </p:spPr>
        <p:txBody>
          <a:bodyPr vert="horz" lIns="88287" tIns="44143" rIns="88287" bIns="44143" rtlCol="0"/>
          <a:lstStyle>
            <a:lvl1pPr algn="l">
              <a:defRPr sz="1200"/>
            </a:lvl1pPr>
          </a:lstStyle>
          <a:p>
            <a:endParaRPr lang="en-US"/>
          </a:p>
        </p:txBody>
      </p:sp>
      <p:sp>
        <p:nvSpPr>
          <p:cNvPr id="3" name="Date Placeholder 2"/>
          <p:cNvSpPr>
            <a:spLocks noGrp="1"/>
          </p:cNvSpPr>
          <p:nvPr>
            <p:ph type="dt" sz="quarter" idx="1"/>
          </p:nvPr>
        </p:nvSpPr>
        <p:spPr>
          <a:xfrm>
            <a:off x="5270936" y="0"/>
            <a:ext cx="4032971" cy="350532"/>
          </a:xfrm>
          <a:prstGeom prst="rect">
            <a:avLst/>
          </a:prstGeom>
        </p:spPr>
        <p:txBody>
          <a:bodyPr vert="horz" lIns="88287" tIns="44143" rIns="88287" bIns="44143" rtlCol="0"/>
          <a:lstStyle>
            <a:lvl1pPr algn="r">
              <a:defRPr sz="1200"/>
            </a:lvl1pPr>
          </a:lstStyle>
          <a:p>
            <a:fld id="{3603A3DC-285A-48EF-A6A9-13284B292DDB}" type="datetimeFigureOut">
              <a:rPr lang="en-US" smtClean="0"/>
              <a:pPr/>
              <a:t>9/30/15</a:t>
            </a:fld>
            <a:endParaRPr lang="en-US"/>
          </a:p>
        </p:txBody>
      </p:sp>
      <p:sp>
        <p:nvSpPr>
          <p:cNvPr id="4" name="Footer Placeholder 3"/>
          <p:cNvSpPr>
            <a:spLocks noGrp="1"/>
          </p:cNvSpPr>
          <p:nvPr>
            <p:ph type="ftr" sz="quarter" idx="2"/>
          </p:nvPr>
        </p:nvSpPr>
        <p:spPr>
          <a:xfrm>
            <a:off x="1" y="6668234"/>
            <a:ext cx="4032971" cy="350532"/>
          </a:xfrm>
          <a:prstGeom prst="rect">
            <a:avLst/>
          </a:prstGeom>
        </p:spPr>
        <p:txBody>
          <a:bodyPr vert="horz" lIns="88287" tIns="44143" rIns="88287" bIns="44143" rtlCol="0" anchor="b"/>
          <a:lstStyle>
            <a:lvl1pPr algn="l">
              <a:defRPr sz="1200"/>
            </a:lvl1pPr>
          </a:lstStyle>
          <a:p>
            <a:endParaRPr lang="en-US"/>
          </a:p>
        </p:txBody>
      </p:sp>
      <p:sp>
        <p:nvSpPr>
          <p:cNvPr id="5" name="Slide Number Placeholder 4"/>
          <p:cNvSpPr>
            <a:spLocks noGrp="1"/>
          </p:cNvSpPr>
          <p:nvPr>
            <p:ph type="sldNum" sz="quarter" idx="3"/>
          </p:nvPr>
        </p:nvSpPr>
        <p:spPr>
          <a:xfrm>
            <a:off x="5270936" y="6668234"/>
            <a:ext cx="4032971" cy="350532"/>
          </a:xfrm>
          <a:prstGeom prst="rect">
            <a:avLst/>
          </a:prstGeom>
        </p:spPr>
        <p:txBody>
          <a:bodyPr vert="horz" lIns="88287" tIns="44143" rIns="88287" bIns="44143" rtlCol="0" anchor="b"/>
          <a:lstStyle>
            <a:lvl1pPr algn="r">
              <a:defRPr sz="1200"/>
            </a:lvl1pPr>
          </a:lstStyle>
          <a:p>
            <a:fld id="{31C9CEC6-6AD2-4F32-A6B2-F8D8783008D8}" type="slidenum">
              <a:rPr lang="en-US" smtClean="0"/>
              <a:pPr/>
              <a:t>‹#›</a:t>
            </a:fld>
            <a:endParaRPr lang="en-US"/>
          </a:p>
        </p:txBody>
      </p:sp>
    </p:spTree>
    <p:extLst>
      <p:ext uri="{BB962C8B-B14F-4D97-AF65-F5344CB8AC3E}">
        <p14:creationId xmlns:p14="http://schemas.microsoft.com/office/powerpoint/2010/main" val="119419769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2"/>
          <p:cNvSpPr>
            <a:spLocks noGrp="1" noChangeArrowheads="1"/>
          </p:cNvSpPr>
          <p:nvPr>
            <p:ph type="hdr" sz="quarter"/>
          </p:nvPr>
        </p:nvSpPr>
        <p:spPr bwMode="auto">
          <a:xfrm>
            <a:off x="1" y="0"/>
            <a:ext cx="4032971" cy="350532"/>
          </a:xfrm>
          <a:prstGeom prst="rect">
            <a:avLst/>
          </a:prstGeom>
          <a:noFill/>
          <a:ln w="9525">
            <a:noFill/>
            <a:miter lim="800000"/>
            <a:headEnd/>
            <a:tailEnd/>
          </a:ln>
          <a:effectLst/>
        </p:spPr>
        <p:txBody>
          <a:bodyPr vert="horz" wrap="square" lIns="93328" tIns="46664" rIns="93328" bIns="46664" numCol="1" anchor="t" anchorCtr="0" compatLnSpc="1">
            <a:prstTxWarp prst="textNoShape">
              <a:avLst/>
            </a:prstTxWarp>
          </a:bodyPr>
          <a:lstStyle>
            <a:lvl1pPr algn="l" defTabSz="933446">
              <a:defRPr sz="1200">
                <a:latin typeface="Arial" charset="0"/>
              </a:defRPr>
            </a:lvl1pPr>
          </a:lstStyle>
          <a:p>
            <a:pPr>
              <a:defRPr/>
            </a:pPr>
            <a:endParaRPr lang="en-US"/>
          </a:p>
        </p:txBody>
      </p:sp>
      <p:sp>
        <p:nvSpPr>
          <p:cNvPr id="17411" name="Rectangle 3"/>
          <p:cNvSpPr>
            <a:spLocks noGrp="1" noChangeArrowheads="1"/>
          </p:cNvSpPr>
          <p:nvPr>
            <p:ph type="dt" idx="1"/>
          </p:nvPr>
        </p:nvSpPr>
        <p:spPr bwMode="auto">
          <a:xfrm>
            <a:off x="5270936" y="0"/>
            <a:ext cx="4032971" cy="350532"/>
          </a:xfrm>
          <a:prstGeom prst="rect">
            <a:avLst/>
          </a:prstGeom>
          <a:noFill/>
          <a:ln w="9525">
            <a:noFill/>
            <a:miter lim="800000"/>
            <a:headEnd/>
            <a:tailEnd/>
          </a:ln>
          <a:effectLst/>
        </p:spPr>
        <p:txBody>
          <a:bodyPr vert="horz" wrap="square" lIns="93328" tIns="46664" rIns="93328" bIns="46664" numCol="1" anchor="t" anchorCtr="0" compatLnSpc="1">
            <a:prstTxWarp prst="textNoShape">
              <a:avLst/>
            </a:prstTxWarp>
          </a:bodyPr>
          <a:lstStyle>
            <a:lvl1pPr algn="r" defTabSz="933446">
              <a:defRPr sz="1200">
                <a:latin typeface="Arial" charset="0"/>
              </a:defRPr>
            </a:lvl1pPr>
          </a:lstStyle>
          <a:p>
            <a:pPr>
              <a:defRPr/>
            </a:pPr>
            <a:endParaRPr lang="en-US"/>
          </a:p>
        </p:txBody>
      </p:sp>
      <p:sp>
        <p:nvSpPr>
          <p:cNvPr id="31748" name="Rectangle 4"/>
          <p:cNvSpPr>
            <a:spLocks noGrp="1" noRot="1" noChangeAspect="1" noChangeArrowheads="1" noTextEdit="1"/>
          </p:cNvSpPr>
          <p:nvPr>
            <p:ph type="sldImg" idx="2"/>
          </p:nvPr>
        </p:nvSpPr>
        <p:spPr bwMode="auto">
          <a:xfrm>
            <a:off x="2897188" y="525463"/>
            <a:ext cx="3511550" cy="2633662"/>
          </a:xfrm>
          <a:prstGeom prst="rect">
            <a:avLst/>
          </a:prstGeom>
          <a:noFill/>
          <a:ln w="9525">
            <a:solidFill>
              <a:srgbClr val="000000"/>
            </a:solidFill>
            <a:miter lim="800000"/>
            <a:headEnd/>
            <a:tailEnd/>
          </a:ln>
        </p:spPr>
      </p:sp>
      <p:sp>
        <p:nvSpPr>
          <p:cNvPr id="17413" name="Rectangle 5"/>
          <p:cNvSpPr>
            <a:spLocks noGrp="1" noChangeArrowheads="1"/>
          </p:cNvSpPr>
          <p:nvPr>
            <p:ph type="body" sz="quarter" idx="3"/>
          </p:nvPr>
        </p:nvSpPr>
        <p:spPr bwMode="auto">
          <a:xfrm>
            <a:off x="930998" y="3334698"/>
            <a:ext cx="7443933" cy="3158269"/>
          </a:xfrm>
          <a:prstGeom prst="rect">
            <a:avLst/>
          </a:prstGeom>
          <a:noFill/>
          <a:ln w="9525">
            <a:noFill/>
            <a:miter lim="800000"/>
            <a:headEnd/>
            <a:tailEnd/>
          </a:ln>
          <a:effectLst/>
        </p:spPr>
        <p:txBody>
          <a:bodyPr vert="horz" wrap="square" lIns="93328" tIns="46664" rIns="93328" bIns="46664"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6"/>
          <p:cNvSpPr>
            <a:spLocks noGrp="1" noChangeArrowheads="1"/>
          </p:cNvSpPr>
          <p:nvPr>
            <p:ph type="ftr" sz="quarter" idx="4"/>
          </p:nvPr>
        </p:nvSpPr>
        <p:spPr bwMode="auto">
          <a:xfrm>
            <a:off x="1" y="6668234"/>
            <a:ext cx="4032971" cy="350532"/>
          </a:xfrm>
          <a:prstGeom prst="rect">
            <a:avLst/>
          </a:prstGeom>
          <a:noFill/>
          <a:ln w="9525">
            <a:noFill/>
            <a:miter lim="800000"/>
            <a:headEnd/>
            <a:tailEnd/>
          </a:ln>
          <a:effectLst/>
        </p:spPr>
        <p:txBody>
          <a:bodyPr vert="horz" wrap="square" lIns="93328" tIns="46664" rIns="93328" bIns="46664" numCol="1" anchor="b" anchorCtr="0" compatLnSpc="1">
            <a:prstTxWarp prst="textNoShape">
              <a:avLst/>
            </a:prstTxWarp>
          </a:bodyPr>
          <a:lstStyle>
            <a:lvl1pPr algn="l" defTabSz="933446">
              <a:defRPr sz="1200">
                <a:latin typeface="Arial" charset="0"/>
              </a:defRPr>
            </a:lvl1pPr>
          </a:lstStyle>
          <a:p>
            <a:pPr>
              <a:defRPr/>
            </a:pPr>
            <a:endParaRPr lang="en-US"/>
          </a:p>
        </p:txBody>
      </p:sp>
    </p:spTree>
    <p:extLst>
      <p:ext uri="{BB962C8B-B14F-4D97-AF65-F5344CB8AC3E}">
        <p14:creationId xmlns:p14="http://schemas.microsoft.com/office/powerpoint/2010/main" val="70421617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From an email</a:t>
            </a:r>
            <a:r>
              <a:rPr lang="en-US" sz="1200" baseline="0" dirty="0" smtClean="0"/>
              <a:t> received from J</a:t>
            </a:r>
            <a:r>
              <a:rPr lang="en-US" sz="1200" dirty="0" smtClean="0"/>
              <a:t>orgen Christiansen (</a:t>
            </a:r>
            <a:r>
              <a:rPr lang="en-GB" sz="1200" dirty="0" smtClean="0"/>
              <a:t>TWEPP2015 chair) </a:t>
            </a:r>
            <a:r>
              <a:rPr lang="en-US" sz="1200" dirty="0" smtClean="0"/>
              <a:t>on 19 May 2015…</a:t>
            </a:r>
          </a:p>
          <a:p>
            <a:endParaRPr lang="en-US" sz="1200" b="1" dirty="0" smtClean="0"/>
          </a:p>
          <a:p>
            <a:r>
              <a:rPr lang="en-US" sz="1200" dirty="0" smtClean="0"/>
              <a:t>Final confirmation of invited talk at TWEPP 2015</a:t>
            </a:r>
            <a:endParaRPr lang="en-GB" sz="1200" dirty="0" smtClean="0"/>
          </a:p>
          <a:p>
            <a:r>
              <a:rPr lang="en-GB" sz="1200" dirty="0" smtClean="0"/>
              <a:t>We contact you to make the final confirmation of the agreed invited talk at TWEPP2015 on “SEU Mitigation techniques in SRAM based FPGAs”.</a:t>
            </a:r>
          </a:p>
          <a:p>
            <a:r>
              <a:rPr lang="en-GB" sz="1200" dirty="0" smtClean="0"/>
              <a:t>We can propose that your invited talk of 40min + 5min for questions is scheduled Wednesday September 30 at 14:00.</a:t>
            </a:r>
          </a:p>
          <a:p>
            <a:r>
              <a:rPr lang="en-GB" sz="1200" dirty="0" smtClean="0"/>
              <a:t> </a:t>
            </a:r>
            <a:endParaRPr lang="en-GB" dirty="0" smtClean="0"/>
          </a:p>
          <a:p>
            <a:endParaRPr lang="en-GB" dirty="0" smtClean="0"/>
          </a:p>
          <a:p>
            <a:r>
              <a:rPr lang="en-GB" dirty="0" smtClean="0"/>
              <a:t>The abstract that I submitted for</a:t>
            </a:r>
            <a:r>
              <a:rPr lang="en-GB" baseline="0" dirty="0" smtClean="0"/>
              <a:t> this talk</a:t>
            </a:r>
            <a:r>
              <a:rPr lang="en-GB" dirty="0" smtClean="0"/>
              <a:t>….</a:t>
            </a:r>
          </a:p>
          <a:p>
            <a:endParaRPr lang="en-GB" dirty="0" smtClean="0"/>
          </a:p>
          <a:p>
            <a:r>
              <a:rPr lang="en-GB" sz="1200" kern="1200" dirty="0" smtClean="0">
                <a:solidFill>
                  <a:schemeClr val="tx1"/>
                </a:solidFill>
                <a:effectLst/>
                <a:latin typeface="Arial" charset="0"/>
                <a:ea typeface="+mn-ea"/>
                <a:cs typeface="+mn-cs"/>
              </a:rPr>
              <a:t>SEU Mitigation Techniques for SRAM based FPGAs</a:t>
            </a:r>
          </a:p>
          <a:p>
            <a:r>
              <a:rPr lang="en-GB" sz="1200" kern="1200" dirty="0" smtClean="0">
                <a:solidFill>
                  <a:schemeClr val="tx1"/>
                </a:solidFill>
                <a:effectLst/>
                <a:latin typeface="Arial" charset="0"/>
                <a:ea typeface="+mn-ea"/>
                <a:cs typeface="+mn-cs"/>
              </a:rPr>
              <a:t> </a:t>
            </a:r>
          </a:p>
          <a:p>
            <a:r>
              <a:rPr lang="en-GB" sz="1200" kern="1200" dirty="0" smtClean="0">
                <a:solidFill>
                  <a:schemeClr val="tx1"/>
                </a:solidFill>
                <a:effectLst/>
                <a:latin typeface="Arial" charset="0"/>
                <a:ea typeface="+mn-ea"/>
                <a:cs typeface="+mn-cs"/>
              </a:rPr>
              <a:t>Since the Wright brothers first powered flight 112 years ago, aircraft have become incredibly capable machines with an amazing safety record. Unfortunately, there are still incidents and accidents, but don’t worry, the airlines provide you with a life jacket! Since Xilinx introduced their first device 30 years ago, FPGAs are up to 10,000 times larger and tens of millions of them are used throughout the world (including those flying in aircraft). How susceptible are FPGAs to SEU and what will you provide and do should the worst happen? </a:t>
            </a:r>
          </a:p>
          <a:p>
            <a:endParaRPr lang="en-GB" dirty="0" smtClean="0"/>
          </a:p>
          <a:p>
            <a:endParaRPr lang="en-GB" dirty="0" smtClean="0"/>
          </a:p>
          <a:p>
            <a:r>
              <a:rPr lang="en-GB" dirty="0" smtClean="0"/>
              <a:t>My</a:t>
            </a:r>
            <a:r>
              <a:rPr lang="en-GB" baseline="0" dirty="0" smtClean="0"/>
              <a:t> objectives….</a:t>
            </a:r>
          </a:p>
          <a:p>
            <a:endParaRPr lang="en-GB" baseline="0" dirty="0" smtClean="0"/>
          </a:p>
          <a:p>
            <a:r>
              <a:rPr lang="en-GB" baseline="0" dirty="0" smtClean="0"/>
              <a:t>Soft error rates in Xilinx devices (i.e. FIT/Mb) has been reducing and is in the process of reducing even more significantly with the release of 20nm and 16nm products. As such my first objective is to ‘re-calibrate’ the audience and make them aware that the game is really changing. At the same time, to point out that ASIC technology is rarely implemented with SEU as a priority design rule so they are really starting to look worse (i.e. you probably do need to implement your own TMR scheme when implementing an ASIC because the technology itself won’t help you).</a:t>
            </a:r>
          </a:p>
          <a:p>
            <a:endParaRPr lang="en-GB" baseline="0" dirty="0" smtClean="0"/>
          </a:p>
          <a:p>
            <a:r>
              <a:rPr lang="en-GB" baseline="0" dirty="0" smtClean="0"/>
              <a:t>There will be a review of the built-in mitigation schemes available in Xilinx devices with the aim of helping people understand it they need to do anything themselves or not. This will be an opportunity to talk about interleaving of cells so that ECC can actually work when there are multiple bit upsets that are (relatively speaking) on the increase. Just saying you have used a memory with ECC don’t mean you are protected; Xilinx are looking after you and BRAM and CRAM are not standard ASIC library components.</a:t>
            </a:r>
          </a:p>
          <a:p>
            <a:endParaRPr lang="en-GB" baseline="0" dirty="0" smtClean="0"/>
          </a:p>
          <a:p>
            <a:r>
              <a:rPr lang="en-GB" baseline="0" dirty="0" smtClean="0"/>
              <a:t>When implementing mitigation schemes it is vital to consider what forms ‘failures’ actually take. However clever you think you are at guessing what might happen there’s nothing quite like experiencing it. Not only do you find out if you were right but you also get to see if your mitigation schemes actually work. Typically a mitigation scheme involves more than the FPGA and therefore you need to be certain that all parts of the system know what to do and that they actually do their job the correct way. We need to avoid making issues worse rather than better and that’s ever more possible with the fundamental FIT rates falling.  </a:t>
            </a:r>
          </a:p>
          <a:p>
            <a:endParaRPr lang="en-GB" baseline="0" dirty="0" smtClean="0"/>
          </a:p>
          <a:p>
            <a:r>
              <a:rPr lang="en-GB" baseline="0" dirty="0" smtClean="0"/>
              <a:t>Finally, I will suggest a few user implemented mitigation schemes depending on what is important to the user. In particular I will consider the use of delay to qualify outputs and event logging to validate results. </a:t>
            </a:r>
          </a:p>
          <a:p>
            <a:endParaRPr lang="en-GB" baseline="0" dirty="0" smtClean="0"/>
          </a:p>
          <a:p>
            <a:r>
              <a:rPr lang="en-GB" baseline="0" dirty="0" smtClean="0"/>
              <a:t> </a:t>
            </a:r>
          </a:p>
          <a:p>
            <a:endParaRPr lang="en-GB" baseline="0" dirty="0" smtClean="0"/>
          </a:p>
        </p:txBody>
      </p:sp>
    </p:spTree>
    <p:extLst>
      <p:ext uri="{BB962C8B-B14F-4D97-AF65-F5344CB8AC3E}">
        <p14:creationId xmlns:p14="http://schemas.microsoft.com/office/powerpoint/2010/main" val="40561282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7-Series</a:t>
            </a:r>
          </a:p>
          <a:p>
            <a:pPr algn="l"/>
            <a:r>
              <a:rPr lang="en-GB" dirty="0" smtClean="0"/>
              <a:t>   CRAM =</a:t>
            </a:r>
            <a:r>
              <a:rPr lang="en-GB" baseline="0" dirty="0" smtClean="0"/>
              <a:t> 87 FIT/Mb</a:t>
            </a:r>
          </a:p>
          <a:p>
            <a:pPr algn="l"/>
            <a:r>
              <a:rPr lang="en-GB" baseline="0" dirty="0" smtClean="0"/>
              <a:t>   BRAM = 79 FIT/Mb (91%)</a:t>
            </a:r>
          </a:p>
          <a:p>
            <a:pPr algn="l"/>
            <a:endParaRPr lang="en-GB" baseline="0" dirty="0" smtClean="0"/>
          </a:p>
          <a:p>
            <a:pPr algn="l"/>
            <a:r>
              <a:rPr lang="en-GB" baseline="0" dirty="0" smtClean="0"/>
              <a:t>We don’t publish figures for flip-flop FIT rates because we don’t have enough data to give a decent confidence interval but it’s unlikely to be more than 5 FIT/Mb (6%)</a:t>
            </a:r>
          </a:p>
          <a:p>
            <a:pPr algn="l"/>
            <a:r>
              <a:rPr lang="en-GB" baseline="0" dirty="0" smtClean="0"/>
              <a:t>[ When FIT rate is that low and there are relatively so few flip-flops it would really take a long time to collect enough data to be statistically meaningful ]</a:t>
            </a:r>
          </a:p>
          <a:p>
            <a:pPr algn="l"/>
            <a:endParaRPr lang="en-GB" baseline="0" dirty="0" smtClean="0"/>
          </a:p>
          <a:p>
            <a:pPr algn="l"/>
            <a:r>
              <a:rPr lang="en-GB" baseline="0" dirty="0" smtClean="0"/>
              <a:t>It becomes clear that configuration cells are still the biggest potential risk but actually it’s a close run thing with BRAM contents when it comes to what actually matters in a design.</a:t>
            </a:r>
          </a:p>
          <a:p>
            <a:pPr algn="l"/>
            <a:r>
              <a:rPr lang="en-GB" baseline="0" dirty="0" smtClean="0"/>
              <a:t>Flip-flops are a really tiny issue when you use a Xilinx FPGA.</a:t>
            </a:r>
          </a:p>
          <a:p>
            <a:pPr algn="l"/>
            <a:endParaRPr lang="en-GB" baseline="0" dirty="0" smtClean="0"/>
          </a:p>
          <a:p>
            <a:pPr algn="l"/>
            <a:endParaRPr lang="en-GB" baseline="0" dirty="0" smtClean="0"/>
          </a:p>
        </p:txBody>
      </p:sp>
    </p:spTree>
    <p:extLst>
      <p:ext uri="{BB962C8B-B14F-4D97-AF65-F5344CB8AC3E}">
        <p14:creationId xmlns:p14="http://schemas.microsoft.com/office/powerpoint/2010/main" val="2603137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We can see that Xilinx PPGA</a:t>
            </a:r>
            <a:r>
              <a:rPr lang="en-GB" baseline="0" dirty="0" smtClean="0"/>
              <a:t> technology is making things better and the issues of configuration less significant. </a:t>
            </a:r>
            <a:endParaRPr lang="en-GB" dirty="0" smtClean="0"/>
          </a:p>
          <a:p>
            <a:pPr algn="l"/>
            <a:endParaRPr lang="en-GB" dirty="0" smtClean="0"/>
          </a:p>
          <a:p>
            <a:pPr algn="l"/>
            <a:r>
              <a:rPr lang="en-GB" dirty="0" smtClean="0"/>
              <a:t>7-Series</a:t>
            </a:r>
          </a:p>
          <a:p>
            <a:pPr algn="l"/>
            <a:r>
              <a:rPr lang="en-GB" dirty="0" smtClean="0"/>
              <a:t>   CRAM =</a:t>
            </a:r>
            <a:r>
              <a:rPr lang="en-GB" baseline="0" dirty="0" smtClean="0"/>
              <a:t> 87 FIT/Mb</a:t>
            </a:r>
          </a:p>
          <a:p>
            <a:pPr algn="l"/>
            <a:endParaRPr lang="en-GB" dirty="0" smtClean="0"/>
          </a:p>
          <a:p>
            <a:pPr algn="l"/>
            <a:r>
              <a:rPr lang="en-GB" dirty="0" smtClean="0"/>
              <a:t>20nm </a:t>
            </a:r>
            <a:r>
              <a:rPr lang="en-GB" dirty="0" err="1" smtClean="0"/>
              <a:t>UltraScale</a:t>
            </a:r>
            <a:endParaRPr lang="en-GB" dirty="0" smtClean="0"/>
          </a:p>
          <a:p>
            <a:pPr algn="l"/>
            <a:r>
              <a:rPr lang="en-GB" dirty="0" smtClean="0"/>
              <a:t>   CRAM =</a:t>
            </a:r>
            <a:r>
              <a:rPr lang="en-GB" baseline="0" dirty="0" smtClean="0"/>
              <a:t> 29 FIT/Mb (33%)</a:t>
            </a:r>
          </a:p>
          <a:p>
            <a:pPr algn="l"/>
            <a:r>
              <a:rPr lang="en-GB" baseline="0" dirty="0" smtClean="0"/>
              <a:t>   BRAM = 50 FIT/Mb (57% relative to 7-Series CRAM)</a:t>
            </a:r>
          </a:p>
          <a:p>
            <a:pPr algn="l"/>
            <a:r>
              <a:rPr lang="en-GB" baseline="0" dirty="0" smtClean="0"/>
              <a:t>  </a:t>
            </a:r>
          </a:p>
        </p:txBody>
      </p:sp>
    </p:spTree>
    <p:extLst>
      <p:ext uri="{BB962C8B-B14F-4D97-AF65-F5344CB8AC3E}">
        <p14:creationId xmlns:p14="http://schemas.microsoft.com/office/powerpoint/2010/main" val="39820066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We can see that Xilinx PPGA</a:t>
            </a:r>
            <a:r>
              <a:rPr lang="en-GB" baseline="0" dirty="0" smtClean="0"/>
              <a:t> technology is making things better and the issues of configuration less significant. </a:t>
            </a:r>
            <a:endParaRPr lang="en-GB" dirty="0" smtClean="0"/>
          </a:p>
          <a:p>
            <a:pPr algn="l"/>
            <a:endParaRPr lang="en-GB" dirty="0" smtClean="0"/>
          </a:p>
          <a:p>
            <a:pPr algn="l"/>
            <a:r>
              <a:rPr lang="en-GB" dirty="0" smtClean="0"/>
              <a:t>7-Series</a:t>
            </a:r>
          </a:p>
          <a:p>
            <a:pPr algn="l"/>
            <a:r>
              <a:rPr lang="en-GB" dirty="0" smtClean="0"/>
              <a:t>   CRAM =</a:t>
            </a:r>
            <a:r>
              <a:rPr lang="en-GB" baseline="0" dirty="0" smtClean="0"/>
              <a:t> 87 FIT/Mb</a:t>
            </a:r>
          </a:p>
          <a:p>
            <a:pPr algn="l"/>
            <a:endParaRPr lang="en-GB" baseline="0" dirty="0" smtClean="0"/>
          </a:p>
          <a:p>
            <a:pPr algn="l"/>
            <a:r>
              <a:rPr lang="en-GB" dirty="0" smtClean="0"/>
              <a:t>160nm </a:t>
            </a:r>
            <a:r>
              <a:rPr lang="en-GB" dirty="0" err="1" smtClean="0"/>
              <a:t>UltraScale</a:t>
            </a:r>
            <a:r>
              <a:rPr lang="en-GB"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   CRAM =</a:t>
            </a:r>
            <a:r>
              <a:rPr lang="en-GB" baseline="0" dirty="0" smtClean="0"/>
              <a:t> 5 FIT/Mb (6% relative to 7-Series CRAM)</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Assume BRAM is similar for now</a:t>
            </a:r>
          </a:p>
          <a:p>
            <a:pPr algn="l"/>
            <a:r>
              <a:rPr lang="en-GB" baseline="0" dirty="0" smtClean="0"/>
              <a:t>  </a:t>
            </a:r>
          </a:p>
        </p:txBody>
      </p:sp>
    </p:spTree>
    <p:extLst>
      <p:ext uri="{BB962C8B-B14F-4D97-AF65-F5344CB8AC3E}">
        <p14:creationId xmlns:p14="http://schemas.microsoft.com/office/powerpoint/2010/main" val="28837083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Theoretically</a:t>
            </a:r>
            <a:r>
              <a:rPr lang="en-GB" baseline="0" dirty="0" smtClean="0"/>
              <a:t> a good way to eliminate the configuration issue is to not have configuration at all. </a:t>
            </a:r>
          </a:p>
          <a:p>
            <a:pPr algn="l"/>
            <a:r>
              <a:rPr lang="en-GB" baseline="0" dirty="0" smtClean="0"/>
              <a:t>But if you implement an ASIC you won’t know how susceptible it is until you have built it and then you don’t get to play with different mitigation schemes.</a:t>
            </a:r>
          </a:p>
          <a:p>
            <a:pPr algn="l"/>
            <a:r>
              <a:rPr lang="en-GB" baseline="0" dirty="0" smtClean="0"/>
              <a:t>A typical ASIC will use standard libraries to implement things like memory and flip-flops and these will typically be driven by cost (area), yield and power consumption rather than SEU resilience.</a:t>
            </a:r>
          </a:p>
          <a:p>
            <a:pPr algn="l"/>
            <a:r>
              <a:rPr lang="en-GB" baseline="0" dirty="0" smtClean="0"/>
              <a:t>In this slide I have illustrated that the relative susceptibility of flip-flops in an ASIC as being just over 200 times greater than the flip-flops in a 7-Series device. </a:t>
            </a:r>
          </a:p>
          <a:p>
            <a:pPr algn="l"/>
            <a:r>
              <a:rPr lang="en-GB" baseline="0" dirty="0" smtClean="0"/>
              <a:t>The range could be anything from tens to a few thousand times so I’m not being too ridiculous on this slide. </a:t>
            </a:r>
          </a:p>
          <a:p>
            <a:pPr algn="l"/>
            <a:endParaRPr lang="en-GB" baseline="0" dirty="0" smtClean="0"/>
          </a:p>
          <a:p>
            <a:pPr algn="l"/>
            <a:r>
              <a:rPr lang="en-GB" baseline="0" dirty="0" smtClean="0"/>
              <a:t>Note how the area of the green box is about the same size of the ‘essential bits’ back in the 7-Series slide so when you compare an XC7K325T will an ASIC the OVERALL susceptibility is likely to be similar but the nature of upsets are going to be different because the elements being upset are different. This will lead to different mitigation schemes.</a:t>
            </a:r>
          </a:p>
          <a:p>
            <a:pPr algn="l"/>
            <a:r>
              <a:rPr lang="en-GB" baseline="0" dirty="0" smtClean="0"/>
              <a:t>   </a:t>
            </a:r>
          </a:p>
          <a:p>
            <a:pPr algn="l"/>
            <a:r>
              <a:rPr lang="en-GB" baseline="0" dirty="0" smtClean="0"/>
              <a:t>[Ok, you could look at a flash-based FPGA but it is unlikely to be on a process that provides all the other benefits of size, performance, power and low RAM &amp; FF susceptibility]</a:t>
            </a:r>
          </a:p>
          <a:p>
            <a:pPr algn="l"/>
            <a:endParaRPr lang="en-GB" baseline="0" dirty="0" smtClean="0"/>
          </a:p>
          <a:p>
            <a:pPr algn="l"/>
            <a:endParaRPr lang="en-GB" baseline="0" dirty="0" smtClean="0"/>
          </a:p>
          <a:p>
            <a:pPr algn="l"/>
            <a:r>
              <a:rPr lang="en-GB" baseline="0" dirty="0" smtClean="0"/>
              <a:t>  </a:t>
            </a:r>
          </a:p>
          <a:p>
            <a:pPr algn="l"/>
            <a:endParaRPr lang="en-GB" dirty="0" smtClean="0"/>
          </a:p>
          <a:p>
            <a:pPr algn="l"/>
            <a:endParaRPr lang="en-GB" dirty="0" smtClean="0"/>
          </a:p>
          <a:p>
            <a:pPr algn="l"/>
            <a:r>
              <a:rPr lang="en-GB" dirty="0" smtClean="0"/>
              <a:t>7-Series</a:t>
            </a:r>
          </a:p>
          <a:p>
            <a:pPr algn="l"/>
            <a:r>
              <a:rPr lang="en-GB" dirty="0" smtClean="0"/>
              <a:t>   CRAM =</a:t>
            </a:r>
            <a:r>
              <a:rPr lang="en-GB" baseline="0" dirty="0" smtClean="0"/>
              <a:t> 87 FIT/Mb</a:t>
            </a:r>
          </a:p>
          <a:p>
            <a:pPr algn="l"/>
            <a:r>
              <a:rPr lang="en-GB" baseline="0" dirty="0" smtClean="0"/>
              <a:t>   BRAM = 79 FIT/Mb (91%)</a:t>
            </a:r>
          </a:p>
          <a:p>
            <a:pPr algn="l"/>
            <a:endParaRPr lang="en-GB" dirty="0" smtClean="0"/>
          </a:p>
          <a:p>
            <a:pPr algn="l"/>
            <a:r>
              <a:rPr lang="en-GB" dirty="0" smtClean="0"/>
              <a:t>20nm </a:t>
            </a:r>
            <a:r>
              <a:rPr lang="en-GB" dirty="0" err="1" smtClean="0"/>
              <a:t>UltraScale</a:t>
            </a:r>
            <a:endParaRPr lang="en-GB" dirty="0" smtClean="0"/>
          </a:p>
          <a:p>
            <a:pPr algn="l"/>
            <a:r>
              <a:rPr lang="en-GB" dirty="0" smtClean="0"/>
              <a:t>   CRAM =</a:t>
            </a:r>
            <a:r>
              <a:rPr lang="en-GB" baseline="0" dirty="0" smtClean="0"/>
              <a:t> 29 FIT/Mb (33%)</a:t>
            </a:r>
          </a:p>
          <a:p>
            <a:pPr algn="l"/>
            <a:r>
              <a:rPr lang="en-GB" baseline="0" dirty="0" smtClean="0"/>
              <a:t>   BRAM = 50 FIT/Mb (57% relative to 7-Series CRAM)</a:t>
            </a:r>
          </a:p>
          <a:p>
            <a:pPr algn="l"/>
            <a:endParaRPr lang="en-GB" baseline="0" dirty="0" smtClean="0"/>
          </a:p>
          <a:p>
            <a:pPr algn="l"/>
            <a:r>
              <a:rPr lang="en-GB" dirty="0" smtClean="0"/>
              <a:t>160nm </a:t>
            </a:r>
            <a:r>
              <a:rPr lang="en-GB" dirty="0" err="1" smtClean="0"/>
              <a:t>UltraScale</a:t>
            </a:r>
            <a:r>
              <a:rPr lang="en-GB" dirty="0" smtClean="0"/>
              <a:t>+</a:t>
            </a:r>
          </a:p>
          <a:p>
            <a:pPr algn="l"/>
            <a:r>
              <a:rPr lang="en-GB" dirty="0" smtClean="0"/>
              <a:t>   CRAM =</a:t>
            </a:r>
            <a:r>
              <a:rPr lang="en-GB" baseline="0" dirty="0" smtClean="0"/>
              <a:t> 5 FIT/Mb (33%)</a:t>
            </a:r>
          </a:p>
          <a:p>
            <a:pPr algn="l"/>
            <a:r>
              <a:rPr lang="en-GB" baseline="0" dirty="0" smtClean="0"/>
              <a:t>  </a:t>
            </a:r>
          </a:p>
          <a:p>
            <a:pPr algn="l"/>
            <a:endParaRPr lang="en-GB" baseline="0" dirty="0" smtClean="0"/>
          </a:p>
          <a:p>
            <a:pPr algn="l"/>
            <a:endParaRPr lang="en-GB" baseline="0" dirty="0" smtClean="0"/>
          </a:p>
          <a:p>
            <a:pPr algn="l"/>
            <a:r>
              <a:rPr lang="en-GB" baseline="0" dirty="0" smtClean="0"/>
              <a:t>We don’t publish figures for flip-flop FIT rates because we don’t have enough data to give a decent confidence interval but it’s unlikely to be more than 5 FIT/Mb (6%)</a:t>
            </a:r>
          </a:p>
          <a:p>
            <a:pPr algn="l"/>
            <a:r>
              <a:rPr lang="en-GB" baseline="0" dirty="0" smtClean="0"/>
              <a:t>[ When FIT rate is that low and there are relatively so few flip-flops it would really take a long time to collect enough data to be statistically meaningful ]</a:t>
            </a:r>
          </a:p>
          <a:p>
            <a:pPr algn="l"/>
            <a:endParaRPr lang="en-GB" baseline="0" dirty="0" smtClean="0"/>
          </a:p>
          <a:p>
            <a:pPr algn="l"/>
            <a:r>
              <a:rPr lang="en-GB" baseline="0" dirty="0" smtClean="0"/>
              <a:t>It becomes clear that configuration cells are still the biggest potential risk but actually it’s a close run thing with BRAM contents when it comes to what actually matters in a design.</a:t>
            </a:r>
          </a:p>
          <a:p>
            <a:pPr algn="l"/>
            <a:r>
              <a:rPr lang="en-GB" baseline="0" dirty="0" smtClean="0"/>
              <a:t>Flip-flops are a really tiny issue when you use a Xilinx FPGA.</a:t>
            </a:r>
          </a:p>
          <a:p>
            <a:pPr algn="l"/>
            <a:endParaRPr lang="en-GB" baseline="0" dirty="0" smtClean="0"/>
          </a:p>
          <a:p>
            <a:pPr algn="l"/>
            <a:endParaRPr lang="en-GB" baseline="0" dirty="0" smtClean="0"/>
          </a:p>
        </p:txBody>
      </p:sp>
    </p:spTree>
    <p:extLst>
      <p:ext uri="{BB962C8B-B14F-4D97-AF65-F5344CB8AC3E}">
        <p14:creationId xmlns:p14="http://schemas.microsoft.com/office/powerpoint/2010/main" val="3221529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There is a generation (and maybe the start of another generation) of people that actually don’t know how and FPGA actually works.</a:t>
            </a:r>
          </a:p>
          <a:p>
            <a:r>
              <a:rPr lang="en-GB" baseline="0" dirty="0" smtClean="0"/>
              <a:t>So this is a really quick summary of a few fundamental ways in which configuration bits define what a circuit does.</a:t>
            </a:r>
          </a:p>
          <a:p>
            <a:endParaRPr lang="en-GB" baseline="0" dirty="0" smtClean="0"/>
          </a:p>
          <a:p>
            <a:r>
              <a:rPr lang="en-GB" baseline="0" dirty="0" smtClean="0"/>
              <a:t>First look at the LUT implementing a 2-input AND gate.</a:t>
            </a:r>
          </a:p>
          <a:p>
            <a:r>
              <a:rPr lang="en-GB" baseline="0" dirty="0" smtClean="0"/>
              <a:t>This LUT has 4 inputs so it is a truth table of 16 entries and that corresponds with 16 configuration cells.</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These days a LUT has 6 inputs so a look up table has 64-bits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case only 2 inputs are used so only 4-bits of the truth table are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Key point – Even though this LUT is being used, 75% of the configuration cells are not being used and flips to these will have no effect.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The other 2 inputs are not being used and would default to a static state (i.e. effectively tied High or Low internally).</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IF something should start driving one of those unused inputs then the otherwise unused cells would come into play but it doesn’t matter because the required truth table pattern is repeated.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architecture the output of the LUT is always connected to the flip-flop.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A multiplexer controlled by a configuration cell simply decides whether the output of the logic cell is taken from the LUT or the flip-flop.</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So a change to this bit would change the circuit.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Finally, in the upper-left we see the representation of routing and switch matrix.</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architecture, a configuration cell controls a switch that connects (or doesn’t connect) a vertical routing channel to a horizontal routing channel.</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example only 2 switches are closed to decide which 2 vertical ‘wires’ connect to the 2 used inputs of the LUT.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Simple as this example is, it is actually quite representative of just how few ‘routing’ configuration bits are used (i.e. 2 out of 16 in this case).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As discussed above, should an SEU cause one of the 8 switches to close such that the I2 or I3 inputs are driven then this has no effect on the AND gate implementation.</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Disconnecting a used switch would be seen as a break in the circuit.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Closing a second switch onto the same used horizontal line could result in local contention…</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No worries; not enough current to cause any permanent damage.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actually connects to a vertical that is being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connects to a vertical that is being used and is of a different state.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actually connects to a vertical that is being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Even if contention occurs then either a High (1) or Low(0) will win the battle and one of those will be the correct state for this circuit anyway.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algn="l"/>
            <a:r>
              <a:rPr lang="en-GB" baseline="0" dirty="0" smtClean="0"/>
              <a:t> </a:t>
            </a:r>
          </a:p>
          <a:p>
            <a:pPr algn="l"/>
            <a:r>
              <a:rPr lang="en-GB" baseline="0" dirty="0" smtClean="0"/>
              <a:t>Essential bits are the bits actually associated with the definition of a design and there will be a definitive number that can be reported.</a:t>
            </a:r>
            <a:br>
              <a:rPr lang="en-GB" baseline="0" dirty="0" smtClean="0"/>
            </a:br>
            <a:r>
              <a:rPr lang="en-GB" baseline="0" dirty="0" smtClean="0"/>
              <a:t>Critical bits are those which, when flipped do actually impact the operation of the design.</a:t>
            </a:r>
          </a:p>
          <a:p>
            <a:endParaRPr lang="en-GB" baseline="0" dirty="0" smtClean="0"/>
          </a:p>
          <a:p>
            <a:endParaRPr lang="en-GB" baseline="0" dirty="0" smtClean="0"/>
          </a:p>
        </p:txBody>
      </p:sp>
    </p:spTree>
    <p:extLst>
      <p:ext uri="{BB962C8B-B14F-4D97-AF65-F5344CB8AC3E}">
        <p14:creationId xmlns:p14="http://schemas.microsoft.com/office/powerpoint/2010/main" val="1684769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There is a generation (and maybe the start of another generation) of people that actually don’t know how and FPGA actually works.</a:t>
            </a:r>
          </a:p>
          <a:p>
            <a:r>
              <a:rPr lang="en-GB" baseline="0" dirty="0" smtClean="0"/>
              <a:t>So this is a really quick summary of a few fundamental ways in which configuration bits define what a circuit does.</a:t>
            </a:r>
          </a:p>
          <a:p>
            <a:endParaRPr lang="en-GB" baseline="0" dirty="0" smtClean="0"/>
          </a:p>
          <a:p>
            <a:r>
              <a:rPr lang="en-GB" baseline="0" dirty="0" smtClean="0"/>
              <a:t>First look at the LUT implementing a 2-input AND gate.</a:t>
            </a:r>
          </a:p>
          <a:p>
            <a:r>
              <a:rPr lang="en-GB" baseline="0" dirty="0" smtClean="0"/>
              <a:t>This LUT has 4 inputs so it is a truth table of 16 entries and that corresponds with 16 configuration cells.</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These days a LUT has 6 inputs so a look up table has 64-bits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case only 2 inputs are used so only 4-bits of the truth table are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Key point – Even though this LUT is being used, 75% of the configuration cells are not being used and flips to these will have no effect.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The other 2 inputs are not being used and would default to a static state (i.e. effectively tied High or Low internally).</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IF something should start driving one of those unused inputs then the otherwise unused cells would come into play but it doesn’t matter because the required truth table pattern is repeated.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architecture the output of the LUT is always connected to the flip-flop.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A multiplexer controlled by a configuration cell simply decides whether the output of the logic cell is taken from the LUT or the flip-flop.</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So a change to this bit would change the circuit.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Finally, in the upper-left we see the representation of routing and switch matrix.</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architecture, a configuration cell controls a switch that connects (or doesn’t connect) a vertical routing channel to a horizontal routing channel.</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example only 2 switches are closed to decide which 2 vertical ‘wires’ connect to the 2 used inputs of the LUT.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Simple as this example is, it is actually quite representative of just how few ‘routing’ configuration bits are used (i.e. 2 out of 16 in this case).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As discussed above, should an SEU cause one of the 8 switches to close such that the I2 or I3 inputs are driven then this has no effect on the AND gate implementation.</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Disconnecting a used switch would be seen as a break in the circuit.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Closing a second switch onto the same used horizontal line could result in local contention…</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No worries; not enough current to cause any permanent damage.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actually connects to a vertical that is being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connects to a vertical that is being used and is of a different state.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actually connects to a vertical that is being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Even if contention occurs then either a High (1) or Low(0) will win the battle and one of those will be the correct state for this circuit anyway.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algn="l"/>
            <a:r>
              <a:rPr lang="en-GB" baseline="0" dirty="0" smtClean="0"/>
              <a:t> </a:t>
            </a:r>
          </a:p>
          <a:p>
            <a:pPr algn="l"/>
            <a:r>
              <a:rPr lang="en-GB" baseline="0" dirty="0" smtClean="0"/>
              <a:t>Essential bits are the bits actually associated with the definition of a design and there will be a definitive number that can be reported.</a:t>
            </a:r>
            <a:br>
              <a:rPr lang="en-GB" baseline="0" dirty="0" smtClean="0"/>
            </a:br>
            <a:r>
              <a:rPr lang="en-GB" baseline="0" dirty="0" smtClean="0"/>
              <a:t>Critical bits are those which, when flipped do actually impact the operation of the design.</a:t>
            </a:r>
          </a:p>
          <a:p>
            <a:endParaRPr lang="en-GB" baseline="0" dirty="0" smtClean="0"/>
          </a:p>
          <a:p>
            <a:endParaRPr lang="en-GB" baseline="0" dirty="0" smtClean="0"/>
          </a:p>
        </p:txBody>
      </p:sp>
    </p:spTree>
    <p:extLst>
      <p:ext uri="{BB962C8B-B14F-4D97-AF65-F5344CB8AC3E}">
        <p14:creationId xmlns:p14="http://schemas.microsoft.com/office/powerpoint/2010/main" val="28487638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There is a generation (and maybe the start of another generation) of people that actually don’t know how and FPGA actually works.</a:t>
            </a:r>
          </a:p>
          <a:p>
            <a:r>
              <a:rPr lang="en-GB" baseline="0" dirty="0" smtClean="0"/>
              <a:t>So this is a really quick summary of a few fundamental ways in which configuration bits define what a circuit does.</a:t>
            </a:r>
          </a:p>
          <a:p>
            <a:endParaRPr lang="en-GB" baseline="0" dirty="0" smtClean="0"/>
          </a:p>
          <a:p>
            <a:r>
              <a:rPr lang="en-GB" baseline="0" dirty="0" smtClean="0"/>
              <a:t>First look at the LUT implementing a 2-input AND gate.</a:t>
            </a:r>
          </a:p>
          <a:p>
            <a:r>
              <a:rPr lang="en-GB" baseline="0" dirty="0" smtClean="0"/>
              <a:t>This LUT has 4 inputs so it is a truth table of 16 entries and that corresponds with 16 configuration cells.</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These days a LUT has 6 inputs so a look up table has 64-bits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case only 2 inputs are used so only 4-bits of the truth table are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Key point – Even though this LUT is being used, 75% of the configuration cells are not being used and flips to these will have no effect.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The other 2 inputs are not being used and would default to a static state (i.e. effectively tied High or Low internally).</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IF something should start driving one of those unused inputs then the otherwise unused cells would come into play but it doesn’t matter because the required truth table pattern is repeated.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architecture the output of the LUT is always connected to the flip-flop.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A multiplexer controlled by a configuration cell simply decides whether the output of the logic cell is taken from the LUT or the flip-flop.</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So a change to this bit would change the circuit.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Finally, in the upper-left we see the representation of routing and switch matrix.</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architecture, a configuration cell controls a switch that connects (or doesn’t connect) a vertical routing channel to a horizontal routing channel.</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example only 2 switches are closed to decide which 2 vertical ‘wires’ connect to the 2 used inputs of the LUT.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Simple as this example is, it is actually quite representative of just how few ‘routing’ configuration bits are used (i.e. 2 out of 16 in this case).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As discussed above, should an SEU cause one of the 8 switches to close such that the I2 or I3 inputs are driven then this has no effect on the AND gate implementation.</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Disconnecting a used switch would be seen as a break in the circuit.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Closing a second switch onto the same used horizontal line could result in local contention…</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No worries; not enough current to cause any permanent damage.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actually connects to a vertical that is being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connects to a vertical that is being used and is of a different state.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actually connects to a vertical that is being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Even if contention occurs then either a High (1) or Low(0) will win the battle and one of those will be the correct state for this circuit anyway.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algn="l"/>
            <a:r>
              <a:rPr lang="en-GB" baseline="0" dirty="0" smtClean="0"/>
              <a:t> </a:t>
            </a:r>
          </a:p>
          <a:p>
            <a:pPr algn="l"/>
            <a:r>
              <a:rPr lang="en-GB" baseline="0" dirty="0" smtClean="0"/>
              <a:t>Essential bits are the bits actually associated with the definition of a design and there will be a definitive number that can be reported.</a:t>
            </a:r>
            <a:br>
              <a:rPr lang="en-GB" baseline="0" dirty="0" smtClean="0"/>
            </a:br>
            <a:r>
              <a:rPr lang="en-GB" baseline="0" dirty="0" smtClean="0"/>
              <a:t>Critical bits are those which, when flipped do actually impact the operation of the design.</a:t>
            </a:r>
          </a:p>
          <a:p>
            <a:endParaRPr lang="en-GB" baseline="0" dirty="0" smtClean="0"/>
          </a:p>
          <a:p>
            <a:endParaRPr lang="en-GB" baseline="0" dirty="0" smtClean="0"/>
          </a:p>
        </p:txBody>
      </p:sp>
    </p:spTree>
    <p:extLst>
      <p:ext uri="{BB962C8B-B14F-4D97-AF65-F5344CB8AC3E}">
        <p14:creationId xmlns:p14="http://schemas.microsoft.com/office/powerpoint/2010/main" val="13072052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There is a generation (and maybe the start of another generation) of people that actually don’t know how and FPGA actually works.</a:t>
            </a:r>
          </a:p>
          <a:p>
            <a:r>
              <a:rPr lang="en-GB" baseline="0" dirty="0" smtClean="0"/>
              <a:t>So this is a really quick summary of a few fundamental ways in which configuration bits define what a circuit does.</a:t>
            </a:r>
          </a:p>
          <a:p>
            <a:endParaRPr lang="en-GB" baseline="0" dirty="0" smtClean="0"/>
          </a:p>
          <a:p>
            <a:r>
              <a:rPr lang="en-GB" baseline="0" dirty="0" smtClean="0"/>
              <a:t>First look at the LUT implementing a 2-input AND gate.</a:t>
            </a:r>
          </a:p>
          <a:p>
            <a:r>
              <a:rPr lang="en-GB" baseline="0" dirty="0" smtClean="0"/>
              <a:t>This LUT has 4 inputs so it is a truth table of 16 entries and that corresponds with 16 configuration cells.</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These days a LUT has 6 inputs so a look up table has 64-bits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case only 2 inputs are used so only 4-bits of the truth table are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Key point – Even though this LUT is being used, 75% of the configuration cells are not being used and flips to these will have no effect.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The other 2 inputs are not being used and would default to a static state (i.e. effectively tied High or Low internally).</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IF something should start driving one of those unused inputs then the otherwise unused cells would come into play but it doesn’t matter because the required truth table pattern is repeated.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architecture the output of the LUT is always connected to the flip-flop.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A multiplexer controlled by a configuration cell simply decides whether the output of the logic cell is taken from the LUT or the flip-flop.</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So a change to this bit would change the circuit.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Finally, in the upper-left we see the representation of routing and switch matrix.</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architecture, a configuration cell controls a switch that connects (or doesn’t connect) a vertical routing channel to a horizontal routing channel.</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In this example only 2 switches are closed to decide which 2 vertical ‘wires’ connect to the 2 used inputs of the LUT.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Simple as this example is, it is actually quite representative of just how few ‘routing’ configuration bits are used (i.e. 2 out of 16 in this case).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As discussed above, should an SEU cause one of the 8 switches to close such that the I2 or I3 inputs are driven then this has no effect on the AND gate implementation.</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Disconnecting a used switch would be seen as a break in the circuit.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Closing a second switch onto the same used horizontal line could result in local contention…</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No worries; not enough current to cause any permanent damage.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actually connects to a vertical that is being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connects to a vertical that is being used and is of a different state.</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Contention only occurs if the incorrect switch actually connects to a vertical that is being used.</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Even if contention occurs then either a High (1) or Low(0) will win the battle and one of those will be the correct state for this circuit anyway.</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algn="l"/>
            <a:r>
              <a:rPr lang="en-GB" baseline="0" dirty="0" smtClean="0"/>
              <a:t> </a:t>
            </a:r>
          </a:p>
          <a:p>
            <a:pPr algn="l"/>
            <a:r>
              <a:rPr lang="en-GB" baseline="0" dirty="0" smtClean="0"/>
              <a:t>Essential bits are the bits actually associated with the definition of a design and there will be a definitive number that can be reported.</a:t>
            </a:r>
            <a:br>
              <a:rPr lang="en-GB" baseline="0" dirty="0" smtClean="0"/>
            </a:br>
            <a:r>
              <a:rPr lang="en-GB" baseline="0" dirty="0" smtClean="0"/>
              <a:t>Critical bits are those which, when flipped do actually impact the operation of the design.</a:t>
            </a:r>
          </a:p>
          <a:p>
            <a:endParaRPr lang="en-GB" baseline="0" dirty="0" smtClean="0"/>
          </a:p>
          <a:p>
            <a:endParaRPr lang="en-GB" baseline="0" dirty="0" smtClean="0"/>
          </a:p>
        </p:txBody>
      </p:sp>
    </p:spTree>
    <p:extLst>
      <p:ext uri="{BB962C8B-B14F-4D97-AF65-F5344CB8AC3E}">
        <p14:creationId xmlns:p14="http://schemas.microsoft.com/office/powerpoint/2010/main" val="17591577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Animated example</a:t>
            </a:r>
          </a:p>
          <a:p>
            <a:endParaRPr lang="en-GB" dirty="0" smtClean="0"/>
          </a:p>
          <a:p>
            <a:r>
              <a:rPr lang="en-GB" dirty="0" smtClean="0"/>
              <a:t>Time for a bit of audience participation </a:t>
            </a:r>
            <a:r>
              <a:rPr lang="en-GB" dirty="0" smtClean="0">
                <a:sym typeface="Wingdings" panose="05000000000000000000" pitchFamily="2" charset="2"/>
              </a:rPr>
              <a:t></a:t>
            </a:r>
          </a:p>
          <a:p>
            <a:endParaRPr lang="en-GB" dirty="0"/>
          </a:p>
        </p:txBody>
      </p:sp>
    </p:spTree>
    <p:extLst>
      <p:ext uri="{BB962C8B-B14F-4D97-AF65-F5344CB8AC3E}">
        <p14:creationId xmlns:p14="http://schemas.microsoft.com/office/powerpoint/2010/main" val="12060739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this case we assume</a:t>
            </a:r>
            <a:r>
              <a:rPr lang="en-GB" baseline="0" dirty="0" smtClean="0"/>
              <a:t> that an SEU has flipped one of the configuration cells associated with a routing matrix and has disconnected one of the signals forming part of the design.</a:t>
            </a:r>
          </a:p>
          <a:p>
            <a:endParaRPr lang="en-GB" baseline="0" dirty="0" smtClean="0"/>
          </a:p>
          <a:p>
            <a:r>
              <a:rPr lang="en-GB" baseline="0" dirty="0" smtClean="0"/>
              <a:t>We know that this is one of the ‘Essential Bits’ but does that make it critical?</a:t>
            </a:r>
          </a:p>
          <a:p>
            <a:endParaRPr lang="en-GB" baseline="0" dirty="0" smtClean="0"/>
          </a:p>
          <a:p>
            <a:r>
              <a:rPr lang="en-GB" baseline="0" dirty="0" smtClean="0"/>
              <a:t>How will this break impact the value of ‘X’?</a:t>
            </a:r>
          </a:p>
          <a:p>
            <a:r>
              <a:rPr lang="en-GB" baseline="0" dirty="0" smtClean="0"/>
              <a:t>Ask the question; what defines the value of ‘X’?</a:t>
            </a:r>
          </a:p>
          <a:p>
            <a:endParaRPr lang="en-GB" baseline="0" dirty="0" smtClean="0"/>
          </a:p>
          <a:p>
            <a:r>
              <a:rPr lang="en-GB" baseline="0" dirty="0" smtClean="0"/>
              <a:t>What conditions need to be in place for ‘A’ to play a part in defining the value of ‘X’?</a:t>
            </a:r>
            <a:endParaRPr lang="en-GB" dirty="0"/>
          </a:p>
        </p:txBody>
      </p:sp>
    </p:spTree>
    <p:extLst>
      <p:ext uri="{BB962C8B-B14F-4D97-AF65-F5344CB8AC3E}">
        <p14:creationId xmlns:p14="http://schemas.microsoft.com/office/powerpoint/2010/main" val="6920096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kern="1200" dirty="0" smtClean="0">
                <a:solidFill>
                  <a:schemeClr val="tx1"/>
                </a:solidFill>
                <a:effectLst/>
                <a:latin typeface="Arial" charset="0"/>
                <a:ea typeface="+mn-ea"/>
                <a:cs typeface="+mn-cs"/>
              </a:rPr>
              <a:t>17</a:t>
            </a:r>
            <a:r>
              <a:rPr lang="en-GB" sz="1200" b="0" kern="1200" baseline="30000" dirty="0" smtClean="0">
                <a:solidFill>
                  <a:schemeClr val="tx1"/>
                </a:solidFill>
                <a:effectLst/>
                <a:latin typeface="Arial" charset="0"/>
                <a:ea typeface="+mn-ea"/>
                <a:cs typeface="+mn-cs"/>
              </a:rPr>
              <a:t>th</a:t>
            </a:r>
            <a:r>
              <a:rPr lang="en-GB" sz="1200" b="0" kern="1200" dirty="0" smtClean="0">
                <a:solidFill>
                  <a:schemeClr val="tx1"/>
                </a:solidFill>
                <a:effectLst/>
                <a:latin typeface="Arial" charset="0"/>
                <a:ea typeface="+mn-ea"/>
                <a:cs typeface="+mn-cs"/>
              </a:rPr>
              <a:t> December 1903</a:t>
            </a:r>
            <a:r>
              <a:rPr lang="en-GB" sz="1200" b="0" kern="1200" baseline="0" dirty="0" smtClean="0">
                <a:solidFill>
                  <a:schemeClr val="tx1"/>
                </a:solidFill>
                <a:effectLst/>
                <a:latin typeface="Arial" charset="0"/>
                <a:ea typeface="+mn-ea"/>
                <a:cs typeface="+mn-cs"/>
              </a:rPr>
              <a:t> - </a:t>
            </a:r>
            <a:r>
              <a:rPr lang="en-GB" sz="1200" b="0" kern="1200" dirty="0" smtClean="0">
                <a:solidFill>
                  <a:schemeClr val="tx1"/>
                </a:solidFill>
                <a:effectLst/>
                <a:latin typeface="Arial" charset="0"/>
                <a:ea typeface="+mn-ea"/>
                <a:cs typeface="+mn-cs"/>
              </a:rPr>
              <a:t>The heavier</a:t>
            </a:r>
            <a:r>
              <a:rPr lang="en-GB" sz="1200" b="0" kern="1200" baseline="0" dirty="0" smtClean="0">
                <a:solidFill>
                  <a:schemeClr val="tx1"/>
                </a:solidFill>
                <a:effectLst/>
                <a:latin typeface="Arial" charset="0"/>
                <a:ea typeface="+mn-ea"/>
                <a:cs typeface="+mn-cs"/>
              </a:rPr>
              <a:t> than air </a:t>
            </a:r>
            <a:r>
              <a:rPr lang="en-GB" sz="1200" b="0" kern="1200" dirty="0" smtClean="0">
                <a:solidFill>
                  <a:schemeClr val="tx1"/>
                </a:solidFill>
                <a:effectLst/>
                <a:latin typeface="Arial" charset="0"/>
                <a:ea typeface="+mn-ea"/>
                <a:cs typeface="+mn-cs"/>
              </a:rPr>
              <a:t>first powered</a:t>
            </a:r>
            <a:r>
              <a:rPr lang="en-GB" sz="1200" b="0" kern="1200" baseline="0" dirty="0" smtClean="0">
                <a:solidFill>
                  <a:schemeClr val="tx1"/>
                </a:solidFill>
                <a:effectLst/>
                <a:latin typeface="Arial" charset="0"/>
                <a:ea typeface="+mn-ea"/>
                <a:cs typeface="+mn-cs"/>
              </a:rPr>
              <a:t> flight by the </a:t>
            </a:r>
            <a:r>
              <a:rPr lang="en-GB" sz="1200" b="0" kern="1200" dirty="0" smtClean="0">
                <a:solidFill>
                  <a:schemeClr val="tx1"/>
                </a:solidFill>
                <a:effectLst/>
                <a:latin typeface="Arial" charset="0"/>
                <a:ea typeface="+mn-ea"/>
                <a:cs typeface="+mn-cs"/>
              </a:rPr>
              <a:t>Wright Brothers lasted fro 12 seconds and covered 121 feet. </a:t>
            </a:r>
          </a:p>
          <a:p>
            <a:r>
              <a:rPr lang="en-GB" sz="1200" b="0" kern="1200" dirty="0" smtClean="0">
                <a:solidFill>
                  <a:schemeClr val="tx1"/>
                </a:solidFill>
                <a:effectLst/>
                <a:latin typeface="Arial" charset="0"/>
                <a:ea typeface="+mn-ea"/>
                <a:cs typeface="+mn-cs"/>
              </a:rPr>
              <a:t>By 1909</a:t>
            </a:r>
            <a:r>
              <a:rPr lang="en-GB" sz="1200" b="0" kern="1200" baseline="0" dirty="0" smtClean="0">
                <a:solidFill>
                  <a:schemeClr val="tx1"/>
                </a:solidFill>
                <a:effectLst/>
                <a:latin typeface="Arial" charset="0"/>
                <a:ea typeface="+mn-ea"/>
                <a:cs typeface="+mn-cs"/>
              </a:rPr>
              <a:t> they had actually mastered flight as seen in this picture of a Wright Flyer.</a:t>
            </a:r>
            <a:endParaRPr lang="en-GB" sz="1200" b="0" kern="1200" dirty="0" smtClean="0">
              <a:solidFill>
                <a:schemeClr val="tx1"/>
              </a:solidFill>
              <a:effectLst/>
              <a:latin typeface="Arial" charset="0"/>
              <a:ea typeface="+mn-ea"/>
              <a:cs typeface="+mn-cs"/>
            </a:endParaRPr>
          </a:p>
          <a:p>
            <a:endParaRPr lang="en-GB" sz="1200" b="0" kern="1200" dirty="0" smtClean="0">
              <a:solidFill>
                <a:schemeClr val="tx1"/>
              </a:solidFill>
              <a:effectLst/>
              <a:latin typeface="Arial" charset="0"/>
              <a:ea typeface="+mn-ea"/>
              <a:cs typeface="+mn-cs"/>
            </a:endParaRPr>
          </a:p>
          <a:p>
            <a:r>
              <a:rPr lang="en-GB" sz="1200" b="0" kern="1200" dirty="0" smtClean="0">
                <a:solidFill>
                  <a:schemeClr val="tx1"/>
                </a:solidFill>
                <a:effectLst/>
                <a:latin typeface="Arial" charset="0"/>
                <a:ea typeface="+mn-ea"/>
                <a:cs typeface="+mn-cs"/>
              </a:rPr>
              <a:t>25-years later and aircraft had really come along way.</a:t>
            </a:r>
          </a:p>
          <a:p>
            <a:endParaRPr lang="en-GB" sz="1200" b="0" kern="1200" dirty="0" smtClean="0">
              <a:solidFill>
                <a:schemeClr val="tx1"/>
              </a:solidFill>
              <a:effectLst/>
              <a:latin typeface="Arial" charset="0"/>
              <a:ea typeface="+mn-ea"/>
              <a:cs typeface="+mn-cs"/>
            </a:endParaRPr>
          </a:p>
          <a:p>
            <a:r>
              <a:rPr lang="en-GB" sz="1200" b="0" kern="1200" dirty="0" smtClean="0">
                <a:solidFill>
                  <a:schemeClr val="tx1"/>
                </a:solidFill>
                <a:effectLst/>
                <a:latin typeface="Arial" charset="0"/>
                <a:ea typeface="+mn-ea"/>
                <a:cs typeface="+mn-cs"/>
              </a:rPr>
              <a:t>The </a:t>
            </a:r>
            <a:r>
              <a:rPr lang="en-GB" sz="1200" b="0" i="1" kern="1200" dirty="0" smtClean="0">
                <a:solidFill>
                  <a:schemeClr val="tx1"/>
                </a:solidFill>
                <a:effectLst/>
                <a:latin typeface="Arial" charset="0"/>
                <a:ea typeface="+mn-ea"/>
                <a:cs typeface="+mn-cs"/>
              </a:rPr>
              <a:t>de Havilland</a:t>
            </a:r>
            <a:r>
              <a:rPr lang="en-GB" sz="1200" b="0" kern="1200" dirty="0" smtClean="0">
                <a:solidFill>
                  <a:schemeClr val="tx1"/>
                </a:solidFill>
                <a:effectLst/>
                <a:latin typeface="Arial" charset="0"/>
                <a:ea typeface="+mn-ea"/>
                <a:cs typeface="+mn-cs"/>
              </a:rPr>
              <a:t> DH.89 Dragon </a:t>
            </a:r>
            <a:r>
              <a:rPr lang="en-GB" sz="1200" b="0" i="1" kern="1200" dirty="0" err="1" smtClean="0">
                <a:solidFill>
                  <a:schemeClr val="tx1"/>
                </a:solidFill>
                <a:effectLst/>
                <a:latin typeface="Arial" charset="0"/>
                <a:ea typeface="+mn-ea"/>
                <a:cs typeface="+mn-cs"/>
              </a:rPr>
              <a:t>Rapide</a:t>
            </a:r>
            <a:r>
              <a:rPr lang="en-GB" sz="1200" b="0" kern="1200" dirty="0" smtClean="0">
                <a:solidFill>
                  <a:schemeClr val="tx1"/>
                </a:solidFill>
                <a:effectLst/>
                <a:latin typeface="Arial" charset="0"/>
                <a:ea typeface="+mn-ea"/>
                <a:cs typeface="+mn-cs"/>
              </a:rPr>
              <a:t> was from 1934 onwards</a:t>
            </a:r>
            <a:r>
              <a:rPr lang="en-GB" sz="1200" b="0" kern="1200" baseline="0" dirty="0" smtClean="0">
                <a:solidFill>
                  <a:schemeClr val="tx1"/>
                </a:solidFill>
                <a:effectLst/>
                <a:latin typeface="Arial" charset="0"/>
                <a:ea typeface="+mn-ea"/>
                <a:cs typeface="+mn-cs"/>
              </a:rPr>
              <a:t> a</a:t>
            </a:r>
            <a:endParaRPr lang="en-GB" sz="1200" b="0" kern="1200" dirty="0" smtClean="0">
              <a:solidFill>
                <a:schemeClr val="tx1"/>
              </a:solidFill>
              <a:effectLst/>
              <a:latin typeface="Arial" charset="0"/>
              <a:ea typeface="+mn-ea"/>
              <a:cs typeface="+mn-cs"/>
            </a:endParaRPr>
          </a:p>
          <a:p>
            <a:r>
              <a:rPr lang="en-GB" sz="1200" b="0" kern="1200" dirty="0" smtClean="0">
                <a:solidFill>
                  <a:schemeClr val="tx1"/>
                </a:solidFill>
                <a:effectLst/>
                <a:latin typeface="Arial" charset="0"/>
                <a:ea typeface="+mn-ea"/>
                <a:cs typeface="+mn-cs"/>
              </a:rPr>
              <a:t>British short-haul biplane airliner for 6 - 8 passengers.</a:t>
            </a:r>
          </a:p>
          <a:p>
            <a:r>
              <a:rPr lang="en-GB" dirty="0" smtClean="0">
                <a:effectLst/>
              </a:rPr>
              <a:t>2 × de Havilland Gipsy Six inline engines each of 200hp </a:t>
            </a:r>
          </a:p>
          <a:p>
            <a:endParaRPr lang="en-GB" baseline="0" dirty="0" smtClean="0">
              <a:effectLst/>
            </a:endParaRPr>
          </a:p>
          <a:p>
            <a:r>
              <a:rPr lang="en-GB" baseline="0" dirty="0" smtClean="0"/>
              <a:t>Aircraft could now be considered capable enough, and maybe more significantly, reliable enough to regularly carry passengers. </a:t>
            </a:r>
          </a:p>
          <a:p>
            <a:endParaRPr lang="en-GB" baseline="0" dirty="0" smtClean="0"/>
          </a:p>
          <a:p>
            <a:r>
              <a:rPr lang="en-GB" baseline="0" dirty="0" smtClean="0"/>
              <a:t>But you probably wouldn’t want to fly in something like this today but of course that’s progress for you and we now have much better aircraft.</a:t>
            </a:r>
          </a:p>
          <a:p>
            <a:r>
              <a:rPr lang="en-GB" baseline="0" dirty="0" smtClean="0"/>
              <a:t>My point being that things move on and generally things get better with time and experience. </a:t>
            </a:r>
          </a:p>
          <a:p>
            <a:r>
              <a:rPr lang="en-GB" baseline="0" dirty="0" smtClean="0"/>
              <a:t>Flying shouldn’t be something to worry about today but that’s because others have cared when designing and producing ever better aircraft.</a:t>
            </a:r>
          </a:p>
          <a:p>
            <a:endParaRPr lang="en-GB" baseline="0" dirty="0" smtClean="0"/>
          </a:p>
          <a:p>
            <a:endParaRPr lang="en-GB" baseline="0" dirty="0" smtClean="0"/>
          </a:p>
        </p:txBody>
      </p:sp>
    </p:spTree>
    <p:extLst>
      <p:ext uri="{BB962C8B-B14F-4D97-AF65-F5344CB8AC3E}">
        <p14:creationId xmlns:p14="http://schemas.microsoft.com/office/powerpoint/2010/main" val="97993867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Here we review all the conditions</a:t>
            </a:r>
            <a:r>
              <a:rPr lang="en-GB" baseline="0" dirty="0" smtClean="0"/>
              <a:t> that need to be in place before the ‘A’ signal is even important.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But there is one more thing that counts…. What must ‘A’ do?</a:t>
            </a:r>
            <a:endParaRPr lang="en-GB" dirty="0" smtClean="0"/>
          </a:p>
          <a:p>
            <a:endParaRPr lang="en-GB" dirty="0"/>
          </a:p>
        </p:txBody>
      </p:sp>
    </p:spTree>
    <p:extLst>
      <p:ext uri="{BB962C8B-B14F-4D97-AF65-F5344CB8AC3E}">
        <p14:creationId xmlns:p14="http://schemas.microsoft.com/office/powerpoint/2010/main" val="10579069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The un-driven ‘wire’ into</a:t>
            </a:r>
            <a:r>
              <a:rPr lang="en-GB" baseline="0" dirty="0" smtClean="0"/>
              <a:t> ‘I2’ will want to float High (1) but it will take about 1 second to do that.</a:t>
            </a:r>
          </a:p>
          <a:p>
            <a:endParaRPr lang="en-GB" dirty="0" smtClean="0"/>
          </a:p>
          <a:p>
            <a:r>
              <a:rPr lang="en-GB" dirty="0" smtClean="0"/>
              <a:t>If ‘A’ is High (1) already then nothing</a:t>
            </a:r>
            <a:r>
              <a:rPr lang="en-GB" baseline="0" dirty="0" smtClean="0"/>
              <a:t> changes and ‘X’ will still be good.</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If ‘A’ is Low (0) and all the other conditions are met</a:t>
            </a:r>
            <a:r>
              <a:rPr lang="en-GB" baseline="0" dirty="0" smtClean="0"/>
              <a:t> then ‘X’ will go wrong after about 1 second.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Only if ‘A’ is changing state and all the other conditions are met</a:t>
            </a:r>
            <a:r>
              <a:rPr lang="en-GB" baseline="0" dirty="0" smtClean="0"/>
              <a:t> will ‘X’ will go wrong sooner.</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endParaRPr lang="en-GB" dirty="0"/>
          </a:p>
        </p:txBody>
      </p:sp>
    </p:spTree>
    <p:extLst>
      <p:ext uri="{BB962C8B-B14F-4D97-AF65-F5344CB8AC3E}">
        <p14:creationId xmlns:p14="http://schemas.microsoft.com/office/powerpoint/2010/main" val="216931118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Finally, all this only matters if ‘X’ is observed to be wrong.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It is quite common for complete circuits to only be used some of the time. Some may only be used during initialisation.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An aircraft instrument landing system does not need to work at 40,000 feet </a:t>
            </a:r>
            <a:r>
              <a:rPr lang="en-GB" baseline="0" dirty="0" smtClean="0">
                <a:sym typeface="Wingdings" panose="05000000000000000000" pitchFamily="2" charset="2"/>
              </a:rPr>
              <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sym typeface="Wingdings" panose="05000000000000000000" pitchFamily="2" charset="2"/>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endParaRPr lang="en-GB" dirty="0"/>
          </a:p>
        </p:txBody>
      </p:sp>
    </p:spTree>
    <p:extLst>
      <p:ext uri="{BB962C8B-B14F-4D97-AF65-F5344CB8AC3E}">
        <p14:creationId xmlns:p14="http://schemas.microsoft.com/office/powerpoint/2010/main" val="39455397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Error detection and correction is there because we care about SEU. However, having all the configuration cells checked multiple times every second also means that defects caused by any other means will be detected (and may or may not be corrected). In higher radiation environments then Total Ionising Dose (TID) could become a factor and accelerated aging of the device just might be detected by this mechanism. </a:t>
            </a:r>
          </a:p>
          <a:p>
            <a:endParaRPr lang="en-GB" baseline="0" dirty="0" smtClean="0"/>
          </a:p>
          <a:p>
            <a:r>
              <a:rPr lang="en-GB" baseline="0" dirty="0" smtClean="0"/>
              <a:t>If an error can be fixed BEFORE the right combination of conditions exist to propagate erroneous states then no defective behaviour will occur.</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Rather like if I borrow a stapler from your desk whilst you are not there and return it before you get back then you will be none the wiser (unless you count staples!).</a:t>
            </a:r>
          </a:p>
          <a:p>
            <a:endParaRPr lang="en-GB" baseline="0" dirty="0" smtClean="0"/>
          </a:p>
          <a:p>
            <a:r>
              <a:rPr lang="en-GB" baseline="0" dirty="0" smtClean="0"/>
              <a:t>The built-in </a:t>
            </a:r>
            <a:r>
              <a:rPr lang="en-GB" baseline="0" dirty="0" err="1" smtClean="0"/>
              <a:t>Readback</a:t>
            </a:r>
            <a:r>
              <a:rPr lang="en-GB" baseline="0" dirty="0" smtClean="0"/>
              <a:t> CRC mechanism detects errors and the built-in error correction based on ‘frame-ECC’ and can correct most errors.</a:t>
            </a:r>
          </a:p>
          <a:p>
            <a:r>
              <a:rPr lang="en-GB" baseline="0" dirty="0" smtClean="0"/>
              <a:t>Even when errors do propagate then the fix will generally lead to full recovery without taking any further action (i.e. new data washes away anything ugly!).</a:t>
            </a:r>
          </a:p>
          <a:p>
            <a:endParaRPr lang="en-GB" baseline="0" dirty="0" smtClean="0"/>
          </a:p>
          <a:p>
            <a:r>
              <a:rPr lang="en-GB" baseline="0" dirty="0" smtClean="0"/>
              <a:t>Aircraft don’t fly very well when their wings are covered in ice but as long as it melts (naturally or using a de-icing system) the plane will once again fly quite normally.</a:t>
            </a:r>
          </a:p>
          <a:p>
            <a:endParaRPr lang="en-GB" baseline="0" dirty="0" smtClean="0"/>
          </a:p>
          <a:p>
            <a:r>
              <a:rPr lang="en-GB" baseline="0" dirty="0" smtClean="0"/>
              <a:t> </a:t>
            </a:r>
          </a:p>
          <a:p>
            <a:r>
              <a:rPr lang="en-GB" baseline="0" dirty="0" smtClean="0"/>
              <a:t>Describe the built-in mechanisms we have provided.</a:t>
            </a:r>
            <a:br>
              <a:rPr lang="en-GB" baseline="0" dirty="0" smtClean="0"/>
            </a:br>
            <a:endParaRPr lang="en-GB" baseline="0" dirty="0" smtClean="0"/>
          </a:p>
          <a:p>
            <a:r>
              <a:rPr lang="en-GB" baseline="0" dirty="0" smtClean="0"/>
              <a:t>  Dedicated silicon circuits mean that this is very reliable and you don’t actually need to do anything yourself (unlike in the past).</a:t>
            </a:r>
            <a:br>
              <a:rPr lang="en-GB" baseline="0" dirty="0" smtClean="0"/>
            </a:br>
            <a:endParaRPr lang="en-GB" baseline="0" dirty="0" smtClean="0"/>
          </a:p>
          <a:p>
            <a:r>
              <a:rPr lang="en-GB" baseline="0" dirty="0" smtClean="0"/>
              <a:t>  The ‘</a:t>
            </a:r>
            <a:r>
              <a:rPr lang="en-GB" baseline="0" dirty="0" err="1" smtClean="0"/>
              <a:t>Readback</a:t>
            </a:r>
            <a:r>
              <a:rPr lang="en-GB" baseline="0" dirty="0" smtClean="0"/>
              <a:t> CRC’ mechanism consists of two parts; the thing that scans the whole device and the thing that computes and checks the CRC value.</a:t>
            </a:r>
          </a:p>
          <a:p>
            <a:r>
              <a:rPr lang="en-GB" baseline="0" dirty="0" smtClean="0"/>
              <a:t>       Only if the scan reaches the end of the device with an error present in the configuration will there be a CRC error indicating that the error could not be repaired.</a:t>
            </a:r>
          </a:p>
          <a:p>
            <a:r>
              <a:rPr lang="en-GB" baseline="0" dirty="0" smtClean="0"/>
              <a:t>       CRC detects up to 31 bits of error with 100% certainty.</a:t>
            </a:r>
            <a:br>
              <a:rPr lang="en-GB" baseline="0" dirty="0" smtClean="0"/>
            </a:br>
            <a:endParaRPr lang="en-GB" baseline="0" dirty="0" smtClean="0"/>
          </a:p>
          <a:p>
            <a:r>
              <a:rPr lang="en-GB" baseline="0" dirty="0" smtClean="0"/>
              <a:t>  The ‘Frame ECC’ mechanism rides piggy-back to the scanning mechanism and checks each frame looking for an error in each 3,232 bits.</a:t>
            </a:r>
            <a:br>
              <a:rPr lang="en-GB" baseline="0" dirty="0" smtClean="0"/>
            </a:br>
            <a:r>
              <a:rPr lang="en-GB" baseline="0" dirty="0" smtClean="0"/>
              <a:t>      If an error is detected then then it will use the computed Syndrome and partial reconfiguration to read-modify-write the frame and correct the error. </a:t>
            </a:r>
          </a:p>
          <a:p>
            <a:r>
              <a:rPr lang="en-GB" baseline="0" dirty="0" smtClean="0"/>
              <a:t>      Since the scan restarts following each correction there will be no device level CRC errors providing ECC is successful.  </a:t>
            </a:r>
          </a:p>
          <a:p>
            <a:r>
              <a:rPr lang="en-GB" baseline="0" dirty="0" smtClean="0"/>
              <a:t>      The ECC bits represent 0.4% of all configuration cells – Any error in the ECC bits will be detected and corrected but definitely won’t impact operation of the design.</a:t>
            </a:r>
          </a:p>
          <a:p>
            <a:endParaRPr lang="en-GB" baseline="0" dirty="0" smtClean="0"/>
          </a:p>
          <a:p>
            <a:r>
              <a:rPr lang="en-GB" baseline="0" dirty="0" smtClean="0"/>
              <a:t>  NOTE – Errors will be detected and corrected wherever that are. </a:t>
            </a:r>
            <a:br>
              <a:rPr lang="en-GB" baseline="0" dirty="0" smtClean="0"/>
            </a:br>
            <a:r>
              <a:rPr lang="en-GB" baseline="0" dirty="0" smtClean="0"/>
              <a:t>      No accumulation of errors.</a:t>
            </a:r>
            <a:br>
              <a:rPr lang="en-GB" baseline="0" dirty="0" smtClean="0"/>
            </a:br>
            <a:r>
              <a:rPr lang="en-GB" baseline="0" dirty="0" smtClean="0"/>
              <a:t>      Unlike a processor that only finds out there is a problem when it reads an instruction, Xilinx FPGAs give it every chance of being in good shape when needed.</a:t>
            </a:r>
          </a:p>
        </p:txBody>
      </p:sp>
    </p:spTree>
    <p:extLst>
      <p:ext uri="{BB962C8B-B14F-4D97-AF65-F5344CB8AC3E}">
        <p14:creationId xmlns:p14="http://schemas.microsoft.com/office/powerpoint/2010/main" val="184542256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Historically</a:t>
            </a:r>
            <a:r>
              <a:rPr lang="en-GB" baseline="0" dirty="0" smtClean="0"/>
              <a:t> speaking, multiple bit upsets were rare but the migration to ever smaller geometries has seen an increase in the RELATIVE number of multiple bit upsets (MBU).</a:t>
            </a:r>
          </a:p>
          <a:p>
            <a:r>
              <a:rPr lang="en-GB" baseline="0" dirty="0" smtClean="0"/>
              <a:t>Here we are focussing on Xilinx FPGA devices and mitigation techniques but the audience should be mindful of ‘alternative engines’. </a:t>
            </a:r>
            <a:br>
              <a:rPr lang="en-GB" baseline="0" dirty="0" smtClean="0"/>
            </a:br>
            <a:r>
              <a:rPr lang="en-GB" baseline="0" dirty="0" smtClean="0"/>
              <a:t>    Just because someone says that have ECC doesn’t mean that you have good error detection and correction. </a:t>
            </a:r>
          </a:p>
          <a:p>
            <a:r>
              <a:rPr lang="en-GB" baseline="0" dirty="0" smtClean="0"/>
              <a:t>    ECC can detect 1 and 2 bit errors; with larger numbers of erroneous bits the syndrome will ‘alias’ and can look like single bit errors or no errors at all.</a:t>
            </a:r>
          </a:p>
          <a:p>
            <a:r>
              <a:rPr lang="en-GB" baseline="0" dirty="0" smtClean="0"/>
              <a:t>    ECC can only correct a single bit error in the data that it covers (including the ECC code itself). </a:t>
            </a:r>
            <a:endParaRPr lang="en-GB" dirty="0" smtClean="0"/>
          </a:p>
          <a:p>
            <a:endParaRPr lang="en-GB" dirty="0" smtClean="0"/>
          </a:p>
          <a:p>
            <a:endParaRPr lang="en-GB" dirty="0" smtClean="0"/>
          </a:p>
          <a:p>
            <a:r>
              <a:rPr lang="en-GB" dirty="0" smtClean="0"/>
              <a:t>Animation…</a:t>
            </a:r>
          </a:p>
          <a:p>
            <a:endParaRPr lang="en-GB" baseline="0" dirty="0" smtClean="0"/>
          </a:p>
          <a:p>
            <a:r>
              <a:rPr lang="en-GB" baseline="0" dirty="0" smtClean="0"/>
              <a:t>First we see a column of configuration cells and clearly only one cell has been changed (shown in red). ECC can both detect this and tell us which bit needs to be corrected so all good there then! SBE are also the most common type and the built-in mechanism can handle these (i.e. you wouldn’t have to use the SEM IP if you really didn’t want to).</a:t>
            </a:r>
          </a:p>
          <a:p>
            <a:endParaRPr lang="en-GB" baseline="0" dirty="0" smtClean="0"/>
          </a:p>
          <a:p>
            <a:r>
              <a:rPr lang="en-GB" baseline="0" dirty="0" smtClean="0"/>
              <a:t>Next we reveal what is clearly a 2-bit (or double bit) error which is the next most likely to occur. ECC can detect a 2-bit error but it is unable to tell us the location for correction purposes. So next we reveal that Xilinx have physically interleaved the memory cells so that adjacent cells are actually mapped to different frames. This converts a double bit error into a pair of single bit errors both of which can be detected and corrected even by the built-in mechanism.</a:t>
            </a:r>
          </a:p>
          <a:p>
            <a:endParaRPr lang="en-GB" baseline="0" dirty="0" smtClean="0"/>
          </a:p>
          <a:p>
            <a:r>
              <a:rPr lang="en-GB" baseline="0" dirty="0" smtClean="0"/>
              <a:t>Finally we show what a true double bit error looks like. These are the most rare but they do occur. They are rare because of the increased physical separation of cells belonging to the same frame.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Note that the DBE could in fact be a 3-bit or 4-bit upset with the interleaved frame containing an SBE or a DBE but again all of that would be repaired.</a:t>
            </a:r>
          </a:p>
          <a:p>
            <a:r>
              <a:rPr lang="en-GB" baseline="0" dirty="0" smtClean="0"/>
              <a:t>    7-Series - ECC can not deal with this but the SEM IP can be implemented with ‘enhanced repair’ to cover this case using an alternative algorithm. </a:t>
            </a:r>
          </a:p>
          <a:p>
            <a:r>
              <a:rPr lang="en-GB" baseline="0" dirty="0" smtClean="0"/>
              <a:t>    </a:t>
            </a:r>
            <a:r>
              <a:rPr lang="en-GB" baseline="0" dirty="0" err="1" smtClean="0"/>
              <a:t>UltraScale</a:t>
            </a:r>
            <a:r>
              <a:rPr lang="en-GB" baseline="0" dirty="0" smtClean="0"/>
              <a:t> – This device has 2-way physical interleaving and 4-way virtual interleaving (every 4</a:t>
            </a:r>
            <a:r>
              <a:rPr lang="en-GB" baseline="30000" dirty="0" smtClean="0"/>
              <a:t>th</a:t>
            </a:r>
            <a:r>
              <a:rPr lang="en-GB" baseline="0" dirty="0" smtClean="0"/>
              <a:t> bit of a frame contributing to one of four separate ECC in the same physical frame).</a:t>
            </a:r>
            <a:br>
              <a:rPr lang="en-GB" baseline="0" dirty="0" smtClean="0"/>
            </a:br>
            <a:r>
              <a:rPr lang="en-GB" baseline="0" dirty="0" smtClean="0"/>
              <a:t>                        Equivalent to 8-way interleaving with an error detection and correction rate of 99.9%.</a:t>
            </a:r>
          </a:p>
          <a:p>
            <a:r>
              <a:rPr lang="en-GB" baseline="0" dirty="0" smtClean="0"/>
              <a:t>                        SEM IP won’t even attempt to do anything more that the device can do (it might even lower reliability if it did!).</a:t>
            </a:r>
          </a:p>
          <a:p>
            <a:endParaRPr lang="en-GB" baseline="0" dirty="0" smtClean="0"/>
          </a:p>
          <a:p>
            <a:endParaRPr lang="en-GB" baseline="0" dirty="0" smtClean="0"/>
          </a:p>
        </p:txBody>
      </p:sp>
    </p:spTree>
    <p:extLst>
      <p:ext uri="{BB962C8B-B14F-4D97-AF65-F5344CB8AC3E}">
        <p14:creationId xmlns:p14="http://schemas.microsoft.com/office/powerpoint/2010/main" val="187889464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err="1" smtClean="0"/>
              <a:t>UltraScale</a:t>
            </a:r>
            <a:r>
              <a:rPr lang="en-GB" baseline="0" dirty="0" smtClean="0"/>
              <a:t> – This device has 2-way physical interleaving and 4-way virtual interleaving (every 4</a:t>
            </a:r>
            <a:r>
              <a:rPr lang="en-GB" baseline="30000" dirty="0" smtClean="0"/>
              <a:t>th</a:t>
            </a:r>
            <a:r>
              <a:rPr lang="en-GB" baseline="0" dirty="0" smtClean="0"/>
              <a:t> bit of a frame contributing to one of four separate ECC in the same physical frame).</a:t>
            </a:r>
            <a:br>
              <a:rPr lang="en-GB" baseline="0" dirty="0" smtClean="0"/>
            </a:br>
            <a:r>
              <a:rPr lang="en-GB" baseline="0" dirty="0" smtClean="0"/>
              <a:t>                        Equivalent to 8-way interleaving with an error detection and correction rate of 99.9%.</a:t>
            </a:r>
          </a:p>
          <a:p>
            <a:r>
              <a:rPr lang="en-GB" baseline="0" dirty="0" smtClean="0"/>
              <a:t>                        SEM IP won’t even attempt to do anything more that the device can do (it might even lower reliability if it did!).</a:t>
            </a:r>
          </a:p>
          <a:p>
            <a:endParaRPr lang="en-GB" baseline="0" dirty="0" smtClean="0"/>
          </a:p>
          <a:p>
            <a:endParaRPr lang="en-GB" baseline="0" dirty="0" smtClean="0"/>
          </a:p>
        </p:txBody>
      </p:sp>
    </p:spTree>
    <p:extLst>
      <p:ext uri="{BB962C8B-B14F-4D97-AF65-F5344CB8AC3E}">
        <p14:creationId xmlns:p14="http://schemas.microsoft.com/office/powerpoint/2010/main" val="27127351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dirty="0" smtClean="0">
                <a:effectLst/>
              </a:rPr>
              <a:t>Back to the Heathrow incident…</a:t>
            </a:r>
          </a:p>
          <a:p>
            <a:pPr rtl="0"/>
            <a:endParaRPr lang="en-GB" dirty="0" smtClean="0">
              <a:effectLst/>
            </a:endParaRPr>
          </a:p>
          <a:p>
            <a:pPr rtl="0"/>
            <a:r>
              <a:rPr lang="en-GB" dirty="0" smtClean="0">
                <a:effectLst/>
              </a:rPr>
              <a:t>‘</a:t>
            </a:r>
            <a:r>
              <a:rPr lang="en-GB" dirty="0" err="1" smtClean="0">
                <a:effectLst/>
              </a:rPr>
              <a:t>Aviate</a:t>
            </a:r>
            <a:r>
              <a:rPr lang="en-GB" dirty="0" smtClean="0">
                <a:effectLst/>
              </a:rPr>
              <a:t>, Navigate, Communicate’ is a common approach to all flying situations but especially useful during emergency conditions. Aviation studies have found that pilots get so focused on solving a problem in an emergency that they sometimes forget to fly the airplane. </a:t>
            </a:r>
            <a:endParaRPr lang="en-GB" b="0" dirty="0" smtClean="0">
              <a:effectLst/>
            </a:endParaRPr>
          </a:p>
          <a:p>
            <a:pPr rtl="0"/>
            <a:endParaRPr lang="en-GB" b="0" dirty="0" smtClean="0">
              <a:effectLst/>
            </a:endParaRPr>
          </a:p>
          <a:p>
            <a:pPr rtl="0"/>
            <a:r>
              <a:rPr lang="en-GB" b="0" dirty="0" smtClean="0">
                <a:effectLst/>
              </a:rPr>
              <a:t>17 January 2008</a:t>
            </a:r>
          </a:p>
          <a:p>
            <a:pPr rtl="0"/>
            <a:r>
              <a:rPr lang="en-GB" b="0" dirty="0" smtClean="0">
                <a:effectLst/>
              </a:rPr>
              <a:t>Boeing 777 </a:t>
            </a:r>
          </a:p>
          <a:p>
            <a:pPr rtl="0"/>
            <a:r>
              <a:rPr lang="en-GB" b="0" dirty="0" smtClean="0">
                <a:effectLst/>
              </a:rPr>
              <a:t>2 Pratt &amp; Whitney engines</a:t>
            </a:r>
          </a:p>
          <a:p>
            <a:pPr rtl="0"/>
            <a:r>
              <a:rPr lang="en-GB" b="0" dirty="0" smtClean="0">
                <a:effectLst/>
              </a:rPr>
              <a:t>British Airways Flight 38</a:t>
            </a:r>
          </a:p>
          <a:p>
            <a:pPr rtl="0"/>
            <a:endParaRPr lang="en-GB" sz="1200" b="0" kern="1200" dirty="0" smtClean="0">
              <a:solidFill>
                <a:schemeClr val="tx1"/>
              </a:solidFill>
              <a:effectLst/>
              <a:latin typeface="Arial" charset="0"/>
              <a:ea typeface="+mn-ea"/>
              <a:cs typeface="+mn-cs"/>
            </a:endParaRPr>
          </a:p>
          <a:p>
            <a:pPr rtl="0"/>
            <a:r>
              <a:rPr lang="en-GB" sz="1200" b="0" kern="1200" dirty="0" smtClean="0">
                <a:solidFill>
                  <a:schemeClr val="tx1"/>
                </a:solidFill>
                <a:effectLst/>
                <a:latin typeface="Arial" charset="0"/>
                <a:ea typeface="+mn-ea"/>
                <a:cs typeface="+mn-cs"/>
              </a:rPr>
              <a:t>Thanks to the best possible actions of Captain Peter </a:t>
            </a:r>
            <a:r>
              <a:rPr lang="en-GB" sz="1200" b="0" kern="1200" dirty="0" err="1" smtClean="0">
                <a:solidFill>
                  <a:schemeClr val="tx1"/>
                </a:solidFill>
                <a:effectLst/>
                <a:latin typeface="Arial" charset="0"/>
                <a:ea typeface="+mn-ea"/>
                <a:cs typeface="+mn-cs"/>
              </a:rPr>
              <a:t>Burkill</a:t>
            </a:r>
            <a:r>
              <a:rPr lang="en-GB" sz="1200" b="0" kern="1200" dirty="0" smtClean="0">
                <a:solidFill>
                  <a:schemeClr val="tx1"/>
                </a:solidFill>
                <a:effectLst/>
                <a:latin typeface="Arial" charset="0"/>
                <a:ea typeface="+mn-ea"/>
                <a:cs typeface="+mn-cs"/>
              </a:rPr>
              <a:t> (left) and Senior first officer John Coward everyone survived the extremely heavy landing.</a:t>
            </a:r>
          </a:p>
          <a:p>
            <a:pPr rtl="0"/>
            <a:r>
              <a:rPr lang="en-GB" sz="1200" b="0" kern="1200" dirty="0" smtClean="0">
                <a:solidFill>
                  <a:schemeClr val="tx1"/>
                </a:solidFill>
                <a:effectLst/>
                <a:latin typeface="Arial" charset="0"/>
                <a:ea typeface="+mn-ea"/>
                <a:cs typeface="+mn-cs"/>
              </a:rPr>
              <a:t>TRAINING for emergencies would really have helped these gentlemen to do an outstanding job.</a:t>
            </a:r>
            <a:endParaRPr lang="en-GB" b="0" dirty="0" smtClean="0">
              <a:effectLst/>
            </a:endParaRPr>
          </a:p>
          <a:p>
            <a:pPr rtl="0"/>
            <a:endParaRPr lang="en-GB" b="0" dirty="0" smtClean="0">
              <a:effectLst/>
            </a:endParaRPr>
          </a:p>
          <a:p>
            <a:pPr marL="0" indent="0" rtl="0">
              <a:buNone/>
            </a:pPr>
            <a:endParaRPr lang="en-GB" b="0" baseline="0" dirty="0" smtClean="0">
              <a:effectLst/>
            </a:endParaRPr>
          </a:p>
          <a:p>
            <a:pPr marL="0" indent="0" rtl="0">
              <a:buNone/>
            </a:pPr>
            <a:endParaRPr lang="en-GB" b="0" baseline="0" dirty="0" smtClean="0">
              <a:effectLst/>
            </a:endParaRPr>
          </a:p>
        </p:txBody>
      </p:sp>
    </p:spTree>
    <p:extLst>
      <p:ext uri="{BB962C8B-B14F-4D97-AF65-F5344CB8AC3E}">
        <p14:creationId xmlns:p14="http://schemas.microsoft.com/office/powerpoint/2010/main" val="35722758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You can tell pilots what to do in an emergency but it’s far better to show them and let them experience emergencies under controlled conditions.</a:t>
            </a:r>
          </a:p>
          <a:p>
            <a:r>
              <a:rPr lang="en-GB" baseline="0" dirty="0" smtClean="0"/>
              <a:t>EVERYONE learns from these sessions. </a:t>
            </a:r>
          </a:p>
          <a:p>
            <a:r>
              <a:rPr lang="en-GB" baseline="0" dirty="0" smtClean="0"/>
              <a:t>   - Pilots learn what it feels like.</a:t>
            </a:r>
          </a:p>
          <a:p>
            <a:r>
              <a:rPr lang="en-GB" baseline="0" dirty="0" smtClean="0"/>
              <a:t>   - Pilots learn what actions to take.</a:t>
            </a:r>
          </a:p>
          <a:p>
            <a:r>
              <a:rPr lang="en-GB" baseline="0" dirty="0" smtClean="0"/>
              <a:t>   - Operators can see if a pilot is good enough.</a:t>
            </a:r>
          </a:p>
          <a:p>
            <a:r>
              <a:rPr lang="en-GB" baseline="0" dirty="0" smtClean="0"/>
              <a:t>   - Operators can see if it is possible for pilots to cope.</a:t>
            </a:r>
          </a:p>
          <a:p>
            <a:r>
              <a:rPr lang="en-GB" baseline="0" dirty="0" smtClean="0"/>
              <a:t>   - Operators can refine procedures to make it easier for pilots to cope.</a:t>
            </a:r>
          </a:p>
          <a:p>
            <a:r>
              <a:rPr lang="en-GB" baseline="0" dirty="0" smtClean="0"/>
              <a:t>   - Designers and manufactures can learn how to present the high priority information to pilots and not distract them.</a:t>
            </a:r>
          </a:p>
          <a:p>
            <a:r>
              <a:rPr lang="en-GB" baseline="0" dirty="0" smtClean="0"/>
              <a:t>   - Designers and manufactures can decide what the plane should do instead of the pilots (scary!).</a:t>
            </a:r>
          </a:p>
          <a:p>
            <a:endParaRPr lang="en-GB" baseline="0" dirty="0" smtClean="0"/>
          </a:p>
          <a:p>
            <a:r>
              <a:rPr lang="en-GB" baseline="0" dirty="0" smtClean="0"/>
              <a:t>We can simulate SEU to see how an FPGA design AND the system reacts.</a:t>
            </a:r>
          </a:p>
          <a:p>
            <a:r>
              <a:rPr lang="en-GB" baseline="0" dirty="0" smtClean="0"/>
              <a:t>It is one thing to have an idea about what is a good thing to do when and error occurs but it can be extremely useful to see what actually happens. </a:t>
            </a:r>
          </a:p>
        </p:txBody>
      </p:sp>
    </p:spTree>
    <p:extLst>
      <p:ext uri="{BB962C8B-B14F-4D97-AF65-F5344CB8AC3E}">
        <p14:creationId xmlns:p14="http://schemas.microsoft.com/office/powerpoint/2010/main" val="18000931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With such a dramatic</a:t>
            </a:r>
            <a:r>
              <a:rPr lang="en-GB" baseline="0" dirty="0" smtClean="0"/>
              <a:t> reduction in upsets rates and improvements in automatic detection and correction of upsets when they do occur then we really need to take a step back and consider if it is appropriate to apply further mitigation techniques.</a:t>
            </a:r>
          </a:p>
          <a:p>
            <a:endParaRPr lang="en-GB" baseline="0" dirty="0" smtClean="0"/>
          </a:p>
          <a:p>
            <a:r>
              <a:rPr lang="en-GB" baseline="0" dirty="0" smtClean="0"/>
              <a:t>There are a set of questions to ask but how can you answer them unless you know your design, your application AND how it actually behaves when upsets occur?</a:t>
            </a:r>
          </a:p>
          <a:p>
            <a:r>
              <a:rPr lang="en-GB" baseline="0" dirty="0" smtClean="0"/>
              <a:t>The answer is that you run experiments using error injection facilitated by the SEM IP.</a:t>
            </a:r>
          </a:p>
          <a:p>
            <a:endParaRPr lang="en-GB" baseline="0" dirty="0" smtClean="0"/>
          </a:p>
          <a:p>
            <a:r>
              <a:rPr lang="en-GB" baseline="0" dirty="0" smtClean="0"/>
              <a:t>This image is a simple graphical view of an XC7K325T device illustrating where 500 simulated SEU have been injected.</a:t>
            </a:r>
          </a:p>
          <a:p>
            <a:r>
              <a:rPr lang="en-GB" baseline="0" dirty="0" smtClean="0"/>
              <a:t>The colours represent what was observed to happen as a result of each injection.</a:t>
            </a:r>
          </a:p>
          <a:p>
            <a:endParaRPr lang="en-GB" baseline="0" dirty="0" smtClean="0"/>
          </a:p>
          <a:p>
            <a:r>
              <a:rPr lang="en-GB" baseline="0" dirty="0" smtClean="0"/>
              <a:t>This was a super sensitive design deliberately made to test SEM IP and our devices.</a:t>
            </a:r>
            <a:br>
              <a:rPr lang="en-GB" baseline="0" dirty="0" smtClean="0"/>
            </a:br>
            <a:r>
              <a:rPr lang="en-GB" baseline="0" dirty="0" smtClean="0"/>
              <a:t>     Unlike most reals designs, it also detected and ‘latched’ every disturbance so that it wasn’t missed.</a:t>
            </a:r>
            <a:br>
              <a:rPr lang="en-GB" baseline="0" dirty="0" smtClean="0"/>
            </a:br>
            <a:r>
              <a:rPr lang="en-GB" baseline="0" dirty="0" smtClean="0"/>
              <a:t>     i.e. Every disturbance was considered to be ‘catastrophic’ and ‘unacceptable’ which again would rarely be the case in a real design. </a:t>
            </a:r>
          </a:p>
          <a:p>
            <a:endParaRPr lang="en-GB" baseline="0" dirty="0" smtClean="0"/>
          </a:p>
          <a:p>
            <a:r>
              <a:rPr lang="en-GB" baseline="0" dirty="0" smtClean="0"/>
              <a:t>Black = Memory map has ‘holes’; these cells don’t even exist so they could never be flipped by a real SEU either.</a:t>
            </a:r>
          </a:p>
          <a:p>
            <a:r>
              <a:rPr lang="en-GB" baseline="0" dirty="0" smtClean="0"/>
              <a:t>Green = Error injected and corrected but nothing was observed. </a:t>
            </a:r>
            <a:br>
              <a:rPr lang="en-GB" baseline="0" dirty="0" smtClean="0"/>
            </a:br>
            <a:r>
              <a:rPr lang="en-GB" baseline="0" dirty="0" smtClean="0"/>
              <a:t>                  – Some of these will be ‘essential bits’ but no effect observed as a result of the error being present for ~20ms.</a:t>
            </a:r>
          </a:p>
          <a:p>
            <a:endParaRPr lang="en-GB" baseline="0" dirty="0" smtClean="0"/>
          </a:p>
          <a:p>
            <a:endParaRPr lang="en-GB" baseline="0" dirty="0" smtClean="0"/>
          </a:p>
        </p:txBody>
      </p:sp>
    </p:spTree>
    <p:extLst>
      <p:ext uri="{BB962C8B-B14F-4D97-AF65-F5344CB8AC3E}">
        <p14:creationId xmlns:p14="http://schemas.microsoft.com/office/powerpoint/2010/main" val="426005519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Audience participation…</a:t>
            </a:r>
          </a:p>
        </p:txBody>
      </p:sp>
    </p:spTree>
    <p:extLst>
      <p:ext uri="{BB962C8B-B14F-4D97-AF65-F5344CB8AC3E}">
        <p14:creationId xmlns:p14="http://schemas.microsoft.com/office/powerpoint/2010/main" val="3917211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Real figures for</a:t>
            </a:r>
            <a:r>
              <a:rPr lang="en-GB" baseline="0" dirty="0" smtClean="0"/>
              <a:t> a particular technology are extremely valuable but so too is the history of information collected over many years.</a:t>
            </a:r>
          </a:p>
          <a:p>
            <a:endParaRPr lang="en-GB" baseline="0" dirty="0" smtClean="0"/>
          </a:p>
          <a:p>
            <a:r>
              <a:rPr lang="en-GB" baseline="0" dirty="0" smtClean="0"/>
              <a:t>If someone says they can’t use anything less than 90nm because SEU is worse then it just isn’t true when you look at the 7-Series figures. </a:t>
            </a:r>
          </a:p>
          <a:p>
            <a:r>
              <a:rPr lang="en-GB" baseline="0" dirty="0" smtClean="0"/>
              <a:t>We design our silicon to be resilient to SEU and that can make us many times better than other devices implemented in he same or larger geometries.</a:t>
            </a:r>
          </a:p>
          <a:p>
            <a:endParaRPr lang="en-GB" baseline="0" dirty="0" smtClean="0"/>
          </a:p>
          <a:p>
            <a:r>
              <a:rPr lang="en-GB" baseline="0" dirty="0" smtClean="0"/>
              <a:t>Help the numbers to talk to your customers. Most of all, just make sure they know this table is there to be looked at.</a:t>
            </a:r>
          </a:p>
          <a:p>
            <a:endParaRPr lang="en-GB" baseline="0" dirty="0" smtClean="0"/>
          </a:p>
          <a:p>
            <a:r>
              <a:rPr lang="en-GB" baseline="0" dirty="0" smtClean="0"/>
              <a:t>7-Series compared with Virtex-5</a:t>
            </a:r>
          </a:p>
          <a:p>
            <a:r>
              <a:rPr lang="en-GB" baseline="0" dirty="0" smtClean="0"/>
              <a:t>       2× better configuration cells</a:t>
            </a:r>
          </a:p>
          <a:p>
            <a:r>
              <a:rPr lang="en-GB" baseline="0" dirty="0" smtClean="0"/>
              <a:t>       9× better BRAM cells</a:t>
            </a:r>
          </a:p>
          <a:p>
            <a:endParaRPr lang="en-GB" baseline="0" dirty="0" smtClean="0"/>
          </a:p>
          <a:p>
            <a:r>
              <a:rPr lang="en-GB" baseline="0" dirty="0" smtClean="0"/>
              <a:t>At this time </a:t>
            </a:r>
            <a:r>
              <a:rPr lang="en-GB" baseline="0" dirty="0" err="1" smtClean="0"/>
              <a:t>UltraScale</a:t>
            </a:r>
            <a:r>
              <a:rPr lang="en-GB" baseline="0" dirty="0" smtClean="0"/>
              <a:t> is still very new and we have not observed an adequate number of real time soft errors to be statistically meaningful at this time.</a:t>
            </a:r>
          </a:p>
          <a:p>
            <a:r>
              <a:rPr lang="en-GB" baseline="0" dirty="0" smtClean="0"/>
              <a:t>So for now we have inserted guidance figures based on LANSCE neutron beam data.</a:t>
            </a:r>
          </a:p>
          <a:p>
            <a:r>
              <a:rPr lang="en-GB" baseline="0" dirty="0" smtClean="0"/>
              <a:t>Note that due to the lower susceptibility of </a:t>
            </a:r>
            <a:r>
              <a:rPr lang="en-GB" baseline="0" dirty="0" err="1" smtClean="0"/>
              <a:t>UltraScale</a:t>
            </a:r>
            <a:r>
              <a:rPr lang="en-GB" baseline="0" dirty="0" smtClean="0"/>
              <a:t> it will take longer (and/or more devices) to observe an adequate number of upsets so we couldn’t wait that long! ;-) </a:t>
            </a:r>
            <a:endParaRPr lang="en-GB" dirty="0"/>
          </a:p>
        </p:txBody>
      </p:sp>
    </p:spTree>
    <p:extLst>
      <p:ext uri="{BB962C8B-B14F-4D97-AF65-F5344CB8AC3E}">
        <p14:creationId xmlns:p14="http://schemas.microsoft.com/office/powerpoint/2010/main" val="73954514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Audience participation…</a:t>
            </a:r>
          </a:p>
        </p:txBody>
      </p:sp>
    </p:spTree>
    <p:extLst>
      <p:ext uri="{BB962C8B-B14F-4D97-AF65-F5344CB8AC3E}">
        <p14:creationId xmlns:p14="http://schemas.microsoft.com/office/powerpoint/2010/main" val="398405846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The engine is most likely to fail at the point of most stress (high power setting).</a:t>
            </a:r>
          </a:p>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The issue is that this is also the most unhelpful time!</a:t>
            </a:r>
            <a:endParaRPr lang="en-GB" b="0" baseline="0" dirty="0" smtClean="0"/>
          </a:p>
        </p:txBody>
      </p:sp>
    </p:spTree>
    <p:extLst>
      <p:ext uri="{BB962C8B-B14F-4D97-AF65-F5344CB8AC3E}">
        <p14:creationId xmlns:p14="http://schemas.microsoft.com/office/powerpoint/2010/main" val="10473618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Tempting to think that with 2 engines you don’t have to do anything because</a:t>
            </a:r>
            <a:r>
              <a:rPr lang="en-GB" b="0" baseline="0" dirty="0" smtClean="0">
                <a:effectLst/>
                <a:latin typeface="Source Sans Pro"/>
              </a:rPr>
              <a:t> the other engine is there to see you through it.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0" baseline="0" dirty="0" smtClean="0">
                <a:effectLst/>
                <a:latin typeface="Source Sans Pro"/>
              </a:rPr>
              <a:t>But no…</a:t>
            </a:r>
            <a:endParaRPr lang="en-GB" b="0" baseline="0" dirty="0" smtClean="0"/>
          </a:p>
        </p:txBody>
      </p:sp>
    </p:spTree>
    <p:extLst>
      <p:ext uri="{BB962C8B-B14F-4D97-AF65-F5344CB8AC3E}">
        <p14:creationId xmlns:p14="http://schemas.microsoft.com/office/powerpoint/2010/main" val="27629359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Lost HALF of your power.</a:t>
            </a:r>
          </a:p>
          <a:p>
            <a:pPr marL="0" marR="0" indent="0" algn="l" defTabSz="914400" rtl="0" eaLnBrk="0" fontAlgn="base" latinLnBrk="0" hangingPunct="0">
              <a:lnSpc>
                <a:spcPct val="100000"/>
              </a:lnSpc>
              <a:spcBef>
                <a:spcPct val="30000"/>
              </a:spcBef>
              <a:spcAft>
                <a:spcPct val="0"/>
              </a:spcAft>
              <a:buClrTx/>
              <a:buSzTx/>
              <a:buFontTx/>
              <a:buNone/>
              <a:tabLst/>
              <a:defRPr/>
            </a:pPr>
            <a:r>
              <a:rPr lang="en-GB" b="0" baseline="0" dirty="0" smtClean="0">
                <a:effectLst/>
                <a:latin typeface="Source Sans Pro"/>
              </a:rPr>
              <a:t>Failed engine is now dead weight to carry AND the propeller becomes drag.</a:t>
            </a:r>
            <a:endParaRPr lang="en-GB" b="0" baseline="0" dirty="0" smtClean="0"/>
          </a:p>
        </p:txBody>
      </p:sp>
    </p:spTree>
    <p:extLst>
      <p:ext uri="{BB962C8B-B14F-4D97-AF65-F5344CB8AC3E}">
        <p14:creationId xmlns:p14="http://schemas.microsoft.com/office/powerpoint/2010/main" val="213276351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Lost HALF of your power.</a:t>
            </a:r>
          </a:p>
          <a:p>
            <a:pPr marL="0" marR="0" indent="0" algn="l" defTabSz="914400" rtl="0" eaLnBrk="0" fontAlgn="base" latinLnBrk="0" hangingPunct="0">
              <a:lnSpc>
                <a:spcPct val="100000"/>
              </a:lnSpc>
              <a:spcBef>
                <a:spcPct val="30000"/>
              </a:spcBef>
              <a:spcAft>
                <a:spcPct val="0"/>
              </a:spcAft>
              <a:buClrTx/>
              <a:buSzTx/>
              <a:buFontTx/>
              <a:buNone/>
              <a:tabLst/>
              <a:defRPr/>
            </a:pPr>
            <a:r>
              <a:rPr lang="en-GB" b="0" baseline="0" dirty="0" smtClean="0">
                <a:effectLst/>
                <a:latin typeface="Source Sans Pro"/>
              </a:rPr>
              <a:t>Failed engine is now dead weight to carry AND the propeller becomes drag.</a:t>
            </a:r>
            <a:endParaRPr lang="en-GB" b="0" baseline="0" dirty="0" smtClean="0"/>
          </a:p>
        </p:txBody>
      </p:sp>
    </p:spTree>
    <p:extLst>
      <p:ext uri="{BB962C8B-B14F-4D97-AF65-F5344CB8AC3E}">
        <p14:creationId xmlns:p14="http://schemas.microsoft.com/office/powerpoint/2010/main" val="337528333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Lost HALF of your power.</a:t>
            </a:r>
          </a:p>
          <a:p>
            <a:pPr marL="0" marR="0" indent="0" algn="l" defTabSz="914400" rtl="0" eaLnBrk="0" fontAlgn="base" latinLnBrk="0" hangingPunct="0">
              <a:lnSpc>
                <a:spcPct val="100000"/>
              </a:lnSpc>
              <a:spcBef>
                <a:spcPct val="30000"/>
              </a:spcBef>
              <a:spcAft>
                <a:spcPct val="0"/>
              </a:spcAft>
              <a:buClrTx/>
              <a:buSzTx/>
              <a:buFontTx/>
              <a:buNone/>
              <a:tabLst/>
              <a:defRPr/>
            </a:pPr>
            <a:r>
              <a:rPr lang="en-GB" b="0" baseline="0" dirty="0" smtClean="0">
                <a:effectLst/>
                <a:latin typeface="Source Sans Pro"/>
              </a:rPr>
              <a:t>Failed engine is now dead weight to carry AND the propeller becomes drag.</a:t>
            </a:r>
            <a:endParaRPr lang="en-GB" b="0" baseline="0" dirty="0" smtClean="0"/>
          </a:p>
        </p:txBody>
      </p:sp>
    </p:spTree>
    <p:extLst>
      <p:ext uri="{BB962C8B-B14F-4D97-AF65-F5344CB8AC3E}">
        <p14:creationId xmlns:p14="http://schemas.microsoft.com/office/powerpoint/2010/main" val="32828191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Lost HALF of your power.</a:t>
            </a:r>
          </a:p>
          <a:p>
            <a:pPr marL="0" marR="0" indent="0" algn="l" defTabSz="914400" rtl="0" eaLnBrk="0" fontAlgn="base" latinLnBrk="0" hangingPunct="0">
              <a:lnSpc>
                <a:spcPct val="100000"/>
              </a:lnSpc>
              <a:spcBef>
                <a:spcPct val="30000"/>
              </a:spcBef>
              <a:spcAft>
                <a:spcPct val="0"/>
              </a:spcAft>
              <a:buClrTx/>
              <a:buSzTx/>
              <a:buFontTx/>
              <a:buNone/>
              <a:tabLst/>
              <a:defRPr/>
            </a:pPr>
            <a:r>
              <a:rPr lang="en-GB" b="0" baseline="0" dirty="0" smtClean="0">
                <a:effectLst/>
                <a:latin typeface="Source Sans Pro"/>
              </a:rPr>
              <a:t>Failed engine is now dead weight to carry AND the propeller becomes drag.</a:t>
            </a:r>
            <a:endParaRPr lang="en-GB" b="0" baseline="0" dirty="0" smtClean="0"/>
          </a:p>
        </p:txBody>
      </p:sp>
    </p:spTree>
    <p:extLst>
      <p:ext uri="{BB962C8B-B14F-4D97-AF65-F5344CB8AC3E}">
        <p14:creationId xmlns:p14="http://schemas.microsoft.com/office/powerpoint/2010/main" val="17657860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Lost HALF of your power.</a:t>
            </a:r>
          </a:p>
          <a:p>
            <a:pPr marL="0" marR="0" indent="0" algn="l" defTabSz="914400" rtl="0" eaLnBrk="0" fontAlgn="base" latinLnBrk="0" hangingPunct="0">
              <a:lnSpc>
                <a:spcPct val="100000"/>
              </a:lnSpc>
              <a:spcBef>
                <a:spcPct val="30000"/>
              </a:spcBef>
              <a:spcAft>
                <a:spcPct val="0"/>
              </a:spcAft>
              <a:buClrTx/>
              <a:buSzTx/>
              <a:buFontTx/>
              <a:buNone/>
              <a:tabLst/>
              <a:defRPr/>
            </a:pPr>
            <a:r>
              <a:rPr lang="en-GB" b="0" baseline="0" dirty="0" smtClean="0">
                <a:effectLst/>
                <a:latin typeface="Source Sans Pro"/>
              </a:rPr>
              <a:t>Failed engine is now dead weight to carry AND the propeller becomes drag.</a:t>
            </a:r>
            <a:endParaRPr lang="en-GB" b="0" baseline="0" dirty="0" smtClean="0"/>
          </a:p>
        </p:txBody>
      </p:sp>
    </p:spTree>
    <p:extLst>
      <p:ext uri="{BB962C8B-B14F-4D97-AF65-F5344CB8AC3E}">
        <p14:creationId xmlns:p14="http://schemas.microsoft.com/office/powerpoint/2010/main" val="123190118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2 engines;</a:t>
            </a:r>
            <a:r>
              <a:rPr lang="en-GB" b="0" baseline="0" dirty="0" smtClean="0">
                <a:effectLst/>
                <a:latin typeface="Source Sans Pro"/>
              </a:rPr>
              <a:t> lose control and even if you recover you haven’t been looking for somewhere to land.</a:t>
            </a:r>
            <a:endParaRPr lang="en-GB" b="0" dirty="0" smtClean="0">
              <a:effectLst/>
              <a:latin typeface="Source Sans Pro"/>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b="0" dirty="0" smtClean="0">
              <a:effectLst/>
              <a:latin typeface="Source Sans Pro"/>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b="0" dirty="0" smtClean="0">
              <a:effectLst/>
              <a:latin typeface="Source Sans Pro"/>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Single engine failure</a:t>
            </a:r>
            <a:r>
              <a:rPr lang="en-GB" b="0" baseline="0" dirty="0" smtClean="0">
                <a:effectLst/>
                <a:latin typeface="Source Sans Pro"/>
              </a:rPr>
              <a:t> does mean that you are going down but all you have to do is push the stick forward to maintain airspeed and look for somewhere to land. </a:t>
            </a:r>
            <a:endParaRPr lang="en-GB" b="0" baseline="0" dirty="0" smtClean="0"/>
          </a:p>
        </p:txBody>
      </p:sp>
    </p:spTree>
    <p:extLst>
      <p:ext uri="{BB962C8B-B14F-4D97-AF65-F5344CB8AC3E}">
        <p14:creationId xmlns:p14="http://schemas.microsoft.com/office/powerpoint/2010/main" val="12036521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The bad news is that we are going</a:t>
            </a:r>
            <a:r>
              <a:rPr lang="en-GB" b="0" baseline="0" dirty="0" smtClean="0">
                <a:effectLst/>
                <a:latin typeface="Source Sans Pro"/>
              </a:rPr>
              <a:t> down!</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0" baseline="0" dirty="0" smtClean="0">
              <a:effectLst/>
              <a:latin typeface="Source Sans Pro"/>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b="0" baseline="0" dirty="0" smtClean="0">
                <a:effectLst/>
                <a:latin typeface="Source Sans Pro"/>
              </a:rPr>
              <a:t>BUT that means we have a plan and we know that is the plan!</a:t>
            </a:r>
            <a:endParaRPr lang="en-GB" b="0" baseline="0" dirty="0" smtClean="0"/>
          </a:p>
        </p:txBody>
      </p:sp>
    </p:spTree>
    <p:extLst>
      <p:ext uri="{BB962C8B-B14F-4D97-AF65-F5344CB8AC3E}">
        <p14:creationId xmlns:p14="http://schemas.microsoft.com/office/powerpoint/2010/main" val="38374231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Rosetta collects REAL upsets from various locations and altitudes and tells us what really happens to our devices </a:t>
            </a:r>
            <a:r>
              <a:rPr lang="en-GB" baseline="0" dirty="0" smtClean="0"/>
              <a:t>in our atmosphere.</a:t>
            </a:r>
          </a:p>
          <a:p>
            <a:r>
              <a:rPr lang="en-GB" baseline="0" dirty="0" smtClean="0"/>
              <a:t>Please remember that this covers the vast majority of customer applications (i.e. not everyone is involved in particle physics with high energy particle accelerators).</a:t>
            </a:r>
          </a:p>
          <a:p>
            <a:endParaRPr lang="en-GB" baseline="0" dirty="0" smtClean="0"/>
          </a:p>
          <a:p>
            <a:r>
              <a:rPr lang="en-GB" baseline="0" dirty="0" smtClean="0"/>
              <a:t>The majority of accelerate beam testing and evaluation takes place at LANSCE (neutron) and UC Davis Crocker Laboratory (protons).</a:t>
            </a:r>
          </a:p>
          <a:p>
            <a:r>
              <a:rPr lang="en-GB" baseline="0" dirty="0" smtClean="0"/>
              <a:t>This gives us early indications of susceptibility which will be refined by the REAL data as it is collected over time.</a:t>
            </a:r>
          </a:p>
          <a:p>
            <a:r>
              <a:rPr lang="en-GB" baseline="0" dirty="0" smtClean="0"/>
              <a:t>Most of all, beam testing gives us the opportunity to test the detection and correction mitigation schemes as well as stress test the devices.</a:t>
            </a:r>
          </a:p>
          <a:p>
            <a:r>
              <a:rPr lang="en-GB" baseline="0" dirty="0" smtClean="0"/>
              <a:t> </a:t>
            </a:r>
          </a:p>
          <a:p>
            <a:endParaRPr lang="en-GB" baseline="0" dirty="0" smtClean="0"/>
          </a:p>
        </p:txBody>
      </p:sp>
    </p:spTree>
    <p:extLst>
      <p:ext uri="{BB962C8B-B14F-4D97-AF65-F5344CB8AC3E}">
        <p14:creationId xmlns:p14="http://schemas.microsoft.com/office/powerpoint/2010/main" val="376026843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Although the propeller will result in some drag</a:t>
            </a:r>
            <a:r>
              <a:rPr lang="en-GB" b="0" baseline="0" dirty="0" smtClean="0">
                <a:effectLst/>
                <a:latin typeface="Source Sans Pro"/>
              </a:rPr>
              <a:t> a turboprop </a:t>
            </a:r>
            <a:r>
              <a:rPr lang="en-GB" b="0" dirty="0" smtClean="0">
                <a:effectLst/>
                <a:latin typeface="Source Sans Pro"/>
              </a:rPr>
              <a:t>propeller</a:t>
            </a:r>
            <a:r>
              <a:rPr lang="en-GB" b="0" baseline="0" dirty="0" smtClean="0">
                <a:effectLst/>
                <a:latin typeface="Source Sans Pro"/>
              </a:rPr>
              <a:t> will be free to windmill.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0" baseline="0" dirty="0" smtClean="0">
              <a:effectLst/>
              <a:latin typeface="Source Sans Pro"/>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b="0" baseline="0" dirty="0" smtClean="0">
                <a:effectLst/>
                <a:latin typeface="Source Sans Pro"/>
              </a:rPr>
              <a:t>The key thing to notice is that the aircraft is fundamentally stable and all the pilot needs to do first is to maintain airspeed.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0" baseline="0" dirty="0" smtClean="0">
              <a:effectLst/>
              <a:latin typeface="Source Sans Pro"/>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GB" b="0" baseline="0" dirty="0" smtClean="0"/>
          </a:p>
        </p:txBody>
      </p:sp>
    </p:spTree>
    <p:extLst>
      <p:ext uri="{BB962C8B-B14F-4D97-AF65-F5344CB8AC3E}">
        <p14:creationId xmlns:p14="http://schemas.microsoft.com/office/powerpoint/2010/main" val="52425379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You are not having to wrestle the controls to</a:t>
            </a:r>
            <a:r>
              <a:rPr lang="en-GB" b="0" baseline="0" dirty="0" smtClean="0">
                <a:effectLst/>
                <a:latin typeface="Source Sans Pro"/>
              </a:rPr>
              <a:t> remain stable so much easier and quicker to focus on the next tasks </a:t>
            </a:r>
            <a:endParaRPr lang="en-GB" b="0" baseline="0" dirty="0" smtClean="0"/>
          </a:p>
        </p:txBody>
      </p:sp>
    </p:spTree>
    <p:extLst>
      <p:ext uri="{BB962C8B-B14F-4D97-AF65-F5344CB8AC3E}">
        <p14:creationId xmlns:p14="http://schemas.microsoft.com/office/powerpoint/2010/main" val="337635909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So with all that about aircraft in mind we return to our FPGA and at all times we should consider if ‘simple’ outweighs ‘complicated’ when it comes to achieving a reliable solution even when failure (upsets</a:t>
            </a:r>
            <a:r>
              <a:rPr lang="en-GB" baseline="0" smtClean="0"/>
              <a:t>) occur. </a:t>
            </a:r>
            <a:endParaRPr lang="en-GB" baseline="0" dirty="0" smtClean="0"/>
          </a:p>
          <a:p>
            <a:endParaRPr lang="en-GB" baseline="0" dirty="0" smtClean="0"/>
          </a:p>
          <a:p>
            <a:endParaRPr lang="en-GB" baseline="0" dirty="0" smtClean="0"/>
          </a:p>
          <a:p>
            <a:r>
              <a:rPr lang="en-GB" baseline="0" dirty="0" smtClean="0"/>
              <a:t>On the scale of risk the flip-flops are the lowest in a Xilinx FPGA so it really is highly questionable as to if you should attempt any form of mitigation for this.</a:t>
            </a:r>
          </a:p>
          <a:p>
            <a:endParaRPr lang="en-GB" baseline="0" dirty="0" smtClean="0"/>
          </a:p>
          <a:p>
            <a:r>
              <a:rPr lang="en-GB" baseline="0" dirty="0" smtClean="0"/>
              <a:t>In contrast, flip-flops could well be your main concern in an ASIC design and this has almost certainly been the main driver for the TMR schemes.  </a:t>
            </a:r>
          </a:p>
          <a:p>
            <a:endParaRPr lang="en-GB" baseline="0" dirty="0" smtClean="0"/>
          </a:p>
          <a:p>
            <a:r>
              <a:rPr lang="en-GB" baseline="0" dirty="0" smtClean="0"/>
              <a:t>Schemes like DMR and TMR only improve reliability ‘by design’. Just like having 2 engines on an aircraft, the probability of any one module failing increased because there are more modules there to fail! TMR may well mean that you need a larger device and will therefore increase the upset rate for configuration as well. </a:t>
            </a:r>
          </a:p>
          <a:p>
            <a:endParaRPr lang="en-GB" baseline="0" dirty="0" smtClean="0"/>
          </a:p>
          <a:p>
            <a:r>
              <a:rPr lang="en-GB" baseline="0" dirty="0" smtClean="0"/>
              <a:t>As with the B777 crash at Heathrow, don’t just think that adding TMR means you won’t have failures. You must look out for common points of failure.</a:t>
            </a:r>
          </a:p>
          <a:p>
            <a:r>
              <a:rPr lang="en-GB" baseline="0" dirty="0" smtClean="0"/>
              <a:t>  Isolation Design Flow is a way to create a design in which modules are physically isolated inside the device when placing and routing.</a:t>
            </a:r>
            <a:br>
              <a:rPr lang="en-GB" baseline="0" dirty="0" smtClean="0"/>
            </a:br>
            <a:r>
              <a:rPr lang="en-GB" baseline="0" dirty="0" smtClean="0"/>
              <a:t>  But watch out for the ‘weakest link’; there is little point making a super reliable FPGA design that will then be brought down by a bad power supply or board connector.</a:t>
            </a:r>
          </a:p>
          <a:p>
            <a:r>
              <a:rPr lang="en-GB" baseline="0" dirty="0" smtClean="0"/>
              <a:t/>
            </a:r>
            <a:br>
              <a:rPr lang="en-GB" baseline="0" dirty="0" smtClean="0"/>
            </a:br>
            <a:r>
              <a:rPr lang="en-GB" baseline="0" dirty="0" smtClean="0"/>
              <a:t>All of these mitigation schemes add complexity to the design so need to be very careful not to create new issues. </a:t>
            </a:r>
            <a:br>
              <a:rPr lang="en-GB" baseline="0" dirty="0" smtClean="0"/>
            </a:br>
            <a:r>
              <a:rPr lang="en-GB" baseline="0" dirty="0" smtClean="0"/>
              <a:t>   The ability to simulate/emulate SEU in the configuration is also a ‘back door’ way to create data errors and at least prove that mitigation schemes are working. </a:t>
            </a:r>
          </a:p>
          <a:p>
            <a:endParaRPr lang="en-GB" baseline="0" dirty="0" smtClean="0"/>
          </a:p>
          <a:p>
            <a:endParaRPr lang="en-GB" baseline="0" dirty="0" smtClean="0"/>
          </a:p>
          <a:p>
            <a:endParaRPr lang="en-GB" baseline="0" dirty="0" smtClean="0"/>
          </a:p>
          <a:p>
            <a:endParaRPr lang="en-GB" baseline="0" dirty="0" smtClean="0"/>
          </a:p>
          <a:p>
            <a:endParaRPr lang="en-GB" baseline="0" dirty="0" smtClean="0"/>
          </a:p>
          <a:p>
            <a:endParaRPr lang="en-GB" baseline="0" dirty="0" smtClean="0"/>
          </a:p>
          <a:p>
            <a:endParaRPr lang="en-GB" baseline="0" dirty="0" smtClean="0"/>
          </a:p>
        </p:txBody>
      </p:sp>
    </p:spTree>
    <p:extLst>
      <p:ext uri="{BB962C8B-B14F-4D97-AF65-F5344CB8AC3E}">
        <p14:creationId xmlns:p14="http://schemas.microsoft.com/office/powerpoint/2010/main" val="377222706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The highest risk inside your design are BRAM contents. </a:t>
            </a:r>
          </a:p>
          <a:p>
            <a:r>
              <a:rPr lang="en-GB" baseline="0" dirty="0" smtClean="0"/>
              <a:t>Typically way more ‘bits’ of RAM are used than flip-flops and they have a higher susceptibility (as represented by the area in my slide).</a:t>
            </a:r>
          </a:p>
          <a:p>
            <a:endParaRPr lang="en-GB" baseline="0" dirty="0" smtClean="0"/>
          </a:p>
          <a:p>
            <a:r>
              <a:rPr lang="en-GB" baseline="0" dirty="0" smtClean="0"/>
              <a:t>You decide which BRAMs to protect using the ECC feature. </a:t>
            </a:r>
            <a:br>
              <a:rPr lang="en-GB" baseline="0" dirty="0" smtClean="0"/>
            </a:br>
            <a:r>
              <a:rPr lang="en-GB" baseline="0" dirty="0" smtClean="0"/>
              <a:t>The only issue is that the ECC scheme results in some restrictions.</a:t>
            </a:r>
            <a:br>
              <a:rPr lang="en-GB" baseline="0" dirty="0" smtClean="0"/>
            </a:br>
            <a:r>
              <a:rPr lang="en-GB" baseline="0" dirty="0" smtClean="0"/>
              <a:t>    64-bit data path.</a:t>
            </a:r>
            <a:br>
              <a:rPr lang="en-GB" baseline="0" dirty="0" smtClean="0"/>
            </a:br>
            <a:r>
              <a:rPr lang="en-GB" baseline="0" dirty="0" smtClean="0"/>
              <a:t>    11.1% of the memory is now used to hold 8-bit ECC for each 64-bit word and is no longer available for user data.</a:t>
            </a:r>
          </a:p>
          <a:p>
            <a:r>
              <a:rPr lang="en-GB" baseline="0" dirty="0" smtClean="0"/>
              <a:t>    512 × 64-bits won’t be a natural fit for every data path so this may lead to wasted memory or other ‘formatting’ logic (which has it’s own risk of upsets).</a:t>
            </a:r>
          </a:p>
          <a:p>
            <a:r>
              <a:rPr lang="en-GB" baseline="0" dirty="0" smtClean="0"/>
              <a:t>    Simple Dual Port (SDP) only so ‘A’ is only for reading and ‘B’ is only for writing but this covers most cases including FIFO buffers. </a:t>
            </a:r>
          </a:p>
          <a:p>
            <a:endParaRPr lang="en-GB" baseline="0" dirty="0" smtClean="0"/>
          </a:p>
          <a:p>
            <a:r>
              <a:rPr lang="en-GB" baseline="0" dirty="0" smtClean="0"/>
              <a:t>BRAM is NOT a standard memory from an ASIC library. </a:t>
            </a:r>
            <a:br>
              <a:rPr lang="en-GB" baseline="0" dirty="0" smtClean="0"/>
            </a:br>
            <a:r>
              <a:rPr lang="en-GB" baseline="0" dirty="0" smtClean="0"/>
              <a:t>    Not just ‘ECC’; this is ‘ECC with 4-way interleaving’.</a:t>
            </a:r>
          </a:p>
          <a:p>
            <a:r>
              <a:rPr lang="en-GB" baseline="0" dirty="0" smtClean="0"/>
              <a:t>    Multiple bit upsets are converted into sets of single bit errors spread across different ‘words’.</a:t>
            </a:r>
          </a:p>
          <a:p>
            <a:r>
              <a:rPr lang="en-GB" baseline="0" dirty="0" smtClean="0"/>
              <a:t>    No double bit errors in the same frame have ever been observed during our testing (we can inly test through writing deliberate faults into memory for testing).</a:t>
            </a:r>
          </a:p>
          <a:p>
            <a:endParaRPr lang="en-GB" baseline="0" dirty="0" smtClean="0"/>
          </a:p>
          <a:p>
            <a:r>
              <a:rPr lang="en-GB" baseline="0" dirty="0" smtClean="0"/>
              <a:t> </a:t>
            </a:r>
          </a:p>
        </p:txBody>
      </p:sp>
    </p:spTree>
    <p:extLst>
      <p:ext uri="{BB962C8B-B14F-4D97-AF65-F5344CB8AC3E}">
        <p14:creationId xmlns:p14="http://schemas.microsoft.com/office/powerpoint/2010/main" val="251731039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Certainly by the time we get </a:t>
            </a:r>
            <a:r>
              <a:rPr lang="en-GB" baseline="0" dirty="0" err="1" smtClean="0"/>
              <a:t>UltraScale</a:t>
            </a:r>
            <a:r>
              <a:rPr lang="en-GB" baseline="0" dirty="0" smtClean="0"/>
              <a:t>+ the percentage of non-correctable upsets will be incredibly small.</a:t>
            </a:r>
          </a:p>
          <a:p>
            <a:endParaRPr lang="en-GB" baseline="0" dirty="0" smtClean="0"/>
          </a:p>
          <a:p>
            <a:r>
              <a:rPr lang="en-GB" baseline="0" dirty="0" smtClean="0"/>
              <a:t>A key message in this presentation is to make people stop and think about this changing situation.</a:t>
            </a:r>
          </a:p>
          <a:p>
            <a:r>
              <a:rPr lang="en-GB" baseline="0" dirty="0" smtClean="0"/>
              <a:t>Relatively speaking, even the critical bits of a Xilinx FPGA are less of an issue than the flip-flops in a typical ASIC.</a:t>
            </a:r>
          </a:p>
          <a:p>
            <a:endParaRPr lang="en-GB" baseline="0" dirty="0" smtClean="0"/>
          </a:p>
          <a:p>
            <a:r>
              <a:rPr lang="en-GB" baseline="0" dirty="0" smtClean="0"/>
              <a:t>The consideration for design operation is that an upset may have an impact on operation until it is detected and corrected. </a:t>
            </a:r>
          </a:p>
          <a:p>
            <a:r>
              <a:rPr lang="en-GB" baseline="0" dirty="0" smtClean="0"/>
              <a:t>So unlike a flip to single flip-flop in a design, a flip to a configuration cell could result in corrupted data for several milliseconds.</a:t>
            </a:r>
          </a:p>
          <a:p>
            <a:endParaRPr lang="en-GB" baseline="0" dirty="0" smtClean="0"/>
          </a:p>
          <a:p>
            <a:endParaRPr lang="en-GB" baseline="0" dirty="0" smtClean="0"/>
          </a:p>
        </p:txBody>
      </p:sp>
    </p:spTree>
    <p:extLst>
      <p:ext uri="{BB962C8B-B14F-4D97-AF65-F5344CB8AC3E}">
        <p14:creationId xmlns:p14="http://schemas.microsoft.com/office/powerpoint/2010/main" val="223041180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Since</a:t>
            </a:r>
            <a:r>
              <a:rPr lang="en-GB" baseline="0" dirty="0" smtClean="0"/>
              <a:t> non-essential bits are the highest proportion of the configuration cells, a proportionally high number of upsets will occur in these non-essential bits and have no effect on the operation of the design. However, all upsets are detected so if you overreact to every reported detection then you can have a more negative effect on operation than doing nothing. This is particularly true if the reaction is incorrect which is always possible when mitigation schemes are over complicated.</a:t>
            </a:r>
          </a:p>
          <a:p>
            <a:endParaRPr lang="en-GB" baseline="0" dirty="0" smtClean="0"/>
          </a:p>
          <a:p>
            <a:r>
              <a:rPr lang="en-GB" baseline="0" dirty="0" smtClean="0"/>
              <a:t>Once you have a design you can know which are the essential bits (EBD file). You can therefore filter out upsets related to non-essential bits and only react to those that MIGHT have an effect. Even then, you could easily be reacting 30 times more than you need to (i.e. 30% essential bits but you only care about 1% critical bits).</a:t>
            </a:r>
          </a:p>
          <a:p>
            <a:endParaRPr lang="en-GB" baseline="0" dirty="0" smtClean="0"/>
          </a:p>
          <a:p>
            <a:r>
              <a:rPr lang="en-GB" baseline="0" dirty="0" smtClean="0"/>
              <a:t>Using ‘Prioritised Essential Bits’ (available in ISE in a limited way or more comprehensively in </a:t>
            </a:r>
            <a:r>
              <a:rPr lang="en-GB" baseline="0" dirty="0" err="1" smtClean="0"/>
              <a:t>Vivado</a:t>
            </a:r>
            <a:r>
              <a:rPr lang="en-GB" baseline="0" dirty="0" smtClean="0"/>
              <a:t>) you can tag different parts of your design and then generate a mask of only the essential bits that relate to circuits that are important to you.</a:t>
            </a:r>
          </a:p>
          <a:p>
            <a:endParaRPr lang="en-GB" baseline="0" dirty="0" smtClean="0"/>
          </a:p>
          <a:p>
            <a:r>
              <a:rPr lang="en-GB" baseline="0" dirty="0" smtClean="0"/>
              <a:t>  </a:t>
            </a:r>
          </a:p>
          <a:p>
            <a:endParaRPr lang="en-GB" baseline="0" dirty="0" smtClean="0"/>
          </a:p>
          <a:p>
            <a:r>
              <a:rPr lang="en-GB" baseline="0" dirty="0" smtClean="0"/>
              <a:t> </a:t>
            </a:r>
            <a:r>
              <a:rPr lang="en-GB" dirty="0" smtClean="0"/>
              <a:t>The majority of upsets</a:t>
            </a:r>
            <a:r>
              <a:rPr lang="en-GB" baseline="0" dirty="0" smtClean="0"/>
              <a:t> will </a:t>
            </a:r>
            <a:r>
              <a:rPr lang="en-GB" baseline="0" dirty="0" err="1" smtClean="0"/>
              <a:t>oc</a:t>
            </a:r>
            <a:r>
              <a:rPr lang="en-GB" baseline="0" dirty="0" smtClean="0"/>
              <a:t> </a:t>
            </a:r>
            <a:r>
              <a:rPr lang="en-GB" dirty="0" smtClean="0"/>
              <a:t>demo</a:t>
            </a:r>
            <a:r>
              <a:rPr lang="en-GB" baseline="0" dirty="0" smtClean="0"/>
              <a:t> was made to fail!</a:t>
            </a:r>
          </a:p>
          <a:p>
            <a:r>
              <a:rPr lang="en-GB" baseline="0" dirty="0" smtClean="0"/>
              <a:t>    - It was designed to be deliberately sensitive to upsets.</a:t>
            </a:r>
          </a:p>
          <a:p>
            <a:r>
              <a:rPr lang="en-GB" baseline="0" dirty="0" smtClean="0"/>
              <a:t>    - It was designed to make very upset observable.</a:t>
            </a:r>
          </a:p>
          <a:p>
            <a:r>
              <a:rPr lang="en-GB" baseline="0" dirty="0" smtClean="0"/>
              <a:t>You can even put out the challenge to the audience to create a ‘crazy design’ that has a higher susceptibility </a:t>
            </a:r>
            <a:r>
              <a:rPr lang="en-GB" baseline="0" dirty="0" smtClean="0">
                <a:sym typeface="Wingdings" pitchFamily="2" charset="2"/>
              </a:rPr>
              <a:t></a:t>
            </a:r>
            <a:r>
              <a:rPr lang="en-GB" baseline="0" dirty="0" smtClean="0"/>
              <a:t> </a:t>
            </a:r>
          </a:p>
          <a:p>
            <a:endParaRPr lang="en-GB" baseline="0" dirty="0" smtClean="0"/>
          </a:p>
          <a:p>
            <a:r>
              <a:rPr lang="en-GB" baseline="0" dirty="0" smtClean="0"/>
              <a:t>Real designs are not this sensitive. </a:t>
            </a:r>
          </a:p>
          <a:p>
            <a:r>
              <a:rPr lang="en-GB" baseline="0" dirty="0" smtClean="0"/>
              <a:t>More significantly, the majority of upsets that actually do occur to a design pass by unobserved.</a:t>
            </a:r>
          </a:p>
          <a:p>
            <a:r>
              <a:rPr lang="en-GB" baseline="0" dirty="0" smtClean="0"/>
              <a:t>This is where an example can be helpful…</a:t>
            </a:r>
          </a:p>
          <a:p>
            <a:endParaRPr lang="en-GB" baseline="0" dirty="0" smtClean="0"/>
          </a:p>
          <a:p>
            <a:r>
              <a:rPr lang="en-GB" baseline="0" dirty="0" smtClean="0"/>
              <a:t>e.g. Processing a video image an upset results in a spot on a display for 25ms (detection and correction time).</a:t>
            </a:r>
          </a:p>
          <a:p>
            <a:r>
              <a:rPr lang="en-GB" baseline="0" dirty="0" smtClean="0"/>
              <a:t>      - This </a:t>
            </a:r>
            <a:r>
              <a:rPr lang="en-GB" i="1" baseline="0" dirty="0" smtClean="0"/>
              <a:t>may</a:t>
            </a:r>
            <a:r>
              <a:rPr lang="en-GB" baseline="0" dirty="0" smtClean="0"/>
              <a:t> have been observable but did it really impact the operation of the product? NO </a:t>
            </a:r>
            <a:r>
              <a:rPr lang="en-GB" baseline="0" dirty="0" smtClean="0">
                <a:sym typeface="Wingdings" pitchFamily="2" charset="2"/>
              </a:rPr>
              <a:t></a:t>
            </a:r>
          </a:p>
          <a:p>
            <a:r>
              <a:rPr lang="en-GB" baseline="0" dirty="0" smtClean="0"/>
              <a:t>    </a:t>
            </a:r>
          </a:p>
        </p:txBody>
      </p:sp>
    </p:spTree>
    <p:extLst>
      <p:ext uri="{BB962C8B-B14F-4D97-AF65-F5344CB8AC3E}">
        <p14:creationId xmlns:p14="http://schemas.microsoft.com/office/powerpoint/2010/main" val="97575418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Don’t choose and implement a mitigation strategy without information that allows you to make sensible decisions. </a:t>
            </a:r>
          </a:p>
          <a:p>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 have yet to experience any customer that has been alarmed by a real SEU occurring in their device and impacting the operation of their design in a unacceptable way.</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However, I have know of several cases in which the inappropriate reaction to the detection of an error has resulted in significant aggravation!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Most of those cases have been the result of people not understanding the mitigation strategy and overreacting to the situation.</a:t>
            </a:r>
          </a:p>
          <a:p>
            <a:endParaRPr lang="en-GB" baseline="0" dirty="0" smtClean="0"/>
          </a:p>
        </p:txBody>
      </p:sp>
    </p:spTree>
    <p:extLst>
      <p:ext uri="{BB962C8B-B14F-4D97-AF65-F5344CB8AC3E}">
        <p14:creationId xmlns:p14="http://schemas.microsoft.com/office/powerpoint/2010/main" val="90494709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Consider the ‘light touch’ and lower the potential to make things worse.</a:t>
            </a:r>
          </a:p>
          <a:p>
            <a:endParaRPr lang="en-GB" baseline="0" dirty="0" smtClean="0"/>
          </a:p>
          <a:p>
            <a:r>
              <a:rPr lang="en-GB" baseline="0" dirty="0" smtClean="0"/>
              <a:t>‘A’ = Things are actually good enough so worry about something else.</a:t>
            </a:r>
          </a:p>
          <a:p>
            <a:endParaRPr lang="en-GB" baseline="0" dirty="0" smtClean="0"/>
          </a:p>
          <a:p>
            <a:r>
              <a:rPr lang="en-GB" baseline="0" dirty="0" smtClean="0"/>
              <a:t>‘B’ = If your design can cope with tiny errors like the content of one flip-flop for one clock cycle then it can cope with configuration errors.</a:t>
            </a:r>
          </a:p>
          <a:p>
            <a:r>
              <a:rPr lang="en-GB" baseline="0" dirty="0" smtClean="0"/>
              <a:t>        Once you lose one module of a DMR or TMR scheme then you are left to rely on the other modules to keep going.</a:t>
            </a:r>
            <a:br>
              <a:rPr lang="en-GB" baseline="0" dirty="0" smtClean="0"/>
            </a:br>
            <a:r>
              <a:rPr lang="en-GB" baseline="0" dirty="0" smtClean="0"/>
              <a:t>        Unlike a dead engine, configuration errors are corrected and all modules can come back on line.</a:t>
            </a:r>
          </a:p>
          <a:p>
            <a:endParaRPr lang="en-GB" baseline="0" dirty="0" smtClean="0"/>
          </a:p>
        </p:txBody>
      </p:sp>
    </p:spTree>
    <p:extLst>
      <p:ext uri="{BB962C8B-B14F-4D97-AF65-F5344CB8AC3E}">
        <p14:creationId xmlns:p14="http://schemas.microsoft.com/office/powerpoint/2010/main" val="231326960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Consider the ‘light touch’ and lower the potential to make things worse.</a:t>
            </a:r>
          </a:p>
          <a:p>
            <a:endParaRPr lang="en-GB" baseline="0" dirty="0" smtClean="0"/>
          </a:p>
          <a:p>
            <a:r>
              <a:rPr lang="en-GB" baseline="0" dirty="0" smtClean="0"/>
              <a:t>‘C’ = Accept that things go wrong but then qualify the outputs of your design.</a:t>
            </a:r>
          </a:p>
          <a:p>
            <a:r>
              <a:rPr lang="en-GB" baseline="0" dirty="0" smtClean="0"/>
              <a:t>        For example, this could be a sensor application. </a:t>
            </a:r>
          </a:p>
          <a:p>
            <a:r>
              <a:rPr lang="en-GB" baseline="0" dirty="0" smtClean="0"/>
              <a:t>           All you need to know is of the data collected during the period the configuration was corrupted was valid or not.</a:t>
            </a:r>
            <a:br>
              <a:rPr lang="en-GB" baseline="0" dirty="0" smtClean="0"/>
            </a:br>
            <a:r>
              <a:rPr lang="en-GB" baseline="0" dirty="0" smtClean="0"/>
              <a:t/>
            </a:r>
            <a:br>
              <a:rPr lang="en-GB" baseline="0" dirty="0" smtClean="0"/>
            </a:br>
            <a:r>
              <a:rPr lang="en-GB" baseline="0" dirty="0" smtClean="0"/>
              <a:t>      In this case we show that data streams out of the device.</a:t>
            </a:r>
            <a:br>
              <a:rPr lang="en-GB" baseline="0" dirty="0" smtClean="0"/>
            </a:br>
            <a:r>
              <a:rPr lang="en-GB" baseline="0" dirty="0" smtClean="0"/>
              <a:t>      When an error detection is reported we become aware that something MIGHT be wrong with the data.</a:t>
            </a:r>
            <a:br>
              <a:rPr lang="en-GB" baseline="0" dirty="0" smtClean="0"/>
            </a:br>
            <a:r>
              <a:rPr lang="en-GB" baseline="0" dirty="0" smtClean="0"/>
              <a:t>           The detection which has just occurred may relate to an SEU that occurred up to one scan of the device earlier.</a:t>
            </a:r>
            <a:br>
              <a:rPr lang="en-GB" baseline="0" dirty="0" smtClean="0"/>
            </a:br>
            <a:r>
              <a:rPr lang="en-GB" baseline="0" dirty="0" smtClean="0"/>
              <a:t>           Once the error is corrected (i.e. almost immediately compared with detection time) it will take some time for the design to recover and potentially invalid data to be flushed out.</a:t>
            </a:r>
          </a:p>
          <a:p>
            <a:endParaRPr lang="en-GB" baseline="0" dirty="0" smtClean="0"/>
          </a:p>
          <a:p>
            <a:r>
              <a:rPr lang="en-GB" baseline="0" dirty="0" smtClean="0"/>
              <a:t>      If the sensor information was used to control something then it’s just possible that something was incorrectly controlled. </a:t>
            </a:r>
          </a:p>
          <a:p>
            <a:r>
              <a:rPr lang="en-GB" baseline="0" dirty="0" smtClean="0"/>
              <a:t>      However, it will then start receiving good information again and the control will be corrected.</a:t>
            </a:r>
          </a:p>
          <a:p>
            <a:r>
              <a:rPr lang="en-GB" baseline="0" dirty="0" smtClean="0"/>
              <a:t>          Most things (including humans) take time to respond to inputs so the overall deviation from desired behaviour should be small.</a:t>
            </a:r>
          </a:p>
        </p:txBody>
      </p:sp>
    </p:spTree>
    <p:extLst>
      <p:ext uri="{BB962C8B-B14F-4D97-AF65-F5344CB8AC3E}">
        <p14:creationId xmlns:p14="http://schemas.microsoft.com/office/powerpoint/2010/main" val="45525736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Continuing with ‘C’…</a:t>
            </a:r>
          </a:p>
          <a:p>
            <a:endParaRPr lang="en-GB" baseline="0" dirty="0" smtClean="0"/>
          </a:p>
          <a:p>
            <a:r>
              <a:rPr lang="en-GB" baseline="0" dirty="0" smtClean="0"/>
              <a:t>If we add delay to our system (either internally as shown here or externally), then we can identify when data is valid or when it is potentially invalid.</a:t>
            </a:r>
          </a:p>
          <a:p>
            <a:r>
              <a:rPr lang="en-GB" baseline="0" dirty="0" smtClean="0"/>
              <a:t>In this way we could simply ignore potentially erroneous data and prevent it from doing anything nasty (e.g. do nothing rather than something wrong).</a:t>
            </a:r>
          </a:p>
          <a:p>
            <a:endParaRPr lang="en-GB" baseline="0" dirty="0" smtClean="0"/>
          </a:p>
          <a:p>
            <a:r>
              <a:rPr lang="en-GB" baseline="0" dirty="0" smtClean="0"/>
              <a:t>Note that even if the device does a perfect job, data itself can be misleading!</a:t>
            </a:r>
          </a:p>
          <a:p>
            <a:r>
              <a:rPr lang="en-GB" baseline="0" dirty="0" smtClean="0"/>
              <a:t>For example, a forward looking camera on a car providing driver assistance should NOT apply the brakes when a fly passes in front of the lens </a:t>
            </a:r>
            <a:r>
              <a:rPr lang="en-GB" baseline="0" dirty="0" smtClean="0">
                <a:sym typeface="Wingdings" panose="05000000000000000000" pitchFamily="2" charset="2"/>
              </a:rPr>
              <a:t></a:t>
            </a:r>
          </a:p>
          <a:p>
            <a:r>
              <a:rPr lang="en-GB" baseline="0" dirty="0" smtClean="0">
                <a:sym typeface="Wingdings" panose="05000000000000000000" pitchFamily="2" charset="2"/>
              </a:rPr>
              <a:t>As such, control systems will often need to consider data acquired over a period of time before reacting too significantly and therefore ‘delay’ is often a requirement rather than undesirable.</a:t>
            </a:r>
          </a:p>
          <a:p>
            <a:endParaRPr lang="en-GB" baseline="0" dirty="0" smtClean="0">
              <a:sym typeface="Wingdings" panose="05000000000000000000" pitchFamily="2" charset="2"/>
            </a:endParaRPr>
          </a:p>
          <a:p>
            <a:r>
              <a:rPr lang="en-GB" baseline="0" dirty="0" smtClean="0">
                <a:sym typeface="Wingdings" panose="05000000000000000000" pitchFamily="2" charset="2"/>
              </a:rPr>
              <a:t> </a:t>
            </a:r>
            <a:r>
              <a:rPr lang="en-GB" baseline="0" dirty="0" smtClean="0"/>
              <a:t>  </a:t>
            </a:r>
          </a:p>
        </p:txBody>
      </p:sp>
    </p:spTree>
    <p:extLst>
      <p:ext uri="{BB962C8B-B14F-4D97-AF65-F5344CB8AC3E}">
        <p14:creationId xmlns:p14="http://schemas.microsoft.com/office/powerpoint/2010/main" val="10637660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Things were definitely not looking so good 10 to 15 years ago and some people remember that!</a:t>
            </a:r>
          </a:p>
          <a:p>
            <a:endParaRPr lang="en-GB" baseline="0" dirty="0" smtClean="0"/>
          </a:p>
          <a:p>
            <a:r>
              <a:rPr lang="en-GB" baseline="0" dirty="0" smtClean="0"/>
              <a:t>No way could we offer FPGAs today if the upset rates had continued to get worse.</a:t>
            </a:r>
          </a:p>
          <a:p>
            <a:r>
              <a:rPr lang="en-GB" baseline="0" dirty="0" smtClean="0"/>
              <a:t>    Actually, because they are so much bigger today we would not offer the devices we do today if the upset rates had stayed the same.</a:t>
            </a:r>
          </a:p>
          <a:p>
            <a:endParaRPr lang="en-GB" baseline="0" dirty="0" smtClean="0"/>
          </a:p>
          <a:p>
            <a:r>
              <a:rPr lang="en-GB" baseline="0" dirty="0" smtClean="0"/>
              <a:t>7-Series today is 5 to 10 times less susceptible than </a:t>
            </a:r>
            <a:r>
              <a:rPr lang="en-GB" baseline="0" dirty="0" err="1" smtClean="0"/>
              <a:t>Virtex</a:t>
            </a:r>
            <a:r>
              <a:rPr lang="en-GB" baseline="0" dirty="0" smtClean="0"/>
              <a:t>-IIPRO was 15 years ago.</a:t>
            </a:r>
          </a:p>
          <a:p>
            <a:r>
              <a:rPr lang="en-GB" baseline="0" dirty="0" smtClean="0"/>
              <a:t>    This improvement did not happen because of the smaller technology node; it required design rules and techniques to make it happen.</a:t>
            </a:r>
            <a:br>
              <a:rPr lang="en-GB" baseline="0" dirty="0" smtClean="0"/>
            </a:br>
            <a:r>
              <a:rPr lang="en-GB" baseline="0" dirty="0" smtClean="0"/>
              <a:t>    Some techniques are only applicable when creating an FPGA architecture and device so don’t assume that all ASICs benefit from 28nm and beyond.</a:t>
            </a:r>
          </a:p>
          <a:p>
            <a:r>
              <a:rPr lang="en-GB" baseline="0" dirty="0" smtClean="0"/>
              <a:t> </a:t>
            </a:r>
          </a:p>
          <a:p>
            <a:r>
              <a:rPr lang="en-GB" baseline="0" dirty="0" smtClean="0"/>
              <a:t>20nm </a:t>
            </a:r>
            <a:r>
              <a:rPr lang="en-GB" baseline="0" dirty="0" err="1" smtClean="0"/>
              <a:t>UltraScale</a:t>
            </a:r>
            <a:r>
              <a:rPr lang="en-GB" baseline="0" dirty="0" smtClean="0"/>
              <a:t> is 3 times less susceptible than 7-Series.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16nm </a:t>
            </a:r>
            <a:r>
              <a:rPr lang="en-GB" baseline="0" dirty="0" err="1" smtClean="0"/>
              <a:t>UltraScale</a:t>
            </a:r>
            <a:r>
              <a:rPr lang="en-GB" baseline="0" dirty="0" smtClean="0"/>
              <a:t>+ is on target to be 30 times less susceptible than 7-Series.</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a:t>
            </a:r>
            <a:r>
              <a:rPr lang="en-GB" baseline="0" dirty="0" err="1" smtClean="0"/>
              <a:t>FinFET</a:t>
            </a:r>
            <a:r>
              <a:rPr lang="en-GB" baseline="0" dirty="0" smtClean="0"/>
              <a:t> technology will help reduce susceptibility of all devices that use it but it is a very advanced technology and that will limit who will be able to use and benefit from it.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It is very important to make decisions based on the facts and design accordingly. If you don’t do that you could waste time and could actually make things worse.</a:t>
            </a:r>
          </a:p>
          <a:p>
            <a:endParaRPr lang="en-GB" baseline="0" dirty="0" smtClean="0"/>
          </a:p>
        </p:txBody>
      </p:sp>
    </p:spTree>
    <p:extLst>
      <p:ext uri="{BB962C8B-B14F-4D97-AF65-F5344CB8AC3E}">
        <p14:creationId xmlns:p14="http://schemas.microsoft.com/office/powerpoint/2010/main" val="22049931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Consider the ‘light touch’ and lower the potential to make things worse.</a:t>
            </a:r>
          </a:p>
          <a:p>
            <a:endParaRPr lang="en-GB" baseline="0" dirty="0" smtClean="0"/>
          </a:p>
          <a:p>
            <a:r>
              <a:rPr lang="en-GB" baseline="0" dirty="0" smtClean="0"/>
              <a:t>‘D’ = If you discard data on every upset to any configuration cell then that would be a case of overacting.</a:t>
            </a:r>
            <a:br>
              <a:rPr lang="en-GB" baseline="0" dirty="0" smtClean="0"/>
            </a:br>
            <a:r>
              <a:rPr lang="en-GB" baseline="0" dirty="0" smtClean="0"/>
              <a:t>        Essential bits would reduce the number of data sets that you would reject.</a:t>
            </a:r>
            <a:br>
              <a:rPr lang="en-GB" baseline="0" dirty="0" smtClean="0"/>
            </a:br>
            <a:r>
              <a:rPr lang="en-GB" baseline="0" dirty="0" smtClean="0"/>
              <a:t>        Prioritised Essential Bits would further reduce the number of data sets being rejected but relies on you defining the critical circuits.</a:t>
            </a:r>
          </a:p>
          <a:p>
            <a:endParaRPr lang="en-GB" baseline="0" dirty="0" smtClean="0"/>
          </a:p>
          <a:p>
            <a:r>
              <a:rPr lang="en-GB" baseline="0" dirty="0" smtClean="0"/>
              <a:t>        Note that the more refined your essential bit map then they higher the probability that a reported upset will indeed include corrupted data.</a:t>
            </a:r>
          </a:p>
        </p:txBody>
      </p:sp>
    </p:spTree>
    <p:extLst>
      <p:ext uri="{BB962C8B-B14F-4D97-AF65-F5344CB8AC3E}">
        <p14:creationId xmlns:p14="http://schemas.microsoft.com/office/powerpoint/2010/main" val="220730902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smtClean="0"/>
              <a:t>Consider the ‘light touch’ and lower the potential to make things worse.</a:t>
            </a:r>
          </a:p>
          <a:p>
            <a:endParaRPr lang="en-GB" baseline="0" dirty="0" smtClean="0"/>
          </a:p>
          <a:p>
            <a:r>
              <a:rPr lang="en-GB" baseline="0" dirty="0" smtClean="0"/>
              <a:t>‘E’ = Experiments often involve intense (or very prolonged) periods of data gathering followed by a separate analysis of the data.</a:t>
            </a:r>
          </a:p>
          <a:p>
            <a:r>
              <a:rPr lang="en-GB" baseline="0" dirty="0" smtClean="0"/>
              <a:t>        This scheme is really the same as the previous ones but the classification is deferred until later so nothing is discarded.</a:t>
            </a:r>
          </a:p>
          <a:p>
            <a:r>
              <a:rPr lang="en-GB" baseline="0" dirty="0" smtClean="0"/>
              <a:t>        Although we wouldn’t want to do it too much, error injection can be used to repeat the same upset and evaluate the likely effect that it had.</a:t>
            </a:r>
            <a:br>
              <a:rPr lang="en-GB" baseline="0" dirty="0" smtClean="0"/>
            </a:br>
            <a:r>
              <a:rPr lang="en-GB" baseline="0" dirty="0" smtClean="0"/>
              <a:t>        </a:t>
            </a:r>
          </a:p>
        </p:txBody>
      </p:sp>
    </p:spTree>
    <p:extLst>
      <p:ext uri="{BB962C8B-B14F-4D97-AF65-F5344CB8AC3E}">
        <p14:creationId xmlns:p14="http://schemas.microsoft.com/office/powerpoint/2010/main" val="91818291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In all previous schemes the user design and built-in error detection/correction mechanism operated independently.</a:t>
            </a:r>
          </a:p>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As such, there</a:t>
            </a:r>
            <a:r>
              <a:rPr lang="en-GB" baseline="0" dirty="0" smtClean="0"/>
              <a:t> was no linkage between what the built-in detection and correction reported and the design so the design did not react to it.</a:t>
            </a:r>
          </a:p>
          <a:p>
            <a:pPr marL="0" marR="0" indent="0" algn="l" defTabSz="914400" rtl="0" eaLnBrk="0" fontAlgn="base" latinLnBrk="0" hangingPunct="0">
              <a:lnSpc>
                <a:spcPct val="100000"/>
              </a:lnSpc>
              <a:spcBef>
                <a:spcPct val="30000"/>
              </a:spcBef>
              <a:spcAft>
                <a:spcPct val="0"/>
              </a:spcAft>
              <a:buClrTx/>
              <a:buSzTx/>
              <a:buFontTx/>
              <a:buNone/>
              <a:tabLst/>
              <a:defRPr/>
            </a:pPr>
            <a:r>
              <a:rPr lang="en-GB" baseline="0" dirty="0" smtClean="0"/>
              <a:t>   [Ok, a hybrid approach might use the detection and correction reports to help a TMR system recover but it wouldn’t have to].</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aseline="0" dirty="0" smtClean="0"/>
          </a:p>
          <a:p>
            <a:r>
              <a:rPr lang="en-GB" baseline="0" dirty="0" smtClean="0"/>
              <a:t>In this case the design needs to take the ‘</a:t>
            </a:r>
            <a:r>
              <a:rPr lang="en-GB" baseline="0" dirty="0" err="1" smtClean="0"/>
              <a:t>error_corrected</a:t>
            </a:r>
            <a:r>
              <a:rPr lang="en-GB" baseline="0" dirty="0" smtClean="0"/>
              <a:t>’ status into consideration and implement suitable logic to react to it.</a:t>
            </a:r>
          </a:p>
          <a:p>
            <a:r>
              <a:rPr lang="en-GB" baseline="0" dirty="0" smtClean="0"/>
              <a:t>Compared with implementing a full TMR scheme this is much lower cost and design overhead but you still need to be careful.</a:t>
            </a:r>
          </a:p>
          <a:p>
            <a:r>
              <a:rPr lang="en-GB" baseline="0" dirty="0" smtClean="0"/>
              <a:t>     Once again we must emphasize that with ever lower susceptibility to SEU the potential to overreact and/or introduce other issues becomes higher. </a:t>
            </a:r>
          </a:p>
          <a:p>
            <a:endParaRPr lang="en-GB" baseline="0" dirty="0" smtClean="0"/>
          </a:p>
          <a:p>
            <a:r>
              <a:rPr lang="en-GB" baseline="0" dirty="0" smtClean="0"/>
              <a:t>‘F’ = Many applications can tolerate a temporary loss of service but there must be a full recovery that avoids prolonged incorrect behaviour.</a:t>
            </a:r>
            <a:br>
              <a:rPr lang="en-GB" baseline="0" dirty="0" smtClean="0"/>
            </a:br>
            <a:r>
              <a:rPr lang="en-GB" baseline="0" dirty="0" smtClean="0"/>
              <a:t>        A full TMR scheme should keep a unit running without interruption to service but that comes at a cost in terms of size, $£ and design effort.</a:t>
            </a:r>
          </a:p>
          <a:p>
            <a:r>
              <a:rPr lang="en-GB" baseline="0" dirty="0" smtClean="0"/>
              <a:t>        When implemented correctly, the safe solution is to react to each report of an error being detected and corrected.</a:t>
            </a:r>
            <a:br>
              <a:rPr lang="en-GB" baseline="0" dirty="0" smtClean="0"/>
            </a:br>
            <a:r>
              <a:rPr lang="en-GB" baseline="0" dirty="0" smtClean="0"/>
              <a:t>              </a:t>
            </a:r>
            <a:r>
              <a:rPr lang="en-GB" i="1" baseline="0" dirty="0" smtClean="0"/>
              <a:t>Once</a:t>
            </a:r>
            <a:r>
              <a:rPr lang="en-GB" baseline="0" dirty="0" smtClean="0"/>
              <a:t> the error has been corrected we know the circuit is able to work correctly and it may only be so old corrupted information that is preventing full recovery.</a:t>
            </a:r>
          </a:p>
          <a:p>
            <a:r>
              <a:rPr lang="en-GB" baseline="0" dirty="0" smtClean="0"/>
              <a:t>        As shown, a pipeline will naturally ‘flush through’ over time so little requirement to touch that type of circuit (just ignore the output for a little longer).</a:t>
            </a:r>
          </a:p>
          <a:p>
            <a:r>
              <a:rPr lang="en-GB" baseline="0" dirty="0" smtClean="0"/>
              <a:t>        In contrast, anything with FEEDBACK could remain in an incorrect state or remain de-synchronised from the other processes so a local reset would restore operation.</a:t>
            </a:r>
          </a:p>
          <a:p>
            <a:r>
              <a:rPr lang="en-GB" baseline="0" dirty="0" smtClean="0"/>
              <a:t>              The local reset will interrupt service even if everything is Ok so…</a:t>
            </a:r>
            <a:br>
              <a:rPr lang="en-GB" baseline="0" dirty="0" smtClean="0"/>
            </a:br>
            <a:r>
              <a:rPr lang="en-GB" baseline="0" dirty="0" smtClean="0"/>
              <a:t>                   - Can use essential bits mask to classify </a:t>
            </a:r>
            <a:r>
              <a:rPr lang="en-GB" baseline="0" dirty="0" err="1" smtClean="0"/>
              <a:t>loactions</a:t>
            </a:r>
            <a:r>
              <a:rPr lang="en-GB" baseline="0" dirty="0" smtClean="0"/>
              <a:t> a reduce rate at which interruptions occur. </a:t>
            </a:r>
          </a:p>
          <a:p>
            <a:r>
              <a:rPr lang="en-GB" baseline="0" dirty="0" smtClean="0"/>
              <a:t> </a:t>
            </a:r>
          </a:p>
          <a:p>
            <a:r>
              <a:rPr lang="en-GB" baseline="0" dirty="0" smtClean="0"/>
              <a:t> </a:t>
            </a:r>
          </a:p>
          <a:p>
            <a:endParaRPr lang="en-GB" baseline="0" dirty="0" smtClean="0"/>
          </a:p>
          <a:p>
            <a:endParaRPr lang="en-GB" baseline="0" dirty="0" smtClean="0"/>
          </a:p>
          <a:p>
            <a:endParaRPr lang="en-GB" baseline="0" dirty="0" smtClean="0"/>
          </a:p>
          <a:p>
            <a:endParaRPr lang="en-GB" baseline="0" dirty="0" smtClean="0"/>
          </a:p>
        </p:txBody>
      </p:sp>
    </p:spTree>
    <p:extLst>
      <p:ext uri="{BB962C8B-B14F-4D97-AF65-F5344CB8AC3E}">
        <p14:creationId xmlns:p14="http://schemas.microsoft.com/office/powerpoint/2010/main" val="34039268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Let’s face it, these devices</a:t>
            </a:r>
            <a:r>
              <a:rPr lang="en-GB" baseline="0" dirty="0" smtClean="0"/>
              <a:t> are very expensive! We don’t give out free samples of these </a:t>
            </a:r>
            <a:r>
              <a:rPr lang="en-GB" baseline="0" dirty="0" smtClean="0">
                <a:sym typeface="Wingdings" panose="05000000000000000000" pitchFamily="2" charset="2"/>
              </a:rPr>
              <a:t></a:t>
            </a:r>
            <a:r>
              <a:rPr lang="en-GB" baseline="0" dirty="0" smtClean="0"/>
              <a:t> </a:t>
            </a:r>
          </a:p>
          <a:p>
            <a:endParaRPr lang="en-GB" baseline="0" dirty="0" smtClean="0"/>
          </a:p>
          <a:p>
            <a:r>
              <a:rPr lang="en-GB" baseline="0" dirty="0" smtClean="0"/>
              <a:t>The points being made by the presenter are…</a:t>
            </a:r>
          </a:p>
          <a:p>
            <a:r>
              <a:rPr lang="en-GB" baseline="0" dirty="0" smtClean="0"/>
              <a:t>    1) Xilinx really know what they are doing – We make devices that work this well in SPACE.</a:t>
            </a:r>
            <a:br>
              <a:rPr lang="en-GB" baseline="0" dirty="0" smtClean="0"/>
            </a:br>
            <a:r>
              <a:rPr lang="en-GB" baseline="0" dirty="0" smtClean="0"/>
              <a:t>    2) If you (</a:t>
            </a:r>
            <a:r>
              <a:rPr lang="en-GB" baseline="0" dirty="0" err="1" smtClean="0"/>
              <a:t>Mr.</a:t>
            </a:r>
            <a:r>
              <a:rPr lang="en-GB" baseline="0" dirty="0" smtClean="0"/>
              <a:t> Customer) really value reliability then are you prepared to pay for it?</a:t>
            </a:r>
            <a:br>
              <a:rPr lang="en-GB" baseline="0" dirty="0" smtClean="0"/>
            </a:br>
            <a:r>
              <a:rPr lang="en-GB" baseline="0" dirty="0" smtClean="0"/>
              <a:t>    3) In all likelihood, you need an engineering compromise.</a:t>
            </a:r>
            <a:br>
              <a:rPr lang="en-GB" baseline="0" dirty="0" smtClean="0"/>
            </a:br>
            <a:r>
              <a:rPr lang="en-GB" baseline="0" dirty="0" smtClean="0"/>
              <a:t>            </a:t>
            </a:r>
            <a:br>
              <a:rPr lang="en-GB" baseline="0" dirty="0" smtClean="0"/>
            </a:br>
            <a:r>
              <a:rPr lang="en-GB" baseline="0" dirty="0" smtClean="0"/>
              <a:t>Remember, that a ‘compromise’ means that you may need to…</a:t>
            </a:r>
            <a:br>
              <a:rPr lang="en-GB" baseline="0" dirty="0" smtClean="0"/>
            </a:br>
            <a:r>
              <a:rPr lang="en-GB" baseline="0" dirty="0" smtClean="0"/>
              <a:t>    1) Put in a bit of engineering effort yourself.</a:t>
            </a:r>
            <a:br>
              <a:rPr lang="en-GB" baseline="0" dirty="0" smtClean="0"/>
            </a:br>
            <a:r>
              <a:rPr lang="en-GB" baseline="0" dirty="0" smtClean="0"/>
              <a:t>    2) Take further decisions concerning what factors are more important than others.</a:t>
            </a:r>
            <a:br>
              <a:rPr lang="en-GB" baseline="0" dirty="0" smtClean="0"/>
            </a:br>
            <a:endParaRPr lang="en-GB" baseline="0" dirty="0" smtClean="0"/>
          </a:p>
        </p:txBody>
      </p:sp>
    </p:spTree>
    <p:extLst>
      <p:ext uri="{BB962C8B-B14F-4D97-AF65-F5344CB8AC3E}">
        <p14:creationId xmlns:p14="http://schemas.microsoft.com/office/powerpoint/2010/main" val="301601018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baseline="0" smtClean="0"/>
              <a:t>Text</a:t>
            </a:r>
            <a:endParaRPr lang="en-GB" baseline="0" dirty="0" smtClean="0"/>
          </a:p>
        </p:txBody>
      </p:sp>
    </p:spTree>
    <p:extLst>
      <p:ext uri="{BB962C8B-B14F-4D97-AF65-F5344CB8AC3E}">
        <p14:creationId xmlns:p14="http://schemas.microsoft.com/office/powerpoint/2010/main" val="2659627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On the face of it,</a:t>
            </a:r>
            <a:r>
              <a:rPr lang="en-GB" b="0" baseline="0" dirty="0" smtClean="0">
                <a:effectLst/>
                <a:latin typeface="Source Sans Pro"/>
              </a:rPr>
              <a:t> these two aircraft offer very similar experiences for the same number of occupants but they clearly have a different number of engines.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GB" b="0" baseline="0" dirty="0" smtClean="0">
              <a:effectLst/>
              <a:latin typeface="Source Sans Pro"/>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effectLst/>
                <a:latin typeface="Source Sans Pro"/>
              </a:rPr>
              <a:t>Piper Seneca PA-34 </a:t>
            </a:r>
          </a:p>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t>-</a:t>
            </a:r>
            <a:r>
              <a:rPr lang="en-GB" b="0" baseline="0" dirty="0" smtClean="0"/>
              <a:t> </a:t>
            </a:r>
            <a:r>
              <a:rPr lang="en-GB" b="0" dirty="0" smtClean="0"/>
              <a:t>6 Seats</a:t>
            </a:r>
          </a:p>
          <a:p>
            <a:pPr marL="0" marR="0" indent="0" algn="l" defTabSz="914400" rtl="0" eaLnBrk="0" fontAlgn="base" latinLnBrk="0" hangingPunct="0">
              <a:lnSpc>
                <a:spcPct val="100000"/>
              </a:lnSpc>
              <a:spcBef>
                <a:spcPct val="30000"/>
              </a:spcBef>
              <a:spcAft>
                <a:spcPct val="0"/>
              </a:spcAft>
              <a:buClrTx/>
              <a:buSzTx/>
              <a:buFontTx/>
              <a:buNone/>
              <a:tabLst/>
              <a:defRPr/>
            </a:pPr>
            <a:r>
              <a:rPr lang="en-GB" b="0" dirty="0" smtClean="0"/>
              <a:t>- 2 × 220hp engine</a:t>
            </a:r>
          </a:p>
          <a:p>
            <a:endParaRPr lang="en-GB" b="0" dirty="0" smtClean="0"/>
          </a:p>
          <a:p>
            <a:r>
              <a:rPr lang="en-GB" b="0" dirty="0" smtClean="0"/>
              <a:t>Piper Meridian M500</a:t>
            </a:r>
          </a:p>
          <a:p>
            <a:r>
              <a:rPr lang="en-GB" b="0" dirty="0" smtClean="0"/>
              <a:t>- Turboprop Single </a:t>
            </a:r>
          </a:p>
          <a:p>
            <a:r>
              <a:rPr lang="en-GB" b="0" dirty="0" smtClean="0"/>
              <a:t>-</a:t>
            </a:r>
            <a:r>
              <a:rPr lang="en-GB" b="0" baseline="0" dirty="0" smtClean="0"/>
              <a:t> </a:t>
            </a:r>
            <a:r>
              <a:rPr lang="en-GB" b="0" dirty="0" smtClean="0"/>
              <a:t>6 Seats</a:t>
            </a:r>
          </a:p>
          <a:p>
            <a:pPr marL="171450" indent="-171450">
              <a:buFontTx/>
              <a:buChar char="-"/>
            </a:pPr>
            <a:r>
              <a:rPr lang="en-GB" b="0" baseline="0" dirty="0" smtClean="0"/>
              <a:t>Pratt &amp; Whitney Canada PT6A-42A Flat Rated Horsepower 500 SHP (shaft horsepower)</a:t>
            </a:r>
          </a:p>
          <a:p>
            <a:pPr marL="171450" indent="-171450">
              <a:buFontTx/>
              <a:buChar char="-"/>
            </a:pPr>
            <a:endParaRPr lang="en-GB" b="0" baseline="0" dirty="0" smtClean="0"/>
          </a:p>
          <a:p>
            <a:pPr marL="0" indent="0">
              <a:buFontTx/>
              <a:buNone/>
            </a:pPr>
            <a:r>
              <a:rPr lang="en-GB" b="0" baseline="0" dirty="0" smtClean="0"/>
              <a:t>Are two engines really safer than one?</a:t>
            </a:r>
          </a:p>
          <a:p>
            <a:pPr marL="0" indent="0">
              <a:buFontTx/>
              <a:buNone/>
            </a:pPr>
            <a:endParaRPr lang="en-GB" b="0" baseline="0" dirty="0" smtClean="0"/>
          </a:p>
          <a:p>
            <a:pPr marL="0" indent="0">
              <a:buFontTx/>
              <a:buNone/>
            </a:pPr>
            <a:r>
              <a:rPr lang="en-GB" b="0" baseline="0" dirty="0" smtClean="0"/>
              <a:t>Turboprop (jet) engines are many times more reliable than piston engines.</a:t>
            </a:r>
          </a:p>
          <a:p>
            <a:pPr marL="0" indent="0">
              <a:buFontTx/>
              <a:buNone/>
            </a:pPr>
            <a:r>
              <a:rPr lang="en-GB" b="0" baseline="0" dirty="0" smtClean="0"/>
              <a:t>      (In many cases of so called ‘engine failure’ it has actually been one of the other systems that fails but more of that later).</a:t>
            </a:r>
          </a:p>
          <a:p>
            <a:pPr marL="0" indent="0">
              <a:buFontTx/>
              <a:buNone/>
            </a:pPr>
            <a:endParaRPr lang="en-GB" b="0" baseline="0" dirty="0" smtClean="0"/>
          </a:p>
          <a:p>
            <a:pPr marL="0" indent="0">
              <a:buFontTx/>
              <a:buNone/>
            </a:pPr>
            <a:r>
              <a:rPr lang="en-GB" b="0" baseline="0" dirty="0" smtClean="0"/>
              <a:t>When you have 2 engines there is twice the probability that at least one engine will fail.</a:t>
            </a:r>
          </a:p>
          <a:p>
            <a:pPr marL="0" indent="0">
              <a:buFontTx/>
              <a:buNone/>
            </a:pPr>
            <a:r>
              <a:rPr lang="en-GB" b="0" baseline="0" dirty="0" smtClean="0"/>
              <a:t>     - Ok, we accept that because ‘by design’ we then know that the twin engine aircraft can continue to fly.</a:t>
            </a:r>
            <a:br>
              <a:rPr lang="en-GB" b="0" baseline="0" dirty="0" smtClean="0"/>
            </a:br>
            <a:r>
              <a:rPr lang="en-GB" b="0" baseline="0" dirty="0" smtClean="0"/>
              <a:t>     - But as we will see later, a failure is not without further risks and statistically speaking more people have been killed </a:t>
            </a:r>
            <a:br>
              <a:rPr lang="en-GB" b="0" baseline="0" dirty="0" smtClean="0"/>
            </a:br>
            <a:r>
              <a:rPr lang="en-GB" b="0" baseline="0" dirty="0" smtClean="0"/>
              <a:t>          following a single engine failure on a twin than following an engine failure in a turboprop single engine aircraft.</a:t>
            </a:r>
            <a:br>
              <a:rPr lang="en-GB" b="0" baseline="0" dirty="0" smtClean="0"/>
            </a:br>
            <a:endParaRPr lang="en-GB" b="0" baseline="0" dirty="0" smtClean="0"/>
          </a:p>
          <a:p>
            <a:pPr marL="0" indent="0">
              <a:buFontTx/>
              <a:buNone/>
            </a:pPr>
            <a:r>
              <a:rPr lang="en-GB" b="0" baseline="0" dirty="0" smtClean="0"/>
              <a:t>The turboprop is less likely to fail than both of the piston engines.</a:t>
            </a:r>
          </a:p>
          <a:p>
            <a:pPr marL="0" indent="0">
              <a:buFontTx/>
              <a:buNone/>
            </a:pPr>
            <a:endParaRPr lang="en-GB" b="0" baseline="0" dirty="0" smtClean="0"/>
          </a:p>
          <a:p>
            <a:pPr marL="0" indent="0">
              <a:buFontTx/>
              <a:buNone/>
            </a:pPr>
            <a:r>
              <a:rPr lang="en-GB" b="0" baseline="0" dirty="0" smtClean="0"/>
              <a:t>So which would you rather be in?</a:t>
            </a:r>
          </a:p>
          <a:p>
            <a:pPr marL="0" indent="0">
              <a:buFontTx/>
              <a:buNone/>
            </a:pPr>
            <a:r>
              <a:rPr lang="en-GB" b="0" baseline="0" dirty="0" smtClean="0"/>
              <a:t>Well that really depends on where and how the aircraft is operated. I might still favour the piston engine twin for a long flight over water.</a:t>
            </a:r>
          </a:p>
          <a:p>
            <a:pPr marL="0" indent="0">
              <a:buFontTx/>
              <a:buNone/>
            </a:pPr>
            <a:endParaRPr lang="en-GB" b="0" baseline="0" dirty="0" smtClean="0"/>
          </a:p>
          <a:p>
            <a:pPr marL="0" indent="0">
              <a:buFontTx/>
              <a:buNone/>
            </a:pPr>
            <a:r>
              <a:rPr lang="en-GB" b="0" baseline="0" dirty="0" smtClean="0"/>
              <a:t>The aviation authorities used to say that single engine aircraft could not be used over large built-up areas (i.e. cities) in case of engine failure.</a:t>
            </a:r>
          </a:p>
          <a:p>
            <a:pPr marL="0" indent="0">
              <a:buFontTx/>
              <a:buNone/>
            </a:pPr>
            <a:r>
              <a:rPr lang="en-GB" b="0" baseline="0" dirty="0" smtClean="0"/>
              <a:t>Now they allow single engine turboprop aircraft to do so.</a:t>
            </a:r>
          </a:p>
          <a:p>
            <a:pPr marL="0" indent="0">
              <a:buFontTx/>
              <a:buNone/>
            </a:pPr>
            <a:endParaRPr lang="en-GB" b="0" baseline="0" dirty="0" smtClean="0"/>
          </a:p>
          <a:p>
            <a:pPr marL="0" indent="0">
              <a:buFontTx/>
              <a:buNone/>
            </a:pPr>
            <a:r>
              <a:rPr lang="en-GB" b="0" baseline="0" dirty="0" smtClean="0"/>
              <a:t> </a:t>
            </a:r>
          </a:p>
          <a:p>
            <a:pPr marL="171450" indent="-171450">
              <a:buFontTx/>
              <a:buChar char="-"/>
            </a:pPr>
            <a:endParaRPr lang="en-GB" b="0" baseline="0" dirty="0" smtClean="0"/>
          </a:p>
          <a:p>
            <a:pPr marL="171450" indent="-171450">
              <a:buFontTx/>
              <a:buChar char="-"/>
            </a:pPr>
            <a:endParaRPr lang="en-GB" b="0" baseline="0" dirty="0" smtClean="0"/>
          </a:p>
        </p:txBody>
      </p:sp>
    </p:spTree>
    <p:extLst>
      <p:ext uri="{BB962C8B-B14F-4D97-AF65-F5344CB8AC3E}">
        <p14:creationId xmlns:p14="http://schemas.microsoft.com/office/powerpoint/2010/main" val="749198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GB" b="0" dirty="0" smtClean="0">
                <a:effectLst/>
              </a:rPr>
              <a:t>British Airways Flight 38</a:t>
            </a:r>
          </a:p>
          <a:p>
            <a:pPr rtl="0"/>
            <a:endParaRPr lang="en-GB" sz="1200" b="0" kern="1200" dirty="0" smtClean="0">
              <a:solidFill>
                <a:schemeClr val="tx1"/>
              </a:solidFill>
              <a:effectLst/>
              <a:latin typeface="Arial" charset="0"/>
              <a:ea typeface="+mn-ea"/>
              <a:cs typeface="+mn-cs"/>
            </a:endParaRPr>
          </a:p>
          <a:p>
            <a:pPr rtl="0"/>
            <a:r>
              <a:rPr lang="en-GB" b="0" dirty="0" smtClean="0">
                <a:effectLst/>
              </a:rPr>
              <a:t>Both engines stop producing</a:t>
            </a:r>
            <a:r>
              <a:rPr lang="en-GB" b="0" baseline="0" dirty="0" smtClean="0">
                <a:effectLst/>
              </a:rPr>
              <a:t> power during the last minute of final approach into London Heathrow</a:t>
            </a:r>
          </a:p>
          <a:p>
            <a:pPr rtl="0"/>
            <a:r>
              <a:rPr lang="en-GB" b="0" baseline="0" dirty="0" smtClean="0">
                <a:effectLst/>
              </a:rPr>
              <a:t>Ice crystals formed in the fuel and blocked filters restricting fuel supply to engines</a:t>
            </a:r>
          </a:p>
          <a:p>
            <a:pPr rtl="0"/>
            <a:endParaRPr lang="en-GB" b="0" baseline="0" dirty="0" smtClean="0">
              <a:effectLst/>
            </a:endParaRPr>
          </a:p>
          <a:p>
            <a:pPr rtl="0"/>
            <a:r>
              <a:rPr lang="en-GB" b="0" baseline="0" dirty="0" smtClean="0">
                <a:effectLst/>
              </a:rPr>
              <a:t>Determine EXACTLY what is the weakest link in the system and address that first. </a:t>
            </a:r>
          </a:p>
          <a:p>
            <a:pPr rtl="0"/>
            <a:r>
              <a:rPr lang="en-GB" b="0" baseline="0" dirty="0" smtClean="0">
                <a:effectLst/>
              </a:rPr>
              <a:t>    The ENGINES did NOT fail; it was the fuel system that failed the work and both engines were starved of fuel.</a:t>
            </a:r>
          </a:p>
          <a:p>
            <a:pPr rtl="0"/>
            <a:endParaRPr lang="en-GB" b="0" baseline="0" dirty="0" smtClean="0">
              <a:effectLst/>
            </a:endParaRPr>
          </a:p>
          <a:p>
            <a:pPr rtl="0"/>
            <a:r>
              <a:rPr lang="en-GB" b="0" baseline="0" dirty="0" smtClean="0">
                <a:effectLst/>
              </a:rPr>
              <a:t>Be very aware of…</a:t>
            </a:r>
          </a:p>
          <a:p>
            <a:pPr marL="228600" marR="0" indent="-228600" algn="l" defTabSz="914400" rtl="0" eaLnBrk="0" fontAlgn="base" latinLnBrk="0" hangingPunct="0">
              <a:lnSpc>
                <a:spcPct val="100000"/>
              </a:lnSpc>
              <a:spcBef>
                <a:spcPct val="30000"/>
              </a:spcBef>
              <a:spcAft>
                <a:spcPct val="0"/>
              </a:spcAft>
              <a:buClrTx/>
              <a:buSzTx/>
              <a:buFontTx/>
              <a:buAutoNum type="alphaLcParenR"/>
              <a:tabLst/>
              <a:defRPr/>
            </a:pPr>
            <a:r>
              <a:rPr lang="en-GB" b="0" baseline="0" dirty="0" smtClean="0">
                <a:effectLst/>
              </a:rPr>
              <a:t>Other factors that are more of a risk</a:t>
            </a:r>
          </a:p>
          <a:p>
            <a:pPr marL="228600" indent="-228600" rtl="0">
              <a:buAutoNum type="alphaLcParenR"/>
            </a:pPr>
            <a:r>
              <a:rPr lang="en-GB" b="0" baseline="0" dirty="0" smtClean="0">
                <a:effectLst/>
              </a:rPr>
              <a:t>Single points of failure </a:t>
            </a:r>
          </a:p>
          <a:p>
            <a:pPr marL="228600" indent="-228600" rtl="0">
              <a:buAutoNum type="alphaLcParenR"/>
            </a:pPr>
            <a:r>
              <a:rPr lang="en-GB" b="0" baseline="0" dirty="0" smtClean="0">
                <a:effectLst/>
              </a:rPr>
              <a:t>Common points of failure</a:t>
            </a:r>
          </a:p>
          <a:p>
            <a:pPr marL="0" indent="0" rtl="0">
              <a:buNone/>
            </a:pPr>
            <a:endParaRPr lang="en-GB" b="0" baseline="0" dirty="0" smtClean="0">
              <a:effectLst/>
            </a:endParaRPr>
          </a:p>
          <a:p>
            <a:pPr marL="0" indent="0" rtl="0">
              <a:buNone/>
            </a:pPr>
            <a:endParaRPr lang="en-GB" b="0" baseline="0" dirty="0" smtClean="0">
              <a:effectLst/>
            </a:endParaRPr>
          </a:p>
        </p:txBody>
      </p:sp>
    </p:spTree>
    <p:extLst>
      <p:ext uri="{BB962C8B-B14F-4D97-AF65-F5344CB8AC3E}">
        <p14:creationId xmlns:p14="http://schemas.microsoft.com/office/powerpoint/2010/main" val="7281734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This slide represents the number of ‘bits’ that could be upset by an area so we can see the relative sizes</a:t>
            </a:r>
            <a:r>
              <a:rPr lang="en-GB" baseline="0" dirty="0" smtClean="0"/>
              <a:t> of the potential risk.</a:t>
            </a:r>
            <a:endParaRPr lang="en-GB" dirty="0" smtClean="0"/>
          </a:p>
          <a:p>
            <a:pPr algn="l"/>
            <a:endParaRPr lang="en-GB" dirty="0" smtClean="0"/>
          </a:p>
          <a:p>
            <a:pPr algn="l"/>
            <a:endParaRPr lang="en-GB" dirty="0" smtClean="0"/>
          </a:p>
          <a:p>
            <a:pPr algn="l"/>
            <a:r>
              <a:rPr lang="en-GB" dirty="0" smtClean="0"/>
              <a:t>XC7K325T</a:t>
            </a:r>
          </a:p>
          <a:p>
            <a:pPr algn="l"/>
            <a:endParaRPr lang="en-GB" dirty="0" smtClean="0"/>
          </a:p>
          <a:p>
            <a:pPr algn="l"/>
            <a:r>
              <a:rPr lang="en-GB" dirty="0" smtClean="0"/>
              <a:t>   50,950 Slices = 203,800 LUT6 and </a:t>
            </a:r>
            <a:r>
              <a:rPr lang="en-GB" sz="1200" dirty="0" smtClean="0"/>
              <a:t>407,600 flip-flops </a:t>
            </a:r>
            <a:br>
              <a:rPr lang="en-GB" sz="1200" dirty="0" smtClean="0"/>
            </a:br>
            <a:endParaRPr lang="en-GB" sz="120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dirty="0" smtClean="0"/>
              <a:t>      [ </a:t>
            </a:r>
            <a:r>
              <a:rPr lang="en-GB" dirty="0" smtClean="0"/>
              <a:t>203,800 LUT6 </a:t>
            </a:r>
            <a:r>
              <a:rPr lang="en-GB" sz="1200" dirty="0" smtClean="0"/>
              <a:t>× 1.6 = </a:t>
            </a:r>
            <a:r>
              <a:rPr lang="en-GB" dirty="0" smtClean="0"/>
              <a:t>= 326,080 Logic Cells! ]</a:t>
            </a:r>
          </a:p>
          <a:p>
            <a:pPr algn="l"/>
            <a:r>
              <a:rPr lang="en-GB" sz="1200" dirty="0" smtClean="0"/>
              <a:t>     </a:t>
            </a:r>
          </a:p>
          <a:p>
            <a:pPr algn="l"/>
            <a:r>
              <a:rPr lang="en-GB" sz="1200" dirty="0" smtClean="0"/>
              <a:t>   There are more flip-flops in I/O, DSP blocks and BRAMs so</a:t>
            </a:r>
            <a:r>
              <a:rPr lang="en-GB" sz="1200" baseline="0" dirty="0" smtClean="0"/>
              <a:t> let’s round that up to about 0.5 million bits.</a:t>
            </a:r>
          </a:p>
          <a:p>
            <a:pPr algn="l"/>
            <a:endParaRPr lang="en-GB" sz="1200" baseline="0" dirty="0" smtClean="0"/>
          </a:p>
          <a:p>
            <a:pPr algn="l"/>
            <a:r>
              <a:rPr lang="en-GB" sz="1200" dirty="0" smtClean="0"/>
              <a:t>   </a:t>
            </a:r>
            <a:r>
              <a:rPr lang="en-GB" dirty="0" smtClean="0"/>
              <a:t>445 BRAM(36kb) = 16,404,480 bits so we’ll call that 16.5 million bits and cover things like DRP</a:t>
            </a:r>
            <a:r>
              <a:rPr lang="en-GB" baseline="0" dirty="0" smtClean="0"/>
              <a:t> ports.</a:t>
            </a:r>
          </a:p>
          <a:p>
            <a:pPr algn="l"/>
            <a:endParaRPr lang="en-GB" baseline="0" dirty="0" smtClean="0"/>
          </a:p>
          <a:p>
            <a:pPr algn="l"/>
            <a:r>
              <a:rPr lang="en-GB" dirty="0" smtClean="0"/>
              <a:t>   75,144,416 static configuration cells. Configuration</a:t>
            </a:r>
            <a:r>
              <a:rPr lang="en-GB" baseline="0" dirty="0" smtClean="0"/>
              <a:t> image is larger but these are the bits that should remain static following </a:t>
            </a:r>
            <a:r>
              <a:rPr lang="en-GB" baseline="0" dirty="0" err="1" smtClean="0"/>
              <a:t>configurartion</a:t>
            </a:r>
            <a:r>
              <a:rPr lang="en-GB" baseline="0" dirty="0" smtClean="0"/>
              <a:t>.</a:t>
            </a:r>
            <a:br>
              <a:rPr lang="en-GB" baseline="0" dirty="0" smtClean="0"/>
            </a:br>
            <a:r>
              <a:rPr lang="en-GB" baseline="0" dirty="0" smtClean="0"/>
              <a:t>      This is probably still too big but near enough for estimates and we’ll call it 75.1 million bits.</a:t>
            </a:r>
            <a:endParaRPr lang="en-GB" dirty="0" smtClean="0"/>
          </a:p>
        </p:txBody>
      </p:sp>
    </p:spTree>
    <p:extLst>
      <p:ext uri="{BB962C8B-B14F-4D97-AF65-F5344CB8AC3E}">
        <p14:creationId xmlns:p14="http://schemas.microsoft.com/office/powerpoint/2010/main" val="4069304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r>
              <a:rPr lang="en-GB" dirty="0" smtClean="0"/>
              <a:t>No design ever uses all of the available resources.</a:t>
            </a:r>
            <a:r>
              <a:rPr lang="en-GB" baseline="0" dirty="0" smtClean="0"/>
              <a:t> </a:t>
            </a:r>
          </a:p>
          <a:p>
            <a:pPr algn="l"/>
            <a:endParaRPr lang="en-GB" baseline="0" dirty="0" smtClean="0"/>
          </a:p>
          <a:p>
            <a:pPr algn="l"/>
            <a:r>
              <a:rPr lang="en-GB" baseline="0" dirty="0" smtClean="0"/>
              <a:t>Flip-Flops: I’ve show 30% usage and that would probably be rather too high. Even so, we see this area becoming very small.</a:t>
            </a:r>
          </a:p>
          <a:p>
            <a:pPr algn="l"/>
            <a:endParaRPr lang="en-GB" baseline="0" dirty="0" smtClean="0"/>
          </a:p>
          <a:p>
            <a:pPr algn="l"/>
            <a:r>
              <a:rPr lang="en-GB" baseline="0" dirty="0" smtClean="0"/>
              <a:t>BRAM: Highly design dependant but it is a valuable resource for use as RAM, ROM and buffers (e.g. FIFOs).</a:t>
            </a:r>
          </a:p>
          <a:p>
            <a:pPr algn="l"/>
            <a:r>
              <a:rPr lang="en-GB" baseline="0" dirty="0" smtClean="0"/>
              <a:t>            Lets’ not forget that even when a BRAM is ‘used’, a design probably doesn’t use the full capacity.</a:t>
            </a:r>
          </a:p>
          <a:p>
            <a:pPr algn="l"/>
            <a:endParaRPr lang="en-GB" baseline="0" dirty="0" smtClean="0"/>
          </a:p>
          <a:p>
            <a:pPr algn="l"/>
            <a:r>
              <a:rPr lang="en-GB" baseline="0" dirty="0" smtClean="0"/>
              <a:t>Configuration: Here we have to introduce the meaning of ‘essential bits’ and ‘critical bits’.</a:t>
            </a:r>
          </a:p>
          <a:p>
            <a:pPr algn="l"/>
            <a:r>
              <a:rPr lang="en-GB" baseline="0" dirty="0" smtClean="0"/>
              <a:t>     Essential bits are the bits actually associated with the definition of a design and there will be a definitive number that can be reported.</a:t>
            </a:r>
            <a:br>
              <a:rPr lang="en-GB" baseline="0" dirty="0" smtClean="0"/>
            </a:br>
            <a:r>
              <a:rPr lang="en-GB" baseline="0" dirty="0" smtClean="0"/>
              <a:t>          It should be no surprise that since you don’t use every feature in a device that this number is typically in the 20-45% range (here I have shown 40%).</a:t>
            </a:r>
          </a:p>
          <a:p>
            <a:pPr algn="l"/>
            <a:r>
              <a:rPr lang="en-GB" baseline="0" dirty="0" smtClean="0"/>
              <a:t>     Critical bits are those which, when flipped do actually impact the operation of the design.</a:t>
            </a:r>
          </a:p>
          <a:p>
            <a:pPr algn="l"/>
            <a:r>
              <a:rPr lang="en-GB" baseline="0" dirty="0" smtClean="0"/>
              <a:t>          It is extremely unlikely that 10% of the total bits will fall into this category.</a:t>
            </a:r>
            <a:br>
              <a:rPr lang="en-GB" baseline="0" dirty="0" smtClean="0"/>
            </a:br>
            <a:r>
              <a:rPr lang="en-GB" baseline="0" dirty="0" smtClean="0"/>
              <a:t>          In practice, the percentage will be significantly lower, and more significantly, the nature of the disturbance needs to be considered critical to operation.</a:t>
            </a:r>
            <a:br>
              <a:rPr lang="en-GB" baseline="0" dirty="0" smtClean="0"/>
            </a:br>
            <a:r>
              <a:rPr lang="en-GB" baseline="0" dirty="0" smtClean="0"/>
              <a:t>               For example, many systems have to deal with other sources of ‘noise’ and failures so is it even possible to attribute a disturbance to an SEU?  </a:t>
            </a:r>
          </a:p>
          <a:p>
            <a:pPr algn="l"/>
            <a:endParaRPr lang="en-GB" baseline="0" dirty="0" smtClean="0"/>
          </a:p>
          <a:p>
            <a:pPr algn="l"/>
            <a:r>
              <a:rPr lang="en-GB" baseline="0" dirty="0" smtClean="0"/>
              <a:t>    The key point being that bits that do not influence the design operation are not a risk and this should be taken into account in your risk assessment.</a:t>
            </a:r>
          </a:p>
          <a:p>
            <a:pPr algn="l"/>
            <a:r>
              <a:rPr lang="en-GB" baseline="0" dirty="0" smtClean="0"/>
              <a:t> </a:t>
            </a:r>
          </a:p>
          <a:p>
            <a:pPr algn="l"/>
            <a:endParaRPr lang="en-GB" dirty="0" smtClean="0"/>
          </a:p>
        </p:txBody>
      </p:sp>
    </p:spTree>
    <p:extLst>
      <p:ext uri="{BB962C8B-B14F-4D97-AF65-F5344CB8AC3E}">
        <p14:creationId xmlns:p14="http://schemas.microsoft.com/office/powerpoint/2010/main" val="16718748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eg"/><Relationship Id="rId3" Type="http://schemas.openxmlformats.org/officeDocument/2006/relationships/image" Target="../media/image5.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028" name="Picture 4" descr="C:\Documents and Settings\Jennifer Lockhart\Desktop\Picture2 copy.jpg"/>
          <p:cNvPicPr>
            <a:picLocks noChangeAspect="1" noChangeArrowheads="1"/>
          </p:cNvPicPr>
          <p:nvPr/>
        </p:nvPicPr>
        <p:blipFill>
          <a:blip r:embed="rId2"/>
          <a:stretch>
            <a:fillRect/>
          </a:stretch>
        </p:blipFill>
        <p:spPr bwMode="auto">
          <a:xfrm>
            <a:off x="3040" y="0"/>
            <a:ext cx="9137920" cy="6858000"/>
          </a:xfrm>
          <a:prstGeom prst="rect">
            <a:avLst/>
          </a:prstGeom>
          <a:noFill/>
        </p:spPr>
      </p:pic>
      <p:sp>
        <p:nvSpPr>
          <p:cNvPr id="19462" name="Rectangle 6"/>
          <p:cNvSpPr>
            <a:spLocks noGrp="1" noChangeArrowheads="1"/>
          </p:cNvSpPr>
          <p:nvPr>
            <p:ph type="subTitle" sz="quarter" idx="1"/>
          </p:nvPr>
        </p:nvSpPr>
        <p:spPr>
          <a:xfrm>
            <a:off x="136525" y="5680630"/>
            <a:ext cx="4972050" cy="676275"/>
          </a:xfrm>
        </p:spPr>
        <p:txBody>
          <a:bodyPr lIns="91440" anchor="ctr"/>
          <a:lstStyle>
            <a:lvl1pPr marL="0" indent="0">
              <a:lnSpc>
                <a:spcPct val="90000"/>
              </a:lnSpc>
              <a:spcBef>
                <a:spcPct val="0"/>
              </a:spcBef>
              <a:buFont typeface="Wingdings" pitchFamily="2" charset="2"/>
              <a:buNone/>
              <a:defRPr>
                <a:solidFill>
                  <a:schemeClr val="tx1"/>
                </a:solidFill>
              </a:defRPr>
            </a:lvl1pPr>
          </a:lstStyle>
          <a:p>
            <a:r>
              <a:rPr lang="en-US" smtClean="0"/>
              <a:t>Click to edit Master subtitle style</a:t>
            </a:r>
            <a:endParaRPr lang="en-US" dirty="0"/>
          </a:p>
        </p:txBody>
      </p:sp>
      <p:sp>
        <p:nvSpPr>
          <p:cNvPr id="19467" name="Rectangle 11"/>
          <p:cNvSpPr>
            <a:spLocks noGrp="1" noChangeArrowheads="1"/>
          </p:cNvSpPr>
          <p:nvPr>
            <p:ph type="ctrTitle" sz="quarter"/>
          </p:nvPr>
        </p:nvSpPr>
        <p:spPr>
          <a:xfrm>
            <a:off x="125413" y="4313792"/>
            <a:ext cx="4876800" cy="1114425"/>
          </a:xfrm>
        </p:spPr>
        <p:txBody>
          <a:bodyPr lIns="91440"/>
          <a:lstStyle>
            <a:lvl1pPr>
              <a:lnSpc>
                <a:spcPct val="100000"/>
              </a:lnSpc>
              <a:defRPr>
                <a:solidFill>
                  <a:schemeClr val="bg2"/>
                </a:solidFill>
              </a:defRPr>
            </a:lvl1pPr>
          </a:lstStyle>
          <a:p>
            <a:r>
              <a:rPr lang="en-US" smtClean="0"/>
              <a:t>Click to edit Master title style</a:t>
            </a:r>
            <a:endParaRPr lang="en-US" dirty="0"/>
          </a:p>
        </p:txBody>
      </p:sp>
      <p:pic>
        <p:nvPicPr>
          <p:cNvPr id="8" name="Picture 7" descr="All_Programmable_Lock_up.jpg"/>
          <p:cNvPicPr>
            <a:picLocks noChangeAspect="1"/>
          </p:cNvPicPr>
          <p:nvPr/>
        </p:nvPicPr>
        <p:blipFill>
          <a:blip r:embed="rId3">
            <a:clrChange>
              <a:clrFrom>
                <a:srgbClr val="FFFFFF"/>
              </a:clrFrom>
              <a:clrTo>
                <a:srgbClr val="FFFFFF">
                  <a:alpha val="0"/>
                </a:srgbClr>
              </a:clrTo>
            </a:clrChange>
          </a:blip>
          <a:stretch>
            <a:fillRect/>
          </a:stretch>
        </p:blipFill>
        <p:spPr>
          <a:xfrm>
            <a:off x="4146172" y="1068534"/>
            <a:ext cx="4344270" cy="1307592"/>
          </a:xfrm>
          <a:prstGeom prst="rect">
            <a:avLst/>
          </a:prstGeom>
        </p:spPr>
      </p:pic>
      <p:sp>
        <p:nvSpPr>
          <p:cNvPr id="9" name="Footer Placeholder 16"/>
          <p:cNvSpPr>
            <a:spLocks noGrp="1"/>
          </p:cNvSpPr>
          <p:nvPr>
            <p:ph type="ftr" sz="quarter" idx="3"/>
          </p:nvPr>
        </p:nvSpPr>
        <p:spPr>
          <a:xfrm>
            <a:off x="3124200" y="6579165"/>
            <a:ext cx="2895600" cy="246888"/>
          </a:xfrm>
          <a:prstGeom prst="rect">
            <a:avLst/>
          </a:prstGeom>
        </p:spPr>
        <p:txBody>
          <a:bodyPr vert="horz" lIns="91440" tIns="45720" rIns="91440" bIns="45720" rtlCol="0" anchor="ctr"/>
          <a:lstStyle>
            <a:lvl1pPr algn="ctr">
              <a:defRPr sz="1000">
                <a:solidFill>
                  <a:schemeClr val="tx1"/>
                </a:solidFill>
              </a:defRPr>
            </a:lvl1pPr>
          </a:lstStyle>
          <a:p>
            <a:endParaRPr lang="en-US" dirty="0"/>
          </a:p>
        </p:txBody>
      </p:sp>
      <p:pic>
        <p:nvPicPr>
          <p:cNvPr id="7" name="Picture 4" descr="C:\Documents and Settings\Jennifer Lockhart\Desktop\Picture2 copy.jpg"/>
          <p:cNvPicPr>
            <a:picLocks noChangeAspect="1" noChangeArrowheads="1"/>
          </p:cNvPicPr>
          <p:nvPr/>
        </p:nvPicPr>
        <p:blipFill>
          <a:blip r:embed="rId2"/>
          <a:stretch>
            <a:fillRect/>
          </a:stretch>
        </p:blipFill>
        <p:spPr bwMode="auto">
          <a:xfrm>
            <a:off x="3040" y="0"/>
            <a:ext cx="9137920" cy="6858000"/>
          </a:xfrm>
          <a:prstGeom prst="rect">
            <a:avLst/>
          </a:prstGeom>
          <a:noFill/>
        </p:spPr>
      </p:pic>
      <p:pic>
        <p:nvPicPr>
          <p:cNvPr id="10" name="Picture 9" descr="All_Programmable_Lock_up.jpg"/>
          <p:cNvPicPr>
            <a:picLocks noChangeAspect="1"/>
          </p:cNvPicPr>
          <p:nvPr/>
        </p:nvPicPr>
        <p:blipFill>
          <a:blip r:embed="rId3">
            <a:clrChange>
              <a:clrFrom>
                <a:srgbClr val="FFFFFF"/>
              </a:clrFrom>
              <a:clrTo>
                <a:srgbClr val="FFFFFF">
                  <a:alpha val="0"/>
                </a:srgbClr>
              </a:clrTo>
            </a:clrChange>
          </a:blip>
          <a:stretch>
            <a:fillRect/>
          </a:stretch>
        </p:blipFill>
        <p:spPr>
          <a:xfrm>
            <a:off x="4146172" y="1068534"/>
            <a:ext cx="4344270" cy="1307592"/>
          </a:xfrm>
          <a:prstGeom prst="rect">
            <a:avLst/>
          </a:prstGeom>
        </p:spPr>
      </p:pic>
      <p:pic>
        <p:nvPicPr>
          <p:cNvPr id="11" name="Picture 4" descr="C:\Documents and Settings\Jennifer Lockhart\Desktop\Picture2 copy.jpg"/>
          <p:cNvPicPr>
            <a:picLocks noChangeAspect="1" noChangeArrowheads="1"/>
          </p:cNvPicPr>
          <p:nvPr userDrawn="1"/>
        </p:nvPicPr>
        <p:blipFill>
          <a:blip r:embed="rId2"/>
          <a:stretch>
            <a:fillRect/>
          </a:stretch>
        </p:blipFill>
        <p:spPr bwMode="auto">
          <a:xfrm>
            <a:off x="3040" y="0"/>
            <a:ext cx="9137920" cy="6858000"/>
          </a:xfrm>
          <a:prstGeom prst="rect">
            <a:avLst/>
          </a:prstGeom>
          <a:noFill/>
        </p:spPr>
      </p:pic>
      <p:pic>
        <p:nvPicPr>
          <p:cNvPr id="12" name="Picture 11" descr="All_Programmable_Lock_up.jpg"/>
          <p:cNvPicPr>
            <a:picLocks noChangeAspect="1"/>
          </p:cNvPicPr>
          <p:nvPr userDrawn="1"/>
        </p:nvPicPr>
        <p:blipFill>
          <a:blip r:embed="rId3">
            <a:clrChange>
              <a:clrFrom>
                <a:srgbClr val="FFFFFF"/>
              </a:clrFrom>
              <a:clrTo>
                <a:srgbClr val="FFFFFF">
                  <a:alpha val="0"/>
                </a:srgbClr>
              </a:clrTo>
            </a:clrChange>
          </a:blip>
          <a:stretch>
            <a:fillRect/>
          </a:stretch>
        </p:blipFill>
        <p:spPr>
          <a:xfrm>
            <a:off x="4146172" y="1068534"/>
            <a:ext cx="4344270" cy="1307592"/>
          </a:xfrm>
          <a:prstGeom prst="rect">
            <a:avLst/>
          </a:prstGeom>
        </p:spPr>
      </p:pic>
      <p:sp>
        <p:nvSpPr>
          <p:cNvPr id="2" name="fc" descr="© Copyright 2013-2015 Xilinx&#10;."/>
          <p:cNvSpPr txBox="1"/>
          <p:nvPr userDrawn="1"/>
        </p:nvSpPr>
        <p:spPr bwMode="auto">
          <a:xfrm>
            <a:off x="0" y="6571361"/>
            <a:ext cx="9144000" cy="317651"/>
          </a:xfrm>
          <a:prstGeom prst="rect">
            <a:avLst/>
          </a:prstGeom>
          <a:noFill/>
          <a:ln w="9525">
            <a:noFill/>
            <a:miter lim="800000"/>
            <a:headEnd/>
            <a:tailEnd/>
          </a:ln>
        </p:spPr>
        <p:txBody>
          <a:bodyPr vert="horz" wrap="square" lIns="0" tIns="45720" rIns="91440" bIns="45720" numCol="1" rtlCol="0" anchor="t" anchorCtr="0" compatLnSpc="1">
            <a:prstTxWarp prst="textNoShape">
              <a:avLst/>
            </a:prstTxWarp>
            <a:spAutoFit/>
          </a:bodyPr>
          <a:lstStyle/>
          <a:p>
            <a:pPr marL="228600" marR="0" indent="-228600" algn="ctr" defTabSz="914400" rtl="0" eaLnBrk="0" fontAlgn="base" latinLnBrk="0" hangingPunct="0">
              <a:lnSpc>
                <a:spcPct val="110000"/>
              </a:lnSpc>
              <a:spcBef>
                <a:spcPct val="20000"/>
              </a:spcBef>
              <a:spcAft>
                <a:spcPct val="0"/>
              </a:spcAft>
              <a:buClr>
                <a:schemeClr val="tx2"/>
              </a:buClr>
              <a:buSzPct val="88000"/>
              <a:tabLst/>
            </a:pPr>
            <a:r>
              <a:rPr kumimoji="0" lang="en-GB" sz="1000" b="0" i="0" u="none" strike="noStrike" kern="0" cap="none" spc="0" normalizeH="0" baseline="0" noProof="0" smtClean="0">
                <a:ln>
                  <a:noFill/>
                </a:ln>
                <a:solidFill>
                  <a:srgbClr val="000000"/>
                </a:solidFill>
                <a:effectLst/>
                <a:uLnTx/>
                <a:uFillTx/>
                <a:latin typeface="arial" panose="020B0604020202020204" pitchFamily="34" charset="0"/>
                <a:ea typeface="+mn-ea"/>
                <a:cs typeface="+mn-cs"/>
              </a:rPr>
              <a:t>© Copyright 2013-2015 Xilinx</a:t>
            </a:r>
          </a:p>
          <a:p>
            <a:pPr marL="228600" marR="0" indent="-228600" algn="ctr" defTabSz="914400" rtl="0" eaLnBrk="0" fontAlgn="base" latinLnBrk="0" hangingPunct="0">
              <a:lnSpc>
                <a:spcPct val="110000"/>
              </a:lnSpc>
              <a:spcBef>
                <a:spcPct val="20000"/>
              </a:spcBef>
              <a:spcAft>
                <a:spcPct val="0"/>
              </a:spcAft>
              <a:buClr>
                <a:schemeClr val="tx2"/>
              </a:buClr>
              <a:buSzPct val="88000"/>
              <a:tabLst/>
            </a:pPr>
            <a:r>
              <a:rPr kumimoji="0" lang="en-GB" sz="300" b="0" i="0" u="none" strike="noStrike" kern="0" cap="none" spc="0" normalizeH="0" baseline="0" noProof="0" smtClean="0">
                <a:ln>
                  <a:noFill/>
                </a:ln>
                <a:solidFill>
                  <a:srgbClr val="FFFFFF"/>
                </a:solidFill>
                <a:effectLst/>
                <a:uLnTx/>
                <a:uFillTx/>
                <a:latin typeface="arial" panose="020B0604020202020204" pitchFamily="34" charset="0"/>
                <a:ea typeface="+mn-ea"/>
                <a:cs typeface="+mn-cs"/>
              </a:rPr>
              <a:t>.</a:t>
            </a:r>
            <a:endParaRPr kumimoji="0" lang="en-GB" sz="300" b="0" i="0" u="none" strike="noStrike" kern="0" cap="none" spc="0" normalizeH="0" baseline="0" noProof="0" dirty="0" smtClean="0">
              <a:ln>
                <a:noFill/>
              </a:ln>
              <a:solidFill>
                <a:srgbClr val="FFFFFF"/>
              </a:solidFill>
              <a:effectLst/>
              <a:uLnTx/>
              <a:uFillTx/>
              <a:latin typeface="arial" panose="020B0604020202020204" pitchFamily="34" charset="0"/>
              <a:ea typeface="+mn-ea"/>
              <a:cs typeface="+mn-cs"/>
            </a:endParaRP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27150"/>
            <a:ext cx="8233646" cy="4268337"/>
          </a:xfrm>
        </p:spPr>
        <p:txBody>
          <a:bodyPr/>
          <a:lstStyle>
            <a:lvl1pPr marL="228600" indent="-228600" algn="l" rtl="0" eaLnBrk="0" fontAlgn="base" hangingPunct="0">
              <a:lnSpc>
                <a:spcPct val="110000"/>
              </a:lnSpc>
              <a:spcBef>
                <a:spcPts val="800"/>
              </a:spcBef>
              <a:spcAft>
                <a:spcPct val="0"/>
              </a:spcAft>
              <a:buClr>
                <a:schemeClr val="tx2"/>
              </a:buClr>
              <a:buSzPct val="88000"/>
              <a:buFont typeface="Wingdings" pitchFamily="2" charset="2"/>
              <a:buBlip>
                <a:blip r:embed="rId2"/>
              </a:buBlip>
              <a:defRPr lang="en-US" sz="2000" b="1" dirty="0" smtClean="0">
                <a:solidFill>
                  <a:schemeClr val="accent4"/>
                </a:solidFill>
                <a:latin typeface="+mn-lt"/>
                <a:ea typeface="+mn-ea"/>
                <a:cs typeface="+mn-cs"/>
              </a:defRPr>
            </a:lvl1pPr>
            <a:lvl2pPr marL="463550" indent="-174625">
              <a:lnSpc>
                <a:spcPct val="110000"/>
              </a:lnSpc>
              <a:defRPr/>
            </a:lvl2pPr>
            <a:lvl3pPr marL="682625" indent="-173038">
              <a:lnSpc>
                <a:spcPct val="110000"/>
              </a:lnSpc>
              <a:defRPr/>
            </a:lvl3pPr>
            <a:lvl4pPr marL="914400" indent="-173038">
              <a:lnSpc>
                <a:spcPct val="110000"/>
              </a:lnSpc>
              <a:buFont typeface="Arial" pitchFamily="34" charset="0"/>
              <a:buChar char="–"/>
              <a:defRPr sz="1400"/>
            </a:lvl4pPr>
            <a:lvl5pPr marL="1319213" indent="-347663">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 name="Rectangle 23"/>
          <p:cNvSpPr>
            <a:spLocks noGrp="1" noChangeArrowheads="1"/>
          </p:cNvSpPr>
          <p:nvPr>
            <p:ph type="sldNum" sz="quarter" idx="10"/>
          </p:nvPr>
        </p:nvSpPr>
        <p:spPr>
          <a:xfrm>
            <a:off x="457200" y="6577013"/>
            <a:ext cx="838200" cy="2444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smtClean="0"/>
              <a:t>Page </a:t>
            </a:r>
            <a:fld id="{060BD193-E118-4B16-863C-C8C12C675E3E}" type="slidenum">
              <a:rPr lang="en-US" smtClean="0"/>
              <a:pPr>
                <a:defRPr/>
              </a:pPr>
              <a:t>‹#›</a:t>
            </a:fld>
            <a:endParaRPr lang="en-US" dirty="0"/>
          </a:p>
        </p:txBody>
      </p:sp>
      <p:sp>
        <p:nvSpPr>
          <p:cNvPr id="5" name="Title 4"/>
          <p:cNvSpPr>
            <a:spLocks noGrp="1"/>
          </p:cNvSpPr>
          <p:nvPr>
            <p:ph type="title"/>
          </p:nvPr>
        </p:nvSpPr>
        <p:spPr>
          <a:xfrm>
            <a:off x="457200" y="209550"/>
            <a:ext cx="8229600" cy="1143000"/>
          </a:xfrm>
          <a:noFill/>
          <a:ln w="9525">
            <a:noFill/>
            <a:miter lim="800000"/>
            <a:headEnd/>
            <a:tailEnd/>
          </a:ln>
        </p:spPr>
        <p:txBody>
          <a:bodyPr vert="horz" wrap="square" lIns="0" tIns="45720" rIns="91440" bIns="45720" numCol="1" anchor="t" anchorCtr="0" compatLnSpc="1">
            <a:prstTxWarp prst="textNoShape">
              <a:avLst/>
            </a:prstTxWarp>
          </a:bodyPr>
          <a:lstStyle>
            <a:lvl1pPr>
              <a:lnSpc>
                <a:spcPct val="98000"/>
              </a:lnSpc>
              <a:defRPr lang="en-US" sz="2800" b="1" dirty="0">
                <a:solidFill>
                  <a:schemeClr val="bg2"/>
                </a:solidFill>
                <a:latin typeface="+mj-lt"/>
                <a:ea typeface="+mj-ea"/>
                <a:cs typeface="+mj-cs"/>
              </a:defRPr>
            </a:lvl1pPr>
          </a:lstStyle>
          <a:p>
            <a:pPr lvl="0" algn="l" rtl="0" eaLnBrk="0" fontAlgn="base" hangingPunct="0">
              <a:lnSpc>
                <a:spcPct val="98000"/>
              </a:lnSpc>
              <a:spcBef>
                <a:spcPct val="0"/>
              </a:spcBef>
              <a:spcAft>
                <a:spcPct val="0"/>
              </a:spcAft>
            </a:pPr>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6" name="Rectangle 5"/>
          <p:cNvSpPr/>
          <p:nvPr/>
        </p:nvSpPr>
        <p:spPr bwMode="auto">
          <a:xfrm>
            <a:off x="0" y="0"/>
            <a:ext cx="9144000" cy="1238250"/>
          </a:xfrm>
          <a:prstGeom prst="rect">
            <a:avLst/>
          </a:prstGeom>
          <a:solidFill>
            <a:schemeClr val="bg1"/>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grpSp>
        <p:nvGrpSpPr>
          <p:cNvPr id="2" name="Group 8"/>
          <p:cNvGrpSpPr/>
          <p:nvPr/>
        </p:nvGrpSpPr>
        <p:grpSpPr>
          <a:xfrm>
            <a:off x="0" y="-1"/>
            <a:ext cx="9144000" cy="200025"/>
            <a:chOff x="0" y="-1"/>
            <a:chExt cx="9144000" cy="200025"/>
          </a:xfrm>
        </p:grpSpPr>
        <p:sp>
          <p:nvSpPr>
            <p:cNvPr id="10" name="Rectangle 9"/>
            <p:cNvSpPr/>
            <p:nvPr userDrawn="1"/>
          </p:nvSpPr>
          <p:spPr bwMode="auto">
            <a:xfrm>
              <a:off x="0" y="-1"/>
              <a:ext cx="9144000" cy="200025"/>
            </a:xfrm>
            <a:prstGeom prst="rect">
              <a:avLst/>
            </a:prstGeom>
            <a:solidFill>
              <a:schemeClr val="bg2"/>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pic>
          <p:nvPicPr>
            <p:cNvPr id="11" name="Picture 17" descr="Red Header"/>
            <p:cNvPicPr>
              <a:picLocks noChangeAspect="1" noChangeArrowheads="1"/>
            </p:cNvPicPr>
            <p:nvPr userDrawn="1"/>
          </p:nvPicPr>
          <p:blipFill>
            <a:blip r:embed="rId2" cstate="print"/>
            <a:srcRect/>
            <a:stretch>
              <a:fillRect/>
            </a:stretch>
          </p:blipFill>
          <p:spPr bwMode="invGray">
            <a:xfrm>
              <a:off x="7658100" y="0"/>
              <a:ext cx="1485900" cy="194251"/>
            </a:xfrm>
            <a:prstGeom prst="rect">
              <a:avLst/>
            </a:prstGeom>
            <a:noFill/>
            <a:ln w="9525">
              <a:noFill/>
              <a:miter lim="800000"/>
              <a:headEnd/>
              <a:tailEnd/>
            </a:ln>
          </p:spPr>
        </p:pic>
      </p:grpSp>
      <p:sp>
        <p:nvSpPr>
          <p:cNvPr id="5" name="Title 4"/>
          <p:cNvSpPr>
            <a:spLocks noGrp="1"/>
          </p:cNvSpPr>
          <p:nvPr>
            <p:ph type="title"/>
          </p:nvPr>
        </p:nvSpPr>
        <p:spPr>
          <a:xfrm>
            <a:off x="457200" y="209550"/>
            <a:ext cx="8229600" cy="1143000"/>
          </a:xfrm>
          <a:noFill/>
          <a:ln w="9525">
            <a:noFill/>
            <a:miter lim="800000"/>
            <a:headEnd/>
            <a:tailEnd/>
          </a:ln>
        </p:spPr>
        <p:txBody>
          <a:bodyPr vert="horz" wrap="square" lIns="0" tIns="45720" rIns="91440" bIns="45720" numCol="1" anchor="t" anchorCtr="0" compatLnSpc="1">
            <a:prstTxWarp prst="textNoShape">
              <a:avLst/>
            </a:prstTxWarp>
          </a:bodyPr>
          <a:lstStyle>
            <a:lvl1pPr>
              <a:defRPr lang="en-US" sz="2800" b="1" dirty="0">
                <a:solidFill>
                  <a:schemeClr val="bg2"/>
                </a:solidFill>
                <a:latin typeface="+mj-lt"/>
                <a:ea typeface="+mj-ea"/>
                <a:cs typeface="+mj-cs"/>
              </a:defRPr>
            </a:lvl1pPr>
          </a:lstStyle>
          <a:p>
            <a:pPr lvl="0" algn="l" rtl="0" eaLnBrk="0" fontAlgn="base" hangingPunct="0">
              <a:lnSpc>
                <a:spcPct val="98000"/>
              </a:lnSpc>
              <a:spcBef>
                <a:spcPct val="0"/>
              </a:spcBef>
              <a:spcAft>
                <a:spcPct val="0"/>
              </a:spcAft>
            </a:pPr>
            <a:r>
              <a:rPr lang="en-US" smtClean="0"/>
              <a:t>Click to edit Master title style</a:t>
            </a:r>
            <a:endParaRPr lang="en-US" dirty="0"/>
          </a:p>
        </p:txBody>
      </p:sp>
      <p:sp>
        <p:nvSpPr>
          <p:cNvPr id="4" name="Rectangle 23"/>
          <p:cNvSpPr>
            <a:spLocks noGrp="1" noChangeArrowheads="1"/>
          </p:cNvSpPr>
          <p:nvPr>
            <p:ph type="sldNum" sz="quarter" idx="10"/>
          </p:nvPr>
        </p:nvSpPr>
        <p:spPr>
          <a:xfrm>
            <a:off x="457200" y="6577013"/>
            <a:ext cx="838200" cy="2444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smtClean="0"/>
              <a:t>Page </a:t>
            </a:r>
            <a:fld id="{060BD193-E118-4B16-863C-C8C12C675E3E}" type="slidenum">
              <a:rPr lang="en-US" smtClean="0"/>
              <a:pPr>
                <a:defRPr/>
              </a:pPr>
              <a:t>‹#›</a:t>
            </a:fld>
            <a:endParaRPr lang="en-US" dirty="0"/>
          </a:p>
        </p:txBody>
      </p:sp>
      <p:sp>
        <p:nvSpPr>
          <p:cNvPr id="9" name="Rectangle 8"/>
          <p:cNvSpPr/>
          <p:nvPr/>
        </p:nvSpPr>
        <p:spPr bwMode="auto">
          <a:xfrm>
            <a:off x="0" y="0"/>
            <a:ext cx="9144000" cy="1238250"/>
          </a:xfrm>
          <a:prstGeom prst="rect">
            <a:avLst/>
          </a:prstGeom>
          <a:solidFill>
            <a:schemeClr val="bg1"/>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grpSp>
        <p:nvGrpSpPr>
          <p:cNvPr id="3" name="Group 11"/>
          <p:cNvGrpSpPr/>
          <p:nvPr/>
        </p:nvGrpSpPr>
        <p:grpSpPr>
          <a:xfrm>
            <a:off x="0" y="-1"/>
            <a:ext cx="9144000" cy="200025"/>
            <a:chOff x="0" y="-1"/>
            <a:chExt cx="9144000" cy="200025"/>
          </a:xfrm>
        </p:grpSpPr>
        <p:sp>
          <p:nvSpPr>
            <p:cNvPr id="13" name="Rectangle 12"/>
            <p:cNvSpPr/>
            <p:nvPr userDrawn="1"/>
          </p:nvSpPr>
          <p:spPr bwMode="auto">
            <a:xfrm>
              <a:off x="0" y="-1"/>
              <a:ext cx="9144000" cy="200025"/>
            </a:xfrm>
            <a:prstGeom prst="rect">
              <a:avLst/>
            </a:prstGeom>
            <a:solidFill>
              <a:schemeClr val="bg2"/>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pic>
          <p:nvPicPr>
            <p:cNvPr id="14" name="Picture 17" descr="Red Header"/>
            <p:cNvPicPr>
              <a:picLocks noChangeAspect="1" noChangeArrowheads="1"/>
            </p:cNvPicPr>
            <p:nvPr userDrawn="1"/>
          </p:nvPicPr>
          <p:blipFill>
            <a:blip r:embed="rId2" cstate="print"/>
            <a:srcRect/>
            <a:stretch>
              <a:fillRect/>
            </a:stretch>
          </p:blipFill>
          <p:spPr bwMode="invGray">
            <a:xfrm>
              <a:off x="7658100" y="0"/>
              <a:ext cx="1485900" cy="194251"/>
            </a:xfrm>
            <a:prstGeom prst="rect">
              <a:avLst/>
            </a:prstGeom>
            <a:noFill/>
            <a:ln w="9525">
              <a:noFill/>
              <a:miter lim="800000"/>
              <a:headEnd/>
              <a:tailEnd/>
            </a:ln>
          </p:spPr>
        </p:pic>
      </p:grpSp>
      <p:sp>
        <p:nvSpPr>
          <p:cNvPr id="15" name="Rectangle 14"/>
          <p:cNvSpPr/>
          <p:nvPr userDrawn="1"/>
        </p:nvSpPr>
        <p:spPr bwMode="auto">
          <a:xfrm>
            <a:off x="0" y="0"/>
            <a:ext cx="9144000" cy="1238250"/>
          </a:xfrm>
          <a:prstGeom prst="rect">
            <a:avLst/>
          </a:prstGeom>
          <a:solidFill>
            <a:schemeClr val="bg1"/>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grpSp>
        <p:nvGrpSpPr>
          <p:cNvPr id="16" name="Group 15"/>
          <p:cNvGrpSpPr/>
          <p:nvPr userDrawn="1"/>
        </p:nvGrpSpPr>
        <p:grpSpPr>
          <a:xfrm>
            <a:off x="0" y="-1"/>
            <a:ext cx="9144000" cy="200025"/>
            <a:chOff x="0" y="-1"/>
            <a:chExt cx="9144000" cy="200025"/>
          </a:xfrm>
        </p:grpSpPr>
        <p:sp>
          <p:nvSpPr>
            <p:cNvPr id="17" name="Rectangle 16"/>
            <p:cNvSpPr/>
            <p:nvPr userDrawn="1"/>
          </p:nvSpPr>
          <p:spPr bwMode="auto">
            <a:xfrm>
              <a:off x="0" y="-1"/>
              <a:ext cx="9144000" cy="200025"/>
            </a:xfrm>
            <a:prstGeom prst="rect">
              <a:avLst/>
            </a:prstGeom>
            <a:solidFill>
              <a:schemeClr val="bg2"/>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pic>
          <p:nvPicPr>
            <p:cNvPr id="18" name="Picture 17" descr="Red Header"/>
            <p:cNvPicPr>
              <a:picLocks noChangeAspect="1" noChangeArrowheads="1"/>
            </p:cNvPicPr>
            <p:nvPr userDrawn="1"/>
          </p:nvPicPr>
          <p:blipFill>
            <a:blip r:embed="rId2" cstate="print"/>
            <a:srcRect/>
            <a:stretch>
              <a:fillRect/>
            </a:stretch>
          </p:blipFill>
          <p:spPr bwMode="invGray">
            <a:xfrm>
              <a:off x="7658100" y="0"/>
              <a:ext cx="1485900" cy="194251"/>
            </a:xfrm>
            <a:prstGeom prst="rect">
              <a:avLst/>
            </a:prstGeom>
            <a:noFill/>
            <a:ln w="9525">
              <a:noFill/>
              <a:miter lim="800000"/>
              <a:headEnd/>
              <a:tailEnd/>
            </a:ln>
          </p:spPr>
        </p:pic>
      </p:gr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327150"/>
            <a:ext cx="3810000" cy="4525963"/>
          </a:xfrm>
          <a:noFill/>
          <a:ln w="9525">
            <a:noFill/>
            <a:miter lim="800000"/>
            <a:headEnd/>
            <a:tailEnd/>
          </a:ln>
        </p:spPr>
        <p:txBody>
          <a:bodyPr vert="horz" wrap="square" lIns="0" tIns="45720" rIns="91440" bIns="45720" numCol="1" anchor="t" anchorCtr="0" compatLnSpc="1">
            <a:prstTxWarp prst="textNoShape">
              <a:avLst/>
            </a:prstTxWarp>
          </a:bodyPr>
          <a:lstStyle>
            <a:lvl1pPr algn="l" rtl="0" eaLnBrk="0" fontAlgn="base" hangingPunct="0">
              <a:lnSpc>
                <a:spcPct val="110000"/>
              </a:lnSpc>
              <a:spcBef>
                <a:spcPct val="20000"/>
              </a:spcBef>
              <a:spcAft>
                <a:spcPct val="0"/>
              </a:spcAft>
              <a:defRPr lang="en-US" sz="2000" b="1" dirty="0" smtClean="0">
                <a:solidFill>
                  <a:schemeClr val="accent4"/>
                </a:solidFill>
                <a:latin typeface="+mn-lt"/>
                <a:ea typeface="+mn-ea"/>
                <a:cs typeface="+mn-cs"/>
              </a:defRPr>
            </a:lvl1pPr>
            <a:lvl2pPr algn="l" rtl="0" eaLnBrk="0" fontAlgn="base" hangingPunct="0">
              <a:lnSpc>
                <a:spcPct val="110000"/>
              </a:lnSpc>
              <a:spcBef>
                <a:spcPct val="20000"/>
              </a:spcBef>
              <a:spcAft>
                <a:spcPct val="0"/>
              </a:spcAft>
              <a:defRPr lang="en-US" sz="1800" b="0" dirty="0" smtClean="0">
                <a:solidFill>
                  <a:schemeClr val="tx1"/>
                </a:solidFill>
                <a:latin typeface="+mn-lt"/>
                <a:ea typeface="+mn-ea"/>
                <a:cs typeface="+mn-cs"/>
              </a:defRPr>
            </a:lvl2pPr>
            <a:lvl3pPr algn="l" rtl="0" eaLnBrk="0" fontAlgn="base" hangingPunct="0">
              <a:lnSpc>
                <a:spcPct val="110000"/>
              </a:lnSpc>
              <a:spcBef>
                <a:spcPct val="20000"/>
              </a:spcBef>
              <a:spcAft>
                <a:spcPct val="0"/>
              </a:spcAft>
              <a:defRPr lang="en-US" sz="1600" b="0" dirty="0" smtClean="0">
                <a:solidFill>
                  <a:schemeClr val="tx1"/>
                </a:solidFill>
                <a:latin typeface="+mn-lt"/>
                <a:ea typeface="+mn-ea"/>
                <a:cs typeface="+mn-cs"/>
              </a:defRPr>
            </a:lvl3pPr>
            <a:lvl4pPr algn="l" rtl="0" eaLnBrk="0" fontAlgn="base" hangingPunct="0">
              <a:lnSpc>
                <a:spcPct val="110000"/>
              </a:lnSpc>
              <a:spcBef>
                <a:spcPct val="20000"/>
              </a:spcBef>
              <a:spcAft>
                <a:spcPct val="0"/>
              </a:spcAft>
              <a:defRPr lang="en-US" sz="1600" b="0" dirty="0" smtClean="0">
                <a:solidFill>
                  <a:schemeClr val="tx1"/>
                </a:solidFill>
                <a:latin typeface="+mn-lt"/>
                <a:ea typeface="+mn-ea"/>
                <a:cs typeface="+mn-cs"/>
              </a:defRPr>
            </a:lvl4pPr>
            <a:lvl5pPr algn="l" rtl="0" eaLnBrk="0" fontAlgn="base" hangingPunct="0">
              <a:lnSpc>
                <a:spcPct val="110000"/>
              </a:lnSpc>
              <a:spcBef>
                <a:spcPct val="20000"/>
              </a:spcBef>
              <a:spcAft>
                <a:spcPct val="0"/>
              </a:spcAft>
              <a:defRPr lang="en-US" sz="1600" b="0" dirty="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4" name="Content Placeholder 3"/>
          <p:cNvSpPr>
            <a:spLocks noGrp="1"/>
          </p:cNvSpPr>
          <p:nvPr>
            <p:ph sz="half" idx="2"/>
          </p:nvPr>
        </p:nvSpPr>
        <p:spPr>
          <a:xfrm>
            <a:off x="4848476" y="1327150"/>
            <a:ext cx="3852612" cy="4525963"/>
          </a:xfrm>
          <a:noFill/>
          <a:ln w="9525">
            <a:noFill/>
            <a:miter lim="800000"/>
            <a:headEnd/>
            <a:tailEnd/>
          </a:ln>
        </p:spPr>
        <p:txBody>
          <a:bodyPr vert="horz" wrap="square" lIns="0" tIns="45720" rIns="91440" bIns="45720" numCol="1" anchor="t" anchorCtr="0" compatLnSpc="1">
            <a:prstTxWarp prst="textNoShape">
              <a:avLst/>
            </a:prstTxWarp>
          </a:bodyPr>
          <a:lstStyle>
            <a:lvl1pPr algn="l" rtl="0" eaLnBrk="0" fontAlgn="base" hangingPunct="0">
              <a:lnSpc>
                <a:spcPct val="110000"/>
              </a:lnSpc>
              <a:spcBef>
                <a:spcPct val="20000"/>
              </a:spcBef>
              <a:spcAft>
                <a:spcPct val="0"/>
              </a:spcAft>
              <a:defRPr lang="en-US" sz="2000" b="1" smtClean="0">
                <a:solidFill>
                  <a:schemeClr val="accent4"/>
                </a:solidFill>
                <a:latin typeface="+mn-lt"/>
                <a:ea typeface="+mn-ea"/>
                <a:cs typeface="+mn-cs"/>
              </a:defRPr>
            </a:lvl1pPr>
            <a:lvl2pPr algn="l" rtl="0" eaLnBrk="0" fontAlgn="base" hangingPunct="0">
              <a:lnSpc>
                <a:spcPct val="110000"/>
              </a:lnSpc>
              <a:spcBef>
                <a:spcPct val="20000"/>
              </a:spcBef>
              <a:spcAft>
                <a:spcPct val="0"/>
              </a:spcAft>
              <a:defRPr lang="en-US" sz="1800" b="0" smtClean="0">
                <a:solidFill>
                  <a:schemeClr val="tx1"/>
                </a:solidFill>
                <a:latin typeface="+mn-lt"/>
                <a:ea typeface="+mn-ea"/>
                <a:cs typeface="+mn-cs"/>
              </a:defRPr>
            </a:lvl2pPr>
            <a:lvl3pPr algn="l" rtl="0" eaLnBrk="0" fontAlgn="base" hangingPunct="0">
              <a:lnSpc>
                <a:spcPct val="110000"/>
              </a:lnSpc>
              <a:spcBef>
                <a:spcPct val="20000"/>
              </a:spcBef>
              <a:spcAft>
                <a:spcPct val="0"/>
              </a:spcAft>
              <a:defRPr lang="en-US" sz="1600" b="0" smtClean="0">
                <a:solidFill>
                  <a:schemeClr val="tx1"/>
                </a:solidFill>
                <a:latin typeface="+mn-lt"/>
                <a:ea typeface="+mn-ea"/>
                <a:cs typeface="+mn-cs"/>
              </a:defRPr>
            </a:lvl3pPr>
            <a:lvl4pPr algn="l" rtl="0" eaLnBrk="0" fontAlgn="base" hangingPunct="0">
              <a:lnSpc>
                <a:spcPct val="110000"/>
              </a:lnSpc>
              <a:spcBef>
                <a:spcPct val="20000"/>
              </a:spcBef>
              <a:spcAft>
                <a:spcPct val="0"/>
              </a:spcAft>
              <a:defRPr lang="en-US" sz="1600" b="0" smtClean="0">
                <a:solidFill>
                  <a:schemeClr val="tx1"/>
                </a:solidFill>
                <a:latin typeface="+mn-lt"/>
                <a:ea typeface="+mn-ea"/>
                <a:cs typeface="+mn-cs"/>
              </a:defRPr>
            </a:lvl4pPr>
            <a:lvl5pPr algn="l" rtl="0" eaLnBrk="0" fontAlgn="base" hangingPunct="0">
              <a:lnSpc>
                <a:spcPct val="110000"/>
              </a:lnSpc>
              <a:spcBef>
                <a:spcPct val="20000"/>
              </a:spcBef>
              <a:spcAft>
                <a:spcPct val="0"/>
              </a:spcAft>
              <a:defRPr lang="en-US" sz="1600" b="0">
                <a:solidFill>
                  <a:schemeClr val="tx1"/>
                </a:solidFill>
                <a:latin typeface="+mn-lt"/>
                <a:ea typeface="+mn-ea"/>
                <a:cs typeface="+mn-cs"/>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p:txBody>
      </p:sp>
      <p:sp>
        <p:nvSpPr>
          <p:cNvPr id="5" name="Rectangle 23"/>
          <p:cNvSpPr>
            <a:spLocks noGrp="1" noChangeArrowheads="1"/>
          </p:cNvSpPr>
          <p:nvPr>
            <p:ph type="sldNum" sz="quarter" idx="10"/>
          </p:nvPr>
        </p:nvSpPr>
        <p:spPr>
          <a:xfrm>
            <a:off x="457200" y="6577013"/>
            <a:ext cx="838200" cy="244475"/>
          </a:xfrm>
          <a:prstGeom prst="rect">
            <a:avLst/>
          </a:prstGeom>
          <a:ln/>
        </p:spPr>
        <p:txBody>
          <a:bodyPr/>
          <a:lstStyle>
            <a:lvl1pPr>
              <a:defRPr/>
            </a:lvl1pPr>
          </a:lstStyle>
          <a:p>
            <a:pPr>
              <a:defRPr/>
            </a:pPr>
            <a:r>
              <a:rPr lang="en-US" smtClean="0"/>
              <a:t>Page </a:t>
            </a:r>
            <a:fld id="{99D29FBF-A473-46DA-BC14-675AC1C8F9A5}" type="slidenum">
              <a:rPr lang="en-US" smtClean="0"/>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2" name="Rectangle 23"/>
          <p:cNvSpPr>
            <a:spLocks noGrp="1" noChangeArrowheads="1"/>
          </p:cNvSpPr>
          <p:nvPr>
            <p:ph type="sldNum" sz="quarter" idx="10"/>
          </p:nvPr>
        </p:nvSpPr>
        <p:spPr>
          <a:xfrm>
            <a:off x="457200" y="6577013"/>
            <a:ext cx="838200" cy="244475"/>
          </a:xfrm>
          <a:prstGeom prst="rect">
            <a:avLst/>
          </a:prstGeom>
          <a:ln/>
        </p:spPr>
        <p:txBody>
          <a:bodyPr/>
          <a:lstStyle>
            <a:lvl1pPr>
              <a:defRPr/>
            </a:lvl1pPr>
          </a:lstStyle>
          <a:p>
            <a:pPr>
              <a:defRPr/>
            </a:pPr>
            <a:r>
              <a:rPr lang="en-US" smtClean="0"/>
              <a:t>Page </a:t>
            </a:r>
            <a:fld id="{48005198-8FB0-4BE5-A5FF-99FA69737174}"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 Id="rId7" Type="http://schemas.openxmlformats.org/officeDocument/2006/relationships/image" Target="../media/image1.png"/><Relationship Id="rId8" Type="http://schemas.openxmlformats.org/officeDocument/2006/relationships/image" Target="../media/image2.png"/><Relationship Id="rId9"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 name="Group 12"/>
          <p:cNvGrpSpPr/>
          <p:nvPr/>
        </p:nvGrpSpPr>
        <p:grpSpPr>
          <a:xfrm>
            <a:off x="0" y="-1"/>
            <a:ext cx="9144000" cy="200025"/>
            <a:chOff x="0" y="-1"/>
            <a:chExt cx="9144000" cy="200025"/>
          </a:xfrm>
        </p:grpSpPr>
        <p:sp>
          <p:nvSpPr>
            <p:cNvPr id="14" name="Rectangle 13"/>
            <p:cNvSpPr/>
            <p:nvPr userDrawn="1"/>
          </p:nvSpPr>
          <p:spPr bwMode="auto">
            <a:xfrm>
              <a:off x="0" y="-1"/>
              <a:ext cx="9144000" cy="200025"/>
            </a:xfrm>
            <a:prstGeom prst="rect">
              <a:avLst/>
            </a:prstGeom>
            <a:solidFill>
              <a:schemeClr val="bg2"/>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dirty="0" smtClean="0">
                <a:solidFill>
                  <a:srgbClr val="000000"/>
                </a:solidFill>
              </a:endParaRPr>
            </a:p>
          </p:txBody>
        </p:sp>
        <p:pic>
          <p:nvPicPr>
            <p:cNvPr id="15" name="Picture 17" descr="Red Header"/>
            <p:cNvPicPr>
              <a:picLocks noChangeAspect="1" noChangeArrowheads="1"/>
            </p:cNvPicPr>
            <p:nvPr userDrawn="1"/>
          </p:nvPicPr>
          <p:blipFill>
            <a:blip r:embed="rId7" cstate="print"/>
            <a:srcRect/>
            <a:stretch>
              <a:fillRect/>
            </a:stretch>
          </p:blipFill>
          <p:spPr bwMode="invGray">
            <a:xfrm>
              <a:off x="7658100" y="0"/>
              <a:ext cx="1485900" cy="194251"/>
            </a:xfrm>
            <a:prstGeom prst="rect">
              <a:avLst/>
            </a:prstGeom>
            <a:noFill/>
            <a:ln w="9525">
              <a:noFill/>
              <a:miter lim="800000"/>
              <a:headEnd/>
              <a:tailEnd/>
            </a:ln>
          </p:spPr>
        </p:pic>
      </p:grpSp>
      <p:sp>
        <p:nvSpPr>
          <p:cNvPr id="2051" name="Rectangle 11"/>
          <p:cNvSpPr>
            <a:spLocks noGrp="1" noChangeArrowheads="1"/>
          </p:cNvSpPr>
          <p:nvPr>
            <p:ph type="title"/>
          </p:nvPr>
        </p:nvSpPr>
        <p:spPr bwMode="auto">
          <a:xfrm>
            <a:off x="457200" y="209550"/>
            <a:ext cx="8229600" cy="1143000"/>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US" smtClean="0"/>
              <a:t>Click to edit Master title style</a:t>
            </a:r>
            <a:endParaRPr lang="en-US" dirty="0" smtClean="0"/>
          </a:p>
        </p:txBody>
      </p:sp>
      <p:sp>
        <p:nvSpPr>
          <p:cNvPr id="2052" name="Rectangle 10"/>
          <p:cNvSpPr>
            <a:spLocks noGrp="1" noChangeArrowheads="1"/>
          </p:cNvSpPr>
          <p:nvPr>
            <p:ph type="body" idx="1"/>
          </p:nvPr>
        </p:nvSpPr>
        <p:spPr bwMode="auto">
          <a:xfrm>
            <a:off x="457200" y="1327150"/>
            <a:ext cx="8225554" cy="4268337"/>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10" name="Slide Number Placeholder 2"/>
          <p:cNvSpPr>
            <a:spLocks noGrp="1"/>
          </p:cNvSpPr>
          <p:nvPr>
            <p:ph type="sldNum" sz="quarter" idx="4"/>
          </p:nvPr>
        </p:nvSpPr>
        <p:spPr>
          <a:xfrm>
            <a:off x="457200" y="6580372"/>
            <a:ext cx="838200" cy="244475"/>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lgn="l" rtl="0" fontAlgn="base">
              <a:spcBef>
                <a:spcPct val="0"/>
              </a:spcBef>
              <a:spcAft>
                <a:spcPct val="0"/>
              </a:spcAft>
              <a:defRPr lang="en-US" sz="800" kern="1200" smtClean="0">
                <a:solidFill>
                  <a:schemeClr val="tx1"/>
                </a:solidFill>
                <a:latin typeface="Arial" charset="0"/>
                <a:ea typeface="+mn-ea"/>
                <a:cs typeface="+mn-cs"/>
              </a:defRPr>
            </a:lvl1pPr>
          </a:lstStyle>
          <a:p>
            <a:pPr>
              <a:defRPr/>
            </a:pPr>
            <a:r>
              <a:rPr lang="en-US" smtClean="0"/>
              <a:t>Page </a:t>
            </a:r>
            <a:fld id="{060BD193-E118-4B16-863C-C8C12C675E3E}" type="slidenum">
              <a:rPr lang="en-US" smtClean="0"/>
              <a:pPr>
                <a:defRPr/>
              </a:pPr>
              <a:t>‹#›</a:t>
            </a:fld>
            <a:endParaRPr lang="en-US" dirty="0"/>
          </a:p>
        </p:txBody>
      </p:sp>
      <p:pic>
        <p:nvPicPr>
          <p:cNvPr id="16" name="Picture 15" descr="All_Programmable_Text_FINAL.jpg"/>
          <p:cNvPicPr>
            <a:picLocks noChangeAspect="1"/>
          </p:cNvPicPr>
          <p:nvPr/>
        </p:nvPicPr>
        <p:blipFill>
          <a:blip r:embed="rId8"/>
          <a:stretch>
            <a:fillRect/>
          </a:stretch>
        </p:blipFill>
        <p:spPr>
          <a:xfrm>
            <a:off x="5934634" y="6623976"/>
            <a:ext cx="3084852" cy="157267"/>
          </a:xfrm>
          <a:prstGeom prst="rect">
            <a:avLst/>
          </a:prstGeom>
        </p:spPr>
      </p:pic>
      <p:sp>
        <p:nvSpPr>
          <p:cNvPr id="3" name="fc" descr="© Copyright 2013-2015 Xilinx&#10;."/>
          <p:cNvSpPr txBox="1"/>
          <p:nvPr userDrawn="1"/>
        </p:nvSpPr>
        <p:spPr bwMode="auto">
          <a:xfrm>
            <a:off x="0" y="6571361"/>
            <a:ext cx="9144000" cy="317651"/>
          </a:xfrm>
          <a:prstGeom prst="rect">
            <a:avLst/>
          </a:prstGeom>
          <a:noFill/>
          <a:ln w="9525">
            <a:noFill/>
            <a:miter lim="800000"/>
            <a:headEnd/>
            <a:tailEnd/>
          </a:ln>
        </p:spPr>
        <p:txBody>
          <a:bodyPr vert="horz" wrap="square" lIns="0" tIns="45720" rIns="91440" bIns="45720" numCol="1" rtlCol="0" anchor="t" anchorCtr="0" compatLnSpc="1">
            <a:prstTxWarp prst="textNoShape">
              <a:avLst/>
            </a:prstTxWarp>
            <a:spAutoFit/>
          </a:bodyPr>
          <a:lstStyle/>
          <a:p>
            <a:pPr marL="228600" marR="0" indent="-228600" algn="ctr" defTabSz="914400" rtl="0" eaLnBrk="0" fontAlgn="base" latinLnBrk="0" hangingPunct="0">
              <a:lnSpc>
                <a:spcPct val="110000"/>
              </a:lnSpc>
              <a:spcBef>
                <a:spcPct val="20000"/>
              </a:spcBef>
              <a:spcAft>
                <a:spcPct val="0"/>
              </a:spcAft>
              <a:buClr>
                <a:schemeClr val="tx2"/>
              </a:buClr>
              <a:buSzPct val="88000"/>
              <a:tabLst/>
            </a:pPr>
            <a:r>
              <a:rPr kumimoji="0" lang="en-GB" sz="1000" b="0" i="0" u="none" strike="noStrike" kern="0" cap="none" spc="0" normalizeH="0" baseline="0" noProof="0" smtClean="0">
                <a:ln>
                  <a:noFill/>
                </a:ln>
                <a:solidFill>
                  <a:srgbClr val="000000"/>
                </a:solidFill>
                <a:effectLst/>
                <a:uLnTx/>
                <a:uFillTx/>
                <a:latin typeface="arial" panose="020B0604020202020204" pitchFamily="34" charset="0"/>
                <a:ea typeface="+mn-ea"/>
                <a:cs typeface="+mn-cs"/>
              </a:rPr>
              <a:t>© Copyright 2013-2015 Xilinx</a:t>
            </a:r>
          </a:p>
          <a:p>
            <a:pPr marL="228600" marR="0" indent="-228600" algn="ctr" defTabSz="914400" rtl="0" eaLnBrk="0" fontAlgn="base" latinLnBrk="0" hangingPunct="0">
              <a:lnSpc>
                <a:spcPct val="110000"/>
              </a:lnSpc>
              <a:spcBef>
                <a:spcPct val="20000"/>
              </a:spcBef>
              <a:spcAft>
                <a:spcPct val="0"/>
              </a:spcAft>
              <a:buClr>
                <a:schemeClr val="tx2"/>
              </a:buClr>
              <a:buSzPct val="88000"/>
              <a:tabLst/>
            </a:pPr>
            <a:r>
              <a:rPr kumimoji="0" lang="en-GB" sz="300" b="0" i="0" u="none" strike="noStrike" kern="0" cap="none" spc="0" normalizeH="0" baseline="0" noProof="0" smtClean="0">
                <a:ln>
                  <a:noFill/>
                </a:ln>
                <a:solidFill>
                  <a:srgbClr val="FFFFFF"/>
                </a:solidFill>
                <a:effectLst/>
                <a:uLnTx/>
                <a:uFillTx/>
                <a:latin typeface="arial" panose="020B0604020202020204" pitchFamily="34" charset="0"/>
                <a:ea typeface="+mn-ea"/>
                <a:cs typeface="+mn-cs"/>
              </a:rPr>
              <a:t>.</a:t>
            </a:r>
            <a:endParaRPr kumimoji="0" lang="en-GB" sz="300" b="0" i="0" u="none" strike="noStrike" kern="0" cap="none" spc="0" normalizeH="0" baseline="0" noProof="0" dirty="0" smtClean="0">
              <a:ln>
                <a:noFill/>
              </a:ln>
              <a:solidFill>
                <a:srgbClr val="FFFFFF"/>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952" r:id="rId1"/>
    <p:sldLayoutId id="2147483953" r:id="rId2"/>
    <p:sldLayoutId id="2147483954" r:id="rId3"/>
    <p:sldLayoutId id="2147483955" r:id="rId4"/>
    <p:sldLayoutId id="2147483956" r:id="rId5"/>
  </p:sldLayoutIdLst>
  <p:timing>
    <p:tnLst>
      <p:par>
        <p:cTn id="1" dur="indefinite" restart="never" nodeType="tmRoot"/>
      </p:par>
    </p:tnLst>
  </p:timing>
  <p:hf sldNum="0" hdr="0" ftr="0" dt="0"/>
  <p:txStyles>
    <p:titleStyle>
      <a:lvl1pPr algn="l" rtl="0" eaLnBrk="1" fontAlgn="base" hangingPunct="1">
        <a:lnSpc>
          <a:spcPct val="98000"/>
        </a:lnSpc>
        <a:spcBef>
          <a:spcPct val="0"/>
        </a:spcBef>
        <a:spcAft>
          <a:spcPct val="0"/>
        </a:spcAft>
        <a:defRPr lang="en-US" sz="2800" b="1" dirty="0" smtClean="0">
          <a:solidFill>
            <a:schemeClr val="bg2"/>
          </a:solidFill>
          <a:latin typeface="+mj-lt"/>
          <a:ea typeface="+mj-ea"/>
          <a:cs typeface="+mj-cs"/>
        </a:defRPr>
      </a:lvl1pPr>
      <a:lvl2pPr algn="l" rtl="0" eaLnBrk="1" fontAlgn="base" hangingPunct="1">
        <a:lnSpc>
          <a:spcPct val="115000"/>
        </a:lnSpc>
        <a:spcBef>
          <a:spcPct val="0"/>
        </a:spcBef>
        <a:spcAft>
          <a:spcPct val="0"/>
        </a:spcAft>
        <a:defRPr sz="2800" b="1">
          <a:solidFill>
            <a:schemeClr val="bg1"/>
          </a:solidFill>
          <a:latin typeface="Arial" charset="0"/>
        </a:defRPr>
      </a:lvl2pPr>
      <a:lvl3pPr algn="l" rtl="0" eaLnBrk="1" fontAlgn="base" hangingPunct="1">
        <a:lnSpc>
          <a:spcPct val="115000"/>
        </a:lnSpc>
        <a:spcBef>
          <a:spcPct val="0"/>
        </a:spcBef>
        <a:spcAft>
          <a:spcPct val="0"/>
        </a:spcAft>
        <a:defRPr sz="2800" b="1">
          <a:solidFill>
            <a:schemeClr val="bg1"/>
          </a:solidFill>
          <a:latin typeface="Arial" charset="0"/>
        </a:defRPr>
      </a:lvl3pPr>
      <a:lvl4pPr algn="l" rtl="0" eaLnBrk="1" fontAlgn="base" hangingPunct="1">
        <a:lnSpc>
          <a:spcPct val="115000"/>
        </a:lnSpc>
        <a:spcBef>
          <a:spcPct val="0"/>
        </a:spcBef>
        <a:spcAft>
          <a:spcPct val="0"/>
        </a:spcAft>
        <a:defRPr sz="2800" b="1">
          <a:solidFill>
            <a:schemeClr val="bg1"/>
          </a:solidFill>
          <a:latin typeface="Arial" charset="0"/>
        </a:defRPr>
      </a:lvl4pPr>
      <a:lvl5pPr algn="l" rtl="0" eaLnBrk="1" fontAlgn="base" hangingPunct="1">
        <a:lnSpc>
          <a:spcPct val="115000"/>
        </a:lnSpc>
        <a:spcBef>
          <a:spcPct val="0"/>
        </a:spcBef>
        <a:spcAft>
          <a:spcPct val="0"/>
        </a:spcAft>
        <a:defRPr sz="2800" b="1">
          <a:solidFill>
            <a:schemeClr val="bg1"/>
          </a:solidFill>
          <a:latin typeface="Arial" charset="0"/>
        </a:defRPr>
      </a:lvl5pPr>
      <a:lvl6pPr marL="457200" algn="l" rtl="0" eaLnBrk="1" fontAlgn="base" hangingPunct="1">
        <a:lnSpc>
          <a:spcPct val="115000"/>
        </a:lnSpc>
        <a:spcBef>
          <a:spcPct val="0"/>
        </a:spcBef>
        <a:spcAft>
          <a:spcPct val="0"/>
        </a:spcAft>
        <a:defRPr sz="2800" b="1">
          <a:solidFill>
            <a:schemeClr val="bg1"/>
          </a:solidFill>
          <a:latin typeface="Arial" charset="0"/>
        </a:defRPr>
      </a:lvl6pPr>
      <a:lvl7pPr marL="914400" algn="l" rtl="0" eaLnBrk="1" fontAlgn="base" hangingPunct="1">
        <a:lnSpc>
          <a:spcPct val="115000"/>
        </a:lnSpc>
        <a:spcBef>
          <a:spcPct val="0"/>
        </a:spcBef>
        <a:spcAft>
          <a:spcPct val="0"/>
        </a:spcAft>
        <a:defRPr sz="2800" b="1">
          <a:solidFill>
            <a:schemeClr val="bg1"/>
          </a:solidFill>
          <a:latin typeface="Arial" charset="0"/>
        </a:defRPr>
      </a:lvl7pPr>
      <a:lvl8pPr marL="1371600" algn="l" rtl="0" eaLnBrk="1" fontAlgn="base" hangingPunct="1">
        <a:lnSpc>
          <a:spcPct val="115000"/>
        </a:lnSpc>
        <a:spcBef>
          <a:spcPct val="0"/>
        </a:spcBef>
        <a:spcAft>
          <a:spcPct val="0"/>
        </a:spcAft>
        <a:defRPr sz="2800" b="1">
          <a:solidFill>
            <a:schemeClr val="bg1"/>
          </a:solidFill>
          <a:latin typeface="Arial" charset="0"/>
        </a:defRPr>
      </a:lvl8pPr>
      <a:lvl9pPr marL="1828800" algn="l" rtl="0" eaLnBrk="1" fontAlgn="base" hangingPunct="1">
        <a:lnSpc>
          <a:spcPct val="115000"/>
        </a:lnSpc>
        <a:spcBef>
          <a:spcPct val="0"/>
        </a:spcBef>
        <a:spcAft>
          <a:spcPct val="0"/>
        </a:spcAft>
        <a:defRPr sz="2800" b="1">
          <a:solidFill>
            <a:schemeClr val="bg1"/>
          </a:solidFill>
          <a:latin typeface="Arial" charset="0"/>
        </a:defRPr>
      </a:lvl9pPr>
    </p:titleStyle>
    <p:bodyStyle>
      <a:lvl1pPr marL="228600" indent="-228600" algn="l" rtl="0" eaLnBrk="1" fontAlgn="base" hangingPunct="1">
        <a:lnSpc>
          <a:spcPct val="110000"/>
        </a:lnSpc>
        <a:spcBef>
          <a:spcPts val="800"/>
        </a:spcBef>
        <a:spcAft>
          <a:spcPct val="0"/>
        </a:spcAft>
        <a:buClr>
          <a:schemeClr val="tx2"/>
        </a:buClr>
        <a:buSzPct val="88000"/>
        <a:buFont typeface="Wingdings" pitchFamily="2" charset="2"/>
        <a:buBlip>
          <a:blip r:embed="rId9"/>
        </a:buBlip>
        <a:defRPr lang="en-US" sz="2000" b="1" dirty="0" smtClean="0">
          <a:solidFill>
            <a:schemeClr val="accent4"/>
          </a:solidFill>
          <a:latin typeface="+mn-lt"/>
          <a:ea typeface="+mn-ea"/>
          <a:cs typeface="+mn-cs"/>
        </a:defRPr>
      </a:lvl1pPr>
      <a:lvl2pPr marL="571500" indent="-228600" algn="l" rtl="0" eaLnBrk="1" fontAlgn="base" hangingPunct="1">
        <a:lnSpc>
          <a:spcPct val="110000"/>
        </a:lnSpc>
        <a:spcBef>
          <a:spcPct val="20000"/>
        </a:spcBef>
        <a:spcAft>
          <a:spcPct val="0"/>
        </a:spcAft>
        <a:buClr>
          <a:schemeClr val="tx1"/>
        </a:buClr>
        <a:buChar char="–"/>
        <a:defRPr lang="en-US" sz="1800" b="0" dirty="0" smtClean="0">
          <a:solidFill>
            <a:schemeClr val="tx1"/>
          </a:solidFill>
          <a:latin typeface="+mn-lt"/>
          <a:ea typeface="+mn-ea"/>
          <a:cs typeface="+mn-cs"/>
        </a:defRPr>
      </a:lvl2pPr>
      <a:lvl3pPr marL="855663" indent="-169863" algn="l" rtl="0" eaLnBrk="1" fontAlgn="base" hangingPunct="1">
        <a:lnSpc>
          <a:spcPct val="110000"/>
        </a:lnSpc>
        <a:spcBef>
          <a:spcPct val="20000"/>
        </a:spcBef>
        <a:spcAft>
          <a:spcPct val="0"/>
        </a:spcAft>
        <a:buClr>
          <a:schemeClr val="tx1"/>
        </a:buClr>
        <a:buChar char="•"/>
        <a:defRPr lang="en-US" sz="1600" b="0" dirty="0" smtClean="0">
          <a:solidFill>
            <a:schemeClr val="tx1"/>
          </a:solidFill>
          <a:latin typeface="+mn-lt"/>
          <a:ea typeface="+mn-ea"/>
          <a:cs typeface="+mn-cs"/>
        </a:defRPr>
      </a:lvl3pPr>
      <a:lvl4pPr marL="1546225" indent="-174625" algn="l" rtl="0" eaLnBrk="1" fontAlgn="base" hangingPunct="1">
        <a:lnSpc>
          <a:spcPct val="110000"/>
        </a:lnSpc>
        <a:spcBef>
          <a:spcPct val="20000"/>
        </a:spcBef>
        <a:spcAft>
          <a:spcPct val="0"/>
        </a:spcAft>
        <a:buClr>
          <a:schemeClr val="tx1"/>
        </a:buClr>
        <a:buFont typeface="Wingdings" pitchFamily="2" charset="2"/>
        <a:buChar char="§"/>
        <a:defRPr lang="en-US" sz="1600" b="0" dirty="0" smtClean="0">
          <a:solidFill>
            <a:schemeClr val="tx1"/>
          </a:solidFill>
          <a:latin typeface="+mn-lt"/>
          <a:ea typeface="+mn-ea"/>
          <a:cs typeface="+mn-cs"/>
        </a:defRPr>
      </a:lvl4pPr>
      <a:lvl5pPr marL="2003425" indent="-174625" algn="l" rtl="0" eaLnBrk="1" fontAlgn="base" hangingPunct="1">
        <a:lnSpc>
          <a:spcPct val="110000"/>
        </a:lnSpc>
        <a:spcBef>
          <a:spcPct val="20000"/>
        </a:spcBef>
        <a:spcAft>
          <a:spcPct val="0"/>
        </a:spcAft>
        <a:buClr>
          <a:schemeClr val="tx1"/>
        </a:buClr>
        <a:buChar char="»"/>
        <a:defRPr lang="en-US" sz="1600" b="0" dirty="0" smtClean="0">
          <a:solidFill>
            <a:schemeClr val="tx1"/>
          </a:solidFill>
          <a:latin typeface="+mn-lt"/>
          <a:ea typeface="+mn-ea"/>
          <a:cs typeface="+mn-cs"/>
        </a:defRPr>
      </a:lvl5pPr>
      <a:lvl6pPr marL="2460625" indent="-174625" algn="l" rtl="0" eaLnBrk="1" fontAlgn="base" hangingPunct="1">
        <a:lnSpc>
          <a:spcPct val="110000"/>
        </a:lnSpc>
        <a:spcBef>
          <a:spcPct val="20000"/>
        </a:spcBef>
        <a:spcAft>
          <a:spcPct val="0"/>
        </a:spcAft>
        <a:buChar char="»"/>
        <a:defRPr sz="1200">
          <a:solidFill>
            <a:schemeClr val="tx1"/>
          </a:solidFill>
          <a:latin typeface="+mn-lt"/>
        </a:defRPr>
      </a:lvl6pPr>
      <a:lvl7pPr marL="2917825" indent="-174625" algn="l" rtl="0" eaLnBrk="1" fontAlgn="base" hangingPunct="1">
        <a:lnSpc>
          <a:spcPct val="110000"/>
        </a:lnSpc>
        <a:spcBef>
          <a:spcPct val="20000"/>
        </a:spcBef>
        <a:spcAft>
          <a:spcPct val="0"/>
        </a:spcAft>
        <a:buChar char="»"/>
        <a:defRPr sz="1200">
          <a:solidFill>
            <a:schemeClr val="tx1"/>
          </a:solidFill>
          <a:latin typeface="+mn-lt"/>
        </a:defRPr>
      </a:lvl7pPr>
      <a:lvl8pPr marL="3375025" indent="-174625" algn="l" rtl="0" eaLnBrk="1" fontAlgn="base" hangingPunct="1">
        <a:lnSpc>
          <a:spcPct val="110000"/>
        </a:lnSpc>
        <a:spcBef>
          <a:spcPct val="20000"/>
        </a:spcBef>
        <a:spcAft>
          <a:spcPct val="0"/>
        </a:spcAft>
        <a:buChar char="»"/>
        <a:defRPr sz="1200">
          <a:solidFill>
            <a:schemeClr val="tx1"/>
          </a:solidFill>
          <a:latin typeface="+mn-lt"/>
        </a:defRPr>
      </a:lvl8pPr>
      <a:lvl9pPr marL="3832225" indent="-174625" algn="l" rtl="0" eaLnBrk="1" fontAlgn="base" hangingPunct="1">
        <a:lnSpc>
          <a:spcPct val="110000"/>
        </a:lnSpc>
        <a:spcBef>
          <a:spcPct val="20000"/>
        </a:spcBef>
        <a:spcAft>
          <a:spcPct val="0"/>
        </a:spcAft>
        <a:buChar char="»"/>
        <a:defRPr sz="1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gif"/><Relationship Id="rId1" Type="http://schemas.openxmlformats.org/officeDocument/2006/relationships/slideLayout" Target="../slideLayouts/slideLayout4.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png"/><Relationship Id="rId5" Type="http://schemas.openxmlformats.org/officeDocument/2006/relationships/image" Target="../media/image30.png"/><Relationship Id="rId1" Type="http://schemas.openxmlformats.org/officeDocument/2006/relationships/slideLayout" Target="../slideLayouts/slideLayout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g"/><Relationship Id="rId4" Type="http://schemas.openxmlformats.org/officeDocument/2006/relationships/image" Target="../media/image31.jpg"/><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3" Type="http://schemas.openxmlformats.org/officeDocument/2006/relationships/image" Target="../media/image32.jpg"/><Relationship Id="rId4" Type="http://schemas.openxmlformats.org/officeDocument/2006/relationships/image" Target="../media/image33.jpg"/><Relationship Id="rId1" Type="http://schemas.openxmlformats.org/officeDocument/2006/relationships/slideLayout" Target="../slideLayouts/slideLayout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 Id="rId3" Type="http://schemas.openxmlformats.org/officeDocument/2006/relationships/image" Target="../media/image3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9.xml"/><Relationship Id="rId3"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png"/><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0.xml"/><Relationship Id="rId3" Type="http://schemas.openxmlformats.org/officeDocument/2006/relationships/image" Target="../media/image24.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1.xml"/><Relationship Id="rId3" Type="http://schemas.openxmlformats.org/officeDocument/2006/relationships/image" Target="../media/image2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2.xml"/><Relationship Id="rId3" Type="http://schemas.openxmlformats.org/officeDocument/2006/relationships/image" Target="../media/image2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3.xml"/><Relationship Id="rId3" Type="http://schemas.openxmlformats.org/officeDocument/2006/relationships/image" Target="../media/image2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4.xml"/><Relationship Id="rId3" Type="http://schemas.openxmlformats.org/officeDocument/2006/relationships/image" Target="../media/image2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5.xml"/><Relationship Id="rId3" Type="http://schemas.openxmlformats.org/officeDocument/2006/relationships/image" Target="../media/image2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6.xml"/><Relationship Id="rId3" Type="http://schemas.openxmlformats.org/officeDocument/2006/relationships/image" Target="../media/image24.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7.xml"/><Relationship Id="rId3" Type="http://schemas.openxmlformats.org/officeDocument/2006/relationships/image" Target="../media/image24.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8.xml"/><Relationship Id="rId3" Type="http://schemas.openxmlformats.org/officeDocument/2006/relationships/image" Target="../media/image25.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9.xml"/><Relationship Id="rId3" Type="http://schemas.openxmlformats.org/officeDocument/2006/relationships/image" Target="../media/image25.jpg"/></Relationships>
</file>

<file path=ppt/slides/_rels/slide4.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14.jpeg"/><Relationship Id="rId6" Type="http://schemas.openxmlformats.org/officeDocument/2006/relationships/image" Target="../media/image15.jpeg"/><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0.xml"/><Relationship Id="rId3" Type="http://schemas.openxmlformats.org/officeDocument/2006/relationships/image" Target="../media/image25.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1.xml"/><Relationship Id="rId3" Type="http://schemas.openxmlformats.org/officeDocument/2006/relationships/image" Target="../media/image25.jp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8.xml"/><Relationship Id="rId3" Type="http://schemas.openxmlformats.org/officeDocument/2006/relationships/image" Target="../media/image29.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6" Type="http://schemas.openxmlformats.org/officeDocument/2006/relationships/image" Target="../media/image19.png"/><Relationship Id="rId7" Type="http://schemas.openxmlformats.org/officeDocument/2006/relationships/image" Target="../media/image20.png"/><Relationship Id="rId8" Type="http://schemas.openxmlformats.org/officeDocument/2006/relationships/image" Target="../media/image21.png"/><Relationship Id="rId9" Type="http://schemas.openxmlformats.org/officeDocument/2006/relationships/image" Target="../media/image22.png"/><Relationship Id="rId10" Type="http://schemas.openxmlformats.org/officeDocument/2006/relationships/image" Target="../media/image23.png"/><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0.xml"/><Relationship Id="rId3" Type="http://schemas.openxmlformats.org/officeDocument/2006/relationships/image" Target="../media/image29.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1.xml"/><Relationship Id="rId3" Type="http://schemas.openxmlformats.org/officeDocument/2006/relationships/image" Target="../media/image29.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2.xml"/><Relationship Id="rId3" Type="http://schemas.openxmlformats.org/officeDocument/2006/relationships/image" Target="../media/image29.png"/></Relationships>
</file>

<file path=ppt/slides/_rels/slide53.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png"/><Relationship Id="rId1" Type="http://schemas.openxmlformats.org/officeDocument/2006/relationships/slideLayout" Target="../slideLayouts/slideLayout4.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jpg"/><Relationship Id="rId1" Type="http://schemas.openxmlformats.org/officeDocument/2006/relationships/slideLayout" Target="../slideLayouts/slideLayout4.xml"/><Relationship Id="rId2" Type="http://schemas.openxmlformats.org/officeDocument/2006/relationships/notesSlide" Target="../notesSlides/notesSlide54.xml"/></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25.jpg"/><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6.JPG"/><Relationship Id="rId4" Type="http://schemas.openxmlformats.org/officeDocument/2006/relationships/image" Target="../media/image27.jpg"/><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sz="quarter" idx="1"/>
          </p:nvPr>
        </p:nvSpPr>
        <p:spPr>
          <a:xfrm>
            <a:off x="136525" y="4809507"/>
            <a:ext cx="5815096" cy="1543792"/>
          </a:xfrm>
        </p:spPr>
        <p:txBody>
          <a:bodyPr/>
          <a:lstStyle/>
          <a:p>
            <a:r>
              <a:rPr lang="en-US" dirty="0" smtClean="0"/>
              <a:t>Ken Chapman</a:t>
            </a:r>
          </a:p>
          <a:p>
            <a:endParaRPr lang="en-US" dirty="0" smtClean="0"/>
          </a:p>
          <a:p>
            <a:r>
              <a:rPr lang="en-US" dirty="0" smtClean="0"/>
              <a:t>30</a:t>
            </a:r>
            <a:r>
              <a:rPr lang="en-US" baseline="30000" dirty="0" smtClean="0"/>
              <a:t>th</a:t>
            </a:r>
            <a:r>
              <a:rPr lang="en-US" dirty="0" smtClean="0"/>
              <a:t> September 2015</a:t>
            </a:r>
          </a:p>
          <a:p>
            <a:endParaRPr lang="en-GB" dirty="0" smtClean="0"/>
          </a:p>
          <a:p>
            <a:r>
              <a:rPr lang="en-GB" dirty="0" smtClean="0"/>
              <a:t>TWEPP2015</a:t>
            </a:r>
            <a:endParaRPr lang="en-US" dirty="0" smtClean="0"/>
          </a:p>
        </p:txBody>
      </p:sp>
      <p:sp>
        <p:nvSpPr>
          <p:cNvPr id="3" name="Title 2"/>
          <p:cNvSpPr>
            <a:spLocks noGrp="1"/>
          </p:cNvSpPr>
          <p:nvPr>
            <p:ph type="ctrTitle" sz="quarter"/>
          </p:nvPr>
        </p:nvSpPr>
        <p:spPr>
          <a:xfrm>
            <a:off x="136525" y="3292515"/>
            <a:ext cx="8911710" cy="590717"/>
          </a:xfrm>
        </p:spPr>
        <p:txBody>
          <a:bodyPr/>
          <a:lstStyle/>
          <a:p>
            <a:r>
              <a:rPr lang="en-GB" dirty="0" smtClean="0"/>
              <a:t>SEU </a:t>
            </a:r>
            <a:r>
              <a:rPr lang="en-GB" dirty="0"/>
              <a:t>Mitigation Techniques for SRAM based </a:t>
            </a:r>
            <a:r>
              <a:rPr lang="en-GB" dirty="0" smtClean="0"/>
              <a:t>FPGAs</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6717" y="266424"/>
            <a:ext cx="8229600" cy="540948"/>
          </a:xfrm>
        </p:spPr>
        <p:txBody>
          <a:bodyPr/>
          <a:lstStyle/>
          <a:p>
            <a:r>
              <a:rPr lang="en-US" dirty="0" smtClean="0"/>
              <a:t>Risk Assessment – Scaling for Susceptibility</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10</a:t>
            </a:fld>
            <a:endParaRPr lang="en-US" dirty="0" smtClean="0"/>
          </a:p>
        </p:txBody>
      </p:sp>
      <p:sp>
        <p:nvSpPr>
          <p:cNvPr id="11" name="TextBox 142"/>
          <p:cNvSpPr txBox="1">
            <a:spLocks noChangeArrowheads="1"/>
          </p:cNvSpPr>
          <p:nvPr/>
        </p:nvSpPr>
        <p:spPr bwMode="auto">
          <a:xfrm>
            <a:off x="186717" y="811480"/>
            <a:ext cx="7347424" cy="646331"/>
          </a:xfrm>
          <a:prstGeom prst="rect">
            <a:avLst/>
          </a:prstGeom>
          <a:noFill/>
          <a:ln w="9525">
            <a:noFill/>
            <a:miter lim="800000"/>
            <a:headEnd/>
            <a:tailEnd/>
          </a:ln>
        </p:spPr>
        <p:txBody>
          <a:bodyPr wrap="square">
            <a:spAutoFit/>
          </a:bodyPr>
          <a:lstStyle/>
          <a:p>
            <a:pPr algn="l"/>
            <a:r>
              <a:rPr lang="en-GB" dirty="0" smtClean="0"/>
              <a:t>Different cells have different susceptibly.</a:t>
            </a:r>
          </a:p>
          <a:p>
            <a:pPr algn="l"/>
            <a:r>
              <a:rPr lang="en-GB" dirty="0" smtClean="0"/>
              <a:t>Let’s normalise for CRAM FIT Rate…</a:t>
            </a:r>
          </a:p>
        </p:txBody>
      </p:sp>
      <p:sp>
        <p:nvSpPr>
          <p:cNvPr id="28" name="Rectangle 27"/>
          <p:cNvSpPr/>
          <p:nvPr/>
        </p:nvSpPr>
        <p:spPr bwMode="auto">
          <a:xfrm rot="5400000">
            <a:off x="276896" y="5209241"/>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9" name="Rectangle 28"/>
          <p:cNvSpPr/>
          <p:nvPr/>
        </p:nvSpPr>
        <p:spPr bwMode="auto">
          <a:xfrm rot="5400000">
            <a:off x="276896" y="46343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0" name="Rectangle 29"/>
          <p:cNvSpPr/>
          <p:nvPr/>
        </p:nvSpPr>
        <p:spPr bwMode="auto">
          <a:xfrm rot="5400000">
            <a:off x="276895" y="40587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1" name="Rectangle 30"/>
          <p:cNvSpPr/>
          <p:nvPr/>
        </p:nvSpPr>
        <p:spPr bwMode="auto">
          <a:xfrm rot="5400000">
            <a:off x="276895" y="34831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2" name="Rectangle 31"/>
          <p:cNvSpPr/>
          <p:nvPr/>
        </p:nvSpPr>
        <p:spPr bwMode="auto">
          <a:xfrm rot="5400000">
            <a:off x="276895" y="29082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3" name="Rectangle 32"/>
          <p:cNvSpPr/>
          <p:nvPr/>
        </p:nvSpPr>
        <p:spPr bwMode="auto">
          <a:xfrm rot="5400000">
            <a:off x="276894" y="23326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4" name="Rectangle 33"/>
          <p:cNvSpPr/>
          <p:nvPr/>
        </p:nvSpPr>
        <p:spPr bwMode="auto">
          <a:xfrm rot="5400000">
            <a:off x="276894" y="17574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 name="Rectangle 36"/>
          <p:cNvSpPr/>
          <p:nvPr/>
        </p:nvSpPr>
        <p:spPr bwMode="auto">
          <a:xfrm rot="5400000">
            <a:off x="851739" y="5209242"/>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 name="Rectangle 37"/>
          <p:cNvSpPr/>
          <p:nvPr/>
        </p:nvSpPr>
        <p:spPr bwMode="auto">
          <a:xfrm rot="5400000">
            <a:off x="851739" y="46343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 name="Rectangle 38"/>
          <p:cNvSpPr/>
          <p:nvPr/>
        </p:nvSpPr>
        <p:spPr bwMode="auto">
          <a:xfrm rot="5400000">
            <a:off x="851738" y="40587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 name="Rectangle 39"/>
          <p:cNvSpPr/>
          <p:nvPr/>
        </p:nvSpPr>
        <p:spPr bwMode="auto">
          <a:xfrm rot="5400000">
            <a:off x="851738" y="34831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 name="Rectangle 40"/>
          <p:cNvSpPr/>
          <p:nvPr/>
        </p:nvSpPr>
        <p:spPr bwMode="auto">
          <a:xfrm rot="5400000">
            <a:off x="851738" y="29082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 name="Rectangle 41"/>
          <p:cNvSpPr/>
          <p:nvPr/>
        </p:nvSpPr>
        <p:spPr bwMode="auto">
          <a:xfrm rot="5400000">
            <a:off x="851737" y="233265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 name="Rectangle 42"/>
          <p:cNvSpPr/>
          <p:nvPr/>
        </p:nvSpPr>
        <p:spPr bwMode="auto">
          <a:xfrm rot="5400000">
            <a:off x="851737" y="17574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4" name="Rectangle 43"/>
          <p:cNvSpPr/>
          <p:nvPr/>
        </p:nvSpPr>
        <p:spPr bwMode="auto">
          <a:xfrm rot="5400000">
            <a:off x="1426581" y="5208849"/>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5" name="Rectangle 44"/>
          <p:cNvSpPr/>
          <p:nvPr/>
        </p:nvSpPr>
        <p:spPr bwMode="auto">
          <a:xfrm rot="5400000">
            <a:off x="1426581" y="46340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6" name="Rectangle 45"/>
          <p:cNvSpPr/>
          <p:nvPr/>
        </p:nvSpPr>
        <p:spPr bwMode="auto">
          <a:xfrm rot="5400000">
            <a:off x="1426580" y="40583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7" name="Rectangle 46"/>
          <p:cNvSpPr/>
          <p:nvPr/>
        </p:nvSpPr>
        <p:spPr bwMode="auto">
          <a:xfrm rot="5400000">
            <a:off x="1426580" y="34827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8" name="Rectangle 47"/>
          <p:cNvSpPr/>
          <p:nvPr/>
        </p:nvSpPr>
        <p:spPr bwMode="auto">
          <a:xfrm rot="5400000">
            <a:off x="1426580" y="29078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9" name="Rectangle 48"/>
          <p:cNvSpPr/>
          <p:nvPr/>
        </p:nvSpPr>
        <p:spPr bwMode="auto">
          <a:xfrm rot="5400000">
            <a:off x="1426579" y="23322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0" name="Rectangle 49"/>
          <p:cNvSpPr/>
          <p:nvPr/>
        </p:nvSpPr>
        <p:spPr bwMode="auto">
          <a:xfrm rot="5400000">
            <a:off x="1426579" y="175702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1" name="Rectangle 50"/>
          <p:cNvSpPr/>
          <p:nvPr/>
        </p:nvSpPr>
        <p:spPr bwMode="auto">
          <a:xfrm rot="5400000">
            <a:off x="2001424" y="5208850"/>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2" name="Rectangle 51"/>
          <p:cNvSpPr/>
          <p:nvPr/>
        </p:nvSpPr>
        <p:spPr bwMode="auto">
          <a:xfrm rot="5400000">
            <a:off x="2001424" y="463400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3" name="Rectangle 52"/>
          <p:cNvSpPr/>
          <p:nvPr/>
        </p:nvSpPr>
        <p:spPr bwMode="auto">
          <a:xfrm rot="5400000">
            <a:off x="2001423" y="405837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4" name="Rectangle 53"/>
          <p:cNvSpPr/>
          <p:nvPr/>
        </p:nvSpPr>
        <p:spPr bwMode="auto">
          <a:xfrm rot="5400000">
            <a:off x="2001423" y="34827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5" name="Rectangle 54"/>
          <p:cNvSpPr/>
          <p:nvPr/>
        </p:nvSpPr>
        <p:spPr bwMode="auto">
          <a:xfrm rot="5400000">
            <a:off x="2001423" y="29078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6" name="Rectangle 55"/>
          <p:cNvSpPr/>
          <p:nvPr/>
        </p:nvSpPr>
        <p:spPr bwMode="auto">
          <a:xfrm rot="5400000">
            <a:off x="2001422" y="23322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7" name="Rectangle 56"/>
          <p:cNvSpPr/>
          <p:nvPr/>
        </p:nvSpPr>
        <p:spPr bwMode="auto">
          <a:xfrm rot="5400000">
            <a:off x="2001422" y="175702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8" name="Rectangle 57"/>
          <p:cNvSpPr/>
          <p:nvPr/>
        </p:nvSpPr>
        <p:spPr bwMode="auto">
          <a:xfrm rot="5400000">
            <a:off x="2576264" y="5208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9" name="Rectangle 58"/>
          <p:cNvSpPr/>
          <p:nvPr/>
        </p:nvSpPr>
        <p:spPr bwMode="auto">
          <a:xfrm rot="5400000">
            <a:off x="2576264" y="46336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0" name="Rectangle 59"/>
          <p:cNvSpPr/>
          <p:nvPr/>
        </p:nvSpPr>
        <p:spPr bwMode="auto">
          <a:xfrm rot="5400000">
            <a:off x="2576263" y="40579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1" name="Rectangle 60"/>
          <p:cNvSpPr/>
          <p:nvPr/>
        </p:nvSpPr>
        <p:spPr bwMode="auto">
          <a:xfrm rot="5400000">
            <a:off x="2576263" y="348234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2" name="Rectangle 61"/>
          <p:cNvSpPr/>
          <p:nvPr/>
        </p:nvSpPr>
        <p:spPr bwMode="auto">
          <a:xfrm rot="5400000">
            <a:off x="2576263" y="290750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3" name="Rectangle 62"/>
          <p:cNvSpPr/>
          <p:nvPr/>
        </p:nvSpPr>
        <p:spPr bwMode="auto">
          <a:xfrm rot="5400000">
            <a:off x="2576262" y="233187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4" name="Rectangle 63"/>
          <p:cNvSpPr/>
          <p:nvPr/>
        </p:nvSpPr>
        <p:spPr bwMode="auto">
          <a:xfrm rot="5400000">
            <a:off x="2576262" y="17566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5" name="Rectangle 64"/>
          <p:cNvSpPr/>
          <p:nvPr/>
        </p:nvSpPr>
        <p:spPr bwMode="auto">
          <a:xfrm rot="5400000">
            <a:off x="3151107" y="52084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6" name="Rectangle 65"/>
          <p:cNvSpPr/>
          <p:nvPr/>
        </p:nvSpPr>
        <p:spPr bwMode="auto">
          <a:xfrm rot="5400000">
            <a:off x="3151107" y="46336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7" name="Rectangle 66"/>
          <p:cNvSpPr/>
          <p:nvPr/>
        </p:nvSpPr>
        <p:spPr bwMode="auto">
          <a:xfrm rot="5400000">
            <a:off x="3151106" y="40579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8" name="Rectangle 67"/>
          <p:cNvSpPr/>
          <p:nvPr/>
        </p:nvSpPr>
        <p:spPr bwMode="auto">
          <a:xfrm rot="5400000">
            <a:off x="3151106" y="348234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9" name="Rectangle 68"/>
          <p:cNvSpPr/>
          <p:nvPr/>
        </p:nvSpPr>
        <p:spPr bwMode="auto">
          <a:xfrm rot="5400000">
            <a:off x="3151106" y="29075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0" name="Rectangle 69"/>
          <p:cNvSpPr/>
          <p:nvPr/>
        </p:nvSpPr>
        <p:spPr bwMode="auto">
          <a:xfrm rot="5400000">
            <a:off x="3151105" y="23318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1" name="Rectangle 70"/>
          <p:cNvSpPr/>
          <p:nvPr/>
        </p:nvSpPr>
        <p:spPr bwMode="auto">
          <a:xfrm rot="5400000">
            <a:off x="3151105" y="175663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2" name="Rectangle 71"/>
          <p:cNvSpPr/>
          <p:nvPr/>
        </p:nvSpPr>
        <p:spPr bwMode="auto">
          <a:xfrm rot="5400000">
            <a:off x="3725949" y="520806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3" name="Rectangle 72"/>
          <p:cNvSpPr/>
          <p:nvPr/>
        </p:nvSpPr>
        <p:spPr bwMode="auto">
          <a:xfrm rot="5400000">
            <a:off x="3725949" y="46332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4" name="Rectangle 73"/>
          <p:cNvSpPr/>
          <p:nvPr/>
        </p:nvSpPr>
        <p:spPr bwMode="auto">
          <a:xfrm rot="5400000">
            <a:off x="3725948" y="40575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5" name="Rectangle 74"/>
          <p:cNvSpPr/>
          <p:nvPr/>
        </p:nvSpPr>
        <p:spPr bwMode="auto">
          <a:xfrm rot="5400000">
            <a:off x="3725948" y="34819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6" name="Rectangle 75"/>
          <p:cNvSpPr/>
          <p:nvPr/>
        </p:nvSpPr>
        <p:spPr bwMode="auto">
          <a:xfrm rot="5400000">
            <a:off x="3725948" y="29071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7" name="Rectangle 76"/>
          <p:cNvSpPr/>
          <p:nvPr/>
        </p:nvSpPr>
        <p:spPr bwMode="auto">
          <a:xfrm rot="5400000">
            <a:off x="3725947" y="23314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8" name="Rectangle 77"/>
          <p:cNvSpPr/>
          <p:nvPr/>
        </p:nvSpPr>
        <p:spPr bwMode="auto">
          <a:xfrm rot="5400000">
            <a:off x="3725947" y="17562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9" name="Rectangle 78"/>
          <p:cNvSpPr/>
          <p:nvPr/>
        </p:nvSpPr>
        <p:spPr bwMode="auto">
          <a:xfrm rot="5400000">
            <a:off x="4300792" y="52080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0" name="Rectangle 79"/>
          <p:cNvSpPr/>
          <p:nvPr/>
        </p:nvSpPr>
        <p:spPr bwMode="auto">
          <a:xfrm rot="5400000">
            <a:off x="4300792" y="46332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1" name="Rectangle 80"/>
          <p:cNvSpPr/>
          <p:nvPr/>
        </p:nvSpPr>
        <p:spPr bwMode="auto">
          <a:xfrm rot="5400000">
            <a:off x="4300791" y="40575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2" name="Rectangle 81"/>
          <p:cNvSpPr/>
          <p:nvPr/>
        </p:nvSpPr>
        <p:spPr bwMode="auto">
          <a:xfrm rot="5400000">
            <a:off x="4300791" y="34819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3" name="Rectangle 82"/>
          <p:cNvSpPr/>
          <p:nvPr/>
        </p:nvSpPr>
        <p:spPr bwMode="auto">
          <a:xfrm rot="5400000">
            <a:off x="4300791" y="29071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4" name="Rectangle 83"/>
          <p:cNvSpPr/>
          <p:nvPr/>
        </p:nvSpPr>
        <p:spPr bwMode="auto">
          <a:xfrm rot="5400000">
            <a:off x="4300790" y="23314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5" name="Rectangle 84"/>
          <p:cNvSpPr/>
          <p:nvPr/>
        </p:nvSpPr>
        <p:spPr bwMode="auto">
          <a:xfrm rot="5400000">
            <a:off x="4300790" y="175624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6" name="Rectangle 85"/>
          <p:cNvSpPr/>
          <p:nvPr/>
        </p:nvSpPr>
        <p:spPr bwMode="auto">
          <a:xfrm rot="5400000">
            <a:off x="4875626"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7" name="Rectangle 86"/>
          <p:cNvSpPr/>
          <p:nvPr/>
        </p:nvSpPr>
        <p:spPr bwMode="auto">
          <a:xfrm rot="5400000">
            <a:off x="4875626"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8" name="Rectangle 87"/>
          <p:cNvSpPr/>
          <p:nvPr/>
        </p:nvSpPr>
        <p:spPr bwMode="auto">
          <a:xfrm rot="5400000">
            <a:off x="4875625"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9" name="Rectangle 88"/>
          <p:cNvSpPr/>
          <p:nvPr/>
        </p:nvSpPr>
        <p:spPr bwMode="auto">
          <a:xfrm rot="5400000">
            <a:off x="4875625"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0" name="Rectangle 89"/>
          <p:cNvSpPr/>
          <p:nvPr/>
        </p:nvSpPr>
        <p:spPr bwMode="auto">
          <a:xfrm rot="5400000">
            <a:off x="4875625" y="290632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1" name="Rectangle 90"/>
          <p:cNvSpPr/>
          <p:nvPr/>
        </p:nvSpPr>
        <p:spPr bwMode="auto">
          <a:xfrm rot="5400000">
            <a:off x="4875624" y="233069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2" name="Rectangle 91"/>
          <p:cNvSpPr/>
          <p:nvPr/>
        </p:nvSpPr>
        <p:spPr bwMode="auto">
          <a:xfrm rot="5400000">
            <a:off x="4875624" y="1755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3" name="Rectangle 92"/>
          <p:cNvSpPr/>
          <p:nvPr/>
        </p:nvSpPr>
        <p:spPr bwMode="auto">
          <a:xfrm rot="5400000">
            <a:off x="5450468"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4" name="Rectangle 93"/>
          <p:cNvSpPr/>
          <p:nvPr/>
        </p:nvSpPr>
        <p:spPr bwMode="auto">
          <a:xfrm rot="5400000">
            <a:off x="5450468"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5" name="Rectangle 94"/>
          <p:cNvSpPr/>
          <p:nvPr/>
        </p:nvSpPr>
        <p:spPr bwMode="auto">
          <a:xfrm rot="5400000">
            <a:off x="5450467"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6" name="Rectangle 95"/>
          <p:cNvSpPr/>
          <p:nvPr/>
        </p:nvSpPr>
        <p:spPr bwMode="auto">
          <a:xfrm rot="5400000">
            <a:off x="5450467"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7" name="Rectangle 96"/>
          <p:cNvSpPr/>
          <p:nvPr/>
        </p:nvSpPr>
        <p:spPr bwMode="auto">
          <a:xfrm rot="5400000">
            <a:off x="5450467" y="29059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8" name="Rectangle 97"/>
          <p:cNvSpPr/>
          <p:nvPr/>
        </p:nvSpPr>
        <p:spPr bwMode="auto">
          <a:xfrm rot="5400000">
            <a:off x="5450466" y="23303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9" name="Rectangle 98"/>
          <p:cNvSpPr/>
          <p:nvPr/>
        </p:nvSpPr>
        <p:spPr bwMode="auto">
          <a:xfrm rot="5400000">
            <a:off x="5450466" y="175506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0" name="Rectangle 99"/>
          <p:cNvSpPr/>
          <p:nvPr/>
        </p:nvSpPr>
        <p:spPr bwMode="auto">
          <a:xfrm rot="5400000">
            <a:off x="6025311"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1" name="Rectangle 100"/>
          <p:cNvSpPr/>
          <p:nvPr/>
        </p:nvSpPr>
        <p:spPr bwMode="auto">
          <a:xfrm rot="5400000">
            <a:off x="6025311"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2" name="Rectangle 101"/>
          <p:cNvSpPr/>
          <p:nvPr/>
        </p:nvSpPr>
        <p:spPr bwMode="auto">
          <a:xfrm rot="5400000">
            <a:off x="6025310"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3" name="Rectangle 102"/>
          <p:cNvSpPr/>
          <p:nvPr/>
        </p:nvSpPr>
        <p:spPr bwMode="auto">
          <a:xfrm rot="5400000">
            <a:off x="6025310"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4" name="Rectangle 103"/>
          <p:cNvSpPr/>
          <p:nvPr/>
        </p:nvSpPr>
        <p:spPr bwMode="auto">
          <a:xfrm rot="5400000">
            <a:off x="6025310" y="29059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5" name="Rectangle 104"/>
          <p:cNvSpPr/>
          <p:nvPr/>
        </p:nvSpPr>
        <p:spPr bwMode="auto">
          <a:xfrm rot="5400000">
            <a:off x="6276835" y="2581828"/>
            <a:ext cx="71792"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 name="TextBox 142"/>
          <p:cNvSpPr txBox="1">
            <a:spLocks noChangeArrowheads="1"/>
          </p:cNvSpPr>
          <p:nvPr/>
        </p:nvSpPr>
        <p:spPr bwMode="auto">
          <a:xfrm>
            <a:off x="6567907" y="1863255"/>
            <a:ext cx="2117407" cy="646331"/>
          </a:xfrm>
          <a:prstGeom prst="rect">
            <a:avLst/>
          </a:prstGeom>
          <a:solidFill>
            <a:schemeClr val="bg1"/>
          </a:solidFill>
          <a:ln w="9525">
            <a:noFill/>
            <a:miter lim="800000"/>
            <a:headEnd/>
            <a:tailEnd/>
          </a:ln>
        </p:spPr>
        <p:txBody>
          <a:bodyPr wrap="square">
            <a:spAutoFit/>
          </a:bodyPr>
          <a:lstStyle/>
          <a:p>
            <a:r>
              <a:rPr lang="en-GB" dirty="0" smtClean="0"/>
              <a:t>0.15Mb of</a:t>
            </a:r>
          </a:p>
          <a:p>
            <a:r>
              <a:rPr lang="en-GB" dirty="0" smtClean="0"/>
              <a:t>used </a:t>
            </a:r>
            <a:r>
              <a:rPr lang="en-GB" sz="1800" dirty="0" smtClean="0"/>
              <a:t>flip-flops</a:t>
            </a:r>
          </a:p>
        </p:txBody>
      </p:sp>
      <p:grpSp>
        <p:nvGrpSpPr>
          <p:cNvPr id="2" name="Group 1"/>
          <p:cNvGrpSpPr/>
          <p:nvPr/>
        </p:nvGrpSpPr>
        <p:grpSpPr>
          <a:xfrm>
            <a:off x="6691782" y="3338513"/>
            <a:ext cx="2171232" cy="2443610"/>
            <a:chOff x="6691781" y="3193963"/>
            <a:chExt cx="2299379" cy="2588160"/>
          </a:xfrm>
        </p:grpSpPr>
        <p:sp>
          <p:nvSpPr>
            <p:cNvPr id="128" name="Rectangle 127"/>
            <p:cNvSpPr/>
            <p:nvPr/>
          </p:nvSpPr>
          <p:spPr bwMode="auto">
            <a:xfrm rot="5400000">
              <a:off x="6691788" y="52072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9" name="Rectangle 128"/>
            <p:cNvSpPr/>
            <p:nvPr/>
          </p:nvSpPr>
          <p:spPr bwMode="auto">
            <a:xfrm rot="5400000">
              <a:off x="6691788" y="46324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0" name="Rectangle 129"/>
            <p:cNvSpPr/>
            <p:nvPr/>
          </p:nvSpPr>
          <p:spPr bwMode="auto">
            <a:xfrm rot="5400000">
              <a:off x="6691787" y="40568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1" name="Rectangle 130"/>
            <p:cNvSpPr/>
            <p:nvPr/>
          </p:nvSpPr>
          <p:spPr bwMode="auto">
            <a:xfrm rot="5400000">
              <a:off x="6691787" y="348116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2" name="Rectangle 131"/>
            <p:cNvSpPr/>
            <p:nvPr/>
          </p:nvSpPr>
          <p:spPr bwMode="auto">
            <a:xfrm rot="5400000">
              <a:off x="6835606" y="3050143"/>
              <a:ext cx="287205"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5" name="Rectangle 134"/>
            <p:cNvSpPr/>
            <p:nvPr/>
          </p:nvSpPr>
          <p:spPr bwMode="auto">
            <a:xfrm rot="5400000">
              <a:off x="7266631"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6" name="Rectangle 135"/>
            <p:cNvSpPr/>
            <p:nvPr/>
          </p:nvSpPr>
          <p:spPr bwMode="auto">
            <a:xfrm rot="5400000">
              <a:off x="7266631"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7" name="Rectangle 136"/>
            <p:cNvSpPr/>
            <p:nvPr/>
          </p:nvSpPr>
          <p:spPr bwMode="auto">
            <a:xfrm rot="5400000">
              <a:off x="7266630"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8" name="Rectangle 137"/>
            <p:cNvSpPr/>
            <p:nvPr/>
          </p:nvSpPr>
          <p:spPr bwMode="auto">
            <a:xfrm rot="5400000">
              <a:off x="7266630"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2" name="Rectangle 141"/>
            <p:cNvSpPr/>
            <p:nvPr/>
          </p:nvSpPr>
          <p:spPr bwMode="auto">
            <a:xfrm rot="5400000">
              <a:off x="7841473"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3" name="Rectangle 142"/>
            <p:cNvSpPr/>
            <p:nvPr/>
          </p:nvSpPr>
          <p:spPr bwMode="auto">
            <a:xfrm rot="5400000">
              <a:off x="7841473"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4" name="Rectangle 143"/>
            <p:cNvSpPr/>
            <p:nvPr/>
          </p:nvSpPr>
          <p:spPr bwMode="auto">
            <a:xfrm rot="5400000">
              <a:off x="7841472"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5" name="Rectangle 144"/>
            <p:cNvSpPr/>
            <p:nvPr/>
          </p:nvSpPr>
          <p:spPr bwMode="auto">
            <a:xfrm rot="5400000">
              <a:off x="7841472"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9" name="Rectangle 148"/>
            <p:cNvSpPr/>
            <p:nvPr/>
          </p:nvSpPr>
          <p:spPr bwMode="auto">
            <a:xfrm rot="5400000">
              <a:off x="8416316"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0" name="Rectangle 149"/>
            <p:cNvSpPr/>
            <p:nvPr/>
          </p:nvSpPr>
          <p:spPr bwMode="auto">
            <a:xfrm rot="5400000">
              <a:off x="8416316"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1" name="Rectangle 150"/>
            <p:cNvSpPr/>
            <p:nvPr/>
          </p:nvSpPr>
          <p:spPr bwMode="auto">
            <a:xfrm rot="5400000">
              <a:off x="8416315"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2" name="Rectangle 151"/>
            <p:cNvSpPr/>
            <p:nvPr/>
          </p:nvSpPr>
          <p:spPr bwMode="auto">
            <a:xfrm rot="5400000">
              <a:off x="8416315"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7" name="Rectangle 106"/>
            <p:cNvSpPr/>
            <p:nvPr/>
          </p:nvSpPr>
          <p:spPr bwMode="auto">
            <a:xfrm rot="5400000">
              <a:off x="6691783" y="5206098"/>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8" name="Rectangle 107"/>
            <p:cNvSpPr/>
            <p:nvPr/>
          </p:nvSpPr>
          <p:spPr bwMode="auto">
            <a:xfrm rot="5400000">
              <a:off x="6691783" y="4631253"/>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9" name="Rectangle 108"/>
            <p:cNvSpPr/>
            <p:nvPr/>
          </p:nvSpPr>
          <p:spPr bwMode="auto">
            <a:xfrm rot="5400000">
              <a:off x="6691782" y="4055622"/>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0" name="Rectangle 109"/>
            <p:cNvSpPr/>
            <p:nvPr/>
          </p:nvSpPr>
          <p:spPr bwMode="auto">
            <a:xfrm rot="5400000">
              <a:off x="7266626" y="5206099"/>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1" name="Rectangle 110"/>
            <p:cNvSpPr/>
            <p:nvPr/>
          </p:nvSpPr>
          <p:spPr bwMode="auto">
            <a:xfrm rot="5400000">
              <a:off x="7266626" y="4631254"/>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2" name="Rectangle 111"/>
            <p:cNvSpPr/>
            <p:nvPr/>
          </p:nvSpPr>
          <p:spPr bwMode="auto">
            <a:xfrm rot="5400000">
              <a:off x="7266625" y="4055623"/>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3" name="Rectangle 112"/>
            <p:cNvSpPr/>
            <p:nvPr/>
          </p:nvSpPr>
          <p:spPr bwMode="auto">
            <a:xfrm rot="5400000">
              <a:off x="7841468" y="5205706"/>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4" name="Rectangle 113"/>
            <p:cNvSpPr/>
            <p:nvPr/>
          </p:nvSpPr>
          <p:spPr bwMode="auto">
            <a:xfrm rot="5400000">
              <a:off x="7841468" y="4630861"/>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5" name="Rectangle 114"/>
            <p:cNvSpPr/>
            <p:nvPr/>
          </p:nvSpPr>
          <p:spPr bwMode="auto">
            <a:xfrm rot="5400000">
              <a:off x="7841467" y="4055230"/>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6" name="Rectangle 115"/>
            <p:cNvSpPr/>
            <p:nvPr/>
          </p:nvSpPr>
          <p:spPr bwMode="auto">
            <a:xfrm rot="5400000">
              <a:off x="8416311" y="5205707"/>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7" name="Rectangle 116"/>
            <p:cNvSpPr/>
            <p:nvPr/>
          </p:nvSpPr>
          <p:spPr bwMode="auto">
            <a:xfrm rot="5400000">
              <a:off x="8416311" y="4630862"/>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8" name="Rectangle 117"/>
            <p:cNvSpPr/>
            <p:nvPr/>
          </p:nvSpPr>
          <p:spPr bwMode="auto">
            <a:xfrm rot="5400000">
              <a:off x="8416310" y="4055231"/>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 name="TextBox 142"/>
            <p:cNvSpPr txBox="1">
              <a:spLocks noChangeArrowheads="1"/>
            </p:cNvSpPr>
            <p:nvPr/>
          </p:nvSpPr>
          <p:spPr bwMode="auto">
            <a:xfrm>
              <a:off x="7266626" y="4450811"/>
              <a:ext cx="1379131" cy="684564"/>
            </a:xfrm>
            <a:prstGeom prst="rect">
              <a:avLst/>
            </a:prstGeom>
            <a:solidFill>
              <a:schemeClr val="bg1"/>
            </a:solidFill>
            <a:ln w="9525">
              <a:noFill/>
              <a:miter lim="800000"/>
              <a:headEnd/>
              <a:tailEnd/>
            </a:ln>
          </p:spPr>
          <p:txBody>
            <a:bodyPr wrap="square">
              <a:spAutoFit/>
            </a:bodyPr>
            <a:lstStyle/>
            <a:p>
              <a:r>
                <a:rPr lang="en-GB" dirty="0" smtClean="0"/>
                <a:t>12Mb of used RAM</a:t>
              </a:r>
            </a:p>
          </p:txBody>
        </p:sp>
      </p:grpSp>
      <p:sp>
        <p:nvSpPr>
          <p:cNvPr id="121" name="Rectangle 120"/>
          <p:cNvSpPr/>
          <p:nvPr/>
        </p:nvSpPr>
        <p:spPr bwMode="auto">
          <a:xfrm rot="5400000">
            <a:off x="276891" y="463086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2" name="Rectangle 121"/>
          <p:cNvSpPr/>
          <p:nvPr/>
        </p:nvSpPr>
        <p:spPr bwMode="auto">
          <a:xfrm rot="5400000">
            <a:off x="276890" y="40552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4" name="Rectangle 123"/>
          <p:cNvSpPr/>
          <p:nvPr/>
        </p:nvSpPr>
        <p:spPr bwMode="auto">
          <a:xfrm rot="5400000">
            <a:off x="851734" y="463086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5" name="Rectangle 124"/>
          <p:cNvSpPr/>
          <p:nvPr/>
        </p:nvSpPr>
        <p:spPr bwMode="auto">
          <a:xfrm rot="5400000">
            <a:off x="851733" y="405523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6" name="Rectangle 125"/>
          <p:cNvSpPr/>
          <p:nvPr/>
        </p:nvSpPr>
        <p:spPr bwMode="auto">
          <a:xfrm rot="5400000">
            <a:off x="1426576" y="5205315"/>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7" name="Rectangle 126"/>
          <p:cNvSpPr/>
          <p:nvPr/>
        </p:nvSpPr>
        <p:spPr bwMode="auto">
          <a:xfrm rot="5400000">
            <a:off x="1426576" y="463047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3" name="Rectangle 132"/>
          <p:cNvSpPr/>
          <p:nvPr/>
        </p:nvSpPr>
        <p:spPr bwMode="auto">
          <a:xfrm rot="5400000">
            <a:off x="1426575" y="405483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4" name="Rectangle 133"/>
          <p:cNvSpPr/>
          <p:nvPr/>
        </p:nvSpPr>
        <p:spPr bwMode="auto">
          <a:xfrm rot="5400000">
            <a:off x="2001419" y="5205316"/>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9" name="Rectangle 138"/>
          <p:cNvSpPr/>
          <p:nvPr/>
        </p:nvSpPr>
        <p:spPr bwMode="auto">
          <a:xfrm rot="5400000">
            <a:off x="2001419" y="463047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0" name="Rectangle 139"/>
          <p:cNvSpPr/>
          <p:nvPr/>
        </p:nvSpPr>
        <p:spPr bwMode="auto">
          <a:xfrm rot="5400000">
            <a:off x="2001418" y="405484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1" name="Rectangle 140"/>
          <p:cNvSpPr/>
          <p:nvPr/>
        </p:nvSpPr>
        <p:spPr bwMode="auto">
          <a:xfrm rot="5400000">
            <a:off x="2576259" y="520492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6" name="Rectangle 145"/>
          <p:cNvSpPr/>
          <p:nvPr/>
        </p:nvSpPr>
        <p:spPr bwMode="auto">
          <a:xfrm rot="5400000">
            <a:off x="2576259" y="463007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7" name="Rectangle 146"/>
          <p:cNvSpPr/>
          <p:nvPr/>
        </p:nvSpPr>
        <p:spPr bwMode="auto">
          <a:xfrm rot="5400000">
            <a:off x="2576258" y="405444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8" name="Rectangle 147"/>
          <p:cNvSpPr/>
          <p:nvPr/>
        </p:nvSpPr>
        <p:spPr bwMode="auto">
          <a:xfrm rot="5400000">
            <a:off x="3151102" y="520492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3" name="Rectangle 152"/>
          <p:cNvSpPr/>
          <p:nvPr/>
        </p:nvSpPr>
        <p:spPr bwMode="auto">
          <a:xfrm rot="5400000">
            <a:off x="3151102" y="463007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4" name="Rectangle 153"/>
          <p:cNvSpPr/>
          <p:nvPr/>
        </p:nvSpPr>
        <p:spPr bwMode="auto">
          <a:xfrm rot="5400000">
            <a:off x="3151101" y="405444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5" name="Rectangle 154"/>
          <p:cNvSpPr/>
          <p:nvPr/>
        </p:nvSpPr>
        <p:spPr bwMode="auto">
          <a:xfrm rot="5400000">
            <a:off x="3725944" y="520453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7" name="Rectangle 156"/>
          <p:cNvSpPr/>
          <p:nvPr/>
        </p:nvSpPr>
        <p:spPr bwMode="auto">
          <a:xfrm rot="5400000">
            <a:off x="3725944" y="462968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8" name="Rectangle 157"/>
          <p:cNvSpPr/>
          <p:nvPr/>
        </p:nvSpPr>
        <p:spPr bwMode="auto">
          <a:xfrm rot="5400000">
            <a:off x="3725943" y="405405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9" name="Rectangle 158"/>
          <p:cNvSpPr/>
          <p:nvPr/>
        </p:nvSpPr>
        <p:spPr bwMode="auto">
          <a:xfrm rot="5400000">
            <a:off x="4300787" y="52045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0" name="Rectangle 159"/>
          <p:cNvSpPr/>
          <p:nvPr/>
        </p:nvSpPr>
        <p:spPr bwMode="auto">
          <a:xfrm rot="5400000">
            <a:off x="4300787" y="462968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1" name="Rectangle 160"/>
          <p:cNvSpPr/>
          <p:nvPr/>
        </p:nvSpPr>
        <p:spPr bwMode="auto">
          <a:xfrm rot="5400000">
            <a:off x="4300786" y="405405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2" name="Rectangle 161"/>
          <p:cNvSpPr/>
          <p:nvPr/>
        </p:nvSpPr>
        <p:spPr bwMode="auto">
          <a:xfrm rot="5400000">
            <a:off x="4875621" y="520374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3" name="Rectangle 162"/>
          <p:cNvSpPr/>
          <p:nvPr/>
        </p:nvSpPr>
        <p:spPr bwMode="auto">
          <a:xfrm rot="5400000">
            <a:off x="4875621" y="462889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4" name="Rectangle 163"/>
          <p:cNvSpPr/>
          <p:nvPr/>
        </p:nvSpPr>
        <p:spPr bwMode="auto">
          <a:xfrm rot="5400000">
            <a:off x="4875620" y="405326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5" name="Rectangle 164"/>
          <p:cNvSpPr/>
          <p:nvPr/>
        </p:nvSpPr>
        <p:spPr bwMode="auto">
          <a:xfrm rot="5400000">
            <a:off x="5450463" y="520335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6" name="Rectangle 165"/>
          <p:cNvSpPr/>
          <p:nvPr/>
        </p:nvSpPr>
        <p:spPr bwMode="auto">
          <a:xfrm rot="5400000">
            <a:off x="5450463" y="462850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7" name="Rectangle 166"/>
          <p:cNvSpPr/>
          <p:nvPr/>
        </p:nvSpPr>
        <p:spPr bwMode="auto">
          <a:xfrm rot="5400000">
            <a:off x="5450462" y="405287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 name="TextBox 142"/>
          <p:cNvSpPr txBox="1">
            <a:spLocks noChangeArrowheads="1"/>
          </p:cNvSpPr>
          <p:nvPr/>
        </p:nvSpPr>
        <p:spPr bwMode="auto">
          <a:xfrm>
            <a:off x="1296205" y="4163879"/>
            <a:ext cx="3924814" cy="369332"/>
          </a:xfrm>
          <a:prstGeom prst="rect">
            <a:avLst/>
          </a:prstGeom>
          <a:solidFill>
            <a:schemeClr val="bg1"/>
          </a:solidFill>
          <a:ln w="9525">
            <a:noFill/>
            <a:miter lim="800000"/>
            <a:headEnd/>
            <a:tailEnd/>
          </a:ln>
        </p:spPr>
        <p:txBody>
          <a:bodyPr wrap="square">
            <a:spAutoFit/>
          </a:bodyPr>
          <a:lstStyle/>
          <a:p>
            <a:pPr algn="l"/>
            <a:r>
              <a:rPr lang="en-GB" dirty="0" smtClean="0"/>
              <a:t>30Mb of used or ‘Essential Bits’</a:t>
            </a:r>
            <a:endParaRPr lang="en-US" sz="1800" dirty="0"/>
          </a:p>
        </p:txBody>
      </p:sp>
      <p:sp>
        <p:nvSpPr>
          <p:cNvPr id="169" name="Rectangle 168"/>
          <p:cNvSpPr/>
          <p:nvPr/>
        </p:nvSpPr>
        <p:spPr bwMode="auto">
          <a:xfrm rot="5400000">
            <a:off x="2291213" y="3195017"/>
            <a:ext cx="574844" cy="4598730"/>
          </a:xfrm>
          <a:prstGeom prst="rect">
            <a:avLst/>
          </a:prstGeom>
          <a:gradFill>
            <a:gsLst>
              <a:gs pos="0">
                <a:schemeClr val="accent1">
                  <a:lumMod val="5000"/>
                  <a:lumOff val="95000"/>
                </a:schemeClr>
              </a:gs>
              <a:gs pos="100000">
                <a:schemeClr val="tx2">
                  <a:lumMod val="50000"/>
                </a:schemeClr>
              </a:gs>
              <a:gs pos="0">
                <a:schemeClr val="tx2">
                  <a:lumMod val="40000"/>
                  <a:lumOff val="60000"/>
                </a:schemeClr>
              </a:gs>
              <a:gs pos="100000">
                <a:schemeClr val="tx2">
                  <a:lumMod val="40000"/>
                  <a:lumOff val="60000"/>
                </a:schemeClr>
              </a:gs>
            </a:gsLst>
            <a:lin ang="5400000" scaled="1"/>
          </a:gra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6" name="Straight Connector 5"/>
          <p:cNvCxnSpPr/>
          <p:nvPr/>
        </p:nvCxnSpPr>
        <p:spPr bwMode="auto">
          <a:xfrm>
            <a:off x="851732"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0" name="Straight Connector 169"/>
          <p:cNvCxnSpPr/>
          <p:nvPr/>
        </p:nvCxnSpPr>
        <p:spPr bwMode="auto">
          <a:xfrm>
            <a:off x="1426574"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1" name="Straight Connector 170"/>
          <p:cNvCxnSpPr/>
          <p:nvPr/>
        </p:nvCxnSpPr>
        <p:spPr bwMode="auto">
          <a:xfrm>
            <a:off x="200141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2" name="Straight Connector 171"/>
          <p:cNvCxnSpPr/>
          <p:nvPr/>
        </p:nvCxnSpPr>
        <p:spPr bwMode="auto">
          <a:xfrm>
            <a:off x="257625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3" name="Straight Connector 172"/>
          <p:cNvCxnSpPr/>
          <p:nvPr/>
        </p:nvCxnSpPr>
        <p:spPr bwMode="auto">
          <a:xfrm>
            <a:off x="3151100"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4" name="Straight Connector 173"/>
          <p:cNvCxnSpPr/>
          <p:nvPr/>
        </p:nvCxnSpPr>
        <p:spPr bwMode="auto">
          <a:xfrm>
            <a:off x="3726648"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5" name="Straight Connector 174"/>
          <p:cNvCxnSpPr/>
          <p:nvPr/>
        </p:nvCxnSpPr>
        <p:spPr bwMode="auto">
          <a:xfrm>
            <a:off x="4300785"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sp>
        <p:nvSpPr>
          <p:cNvPr id="168" name="TextBox 142"/>
          <p:cNvSpPr txBox="1">
            <a:spLocks noChangeArrowheads="1"/>
          </p:cNvSpPr>
          <p:nvPr/>
        </p:nvSpPr>
        <p:spPr bwMode="auto">
          <a:xfrm>
            <a:off x="1077949" y="5302572"/>
            <a:ext cx="2586783" cy="369332"/>
          </a:xfrm>
          <a:prstGeom prst="rect">
            <a:avLst/>
          </a:prstGeom>
          <a:solidFill>
            <a:schemeClr val="bg1"/>
          </a:solidFill>
          <a:ln w="9525">
            <a:noFill/>
            <a:miter lim="800000"/>
            <a:headEnd/>
            <a:tailEnd/>
          </a:ln>
        </p:spPr>
        <p:txBody>
          <a:bodyPr wrap="square">
            <a:spAutoFit/>
          </a:bodyPr>
          <a:lstStyle/>
          <a:p>
            <a:pPr algn="l"/>
            <a:r>
              <a:rPr lang="en-GB" dirty="0" smtClean="0"/>
              <a:t>1-7Mb of ‘Critical Bits’</a:t>
            </a:r>
            <a:endParaRPr lang="en-US" sz="1800" dirty="0"/>
          </a:p>
        </p:txBody>
      </p:sp>
      <p:grpSp>
        <p:nvGrpSpPr>
          <p:cNvPr id="185" name="Group 184"/>
          <p:cNvGrpSpPr/>
          <p:nvPr/>
        </p:nvGrpSpPr>
        <p:grpSpPr>
          <a:xfrm>
            <a:off x="7339171" y="2761228"/>
            <a:ext cx="177837" cy="83426"/>
            <a:chOff x="7339183" y="2549981"/>
            <a:chExt cx="574851" cy="287205"/>
          </a:xfrm>
        </p:grpSpPr>
        <p:sp>
          <p:nvSpPr>
            <p:cNvPr id="186" name="Rectangle 185"/>
            <p:cNvSpPr/>
            <p:nvPr/>
          </p:nvSpPr>
          <p:spPr bwMode="auto">
            <a:xfrm rot="5400000">
              <a:off x="7483009" y="2406161"/>
              <a:ext cx="287205" cy="574845"/>
            </a:xfrm>
            <a:prstGeom prst="rect">
              <a:avLst/>
            </a:prstGeom>
            <a:solidFill>
              <a:schemeClr val="bg1">
                <a:lumMod val="95000"/>
              </a:schemeClr>
            </a:solidFill>
            <a:ln w="635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7" name="Rectangle 186"/>
            <p:cNvSpPr/>
            <p:nvPr/>
          </p:nvSpPr>
          <p:spPr bwMode="auto">
            <a:xfrm rot="5400000">
              <a:off x="7580202" y="2502181"/>
              <a:ext cx="92807" cy="574845"/>
            </a:xfrm>
            <a:prstGeom prst="rect">
              <a:avLst/>
            </a:prstGeom>
            <a:solidFill>
              <a:srgbClr val="00B050"/>
            </a:solidFill>
            <a:ln w="635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sp>
        <p:nvSpPr>
          <p:cNvPr id="188" name="TextBox 142"/>
          <p:cNvSpPr txBox="1">
            <a:spLocks noChangeArrowheads="1"/>
          </p:cNvSpPr>
          <p:nvPr/>
        </p:nvSpPr>
        <p:spPr bwMode="auto">
          <a:xfrm>
            <a:off x="653522" y="6007760"/>
            <a:ext cx="8121002" cy="369332"/>
          </a:xfrm>
          <a:prstGeom prst="rect">
            <a:avLst/>
          </a:prstGeom>
          <a:noFill/>
          <a:ln w="9525">
            <a:noFill/>
            <a:miter lim="800000"/>
            <a:headEnd/>
            <a:tailEnd/>
          </a:ln>
        </p:spPr>
        <p:txBody>
          <a:bodyPr wrap="square">
            <a:spAutoFit/>
          </a:bodyPr>
          <a:lstStyle/>
          <a:p>
            <a:pPr algn="l"/>
            <a:r>
              <a:rPr lang="en-GB" dirty="0" smtClean="0"/>
              <a:t>Still little doubt that Configuration and BRAM cells are the area of concern</a:t>
            </a:r>
          </a:p>
        </p:txBody>
      </p:sp>
    </p:spTree>
    <p:extLst>
      <p:ext uri="{BB962C8B-B14F-4D97-AF65-F5344CB8AC3E}">
        <p14:creationId xmlns:p14="http://schemas.microsoft.com/office/powerpoint/2010/main" val="38934980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6717" y="266424"/>
            <a:ext cx="8676292" cy="540948"/>
          </a:xfrm>
        </p:spPr>
        <p:txBody>
          <a:bodyPr/>
          <a:lstStyle/>
          <a:p>
            <a:r>
              <a:rPr lang="en-US" dirty="0" smtClean="0"/>
              <a:t>Risk Assessment – Comparing Different ‘Engines’</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11</a:t>
            </a:fld>
            <a:endParaRPr lang="en-US" dirty="0" smtClean="0"/>
          </a:p>
        </p:txBody>
      </p:sp>
      <p:sp>
        <p:nvSpPr>
          <p:cNvPr id="11" name="TextBox 142"/>
          <p:cNvSpPr txBox="1">
            <a:spLocks noChangeArrowheads="1"/>
          </p:cNvSpPr>
          <p:nvPr/>
        </p:nvSpPr>
        <p:spPr bwMode="auto">
          <a:xfrm>
            <a:off x="709416" y="6064200"/>
            <a:ext cx="7866706" cy="369332"/>
          </a:xfrm>
          <a:prstGeom prst="rect">
            <a:avLst/>
          </a:prstGeom>
          <a:noFill/>
          <a:ln w="9525">
            <a:noFill/>
            <a:miter lim="800000"/>
            <a:headEnd/>
            <a:tailEnd/>
          </a:ln>
        </p:spPr>
        <p:txBody>
          <a:bodyPr wrap="square">
            <a:spAutoFit/>
          </a:bodyPr>
          <a:lstStyle/>
          <a:p>
            <a:pPr algn="l"/>
            <a:r>
              <a:rPr lang="en-GB" dirty="0" smtClean="0"/>
              <a:t>Base your design decisions of today on what is really happening today!</a:t>
            </a:r>
          </a:p>
        </p:txBody>
      </p:sp>
      <p:grpSp>
        <p:nvGrpSpPr>
          <p:cNvPr id="8" name="Group 7"/>
          <p:cNvGrpSpPr/>
          <p:nvPr/>
        </p:nvGrpSpPr>
        <p:grpSpPr>
          <a:xfrm>
            <a:off x="6691783" y="3958683"/>
            <a:ext cx="1706108" cy="1823439"/>
            <a:chOff x="6691783" y="3338513"/>
            <a:chExt cx="2171232" cy="2443609"/>
          </a:xfrm>
        </p:grpSpPr>
        <p:sp>
          <p:nvSpPr>
            <p:cNvPr id="128" name="Rectangle 127"/>
            <p:cNvSpPr/>
            <p:nvPr/>
          </p:nvSpPr>
          <p:spPr bwMode="auto">
            <a:xfrm rot="5400000">
              <a:off x="6691823" y="523934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9" name="Rectangle 128"/>
            <p:cNvSpPr/>
            <p:nvPr/>
          </p:nvSpPr>
          <p:spPr bwMode="auto">
            <a:xfrm rot="5400000">
              <a:off x="6691823" y="469660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0" name="Rectangle 129"/>
            <p:cNvSpPr/>
            <p:nvPr/>
          </p:nvSpPr>
          <p:spPr bwMode="auto">
            <a:xfrm rot="5400000">
              <a:off x="6691822" y="415312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1" name="Rectangle 130"/>
            <p:cNvSpPr/>
            <p:nvPr/>
          </p:nvSpPr>
          <p:spPr bwMode="auto">
            <a:xfrm rot="5400000">
              <a:off x="6691822" y="360964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2" name="Rectangle 131"/>
            <p:cNvSpPr/>
            <p:nvPr/>
          </p:nvSpPr>
          <p:spPr bwMode="auto">
            <a:xfrm rot="5400000">
              <a:off x="6827609" y="3202691"/>
              <a:ext cx="271164"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5" name="Rectangle 134"/>
            <p:cNvSpPr/>
            <p:nvPr/>
          </p:nvSpPr>
          <p:spPr bwMode="auto">
            <a:xfrm rot="5400000">
              <a:off x="7234629" y="523934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6" name="Rectangle 135"/>
            <p:cNvSpPr/>
            <p:nvPr/>
          </p:nvSpPr>
          <p:spPr bwMode="auto">
            <a:xfrm rot="5400000">
              <a:off x="7234629" y="469660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7" name="Rectangle 136"/>
            <p:cNvSpPr/>
            <p:nvPr/>
          </p:nvSpPr>
          <p:spPr bwMode="auto">
            <a:xfrm rot="5400000">
              <a:off x="7234628" y="415312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8" name="Rectangle 137"/>
            <p:cNvSpPr/>
            <p:nvPr/>
          </p:nvSpPr>
          <p:spPr bwMode="auto">
            <a:xfrm rot="5400000">
              <a:off x="7234628" y="360964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2" name="Rectangle 141"/>
            <p:cNvSpPr/>
            <p:nvPr/>
          </p:nvSpPr>
          <p:spPr bwMode="auto">
            <a:xfrm rot="5400000">
              <a:off x="7777435" y="523897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3" name="Rectangle 142"/>
            <p:cNvSpPr/>
            <p:nvPr/>
          </p:nvSpPr>
          <p:spPr bwMode="auto">
            <a:xfrm rot="5400000">
              <a:off x="7777435" y="469623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4" name="Rectangle 143"/>
            <p:cNvSpPr/>
            <p:nvPr/>
          </p:nvSpPr>
          <p:spPr bwMode="auto">
            <a:xfrm rot="5400000">
              <a:off x="7777434" y="415275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5" name="Rectangle 144"/>
            <p:cNvSpPr/>
            <p:nvPr/>
          </p:nvSpPr>
          <p:spPr bwMode="auto">
            <a:xfrm rot="5400000">
              <a:off x="7777434" y="360927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9" name="Rectangle 148"/>
            <p:cNvSpPr/>
            <p:nvPr/>
          </p:nvSpPr>
          <p:spPr bwMode="auto">
            <a:xfrm rot="5400000">
              <a:off x="8320241" y="523897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0" name="Rectangle 149"/>
            <p:cNvSpPr/>
            <p:nvPr/>
          </p:nvSpPr>
          <p:spPr bwMode="auto">
            <a:xfrm rot="5400000">
              <a:off x="8320241" y="469623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1" name="Rectangle 150"/>
            <p:cNvSpPr/>
            <p:nvPr/>
          </p:nvSpPr>
          <p:spPr bwMode="auto">
            <a:xfrm rot="5400000">
              <a:off x="8320240" y="415275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2" name="Rectangle 151"/>
            <p:cNvSpPr/>
            <p:nvPr/>
          </p:nvSpPr>
          <p:spPr bwMode="auto">
            <a:xfrm rot="5400000">
              <a:off x="8320240" y="360927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7" name="Rectangle 106"/>
            <p:cNvSpPr/>
            <p:nvPr/>
          </p:nvSpPr>
          <p:spPr bwMode="auto">
            <a:xfrm rot="5400000">
              <a:off x="6691818" y="523823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8" name="Rectangle 107"/>
            <p:cNvSpPr/>
            <p:nvPr/>
          </p:nvSpPr>
          <p:spPr bwMode="auto">
            <a:xfrm rot="5400000">
              <a:off x="6691818" y="469549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9" name="Rectangle 108"/>
            <p:cNvSpPr/>
            <p:nvPr/>
          </p:nvSpPr>
          <p:spPr bwMode="auto">
            <a:xfrm rot="5400000">
              <a:off x="6691817" y="415201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0" name="Rectangle 109"/>
            <p:cNvSpPr/>
            <p:nvPr/>
          </p:nvSpPr>
          <p:spPr bwMode="auto">
            <a:xfrm rot="5400000">
              <a:off x="7234625" y="523823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1" name="Rectangle 110"/>
            <p:cNvSpPr/>
            <p:nvPr/>
          </p:nvSpPr>
          <p:spPr bwMode="auto">
            <a:xfrm rot="5400000">
              <a:off x="7234625" y="469549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2" name="Rectangle 111"/>
            <p:cNvSpPr/>
            <p:nvPr/>
          </p:nvSpPr>
          <p:spPr bwMode="auto">
            <a:xfrm rot="5400000">
              <a:off x="7234624" y="415201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3" name="Rectangle 112"/>
            <p:cNvSpPr/>
            <p:nvPr/>
          </p:nvSpPr>
          <p:spPr bwMode="auto">
            <a:xfrm rot="5400000">
              <a:off x="7777430" y="523786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4" name="Rectangle 113"/>
            <p:cNvSpPr/>
            <p:nvPr/>
          </p:nvSpPr>
          <p:spPr bwMode="auto">
            <a:xfrm rot="5400000">
              <a:off x="7777430" y="469512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5" name="Rectangle 114"/>
            <p:cNvSpPr/>
            <p:nvPr/>
          </p:nvSpPr>
          <p:spPr bwMode="auto">
            <a:xfrm rot="5400000">
              <a:off x="7777429"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6" name="Rectangle 115"/>
            <p:cNvSpPr/>
            <p:nvPr/>
          </p:nvSpPr>
          <p:spPr bwMode="auto">
            <a:xfrm rot="5400000">
              <a:off x="8320236" y="523786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7" name="Rectangle 116"/>
            <p:cNvSpPr/>
            <p:nvPr/>
          </p:nvSpPr>
          <p:spPr bwMode="auto">
            <a:xfrm rot="5400000">
              <a:off x="8320236" y="469512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8" name="Rectangle 117"/>
            <p:cNvSpPr/>
            <p:nvPr/>
          </p:nvSpPr>
          <p:spPr bwMode="auto">
            <a:xfrm rot="5400000">
              <a:off x="8320235"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grpSp>
        <p:nvGrpSpPr>
          <p:cNvPr id="7" name="Group 6"/>
          <p:cNvGrpSpPr/>
          <p:nvPr/>
        </p:nvGrpSpPr>
        <p:grpSpPr>
          <a:xfrm>
            <a:off x="276889" y="3512634"/>
            <a:ext cx="3994028" cy="2283329"/>
            <a:chOff x="276889" y="1755064"/>
            <a:chExt cx="6323266" cy="4040899"/>
          </a:xfrm>
        </p:grpSpPr>
        <p:sp>
          <p:nvSpPr>
            <p:cNvPr id="28" name="Rectangle 27"/>
            <p:cNvSpPr/>
            <p:nvPr/>
          </p:nvSpPr>
          <p:spPr bwMode="auto">
            <a:xfrm rot="5400000">
              <a:off x="276896" y="5209241"/>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9" name="Rectangle 28"/>
            <p:cNvSpPr/>
            <p:nvPr/>
          </p:nvSpPr>
          <p:spPr bwMode="auto">
            <a:xfrm rot="5400000">
              <a:off x="276896" y="46343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0" name="Rectangle 29"/>
            <p:cNvSpPr/>
            <p:nvPr/>
          </p:nvSpPr>
          <p:spPr bwMode="auto">
            <a:xfrm rot="5400000">
              <a:off x="276895" y="40587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1" name="Rectangle 30"/>
            <p:cNvSpPr/>
            <p:nvPr/>
          </p:nvSpPr>
          <p:spPr bwMode="auto">
            <a:xfrm rot="5400000">
              <a:off x="276895" y="34831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2" name="Rectangle 31"/>
            <p:cNvSpPr/>
            <p:nvPr/>
          </p:nvSpPr>
          <p:spPr bwMode="auto">
            <a:xfrm rot="5400000">
              <a:off x="276895" y="29082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3" name="Rectangle 32"/>
            <p:cNvSpPr/>
            <p:nvPr/>
          </p:nvSpPr>
          <p:spPr bwMode="auto">
            <a:xfrm rot="5400000">
              <a:off x="276894" y="23326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4" name="Rectangle 33"/>
            <p:cNvSpPr/>
            <p:nvPr/>
          </p:nvSpPr>
          <p:spPr bwMode="auto">
            <a:xfrm rot="5400000">
              <a:off x="276894" y="17574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 name="Rectangle 36"/>
            <p:cNvSpPr/>
            <p:nvPr/>
          </p:nvSpPr>
          <p:spPr bwMode="auto">
            <a:xfrm rot="5400000">
              <a:off x="851739" y="5209242"/>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 name="Rectangle 37"/>
            <p:cNvSpPr/>
            <p:nvPr/>
          </p:nvSpPr>
          <p:spPr bwMode="auto">
            <a:xfrm rot="5400000">
              <a:off x="851739" y="46343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 name="Rectangle 38"/>
            <p:cNvSpPr/>
            <p:nvPr/>
          </p:nvSpPr>
          <p:spPr bwMode="auto">
            <a:xfrm rot="5400000">
              <a:off x="851738" y="40587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 name="Rectangle 39"/>
            <p:cNvSpPr/>
            <p:nvPr/>
          </p:nvSpPr>
          <p:spPr bwMode="auto">
            <a:xfrm rot="5400000">
              <a:off x="851738" y="34831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 name="Rectangle 40"/>
            <p:cNvSpPr/>
            <p:nvPr/>
          </p:nvSpPr>
          <p:spPr bwMode="auto">
            <a:xfrm rot="5400000">
              <a:off x="851738" y="29082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 name="Rectangle 41"/>
            <p:cNvSpPr/>
            <p:nvPr/>
          </p:nvSpPr>
          <p:spPr bwMode="auto">
            <a:xfrm rot="5400000">
              <a:off x="851737" y="233265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 name="Rectangle 42"/>
            <p:cNvSpPr/>
            <p:nvPr/>
          </p:nvSpPr>
          <p:spPr bwMode="auto">
            <a:xfrm rot="5400000">
              <a:off x="851737" y="17574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4" name="Rectangle 43"/>
            <p:cNvSpPr/>
            <p:nvPr/>
          </p:nvSpPr>
          <p:spPr bwMode="auto">
            <a:xfrm rot="5400000">
              <a:off x="1426581" y="5208849"/>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5" name="Rectangle 44"/>
            <p:cNvSpPr/>
            <p:nvPr/>
          </p:nvSpPr>
          <p:spPr bwMode="auto">
            <a:xfrm rot="5400000">
              <a:off x="1426581" y="46340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6" name="Rectangle 45"/>
            <p:cNvSpPr/>
            <p:nvPr/>
          </p:nvSpPr>
          <p:spPr bwMode="auto">
            <a:xfrm rot="5400000">
              <a:off x="1426580" y="40583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7" name="Rectangle 46"/>
            <p:cNvSpPr/>
            <p:nvPr/>
          </p:nvSpPr>
          <p:spPr bwMode="auto">
            <a:xfrm rot="5400000">
              <a:off x="1426580" y="34827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8" name="Rectangle 47"/>
            <p:cNvSpPr/>
            <p:nvPr/>
          </p:nvSpPr>
          <p:spPr bwMode="auto">
            <a:xfrm rot="5400000">
              <a:off x="1426580" y="29078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9" name="Rectangle 48"/>
            <p:cNvSpPr/>
            <p:nvPr/>
          </p:nvSpPr>
          <p:spPr bwMode="auto">
            <a:xfrm rot="5400000">
              <a:off x="1426579" y="23322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0" name="Rectangle 49"/>
            <p:cNvSpPr/>
            <p:nvPr/>
          </p:nvSpPr>
          <p:spPr bwMode="auto">
            <a:xfrm rot="5400000">
              <a:off x="1426579" y="175702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1" name="Rectangle 50"/>
            <p:cNvSpPr/>
            <p:nvPr/>
          </p:nvSpPr>
          <p:spPr bwMode="auto">
            <a:xfrm rot="5400000">
              <a:off x="2001424" y="5208850"/>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2" name="Rectangle 51"/>
            <p:cNvSpPr/>
            <p:nvPr/>
          </p:nvSpPr>
          <p:spPr bwMode="auto">
            <a:xfrm rot="5400000">
              <a:off x="2001424" y="463400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3" name="Rectangle 52"/>
            <p:cNvSpPr/>
            <p:nvPr/>
          </p:nvSpPr>
          <p:spPr bwMode="auto">
            <a:xfrm rot="5400000">
              <a:off x="2001423" y="405837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4" name="Rectangle 53"/>
            <p:cNvSpPr/>
            <p:nvPr/>
          </p:nvSpPr>
          <p:spPr bwMode="auto">
            <a:xfrm rot="5400000">
              <a:off x="2001423" y="34827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5" name="Rectangle 54"/>
            <p:cNvSpPr/>
            <p:nvPr/>
          </p:nvSpPr>
          <p:spPr bwMode="auto">
            <a:xfrm rot="5400000">
              <a:off x="2001423" y="29078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6" name="Rectangle 55"/>
            <p:cNvSpPr/>
            <p:nvPr/>
          </p:nvSpPr>
          <p:spPr bwMode="auto">
            <a:xfrm rot="5400000">
              <a:off x="2001422" y="23322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7" name="Rectangle 56"/>
            <p:cNvSpPr/>
            <p:nvPr/>
          </p:nvSpPr>
          <p:spPr bwMode="auto">
            <a:xfrm rot="5400000">
              <a:off x="2001422" y="175702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8" name="Rectangle 57"/>
            <p:cNvSpPr/>
            <p:nvPr/>
          </p:nvSpPr>
          <p:spPr bwMode="auto">
            <a:xfrm rot="5400000">
              <a:off x="2576264" y="5208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9" name="Rectangle 58"/>
            <p:cNvSpPr/>
            <p:nvPr/>
          </p:nvSpPr>
          <p:spPr bwMode="auto">
            <a:xfrm rot="5400000">
              <a:off x="2576264" y="46336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0" name="Rectangle 59"/>
            <p:cNvSpPr/>
            <p:nvPr/>
          </p:nvSpPr>
          <p:spPr bwMode="auto">
            <a:xfrm rot="5400000">
              <a:off x="2576263" y="40579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1" name="Rectangle 60"/>
            <p:cNvSpPr/>
            <p:nvPr/>
          </p:nvSpPr>
          <p:spPr bwMode="auto">
            <a:xfrm rot="5400000">
              <a:off x="2576263" y="348234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2" name="Rectangle 61"/>
            <p:cNvSpPr/>
            <p:nvPr/>
          </p:nvSpPr>
          <p:spPr bwMode="auto">
            <a:xfrm rot="5400000">
              <a:off x="2576263" y="290750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3" name="Rectangle 62"/>
            <p:cNvSpPr/>
            <p:nvPr/>
          </p:nvSpPr>
          <p:spPr bwMode="auto">
            <a:xfrm rot="5400000">
              <a:off x="2576262" y="233187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4" name="Rectangle 63"/>
            <p:cNvSpPr/>
            <p:nvPr/>
          </p:nvSpPr>
          <p:spPr bwMode="auto">
            <a:xfrm rot="5400000">
              <a:off x="2576262" y="17566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5" name="Rectangle 64"/>
            <p:cNvSpPr/>
            <p:nvPr/>
          </p:nvSpPr>
          <p:spPr bwMode="auto">
            <a:xfrm rot="5400000">
              <a:off x="3151107" y="52084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6" name="Rectangle 65"/>
            <p:cNvSpPr/>
            <p:nvPr/>
          </p:nvSpPr>
          <p:spPr bwMode="auto">
            <a:xfrm rot="5400000">
              <a:off x="3151107" y="46336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7" name="Rectangle 66"/>
            <p:cNvSpPr/>
            <p:nvPr/>
          </p:nvSpPr>
          <p:spPr bwMode="auto">
            <a:xfrm rot="5400000">
              <a:off x="3151106" y="40579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8" name="Rectangle 67"/>
            <p:cNvSpPr/>
            <p:nvPr/>
          </p:nvSpPr>
          <p:spPr bwMode="auto">
            <a:xfrm rot="5400000">
              <a:off x="3151106" y="348234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9" name="Rectangle 68"/>
            <p:cNvSpPr/>
            <p:nvPr/>
          </p:nvSpPr>
          <p:spPr bwMode="auto">
            <a:xfrm rot="5400000">
              <a:off x="3151106" y="29075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0" name="Rectangle 69"/>
            <p:cNvSpPr/>
            <p:nvPr/>
          </p:nvSpPr>
          <p:spPr bwMode="auto">
            <a:xfrm rot="5400000">
              <a:off x="3151105" y="23318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1" name="Rectangle 70"/>
            <p:cNvSpPr/>
            <p:nvPr/>
          </p:nvSpPr>
          <p:spPr bwMode="auto">
            <a:xfrm rot="5400000">
              <a:off x="3151105" y="175663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2" name="Rectangle 71"/>
            <p:cNvSpPr/>
            <p:nvPr/>
          </p:nvSpPr>
          <p:spPr bwMode="auto">
            <a:xfrm rot="5400000">
              <a:off x="3725949" y="520806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3" name="Rectangle 72"/>
            <p:cNvSpPr/>
            <p:nvPr/>
          </p:nvSpPr>
          <p:spPr bwMode="auto">
            <a:xfrm rot="5400000">
              <a:off x="3725949" y="46332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4" name="Rectangle 73"/>
            <p:cNvSpPr/>
            <p:nvPr/>
          </p:nvSpPr>
          <p:spPr bwMode="auto">
            <a:xfrm rot="5400000">
              <a:off x="3725948" y="40575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5" name="Rectangle 74"/>
            <p:cNvSpPr/>
            <p:nvPr/>
          </p:nvSpPr>
          <p:spPr bwMode="auto">
            <a:xfrm rot="5400000">
              <a:off x="3725948" y="34819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6" name="Rectangle 75"/>
            <p:cNvSpPr/>
            <p:nvPr/>
          </p:nvSpPr>
          <p:spPr bwMode="auto">
            <a:xfrm rot="5400000">
              <a:off x="3725948" y="29071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7" name="Rectangle 76"/>
            <p:cNvSpPr/>
            <p:nvPr/>
          </p:nvSpPr>
          <p:spPr bwMode="auto">
            <a:xfrm rot="5400000">
              <a:off x="3725947" y="23314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8" name="Rectangle 77"/>
            <p:cNvSpPr/>
            <p:nvPr/>
          </p:nvSpPr>
          <p:spPr bwMode="auto">
            <a:xfrm rot="5400000">
              <a:off x="3725947" y="17562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9" name="Rectangle 78"/>
            <p:cNvSpPr/>
            <p:nvPr/>
          </p:nvSpPr>
          <p:spPr bwMode="auto">
            <a:xfrm rot="5400000">
              <a:off x="4300792" y="52080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0" name="Rectangle 79"/>
            <p:cNvSpPr/>
            <p:nvPr/>
          </p:nvSpPr>
          <p:spPr bwMode="auto">
            <a:xfrm rot="5400000">
              <a:off x="4300792" y="46332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1" name="Rectangle 80"/>
            <p:cNvSpPr/>
            <p:nvPr/>
          </p:nvSpPr>
          <p:spPr bwMode="auto">
            <a:xfrm rot="5400000">
              <a:off x="4300791" y="40575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2" name="Rectangle 81"/>
            <p:cNvSpPr/>
            <p:nvPr/>
          </p:nvSpPr>
          <p:spPr bwMode="auto">
            <a:xfrm rot="5400000">
              <a:off x="4300791" y="34819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3" name="Rectangle 82"/>
            <p:cNvSpPr/>
            <p:nvPr/>
          </p:nvSpPr>
          <p:spPr bwMode="auto">
            <a:xfrm rot="5400000">
              <a:off x="4300791" y="29071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4" name="Rectangle 83"/>
            <p:cNvSpPr/>
            <p:nvPr/>
          </p:nvSpPr>
          <p:spPr bwMode="auto">
            <a:xfrm rot="5400000">
              <a:off x="4300790" y="23314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5" name="Rectangle 84"/>
            <p:cNvSpPr/>
            <p:nvPr/>
          </p:nvSpPr>
          <p:spPr bwMode="auto">
            <a:xfrm rot="5400000">
              <a:off x="4300790" y="175624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6" name="Rectangle 85"/>
            <p:cNvSpPr/>
            <p:nvPr/>
          </p:nvSpPr>
          <p:spPr bwMode="auto">
            <a:xfrm rot="5400000">
              <a:off x="4875626"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7" name="Rectangle 86"/>
            <p:cNvSpPr/>
            <p:nvPr/>
          </p:nvSpPr>
          <p:spPr bwMode="auto">
            <a:xfrm rot="5400000">
              <a:off x="4875626"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8" name="Rectangle 87"/>
            <p:cNvSpPr/>
            <p:nvPr/>
          </p:nvSpPr>
          <p:spPr bwMode="auto">
            <a:xfrm rot="5400000">
              <a:off x="4875625"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9" name="Rectangle 88"/>
            <p:cNvSpPr/>
            <p:nvPr/>
          </p:nvSpPr>
          <p:spPr bwMode="auto">
            <a:xfrm rot="5400000">
              <a:off x="4875625"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0" name="Rectangle 89"/>
            <p:cNvSpPr/>
            <p:nvPr/>
          </p:nvSpPr>
          <p:spPr bwMode="auto">
            <a:xfrm rot="5400000">
              <a:off x="4875625" y="290632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1" name="Rectangle 90"/>
            <p:cNvSpPr/>
            <p:nvPr/>
          </p:nvSpPr>
          <p:spPr bwMode="auto">
            <a:xfrm rot="5400000">
              <a:off x="4875624" y="233069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2" name="Rectangle 91"/>
            <p:cNvSpPr/>
            <p:nvPr/>
          </p:nvSpPr>
          <p:spPr bwMode="auto">
            <a:xfrm rot="5400000">
              <a:off x="4875624" y="1755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3" name="Rectangle 92"/>
            <p:cNvSpPr/>
            <p:nvPr/>
          </p:nvSpPr>
          <p:spPr bwMode="auto">
            <a:xfrm rot="5400000">
              <a:off x="5450468"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4" name="Rectangle 93"/>
            <p:cNvSpPr/>
            <p:nvPr/>
          </p:nvSpPr>
          <p:spPr bwMode="auto">
            <a:xfrm rot="5400000">
              <a:off x="5450468"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5" name="Rectangle 94"/>
            <p:cNvSpPr/>
            <p:nvPr/>
          </p:nvSpPr>
          <p:spPr bwMode="auto">
            <a:xfrm rot="5400000">
              <a:off x="5450467"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6" name="Rectangle 95"/>
            <p:cNvSpPr/>
            <p:nvPr/>
          </p:nvSpPr>
          <p:spPr bwMode="auto">
            <a:xfrm rot="5400000">
              <a:off x="5450467"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7" name="Rectangle 96"/>
            <p:cNvSpPr/>
            <p:nvPr/>
          </p:nvSpPr>
          <p:spPr bwMode="auto">
            <a:xfrm rot="5400000">
              <a:off x="5450467" y="29059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8" name="Rectangle 97"/>
            <p:cNvSpPr/>
            <p:nvPr/>
          </p:nvSpPr>
          <p:spPr bwMode="auto">
            <a:xfrm rot="5400000">
              <a:off x="5450466" y="23303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9" name="Rectangle 98"/>
            <p:cNvSpPr/>
            <p:nvPr/>
          </p:nvSpPr>
          <p:spPr bwMode="auto">
            <a:xfrm rot="5400000">
              <a:off x="5450466" y="175506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0" name="Rectangle 99"/>
            <p:cNvSpPr/>
            <p:nvPr/>
          </p:nvSpPr>
          <p:spPr bwMode="auto">
            <a:xfrm rot="5400000">
              <a:off x="6025311"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1" name="Rectangle 100"/>
            <p:cNvSpPr/>
            <p:nvPr/>
          </p:nvSpPr>
          <p:spPr bwMode="auto">
            <a:xfrm rot="5400000">
              <a:off x="6025311"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2" name="Rectangle 101"/>
            <p:cNvSpPr/>
            <p:nvPr/>
          </p:nvSpPr>
          <p:spPr bwMode="auto">
            <a:xfrm rot="5400000">
              <a:off x="6025310"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3" name="Rectangle 102"/>
            <p:cNvSpPr/>
            <p:nvPr/>
          </p:nvSpPr>
          <p:spPr bwMode="auto">
            <a:xfrm rot="5400000">
              <a:off x="6025310"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4" name="Rectangle 103"/>
            <p:cNvSpPr/>
            <p:nvPr/>
          </p:nvSpPr>
          <p:spPr bwMode="auto">
            <a:xfrm rot="5400000">
              <a:off x="6025310" y="29059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5" name="Rectangle 104"/>
            <p:cNvSpPr/>
            <p:nvPr/>
          </p:nvSpPr>
          <p:spPr bwMode="auto">
            <a:xfrm rot="5400000">
              <a:off x="6276835" y="2581828"/>
              <a:ext cx="71792"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1" name="Rectangle 120"/>
            <p:cNvSpPr/>
            <p:nvPr/>
          </p:nvSpPr>
          <p:spPr bwMode="auto">
            <a:xfrm rot="5400000">
              <a:off x="276891" y="463086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2" name="Rectangle 121"/>
            <p:cNvSpPr/>
            <p:nvPr/>
          </p:nvSpPr>
          <p:spPr bwMode="auto">
            <a:xfrm rot="5400000">
              <a:off x="276890" y="40552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4" name="Rectangle 123"/>
            <p:cNvSpPr/>
            <p:nvPr/>
          </p:nvSpPr>
          <p:spPr bwMode="auto">
            <a:xfrm rot="5400000">
              <a:off x="851734" y="463086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5" name="Rectangle 124"/>
            <p:cNvSpPr/>
            <p:nvPr/>
          </p:nvSpPr>
          <p:spPr bwMode="auto">
            <a:xfrm rot="5400000">
              <a:off x="851733" y="405523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6" name="Rectangle 125"/>
            <p:cNvSpPr/>
            <p:nvPr/>
          </p:nvSpPr>
          <p:spPr bwMode="auto">
            <a:xfrm rot="5400000">
              <a:off x="1426576" y="5205315"/>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7" name="Rectangle 126"/>
            <p:cNvSpPr/>
            <p:nvPr/>
          </p:nvSpPr>
          <p:spPr bwMode="auto">
            <a:xfrm rot="5400000">
              <a:off x="1426576" y="463047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3" name="Rectangle 132"/>
            <p:cNvSpPr/>
            <p:nvPr/>
          </p:nvSpPr>
          <p:spPr bwMode="auto">
            <a:xfrm rot="5400000">
              <a:off x="1426575" y="405483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4" name="Rectangle 133"/>
            <p:cNvSpPr/>
            <p:nvPr/>
          </p:nvSpPr>
          <p:spPr bwMode="auto">
            <a:xfrm rot="5400000">
              <a:off x="2001419" y="5205316"/>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9" name="Rectangle 138"/>
            <p:cNvSpPr/>
            <p:nvPr/>
          </p:nvSpPr>
          <p:spPr bwMode="auto">
            <a:xfrm rot="5400000">
              <a:off x="2001419" y="463047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0" name="Rectangle 139"/>
            <p:cNvSpPr/>
            <p:nvPr/>
          </p:nvSpPr>
          <p:spPr bwMode="auto">
            <a:xfrm rot="5400000">
              <a:off x="2001418" y="405484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1" name="Rectangle 140"/>
            <p:cNvSpPr/>
            <p:nvPr/>
          </p:nvSpPr>
          <p:spPr bwMode="auto">
            <a:xfrm rot="5400000">
              <a:off x="2576259" y="520492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6" name="Rectangle 145"/>
            <p:cNvSpPr/>
            <p:nvPr/>
          </p:nvSpPr>
          <p:spPr bwMode="auto">
            <a:xfrm rot="5400000">
              <a:off x="2576259" y="463007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7" name="Rectangle 146"/>
            <p:cNvSpPr/>
            <p:nvPr/>
          </p:nvSpPr>
          <p:spPr bwMode="auto">
            <a:xfrm rot="5400000">
              <a:off x="2576258" y="405444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8" name="Rectangle 147"/>
            <p:cNvSpPr/>
            <p:nvPr/>
          </p:nvSpPr>
          <p:spPr bwMode="auto">
            <a:xfrm rot="5400000">
              <a:off x="3151102" y="520492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3" name="Rectangle 152"/>
            <p:cNvSpPr/>
            <p:nvPr/>
          </p:nvSpPr>
          <p:spPr bwMode="auto">
            <a:xfrm rot="5400000">
              <a:off x="3151102" y="463007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4" name="Rectangle 153"/>
            <p:cNvSpPr/>
            <p:nvPr/>
          </p:nvSpPr>
          <p:spPr bwMode="auto">
            <a:xfrm rot="5400000">
              <a:off x="3151101" y="405444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5" name="Rectangle 154"/>
            <p:cNvSpPr/>
            <p:nvPr/>
          </p:nvSpPr>
          <p:spPr bwMode="auto">
            <a:xfrm rot="5400000">
              <a:off x="3725944" y="520453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7" name="Rectangle 156"/>
            <p:cNvSpPr/>
            <p:nvPr/>
          </p:nvSpPr>
          <p:spPr bwMode="auto">
            <a:xfrm rot="5400000">
              <a:off x="3725944" y="462968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8" name="Rectangle 157"/>
            <p:cNvSpPr/>
            <p:nvPr/>
          </p:nvSpPr>
          <p:spPr bwMode="auto">
            <a:xfrm rot="5400000">
              <a:off x="3725943" y="405405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9" name="Rectangle 158"/>
            <p:cNvSpPr/>
            <p:nvPr/>
          </p:nvSpPr>
          <p:spPr bwMode="auto">
            <a:xfrm rot="5400000">
              <a:off x="4300787" y="52045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0" name="Rectangle 159"/>
            <p:cNvSpPr/>
            <p:nvPr/>
          </p:nvSpPr>
          <p:spPr bwMode="auto">
            <a:xfrm rot="5400000">
              <a:off x="4300787" y="462968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1" name="Rectangle 160"/>
            <p:cNvSpPr/>
            <p:nvPr/>
          </p:nvSpPr>
          <p:spPr bwMode="auto">
            <a:xfrm rot="5400000">
              <a:off x="4300786" y="405405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2" name="Rectangle 161"/>
            <p:cNvSpPr/>
            <p:nvPr/>
          </p:nvSpPr>
          <p:spPr bwMode="auto">
            <a:xfrm rot="5400000">
              <a:off x="4875621" y="520374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3" name="Rectangle 162"/>
            <p:cNvSpPr/>
            <p:nvPr/>
          </p:nvSpPr>
          <p:spPr bwMode="auto">
            <a:xfrm rot="5400000">
              <a:off x="4875621" y="462889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4" name="Rectangle 163"/>
            <p:cNvSpPr/>
            <p:nvPr/>
          </p:nvSpPr>
          <p:spPr bwMode="auto">
            <a:xfrm rot="5400000">
              <a:off x="4875620" y="405326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5" name="Rectangle 164"/>
            <p:cNvSpPr/>
            <p:nvPr/>
          </p:nvSpPr>
          <p:spPr bwMode="auto">
            <a:xfrm rot="5400000">
              <a:off x="5450463" y="520335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6" name="Rectangle 165"/>
            <p:cNvSpPr/>
            <p:nvPr/>
          </p:nvSpPr>
          <p:spPr bwMode="auto">
            <a:xfrm rot="5400000">
              <a:off x="5450463" y="462850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7" name="Rectangle 166"/>
            <p:cNvSpPr/>
            <p:nvPr/>
          </p:nvSpPr>
          <p:spPr bwMode="auto">
            <a:xfrm rot="5400000">
              <a:off x="5450462" y="405287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9" name="Rectangle 168"/>
            <p:cNvSpPr/>
            <p:nvPr/>
          </p:nvSpPr>
          <p:spPr bwMode="auto">
            <a:xfrm rot="5400000">
              <a:off x="2291213" y="3195017"/>
              <a:ext cx="574844" cy="4598730"/>
            </a:xfrm>
            <a:prstGeom prst="rect">
              <a:avLst/>
            </a:prstGeom>
            <a:gradFill>
              <a:gsLst>
                <a:gs pos="0">
                  <a:schemeClr val="accent1">
                    <a:lumMod val="5000"/>
                    <a:lumOff val="95000"/>
                  </a:schemeClr>
                </a:gs>
                <a:gs pos="100000">
                  <a:schemeClr val="tx2">
                    <a:lumMod val="50000"/>
                  </a:schemeClr>
                </a:gs>
                <a:gs pos="0">
                  <a:schemeClr val="tx2">
                    <a:lumMod val="40000"/>
                    <a:lumOff val="60000"/>
                  </a:schemeClr>
                </a:gs>
                <a:gs pos="100000">
                  <a:schemeClr val="tx2">
                    <a:lumMod val="40000"/>
                    <a:lumOff val="60000"/>
                  </a:schemeClr>
                </a:gs>
              </a:gsLst>
              <a:lin ang="5400000" scaled="1"/>
            </a:gra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6" name="Straight Connector 5"/>
            <p:cNvCxnSpPr/>
            <p:nvPr/>
          </p:nvCxnSpPr>
          <p:spPr bwMode="auto">
            <a:xfrm>
              <a:off x="851732"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0" name="Straight Connector 169"/>
            <p:cNvCxnSpPr/>
            <p:nvPr/>
          </p:nvCxnSpPr>
          <p:spPr bwMode="auto">
            <a:xfrm>
              <a:off x="1426574"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1" name="Straight Connector 170"/>
            <p:cNvCxnSpPr/>
            <p:nvPr/>
          </p:nvCxnSpPr>
          <p:spPr bwMode="auto">
            <a:xfrm>
              <a:off x="200141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2" name="Straight Connector 171"/>
            <p:cNvCxnSpPr/>
            <p:nvPr/>
          </p:nvCxnSpPr>
          <p:spPr bwMode="auto">
            <a:xfrm>
              <a:off x="257625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3" name="Straight Connector 172"/>
            <p:cNvCxnSpPr/>
            <p:nvPr/>
          </p:nvCxnSpPr>
          <p:spPr bwMode="auto">
            <a:xfrm>
              <a:off x="3151100"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4" name="Straight Connector 173"/>
            <p:cNvCxnSpPr/>
            <p:nvPr/>
          </p:nvCxnSpPr>
          <p:spPr bwMode="auto">
            <a:xfrm>
              <a:off x="3726648"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5" name="Straight Connector 174"/>
            <p:cNvCxnSpPr/>
            <p:nvPr/>
          </p:nvCxnSpPr>
          <p:spPr bwMode="auto">
            <a:xfrm>
              <a:off x="4300785"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grpSp>
      <p:sp>
        <p:nvSpPr>
          <p:cNvPr id="178" name="Rectangle 177"/>
          <p:cNvSpPr/>
          <p:nvPr/>
        </p:nvSpPr>
        <p:spPr bwMode="auto">
          <a:xfrm rot="5400000">
            <a:off x="6690765" y="5370784"/>
            <a:ext cx="421170" cy="427022"/>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97" name="TextBox 142"/>
          <p:cNvSpPr txBox="1">
            <a:spLocks noChangeArrowheads="1"/>
          </p:cNvSpPr>
          <p:nvPr/>
        </p:nvSpPr>
        <p:spPr bwMode="auto">
          <a:xfrm>
            <a:off x="85611" y="3137291"/>
            <a:ext cx="2117407" cy="369332"/>
          </a:xfrm>
          <a:prstGeom prst="rect">
            <a:avLst/>
          </a:prstGeom>
          <a:solidFill>
            <a:schemeClr val="bg1"/>
          </a:solidFill>
          <a:ln w="9525">
            <a:noFill/>
            <a:miter lim="800000"/>
            <a:headEnd/>
            <a:tailEnd/>
          </a:ln>
        </p:spPr>
        <p:txBody>
          <a:bodyPr wrap="square">
            <a:spAutoFit/>
          </a:bodyPr>
          <a:lstStyle/>
          <a:p>
            <a:r>
              <a:rPr lang="en-GB" dirty="0" smtClean="0"/>
              <a:t>20nm </a:t>
            </a:r>
            <a:r>
              <a:rPr lang="en-GB" dirty="0" err="1" smtClean="0"/>
              <a:t>UltraScale</a:t>
            </a:r>
            <a:endParaRPr lang="en-GB" sz="1800" dirty="0" smtClean="0"/>
          </a:p>
        </p:txBody>
      </p:sp>
      <p:sp>
        <p:nvSpPr>
          <p:cNvPr id="299" name="TextBox 142"/>
          <p:cNvSpPr txBox="1">
            <a:spLocks noChangeArrowheads="1"/>
          </p:cNvSpPr>
          <p:nvPr/>
        </p:nvSpPr>
        <p:spPr bwMode="auto">
          <a:xfrm>
            <a:off x="6458302" y="3519768"/>
            <a:ext cx="2117407" cy="369332"/>
          </a:xfrm>
          <a:prstGeom prst="rect">
            <a:avLst/>
          </a:prstGeom>
          <a:solidFill>
            <a:schemeClr val="bg1"/>
          </a:solidFill>
          <a:ln w="9525">
            <a:noFill/>
            <a:miter lim="800000"/>
            <a:headEnd/>
            <a:tailEnd/>
          </a:ln>
        </p:spPr>
        <p:txBody>
          <a:bodyPr wrap="square">
            <a:spAutoFit/>
          </a:bodyPr>
          <a:lstStyle/>
          <a:p>
            <a:r>
              <a:rPr lang="en-GB" dirty="0" smtClean="0"/>
              <a:t>20nm </a:t>
            </a:r>
            <a:r>
              <a:rPr lang="en-GB" dirty="0" err="1" smtClean="0"/>
              <a:t>UltraScale</a:t>
            </a:r>
            <a:endParaRPr lang="en-GB" sz="1800" dirty="0" smtClean="0"/>
          </a:p>
        </p:txBody>
      </p:sp>
      <p:grpSp>
        <p:nvGrpSpPr>
          <p:cNvPr id="156" name="Group 155"/>
          <p:cNvGrpSpPr/>
          <p:nvPr/>
        </p:nvGrpSpPr>
        <p:grpSpPr>
          <a:xfrm>
            <a:off x="7339171" y="2761228"/>
            <a:ext cx="177837" cy="83426"/>
            <a:chOff x="7339183" y="2549981"/>
            <a:chExt cx="574851" cy="287205"/>
          </a:xfrm>
        </p:grpSpPr>
        <p:sp>
          <p:nvSpPr>
            <p:cNvPr id="168" name="Rectangle 167"/>
            <p:cNvSpPr/>
            <p:nvPr/>
          </p:nvSpPr>
          <p:spPr bwMode="auto">
            <a:xfrm rot="5400000">
              <a:off x="7483009" y="2406161"/>
              <a:ext cx="287205" cy="574845"/>
            </a:xfrm>
            <a:prstGeom prst="rect">
              <a:avLst/>
            </a:prstGeom>
            <a:solidFill>
              <a:schemeClr val="bg1">
                <a:lumMod val="95000"/>
              </a:schemeClr>
            </a:solidFill>
            <a:ln w="635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6" name="Rectangle 175"/>
            <p:cNvSpPr/>
            <p:nvPr/>
          </p:nvSpPr>
          <p:spPr bwMode="auto">
            <a:xfrm rot="5400000">
              <a:off x="7580202" y="2502181"/>
              <a:ext cx="92807" cy="574845"/>
            </a:xfrm>
            <a:prstGeom prst="rect">
              <a:avLst/>
            </a:prstGeom>
            <a:solidFill>
              <a:srgbClr val="00B050"/>
            </a:solidFill>
            <a:ln w="635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spTree>
    <p:extLst>
      <p:ext uri="{BB962C8B-B14F-4D97-AF65-F5344CB8AC3E}">
        <p14:creationId xmlns:p14="http://schemas.microsoft.com/office/powerpoint/2010/main" val="80549517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6717" y="266424"/>
            <a:ext cx="8676292" cy="540948"/>
          </a:xfrm>
        </p:spPr>
        <p:txBody>
          <a:bodyPr/>
          <a:lstStyle/>
          <a:p>
            <a:r>
              <a:rPr lang="en-US" dirty="0" smtClean="0"/>
              <a:t>Risk Assessment – Comparing Different ‘Engines’</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12</a:t>
            </a:fld>
            <a:endParaRPr lang="en-US" dirty="0" smtClean="0"/>
          </a:p>
        </p:txBody>
      </p:sp>
      <p:sp>
        <p:nvSpPr>
          <p:cNvPr id="11" name="TextBox 142"/>
          <p:cNvSpPr txBox="1">
            <a:spLocks noChangeArrowheads="1"/>
          </p:cNvSpPr>
          <p:nvPr/>
        </p:nvSpPr>
        <p:spPr bwMode="auto">
          <a:xfrm>
            <a:off x="709416" y="6064200"/>
            <a:ext cx="7866706" cy="369332"/>
          </a:xfrm>
          <a:prstGeom prst="rect">
            <a:avLst/>
          </a:prstGeom>
          <a:noFill/>
          <a:ln w="9525">
            <a:noFill/>
            <a:miter lim="800000"/>
            <a:headEnd/>
            <a:tailEnd/>
          </a:ln>
        </p:spPr>
        <p:txBody>
          <a:bodyPr wrap="square">
            <a:spAutoFit/>
          </a:bodyPr>
          <a:lstStyle/>
          <a:p>
            <a:pPr algn="l"/>
            <a:r>
              <a:rPr lang="en-GB" dirty="0" smtClean="0"/>
              <a:t>Base your design decisions of today on what is really happening today!</a:t>
            </a:r>
          </a:p>
        </p:txBody>
      </p:sp>
      <p:grpSp>
        <p:nvGrpSpPr>
          <p:cNvPr id="8" name="Group 7"/>
          <p:cNvGrpSpPr/>
          <p:nvPr/>
        </p:nvGrpSpPr>
        <p:grpSpPr>
          <a:xfrm>
            <a:off x="6691783" y="3958683"/>
            <a:ext cx="1706108" cy="1823439"/>
            <a:chOff x="6691783" y="3338513"/>
            <a:chExt cx="2171232" cy="2443609"/>
          </a:xfrm>
        </p:grpSpPr>
        <p:sp>
          <p:nvSpPr>
            <p:cNvPr id="128" name="Rectangle 127"/>
            <p:cNvSpPr/>
            <p:nvPr/>
          </p:nvSpPr>
          <p:spPr bwMode="auto">
            <a:xfrm rot="5400000">
              <a:off x="6691823" y="523934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9" name="Rectangle 128"/>
            <p:cNvSpPr/>
            <p:nvPr/>
          </p:nvSpPr>
          <p:spPr bwMode="auto">
            <a:xfrm rot="5400000">
              <a:off x="6691823" y="469660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0" name="Rectangle 129"/>
            <p:cNvSpPr/>
            <p:nvPr/>
          </p:nvSpPr>
          <p:spPr bwMode="auto">
            <a:xfrm rot="5400000">
              <a:off x="6691822" y="415312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1" name="Rectangle 130"/>
            <p:cNvSpPr/>
            <p:nvPr/>
          </p:nvSpPr>
          <p:spPr bwMode="auto">
            <a:xfrm rot="5400000">
              <a:off x="6691822" y="360964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2" name="Rectangle 131"/>
            <p:cNvSpPr/>
            <p:nvPr/>
          </p:nvSpPr>
          <p:spPr bwMode="auto">
            <a:xfrm rot="5400000">
              <a:off x="6827609" y="3202691"/>
              <a:ext cx="271164"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5" name="Rectangle 134"/>
            <p:cNvSpPr/>
            <p:nvPr/>
          </p:nvSpPr>
          <p:spPr bwMode="auto">
            <a:xfrm rot="5400000">
              <a:off x="7234629" y="523934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6" name="Rectangle 135"/>
            <p:cNvSpPr/>
            <p:nvPr/>
          </p:nvSpPr>
          <p:spPr bwMode="auto">
            <a:xfrm rot="5400000">
              <a:off x="7234629" y="469660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7" name="Rectangle 136"/>
            <p:cNvSpPr/>
            <p:nvPr/>
          </p:nvSpPr>
          <p:spPr bwMode="auto">
            <a:xfrm rot="5400000">
              <a:off x="7234628" y="415312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8" name="Rectangle 137"/>
            <p:cNvSpPr/>
            <p:nvPr/>
          </p:nvSpPr>
          <p:spPr bwMode="auto">
            <a:xfrm rot="5400000">
              <a:off x="7234628" y="360964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2" name="Rectangle 141"/>
            <p:cNvSpPr/>
            <p:nvPr/>
          </p:nvSpPr>
          <p:spPr bwMode="auto">
            <a:xfrm rot="5400000">
              <a:off x="7777435" y="523897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3" name="Rectangle 142"/>
            <p:cNvSpPr/>
            <p:nvPr/>
          </p:nvSpPr>
          <p:spPr bwMode="auto">
            <a:xfrm rot="5400000">
              <a:off x="7777435" y="469623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4" name="Rectangle 143"/>
            <p:cNvSpPr/>
            <p:nvPr/>
          </p:nvSpPr>
          <p:spPr bwMode="auto">
            <a:xfrm rot="5400000">
              <a:off x="7777434" y="415275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5" name="Rectangle 144"/>
            <p:cNvSpPr/>
            <p:nvPr/>
          </p:nvSpPr>
          <p:spPr bwMode="auto">
            <a:xfrm rot="5400000">
              <a:off x="7777434" y="360927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9" name="Rectangle 148"/>
            <p:cNvSpPr/>
            <p:nvPr/>
          </p:nvSpPr>
          <p:spPr bwMode="auto">
            <a:xfrm rot="5400000">
              <a:off x="8320241" y="523897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0" name="Rectangle 149"/>
            <p:cNvSpPr/>
            <p:nvPr/>
          </p:nvSpPr>
          <p:spPr bwMode="auto">
            <a:xfrm rot="5400000">
              <a:off x="8320241" y="469623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1" name="Rectangle 150"/>
            <p:cNvSpPr/>
            <p:nvPr/>
          </p:nvSpPr>
          <p:spPr bwMode="auto">
            <a:xfrm rot="5400000">
              <a:off x="8320240" y="415275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2" name="Rectangle 151"/>
            <p:cNvSpPr/>
            <p:nvPr/>
          </p:nvSpPr>
          <p:spPr bwMode="auto">
            <a:xfrm rot="5400000">
              <a:off x="8320240" y="360927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7" name="Rectangle 106"/>
            <p:cNvSpPr/>
            <p:nvPr/>
          </p:nvSpPr>
          <p:spPr bwMode="auto">
            <a:xfrm rot="5400000">
              <a:off x="6691818" y="523823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8" name="Rectangle 107"/>
            <p:cNvSpPr/>
            <p:nvPr/>
          </p:nvSpPr>
          <p:spPr bwMode="auto">
            <a:xfrm rot="5400000">
              <a:off x="6691818" y="469549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9" name="Rectangle 108"/>
            <p:cNvSpPr/>
            <p:nvPr/>
          </p:nvSpPr>
          <p:spPr bwMode="auto">
            <a:xfrm rot="5400000">
              <a:off x="6691817" y="415201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0" name="Rectangle 109"/>
            <p:cNvSpPr/>
            <p:nvPr/>
          </p:nvSpPr>
          <p:spPr bwMode="auto">
            <a:xfrm rot="5400000">
              <a:off x="7234625" y="523823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1" name="Rectangle 110"/>
            <p:cNvSpPr/>
            <p:nvPr/>
          </p:nvSpPr>
          <p:spPr bwMode="auto">
            <a:xfrm rot="5400000">
              <a:off x="7234625" y="469549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2" name="Rectangle 111"/>
            <p:cNvSpPr/>
            <p:nvPr/>
          </p:nvSpPr>
          <p:spPr bwMode="auto">
            <a:xfrm rot="5400000">
              <a:off x="7234624" y="415201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3" name="Rectangle 112"/>
            <p:cNvSpPr/>
            <p:nvPr/>
          </p:nvSpPr>
          <p:spPr bwMode="auto">
            <a:xfrm rot="5400000">
              <a:off x="7777430" y="523786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4" name="Rectangle 113"/>
            <p:cNvSpPr/>
            <p:nvPr/>
          </p:nvSpPr>
          <p:spPr bwMode="auto">
            <a:xfrm rot="5400000">
              <a:off x="7777430" y="469512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5" name="Rectangle 114"/>
            <p:cNvSpPr/>
            <p:nvPr/>
          </p:nvSpPr>
          <p:spPr bwMode="auto">
            <a:xfrm rot="5400000">
              <a:off x="7777429"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6" name="Rectangle 115"/>
            <p:cNvSpPr/>
            <p:nvPr/>
          </p:nvSpPr>
          <p:spPr bwMode="auto">
            <a:xfrm rot="5400000">
              <a:off x="8320236" y="523786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7" name="Rectangle 116"/>
            <p:cNvSpPr/>
            <p:nvPr/>
          </p:nvSpPr>
          <p:spPr bwMode="auto">
            <a:xfrm rot="5400000">
              <a:off x="8320236" y="469512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8" name="Rectangle 117"/>
            <p:cNvSpPr/>
            <p:nvPr/>
          </p:nvSpPr>
          <p:spPr bwMode="auto">
            <a:xfrm rot="5400000">
              <a:off x="8320235"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grpSp>
        <p:nvGrpSpPr>
          <p:cNvPr id="7" name="Group 6"/>
          <p:cNvGrpSpPr/>
          <p:nvPr/>
        </p:nvGrpSpPr>
        <p:grpSpPr>
          <a:xfrm>
            <a:off x="276889" y="3512634"/>
            <a:ext cx="3994028" cy="2283329"/>
            <a:chOff x="276889" y="1755064"/>
            <a:chExt cx="6323266" cy="4040899"/>
          </a:xfrm>
        </p:grpSpPr>
        <p:sp>
          <p:nvSpPr>
            <p:cNvPr id="28" name="Rectangle 27"/>
            <p:cNvSpPr/>
            <p:nvPr/>
          </p:nvSpPr>
          <p:spPr bwMode="auto">
            <a:xfrm rot="5400000">
              <a:off x="276896" y="5209241"/>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9" name="Rectangle 28"/>
            <p:cNvSpPr/>
            <p:nvPr/>
          </p:nvSpPr>
          <p:spPr bwMode="auto">
            <a:xfrm rot="5400000">
              <a:off x="276896" y="46343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0" name="Rectangle 29"/>
            <p:cNvSpPr/>
            <p:nvPr/>
          </p:nvSpPr>
          <p:spPr bwMode="auto">
            <a:xfrm rot="5400000">
              <a:off x="276895" y="40587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1" name="Rectangle 30"/>
            <p:cNvSpPr/>
            <p:nvPr/>
          </p:nvSpPr>
          <p:spPr bwMode="auto">
            <a:xfrm rot="5400000">
              <a:off x="276895" y="34831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2" name="Rectangle 31"/>
            <p:cNvSpPr/>
            <p:nvPr/>
          </p:nvSpPr>
          <p:spPr bwMode="auto">
            <a:xfrm rot="5400000">
              <a:off x="276895" y="29082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3" name="Rectangle 32"/>
            <p:cNvSpPr/>
            <p:nvPr/>
          </p:nvSpPr>
          <p:spPr bwMode="auto">
            <a:xfrm rot="5400000">
              <a:off x="276894" y="23326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4" name="Rectangle 33"/>
            <p:cNvSpPr/>
            <p:nvPr/>
          </p:nvSpPr>
          <p:spPr bwMode="auto">
            <a:xfrm rot="5400000">
              <a:off x="276894" y="17574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 name="Rectangle 36"/>
            <p:cNvSpPr/>
            <p:nvPr/>
          </p:nvSpPr>
          <p:spPr bwMode="auto">
            <a:xfrm rot="5400000">
              <a:off x="851739" y="5209242"/>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 name="Rectangle 37"/>
            <p:cNvSpPr/>
            <p:nvPr/>
          </p:nvSpPr>
          <p:spPr bwMode="auto">
            <a:xfrm rot="5400000">
              <a:off x="851739" y="46343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 name="Rectangle 38"/>
            <p:cNvSpPr/>
            <p:nvPr/>
          </p:nvSpPr>
          <p:spPr bwMode="auto">
            <a:xfrm rot="5400000">
              <a:off x="851738" y="40587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 name="Rectangle 39"/>
            <p:cNvSpPr/>
            <p:nvPr/>
          </p:nvSpPr>
          <p:spPr bwMode="auto">
            <a:xfrm rot="5400000">
              <a:off x="851738" y="34831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 name="Rectangle 40"/>
            <p:cNvSpPr/>
            <p:nvPr/>
          </p:nvSpPr>
          <p:spPr bwMode="auto">
            <a:xfrm rot="5400000">
              <a:off x="851738" y="29082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 name="Rectangle 41"/>
            <p:cNvSpPr/>
            <p:nvPr/>
          </p:nvSpPr>
          <p:spPr bwMode="auto">
            <a:xfrm rot="5400000">
              <a:off x="851737" y="233265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 name="Rectangle 42"/>
            <p:cNvSpPr/>
            <p:nvPr/>
          </p:nvSpPr>
          <p:spPr bwMode="auto">
            <a:xfrm rot="5400000">
              <a:off x="851737" y="17574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4" name="Rectangle 43"/>
            <p:cNvSpPr/>
            <p:nvPr/>
          </p:nvSpPr>
          <p:spPr bwMode="auto">
            <a:xfrm rot="5400000">
              <a:off x="1426581" y="5208849"/>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5" name="Rectangle 44"/>
            <p:cNvSpPr/>
            <p:nvPr/>
          </p:nvSpPr>
          <p:spPr bwMode="auto">
            <a:xfrm rot="5400000">
              <a:off x="1426581" y="46340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6" name="Rectangle 45"/>
            <p:cNvSpPr/>
            <p:nvPr/>
          </p:nvSpPr>
          <p:spPr bwMode="auto">
            <a:xfrm rot="5400000">
              <a:off x="1426580" y="40583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7" name="Rectangle 46"/>
            <p:cNvSpPr/>
            <p:nvPr/>
          </p:nvSpPr>
          <p:spPr bwMode="auto">
            <a:xfrm rot="5400000">
              <a:off x="1426580" y="34827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8" name="Rectangle 47"/>
            <p:cNvSpPr/>
            <p:nvPr/>
          </p:nvSpPr>
          <p:spPr bwMode="auto">
            <a:xfrm rot="5400000">
              <a:off x="1426580" y="29078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9" name="Rectangle 48"/>
            <p:cNvSpPr/>
            <p:nvPr/>
          </p:nvSpPr>
          <p:spPr bwMode="auto">
            <a:xfrm rot="5400000">
              <a:off x="1426579" y="23322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0" name="Rectangle 49"/>
            <p:cNvSpPr/>
            <p:nvPr/>
          </p:nvSpPr>
          <p:spPr bwMode="auto">
            <a:xfrm rot="5400000">
              <a:off x="1426579" y="175702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1" name="Rectangle 50"/>
            <p:cNvSpPr/>
            <p:nvPr/>
          </p:nvSpPr>
          <p:spPr bwMode="auto">
            <a:xfrm rot="5400000">
              <a:off x="2001424" y="5208850"/>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2" name="Rectangle 51"/>
            <p:cNvSpPr/>
            <p:nvPr/>
          </p:nvSpPr>
          <p:spPr bwMode="auto">
            <a:xfrm rot="5400000">
              <a:off x="2001424" y="463400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3" name="Rectangle 52"/>
            <p:cNvSpPr/>
            <p:nvPr/>
          </p:nvSpPr>
          <p:spPr bwMode="auto">
            <a:xfrm rot="5400000">
              <a:off x="2001423" y="405837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4" name="Rectangle 53"/>
            <p:cNvSpPr/>
            <p:nvPr/>
          </p:nvSpPr>
          <p:spPr bwMode="auto">
            <a:xfrm rot="5400000">
              <a:off x="2001423" y="34827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5" name="Rectangle 54"/>
            <p:cNvSpPr/>
            <p:nvPr/>
          </p:nvSpPr>
          <p:spPr bwMode="auto">
            <a:xfrm rot="5400000">
              <a:off x="2001423" y="29078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6" name="Rectangle 55"/>
            <p:cNvSpPr/>
            <p:nvPr/>
          </p:nvSpPr>
          <p:spPr bwMode="auto">
            <a:xfrm rot="5400000">
              <a:off x="2001422" y="23322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7" name="Rectangle 56"/>
            <p:cNvSpPr/>
            <p:nvPr/>
          </p:nvSpPr>
          <p:spPr bwMode="auto">
            <a:xfrm rot="5400000">
              <a:off x="2001422" y="175702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8" name="Rectangle 57"/>
            <p:cNvSpPr/>
            <p:nvPr/>
          </p:nvSpPr>
          <p:spPr bwMode="auto">
            <a:xfrm rot="5400000">
              <a:off x="2576264" y="5208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9" name="Rectangle 58"/>
            <p:cNvSpPr/>
            <p:nvPr/>
          </p:nvSpPr>
          <p:spPr bwMode="auto">
            <a:xfrm rot="5400000">
              <a:off x="2576264" y="46336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0" name="Rectangle 59"/>
            <p:cNvSpPr/>
            <p:nvPr/>
          </p:nvSpPr>
          <p:spPr bwMode="auto">
            <a:xfrm rot="5400000">
              <a:off x="2576263" y="40579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1" name="Rectangle 60"/>
            <p:cNvSpPr/>
            <p:nvPr/>
          </p:nvSpPr>
          <p:spPr bwMode="auto">
            <a:xfrm rot="5400000">
              <a:off x="2576263" y="348234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2" name="Rectangle 61"/>
            <p:cNvSpPr/>
            <p:nvPr/>
          </p:nvSpPr>
          <p:spPr bwMode="auto">
            <a:xfrm rot="5400000">
              <a:off x="2576263" y="290750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3" name="Rectangle 62"/>
            <p:cNvSpPr/>
            <p:nvPr/>
          </p:nvSpPr>
          <p:spPr bwMode="auto">
            <a:xfrm rot="5400000">
              <a:off x="2576262" y="233187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4" name="Rectangle 63"/>
            <p:cNvSpPr/>
            <p:nvPr/>
          </p:nvSpPr>
          <p:spPr bwMode="auto">
            <a:xfrm rot="5400000">
              <a:off x="2576262" y="17566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5" name="Rectangle 64"/>
            <p:cNvSpPr/>
            <p:nvPr/>
          </p:nvSpPr>
          <p:spPr bwMode="auto">
            <a:xfrm rot="5400000">
              <a:off x="3151107" y="52084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6" name="Rectangle 65"/>
            <p:cNvSpPr/>
            <p:nvPr/>
          </p:nvSpPr>
          <p:spPr bwMode="auto">
            <a:xfrm rot="5400000">
              <a:off x="3151107" y="46336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7" name="Rectangle 66"/>
            <p:cNvSpPr/>
            <p:nvPr/>
          </p:nvSpPr>
          <p:spPr bwMode="auto">
            <a:xfrm rot="5400000">
              <a:off x="3151106" y="40579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8" name="Rectangle 67"/>
            <p:cNvSpPr/>
            <p:nvPr/>
          </p:nvSpPr>
          <p:spPr bwMode="auto">
            <a:xfrm rot="5400000">
              <a:off x="3151106" y="348234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9" name="Rectangle 68"/>
            <p:cNvSpPr/>
            <p:nvPr/>
          </p:nvSpPr>
          <p:spPr bwMode="auto">
            <a:xfrm rot="5400000">
              <a:off x="3151106" y="29075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0" name="Rectangle 69"/>
            <p:cNvSpPr/>
            <p:nvPr/>
          </p:nvSpPr>
          <p:spPr bwMode="auto">
            <a:xfrm rot="5400000">
              <a:off x="3151105" y="23318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1" name="Rectangle 70"/>
            <p:cNvSpPr/>
            <p:nvPr/>
          </p:nvSpPr>
          <p:spPr bwMode="auto">
            <a:xfrm rot="5400000">
              <a:off x="3151105" y="175663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2" name="Rectangle 71"/>
            <p:cNvSpPr/>
            <p:nvPr/>
          </p:nvSpPr>
          <p:spPr bwMode="auto">
            <a:xfrm rot="5400000">
              <a:off x="3725949" y="520806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3" name="Rectangle 72"/>
            <p:cNvSpPr/>
            <p:nvPr/>
          </p:nvSpPr>
          <p:spPr bwMode="auto">
            <a:xfrm rot="5400000">
              <a:off x="3725949" y="46332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4" name="Rectangle 73"/>
            <p:cNvSpPr/>
            <p:nvPr/>
          </p:nvSpPr>
          <p:spPr bwMode="auto">
            <a:xfrm rot="5400000">
              <a:off x="3725948" y="40575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5" name="Rectangle 74"/>
            <p:cNvSpPr/>
            <p:nvPr/>
          </p:nvSpPr>
          <p:spPr bwMode="auto">
            <a:xfrm rot="5400000">
              <a:off x="3725948" y="34819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6" name="Rectangle 75"/>
            <p:cNvSpPr/>
            <p:nvPr/>
          </p:nvSpPr>
          <p:spPr bwMode="auto">
            <a:xfrm rot="5400000">
              <a:off x="3725948" y="29071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7" name="Rectangle 76"/>
            <p:cNvSpPr/>
            <p:nvPr/>
          </p:nvSpPr>
          <p:spPr bwMode="auto">
            <a:xfrm rot="5400000">
              <a:off x="3725947" y="23314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8" name="Rectangle 77"/>
            <p:cNvSpPr/>
            <p:nvPr/>
          </p:nvSpPr>
          <p:spPr bwMode="auto">
            <a:xfrm rot="5400000">
              <a:off x="3725947" y="17562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9" name="Rectangle 78"/>
            <p:cNvSpPr/>
            <p:nvPr/>
          </p:nvSpPr>
          <p:spPr bwMode="auto">
            <a:xfrm rot="5400000">
              <a:off x="4300792" y="52080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0" name="Rectangle 79"/>
            <p:cNvSpPr/>
            <p:nvPr/>
          </p:nvSpPr>
          <p:spPr bwMode="auto">
            <a:xfrm rot="5400000">
              <a:off x="4300792" y="46332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1" name="Rectangle 80"/>
            <p:cNvSpPr/>
            <p:nvPr/>
          </p:nvSpPr>
          <p:spPr bwMode="auto">
            <a:xfrm rot="5400000">
              <a:off x="4300791" y="40575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2" name="Rectangle 81"/>
            <p:cNvSpPr/>
            <p:nvPr/>
          </p:nvSpPr>
          <p:spPr bwMode="auto">
            <a:xfrm rot="5400000">
              <a:off x="4300791" y="34819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3" name="Rectangle 82"/>
            <p:cNvSpPr/>
            <p:nvPr/>
          </p:nvSpPr>
          <p:spPr bwMode="auto">
            <a:xfrm rot="5400000">
              <a:off x="4300791" y="29071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4" name="Rectangle 83"/>
            <p:cNvSpPr/>
            <p:nvPr/>
          </p:nvSpPr>
          <p:spPr bwMode="auto">
            <a:xfrm rot="5400000">
              <a:off x="4300790" y="23314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5" name="Rectangle 84"/>
            <p:cNvSpPr/>
            <p:nvPr/>
          </p:nvSpPr>
          <p:spPr bwMode="auto">
            <a:xfrm rot="5400000">
              <a:off x="4300790" y="175624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6" name="Rectangle 85"/>
            <p:cNvSpPr/>
            <p:nvPr/>
          </p:nvSpPr>
          <p:spPr bwMode="auto">
            <a:xfrm rot="5400000">
              <a:off x="4875626"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7" name="Rectangle 86"/>
            <p:cNvSpPr/>
            <p:nvPr/>
          </p:nvSpPr>
          <p:spPr bwMode="auto">
            <a:xfrm rot="5400000">
              <a:off x="4875626"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8" name="Rectangle 87"/>
            <p:cNvSpPr/>
            <p:nvPr/>
          </p:nvSpPr>
          <p:spPr bwMode="auto">
            <a:xfrm rot="5400000">
              <a:off x="4875625"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9" name="Rectangle 88"/>
            <p:cNvSpPr/>
            <p:nvPr/>
          </p:nvSpPr>
          <p:spPr bwMode="auto">
            <a:xfrm rot="5400000">
              <a:off x="4875625"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0" name="Rectangle 89"/>
            <p:cNvSpPr/>
            <p:nvPr/>
          </p:nvSpPr>
          <p:spPr bwMode="auto">
            <a:xfrm rot="5400000">
              <a:off x="4875625" y="290632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1" name="Rectangle 90"/>
            <p:cNvSpPr/>
            <p:nvPr/>
          </p:nvSpPr>
          <p:spPr bwMode="auto">
            <a:xfrm rot="5400000">
              <a:off x="4875624" y="233069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2" name="Rectangle 91"/>
            <p:cNvSpPr/>
            <p:nvPr/>
          </p:nvSpPr>
          <p:spPr bwMode="auto">
            <a:xfrm rot="5400000">
              <a:off x="4875624" y="1755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3" name="Rectangle 92"/>
            <p:cNvSpPr/>
            <p:nvPr/>
          </p:nvSpPr>
          <p:spPr bwMode="auto">
            <a:xfrm rot="5400000">
              <a:off x="5450468"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4" name="Rectangle 93"/>
            <p:cNvSpPr/>
            <p:nvPr/>
          </p:nvSpPr>
          <p:spPr bwMode="auto">
            <a:xfrm rot="5400000">
              <a:off x="5450468"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5" name="Rectangle 94"/>
            <p:cNvSpPr/>
            <p:nvPr/>
          </p:nvSpPr>
          <p:spPr bwMode="auto">
            <a:xfrm rot="5400000">
              <a:off x="5450467"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6" name="Rectangle 95"/>
            <p:cNvSpPr/>
            <p:nvPr/>
          </p:nvSpPr>
          <p:spPr bwMode="auto">
            <a:xfrm rot="5400000">
              <a:off x="5450467"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7" name="Rectangle 96"/>
            <p:cNvSpPr/>
            <p:nvPr/>
          </p:nvSpPr>
          <p:spPr bwMode="auto">
            <a:xfrm rot="5400000">
              <a:off x="5450467" y="29059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8" name="Rectangle 97"/>
            <p:cNvSpPr/>
            <p:nvPr/>
          </p:nvSpPr>
          <p:spPr bwMode="auto">
            <a:xfrm rot="5400000">
              <a:off x="5450466" y="23303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9" name="Rectangle 98"/>
            <p:cNvSpPr/>
            <p:nvPr/>
          </p:nvSpPr>
          <p:spPr bwMode="auto">
            <a:xfrm rot="5400000">
              <a:off x="5450466" y="175506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0" name="Rectangle 99"/>
            <p:cNvSpPr/>
            <p:nvPr/>
          </p:nvSpPr>
          <p:spPr bwMode="auto">
            <a:xfrm rot="5400000">
              <a:off x="6025311"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1" name="Rectangle 100"/>
            <p:cNvSpPr/>
            <p:nvPr/>
          </p:nvSpPr>
          <p:spPr bwMode="auto">
            <a:xfrm rot="5400000">
              <a:off x="6025311"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2" name="Rectangle 101"/>
            <p:cNvSpPr/>
            <p:nvPr/>
          </p:nvSpPr>
          <p:spPr bwMode="auto">
            <a:xfrm rot="5400000">
              <a:off x="6025310"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3" name="Rectangle 102"/>
            <p:cNvSpPr/>
            <p:nvPr/>
          </p:nvSpPr>
          <p:spPr bwMode="auto">
            <a:xfrm rot="5400000">
              <a:off x="6025310"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4" name="Rectangle 103"/>
            <p:cNvSpPr/>
            <p:nvPr/>
          </p:nvSpPr>
          <p:spPr bwMode="auto">
            <a:xfrm rot="5400000">
              <a:off x="6025310" y="29059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5" name="Rectangle 104"/>
            <p:cNvSpPr/>
            <p:nvPr/>
          </p:nvSpPr>
          <p:spPr bwMode="auto">
            <a:xfrm rot="5400000">
              <a:off x="6276835" y="2581828"/>
              <a:ext cx="71792"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1" name="Rectangle 120"/>
            <p:cNvSpPr/>
            <p:nvPr/>
          </p:nvSpPr>
          <p:spPr bwMode="auto">
            <a:xfrm rot="5400000">
              <a:off x="276891" y="463086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2" name="Rectangle 121"/>
            <p:cNvSpPr/>
            <p:nvPr/>
          </p:nvSpPr>
          <p:spPr bwMode="auto">
            <a:xfrm rot="5400000">
              <a:off x="276890" y="40552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4" name="Rectangle 123"/>
            <p:cNvSpPr/>
            <p:nvPr/>
          </p:nvSpPr>
          <p:spPr bwMode="auto">
            <a:xfrm rot="5400000">
              <a:off x="851734" y="463086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5" name="Rectangle 124"/>
            <p:cNvSpPr/>
            <p:nvPr/>
          </p:nvSpPr>
          <p:spPr bwMode="auto">
            <a:xfrm rot="5400000">
              <a:off x="851733" y="405523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6" name="Rectangle 125"/>
            <p:cNvSpPr/>
            <p:nvPr/>
          </p:nvSpPr>
          <p:spPr bwMode="auto">
            <a:xfrm rot="5400000">
              <a:off x="1426576" y="5205315"/>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7" name="Rectangle 126"/>
            <p:cNvSpPr/>
            <p:nvPr/>
          </p:nvSpPr>
          <p:spPr bwMode="auto">
            <a:xfrm rot="5400000">
              <a:off x="1426576" y="463047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3" name="Rectangle 132"/>
            <p:cNvSpPr/>
            <p:nvPr/>
          </p:nvSpPr>
          <p:spPr bwMode="auto">
            <a:xfrm rot="5400000">
              <a:off x="1426575" y="405483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4" name="Rectangle 133"/>
            <p:cNvSpPr/>
            <p:nvPr/>
          </p:nvSpPr>
          <p:spPr bwMode="auto">
            <a:xfrm rot="5400000">
              <a:off x="2001419" y="5205316"/>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9" name="Rectangle 138"/>
            <p:cNvSpPr/>
            <p:nvPr/>
          </p:nvSpPr>
          <p:spPr bwMode="auto">
            <a:xfrm rot="5400000">
              <a:off x="2001419" y="463047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0" name="Rectangle 139"/>
            <p:cNvSpPr/>
            <p:nvPr/>
          </p:nvSpPr>
          <p:spPr bwMode="auto">
            <a:xfrm rot="5400000">
              <a:off x="2001418" y="405484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1" name="Rectangle 140"/>
            <p:cNvSpPr/>
            <p:nvPr/>
          </p:nvSpPr>
          <p:spPr bwMode="auto">
            <a:xfrm rot="5400000">
              <a:off x="2576259" y="520492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6" name="Rectangle 145"/>
            <p:cNvSpPr/>
            <p:nvPr/>
          </p:nvSpPr>
          <p:spPr bwMode="auto">
            <a:xfrm rot="5400000">
              <a:off x="2576259" y="463007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7" name="Rectangle 146"/>
            <p:cNvSpPr/>
            <p:nvPr/>
          </p:nvSpPr>
          <p:spPr bwMode="auto">
            <a:xfrm rot="5400000">
              <a:off x="2576258" y="405444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8" name="Rectangle 147"/>
            <p:cNvSpPr/>
            <p:nvPr/>
          </p:nvSpPr>
          <p:spPr bwMode="auto">
            <a:xfrm rot="5400000">
              <a:off x="3151102" y="520492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3" name="Rectangle 152"/>
            <p:cNvSpPr/>
            <p:nvPr/>
          </p:nvSpPr>
          <p:spPr bwMode="auto">
            <a:xfrm rot="5400000">
              <a:off x="3151102" y="463007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4" name="Rectangle 153"/>
            <p:cNvSpPr/>
            <p:nvPr/>
          </p:nvSpPr>
          <p:spPr bwMode="auto">
            <a:xfrm rot="5400000">
              <a:off x="3151101" y="405444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5" name="Rectangle 154"/>
            <p:cNvSpPr/>
            <p:nvPr/>
          </p:nvSpPr>
          <p:spPr bwMode="auto">
            <a:xfrm rot="5400000">
              <a:off x="3725944" y="520453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7" name="Rectangle 156"/>
            <p:cNvSpPr/>
            <p:nvPr/>
          </p:nvSpPr>
          <p:spPr bwMode="auto">
            <a:xfrm rot="5400000">
              <a:off x="3725944" y="462968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8" name="Rectangle 157"/>
            <p:cNvSpPr/>
            <p:nvPr/>
          </p:nvSpPr>
          <p:spPr bwMode="auto">
            <a:xfrm rot="5400000">
              <a:off x="3725943" y="405405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9" name="Rectangle 158"/>
            <p:cNvSpPr/>
            <p:nvPr/>
          </p:nvSpPr>
          <p:spPr bwMode="auto">
            <a:xfrm rot="5400000">
              <a:off x="4300787" y="52045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0" name="Rectangle 159"/>
            <p:cNvSpPr/>
            <p:nvPr/>
          </p:nvSpPr>
          <p:spPr bwMode="auto">
            <a:xfrm rot="5400000">
              <a:off x="4300787" y="462968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1" name="Rectangle 160"/>
            <p:cNvSpPr/>
            <p:nvPr/>
          </p:nvSpPr>
          <p:spPr bwMode="auto">
            <a:xfrm rot="5400000">
              <a:off x="4300786" y="405405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2" name="Rectangle 161"/>
            <p:cNvSpPr/>
            <p:nvPr/>
          </p:nvSpPr>
          <p:spPr bwMode="auto">
            <a:xfrm rot="5400000">
              <a:off x="4875621" y="520374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3" name="Rectangle 162"/>
            <p:cNvSpPr/>
            <p:nvPr/>
          </p:nvSpPr>
          <p:spPr bwMode="auto">
            <a:xfrm rot="5400000">
              <a:off x="4875621" y="462889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4" name="Rectangle 163"/>
            <p:cNvSpPr/>
            <p:nvPr/>
          </p:nvSpPr>
          <p:spPr bwMode="auto">
            <a:xfrm rot="5400000">
              <a:off x="4875620" y="405326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5" name="Rectangle 164"/>
            <p:cNvSpPr/>
            <p:nvPr/>
          </p:nvSpPr>
          <p:spPr bwMode="auto">
            <a:xfrm rot="5400000">
              <a:off x="5450463" y="520335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6" name="Rectangle 165"/>
            <p:cNvSpPr/>
            <p:nvPr/>
          </p:nvSpPr>
          <p:spPr bwMode="auto">
            <a:xfrm rot="5400000">
              <a:off x="5450463" y="462850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7" name="Rectangle 166"/>
            <p:cNvSpPr/>
            <p:nvPr/>
          </p:nvSpPr>
          <p:spPr bwMode="auto">
            <a:xfrm rot="5400000">
              <a:off x="5450462" y="405287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9" name="Rectangle 168"/>
            <p:cNvSpPr/>
            <p:nvPr/>
          </p:nvSpPr>
          <p:spPr bwMode="auto">
            <a:xfrm rot="5400000">
              <a:off x="2291213" y="3195017"/>
              <a:ext cx="574844" cy="4598730"/>
            </a:xfrm>
            <a:prstGeom prst="rect">
              <a:avLst/>
            </a:prstGeom>
            <a:gradFill>
              <a:gsLst>
                <a:gs pos="0">
                  <a:schemeClr val="accent1">
                    <a:lumMod val="5000"/>
                    <a:lumOff val="95000"/>
                  </a:schemeClr>
                </a:gs>
                <a:gs pos="100000">
                  <a:schemeClr val="tx2">
                    <a:lumMod val="50000"/>
                  </a:schemeClr>
                </a:gs>
                <a:gs pos="0">
                  <a:schemeClr val="tx2">
                    <a:lumMod val="40000"/>
                    <a:lumOff val="60000"/>
                  </a:schemeClr>
                </a:gs>
                <a:gs pos="100000">
                  <a:schemeClr val="tx2">
                    <a:lumMod val="40000"/>
                    <a:lumOff val="60000"/>
                  </a:schemeClr>
                </a:gs>
              </a:gsLst>
              <a:lin ang="5400000" scaled="1"/>
            </a:gra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6" name="Straight Connector 5"/>
            <p:cNvCxnSpPr/>
            <p:nvPr/>
          </p:nvCxnSpPr>
          <p:spPr bwMode="auto">
            <a:xfrm>
              <a:off x="851732"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0" name="Straight Connector 169"/>
            <p:cNvCxnSpPr/>
            <p:nvPr/>
          </p:nvCxnSpPr>
          <p:spPr bwMode="auto">
            <a:xfrm>
              <a:off x="1426574"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1" name="Straight Connector 170"/>
            <p:cNvCxnSpPr/>
            <p:nvPr/>
          </p:nvCxnSpPr>
          <p:spPr bwMode="auto">
            <a:xfrm>
              <a:off x="200141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2" name="Straight Connector 171"/>
            <p:cNvCxnSpPr/>
            <p:nvPr/>
          </p:nvCxnSpPr>
          <p:spPr bwMode="auto">
            <a:xfrm>
              <a:off x="257625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3" name="Straight Connector 172"/>
            <p:cNvCxnSpPr/>
            <p:nvPr/>
          </p:nvCxnSpPr>
          <p:spPr bwMode="auto">
            <a:xfrm>
              <a:off x="3151100"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4" name="Straight Connector 173"/>
            <p:cNvCxnSpPr/>
            <p:nvPr/>
          </p:nvCxnSpPr>
          <p:spPr bwMode="auto">
            <a:xfrm>
              <a:off x="3726648"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5" name="Straight Connector 174"/>
            <p:cNvCxnSpPr/>
            <p:nvPr/>
          </p:nvCxnSpPr>
          <p:spPr bwMode="auto">
            <a:xfrm>
              <a:off x="4300785"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grpSp>
      <p:sp>
        <p:nvSpPr>
          <p:cNvPr id="178" name="Rectangle 177"/>
          <p:cNvSpPr/>
          <p:nvPr/>
        </p:nvSpPr>
        <p:spPr bwMode="auto">
          <a:xfrm rot="5400000">
            <a:off x="6690765" y="5370784"/>
            <a:ext cx="421170" cy="427022"/>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nvGrpSpPr>
          <p:cNvPr id="180" name="Group 179"/>
          <p:cNvGrpSpPr/>
          <p:nvPr/>
        </p:nvGrpSpPr>
        <p:grpSpPr>
          <a:xfrm>
            <a:off x="274517" y="1326314"/>
            <a:ext cx="2391947" cy="1391795"/>
            <a:chOff x="276889" y="1755064"/>
            <a:chExt cx="6323266" cy="4040899"/>
          </a:xfrm>
        </p:grpSpPr>
        <p:sp>
          <p:nvSpPr>
            <p:cNvPr id="181" name="Rectangle 180"/>
            <p:cNvSpPr/>
            <p:nvPr/>
          </p:nvSpPr>
          <p:spPr bwMode="auto">
            <a:xfrm rot="5400000">
              <a:off x="276896" y="5209241"/>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2" name="Rectangle 181"/>
            <p:cNvSpPr/>
            <p:nvPr/>
          </p:nvSpPr>
          <p:spPr bwMode="auto">
            <a:xfrm rot="5400000">
              <a:off x="276896" y="46343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3" name="Rectangle 182"/>
            <p:cNvSpPr/>
            <p:nvPr/>
          </p:nvSpPr>
          <p:spPr bwMode="auto">
            <a:xfrm rot="5400000">
              <a:off x="276895" y="40587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4" name="Rectangle 183"/>
            <p:cNvSpPr/>
            <p:nvPr/>
          </p:nvSpPr>
          <p:spPr bwMode="auto">
            <a:xfrm rot="5400000">
              <a:off x="276895" y="34831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9" name="Rectangle 188"/>
            <p:cNvSpPr/>
            <p:nvPr/>
          </p:nvSpPr>
          <p:spPr bwMode="auto">
            <a:xfrm rot="5400000">
              <a:off x="276895" y="29082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0" name="Rectangle 189"/>
            <p:cNvSpPr/>
            <p:nvPr/>
          </p:nvSpPr>
          <p:spPr bwMode="auto">
            <a:xfrm rot="5400000">
              <a:off x="276894" y="23326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1" name="Rectangle 190"/>
            <p:cNvSpPr/>
            <p:nvPr/>
          </p:nvSpPr>
          <p:spPr bwMode="auto">
            <a:xfrm rot="5400000">
              <a:off x="276894" y="17574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2" name="Rectangle 191"/>
            <p:cNvSpPr/>
            <p:nvPr/>
          </p:nvSpPr>
          <p:spPr bwMode="auto">
            <a:xfrm rot="5400000">
              <a:off x="851739" y="5209242"/>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3" name="Rectangle 192"/>
            <p:cNvSpPr/>
            <p:nvPr/>
          </p:nvSpPr>
          <p:spPr bwMode="auto">
            <a:xfrm rot="5400000">
              <a:off x="851739" y="46343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4" name="Rectangle 193"/>
            <p:cNvSpPr/>
            <p:nvPr/>
          </p:nvSpPr>
          <p:spPr bwMode="auto">
            <a:xfrm rot="5400000">
              <a:off x="851738" y="40587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5" name="Rectangle 194"/>
            <p:cNvSpPr/>
            <p:nvPr/>
          </p:nvSpPr>
          <p:spPr bwMode="auto">
            <a:xfrm rot="5400000">
              <a:off x="851738" y="34831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6" name="Rectangle 195"/>
            <p:cNvSpPr/>
            <p:nvPr/>
          </p:nvSpPr>
          <p:spPr bwMode="auto">
            <a:xfrm rot="5400000">
              <a:off x="851738" y="29082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7" name="Rectangle 196"/>
            <p:cNvSpPr/>
            <p:nvPr/>
          </p:nvSpPr>
          <p:spPr bwMode="auto">
            <a:xfrm rot="5400000">
              <a:off x="851737" y="233265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8" name="Rectangle 197"/>
            <p:cNvSpPr/>
            <p:nvPr/>
          </p:nvSpPr>
          <p:spPr bwMode="auto">
            <a:xfrm rot="5400000">
              <a:off x="851737" y="17574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9" name="Rectangle 198"/>
            <p:cNvSpPr/>
            <p:nvPr/>
          </p:nvSpPr>
          <p:spPr bwMode="auto">
            <a:xfrm rot="5400000">
              <a:off x="1426581" y="5208849"/>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0" name="Rectangle 199"/>
            <p:cNvSpPr/>
            <p:nvPr/>
          </p:nvSpPr>
          <p:spPr bwMode="auto">
            <a:xfrm rot="5400000">
              <a:off x="1426581" y="46340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1" name="Rectangle 200"/>
            <p:cNvSpPr/>
            <p:nvPr/>
          </p:nvSpPr>
          <p:spPr bwMode="auto">
            <a:xfrm rot="5400000">
              <a:off x="1426580" y="40583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2" name="Rectangle 201"/>
            <p:cNvSpPr/>
            <p:nvPr/>
          </p:nvSpPr>
          <p:spPr bwMode="auto">
            <a:xfrm rot="5400000">
              <a:off x="1426580" y="34827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3" name="Rectangle 202"/>
            <p:cNvSpPr/>
            <p:nvPr/>
          </p:nvSpPr>
          <p:spPr bwMode="auto">
            <a:xfrm rot="5400000">
              <a:off x="1426580" y="29078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4" name="Rectangle 203"/>
            <p:cNvSpPr/>
            <p:nvPr/>
          </p:nvSpPr>
          <p:spPr bwMode="auto">
            <a:xfrm rot="5400000">
              <a:off x="1426579" y="23322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5" name="Rectangle 204"/>
            <p:cNvSpPr/>
            <p:nvPr/>
          </p:nvSpPr>
          <p:spPr bwMode="auto">
            <a:xfrm rot="5400000">
              <a:off x="1426579" y="175702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6" name="Rectangle 205"/>
            <p:cNvSpPr/>
            <p:nvPr/>
          </p:nvSpPr>
          <p:spPr bwMode="auto">
            <a:xfrm rot="5400000">
              <a:off x="2001424" y="5208850"/>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7" name="Rectangle 206"/>
            <p:cNvSpPr/>
            <p:nvPr/>
          </p:nvSpPr>
          <p:spPr bwMode="auto">
            <a:xfrm rot="5400000">
              <a:off x="2001424" y="463400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8" name="Rectangle 207"/>
            <p:cNvSpPr/>
            <p:nvPr/>
          </p:nvSpPr>
          <p:spPr bwMode="auto">
            <a:xfrm rot="5400000">
              <a:off x="2001423" y="405837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9" name="Rectangle 208"/>
            <p:cNvSpPr/>
            <p:nvPr/>
          </p:nvSpPr>
          <p:spPr bwMode="auto">
            <a:xfrm rot="5400000">
              <a:off x="2001423" y="34827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0" name="Rectangle 209"/>
            <p:cNvSpPr/>
            <p:nvPr/>
          </p:nvSpPr>
          <p:spPr bwMode="auto">
            <a:xfrm rot="5400000">
              <a:off x="2001423" y="29078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1" name="Rectangle 210"/>
            <p:cNvSpPr/>
            <p:nvPr/>
          </p:nvSpPr>
          <p:spPr bwMode="auto">
            <a:xfrm rot="5400000">
              <a:off x="2001422" y="23322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2" name="Rectangle 211"/>
            <p:cNvSpPr/>
            <p:nvPr/>
          </p:nvSpPr>
          <p:spPr bwMode="auto">
            <a:xfrm rot="5400000">
              <a:off x="2001422" y="175702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3" name="Rectangle 212"/>
            <p:cNvSpPr/>
            <p:nvPr/>
          </p:nvSpPr>
          <p:spPr bwMode="auto">
            <a:xfrm rot="5400000">
              <a:off x="2576264" y="5208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4" name="Rectangle 213"/>
            <p:cNvSpPr/>
            <p:nvPr/>
          </p:nvSpPr>
          <p:spPr bwMode="auto">
            <a:xfrm rot="5400000">
              <a:off x="2576264" y="46336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5" name="Rectangle 214"/>
            <p:cNvSpPr/>
            <p:nvPr/>
          </p:nvSpPr>
          <p:spPr bwMode="auto">
            <a:xfrm rot="5400000">
              <a:off x="2576263" y="40579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6" name="Rectangle 215"/>
            <p:cNvSpPr/>
            <p:nvPr/>
          </p:nvSpPr>
          <p:spPr bwMode="auto">
            <a:xfrm rot="5400000">
              <a:off x="2576263" y="348234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7" name="Rectangle 216"/>
            <p:cNvSpPr/>
            <p:nvPr/>
          </p:nvSpPr>
          <p:spPr bwMode="auto">
            <a:xfrm rot="5400000">
              <a:off x="2576263" y="290750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8" name="Rectangle 217"/>
            <p:cNvSpPr/>
            <p:nvPr/>
          </p:nvSpPr>
          <p:spPr bwMode="auto">
            <a:xfrm rot="5400000">
              <a:off x="2576262" y="233187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9" name="Rectangle 218"/>
            <p:cNvSpPr/>
            <p:nvPr/>
          </p:nvSpPr>
          <p:spPr bwMode="auto">
            <a:xfrm rot="5400000">
              <a:off x="2576262" y="17566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0" name="Rectangle 219"/>
            <p:cNvSpPr/>
            <p:nvPr/>
          </p:nvSpPr>
          <p:spPr bwMode="auto">
            <a:xfrm rot="5400000">
              <a:off x="3151107" y="52084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1" name="Rectangle 220"/>
            <p:cNvSpPr/>
            <p:nvPr/>
          </p:nvSpPr>
          <p:spPr bwMode="auto">
            <a:xfrm rot="5400000">
              <a:off x="3151107" y="46336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2" name="Rectangle 221"/>
            <p:cNvSpPr/>
            <p:nvPr/>
          </p:nvSpPr>
          <p:spPr bwMode="auto">
            <a:xfrm rot="5400000">
              <a:off x="3151106" y="40579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3" name="Rectangle 222"/>
            <p:cNvSpPr/>
            <p:nvPr/>
          </p:nvSpPr>
          <p:spPr bwMode="auto">
            <a:xfrm rot="5400000">
              <a:off x="3151106" y="348234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4" name="Rectangle 223"/>
            <p:cNvSpPr/>
            <p:nvPr/>
          </p:nvSpPr>
          <p:spPr bwMode="auto">
            <a:xfrm rot="5400000">
              <a:off x="3151106" y="29075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5" name="Rectangle 224"/>
            <p:cNvSpPr/>
            <p:nvPr/>
          </p:nvSpPr>
          <p:spPr bwMode="auto">
            <a:xfrm rot="5400000">
              <a:off x="3151105" y="23318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6" name="Rectangle 225"/>
            <p:cNvSpPr/>
            <p:nvPr/>
          </p:nvSpPr>
          <p:spPr bwMode="auto">
            <a:xfrm rot="5400000">
              <a:off x="3151105" y="175663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7" name="Rectangle 226"/>
            <p:cNvSpPr/>
            <p:nvPr/>
          </p:nvSpPr>
          <p:spPr bwMode="auto">
            <a:xfrm rot="5400000">
              <a:off x="3725949" y="520806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8" name="Rectangle 227"/>
            <p:cNvSpPr/>
            <p:nvPr/>
          </p:nvSpPr>
          <p:spPr bwMode="auto">
            <a:xfrm rot="5400000">
              <a:off x="3725949" y="46332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9" name="Rectangle 228"/>
            <p:cNvSpPr/>
            <p:nvPr/>
          </p:nvSpPr>
          <p:spPr bwMode="auto">
            <a:xfrm rot="5400000">
              <a:off x="3725948" y="40575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0" name="Rectangle 229"/>
            <p:cNvSpPr/>
            <p:nvPr/>
          </p:nvSpPr>
          <p:spPr bwMode="auto">
            <a:xfrm rot="5400000">
              <a:off x="3725948" y="34819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1" name="Rectangle 230"/>
            <p:cNvSpPr/>
            <p:nvPr/>
          </p:nvSpPr>
          <p:spPr bwMode="auto">
            <a:xfrm rot="5400000">
              <a:off x="3725948" y="29071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2" name="Rectangle 231"/>
            <p:cNvSpPr/>
            <p:nvPr/>
          </p:nvSpPr>
          <p:spPr bwMode="auto">
            <a:xfrm rot="5400000">
              <a:off x="3725947" y="23314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3" name="Rectangle 232"/>
            <p:cNvSpPr/>
            <p:nvPr/>
          </p:nvSpPr>
          <p:spPr bwMode="auto">
            <a:xfrm rot="5400000">
              <a:off x="3725947" y="17562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4" name="Rectangle 233"/>
            <p:cNvSpPr/>
            <p:nvPr/>
          </p:nvSpPr>
          <p:spPr bwMode="auto">
            <a:xfrm rot="5400000">
              <a:off x="4300792" y="52080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5" name="Rectangle 234"/>
            <p:cNvSpPr/>
            <p:nvPr/>
          </p:nvSpPr>
          <p:spPr bwMode="auto">
            <a:xfrm rot="5400000">
              <a:off x="4300792" y="46332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6" name="Rectangle 235"/>
            <p:cNvSpPr/>
            <p:nvPr/>
          </p:nvSpPr>
          <p:spPr bwMode="auto">
            <a:xfrm rot="5400000">
              <a:off x="4300791" y="40575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7" name="Rectangle 236"/>
            <p:cNvSpPr/>
            <p:nvPr/>
          </p:nvSpPr>
          <p:spPr bwMode="auto">
            <a:xfrm rot="5400000">
              <a:off x="4300791" y="34819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8" name="Rectangle 237"/>
            <p:cNvSpPr/>
            <p:nvPr/>
          </p:nvSpPr>
          <p:spPr bwMode="auto">
            <a:xfrm rot="5400000">
              <a:off x="4300791" y="29071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9" name="Rectangle 238"/>
            <p:cNvSpPr/>
            <p:nvPr/>
          </p:nvSpPr>
          <p:spPr bwMode="auto">
            <a:xfrm rot="5400000">
              <a:off x="4300790" y="23314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0" name="Rectangle 239"/>
            <p:cNvSpPr/>
            <p:nvPr/>
          </p:nvSpPr>
          <p:spPr bwMode="auto">
            <a:xfrm rot="5400000">
              <a:off x="4300790" y="175624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1" name="Rectangle 240"/>
            <p:cNvSpPr/>
            <p:nvPr/>
          </p:nvSpPr>
          <p:spPr bwMode="auto">
            <a:xfrm rot="5400000">
              <a:off x="4875626"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2" name="Rectangle 241"/>
            <p:cNvSpPr/>
            <p:nvPr/>
          </p:nvSpPr>
          <p:spPr bwMode="auto">
            <a:xfrm rot="5400000">
              <a:off x="4875626"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3" name="Rectangle 242"/>
            <p:cNvSpPr/>
            <p:nvPr/>
          </p:nvSpPr>
          <p:spPr bwMode="auto">
            <a:xfrm rot="5400000">
              <a:off x="4875625"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4" name="Rectangle 243"/>
            <p:cNvSpPr/>
            <p:nvPr/>
          </p:nvSpPr>
          <p:spPr bwMode="auto">
            <a:xfrm rot="5400000">
              <a:off x="4875625"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5" name="Rectangle 244"/>
            <p:cNvSpPr/>
            <p:nvPr/>
          </p:nvSpPr>
          <p:spPr bwMode="auto">
            <a:xfrm rot="5400000">
              <a:off x="4875625" y="290632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6" name="Rectangle 245"/>
            <p:cNvSpPr/>
            <p:nvPr/>
          </p:nvSpPr>
          <p:spPr bwMode="auto">
            <a:xfrm rot="5400000">
              <a:off x="4875624" y="233069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7" name="Rectangle 246"/>
            <p:cNvSpPr/>
            <p:nvPr/>
          </p:nvSpPr>
          <p:spPr bwMode="auto">
            <a:xfrm rot="5400000">
              <a:off x="4875624" y="1755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8" name="Rectangle 247"/>
            <p:cNvSpPr/>
            <p:nvPr/>
          </p:nvSpPr>
          <p:spPr bwMode="auto">
            <a:xfrm rot="5400000">
              <a:off x="5450468"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9" name="Rectangle 248"/>
            <p:cNvSpPr/>
            <p:nvPr/>
          </p:nvSpPr>
          <p:spPr bwMode="auto">
            <a:xfrm rot="5400000">
              <a:off x="5450468"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0" name="Rectangle 249"/>
            <p:cNvSpPr/>
            <p:nvPr/>
          </p:nvSpPr>
          <p:spPr bwMode="auto">
            <a:xfrm rot="5400000">
              <a:off x="5450467"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1" name="Rectangle 250"/>
            <p:cNvSpPr/>
            <p:nvPr/>
          </p:nvSpPr>
          <p:spPr bwMode="auto">
            <a:xfrm rot="5400000">
              <a:off x="5450467"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2" name="Rectangle 251"/>
            <p:cNvSpPr/>
            <p:nvPr/>
          </p:nvSpPr>
          <p:spPr bwMode="auto">
            <a:xfrm rot="5400000">
              <a:off x="5450467" y="29059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3" name="Rectangle 252"/>
            <p:cNvSpPr/>
            <p:nvPr/>
          </p:nvSpPr>
          <p:spPr bwMode="auto">
            <a:xfrm rot="5400000">
              <a:off x="5450466" y="23303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4" name="Rectangle 253"/>
            <p:cNvSpPr/>
            <p:nvPr/>
          </p:nvSpPr>
          <p:spPr bwMode="auto">
            <a:xfrm rot="5400000">
              <a:off x="5450466" y="175506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5" name="Rectangle 254"/>
            <p:cNvSpPr/>
            <p:nvPr/>
          </p:nvSpPr>
          <p:spPr bwMode="auto">
            <a:xfrm rot="5400000">
              <a:off x="6025311"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6" name="Rectangle 255"/>
            <p:cNvSpPr/>
            <p:nvPr/>
          </p:nvSpPr>
          <p:spPr bwMode="auto">
            <a:xfrm rot="5400000">
              <a:off x="6025311"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7" name="Rectangle 256"/>
            <p:cNvSpPr/>
            <p:nvPr/>
          </p:nvSpPr>
          <p:spPr bwMode="auto">
            <a:xfrm rot="5400000">
              <a:off x="6025310"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8" name="Rectangle 257"/>
            <p:cNvSpPr/>
            <p:nvPr/>
          </p:nvSpPr>
          <p:spPr bwMode="auto">
            <a:xfrm rot="5400000">
              <a:off x="6025310"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9" name="Rectangle 258"/>
            <p:cNvSpPr/>
            <p:nvPr/>
          </p:nvSpPr>
          <p:spPr bwMode="auto">
            <a:xfrm rot="5400000">
              <a:off x="6025310" y="29059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0" name="Rectangle 259"/>
            <p:cNvSpPr/>
            <p:nvPr/>
          </p:nvSpPr>
          <p:spPr bwMode="auto">
            <a:xfrm rot="5400000">
              <a:off x="6276835" y="2581828"/>
              <a:ext cx="71792"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1" name="Rectangle 260"/>
            <p:cNvSpPr/>
            <p:nvPr/>
          </p:nvSpPr>
          <p:spPr bwMode="auto">
            <a:xfrm rot="5400000">
              <a:off x="276891" y="463086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2" name="Rectangle 261"/>
            <p:cNvSpPr/>
            <p:nvPr/>
          </p:nvSpPr>
          <p:spPr bwMode="auto">
            <a:xfrm rot="5400000">
              <a:off x="276890" y="40552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3" name="Rectangle 262"/>
            <p:cNvSpPr/>
            <p:nvPr/>
          </p:nvSpPr>
          <p:spPr bwMode="auto">
            <a:xfrm rot="5400000">
              <a:off x="851734" y="463086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4" name="Rectangle 263"/>
            <p:cNvSpPr/>
            <p:nvPr/>
          </p:nvSpPr>
          <p:spPr bwMode="auto">
            <a:xfrm rot="5400000">
              <a:off x="851733" y="405523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5" name="Rectangle 264"/>
            <p:cNvSpPr/>
            <p:nvPr/>
          </p:nvSpPr>
          <p:spPr bwMode="auto">
            <a:xfrm rot="5400000">
              <a:off x="1426576" y="5205315"/>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6" name="Rectangle 265"/>
            <p:cNvSpPr/>
            <p:nvPr/>
          </p:nvSpPr>
          <p:spPr bwMode="auto">
            <a:xfrm rot="5400000">
              <a:off x="1426576" y="463047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7" name="Rectangle 266"/>
            <p:cNvSpPr/>
            <p:nvPr/>
          </p:nvSpPr>
          <p:spPr bwMode="auto">
            <a:xfrm rot="5400000">
              <a:off x="1426575" y="405483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8" name="Rectangle 267"/>
            <p:cNvSpPr/>
            <p:nvPr/>
          </p:nvSpPr>
          <p:spPr bwMode="auto">
            <a:xfrm rot="5400000">
              <a:off x="2001419" y="5205316"/>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9" name="Rectangle 268"/>
            <p:cNvSpPr/>
            <p:nvPr/>
          </p:nvSpPr>
          <p:spPr bwMode="auto">
            <a:xfrm rot="5400000">
              <a:off x="2001419" y="463047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0" name="Rectangle 269"/>
            <p:cNvSpPr/>
            <p:nvPr/>
          </p:nvSpPr>
          <p:spPr bwMode="auto">
            <a:xfrm rot="5400000">
              <a:off x="2001418" y="405484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1" name="Rectangle 270"/>
            <p:cNvSpPr/>
            <p:nvPr/>
          </p:nvSpPr>
          <p:spPr bwMode="auto">
            <a:xfrm rot="5400000">
              <a:off x="2576259" y="520492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2" name="Rectangle 271"/>
            <p:cNvSpPr/>
            <p:nvPr/>
          </p:nvSpPr>
          <p:spPr bwMode="auto">
            <a:xfrm rot="5400000">
              <a:off x="2576259" y="463007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3" name="Rectangle 272"/>
            <p:cNvSpPr/>
            <p:nvPr/>
          </p:nvSpPr>
          <p:spPr bwMode="auto">
            <a:xfrm rot="5400000">
              <a:off x="2576258" y="405444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4" name="Rectangle 273"/>
            <p:cNvSpPr/>
            <p:nvPr/>
          </p:nvSpPr>
          <p:spPr bwMode="auto">
            <a:xfrm rot="5400000">
              <a:off x="3151102" y="520492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5" name="Rectangle 274"/>
            <p:cNvSpPr/>
            <p:nvPr/>
          </p:nvSpPr>
          <p:spPr bwMode="auto">
            <a:xfrm rot="5400000">
              <a:off x="3151102" y="463007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6" name="Rectangle 275"/>
            <p:cNvSpPr/>
            <p:nvPr/>
          </p:nvSpPr>
          <p:spPr bwMode="auto">
            <a:xfrm rot="5400000">
              <a:off x="3151101" y="405444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7" name="Rectangle 276"/>
            <p:cNvSpPr/>
            <p:nvPr/>
          </p:nvSpPr>
          <p:spPr bwMode="auto">
            <a:xfrm rot="5400000">
              <a:off x="3725944" y="520453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8" name="Rectangle 277"/>
            <p:cNvSpPr/>
            <p:nvPr/>
          </p:nvSpPr>
          <p:spPr bwMode="auto">
            <a:xfrm rot="5400000">
              <a:off x="3725944" y="462968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9" name="Rectangle 278"/>
            <p:cNvSpPr/>
            <p:nvPr/>
          </p:nvSpPr>
          <p:spPr bwMode="auto">
            <a:xfrm rot="5400000">
              <a:off x="3725943" y="405405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0" name="Rectangle 279"/>
            <p:cNvSpPr/>
            <p:nvPr/>
          </p:nvSpPr>
          <p:spPr bwMode="auto">
            <a:xfrm rot="5400000">
              <a:off x="4300787" y="52045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1" name="Rectangle 280"/>
            <p:cNvSpPr/>
            <p:nvPr/>
          </p:nvSpPr>
          <p:spPr bwMode="auto">
            <a:xfrm rot="5400000">
              <a:off x="4300787" y="462968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2" name="Rectangle 281"/>
            <p:cNvSpPr/>
            <p:nvPr/>
          </p:nvSpPr>
          <p:spPr bwMode="auto">
            <a:xfrm rot="5400000">
              <a:off x="4300786" y="405405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3" name="Rectangle 282"/>
            <p:cNvSpPr/>
            <p:nvPr/>
          </p:nvSpPr>
          <p:spPr bwMode="auto">
            <a:xfrm rot="5400000">
              <a:off x="4875621" y="520374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4" name="Rectangle 283"/>
            <p:cNvSpPr/>
            <p:nvPr/>
          </p:nvSpPr>
          <p:spPr bwMode="auto">
            <a:xfrm rot="5400000">
              <a:off x="4875621" y="462889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5" name="Rectangle 284"/>
            <p:cNvSpPr/>
            <p:nvPr/>
          </p:nvSpPr>
          <p:spPr bwMode="auto">
            <a:xfrm rot="5400000">
              <a:off x="4875620" y="405326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6" name="Rectangle 285"/>
            <p:cNvSpPr/>
            <p:nvPr/>
          </p:nvSpPr>
          <p:spPr bwMode="auto">
            <a:xfrm rot="5400000">
              <a:off x="5450463" y="520335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7" name="Rectangle 286"/>
            <p:cNvSpPr/>
            <p:nvPr/>
          </p:nvSpPr>
          <p:spPr bwMode="auto">
            <a:xfrm rot="5400000">
              <a:off x="5450463" y="462850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8" name="Rectangle 287"/>
            <p:cNvSpPr/>
            <p:nvPr/>
          </p:nvSpPr>
          <p:spPr bwMode="auto">
            <a:xfrm rot="5400000">
              <a:off x="5450462" y="405287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9" name="Rectangle 288"/>
            <p:cNvSpPr/>
            <p:nvPr/>
          </p:nvSpPr>
          <p:spPr bwMode="auto">
            <a:xfrm rot="5400000">
              <a:off x="2291213" y="3195017"/>
              <a:ext cx="574844" cy="4598730"/>
            </a:xfrm>
            <a:prstGeom prst="rect">
              <a:avLst/>
            </a:prstGeom>
            <a:gradFill>
              <a:gsLst>
                <a:gs pos="0">
                  <a:schemeClr val="accent1">
                    <a:lumMod val="5000"/>
                    <a:lumOff val="95000"/>
                  </a:schemeClr>
                </a:gs>
                <a:gs pos="100000">
                  <a:schemeClr val="tx2">
                    <a:lumMod val="50000"/>
                  </a:schemeClr>
                </a:gs>
                <a:gs pos="0">
                  <a:schemeClr val="tx2">
                    <a:lumMod val="40000"/>
                    <a:lumOff val="60000"/>
                  </a:schemeClr>
                </a:gs>
                <a:gs pos="100000">
                  <a:schemeClr val="tx2">
                    <a:lumMod val="40000"/>
                    <a:lumOff val="60000"/>
                  </a:schemeClr>
                </a:gs>
              </a:gsLst>
              <a:lin ang="5400000" scaled="1"/>
            </a:gra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290" name="Straight Connector 289"/>
            <p:cNvCxnSpPr/>
            <p:nvPr/>
          </p:nvCxnSpPr>
          <p:spPr bwMode="auto">
            <a:xfrm>
              <a:off x="851732"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1" name="Straight Connector 290"/>
            <p:cNvCxnSpPr/>
            <p:nvPr/>
          </p:nvCxnSpPr>
          <p:spPr bwMode="auto">
            <a:xfrm>
              <a:off x="1426574"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2" name="Straight Connector 291"/>
            <p:cNvCxnSpPr/>
            <p:nvPr/>
          </p:nvCxnSpPr>
          <p:spPr bwMode="auto">
            <a:xfrm>
              <a:off x="200141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3" name="Straight Connector 292"/>
            <p:cNvCxnSpPr/>
            <p:nvPr/>
          </p:nvCxnSpPr>
          <p:spPr bwMode="auto">
            <a:xfrm>
              <a:off x="257625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4" name="Straight Connector 293"/>
            <p:cNvCxnSpPr/>
            <p:nvPr/>
          </p:nvCxnSpPr>
          <p:spPr bwMode="auto">
            <a:xfrm>
              <a:off x="3151100"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5" name="Straight Connector 294"/>
            <p:cNvCxnSpPr/>
            <p:nvPr/>
          </p:nvCxnSpPr>
          <p:spPr bwMode="auto">
            <a:xfrm>
              <a:off x="3726648"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6" name="Straight Connector 295"/>
            <p:cNvCxnSpPr/>
            <p:nvPr/>
          </p:nvCxnSpPr>
          <p:spPr bwMode="auto">
            <a:xfrm>
              <a:off x="4300785"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grpSp>
      <p:sp>
        <p:nvSpPr>
          <p:cNvPr id="297" name="TextBox 142"/>
          <p:cNvSpPr txBox="1">
            <a:spLocks noChangeArrowheads="1"/>
          </p:cNvSpPr>
          <p:nvPr/>
        </p:nvSpPr>
        <p:spPr bwMode="auto">
          <a:xfrm>
            <a:off x="85611" y="3137291"/>
            <a:ext cx="2117407" cy="369332"/>
          </a:xfrm>
          <a:prstGeom prst="rect">
            <a:avLst/>
          </a:prstGeom>
          <a:solidFill>
            <a:schemeClr val="bg1"/>
          </a:solidFill>
          <a:ln w="9525">
            <a:noFill/>
            <a:miter lim="800000"/>
            <a:headEnd/>
            <a:tailEnd/>
          </a:ln>
        </p:spPr>
        <p:txBody>
          <a:bodyPr wrap="square">
            <a:spAutoFit/>
          </a:bodyPr>
          <a:lstStyle/>
          <a:p>
            <a:r>
              <a:rPr lang="en-GB" dirty="0" smtClean="0"/>
              <a:t>20nm </a:t>
            </a:r>
            <a:r>
              <a:rPr lang="en-GB" dirty="0" err="1" smtClean="0"/>
              <a:t>UltraScale</a:t>
            </a:r>
            <a:endParaRPr lang="en-GB" sz="1800" dirty="0" smtClean="0"/>
          </a:p>
        </p:txBody>
      </p:sp>
      <p:sp>
        <p:nvSpPr>
          <p:cNvPr id="298" name="TextBox 142"/>
          <p:cNvSpPr txBox="1">
            <a:spLocks noChangeArrowheads="1"/>
          </p:cNvSpPr>
          <p:nvPr/>
        </p:nvSpPr>
        <p:spPr bwMode="auto">
          <a:xfrm>
            <a:off x="85610" y="947659"/>
            <a:ext cx="2117407" cy="369332"/>
          </a:xfrm>
          <a:prstGeom prst="rect">
            <a:avLst/>
          </a:prstGeom>
          <a:solidFill>
            <a:schemeClr val="bg1"/>
          </a:solidFill>
          <a:ln w="9525">
            <a:noFill/>
            <a:miter lim="800000"/>
            <a:headEnd/>
            <a:tailEnd/>
          </a:ln>
        </p:spPr>
        <p:txBody>
          <a:bodyPr wrap="square">
            <a:spAutoFit/>
          </a:bodyPr>
          <a:lstStyle/>
          <a:p>
            <a:r>
              <a:rPr lang="en-GB" dirty="0" smtClean="0"/>
              <a:t>16nm </a:t>
            </a:r>
            <a:r>
              <a:rPr lang="en-GB" dirty="0" err="1" smtClean="0"/>
              <a:t>UltraScale</a:t>
            </a:r>
            <a:r>
              <a:rPr lang="en-GB" dirty="0" smtClean="0"/>
              <a:t>+</a:t>
            </a:r>
            <a:endParaRPr lang="en-GB" sz="1800" dirty="0" smtClean="0"/>
          </a:p>
        </p:txBody>
      </p:sp>
      <p:sp>
        <p:nvSpPr>
          <p:cNvPr id="299" name="TextBox 142"/>
          <p:cNvSpPr txBox="1">
            <a:spLocks noChangeArrowheads="1"/>
          </p:cNvSpPr>
          <p:nvPr/>
        </p:nvSpPr>
        <p:spPr bwMode="auto">
          <a:xfrm>
            <a:off x="6458302" y="3519768"/>
            <a:ext cx="2117407" cy="369332"/>
          </a:xfrm>
          <a:prstGeom prst="rect">
            <a:avLst/>
          </a:prstGeom>
          <a:solidFill>
            <a:schemeClr val="bg1"/>
          </a:solidFill>
          <a:ln w="9525">
            <a:noFill/>
            <a:miter lim="800000"/>
            <a:headEnd/>
            <a:tailEnd/>
          </a:ln>
        </p:spPr>
        <p:txBody>
          <a:bodyPr wrap="square">
            <a:spAutoFit/>
          </a:bodyPr>
          <a:lstStyle/>
          <a:p>
            <a:r>
              <a:rPr lang="en-GB" dirty="0" smtClean="0"/>
              <a:t>20nm </a:t>
            </a:r>
            <a:r>
              <a:rPr lang="en-GB" dirty="0" err="1" smtClean="0"/>
              <a:t>UltraScale</a:t>
            </a:r>
            <a:endParaRPr lang="en-GB" sz="1800" dirty="0" smtClean="0"/>
          </a:p>
        </p:txBody>
      </p:sp>
      <p:grpSp>
        <p:nvGrpSpPr>
          <p:cNvPr id="405" name="Group 404"/>
          <p:cNvGrpSpPr/>
          <p:nvPr/>
        </p:nvGrpSpPr>
        <p:grpSpPr>
          <a:xfrm>
            <a:off x="2858152" y="1802463"/>
            <a:ext cx="874173" cy="892054"/>
            <a:chOff x="6691783" y="3338513"/>
            <a:chExt cx="2171232" cy="2443609"/>
          </a:xfrm>
        </p:grpSpPr>
        <p:sp>
          <p:nvSpPr>
            <p:cNvPr id="406" name="Rectangle 405"/>
            <p:cNvSpPr/>
            <p:nvPr/>
          </p:nvSpPr>
          <p:spPr bwMode="auto">
            <a:xfrm rot="5400000">
              <a:off x="6691823" y="523934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7" name="Rectangle 406"/>
            <p:cNvSpPr/>
            <p:nvPr/>
          </p:nvSpPr>
          <p:spPr bwMode="auto">
            <a:xfrm rot="5400000">
              <a:off x="6691823" y="469660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8" name="Rectangle 407"/>
            <p:cNvSpPr/>
            <p:nvPr/>
          </p:nvSpPr>
          <p:spPr bwMode="auto">
            <a:xfrm rot="5400000">
              <a:off x="6691822" y="415312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9" name="Rectangle 408"/>
            <p:cNvSpPr/>
            <p:nvPr/>
          </p:nvSpPr>
          <p:spPr bwMode="auto">
            <a:xfrm rot="5400000">
              <a:off x="6691822" y="360964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0" name="Rectangle 409"/>
            <p:cNvSpPr/>
            <p:nvPr/>
          </p:nvSpPr>
          <p:spPr bwMode="auto">
            <a:xfrm rot="5400000">
              <a:off x="6827609" y="3202691"/>
              <a:ext cx="271164"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1" name="Rectangle 410"/>
            <p:cNvSpPr/>
            <p:nvPr/>
          </p:nvSpPr>
          <p:spPr bwMode="auto">
            <a:xfrm rot="5400000">
              <a:off x="7234629" y="523934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2" name="Rectangle 411"/>
            <p:cNvSpPr/>
            <p:nvPr/>
          </p:nvSpPr>
          <p:spPr bwMode="auto">
            <a:xfrm rot="5400000">
              <a:off x="7234629" y="469660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3" name="Rectangle 412"/>
            <p:cNvSpPr/>
            <p:nvPr/>
          </p:nvSpPr>
          <p:spPr bwMode="auto">
            <a:xfrm rot="5400000">
              <a:off x="7234628" y="415312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4" name="Rectangle 413"/>
            <p:cNvSpPr/>
            <p:nvPr/>
          </p:nvSpPr>
          <p:spPr bwMode="auto">
            <a:xfrm rot="5400000">
              <a:off x="7234628" y="360964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5" name="Rectangle 414"/>
            <p:cNvSpPr/>
            <p:nvPr/>
          </p:nvSpPr>
          <p:spPr bwMode="auto">
            <a:xfrm rot="5400000">
              <a:off x="7777435" y="523897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6" name="Rectangle 415"/>
            <p:cNvSpPr/>
            <p:nvPr/>
          </p:nvSpPr>
          <p:spPr bwMode="auto">
            <a:xfrm rot="5400000">
              <a:off x="7777435" y="469623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7" name="Rectangle 416"/>
            <p:cNvSpPr/>
            <p:nvPr/>
          </p:nvSpPr>
          <p:spPr bwMode="auto">
            <a:xfrm rot="5400000">
              <a:off x="7777434" y="415275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8" name="Rectangle 417"/>
            <p:cNvSpPr/>
            <p:nvPr/>
          </p:nvSpPr>
          <p:spPr bwMode="auto">
            <a:xfrm rot="5400000">
              <a:off x="7777434" y="360927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9" name="Rectangle 418"/>
            <p:cNvSpPr/>
            <p:nvPr/>
          </p:nvSpPr>
          <p:spPr bwMode="auto">
            <a:xfrm rot="5400000">
              <a:off x="8320241" y="523897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0" name="Rectangle 419"/>
            <p:cNvSpPr/>
            <p:nvPr/>
          </p:nvSpPr>
          <p:spPr bwMode="auto">
            <a:xfrm rot="5400000">
              <a:off x="8320241" y="469623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1" name="Rectangle 420"/>
            <p:cNvSpPr/>
            <p:nvPr/>
          </p:nvSpPr>
          <p:spPr bwMode="auto">
            <a:xfrm rot="5400000">
              <a:off x="8320240" y="415275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2" name="Rectangle 421"/>
            <p:cNvSpPr/>
            <p:nvPr/>
          </p:nvSpPr>
          <p:spPr bwMode="auto">
            <a:xfrm rot="5400000">
              <a:off x="8320240" y="360927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3" name="Rectangle 422"/>
            <p:cNvSpPr/>
            <p:nvPr/>
          </p:nvSpPr>
          <p:spPr bwMode="auto">
            <a:xfrm rot="5400000">
              <a:off x="6691818" y="523823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4" name="Rectangle 423"/>
            <p:cNvSpPr/>
            <p:nvPr/>
          </p:nvSpPr>
          <p:spPr bwMode="auto">
            <a:xfrm rot="5400000">
              <a:off x="6691818" y="469549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5" name="Rectangle 424"/>
            <p:cNvSpPr/>
            <p:nvPr/>
          </p:nvSpPr>
          <p:spPr bwMode="auto">
            <a:xfrm rot="5400000">
              <a:off x="6691817" y="415201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6" name="Rectangle 425"/>
            <p:cNvSpPr/>
            <p:nvPr/>
          </p:nvSpPr>
          <p:spPr bwMode="auto">
            <a:xfrm rot="5400000">
              <a:off x="7234625" y="523823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7" name="Rectangle 426"/>
            <p:cNvSpPr/>
            <p:nvPr/>
          </p:nvSpPr>
          <p:spPr bwMode="auto">
            <a:xfrm rot="5400000">
              <a:off x="7234625" y="469549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8" name="Rectangle 427"/>
            <p:cNvSpPr/>
            <p:nvPr/>
          </p:nvSpPr>
          <p:spPr bwMode="auto">
            <a:xfrm rot="5400000">
              <a:off x="7234624" y="415201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9" name="Rectangle 428"/>
            <p:cNvSpPr/>
            <p:nvPr/>
          </p:nvSpPr>
          <p:spPr bwMode="auto">
            <a:xfrm rot="5400000">
              <a:off x="7777430" y="523786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0" name="Rectangle 429"/>
            <p:cNvSpPr/>
            <p:nvPr/>
          </p:nvSpPr>
          <p:spPr bwMode="auto">
            <a:xfrm rot="5400000">
              <a:off x="7777430" y="469512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1" name="Rectangle 430"/>
            <p:cNvSpPr/>
            <p:nvPr/>
          </p:nvSpPr>
          <p:spPr bwMode="auto">
            <a:xfrm rot="5400000">
              <a:off x="7777429"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2" name="Rectangle 431"/>
            <p:cNvSpPr/>
            <p:nvPr/>
          </p:nvSpPr>
          <p:spPr bwMode="auto">
            <a:xfrm rot="5400000">
              <a:off x="8320236" y="523786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3" name="Rectangle 432"/>
            <p:cNvSpPr/>
            <p:nvPr/>
          </p:nvSpPr>
          <p:spPr bwMode="auto">
            <a:xfrm rot="5400000">
              <a:off x="8320236" y="469512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4" name="Rectangle 433"/>
            <p:cNvSpPr/>
            <p:nvPr/>
          </p:nvSpPr>
          <p:spPr bwMode="auto">
            <a:xfrm rot="5400000">
              <a:off x="8320235"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grpSp>
        <p:nvGrpSpPr>
          <p:cNvPr id="300" name="Group 299"/>
          <p:cNvGrpSpPr/>
          <p:nvPr/>
        </p:nvGrpSpPr>
        <p:grpSpPr>
          <a:xfrm>
            <a:off x="7339171" y="2761228"/>
            <a:ext cx="177837" cy="83426"/>
            <a:chOff x="7339183" y="2549981"/>
            <a:chExt cx="574851" cy="287205"/>
          </a:xfrm>
        </p:grpSpPr>
        <p:sp>
          <p:nvSpPr>
            <p:cNvPr id="301" name="Rectangle 300"/>
            <p:cNvSpPr/>
            <p:nvPr/>
          </p:nvSpPr>
          <p:spPr bwMode="auto">
            <a:xfrm rot="5400000">
              <a:off x="7483009" y="2406161"/>
              <a:ext cx="287205" cy="574845"/>
            </a:xfrm>
            <a:prstGeom prst="rect">
              <a:avLst/>
            </a:prstGeom>
            <a:solidFill>
              <a:schemeClr val="bg1">
                <a:lumMod val="95000"/>
              </a:schemeClr>
            </a:solidFill>
            <a:ln w="635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02" name="Rectangle 301"/>
            <p:cNvSpPr/>
            <p:nvPr/>
          </p:nvSpPr>
          <p:spPr bwMode="auto">
            <a:xfrm rot="5400000">
              <a:off x="7580202" y="2502181"/>
              <a:ext cx="92807" cy="574845"/>
            </a:xfrm>
            <a:prstGeom prst="rect">
              <a:avLst/>
            </a:prstGeom>
            <a:solidFill>
              <a:srgbClr val="00B050"/>
            </a:solidFill>
            <a:ln w="635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spTree>
    <p:extLst>
      <p:ext uri="{BB962C8B-B14F-4D97-AF65-F5344CB8AC3E}">
        <p14:creationId xmlns:p14="http://schemas.microsoft.com/office/powerpoint/2010/main" val="1417725494"/>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6717" y="266424"/>
            <a:ext cx="8676292" cy="540948"/>
          </a:xfrm>
        </p:spPr>
        <p:txBody>
          <a:bodyPr/>
          <a:lstStyle/>
          <a:p>
            <a:r>
              <a:rPr lang="en-US" dirty="0" smtClean="0"/>
              <a:t>Risk Assessment – Comparing Different ‘Engines’</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13</a:t>
            </a:fld>
            <a:endParaRPr lang="en-US" dirty="0" smtClean="0"/>
          </a:p>
        </p:txBody>
      </p:sp>
      <p:sp>
        <p:nvSpPr>
          <p:cNvPr id="11" name="TextBox 142"/>
          <p:cNvSpPr txBox="1">
            <a:spLocks noChangeArrowheads="1"/>
          </p:cNvSpPr>
          <p:nvPr/>
        </p:nvSpPr>
        <p:spPr bwMode="auto">
          <a:xfrm>
            <a:off x="709416" y="6064200"/>
            <a:ext cx="7866706" cy="369332"/>
          </a:xfrm>
          <a:prstGeom prst="rect">
            <a:avLst/>
          </a:prstGeom>
          <a:noFill/>
          <a:ln w="9525">
            <a:noFill/>
            <a:miter lim="800000"/>
            <a:headEnd/>
            <a:tailEnd/>
          </a:ln>
        </p:spPr>
        <p:txBody>
          <a:bodyPr wrap="square">
            <a:spAutoFit/>
          </a:bodyPr>
          <a:lstStyle/>
          <a:p>
            <a:pPr algn="l"/>
            <a:r>
              <a:rPr lang="en-GB" dirty="0" smtClean="0"/>
              <a:t>Base your design decisions of today on what is really happening today!</a:t>
            </a:r>
          </a:p>
        </p:txBody>
      </p:sp>
      <p:grpSp>
        <p:nvGrpSpPr>
          <p:cNvPr id="8" name="Group 7"/>
          <p:cNvGrpSpPr/>
          <p:nvPr/>
        </p:nvGrpSpPr>
        <p:grpSpPr>
          <a:xfrm>
            <a:off x="6691783" y="3958683"/>
            <a:ext cx="1706108" cy="1823439"/>
            <a:chOff x="6691783" y="3338513"/>
            <a:chExt cx="2171232" cy="2443609"/>
          </a:xfrm>
        </p:grpSpPr>
        <p:sp>
          <p:nvSpPr>
            <p:cNvPr id="128" name="Rectangle 127"/>
            <p:cNvSpPr/>
            <p:nvPr/>
          </p:nvSpPr>
          <p:spPr bwMode="auto">
            <a:xfrm rot="5400000">
              <a:off x="6691823" y="523934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9" name="Rectangle 128"/>
            <p:cNvSpPr/>
            <p:nvPr/>
          </p:nvSpPr>
          <p:spPr bwMode="auto">
            <a:xfrm rot="5400000">
              <a:off x="6691823" y="469660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0" name="Rectangle 129"/>
            <p:cNvSpPr/>
            <p:nvPr/>
          </p:nvSpPr>
          <p:spPr bwMode="auto">
            <a:xfrm rot="5400000">
              <a:off x="6691822" y="415312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1" name="Rectangle 130"/>
            <p:cNvSpPr/>
            <p:nvPr/>
          </p:nvSpPr>
          <p:spPr bwMode="auto">
            <a:xfrm rot="5400000">
              <a:off x="6691822" y="360964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2" name="Rectangle 131"/>
            <p:cNvSpPr/>
            <p:nvPr/>
          </p:nvSpPr>
          <p:spPr bwMode="auto">
            <a:xfrm rot="5400000">
              <a:off x="6827609" y="3202691"/>
              <a:ext cx="271164"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5" name="Rectangle 134"/>
            <p:cNvSpPr/>
            <p:nvPr/>
          </p:nvSpPr>
          <p:spPr bwMode="auto">
            <a:xfrm rot="5400000">
              <a:off x="7234629" y="523934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6" name="Rectangle 135"/>
            <p:cNvSpPr/>
            <p:nvPr/>
          </p:nvSpPr>
          <p:spPr bwMode="auto">
            <a:xfrm rot="5400000">
              <a:off x="7234629" y="469660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7" name="Rectangle 136"/>
            <p:cNvSpPr/>
            <p:nvPr/>
          </p:nvSpPr>
          <p:spPr bwMode="auto">
            <a:xfrm rot="5400000">
              <a:off x="7234628" y="415312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8" name="Rectangle 137"/>
            <p:cNvSpPr/>
            <p:nvPr/>
          </p:nvSpPr>
          <p:spPr bwMode="auto">
            <a:xfrm rot="5400000">
              <a:off x="7234628" y="360964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2" name="Rectangle 141"/>
            <p:cNvSpPr/>
            <p:nvPr/>
          </p:nvSpPr>
          <p:spPr bwMode="auto">
            <a:xfrm rot="5400000">
              <a:off x="7777435" y="523897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3" name="Rectangle 142"/>
            <p:cNvSpPr/>
            <p:nvPr/>
          </p:nvSpPr>
          <p:spPr bwMode="auto">
            <a:xfrm rot="5400000">
              <a:off x="7777435" y="469623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4" name="Rectangle 143"/>
            <p:cNvSpPr/>
            <p:nvPr/>
          </p:nvSpPr>
          <p:spPr bwMode="auto">
            <a:xfrm rot="5400000">
              <a:off x="7777434" y="415275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5" name="Rectangle 144"/>
            <p:cNvSpPr/>
            <p:nvPr/>
          </p:nvSpPr>
          <p:spPr bwMode="auto">
            <a:xfrm rot="5400000">
              <a:off x="7777434" y="360927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9" name="Rectangle 148"/>
            <p:cNvSpPr/>
            <p:nvPr/>
          </p:nvSpPr>
          <p:spPr bwMode="auto">
            <a:xfrm rot="5400000">
              <a:off x="8320241" y="523897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0" name="Rectangle 149"/>
            <p:cNvSpPr/>
            <p:nvPr/>
          </p:nvSpPr>
          <p:spPr bwMode="auto">
            <a:xfrm rot="5400000">
              <a:off x="8320241" y="469623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1" name="Rectangle 150"/>
            <p:cNvSpPr/>
            <p:nvPr/>
          </p:nvSpPr>
          <p:spPr bwMode="auto">
            <a:xfrm rot="5400000">
              <a:off x="8320240" y="415275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2" name="Rectangle 151"/>
            <p:cNvSpPr/>
            <p:nvPr/>
          </p:nvSpPr>
          <p:spPr bwMode="auto">
            <a:xfrm rot="5400000">
              <a:off x="8320240" y="360927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7" name="Rectangle 106"/>
            <p:cNvSpPr/>
            <p:nvPr/>
          </p:nvSpPr>
          <p:spPr bwMode="auto">
            <a:xfrm rot="5400000">
              <a:off x="6691818" y="523823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8" name="Rectangle 107"/>
            <p:cNvSpPr/>
            <p:nvPr/>
          </p:nvSpPr>
          <p:spPr bwMode="auto">
            <a:xfrm rot="5400000">
              <a:off x="6691818" y="469549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9" name="Rectangle 108"/>
            <p:cNvSpPr/>
            <p:nvPr/>
          </p:nvSpPr>
          <p:spPr bwMode="auto">
            <a:xfrm rot="5400000">
              <a:off x="6691817" y="415201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0" name="Rectangle 109"/>
            <p:cNvSpPr/>
            <p:nvPr/>
          </p:nvSpPr>
          <p:spPr bwMode="auto">
            <a:xfrm rot="5400000">
              <a:off x="7234625" y="523823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1" name="Rectangle 110"/>
            <p:cNvSpPr/>
            <p:nvPr/>
          </p:nvSpPr>
          <p:spPr bwMode="auto">
            <a:xfrm rot="5400000">
              <a:off x="7234625" y="469549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2" name="Rectangle 111"/>
            <p:cNvSpPr/>
            <p:nvPr/>
          </p:nvSpPr>
          <p:spPr bwMode="auto">
            <a:xfrm rot="5400000">
              <a:off x="7234624" y="415201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3" name="Rectangle 112"/>
            <p:cNvSpPr/>
            <p:nvPr/>
          </p:nvSpPr>
          <p:spPr bwMode="auto">
            <a:xfrm rot="5400000">
              <a:off x="7777430" y="523786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4" name="Rectangle 113"/>
            <p:cNvSpPr/>
            <p:nvPr/>
          </p:nvSpPr>
          <p:spPr bwMode="auto">
            <a:xfrm rot="5400000">
              <a:off x="7777430" y="469512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5" name="Rectangle 114"/>
            <p:cNvSpPr/>
            <p:nvPr/>
          </p:nvSpPr>
          <p:spPr bwMode="auto">
            <a:xfrm rot="5400000">
              <a:off x="7777429"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6" name="Rectangle 115"/>
            <p:cNvSpPr/>
            <p:nvPr/>
          </p:nvSpPr>
          <p:spPr bwMode="auto">
            <a:xfrm rot="5400000">
              <a:off x="8320236" y="523786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7" name="Rectangle 116"/>
            <p:cNvSpPr/>
            <p:nvPr/>
          </p:nvSpPr>
          <p:spPr bwMode="auto">
            <a:xfrm rot="5400000">
              <a:off x="8320236" y="469512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8" name="Rectangle 117"/>
            <p:cNvSpPr/>
            <p:nvPr/>
          </p:nvSpPr>
          <p:spPr bwMode="auto">
            <a:xfrm rot="5400000">
              <a:off x="8320235"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grpSp>
        <p:nvGrpSpPr>
          <p:cNvPr id="7" name="Group 6"/>
          <p:cNvGrpSpPr/>
          <p:nvPr/>
        </p:nvGrpSpPr>
        <p:grpSpPr>
          <a:xfrm>
            <a:off x="276889" y="3512634"/>
            <a:ext cx="3994028" cy="2283329"/>
            <a:chOff x="276889" y="1755064"/>
            <a:chExt cx="6323266" cy="4040899"/>
          </a:xfrm>
        </p:grpSpPr>
        <p:sp>
          <p:nvSpPr>
            <p:cNvPr id="28" name="Rectangle 27"/>
            <p:cNvSpPr/>
            <p:nvPr/>
          </p:nvSpPr>
          <p:spPr bwMode="auto">
            <a:xfrm rot="5400000">
              <a:off x="276896" y="5209241"/>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9" name="Rectangle 28"/>
            <p:cNvSpPr/>
            <p:nvPr/>
          </p:nvSpPr>
          <p:spPr bwMode="auto">
            <a:xfrm rot="5400000">
              <a:off x="276896" y="46343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0" name="Rectangle 29"/>
            <p:cNvSpPr/>
            <p:nvPr/>
          </p:nvSpPr>
          <p:spPr bwMode="auto">
            <a:xfrm rot="5400000">
              <a:off x="276895" y="40587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1" name="Rectangle 30"/>
            <p:cNvSpPr/>
            <p:nvPr/>
          </p:nvSpPr>
          <p:spPr bwMode="auto">
            <a:xfrm rot="5400000">
              <a:off x="276895" y="34831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2" name="Rectangle 31"/>
            <p:cNvSpPr/>
            <p:nvPr/>
          </p:nvSpPr>
          <p:spPr bwMode="auto">
            <a:xfrm rot="5400000">
              <a:off x="276895" y="29082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3" name="Rectangle 32"/>
            <p:cNvSpPr/>
            <p:nvPr/>
          </p:nvSpPr>
          <p:spPr bwMode="auto">
            <a:xfrm rot="5400000">
              <a:off x="276894" y="23326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4" name="Rectangle 33"/>
            <p:cNvSpPr/>
            <p:nvPr/>
          </p:nvSpPr>
          <p:spPr bwMode="auto">
            <a:xfrm rot="5400000">
              <a:off x="276894" y="17574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 name="Rectangle 36"/>
            <p:cNvSpPr/>
            <p:nvPr/>
          </p:nvSpPr>
          <p:spPr bwMode="auto">
            <a:xfrm rot="5400000">
              <a:off x="851739" y="5209242"/>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 name="Rectangle 37"/>
            <p:cNvSpPr/>
            <p:nvPr/>
          </p:nvSpPr>
          <p:spPr bwMode="auto">
            <a:xfrm rot="5400000">
              <a:off x="851739" y="46343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 name="Rectangle 38"/>
            <p:cNvSpPr/>
            <p:nvPr/>
          </p:nvSpPr>
          <p:spPr bwMode="auto">
            <a:xfrm rot="5400000">
              <a:off x="851738" y="40587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 name="Rectangle 39"/>
            <p:cNvSpPr/>
            <p:nvPr/>
          </p:nvSpPr>
          <p:spPr bwMode="auto">
            <a:xfrm rot="5400000">
              <a:off x="851738" y="34831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 name="Rectangle 40"/>
            <p:cNvSpPr/>
            <p:nvPr/>
          </p:nvSpPr>
          <p:spPr bwMode="auto">
            <a:xfrm rot="5400000">
              <a:off x="851738" y="29082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 name="Rectangle 41"/>
            <p:cNvSpPr/>
            <p:nvPr/>
          </p:nvSpPr>
          <p:spPr bwMode="auto">
            <a:xfrm rot="5400000">
              <a:off x="851737" y="233265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 name="Rectangle 42"/>
            <p:cNvSpPr/>
            <p:nvPr/>
          </p:nvSpPr>
          <p:spPr bwMode="auto">
            <a:xfrm rot="5400000">
              <a:off x="851737" y="17574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4" name="Rectangle 43"/>
            <p:cNvSpPr/>
            <p:nvPr/>
          </p:nvSpPr>
          <p:spPr bwMode="auto">
            <a:xfrm rot="5400000">
              <a:off x="1426581" y="5208849"/>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5" name="Rectangle 44"/>
            <p:cNvSpPr/>
            <p:nvPr/>
          </p:nvSpPr>
          <p:spPr bwMode="auto">
            <a:xfrm rot="5400000">
              <a:off x="1426581" y="46340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6" name="Rectangle 45"/>
            <p:cNvSpPr/>
            <p:nvPr/>
          </p:nvSpPr>
          <p:spPr bwMode="auto">
            <a:xfrm rot="5400000">
              <a:off x="1426580" y="40583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7" name="Rectangle 46"/>
            <p:cNvSpPr/>
            <p:nvPr/>
          </p:nvSpPr>
          <p:spPr bwMode="auto">
            <a:xfrm rot="5400000">
              <a:off x="1426580" y="34827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8" name="Rectangle 47"/>
            <p:cNvSpPr/>
            <p:nvPr/>
          </p:nvSpPr>
          <p:spPr bwMode="auto">
            <a:xfrm rot="5400000">
              <a:off x="1426580" y="29078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9" name="Rectangle 48"/>
            <p:cNvSpPr/>
            <p:nvPr/>
          </p:nvSpPr>
          <p:spPr bwMode="auto">
            <a:xfrm rot="5400000">
              <a:off x="1426579" y="23322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0" name="Rectangle 49"/>
            <p:cNvSpPr/>
            <p:nvPr/>
          </p:nvSpPr>
          <p:spPr bwMode="auto">
            <a:xfrm rot="5400000">
              <a:off x="1426579" y="175702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1" name="Rectangle 50"/>
            <p:cNvSpPr/>
            <p:nvPr/>
          </p:nvSpPr>
          <p:spPr bwMode="auto">
            <a:xfrm rot="5400000">
              <a:off x="2001424" y="5208850"/>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2" name="Rectangle 51"/>
            <p:cNvSpPr/>
            <p:nvPr/>
          </p:nvSpPr>
          <p:spPr bwMode="auto">
            <a:xfrm rot="5400000">
              <a:off x="2001424" y="463400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3" name="Rectangle 52"/>
            <p:cNvSpPr/>
            <p:nvPr/>
          </p:nvSpPr>
          <p:spPr bwMode="auto">
            <a:xfrm rot="5400000">
              <a:off x="2001423" y="405837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4" name="Rectangle 53"/>
            <p:cNvSpPr/>
            <p:nvPr/>
          </p:nvSpPr>
          <p:spPr bwMode="auto">
            <a:xfrm rot="5400000">
              <a:off x="2001423" y="34827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5" name="Rectangle 54"/>
            <p:cNvSpPr/>
            <p:nvPr/>
          </p:nvSpPr>
          <p:spPr bwMode="auto">
            <a:xfrm rot="5400000">
              <a:off x="2001423" y="29078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6" name="Rectangle 55"/>
            <p:cNvSpPr/>
            <p:nvPr/>
          </p:nvSpPr>
          <p:spPr bwMode="auto">
            <a:xfrm rot="5400000">
              <a:off x="2001422" y="23322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7" name="Rectangle 56"/>
            <p:cNvSpPr/>
            <p:nvPr/>
          </p:nvSpPr>
          <p:spPr bwMode="auto">
            <a:xfrm rot="5400000">
              <a:off x="2001422" y="175702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8" name="Rectangle 57"/>
            <p:cNvSpPr/>
            <p:nvPr/>
          </p:nvSpPr>
          <p:spPr bwMode="auto">
            <a:xfrm rot="5400000">
              <a:off x="2576264" y="5208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9" name="Rectangle 58"/>
            <p:cNvSpPr/>
            <p:nvPr/>
          </p:nvSpPr>
          <p:spPr bwMode="auto">
            <a:xfrm rot="5400000">
              <a:off x="2576264" y="46336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0" name="Rectangle 59"/>
            <p:cNvSpPr/>
            <p:nvPr/>
          </p:nvSpPr>
          <p:spPr bwMode="auto">
            <a:xfrm rot="5400000">
              <a:off x="2576263" y="40579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1" name="Rectangle 60"/>
            <p:cNvSpPr/>
            <p:nvPr/>
          </p:nvSpPr>
          <p:spPr bwMode="auto">
            <a:xfrm rot="5400000">
              <a:off x="2576263" y="348234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2" name="Rectangle 61"/>
            <p:cNvSpPr/>
            <p:nvPr/>
          </p:nvSpPr>
          <p:spPr bwMode="auto">
            <a:xfrm rot="5400000">
              <a:off x="2576263" y="290750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3" name="Rectangle 62"/>
            <p:cNvSpPr/>
            <p:nvPr/>
          </p:nvSpPr>
          <p:spPr bwMode="auto">
            <a:xfrm rot="5400000">
              <a:off x="2576262" y="233187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4" name="Rectangle 63"/>
            <p:cNvSpPr/>
            <p:nvPr/>
          </p:nvSpPr>
          <p:spPr bwMode="auto">
            <a:xfrm rot="5400000">
              <a:off x="2576262" y="17566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5" name="Rectangle 64"/>
            <p:cNvSpPr/>
            <p:nvPr/>
          </p:nvSpPr>
          <p:spPr bwMode="auto">
            <a:xfrm rot="5400000">
              <a:off x="3151107" y="52084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6" name="Rectangle 65"/>
            <p:cNvSpPr/>
            <p:nvPr/>
          </p:nvSpPr>
          <p:spPr bwMode="auto">
            <a:xfrm rot="5400000">
              <a:off x="3151107" y="46336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7" name="Rectangle 66"/>
            <p:cNvSpPr/>
            <p:nvPr/>
          </p:nvSpPr>
          <p:spPr bwMode="auto">
            <a:xfrm rot="5400000">
              <a:off x="3151106" y="40579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8" name="Rectangle 67"/>
            <p:cNvSpPr/>
            <p:nvPr/>
          </p:nvSpPr>
          <p:spPr bwMode="auto">
            <a:xfrm rot="5400000">
              <a:off x="3151106" y="348234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9" name="Rectangle 68"/>
            <p:cNvSpPr/>
            <p:nvPr/>
          </p:nvSpPr>
          <p:spPr bwMode="auto">
            <a:xfrm rot="5400000">
              <a:off x="3151106" y="29075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0" name="Rectangle 69"/>
            <p:cNvSpPr/>
            <p:nvPr/>
          </p:nvSpPr>
          <p:spPr bwMode="auto">
            <a:xfrm rot="5400000">
              <a:off x="3151105" y="23318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1" name="Rectangle 70"/>
            <p:cNvSpPr/>
            <p:nvPr/>
          </p:nvSpPr>
          <p:spPr bwMode="auto">
            <a:xfrm rot="5400000">
              <a:off x="3151105" y="175663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2" name="Rectangle 71"/>
            <p:cNvSpPr/>
            <p:nvPr/>
          </p:nvSpPr>
          <p:spPr bwMode="auto">
            <a:xfrm rot="5400000">
              <a:off x="3725949" y="520806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3" name="Rectangle 72"/>
            <p:cNvSpPr/>
            <p:nvPr/>
          </p:nvSpPr>
          <p:spPr bwMode="auto">
            <a:xfrm rot="5400000">
              <a:off x="3725949" y="46332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4" name="Rectangle 73"/>
            <p:cNvSpPr/>
            <p:nvPr/>
          </p:nvSpPr>
          <p:spPr bwMode="auto">
            <a:xfrm rot="5400000">
              <a:off x="3725948" y="40575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5" name="Rectangle 74"/>
            <p:cNvSpPr/>
            <p:nvPr/>
          </p:nvSpPr>
          <p:spPr bwMode="auto">
            <a:xfrm rot="5400000">
              <a:off x="3725948" y="34819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6" name="Rectangle 75"/>
            <p:cNvSpPr/>
            <p:nvPr/>
          </p:nvSpPr>
          <p:spPr bwMode="auto">
            <a:xfrm rot="5400000">
              <a:off x="3725948" y="29071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7" name="Rectangle 76"/>
            <p:cNvSpPr/>
            <p:nvPr/>
          </p:nvSpPr>
          <p:spPr bwMode="auto">
            <a:xfrm rot="5400000">
              <a:off x="3725947" y="23314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8" name="Rectangle 77"/>
            <p:cNvSpPr/>
            <p:nvPr/>
          </p:nvSpPr>
          <p:spPr bwMode="auto">
            <a:xfrm rot="5400000">
              <a:off x="3725947" y="17562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9" name="Rectangle 78"/>
            <p:cNvSpPr/>
            <p:nvPr/>
          </p:nvSpPr>
          <p:spPr bwMode="auto">
            <a:xfrm rot="5400000">
              <a:off x="4300792" y="52080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0" name="Rectangle 79"/>
            <p:cNvSpPr/>
            <p:nvPr/>
          </p:nvSpPr>
          <p:spPr bwMode="auto">
            <a:xfrm rot="5400000">
              <a:off x="4300792" y="46332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1" name="Rectangle 80"/>
            <p:cNvSpPr/>
            <p:nvPr/>
          </p:nvSpPr>
          <p:spPr bwMode="auto">
            <a:xfrm rot="5400000">
              <a:off x="4300791" y="40575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2" name="Rectangle 81"/>
            <p:cNvSpPr/>
            <p:nvPr/>
          </p:nvSpPr>
          <p:spPr bwMode="auto">
            <a:xfrm rot="5400000">
              <a:off x="4300791" y="34819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3" name="Rectangle 82"/>
            <p:cNvSpPr/>
            <p:nvPr/>
          </p:nvSpPr>
          <p:spPr bwMode="auto">
            <a:xfrm rot="5400000">
              <a:off x="4300791" y="29071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4" name="Rectangle 83"/>
            <p:cNvSpPr/>
            <p:nvPr/>
          </p:nvSpPr>
          <p:spPr bwMode="auto">
            <a:xfrm rot="5400000">
              <a:off x="4300790" y="23314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5" name="Rectangle 84"/>
            <p:cNvSpPr/>
            <p:nvPr/>
          </p:nvSpPr>
          <p:spPr bwMode="auto">
            <a:xfrm rot="5400000">
              <a:off x="4300790" y="175624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6" name="Rectangle 85"/>
            <p:cNvSpPr/>
            <p:nvPr/>
          </p:nvSpPr>
          <p:spPr bwMode="auto">
            <a:xfrm rot="5400000">
              <a:off x="4875626"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7" name="Rectangle 86"/>
            <p:cNvSpPr/>
            <p:nvPr/>
          </p:nvSpPr>
          <p:spPr bwMode="auto">
            <a:xfrm rot="5400000">
              <a:off x="4875626"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8" name="Rectangle 87"/>
            <p:cNvSpPr/>
            <p:nvPr/>
          </p:nvSpPr>
          <p:spPr bwMode="auto">
            <a:xfrm rot="5400000">
              <a:off x="4875625"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9" name="Rectangle 88"/>
            <p:cNvSpPr/>
            <p:nvPr/>
          </p:nvSpPr>
          <p:spPr bwMode="auto">
            <a:xfrm rot="5400000">
              <a:off x="4875625"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0" name="Rectangle 89"/>
            <p:cNvSpPr/>
            <p:nvPr/>
          </p:nvSpPr>
          <p:spPr bwMode="auto">
            <a:xfrm rot="5400000">
              <a:off x="4875625" y="290632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1" name="Rectangle 90"/>
            <p:cNvSpPr/>
            <p:nvPr/>
          </p:nvSpPr>
          <p:spPr bwMode="auto">
            <a:xfrm rot="5400000">
              <a:off x="4875624" y="233069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2" name="Rectangle 91"/>
            <p:cNvSpPr/>
            <p:nvPr/>
          </p:nvSpPr>
          <p:spPr bwMode="auto">
            <a:xfrm rot="5400000">
              <a:off x="4875624" y="1755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3" name="Rectangle 92"/>
            <p:cNvSpPr/>
            <p:nvPr/>
          </p:nvSpPr>
          <p:spPr bwMode="auto">
            <a:xfrm rot="5400000">
              <a:off x="5450468"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4" name="Rectangle 93"/>
            <p:cNvSpPr/>
            <p:nvPr/>
          </p:nvSpPr>
          <p:spPr bwMode="auto">
            <a:xfrm rot="5400000">
              <a:off x="5450468"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5" name="Rectangle 94"/>
            <p:cNvSpPr/>
            <p:nvPr/>
          </p:nvSpPr>
          <p:spPr bwMode="auto">
            <a:xfrm rot="5400000">
              <a:off x="5450467"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6" name="Rectangle 95"/>
            <p:cNvSpPr/>
            <p:nvPr/>
          </p:nvSpPr>
          <p:spPr bwMode="auto">
            <a:xfrm rot="5400000">
              <a:off x="5450467"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7" name="Rectangle 96"/>
            <p:cNvSpPr/>
            <p:nvPr/>
          </p:nvSpPr>
          <p:spPr bwMode="auto">
            <a:xfrm rot="5400000">
              <a:off x="5450467" y="29059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8" name="Rectangle 97"/>
            <p:cNvSpPr/>
            <p:nvPr/>
          </p:nvSpPr>
          <p:spPr bwMode="auto">
            <a:xfrm rot="5400000">
              <a:off x="5450466" y="23303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9" name="Rectangle 98"/>
            <p:cNvSpPr/>
            <p:nvPr/>
          </p:nvSpPr>
          <p:spPr bwMode="auto">
            <a:xfrm rot="5400000">
              <a:off x="5450466" y="175506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0" name="Rectangle 99"/>
            <p:cNvSpPr/>
            <p:nvPr/>
          </p:nvSpPr>
          <p:spPr bwMode="auto">
            <a:xfrm rot="5400000">
              <a:off x="6025311"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1" name="Rectangle 100"/>
            <p:cNvSpPr/>
            <p:nvPr/>
          </p:nvSpPr>
          <p:spPr bwMode="auto">
            <a:xfrm rot="5400000">
              <a:off x="6025311"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2" name="Rectangle 101"/>
            <p:cNvSpPr/>
            <p:nvPr/>
          </p:nvSpPr>
          <p:spPr bwMode="auto">
            <a:xfrm rot="5400000">
              <a:off x="6025310"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3" name="Rectangle 102"/>
            <p:cNvSpPr/>
            <p:nvPr/>
          </p:nvSpPr>
          <p:spPr bwMode="auto">
            <a:xfrm rot="5400000">
              <a:off x="6025310"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4" name="Rectangle 103"/>
            <p:cNvSpPr/>
            <p:nvPr/>
          </p:nvSpPr>
          <p:spPr bwMode="auto">
            <a:xfrm rot="5400000">
              <a:off x="6025310" y="29059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5" name="Rectangle 104"/>
            <p:cNvSpPr/>
            <p:nvPr/>
          </p:nvSpPr>
          <p:spPr bwMode="auto">
            <a:xfrm rot="5400000">
              <a:off x="6276835" y="2581828"/>
              <a:ext cx="71792"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1" name="Rectangle 120"/>
            <p:cNvSpPr/>
            <p:nvPr/>
          </p:nvSpPr>
          <p:spPr bwMode="auto">
            <a:xfrm rot="5400000">
              <a:off x="276891" y="463086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2" name="Rectangle 121"/>
            <p:cNvSpPr/>
            <p:nvPr/>
          </p:nvSpPr>
          <p:spPr bwMode="auto">
            <a:xfrm rot="5400000">
              <a:off x="276890" y="40552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4" name="Rectangle 123"/>
            <p:cNvSpPr/>
            <p:nvPr/>
          </p:nvSpPr>
          <p:spPr bwMode="auto">
            <a:xfrm rot="5400000">
              <a:off x="851734" y="463086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5" name="Rectangle 124"/>
            <p:cNvSpPr/>
            <p:nvPr/>
          </p:nvSpPr>
          <p:spPr bwMode="auto">
            <a:xfrm rot="5400000">
              <a:off x="851733" y="405523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6" name="Rectangle 125"/>
            <p:cNvSpPr/>
            <p:nvPr/>
          </p:nvSpPr>
          <p:spPr bwMode="auto">
            <a:xfrm rot="5400000">
              <a:off x="1426576" y="5205315"/>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7" name="Rectangle 126"/>
            <p:cNvSpPr/>
            <p:nvPr/>
          </p:nvSpPr>
          <p:spPr bwMode="auto">
            <a:xfrm rot="5400000">
              <a:off x="1426576" y="463047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3" name="Rectangle 132"/>
            <p:cNvSpPr/>
            <p:nvPr/>
          </p:nvSpPr>
          <p:spPr bwMode="auto">
            <a:xfrm rot="5400000">
              <a:off x="1426575" y="405483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4" name="Rectangle 133"/>
            <p:cNvSpPr/>
            <p:nvPr/>
          </p:nvSpPr>
          <p:spPr bwMode="auto">
            <a:xfrm rot="5400000">
              <a:off x="2001419" y="5205316"/>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9" name="Rectangle 138"/>
            <p:cNvSpPr/>
            <p:nvPr/>
          </p:nvSpPr>
          <p:spPr bwMode="auto">
            <a:xfrm rot="5400000">
              <a:off x="2001419" y="463047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0" name="Rectangle 139"/>
            <p:cNvSpPr/>
            <p:nvPr/>
          </p:nvSpPr>
          <p:spPr bwMode="auto">
            <a:xfrm rot="5400000">
              <a:off x="2001418" y="405484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1" name="Rectangle 140"/>
            <p:cNvSpPr/>
            <p:nvPr/>
          </p:nvSpPr>
          <p:spPr bwMode="auto">
            <a:xfrm rot="5400000">
              <a:off x="2576259" y="520492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6" name="Rectangle 145"/>
            <p:cNvSpPr/>
            <p:nvPr/>
          </p:nvSpPr>
          <p:spPr bwMode="auto">
            <a:xfrm rot="5400000">
              <a:off x="2576259" y="463007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7" name="Rectangle 146"/>
            <p:cNvSpPr/>
            <p:nvPr/>
          </p:nvSpPr>
          <p:spPr bwMode="auto">
            <a:xfrm rot="5400000">
              <a:off x="2576258" y="405444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8" name="Rectangle 147"/>
            <p:cNvSpPr/>
            <p:nvPr/>
          </p:nvSpPr>
          <p:spPr bwMode="auto">
            <a:xfrm rot="5400000">
              <a:off x="3151102" y="520492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3" name="Rectangle 152"/>
            <p:cNvSpPr/>
            <p:nvPr/>
          </p:nvSpPr>
          <p:spPr bwMode="auto">
            <a:xfrm rot="5400000">
              <a:off x="3151102" y="463007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4" name="Rectangle 153"/>
            <p:cNvSpPr/>
            <p:nvPr/>
          </p:nvSpPr>
          <p:spPr bwMode="auto">
            <a:xfrm rot="5400000">
              <a:off x="3151101" y="405444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5" name="Rectangle 154"/>
            <p:cNvSpPr/>
            <p:nvPr/>
          </p:nvSpPr>
          <p:spPr bwMode="auto">
            <a:xfrm rot="5400000">
              <a:off x="3725944" y="520453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7" name="Rectangle 156"/>
            <p:cNvSpPr/>
            <p:nvPr/>
          </p:nvSpPr>
          <p:spPr bwMode="auto">
            <a:xfrm rot="5400000">
              <a:off x="3725944" y="462968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8" name="Rectangle 157"/>
            <p:cNvSpPr/>
            <p:nvPr/>
          </p:nvSpPr>
          <p:spPr bwMode="auto">
            <a:xfrm rot="5400000">
              <a:off x="3725943" y="405405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9" name="Rectangle 158"/>
            <p:cNvSpPr/>
            <p:nvPr/>
          </p:nvSpPr>
          <p:spPr bwMode="auto">
            <a:xfrm rot="5400000">
              <a:off x="4300787" y="52045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0" name="Rectangle 159"/>
            <p:cNvSpPr/>
            <p:nvPr/>
          </p:nvSpPr>
          <p:spPr bwMode="auto">
            <a:xfrm rot="5400000">
              <a:off x="4300787" y="462968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1" name="Rectangle 160"/>
            <p:cNvSpPr/>
            <p:nvPr/>
          </p:nvSpPr>
          <p:spPr bwMode="auto">
            <a:xfrm rot="5400000">
              <a:off x="4300786" y="405405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2" name="Rectangle 161"/>
            <p:cNvSpPr/>
            <p:nvPr/>
          </p:nvSpPr>
          <p:spPr bwMode="auto">
            <a:xfrm rot="5400000">
              <a:off x="4875621" y="520374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3" name="Rectangle 162"/>
            <p:cNvSpPr/>
            <p:nvPr/>
          </p:nvSpPr>
          <p:spPr bwMode="auto">
            <a:xfrm rot="5400000">
              <a:off x="4875621" y="462889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4" name="Rectangle 163"/>
            <p:cNvSpPr/>
            <p:nvPr/>
          </p:nvSpPr>
          <p:spPr bwMode="auto">
            <a:xfrm rot="5400000">
              <a:off x="4875620" y="405326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5" name="Rectangle 164"/>
            <p:cNvSpPr/>
            <p:nvPr/>
          </p:nvSpPr>
          <p:spPr bwMode="auto">
            <a:xfrm rot="5400000">
              <a:off x="5450463" y="520335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6" name="Rectangle 165"/>
            <p:cNvSpPr/>
            <p:nvPr/>
          </p:nvSpPr>
          <p:spPr bwMode="auto">
            <a:xfrm rot="5400000">
              <a:off x="5450463" y="462850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7" name="Rectangle 166"/>
            <p:cNvSpPr/>
            <p:nvPr/>
          </p:nvSpPr>
          <p:spPr bwMode="auto">
            <a:xfrm rot="5400000">
              <a:off x="5450462" y="405287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9" name="Rectangle 168"/>
            <p:cNvSpPr/>
            <p:nvPr/>
          </p:nvSpPr>
          <p:spPr bwMode="auto">
            <a:xfrm rot="5400000">
              <a:off x="2291213" y="3195017"/>
              <a:ext cx="574844" cy="4598730"/>
            </a:xfrm>
            <a:prstGeom prst="rect">
              <a:avLst/>
            </a:prstGeom>
            <a:gradFill>
              <a:gsLst>
                <a:gs pos="0">
                  <a:schemeClr val="accent1">
                    <a:lumMod val="5000"/>
                    <a:lumOff val="95000"/>
                  </a:schemeClr>
                </a:gs>
                <a:gs pos="100000">
                  <a:schemeClr val="tx2">
                    <a:lumMod val="50000"/>
                  </a:schemeClr>
                </a:gs>
                <a:gs pos="0">
                  <a:schemeClr val="tx2">
                    <a:lumMod val="40000"/>
                    <a:lumOff val="60000"/>
                  </a:schemeClr>
                </a:gs>
                <a:gs pos="100000">
                  <a:schemeClr val="tx2">
                    <a:lumMod val="40000"/>
                    <a:lumOff val="60000"/>
                  </a:schemeClr>
                </a:gs>
              </a:gsLst>
              <a:lin ang="5400000" scaled="1"/>
            </a:gra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6" name="Straight Connector 5"/>
            <p:cNvCxnSpPr/>
            <p:nvPr/>
          </p:nvCxnSpPr>
          <p:spPr bwMode="auto">
            <a:xfrm>
              <a:off x="851732"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0" name="Straight Connector 169"/>
            <p:cNvCxnSpPr/>
            <p:nvPr/>
          </p:nvCxnSpPr>
          <p:spPr bwMode="auto">
            <a:xfrm>
              <a:off x="1426574"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1" name="Straight Connector 170"/>
            <p:cNvCxnSpPr/>
            <p:nvPr/>
          </p:nvCxnSpPr>
          <p:spPr bwMode="auto">
            <a:xfrm>
              <a:off x="200141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2" name="Straight Connector 171"/>
            <p:cNvCxnSpPr/>
            <p:nvPr/>
          </p:nvCxnSpPr>
          <p:spPr bwMode="auto">
            <a:xfrm>
              <a:off x="257625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3" name="Straight Connector 172"/>
            <p:cNvCxnSpPr/>
            <p:nvPr/>
          </p:nvCxnSpPr>
          <p:spPr bwMode="auto">
            <a:xfrm>
              <a:off x="3151100"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4" name="Straight Connector 173"/>
            <p:cNvCxnSpPr/>
            <p:nvPr/>
          </p:nvCxnSpPr>
          <p:spPr bwMode="auto">
            <a:xfrm>
              <a:off x="3726648"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5" name="Straight Connector 174"/>
            <p:cNvCxnSpPr/>
            <p:nvPr/>
          </p:nvCxnSpPr>
          <p:spPr bwMode="auto">
            <a:xfrm>
              <a:off x="4300785"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grpSp>
      <p:sp>
        <p:nvSpPr>
          <p:cNvPr id="178" name="Rectangle 177"/>
          <p:cNvSpPr/>
          <p:nvPr/>
        </p:nvSpPr>
        <p:spPr bwMode="auto">
          <a:xfrm rot="5400000">
            <a:off x="6690765" y="5370784"/>
            <a:ext cx="421170" cy="427022"/>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nvGrpSpPr>
          <p:cNvPr id="180" name="Group 179"/>
          <p:cNvGrpSpPr/>
          <p:nvPr/>
        </p:nvGrpSpPr>
        <p:grpSpPr>
          <a:xfrm>
            <a:off x="274517" y="1326314"/>
            <a:ext cx="2391947" cy="1391795"/>
            <a:chOff x="276889" y="1755064"/>
            <a:chExt cx="6323266" cy="4040899"/>
          </a:xfrm>
        </p:grpSpPr>
        <p:sp>
          <p:nvSpPr>
            <p:cNvPr id="181" name="Rectangle 180"/>
            <p:cNvSpPr/>
            <p:nvPr/>
          </p:nvSpPr>
          <p:spPr bwMode="auto">
            <a:xfrm rot="5400000">
              <a:off x="276896" y="5209241"/>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2" name="Rectangle 181"/>
            <p:cNvSpPr/>
            <p:nvPr/>
          </p:nvSpPr>
          <p:spPr bwMode="auto">
            <a:xfrm rot="5400000">
              <a:off x="276896" y="46343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3" name="Rectangle 182"/>
            <p:cNvSpPr/>
            <p:nvPr/>
          </p:nvSpPr>
          <p:spPr bwMode="auto">
            <a:xfrm rot="5400000">
              <a:off x="276895" y="40587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4" name="Rectangle 183"/>
            <p:cNvSpPr/>
            <p:nvPr/>
          </p:nvSpPr>
          <p:spPr bwMode="auto">
            <a:xfrm rot="5400000">
              <a:off x="276895" y="34831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9" name="Rectangle 188"/>
            <p:cNvSpPr/>
            <p:nvPr/>
          </p:nvSpPr>
          <p:spPr bwMode="auto">
            <a:xfrm rot="5400000">
              <a:off x="276895" y="29082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0" name="Rectangle 189"/>
            <p:cNvSpPr/>
            <p:nvPr/>
          </p:nvSpPr>
          <p:spPr bwMode="auto">
            <a:xfrm rot="5400000">
              <a:off x="276894" y="23326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1" name="Rectangle 190"/>
            <p:cNvSpPr/>
            <p:nvPr/>
          </p:nvSpPr>
          <p:spPr bwMode="auto">
            <a:xfrm rot="5400000">
              <a:off x="276894" y="17574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2" name="Rectangle 191"/>
            <p:cNvSpPr/>
            <p:nvPr/>
          </p:nvSpPr>
          <p:spPr bwMode="auto">
            <a:xfrm rot="5400000">
              <a:off x="851739" y="5209242"/>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3" name="Rectangle 192"/>
            <p:cNvSpPr/>
            <p:nvPr/>
          </p:nvSpPr>
          <p:spPr bwMode="auto">
            <a:xfrm rot="5400000">
              <a:off x="851739" y="46343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4" name="Rectangle 193"/>
            <p:cNvSpPr/>
            <p:nvPr/>
          </p:nvSpPr>
          <p:spPr bwMode="auto">
            <a:xfrm rot="5400000">
              <a:off x="851738" y="40587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5" name="Rectangle 194"/>
            <p:cNvSpPr/>
            <p:nvPr/>
          </p:nvSpPr>
          <p:spPr bwMode="auto">
            <a:xfrm rot="5400000">
              <a:off x="851738" y="34831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6" name="Rectangle 195"/>
            <p:cNvSpPr/>
            <p:nvPr/>
          </p:nvSpPr>
          <p:spPr bwMode="auto">
            <a:xfrm rot="5400000">
              <a:off x="851738" y="29082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7" name="Rectangle 196"/>
            <p:cNvSpPr/>
            <p:nvPr/>
          </p:nvSpPr>
          <p:spPr bwMode="auto">
            <a:xfrm rot="5400000">
              <a:off x="851737" y="233265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8" name="Rectangle 197"/>
            <p:cNvSpPr/>
            <p:nvPr/>
          </p:nvSpPr>
          <p:spPr bwMode="auto">
            <a:xfrm rot="5400000">
              <a:off x="851737" y="17574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9" name="Rectangle 198"/>
            <p:cNvSpPr/>
            <p:nvPr/>
          </p:nvSpPr>
          <p:spPr bwMode="auto">
            <a:xfrm rot="5400000">
              <a:off x="1426581" y="5208849"/>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0" name="Rectangle 199"/>
            <p:cNvSpPr/>
            <p:nvPr/>
          </p:nvSpPr>
          <p:spPr bwMode="auto">
            <a:xfrm rot="5400000">
              <a:off x="1426581" y="46340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1" name="Rectangle 200"/>
            <p:cNvSpPr/>
            <p:nvPr/>
          </p:nvSpPr>
          <p:spPr bwMode="auto">
            <a:xfrm rot="5400000">
              <a:off x="1426580" y="40583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2" name="Rectangle 201"/>
            <p:cNvSpPr/>
            <p:nvPr/>
          </p:nvSpPr>
          <p:spPr bwMode="auto">
            <a:xfrm rot="5400000">
              <a:off x="1426580" y="34827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3" name="Rectangle 202"/>
            <p:cNvSpPr/>
            <p:nvPr/>
          </p:nvSpPr>
          <p:spPr bwMode="auto">
            <a:xfrm rot="5400000">
              <a:off x="1426580" y="29078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4" name="Rectangle 203"/>
            <p:cNvSpPr/>
            <p:nvPr/>
          </p:nvSpPr>
          <p:spPr bwMode="auto">
            <a:xfrm rot="5400000">
              <a:off x="1426579" y="23322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5" name="Rectangle 204"/>
            <p:cNvSpPr/>
            <p:nvPr/>
          </p:nvSpPr>
          <p:spPr bwMode="auto">
            <a:xfrm rot="5400000">
              <a:off x="1426579" y="175702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6" name="Rectangle 205"/>
            <p:cNvSpPr/>
            <p:nvPr/>
          </p:nvSpPr>
          <p:spPr bwMode="auto">
            <a:xfrm rot="5400000">
              <a:off x="2001424" y="5208850"/>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7" name="Rectangle 206"/>
            <p:cNvSpPr/>
            <p:nvPr/>
          </p:nvSpPr>
          <p:spPr bwMode="auto">
            <a:xfrm rot="5400000">
              <a:off x="2001424" y="463400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8" name="Rectangle 207"/>
            <p:cNvSpPr/>
            <p:nvPr/>
          </p:nvSpPr>
          <p:spPr bwMode="auto">
            <a:xfrm rot="5400000">
              <a:off x="2001423" y="405837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9" name="Rectangle 208"/>
            <p:cNvSpPr/>
            <p:nvPr/>
          </p:nvSpPr>
          <p:spPr bwMode="auto">
            <a:xfrm rot="5400000">
              <a:off x="2001423" y="34827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0" name="Rectangle 209"/>
            <p:cNvSpPr/>
            <p:nvPr/>
          </p:nvSpPr>
          <p:spPr bwMode="auto">
            <a:xfrm rot="5400000">
              <a:off x="2001423" y="29078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1" name="Rectangle 210"/>
            <p:cNvSpPr/>
            <p:nvPr/>
          </p:nvSpPr>
          <p:spPr bwMode="auto">
            <a:xfrm rot="5400000">
              <a:off x="2001422" y="23322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2" name="Rectangle 211"/>
            <p:cNvSpPr/>
            <p:nvPr/>
          </p:nvSpPr>
          <p:spPr bwMode="auto">
            <a:xfrm rot="5400000">
              <a:off x="2001422" y="175702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3" name="Rectangle 212"/>
            <p:cNvSpPr/>
            <p:nvPr/>
          </p:nvSpPr>
          <p:spPr bwMode="auto">
            <a:xfrm rot="5400000">
              <a:off x="2576264" y="5208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4" name="Rectangle 213"/>
            <p:cNvSpPr/>
            <p:nvPr/>
          </p:nvSpPr>
          <p:spPr bwMode="auto">
            <a:xfrm rot="5400000">
              <a:off x="2576264" y="46336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5" name="Rectangle 214"/>
            <p:cNvSpPr/>
            <p:nvPr/>
          </p:nvSpPr>
          <p:spPr bwMode="auto">
            <a:xfrm rot="5400000">
              <a:off x="2576263" y="40579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6" name="Rectangle 215"/>
            <p:cNvSpPr/>
            <p:nvPr/>
          </p:nvSpPr>
          <p:spPr bwMode="auto">
            <a:xfrm rot="5400000">
              <a:off x="2576263" y="348234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7" name="Rectangle 216"/>
            <p:cNvSpPr/>
            <p:nvPr/>
          </p:nvSpPr>
          <p:spPr bwMode="auto">
            <a:xfrm rot="5400000">
              <a:off x="2576263" y="290750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8" name="Rectangle 217"/>
            <p:cNvSpPr/>
            <p:nvPr/>
          </p:nvSpPr>
          <p:spPr bwMode="auto">
            <a:xfrm rot="5400000">
              <a:off x="2576262" y="233187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9" name="Rectangle 218"/>
            <p:cNvSpPr/>
            <p:nvPr/>
          </p:nvSpPr>
          <p:spPr bwMode="auto">
            <a:xfrm rot="5400000">
              <a:off x="2576262" y="17566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0" name="Rectangle 219"/>
            <p:cNvSpPr/>
            <p:nvPr/>
          </p:nvSpPr>
          <p:spPr bwMode="auto">
            <a:xfrm rot="5400000">
              <a:off x="3151107" y="52084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1" name="Rectangle 220"/>
            <p:cNvSpPr/>
            <p:nvPr/>
          </p:nvSpPr>
          <p:spPr bwMode="auto">
            <a:xfrm rot="5400000">
              <a:off x="3151107" y="46336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2" name="Rectangle 221"/>
            <p:cNvSpPr/>
            <p:nvPr/>
          </p:nvSpPr>
          <p:spPr bwMode="auto">
            <a:xfrm rot="5400000">
              <a:off x="3151106" y="40579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3" name="Rectangle 222"/>
            <p:cNvSpPr/>
            <p:nvPr/>
          </p:nvSpPr>
          <p:spPr bwMode="auto">
            <a:xfrm rot="5400000">
              <a:off x="3151106" y="348234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4" name="Rectangle 223"/>
            <p:cNvSpPr/>
            <p:nvPr/>
          </p:nvSpPr>
          <p:spPr bwMode="auto">
            <a:xfrm rot="5400000">
              <a:off x="3151106" y="29075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5" name="Rectangle 224"/>
            <p:cNvSpPr/>
            <p:nvPr/>
          </p:nvSpPr>
          <p:spPr bwMode="auto">
            <a:xfrm rot="5400000">
              <a:off x="3151105" y="23318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6" name="Rectangle 225"/>
            <p:cNvSpPr/>
            <p:nvPr/>
          </p:nvSpPr>
          <p:spPr bwMode="auto">
            <a:xfrm rot="5400000">
              <a:off x="3151105" y="175663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7" name="Rectangle 226"/>
            <p:cNvSpPr/>
            <p:nvPr/>
          </p:nvSpPr>
          <p:spPr bwMode="auto">
            <a:xfrm rot="5400000">
              <a:off x="3725949" y="520806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8" name="Rectangle 227"/>
            <p:cNvSpPr/>
            <p:nvPr/>
          </p:nvSpPr>
          <p:spPr bwMode="auto">
            <a:xfrm rot="5400000">
              <a:off x="3725949" y="46332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9" name="Rectangle 228"/>
            <p:cNvSpPr/>
            <p:nvPr/>
          </p:nvSpPr>
          <p:spPr bwMode="auto">
            <a:xfrm rot="5400000">
              <a:off x="3725948" y="40575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0" name="Rectangle 229"/>
            <p:cNvSpPr/>
            <p:nvPr/>
          </p:nvSpPr>
          <p:spPr bwMode="auto">
            <a:xfrm rot="5400000">
              <a:off x="3725948" y="34819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1" name="Rectangle 230"/>
            <p:cNvSpPr/>
            <p:nvPr/>
          </p:nvSpPr>
          <p:spPr bwMode="auto">
            <a:xfrm rot="5400000">
              <a:off x="3725948" y="29071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2" name="Rectangle 231"/>
            <p:cNvSpPr/>
            <p:nvPr/>
          </p:nvSpPr>
          <p:spPr bwMode="auto">
            <a:xfrm rot="5400000">
              <a:off x="3725947" y="23314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3" name="Rectangle 232"/>
            <p:cNvSpPr/>
            <p:nvPr/>
          </p:nvSpPr>
          <p:spPr bwMode="auto">
            <a:xfrm rot="5400000">
              <a:off x="3725947" y="17562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4" name="Rectangle 233"/>
            <p:cNvSpPr/>
            <p:nvPr/>
          </p:nvSpPr>
          <p:spPr bwMode="auto">
            <a:xfrm rot="5400000">
              <a:off x="4300792" y="52080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5" name="Rectangle 234"/>
            <p:cNvSpPr/>
            <p:nvPr/>
          </p:nvSpPr>
          <p:spPr bwMode="auto">
            <a:xfrm rot="5400000">
              <a:off x="4300792" y="46332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6" name="Rectangle 235"/>
            <p:cNvSpPr/>
            <p:nvPr/>
          </p:nvSpPr>
          <p:spPr bwMode="auto">
            <a:xfrm rot="5400000">
              <a:off x="4300791" y="40575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7" name="Rectangle 236"/>
            <p:cNvSpPr/>
            <p:nvPr/>
          </p:nvSpPr>
          <p:spPr bwMode="auto">
            <a:xfrm rot="5400000">
              <a:off x="4300791" y="34819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8" name="Rectangle 237"/>
            <p:cNvSpPr/>
            <p:nvPr/>
          </p:nvSpPr>
          <p:spPr bwMode="auto">
            <a:xfrm rot="5400000">
              <a:off x="4300791" y="29071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9" name="Rectangle 238"/>
            <p:cNvSpPr/>
            <p:nvPr/>
          </p:nvSpPr>
          <p:spPr bwMode="auto">
            <a:xfrm rot="5400000">
              <a:off x="4300790" y="23314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0" name="Rectangle 239"/>
            <p:cNvSpPr/>
            <p:nvPr/>
          </p:nvSpPr>
          <p:spPr bwMode="auto">
            <a:xfrm rot="5400000">
              <a:off x="4300790" y="175624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1" name="Rectangle 240"/>
            <p:cNvSpPr/>
            <p:nvPr/>
          </p:nvSpPr>
          <p:spPr bwMode="auto">
            <a:xfrm rot="5400000">
              <a:off x="4875626"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2" name="Rectangle 241"/>
            <p:cNvSpPr/>
            <p:nvPr/>
          </p:nvSpPr>
          <p:spPr bwMode="auto">
            <a:xfrm rot="5400000">
              <a:off x="4875626"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3" name="Rectangle 242"/>
            <p:cNvSpPr/>
            <p:nvPr/>
          </p:nvSpPr>
          <p:spPr bwMode="auto">
            <a:xfrm rot="5400000">
              <a:off x="4875625"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4" name="Rectangle 243"/>
            <p:cNvSpPr/>
            <p:nvPr/>
          </p:nvSpPr>
          <p:spPr bwMode="auto">
            <a:xfrm rot="5400000">
              <a:off x="4875625"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5" name="Rectangle 244"/>
            <p:cNvSpPr/>
            <p:nvPr/>
          </p:nvSpPr>
          <p:spPr bwMode="auto">
            <a:xfrm rot="5400000">
              <a:off x="4875625" y="290632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6" name="Rectangle 245"/>
            <p:cNvSpPr/>
            <p:nvPr/>
          </p:nvSpPr>
          <p:spPr bwMode="auto">
            <a:xfrm rot="5400000">
              <a:off x="4875624" y="233069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7" name="Rectangle 246"/>
            <p:cNvSpPr/>
            <p:nvPr/>
          </p:nvSpPr>
          <p:spPr bwMode="auto">
            <a:xfrm rot="5400000">
              <a:off x="4875624" y="1755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8" name="Rectangle 247"/>
            <p:cNvSpPr/>
            <p:nvPr/>
          </p:nvSpPr>
          <p:spPr bwMode="auto">
            <a:xfrm rot="5400000">
              <a:off x="5450468"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9" name="Rectangle 248"/>
            <p:cNvSpPr/>
            <p:nvPr/>
          </p:nvSpPr>
          <p:spPr bwMode="auto">
            <a:xfrm rot="5400000">
              <a:off x="5450468"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0" name="Rectangle 249"/>
            <p:cNvSpPr/>
            <p:nvPr/>
          </p:nvSpPr>
          <p:spPr bwMode="auto">
            <a:xfrm rot="5400000">
              <a:off x="5450467"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1" name="Rectangle 250"/>
            <p:cNvSpPr/>
            <p:nvPr/>
          </p:nvSpPr>
          <p:spPr bwMode="auto">
            <a:xfrm rot="5400000">
              <a:off x="5450467"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2" name="Rectangle 251"/>
            <p:cNvSpPr/>
            <p:nvPr/>
          </p:nvSpPr>
          <p:spPr bwMode="auto">
            <a:xfrm rot="5400000">
              <a:off x="5450467" y="29059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3" name="Rectangle 252"/>
            <p:cNvSpPr/>
            <p:nvPr/>
          </p:nvSpPr>
          <p:spPr bwMode="auto">
            <a:xfrm rot="5400000">
              <a:off x="5450466" y="23303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4" name="Rectangle 253"/>
            <p:cNvSpPr/>
            <p:nvPr/>
          </p:nvSpPr>
          <p:spPr bwMode="auto">
            <a:xfrm rot="5400000">
              <a:off x="5450466" y="175506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5" name="Rectangle 254"/>
            <p:cNvSpPr/>
            <p:nvPr/>
          </p:nvSpPr>
          <p:spPr bwMode="auto">
            <a:xfrm rot="5400000">
              <a:off x="6025311"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6" name="Rectangle 255"/>
            <p:cNvSpPr/>
            <p:nvPr/>
          </p:nvSpPr>
          <p:spPr bwMode="auto">
            <a:xfrm rot="5400000">
              <a:off x="6025311"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7" name="Rectangle 256"/>
            <p:cNvSpPr/>
            <p:nvPr/>
          </p:nvSpPr>
          <p:spPr bwMode="auto">
            <a:xfrm rot="5400000">
              <a:off x="6025310"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8" name="Rectangle 257"/>
            <p:cNvSpPr/>
            <p:nvPr/>
          </p:nvSpPr>
          <p:spPr bwMode="auto">
            <a:xfrm rot="5400000">
              <a:off x="6025310"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9" name="Rectangle 258"/>
            <p:cNvSpPr/>
            <p:nvPr/>
          </p:nvSpPr>
          <p:spPr bwMode="auto">
            <a:xfrm rot="5400000">
              <a:off x="6025310" y="29059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0" name="Rectangle 259"/>
            <p:cNvSpPr/>
            <p:nvPr/>
          </p:nvSpPr>
          <p:spPr bwMode="auto">
            <a:xfrm rot="5400000">
              <a:off x="6276835" y="2581828"/>
              <a:ext cx="71792"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1" name="Rectangle 260"/>
            <p:cNvSpPr/>
            <p:nvPr/>
          </p:nvSpPr>
          <p:spPr bwMode="auto">
            <a:xfrm rot="5400000">
              <a:off x="276891" y="463086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2" name="Rectangle 261"/>
            <p:cNvSpPr/>
            <p:nvPr/>
          </p:nvSpPr>
          <p:spPr bwMode="auto">
            <a:xfrm rot="5400000">
              <a:off x="276890" y="40552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3" name="Rectangle 262"/>
            <p:cNvSpPr/>
            <p:nvPr/>
          </p:nvSpPr>
          <p:spPr bwMode="auto">
            <a:xfrm rot="5400000">
              <a:off x="851734" y="463086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4" name="Rectangle 263"/>
            <p:cNvSpPr/>
            <p:nvPr/>
          </p:nvSpPr>
          <p:spPr bwMode="auto">
            <a:xfrm rot="5400000">
              <a:off x="851733" y="405523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5" name="Rectangle 264"/>
            <p:cNvSpPr/>
            <p:nvPr/>
          </p:nvSpPr>
          <p:spPr bwMode="auto">
            <a:xfrm rot="5400000">
              <a:off x="1426576" y="5205315"/>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6" name="Rectangle 265"/>
            <p:cNvSpPr/>
            <p:nvPr/>
          </p:nvSpPr>
          <p:spPr bwMode="auto">
            <a:xfrm rot="5400000">
              <a:off x="1426576" y="463047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7" name="Rectangle 266"/>
            <p:cNvSpPr/>
            <p:nvPr/>
          </p:nvSpPr>
          <p:spPr bwMode="auto">
            <a:xfrm rot="5400000">
              <a:off x="1426575" y="405483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8" name="Rectangle 267"/>
            <p:cNvSpPr/>
            <p:nvPr/>
          </p:nvSpPr>
          <p:spPr bwMode="auto">
            <a:xfrm rot="5400000">
              <a:off x="2001419" y="5205316"/>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9" name="Rectangle 268"/>
            <p:cNvSpPr/>
            <p:nvPr/>
          </p:nvSpPr>
          <p:spPr bwMode="auto">
            <a:xfrm rot="5400000">
              <a:off x="2001419" y="463047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0" name="Rectangle 269"/>
            <p:cNvSpPr/>
            <p:nvPr/>
          </p:nvSpPr>
          <p:spPr bwMode="auto">
            <a:xfrm rot="5400000">
              <a:off x="2001418" y="405484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1" name="Rectangle 270"/>
            <p:cNvSpPr/>
            <p:nvPr/>
          </p:nvSpPr>
          <p:spPr bwMode="auto">
            <a:xfrm rot="5400000">
              <a:off x="2576259" y="520492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2" name="Rectangle 271"/>
            <p:cNvSpPr/>
            <p:nvPr/>
          </p:nvSpPr>
          <p:spPr bwMode="auto">
            <a:xfrm rot="5400000">
              <a:off x="2576259" y="463007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3" name="Rectangle 272"/>
            <p:cNvSpPr/>
            <p:nvPr/>
          </p:nvSpPr>
          <p:spPr bwMode="auto">
            <a:xfrm rot="5400000">
              <a:off x="2576258" y="405444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4" name="Rectangle 273"/>
            <p:cNvSpPr/>
            <p:nvPr/>
          </p:nvSpPr>
          <p:spPr bwMode="auto">
            <a:xfrm rot="5400000">
              <a:off x="3151102" y="520492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5" name="Rectangle 274"/>
            <p:cNvSpPr/>
            <p:nvPr/>
          </p:nvSpPr>
          <p:spPr bwMode="auto">
            <a:xfrm rot="5400000">
              <a:off x="3151102" y="463007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6" name="Rectangle 275"/>
            <p:cNvSpPr/>
            <p:nvPr/>
          </p:nvSpPr>
          <p:spPr bwMode="auto">
            <a:xfrm rot="5400000">
              <a:off x="3151101" y="405444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7" name="Rectangle 276"/>
            <p:cNvSpPr/>
            <p:nvPr/>
          </p:nvSpPr>
          <p:spPr bwMode="auto">
            <a:xfrm rot="5400000">
              <a:off x="3725944" y="520453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8" name="Rectangle 277"/>
            <p:cNvSpPr/>
            <p:nvPr/>
          </p:nvSpPr>
          <p:spPr bwMode="auto">
            <a:xfrm rot="5400000">
              <a:off x="3725944" y="462968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9" name="Rectangle 278"/>
            <p:cNvSpPr/>
            <p:nvPr/>
          </p:nvSpPr>
          <p:spPr bwMode="auto">
            <a:xfrm rot="5400000">
              <a:off x="3725943" y="405405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0" name="Rectangle 279"/>
            <p:cNvSpPr/>
            <p:nvPr/>
          </p:nvSpPr>
          <p:spPr bwMode="auto">
            <a:xfrm rot="5400000">
              <a:off x="4300787" y="52045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1" name="Rectangle 280"/>
            <p:cNvSpPr/>
            <p:nvPr/>
          </p:nvSpPr>
          <p:spPr bwMode="auto">
            <a:xfrm rot="5400000">
              <a:off x="4300787" y="462968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2" name="Rectangle 281"/>
            <p:cNvSpPr/>
            <p:nvPr/>
          </p:nvSpPr>
          <p:spPr bwMode="auto">
            <a:xfrm rot="5400000">
              <a:off x="4300786" y="405405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3" name="Rectangle 282"/>
            <p:cNvSpPr/>
            <p:nvPr/>
          </p:nvSpPr>
          <p:spPr bwMode="auto">
            <a:xfrm rot="5400000">
              <a:off x="4875621" y="520374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4" name="Rectangle 283"/>
            <p:cNvSpPr/>
            <p:nvPr/>
          </p:nvSpPr>
          <p:spPr bwMode="auto">
            <a:xfrm rot="5400000">
              <a:off x="4875621" y="462889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5" name="Rectangle 284"/>
            <p:cNvSpPr/>
            <p:nvPr/>
          </p:nvSpPr>
          <p:spPr bwMode="auto">
            <a:xfrm rot="5400000">
              <a:off x="4875620" y="405326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6" name="Rectangle 285"/>
            <p:cNvSpPr/>
            <p:nvPr/>
          </p:nvSpPr>
          <p:spPr bwMode="auto">
            <a:xfrm rot="5400000">
              <a:off x="5450463" y="520335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7" name="Rectangle 286"/>
            <p:cNvSpPr/>
            <p:nvPr/>
          </p:nvSpPr>
          <p:spPr bwMode="auto">
            <a:xfrm rot="5400000">
              <a:off x="5450463" y="462850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8" name="Rectangle 287"/>
            <p:cNvSpPr/>
            <p:nvPr/>
          </p:nvSpPr>
          <p:spPr bwMode="auto">
            <a:xfrm rot="5400000">
              <a:off x="5450462" y="405287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9" name="Rectangle 288"/>
            <p:cNvSpPr/>
            <p:nvPr/>
          </p:nvSpPr>
          <p:spPr bwMode="auto">
            <a:xfrm rot="5400000">
              <a:off x="2291213" y="3195017"/>
              <a:ext cx="574844" cy="4598730"/>
            </a:xfrm>
            <a:prstGeom prst="rect">
              <a:avLst/>
            </a:prstGeom>
            <a:gradFill>
              <a:gsLst>
                <a:gs pos="0">
                  <a:schemeClr val="accent1">
                    <a:lumMod val="5000"/>
                    <a:lumOff val="95000"/>
                  </a:schemeClr>
                </a:gs>
                <a:gs pos="100000">
                  <a:schemeClr val="tx2">
                    <a:lumMod val="50000"/>
                  </a:schemeClr>
                </a:gs>
                <a:gs pos="0">
                  <a:schemeClr val="tx2">
                    <a:lumMod val="40000"/>
                    <a:lumOff val="60000"/>
                  </a:schemeClr>
                </a:gs>
                <a:gs pos="100000">
                  <a:schemeClr val="tx2">
                    <a:lumMod val="40000"/>
                    <a:lumOff val="60000"/>
                  </a:schemeClr>
                </a:gs>
              </a:gsLst>
              <a:lin ang="5400000" scaled="1"/>
            </a:gra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290" name="Straight Connector 289"/>
            <p:cNvCxnSpPr/>
            <p:nvPr/>
          </p:nvCxnSpPr>
          <p:spPr bwMode="auto">
            <a:xfrm>
              <a:off x="851732"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1" name="Straight Connector 290"/>
            <p:cNvCxnSpPr/>
            <p:nvPr/>
          </p:nvCxnSpPr>
          <p:spPr bwMode="auto">
            <a:xfrm>
              <a:off x="1426574"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2" name="Straight Connector 291"/>
            <p:cNvCxnSpPr/>
            <p:nvPr/>
          </p:nvCxnSpPr>
          <p:spPr bwMode="auto">
            <a:xfrm>
              <a:off x="200141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3" name="Straight Connector 292"/>
            <p:cNvCxnSpPr/>
            <p:nvPr/>
          </p:nvCxnSpPr>
          <p:spPr bwMode="auto">
            <a:xfrm>
              <a:off x="257625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4" name="Straight Connector 293"/>
            <p:cNvCxnSpPr/>
            <p:nvPr/>
          </p:nvCxnSpPr>
          <p:spPr bwMode="auto">
            <a:xfrm>
              <a:off x="3151100"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5" name="Straight Connector 294"/>
            <p:cNvCxnSpPr/>
            <p:nvPr/>
          </p:nvCxnSpPr>
          <p:spPr bwMode="auto">
            <a:xfrm>
              <a:off x="3726648"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6" name="Straight Connector 295"/>
            <p:cNvCxnSpPr/>
            <p:nvPr/>
          </p:nvCxnSpPr>
          <p:spPr bwMode="auto">
            <a:xfrm>
              <a:off x="4300785"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grpSp>
      <p:sp>
        <p:nvSpPr>
          <p:cNvPr id="297" name="TextBox 142"/>
          <p:cNvSpPr txBox="1">
            <a:spLocks noChangeArrowheads="1"/>
          </p:cNvSpPr>
          <p:nvPr/>
        </p:nvSpPr>
        <p:spPr bwMode="auto">
          <a:xfrm>
            <a:off x="85611" y="3137291"/>
            <a:ext cx="2117407" cy="369332"/>
          </a:xfrm>
          <a:prstGeom prst="rect">
            <a:avLst/>
          </a:prstGeom>
          <a:solidFill>
            <a:schemeClr val="bg1"/>
          </a:solidFill>
          <a:ln w="9525">
            <a:noFill/>
            <a:miter lim="800000"/>
            <a:headEnd/>
            <a:tailEnd/>
          </a:ln>
        </p:spPr>
        <p:txBody>
          <a:bodyPr wrap="square">
            <a:spAutoFit/>
          </a:bodyPr>
          <a:lstStyle/>
          <a:p>
            <a:r>
              <a:rPr lang="en-GB" dirty="0" smtClean="0"/>
              <a:t>20nm </a:t>
            </a:r>
            <a:r>
              <a:rPr lang="en-GB" dirty="0" err="1" smtClean="0"/>
              <a:t>UltraScale</a:t>
            </a:r>
            <a:endParaRPr lang="en-GB" sz="1800" dirty="0" smtClean="0"/>
          </a:p>
        </p:txBody>
      </p:sp>
      <p:sp>
        <p:nvSpPr>
          <p:cNvPr id="298" name="TextBox 142"/>
          <p:cNvSpPr txBox="1">
            <a:spLocks noChangeArrowheads="1"/>
          </p:cNvSpPr>
          <p:nvPr/>
        </p:nvSpPr>
        <p:spPr bwMode="auto">
          <a:xfrm>
            <a:off x="85610" y="947659"/>
            <a:ext cx="2117407" cy="369332"/>
          </a:xfrm>
          <a:prstGeom prst="rect">
            <a:avLst/>
          </a:prstGeom>
          <a:solidFill>
            <a:schemeClr val="bg1"/>
          </a:solidFill>
          <a:ln w="9525">
            <a:noFill/>
            <a:miter lim="800000"/>
            <a:headEnd/>
            <a:tailEnd/>
          </a:ln>
        </p:spPr>
        <p:txBody>
          <a:bodyPr wrap="square">
            <a:spAutoFit/>
          </a:bodyPr>
          <a:lstStyle/>
          <a:p>
            <a:r>
              <a:rPr lang="en-GB" dirty="0" smtClean="0"/>
              <a:t>16nm </a:t>
            </a:r>
            <a:r>
              <a:rPr lang="en-GB" dirty="0" err="1" smtClean="0"/>
              <a:t>UltraScale</a:t>
            </a:r>
            <a:r>
              <a:rPr lang="en-GB" dirty="0" smtClean="0"/>
              <a:t>+</a:t>
            </a:r>
            <a:endParaRPr lang="en-GB" sz="1800" dirty="0" smtClean="0"/>
          </a:p>
        </p:txBody>
      </p:sp>
      <p:sp>
        <p:nvSpPr>
          <p:cNvPr id="299" name="TextBox 142"/>
          <p:cNvSpPr txBox="1">
            <a:spLocks noChangeArrowheads="1"/>
          </p:cNvSpPr>
          <p:nvPr/>
        </p:nvSpPr>
        <p:spPr bwMode="auto">
          <a:xfrm>
            <a:off x="6458302" y="3519768"/>
            <a:ext cx="2117407" cy="369332"/>
          </a:xfrm>
          <a:prstGeom prst="rect">
            <a:avLst/>
          </a:prstGeom>
          <a:solidFill>
            <a:schemeClr val="bg1"/>
          </a:solidFill>
          <a:ln w="9525">
            <a:noFill/>
            <a:miter lim="800000"/>
            <a:headEnd/>
            <a:tailEnd/>
          </a:ln>
        </p:spPr>
        <p:txBody>
          <a:bodyPr wrap="square">
            <a:spAutoFit/>
          </a:bodyPr>
          <a:lstStyle/>
          <a:p>
            <a:r>
              <a:rPr lang="en-GB" dirty="0" smtClean="0"/>
              <a:t>20nm </a:t>
            </a:r>
            <a:r>
              <a:rPr lang="en-GB" dirty="0" err="1" smtClean="0"/>
              <a:t>UltraScale</a:t>
            </a:r>
            <a:endParaRPr lang="en-GB" sz="1800" dirty="0" smtClean="0"/>
          </a:p>
        </p:txBody>
      </p:sp>
      <p:sp>
        <p:nvSpPr>
          <p:cNvPr id="372" name="Rectangle 371"/>
          <p:cNvSpPr/>
          <p:nvPr/>
        </p:nvSpPr>
        <p:spPr bwMode="auto">
          <a:xfrm rot="5400000">
            <a:off x="4141469" y="2709093"/>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3" name="Rectangle 372"/>
          <p:cNvSpPr/>
          <p:nvPr/>
        </p:nvSpPr>
        <p:spPr bwMode="auto">
          <a:xfrm rot="5400000">
            <a:off x="4141469" y="2134248"/>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4" name="Rectangle 373"/>
          <p:cNvSpPr/>
          <p:nvPr/>
        </p:nvSpPr>
        <p:spPr bwMode="auto">
          <a:xfrm rot="5400000">
            <a:off x="4141468" y="1558617"/>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5" name="Rectangle 374"/>
          <p:cNvSpPr/>
          <p:nvPr/>
        </p:nvSpPr>
        <p:spPr bwMode="auto">
          <a:xfrm rot="5400000">
            <a:off x="4141468" y="983379"/>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6" name="Rectangle 375"/>
          <p:cNvSpPr/>
          <p:nvPr/>
        </p:nvSpPr>
        <p:spPr bwMode="auto">
          <a:xfrm rot="5400000">
            <a:off x="4716312" y="2709094"/>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7" name="Rectangle 376"/>
          <p:cNvSpPr/>
          <p:nvPr/>
        </p:nvSpPr>
        <p:spPr bwMode="auto">
          <a:xfrm rot="5400000">
            <a:off x="4716312" y="2134249"/>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8" name="Rectangle 377"/>
          <p:cNvSpPr/>
          <p:nvPr/>
        </p:nvSpPr>
        <p:spPr bwMode="auto">
          <a:xfrm rot="5400000">
            <a:off x="4716311" y="1558618"/>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9" name="Rectangle 378"/>
          <p:cNvSpPr/>
          <p:nvPr/>
        </p:nvSpPr>
        <p:spPr bwMode="auto">
          <a:xfrm rot="5400000">
            <a:off x="4716311" y="983380"/>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0" name="Rectangle 379"/>
          <p:cNvSpPr/>
          <p:nvPr/>
        </p:nvSpPr>
        <p:spPr bwMode="auto">
          <a:xfrm rot="5400000">
            <a:off x="5291154" y="2708701"/>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1" name="Rectangle 380"/>
          <p:cNvSpPr/>
          <p:nvPr/>
        </p:nvSpPr>
        <p:spPr bwMode="auto">
          <a:xfrm rot="5400000">
            <a:off x="5291154" y="2133856"/>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2" name="Rectangle 381"/>
          <p:cNvSpPr/>
          <p:nvPr/>
        </p:nvSpPr>
        <p:spPr bwMode="auto">
          <a:xfrm rot="5400000">
            <a:off x="5291153" y="1558225"/>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3" name="Rectangle 382"/>
          <p:cNvSpPr/>
          <p:nvPr/>
        </p:nvSpPr>
        <p:spPr bwMode="auto">
          <a:xfrm rot="5400000">
            <a:off x="5291153" y="982987"/>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4" name="Rectangle 383"/>
          <p:cNvSpPr/>
          <p:nvPr/>
        </p:nvSpPr>
        <p:spPr bwMode="auto">
          <a:xfrm rot="5400000">
            <a:off x="5865997" y="2708702"/>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5" name="Rectangle 384"/>
          <p:cNvSpPr/>
          <p:nvPr/>
        </p:nvSpPr>
        <p:spPr bwMode="auto">
          <a:xfrm rot="5400000">
            <a:off x="5865997" y="2133857"/>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6" name="Rectangle 385"/>
          <p:cNvSpPr/>
          <p:nvPr/>
        </p:nvSpPr>
        <p:spPr bwMode="auto">
          <a:xfrm rot="5400000">
            <a:off x="5865996" y="1558226"/>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7" name="Rectangle 386"/>
          <p:cNvSpPr/>
          <p:nvPr/>
        </p:nvSpPr>
        <p:spPr bwMode="auto">
          <a:xfrm rot="5400000">
            <a:off x="5865996" y="982988"/>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8" name="Rectangle 387"/>
          <p:cNvSpPr/>
          <p:nvPr/>
        </p:nvSpPr>
        <p:spPr bwMode="auto">
          <a:xfrm rot="5400000">
            <a:off x="6440837" y="2708308"/>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9" name="Rectangle 388"/>
          <p:cNvSpPr/>
          <p:nvPr/>
        </p:nvSpPr>
        <p:spPr bwMode="auto">
          <a:xfrm rot="5400000">
            <a:off x="6440837" y="2133463"/>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0" name="Rectangle 389"/>
          <p:cNvSpPr/>
          <p:nvPr/>
        </p:nvSpPr>
        <p:spPr bwMode="auto">
          <a:xfrm rot="5400000">
            <a:off x="6440836" y="1557832"/>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1" name="Rectangle 390"/>
          <p:cNvSpPr/>
          <p:nvPr/>
        </p:nvSpPr>
        <p:spPr bwMode="auto">
          <a:xfrm rot="5400000">
            <a:off x="6440836" y="982594"/>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2" name="Rectangle 391"/>
          <p:cNvSpPr/>
          <p:nvPr/>
        </p:nvSpPr>
        <p:spPr bwMode="auto">
          <a:xfrm rot="5400000">
            <a:off x="7015680" y="2708309"/>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3" name="Rectangle 392"/>
          <p:cNvSpPr/>
          <p:nvPr/>
        </p:nvSpPr>
        <p:spPr bwMode="auto">
          <a:xfrm rot="5400000">
            <a:off x="7015680" y="2133464"/>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4" name="Rectangle 393"/>
          <p:cNvSpPr/>
          <p:nvPr/>
        </p:nvSpPr>
        <p:spPr bwMode="auto">
          <a:xfrm rot="5400000">
            <a:off x="7015679" y="1557833"/>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5" name="Rectangle 394"/>
          <p:cNvSpPr/>
          <p:nvPr/>
        </p:nvSpPr>
        <p:spPr bwMode="auto">
          <a:xfrm rot="5400000">
            <a:off x="7015679" y="982595"/>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6" name="Rectangle 395"/>
          <p:cNvSpPr/>
          <p:nvPr/>
        </p:nvSpPr>
        <p:spPr bwMode="auto">
          <a:xfrm rot="5400000">
            <a:off x="7590522" y="2707916"/>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7" name="Rectangle 396"/>
          <p:cNvSpPr/>
          <p:nvPr/>
        </p:nvSpPr>
        <p:spPr bwMode="auto">
          <a:xfrm rot="5400000">
            <a:off x="7590522" y="2133071"/>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8" name="Rectangle 397"/>
          <p:cNvSpPr/>
          <p:nvPr/>
        </p:nvSpPr>
        <p:spPr bwMode="auto">
          <a:xfrm rot="5400000">
            <a:off x="7590521" y="1557440"/>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9" name="Rectangle 398"/>
          <p:cNvSpPr/>
          <p:nvPr/>
        </p:nvSpPr>
        <p:spPr bwMode="auto">
          <a:xfrm rot="5400000">
            <a:off x="7590521" y="982202"/>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0" name="Rectangle 399"/>
          <p:cNvSpPr/>
          <p:nvPr/>
        </p:nvSpPr>
        <p:spPr bwMode="auto">
          <a:xfrm rot="5400000">
            <a:off x="8165365" y="2707917"/>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1" name="Rectangle 400"/>
          <p:cNvSpPr/>
          <p:nvPr/>
        </p:nvSpPr>
        <p:spPr bwMode="auto">
          <a:xfrm rot="5400000">
            <a:off x="8165365" y="2133072"/>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2" name="Rectangle 401"/>
          <p:cNvSpPr/>
          <p:nvPr/>
        </p:nvSpPr>
        <p:spPr bwMode="auto">
          <a:xfrm rot="5400000">
            <a:off x="8165364" y="1557441"/>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3" name="Rectangle 402"/>
          <p:cNvSpPr/>
          <p:nvPr/>
        </p:nvSpPr>
        <p:spPr bwMode="auto">
          <a:xfrm rot="5400000">
            <a:off x="8165364" y="982203"/>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 name="TextBox 142"/>
          <p:cNvSpPr txBox="1">
            <a:spLocks noChangeArrowheads="1"/>
          </p:cNvSpPr>
          <p:nvPr/>
        </p:nvSpPr>
        <p:spPr bwMode="auto">
          <a:xfrm>
            <a:off x="5129216" y="1662676"/>
            <a:ext cx="2842142" cy="923330"/>
          </a:xfrm>
          <a:prstGeom prst="rect">
            <a:avLst/>
          </a:prstGeom>
          <a:solidFill>
            <a:schemeClr val="bg1"/>
          </a:solidFill>
          <a:ln w="9525">
            <a:noFill/>
            <a:miter lim="800000"/>
            <a:headEnd/>
            <a:tailEnd/>
          </a:ln>
        </p:spPr>
        <p:txBody>
          <a:bodyPr wrap="square">
            <a:spAutoFit/>
          </a:bodyPr>
          <a:lstStyle/>
          <a:p>
            <a:r>
              <a:rPr lang="en-GB" dirty="0" smtClean="0"/>
              <a:t>0.15Mb of </a:t>
            </a:r>
            <a:r>
              <a:rPr lang="en-GB" sz="1800" dirty="0" smtClean="0"/>
              <a:t>flip-flops fabricated using a typical ASIC process</a:t>
            </a:r>
          </a:p>
        </p:txBody>
      </p:sp>
      <p:grpSp>
        <p:nvGrpSpPr>
          <p:cNvPr id="405" name="Group 404"/>
          <p:cNvGrpSpPr/>
          <p:nvPr/>
        </p:nvGrpSpPr>
        <p:grpSpPr>
          <a:xfrm>
            <a:off x="2858152" y="1802463"/>
            <a:ext cx="874173" cy="892054"/>
            <a:chOff x="6691783" y="3338513"/>
            <a:chExt cx="2171232" cy="2443609"/>
          </a:xfrm>
        </p:grpSpPr>
        <p:sp>
          <p:nvSpPr>
            <p:cNvPr id="406" name="Rectangle 405"/>
            <p:cNvSpPr/>
            <p:nvPr/>
          </p:nvSpPr>
          <p:spPr bwMode="auto">
            <a:xfrm rot="5400000">
              <a:off x="6691823" y="523934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7" name="Rectangle 406"/>
            <p:cNvSpPr/>
            <p:nvPr/>
          </p:nvSpPr>
          <p:spPr bwMode="auto">
            <a:xfrm rot="5400000">
              <a:off x="6691823" y="469660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8" name="Rectangle 407"/>
            <p:cNvSpPr/>
            <p:nvPr/>
          </p:nvSpPr>
          <p:spPr bwMode="auto">
            <a:xfrm rot="5400000">
              <a:off x="6691822" y="415312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9" name="Rectangle 408"/>
            <p:cNvSpPr/>
            <p:nvPr/>
          </p:nvSpPr>
          <p:spPr bwMode="auto">
            <a:xfrm rot="5400000">
              <a:off x="6691822" y="360964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0" name="Rectangle 409"/>
            <p:cNvSpPr/>
            <p:nvPr/>
          </p:nvSpPr>
          <p:spPr bwMode="auto">
            <a:xfrm rot="5400000">
              <a:off x="6827609" y="3202691"/>
              <a:ext cx="271164"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1" name="Rectangle 410"/>
            <p:cNvSpPr/>
            <p:nvPr/>
          </p:nvSpPr>
          <p:spPr bwMode="auto">
            <a:xfrm rot="5400000">
              <a:off x="7234629" y="523934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2" name="Rectangle 411"/>
            <p:cNvSpPr/>
            <p:nvPr/>
          </p:nvSpPr>
          <p:spPr bwMode="auto">
            <a:xfrm rot="5400000">
              <a:off x="7234629" y="469660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3" name="Rectangle 412"/>
            <p:cNvSpPr/>
            <p:nvPr/>
          </p:nvSpPr>
          <p:spPr bwMode="auto">
            <a:xfrm rot="5400000">
              <a:off x="7234628" y="415312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4" name="Rectangle 413"/>
            <p:cNvSpPr/>
            <p:nvPr/>
          </p:nvSpPr>
          <p:spPr bwMode="auto">
            <a:xfrm rot="5400000">
              <a:off x="7234628" y="360964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5" name="Rectangle 414"/>
            <p:cNvSpPr/>
            <p:nvPr/>
          </p:nvSpPr>
          <p:spPr bwMode="auto">
            <a:xfrm rot="5400000">
              <a:off x="7777435" y="523897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6" name="Rectangle 415"/>
            <p:cNvSpPr/>
            <p:nvPr/>
          </p:nvSpPr>
          <p:spPr bwMode="auto">
            <a:xfrm rot="5400000">
              <a:off x="7777435" y="469623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7" name="Rectangle 416"/>
            <p:cNvSpPr/>
            <p:nvPr/>
          </p:nvSpPr>
          <p:spPr bwMode="auto">
            <a:xfrm rot="5400000">
              <a:off x="7777434" y="415275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8" name="Rectangle 417"/>
            <p:cNvSpPr/>
            <p:nvPr/>
          </p:nvSpPr>
          <p:spPr bwMode="auto">
            <a:xfrm rot="5400000">
              <a:off x="7777434" y="360927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9" name="Rectangle 418"/>
            <p:cNvSpPr/>
            <p:nvPr/>
          </p:nvSpPr>
          <p:spPr bwMode="auto">
            <a:xfrm rot="5400000">
              <a:off x="8320241" y="523897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0" name="Rectangle 419"/>
            <p:cNvSpPr/>
            <p:nvPr/>
          </p:nvSpPr>
          <p:spPr bwMode="auto">
            <a:xfrm rot="5400000">
              <a:off x="8320241" y="469623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1" name="Rectangle 420"/>
            <p:cNvSpPr/>
            <p:nvPr/>
          </p:nvSpPr>
          <p:spPr bwMode="auto">
            <a:xfrm rot="5400000">
              <a:off x="8320240" y="415275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2" name="Rectangle 421"/>
            <p:cNvSpPr/>
            <p:nvPr/>
          </p:nvSpPr>
          <p:spPr bwMode="auto">
            <a:xfrm rot="5400000">
              <a:off x="8320240" y="360927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3" name="Rectangle 422"/>
            <p:cNvSpPr/>
            <p:nvPr/>
          </p:nvSpPr>
          <p:spPr bwMode="auto">
            <a:xfrm rot="5400000">
              <a:off x="6691818" y="523823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4" name="Rectangle 423"/>
            <p:cNvSpPr/>
            <p:nvPr/>
          </p:nvSpPr>
          <p:spPr bwMode="auto">
            <a:xfrm rot="5400000">
              <a:off x="6691818" y="469549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5" name="Rectangle 424"/>
            <p:cNvSpPr/>
            <p:nvPr/>
          </p:nvSpPr>
          <p:spPr bwMode="auto">
            <a:xfrm rot="5400000">
              <a:off x="6691817" y="415201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6" name="Rectangle 425"/>
            <p:cNvSpPr/>
            <p:nvPr/>
          </p:nvSpPr>
          <p:spPr bwMode="auto">
            <a:xfrm rot="5400000">
              <a:off x="7234625" y="523823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7" name="Rectangle 426"/>
            <p:cNvSpPr/>
            <p:nvPr/>
          </p:nvSpPr>
          <p:spPr bwMode="auto">
            <a:xfrm rot="5400000">
              <a:off x="7234625" y="469549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8" name="Rectangle 427"/>
            <p:cNvSpPr/>
            <p:nvPr/>
          </p:nvSpPr>
          <p:spPr bwMode="auto">
            <a:xfrm rot="5400000">
              <a:off x="7234624" y="415201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9" name="Rectangle 428"/>
            <p:cNvSpPr/>
            <p:nvPr/>
          </p:nvSpPr>
          <p:spPr bwMode="auto">
            <a:xfrm rot="5400000">
              <a:off x="7777430" y="523786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0" name="Rectangle 429"/>
            <p:cNvSpPr/>
            <p:nvPr/>
          </p:nvSpPr>
          <p:spPr bwMode="auto">
            <a:xfrm rot="5400000">
              <a:off x="7777430" y="469512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1" name="Rectangle 430"/>
            <p:cNvSpPr/>
            <p:nvPr/>
          </p:nvSpPr>
          <p:spPr bwMode="auto">
            <a:xfrm rot="5400000">
              <a:off x="7777429"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2" name="Rectangle 431"/>
            <p:cNvSpPr/>
            <p:nvPr/>
          </p:nvSpPr>
          <p:spPr bwMode="auto">
            <a:xfrm rot="5400000">
              <a:off x="8320236" y="523786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3" name="Rectangle 432"/>
            <p:cNvSpPr/>
            <p:nvPr/>
          </p:nvSpPr>
          <p:spPr bwMode="auto">
            <a:xfrm rot="5400000">
              <a:off x="8320236" y="469512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4" name="Rectangle 433"/>
            <p:cNvSpPr/>
            <p:nvPr/>
          </p:nvSpPr>
          <p:spPr bwMode="auto">
            <a:xfrm rot="5400000">
              <a:off x="8320235"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spTree>
    <p:extLst>
      <p:ext uri="{BB962C8B-B14F-4D97-AF65-F5344CB8AC3E}">
        <p14:creationId xmlns:p14="http://schemas.microsoft.com/office/powerpoint/2010/main" val="335251268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Rectangle 132"/>
          <p:cNvSpPr>
            <a:spLocks noChangeArrowheads="1"/>
          </p:cNvSpPr>
          <p:nvPr/>
        </p:nvSpPr>
        <p:spPr bwMode="auto">
          <a:xfrm>
            <a:off x="8354708" y="4399182"/>
            <a:ext cx="251949" cy="2013874"/>
          </a:xfrm>
          <a:prstGeom prst="rect">
            <a:avLst/>
          </a:prstGeom>
          <a:solidFill>
            <a:srgbClr val="00B050">
              <a:alpha val="31000"/>
            </a:srgbClr>
          </a:solidFill>
          <a:ln w="19050" algn="ctr">
            <a:noFill/>
            <a:round/>
            <a:headEnd/>
            <a:tailEnd/>
          </a:ln>
        </p:spPr>
        <p:txBody>
          <a:bodyPr anchor="ctr"/>
          <a:lstStyle/>
          <a:p>
            <a:endParaRPr lang="en-US">
              <a:solidFill>
                <a:srgbClr val="000000"/>
              </a:solidFill>
            </a:endParaRPr>
          </a:p>
        </p:txBody>
      </p:sp>
      <p:sp>
        <p:nvSpPr>
          <p:cNvPr id="199" name="Rectangle 132"/>
          <p:cNvSpPr>
            <a:spLocks noChangeArrowheads="1"/>
          </p:cNvSpPr>
          <p:nvPr/>
        </p:nvSpPr>
        <p:spPr bwMode="auto">
          <a:xfrm>
            <a:off x="7034186" y="4399182"/>
            <a:ext cx="251949" cy="2013874"/>
          </a:xfrm>
          <a:prstGeom prst="rect">
            <a:avLst/>
          </a:prstGeom>
          <a:solidFill>
            <a:srgbClr val="00B050">
              <a:alpha val="31000"/>
            </a:srgbClr>
          </a:solidFill>
          <a:ln w="19050" algn="ctr">
            <a:noFill/>
            <a:round/>
            <a:headEnd/>
            <a:tailEnd/>
          </a:ln>
        </p:spPr>
        <p:txBody>
          <a:bodyPr anchor="ctr"/>
          <a:lstStyle/>
          <a:p>
            <a:endParaRPr lang="en-US">
              <a:solidFill>
                <a:srgbClr val="000000"/>
              </a:solidFill>
            </a:endParaRPr>
          </a:p>
        </p:txBody>
      </p:sp>
      <p:sp>
        <p:nvSpPr>
          <p:cNvPr id="5" name="Title 4"/>
          <p:cNvSpPr>
            <a:spLocks noGrp="1"/>
          </p:cNvSpPr>
          <p:nvPr>
            <p:ph type="title"/>
          </p:nvPr>
        </p:nvSpPr>
        <p:spPr>
          <a:xfrm>
            <a:off x="159325" y="295275"/>
            <a:ext cx="8229600" cy="540948"/>
          </a:xfrm>
        </p:spPr>
        <p:txBody>
          <a:bodyPr/>
          <a:lstStyle/>
          <a:p>
            <a:r>
              <a:rPr lang="en-US" dirty="0" smtClean="0"/>
              <a:t>What effects do upsets actually have?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14</a:t>
            </a:fld>
            <a:endParaRPr lang="en-US" dirty="0" smtClean="0"/>
          </a:p>
        </p:txBody>
      </p:sp>
      <p:sp>
        <p:nvSpPr>
          <p:cNvPr id="11" name="TextBox 142"/>
          <p:cNvSpPr txBox="1">
            <a:spLocks noChangeArrowheads="1"/>
          </p:cNvSpPr>
          <p:nvPr/>
        </p:nvSpPr>
        <p:spPr bwMode="auto">
          <a:xfrm>
            <a:off x="433676" y="857043"/>
            <a:ext cx="3220228" cy="369332"/>
          </a:xfrm>
          <a:prstGeom prst="rect">
            <a:avLst/>
          </a:prstGeom>
          <a:noFill/>
          <a:ln w="9525">
            <a:noFill/>
            <a:miter lim="800000"/>
            <a:headEnd/>
            <a:tailEnd/>
          </a:ln>
        </p:spPr>
        <p:txBody>
          <a:bodyPr wrap="square">
            <a:spAutoFit/>
          </a:bodyPr>
          <a:lstStyle/>
          <a:p>
            <a:pPr algn="l"/>
            <a:r>
              <a:rPr lang="en-GB" dirty="0" smtClean="0"/>
              <a:t>Switch Matrix (i.e. routing)</a:t>
            </a:r>
            <a:endParaRPr lang="en-US" sz="1800" dirty="0"/>
          </a:p>
        </p:txBody>
      </p:sp>
      <p:cxnSp>
        <p:nvCxnSpPr>
          <p:cNvPr id="70" name="Straight Connector 15"/>
          <p:cNvCxnSpPr>
            <a:cxnSpLocks noChangeShapeType="1"/>
          </p:cNvCxnSpPr>
          <p:nvPr/>
        </p:nvCxnSpPr>
        <p:spPr bwMode="auto">
          <a:xfrm flipH="1">
            <a:off x="5926143" y="2415365"/>
            <a:ext cx="2063843" cy="0"/>
          </a:xfrm>
          <a:prstGeom prst="line">
            <a:avLst/>
          </a:prstGeom>
          <a:noFill/>
          <a:ln w="19050" algn="ctr">
            <a:solidFill>
              <a:schemeClr val="tx1"/>
            </a:solidFill>
            <a:round/>
            <a:headEnd/>
            <a:tailEnd/>
          </a:ln>
        </p:spPr>
      </p:cxnSp>
      <p:sp>
        <p:nvSpPr>
          <p:cNvPr id="72" name="Flowchart: Delay 27"/>
          <p:cNvSpPr>
            <a:spLocks noChangeArrowheads="1"/>
          </p:cNvSpPr>
          <p:nvPr/>
        </p:nvSpPr>
        <p:spPr bwMode="auto">
          <a:xfrm>
            <a:off x="5299078" y="2505852"/>
            <a:ext cx="450850" cy="539750"/>
          </a:xfrm>
          <a:prstGeom prst="flowChartDelay">
            <a:avLst/>
          </a:prstGeom>
          <a:noFill/>
          <a:ln w="19050" algn="ctr">
            <a:solidFill>
              <a:schemeClr val="tx1"/>
            </a:solidFill>
            <a:round/>
            <a:headEnd/>
            <a:tailEnd/>
          </a:ln>
        </p:spPr>
        <p:txBody>
          <a:bodyPr anchor="ctr"/>
          <a:lstStyle/>
          <a:p>
            <a:endParaRPr lang="en-US">
              <a:solidFill>
                <a:srgbClr val="000000"/>
              </a:solidFill>
            </a:endParaRPr>
          </a:p>
        </p:txBody>
      </p:sp>
      <p:cxnSp>
        <p:nvCxnSpPr>
          <p:cNvPr id="73" name="Straight Connector 29"/>
          <p:cNvCxnSpPr>
            <a:cxnSpLocks noChangeShapeType="1"/>
          </p:cNvCxnSpPr>
          <p:nvPr/>
        </p:nvCxnSpPr>
        <p:spPr bwMode="auto">
          <a:xfrm flipH="1">
            <a:off x="5749929" y="2775726"/>
            <a:ext cx="176212" cy="2"/>
          </a:xfrm>
          <a:prstGeom prst="line">
            <a:avLst/>
          </a:prstGeom>
          <a:noFill/>
          <a:ln w="19050" algn="ctr">
            <a:solidFill>
              <a:schemeClr val="tx1"/>
            </a:solidFill>
            <a:round/>
            <a:headEnd/>
            <a:tailEnd/>
          </a:ln>
        </p:spPr>
      </p:cxnSp>
      <p:cxnSp>
        <p:nvCxnSpPr>
          <p:cNvPr id="74" name="Straight Connector 30"/>
          <p:cNvCxnSpPr>
            <a:cxnSpLocks noChangeShapeType="1"/>
          </p:cNvCxnSpPr>
          <p:nvPr/>
        </p:nvCxnSpPr>
        <p:spPr bwMode="auto">
          <a:xfrm flipH="1" flipV="1">
            <a:off x="1152667" y="2198011"/>
            <a:ext cx="3714612" cy="13871"/>
          </a:xfrm>
          <a:prstGeom prst="line">
            <a:avLst/>
          </a:prstGeom>
          <a:noFill/>
          <a:ln w="19050" algn="ctr">
            <a:solidFill>
              <a:schemeClr val="tx1"/>
            </a:solidFill>
            <a:round/>
            <a:headEnd/>
            <a:tailEnd/>
          </a:ln>
        </p:spPr>
      </p:cxnSp>
      <p:cxnSp>
        <p:nvCxnSpPr>
          <p:cNvPr id="75" name="Straight Connector 31"/>
          <p:cNvCxnSpPr>
            <a:cxnSpLocks noChangeShapeType="1"/>
          </p:cNvCxnSpPr>
          <p:nvPr/>
        </p:nvCxnSpPr>
        <p:spPr bwMode="auto">
          <a:xfrm flipH="1" flipV="1">
            <a:off x="1149492" y="2951938"/>
            <a:ext cx="4149587" cy="4764"/>
          </a:xfrm>
          <a:prstGeom prst="line">
            <a:avLst/>
          </a:prstGeom>
          <a:noFill/>
          <a:ln w="19050" algn="ctr">
            <a:solidFill>
              <a:schemeClr val="tx1"/>
            </a:solidFill>
            <a:round/>
            <a:headEnd/>
            <a:tailEnd/>
          </a:ln>
        </p:spPr>
      </p:cxnSp>
      <p:sp>
        <p:nvSpPr>
          <p:cNvPr id="82" name="TextBox 53"/>
          <p:cNvSpPr txBox="1">
            <a:spLocks noChangeArrowheads="1"/>
          </p:cNvSpPr>
          <p:nvPr/>
        </p:nvSpPr>
        <p:spPr bwMode="auto">
          <a:xfrm>
            <a:off x="4514853" y="2582051"/>
            <a:ext cx="333375" cy="369887"/>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0</a:t>
            </a:r>
            <a:endParaRPr lang="en-US" baseline="-25000" dirty="0">
              <a:solidFill>
                <a:srgbClr val="000000"/>
              </a:solidFill>
            </a:endParaRPr>
          </a:p>
        </p:txBody>
      </p:sp>
      <p:sp>
        <p:nvSpPr>
          <p:cNvPr id="83" name="TextBox 55"/>
          <p:cNvSpPr txBox="1">
            <a:spLocks noChangeArrowheads="1"/>
          </p:cNvSpPr>
          <p:nvPr/>
        </p:nvSpPr>
        <p:spPr bwMode="auto">
          <a:xfrm>
            <a:off x="4514852" y="2236731"/>
            <a:ext cx="333375" cy="368300"/>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1</a:t>
            </a:r>
            <a:endParaRPr lang="en-US" baseline="-25000" dirty="0">
              <a:solidFill>
                <a:srgbClr val="000000"/>
              </a:solidFill>
            </a:endParaRPr>
          </a:p>
        </p:txBody>
      </p:sp>
      <p:sp>
        <p:nvSpPr>
          <p:cNvPr id="84" name="TextBox 56"/>
          <p:cNvSpPr txBox="1">
            <a:spLocks noChangeArrowheads="1"/>
          </p:cNvSpPr>
          <p:nvPr/>
        </p:nvSpPr>
        <p:spPr bwMode="auto">
          <a:xfrm>
            <a:off x="4493031" y="1828123"/>
            <a:ext cx="333375" cy="369888"/>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2</a:t>
            </a:r>
            <a:endParaRPr lang="en-US" baseline="-25000" dirty="0">
              <a:solidFill>
                <a:srgbClr val="000000"/>
              </a:solidFill>
            </a:endParaRPr>
          </a:p>
        </p:txBody>
      </p:sp>
      <p:sp>
        <p:nvSpPr>
          <p:cNvPr id="85" name="TextBox 57"/>
          <p:cNvSpPr txBox="1">
            <a:spLocks noChangeArrowheads="1"/>
          </p:cNvSpPr>
          <p:nvPr/>
        </p:nvSpPr>
        <p:spPr bwMode="auto">
          <a:xfrm>
            <a:off x="6143923" y="2088231"/>
            <a:ext cx="363537" cy="368300"/>
          </a:xfrm>
          <a:prstGeom prst="rect">
            <a:avLst/>
          </a:prstGeom>
          <a:noFill/>
          <a:ln w="9525">
            <a:noFill/>
            <a:miter lim="800000"/>
            <a:headEnd/>
            <a:tailEnd/>
          </a:ln>
        </p:spPr>
        <p:txBody>
          <a:bodyPr wrap="none">
            <a:spAutoFit/>
          </a:bodyPr>
          <a:lstStyle/>
          <a:p>
            <a:r>
              <a:rPr lang="en-GB" dirty="0">
                <a:solidFill>
                  <a:srgbClr val="000000"/>
                </a:solidFill>
              </a:rPr>
              <a:t>O</a:t>
            </a:r>
            <a:endParaRPr lang="en-US" baseline="-25000" dirty="0">
              <a:solidFill>
                <a:srgbClr val="000000"/>
              </a:solidFill>
            </a:endParaRPr>
          </a:p>
        </p:txBody>
      </p:sp>
      <p:cxnSp>
        <p:nvCxnSpPr>
          <p:cNvPr id="87" name="Straight Connector 61"/>
          <p:cNvCxnSpPr>
            <a:cxnSpLocks noChangeShapeType="1"/>
          </p:cNvCxnSpPr>
          <p:nvPr/>
        </p:nvCxnSpPr>
        <p:spPr bwMode="auto">
          <a:xfrm>
            <a:off x="2981175" y="1289014"/>
            <a:ext cx="0" cy="3280447"/>
          </a:xfrm>
          <a:prstGeom prst="line">
            <a:avLst/>
          </a:prstGeom>
          <a:noFill/>
          <a:ln w="19050" algn="ctr">
            <a:solidFill>
              <a:schemeClr val="tx1"/>
            </a:solidFill>
            <a:round/>
            <a:headEnd/>
            <a:tailEnd/>
          </a:ln>
        </p:spPr>
      </p:cxnSp>
      <p:sp>
        <p:nvSpPr>
          <p:cNvPr id="115" name="Rectangle 132"/>
          <p:cNvSpPr>
            <a:spLocks noChangeArrowheads="1"/>
          </p:cNvSpPr>
          <p:nvPr/>
        </p:nvSpPr>
        <p:spPr bwMode="auto">
          <a:xfrm>
            <a:off x="6996210" y="2638219"/>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116" name="Straight Connector 133"/>
          <p:cNvCxnSpPr>
            <a:cxnSpLocks noChangeShapeType="1"/>
          </p:cNvCxnSpPr>
          <p:nvPr/>
        </p:nvCxnSpPr>
        <p:spPr bwMode="auto">
          <a:xfrm rot="16200000" flipH="1">
            <a:off x="6996210" y="3087481"/>
            <a:ext cx="90488" cy="90487"/>
          </a:xfrm>
          <a:prstGeom prst="line">
            <a:avLst/>
          </a:prstGeom>
          <a:noFill/>
          <a:ln w="19050" algn="ctr">
            <a:solidFill>
              <a:schemeClr val="tx1"/>
            </a:solidFill>
            <a:round/>
            <a:headEnd/>
            <a:tailEnd/>
          </a:ln>
        </p:spPr>
      </p:cxnSp>
      <p:cxnSp>
        <p:nvCxnSpPr>
          <p:cNvPr id="117" name="Straight Connector 134"/>
          <p:cNvCxnSpPr>
            <a:cxnSpLocks noChangeShapeType="1"/>
          </p:cNvCxnSpPr>
          <p:nvPr/>
        </p:nvCxnSpPr>
        <p:spPr bwMode="auto">
          <a:xfrm rot="5400000">
            <a:off x="6997004" y="3177175"/>
            <a:ext cx="88900" cy="90487"/>
          </a:xfrm>
          <a:prstGeom prst="line">
            <a:avLst/>
          </a:prstGeom>
          <a:noFill/>
          <a:ln w="19050" algn="ctr">
            <a:solidFill>
              <a:schemeClr val="tx1"/>
            </a:solidFill>
            <a:round/>
            <a:headEnd/>
            <a:tailEnd/>
          </a:ln>
        </p:spPr>
      </p:cxnSp>
      <p:cxnSp>
        <p:nvCxnSpPr>
          <p:cNvPr id="119" name="Straight Connector 136"/>
          <p:cNvCxnSpPr>
            <a:cxnSpLocks noChangeShapeType="1"/>
          </p:cNvCxnSpPr>
          <p:nvPr/>
        </p:nvCxnSpPr>
        <p:spPr bwMode="auto">
          <a:xfrm rot="10800000">
            <a:off x="6635847" y="2817606"/>
            <a:ext cx="360363" cy="0"/>
          </a:xfrm>
          <a:prstGeom prst="line">
            <a:avLst/>
          </a:prstGeom>
          <a:noFill/>
          <a:ln w="19050" algn="ctr">
            <a:solidFill>
              <a:schemeClr val="tx1"/>
            </a:solidFill>
            <a:round/>
            <a:headEnd/>
            <a:tailEnd/>
          </a:ln>
        </p:spPr>
      </p:cxnSp>
      <p:sp>
        <p:nvSpPr>
          <p:cNvPr id="120" name="TextBox 137"/>
          <p:cNvSpPr txBox="1">
            <a:spLocks noChangeArrowheads="1"/>
          </p:cNvSpPr>
          <p:nvPr/>
        </p:nvSpPr>
        <p:spPr bwMode="auto">
          <a:xfrm>
            <a:off x="7266085" y="2638219"/>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121" name="TextBox 138"/>
          <p:cNvSpPr txBox="1">
            <a:spLocks noChangeArrowheads="1"/>
          </p:cNvSpPr>
          <p:nvPr/>
        </p:nvSpPr>
        <p:spPr bwMode="auto">
          <a:xfrm>
            <a:off x="6996210" y="2638219"/>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122" name="Straight Connector 140"/>
          <p:cNvCxnSpPr>
            <a:cxnSpLocks noChangeShapeType="1"/>
          </p:cNvCxnSpPr>
          <p:nvPr/>
        </p:nvCxnSpPr>
        <p:spPr bwMode="auto">
          <a:xfrm flipH="1" flipV="1">
            <a:off x="6639293" y="2415365"/>
            <a:ext cx="1310" cy="402241"/>
          </a:xfrm>
          <a:prstGeom prst="line">
            <a:avLst/>
          </a:prstGeom>
          <a:noFill/>
          <a:ln w="19050" algn="ctr">
            <a:solidFill>
              <a:schemeClr val="tx1"/>
            </a:solidFill>
            <a:round/>
            <a:headEnd/>
            <a:tailEnd/>
          </a:ln>
        </p:spPr>
      </p:cxnSp>
      <p:sp>
        <p:nvSpPr>
          <p:cNvPr id="127" name="TextBox 16"/>
          <p:cNvSpPr txBox="1">
            <a:spLocks noChangeArrowheads="1"/>
          </p:cNvSpPr>
          <p:nvPr/>
        </p:nvSpPr>
        <p:spPr bwMode="auto">
          <a:xfrm>
            <a:off x="5010961" y="1332984"/>
            <a:ext cx="620684" cy="369332"/>
          </a:xfrm>
          <a:prstGeom prst="rect">
            <a:avLst/>
          </a:prstGeom>
          <a:noFill/>
          <a:ln w="9525">
            <a:noFill/>
            <a:miter lim="800000"/>
            <a:headEnd/>
            <a:tailEnd/>
          </a:ln>
        </p:spPr>
        <p:txBody>
          <a:bodyPr wrap="none">
            <a:spAutoFit/>
          </a:bodyPr>
          <a:lstStyle/>
          <a:p>
            <a:r>
              <a:rPr lang="en-GB" dirty="0" smtClean="0">
                <a:solidFill>
                  <a:srgbClr val="000000"/>
                </a:solidFill>
              </a:rPr>
              <a:t>LUT</a:t>
            </a:r>
            <a:endParaRPr lang="en-US" dirty="0">
              <a:solidFill>
                <a:srgbClr val="000000"/>
              </a:solidFill>
            </a:endParaRPr>
          </a:p>
        </p:txBody>
      </p:sp>
      <p:cxnSp>
        <p:nvCxnSpPr>
          <p:cNvPr id="129" name="Straight Connector 31"/>
          <p:cNvCxnSpPr>
            <a:cxnSpLocks noChangeShapeType="1"/>
          </p:cNvCxnSpPr>
          <p:nvPr/>
        </p:nvCxnSpPr>
        <p:spPr bwMode="auto">
          <a:xfrm flipH="1" flipV="1">
            <a:off x="1152666" y="2603063"/>
            <a:ext cx="4146412" cy="1968"/>
          </a:xfrm>
          <a:prstGeom prst="line">
            <a:avLst/>
          </a:prstGeom>
          <a:noFill/>
          <a:ln w="19050" algn="ctr">
            <a:solidFill>
              <a:schemeClr val="tx1"/>
            </a:solidFill>
            <a:round/>
            <a:headEnd/>
            <a:tailEnd/>
          </a:ln>
        </p:spPr>
      </p:cxnSp>
      <p:cxnSp>
        <p:nvCxnSpPr>
          <p:cNvPr id="130" name="Straight Connector 30"/>
          <p:cNvCxnSpPr>
            <a:cxnSpLocks noChangeShapeType="1"/>
          </p:cNvCxnSpPr>
          <p:nvPr/>
        </p:nvCxnSpPr>
        <p:spPr bwMode="auto">
          <a:xfrm flipH="1" flipV="1">
            <a:off x="1152667" y="1856436"/>
            <a:ext cx="3714613" cy="3398"/>
          </a:xfrm>
          <a:prstGeom prst="line">
            <a:avLst/>
          </a:prstGeom>
          <a:noFill/>
          <a:ln w="19050" algn="ctr">
            <a:solidFill>
              <a:schemeClr val="tx1"/>
            </a:solidFill>
            <a:round/>
            <a:headEnd/>
            <a:tailEnd/>
          </a:ln>
        </p:spPr>
      </p:cxnSp>
      <p:sp>
        <p:nvSpPr>
          <p:cNvPr id="131" name="TextBox 56"/>
          <p:cNvSpPr txBox="1">
            <a:spLocks noChangeArrowheads="1"/>
          </p:cNvSpPr>
          <p:nvPr/>
        </p:nvSpPr>
        <p:spPr bwMode="auto">
          <a:xfrm>
            <a:off x="4515070" y="1480081"/>
            <a:ext cx="333746" cy="369332"/>
          </a:xfrm>
          <a:prstGeom prst="rect">
            <a:avLst/>
          </a:prstGeom>
          <a:noFill/>
          <a:ln w="9525">
            <a:noFill/>
            <a:miter lim="800000"/>
            <a:headEnd/>
            <a:tailEnd/>
          </a:ln>
        </p:spPr>
        <p:txBody>
          <a:bodyPr wrap="none">
            <a:spAutoFit/>
          </a:bodyPr>
          <a:lstStyle/>
          <a:p>
            <a:r>
              <a:rPr lang="en-GB" dirty="0" smtClean="0">
                <a:solidFill>
                  <a:srgbClr val="000000"/>
                </a:solidFill>
              </a:rPr>
              <a:t>I</a:t>
            </a:r>
            <a:r>
              <a:rPr lang="en-GB" baseline="-25000" dirty="0" smtClean="0">
                <a:solidFill>
                  <a:srgbClr val="000000"/>
                </a:solidFill>
              </a:rPr>
              <a:t>3</a:t>
            </a:r>
            <a:endParaRPr lang="en-US" baseline="-25000" dirty="0">
              <a:solidFill>
                <a:srgbClr val="000000"/>
              </a:solidFill>
            </a:endParaRPr>
          </a:p>
        </p:txBody>
      </p:sp>
      <p:cxnSp>
        <p:nvCxnSpPr>
          <p:cNvPr id="134" name="Straight Connector 104"/>
          <p:cNvCxnSpPr>
            <a:cxnSpLocks noChangeShapeType="1"/>
          </p:cNvCxnSpPr>
          <p:nvPr/>
        </p:nvCxnSpPr>
        <p:spPr bwMode="auto">
          <a:xfrm>
            <a:off x="5926141" y="2415365"/>
            <a:ext cx="0" cy="356285"/>
          </a:xfrm>
          <a:prstGeom prst="line">
            <a:avLst/>
          </a:prstGeom>
          <a:noFill/>
          <a:ln w="19050" algn="ctr">
            <a:solidFill>
              <a:schemeClr val="tx1"/>
            </a:solidFill>
            <a:round/>
            <a:headEnd/>
            <a:tailEnd/>
          </a:ln>
        </p:spPr>
      </p:cxnSp>
      <p:cxnSp>
        <p:nvCxnSpPr>
          <p:cNvPr id="143" name="Straight Connector 136"/>
          <p:cNvCxnSpPr>
            <a:cxnSpLocks noChangeShapeType="1"/>
          </p:cNvCxnSpPr>
          <p:nvPr/>
        </p:nvCxnSpPr>
        <p:spPr bwMode="auto">
          <a:xfrm rot="10800000">
            <a:off x="7629623" y="2811859"/>
            <a:ext cx="360363" cy="0"/>
          </a:xfrm>
          <a:prstGeom prst="line">
            <a:avLst/>
          </a:prstGeom>
          <a:noFill/>
          <a:ln w="19050" algn="ctr">
            <a:solidFill>
              <a:schemeClr val="tx1"/>
            </a:solidFill>
            <a:round/>
            <a:headEnd/>
            <a:tailEnd/>
          </a:ln>
        </p:spPr>
      </p:cxnSp>
      <p:cxnSp>
        <p:nvCxnSpPr>
          <p:cNvPr id="144" name="Straight Connector 136"/>
          <p:cNvCxnSpPr>
            <a:cxnSpLocks noChangeShapeType="1"/>
          </p:cNvCxnSpPr>
          <p:nvPr/>
        </p:nvCxnSpPr>
        <p:spPr bwMode="auto">
          <a:xfrm flipH="1">
            <a:off x="6816028" y="3180159"/>
            <a:ext cx="180182" cy="0"/>
          </a:xfrm>
          <a:prstGeom prst="line">
            <a:avLst/>
          </a:prstGeom>
          <a:noFill/>
          <a:ln w="19050" algn="ctr">
            <a:solidFill>
              <a:schemeClr val="tx1"/>
            </a:solidFill>
            <a:round/>
            <a:headEnd/>
            <a:tailEnd/>
          </a:ln>
        </p:spPr>
      </p:cxnSp>
      <p:sp>
        <p:nvSpPr>
          <p:cNvPr id="161" name="Flowchart: Manual Operation 160"/>
          <p:cNvSpPr/>
          <p:nvPr/>
        </p:nvSpPr>
        <p:spPr bwMode="auto">
          <a:xfrm rot="16200000">
            <a:off x="7808736" y="2499823"/>
            <a:ext cx="582571" cy="235935"/>
          </a:xfrm>
          <a:prstGeom prst="flowChartManualOperation">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62" name="Straight Connector 136"/>
          <p:cNvCxnSpPr>
            <a:cxnSpLocks noChangeShapeType="1"/>
          </p:cNvCxnSpPr>
          <p:nvPr/>
        </p:nvCxnSpPr>
        <p:spPr bwMode="auto">
          <a:xfrm rot="10800000">
            <a:off x="8225421" y="2603063"/>
            <a:ext cx="360363" cy="0"/>
          </a:xfrm>
          <a:prstGeom prst="line">
            <a:avLst/>
          </a:prstGeom>
          <a:noFill/>
          <a:ln w="19050" algn="ctr">
            <a:solidFill>
              <a:schemeClr val="tx1"/>
            </a:solidFill>
            <a:round/>
            <a:headEnd/>
            <a:tailEnd/>
          </a:ln>
        </p:spPr>
      </p:cxnSp>
      <p:cxnSp>
        <p:nvCxnSpPr>
          <p:cNvPr id="163" name="Straight Connector 136"/>
          <p:cNvCxnSpPr>
            <a:cxnSpLocks noChangeShapeType="1"/>
          </p:cNvCxnSpPr>
          <p:nvPr/>
        </p:nvCxnSpPr>
        <p:spPr bwMode="auto">
          <a:xfrm flipV="1">
            <a:off x="8100021" y="2850642"/>
            <a:ext cx="3070" cy="311753"/>
          </a:xfrm>
          <a:prstGeom prst="line">
            <a:avLst/>
          </a:prstGeom>
          <a:noFill/>
          <a:ln w="19050" algn="ctr">
            <a:solidFill>
              <a:schemeClr val="tx1"/>
            </a:solidFill>
            <a:round/>
            <a:headEnd/>
            <a:tailEnd/>
          </a:ln>
        </p:spPr>
      </p:cxnSp>
      <p:sp>
        <p:nvSpPr>
          <p:cNvPr id="165" name="Rectangle 132"/>
          <p:cNvSpPr>
            <a:spLocks noChangeArrowheads="1"/>
          </p:cNvSpPr>
          <p:nvPr/>
        </p:nvSpPr>
        <p:spPr bwMode="auto">
          <a:xfrm>
            <a:off x="8021494" y="3162395"/>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66" name="TextBox 165"/>
          <p:cNvSpPr txBox="1"/>
          <p:nvPr/>
        </p:nvSpPr>
        <p:spPr bwMode="auto">
          <a:xfrm>
            <a:off x="6266268" y="4350953"/>
            <a:ext cx="1433110" cy="2062103"/>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0000  0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0001  0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0010  0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0011  1</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0100  0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0101  0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0110  0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0111  1</a:t>
            </a:r>
            <a:endParaRPr lang="en-GB" sz="1600" dirty="0">
              <a:latin typeface="Courier New" panose="02070309020205020404" pitchFamily="49" charset="0"/>
              <a:cs typeface="Courier New" panose="02070309020205020404" pitchFamily="49" charset="0"/>
            </a:endParaRPr>
          </a:p>
        </p:txBody>
      </p:sp>
      <p:sp>
        <p:nvSpPr>
          <p:cNvPr id="167" name="Rectangle 132"/>
          <p:cNvSpPr>
            <a:spLocks noChangeArrowheads="1"/>
          </p:cNvSpPr>
          <p:nvPr/>
        </p:nvSpPr>
        <p:spPr bwMode="auto">
          <a:xfrm>
            <a:off x="5133610" y="3787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68" name="Rectangle 132"/>
          <p:cNvSpPr>
            <a:spLocks noChangeArrowheads="1"/>
          </p:cNvSpPr>
          <p:nvPr/>
        </p:nvSpPr>
        <p:spPr bwMode="auto">
          <a:xfrm>
            <a:off x="5350304" y="378922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69" name="Rectangle 132"/>
          <p:cNvSpPr>
            <a:spLocks noChangeArrowheads="1"/>
          </p:cNvSpPr>
          <p:nvPr/>
        </p:nvSpPr>
        <p:spPr bwMode="auto">
          <a:xfrm>
            <a:off x="5566998" y="378922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0" name="Rectangle 132"/>
          <p:cNvSpPr>
            <a:spLocks noChangeArrowheads="1"/>
          </p:cNvSpPr>
          <p:nvPr/>
        </p:nvSpPr>
        <p:spPr bwMode="auto">
          <a:xfrm>
            <a:off x="5783692" y="379141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1" name="Rectangle 132"/>
          <p:cNvSpPr>
            <a:spLocks noChangeArrowheads="1"/>
          </p:cNvSpPr>
          <p:nvPr/>
        </p:nvSpPr>
        <p:spPr bwMode="auto">
          <a:xfrm>
            <a:off x="5133610" y="4003135"/>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2" name="Rectangle 132"/>
          <p:cNvSpPr>
            <a:spLocks noChangeArrowheads="1"/>
          </p:cNvSpPr>
          <p:nvPr/>
        </p:nvSpPr>
        <p:spPr bwMode="auto">
          <a:xfrm>
            <a:off x="5350304" y="400532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3" name="Rectangle 132"/>
          <p:cNvSpPr>
            <a:spLocks noChangeArrowheads="1"/>
          </p:cNvSpPr>
          <p:nvPr/>
        </p:nvSpPr>
        <p:spPr bwMode="auto">
          <a:xfrm>
            <a:off x="5566998" y="400532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4" name="Rectangle 132"/>
          <p:cNvSpPr>
            <a:spLocks noChangeArrowheads="1"/>
          </p:cNvSpPr>
          <p:nvPr/>
        </p:nvSpPr>
        <p:spPr bwMode="auto">
          <a:xfrm>
            <a:off x="5783692" y="400751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5" name="Rectangle 132"/>
          <p:cNvSpPr>
            <a:spLocks noChangeArrowheads="1"/>
          </p:cNvSpPr>
          <p:nvPr/>
        </p:nvSpPr>
        <p:spPr bwMode="auto">
          <a:xfrm>
            <a:off x="5133610" y="421923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6" name="Rectangle 132"/>
          <p:cNvSpPr>
            <a:spLocks noChangeArrowheads="1"/>
          </p:cNvSpPr>
          <p:nvPr/>
        </p:nvSpPr>
        <p:spPr bwMode="auto">
          <a:xfrm>
            <a:off x="5350304" y="422142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7" name="Rectangle 132"/>
          <p:cNvSpPr>
            <a:spLocks noChangeArrowheads="1"/>
          </p:cNvSpPr>
          <p:nvPr/>
        </p:nvSpPr>
        <p:spPr bwMode="auto">
          <a:xfrm>
            <a:off x="5566998" y="422142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8" name="Rectangle 132"/>
          <p:cNvSpPr>
            <a:spLocks noChangeArrowheads="1"/>
          </p:cNvSpPr>
          <p:nvPr/>
        </p:nvSpPr>
        <p:spPr bwMode="auto">
          <a:xfrm>
            <a:off x="5783692" y="422361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9" name="Rectangle 132"/>
          <p:cNvSpPr>
            <a:spLocks noChangeArrowheads="1"/>
          </p:cNvSpPr>
          <p:nvPr/>
        </p:nvSpPr>
        <p:spPr bwMode="auto">
          <a:xfrm>
            <a:off x="5133610" y="443533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0" name="Rectangle 132"/>
          <p:cNvSpPr>
            <a:spLocks noChangeArrowheads="1"/>
          </p:cNvSpPr>
          <p:nvPr/>
        </p:nvSpPr>
        <p:spPr bwMode="auto">
          <a:xfrm>
            <a:off x="5350304" y="443752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1" name="Rectangle 132"/>
          <p:cNvSpPr>
            <a:spLocks noChangeArrowheads="1"/>
          </p:cNvSpPr>
          <p:nvPr/>
        </p:nvSpPr>
        <p:spPr bwMode="auto">
          <a:xfrm>
            <a:off x="5566998" y="443752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2" name="Rectangle 132"/>
          <p:cNvSpPr>
            <a:spLocks noChangeArrowheads="1"/>
          </p:cNvSpPr>
          <p:nvPr/>
        </p:nvSpPr>
        <p:spPr bwMode="auto">
          <a:xfrm>
            <a:off x="5783692" y="4439709"/>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3" name="Down Arrow 182"/>
          <p:cNvSpPr/>
          <p:nvPr/>
        </p:nvSpPr>
        <p:spPr bwMode="auto">
          <a:xfrm rot="10800000">
            <a:off x="5266777" y="3372810"/>
            <a:ext cx="464258" cy="269874"/>
          </a:xfrm>
          <a:prstGeom prst="down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4" name="TextBox 183"/>
          <p:cNvSpPr txBox="1"/>
          <p:nvPr/>
        </p:nvSpPr>
        <p:spPr bwMode="auto">
          <a:xfrm>
            <a:off x="7597725" y="4351129"/>
            <a:ext cx="1433110" cy="2062103"/>
          </a:xfrm>
          <a:prstGeom prst="rect">
            <a:avLst/>
          </a:prstGeom>
          <a:noFill/>
          <a:ln w="9525">
            <a:noFill/>
            <a:miter lim="800000"/>
            <a:headEnd/>
            <a:tailEnd/>
          </a:ln>
        </p:spPr>
        <p:txBody>
          <a:bodyPr wrap="square" rtlCol="0">
            <a:spAutoFit/>
          </a:bodyPr>
          <a:lstStyle/>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000  0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001  0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010  0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011  1</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100  0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101  0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110  0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111  1</a:t>
            </a:r>
            <a:endParaRPr lang="en-GB" sz="1600" dirty="0">
              <a:latin typeface="Courier New" panose="02070309020205020404" pitchFamily="49" charset="0"/>
              <a:cs typeface="Courier New" panose="02070309020205020404" pitchFamily="49" charset="0"/>
            </a:endParaRPr>
          </a:p>
        </p:txBody>
      </p:sp>
      <p:cxnSp>
        <p:nvCxnSpPr>
          <p:cNvPr id="185" name="Straight Connector 61"/>
          <p:cNvCxnSpPr>
            <a:cxnSpLocks noChangeShapeType="1"/>
          </p:cNvCxnSpPr>
          <p:nvPr/>
        </p:nvCxnSpPr>
        <p:spPr bwMode="auto">
          <a:xfrm flipV="1">
            <a:off x="6279655" y="4350779"/>
            <a:ext cx="1006481" cy="174"/>
          </a:xfrm>
          <a:prstGeom prst="line">
            <a:avLst/>
          </a:prstGeom>
          <a:noFill/>
          <a:ln w="6350" algn="ctr">
            <a:solidFill>
              <a:schemeClr val="tx1"/>
            </a:solidFill>
            <a:round/>
            <a:headEnd/>
            <a:tailEnd/>
          </a:ln>
        </p:spPr>
      </p:cxnSp>
      <p:sp>
        <p:nvSpPr>
          <p:cNvPr id="186" name="TextBox 185"/>
          <p:cNvSpPr txBox="1"/>
          <p:nvPr/>
        </p:nvSpPr>
        <p:spPr bwMode="auto">
          <a:xfrm>
            <a:off x="6279655" y="3814583"/>
            <a:ext cx="1433110" cy="584775"/>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IIII</a:t>
            </a:r>
          </a:p>
          <a:p>
            <a:pPr algn="l"/>
            <a:r>
              <a:rPr lang="en-GB" sz="1600" dirty="0" smtClean="0">
                <a:latin typeface="Courier New" panose="02070309020205020404" pitchFamily="49" charset="0"/>
                <a:cs typeface="Courier New" panose="02070309020205020404" pitchFamily="49" charset="0"/>
              </a:rPr>
              <a:t>3210  O</a:t>
            </a:r>
          </a:p>
        </p:txBody>
      </p:sp>
      <p:cxnSp>
        <p:nvCxnSpPr>
          <p:cNvPr id="188" name="Straight Connector 61"/>
          <p:cNvCxnSpPr>
            <a:cxnSpLocks noChangeShapeType="1"/>
          </p:cNvCxnSpPr>
          <p:nvPr/>
        </p:nvCxnSpPr>
        <p:spPr bwMode="auto">
          <a:xfrm flipV="1">
            <a:off x="6951760" y="3859950"/>
            <a:ext cx="0" cy="2479742"/>
          </a:xfrm>
          <a:prstGeom prst="line">
            <a:avLst/>
          </a:prstGeom>
          <a:noFill/>
          <a:ln w="6350" algn="ctr">
            <a:solidFill>
              <a:schemeClr val="tx1"/>
            </a:solidFill>
            <a:round/>
            <a:headEnd/>
            <a:tailEnd/>
          </a:ln>
        </p:spPr>
      </p:cxnSp>
      <p:cxnSp>
        <p:nvCxnSpPr>
          <p:cNvPr id="196" name="Straight Connector 61"/>
          <p:cNvCxnSpPr>
            <a:cxnSpLocks noChangeShapeType="1"/>
          </p:cNvCxnSpPr>
          <p:nvPr/>
        </p:nvCxnSpPr>
        <p:spPr bwMode="auto">
          <a:xfrm flipV="1">
            <a:off x="7596235" y="4350603"/>
            <a:ext cx="1006481" cy="174"/>
          </a:xfrm>
          <a:prstGeom prst="line">
            <a:avLst/>
          </a:prstGeom>
          <a:noFill/>
          <a:ln w="6350" algn="ctr">
            <a:solidFill>
              <a:schemeClr val="tx1"/>
            </a:solidFill>
            <a:round/>
            <a:headEnd/>
            <a:tailEnd/>
          </a:ln>
        </p:spPr>
      </p:cxnSp>
      <p:sp>
        <p:nvSpPr>
          <p:cNvPr id="197" name="TextBox 196"/>
          <p:cNvSpPr txBox="1"/>
          <p:nvPr/>
        </p:nvSpPr>
        <p:spPr bwMode="auto">
          <a:xfrm>
            <a:off x="7596235" y="3814407"/>
            <a:ext cx="1433110" cy="584775"/>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IIII</a:t>
            </a:r>
          </a:p>
          <a:p>
            <a:pPr algn="l"/>
            <a:r>
              <a:rPr lang="en-GB" sz="1600" dirty="0" smtClean="0">
                <a:latin typeface="Courier New" panose="02070309020205020404" pitchFamily="49" charset="0"/>
                <a:cs typeface="Courier New" panose="02070309020205020404" pitchFamily="49" charset="0"/>
              </a:rPr>
              <a:t>3210  O</a:t>
            </a:r>
          </a:p>
        </p:txBody>
      </p:sp>
      <p:cxnSp>
        <p:nvCxnSpPr>
          <p:cNvPr id="198" name="Straight Connector 61"/>
          <p:cNvCxnSpPr>
            <a:cxnSpLocks noChangeShapeType="1"/>
          </p:cNvCxnSpPr>
          <p:nvPr/>
        </p:nvCxnSpPr>
        <p:spPr bwMode="auto">
          <a:xfrm flipV="1">
            <a:off x="8268340" y="3859774"/>
            <a:ext cx="0" cy="2479742"/>
          </a:xfrm>
          <a:prstGeom prst="line">
            <a:avLst/>
          </a:prstGeom>
          <a:noFill/>
          <a:ln w="6350" algn="ctr">
            <a:solidFill>
              <a:schemeClr val="tx1"/>
            </a:solidFill>
            <a:round/>
            <a:headEnd/>
            <a:tailEnd/>
          </a:ln>
        </p:spPr>
      </p:cxnSp>
      <p:sp>
        <p:nvSpPr>
          <p:cNvPr id="201" name="TextBox 142"/>
          <p:cNvSpPr txBox="1">
            <a:spLocks noChangeArrowheads="1"/>
          </p:cNvSpPr>
          <p:nvPr/>
        </p:nvSpPr>
        <p:spPr bwMode="auto">
          <a:xfrm>
            <a:off x="3594991" y="4935573"/>
            <a:ext cx="2766454" cy="923330"/>
          </a:xfrm>
          <a:prstGeom prst="rect">
            <a:avLst/>
          </a:prstGeom>
          <a:noFill/>
          <a:ln w="9525">
            <a:noFill/>
            <a:miter lim="800000"/>
            <a:headEnd/>
            <a:tailEnd/>
          </a:ln>
        </p:spPr>
        <p:txBody>
          <a:bodyPr wrap="square">
            <a:spAutoFit/>
          </a:bodyPr>
          <a:lstStyle/>
          <a:p>
            <a:pPr algn="l"/>
            <a:r>
              <a:rPr lang="en-GB" dirty="0" smtClean="0"/>
              <a:t>Each Look Up Table (LUT) is just a good old fashioned truth table</a:t>
            </a:r>
            <a:endParaRPr lang="en-US" sz="1800" dirty="0"/>
          </a:p>
        </p:txBody>
      </p:sp>
      <p:sp>
        <p:nvSpPr>
          <p:cNvPr id="202" name="TextBox 142"/>
          <p:cNvSpPr txBox="1">
            <a:spLocks noChangeArrowheads="1"/>
          </p:cNvSpPr>
          <p:nvPr/>
        </p:nvSpPr>
        <p:spPr bwMode="auto">
          <a:xfrm>
            <a:off x="6598928" y="1289014"/>
            <a:ext cx="2227673" cy="646331"/>
          </a:xfrm>
          <a:prstGeom prst="rect">
            <a:avLst/>
          </a:prstGeom>
          <a:noFill/>
          <a:ln w="9525">
            <a:noFill/>
            <a:miter lim="800000"/>
            <a:headEnd/>
            <a:tailEnd/>
          </a:ln>
        </p:spPr>
        <p:txBody>
          <a:bodyPr wrap="square">
            <a:spAutoFit/>
          </a:bodyPr>
          <a:lstStyle/>
          <a:p>
            <a:r>
              <a:rPr lang="en-GB" dirty="0" smtClean="0"/>
              <a:t>Is the flip-flop used or bypassed?</a:t>
            </a:r>
            <a:endParaRPr lang="en-US" sz="1800" dirty="0"/>
          </a:p>
        </p:txBody>
      </p:sp>
      <p:cxnSp>
        <p:nvCxnSpPr>
          <p:cNvPr id="203" name="Straight Connector 136"/>
          <p:cNvCxnSpPr>
            <a:cxnSpLocks noChangeShapeType="1"/>
            <a:stCxn id="161" idx="2"/>
          </p:cNvCxnSpPr>
          <p:nvPr/>
        </p:nvCxnSpPr>
        <p:spPr bwMode="auto">
          <a:xfrm flipH="1">
            <a:off x="7997911" y="2617790"/>
            <a:ext cx="220078" cy="191442"/>
          </a:xfrm>
          <a:prstGeom prst="line">
            <a:avLst/>
          </a:prstGeom>
          <a:noFill/>
          <a:ln w="19050" algn="ctr">
            <a:solidFill>
              <a:schemeClr val="tx1"/>
            </a:solidFill>
            <a:prstDash val="sysDash"/>
            <a:round/>
            <a:headEnd/>
            <a:tailEnd/>
          </a:ln>
        </p:spPr>
      </p:cxnSp>
      <p:sp>
        <p:nvSpPr>
          <p:cNvPr id="81" name="Rectangle 49"/>
          <p:cNvSpPr>
            <a:spLocks noChangeArrowheads="1"/>
          </p:cNvSpPr>
          <p:nvPr/>
        </p:nvSpPr>
        <p:spPr bwMode="auto">
          <a:xfrm>
            <a:off x="4867277" y="1696227"/>
            <a:ext cx="1263259" cy="1530350"/>
          </a:xfrm>
          <a:prstGeom prst="rect">
            <a:avLst/>
          </a:prstGeom>
          <a:noFill/>
          <a:ln w="19050" algn="ctr">
            <a:solidFill>
              <a:schemeClr val="accent4">
                <a:lumMod val="60000"/>
                <a:lumOff val="40000"/>
              </a:schemeClr>
            </a:solidFill>
            <a:prstDash val="solid"/>
            <a:round/>
            <a:headEnd/>
            <a:tailEnd/>
          </a:ln>
        </p:spPr>
        <p:txBody>
          <a:bodyPr anchor="ctr"/>
          <a:lstStyle/>
          <a:p>
            <a:endParaRPr lang="en-US">
              <a:solidFill>
                <a:srgbClr val="000000"/>
              </a:solidFill>
            </a:endParaRPr>
          </a:p>
        </p:txBody>
      </p:sp>
      <p:sp>
        <p:nvSpPr>
          <p:cNvPr id="207" name="Right Brace 206"/>
          <p:cNvSpPr/>
          <p:nvPr/>
        </p:nvSpPr>
        <p:spPr bwMode="auto">
          <a:xfrm>
            <a:off x="7340600" y="4435333"/>
            <a:ext cx="203199" cy="885967"/>
          </a:xfrm>
          <a:prstGeom prst="rightBrac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08" name="Rectangle 49"/>
          <p:cNvSpPr>
            <a:spLocks noChangeArrowheads="1"/>
          </p:cNvSpPr>
          <p:nvPr/>
        </p:nvSpPr>
        <p:spPr bwMode="auto">
          <a:xfrm>
            <a:off x="879617" y="1480081"/>
            <a:ext cx="2701794" cy="1607399"/>
          </a:xfrm>
          <a:prstGeom prst="rect">
            <a:avLst/>
          </a:prstGeom>
          <a:noFill/>
          <a:ln w="19050" algn="ctr">
            <a:solidFill>
              <a:schemeClr val="accent4">
                <a:lumMod val="60000"/>
                <a:lumOff val="40000"/>
              </a:schemeClr>
            </a:solidFill>
            <a:prstDash val="solid"/>
            <a:round/>
            <a:headEnd/>
            <a:tailEnd/>
          </a:ln>
        </p:spPr>
        <p:txBody>
          <a:bodyPr anchor="ctr"/>
          <a:lstStyle/>
          <a:p>
            <a:endParaRPr lang="en-US">
              <a:solidFill>
                <a:srgbClr val="000000"/>
              </a:solidFill>
            </a:endParaRPr>
          </a:p>
        </p:txBody>
      </p:sp>
      <p:sp>
        <p:nvSpPr>
          <p:cNvPr id="212" name="Rectangle 132"/>
          <p:cNvSpPr>
            <a:spLocks noChangeArrowheads="1"/>
          </p:cNvSpPr>
          <p:nvPr/>
        </p:nvSpPr>
        <p:spPr bwMode="auto">
          <a:xfrm>
            <a:off x="3304596"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17" name="Straight Connector 61"/>
          <p:cNvCxnSpPr>
            <a:cxnSpLocks noChangeShapeType="1"/>
          </p:cNvCxnSpPr>
          <p:nvPr/>
        </p:nvCxnSpPr>
        <p:spPr bwMode="auto">
          <a:xfrm>
            <a:off x="3036036" y="1660559"/>
            <a:ext cx="197779" cy="24636"/>
          </a:xfrm>
          <a:prstGeom prst="line">
            <a:avLst/>
          </a:prstGeom>
          <a:noFill/>
          <a:ln w="19050" algn="ctr">
            <a:solidFill>
              <a:schemeClr val="tx1"/>
            </a:solidFill>
            <a:round/>
            <a:headEnd/>
            <a:tailEnd/>
          </a:ln>
        </p:spPr>
      </p:cxnSp>
      <p:cxnSp>
        <p:nvCxnSpPr>
          <p:cNvPr id="222" name="Straight Connector 61"/>
          <p:cNvCxnSpPr>
            <a:cxnSpLocks noChangeShapeType="1"/>
          </p:cNvCxnSpPr>
          <p:nvPr/>
        </p:nvCxnSpPr>
        <p:spPr bwMode="auto">
          <a:xfrm>
            <a:off x="2979222" y="1606631"/>
            <a:ext cx="59661" cy="55617"/>
          </a:xfrm>
          <a:prstGeom prst="line">
            <a:avLst/>
          </a:prstGeom>
          <a:noFill/>
          <a:ln w="19050" algn="ctr">
            <a:solidFill>
              <a:schemeClr val="tx1"/>
            </a:solidFill>
            <a:round/>
            <a:headEnd/>
            <a:tailEnd/>
          </a:ln>
        </p:spPr>
      </p:cxnSp>
      <p:cxnSp>
        <p:nvCxnSpPr>
          <p:cNvPr id="224" name="Straight Connector 61"/>
          <p:cNvCxnSpPr>
            <a:cxnSpLocks noChangeShapeType="1"/>
          </p:cNvCxnSpPr>
          <p:nvPr/>
        </p:nvCxnSpPr>
        <p:spPr bwMode="auto">
          <a:xfrm>
            <a:off x="3161599" y="1788215"/>
            <a:ext cx="59661" cy="55617"/>
          </a:xfrm>
          <a:prstGeom prst="line">
            <a:avLst/>
          </a:prstGeom>
          <a:noFill/>
          <a:ln w="19050" algn="ctr">
            <a:solidFill>
              <a:schemeClr val="tx1"/>
            </a:solidFill>
            <a:round/>
            <a:headEnd/>
            <a:tailEnd/>
          </a:ln>
        </p:spPr>
      </p:cxnSp>
      <p:sp>
        <p:nvSpPr>
          <p:cNvPr id="228" name="Freeform 227"/>
          <p:cNvSpPr/>
          <p:nvPr/>
        </p:nvSpPr>
        <p:spPr bwMode="auto">
          <a:xfrm rot="20797154">
            <a:off x="3131594"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33" name="Rectangle 132"/>
          <p:cNvSpPr>
            <a:spLocks noChangeArrowheads="1"/>
          </p:cNvSpPr>
          <p:nvPr/>
        </p:nvSpPr>
        <p:spPr bwMode="auto">
          <a:xfrm>
            <a:off x="3306549"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34" name="Straight Connector 61"/>
          <p:cNvCxnSpPr>
            <a:cxnSpLocks noChangeShapeType="1"/>
          </p:cNvCxnSpPr>
          <p:nvPr/>
        </p:nvCxnSpPr>
        <p:spPr bwMode="auto">
          <a:xfrm>
            <a:off x="3037989" y="2014158"/>
            <a:ext cx="197779" cy="24636"/>
          </a:xfrm>
          <a:prstGeom prst="line">
            <a:avLst/>
          </a:prstGeom>
          <a:noFill/>
          <a:ln w="19050" algn="ctr">
            <a:solidFill>
              <a:schemeClr val="tx1"/>
            </a:solidFill>
            <a:round/>
            <a:headEnd/>
            <a:tailEnd/>
          </a:ln>
        </p:spPr>
      </p:cxnSp>
      <p:cxnSp>
        <p:nvCxnSpPr>
          <p:cNvPr id="235" name="Straight Connector 61"/>
          <p:cNvCxnSpPr>
            <a:cxnSpLocks noChangeShapeType="1"/>
          </p:cNvCxnSpPr>
          <p:nvPr/>
        </p:nvCxnSpPr>
        <p:spPr bwMode="auto">
          <a:xfrm>
            <a:off x="2981175" y="1960230"/>
            <a:ext cx="59661" cy="55617"/>
          </a:xfrm>
          <a:prstGeom prst="line">
            <a:avLst/>
          </a:prstGeom>
          <a:noFill/>
          <a:ln w="19050" algn="ctr">
            <a:solidFill>
              <a:schemeClr val="tx1"/>
            </a:solidFill>
            <a:round/>
            <a:headEnd/>
            <a:tailEnd/>
          </a:ln>
        </p:spPr>
      </p:cxnSp>
      <p:cxnSp>
        <p:nvCxnSpPr>
          <p:cNvPr id="236" name="Straight Connector 61"/>
          <p:cNvCxnSpPr>
            <a:cxnSpLocks noChangeShapeType="1"/>
          </p:cNvCxnSpPr>
          <p:nvPr/>
        </p:nvCxnSpPr>
        <p:spPr bwMode="auto">
          <a:xfrm>
            <a:off x="3163552" y="2141814"/>
            <a:ext cx="59661" cy="55617"/>
          </a:xfrm>
          <a:prstGeom prst="line">
            <a:avLst/>
          </a:prstGeom>
          <a:noFill/>
          <a:ln w="19050" algn="ctr">
            <a:solidFill>
              <a:schemeClr val="tx1"/>
            </a:solidFill>
            <a:round/>
            <a:headEnd/>
            <a:tailEnd/>
          </a:ln>
        </p:spPr>
      </p:cxnSp>
      <p:sp>
        <p:nvSpPr>
          <p:cNvPr id="237" name="Freeform 236"/>
          <p:cNvSpPr/>
          <p:nvPr/>
        </p:nvSpPr>
        <p:spPr bwMode="auto">
          <a:xfrm rot="20797154">
            <a:off x="3133547"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38" name="Rectangle 132"/>
          <p:cNvSpPr>
            <a:spLocks noChangeArrowheads="1"/>
          </p:cNvSpPr>
          <p:nvPr/>
        </p:nvSpPr>
        <p:spPr bwMode="auto">
          <a:xfrm>
            <a:off x="3304596"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39" name="Straight Connector 61"/>
          <p:cNvCxnSpPr>
            <a:cxnSpLocks noChangeShapeType="1"/>
          </p:cNvCxnSpPr>
          <p:nvPr/>
        </p:nvCxnSpPr>
        <p:spPr bwMode="auto">
          <a:xfrm>
            <a:off x="3036036" y="2409684"/>
            <a:ext cx="197779" cy="24636"/>
          </a:xfrm>
          <a:prstGeom prst="line">
            <a:avLst/>
          </a:prstGeom>
          <a:noFill/>
          <a:ln w="19050" algn="ctr">
            <a:solidFill>
              <a:schemeClr val="tx1"/>
            </a:solidFill>
            <a:round/>
            <a:headEnd/>
            <a:tailEnd/>
          </a:ln>
        </p:spPr>
      </p:cxnSp>
      <p:cxnSp>
        <p:nvCxnSpPr>
          <p:cNvPr id="240" name="Straight Connector 61"/>
          <p:cNvCxnSpPr>
            <a:cxnSpLocks noChangeShapeType="1"/>
          </p:cNvCxnSpPr>
          <p:nvPr/>
        </p:nvCxnSpPr>
        <p:spPr bwMode="auto">
          <a:xfrm>
            <a:off x="2979222" y="2355756"/>
            <a:ext cx="59661" cy="55617"/>
          </a:xfrm>
          <a:prstGeom prst="line">
            <a:avLst/>
          </a:prstGeom>
          <a:noFill/>
          <a:ln w="19050" algn="ctr">
            <a:solidFill>
              <a:schemeClr val="tx1"/>
            </a:solidFill>
            <a:round/>
            <a:headEnd/>
            <a:tailEnd/>
          </a:ln>
        </p:spPr>
      </p:cxnSp>
      <p:cxnSp>
        <p:nvCxnSpPr>
          <p:cNvPr id="241" name="Straight Connector 61"/>
          <p:cNvCxnSpPr>
            <a:cxnSpLocks noChangeShapeType="1"/>
          </p:cNvCxnSpPr>
          <p:nvPr/>
        </p:nvCxnSpPr>
        <p:spPr bwMode="auto">
          <a:xfrm>
            <a:off x="3161599" y="2537340"/>
            <a:ext cx="59661" cy="55617"/>
          </a:xfrm>
          <a:prstGeom prst="line">
            <a:avLst/>
          </a:prstGeom>
          <a:noFill/>
          <a:ln w="19050" algn="ctr">
            <a:solidFill>
              <a:schemeClr val="tx1"/>
            </a:solidFill>
            <a:round/>
            <a:headEnd/>
            <a:tailEnd/>
          </a:ln>
        </p:spPr>
      </p:cxnSp>
      <p:sp>
        <p:nvSpPr>
          <p:cNvPr id="242" name="Freeform 241"/>
          <p:cNvSpPr/>
          <p:nvPr/>
        </p:nvSpPr>
        <p:spPr bwMode="auto">
          <a:xfrm rot="20797154">
            <a:off x="3131594"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43" name="Rectangle 132"/>
          <p:cNvSpPr>
            <a:spLocks noChangeArrowheads="1"/>
          </p:cNvSpPr>
          <p:nvPr/>
        </p:nvSpPr>
        <p:spPr bwMode="auto">
          <a:xfrm>
            <a:off x="3299361"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44" name="Straight Connector 61"/>
          <p:cNvCxnSpPr>
            <a:cxnSpLocks noChangeShapeType="1"/>
          </p:cNvCxnSpPr>
          <p:nvPr/>
        </p:nvCxnSpPr>
        <p:spPr bwMode="auto">
          <a:xfrm>
            <a:off x="3030801" y="2757724"/>
            <a:ext cx="197779" cy="24636"/>
          </a:xfrm>
          <a:prstGeom prst="line">
            <a:avLst/>
          </a:prstGeom>
          <a:noFill/>
          <a:ln w="19050" algn="ctr">
            <a:solidFill>
              <a:schemeClr val="tx1"/>
            </a:solidFill>
            <a:round/>
            <a:headEnd/>
            <a:tailEnd/>
          </a:ln>
        </p:spPr>
      </p:cxnSp>
      <p:cxnSp>
        <p:nvCxnSpPr>
          <p:cNvPr id="245" name="Straight Connector 61"/>
          <p:cNvCxnSpPr>
            <a:cxnSpLocks noChangeShapeType="1"/>
          </p:cNvCxnSpPr>
          <p:nvPr/>
        </p:nvCxnSpPr>
        <p:spPr bwMode="auto">
          <a:xfrm>
            <a:off x="2973987" y="2703796"/>
            <a:ext cx="59661" cy="55617"/>
          </a:xfrm>
          <a:prstGeom prst="line">
            <a:avLst/>
          </a:prstGeom>
          <a:noFill/>
          <a:ln w="19050" algn="ctr">
            <a:solidFill>
              <a:schemeClr val="tx1"/>
            </a:solidFill>
            <a:round/>
            <a:headEnd/>
            <a:tailEnd/>
          </a:ln>
        </p:spPr>
      </p:cxnSp>
      <p:cxnSp>
        <p:nvCxnSpPr>
          <p:cNvPr id="246" name="Straight Connector 61"/>
          <p:cNvCxnSpPr>
            <a:cxnSpLocks noChangeShapeType="1"/>
          </p:cNvCxnSpPr>
          <p:nvPr/>
        </p:nvCxnSpPr>
        <p:spPr bwMode="auto">
          <a:xfrm>
            <a:off x="3156364" y="2885380"/>
            <a:ext cx="59661" cy="55617"/>
          </a:xfrm>
          <a:prstGeom prst="line">
            <a:avLst/>
          </a:prstGeom>
          <a:noFill/>
          <a:ln w="19050" algn="ctr">
            <a:solidFill>
              <a:schemeClr val="tx1"/>
            </a:solidFill>
            <a:round/>
            <a:headEnd/>
            <a:tailEnd/>
          </a:ln>
        </p:spPr>
      </p:cxnSp>
      <p:sp>
        <p:nvSpPr>
          <p:cNvPr id="247" name="Freeform 246"/>
          <p:cNvSpPr/>
          <p:nvPr/>
        </p:nvSpPr>
        <p:spPr bwMode="auto">
          <a:xfrm rot="20797154">
            <a:off x="3126359"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48" name="Straight Connector 61"/>
          <p:cNvCxnSpPr>
            <a:cxnSpLocks noChangeShapeType="1"/>
          </p:cNvCxnSpPr>
          <p:nvPr/>
        </p:nvCxnSpPr>
        <p:spPr bwMode="auto">
          <a:xfrm>
            <a:off x="2324458" y="1289014"/>
            <a:ext cx="292" cy="5124042"/>
          </a:xfrm>
          <a:prstGeom prst="line">
            <a:avLst/>
          </a:prstGeom>
          <a:noFill/>
          <a:ln w="19050" algn="ctr">
            <a:solidFill>
              <a:schemeClr val="tx1"/>
            </a:solidFill>
            <a:round/>
            <a:headEnd/>
            <a:tailEnd/>
          </a:ln>
        </p:spPr>
      </p:cxnSp>
      <p:sp>
        <p:nvSpPr>
          <p:cNvPr id="249" name="Rectangle 132"/>
          <p:cNvSpPr>
            <a:spLocks noChangeArrowheads="1"/>
          </p:cNvSpPr>
          <p:nvPr/>
        </p:nvSpPr>
        <p:spPr bwMode="auto">
          <a:xfrm>
            <a:off x="2657557"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50" name="Straight Connector 61"/>
          <p:cNvCxnSpPr>
            <a:cxnSpLocks noChangeShapeType="1"/>
          </p:cNvCxnSpPr>
          <p:nvPr/>
        </p:nvCxnSpPr>
        <p:spPr bwMode="auto">
          <a:xfrm>
            <a:off x="2388997" y="1660559"/>
            <a:ext cx="197779" cy="24636"/>
          </a:xfrm>
          <a:prstGeom prst="line">
            <a:avLst/>
          </a:prstGeom>
          <a:noFill/>
          <a:ln w="19050" algn="ctr">
            <a:solidFill>
              <a:schemeClr val="tx1"/>
            </a:solidFill>
            <a:round/>
            <a:headEnd/>
            <a:tailEnd/>
          </a:ln>
        </p:spPr>
      </p:cxnSp>
      <p:cxnSp>
        <p:nvCxnSpPr>
          <p:cNvPr id="251" name="Straight Connector 61"/>
          <p:cNvCxnSpPr>
            <a:cxnSpLocks noChangeShapeType="1"/>
          </p:cNvCxnSpPr>
          <p:nvPr/>
        </p:nvCxnSpPr>
        <p:spPr bwMode="auto">
          <a:xfrm>
            <a:off x="2332183" y="1606631"/>
            <a:ext cx="59661" cy="55617"/>
          </a:xfrm>
          <a:prstGeom prst="line">
            <a:avLst/>
          </a:prstGeom>
          <a:noFill/>
          <a:ln w="19050" algn="ctr">
            <a:solidFill>
              <a:schemeClr val="tx1"/>
            </a:solidFill>
            <a:round/>
            <a:headEnd/>
            <a:tailEnd/>
          </a:ln>
        </p:spPr>
      </p:cxnSp>
      <p:cxnSp>
        <p:nvCxnSpPr>
          <p:cNvPr id="252" name="Straight Connector 61"/>
          <p:cNvCxnSpPr>
            <a:cxnSpLocks noChangeShapeType="1"/>
          </p:cNvCxnSpPr>
          <p:nvPr/>
        </p:nvCxnSpPr>
        <p:spPr bwMode="auto">
          <a:xfrm>
            <a:off x="2514560" y="1788215"/>
            <a:ext cx="59661" cy="55617"/>
          </a:xfrm>
          <a:prstGeom prst="line">
            <a:avLst/>
          </a:prstGeom>
          <a:noFill/>
          <a:ln w="19050" algn="ctr">
            <a:solidFill>
              <a:schemeClr val="tx1"/>
            </a:solidFill>
            <a:round/>
            <a:headEnd/>
            <a:tailEnd/>
          </a:ln>
        </p:spPr>
      </p:cxnSp>
      <p:sp>
        <p:nvSpPr>
          <p:cNvPr id="253" name="Freeform 252"/>
          <p:cNvSpPr/>
          <p:nvPr/>
        </p:nvSpPr>
        <p:spPr bwMode="auto">
          <a:xfrm rot="20797154">
            <a:off x="2484555"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54" name="Rectangle 132"/>
          <p:cNvSpPr>
            <a:spLocks noChangeArrowheads="1"/>
          </p:cNvSpPr>
          <p:nvPr/>
        </p:nvSpPr>
        <p:spPr bwMode="auto">
          <a:xfrm>
            <a:off x="2659510"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55" name="Straight Connector 61"/>
          <p:cNvCxnSpPr>
            <a:cxnSpLocks noChangeShapeType="1"/>
          </p:cNvCxnSpPr>
          <p:nvPr/>
        </p:nvCxnSpPr>
        <p:spPr bwMode="auto">
          <a:xfrm>
            <a:off x="2390950" y="2014158"/>
            <a:ext cx="197779" cy="24636"/>
          </a:xfrm>
          <a:prstGeom prst="line">
            <a:avLst/>
          </a:prstGeom>
          <a:noFill/>
          <a:ln w="19050" algn="ctr">
            <a:solidFill>
              <a:schemeClr val="tx1"/>
            </a:solidFill>
            <a:round/>
            <a:headEnd/>
            <a:tailEnd/>
          </a:ln>
        </p:spPr>
      </p:cxnSp>
      <p:cxnSp>
        <p:nvCxnSpPr>
          <p:cNvPr id="256" name="Straight Connector 61"/>
          <p:cNvCxnSpPr>
            <a:cxnSpLocks noChangeShapeType="1"/>
          </p:cNvCxnSpPr>
          <p:nvPr/>
        </p:nvCxnSpPr>
        <p:spPr bwMode="auto">
          <a:xfrm>
            <a:off x="2334136" y="1960230"/>
            <a:ext cx="59661" cy="55617"/>
          </a:xfrm>
          <a:prstGeom prst="line">
            <a:avLst/>
          </a:prstGeom>
          <a:noFill/>
          <a:ln w="19050" algn="ctr">
            <a:solidFill>
              <a:schemeClr val="tx1"/>
            </a:solidFill>
            <a:round/>
            <a:headEnd/>
            <a:tailEnd/>
          </a:ln>
        </p:spPr>
      </p:cxnSp>
      <p:cxnSp>
        <p:nvCxnSpPr>
          <p:cNvPr id="257" name="Straight Connector 61"/>
          <p:cNvCxnSpPr>
            <a:cxnSpLocks noChangeShapeType="1"/>
          </p:cNvCxnSpPr>
          <p:nvPr/>
        </p:nvCxnSpPr>
        <p:spPr bwMode="auto">
          <a:xfrm>
            <a:off x="2516513" y="2141814"/>
            <a:ext cx="59661" cy="55617"/>
          </a:xfrm>
          <a:prstGeom prst="line">
            <a:avLst/>
          </a:prstGeom>
          <a:noFill/>
          <a:ln w="19050" algn="ctr">
            <a:solidFill>
              <a:schemeClr val="tx1"/>
            </a:solidFill>
            <a:round/>
            <a:headEnd/>
            <a:tailEnd/>
          </a:ln>
        </p:spPr>
      </p:cxnSp>
      <p:sp>
        <p:nvSpPr>
          <p:cNvPr id="258" name="Freeform 257"/>
          <p:cNvSpPr/>
          <p:nvPr/>
        </p:nvSpPr>
        <p:spPr bwMode="auto">
          <a:xfrm rot="20797154">
            <a:off x="2486508"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59" name="Rectangle 132"/>
          <p:cNvSpPr>
            <a:spLocks noChangeArrowheads="1"/>
          </p:cNvSpPr>
          <p:nvPr/>
        </p:nvSpPr>
        <p:spPr bwMode="auto">
          <a:xfrm>
            <a:off x="2657557"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263" name="Freeform 262"/>
          <p:cNvSpPr/>
          <p:nvPr/>
        </p:nvSpPr>
        <p:spPr bwMode="auto">
          <a:xfrm rot="20797154">
            <a:off x="2484555"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64" name="Rectangle 132"/>
          <p:cNvSpPr>
            <a:spLocks noChangeArrowheads="1"/>
          </p:cNvSpPr>
          <p:nvPr/>
        </p:nvSpPr>
        <p:spPr bwMode="auto">
          <a:xfrm>
            <a:off x="2652322"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65" name="Straight Connector 61"/>
          <p:cNvCxnSpPr>
            <a:cxnSpLocks noChangeShapeType="1"/>
          </p:cNvCxnSpPr>
          <p:nvPr/>
        </p:nvCxnSpPr>
        <p:spPr bwMode="auto">
          <a:xfrm>
            <a:off x="2383762" y="2757724"/>
            <a:ext cx="197779" cy="24636"/>
          </a:xfrm>
          <a:prstGeom prst="line">
            <a:avLst/>
          </a:prstGeom>
          <a:noFill/>
          <a:ln w="19050" algn="ctr">
            <a:solidFill>
              <a:schemeClr val="tx1"/>
            </a:solidFill>
            <a:round/>
            <a:headEnd/>
            <a:tailEnd/>
          </a:ln>
        </p:spPr>
      </p:cxnSp>
      <p:cxnSp>
        <p:nvCxnSpPr>
          <p:cNvPr id="266" name="Straight Connector 61"/>
          <p:cNvCxnSpPr>
            <a:cxnSpLocks noChangeShapeType="1"/>
          </p:cNvCxnSpPr>
          <p:nvPr/>
        </p:nvCxnSpPr>
        <p:spPr bwMode="auto">
          <a:xfrm>
            <a:off x="2326948" y="2703796"/>
            <a:ext cx="59661" cy="55617"/>
          </a:xfrm>
          <a:prstGeom prst="line">
            <a:avLst/>
          </a:prstGeom>
          <a:noFill/>
          <a:ln w="19050" algn="ctr">
            <a:solidFill>
              <a:schemeClr val="tx1"/>
            </a:solidFill>
            <a:round/>
            <a:headEnd/>
            <a:tailEnd/>
          </a:ln>
        </p:spPr>
      </p:cxnSp>
      <p:cxnSp>
        <p:nvCxnSpPr>
          <p:cNvPr id="267" name="Straight Connector 61"/>
          <p:cNvCxnSpPr>
            <a:cxnSpLocks noChangeShapeType="1"/>
          </p:cNvCxnSpPr>
          <p:nvPr/>
        </p:nvCxnSpPr>
        <p:spPr bwMode="auto">
          <a:xfrm>
            <a:off x="2509325" y="2885380"/>
            <a:ext cx="59661" cy="55617"/>
          </a:xfrm>
          <a:prstGeom prst="line">
            <a:avLst/>
          </a:prstGeom>
          <a:noFill/>
          <a:ln w="19050" algn="ctr">
            <a:solidFill>
              <a:schemeClr val="tx1"/>
            </a:solidFill>
            <a:round/>
            <a:headEnd/>
            <a:tailEnd/>
          </a:ln>
        </p:spPr>
      </p:cxnSp>
      <p:sp>
        <p:nvSpPr>
          <p:cNvPr id="268" name="Freeform 267"/>
          <p:cNvSpPr/>
          <p:nvPr/>
        </p:nvSpPr>
        <p:spPr bwMode="auto">
          <a:xfrm rot="20797154">
            <a:off x="2479320"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69" name="Straight Connector 61"/>
          <p:cNvCxnSpPr>
            <a:cxnSpLocks noChangeShapeType="1"/>
          </p:cNvCxnSpPr>
          <p:nvPr/>
        </p:nvCxnSpPr>
        <p:spPr bwMode="auto">
          <a:xfrm flipH="1">
            <a:off x="1674009" y="1321577"/>
            <a:ext cx="387" cy="3247884"/>
          </a:xfrm>
          <a:prstGeom prst="line">
            <a:avLst/>
          </a:prstGeom>
          <a:noFill/>
          <a:ln w="19050" algn="ctr">
            <a:solidFill>
              <a:schemeClr val="tx1"/>
            </a:solidFill>
            <a:round/>
            <a:headEnd/>
            <a:tailEnd/>
          </a:ln>
        </p:spPr>
      </p:cxnSp>
      <p:sp>
        <p:nvSpPr>
          <p:cNvPr id="270" name="Rectangle 132"/>
          <p:cNvSpPr>
            <a:spLocks noChangeArrowheads="1"/>
          </p:cNvSpPr>
          <p:nvPr/>
        </p:nvSpPr>
        <p:spPr bwMode="auto">
          <a:xfrm>
            <a:off x="1997531"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71" name="Straight Connector 61"/>
          <p:cNvCxnSpPr>
            <a:cxnSpLocks noChangeShapeType="1"/>
          </p:cNvCxnSpPr>
          <p:nvPr/>
        </p:nvCxnSpPr>
        <p:spPr bwMode="auto">
          <a:xfrm>
            <a:off x="1728971" y="1660559"/>
            <a:ext cx="197779" cy="24636"/>
          </a:xfrm>
          <a:prstGeom prst="line">
            <a:avLst/>
          </a:prstGeom>
          <a:noFill/>
          <a:ln w="19050" algn="ctr">
            <a:solidFill>
              <a:schemeClr val="tx1"/>
            </a:solidFill>
            <a:round/>
            <a:headEnd/>
            <a:tailEnd/>
          </a:ln>
        </p:spPr>
      </p:cxnSp>
      <p:cxnSp>
        <p:nvCxnSpPr>
          <p:cNvPr id="272" name="Straight Connector 61"/>
          <p:cNvCxnSpPr>
            <a:cxnSpLocks noChangeShapeType="1"/>
          </p:cNvCxnSpPr>
          <p:nvPr/>
        </p:nvCxnSpPr>
        <p:spPr bwMode="auto">
          <a:xfrm>
            <a:off x="1672157" y="1606631"/>
            <a:ext cx="59661" cy="55617"/>
          </a:xfrm>
          <a:prstGeom prst="line">
            <a:avLst/>
          </a:prstGeom>
          <a:noFill/>
          <a:ln w="19050" algn="ctr">
            <a:solidFill>
              <a:schemeClr val="tx1"/>
            </a:solidFill>
            <a:round/>
            <a:headEnd/>
            <a:tailEnd/>
          </a:ln>
        </p:spPr>
      </p:cxnSp>
      <p:cxnSp>
        <p:nvCxnSpPr>
          <p:cNvPr id="273" name="Straight Connector 61"/>
          <p:cNvCxnSpPr>
            <a:cxnSpLocks noChangeShapeType="1"/>
          </p:cNvCxnSpPr>
          <p:nvPr/>
        </p:nvCxnSpPr>
        <p:spPr bwMode="auto">
          <a:xfrm>
            <a:off x="1854534" y="1788215"/>
            <a:ext cx="59661" cy="55617"/>
          </a:xfrm>
          <a:prstGeom prst="line">
            <a:avLst/>
          </a:prstGeom>
          <a:noFill/>
          <a:ln w="19050" algn="ctr">
            <a:solidFill>
              <a:schemeClr val="tx1"/>
            </a:solidFill>
            <a:round/>
            <a:headEnd/>
            <a:tailEnd/>
          </a:ln>
        </p:spPr>
      </p:cxnSp>
      <p:sp>
        <p:nvSpPr>
          <p:cNvPr id="274" name="Freeform 273"/>
          <p:cNvSpPr/>
          <p:nvPr/>
        </p:nvSpPr>
        <p:spPr bwMode="auto">
          <a:xfrm rot="20797154">
            <a:off x="1824529"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75" name="Rectangle 132"/>
          <p:cNvSpPr>
            <a:spLocks noChangeArrowheads="1"/>
          </p:cNvSpPr>
          <p:nvPr/>
        </p:nvSpPr>
        <p:spPr bwMode="auto">
          <a:xfrm>
            <a:off x="1999484"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76" name="Straight Connector 61"/>
          <p:cNvCxnSpPr>
            <a:cxnSpLocks noChangeShapeType="1"/>
          </p:cNvCxnSpPr>
          <p:nvPr/>
        </p:nvCxnSpPr>
        <p:spPr bwMode="auto">
          <a:xfrm>
            <a:off x="1730924" y="2014158"/>
            <a:ext cx="197779" cy="24636"/>
          </a:xfrm>
          <a:prstGeom prst="line">
            <a:avLst/>
          </a:prstGeom>
          <a:noFill/>
          <a:ln w="19050" algn="ctr">
            <a:solidFill>
              <a:schemeClr val="tx1"/>
            </a:solidFill>
            <a:round/>
            <a:headEnd/>
            <a:tailEnd/>
          </a:ln>
        </p:spPr>
      </p:cxnSp>
      <p:cxnSp>
        <p:nvCxnSpPr>
          <p:cNvPr id="277" name="Straight Connector 61"/>
          <p:cNvCxnSpPr>
            <a:cxnSpLocks noChangeShapeType="1"/>
          </p:cNvCxnSpPr>
          <p:nvPr/>
        </p:nvCxnSpPr>
        <p:spPr bwMode="auto">
          <a:xfrm>
            <a:off x="1674110" y="1960230"/>
            <a:ext cx="59661" cy="55617"/>
          </a:xfrm>
          <a:prstGeom prst="line">
            <a:avLst/>
          </a:prstGeom>
          <a:noFill/>
          <a:ln w="19050" algn="ctr">
            <a:solidFill>
              <a:schemeClr val="tx1"/>
            </a:solidFill>
            <a:round/>
            <a:headEnd/>
            <a:tailEnd/>
          </a:ln>
        </p:spPr>
      </p:cxnSp>
      <p:cxnSp>
        <p:nvCxnSpPr>
          <p:cNvPr id="278" name="Straight Connector 61"/>
          <p:cNvCxnSpPr>
            <a:cxnSpLocks noChangeShapeType="1"/>
          </p:cNvCxnSpPr>
          <p:nvPr/>
        </p:nvCxnSpPr>
        <p:spPr bwMode="auto">
          <a:xfrm>
            <a:off x="1856487" y="2141814"/>
            <a:ext cx="59661" cy="55617"/>
          </a:xfrm>
          <a:prstGeom prst="line">
            <a:avLst/>
          </a:prstGeom>
          <a:noFill/>
          <a:ln w="19050" algn="ctr">
            <a:solidFill>
              <a:schemeClr val="tx1"/>
            </a:solidFill>
            <a:round/>
            <a:headEnd/>
            <a:tailEnd/>
          </a:ln>
        </p:spPr>
      </p:cxnSp>
      <p:sp>
        <p:nvSpPr>
          <p:cNvPr id="279" name="Freeform 278"/>
          <p:cNvSpPr/>
          <p:nvPr/>
        </p:nvSpPr>
        <p:spPr bwMode="auto">
          <a:xfrm rot="20797154">
            <a:off x="1826482"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80" name="Rectangle 132"/>
          <p:cNvSpPr>
            <a:spLocks noChangeArrowheads="1"/>
          </p:cNvSpPr>
          <p:nvPr/>
        </p:nvSpPr>
        <p:spPr bwMode="auto">
          <a:xfrm>
            <a:off x="1997531"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81" name="Straight Connector 61"/>
          <p:cNvCxnSpPr>
            <a:cxnSpLocks noChangeShapeType="1"/>
          </p:cNvCxnSpPr>
          <p:nvPr/>
        </p:nvCxnSpPr>
        <p:spPr bwMode="auto">
          <a:xfrm>
            <a:off x="1728971" y="2409684"/>
            <a:ext cx="197779" cy="24636"/>
          </a:xfrm>
          <a:prstGeom prst="line">
            <a:avLst/>
          </a:prstGeom>
          <a:noFill/>
          <a:ln w="19050" algn="ctr">
            <a:solidFill>
              <a:schemeClr val="tx1"/>
            </a:solidFill>
            <a:round/>
            <a:headEnd/>
            <a:tailEnd/>
          </a:ln>
        </p:spPr>
      </p:cxnSp>
      <p:cxnSp>
        <p:nvCxnSpPr>
          <p:cNvPr id="282" name="Straight Connector 61"/>
          <p:cNvCxnSpPr>
            <a:cxnSpLocks noChangeShapeType="1"/>
          </p:cNvCxnSpPr>
          <p:nvPr/>
        </p:nvCxnSpPr>
        <p:spPr bwMode="auto">
          <a:xfrm>
            <a:off x="1672157" y="2355756"/>
            <a:ext cx="59661" cy="55617"/>
          </a:xfrm>
          <a:prstGeom prst="line">
            <a:avLst/>
          </a:prstGeom>
          <a:noFill/>
          <a:ln w="19050" algn="ctr">
            <a:solidFill>
              <a:schemeClr val="tx1"/>
            </a:solidFill>
            <a:round/>
            <a:headEnd/>
            <a:tailEnd/>
          </a:ln>
        </p:spPr>
      </p:cxnSp>
      <p:cxnSp>
        <p:nvCxnSpPr>
          <p:cNvPr id="283" name="Straight Connector 61"/>
          <p:cNvCxnSpPr>
            <a:cxnSpLocks noChangeShapeType="1"/>
          </p:cNvCxnSpPr>
          <p:nvPr/>
        </p:nvCxnSpPr>
        <p:spPr bwMode="auto">
          <a:xfrm>
            <a:off x="1854534" y="2544608"/>
            <a:ext cx="59661" cy="55617"/>
          </a:xfrm>
          <a:prstGeom prst="line">
            <a:avLst/>
          </a:prstGeom>
          <a:noFill/>
          <a:ln w="19050" algn="ctr">
            <a:solidFill>
              <a:schemeClr val="tx1"/>
            </a:solidFill>
            <a:round/>
            <a:headEnd/>
            <a:tailEnd/>
          </a:ln>
        </p:spPr>
      </p:cxnSp>
      <p:sp>
        <p:nvSpPr>
          <p:cNvPr id="284" name="Freeform 283"/>
          <p:cNvSpPr/>
          <p:nvPr/>
        </p:nvSpPr>
        <p:spPr bwMode="auto">
          <a:xfrm rot="20797154">
            <a:off x="1824529"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85" name="Rectangle 132"/>
          <p:cNvSpPr>
            <a:spLocks noChangeArrowheads="1"/>
          </p:cNvSpPr>
          <p:nvPr/>
        </p:nvSpPr>
        <p:spPr bwMode="auto">
          <a:xfrm>
            <a:off x="1992296"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86" name="Straight Connector 61"/>
          <p:cNvCxnSpPr>
            <a:cxnSpLocks noChangeShapeType="1"/>
          </p:cNvCxnSpPr>
          <p:nvPr/>
        </p:nvCxnSpPr>
        <p:spPr bwMode="auto">
          <a:xfrm>
            <a:off x="1723736" y="2757724"/>
            <a:ext cx="197779" cy="24636"/>
          </a:xfrm>
          <a:prstGeom prst="line">
            <a:avLst/>
          </a:prstGeom>
          <a:noFill/>
          <a:ln w="19050" algn="ctr">
            <a:solidFill>
              <a:schemeClr val="tx1"/>
            </a:solidFill>
            <a:round/>
            <a:headEnd/>
            <a:tailEnd/>
          </a:ln>
        </p:spPr>
      </p:cxnSp>
      <p:cxnSp>
        <p:nvCxnSpPr>
          <p:cNvPr id="287" name="Straight Connector 61"/>
          <p:cNvCxnSpPr>
            <a:cxnSpLocks noChangeShapeType="1"/>
          </p:cNvCxnSpPr>
          <p:nvPr/>
        </p:nvCxnSpPr>
        <p:spPr bwMode="auto">
          <a:xfrm>
            <a:off x="1666922" y="2703796"/>
            <a:ext cx="59661" cy="55617"/>
          </a:xfrm>
          <a:prstGeom prst="line">
            <a:avLst/>
          </a:prstGeom>
          <a:noFill/>
          <a:ln w="19050" algn="ctr">
            <a:solidFill>
              <a:schemeClr val="tx1"/>
            </a:solidFill>
            <a:round/>
            <a:headEnd/>
            <a:tailEnd/>
          </a:ln>
        </p:spPr>
      </p:cxnSp>
      <p:cxnSp>
        <p:nvCxnSpPr>
          <p:cNvPr id="288" name="Straight Connector 61"/>
          <p:cNvCxnSpPr>
            <a:cxnSpLocks noChangeShapeType="1"/>
          </p:cNvCxnSpPr>
          <p:nvPr/>
        </p:nvCxnSpPr>
        <p:spPr bwMode="auto">
          <a:xfrm>
            <a:off x="1856357" y="2892205"/>
            <a:ext cx="59661" cy="55617"/>
          </a:xfrm>
          <a:prstGeom prst="line">
            <a:avLst/>
          </a:prstGeom>
          <a:noFill/>
          <a:ln w="19050" algn="ctr">
            <a:solidFill>
              <a:schemeClr val="tx1"/>
            </a:solidFill>
            <a:round/>
            <a:headEnd/>
            <a:tailEnd/>
          </a:ln>
        </p:spPr>
      </p:cxnSp>
      <p:sp>
        <p:nvSpPr>
          <p:cNvPr id="289" name="Freeform 288"/>
          <p:cNvSpPr/>
          <p:nvPr/>
        </p:nvSpPr>
        <p:spPr bwMode="auto">
          <a:xfrm rot="20797154">
            <a:off x="1819294"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90" name="Straight Connector 61"/>
          <p:cNvCxnSpPr>
            <a:cxnSpLocks noChangeShapeType="1"/>
          </p:cNvCxnSpPr>
          <p:nvPr/>
        </p:nvCxnSpPr>
        <p:spPr bwMode="auto">
          <a:xfrm>
            <a:off x="1037185" y="1321577"/>
            <a:ext cx="1953" cy="3247884"/>
          </a:xfrm>
          <a:prstGeom prst="line">
            <a:avLst/>
          </a:prstGeom>
          <a:noFill/>
          <a:ln w="19050" algn="ctr">
            <a:solidFill>
              <a:schemeClr val="tx1"/>
            </a:solidFill>
            <a:round/>
            <a:headEnd/>
            <a:tailEnd/>
          </a:ln>
        </p:spPr>
      </p:cxnSp>
      <p:sp>
        <p:nvSpPr>
          <p:cNvPr id="291" name="Rectangle 132"/>
          <p:cNvSpPr>
            <a:spLocks noChangeArrowheads="1"/>
          </p:cNvSpPr>
          <p:nvPr/>
        </p:nvSpPr>
        <p:spPr bwMode="auto">
          <a:xfrm>
            <a:off x="1362559"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92" name="Straight Connector 61"/>
          <p:cNvCxnSpPr>
            <a:cxnSpLocks noChangeShapeType="1"/>
          </p:cNvCxnSpPr>
          <p:nvPr/>
        </p:nvCxnSpPr>
        <p:spPr bwMode="auto">
          <a:xfrm>
            <a:off x="1093999" y="1660559"/>
            <a:ext cx="197779" cy="24636"/>
          </a:xfrm>
          <a:prstGeom prst="line">
            <a:avLst/>
          </a:prstGeom>
          <a:noFill/>
          <a:ln w="19050" algn="ctr">
            <a:solidFill>
              <a:schemeClr val="tx1"/>
            </a:solidFill>
            <a:round/>
            <a:headEnd/>
            <a:tailEnd/>
          </a:ln>
        </p:spPr>
      </p:cxnSp>
      <p:cxnSp>
        <p:nvCxnSpPr>
          <p:cNvPr id="293" name="Straight Connector 61"/>
          <p:cNvCxnSpPr>
            <a:cxnSpLocks noChangeShapeType="1"/>
          </p:cNvCxnSpPr>
          <p:nvPr/>
        </p:nvCxnSpPr>
        <p:spPr bwMode="auto">
          <a:xfrm>
            <a:off x="1037185" y="1606631"/>
            <a:ext cx="59661" cy="55617"/>
          </a:xfrm>
          <a:prstGeom prst="line">
            <a:avLst/>
          </a:prstGeom>
          <a:noFill/>
          <a:ln w="19050" algn="ctr">
            <a:solidFill>
              <a:schemeClr val="tx1"/>
            </a:solidFill>
            <a:round/>
            <a:headEnd/>
            <a:tailEnd/>
          </a:ln>
        </p:spPr>
      </p:cxnSp>
      <p:cxnSp>
        <p:nvCxnSpPr>
          <p:cNvPr id="294" name="Straight Connector 61"/>
          <p:cNvCxnSpPr>
            <a:cxnSpLocks noChangeShapeType="1"/>
          </p:cNvCxnSpPr>
          <p:nvPr/>
        </p:nvCxnSpPr>
        <p:spPr bwMode="auto">
          <a:xfrm>
            <a:off x="1219562" y="1788215"/>
            <a:ext cx="59661" cy="55617"/>
          </a:xfrm>
          <a:prstGeom prst="line">
            <a:avLst/>
          </a:prstGeom>
          <a:noFill/>
          <a:ln w="19050" algn="ctr">
            <a:solidFill>
              <a:schemeClr val="tx1"/>
            </a:solidFill>
            <a:round/>
            <a:headEnd/>
            <a:tailEnd/>
          </a:ln>
        </p:spPr>
      </p:cxnSp>
      <p:sp>
        <p:nvSpPr>
          <p:cNvPr id="295" name="Freeform 294"/>
          <p:cNvSpPr/>
          <p:nvPr/>
        </p:nvSpPr>
        <p:spPr bwMode="auto">
          <a:xfrm rot="20797154">
            <a:off x="1189557"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96" name="Rectangle 132"/>
          <p:cNvSpPr>
            <a:spLocks noChangeArrowheads="1"/>
          </p:cNvSpPr>
          <p:nvPr/>
        </p:nvSpPr>
        <p:spPr bwMode="auto">
          <a:xfrm>
            <a:off x="1364512"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97" name="Straight Connector 61"/>
          <p:cNvCxnSpPr>
            <a:cxnSpLocks noChangeShapeType="1"/>
          </p:cNvCxnSpPr>
          <p:nvPr/>
        </p:nvCxnSpPr>
        <p:spPr bwMode="auto">
          <a:xfrm>
            <a:off x="1095952" y="2014158"/>
            <a:ext cx="197779" cy="24636"/>
          </a:xfrm>
          <a:prstGeom prst="line">
            <a:avLst/>
          </a:prstGeom>
          <a:noFill/>
          <a:ln w="19050" algn="ctr">
            <a:solidFill>
              <a:schemeClr val="tx1"/>
            </a:solidFill>
            <a:round/>
            <a:headEnd/>
            <a:tailEnd/>
          </a:ln>
        </p:spPr>
      </p:cxnSp>
      <p:cxnSp>
        <p:nvCxnSpPr>
          <p:cNvPr id="298" name="Straight Connector 61"/>
          <p:cNvCxnSpPr>
            <a:cxnSpLocks noChangeShapeType="1"/>
          </p:cNvCxnSpPr>
          <p:nvPr/>
        </p:nvCxnSpPr>
        <p:spPr bwMode="auto">
          <a:xfrm>
            <a:off x="1039138" y="1960230"/>
            <a:ext cx="59661" cy="55617"/>
          </a:xfrm>
          <a:prstGeom prst="line">
            <a:avLst/>
          </a:prstGeom>
          <a:noFill/>
          <a:ln w="19050" algn="ctr">
            <a:solidFill>
              <a:schemeClr val="tx1"/>
            </a:solidFill>
            <a:round/>
            <a:headEnd/>
            <a:tailEnd/>
          </a:ln>
        </p:spPr>
      </p:cxnSp>
      <p:cxnSp>
        <p:nvCxnSpPr>
          <p:cNvPr id="299" name="Straight Connector 61"/>
          <p:cNvCxnSpPr>
            <a:cxnSpLocks noChangeShapeType="1"/>
          </p:cNvCxnSpPr>
          <p:nvPr/>
        </p:nvCxnSpPr>
        <p:spPr bwMode="auto">
          <a:xfrm>
            <a:off x="1221515" y="2141814"/>
            <a:ext cx="59661" cy="55617"/>
          </a:xfrm>
          <a:prstGeom prst="line">
            <a:avLst/>
          </a:prstGeom>
          <a:noFill/>
          <a:ln w="19050" algn="ctr">
            <a:solidFill>
              <a:schemeClr val="tx1"/>
            </a:solidFill>
            <a:round/>
            <a:headEnd/>
            <a:tailEnd/>
          </a:ln>
        </p:spPr>
      </p:cxnSp>
      <p:sp>
        <p:nvSpPr>
          <p:cNvPr id="300" name="Freeform 299"/>
          <p:cNvSpPr/>
          <p:nvPr/>
        </p:nvSpPr>
        <p:spPr bwMode="auto">
          <a:xfrm rot="20797154">
            <a:off x="1191510"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01" name="Rectangle 132"/>
          <p:cNvSpPr>
            <a:spLocks noChangeArrowheads="1"/>
          </p:cNvSpPr>
          <p:nvPr/>
        </p:nvSpPr>
        <p:spPr bwMode="auto">
          <a:xfrm>
            <a:off x="1362559"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02" name="Straight Connector 61"/>
          <p:cNvCxnSpPr>
            <a:cxnSpLocks noChangeShapeType="1"/>
          </p:cNvCxnSpPr>
          <p:nvPr/>
        </p:nvCxnSpPr>
        <p:spPr bwMode="auto">
          <a:xfrm>
            <a:off x="1093999" y="2409684"/>
            <a:ext cx="197779" cy="24636"/>
          </a:xfrm>
          <a:prstGeom prst="line">
            <a:avLst/>
          </a:prstGeom>
          <a:noFill/>
          <a:ln w="19050" algn="ctr">
            <a:solidFill>
              <a:schemeClr val="tx1"/>
            </a:solidFill>
            <a:round/>
            <a:headEnd/>
            <a:tailEnd/>
          </a:ln>
        </p:spPr>
      </p:cxnSp>
      <p:cxnSp>
        <p:nvCxnSpPr>
          <p:cNvPr id="303" name="Straight Connector 61"/>
          <p:cNvCxnSpPr>
            <a:cxnSpLocks noChangeShapeType="1"/>
          </p:cNvCxnSpPr>
          <p:nvPr/>
        </p:nvCxnSpPr>
        <p:spPr bwMode="auto">
          <a:xfrm>
            <a:off x="1037185" y="2355756"/>
            <a:ext cx="59661" cy="55617"/>
          </a:xfrm>
          <a:prstGeom prst="line">
            <a:avLst/>
          </a:prstGeom>
          <a:noFill/>
          <a:ln w="19050" algn="ctr">
            <a:solidFill>
              <a:schemeClr val="tx1"/>
            </a:solidFill>
            <a:round/>
            <a:headEnd/>
            <a:tailEnd/>
          </a:ln>
        </p:spPr>
      </p:cxnSp>
      <p:cxnSp>
        <p:nvCxnSpPr>
          <p:cNvPr id="304" name="Straight Connector 61"/>
          <p:cNvCxnSpPr>
            <a:cxnSpLocks noChangeShapeType="1"/>
          </p:cNvCxnSpPr>
          <p:nvPr/>
        </p:nvCxnSpPr>
        <p:spPr bwMode="auto">
          <a:xfrm>
            <a:off x="1219562" y="2537340"/>
            <a:ext cx="59661" cy="55617"/>
          </a:xfrm>
          <a:prstGeom prst="line">
            <a:avLst/>
          </a:prstGeom>
          <a:noFill/>
          <a:ln w="19050" algn="ctr">
            <a:solidFill>
              <a:schemeClr val="tx1"/>
            </a:solidFill>
            <a:round/>
            <a:headEnd/>
            <a:tailEnd/>
          </a:ln>
        </p:spPr>
      </p:cxnSp>
      <p:sp>
        <p:nvSpPr>
          <p:cNvPr id="305" name="Freeform 304"/>
          <p:cNvSpPr/>
          <p:nvPr/>
        </p:nvSpPr>
        <p:spPr bwMode="auto">
          <a:xfrm rot="20797154">
            <a:off x="1189557"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06" name="Rectangle 132"/>
          <p:cNvSpPr>
            <a:spLocks noChangeArrowheads="1"/>
          </p:cNvSpPr>
          <p:nvPr/>
        </p:nvSpPr>
        <p:spPr bwMode="auto">
          <a:xfrm>
            <a:off x="1357324"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07" name="Straight Connector 61"/>
          <p:cNvCxnSpPr>
            <a:cxnSpLocks noChangeShapeType="1"/>
          </p:cNvCxnSpPr>
          <p:nvPr/>
        </p:nvCxnSpPr>
        <p:spPr bwMode="auto">
          <a:xfrm>
            <a:off x="1037914" y="2703674"/>
            <a:ext cx="224832" cy="247804"/>
          </a:xfrm>
          <a:prstGeom prst="line">
            <a:avLst/>
          </a:prstGeom>
          <a:noFill/>
          <a:ln w="19050" algn="ctr">
            <a:solidFill>
              <a:schemeClr val="tx1"/>
            </a:solidFill>
            <a:round/>
            <a:headEnd/>
            <a:tailEnd/>
          </a:ln>
        </p:spPr>
      </p:cxnSp>
      <p:sp>
        <p:nvSpPr>
          <p:cNvPr id="310" name="Freeform 309"/>
          <p:cNvSpPr/>
          <p:nvPr/>
        </p:nvSpPr>
        <p:spPr bwMode="auto">
          <a:xfrm rot="20797154">
            <a:off x="1184322"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13" name="Rectangle 132"/>
          <p:cNvSpPr>
            <a:spLocks noChangeArrowheads="1"/>
          </p:cNvSpPr>
          <p:nvPr/>
        </p:nvSpPr>
        <p:spPr bwMode="auto">
          <a:xfrm>
            <a:off x="734275" y="5494712"/>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14" name="Straight Connector 133"/>
          <p:cNvCxnSpPr>
            <a:cxnSpLocks noChangeShapeType="1"/>
          </p:cNvCxnSpPr>
          <p:nvPr/>
        </p:nvCxnSpPr>
        <p:spPr bwMode="auto">
          <a:xfrm rot="16200000" flipH="1">
            <a:off x="734275" y="5943974"/>
            <a:ext cx="90488" cy="90487"/>
          </a:xfrm>
          <a:prstGeom prst="line">
            <a:avLst/>
          </a:prstGeom>
          <a:noFill/>
          <a:ln w="19050" algn="ctr">
            <a:solidFill>
              <a:schemeClr val="tx1"/>
            </a:solidFill>
            <a:round/>
            <a:headEnd/>
            <a:tailEnd/>
          </a:ln>
        </p:spPr>
      </p:cxnSp>
      <p:cxnSp>
        <p:nvCxnSpPr>
          <p:cNvPr id="315" name="Straight Connector 134"/>
          <p:cNvCxnSpPr>
            <a:cxnSpLocks noChangeShapeType="1"/>
          </p:cNvCxnSpPr>
          <p:nvPr/>
        </p:nvCxnSpPr>
        <p:spPr bwMode="auto">
          <a:xfrm rot="5400000">
            <a:off x="735069" y="6033668"/>
            <a:ext cx="88900" cy="90487"/>
          </a:xfrm>
          <a:prstGeom prst="line">
            <a:avLst/>
          </a:prstGeom>
          <a:noFill/>
          <a:ln w="19050" algn="ctr">
            <a:solidFill>
              <a:schemeClr val="tx1"/>
            </a:solidFill>
            <a:round/>
            <a:headEnd/>
            <a:tailEnd/>
          </a:ln>
        </p:spPr>
      </p:cxnSp>
      <p:cxnSp>
        <p:nvCxnSpPr>
          <p:cNvPr id="316" name="Straight Connector 136"/>
          <p:cNvCxnSpPr>
            <a:cxnSpLocks noChangeShapeType="1"/>
          </p:cNvCxnSpPr>
          <p:nvPr/>
        </p:nvCxnSpPr>
        <p:spPr bwMode="auto">
          <a:xfrm rot="10800000">
            <a:off x="373912" y="5674099"/>
            <a:ext cx="360363" cy="0"/>
          </a:xfrm>
          <a:prstGeom prst="line">
            <a:avLst/>
          </a:prstGeom>
          <a:noFill/>
          <a:ln w="19050" algn="ctr">
            <a:solidFill>
              <a:schemeClr val="tx1"/>
            </a:solidFill>
            <a:round/>
            <a:headEnd/>
            <a:tailEnd/>
          </a:ln>
        </p:spPr>
      </p:cxnSp>
      <p:sp>
        <p:nvSpPr>
          <p:cNvPr id="317" name="TextBox 137"/>
          <p:cNvSpPr txBox="1">
            <a:spLocks noChangeArrowheads="1"/>
          </p:cNvSpPr>
          <p:nvPr/>
        </p:nvSpPr>
        <p:spPr bwMode="auto">
          <a:xfrm>
            <a:off x="1004150" y="5494712"/>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18" name="TextBox 138"/>
          <p:cNvSpPr txBox="1">
            <a:spLocks noChangeArrowheads="1"/>
          </p:cNvSpPr>
          <p:nvPr/>
        </p:nvSpPr>
        <p:spPr bwMode="auto">
          <a:xfrm>
            <a:off x="734275" y="5494712"/>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19" name="Straight Connector 140"/>
          <p:cNvCxnSpPr>
            <a:cxnSpLocks noChangeShapeType="1"/>
          </p:cNvCxnSpPr>
          <p:nvPr/>
        </p:nvCxnSpPr>
        <p:spPr bwMode="auto">
          <a:xfrm flipH="1" flipV="1">
            <a:off x="377358" y="5271858"/>
            <a:ext cx="1310" cy="402241"/>
          </a:xfrm>
          <a:prstGeom prst="line">
            <a:avLst/>
          </a:prstGeom>
          <a:noFill/>
          <a:ln w="19050" algn="ctr">
            <a:solidFill>
              <a:schemeClr val="tx1"/>
            </a:solidFill>
            <a:round/>
            <a:headEnd/>
            <a:tailEnd/>
          </a:ln>
        </p:spPr>
      </p:cxnSp>
      <p:cxnSp>
        <p:nvCxnSpPr>
          <p:cNvPr id="320" name="Straight Connector 136"/>
          <p:cNvCxnSpPr>
            <a:cxnSpLocks noChangeShapeType="1"/>
          </p:cNvCxnSpPr>
          <p:nvPr/>
        </p:nvCxnSpPr>
        <p:spPr bwMode="auto">
          <a:xfrm rot="10800000">
            <a:off x="1367688" y="5668352"/>
            <a:ext cx="360363" cy="0"/>
          </a:xfrm>
          <a:prstGeom prst="line">
            <a:avLst/>
          </a:prstGeom>
          <a:noFill/>
          <a:ln w="19050" algn="ctr">
            <a:solidFill>
              <a:schemeClr val="tx1"/>
            </a:solidFill>
            <a:round/>
            <a:headEnd/>
            <a:tailEnd/>
          </a:ln>
        </p:spPr>
      </p:cxnSp>
      <p:cxnSp>
        <p:nvCxnSpPr>
          <p:cNvPr id="321" name="Straight Connector 136"/>
          <p:cNvCxnSpPr>
            <a:cxnSpLocks noChangeShapeType="1"/>
          </p:cNvCxnSpPr>
          <p:nvPr/>
        </p:nvCxnSpPr>
        <p:spPr bwMode="auto">
          <a:xfrm flipH="1">
            <a:off x="554093" y="6036652"/>
            <a:ext cx="180182" cy="0"/>
          </a:xfrm>
          <a:prstGeom prst="line">
            <a:avLst/>
          </a:prstGeom>
          <a:noFill/>
          <a:ln w="19050" algn="ctr">
            <a:solidFill>
              <a:schemeClr val="tx1"/>
            </a:solidFill>
            <a:round/>
            <a:headEnd/>
            <a:tailEnd/>
          </a:ln>
        </p:spPr>
      </p:cxnSp>
      <p:sp>
        <p:nvSpPr>
          <p:cNvPr id="322" name="Flowchart: Manual Operation 321"/>
          <p:cNvSpPr/>
          <p:nvPr/>
        </p:nvSpPr>
        <p:spPr bwMode="auto">
          <a:xfrm rot="16200000">
            <a:off x="1546801" y="5356316"/>
            <a:ext cx="582571" cy="235935"/>
          </a:xfrm>
          <a:prstGeom prst="flowChartManualOperation">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323" name="Straight Connector 136"/>
          <p:cNvCxnSpPr>
            <a:cxnSpLocks noChangeShapeType="1"/>
          </p:cNvCxnSpPr>
          <p:nvPr/>
        </p:nvCxnSpPr>
        <p:spPr bwMode="auto">
          <a:xfrm rot="10800000">
            <a:off x="1963486" y="5459556"/>
            <a:ext cx="360363" cy="0"/>
          </a:xfrm>
          <a:prstGeom prst="line">
            <a:avLst/>
          </a:prstGeom>
          <a:noFill/>
          <a:ln w="19050" algn="ctr">
            <a:solidFill>
              <a:schemeClr val="tx1"/>
            </a:solidFill>
            <a:round/>
            <a:headEnd/>
            <a:tailEnd/>
          </a:ln>
        </p:spPr>
      </p:cxnSp>
      <p:cxnSp>
        <p:nvCxnSpPr>
          <p:cNvPr id="324" name="Straight Connector 136"/>
          <p:cNvCxnSpPr>
            <a:cxnSpLocks noChangeShapeType="1"/>
          </p:cNvCxnSpPr>
          <p:nvPr/>
        </p:nvCxnSpPr>
        <p:spPr bwMode="auto">
          <a:xfrm flipV="1">
            <a:off x="1838086" y="5707135"/>
            <a:ext cx="3070" cy="311753"/>
          </a:xfrm>
          <a:prstGeom prst="line">
            <a:avLst/>
          </a:prstGeom>
          <a:noFill/>
          <a:ln w="19050" algn="ctr">
            <a:solidFill>
              <a:schemeClr val="tx1"/>
            </a:solidFill>
            <a:round/>
            <a:headEnd/>
            <a:tailEnd/>
          </a:ln>
        </p:spPr>
      </p:cxnSp>
      <p:sp>
        <p:nvSpPr>
          <p:cNvPr id="325" name="Rectangle 132"/>
          <p:cNvSpPr>
            <a:spLocks noChangeArrowheads="1"/>
          </p:cNvSpPr>
          <p:nvPr/>
        </p:nvSpPr>
        <p:spPr bwMode="auto">
          <a:xfrm>
            <a:off x="1759559" y="6018888"/>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26" name="Straight Connector 136"/>
          <p:cNvCxnSpPr>
            <a:cxnSpLocks noChangeShapeType="1"/>
            <a:stCxn id="322" idx="2"/>
          </p:cNvCxnSpPr>
          <p:nvPr/>
        </p:nvCxnSpPr>
        <p:spPr bwMode="auto">
          <a:xfrm flipH="1">
            <a:off x="1735976" y="5474283"/>
            <a:ext cx="220078" cy="191442"/>
          </a:xfrm>
          <a:prstGeom prst="line">
            <a:avLst/>
          </a:prstGeom>
          <a:noFill/>
          <a:ln w="19050" algn="ctr">
            <a:solidFill>
              <a:schemeClr val="tx1"/>
            </a:solidFill>
            <a:prstDash val="sysDash"/>
            <a:round/>
            <a:headEnd/>
            <a:tailEnd/>
          </a:ln>
        </p:spPr>
      </p:cxnSp>
      <p:cxnSp>
        <p:nvCxnSpPr>
          <p:cNvPr id="327" name="Straight Connector 15"/>
          <p:cNvCxnSpPr>
            <a:cxnSpLocks noChangeShapeType="1"/>
          </p:cNvCxnSpPr>
          <p:nvPr/>
        </p:nvCxnSpPr>
        <p:spPr bwMode="auto">
          <a:xfrm flipH="1">
            <a:off x="159325" y="5271858"/>
            <a:ext cx="1559940" cy="0"/>
          </a:xfrm>
          <a:prstGeom prst="line">
            <a:avLst/>
          </a:prstGeom>
          <a:noFill/>
          <a:ln w="19050" algn="ctr">
            <a:solidFill>
              <a:schemeClr val="tx1"/>
            </a:solidFill>
            <a:round/>
            <a:headEnd/>
            <a:tailEnd/>
          </a:ln>
        </p:spPr>
      </p:cxnSp>
      <p:cxnSp>
        <p:nvCxnSpPr>
          <p:cNvPr id="336" name="Straight Connector 61"/>
          <p:cNvCxnSpPr>
            <a:cxnSpLocks noChangeShapeType="1"/>
          </p:cNvCxnSpPr>
          <p:nvPr/>
        </p:nvCxnSpPr>
        <p:spPr bwMode="auto">
          <a:xfrm>
            <a:off x="2332183" y="2354024"/>
            <a:ext cx="224832" cy="247804"/>
          </a:xfrm>
          <a:prstGeom prst="line">
            <a:avLst/>
          </a:prstGeom>
          <a:noFill/>
          <a:ln w="19050" algn="ctr">
            <a:solidFill>
              <a:schemeClr val="tx1"/>
            </a:solidFill>
            <a:round/>
            <a:headEnd/>
            <a:tailEnd/>
          </a:ln>
        </p:spPr>
      </p:cxnSp>
    </p:spTree>
    <p:extLst>
      <p:ext uri="{BB962C8B-B14F-4D97-AF65-F5344CB8AC3E}">
        <p14:creationId xmlns:p14="http://schemas.microsoft.com/office/powerpoint/2010/main" val="3252037392"/>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Rectangle 132"/>
          <p:cNvSpPr>
            <a:spLocks noChangeArrowheads="1"/>
          </p:cNvSpPr>
          <p:nvPr/>
        </p:nvSpPr>
        <p:spPr bwMode="auto">
          <a:xfrm>
            <a:off x="7034186" y="4399182"/>
            <a:ext cx="251949" cy="2013874"/>
          </a:xfrm>
          <a:prstGeom prst="rect">
            <a:avLst/>
          </a:prstGeom>
          <a:solidFill>
            <a:srgbClr val="00B050">
              <a:alpha val="31000"/>
            </a:srgbClr>
          </a:solidFill>
          <a:ln w="19050" algn="ctr">
            <a:noFill/>
            <a:round/>
            <a:headEnd/>
            <a:tailEnd/>
          </a:ln>
        </p:spPr>
        <p:txBody>
          <a:bodyPr anchor="ctr"/>
          <a:lstStyle/>
          <a:p>
            <a:endParaRPr lang="en-US">
              <a:solidFill>
                <a:srgbClr val="000000"/>
              </a:solidFill>
            </a:endParaRPr>
          </a:p>
        </p:txBody>
      </p:sp>
      <p:sp>
        <p:nvSpPr>
          <p:cNvPr id="5" name="Title 4"/>
          <p:cNvSpPr>
            <a:spLocks noGrp="1"/>
          </p:cNvSpPr>
          <p:nvPr>
            <p:ph type="title"/>
          </p:nvPr>
        </p:nvSpPr>
        <p:spPr>
          <a:xfrm>
            <a:off x="159325" y="295275"/>
            <a:ext cx="8229600" cy="540948"/>
          </a:xfrm>
        </p:spPr>
        <p:txBody>
          <a:bodyPr/>
          <a:lstStyle/>
          <a:p>
            <a:r>
              <a:rPr lang="en-US" dirty="0" smtClean="0"/>
              <a:t>What effects do upsets actually have?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15</a:t>
            </a:fld>
            <a:endParaRPr lang="en-US" dirty="0" smtClean="0"/>
          </a:p>
        </p:txBody>
      </p:sp>
      <p:sp>
        <p:nvSpPr>
          <p:cNvPr id="11" name="TextBox 142"/>
          <p:cNvSpPr txBox="1">
            <a:spLocks noChangeArrowheads="1"/>
          </p:cNvSpPr>
          <p:nvPr/>
        </p:nvSpPr>
        <p:spPr bwMode="auto">
          <a:xfrm>
            <a:off x="433676" y="857043"/>
            <a:ext cx="3220228" cy="369332"/>
          </a:xfrm>
          <a:prstGeom prst="rect">
            <a:avLst/>
          </a:prstGeom>
          <a:noFill/>
          <a:ln w="9525">
            <a:noFill/>
            <a:miter lim="800000"/>
            <a:headEnd/>
            <a:tailEnd/>
          </a:ln>
        </p:spPr>
        <p:txBody>
          <a:bodyPr wrap="square">
            <a:spAutoFit/>
          </a:bodyPr>
          <a:lstStyle/>
          <a:p>
            <a:pPr algn="l"/>
            <a:r>
              <a:rPr lang="en-GB" dirty="0" smtClean="0"/>
              <a:t>Switch Matrix (i.e. routing)</a:t>
            </a:r>
            <a:endParaRPr lang="en-US" sz="1800" dirty="0"/>
          </a:p>
        </p:txBody>
      </p:sp>
      <p:cxnSp>
        <p:nvCxnSpPr>
          <p:cNvPr id="70" name="Straight Connector 15"/>
          <p:cNvCxnSpPr>
            <a:cxnSpLocks noChangeShapeType="1"/>
          </p:cNvCxnSpPr>
          <p:nvPr/>
        </p:nvCxnSpPr>
        <p:spPr bwMode="auto">
          <a:xfrm flipH="1">
            <a:off x="5926143" y="2415365"/>
            <a:ext cx="2063843" cy="0"/>
          </a:xfrm>
          <a:prstGeom prst="line">
            <a:avLst/>
          </a:prstGeom>
          <a:noFill/>
          <a:ln w="19050" algn="ctr">
            <a:solidFill>
              <a:schemeClr val="tx1"/>
            </a:solidFill>
            <a:round/>
            <a:headEnd/>
            <a:tailEnd/>
          </a:ln>
        </p:spPr>
      </p:cxnSp>
      <p:sp>
        <p:nvSpPr>
          <p:cNvPr id="72" name="Flowchart: Delay 27"/>
          <p:cNvSpPr>
            <a:spLocks noChangeArrowheads="1"/>
          </p:cNvSpPr>
          <p:nvPr/>
        </p:nvSpPr>
        <p:spPr bwMode="auto">
          <a:xfrm>
            <a:off x="5299078" y="2505852"/>
            <a:ext cx="450850" cy="539750"/>
          </a:xfrm>
          <a:prstGeom prst="flowChartDelay">
            <a:avLst/>
          </a:prstGeom>
          <a:noFill/>
          <a:ln w="19050" algn="ctr">
            <a:solidFill>
              <a:schemeClr val="tx1"/>
            </a:solidFill>
            <a:round/>
            <a:headEnd/>
            <a:tailEnd/>
          </a:ln>
        </p:spPr>
        <p:txBody>
          <a:bodyPr anchor="ctr"/>
          <a:lstStyle/>
          <a:p>
            <a:endParaRPr lang="en-US">
              <a:solidFill>
                <a:srgbClr val="000000"/>
              </a:solidFill>
            </a:endParaRPr>
          </a:p>
        </p:txBody>
      </p:sp>
      <p:cxnSp>
        <p:nvCxnSpPr>
          <p:cNvPr id="73" name="Straight Connector 29"/>
          <p:cNvCxnSpPr>
            <a:cxnSpLocks noChangeShapeType="1"/>
          </p:cNvCxnSpPr>
          <p:nvPr/>
        </p:nvCxnSpPr>
        <p:spPr bwMode="auto">
          <a:xfrm flipH="1">
            <a:off x="5749929" y="2775726"/>
            <a:ext cx="176212" cy="2"/>
          </a:xfrm>
          <a:prstGeom prst="line">
            <a:avLst/>
          </a:prstGeom>
          <a:noFill/>
          <a:ln w="19050" algn="ctr">
            <a:solidFill>
              <a:schemeClr val="tx1"/>
            </a:solidFill>
            <a:round/>
            <a:headEnd/>
            <a:tailEnd/>
          </a:ln>
        </p:spPr>
      </p:cxnSp>
      <p:cxnSp>
        <p:nvCxnSpPr>
          <p:cNvPr id="74" name="Straight Connector 30"/>
          <p:cNvCxnSpPr>
            <a:cxnSpLocks noChangeShapeType="1"/>
          </p:cNvCxnSpPr>
          <p:nvPr/>
        </p:nvCxnSpPr>
        <p:spPr bwMode="auto">
          <a:xfrm flipH="1" flipV="1">
            <a:off x="1152667" y="2198011"/>
            <a:ext cx="3714612" cy="13871"/>
          </a:xfrm>
          <a:prstGeom prst="line">
            <a:avLst/>
          </a:prstGeom>
          <a:noFill/>
          <a:ln w="19050" algn="ctr">
            <a:solidFill>
              <a:schemeClr val="tx1"/>
            </a:solidFill>
            <a:round/>
            <a:headEnd/>
            <a:tailEnd/>
          </a:ln>
        </p:spPr>
      </p:cxnSp>
      <p:cxnSp>
        <p:nvCxnSpPr>
          <p:cNvPr id="75" name="Straight Connector 31"/>
          <p:cNvCxnSpPr>
            <a:cxnSpLocks noChangeShapeType="1"/>
          </p:cNvCxnSpPr>
          <p:nvPr/>
        </p:nvCxnSpPr>
        <p:spPr bwMode="auto">
          <a:xfrm flipH="1" flipV="1">
            <a:off x="1149492" y="2951938"/>
            <a:ext cx="4149587" cy="4764"/>
          </a:xfrm>
          <a:prstGeom prst="line">
            <a:avLst/>
          </a:prstGeom>
          <a:noFill/>
          <a:ln w="19050" algn="ctr">
            <a:solidFill>
              <a:schemeClr val="tx1"/>
            </a:solidFill>
            <a:round/>
            <a:headEnd/>
            <a:tailEnd/>
          </a:ln>
        </p:spPr>
      </p:cxnSp>
      <p:sp>
        <p:nvSpPr>
          <p:cNvPr id="82" name="TextBox 53"/>
          <p:cNvSpPr txBox="1">
            <a:spLocks noChangeArrowheads="1"/>
          </p:cNvSpPr>
          <p:nvPr/>
        </p:nvSpPr>
        <p:spPr bwMode="auto">
          <a:xfrm>
            <a:off x="4514853" y="2582051"/>
            <a:ext cx="333375" cy="369887"/>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0</a:t>
            </a:r>
            <a:endParaRPr lang="en-US" baseline="-25000" dirty="0">
              <a:solidFill>
                <a:srgbClr val="000000"/>
              </a:solidFill>
            </a:endParaRPr>
          </a:p>
        </p:txBody>
      </p:sp>
      <p:sp>
        <p:nvSpPr>
          <p:cNvPr id="83" name="TextBox 55"/>
          <p:cNvSpPr txBox="1">
            <a:spLocks noChangeArrowheads="1"/>
          </p:cNvSpPr>
          <p:nvPr/>
        </p:nvSpPr>
        <p:spPr bwMode="auto">
          <a:xfrm>
            <a:off x="4514852" y="2236731"/>
            <a:ext cx="333375" cy="368300"/>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1</a:t>
            </a:r>
            <a:endParaRPr lang="en-US" baseline="-25000" dirty="0">
              <a:solidFill>
                <a:srgbClr val="000000"/>
              </a:solidFill>
            </a:endParaRPr>
          </a:p>
        </p:txBody>
      </p:sp>
      <p:sp>
        <p:nvSpPr>
          <p:cNvPr id="84" name="TextBox 56"/>
          <p:cNvSpPr txBox="1">
            <a:spLocks noChangeArrowheads="1"/>
          </p:cNvSpPr>
          <p:nvPr/>
        </p:nvSpPr>
        <p:spPr bwMode="auto">
          <a:xfrm>
            <a:off x="4493031" y="1828123"/>
            <a:ext cx="333375" cy="369888"/>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2</a:t>
            </a:r>
            <a:endParaRPr lang="en-US" baseline="-25000" dirty="0">
              <a:solidFill>
                <a:srgbClr val="000000"/>
              </a:solidFill>
            </a:endParaRPr>
          </a:p>
        </p:txBody>
      </p:sp>
      <p:sp>
        <p:nvSpPr>
          <p:cNvPr id="85" name="TextBox 57"/>
          <p:cNvSpPr txBox="1">
            <a:spLocks noChangeArrowheads="1"/>
          </p:cNvSpPr>
          <p:nvPr/>
        </p:nvSpPr>
        <p:spPr bwMode="auto">
          <a:xfrm>
            <a:off x="6143923" y="2088231"/>
            <a:ext cx="363537" cy="368300"/>
          </a:xfrm>
          <a:prstGeom prst="rect">
            <a:avLst/>
          </a:prstGeom>
          <a:noFill/>
          <a:ln w="9525">
            <a:noFill/>
            <a:miter lim="800000"/>
            <a:headEnd/>
            <a:tailEnd/>
          </a:ln>
        </p:spPr>
        <p:txBody>
          <a:bodyPr wrap="none">
            <a:spAutoFit/>
          </a:bodyPr>
          <a:lstStyle/>
          <a:p>
            <a:r>
              <a:rPr lang="en-GB" dirty="0">
                <a:solidFill>
                  <a:srgbClr val="000000"/>
                </a:solidFill>
              </a:rPr>
              <a:t>O</a:t>
            </a:r>
            <a:endParaRPr lang="en-US" baseline="-25000" dirty="0">
              <a:solidFill>
                <a:srgbClr val="000000"/>
              </a:solidFill>
            </a:endParaRPr>
          </a:p>
        </p:txBody>
      </p:sp>
      <p:cxnSp>
        <p:nvCxnSpPr>
          <p:cNvPr id="87" name="Straight Connector 61"/>
          <p:cNvCxnSpPr>
            <a:cxnSpLocks noChangeShapeType="1"/>
          </p:cNvCxnSpPr>
          <p:nvPr/>
        </p:nvCxnSpPr>
        <p:spPr bwMode="auto">
          <a:xfrm>
            <a:off x="2981175" y="1289014"/>
            <a:ext cx="0" cy="3280447"/>
          </a:xfrm>
          <a:prstGeom prst="line">
            <a:avLst/>
          </a:prstGeom>
          <a:noFill/>
          <a:ln w="19050" algn="ctr">
            <a:solidFill>
              <a:schemeClr val="tx1"/>
            </a:solidFill>
            <a:round/>
            <a:headEnd/>
            <a:tailEnd/>
          </a:ln>
        </p:spPr>
      </p:cxnSp>
      <p:sp>
        <p:nvSpPr>
          <p:cNvPr id="115" name="Rectangle 132"/>
          <p:cNvSpPr>
            <a:spLocks noChangeArrowheads="1"/>
          </p:cNvSpPr>
          <p:nvPr/>
        </p:nvSpPr>
        <p:spPr bwMode="auto">
          <a:xfrm>
            <a:off x="6996210" y="2638219"/>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116" name="Straight Connector 133"/>
          <p:cNvCxnSpPr>
            <a:cxnSpLocks noChangeShapeType="1"/>
          </p:cNvCxnSpPr>
          <p:nvPr/>
        </p:nvCxnSpPr>
        <p:spPr bwMode="auto">
          <a:xfrm rot="16200000" flipH="1">
            <a:off x="6996210" y="3087481"/>
            <a:ext cx="90488" cy="90487"/>
          </a:xfrm>
          <a:prstGeom prst="line">
            <a:avLst/>
          </a:prstGeom>
          <a:noFill/>
          <a:ln w="19050" algn="ctr">
            <a:solidFill>
              <a:schemeClr val="tx1"/>
            </a:solidFill>
            <a:round/>
            <a:headEnd/>
            <a:tailEnd/>
          </a:ln>
        </p:spPr>
      </p:cxnSp>
      <p:cxnSp>
        <p:nvCxnSpPr>
          <p:cNvPr id="117" name="Straight Connector 134"/>
          <p:cNvCxnSpPr>
            <a:cxnSpLocks noChangeShapeType="1"/>
          </p:cNvCxnSpPr>
          <p:nvPr/>
        </p:nvCxnSpPr>
        <p:spPr bwMode="auto">
          <a:xfrm rot="5400000">
            <a:off x="6997004" y="3177175"/>
            <a:ext cx="88900" cy="90487"/>
          </a:xfrm>
          <a:prstGeom prst="line">
            <a:avLst/>
          </a:prstGeom>
          <a:noFill/>
          <a:ln w="19050" algn="ctr">
            <a:solidFill>
              <a:schemeClr val="tx1"/>
            </a:solidFill>
            <a:round/>
            <a:headEnd/>
            <a:tailEnd/>
          </a:ln>
        </p:spPr>
      </p:cxnSp>
      <p:cxnSp>
        <p:nvCxnSpPr>
          <p:cNvPr id="119" name="Straight Connector 136"/>
          <p:cNvCxnSpPr>
            <a:cxnSpLocks noChangeShapeType="1"/>
          </p:cNvCxnSpPr>
          <p:nvPr/>
        </p:nvCxnSpPr>
        <p:spPr bwMode="auto">
          <a:xfrm rot="10800000">
            <a:off x="6635847" y="2817606"/>
            <a:ext cx="360363" cy="0"/>
          </a:xfrm>
          <a:prstGeom prst="line">
            <a:avLst/>
          </a:prstGeom>
          <a:noFill/>
          <a:ln w="19050" algn="ctr">
            <a:solidFill>
              <a:schemeClr val="tx1"/>
            </a:solidFill>
            <a:round/>
            <a:headEnd/>
            <a:tailEnd/>
          </a:ln>
        </p:spPr>
      </p:cxnSp>
      <p:sp>
        <p:nvSpPr>
          <p:cNvPr id="120" name="TextBox 137"/>
          <p:cNvSpPr txBox="1">
            <a:spLocks noChangeArrowheads="1"/>
          </p:cNvSpPr>
          <p:nvPr/>
        </p:nvSpPr>
        <p:spPr bwMode="auto">
          <a:xfrm>
            <a:off x="7266085" y="2638219"/>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121" name="TextBox 138"/>
          <p:cNvSpPr txBox="1">
            <a:spLocks noChangeArrowheads="1"/>
          </p:cNvSpPr>
          <p:nvPr/>
        </p:nvSpPr>
        <p:spPr bwMode="auto">
          <a:xfrm>
            <a:off x="6996210" y="2638219"/>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122" name="Straight Connector 140"/>
          <p:cNvCxnSpPr>
            <a:cxnSpLocks noChangeShapeType="1"/>
          </p:cNvCxnSpPr>
          <p:nvPr/>
        </p:nvCxnSpPr>
        <p:spPr bwMode="auto">
          <a:xfrm flipH="1" flipV="1">
            <a:off x="6639293" y="2415365"/>
            <a:ext cx="1310" cy="402241"/>
          </a:xfrm>
          <a:prstGeom prst="line">
            <a:avLst/>
          </a:prstGeom>
          <a:noFill/>
          <a:ln w="19050" algn="ctr">
            <a:solidFill>
              <a:schemeClr val="tx1"/>
            </a:solidFill>
            <a:round/>
            <a:headEnd/>
            <a:tailEnd/>
          </a:ln>
        </p:spPr>
      </p:cxnSp>
      <p:sp>
        <p:nvSpPr>
          <p:cNvPr id="127" name="TextBox 16"/>
          <p:cNvSpPr txBox="1">
            <a:spLocks noChangeArrowheads="1"/>
          </p:cNvSpPr>
          <p:nvPr/>
        </p:nvSpPr>
        <p:spPr bwMode="auto">
          <a:xfrm>
            <a:off x="5010961" y="1332984"/>
            <a:ext cx="620684" cy="369332"/>
          </a:xfrm>
          <a:prstGeom prst="rect">
            <a:avLst/>
          </a:prstGeom>
          <a:noFill/>
          <a:ln w="9525">
            <a:noFill/>
            <a:miter lim="800000"/>
            <a:headEnd/>
            <a:tailEnd/>
          </a:ln>
        </p:spPr>
        <p:txBody>
          <a:bodyPr wrap="none">
            <a:spAutoFit/>
          </a:bodyPr>
          <a:lstStyle/>
          <a:p>
            <a:r>
              <a:rPr lang="en-GB" dirty="0" smtClean="0">
                <a:solidFill>
                  <a:srgbClr val="000000"/>
                </a:solidFill>
              </a:rPr>
              <a:t>LUT</a:t>
            </a:r>
            <a:endParaRPr lang="en-US" dirty="0">
              <a:solidFill>
                <a:srgbClr val="000000"/>
              </a:solidFill>
            </a:endParaRPr>
          </a:p>
        </p:txBody>
      </p:sp>
      <p:cxnSp>
        <p:nvCxnSpPr>
          <p:cNvPr id="129" name="Straight Connector 31"/>
          <p:cNvCxnSpPr>
            <a:cxnSpLocks noChangeShapeType="1"/>
          </p:cNvCxnSpPr>
          <p:nvPr/>
        </p:nvCxnSpPr>
        <p:spPr bwMode="auto">
          <a:xfrm flipH="1" flipV="1">
            <a:off x="1152666" y="2603063"/>
            <a:ext cx="4146412" cy="1968"/>
          </a:xfrm>
          <a:prstGeom prst="line">
            <a:avLst/>
          </a:prstGeom>
          <a:noFill/>
          <a:ln w="19050" algn="ctr">
            <a:solidFill>
              <a:schemeClr val="tx1"/>
            </a:solidFill>
            <a:round/>
            <a:headEnd/>
            <a:tailEnd/>
          </a:ln>
        </p:spPr>
      </p:cxnSp>
      <p:cxnSp>
        <p:nvCxnSpPr>
          <p:cNvPr id="130" name="Straight Connector 30"/>
          <p:cNvCxnSpPr>
            <a:cxnSpLocks noChangeShapeType="1"/>
          </p:cNvCxnSpPr>
          <p:nvPr/>
        </p:nvCxnSpPr>
        <p:spPr bwMode="auto">
          <a:xfrm flipH="1" flipV="1">
            <a:off x="1152667" y="1856436"/>
            <a:ext cx="3714613" cy="3398"/>
          </a:xfrm>
          <a:prstGeom prst="line">
            <a:avLst/>
          </a:prstGeom>
          <a:noFill/>
          <a:ln w="19050" algn="ctr">
            <a:solidFill>
              <a:schemeClr val="tx1"/>
            </a:solidFill>
            <a:round/>
            <a:headEnd/>
            <a:tailEnd/>
          </a:ln>
        </p:spPr>
      </p:cxnSp>
      <p:sp>
        <p:nvSpPr>
          <p:cNvPr id="131" name="TextBox 56"/>
          <p:cNvSpPr txBox="1">
            <a:spLocks noChangeArrowheads="1"/>
          </p:cNvSpPr>
          <p:nvPr/>
        </p:nvSpPr>
        <p:spPr bwMode="auto">
          <a:xfrm>
            <a:off x="4515070" y="1480081"/>
            <a:ext cx="333746" cy="369332"/>
          </a:xfrm>
          <a:prstGeom prst="rect">
            <a:avLst/>
          </a:prstGeom>
          <a:noFill/>
          <a:ln w="9525">
            <a:noFill/>
            <a:miter lim="800000"/>
            <a:headEnd/>
            <a:tailEnd/>
          </a:ln>
        </p:spPr>
        <p:txBody>
          <a:bodyPr wrap="none">
            <a:spAutoFit/>
          </a:bodyPr>
          <a:lstStyle/>
          <a:p>
            <a:r>
              <a:rPr lang="en-GB" dirty="0" smtClean="0">
                <a:solidFill>
                  <a:srgbClr val="000000"/>
                </a:solidFill>
              </a:rPr>
              <a:t>I</a:t>
            </a:r>
            <a:r>
              <a:rPr lang="en-GB" baseline="-25000" dirty="0" smtClean="0">
                <a:solidFill>
                  <a:srgbClr val="000000"/>
                </a:solidFill>
              </a:rPr>
              <a:t>3</a:t>
            </a:r>
            <a:endParaRPr lang="en-US" baseline="-25000" dirty="0">
              <a:solidFill>
                <a:srgbClr val="000000"/>
              </a:solidFill>
            </a:endParaRPr>
          </a:p>
        </p:txBody>
      </p:sp>
      <p:cxnSp>
        <p:nvCxnSpPr>
          <p:cNvPr id="134" name="Straight Connector 104"/>
          <p:cNvCxnSpPr>
            <a:cxnSpLocks noChangeShapeType="1"/>
          </p:cNvCxnSpPr>
          <p:nvPr/>
        </p:nvCxnSpPr>
        <p:spPr bwMode="auto">
          <a:xfrm>
            <a:off x="5926141" y="2415365"/>
            <a:ext cx="0" cy="356285"/>
          </a:xfrm>
          <a:prstGeom prst="line">
            <a:avLst/>
          </a:prstGeom>
          <a:noFill/>
          <a:ln w="19050" algn="ctr">
            <a:solidFill>
              <a:schemeClr val="tx1"/>
            </a:solidFill>
            <a:round/>
            <a:headEnd/>
            <a:tailEnd/>
          </a:ln>
        </p:spPr>
      </p:cxnSp>
      <p:cxnSp>
        <p:nvCxnSpPr>
          <p:cNvPr id="143" name="Straight Connector 136"/>
          <p:cNvCxnSpPr>
            <a:cxnSpLocks noChangeShapeType="1"/>
          </p:cNvCxnSpPr>
          <p:nvPr/>
        </p:nvCxnSpPr>
        <p:spPr bwMode="auto">
          <a:xfrm rot="10800000">
            <a:off x="7629623" y="2811859"/>
            <a:ext cx="360363" cy="0"/>
          </a:xfrm>
          <a:prstGeom prst="line">
            <a:avLst/>
          </a:prstGeom>
          <a:noFill/>
          <a:ln w="19050" algn="ctr">
            <a:solidFill>
              <a:schemeClr val="tx1"/>
            </a:solidFill>
            <a:round/>
            <a:headEnd/>
            <a:tailEnd/>
          </a:ln>
        </p:spPr>
      </p:cxnSp>
      <p:cxnSp>
        <p:nvCxnSpPr>
          <p:cNvPr id="144" name="Straight Connector 136"/>
          <p:cNvCxnSpPr>
            <a:cxnSpLocks noChangeShapeType="1"/>
          </p:cNvCxnSpPr>
          <p:nvPr/>
        </p:nvCxnSpPr>
        <p:spPr bwMode="auto">
          <a:xfrm flipH="1">
            <a:off x="6816028" y="3180159"/>
            <a:ext cx="180182" cy="0"/>
          </a:xfrm>
          <a:prstGeom prst="line">
            <a:avLst/>
          </a:prstGeom>
          <a:noFill/>
          <a:ln w="19050" algn="ctr">
            <a:solidFill>
              <a:schemeClr val="tx1"/>
            </a:solidFill>
            <a:round/>
            <a:headEnd/>
            <a:tailEnd/>
          </a:ln>
        </p:spPr>
      </p:cxnSp>
      <p:sp>
        <p:nvSpPr>
          <p:cNvPr id="161" name="Flowchart: Manual Operation 160"/>
          <p:cNvSpPr/>
          <p:nvPr/>
        </p:nvSpPr>
        <p:spPr bwMode="auto">
          <a:xfrm rot="16200000">
            <a:off x="7808736" y="2499823"/>
            <a:ext cx="582571" cy="235935"/>
          </a:xfrm>
          <a:prstGeom prst="flowChartManualOperation">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62" name="Straight Connector 136"/>
          <p:cNvCxnSpPr>
            <a:cxnSpLocks noChangeShapeType="1"/>
          </p:cNvCxnSpPr>
          <p:nvPr/>
        </p:nvCxnSpPr>
        <p:spPr bwMode="auto">
          <a:xfrm rot="10800000">
            <a:off x="8225421" y="2603063"/>
            <a:ext cx="360363" cy="0"/>
          </a:xfrm>
          <a:prstGeom prst="line">
            <a:avLst/>
          </a:prstGeom>
          <a:noFill/>
          <a:ln w="19050" algn="ctr">
            <a:solidFill>
              <a:schemeClr val="tx1"/>
            </a:solidFill>
            <a:round/>
            <a:headEnd/>
            <a:tailEnd/>
          </a:ln>
        </p:spPr>
      </p:cxnSp>
      <p:cxnSp>
        <p:nvCxnSpPr>
          <p:cNvPr id="163" name="Straight Connector 136"/>
          <p:cNvCxnSpPr>
            <a:cxnSpLocks noChangeShapeType="1"/>
          </p:cNvCxnSpPr>
          <p:nvPr/>
        </p:nvCxnSpPr>
        <p:spPr bwMode="auto">
          <a:xfrm flipV="1">
            <a:off x="8100021" y="2850642"/>
            <a:ext cx="3070" cy="311753"/>
          </a:xfrm>
          <a:prstGeom prst="line">
            <a:avLst/>
          </a:prstGeom>
          <a:noFill/>
          <a:ln w="19050" algn="ctr">
            <a:solidFill>
              <a:schemeClr val="tx1"/>
            </a:solidFill>
            <a:round/>
            <a:headEnd/>
            <a:tailEnd/>
          </a:ln>
        </p:spPr>
      </p:cxnSp>
      <p:sp>
        <p:nvSpPr>
          <p:cNvPr id="165" name="Rectangle 132"/>
          <p:cNvSpPr>
            <a:spLocks noChangeArrowheads="1"/>
          </p:cNvSpPr>
          <p:nvPr/>
        </p:nvSpPr>
        <p:spPr bwMode="auto">
          <a:xfrm>
            <a:off x="8021494" y="3162395"/>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66" name="TextBox 165"/>
          <p:cNvSpPr txBox="1"/>
          <p:nvPr/>
        </p:nvSpPr>
        <p:spPr bwMode="auto">
          <a:xfrm>
            <a:off x="6266268" y="4350953"/>
            <a:ext cx="1433110" cy="2062103"/>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0000  0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0001  0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0010  0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0011  1</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0100  0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0101  0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0110  0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0111  </a:t>
            </a:r>
            <a:r>
              <a:rPr lang="en-GB" sz="1600" b="1" dirty="0" smtClean="0">
                <a:solidFill>
                  <a:srgbClr val="FF0000"/>
                </a:solidFill>
                <a:latin typeface="Courier New" panose="02070309020205020404" pitchFamily="49" charset="0"/>
                <a:cs typeface="Courier New" panose="02070309020205020404" pitchFamily="49" charset="0"/>
              </a:rPr>
              <a:t>0</a:t>
            </a:r>
            <a:endParaRPr lang="en-GB" sz="1600" b="1" dirty="0">
              <a:solidFill>
                <a:srgbClr val="FF0000"/>
              </a:solidFill>
              <a:latin typeface="Courier New" panose="02070309020205020404" pitchFamily="49" charset="0"/>
              <a:cs typeface="Courier New" panose="02070309020205020404" pitchFamily="49" charset="0"/>
            </a:endParaRPr>
          </a:p>
        </p:txBody>
      </p:sp>
      <p:sp>
        <p:nvSpPr>
          <p:cNvPr id="167" name="Rectangle 132"/>
          <p:cNvSpPr>
            <a:spLocks noChangeArrowheads="1"/>
          </p:cNvSpPr>
          <p:nvPr/>
        </p:nvSpPr>
        <p:spPr bwMode="auto">
          <a:xfrm>
            <a:off x="5133610" y="3787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68" name="Rectangle 132"/>
          <p:cNvSpPr>
            <a:spLocks noChangeArrowheads="1"/>
          </p:cNvSpPr>
          <p:nvPr/>
        </p:nvSpPr>
        <p:spPr bwMode="auto">
          <a:xfrm>
            <a:off x="5350304" y="378922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69" name="Rectangle 132"/>
          <p:cNvSpPr>
            <a:spLocks noChangeArrowheads="1"/>
          </p:cNvSpPr>
          <p:nvPr/>
        </p:nvSpPr>
        <p:spPr bwMode="auto">
          <a:xfrm>
            <a:off x="5566998" y="378922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0" name="Rectangle 132"/>
          <p:cNvSpPr>
            <a:spLocks noChangeArrowheads="1"/>
          </p:cNvSpPr>
          <p:nvPr/>
        </p:nvSpPr>
        <p:spPr bwMode="auto">
          <a:xfrm>
            <a:off x="5783692" y="379141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1" name="Rectangle 132"/>
          <p:cNvSpPr>
            <a:spLocks noChangeArrowheads="1"/>
          </p:cNvSpPr>
          <p:nvPr/>
        </p:nvSpPr>
        <p:spPr bwMode="auto">
          <a:xfrm>
            <a:off x="5133610" y="4003135"/>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2" name="Rectangle 132"/>
          <p:cNvSpPr>
            <a:spLocks noChangeArrowheads="1"/>
          </p:cNvSpPr>
          <p:nvPr/>
        </p:nvSpPr>
        <p:spPr bwMode="auto">
          <a:xfrm>
            <a:off x="5350304" y="400532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3" name="Rectangle 132"/>
          <p:cNvSpPr>
            <a:spLocks noChangeArrowheads="1"/>
          </p:cNvSpPr>
          <p:nvPr/>
        </p:nvSpPr>
        <p:spPr bwMode="auto">
          <a:xfrm>
            <a:off x="5566998" y="400532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4" name="Rectangle 132"/>
          <p:cNvSpPr>
            <a:spLocks noChangeArrowheads="1"/>
          </p:cNvSpPr>
          <p:nvPr/>
        </p:nvSpPr>
        <p:spPr bwMode="auto">
          <a:xfrm>
            <a:off x="5783692" y="400751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5" name="Rectangle 132"/>
          <p:cNvSpPr>
            <a:spLocks noChangeArrowheads="1"/>
          </p:cNvSpPr>
          <p:nvPr/>
        </p:nvSpPr>
        <p:spPr bwMode="auto">
          <a:xfrm>
            <a:off x="5133610" y="421923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6" name="Rectangle 132"/>
          <p:cNvSpPr>
            <a:spLocks noChangeArrowheads="1"/>
          </p:cNvSpPr>
          <p:nvPr/>
        </p:nvSpPr>
        <p:spPr bwMode="auto">
          <a:xfrm>
            <a:off x="5350304" y="422142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7" name="Rectangle 132"/>
          <p:cNvSpPr>
            <a:spLocks noChangeArrowheads="1"/>
          </p:cNvSpPr>
          <p:nvPr/>
        </p:nvSpPr>
        <p:spPr bwMode="auto">
          <a:xfrm>
            <a:off x="5566998" y="422142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8" name="Rectangle 132"/>
          <p:cNvSpPr>
            <a:spLocks noChangeArrowheads="1"/>
          </p:cNvSpPr>
          <p:nvPr/>
        </p:nvSpPr>
        <p:spPr bwMode="auto">
          <a:xfrm>
            <a:off x="5783692" y="422361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9" name="Rectangle 132"/>
          <p:cNvSpPr>
            <a:spLocks noChangeArrowheads="1"/>
          </p:cNvSpPr>
          <p:nvPr/>
        </p:nvSpPr>
        <p:spPr bwMode="auto">
          <a:xfrm>
            <a:off x="5133610" y="443533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0" name="Rectangle 132"/>
          <p:cNvSpPr>
            <a:spLocks noChangeArrowheads="1"/>
          </p:cNvSpPr>
          <p:nvPr/>
        </p:nvSpPr>
        <p:spPr bwMode="auto">
          <a:xfrm>
            <a:off x="5350304" y="4437521"/>
            <a:ext cx="157054" cy="146732"/>
          </a:xfrm>
          <a:prstGeom prst="rect">
            <a:avLst/>
          </a:prstGeom>
          <a:solidFill>
            <a:schemeClr val="bg2"/>
          </a:solidFill>
          <a:ln w="19050" algn="ctr">
            <a:solidFill>
              <a:schemeClr val="tx1"/>
            </a:solidFill>
            <a:round/>
            <a:headEnd/>
            <a:tailEnd/>
          </a:ln>
        </p:spPr>
        <p:txBody>
          <a:bodyPr anchor="ctr"/>
          <a:lstStyle/>
          <a:p>
            <a:endParaRPr lang="en-US">
              <a:solidFill>
                <a:srgbClr val="000000"/>
              </a:solidFill>
            </a:endParaRPr>
          </a:p>
        </p:txBody>
      </p:sp>
      <p:sp>
        <p:nvSpPr>
          <p:cNvPr id="181" name="Rectangle 132"/>
          <p:cNvSpPr>
            <a:spLocks noChangeArrowheads="1"/>
          </p:cNvSpPr>
          <p:nvPr/>
        </p:nvSpPr>
        <p:spPr bwMode="auto">
          <a:xfrm>
            <a:off x="5566998" y="443752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2" name="Rectangle 132"/>
          <p:cNvSpPr>
            <a:spLocks noChangeArrowheads="1"/>
          </p:cNvSpPr>
          <p:nvPr/>
        </p:nvSpPr>
        <p:spPr bwMode="auto">
          <a:xfrm>
            <a:off x="5783692" y="4439709"/>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3" name="Down Arrow 182"/>
          <p:cNvSpPr/>
          <p:nvPr/>
        </p:nvSpPr>
        <p:spPr bwMode="auto">
          <a:xfrm rot="10800000">
            <a:off x="5266777" y="3372810"/>
            <a:ext cx="464258" cy="269874"/>
          </a:xfrm>
          <a:prstGeom prst="down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85" name="Straight Connector 61"/>
          <p:cNvCxnSpPr>
            <a:cxnSpLocks noChangeShapeType="1"/>
          </p:cNvCxnSpPr>
          <p:nvPr/>
        </p:nvCxnSpPr>
        <p:spPr bwMode="auto">
          <a:xfrm flipV="1">
            <a:off x="6279655" y="4350779"/>
            <a:ext cx="1006481" cy="174"/>
          </a:xfrm>
          <a:prstGeom prst="line">
            <a:avLst/>
          </a:prstGeom>
          <a:noFill/>
          <a:ln w="6350" algn="ctr">
            <a:solidFill>
              <a:schemeClr val="tx1"/>
            </a:solidFill>
            <a:round/>
            <a:headEnd/>
            <a:tailEnd/>
          </a:ln>
        </p:spPr>
      </p:cxnSp>
      <p:sp>
        <p:nvSpPr>
          <p:cNvPr id="186" name="TextBox 185"/>
          <p:cNvSpPr txBox="1"/>
          <p:nvPr/>
        </p:nvSpPr>
        <p:spPr bwMode="auto">
          <a:xfrm>
            <a:off x="6279655" y="3814583"/>
            <a:ext cx="1433110" cy="584775"/>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IIII</a:t>
            </a:r>
          </a:p>
          <a:p>
            <a:pPr algn="l"/>
            <a:r>
              <a:rPr lang="en-GB" sz="1600" dirty="0" smtClean="0">
                <a:latin typeface="Courier New" panose="02070309020205020404" pitchFamily="49" charset="0"/>
                <a:cs typeface="Courier New" panose="02070309020205020404" pitchFamily="49" charset="0"/>
              </a:rPr>
              <a:t>3210  O</a:t>
            </a:r>
          </a:p>
        </p:txBody>
      </p:sp>
      <p:cxnSp>
        <p:nvCxnSpPr>
          <p:cNvPr id="188" name="Straight Connector 61"/>
          <p:cNvCxnSpPr>
            <a:cxnSpLocks noChangeShapeType="1"/>
          </p:cNvCxnSpPr>
          <p:nvPr/>
        </p:nvCxnSpPr>
        <p:spPr bwMode="auto">
          <a:xfrm flipV="1">
            <a:off x="6951760" y="3859950"/>
            <a:ext cx="0" cy="2479742"/>
          </a:xfrm>
          <a:prstGeom prst="line">
            <a:avLst/>
          </a:prstGeom>
          <a:noFill/>
          <a:ln w="6350" algn="ctr">
            <a:solidFill>
              <a:schemeClr val="tx1"/>
            </a:solidFill>
            <a:round/>
            <a:headEnd/>
            <a:tailEnd/>
          </a:ln>
        </p:spPr>
      </p:cxnSp>
      <p:sp>
        <p:nvSpPr>
          <p:cNvPr id="201" name="TextBox 142"/>
          <p:cNvSpPr txBox="1">
            <a:spLocks noChangeArrowheads="1"/>
          </p:cNvSpPr>
          <p:nvPr/>
        </p:nvSpPr>
        <p:spPr bwMode="auto">
          <a:xfrm>
            <a:off x="3594991" y="4935573"/>
            <a:ext cx="2766454" cy="923330"/>
          </a:xfrm>
          <a:prstGeom prst="rect">
            <a:avLst/>
          </a:prstGeom>
          <a:noFill/>
          <a:ln w="9525">
            <a:noFill/>
            <a:miter lim="800000"/>
            <a:headEnd/>
            <a:tailEnd/>
          </a:ln>
        </p:spPr>
        <p:txBody>
          <a:bodyPr wrap="square">
            <a:spAutoFit/>
          </a:bodyPr>
          <a:lstStyle/>
          <a:p>
            <a:pPr algn="l"/>
            <a:r>
              <a:rPr lang="en-GB" dirty="0" smtClean="0"/>
              <a:t>Each Look Up Table (LUT) is just a good old fashioned truth table</a:t>
            </a:r>
            <a:endParaRPr lang="en-US" sz="1800" dirty="0"/>
          </a:p>
        </p:txBody>
      </p:sp>
      <p:sp>
        <p:nvSpPr>
          <p:cNvPr id="202" name="TextBox 142"/>
          <p:cNvSpPr txBox="1">
            <a:spLocks noChangeArrowheads="1"/>
          </p:cNvSpPr>
          <p:nvPr/>
        </p:nvSpPr>
        <p:spPr bwMode="auto">
          <a:xfrm>
            <a:off x="6598928" y="1289014"/>
            <a:ext cx="2227673" cy="646331"/>
          </a:xfrm>
          <a:prstGeom prst="rect">
            <a:avLst/>
          </a:prstGeom>
          <a:noFill/>
          <a:ln w="9525">
            <a:noFill/>
            <a:miter lim="800000"/>
            <a:headEnd/>
            <a:tailEnd/>
          </a:ln>
        </p:spPr>
        <p:txBody>
          <a:bodyPr wrap="square">
            <a:spAutoFit/>
          </a:bodyPr>
          <a:lstStyle/>
          <a:p>
            <a:r>
              <a:rPr lang="en-GB" dirty="0" smtClean="0"/>
              <a:t>Is the flip-flop used or bypassed?</a:t>
            </a:r>
            <a:endParaRPr lang="en-US" sz="1800" dirty="0"/>
          </a:p>
        </p:txBody>
      </p:sp>
      <p:cxnSp>
        <p:nvCxnSpPr>
          <p:cNvPr id="203" name="Straight Connector 136"/>
          <p:cNvCxnSpPr>
            <a:cxnSpLocks noChangeShapeType="1"/>
            <a:stCxn id="161" idx="2"/>
          </p:cNvCxnSpPr>
          <p:nvPr/>
        </p:nvCxnSpPr>
        <p:spPr bwMode="auto">
          <a:xfrm flipH="1">
            <a:off x="7997911" y="2617790"/>
            <a:ext cx="220078" cy="191442"/>
          </a:xfrm>
          <a:prstGeom prst="line">
            <a:avLst/>
          </a:prstGeom>
          <a:noFill/>
          <a:ln w="19050" algn="ctr">
            <a:solidFill>
              <a:schemeClr val="tx1"/>
            </a:solidFill>
            <a:prstDash val="sysDash"/>
            <a:round/>
            <a:headEnd/>
            <a:tailEnd/>
          </a:ln>
        </p:spPr>
      </p:cxnSp>
      <p:sp>
        <p:nvSpPr>
          <p:cNvPr id="81" name="Rectangle 49"/>
          <p:cNvSpPr>
            <a:spLocks noChangeArrowheads="1"/>
          </p:cNvSpPr>
          <p:nvPr/>
        </p:nvSpPr>
        <p:spPr bwMode="auto">
          <a:xfrm>
            <a:off x="4867277" y="1696227"/>
            <a:ext cx="1263259" cy="1530350"/>
          </a:xfrm>
          <a:prstGeom prst="rect">
            <a:avLst/>
          </a:prstGeom>
          <a:noFill/>
          <a:ln w="19050" algn="ctr">
            <a:solidFill>
              <a:schemeClr val="accent4">
                <a:lumMod val="60000"/>
                <a:lumOff val="40000"/>
              </a:schemeClr>
            </a:solidFill>
            <a:prstDash val="solid"/>
            <a:round/>
            <a:headEnd/>
            <a:tailEnd/>
          </a:ln>
        </p:spPr>
        <p:txBody>
          <a:bodyPr anchor="ctr"/>
          <a:lstStyle/>
          <a:p>
            <a:endParaRPr lang="en-US">
              <a:solidFill>
                <a:srgbClr val="000000"/>
              </a:solidFill>
            </a:endParaRPr>
          </a:p>
        </p:txBody>
      </p:sp>
      <p:sp>
        <p:nvSpPr>
          <p:cNvPr id="207" name="Right Brace 206"/>
          <p:cNvSpPr/>
          <p:nvPr/>
        </p:nvSpPr>
        <p:spPr bwMode="auto">
          <a:xfrm>
            <a:off x="7340600" y="4435333"/>
            <a:ext cx="203199" cy="885967"/>
          </a:xfrm>
          <a:prstGeom prst="rightBrac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08" name="Rectangle 49"/>
          <p:cNvSpPr>
            <a:spLocks noChangeArrowheads="1"/>
          </p:cNvSpPr>
          <p:nvPr/>
        </p:nvSpPr>
        <p:spPr bwMode="auto">
          <a:xfrm>
            <a:off x="879617" y="1480081"/>
            <a:ext cx="2701794" cy="1607399"/>
          </a:xfrm>
          <a:prstGeom prst="rect">
            <a:avLst/>
          </a:prstGeom>
          <a:noFill/>
          <a:ln w="19050" algn="ctr">
            <a:solidFill>
              <a:schemeClr val="accent4">
                <a:lumMod val="60000"/>
                <a:lumOff val="40000"/>
              </a:schemeClr>
            </a:solidFill>
            <a:prstDash val="solid"/>
            <a:round/>
            <a:headEnd/>
            <a:tailEnd/>
          </a:ln>
        </p:spPr>
        <p:txBody>
          <a:bodyPr anchor="ctr"/>
          <a:lstStyle/>
          <a:p>
            <a:endParaRPr lang="en-US">
              <a:solidFill>
                <a:srgbClr val="000000"/>
              </a:solidFill>
            </a:endParaRPr>
          </a:p>
        </p:txBody>
      </p:sp>
      <p:sp>
        <p:nvSpPr>
          <p:cNvPr id="212" name="Rectangle 132"/>
          <p:cNvSpPr>
            <a:spLocks noChangeArrowheads="1"/>
          </p:cNvSpPr>
          <p:nvPr/>
        </p:nvSpPr>
        <p:spPr bwMode="auto">
          <a:xfrm>
            <a:off x="3304596"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17" name="Straight Connector 61"/>
          <p:cNvCxnSpPr>
            <a:cxnSpLocks noChangeShapeType="1"/>
          </p:cNvCxnSpPr>
          <p:nvPr/>
        </p:nvCxnSpPr>
        <p:spPr bwMode="auto">
          <a:xfrm>
            <a:off x="3036036" y="1660559"/>
            <a:ext cx="197779" cy="24636"/>
          </a:xfrm>
          <a:prstGeom prst="line">
            <a:avLst/>
          </a:prstGeom>
          <a:noFill/>
          <a:ln w="19050" algn="ctr">
            <a:solidFill>
              <a:schemeClr val="tx1"/>
            </a:solidFill>
            <a:round/>
            <a:headEnd/>
            <a:tailEnd/>
          </a:ln>
        </p:spPr>
      </p:cxnSp>
      <p:cxnSp>
        <p:nvCxnSpPr>
          <p:cNvPr id="222" name="Straight Connector 61"/>
          <p:cNvCxnSpPr>
            <a:cxnSpLocks noChangeShapeType="1"/>
          </p:cNvCxnSpPr>
          <p:nvPr/>
        </p:nvCxnSpPr>
        <p:spPr bwMode="auto">
          <a:xfrm>
            <a:off x="2979222" y="1606631"/>
            <a:ext cx="59661" cy="55617"/>
          </a:xfrm>
          <a:prstGeom prst="line">
            <a:avLst/>
          </a:prstGeom>
          <a:noFill/>
          <a:ln w="19050" algn="ctr">
            <a:solidFill>
              <a:schemeClr val="tx1"/>
            </a:solidFill>
            <a:round/>
            <a:headEnd/>
            <a:tailEnd/>
          </a:ln>
        </p:spPr>
      </p:cxnSp>
      <p:cxnSp>
        <p:nvCxnSpPr>
          <p:cNvPr id="224" name="Straight Connector 61"/>
          <p:cNvCxnSpPr>
            <a:cxnSpLocks noChangeShapeType="1"/>
          </p:cNvCxnSpPr>
          <p:nvPr/>
        </p:nvCxnSpPr>
        <p:spPr bwMode="auto">
          <a:xfrm>
            <a:off x="3161599" y="1788215"/>
            <a:ext cx="59661" cy="55617"/>
          </a:xfrm>
          <a:prstGeom prst="line">
            <a:avLst/>
          </a:prstGeom>
          <a:noFill/>
          <a:ln w="19050" algn="ctr">
            <a:solidFill>
              <a:schemeClr val="tx1"/>
            </a:solidFill>
            <a:round/>
            <a:headEnd/>
            <a:tailEnd/>
          </a:ln>
        </p:spPr>
      </p:cxnSp>
      <p:sp>
        <p:nvSpPr>
          <p:cNvPr id="228" name="Freeform 227"/>
          <p:cNvSpPr/>
          <p:nvPr/>
        </p:nvSpPr>
        <p:spPr bwMode="auto">
          <a:xfrm rot="20797154">
            <a:off x="3131594"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33" name="Rectangle 132"/>
          <p:cNvSpPr>
            <a:spLocks noChangeArrowheads="1"/>
          </p:cNvSpPr>
          <p:nvPr/>
        </p:nvSpPr>
        <p:spPr bwMode="auto">
          <a:xfrm>
            <a:off x="3306549"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34" name="Straight Connector 61"/>
          <p:cNvCxnSpPr>
            <a:cxnSpLocks noChangeShapeType="1"/>
          </p:cNvCxnSpPr>
          <p:nvPr/>
        </p:nvCxnSpPr>
        <p:spPr bwMode="auto">
          <a:xfrm>
            <a:off x="3037989" y="2014158"/>
            <a:ext cx="197779" cy="24636"/>
          </a:xfrm>
          <a:prstGeom prst="line">
            <a:avLst/>
          </a:prstGeom>
          <a:noFill/>
          <a:ln w="19050" algn="ctr">
            <a:solidFill>
              <a:schemeClr val="tx1"/>
            </a:solidFill>
            <a:round/>
            <a:headEnd/>
            <a:tailEnd/>
          </a:ln>
        </p:spPr>
      </p:cxnSp>
      <p:cxnSp>
        <p:nvCxnSpPr>
          <p:cNvPr id="235" name="Straight Connector 61"/>
          <p:cNvCxnSpPr>
            <a:cxnSpLocks noChangeShapeType="1"/>
          </p:cNvCxnSpPr>
          <p:nvPr/>
        </p:nvCxnSpPr>
        <p:spPr bwMode="auto">
          <a:xfrm>
            <a:off x="2981175" y="1960230"/>
            <a:ext cx="59661" cy="55617"/>
          </a:xfrm>
          <a:prstGeom prst="line">
            <a:avLst/>
          </a:prstGeom>
          <a:noFill/>
          <a:ln w="19050" algn="ctr">
            <a:solidFill>
              <a:schemeClr val="tx1"/>
            </a:solidFill>
            <a:round/>
            <a:headEnd/>
            <a:tailEnd/>
          </a:ln>
        </p:spPr>
      </p:cxnSp>
      <p:cxnSp>
        <p:nvCxnSpPr>
          <p:cNvPr id="236" name="Straight Connector 61"/>
          <p:cNvCxnSpPr>
            <a:cxnSpLocks noChangeShapeType="1"/>
          </p:cNvCxnSpPr>
          <p:nvPr/>
        </p:nvCxnSpPr>
        <p:spPr bwMode="auto">
          <a:xfrm>
            <a:off x="3163552" y="2141814"/>
            <a:ext cx="59661" cy="55617"/>
          </a:xfrm>
          <a:prstGeom prst="line">
            <a:avLst/>
          </a:prstGeom>
          <a:noFill/>
          <a:ln w="19050" algn="ctr">
            <a:solidFill>
              <a:schemeClr val="tx1"/>
            </a:solidFill>
            <a:round/>
            <a:headEnd/>
            <a:tailEnd/>
          </a:ln>
        </p:spPr>
      </p:cxnSp>
      <p:sp>
        <p:nvSpPr>
          <p:cNvPr id="237" name="Freeform 236"/>
          <p:cNvSpPr/>
          <p:nvPr/>
        </p:nvSpPr>
        <p:spPr bwMode="auto">
          <a:xfrm rot="20797154">
            <a:off x="3133547"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38" name="Rectangle 132"/>
          <p:cNvSpPr>
            <a:spLocks noChangeArrowheads="1"/>
          </p:cNvSpPr>
          <p:nvPr/>
        </p:nvSpPr>
        <p:spPr bwMode="auto">
          <a:xfrm>
            <a:off x="3304596"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39" name="Straight Connector 61"/>
          <p:cNvCxnSpPr>
            <a:cxnSpLocks noChangeShapeType="1"/>
          </p:cNvCxnSpPr>
          <p:nvPr/>
        </p:nvCxnSpPr>
        <p:spPr bwMode="auto">
          <a:xfrm>
            <a:off x="3036036" y="2409684"/>
            <a:ext cx="197779" cy="24636"/>
          </a:xfrm>
          <a:prstGeom prst="line">
            <a:avLst/>
          </a:prstGeom>
          <a:noFill/>
          <a:ln w="19050" algn="ctr">
            <a:solidFill>
              <a:schemeClr val="tx1"/>
            </a:solidFill>
            <a:round/>
            <a:headEnd/>
            <a:tailEnd/>
          </a:ln>
        </p:spPr>
      </p:cxnSp>
      <p:cxnSp>
        <p:nvCxnSpPr>
          <p:cNvPr id="240" name="Straight Connector 61"/>
          <p:cNvCxnSpPr>
            <a:cxnSpLocks noChangeShapeType="1"/>
          </p:cNvCxnSpPr>
          <p:nvPr/>
        </p:nvCxnSpPr>
        <p:spPr bwMode="auto">
          <a:xfrm>
            <a:off x="2979222" y="2355756"/>
            <a:ext cx="59661" cy="55617"/>
          </a:xfrm>
          <a:prstGeom prst="line">
            <a:avLst/>
          </a:prstGeom>
          <a:noFill/>
          <a:ln w="19050" algn="ctr">
            <a:solidFill>
              <a:schemeClr val="tx1"/>
            </a:solidFill>
            <a:round/>
            <a:headEnd/>
            <a:tailEnd/>
          </a:ln>
        </p:spPr>
      </p:cxnSp>
      <p:cxnSp>
        <p:nvCxnSpPr>
          <p:cNvPr id="241" name="Straight Connector 61"/>
          <p:cNvCxnSpPr>
            <a:cxnSpLocks noChangeShapeType="1"/>
          </p:cNvCxnSpPr>
          <p:nvPr/>
        </p:nvCxnSpPr>
        <p:spPr bwMode="auto">
          <a:xfrm>
            <a:off x="3161599" y="2537340"/>
            <a:ext cx="59661" cy="55617"/>
          </a:xfrm>
          <a:prstGeom prst="line">
            <a:avLst/>
          </a:prstGeom>
          <a:noFill/>
          <a:ln w="19050" algn="ctr">
            <a:solidFill>
              <a:schemeClr val="tx1"/>
            </a:solidFill>
            <a:round/>
            <a:headEnd/>
            <a:tailEnd/>
          </a:ln>
        </p:spPr>
      </p:cxnSp>
      <p:sp>
        <p:nvSpPr>
          <p:cNvPr id="242" name="Freeform 241"/>
          <p:cNvSpPr/>
          <p:nvPr/>
        </p:nvSpPr>
        <p:spPr bwMode="auto">
          <a:xfrm rot="20797154">
            <a:off x="3131594"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43" name="Rectangle 132"/>
          <p:cNvSpPr>
            <a:spLocks noChangeArrowheads="1"/>
          </p:cNvSpPr>
          <p:nvPr/>
        </p:nvSpPr>
        <p:spPr bwMode="auto">
          <a:xfrm>
            <a:off x="3299361"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44" name="Straight Connector 61"/>
          <p:cNvCxnSpPr>
            <a:cxnSpLocks noChangeShapeType="1"/>
          </p:cNvCxnSpPr>
          <p:nvPr/>
        </p:nvCxnSpPr>
        <p:spPr bwMode="auto">
          <a:xfrm>
            <a:off x="3030801" y="2757724"/>
            <a:ext cx="197779" cy="24636"/>
          </a:xfrm>
          <a:prstGeom prst="line">
            <a:avLst/>
          </a:prstGeom>
          <a:noFill/>
          <a:ln w="19050" algn="ctr">
            <a:solidFill>
              <a:schemeClr val="tx1"/>
            </a:solidFill>
            <a:round/>
            <a:headEnd/>
            <a:tailEnd/>
          </a:ln>
        </p:spPr>
      </p:cxnSp>
      <p:cxnSp>
        <p:nvCxnSpPr>
          <p:cNvPr id="245" name="Straight Connector 61"/>
          <p:cNvCxnSpPr>
            <a:cxnSpLocks noChangeShapeType="1"/>
          </p:cNvCxnSpPr>
          <p:nvPr/>
        </p:nvCxnSpPr>
        <p:spPr bwMode="auto">
          <a:xfrm>
            <a:off x="2973987" y="2703796"/>
            <a:ext cx="59661" cy="55617"/>
          </a:xfrm>
          <a:prstGeom prst="line">
            <a:avLst/>
          </a:prstGeom>
          <a:noFill/>
          <a:ln w="19050" algn="ctr">
            <a:solidFill>
              <a:schemeClr val="tx1"/>
            </a:solidFill>
            <a:round/>
            <a:headEnd/>
            <a:tailEnd/>
          </a:ln>
        </p:spPr>
      </p:cxnSp>
      <p:cxnSp>
        <p:nvCxnSpPr>
          <p:cNvPr id="246" name="Straight Connector 61"/>
          <p:cNvCxnSpPr>
            <a:cxnSpLocks noChangeShapeType="1"/>
          </p:cNvCxnSpPr>
          <p:nvPr/>
        </p:nvCxnSpPr>
        <p:spPr bwMode="auto">
          <a:xfrm>
            <a:off x="3156364" y="2885380"/>
            <a:ext cx="59661" cy="55617"/>
          </a:xfrm>
          <a:prstGeom prst="line">
            <a:avLst/>
          </a:prstGeom>
          <a:noFill/>
          <a:ln w="19050" algn="ctr">
            <a:solidFill>
              <a:schemeClr val="tx1"/>
            </a:solidFill>
            <a:round/>
            <a:headEnd/>
            <a:tailEnd/>
          </a:ln>
        </p:spPr>
      </p:cxnSp>
      <p:sp>
        <p:nvSpPr>
          <p:cNvPr id="247" name="Freeform 246"/>
          <p:cNvSpPr/>
          <p:nvPr/>
        </p:nvSpPr>
        <p:spPr bwMode="auto">
          <a:xfrm rot="20797154">
            <a:off x="3126359"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48" name="Straight Connector 61"/>
          <p:cNvCxnSpPr>
            <a:cxnSpLocks noChangeShapeType="1"/>
          </p:cNvCxnSpPr>
          <p:nvPr/>
        </p:nvCxnSpPr>
        <p:spPr bwMode="auto">
          <a:xfrm>
            <a:off x="2324458" y="1289014"/>
            <a:ext cx="292" cy="5124042"/>
          </a:xfrm>
          <a:prstGeom prst="line">
            <a:avLst/>
          </a:prstGeom>
          <a:noFill/>
          <a:ln w="19050" algn="ctr">
            <a:solidFill>
              <a:schemeClr val="tx1"/>
            </a:solidFill>
            <a:round/>
            <a:headEnd/>
            <a:tailEnd/>
          </a:ln>
        </p:spPr>
      </p:cxnSp>
      <p:sp>
        <p:nvSpPr>
          <p:cNvPr id="249" name="Rectangle 132"/>
          <p:cNvSpPr>
            <a:spLocks noChangeArrowheads="1"/>
          </p:cNvSpPr>
          <p:nvPr/>
        </p:nvSpPr>
        <p:spPr bwMode="auto">
          <a:xfrm>
            <a:off x="2657557"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50" name="Straight Connector 61"/>
          <p:cNvCxnSpPr>
            <a:cxnSpLocks noChangeShapeType="1"/>
          </p:cNvCxnSpPr>
          <p:nvPr/>
        </p:nvCxnSpPr>
        <p:spPr bwMode="auto">
          <a:xfrm>
            <a:off x="2388997" y="1660559"/>
            <a:ext cx="197779" cy="24636"/>
          </a:xfrm>
          <a:prstGeom prst="line">
            <a:avLst/>
          </a:prstGeom>
          <a:noFill/>
          <a:ln w="19050" algn="ctr">
            <a:solidFill>
              <a:schemeClr val="tx1"/>
            </a:solidFill>
            <a:round/>
            <a:headEnd/>
            <a:tailEnd/>
          </a:ln>
        </p:spPr>
      </p:cxnSp>
      <p:cxnSp>
        <p:nvCxnSpPr>
          <p:cNvPr id="251" name="Straight Connector 61"/>
          <p:cNvCxnSpPr>
            <a:cxnSpLocks noChangeShapeType="1"/>
          </p:cNvCxnSpPr>
          <p:nvPr/>
        </p:nvCxnSpPr>
        <p:spPr bwMode="auto">
          <a:xfrm>
            <a:off x="2332183" y="1606631"/>
            <a:ext cx="59661" cy="55617"/>
          </a:xfrm>
          <a:prstGeom prst="line">
            <a:avLst/>
          </a:prstGeom>
          <a:noFill/>
          <a:ln w="19050" algn="ctr">
            <a:solidFill>
              <a:schemeClr val="tx1"/>
            </a:solidFill>
            <a:round/>
            <a:headEnd/>
            <a:tailEnd/>
          </a:ln>
        </p:spPr>
      </p:cxnSp>
      <p:cxnSp>
        <p:nvCxnSpPr>
          <p:cNvPr id="252" name="Straight Connector 61"/>
          <p:cNvCxnSpPr>
            <a:cxnSpLocks noChangeShapeType="1"/>
          </p:cNvCxnSpPr>
          <p:nvPr/>
        </p:nvCxnSpPr>
        <p:spPr bwMode="auto">
          <a:xfrm>
            <a:off x="2514560" y="1788215"/>
            <a:ext cx="59661" cy="55617"/>
          </a:xfrm>
          <a:prstGeom prst="line">
            <a:avLst/>
          </a:prstGeom>
          <a:noFill/>
          <a:ln w="19050" algn="ctr">
            <a:solidFill>
              <a:schemeClr val="tx1"/>
            </a:solidFill>
            <a:round/>
            <a:headEnd/>
            <a:tailEnd/>
          </a:ln>
        </p:spPr>
      </p:cxnSp>
      <p:sp>
        <p:nvSpPr>
          <p:cNvPr id="253" name="Freeform 252"/>
          <p:cNvSpPr/>
          <p:nvPr/>
        </p:nvSpPr>
        <p:spPr bwMode="auto">
          <a:xfrm rot="20797154">
            <a:off x="2484555"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54" name="Rectangle 132"/>
          <p:cNvSpPr>
            <a:spLocks noChangeArrowheads="1"/>
          </p:cNvSpPr>
          <p:nvPr/>
        </p:nvSpPr>
        <p:spPr bwMode="auto">
          <a:xfrm>
            <a:off x="2659510"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55" name="Straight Connector 61"/>
          <p:cNvCxnSpPr>
            <a:cxnSpLocks noChangeShapeType="1"/>
          </p:cNvCxnSpPr>
          <p:nvPr/>
        </p:nvCxnSpPr>
        <p:spPr bwMode="auto">
          <a:xfrm>
            <a:off x="2390950" y="2014158"/>
            <a:ext cx="197779" cy="24636"/>
          </a:xfrm>
          <a:prstGeom prst="line">
            <a:avLst/>
          </a:prstGeom>
          <a:noFill/>
          <a:ln w="19050" algn="ctr">
            <a:solidFill>
              <a:schemeClr val="tx1"/>
            </a:solidFill>
            <a:round/>
            <a:headEnd/>
            <a:tailEnd/>
          </a:ln>
        </p:spPr>
      </p:cxnSp>
      <p:cxnSp>
        <p:nvCxnSpPr>
          <p:cNvPr id="256" name="Straight Connector 61"/>
          <p:cNvCxnSpPr>
            <a:cxnSpLocks noChangeShapeType="1"/>
          </p:cNvCxnSpPr>
          <p:nvPr/>
        </p:nvCxnSpPr>
        <p:spPr bwMode="auto">
          <a:xfrm>
            <a:off x="2334136" y="1960230"/>
            <a:ext cx="59661" cy="55617"/>
          </a:xfrm>
          <a:prstGeom prst="line">
            <a:avLst/>
          </a:prstGeom>
          <a:noFill/>
          <a:ln w="19050" algn="ctr">
            <a:solidFill>
              <a:schemeClr val="tx1"/>
            </a:solidFill>
            <a:round/>
            <a:headEnd/>
            <a:tailEnd/>
          </a:ln>
        </p:spPr>
      </p:cxnSp>
      <p:cxnSp>
        <p:nvCxnSpPr>
          <p:cNvPr id="257" name="Straight Connector 61"/>
          <p:cNvCxnSpPr>
            <a:cxnSpLocks noChangeShapeType="1"/>
          </p:cNvCxnSpPr>
          <p:nvPr/>
        </p:nvCxnSpPr>
        <p:spPr bwMode="auto">
          <a:xfrm>
            <a:off x="2516513" y="2141814"/>
            <a:ext cx="59661" cy="55617"/>
          </a:xfrm>
          <a:prstGeom prst="line">
            <a:avLst/>
          </a:prstGeom>
          <a:noFill/>
          <a:ln w="19050" algn="ctr">
            <a:solidFill>
              <a:schemeClr val="tx1"/>
            </a:solidFill>
            <a:round/>
            <a:headEnd/>
            <a:tailEnd/>
          </a:ln>
        </p:spPr>
      </p:cxnSp>
      <p:sp>
        <p:nvSpPr>
          <p:cNvPr id="258" name="Freeform 257"/>
          <p:cNvSpPr/>
          <p:nvPr/>
        </p:nvSpPr>
        <p:spPr bwMode="auto">
          <a:xfrm rot="20797154">
            <a:off x="2486508"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59" name="Rectangle 132"/>
          <p:cNvSpPr>
            <a:spLocks noChangeArrowheads="1"/>
          </p:cNvSpPr>
          <p:nvPr/>
        </p:nvSpPr>
        <p:spPr bwMode="auto">
          <a:xfrm>
            <a:off x="2657557"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263" name="Freeform 262"/>
          <p:cNvSpPr/>
          <p:nvPr/>
        </p:nvSpPr>
        <p:spPr bwMode="auto">
          <a:xfrm rot="20797154">
            <a:off x="2484555"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64" name="Rectangle 132"/>
          <p:cNvSpPr>
            <a:spLocks noChangeArrowheads="1"/>
          </p:cNvSpPr>
          <p:nvPr/>
        </p:nvSpPr>
        <p:spPr bwMode="auto">
          <a:xfrm>
            <a:off x="2652322"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65" name="Straight Connector 61"/>
          <p:cNvCxnSpPr>
            <a:cxnSpLocks noChangeShapeType="1"/>
          </p:cNvCxnSpPr>
          <p:nvPr/>
        </p:nvCxnSpPr>
        <p:spPr bwMode="auto">
          <a:xfrm>
            <a:off x="2383762" y="2757724"/>
            <a:ext cx="197779" cy="24636"/>
          </a:xfrm>
          <a:prstGeom prst="line">
            <a:avLst/>
          </a:prstGeom>
          <a:noFill/>
          <a:ln w="19050" algn="ctr">
            <a:solidFill>
              <a:schemeClr val="tx1"/>
            </a:solidFill>
            <a:round/>
            <a:headEnd/>
            <a:tailEnd/>
          </a:ln>
        </p:spPr>
      </p:cxnSp>
      <p:cxnSp>
        <p:nvCxnSpPr>
          <p:cNvPr id="266" name="Straight Connector 61"/>
          <p:cNvCxnSpPr>
            <a:cxnSpLocks noChangeShapeType="1"/>
          </p:cNvCxnSpPr>
          <p:nvPr/>
        </p:nvCxnSpPr>
        <p:spPr bwMode="auto">
          <a:xfrm>
            <a:off x="2326948" y="2703796"/>
            <a:ext cx="59661" cy="55617"/>
          </a:xfrm>
          <a:prstGeom prst="line">
            <a:avLst/>
          </a:prstGeom>
          <a:noFill/>
          <a:ln w="19050" algn="ctr">
            <a:solidFill>
              <a:schemeClr val="tx1"/>
            </a:solidFill>
            <a:round/>
            <a:headEnd/>
            <a:tailEnd/>
          </a:ln>
        </p:spPr>
      </p:cxnSp>
      <p:cxnSp>
        <p:nvCxnSpPr>
          <p:cNvPr id="267" name="Straight Connector 61"/>
          <p:cNvCxnSpPr>
            <a:cxnSpLocks noChangeShapeType="1"/>
          </p:cNvCxnSpPr>
          <p:nvPr/>
        </p:nvCxnSpPr>
        <p:spPr bwMode="auto">
          <a:xfrm>
            <a:off x="2509325" y="2885380"/>
            <a:ext cx="59661" cy="55617"/>
          </a:xfrm>
          <a:prstGeom prst="line">
            <a:avLst/>
          </a:prstGeom>
          <a:noFill/>
          <a:ln w="19050" algn="ctr">
            <a:solidFill>
              <a:schemeClr val="tx1"/>
            </a:solidFill>
            <a:round/>
            <a:headEnd/>
            <a:tailEnd/>
          </a:ln>
        </p:spPr>
      </p:cxnSp>
      <p:sp>
        <p:nvSpPr>
          <p:cNvPr id="268" name="Freeform 267"/>
          <p:cNvSpPr/>
          <p:nvPr/>
        </p:nvSpPr>
        <p:spPr bwMode="auto">
          <a:xfrm rot="20797154">
            <a:off x="2479320"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69" name="Straight Connector 61"/>
          <p:cNvCxnSpPr>
            <a:cxnSpLocks noChangeShapeType="1"/>
          </p:cNvCxnSpPr>
          <p:nvPr/>
        </p:nvCxnSpPr>
        <p:spPr bwMode="auto">
          <a:xfrm flipH="1">
            <a:off x="1674009" y="1321577"/>
            <a:ext cx="387" cy="3247884"/>
          </a:xfrm>
          <a:prstGeom prst="line">
            <a:avLst/>
          </a:prstGeom>
          <a:noFill/>
          <a:ln w="19050" algn="ctr">
            <a:solidFill>
              <a:schemeClr val="tx1"/>
            </a:solidFill>
            <a:round/>
            <a:headEnd/>
            <a:tailEnd/>
          </a:ln>
        </p:spPr>
      </p:cxnSp>
      <p:sp>
        <p:nvSpPr>
          <p:cNvPr id="270" name="Rectangle 132"/>
          <p:cNvSpPr>
            <a:spLocks noChangeArrowheads="1"/>
          </p:cNvSpPr>
          <p:nvPr/>
        </p:nvSpPr>
        <p:spPr bwMode="auto">
          <a:xfrm>
            <a:off x="1997531"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71" name="Straight Connector 61"/>
          <p:cNvCxnSpPr>
            <a:cxnSpLocks noChangeShapeType="1"/>
          </p:cNvCxnSpPr>
          <p:nvPr/>
        </p:nvCxnSpPr>
        <p:spPr bwMode="auto">
          <a:xfrm>
            <a:off x="1728971" y="1660559"/>
            <a:ext cx="197779" cy="24636"/>
          </a:xfrm>
          <a:prstGeom prst="line">
            <a:avLst/>
          </a:prstGeom>
          <a:noFill/>
          <a:ln w="19050" algn="ctr">
            <a:solidFill>
              <a:schemeClr val="tx1"/>
            </a:solidFill>
            <a:round/>
            <a:headEnd/>
            <a:tailEnd/>
          </a:ln>
        </p:spPr>
      </p:cxnSp>
      <p:cxnSp>
        <p:nvCxnSpPr>
          <p:cNvPr id="272" name="Straight Connector 61"/>
          <p:cNvCxnSpPr>
            <a:cxnSpLocks noChangeShapeType="1"/>
          </p:cNvCxnSpPr>
          <p:nvPr/>
        </p:nvCxnSpPr>
        <p:spPr bwMode="auto">
          <a:xfrm>
            <a:off x="1672157" y="1606631"/>
            <a:ext cx="59661" cy="55617"/>
          </a:xfrm>
          <a:prstGeom prst="line">
            <a:avLst/>
          </a:prstGeom>
          <a:noFill/>
          <a:ln w="19050" algn="ctr">
            <a:solidFill>
              <a:schemeClr val="tx1"/>
            </a:solidFill>
            <a:round/>
            <a:headEnd/>
            <a:tailEnd/>
          </a:ln>
        </p:spPr>
      </p:cxnSp>
      <p:cxnSp>
        <p:nvCxnSpPr>
          <p:cNvPr id="273" name="Straight Connector 61"/>
          <p:cNvCxnSpPr>
            <a:cxnSpLocks noChangeShapeType="1"/>
          </p:cNvCxnSpPr>
          <p:nvPr/>
        </p:nvCxnSpPr>
        <p:spPr bwMode="auto">
          <a:xfrm>
            <a:off x="1854534" y="1788215"/>
            <a:ext cx="59661" cy="55617"/>
          </a:xfrm>
          <a:prstGeom prst="line">
            <a:avLst/>
          </a:prstGeom>
          <a:noFill/>
          <a:ln w="19050" algn="ctr">
            <a:solidFill>
              <a:schemeClr val="tx1"/>
            </a:solidFill>
            <a:round/>
            <a:headEnd/>
            <a:tailEnd/>
          </a:ln>
        </p:spPr>
      </p:cxnSp>
      <p:sp>
        <p:nvSpPr>
          <p:cNvPr id="274" name="Freeform 273"/>
          <p:cNvSpPr/>
          <p:nvPr/>
        </p:nvSpPr>
        <p:spPr bwMode="auto">
          <a:xfrm rot="20797154">
            <a:off x="1824529"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75" name="Rectangle 132"/>
          <p:cNvSpPr>
            <a:spLocks noChangeArrowheads="1"/>
          </p:cNvSpPr>
          <p:nvPr/>
        </p:nvSpPr>
        <p:spPr bwMode="auto">
          <a:xfrm>
            <a:off x="1999484"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76" name="Straight Connector 61"/>
          <p:cNvCxnSpPr>
            <a:cxnSpLocks noChangeShapeType="1"/>
          </p:cNvCxnSpPr>
          <p:nvPr/>
        </p:nvCxnSpPr>
        <p:spPr bwMode="auto">
          <a:xfrm>
            <a:off x="1730924" y="2014158"/>
            <a:ext cx="197779" cy="24636"/>
          </a:xfrm>
          <a:prstGeom prst="line">
            <a:avLst/>
          </a:prstGeom>
          <a:noFill/>
          <a:ln w="19050" algn="ctr">
            <a:solidFill>
              <a:schemeClr val="tx1"/>
            </a:solidFill>
            <a:round/>
            <a:headEnd/>
            <a:tailEnd/>
          </a:ln>
        </p:spPr>
      </p:cxnSp>
      <p:cxnSp>
        <p:nvCxnSpPr>
          <p:cNvPr id="277" name="Straight Connector 61"/>
          <p:cNvCxnSpPr>
            <a:cxnSpLocks noChangeShapeType="1"/>
          </p:cNvCxnSpPr>
          <p:nvPr/>
        </p:nvCxnSpPr>
        <p:spPr bwMode="auto">
          <a:xfrm>
            <a:off x="1674110" y="1960230"/>
            <a:ext cx="59661" cy="55617"/>
          </a:xfrm>
          <a:prstGeom prst="line">
            <a:avLst/>
          </a:prstGeom>
          <a:noFill/>
          <a:ln w="19050" algn="ctr">
            <a:solidFill>
              <a:schemeClr val="tx1"/>
            </a:solidFill>
            <a:round/>
            <a:headEnd/>
            <a:tailEnd/>
          </a:ln>
        </p:spPr>
      </p:cxnSp>
      <p:cxnSp>
        <p:nvCxnSpPr>
          <p:cNvPr id="278" name="Straight Connector 61"/>
          <p:cNvCxnSpPr>
            <a:cxnSpLocks noChangeShapeType="1"/>
          </p:cNvCxnSpPr>
          <p:nvPr/>
        </p:nvCxnSpPr>
        <p:spPr bwMode="auto">
          <a:xfrm>
            <a:off x="1856487" y="2141814"/>
            <a:ext cx="59661" cy="55617"/>
          </a:xfrm>
          <a:prstGeom prst="line">
            <a:avLst/>
          </a:prstGeom>
          <a:noFill/>
          <a:ln w="19050" algn="ctr">
            <a:solidFill>
              <a:schemeClr val="tx1"/>
            </a:solidFill>
            <a:round/>
            <a:headEnd/>
            <a:tailEnd/>
          </a:ln>
        </p:spPr>
      </p:cxnSp>
      <p:sp>
        <p:nvSpPr>
          <p:cNvPr id="279" name="Freeform 278"/>
          <p:cNvSpPr/>
          <p:nvPr/>
        </p:nvSpPr>
        <p:spPr bwMode="auto">
          <a:xfrm rot="20797154">
            <a:off x="1826482"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80" name="Rectangle 132"/>
          <p:cNvSpPr>
            <a:spLocks noChangeArrowheads="1"/>
          </p:cNvSpPr>
          <p:nvPr/>
        </p:nvSpPr>
        <p:spPr bwMode="auto">
          <a:xfrm>
            <a:off x="1997531"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81" name="Straight Connector 61"/>
          <p:cNvCxnSpPr>
            <a:cxnSpLocks noChangeShapeType="1"/>
          </p:cNvCxnSpPr>
          <p:nvPr/>
        </p:nvCxnSpPr>
        <p:spPr bwMode="auto">
          <a:xfrm>
            <a:off x="1728971" y="2409684"/>
            <a:ext cx="197779" cy="24636"/>
          </a:xfrm>
          <a:prstGeom prst="line">
            <a:avLst/>
          </a:prstGeom>
          <a:noFill/>
          <a:ln w="19050" algn="ctr">
            <a:solidFill>
              <a:schemeClr val="tx1"/>
            </a:solidFill>
            <a:round/>
            <a:headEnd/>
            <a:tailEnd/>
          </a:ln>
        </p:spPr>
      </p:cxnSp>
      <p:cxnSp>
        <p:nvCxnSpPr>
          <p:cNvPr id="282" name="Straight Connector 61"/>
          <p:cNvCxnSpPr>
            <a:cxnSpLocks noChangeShapeType="1"/>
          </p:cNvCxnSpPr>
          <p:nvPr/>
        </p:nvCxnSpPr>
        <p:spPr bwMode="auto">
          <a:xfrm>
            <a:off x="1672157" y="2355756"/>
            <a:ext cx="59661" cy="55617"/>
          </a:xfrm>
          <a:prstGeom prst="line">
            <a:avLst/>
          </a:prstGeom>
          <a:noFill/>
          <a:ln w="19050" algn="ctr">
            <a:solidFill>
              <a:schemeClr val="tx1"/>
            </a:solidFill>
            <a:round/>
            <a:headEnd/>
            <a:tailEnd/>
          </a:ln>
        </p:spPr>
      </p:cxnSp>
      <p:cxnSp>
        <p:nvCxnSpPr>
          <p:cNvPr id="283" name="Straight Connector 61"/>
          <p:cNvCxnSpPr>
            <a:cxnSpLocks noChangeShapeType="1"/>
          </p:cNvCxnSpPr>
          <p:nvPr/>
        </p:nvCxnSpPr>
        <p:spPr bwMode="auto">
          <a:xfrm>
            <a:off x="1854534" y="2544608"/>
            <a:ext cx="59661" cy="55617"/>
          </a:xfrm>
          <a:prstGeom prst="line">
            <a:avLst/>
          </a:prstGeom>
          <a:noFill/>
          <a:ln w="19050" algn="ctr">
            <a:solidFill>
              <a:schemeClr val="tx1"/>
            </a:solidFill>
            <a:round/>
            <a:headEnd/>
            <a:tailEnd/>
          </a:ln>
        </p:spPr>
      </p:cxnSp>
      <p:sp>
        <p:nvSpPr>
          <p:cNvPr id="284" name="Freeform 283"/>
          <p:cNvSpPr/>
          <p:nvPr/>
        </p:nvSpPr>
        <p:spPr bwMode="auto">
          <a:xfrm rot="20797154">
            <a:off x="1824529"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85" name="Rectangle 132"/>
          <p:cNvSpPr>
            <a:spLocks noChangeArrowheads="1"/>
          </p:cNvSpPr>
          <p:nvPr/>
        </p:nvSpPr>
        <p:spPr bwMode="auto">
          <a:xfrm>
            <a:off x="1992296"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86" name="Straight Connector 61"/>
          <p:cNvCxnSpPr>
            <a:cxnSpLocks noChangeShapeType="1"/>
          </p:cNvCxnSpPr>
          <p:nvPr/>
        </p:nvCxnSpPr>
        <p:spPr bwMode="auto">
          <a:xfrm>
            <a:off x="1723736" y="2757724"/>
            <a:ext cx="197779" cy="24636"/>
          </a:xfrm>
          <a:prstGeom prst="line">
            <a:avLst/>
          </a:prstGeom>
          <a:noFill/>
          <a:ln w="19050" algn="ctr">
            <a:solidFill>
              <a:schemeClr val="tx1"/>
            </a:solidFill>
            <a:round/>
            <a:headEnd/>
            <a:tailEnd/>
          </a:ln>
        </p:spPr>
      </p:cxnSp>
      <p:cxnSp>
        <p:nvCxnSpPr>
          <p:cNvPr id="287" name="Straight Connector 61"/>
          <p:cNvCxnSpPr>
            <a:cxnSpLocks noChangeShapeType="1"/>
          </p:cNvCxnSpPr>
          <p:nvPr/>
        </p:nvCxnSpPr>
        <p:spPr bwMode="auto">
          <a:xfrm>
            <a:off x="1666922" y="2703796"/>
            <a:ext cx="59661" cy="55617"/>
          </a:xfrm>
          <a:prstGeom prst="line">
            <a:avLst/>
          </a:prstGeom>
          <a:noFill/>
          <a:ln w="19050" algn="ctr">
            <a:solidFill>
              <a:schemeClr val="tx1"/>
            </a:solidFill>
            <a:round/>
            <a:headEnd/>
            <a:tailEnd/>
          </a:ln>
        </p:spPr>
      </p:cxnSp>
      <p:cxnSp>
        <p:nvCxnSpPr>
          <p:cNvPr id="288" name="Straight Connector 61"/>
          <p:cNvCxnSpPr>
            <a:cxnSpLocks noChangeShapeType="1"/>
          </p:cNvCxnSpPr>
          <p:nvPr/>
        </p:nvCxnSpPr>
        <p:spPr bwMode="auto">
          <a:xfrm>
            <a:off x="1856357" y="2892205"/>
            <a:ext cx="59661" cy="55617"/>
          </a:xfrm>
          <a:prstGeom prst="line">
            <a:avLst/>
          </a:prstGeom>
          <a:noFill/>
          <a:ln w="19050" algn="ctr">
            <a:solidFill>
              <a:schemeClr val="tx1"/>
            </a:solidFill>
            <a:round/>
            <a:headEnd/>
            <a:tailEnd/>
          </a:ln>
        </p:spPr>
      </p:cxnSp>
      <p:sp>
        <p:nvSpPr>
          <p:cNvPr id="289" name="Freeform 288"/>
          <p:cNvSpPr/>
          <p:nvPr/>
        </p:nvSpPr>
        <p:spPr bwMode="auto">
          <a:xfrm rot="20797154">
            <a:off x="1819294"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90" name="Straight Connector 61"/>
          <p:cNvCxnSpPr>
            <a:cxnSpLocks noChangeShapeType="1"/>
          </p:cNvCxnSpPr>
          <p:nvPr/>
        </p:nvCxnSpPr>
        <p:spPr bwMode="auto">
          <a:xfrm>
            <a:off x="1037185" y="1321577"/>
            <a:ext cx="1953" cy="3247884"/>
          </a:xfrm>
          <a:prstGeom prst="line">
            <a:avLst/>
          </a:prstGeom>
          <a:noFill/>
          <a:ln w="19050" algn="ctr">
            <a:solidFill>
              <a:schemeClr val="tx1"/>
            </a:solidFill>
            <a:round/>
            <a:headEnd/>
            <a:tailEnd/>
          </a:ln>
        </p:spPr>
      </p:cxnSp>
      <p:sp>
        <p:nvSpPr>
          <p:cNvPr id="291" name="Rectangle 132"/>
          <p:cNvSpPr>
            <a:spLocks noChangeArrowheads="1"/>
          </p:cNvSpPr>
          <p:nvPr/>
        </p:nvSpPr>
        <p:spPr bwMode="auto">
          <a:xfrm>
            <a:off x="1362559"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92" name="Straight Connector 61"/>
          <p:cNvCxnSpPr>
            <a:cxnSpLocks noChangeShapeType="1"/>
          </p:cNvCxnSpPr>
          <p:nvPr/>
        </p:nvCxnSpPr>
        <p:spPr bwMode="auto">
          <a:xfrm>
            <a:off x="1093999" y="1660559"/>
            <a:ext cx="197779" cy="24636"/>
          </a:xfrm>
          <a:prstGeom prst="line">
            <a:avLst/>
          </a:prstGeom>
          <a:noFill/>
          <a:ln w="19050" algn="ctr">
            <a:solidFill>
              <a:schemeClr val="tx1"/>
            </a:solidFill>
            <a:round/>
            <a:headEnd/>
            <a:tailEnd/>
          </a:ln>
        </p:spPr>
      </p:cxnSp>
      <p:cxnSp>
        <p:nvCxnSpPr>
          <p:cNvPr id="293" name="Straight Connector 61"/>
          <p:cNvCxnSpPr>
            <a:cxnSpLocks noChangeShapeType="1"/>
          </p:cNvCxnSpPr>
          <p:nvPr/>
        </p:nvCxnSpPr>
        <p:spPr bwMode="auto">
          <a:xfrm>
            <a:off x="1037185" y="1606631"/>
            <a:ext cx="59661" cy="55617"/>
          </a:xfrm>
          <a:prstGeom prst="line">
            <a:avLst/>
          </a:prstGeom>
          <a:noFill/>
          <a:ln w="19050" algn="ctr">
            <a:solidFill>
              <a:schemeClr val="tx1"/>
            </a:solidFill>
            <a:round/>
            <a:headEnd/>
            <a:tailEnd/>
          </a:ln>
        </p:spPr>
      </p:cxnSp>
      <p:cxnSp>
        <p:nvCxnSpPr>
          <p:cNvPr id="294" name="Straight Connector 61"/>
          <p:cNvCxnSpPr>
            <a:cxnSpLocks noChangeShapeType="1"/>
          </p:cNvCxnSpPr>
          <p:nvPr/>
        </p:nvCxnSpPr>
        <p:spPr bwMode="auto">
          <a:xfrm>
            <a:off x="1219562" y="1788215"/>
            <a:ext cx="59661" cy="55617"/>
          </a:xfrm>
          <a:prstGeom prst="line">
            <a:avLst/>
          </a:prstGeom>
          <a:noFill/>
          <a:ln w="19050" algn="ctr">
            <a:solidFill>
              <a:schemeClr val="tx1"/>
            </a:solidFill>
            <a:round/>
            <a:headEnd/>
            <a:tailEnd/>
          </a:ln>
        </p:spPr>
      </p:cxnSp>
      <p:sp>
        <p:nvSpPr>
          <p:cNvPr id="295" name="Freeform 294"/>
          <p:cNvSpPr/>
          <p:nvPr/>
        </p:nvSpPr>
        <p:spPr bwMode="auto">
          <a:xfrm rot="20797154">
            <a:off x="1189557"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96" name="Rectangle 132"/>
          <p:cNvSpPr>
            <a:spLocks noChangeArrowheads="1"/>
          </p:cNvSpPr>
          <p:nvPr/>
        </p:nvSpPr>
        <p:spPr bwMode="auto">
          <a:xfrm>
            <a:off x="1364512"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97" name="Straight Connector 61"/>
          <p:cNvCxnSpPr>
            <a:cxnSpLocks noChangeShapeType="1"/>
          </p:cNvCxnSpPr>
          <p:nvPr/>
        </p:nvCxnSpPr>
        <p:spPr bwMode="auto">
          <a:xfrm>
            <a:off x="1095952" y="2014158"/>
            <a:ext cx="197779" cy="24636"/>
          </a:xfrm>
          <a:prstGeom prst="line">
            <a:avLst/>
          </a:prstGeom>
          <a:noFill/>
          <a:ln w="19050" algn="ctr">
            <a:solidFill>
              <a:schemeClr val="tx1"/>
            </a:solidFill>
            <a:round/>
            <a:headEnd/>
            <a:tailEnd/>
          </a:ln>
        </p:spPr>
      </p:cxnSp>
      <p:cxnSp>
        <p:nvCxnSpPr>
          <p:cNvPr id="298" name="Straight Connector 61"/>
          <p:cNvCxnSpPr>
            <a:cxnSpLocks noChangeShapeType="1"/>
          </p:cNvCxnSpPr>
          <p:nvPr/>
        </p:nvCxnSpPr>
        <p:spPr bwMode="auto">
          <a:xfrm>
            <a:off x="1039138" y="1960230"/>
            <a:ext cx="59661" cy="55617"/>
          </a:xfrm>
          <a:prstGeom prst="line">
            <a:avLst/>
          </a:prstGeom>
          <a:noFill/>
          <a:ln w="19050" algn="ctr">
            <a:solidFill>
              <a:schemeClr val="tx1"/>
            </a:solidFill>
            <a:round/>
            <a:headEnd/>
            <a:tailEnd/>
          </a:ln>
        </p:spPr>
      </p:cxnSp>
      <p:cxnSp>
        <p:nvCxnSpPr>
          <p:cNvPr id="299" name="Straight Connector 61"/>
          <p:cNvCxnSpPr>
            <a:cxnSpLocks noChangeShapeType="1"/>
          </p:cNvCxnSpPr>
          <p:nvPr/>
        </p:nvCxnSpPr>
        <p:spPr bwMode="auto">
          <a:xfrm>
            <a:off x="1221515" y="2141814"/>
            <a:ext cx="59661" cy="55617"/>
          </a:xfrm>
          <a:prstGeom prst="line">
            <a:avLst/>
          </a:prstGeom>
          <a:noFill/>
          <a:ln w="19050" algn="ctr">
            <a:solidFill>
              <a:schemeClr val="tx1"/>
            </a:solidFill>
            <a:round/>
            <a:headEnd/>
            <a:tailEnd/>
          </a:ln>
        </p:spPr>
      </p:cxnSp>
      <p:sp>
        <p:nvSpPr>
          <p:cNvPr id="300" name="Freeform 299"/>
          <p:cNvSpPr/>
          <p:nvPr/>
        </p:nvSpPr>
        <p:spPr bwMode="auto">
          <a:xfrm rot="20797154">
            <a:off x="1191510"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01" name="Rectangle 132"/>
          <p:cNvSpPr>
            <a:spLocks noChangeArrowheads="1"/>
          </p:cNvSpPr>
          <p:nvPr/>
        </p:nvSpPr>
        <p:spPr bwMode="auto">
          <a:xfrm>
            <a:off x="1362559"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02" name="Straight Connector 61"/>
          <p:cNvCxnSpPr>
            <a:cxnSpLocks noChangeShapeType="1"/>
          </p:cNvCxnSpPr>
          <p:nvPr/>
        </p:nvCxnSpPr>
        <p:spPr bwMode="auto">
          <a:xfrm>
            <a:off x="1093999" y="2409684"/>
            <a:ext cx="197779" cy="24636"/>
          </a:xfrm>
          <a:prstGeom prst="line">
            <a:avLst/>
          </a:prstGeom>
          <a:noFill/>
          <a:ln w="19050" algn="ctr">
            <a:solidFill>
              <a:schemeClr val="tx1"/>
            </a:solidFill>
            <a:round/>
            <a:headEnd/>
            <a:tailEnd/>
          </a:ln>
        </p:spPr>
      </p:cxnSp>
      <p:cxnSp>
        <p:nvCxnSpPr>
          <p:cNvPr id="303" name="Straight Connector 61"/>
          <p:cNvCxnSpPr>
            <a:cxnSpLocks noChangeShapeType="1"/>
          </p:cNvCxnSpPr>
          <p:nvPr/>
        </p:nvCxnSpPr>
        <p:spPr bwMode="auto">
          <a:xfrm>
            <a:off x="1037185" y="2355756"/>
            <a:ext cx="59661" cy="55617"/>
          </a:xfrm>
          <a:prstGeom prst="line">
            <a:avLst/>
          </a:prstGeom>
          <a:noFill/>
          <a:ln w="19050" algn="ctr">
            <a:solidFill>
              <a:schemeClr val="tx1"/>
            </a:solidFill>
            <a:round/>
            <a:headEnd/>
            <a:tailEnd/>
          </a:ln>
        </p:spPr>
      </p:cxnSp>
      <p:cxnSp>
        <p:nvCxnSpPr>
          <p:cNvPr id="304" name="Straight Connector 61"/>
          <p:cNvCxnSpPr>
            <a:cxnSpLocks noChangeShapeType="1"/>
          </p:cNvCxnSpPr>
          <p:nvPr/>
        </p:nvCxnSpPr>
        <p:spPr bwMode="auto">
          <a:xfrm>
            <a:off x="1219562" y="2537340"/>
            <a:ext cx="59661" cy="55617"/>
          </a:xfrm>
          <a:prstGeom prst="line">
            <a:avLst/>
          </a:prstGeom>
          <a:noFill/>
          <a:ln w="19050" algn="ctr">
            <a:solidFill>
              <a:schemeClr val="tx1"/>
            </a:solidFill>
            <a:round/>
            <a:headEnd/>
            <a:tailEnd/>
          </a:ln>
        </p:spPr>
      </p:cxnSp>
      <p:sp>
        <p:nvSpPr>
          <p:cNvPr id="305" name="Freeform 304"/>
          <p:cNvSpPr/>
          <p:nvPr/>
        </p:nvSpPr>
        <p:spPr bwMode="auto">
          <a:xfrm rot="20797154">
            <a:off x="1189557"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06" name="Rectangle 132"/>
          <p:cNvSpPr>
            <a:spLocks noChangeArrowheads="1"/>
          </p:cNvSpPr>
          <p:nvPr/>
        </p:nvSpPr>
        <p:spPr bwMode="auto">
          <a:xfrm>
            <a:off x="1357324"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07" name="Straight Connector 61"/>
          <p:cNvCxnSpPr>
            <a:cxnSpLocks noChangeShapeType="1"/>
          </p:cNvCxnSpPr>
          <p:nvPr/>
        </p:nvCxnSpPr>
        <p:spPr bwMode="auto">
          <a:xfrm>
            <a:off x="1037914" y="2703674"/>
            <a:ext cx="224832" cy="247804"/>
          </a:xfrm>
          <a:prstGeom prst="line">
            <a:avLst/>
          </a:prstGeom>
          <a:noFill/>
          <a:ln w="19050" algn="ctr">
            <a:solidFill>
              <a:schemeClr val="tx1"/>
            </a:solidFill>
            <a:round/>
            <a:headEnd/>
            <a:tailEnd/>
          </a:ln>
        </p:spPr>
      </p:cxnSp>
      <p:sp>
        <p:nvSpPr>
          <p:cNvPr id="310" name="Freeform 309"/>
          <p:cNvSpPr/>
          <p:nvPr/>
        </p:nvSpPr>
        <p:spPr bwMode="auto">
          <a:xfrm rot="20797154">
            <a:off x="1184322"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13" name="Rectangle 132"/>
          <p:cNvSpPr>
            <a:spLocks noChangeArrowheads="1"/>
          </p:cNvSpPr>
          <p:nvPr/>
        </p:nvSpPr>
        <p:spPr bwMode="auto">
          <a:xfrm>
            <a:off x="734275" y="5494712"/>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14" name="Straight Connector 133"/>
          <p:cNvCxnSpPr>
            <a:cxnSpLocks noChangeShapeType="1"/>
          </p:cNvCxnSpPr>
          <p:nvPr/>
        </p:nvCxnSpPr>
        <p:spPr bwMode="auto">
          <a:xfrm rot="16200000" flipH="1">
            <a:off x="734275" y="5943974"/>
            <a:ext cx="90488" cy="90487"/>
          </a:xfrm>
          <a:prstGeom prst="line">
            <a:avLst/>
          </a:prstGeom>
          <a:noFill/>
          <a:ln w="19050" algn="ctr">
            <a:solidFill>
              <a:schemeClr val="tx1"/>
            </a:solidFill>
            <a:round/>
            <a:headEnd/>
            <a:tailEnd/>
          </a:ln>
        </p:spPr>
      </p:cxnSp>
      <p:cxnSp>
        <p:nvCxnSpPr>
          <p:cNvPr id="315" name="Straight Connector 134"/>
          <p:cNvCxnSpPr>
            <a:cxnSpLocks noChangeShapeType="1"/>
          </p:cNvCxnSpPr>
          <p:nvPr/>
        </p:nvCxnSpPr>
        <p:spPr bwMode="auto">
          <a:xfrm rot="5400000">
            <a:off x="735069" y="6033668"/>
            <a:ext cx="88900" cy="90487"/>
          </a:xfrm>
          <a:prstGeom prst="line">
            <a:avLst/>
          </a:prstGeom>
          <a:noFill/>
          <a:ln w="19050" algn="ctr">
            <a:solidFill>
              <a:schemeClr val="tx1"/>
            </a:solidFill>
            <a:round/>
            <a:headEnd/>
            <a:tailEnd/>
          </a:ln>
        </p:spPr>
      </p:cxnSp>
      <p:cxnSp>
        <p:nvCxnSpPr>
          <p:cNvPr id="316" name="Straight Connector 136"/>
          <p:cNvCxnSpPr>
            <a:cxnSpLocks noChangeShapeType="1"/>
          </p:cNvCxnSpPr>
          <p:nvPr/>
        </p:nvCxnSpPr>
        <p:spPr bwMode="auto">
          <a:xfrm rot="10800000">
            <a:off x="373912" y="5674099"/>
            <a:ext cx="360363" cy="0"/>
          </a:xfrm>
          <a:prstGeom prst="line">
            <a:avLst/>
          </a:prstGeom>
          <a:noFill/>
          <a:ln w="19050" algn="ctr">
            <a:solidFill>
              <a:schemeClr val="tx1"/>
            </a:solidFill>
            <a:round/>
            <a:headEnd/>
            <a:tailEnd/>
          </a:ln>
        </p:spPr>
      </p:cxnSp>
      <p:sp>
        <p:nvSpPr>
          <p:cNvPr id="317" name="TextBox 137"/>
          <p:cNvSpPr txBox="1">
            <a:spLocks noChangeArrowheads="1"/>
          </p:cNvSpPr>
          <p:nvPr/>
        </p:nvSpPr>
        <p:spPr bwMode="auto">
          <a:xfrm>
            <a:off x="1004150" y="5494712"/>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18" name="TextBox 138"/>
          <p:cNvSpPr txBox="1">
            <a:spLocks noChangeArrowheads="1"/>
          </p:cNvSpPr>
          <p:nvPr/>
        </p:nvSpPr>
        <p:spPr bwMode="auto">
          <a:xfrm>
            <a:off x="734275" y="5494712"/>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19" name="Straight Connector 140"/>
          <p:cNvCxnSpPr>
            <a:cxnSpLocks noChangeShapeType="1"/>
          </p:cNvCxnSpPr>
          <p:nvPr/>
        </p:nvCxnSpPr>
        <p:spPr bwMode="auto">
          <a:xfrm flipH="1" flipV="1">
            <a:off x="377358" y="5271858"/>
            <a:ext cx="1310" cy="402241"/>
          </a:xfrm>
          <a:prstGeom prst="line">
            <a:avLst/>
          </a:prstGeom>
          <a:noFill/>
          <a:ln w="19050" algn="ctr">
            <a:solidFill>
              <a:schemeClr val="tx1"/>
            </a:solidFill>
            <a:round/>
            <a:headEnd/>
            <a:tailEnd/>
          </a:ln>
        </p:spPr>
      </p:cxnSp>
      <p:cxnSp>
        <p:nvCxnSpPr>
          <p:cNvPr id="320" name="Straight Connector 136"/>
          <p:cNvCxnSpPr>
            <a:cxnSpLocks noChangeShapeType="1"/>
          </p:cNvCxnSpPr>
          <p:nvPr/>
        </p:nvCxnSpPr>
        <p:spPr bwMode="auto">
          <a:xfrm rot="10800000">
            <a:off x="1367688" y="5668352"/>
            <a:ext cx="360363" cy="0"/>
          </a:xfrm>
          <a:prstGeom prst="line">
            <a:avLst/>
          </a:prstGeom>
          <a:noFill/>
          <a:ln w="19050" algn="ctr">
            <a:solidFill>
              <a:schemeClr val="tx1"/>
            </a:solidFill>
            <a:round/>
            <a:headEnd/>
            <a:tailEnd/>
          </a:ln>
        </p:spPr>
      </p:cxnSp>
      <p:cxnSp>
        <p:nvCxnSpPr>
          <p:cNvPr id="321" name="Straight Connector 136"/>
          <p:cNvCxnSpPr>
            <a:cxnSpLocks noChangeShapeType="1"/>
          </p:cNvCxnSpPr>
          <p:nvPr/>
        </p:nvCxnSpPr>
        <p:spPr bwMode="auto">
          <a:xfrm flipH="1">
            <a:off x="554093" y="6036652"/>
            <a:ext cx="180182" cy="0"/>
          </a:xfrm>
          <a:prstGeom prst="line">
            <a:avLst/>
          </a:prstGeom>
          <a:noFill/>
          <a:ln w="19050" algn="ctr">
            <a:solidFill>
              <a:schemeClr val="tx1"/>
            </a:solidFill>
            <a:round/>
            <a:headEnd/>
            <a:tailEnd/>
          </a:ln>
        </p:spPr>
      </p:cxnSp>
      <p:sp>
        <p:nvSpPr>
          <p:cNvPr id="322" name="Flowchart: Manual Operation 321"/>
          <p:cNvSpPr/>
          <p:nvPr/>
        </p:nvSpPr>
        <p:spPr bwMode="auto">
          <a:xfrm rot="16200000">
            <a:off x="1546801" y="5356316"/>
            <a:ext cx="582571" cy="235935"/>
          </a:xfrm>
          <a:prstGeom prst="flowChartManualOperation">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323" name="Straight Connector 136"/>
          <p:cNvCxnSpPr>
            <a:cxnSpLocks noChangeShapeType="1"/>
          </p:cNvCxnSpPr>
          <p:nvPr/>
        </p:nvCxnSpPr>
        <p:spPr bwMode="auto">
          <a:xfrm rot="10800000">
            <a:off x="1963486" y="5459556"/>
            <a:ext cx="360363" cy="0"/>
          </a:xfrm>
          <a:prstGeom prst="line">
            <a:avLst/>
          </a:prstGeom>
          <a:noFill/>
          <a:ln w="19050" algn="ctr">
            <a:solidFill>
              <a:schemeClr val="tx1"/>
            </a:solidFill>
            <a:round/>
            <a:headEnd/>
            <a:tailEnd/>
          </a:ln>
        </p:spPr>
      </p:cxnSp>
      <p:cxnSp>
        <p:nvCxnSpPr>
          <p:cNvPr id="324" name="Straight Connector 136"/>
          <p:cNvCxnSpPr>
            <a:cxnSpLocks noChangeShapeType="1"/>
          </p:cNvCxnSpPr>
          <p:nvPr/>
        </p:nvCxnSpPr>
        <p:spPr bwMode="auto">
          <a:xfrm flipV="1">
            <a:off x="1838086" y="5707135"/>
            <a:ext cx="3070" cy="311753"/>
          </a:xfrm>
          <a:prstGeom prst="line">
            <a:avLst/>
          </a:prstGeom>
          <a:noFill/>
          <a:ln w="19050" algn="ctr">
            <a:solidFill>
              <a:schemeClr val="tx1"/>
            </a:solidFill>
            <a:round/>
            <a:headEnd/>
            <a:tailEnd/>
          </a:ln>
        </p:spPr>
      </p:cxnSp>
      <p:sp>
        <p:nvSpPr>
          <p:cNvPr id="325" name="Rectangle 132"/>
          <p:cNvSpPr>
            <a:spLocks noChangeArrowheads="1"/>
          </p:cNvSpPr>
          <p:nvPr/>
        </p:nvSpPr>
        <p:spPr bwMode="auto">
          <a:xfrm>
            <a:off x="1759559" y="6018888"/>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26" name="Straight Connector 136"/>
          <p:cNvCxnSpPr>
            <a:cxnSpLocks noChangeShapeType="1"/>
            <a:stCxn id="322" idx="2"/>
          </p:cNvCxnSpPr>
          <p:nvPr/>
        </p:nvCxnSpPr>
        <p:spPr bwMode="auto">
          <a:xfrm flipH="1">
            <a:off x="1735976" y="5474283"/>
            <a:ext cx="220078" cy="191442"/>
          </a:xfrm>
          <a:prstGeom prst="line">
            <a:avLst/>
          </a:prstGeom>
          <a:noFill/>
          <a:ln w="19050" algn="ctr">
            <a:solidFill>
              <a:schemeClr val="tx1"/>
            </a:solidFill>
            <a:prstDash val="sysDash"/>
            <a:round/>
            <a:headEnd/>
            <a:tailEnd/>
          </a:ln>
        </p:spPr>
      </p:cxnSp>
      <p:cxnSp>
        <p:nvCxnSpPr>
          <p:cNvPr id="327" name="Straight Connector 15"/>
          <p:cNvCxnSpPr>
            <a:cxnSpLocks noChangeShapeType="1"/>
          </p:cNvCxnSpPr>
          <p:nvPr/>
        </p:nvCxnSpPr>
        <p:spPr bwMode="auto">
          <a:xfrm flipH="1">
            <a:off x="159325" y="5271858"/>
            <a:ext cx="1559940" cy="0"/>
          </a:xfrm>
          <a:prstGeom prst="line">
            <a:avLst/>
          </a:prstGeom>
          <a:noFill/>
          <a:ln w="19050" algn="ctr">
            <a:solidFill>
              <a:schemeClr val="tx1"/>
            </a:solidFill>
            <a:round/>
            <a:headEnd/>
            <a:tailEnd/>
          </a:ln>
        </p:spPr>
      </p:cxnSp>
      <p:cxnSp>
        <p:nvCxnSpPr>
          <p:cNvPr id="336" name="Straight Connector 61"/>
          <p:cNvCxnSpPr>
            <a:cxnSpLocks noChangeShapeType="1"/>
          </p:cNvCxnSpPr>
          <p:nvPr/>
        </p:nvCxnSpPr>
        <p:spPr bwMode="auto">
          <a:xfrm>
            <a:off x="2332183" y="2354024"/>
            <a:ext cx="224832" cy="247804"/>
          </a:xfrm>
          <a:prstGeom prst="line">
            <a:avLst/>
          </a:prstGeom>
          <a:noFill/>
          <a:ln w="19050" algn="ctr">
            <a:solidFill>
              <a:schemeClr val="tx1"/>
            </a:solidFill>
            <a:round/>
            <a:headEnd/>
            <a:tailEnd/>
          </a:ln>
        </p:spPr>
      </p:cxnSp>
      <p:sp>
        <p:nvSpPr>
          <p:cNvPr id="160" name="Lightning Bolt 192"/>
          <p:cNvSpPr>
            <a:spLocks noChangeArrowheads="1"/>
          </p:cNvSpPr>
          <p:nvPr/>
        </p:nvSpPr>
        <p:spPr bwMode="auto">
          <a:xfrm rot="-172713">
            <a:off x="5059347" y="1789125"/>
            <a:ext cx="550863" cy="533400"/>
          </a:xfrm>
          <a:prstGeom prst="lightningBolt">
            <a:avLst/>
          </a:prstGeom>
          <a:solidFill>
            <a:srgbClr val="FFC000"/>
          </a:solidFill>
          <a:ln w="19050" algn="ctr">
            <a:solidFill>
              <a:schemeClr val="bg2"/>
            </a:solidFill>
            <a:round/>
            <a:headEnd/>
            <a:tailEnd/>
          </a:ln>
        </p:spPr>
        <p:txBody>
          <a:bodyPr anchor="ctr"/>
          <a:lstStyle/>
          <a:p>
            <a:endParaRPr lang="en-US">
              <a:solidFill>
                <a:srgbClr val="000000"/>
              </a:solidFill>
            </a:endParaRPr>
          </a:p>
        </p:txBody>
      </p:sp>
      <p:sp>
        <p:nvSpPr>
          <p:cNvPr id="164" name="Rectangle 132"/>
          <p:cNvSpPr>
            <a:spLocks noChangeArrowheads="1"/>
          </p:cNvSpPr>
          <p:nvPr/>
        </p:nvSpPr>
        <p:spPr bwMode="auto">
          <a:xfrm>
            <a:off x="8354708" y="4399182"/>
            <a:ext cx="251949" cy="2013874"/>
          </a:xfrm>
          <a:prstGeom prst="rect">
            <a:avLst/>
          </a:prstGeom>
          <a:solidFill>
            <a:srgbClr val="00B050">
              <a:alpha val="31000"/>
            </a:srgbClr>
          </a:solidFill>
          <a:ln w="19050" algn="ctr">
            <a:noFill/>
            <a:round/>
            <a:headEnd/>
            <a:tailEnd/>
          </a:ln>
        </p:spPr>
        <p:txBody>
          <a:bodyPr anchor="ctr"/>
          <a:lstStyle/>
          <a:p>
            <a:endParaRPr lang="en-US">
              <a:solidFill>
                <a:srgbClr val="000000"/>
              </a:solidFill>
            </a:endParaRPr>
          </a:p>
        </p:txBody>
      </p:sp>
      <p:sp>
        <p:nvSpPr>
          <p:cNvPr id="187" name="TextBox 186"/>
          <p:cNvSpPr txBox="1"/>
          <p:nvPr/>
        </p:nvSpPr>
        <p:spPr bwMode="auto">
          <a:xfrm>
            <a:off x="7597725" y="4351129"/>
            <a:ext cx="1433110" cy="2062103"/>
          </a:xfrm>
          <a:prstGeom prst="rect">
            <a:avLst/>
          </a:prstGeom>
          <a:noFill/>
          <a:ln w="9525">
            <a:noFill/>
            <a:miter lim="800000"/>
            <a:headEnd/>
            <a:tailEnd/>
          </a:ln>
        </p:spPr>
        <p:txBody>
          <a:bodyPr wrap="square" rtlCol="0">
            <a:spAutoFit/>
          </a:bodyPr>
          <a:lstStyle/>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000  0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001  0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010  0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011  1</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100  0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101  0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110  0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111  1</a:t>
            </a:r>
            <a:endParaRPr lang="en-GB" sz="1600" dirty="0">
              <a:latin typeface="Courier New" panose="02070309020205020404" pitchFamily="49" charset="0"/>
              <a:cs typeface="Courier New" panose="02070309020205020404" pitchFamily="49" charset="0"/>
            </a:endParaRPr>
          </a:p>
        </p:txBody>
      </p:sp>
      <p:cxnSp>
        <p:nvCxnSpPr>
          <p:cNvPr id="189" name="Straight Connector 61"/>
          <p:cNvCxnSpPr>
            <a:cxnSpLocks noChangeShapeType="1"/>
          </p:cNvCxnSpPr>
          <p:nvPr/>
        </p:nvCxnSpPr>
        <p:spPr bwMode="auto">
          <a:xfrm flipV="1">
            <a:off x="7596235" y="4350603"/>
            <a:ext cx="1006481" cy="174"/>
          </a:xfrm>
          <a:prstGeom prst="line">
            <a:avLst/>
          </a:prstGeom>
          <a:noFill/>
          <a:ln w="6350" algn="ctr">
            <a:solidFill>
              <a:schemeClr val="tx1"/>
            </a:solidFill>
            <a:round/>
            <a:headEnd/>
            <a:tailEnd/>
          </a:ln>
        </p:spPr>
      </p:cxnSp>
      <p:sp>
        <p:nvSpPr>
          <p:cNvPr id="190" name="TextBox 189"/>
          <p:cNvSpPr txBox="1"/>
          <p:nvPr/>
        </p:nvSpPr>
        <p:spPr bwMode="auto">
          <a:xfrm>
            <a:off x="7596235" y="3814407"/>
            <a:ext cx="1433110" cy="584775"/>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IIII</a:t>
            </a:r>
          </a:p>
          <a:p>
            <a:pPr algn="l"/>
            <a:r>
              <a:rPr lang="en-GB" sz="1600" dirty="0" smtClean="0">
                <a:latin typeface="Courier New" panose="02070309020205020404" pitchFamily="49" charset="0"/>
                <a:cs typeface="Courier New" panose="02070309020205020404" pitchFamily="49" charset="0"/>
              </a:rPr>
              <a:t>3210  O</a:t>
            </a:r>
          </a:p>
        </p:txBody>
      </p:sp>
      <p:cxnSp>
        <p:nvCxnSpPr>
          <p:cNvPr id="191" name="Straight Connector 61"/>
          <p:cNvCxnSpPr>
            <a:cxnSpLocks noChangeShapeType="1"/>
          </p:cNvCxnSpPr>
          <p:nvPr/>
        </p:nvCxnSpPr>
        <p:spPr bwMode="auto">
          <a:xfrm flipV="1">
            <a:off x="8268340" y="3859774"/>
            <a:ext cx="0" cy="2479742"/>
          </a:xfrm>
          <a:prstGeom prst="line">
            <a:avLst/>
          </a:prstGeom>
          <a:noFill/>
          <a:ln w="6350" algn="ctr">
            <a:solidFill>
              <a:schemeClr val="tx1"/>
            </a:solidFill>
            <a:round/>
            <a:headEnd/>
            <a:tailEnd/>
          </a:ln>
        </p:spPr>
      </p:cxnSp>
    </p:spTree>
    <p:extLst>
      <p:ext uri="{BB962C8B-B14F-4D97-AF65-F5344CB8AC3E}">
        <p14:creationId xmlns:p14="http://schemas.microsoft.com/office/powerpoint/2010/main" val="3869501695"/>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Rectangle 132"/>
          <p:cNvSpPr>
            <a:spLocks noChangeArrowheads="1"/>
          </p:cNvSpPr>
          <p:nvPr/>
        </p:nvSpPr>
        <p:spPr bwMode="auto">
          <a:xfrm>
            <a:off x="7034186" y="4399182"/>
            <a:ext cx="251949" cy="2013874"/>
          </a:xfrm>
          <a:prstGeom prst="rect">
            <a:avLst/>
          </a:prstGeom>
          <a:solidFill>
            <a:srgbClr val="00B050">
              <a:alpha val="31000"/>
            </a:srgbClr>
          </a:solidFill>
          <a:ln w="19050" algn="ctr">
            <a:noFill/>
            <a:round/>
            <a:headEnd/>
            <a:tailEnd/>
          </a:ln>
        </p:spPr>
        <p:txBody>
          <a:bodyPr anchor="ctr"/>
          <a:lstStyle/>
          <a:p>
            <a:endParaRPr lang="en-US">
              <a:solidFill>
                <a:srgbClr val="000000"/>
              </a:solidFill>
            </a:endParaRPr>
          </a:p>
        </p:txBody>
      </p:sp>
      <p:sp>
        <p:nvSpPr>
          <p:cNvPr id="5" name="Title 4"/>
          <p:cNvSpPr>
            <a:spLocks noGrp="1"/>
          </p:cNvSpPr>
          <p:nvPr>
            <p:ph type="title"/>
          </p:nvPr>
        </p:nvSpPr>
        <p:spPr>
          <a:xfrm>
            <a:off x="159325" y="295275"/>
            <a:ext cx="8229600" cy="540948"/>
          </a:xfrm>
        </p:spPr>
        <p:txBody>
          <a:bodyPr/>
          <a:lstStyle/>
          <a:p>
            <a:r>
              <a:rPr lang="en-US" dirty="0" smtClean="0"/>
              <a:t>What effects do upsets actually have?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16</a:t>
            </a:fld>
            <a:endParaRPr lang="en-US" dirty="0" smtClean="0"/>
          </a:p>
        </p:txBody>
      </p:sp>
      <p:sp>
        <p:nvSpPr>
          <p:cNvPr id="11" name="TextBox 142"/>
          <p:cNvSpPr txBox="1">
            <a:spLocks noChangeArrowheads="1"/>
          </p:cNvSpPr>
          <p:nvPr/>
        </p:nvSpPr>
        <p:spPr bwMode="auto">
          <a:xfrm>
            <a:off x="433676" y="857043"/>
            <a:ext cx="3220228" cy="369332"/>
          </a:xfrm>
          <a:prstGeom prst="rect">
            <a:avLst/>
          </a:prstGeom>
          <a:noFill/>
          <a:ln w="9525">
            <a:noFill/>
            <a:miter lim="800000"/>
            <a:headEnd/>
            <a:tailEnd/>
          </a:ln>
        </p:spPr>
        <p:txBody>
          <a:bodyPr wrap="square">
            <a:spAutoFit/>
          </a:bodyPr>
          <a:lstStyle/>
          <a:p>
            <a:pPr algn="l"/>
            <a:r>
              <a:rPr lang="en-GB" dirty="0" smtClean="0"/>
              <a:t>Switch Matrix (i.e. routing)</a:t>
            </a:r>
            <a:endParaRPr lang="en-US" sz="1800" dirty="0"/>
          </a:p>
        </p:txBody>
      </p:sp>
      <p:cxnSp>
        <p:nvCxnSpPr>
          <p:cNvPr id="70" name="Straight Connector 15"/>
          <p:cNvCxnSpPr>
            <a:cxnSpLocks noChangeShapeType="1"/>
          </p:cNvCxnSpPr>
          <p:nvPr/>
        </p:nvCxnSpPr>
        <p:spPr bwMode="auto">
          <a:xfrm flipH="1">
            <a:off x="5926143" y="2415365"/>
            <a:ext cx="2063843" cy="0"/>
          </a:xfrm>
          <a:prstGeom prst="line">
            <a:avLst/>
          </a:prstGeom>
          <a:noFill/>
          <a:ln w="19050" algn="ctr">
            <a:solidFill>
              <a:schemeClr val="tx1"/>
            </a:solidFill>
            <a:round/>
            <a:headEnd/>
            <a:tailEnd/>
          </a:ln>
        </p:spPr>
      </p:cxnSp>
      <p:sp>
        <p:nvSpPr>
          <p:cNvPr id="72" name="Flowchart: Delay 27"/>
          <p:cNvSpPr>
            <a:spLocks noChangeArrowheads="1"/>
          </p:cNvSpPr>
          <p:nvPr/>
        </p:nvSpPr>
        <p:spPr bwMode="auto">
          <a:xfrm>
            <a:off x="5299078" y="2505852"/>
            <a:ext cx="450850" cy="539750"/>
          </a:xfrm>
          <a:prstGeom prst="flowChartDelay">
            <a:avLst/>
          </a:prstGeom>
          <a:noFill/>
          <a:ln w="19050" algn="ctr">
            <a:solidFill>
              <a:schemeClr val="tx1"/>
            </a:solidFill>
            <a:round/>
            <a:headEnd/>
            <a:tailEnd/>
          </a:ln>
        </p:spPr>
        <p:txBody>
          <a:bodyPr anchor="ctr"/>
          <a:lstStyle/>
          <a:p>
            <a:endParaRPr lang="en-US">
              <a:solidFill>
                <a:srgbClr val="000000"/>
              </a:solidFill>
            </a:endParaRPr>
          </a:p>
        </p:txBody>
      </p:sp>
      <p:cxnSp>
        <p:nvCxnSpPr>
          <p:cNvPr id="73" name="Straight Connector 29"/>
          <p:cNvCxnSpPr>
            <a:cxnSpLocks noChangeShapeType="1"/>
          </p:cNvCxnSpPr>
          <p:nvPr/>
        </p:nvCxnSpPr>
        <p:spPr bwMode="auto">
          <a:xfrm flipH="1">
            <a:off x="5749929" y="2775726"/>
            <a:ext cx="176212" cy="2"/>
          </a:xfrm>
          <a:prstGeom prst="line">
            <a:avLst/>
          </a:prstGeom>
          <a:noFill/>
          <a:ln w="19050" algn="ctr">
            <a:solidFill>
              <a:schemeClr val="tx1"/>
            </a:solidFill>
            <a:round/>
            <a:headEnd/>
            <a:tailEnd/>
          </a:ln>
        </p:spPr>
      </p:cxnSp>
      <p:cxnSp>
        <p:nvCxnSpPr>
          <p:cNvPr id="74" name="Straight Connector 30"/>
          <p:cNvCxnSpPr>
            <a:cxnSpLocks noChangeShapeType="1"/>
          </p:cNvCxnSpPr>
          <p:nvPr/>
        </p:nvCxnSpPr>
        <p:spPr bwMode="auto">
          <a:xfrm flipH="1" flipV="1">
            <a:off x="1152667" y="2198011"/>
            <a:ext cx="3714612" cy="13871"/>
          </a:xfrm>
          <a:prstGeom prst="line">
            <a:avLst/>
          </a:prstGeom>
          <a:noFill/>
          <a:ln w="19050" algn="ctr">
            <a:solidFill>
              <a:schemeClr val="tx1"/>
            </a:solidFill>
            <a:round/>
            <a:headEnd/>
            <a:tailEnd/>
          </a:ln>
        </p:spPr>
      </p:cxnSp>
      <p:cxnSp>
        <p:nvCxnSpPr>
          <p:cNvPr id="75" name="Straight Connector 31"/>
          <p:cNvCxnSpPr>
            <a:cxnSpLocks noChangeShapeType="1"/>
          </p:cNvCxnSpPr>
          <p:nvPr/>
        </p:nvCxnSpPr>
        <p:spPr bwMode="auto">
          <a:xfrm flipH="1" flipV="1">
            <a:off x="1149492" y="2951938"/>
            <a:ext cx="4149587" cy="4764"/>
          </a:xfrm>
          <a:prstGeom prst="line">
            <a:avLst/>
          </a:prstGeom>
          <a:noFill/>
          <a:ln w="19050" algn="ctr">
            <a:solidFill>
              <a:schemeClr val="tx1"/>
            </a:solidFill>
            <a:round/>
            <a:headEnd/>
            <a:tailEnd/>
          </a:ln>
        </p:spPr>
      </p:cxnSp>
      <p:sp>
        <p:nvSpPr>
          <p:cNvPr id="82" name="TextBox 53"/>
          <p:cNvSpPr txBox="1">
            <a:spLocks noChangeArrowheads="1"/>
          </p:cNvSpPr>
          <p:nvPr/>
        </p:nvSpPr>
        <p:spPr bwMode="auto">
          <a:xfrm>
            <a:off x="4514853" y="2582051"/>
            <a:ext cx="333375" cy="369887"/>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0</a:t>
            </a:r>
            <a:endParaRPr lang="en-US" baseline="-25000" dirty="0">
              <a:solidFill>
                <a:srgbClr val="000000"/>
              </a:solidFill>
            </a:endParaRPr>
          </a:p>
        </p:txBody>
      </p:sp>
      <p:sp>
        <p:nvSpPr>
          <p:cNvPr id="83" name="TextBox 55"/>
          <p:cNvSpPr txBox="1">
            <a:spLocks noChangeArrowheads="1"/>
          </p:cNvSpPr>
          <p:nvPr/>
        </p:nvSpPr>
        <p:spPr bwMode="auto">
          <a:xfrm>
            <a:off x="4514852" y="2236731"/>
            <a:ext cx="333375" cy="368300"/>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1</a:t>
            </a:r>
            <a:endParaRPr lang="en-US" baseline="-25000" dirty="0">
              <a:solidFill>
                <a:srgbClr val="000000"/>
              </a:solidFill>
            </a:endParaRPr>
          </a:p>
        </p:txBody>
      </p:sp>
      <p:sp>
        <p:nvSpPr>
          <p:cNvPr id="84" name="TextBox 56"/>
          <p:cNvSpPr txBox="1">
            <a:spLocks noChangeArrowheads="1"/>
          </p:cNvSpPr>
          <p:nvPr/>
        </p:nvSpPr>
        <p:spPr bwMode="auto">
          <a:xfrm>
            <a:off x="4493031" y="1828123"/>
            <a:ext cx="333375" cy="369888"/>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2</a:t>
            </a:r>
            <a:endParaRPr lang="en-US" baseline="-25000" dirty="0">
              <a:solidFill>
                <a:srgbClr val="000000"/>
              </a:solidFill>
            </a:endParaRPr>
          </a:p>
        </p:txBody>
      </p:sp>
      <p:sp>
        <p:nvSpPr>
          <p:cNvPr id="85" name="TextBox 57"/>
          <p:cNvSpPr txBox="1">
            <a:spLocks noChangeArrowheads="1"/>
          </p:cNvSpPr>
          <p:nvPr/>
        </p:nvSpPr>
        <p:spPr bwMode="auto">
          <a:xfrm>
            <a:off x="6143923" y="2088231"/>
            <a:ext cx="363537" cy="368300"/>
          </a:xfrm>
          <a:prstGeom prst="rect">
            <a:avLst/>
          </a:prstGeom>
          <a:noFill/>
          <a:ln w="9525">
            <a:noFill/>
            <a:miter lim="800000"/>
            <a:headEnd/>
            <a:tailEnd/>
          </a:ln>
        </p:spPr>
        <p:txBody>
          <a:bodyPr wrap="none">
            <a:spAutoFit/>
          </a:bodyPr>
          <a:lstStyle/>
          <a:p>
            <a:r>
              <a:rPr lang="en-GB" dirty="0">
                <a:solidFill>
                  <a:srgbClr val="000000"/>
                </a:solidFill>
              </a:rPr>
              <a:t>O</a:t>
            </a:r>
            <a:endParaRPr lang="en-US" baseline="-25000" dirty="0">
              <a:solidFill>
                <a:srgbClr val="000000"/>
              </a:solidFill>
            </a:endParaRPr>
          </a:p>
        </p:txBody>
      </p:sp>
      <p:cxnSp>
        <p:nvCxnSpPr>
          <p:cNvPr id="87" name="Straight Connector 61"/>
          <p:cNvCxnSpPr>
            <a:cxnSpLocks noChangeShapeType="1"/>
          </p:cNvCxnSpPr>
          <p:nvPr/>
        </p:nvCxnSpPr>
        <p:spPr bwMode="auto">
          <a:xfrm>
            <a:off x="2981175" y="1289014"/>
            <a:ext cx="0" cy="3280447"/>
          </a:xfrm>
          <a:prstGeom prst="line">
            <a:avLst/>
          </a:prstGeom>
          <a:noFill/>
          <a:ln w="19050" algn="ctr">
            <a:solidFill>
              <a:schemeClr val="tx1"/>
            </a:solidFill>
            <a:round/>
            <a:headEnd/>
            <a:tailEnd/>
          </a:ln>
        </p:spPr>
      </p:cxnSp>
      <p:sp>
        <p:nvSpPr>
          <p:cNvPr id="115" name="Rectangle 132"/>
          <p:cNvSpPr>
            <a:spLocks noChangeArrowheads="1"/>
          </p:cNvSpPr>
          <p:nvPr/>
        </p:nvSpPr>
        <p:spPr bwMode="auto">
          <a:xfrm>
            <a:off x="6996210" y="2638219"/>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116" name="Straight Connector 133"/>
          <p:cNvCxnSpPr>
            <a:cxnSpLocks noChangeShapeType="1"/>
          </p:cNvCxnSpPr>
          <p:nvPr/>
        </p:nvCxnSpPr>
        <p:spPr bwMode="auto">
          <a:xfrm rot="16200000" flipH="1">
            <a:off x="6996210" y="3087481"/>
            <a:ext cx="90488" cy="90487"/>
          </a:xfrm>
          <a:prstGeom prst="line">
            <a:avLst/>
          </a:prstGeom>
          <a:noFill/>
          <a:ln w="19050" algn="ctr">
            <a:solidFill>
              <a:schemeClr val="tx1"/>
            </a:solidFill>
            <a:round/>
            <a:headEnd/>
            <a:tailEnd/>
          </a:ln>
        </p:spPr>
      </p:cxnSp>
      <p:cxnSp>
        <p:nvCxnSpPr>
          <p:cNvPr id="117" name="Straight Connector 134"/>
          <p:cNvCxnSpPr>
            <a:cxnSpLocks noChangeShapeType="1"/>
          </p:cNvCxnSpPr>
          <p:nvPr/>
        </p:nvCxnSpPr>
        <p:spPr bwMode="auto">
          <a:xfrm rot="5400000">
            <a:off x="6997004" y="3177175"/>
            <a:ext cx="88900" cy="90487"/>
          </a:xfrm>
          <a:prstGeom prst="line">
            <a:avLst/>
          </a:prstGeom>
          <a:noFill/>
          <a:ln w="19050" algn="ctr">
            <a:solidFill>
              <a:schemeClr val="tx1"/>
            </a:solidFill>
            <a:round/>
            <a:headEnd/>
            <a:tailEnd/>
          </a:ln>
        </p:spPr>
      </p:cxnSp>
      <p:cxnSp>
        <p:nvCxnSpPr>
          <p:cNvPr id="119" name="Straight Connector 136"/>
          <p:cNvCxnSpPr>
            <a:cxnSpLocks noChangeShapeType="1"/>
          </p:cNvCxnSpPr>
          <p:nvPr/>
        </p:nvCxnSpPr>
        <p:spPr bwMode="auto">
          <a:xfrm rot="10800000">
            <a:off x="6635847" y="2817606"/>
            <a:ext cx="360363" cy="0"/>
          </a:xfrm>
          <a:prstGeom prst="line">
            <a:avLst/>
          </a:prstGeom>
          <a:noFill/>
          <a:ln w="19050" algn="ctr">
            <a:solidFill>
              <a:schemeClr val="tx1"/>
            </a:solidFill>
            <a:round/>
            <a:headEnd/>
            <a:tailEnd/>
          </a:ln>
        </p:spPr>
      </p:cxnSp>
      <p:sp>
        <p:nvSpPr>
          <p:cNvPr id="120" name="TextBox 137"/>
          <p:cNvSpPr txBox="1">
            <a:spLocks noChangeArrowheads="1"/>
          </p:cNvSpPr>
          <p:nvPr/>
        </p:nvSpPr>
        <p:spPr bwMode="auto">
          <a:xfrm>
            <a:off x="7266085" y="2638219"/>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121" name="TextBox 138"/>
          <p:cNvSpPr txBox="1">
            <a:spLocks noChangeArrowheads="1"/>
          </p:cNvSpPr>
          <p:nvPr/>
        </p:nvSpPr>
        <p:spPr bwMode="auto">
          <a:xfrm>
            <a:off x="6996210" y="2638219"/>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122" name="Straight Connector 140"/>
          <p:cNvCxnSpPr>
            <a:cxnSpLocks noChangeShapeType="1"/>
          </p:cNvCxnSpPr>
          <p:nvPr/>
        </p:nvCxnSpPr>
        <p:spPr bwMode="auto">
          <a:xfrm flipH="1" flipV="1">
            <a:off x="6639293" y="2415365"/>
            <a:ext cx="1310" cy="402241"/>
          </a:xfrm>
          <a:prstGeom prst="line">
            <a:avLst/>
          </a:prstGeom>
          <a:noFill/>
          <a:ln w="19050" algn="ctr">
            <a:solidFill>
              <a:schemeClr val="tx1"/>
            </a:solidFill>
            <a:round/>
            <a:headEnd/>
            <a:tailEnd/>
          </a:ln>
        </p:spPr>
      </p:cxnSp>
      <p:sp>
        <p:nvSpPr>
          <p:cNvPr id="127" name="TextBox 16"/>
          <p:cNvSpPr txBox="1">
            <a:spLocks noChangeArrowheads="1"/>
          </p:cNvSpPr>
          <p:nvPr/>
        </p:nvSpPr>
        <p:spPr bwMode="auto">
          <a:xfrm>
            <a:off x="5010961" y="1332984"/>
            <a:ext cx="620684" cy="369332"/>
          </a:xfrm>
          <a:prstGeom prst="rect">
            <a:avLst/>
          </a:prstGeom>
          <a:noFill/>
          <a:ln w="9525">
            <a:noFill/>
            <a:miter lim="800000"/>
            <a:headEnd/>
            <a:tailEnd/>
          </a:ln>
        </p:spPr>
        <p:txBody>
          <a:bodyPr wrap="none">
            <a:spAutoFit/>
          </a:bodyPr>
          <a:lstStyle/>
          <a:p>
            <a:r>
              <a:rPr lang="en-GB" dirty="0" smtClean="0">
                <a:solidFill>
                  <a:srgbClr val="000000"/>
                </a:solidFill>
              </a:rPr>
              <a:t>LUT</a:t>
            </a:r>
            <a:endParaRPr lang="en-US" dirty="0">
              <a:solidFill>
                <a:srgbClr val="000000"/>
              </a:solidFill>
            </a:endParaRPr>
          </a:p>
        </p:txBody>
      </p:sp>
      <p:cxnSp>
        <p:nvCxnSpPr>
          <p:cNvPr id="129" name="Straight Connector 31"/>
          <p:cNvCxnSpPr>
            <a:cxnSpLocks noChangeShapeType="1"/>
          </p:cNvCxnSpPr>
          <p:nvPr/>
        </p:nvCxnSpPr>
        <p:spPr bwMode="auto">
          <a:xfrm flipH="1" flipV="1">
            <a:off x="1152666" y="2603063"/>
            <a:ext cx="4146412" cy="1968"/>
          </a:xfrm>
          <a:prstGeom prst="line">
            <a:avLst/>
          </a:prstGeom>
          <a:noFill/>
          <a:ln w="19050" algn="ctr">
            <a:solidFill>
              <a:schemeClr val="tx1"/>
            </a:solidFill>
            <a:round/>
            <a:headEnd/>
            <a:tailEnd/>
          </a:ln>
        </p:spPr>
      </p:cxnSp>
      <p:cxnSp>
        <p:nvCxnSpPr>
          <p:cNvPr id="130" name="Straight Connector 30"/>
          <p:cNvCxnSpPr>
            <a:cxnSpLocks noChangeShapeType="1"/>
          </p:cNvCxnSpPr>
          <p:nvPr/>
        </p:nvCxnSpPr>
        <p:spPr bwMode="auto">
          <a:xfrm flipH="1" flipV="1">
            <a:off x="1152667" y="1856436"/>
            <a:ext cx="3714613" cy="3398"/>
          </a:xfrm>
          <a:prstGeom prst="line">
            <a:avLst/>
          </a:prstGeom>
          <a:noFill/>
          <a:ln w="19050" algn="ctr">
            <a:solidFill>
              <a:schemeClr val="tx1"/>
            </a:solidFill>
            <a:round/>
            <a:headEnd/>
            <a:tailEnd/>
          </a:ln>
        </p:spPr>
      </p:cxnSp>
      <p:sp>
        <p:nvSpPr>
          <p:cNvPr id="131" name="TextBox 56"/>
          <p:cNvSpPr txBox="1">
            <a:spLocks noChangeArrowheads="1"/>
          </p:cNvSpPr>
          <p:nvPr/>
        </p:nvSpPr>
        <p:spPr bwMode="auto">
          <a:xfrm>
            <a:off x="4515070" y="1480081"/>
            <a:ext cx="333746" cy="369332"/>
          </a:xfrm>
          <a:prstGeom prst="rect">
            <a:avLst/>
          </a:prstGeom>
          <a:noFill/>
          <a:ln w="9525">
            <a:noFill/>
            <a:miter lim="800000"/>
            <a:headEnd/>
            <a:tailEnd/>
          </a:ln>
        </p:spPr>
        <p:txBody>
          <a:bodyPr wrap="none">
            <a:spAutoFit/>
          </a:bodyPr>
          <a:lstStyle/>
          <a:p>
            <a:r>
              <a:rPr lang="en-GB" dirty="0" smtClean="0">
                <a:solidFill>
                  <a:srgbClr val="000000"/>
                </a:solidFill>
              </a:rPr>
              <a:t>I</a:t>
            </a:r>
            <a:r>
              <a:rPr lang="en-GB" baseline="-25000" dirty="0" smtClean="0">
                <a:solidFill>
                  <a:srgbClr val="000000"/>
                </a:solidFill>
              </a:rPr>
              <a:t>3</a:t>
            </a:r>
            <a:endParaRPr lang="en-US" baseline="-25000" dirty="0">
              <a:solidFill>
                <a:srgbClr val="000000"/>
              </a:solidFill>
            </a:endParaRPr>
          </a:p>
        </p:txBody>
      </p:sp>
      <p:cxnSp>
        <p:nvCxnSpPr>
          <p:cNvPr id="134" name="Straight Connector 104"/>
          <p:cNvCxnSpPr>
            <a:cxnSpLocks noChangeShapeType="1"/>
          </p:cNvCxnSpPr>
          <p:nvPr/>
        </p:nvCxnSpPr>
        <p:spPr bwMode="auto">
          <a:xfrm>
            <a:off x="5926141" y="2415365"/>
            <a:ext cx="0" cy="356285"/>
          </a:xfrm>
          <a:prstGeom prst="line">
            <a:avLst/>
          </a:prstGeom>
          <a:noFill/>
          <a:ln w="19050" algn="ctr">
            <a:solidFill>
              <a:schemeClr val="tx1"/>
            </a:solidFill>
            <a:round/>
            <a:headEnd/>
            <a:tailEnd/>
          </a:ln>
        </p:spPr>
      </p:cxnSp>
      <p:cxnSp>
        <p:nvCxnSpPr>
          <p:cNvPr id="143" name="Straight Connector 136"/>
          <p:cNvCxnSpPr>
            <a:cxnSpLocks noChangeShapeType="1"/>
          </p:cNvCxnSpPr>
          <p:nvPr/>
        </p:nvCxnSpPr>
        <p:spPr bwMode="auto">
          <a:xfrm rot="10800000">
            <a:off x="7629623" y="2811859"/>
            <a:ext cx="360363" cy="0"/>
          </a:xfrm>
          <a:prstGeom prst="line">
            <a:avLst/>
          </a:prstGeom>
          <a:noFill/>
          <a:ln w="19050" algn="ctr">
            <a:solidFill>
              <a:schemeClr val="tx1"/>
            </a:solidFill>
            <a:round/>
            <a:headEnd/>
            <a:tailEnd/>
          </a:ln>
        </p:spPr>
      </p:cxnSp>
      <p:cxnSp>
        <p:nvCxnSpPr>
          <p:cNvPr id="144" name="Straight Connector 136"/>
          <p:cNvCxnSpPr>
            <a:cxnSpLocks noChangeShapeType="1"/>
          </p:cNvCxnSpPr>
          <p:nvPr/>
        </p:nvCxnSpPr>
        <p:spPr bwMode="auto">
          <a:xfrm flipH="1">
            <a:off x="6816028" y="3180159"/>
            <a:ext cx="180182" cy="0"/>
          </a:xfrm>
          <a:prstGeom prst="line">
            <a:avLst/>
          </a:prstGeom>
          <a:noFill/>
          <a:ln w="19050" algn="ctr">
            <a:solidFill>
              <a:schemeClr val="tx1"/>
            </a:solidFill>
            <a:round/>
            <a:headEnd/>
            <a:tailEnd/>
          </a:ln>
        </p:spPr>
      </p:cxnSp>
      <p:sp>
        <p:nvSpPr>
          <p:cNvPr id="161" name="Flowchart: Manual Operation 160"/>
          <p:cNvSpPr/>
          <p:nvPr/>
        </p:nvSpPr>
        <p:spPr bwMode="auto">
          <a:xfrm rot="16200000">
            <a:off x="7808736" y="2499823"/>
            <a:ext cx="582571" cy="235935"/>
          </a:xfrm>
          <a:prstGeom prst="flowChartManualOperation">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62" name="Straight Connector 136"/>
          <p:cNvCxnSpPr>
            <a:cxnSpLocks noChangeShapeType="1"/>
          </p:cNvCxnSpPr>
          <p:nvPr/>
        </p:nvCxnSpPr>
        <p:spPr bwMode="auto">
          <a:xfrm rot="10800000">
            <a:off x="8225421" y="2603063"/>
            <a:ext cx="360363" cy="0"/>
          </a:xfrm>
          <a:prstGeom prst="line">
            <a:avLst/>
          </a:prstGeom>
          <a:noFill/>
          <a:ln w="19050" algn="ctr">
            <a:solidFill>
              <a:schemeClr val="tx1"/>
            </a:solidFill>
            <a:round/>
            <a:headEnd/>
            <a:tailEnd/>
          </a:ln>
        </p:spPr>
      </p:cxnSp>
      <p:cxnSp>
        <p:nvCxnSpPr>
          <p:cNvPr id="163" name="Straight Connector 136"/>
          <p:cNvCxnSpPr>
            <a:cxnSpLocks noChangeShapeType="1"/>
          </p:cNvCxnSpPr>
          <p:nvPr/>
        </p:nvCxnSpPr>
        <p:spPr bwMode="auto">
          <a:xfrm flipV="1">
            <a:off x="8100021" y="2850642"/>
            <a:ext cx="3070" cy="311753"/>
          </a:xfrm>
          <a:prstGeom prst="line">
            <a:avLst/>
          </a:prstGeom>
          <a:noFill/>
          <a:ln w="19050" algn="ctr">
            <a:solidFill>
              <a:schemeClr val="tx1"/>
            </a:solidFill>
            <a:round/>
            <a:headEnd/>
            <a:tailEnd/>
          </a:ln>
        </p:spPr>
      </p:cxnSp>
      <p:sp>
        <p:nvSpPr>
          <p:cNvPr id="165" name="Rectangle 132"/>
          <p:cNvSpPr>
            <a:spLocks noChangeArrowheads="1"/>
          </p:cNvSpPr>
          <p:nvPr/>
        </p:nvSpPr>
        <p:spPr bwMode="auto">
          <a:xfrm>
            <a:off x="8021494" y="3162395"/>
            <a:ext cx="157054" cy="146732"/>
          </a:xfrm>
          <a:prstGeom prst="rect">
            <a:avLst/>
          </a:prstGeom>
          <a:solidFill>
            <a:schemeClr val="bg2"/>
          </a:solidFill>
          <a:ln w="19050" algn="ctr">
            <a:solidFill>
              <a:schemeClr val="tx1"/>
            </a:solidFill>
            <a:round/>
            <a:headEnd/>
            <a:tailEnd/>
          </a:ln>
        </p:spPr>
        <p:txBody>
          <a:bodyPr anchor="ctr"/>
          <a:lstStyle/>
          <a:p>
            <a:endParaRPr lang="en-US">
              <a:solidFill>
                <a:srgbClr val="000000"/>
              </a:solidFill>
            </a:endParaRPr>
          </a:p>
        </p:txBody>
      </p:sp>
      <p:sp>
        <p:nvSpPr>
          <p:cNvPr id="166" name="TextBox 165"/>
          <p:cNvSpPr txBox="1"/>
          <p:nvPr/>
        </p:nvSpPr>
        <p:spPr bwMode="auto">
          <a:xfrm>
            <a:off x="6266268" y="4350953"/>
            <a:ext cx="1433110" cy="2062103"/>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0000  0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0001  0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0010  0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0011  1</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0100  0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0101  0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0110  0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0111  1</a:t>
            </a:r>
            <a:endParaRPr lang="en-GB" sz="1600" dirty="0">
              <a:latin typeface="Courier New" panose="02070309020205020404" pitchFamily="49" charset="0"/>
              <a:cs typeface="Courier New" panose="02070309020205020404" pitchFamily="49" charset="0"/>
            </a:endParaRPr>
          </a:p>
        </p:txBody>
      </p:sp>
      <p:sp>
        <p:nvSpPr>
          <p:cNvPr id="167" name="Rectangle 132"/>
          <p:cNvSpPr>
            <a:spLocks noChangeArrowheads="1"/>
          </p:cNvSpPr>
          <p:nvPr/>
        </p:nvSpPr>
        <p:spPr bwMode="auto">
          <a:xfrm>
            <a:off x="5133610" y="3787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68" name="Rectangle 132"/>
          <p:cNvSpPr>
            <a:spLocks noChangeArrowheads="1"/>
          </p:cNvSpPr>
          <p:nvPr/>
        </p:nvSpPr>
        <p:spPr bwMode="auto">
          <a:xfrm>
            <a:off x="5350304" y="378922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69" name="Rectangle 132"/>
          <p:cNvSpPr>
            <a:spLocks noChangeArrowheads="1"/>
          </p:cNvSpPr>
          <p:nvPr/>
        </p:nvSpPr>
        <p:spPr bwMode="auto">
          <a:xfrm>
            <a:off x="5566998" y="378922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0" name="Rectangle 132"/>
          <p:cNvSpPr>
            <a:spLocks noChangeArrowheads="1"/>
          </p:cNvSpPr>
          <p:nvPr/>
        </p:nvSpPr>
        <p:spPr bwMode="auto">
          <a:xfrm>
            <a:off x="5783692" y="379141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1" name="Rectangle 132"/>
          <p:cNvSpPr>
            <a:spLocks noChangeArrowheads="1"/>
          </p:cNvSpPr>
          <p:nvPr/>
        </p:nvSpPr>
        <p:spPr bwMode="auto">
          <a:xfrm>
            <a:off x="5133610" y="4003135"/>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2" name="Rectangle 132"/>
          <p:cNvSpPr>
            <a:spLocks noChangeArrowheads="1"/>
          </p:cNvSpPr>
          <p:nvPr/>
        </p:nvSpPr>
        <p:spPr bwMode="auto">
          <a:xfrm>
            <a:off x="5350304" y="400532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3" name="Rectangle 132"/>
          <p:cNvSpPr>
            <a:spLocks noChangeArrowheads="1"/>
          </p:cNvSpPr>
          <p:nvPr/>
        </p:nvSpPr>
        <p:spPr bwMode="auto">
          <a:xfrm>
            <a:off x="5566998" y="400532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4" name="Rectangle 132"/>
          <p:cNvSpPr>
            <a:spLocks noChangeArrowheads="1"/>
          </p:cNvSpPr>
          <p:nvPr/>
        </p:nvSpPr>
        <p:spPr bwMode="auto">
          <a:xfrm>
            <a:off x="5783692" y="400751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5" name="Rectangle 132"/>
          <p:cNvSpPr>
            <a:spLocks noChangeArrowheads="1"/>
          </p:cNvSpPr>
          <p:nvPr/>
        </p:nvSpPr>
        <p:spPr bwMode="auto">
          <a:xfrm>
            <a:off x="5133610" y="421923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6" name="Rectangle 132"/>
          <p:cNvSpPr>
            <a:spLocks noChangeArrowheads="1"/>
          </p:cNvSpPr>
          <p:nvPr/>
        </p:nvSpPr>
        <p:spPr bwMode="auto">
          <a:xfrm>
            <a:off x="5350304" y="422142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7" name="Rectangle 132"/>
          <p:cNvSpPr>
            <a:spLocks noChangeArrowheads="1"/>
          </p:cNvSpPr>
          <p:nvPr/>
        </p:nvSpPr>
        <p:spPr bwMode="auto">
          <a:xfrm>
            <a:off x="5566998" y="422142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8" name="Rectangle 132"/>
          <p:cNvSpPr>
            <a:spLocks noChangeArrowheads="1"/>
          </p:cNvSpPr>
          <p:nvPr/>
        </p:nvSpPr>
        <p:spPr bwMode="auto">
          <a:xfrm>
            <a:off x="5783692" y="422361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9" name="Rectangle 132"/>
          <p:cNvSpPr>
            <a:spLocks noChangeArrowheads="1"/>
          </p:cNvSpPr>
          <p:nvPr/>
        </p:nvSpPr>
        <p:spPr bwMode="auto">
          <a:xfrm>
            <a:off x="5133610" y="443533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0" name="Rectangle 132"/>
          <p:cNvSpPr>
            <a:spLocks noChangeArrowheads="1"/>
          </p:cNvSpPr>
          <p:nvPr/>
        </p:nvSpPr>
        <p:spPr bwMode="auto">
          <a:xfrm>
            <a:off x="5350304" y="443752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1" name="Rectangle 132"/>
          <p:cNvSpPr>
            <a:spLocks noChangeArrowheads="1"/>
          </p:cNvSpPr>
          <p:nvPr/>
        </p:nvSpPr>
        <p:spPr bwMode="auto">
          <a:xfrm>
            <a:off x="5566998" y="443752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2" name="Rectangle 132"/>
          <p:cNvSpPr>
            <a:spLocks noChangeArrowheads="1"/>
          </p:cNvSpPr>
          <p:nvPr/>
        </p:nvSpPr>
        <p:spPr bwMode="auto">
          <a:xfrm>
            <a:off x="5783692" y="4439709"/>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3" name="Down Arrow 182"/>
          <p:cNvSpPr/>
          <p:nvPr/>
        </p:nvSpPr>
        <p:spPr bwMode="auto">
          <a:xfrm rot="10800000">
            <a:off x="5266777" y="3372810"/>
            <a:ext cx="464258" cy="269874"/>
          </a:xfrm>
          <a:prstGeom prst="down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85" name="Straight Connector 61"/>
          <p:cNvCxnSpPr>
            <a:cxnSpLocks noChangeShapeType="1"/>
          </p:cNvCxnSpPr>
          <p:nvPr/>
        </p:nvCxnSpPr>
        <p:spPr bwMode="auto">
          <a:xfrm flipV="1">
            <a:off x="6279655" y="4350779"/>
            <a:ext cx="1006481" cy="174"/>
          </a:xfrm>
          <a:prstGeom prst="line">
            <a:avLst/>
          </a:prstGeom>
          <a:noFill/>
          <a:ln w="6350" algn="ctr">
            <a:solidFill>
              <a:schemeClr val="tx1"/>
            </a:solidFill>
            <a:round/>
            <a:headEnd/>
            <a:tailEnd/>
          </a:ln>
        </p:spPr>
      </p:cxnSp>
      <p:sp>
        <p:nvSpPr>
          <p:cNvPr id="186" name="TextBox 185"/>
          <p:cNvSpPr txBox="1"/>
          <p:nvPr/>
        </p:nvSpPr>
        <p:spPr bwMode="auto">
          <a:xfrm>
            <a:off x="6279655" y="3814583"/>
            <a:ext cx="1433110" cy="584775"/>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IIII</a:t>
            </a:r>
          </a:p>
          <a:p>
            <a:pPr algn="l"/>
            <a:r>
              <a:rPr lang="en-GB" sz="1600" dirty="0" smtClean="0">
                <a:latin typeface="Courier New" panose="02070309020205020404" pitchFamily="49" charset="0"/>
                <a:cs typeface="Courier New" panose="02070309020205020404" pitchFamily="49" charset="0"/>
              </a:rPr>
              <a:t>3210  O</a:t>
            </a:r>
          </a:p>
        </p:txBody>
      </p:sp>
      <p:cxnSp>
        <p:nvCxnSpPr>
          <p:cNvPr id="188" name="Straight Connector 61"/>
          <p:cNvCxnSpPr>
            <a:cxnSpLocks noChangeShapeType="1"/>
          </p:cNvCxnSpPr>
          <p:nvPr/>
        </p:nvCxnSpPr>
        <p:spPr bwMode="auto">
          <a:xfrm flipV="1">
            <a:off x="6951760" y="3859950"/>
            <a:ext cx="0" cy="2479742"/>
          </a:xfrm>
          <a:prstGeom prst="line">
            <a:avLst/>
          </a:prstGeom>
          <a:noFill/>
          <a:ln w="6350" algn="ctr">
            <a:solidFill>
              <a:schemeClr val="tx1"/>
            </a:solidFill>
            <a:round/>
            <a:headEnd/>
            <a:tailEnd/>
          </a:ln>
        </p:spPr>
      </p:cxnSp>
      <p:sp>
        <p:nvSpPr>
          <p:cNvPr id="201" name="TextBox 142"/>
          <p:cNvSpPr txBox="1">
            <a:spLocks noChangeArrowheads="1"/>
          </p:cNvSpPr>
          <p:nvPr/>
        </p:nvSpPr>
        <p:spPr bwMode="auto">
          <a:xfrm>
            <a:off x="3594991" y="4935573"/>
            <a:ext cx="2766454" cy="923330"/>
          </a:xfrm>
          <a:prstGeom prst="rect">
            <a:avLst/>
          </a:prstGeom>
          <a:noFill/>
          <a:ln w="9525">
            <a:noFill/>
            <a:miter lim="800000"/>
            <a:headEnd/>
            <a:tailEnd/>
          </a:ln>
        </p:spPr>
        <p:txBody>
          <a:bodyPr wrap="square">
            <a:spAutoFit/>
          </a:bodyPr>
          <a:lstStyle/>
          <a:p>
            <a:pPr algn="l"/>
            <a:r>
              <a:rPr lang="en-GB" dirty="0" smtClean="0"/>
              <a:t>Each Look Up Table (LUT) is just a good old fashioned truth table</a:t>
            </a:r>
            <a:endParaRPr lang="en-US" sz="1800" dirty="0"/>
          </a:p>
        </p:txBody>
      </p:sp>
      <p:sp>
        <p:nvSpPr>
          <p:cNvPr id="202" name="TextBox 142"/>
          <p:cNvSpPr txBox="1">
            <a:spLocks noChangeArrowheads="1"/>
          </p:cNvSpPr>
          <p:nvPr/>
        </p:nvSpPr>
        <p:spPr bwMode="auto">
          <a:xfrm>
            <a:off x="6598928" y="1289014"/>
            <a:ext cx="2227673" cy="646331"/>
          </a:xfrm>
          <a:prstGeom prst="rect">
            <a:avLst/>
          </a:prstGeom>
          <a:noFill/>
          <a:ln w="9525">
            <a:noFill/>
            <a:miter lim="800000"/>
            <a:headEnd/>
            <a:tailEnd/>
          </a:ln>
        </p:spPr>
        <p:txBody>
          <a:bodyPr wrap="square">
            <a:spAutoFit/>
          </a:bodyPr>
          <a:lstStyle/>
          <a:p>
            <a:r>
              <a:rPr lang="en-GB" dirty="0" smtClean="0"/>
              <a:t>Is the flip-flop used or bypassed?</a:t>
            </a:r>
            <a:endParaRPr lang="en-US" sz="1800" dirty="0"/>
          </a:p>
        </p:txBody>
      </p:sp>
      <p:cxnSp>
        <p:nvCxnSpPr>
          <p:cNvPr id="203" name="Straight Connector 136"/>
          <p:cNvCxnSpPr>
            <a:cxnSpLocks noChangeShapeType="1"/>
            <a:stCxn id="161" idx="2"/>
          </p:cNvCxnSpPr>
          <p:nvPr/>
        </p:nvCxnSpPr>
        <p:spPr bwMode="auto">
          <a:xfrm flipH="1" flipV="1">
            <a:off x="7989987" y="2419546"/>
            <a:ext cx="228002" cy="198244"/>
          </a:xfrm>
          <a:prstGeom prst="line">
            <a:avLst/>
          </a:prstGeom>
          <a:noFill/>
          <a:ln w="19050" algn="ctr">
            <a:solidFill>
              <a:schemeClr val="tx1"/>
            </a:solidFill>
            <a:prstDash val="sysDash"/>
            <a:round/>
            <a:headEnd/>
            <a:tailEnd/>
          </a:ln>
        </p:spPr>
      </p:cxnSp>
      <p:sp>
        <p:nvSpPr>
          <p:cNvPr id="81" name="Rectangle 49"/>
          <p:cNvSpPr>
            <a:spLocks noChangeArrowheads="1"/>
          </p:cNvSpPr>
          <p:nvPr/>
        </p:nvSpPr>
        <p:spPr bwMode="auto">
          <a:xfrm>
            <a:off x="4867277" y="1696227"/>
            <a:ext cx="1263259" cy="1530350"/>
          </a:xfrm>
          <a:prstGeom prst="rect">
            <a:avLst/>
          </a:prstGeom>
          <a:noFill/>
          <a:ln w="19050" algn="ctr">
            <a:solidFill>
              <a:schemeClr val="accent4">
                <a:lumMod val="60000"/>
                <a:lumOff val="40000"/>
              </a:schemeClr>
            </a:solidFill>
            <a:prstDash val="solid"/>
            <a:round/>
            <a:headEnd/>
            <a:tailEnd/>
          </a:ln>
        </p:spPr>
        <p:txBody>
          <a:bodyPr anchor="ctr"/>
          <a:lstStyle/>
          <a:p>
            <a:endParaRPr lang="en-US">
              <a:solidFill>
                <a:srgbClr val="000000"/>
              </a:solidFill>
            </a:endParaRPr>
          </a:p>
        </p:txBody>
      </p:sp>
      <p:sp>
        <p:nvSpPr>
          <p:cNvPr id="207" name="Right Brace 206"/>
          <p:cNvSpPr/>
          <p:nvPr/>
        </p:nvSpPr>
        <p:spPr bwMode="auto">
          <a:xfrm>
            <a:off x="7340600" y="4435333"/>
            <a:ext cx="203199" cy="885967"/>
          </a:xfrm>
          <a:prstGeom prst="rightBrac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08" name="Rectangle 49"/>
          <p:cNvSpPr>
            <a:spLocks noChangeArrowheads="1"/>
          </p:cNvSpPr>
          <p:nvPr/>
        </p:nvSpPr>
        <p:spPr bwMode="auto">
          <a:xfrm>
            <a:off x="879617" y="1480081"/>
            <a:ext cx="2701794" cy="1607399"/>
          </a:xfrm>
          <a:prstGeom prst="rect">
            <a:avLst/>
          </a:prstGeom>
          <a:noFill/>
          <a:ln w="19050" algn="ctr">
            <a:solidFill>
              <a:schemeClr val="accent4">
                <a:lumMod val="60000"/>
                <a:lumOff val="40000"/>
              </a:schemeClr>
            </a:solidFill>
            <a:prstDash val="solid"/>
            <a:round/>
            <a:headEnd/>
            <a:tailEnd/>
          </a:ln>
        </p:spPr>
        <p:txBody>
          <a:bodyPr anchor="ctr"/>
          <a:lstStyle/>
          <a:p>
            <a:endParaRPr lang="en-US">
              <a:solidFill>
                <a:srgbClr val="000000"/>
              </a:solidFill>
            </a:endParaRPr>
          </a:p>
        </p:txBody>
      </p:sp>
      <p:sp>
        <p:nvSpPr>
          <p:cNvPr id="212" name="Rectangle 132"/>
          <p:cNvSpPr>
            <a:spLocks noChangeArrowheads="1"/>
          </p:cNvSpPr>
          <p:nvPr/>
        </p:nvSpPr>
        <p:spPr bwMode="auto">
          <a:xfrm>
            <a:off x="3304596"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17" name="Straight Connector 61"/>
          <p:cNvCxnSpPr>
            <a:cxnSpLocks noChangeShapeType="1"/>
          </p:cNvCxnSpPr>
          <p:nvPr/>
        </p:nvCxnSpPr>
        <p:spPr bwMode="auto">
          <a:xfrm>
            <a:off x="3036036" y="1660559"/>
            <a:ext cx="197779" cy="24636"/>
          </a:xfrm>
          <a:prstGeom prst="line">
            <a:avLst/>
          </a:prstGeom>
          <a:noFill/>
          <a:ln w="19050" algn="ctr">
            <a:solidFill>
              <a:schemeClr val="tx1"/>
            </a:solidFill>
            <a:round/>
            <a:headEnd/>
            <a:tailEnd/>
          </a:ln>
        </p:spPr>
      </p:cxnSp>
      <p:cxnSp>
        <p:nvCxnSpPr>
          <p:cNvPr id="222" name="Straight Connector 61"/>
          <p:cNvCxnSpPr>
            <a:cxnSpLocks noChangeShapeType="1"/>
          </p:cNvCxnSpPr>
          <p:nvPr/>
        </p:nvCxnSpPr>
        <p:spPr bwMode="auto">
          <a:xfrm>
            <a:off x="2979222" y="1606631"/>
            <a:ext cx="59661" cy="55617"/>
          </a:xfrm>
          <a:prstGeom prst="line">
            <a:avLst/>
          </a:prstGeom>
          <a:noFill/>
          <a:ln w="19050" algn="ctr">
            <a:solidFill>
              <a:schemeClr val="tx1"/>
            </a:solidFill>
            <a:round/>
            <a:headEnd/>
            <a:tailEnd/>
          </a:ln>
        </p:spPr>
      </p:cxnSp>
      <p:cxnSp>
        <p:nvCxnSpPr>
          <p:cNvPr id="224" name="Straight Connector 61"/>
          <p:cNvCxnSpPr>
            <a:cxnSpLocks noChangeShapeType="1"/>
          </p:cNvCxnSpPr>
          <p:nvPr/>
        </p:nvCxnSpPr>
        <p:spPr bwMode="auto">
          <a:xfrm>
            <a:off x="3161599" y="1788215"/>
            <a:ext cx="59661" cy="55617"/>
          </a:xfrm>
          <a:prstGeom prst="line">
            <a:avLst/>
          </a:prstGeom>
          <a:noFill/>
          <a:ln w="19050" algn="ctr">
            <a:solidFill>
              <a:schemeClr val="tx1"/>
            </a:solidFill>
            <a:round/>
            <a:headEnd/>
            <a:tailEnd/>
          </a:ln>
        </p:spPr>
      </p:cxnSp>
      <p:sp>
        <p:nvSpPr>
          <p:cNvPr id="228" name="Freeform 227"/>
          <p:cNvSpPr/>
          <p:nvPr/>
        </p:nvSpPr>
        <p:spPr bwMode="auto">
          <a:xfrm rot="20797154">
            <a:off x="3131594"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33" name="Rectangle 132"/>
          <p:cNvSpPr>
            <a:spLocks noChangeArrowheads="1"/>
          </p:cNvSpPr>
          <p:nvPr/>
        </p:nvSpPr>
        <p:spPr bwMode="auto">
          <a:xfrm>
            <a:off x="3306549"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34" name="Straight Connector 61"/>
          <p:cNvCxnSpPr>
            <a:cxnSpLocks noChangeShapeType="1"/>
          </p:cNvCxnSpPr>
          <p:nvPr/>
        </p:nvCxnSpPr>
        <p:spPr bwMode="auto">
          <a:xfrm>
            <a:off x="3037989" y="2014158"/>
            <a:ext cx="197779" cy="24636"/>
          </a:xfrm>
          <a:prstGeom prst="line">
            <a:avLst/>
          </a:prstGeom>
          <a:noFill/>
          <a:ln w="19050" algn="ctr">
            <a:solidFill>
              <a:schemeClr val="tx1"/>
            </a:solidFill>
            <a:round/>
            <a:headEnd/>
            <a:tailEnd/>
          </a:ln>
        </p:spPr>
      </p:cxnSp>
      <p:cxnSp>
        <p:nvCxnSpPr>
          <p:cNvPr id="235" name="Straight Connector 61"/>
          <p:cNvCxnSpPr>
            <a:cxnSpLocks noChangeShapeType="1"/>
          </p:cNvCxnSpPr>
          <p:nvPr/>
        </p:nvCxnSpPr>
        <p:spPr bwMode="auto">
          <a:xfrm>
            <a:off x="2981175" y="1960230"/>
            <a:ext cx="59661" cy="55617"/>
          </a:xfrm>
          <a:prstGeom prst="line">
            <a:avLst/>
          </a:prstGeom>
          <a:noFill/>
          <a:ln w="19050" algn="ctr">
            <a:solidFill>
              <a:schemeClr val="tx1"/>
            </a:solidFill>
            <a:round/>
            <a:headEnd/>
            <a:tailEnd/>
          </a:ln>
        </p:spPr>
      </p:cxnSp>
      <p:cxnSp>
        <p:nvCxnSpPr>
          <p:cNvPr id="236" name="Straight Connector 61"/>
          <p:cNvCxnSpPr>
            <a:cxnSpLocks noChangeShapeType="1"/>
          </p:cNvCxnSpPr>
          <p:nvPr/>
        </p:nvCxnSpPr>
        <p:spPr bwMode="auto">
          <a:xfrm>
            <a:off x="3163552" y="2141814"/>
            <a:ext cx="59661" cy="55617"/>
          </a:xfrm>
          <a:prstGeom prst="line">
            <a:avLst/>
          </a:prstGeom>
          <a:noFill/>
          <a:ln w="19050" algn="ctr">
            <a:solidFill>
              <a:schemeClr val="tx1"/>
            </a:solidFill>
            <a:round/>
            <a:headEnd/>
            <a:tailEnd/>
          </a:ln>
        </p:spPr>
      </p:cxnSp>
      <p:sp>
        <p:nvSpPr>
          <p:cNvPr id="237" name="Freeform 236"/>
          <p:cNvSpPr/>
          <p:nvPr/>
        </p:nvSpPr>
        <p:spPr bwMode="auto">
          <a:xfrm rot="20797154">
            <a:off x="3133547"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38" name="Rectangle 132"/>
          <p:cNvSpPr>
            <a:spLocks noChangeArrowheads="1"/>
          </p:cNvSpPr>
          <p:nvPr/>
        </p:nvSpPr>
        <p:spPr bwMode="auto">
          <a:xfrm>
            <a:off x="3304596"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39" name="Straight Connector 61"/>
          <p:cNvCxnSpPr>
            <a:cxnSpLocks noChangeShapeType="1"/>
          </p:cNvCxnSpPr>
          <p:nvPr/>
        </p:nvCxnSpPr>
        <p:spPr bwMode="auto">
          <a:xfrm>
            <a:off x="3036036" y="2409684"/>
            <a:ext cx="197779" cy="24636"/>
          </a:xfrm>
          <a:prstGeom prst="line">
            <a:avLst/>
          </a:prstGeom>
          <a:noFill/>
          <a:ln w="19050" algn="ctr">
            <a:solidFill>
              <a:schemeClr val="tx1"/>
            </a:solidFill>
            <a:round/>
            <a:headEnd/>
            <a:tailEnd/>
          </a:ln>
        </p:spPr>
      </p:cxnSp>
      <p:cxnSp>
        <p:nvCxnSpPr>
          <p:cNvPr id="240" name="Straight Connector 61"/>
          <p:cNvCxnSpPr>
            <a:cxnSpLocks noChangeShapeType="1"/>
          </p:cNvCxnSpPr>
          <p:nvPr/>
        </p:nvCxnSpPr>
        <p:spPr bwMode="auto">
          <a:xfrm>
            <a:off x="2979222" y="2355756"/>
            <a:ext cx="59661" cy="55617"/>
          </a:xfrm>
          <a:prstGeom prst="line">
            <a:avLst/>
          </a:prstGeom>
          <a:noFill/>
          <a:ln w="19050" algn="ctr">
            <a:solidFill>
              <a:schemeClr val="tx1"/>
            </a:solidFill>
            <a:round/>
            <a:headEnd/>
            <a:tailEnd/>
          </a:ln>
        </p:spPr>
      </p:cxnSp>
      <p:cxnSp>
        <p:nvCxnSpPr>
          <p:cNvPr id="241" name="Straight Connector 61"/>
          <p:cNvCxnSpPr>
            <a:cxnSpLocks noChangeShapeType="1"/>
          </p:cNvCxnSpPr>
          <p:nvPr/>
        </p:nvCxnSpPr>
        <p:spPr bwMode="auto">
          <a:xfrm>
            <a:off x="3161599" y="2537340"/>
            <a:ext cx="59661" cy="55617"/>
          </a:xfrm>
          <a:prstGeom prst="line">
            <a:avLst/>
          </a:prstGeom>
          <a:noFill/>
          <a:ln w="19050" algn="ctr">
            <a:solidFill>
              <a:schemeClr val="tx1"/>
            </a:solidFill>
            <a:round/>
            <a:headEnd/>
            <a:tailEnd/>
          </a:ln>
        </p:spPr>
      </p:cxnSp>
      <p:sp>
        <p:nvSpPr>
          <p:cNvPr id="242" name="Freeform 241"/>
          <p:cNvSpPr/>
          <p:nvPr/>
        </p:nvSpPr>
        <p:spPr bwMode="auto">
          <a:xfrm rot="20797154">
            <a:off x="3131594"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43" name="Rectangle 132"/>
          <p:cNvSpPr>
            <a:spLocks noChangeArrowheads="1"/>
          </p:cNvSpPr>
          <p:nvPr/>
        </p:nvSpPr>
        <p:spPr bwMode="auto">
          <a:xfrm>
            <a:off x="3299361"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44" name="Straight Connector 61"/>
          <p:cNvCxnSpPr>
            <a:cxnSpLocks noChangeShapeType="1"/>
          </p:cNvCxnSpPr>
          <p:nvPr/>
        </p:nvCxnSpPr>
        <p:spPr bwMode="auto">
          <a:xfrm>
            <a:off x="3030801" y="2757724"/>
            <a:ext cx="197779" cy="24636"/>
          </a:xfrm>
          <a:prstGeom prst="line">
            <a:avLst/>
          </a:prstGeom>
          <a:noFill/>
          <a:ln w="19050" algn="ctr">
            <a:solidFill>
              <a:schemeClr val="tx1"/>
            </a:solidFill>
            <a:round/>
            <a:headEnd/>
            <a:tailEnd/>
          </a:ln>
        </p:spPr>
      </p:cxnSp>
      <p:cxnSp>
        <p:nvCxnSpPr>
          <p:cNvPr id="245" name="Straight Connector 61"/>
          <p:cNvCxnSpPr>
            <a:cxnSpLocks noChangeShapeType="1"/>
          </p:cNvCxnSpPr>
          <p:nvPr/>
        </p:nvCxnSpPr>
        <p:spPr bwMode="auto">
          <a:xfrm>
            <a:off x="2973987" y="2703796"/>
            <a:ext cx="59661" cy="55617"/>
          </a:xfrm>
          <a:prstGeom prst="line">
            <a:avLst/>
          </a:prstGeom>
          <a:noFill/>
          <a:ln w="19050" algn="ctr">
            <a:solidFill>
              <a:schemeClr val="tx1"/>
            </a:solidFill>
            <a:round/>
            <a:headEnd/>
            <a:tailEnd/>
          </a:ln>
        </p:spPr>
      </p:cxnSp>
      <p:cxnSp>
        <p:nvCxnSpPr>
          <p:cNvPr id="246" name="Straight Connector 61"/>
          <p:cNvCxnSpPr>
            <a:cxnSpLocks noChangeShapeType="1"/>
          </p:cNvCxnSpPr>
          <p:nvPr/>
        </p:nvCxnSpPr>
        <p:spPr bwMode="auto">
          <a:xfrm>
            <a:off x="3156364" y="2885380"/>
            <a:ext cx="59661" cy="55617"/>
          </a:xfrm>
          <a:prstGeom prst="line">
            <a:avLst/>
          </a:prstGeom>
          <a:noFill/>
          <a:ln w="19050" algn="ctr">
            <a:solidFill>
              <a:schemeClr val="tx1"/>
            </a:solidFill>
            <a:round/>
            <a:headEnd/>
            <a:tailEnd/>
          </a:ln>
        </p:spPr>
      </p:cxnSp>
      <p:sp>
        <p:nvSpPr>
          <p:cNvPr id="247" name="Freeform 246"/>
          <p:cNvSpPr/>
          <p:nvPr/>
        </p:nvSpPr>
        <p:spPr bwMode="auto">
          <a:xfrm rot="20797154">
            <a:off x="3126359"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48" name="Straight Connector 61"/>
          <p:cNvCxnSpPr>
            <a:cxnSpLocks noChangeShapeType="1"/>
          </p:cNvCxnSpPr>
          <p:nvPr/>
        </p:nvCxnSpPr>
        <p:spPr bwMode="auto">
          <a:xfrm>
            <a:off x="2324458" y="1289014"/>
            <a:ext cx="292" cy="5124042"/>
          </a:xfrm>
          <a:prstGeom prst="line">
            <a:avLst/>
          </a:prstGeom>
          <a:noFill/>
          <a:ln w="19050" algn="ctr">
            <a:solidFill>
              <a:schemeClr val="tx1"/>
            </a:solidFill>
            <a:round/>
            <a:headEnd/>
            <a:tailEnd/>
          </a:ln>
        </p:spPr>
      </p:cxnSp>
      <p:sp>
        <p:nvSpPr>
          <p:cNvPr id="249" name="Rectangle 132"/>
          <p:cNvSpPr>
            <a:spLocks noChangeArrowheads="1"/>
          </p:cNvSpPr>
          <p:nvPr/>
        </p:nvSpPr>
        <p:spPr bwMode="auto">
          <a:xfrm>
            <a:off x="2657557"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50" name="Straight Connector 61"/>
          <p:cNvCxnSpPr>
            <a:cxnSpLocks noChangeShapeType="1"/>
          </p:cNvCxnSpPr>
          <p:nvPr/>
        </p:nvCxnSpPr>
        <p:spPr bwMode="auto">
          <a:xfrm>
            <a:off x="2388997" y="1660559"/>
            <a:ext cx="197779" cy="24636"/>
          </a:xfrm>
          <a:prstGeom prst="line">
            <a:avLst/>
          </a:prstGeom>
          <a:noFill/>
          <a:ln w="19050" algn="ctr">
            <a:solidFill>
              <a:schemeClr val="tx1"/>
            </a:solidFill>
            <a:round/>
            <a:headEnd/>
            <a:tailEnd/>
          </a:ln>
        </p:spPr>
      </p:cxnSp>
      <p:cxnSp>
        <p:nvCxnSpPr>
          <p:cNvPr id="251" name="Straight Connector 61"/>
          <p:cNvCxnSpPr>
            <a:cxnSpLocks noChangeShapeType="1"/>
          </p:cNvCxnSpPr>
          <p:nvPr/>
        </p:nvCxnSpPr>
        <p:spPr bwMode="auto">
          <a:xfrm>
            <a:off x="2332183" y="1606631"/>
            <a:ext cx="59661" cy="55617"/>
          </a:xfrm>
          <a:prstGeom prst="line">
            <a:avLst/>
          </a:prstGeom>
          <a:noFill/>
          <a:ln w="19050" algn="ctr">
            <a:solidFill>
              <a:schemeClr val="tx1"/>
            </a:solidFill>
            <a:round/>
            <a:headEnd/>
            <a:tailEnd/>
          </a:ln>
        </p:spPr>
      </p:cxnSp>
      <p:cxnSp>
        <p:nvCxnSpPr>
          <p:cNvPr id="252" name="Straight Connector 61"/>
          <p:cNvCxnSpPr>
            <a:cxnSpLocks noChangeShapeType="1"/>
          </p:cNvCxnSpPr>
          <p:nvPr/>
        </p:nvCxnSpPr>
        <p:spPr bwMode="auto">
          <a:xfrm>
            <a:off x="2514560" y="1788215"/>
            <a:ext cx="59661" cy="55617"/>
          </a:xfrm>
          <a:prstGeom prst="line">
            <a:avLst/>
          </a:prstGeom>
          <a:noFill/>
          <a:ln w="19050" algn="ctr">
            <a:solidFill>
              <a:schemeClr val="tx1"/>
            </a:solidFill>
            <a:round/>
            <a:headEnd/>
            <a:tailEnd/>
          </a:ln>
        </p:spPr>
      </p:cxnSp>
      <p:sp>
        <p:nvSpPr>
          <p:cNvPr id="253" name="Freeform 252"/>
          <p:cNvSpPr/>
          <p:nvPr/>
        </p:nvSpPr>
        <p:spPr bwMode="auto">
          <a:xfrm rot="20797154">
            <a:off x="2484555"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54" name="Rectangle 132"/>
          <p:cNvSpPr>
            <a:spLocks noChangeArrowheads="1"/>
          </p:cNvSpPr>
          <p:nvPr/>
        </p:nvSpPr>
        <p:spPr bwMode="auto">
          <a:xfrm>
            <a:off x="2659510"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55" name="Straight Connector 61"/>
          <p:cNvCxnSpPr>
            <a:cxnSpLocks noChangeShapeType="1"/>
          </p:cNvCxnSpPr>
          <p:nvPr/>
        </p:nvCxnSpPr>
        <p:spPr bwMode="auto">
          <a:xfrm>
            <a:off x="2390950" y="2014158"/>
            <a:ext cx="197779" cy="24636"/>
          </a:xfrm>
          <a:prstGeom prst="line">
            <a:avLst/>
          </a:prstGeom>
          <a:noFill/>
          <a:ln w="19050" algn="ctr">
            <a:solidFill>
              <a:schemeClr val="tx1"/>
            </a:solidFill>
            <a:round/>
            <a:headEnd/>
            <a:tailEnd/>
          </a:ln>
        </p:spPr>
      </p:cxnSp>
      <p:cxnSp>
        <p:nvCxnSpPr>
          <p:cNvPr id="256" name="Straight Connector 61"/>
          <p:cNvCxnSpPr>
            <a:cxnSpLocks noChangeShapeType="1"/>
          </p:cNvCxnSpPr>
          <p:nvPr/>
        </p:nvCxnSpPr>
        <p:spPr bwMode="auto">
          <a:xfrm>
            <a:off x="2334136" y="1960230"/>
            <a:ext cx="59661" cy="55617"/>
          </a:xfrm>
          <a:prstGeom prst="line">
            <a:avLst/>
          </a:prstGeom>
          <a:noFill/>
          <a:ln w="19050" algn="ctr">
            <a:solidFill>
              <a:schemeClr val="tx1"/>
            </a:solidFill>
            <a:round/>
            <a:headEnd/>
            <a:tailEnd/>
          </a:ln>
        </p:spPr>
      </p:cxnSp>
      <p:cxnSp>
        <p:nvCxnSpPr>
          <p:cNvPr id="257" name="Straight Connector 61"/>
          <p:cNvCxnSpPr>
            <a:cxnSpLocks noChangeShapeType="1"/>
          </p:cNvCxnSpPr>
          <p:nvPr/>
        </p:nvCxnSpPr>
        <p:spPr bwMode="auto">
          <a:xfrm>
            <a:off x="2516513" y="2141814"/>
            <a:ext cx="59661" cy="55617"/>
          </a:xfrm>
          <a:prstGeom prst="line">
            <a:avLst/>
          </a:prstGeom>
          <a:noFill/>
          <a:ln w="19050" algn="ctr">
            <a:solidFill>
              <a:schemeClr val="tx1"/>
            </a:solidFill>
            <a:round/>
            <a:headEnd/>
            <a:tailEnd/>
          </a:ln>
        </p:spPr>
      </p:cxnSp>
      <p:sp>
        <p:nvSpPr>
          <p:cNvPr id="258" name="Freeform 257"/>
          <p:cNvSpPr/>
          <p:nvPr/>
        </p:nvSpPr>
        <p:spPr bwMode="auto">
          <a:xfrm rot="20797154">
            <a:off x="2486508"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59" name="Rectangle 132"/>
          <p:cNvSpPr>
            <a:spLocks noChangeArrowheads="1"/>
          </p:cNvSpPr>
          <p:nvPr/>
        </p:nvSpPr>
        <p:spPr bwMode="auto">
          <a:xfrm>
            <a:off x="2657557"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263" name="Freeform 262"/>
          <p:cNvSpPr/>
          <p:nvPr/>
        </p:nvSpPr>
        <p:spPr bwMode="auto">
          <a:xfrm rot="20797154">
            <a:off x="2484555"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64" name="Rectangle 132"/>
          <p:cNvSpPr>
            <a:spLocks noChangeArrowheads="1"/>
          </p:cNvSpPr>
          <p:nvPr/>
        </p:nvSpPr>
        <p:spPr bwMode="auto">
          <a:xfrm>
            <a:off x="2652322"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65" name="Straight Connector 61"/>
          <p:cNvCxnSpPr>
            <a:cxnSpLocks noChangeShapeType="1"/>
          </p:cNvCxnSpPr>
          <p:nvPr/>
        </p:nvCxnSpPr>
        <p:spPr bwMode="auto">
          <a:xfrm>
            <a:off x="2383762" y="2757724"/>
            <a:ext cx="197779" cy="24636"/>
          </a:xfrm>
          <a:prstGeom prst="line">
            <a:avLst/>
          </a:prstGeom>
          <a:noFill/>
          <a:ln w="19050" algn="ctr">
            <a:solidFill>
              <a:schemeClr val="tx1"/>
            </a:solidFill>
            <a:round/>
            <a:headEnd/>
            <a:tailEnd/>
          </a:ln>
        </p:spPr>
      </p:cxnSp>
      <p:cxnSp>
        <p:nvCxnSpPr>
          <p:cNvPr id="266" name="Straight Connector 61"/>
          <p:cNvCxnSpPr>
            <a:cxnSpLocks noChangeShapeType="1"/>
          </p:cNvCxnSpPr>
          <p:nvPr/>
        </p:nvCxnSpPr>
        <p:spPr bwMode="auto">
          <a:xfrm>
            <a:off x="2326948" y="2703796"/>
            <a:ext cx="59661" cy="55617"/>
          </a:xfrm>
          <a:prstGeom prst="line">
            <a:avLst/>
          </a:prstGeom>
          <a:noFill/>
          <a:ln w="19050" algn="ctr">
            <a:solidFill>
              <a:schemeClr val="tx1"/>
            </a:solidFill>
            <a:round/>
            <a:headEnd/>
            <a:tailEnd/>
          </a:ln>
        </p:spPr>
      </p:cxnSp>
      <p:cxnSp>
        <p:nvCxnSpPr>
          <p:cNvPr id="267" name="Straight Connector 61"/>
          <p:cNvCxnSpPr>
            <a:cxnSpLocks noChangeShapeType="1"/>
          </p:cNvCxnSpPr>
          <p:nvPr/>
        </p:nvCxnSpPr>
        <p:spPr bwMode="auto">
          <a:xfrm>
            <a:off x="2509325" y="2885380"/>
            <a:ext cx="59661" cy="55617"/>
          </a:xfrm>
          <a:prstGeom prst="line">
            <a:avLst/>
          </a:prstGeom>
          <a:noFill/>
          <a:ln w="19050" algn="ctr">
            <a:solidFill>
              <a:schemeClr val="tx1"/>
            </a:solidFill>
            <a:round/>
            <a:headEnd/>
            <a:tailEnd/>
          </a:ln>
        </p:spPr>
      </p:cxnSp>
      <p:sp>
        <p:nvSpPr>
          <p:cNvPr id="268" name="Freeform 267"/>
          <p:cNvSpPr/>
          <p:nvPr/>
        </p:nvSpPr>
        <p:spPr bwMode="auto">
          <a:xfrm rot="20797154">
            <a:off x="2479320"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69" name="Straight Connector 61"/>
          <p:cNvCxnSpPr>
            <a:cxnSpLocks noChangeShapeType="1"/>
          </p:cNvCxnSpPr>
          <p:nvPr/>
        </p:nvCxnSpPr>
        <p:spPr bwMode="auto">
          <a:xfrm flipH="1">
            <a:off x="1674009" y="1321577"/>
            <a:ext cx="387" cy="3247884"/>
          </a:xfrm>
          <a:prstGeom prst="line">
            <a:avLst/>
          </a:prstGeom>
          <a:noFill/>
          <a:ln w="19050" algn="ctr">
            <a:solidFill>
              <a:schemeClr val="tx1"/>
            </a:solidFill>
            <a:round/>
            <a:headEnd/>
            <a:tailEnd/>
          </a:ln>
        </p:spPr>
      </p:cxnSp>
      <p:sp>
        <p:nvSpPr>
          <p:cNvPr id="270" name="Rectangle 132"/>
          <p:cNvSpPr>
            <a:spLocks noChangeArrowheads="1"/>
          </p:cNvSpPr>
          <p:nvPr/>
        </p:nvSpPr>
        <p:spPr bwMode="auto">
          <a:xfrm>
            <a:off x="1997531"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71" name="Straight Connector 61"/>
          <p:cNvCxnSpPr>
            <a:cxnSpLocks noChangeShapeType="1"/>
          </p:cNvCxnSpPr>
          <p:nvPr/>
        </p:nvCxnSpPr>
        <p:spPr bwMode="auto">
          <a:xfrm>
            <a:off x="1728971" y="1660559"/>
            <a:ext cx="197779" cy="24636"/>
          </a:xfrm>
          <a:prstGeom prst="line">
            <a:avLst/>
          </a:prstGeom>
          <a:noFill/>
          <a:ln w="19050" algn="ctr">
            <a:solidFill>
              <a:schemeClr val="tx1"/>
            </a:solidFill>
            <a:round/>
            <a:headEnd/>
            <a:tailEnd/>
          </a:ln>
        </p:spPr>
      </p:cxnSp>
      <p:cxnSp>
        <p:nvCxnSpPr>
          <p:cNvPr id="272" name="Straight Connector 61"/>
          <p:cNvCxnSpPr>
            <a:cxnSpLocks noChangeShapeType="1"/>
          </p:cNvCxnSpPr>
          <p:nvPr/>
        </p:nvCxnSpPr>
        <p:spPr bwMode="auto">
          <a:xfrm>
            <a:off x="1672157" y="1606631"/>
            <a:ext cx="59661" cy="55617"/>
          </a:xfrm>
          <a:prstGeom prst="line">
            <a:avLst/>
          </a:prstGeom>
          <a:noFill/>
          <a:ln w="19050" algn="ctr">
            <a:solidFill>
              <a:schemeClr val="tx1"/>
            </a:solidFill>
            <a:round/>
            <a:headEnd/>
            <a:tailEnd/>
          </a:ln>
        </p:spPr>
      </p:cxnSp>
      <p:cxnSp>
        <p:nvCxnSpPr>
          <p:cNvPr id="273" name="Straight Connector 61"/>
          <p:cNvCxnSpPr>
            <a:cxnSpLocks noChangeShapeType="1"/>
          </p:cNvCxnSpPr>
          <p:nvPr/>
        </p:nvCxnSpPr>
        <p:spPr bwMode="auto">
          <a:xfrm>
            <a:off x="1854534" y="1788215"/>
            <a:ext cx="59661" cy="55617"/>
          </a:xfrm>
          <a:prstGeom prst="line">
            <a:avLst/>
          </a:prstGeom>
          <a:noFill/>
          <a:ln w="19050" algn="ctr">
            <a:solidFill>
              <a:schemeClr val="tx1"/>
            </a:solidFill>
            <a:round/>
            <a:headEnd/>
            <a:tailEnd/>
          </a:ln>
        </p:spPr>
      </p:cxnSp>
      <p:sp>
        <p:nvSpPr>
          <p:cNvPr id="274" name="Freeform 273"/>
          <p:cNvSpPr/>
          <p:nvPr/>
        </p:nvSpPr>
        <p:spPr bwMode="auto">
          <a:xfrm rot="20797154">
            <a:off x="1824529"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75" name="Rectangle 132"/>
          <p:cNvSpPr>
            <a:spLocks noChangeArrowheads="1"/>
          </p:cNvSpPr>
          <p:nvPr/>
        </p:nvSpPr>
        <p:spPr bwMode="auto">
          <a:xfrm>
            <a:off x="1999484"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76" name="Straight Connector 61"/>
          <p:cNvCxnSpPr>
            <a:cxnSpLocks noChangeShapeType="1"/>
          </p:cNvCxnSpPr>
          <p:nvPr/>
        </p:nvCxnSpPr>
        <p:spPr bwMode="auto">
          <a:xfrm>
            <a:off x="1730924" y="2014158"/>
            <a:ext cx="197779" cy="24636"/>
          </a:xfrm>
          <a:prstGeom prst="line">
            <a:avLst/>
          </a:prstGeom>
          <a:noFill/>
          <a:ln w="19050" algn="ctr">
            <a:solidFill>
              <a:schemeClr val="tx1"/>
            </a:solidFill>
            <a:round/>
            <a:headEnd/>
            <a:tailEnd/>
          </a:ln>
        </p:spPr>
      </p:cxnSp>
      <p:cxnSp>
        <p:nvCxnSpPr>
          <p:cNvPr id="277" name="Straight Connector 61"/>
          <p:cNvCxnSpPr>
            <a:cxnSpLocks noChangeShapeType="1"/>
          </p:cNvCxnSpPr>
          <p:nvPr/>
        </p:nvCxnSpPr>
        <p:spPr bwMode="auto">
          <a:xfrm>
            <a:off x="1674110" y="1960230"/>
            <a:ext cx="59661" cy="55617"/>
          </a:xfrm>
          <a:prstGeom prst="line">
            <a:avLst/>
          </a:prstGeom>
          <a:noFill/>
          <a:ln w="19050" algn="ctr">
            <a:solidFill>
              <a:schemeClr val="tx1"/>
            </a:solidFill>
            <a:round/>
            <a:headEnd/>
            <a:tailEnd/>
          </a:ln>
        </p:spPr>
      </p:cxnSp>
      <p:cxnSp>
        <p:nvCxnSpPr>
          <p:cNvPr id="278" name="Straight Connector 61"/>
          <p:cNvCxnSpPr>
            <a:cxnSpLocks noChangeShapeType="1"/>
          </p:cNvCxnSpPr>
          <p:nvPr/>
        </p:nvCxnSpPr>
        <p:spPr bwMode="auto">
          <a:xfrm>
            <a:off x="1856487" y="2141814"/>
            <a:ext cx="59661" cy="55617"/>
          </a:xfrm>
          <a:prstGeom prst="line">
            <a:avLst/>
          </a:prstGeom>
          <a:noFill/>
          <a:ln w="19050" algn="ctr">
            <a:solidFill>
              <a:schemeClr val="tx1"/>
            </a:solidFill>
            <a:round/>
            <a:headEnd/>
            <a:tailEnd/>
          </a:ln>
        </p:spPr>
      </p:cxnSp>
      <p:sp>
        <p:nvSpPr>
          <p:cNvPr id="279" name="Freeform 278"/>
          <p:cNvSpPr/>
          <p:nvPr/>
        </p:nvSpPr>
        <p:spPr bwMode="auto">
          <a:xfrm rot="20797154">
            <a:off x="1826482"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80" name="Rectangle 132"/>
          <p:cNvSpPr>
            <a:spLocks noChangeArrowheads="1"/>
          </p:cNvSpPr>
          <p:nvPr/>
        </p:nvSpPr>
        <p:spPr bwMode="auto">
          <a:xfrm>
            <a:off x="1997531"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81" name="Straight Connector 61"/>
          <p:cNvCxnSpPr>
            <a:cxnSpLocks noChangeShapeType="1"/>
          </p:cNvCxnSpPr>
          <p:nvPr/>
        </p:nvCxnSpPr>
        <p:spPr bwMode="auto">
          <a:xfrm>
            <a:off x="1728971" y="2409684"/>
            <a:ext cx="197779" cy="24636"/>
          </a:xfrm>
          <a:prstGeom prst="line">
            <a:avLst/>
          </a:prstGeom>
          <a:noFill/>
          <a:ln w="19050" algn="ctr">
            <a:solidFill>
              <a:schemeClr val="tx1"/>
            </a:solidFill>
            <a:round/>
            <a:headEnd/>
            <a:tailEnd/>
          </a:ln>
        </p:spPr>
      </p:cxnSp>
      <p:cxnSp>
        <p:nvCxnSpPr>
          <p:cNvPr id="282" name="Straight Connector 61"/>
          <p:cNvCxnSpPr>
            <a:cxnSpLocks noChangeShapeType="1"/>
          </p:cNvCxnSpPr>
          <p:nvPr/>
        </p:nvCxnSpPr>
        <p:spPr bwMode="auto">
          <a:xfrm>
            <a:off x="1672157" y="2355756"/>
            <a:ext cx="59661" cy="55617"/>
          </a:xfrm>
          <a:prstGeom prst="line">
            <a:avLst/>
          </a:prstGeom>
          <a:noFill/>
          <a:ln w="19050" algn="ctr">
            <a:solidFill>
              <a:schemeClr val="tx1"/>
            </a:solidFill>
            <a:round/>
            <a:headEnd/>
            <a:tailEnd/>
          </a:ln>
        </p:spPr>
      </p:cxnSp>
      <p:cxnSp>
        <p:nvCxnSpPr>
          <p:cNvPr id="283" name="Straight Connector 61"/>
          <p:cNvCxnSpPr>
            <a:cxnSpLocks noChangeShapeType="1"/>
          </p:cNvCxnSpPr>
          <p:nvPr/>
        </p:nvCxnSpPr>
        <p:spPr bwMode="auto">
          <a:xfrm>
            <a:off x="1854534" y="2544608"/>
            <a:ext cx="59661" cy="55617"/>
          </a:xfrm>
          <a:prstGeom prst="line">
            <a:avLst/>
          </a:prstGeom>
          <a:noFill/>
          <a:ln w="19050" algn="ctr">
            <a:solidFill>
              <a:schemeClr val="tx1"/>
            </a:solidFill>
            <a:round/>
            <a:headEnd/>
            <a:tailEnd/>
          </a:ln>
        </p:spPr>
      </p:cxnSp>
      <p:sp>
        <p:nvSpPr>
          <p:cNvPr id="284" name="Freeform 283"/>
          <p:cNvSpPr/>
          <p:nvPr/>
        </p:nvSpPr>
        <p:spPr bwMode="auto">
          <a:xfrm rot="20797154">
            <a:off x="1824529"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85" name="Rectangle 132"/>
          <p:cNvSpPr>
            <a:spLocks noChangeArrowheads="1"/>
          </p:cNvSpPr>
          <p:nvPr/>
        </p:nvSpPr>
        <p:spPr bwMode="auto">
          <a:xfrm>
            <a:off x="1992296"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86" name="Straight Connector 61"/>
          <p:cNvCxnSpPr>
            <a:cxnSpLocks noChangeShapeType="1"/>
          </p:cNvCxnSpPr>
          <p:nvPr/>
        </p:nvCxnSpPr>
        <p:spPr bwMode="auto">
          <a:xfrm>
            <a:off x="1723736" y="2757724"/>
            <a:ext cx="197779" cy="24636"/>
          </a:xfrm>
          <a:prstGeom prst="line">
            <a:avLst/>
          </a:prstGeom>
          <a:noFill/>
          <a:ln w="19050" algn="ctr">
            <a:solidFill>
              <a:schemeClr val="tx1"/>
            </a:solidFill>
            <a:round/>
            <a:headEnd/>
            <a:tailEnd/>
          </a:ln>
        </p:spPr>
      </p:cxnSp>
      <p:cxnSp>
        <p:nvCxnSpPr>
          <p:cNvPr id="287" name="Straight Connector 61"/>
          <p:cNvCxnSpPr>
            <a:cxnSpLocks noChangeShapeType="1"/>
          </p:cNvCxnSpPr>
          <p:nvPr/>
        </p:nvCxnSpPr>
        <p:spPr bwMode="auto">
          <a:xfrm>
            <a:off x="1666922" y="2703796"/>
            <a:ext cx="59661" cy="55617"/>
          </a:xfrm>
          <a:prstGeom prst="line">
            <a:avLst/>
          </a:prstGeom>
          <a:noFill/>
          <a:ln w="19050" algn="ctr">
            <a:solidFill>
              <a:schemeClr val="tx1"/>
            </a:solidFill>
            <a:round/>
            <a:headEnd/>
            <a:tailEnd/>
          </a:ln>
        </p:spPr>
      </p:cxnSp>
      <p:cxnSp>
        <p:nvCxnSpPr>
          <p:cNvPr id="288" name="Straight Connector 61"/>
          <p:cNvCxnSpPr>
            <a:cxnSpLocks noChangeShapeType="1"/>
          </p:cNvCxnSpPr>
          <p:nvPr/>
        </p:nvCxnSpPr>
        <p:spPr bwMode="auto">
          <a:xfrm>
            <a:off x="1856357" y="2892205"/>
            <a:ext cx="59661" cy="55617"/>
          </a:xfrm>
          <a:prstGeom prst="line">
            <a:avLst/>
          </a:prstGeom>
          <a:noFill/>
          <a:ln w="19050" algn="ctr">
            <a:solidFill>
              <a:schemeClr val="tx1"/>
            </a:solidFill>
            <a:round/>
            <a:headEnd/>
            <a:tailEnd/>
          </a:ln>
        </p:spPr>
      </p:cxnSp>
      <p:sp>
        <p:nvSpPr>
          <p:cNvPr id="289" name="Freeform 288"/>
          <p:cNvSpPr/>
          <p:nvPr/>
        </p:nvSpPr>
        <p:spPr bwMode="auto">
          <a:xfrm rot="20797154">
            <a:off x="1819294"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90" name="Straight Connector 61"/>
          <p:cNvCxnSpPr>
            <a:cxnSpLocks noChangeShapeType="1"/>
          </p:cNvCxnSpPr>
          <p:nvPr/>
        </p:nvCxnSpPr>
        <p:spPr bwMode="auto">
          <a:xfrm>
            <a:off x="1037185" y="1321577"/>
            <a:ext cx="1953" cy="3247884"/>
          </a:xfrm>
          <a:prstGeom prst="line">
            <a:avLst/>
          </a:prstGeom>
          <a:noFill/>
          <a:ln w="19050" algn="ctr">
            <a:solidFill>
              <a:schemeClr val="tx1"/>
            </a:solidFill>
            <a:round/>
            <a:headEnd/>
            <a:tailEnd/>
          </a:ln>
        </p:spPr>
      </p:cxnSp>
      <p:sp>
        <p:nvSpPr>
          <p:cNvPr id="291" name="Rectangle 132"/>
          <p:cNvSpPr>
            <a:spLocks noChangeArrowheads="1"/>
          </p:cNvSpPr>
          <p:nvPr/>
        </p:nvSpPr>
        <p:spPr bwMode="auto">
          <a:xfrm>
            <a:off x="1362559"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92" name="Straight Connector 61"/>
          <p:cNvCxnSpPr>
            <a:cxnSpLocks noChangeShapeType="1"/>
          </p:cNvCxnSpPr>
          <p:nvPr/>
        </p:nvCxnSpPr>
        <p:spPr bwMode="auto">
          <a:xfrm>
            <a:off x="1093999" y="1660559"/>
            <a:ext cx="197779" cy="24636"/>
          </a:xfrm>
          <a:prstGeom prst="line">
            <a:avLst/>
          </a:prstGeom>
          <a:noFill/>
          <a:ln w="19050" algn="ctr">
            <a:solidFill>
              <a:schemeClr val="tx1"/>
            </a:solidFill>
            <a:round/>
            <a:headEnd/>
            <a:tailEnd/>
          </a:ln>
        </p:spPr>
      </p:cxnSp>
      <p:cxnSp>
        <p:nvCxnSpPr>
          <p:cNvPr id="293" name="Straight Connector 61"/>
          <p:cNvCxnSpPr>
            <a:cxnSpLocks noChangeShapeType="1"/>
          </p:cNvCxnSpPr>
          <p:nvPr/>
        </p:nvCxnSpPr>
        <p:spPr bwMode="auto">
          <a:xfrm>
            <a:off x="1037185" y="1606631"/>
            <a:ext cx="59661" cy="55617"/>
          </a:xfrm>
          <a:prstGeom prst="line">
            <a:avLst/>
          </a:prstGeom>
          <a:noFill/>
          <a:ln w="19050" algn="ctr">
            <a:solidFill>
              <a:schemeClr val="tx1"/>
            </a:solidFill>
            <a:round/>
            <a:headEnd/>
            <a:tailEnd/>
          </a:ln>
        </p:spPr>
      </p:cxnSp>
      <p:cxnSp>
        <p:nvCxnSpPr>
          <p:cNvPr id="294" name="Straight Connector 61"/>
          <p:cNvCxnSpPr>
            <a:cxnSpLocks noChangeShapeType="1"/>
          </p:cNvCxnSpPr>
          <p:nvPr/>
        </p:nvCxnSpPr>
        <p:spPr bwMode="auto">
          <a:xfrm>
            <a:off x="1219562" y="1788215"/>
            <a:ext cx="59661" cy="55617"/>
          </a:xfrm>
          <a:prstGeom prst="line">
            <a:avLst/>
          </a:prstGeom>
          <a:noFill/>
          <a:ln w="19050" algn="ctr">
            <a:solidFill>
              <a:schemeClr val="tx1"/>
            </a:solidFill>
            <a:round/>
            <a:headEnd/>
            <a:tailEnd/>
          </a:ln>
        </p:spPr>
      </p:cxnSp>
      <p:sp>
        <p:nvSpPr>
          <p:cNvPr id="295" name="Freeform 294"/>
          <p:cNvSpPr/>
          <p:nvPr/>
        </p:nvSpPr>
        <p:spPr bwMode="auto">
          <a:xfrm rot="20797154">
            <a:off x="1189557"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96" name="Rectangle 132"/>
          <p:cNvSpPr>
            <a:spLocks noChangeArrowheads="1"/>
          </p:cNvSpPr>
          <p:nvPr/>
        </p:nvSpPr>
        <p:spPr bwMode="auto">
          <a:xfrm>
            <a:off x="1364512"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97" name="Straight Connector 61"/>
          <p:cNvCxnSpPr>
            <a:cxnSpLocks noChangeShapeType="1"/>
          </p:cNvCxnSpPr>
          <p:nvPr/>
        </p:nvCxnSpPr>
        <p:spPr bwMode="auto">
          <a:xfrm>
            <a:off x="1095952" y="2014158"/>
            <a:ext cx="197779" cy="24636"/>
          </a:xfrm>
          <a:prstGeom prst="line">
            <a:avLst/>
          </a:prstGeom>
          <a:noFill/>
          <a:ln w="19050" algn="ctr">
            <a:solidFill>
              <a:schemeClr val="tx1"/>
            </a:solidFill>
            <a:round/>
            <a:headEnd/>
            <a:tailEnd/>
          </a:ln>
        </p:spPr>
      </p:cxnSp>
      <p:cxnSp>
        <p:nvCxnSpPr>
          <p:cNvPr id="298" name="Straight Connector 61"/>
          <p:cNvCxnSpPr>
            <a:cxnSpLocks noChangeShapeType="1"/>
          </p:cNvCxnSpPr>
          <p:nvPr/>
        </p:nvCxnSpPr>
        <p:spPr bwMode="auto">
          <a:xfrm>
            <a:off x="1039138" y="1960230"/>
            <a:ext cx="59661" cy="55617"/>
          </a:xfrm>
          <a:prstGeom prst="line">
            <a:avLst/>
          </a:prstGeom>
          <a:noFill/>
          <a:ln w="19050" algn="ctr">
            <a:solidFill>
              <a:schemeClr val="tx1"/>
            </a:solidFill>
            <a:round/>
            <a:headEnd/>
            <a:tailEnd/>
          </a:ln>
        </p:spPr>
      </p:cxnSp>
      <p:cxnSp>
        <p:nvCxnSpPr>
          <p:cNvPr id="299" name="Straight Connector 61"/>
          <p:cNvCxnSpPr>
            <a:cxnSpLocks noChangeShapeType="1"/>
          </p:cNvCxnSpPr>
          <p:nvPr/>
        </p:nvCxnSpPr>
        <p:spPr bwMode="auto">
          <a:xfrm>
            <a:off x="1221515" y="2141814"/>
            <a:ext cx="59661" cy="55617"/>
          </a:xfrm>
          <a:prstGeom prst="line">
            <a:avLst/>
          </a:prstGeom>
          <a:noFill/>
          <a:ln w="19050" algn="ctr">
            <a:solidFill>
              <a:schemeClr val="tx1"/>
            </a:solidFill>
            <a:round/>
            <a:headEnd/>
            <a:tailEnd/>
          </a:ln>
        </p:spPr>
      </p:cxnSp>
      <p:sp>
        <p:nvSpPr>
          <p:cNvPr id="300" name="Freeform 299"/>
          <p:cNvSpPr/>
          <p:nvPr/>
        </p:nvSpPr>
        <p:spPr bwMode="auto">
          <a:xfrm rot="20797154">
            <a:off x="1191510"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01" name="Rectangle 132"/>
          <p:cNvSpPr>
            <a:spLocks noChangeArrowheads="1"/>
          </p:cNvSpPr>
          <p:nvPr/>
        </p:nvSpPr>
        <p:spPr bwMode="auto">
          <a:xfrm>
            <a:off x="1362559"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02" name="Straight Connector 61"/>
          <p:cNvCxnSpPr>
            <a:cxnSpLocks noChangeShapeType="1"/>
          </p:cNvCxnSpPr>
          <p:nvPr/>
        </p:nvCxnSpPr>
        <p:spPr bwMode="auto">
          <a:xfrm>
            <a:off x="1093999" y="2409684"/>
            <a:ext cx="197779" cy="24636"/>
          </a:xfrm>
          <a:prstGeom prst="line">
            <a:avLst/>
          </a:prstGeom>
          <a:noFill/>
          <a:ln w="19050" algn="ctr">
            <a:solidFill>
              <a:schemeClr val="tx1"/>
            </a:solidFill>
            <a:round/>
            <a:headEnd/>
            <a:tailEnd/>
          </a:ln>
        </p:spPr>
      </p:cxnSp>
      <p:cxnSp>
        <p:nvCxnSpPr>
          <p:cNvPr id="303" name="Straight Connector 61"/>
          <p:cNvCxnSpPr>
            <a:cxnSpLocks noChangeShapeType="1"/>
          </p:cNvCxnSpPr>
          <p:nvPr/>
        </p:nvCxnSpPr>
        <p:spPr bwMode="auto">
          <a:xfrm>
            <a:off x="1037185" y="2355756"/>
            <a:ext cx="59661" cy="55617"/>
          </a:xfrm>
          <a:prstGeom prst="line">
            <a:avLst/>
          </a:prstGeom>
          <a:noFill/>
          <a:ln w="19050" algn="ctr">
            <a:solidFill>
              <a:schemeClr val="tx1"/>
            </a:solidFill>
            <a:round/>
            <a:headEnd/>
            <a:tailEnd/>
          </a:ln>
        </p:spPr>
      </p:cxnSp>
      <p:cxnSp>
        <p:nvCxnSpPr>
          <p:cNvPr id="304" name="Straight Connector 61"/>
          <p:cNvCxnSpPr>
            <a:cxnSpLocks noChangeShapeType="1"/>
          </p:cNvCxnSpPr>
          <p:nvPr/>
        </p:nvCxnSpPr>
        <p:spPr bwMode="auto">
          <a:xfrm>
            <a:off x="1219562" y="2537340"/>
            <a:ext cx="59661" cy="55617"/>
          </a:xfrm>
          <a:prstGeom prst="line">
            <a:avLst/>
          </a:prstGeom>
          <a:noFill/>
          <a:ln w="19050" algn="ctr">
            <a:solidFill>
              <a:schemeClr val="tx1"/>
            </a:solidFill>
            <a:round/>
            <a:headEnd/>
            <a:tailEnd/>
          </a:ln>
        </p:spPr>
      </p:cxnSp>
      <p:sp>
        <p:nvSpPr>
          <p:cNvPr id="305" name="Freeform 304"/>
          <p:cNvSpPr/>
          <p:nvPr/>
        </p:nvSpPr>
        <p:spPr bwMode="auto">
          <a:xfrm rot="20797154">
            <a:off x="1189557"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06" name="Rectangle 132"/>
          <p:cNvSpPr>
            <a:spLocks noChangeArrowheads="1"/>
          </p:cNvSpPr>
          <p:nvPr/>
        </p:nvSpPr>
        <p:spPr bwMode="auto">
          <a:xfrm>
            <a:off x="1357324"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07" name="Straight Connector 61"/>
          <p:cNvCxnSpPr>
            <a:cxnSpLocks noChangeShapeType="1"/>
          </p:cNvCxnSpPr>
          <p:nvPr/>
        </p:nvCxnSpPr>
        <p:spPr bwMode="auto">
          <a:xfrm>
            <a:off x="1037914" y="2703674"/>
            <a:ext cx="224832" cy="247804"/>
          </a:xfrm>
          <a:prstGeom prst="line">
            <a:avLst/>
          </a:prstGeom>
          <a:noFill/>
          <a:ln w="19050" algn="ctr">
            <a:solidFill>
              <a:schemeClr val="tx1"/>
            </a:solidFill>
            <a:round/>
            <a:headEnd/>
            <a:tailEnd/>
          </a:ln>
        </p:spPr>
      </p:cxnSp>
      <p:sp>
        <p:nvSpPr>
          <p:cNvPr id="310" name="Freeform 309"/>
          <p:cNvSpPr/>
          <p:nvPr/>
        </p:nvSpPr>
        <p:spPr bwMode="auto">
          <a:xfrm rot="20797154">
            <a:off x="1184322"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13" name="Rectangle 132"/>
          <p:cNvSpPr>
            <a:spLocks noChangeArrowheads="1"/>
          </p:cNvSpPr>
          <p:nvPr/>
        </p:nvSpPr>
        <p:spPr bwMode="auto">
          <a:xfrm>
            <a:off x="734275" y="5494712"/>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14" name="Straight Connector 133"/>
          <p:cNvCxnSpPr>
            <a:cxnSpLocks noChangeShapeType="1"/>
          </p:cNvCxnSpPr>
          <p:nvPr/>
        </p:nvCxnSpPr>
        <p:spPr bwMode="auto">
          <a:xfrm rot="16200000" flipH="1">
            <a:off x="734275" y="5943974"/>
            <a:ext cx="90488" cy="90487"/>
          </a:xfrm>
          <a:prstGeom prst="line">
            <a:avLst/>
          </a:prstGeom>
          <a:noFill/>
          <a:ln w="19050" algn="ctr">
            <a:solidFill>
              <a:schemeClr val="tx1"/>
            </a:solidFill>
            <a:round/>
            <a:headEnd/>
            <a:tailEnd/>
          </a:ln>
        </p:spPr>
      </p:cxnSp>
      <p:cxnSp>
        <p:nvCxnSpPr>
          <p:cNvPr id="315" name="Straight Connector 134"/>
          <p:cNvCxnSpPr>
            <a:cxnSpLocks noChangeShapeType="1"/>
          </p:cNvCxnSpPr>
          <p:nvPr/>
        </p:nvCxnSpPr>
        <p:spPr bwMode="auto">
          <a:xfrm rot="5400000">
            <a:off x="735069" y="6033668"/>
            <a:ext cx="88900" cy="90487"/>
          </a:xfrm>
          <a:prstGeom prst="line">
            <a:avLst/>
          </a:prstGeom>
          <a:noFill/>
          <a:ln w="19050" algn="ctr">
            <a:solidFill>
              <a:schemeClr val="tx1"/>
            </a:solidFill>
            <a:round/>
            <a:headEnd/>
            <a:tailEnd/>
          </a:ln>
        </p:spPr>
      </p:cxnSp>
      <p:cxnSp>
        <p:nvCxnSpPr>
          <p:cNvPr id="316" name="Straight Connector 136"/>
          <p:cNvCxnSpPr>
            <a:cxnSpLocks noChangeShapeType="1"/>
          </p:cNvCxnSpPr>
          <p:nvPr/>
        </p:nvCxnSpPr>
        <p:spPr bwMode="auto">
          <a:xfrm rot="10800000">
            <a:off x="373912" y="5674099"/>
            <a:ext cx="360363" cy="0"/>
          </a:xfrm>
          <a:prstGeom prst="line">
            <a:avLst/>
          </a:prstGeom>
          <a:noFill/>
          <a:ln w="19050" algn="ctr">
            <a:solidFill>
              <a:schemeClr val="tx1"/>
            </a:solidFill>
            <a:round/>
            <a:headEnd/>
            <a:tailEnd/>
          </a:ln>
        </p:spPr>
      </p:cxnSp>
      <p:sp>
        <p:nvSpPr>
          <p:cNvPr id="317" name="TextBox 137"/>
          <p:cNvSpPr txBox="1">
            <a:spLocks noChangeArrowheads="1"/>
          </p:cNvSpPr>
          <p:nvPr/>
        </p:nvSpPr>
        <p:spPr bwMode="auto">
          <a:xfrm>
            <a:off x="1004150" y="5494712"/>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18" name="TextBox 138"/>
          <p:cNvSpPr txBox="1">
            <a:spLocks noChangeArrowheads="1"/>
          </p:cNvSpPr>
          <p:nvPr/>
        </p:nvSpPr>
        <p:spPr bwMode="auto">
          <a:xfrm>
            <a:off x="734275" y="5494712"/>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19" name="Straight Connector 140"/>
          <p:cNvCxnSpPr>
            <a:cxnSpLocks noChangeShapeType="1"/>
          </p:cNvCxnSpPr>
          <p:nvPr/>
        </p:nvCxnSpPr>
        <p:spPr bwMode="auto">
          <a:xfrm flipH="1" flipV="1">
            <a:off x="377358" y="5271858"/>
            <a:ext cx="1310" cy="402241"/>
          </a:xfrm>
          <a:prstGeom prst="line">
            <a:avLst/>
          </a:prstGeom>
          <a:noFill/>
          <a:ln w="19050" algn="ctr">
            <a:solidFill>
              <a:schemeClr val="tx1"/>
            </a:solidFill>
            <a:round/>
            <a:headEnd/>
            <a:tailEnd/>
          </a:ln>
        </p:spPr>
      </p:cxnSp>
      <p:cxnSp>
        <p:nvCxnSpPr>
          <p:cNvPr id="320" name="Straight Connector 136"/>
          <p:cNvCxnSpPr>
            <a:cxnSpLocks noChangeShapeType="1"/>
          </p:cNvCxnSpPr>
          <p:nvPr/>
        </p:nvCxnSpPr>
        <p:spPr bwMode="auto">
          <a:xfrm rot="10800000">
            <a:off x="1367688" y="5668352"/>
            <a:ext cx="360363" cy="0"/>
          </a:xfrm>
          <a:prstGeom prst="line">
            <a:avLst/>
          </a:prstGeom>
          <a:noFill/>
          <a:ln w="19050" algn="ctr">
            <a:solidFill>
              <a:schemeClr val="tx1"/>
            </a:solidFill>
            <a:round/>
            <a:headEnd/>
            <a:tailEnd/>
          </a:ln>
        </p:spPr>
      </p:cxnSp>
      <p:cxnSp>
        <p:nvCxnSpPr>
          <p:cNvPr id="321" name="Straight Connector 136"/>
          <p:cNvCxnSpPr>
            <a:cxnSpLocks noChangeShapeType="1"/>
          </p:cNvCxnSpPr>
          <p:nvPr/>
        </p:nvCxnSpPr>
        <p:spPr bwMode="auto">
          <a:xfrm flipH="1">
            <a:off x="554093" y="6036652"/>
            <a:ext cx="180182" cy="0"/>
          </a:xfrm>
          <a:prstGeom prst="line">
            <a:avLst/>
          </a:prstGeom>
          <a:noFill/>
          <a:ln w="19050" algn="ctr">
            <a:solidFill>
              <a:schemeClr val="tx1"/>
            </a:solidFill>
            <a:round/>
            <a:headEnd/>
            <a:tailEnd/>
          </a:ln>
        </p:spPr>
      </p:cxnSp>
      <p:sp>
        <p:nvSpPr>
          <p:cNvPr id="322" name="Flowchart: Manual Operation 321"/>
          <p:cNvSpPr/>
          <p:nvPr/>
        </p:nvSpPr>
        <p:spPr bwMode="auto">
          <a:xfrm rot="16200000">
            <a:off x="1546801" y="5356316"/>
            <a:ext cx="582571" cy="235935"/>
          </a:xfrm>
          <a:prstGeom prst="flowChartManualOperation">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323" name="Straight Connector 136"/>
          <p:cNvCxnSpPr>
            <a:cxnSpLocks noChangeShapeType="1"/>
          </p:cNvCxnSpPr>
          <p:nvPr/>
        </p:nvCxnSpPr>
        <p:spPr bwMode="auto">
          <a:xfrm rot="10800000">
            <a:off x="1963486" y="5459556"/>
            <a:ext cx="360363" cy="0"/>
          </a:xfrm>
          <a:prstGeom prst="line">
            <a:avLst/>
          </a:prstGeom>
          <a:noFill/>
          <a:ln w="19050" algn="ctr">
            <a:solidFill>
              <a:schemeClr val="tx1"/>
            </a:solidFill>
            <a:round/>
            <a:headEnd/>
            <a:tailEnd/>
          </a:ln>
        </p:spPr>
      </p:cxnSp>
      <p:cxnSp>
        <p:nvCxnSpPr>
          <p:cNvPr id="324" name="Straight Connector 136"/>
          <p:cNvCxnSpPr>
            <a:cxnSpLocks noChangeShapeType="1"/>
          </p:cNvCxnSpPr>
          <p:nvPr/>
        </p:nvCxnSpPr>
        <p:spPr bwMode="auto">
          <a:xfrm flipV="1">
            <a:off x="1838086" y="5707135"/>
            <a:ext cx="3070" cy="311753"/>
          </a:xfrm>
          <a:prstGeom prst="line">
            <a:avLst/>
          </a:prstGeom>
          <a:noFill/>
          <a:ln w="19050" algn="ctr">
            <a:solidFill>
              <a:schemeClr val="tx1"/>
            </a:solidFill>
            <a:round/>
            <a:headEnd/>
            <a:tailEnd/>
          </a:ln>
        </p:spPr>
      </p:cxnSp>
      <p:sp>
        <p:nvSpPr>
          <p:cNvPr id="325" name="Rectangle 132"/>
          <p:cNvSpPr>
            <a:spLocks noChangeArrowheads="1"/>
          </p:cNvSpPr>
          <p:nvPr/>
        </p:nvSpPr>
        <p:spPr bwMode="auto">
          <a:xfrm>
            <a:off x="1759559" y="6018888"/>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26" name="Straight Connector 136"/>
          <p:cNvCxnSpPr>
            <a:cxnSpLocks noChangeShapeType="1"/>
            <a:stCxn id="322" idx="2"/>
          </p:cNvCxnSpPr>
          <p:nvPr/>
        </p:nvCxnSpPr>
        <p:spPr bwMode="auto">
          <a:xfrm flipH="1">
            <a:off x="1735976" y="5474283"/>
            <a:ext cx="220078" cy="191442"/>
          </a:xfrm>
          <a:prstGeom prst="line">
            <a:avLst/>
          </a:prstGeom>
          <a:noFill/>
          <a:ln w="19050" algn="ctr">
            <a:solidFill>
              <a:schemeClr val="tx1"/>
            </a:solidFill>
            <a:prstDash val="sysDash"/>
            <a:round/>
            <a:headEnd/>
            <a:tailEnd/>
          </a:ln>
        </p:spPr>
      </p:cxnSp>
      <p:cxnSp>
        <p:nvCxnSpPr>
          <p:cNvPr id="327" name="Straight Connector 15"/>
          <p:cNvCxnSpPr>
            <a:cxnSpLocks noChangeShapeType="1"/>
          </p:cNvCxnSpPr>
          <p:nvPr/>
        </p:nvCxnSpPr>
        <p:spPr bwMode="auto">
          <a:xfrm flipH="1">
            <a:off x="159325" y="5271858"/>
            <a:ext cx="1559940" cy="0"/>
          </a:xfrm>
          <a:prstGeom prst="line">
            <a:avLst/>
          </a:prstGeom>
          <a:noFill/>
          <a:ln w="19050" algn="ctr">
            <a:solidFill>
              <a:schemeClr val="tx1"/>
            </a:solidFill>
            <a:round/>
            <a:headEnd/>
            <a:tailEnd/>
          </a:ln>
        </p:spPr>
      </p:cxnSp>
      <p:cxnSp>
        <p:nvCxnSpPr>
          <p:cNvPr id="336" name="Straight Connector 61"/>
          <p:cNvCxnSpPr>
            <a:cxnSpLocks noChangeShapeType="1"/>
          </p:cNvCxnSpPr>
          <p:nvPr/>
        </p:nvCxnSpPr>
        <p:spPr bwMode="auto">
          <a:xfrm>
            <a:off x="2332183" y="2354024"/>
            <a:ext cx="224832" cy="247804"/>
          </a:xfrm>
          <a:prstGeom prst="line">
            <a:avLst/>
          </a:prstGeom>
          <a:noFill/>
          <a:ln w="19050" algn="ctr">
            <a:solidFill>
              <a:schemeClr val="tx1"/>
            </a:solidFill>
            <a:round/>
            <a:headEnd/>
            <a:tailEnd/>
          </a:ln>
        </p:spPr>
      </p:cxnSp>
      <p:sp>
        <p:nvSpPr>
          <p:cNvPr id="164" name="Lightning Bolt 192"/>
          <p:cNvSpPr>
            <a:spLocks noChangeArrowheads="1"/>
          </p:cNvSpPr>
          <p:nvPr/>
        </p:nvSpPr>
        <p:spPr bwMode="auto">
          <a:xfrm rot="5074410">
            <a:off x="8267358" y="2703456"/>
            <a:ext cx="550863" cy="533400"/>
          </a:xfrm>
          <a:prstGeom prst="lightningBolt">
            <a:avLst/>
          </a:prstGeom>
          <a:solidFill>
            <a:srgbClr val="FFC000"/>
          </a:solidFill>
          <a:ln w="19050" algn="ctr">
            <a:solidFill>
              <a:schemeClr val="bg2"/>
            </a:solidFill>
            <a:round/>
            <a:headEnd/>
            <a:tailEnd/>
          </a:ln>
        </p:spPr>
        <p:txBody>
          <a:bodyPr anchor="ctr"/>
          <a:lstStyle/>
          <a:p>
            <a:endParaRPr lang="en-US">
              <a:solidFill>
                <a:srgbClr val="000000"/>
              </a:solidFill>
            </a:endParaRPr>
          </a:p>
        </p:txBody>
      </p:sp>
      <p:sp>
        <p:nvSpPr>
          <p:cNvPr id="187" name="Rectangle 132"/>
          <p:cNvSpPr>
            <a:spLocks noChangeArrowheads="1"/>
          </p:cNvSpPr>
          <p:nvPr/>
        </p:nvSpPr>
        <p:spPr bwMode="auto">
          <a:xfrm>
            <a:off x="8354708" y="4399182"/>
            <a:ext cx="251949" cy="2013874"/>
          </a:xfrm>
          <a:prstGeom prst="rect">
            <a:avLst/>
          </a:prstGeom>
          <a:solidFill>
            <a:srgbClr val="00B050">
              <a:alpha val="31000"/>
            </a:srgbClr>
          </a:solidFill>
          <a:ln w="19050" algn="ctr">
            <a:noFill/>
            <a:round/>
            <a:headEnd/>
            <a:tailEnd/>
          </a:ln>
        </p:spPr>
        <p:txBody>
          <a:bodyPr anchor="ctr"/>
          <a:lstStyle/>
          <a:p>
            <a:endParaRPr lang="en-US">
              <a:solidFill>
                <a:srgbClr val="000000"/>
              </a:solidFill>
            </a:endParaRPr>
          </a:p>
        </p:txBody>
      </p:sp>
      <p:sp>
        <p:nvSpPr>
          <p:cNvPr id="189" name="TextBox 188"/>
          <p:cNvSpPr txBox="1"/>
          <p:nvPr/>
        </p:nvSpPr>
        <p:spPr bwMode="auto">
          <a:xfrm>
            <a:off x="7597725" y="4351129"/>
            <a:ext cx="1433110" cy="2062103"/>
          </a:xfrm>
          <a:prstGeom prst="rect">
            <a:avLst/>
          </a:prstGeom>
          <a:noFill/>
          <a:ln w="9525">
            <a:noFill/>
            <a:miter lim="800000"/>
            <a:headEnd/>
            <a:tailEnd/>
          </a:ln>
        </p:spPr>
        <p:txBody>
          <a:bodyPr wrap="square" rtlCol="0">
            <a:spAutoFit/>
          </a:bodyPr>
          <a:lstStyle/>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000  0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001  0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010  0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011  1</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100  0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101  0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110  0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111  1</a:t>
            </a:r>
            <a:endParaRPr lang="en-GB" sz="1600" dirty="0">
              <a:latin typeface="Courier New" panose="02070309020205020404" pitchFamily="49" charset="0"/>
              <a:cs typeface="Courier New" panose="02070309020205020404" pitchFamily="49" charset="0"/>
            </a:endParaRPr>
          </a:p>
        </p:txBody>
      </p:sp>
      <p:cxnSp>
        <p:nvCxnSpPr>
          <p:cNvPr id="190" name="Straight Connector 61"/>
          <p:cNvCxnSpPr>
            <a:cxnSpLocks noChangeShapeType="1"/>
          </p:cNvCxnSpPr>
          <p:nvPr/>
        </p:nvCxnSpPr>
        <p:spPr bwMode="auto">
          <a:xfrm flipV="1">
            <a:off x="7596235" y="4350603"/>
            <a:ext cx="1006481" cy="174"/>
          </a:xfrm>
          <a:prstGeom prst="line">
            <a:avLst/>
          </a:prstGeom>
          <a:noFill/>
          <a:ln w="6350" algn="ctr">
            <a:solidFill>
              <a:schemeClr val="tx1"/>
            </a:solidFill>
            <a:round/>
            <a:headEnd/>
            <a:tailEnd/>
          </a:ln>
        </p:spPr>
      </p:cxnSp>
      <p:sp>
        <p:nvSpPr>
          <p:cNvPr id="191" name="TextBox 190"/>
          <p:cNvSpPr txBox="1"/>
          <p:nvPr/>
        </p:nvSpPr>
        <p:spPr bwMode="auto">
          <a:xfrm>
            <a:off x="7596235" y="3814407"/>
            <a:ext cx="1433110" cy="584775"/>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IIII</a:t>
            </a:r>
          </a:p>
          <a:p>
            <a:pPr algn="l"/>
            <a:r>
              <a:rPr lang="en-GB" sz="1600" dirty="0" smtClean="0">
                <a:latin typeface="Courier New" panose="02070309020205020404" pitchFamily="49" charset="0"/>
                <a:cs typeface="Courier New" panose="02070309020205020404" pitchFamily="49" charset="0"/>
              </a:rPr>
              <a:t>3210  O</a:t>
            </a:r>
          </a:p>
        </p:txBody>
      </p:sp>
      <p:cxnSp>
        <p:nvCxnSpPr>
          <p:cNvPr id="192" name="Straight Connector 61"/>
          <p:cNvCxnSpPr>
            <a:cxnSpLocks noChangeShapeType="1"/>
          </p:cNvCxnSpPr>
          <p:nvPr/>
        </p:nvCxnSpPr>
        <p:spPr bwMode="auto">
          <a:xfrm flipV="1">
            <a:off x="8268340" y="3859774"/>
            <a:ext cx="0" cy="2479742"/>
          </a:xfrm>
          <a:prstGeom prst="line">
            <a:avLst/>
          </a:prstGeom>
          <a:noFill/>
          <a:ln w="6350" algn="ctr">
            <a:solidFill>
              <a:schemeClr val="tx1"/>
            </a:solidFill>
            <a:round/>
            <a:headEnd/>
            <a:tailEnd/>
          </a:ln>
        </p:spPr>
      </p:cxnSp>
    </p:spTree>
    <p:extLst>
      <p:ext uri="{BB962C8B-B14F-4D97-AF65-F5344CB8AC3E}">
        <p14:creationId xmlns:p14="http://schemas.microsoft.com/office/powerpoint/2010/main" val="390301275"/>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 name="Rectangle 132"/>
          <p:cNvSpPr>
            <a:spLocks noChangeArrowheads="1"/>
          </p:cNvSpPr>
          <p:nvPr/>
        </p:nvSpPr>
        <p:spPr bwMode="auto">
          <a:xfrm>
            <a:off x="7034186" y="4399182"/>
            <a:ext cx="251949" cy="2013874"/>
          </a:xfrm>
          <a:prstGeom prst="rect">
            <a:avLst/>
          </a:prstGeom>
          <a:solidFill>
            <a:srgbClr val="00B050">
              <a:alpha val="31000"/>
            </a:srgbClr>
          </a:solidFill>
          <a:ln w="19050" algn="ctr">
            <a:noFill/>
            <a:round/>
            <a:headEnd/>
            <a:tailEnd/>
          </a:ln>
        </p:spPr>
        <p:txBody>
          <a:bodyPr anchor="ctr"/>
          <a:lstStyle/>
          <a:p>
            <a:endParaRPr lang="en-US">
              <a:solidFill>
                <a:srgbClr val="000000"/>
              </a:solidFill>
            </a:endParaRPr>
          </a:p>
        </p:txBody>
      </p:sp>
      <p:sp>
        <p:nvSpPr>
          <p:cNvPr id="5" name="Title 4"/>
          <p:cNvSpPr>
            <a:spLocks noGrp="1"/>
          </p:cNvSpPr>
          <p:nvPr>
            <p:ph type="title"/>
          </p:nvPr>
        </p:nvSpPr>
        <p:spPr>
          <a:xfrm>
            <a:off x="159325" y="295275"/>
            <a:ext cx="8229600" cy="540948"/>
          </a:xfrm>
        </p:spPr>
        <p:txBody>
          <a:bodyPr/>
          <a:lstStyle/>
          <a:p>
            <a:r>
              <a:rPr lang="en-US" dirty="0" smtClean="0"/>
              <a:t>What effects do upsets actually have?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17</a:t>
            </a:fld>
            <a:endParaRPr lang="en-US" dirty="0" smtClean="0"/>
          </a:p>
        </p:txBody>
      </p:sp>
      <p:sp>
        <p:nvSpPr>
          <p:cNvPr id="11" name="TextBox 142"/>
          <p:cNvSpPr txBox="1">
            <a:spLocks noChangeArrowheads="1"/>
          </p:cNvSpPr>
          <p:nvPr/>
        </p:nvSpPr>
        <p:spPr bwMode="auto">
          <a:xfrm>
            <a:off x="433676" y="857043"/>
            <a:ext cx="3220228" cy="369332"/>
          </a:xfrm>
          <a:prstGeom prst="rect">
            <a:avLst/>
          </a:prstGeom>
          <a:noFill/>
          <a:ln w="9525">
            <a:noFill/>
            <a:miter lim="800000"/>
            <a:headEnd/>
            <a:tailEnd/>
          </a:ln>
        </p:spPr>
        <p:txBody>
          <a:bodyPr wrap="square">
            <a:spAutoFit/>
          </a:bodyPr>
          <a:lstStyle/>
          <a:p>
            <a:pPr algn="l"/>
            <a:r>
              <a:rPr lang="en-GB" dirty="0" smtClean="0"/>
              <a:t>Switch Matrix (i.e. routing)</a:t>
            </a:r>
            <a:endParaRPr lang="en-US" sz="1800" dirty="0"/>
          </a:p>
        </p:txBody>
      </p:sp>
      <p:cxnSp>
        <p:nvCxnSpPr>
          <p:cNvPr id="70" name="Straight Connector 15"/>
          <p:cNvCxnSpPr>
            <a:cxnSpLocks noChangeShapeType="1"/>
          </p:cNvCxnSpPr>
          <p:nvPr/>
        </p:nvCxnSpPr>
        <p:spPr bwMode="auto">
          <a:xfrm flipH="1">
            <a:off x="5926143" y="2415365"/>
            <a:ext cx="2063843" cy="0"/>
          </a:xfrm>
          <a:prstGeom prst="line">
            <a:avLst/>
          </a:prstGeom>
          <a:noFill/>
          <a:ln w="19050" algn="ctr">
            <a:solidFill>
              <a:schemeClr val="tx1"/>
            </a:solidFill>
            <a:round/>
            <a:headEnd/>
            <a:tailEnd/>
          </a:ln>
        </p:spPr>
      </p:cxnSp>
      <p:sp>
        <p:nvSpPr>
          <p:cNvPr id="72" name="Flowchart: Delay 27"/>
          <p:cNvSpPr>
            <a:spLocks noChangeArrowheads="1"/>
          </p:cNvSpPr>
          <p:nvPr/>
        </p:nvSpPr>
        <p:spPr bwMode="auto">
          <a:xfrm>
            <a:off x="5299078" y="2505852"/>
            <a:ext cx="450850" cy="539750"/>
          </a:xfrm>
          <a:prstGeom prst="flowChartDelay">
            <a:avLst/>
          </a:prstGeom>
          <a:noFill/>
          <a:ln w="19050" algn="ctr">
            <a:solidFill>
              <a:schemeClr val="tx1"/>
            </a:solidFill>
            <a:round/>
            <a:headEnd/>
            <a:tailEnd/>
          </a:ln>
        </p:spPr>
        <p:txBody>
          <a:bodyPr anchor="ctr"/>
          <a:lstStyle/>
          <a:p>
            <a:endParaRPr lang="en-US">
              <a:solidFill>
                <a:srgbClr val="000000"/>
              </a:solidFill>
            </a:endParaRPr>
          </a:p>
        </p:txBody>
      </p:sp>
      <p:cxnSp>
        <p:nvCxnSpPr>
          <p:cNvPr id="73" name="Straight Connector 29"/>
          <p:cNvCxnSpPr>
            <a:cxnSpLocks noChangeShapeType="1"/>
          </p:cNvCxnSpPr>
          <p:nvPr/>
        </p:nvCxnSpPr>
        <p:spPr bwMode="auto">
          <a:xfrm flipH="1">
            <a:off x="5749929" y="2775726"/>
            <a:ext cx="176212" cy="2"/>
          </a:xfrm>
          <a:prstGeom prst="line">
            <a:avLst/>
          </a:prstGeom>
          <a:noFill/>
          <a:ln w="19050" algn="ctr">
            <a:solidFill>
              <a:schemeClr val="tx1"/>
            </a:solidFill>
            <a:round/>
            <a:headEnd/>
            <a:tailEnd/>
          </a:ln>
        </p:spPr>
      </p:cxnSp>
      <p:cxnSp>
        <p:nvCxnSpPr>
          <p:cNvPr id="74" name="Straight Connector 30"/>
          <p:cNvCxnSpPr>
            <a:cxnSpLocks noChangeShapeType="1"/>
          </p:cNvCxnSpPr>
          <p:nvPr/>
        </p:nvCxnSpPr>
        <p:spPr bwMode="auto">
          <a:xfrm flipH="1" flipV="1">
            <a:off x="1152667" y="2198011"/>
            <a:ext cx="3714612" cy="13871"/>
          </a:xfrm>
          <a:prstGeom prst="line">
            <a:avLst/>
          </a:prstGeom>
          <a:noFill/>
          <a:ln w="19050" algn="ctr">
            <a:solidFill>
              <a:schemeClr val="tx1"/>
            </a:solidFill>
            <a:round/>
            <a:headEnd/>
            <a:tailEnd/>
          </a:ln>
        </p:spPr>
      </p:cxnSp>
      <p:cxnSp>
        <p:nvCxnSpPr>
          <p:cNvPr id="75" name="Straight Connector 31"/>
          <p:cNvCxnSpPr>
            <a:cxnSpLocks noChangeShapeType="1"/>
          </p:cNvCxnSpPr>
          <p:nvPr/>
        </p:nvCxnSpPr>
        <p:spPr bwMode="auto">
          <a:xfrm flipH="1" flipV="1">
            <a:off x="1149492" y="2951938"/>
            <a:ext cx="4149587" cy="4764"/>
          </a:xfrm>
          <a:prstGeom prst="line">
            <a:avLst/>
          </a:prstGeom>
          <a:noFill/>
          <a:ln w="19050" algn="ctr">
            <a:solidFill>
              <a:schemeClr val="tx1"/>
            </a:solidFill>
            <a:round/>
            <a:headEnd/>
            <a:tailEnd/>
          </a:ln>
        </p:spPr>
      </p:cxnSp>
      <p:sp>
        <p:nvSpPr>
          <p:cNvPr id="82" name="TextBox 53"/>
          <p:cNvSpPr txBox="1">
            <a:spLocks noChangeArrowheads="1"/>
          </p:cNvSpPr>
          <p:nvPr/>
        </p:nvSpPr>
        <p:spPr bwMode="auto">
          <a:xfrm>
            <a:off x="4514853" y="2582051"/>
            <a:ext cx="333375" cy="369887"/>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0</a:t>
            </a:r>
            <a:endParaRPr lang="en-US" baseline="-25000" dirty="0">
              <a:solidFill>
                <a:srgbClr val="000000"/>
              </a:solidFill>
            </a:endParaRPr>
          </a:p>
        </p:txBody>
      </p:sp>
      <p:sp>
        <p:nvSpPr>
          <p:cNvPr id="83" name="TextBox 55"/>
          <p:cNvSpPr txBox="1">
            <a:spLocks noChangeArrowheads="1"/>
          </p:cNvSpPr>
          <p:nvPr/>
        </p:nvSpPr>
        <p:spPr bwMode="auto">
          <a:xfrm>
            <a:off x="4514852" y="2236731"/>
            <a:ext cx="333375" cy="368300"/>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1</a:t>
            </a:r>
            <a:endParaRPr lang="en-US" baseline="-25000" dirty="0">
              <a:solidFill>
                <a:srgbClr val="000000"/>
              </a:solidFill>
            </a:endParaRPr>
          </a:p>
        </p:txBody>
      </p:sp>
      <p:sp>
        <p:nvSpPr>
          <p:cNvPr id="84" name="TextBox 56"/>
          <p:cNvSpPr txBox="1">
            <a:spLocks noChangeArrowheads="1"/>
          </p:cNvSpPr>
          <p:nvPr/>
        </p:nvSpPr>
        <p:spPr bwMode="auto">
          <a:xfrm>
            <a:off x="4493031" y="1828123"/>
            <a:ext cx="333375" cy="369888"/>
          </a:xfrm>
          <a:prstGeom prst="rect">
            <a:avLst/>
          </a:prstGeom>
          <a:noFill/>
          <a:ln w="9525">
            <a:noFill/>
            <a:miter lim="800000"/>
            <a:headEnd/>
            <a:tailEnd/>
          </a:ln>
        </p:spPr>
        <p:txBody>
          <a:bodyPr wrap="none">
            <a:spAutoFit/>
          </a:bodyPr>
          <a:lstStyle/>
          <a:p>
            <a:r>
              <a:rPr lang="en-GB" dirty="0">
                <a:solidFill>
                  <a:srgbClr val="000000"/>
                </a:solidFill>
              </a:rPr>
              <a:t>I</a:t>
            </a:r>
            <a:r>
              <a:rPr lang="en-GB" baseline="-25000" dirty="0">
                <a:solidFill>
                  <a:srgbClr val="000000"/>
                </a:solidFill>
              </a:rPr>
              <a:t>2</a:t>
            </a:r>
            <a:endParaRPr lang="en-US" baseline="-25000" dirty="0">
              <a:solidFill>
                <a:srgbClr val="000000"/>
              </a:solidFill>
            </a:endParaRPr>
          </a:p>
        </p:txBody>
      </p:sp>
      <p:sp>
        <p:nvSpPr>
          <p:cNvPr id="85" name="TextBox 57"/>
          <p:cNvSpPr txBox="1">
            <a:spLocks noChangeArrowheads="1"/>
          </p:cNvSpPr>
          <p:nvPr/>
        </p:nvSpPr>
        <p:spPr bwMode="auto">
          <a:xfrm>
            <a:off x="6143923" y="2088231"/>
            <a:ext cx="363537" cy="368300"/>
          </a:xfrm>
          <a:prstGeom prst="rect">
            <a:avLst/>
          </a:prstGeom>
          <a:noFill/>
          <a:ln w="9525">
            <a:noFill/>
            <a:miter lim="800000"/>
            <a:headEnd/>
            <a:tailEnd/>
          </a:ln>
        </p:spPr>
        <p:txBody>
          <a:bodyPr wrap="none">
            <a:spAutoFit/>
          </a:bodyPr>
          <a:lstStyle/>
          <a:p>
            <a:r>
              <a:rPr lang="en-GB" dirty="0">
                <a:solidFill>
                  <a:srgbClr val="000000"/>
                </a:solidFill>
              </a:rPr>
              <a:t>O</a:t>
            </a:r>
            <a:endParaRPr lang="en-US" baseline="-25000" dirty="0">
              <a:solidFill>
                <a:srgbClr val="000000"/>
              </a:solidFill>
            </a:endParaRPr>
          </a:p>
        </p:txBody>
      </p:sp>
      <p:cxnSp>
        <p:nvCxnSpPr>
          <p:cNvPr id="87" name="Straight Connector 61"/>
          <p:cNvCxnSpPr>
            <a:cxnSpLocks noChangeShapeType="1"/>
          </p:cNvCxnSpPr>
          <p:nvPr/>
        </p:nvCxnSpPr>
        <p:spPr bwMode="auto">
          <a:xfrm>
            <a:off x="2981175" y="1289014"/>
            <a:ext cx="0" cy="3280447"/>
          </a:xfrm>
          <a:prstGeom prst="line">
            <a:avLst/>
          </a:prstGeom>
          <a:noFill/>
          <a:ln w="19050" algn="ctr">
            <a:solidFill>
              <a:schemeClr val="tx1"/>
            </a:solidFill>
            <a:round/>
            <a:headEnd/>
            <a:tailEnd/>
          </a:ln>
        </p:spPr>
      </p:cxnSp>
      <p:sp>
        <p:nvSpPr>
          <p:cNvPr id="115" name="Rectangle 132"/>
          <p:cNvSpPr>
            <a:spLocks noChangeArrowheads="1"/>
          </p:cNvSpPr>
          <p:nvPr/>
        </p:nvSpPr>
        <p:spPr bwMode="auto">
          <a:xfrm>
            <a:off x="6996210" y="2638219"/>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116" name="Straight Connector 133"/>
          <p:cNvCxnSpPr>
            <a:cxnSpLocks noChangeShapeType="1"/>
          </p:cNvCxnSpPr>
          <p:nvPr/>
        </p:nvCxnSpPr>
        <p:spPr bwMode="auto">
          <a:xfrm rot="16200000" flipH="1">
            <a:off x="6996210" y="3087481"/>
            <a:ext cx="90488" cy="90487"/>
          </a:xfrm>
          <a:prstGeom prst="line">
            <a:avLst/>
          </a:prstGeom>
          <a:noFill/>
          <a:ln w="19050" algn="ctr">
            <a:solidFill>
              <a:schemeClr val="tx1"/>
            </a:solidFill>
            <a:round/>
            <a:headEnd/>
            <a:tailEnd/>
          </a:ln>
        </p:spPr>
      </p:cxnSp>
      <p:cxnSp>
        <p:nvCxnSpPr>
          <p:cNvPr id="117" name="Straight Connector 134"/>
          <p:cNvCxnSpPr>
            <a:cxnSpLocks noChangeShapeType="1"/>
          </p:cNvCxnSpPr>
          <p:nvPr/>
        </p:nvCxnSpPr>
        <p:spPr bwMode="auto">
          <a:xfrm rot="5400000">
            <a:off x="6997004" y="3177175"/>
            <a:ext cx="88900" cy="90487"/>
          </a:xfrm>
          <a:prstGeom prst="line">
            <a:avLst/>
          </a:prstGeom>
          <a:noFill/>
          <a:ln w="19050" algn="ctr">
            <a:solidFill>
              <a:schemeClr val="tx1"/>
            </a:solidFill>
            <a:round/>
            <a:headEnd/>
            <a:tailEnd/>
          </a:ln>
        </p:spPr>
      </p:cxnSp>
      <p:cxnSp>
        <p:nvCxnSpPr>
          <p:cNvPr id="119" name="Straight Connector 136"/>
          <p:cNvCxnSpPr>
            <a:cxnSpLocks noChangeShapeType="1"/>
          </p:cNvCxnSpPr>
          <p:nvPr/>
        </p:nvCxnSpPr>
        <p:spPr bwMode="auto">
          <a:xfrm rot="10800000">
            <a:off x="6635847" y="2817606"/>
            <a:ext cx="360363" cy="0"/>
          </a:xfrm>
          <a:prstGeom prst="line">
            <a:avLst/>
          </a:prstGeom>
          <a:noFill/>
          <a:ln w="19050" algn="ctr">
            <a:solidFill>
              <a:schemeClr val="tx1"/>
            </a:solidFill>
            <a:round/>
            <a:headEnd/>
            <a:tailEnd/>
          </a:ln>
        </p:spPr>
      </p:cxnSp>
      <p:sp>
        <p:nvSpPr>
          <p:cNvPr id="120" name="TextBox 137"/>
          <p:cNvSpPr txBox="1">
            <a:spLocks noChangeArrowheads="1"/>
          </p:cNvSpPr>
          <p:nvPr/>
        </p:nvSpPr>
        <p:spPr bwMode="auto">
          <a:xfrm>
            <a:off x="7266085" y="2638219"/>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121" name="TextBox 138"/>
          <p:cNvSpPr txBox="1">
            <a:spLocks noChangeArrowheads="1"/>
          </p:cNvSpPr>
          <p:nvPr/>
        </p:nvSpPr>
        <p:spPr bwMode="auto">
          <a:xfrm>
            <a:off x="6996210" y="2638219"/>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122" name="Straight Connector 140"/>
          <p:cNvCxnSpPr>
            <a:cxnSpLocks noChangeShapeType="1"/>
          </p:cNvCxnSpPr>
          <p:nvPr/>
        </p:nvCxnSpPr>
        <p:spPr bwMode="auto">
          <a:xfrm flipH="1" flipV="1">
            <a:off x="6639293" y="2415365"/>
            <a:ext cx="1310" cy="402241"/>
          </a:xfrm>
          <a:prstGeom prst="line">
            <a:avLst/>
          </a:prstGeom>
          <a:noFill/>
          <a:ln w="19050" algn="ctr">
            <a:solidFill>
              <a:schemeClr val="tx1"/>
            </a:solidFill>
            <a:round/>
            <a:headEnd/>
            <a:tailEnd/>
          </a:ln>
        </p:spPr>
      </p:cxnSp>
      <p:sp>
        <p:nvSpPr>
          <p:cNvPr id="127" name="TextBox 16"/>
          <p:cNvSpPr txBox="1">
            <a:spLocks noChangeArrowheads="1"/>
          </p:cNvSpPr>
          <p:nvPr/>
        </p:nvSpPr>
        <p:spPr bwMode="auto">
          <a:xfrm>
            <a:off x="5010961" y="1332984"/>
            <a:ext cx="620684" cy="369332"/>
          </a:xfrm>
          <a:prstGeom prst="rect">
            <a:avLst/>
          </a:prstGeom>
          <a:noFill/>
          <a:ln w="9525">
            <a:noFill/>
            <a:miter lim="800000"/>
            <a:headEnd/>
            <a:tailEnd/>
          </a:ln>
        </p:spPr>
        <p:txBody>
          <a:bodyPr wrap="none">
            <a:spAutoFit/>
          </a:bodyPr>
          <a:lstStyle/>
          <a:p>
            <a:r>
              <a:rPr lang="en-GB" dirty="0" smtClean="0">
                <a:solidFill>
                  <a:srgbClr val="000000"/>
                </a:solidFill>
              </a:rPr>
              <a:t>LUT</a:t>
            </a:r>
            <a:endParaRPr lang="en-US" dirty="0">
              <a:solidFill>
                <a:srgbClr val="000000"/>
              </a:solidFill>
            </a:endParaRPr>
          </a:p>
        </p:txBody>
      </p:sp>
      <p:cxnSp>
        <p:nvCxnSpPr>
          <p:cNvPr id="129" name="Straight Connector 31"/>
          <p:cNvCxnSpPr>
            <a:cxnSpLocks noChangeShapeType="1"/>
          </p:cNvCxnSpPr>
          <p:nvPr/>
        </p:nvCxnSpPr>
        <p:spPr bwMode="auto">
          <a:xfrm flipH="1" flipV="1">
            <a:off x="1152666" y="2603063"/>
            <a:ext cx="4146412" cy="1968"/>
          </a:xfrm>
          <a:prstGeom prst="line">
            <a:avLst/>
          </a:prstGeom>
          <a:noFill/>
          <a:ln w="19050" algn="ctr">
            <a:solidFill>
              <a:schemeClr val="tx1"/>
            </a:solidFill>
            <a:round/>
            <a:headEnd/>
            <a:tailEnd/>
          </a:ln>
        </p:spPr>
      </p:cxnSp>
      <p:cxnSp>
        <p:nvCxnSpPr>
          <p:cNvPr id="130" name="Straight Connector 30"/>
          <p:cNvCxnSpPr>
            <a:cxnSpLocks noChangeShapeType="1"/>
          </p:cNvCxnSpPr>
          <p:nvPr/>
        </p:nvCxnSpPr>
        <p:spPr bwMode="auto">
          <a:xfrm flipH="1" flipV="1">
            <a:off x="1152667" y="1856436"/>
            <a:ext cx="3714613" cy="3398"/>
          </a:xfrm>
          <a:prstGeom prst="line">
            <a:avLst/>
          </a:prstGeom>
          <a:noFill/>
          <a:ln w="19050" algn="ctr">
            <a:solidFill>
              <a:schemeClr val="tx1"/>
            </a:solidFill>
            <a:round/>
            <a:headEnd/>
            <a:tailEnd/>
          </a:ln>
        </p:spPr>
      </p:cxnSp>
      <p:sp>
        <p:nvSpPr>
          <p:cNvPr id="131" name="TextBox 56"/>
          <p:cNvSpPr txBox="1">
            <a:spLocks noChangeArrowheads="1"/>
          </p:cNvSpPr>
          <p:nvPr/>
        </p:nvSpPr>
        <p:spPr bwMode="auto">
          <a:xfrm>
            <a:off x="4515070" y="1480081"/>
            <a:ext cx="333746" cy="369332"/>
          </a:xfrm>
          <a:prstGeom prst="rect">
            <a:avLst/>
          </a:prstGeom>
          <a:noFill/>
          <a:ln w="9525">
            <a:noFill/>
            <a:miter lim="800000"/>
            <a:headEnd/>
            <a:tailEnd/>
          </a:ln>
        </p:spPr>
        <p:txBody>
          <a:bodyPr wrap="none">
            <a:spAutoFit/>
          </a:bodyPr>
          <a:lstStyle/>
          <a:p>
            <a:r>
              <a:rPr lang="en-GB" dirty="0" smtClean="0">
                <a:solidFill>
                  <a:srgbClr val="000000"/>
                </a:solidFill>
              </a:rPr>
              <a:t>I</a:t>
            </a:r>
            <a:r>
              <a:rPr lang="en-GB" baseline="-25000" dirty="0" smtClean="0">
                <a:solidFill>
                  <a:srgbClr val="000000"/>
                </a:solidFill>
              </a:rPr>
              <a:t>3</a:t>
            </a:r>
            <a:endParaRPr lang="en-US" baseline="-25000" dirty="0">
              <a:solidFill>
                <a:srgbClr val="000000"/>
              </a:solidFill>
            </a:endParaRPr>
          </a:p>
        </p:txBody>
      </p:sp>
      <p:cxnSp>
        <p:nvCxnSpPr>
          <p:cNvPr id="134" name="Straight Connector 104"/>
          <p:cNvCxnSpPr>
            <a:cxnSpLocks noChangeShapeType="1"/>
          </p:cNvCxnSpPr>
          <p:nvPr/>
        </p:nvCxnSpPr>
        <p:spPr bwMode="auto">
          <a:xfrm>
            <a:off x="5926141" y="2415365"/>
            <a:ext cx="0" cy="356285"/>
          </a:xfrm>
          <a:prstGeom prst="line">
            <a:avLst/>
          </a:prstGeom>
          <a:noFill/>
          <a:ln w="19050" algn="ctr">
            <a:solidFill>
              <a:schemeClr val="tx1"/>
            </a:solidFill>
            <a:round/>
            <a:headEnd/>
            <a:tailEnd/>
          </a:ln>
        </p:spPr>
      </p:cxnSp>
      <p:cxnSp>
        <p:nvCxnSpPr>
          <p:cNvPr id="143" name="Straight Connector 136"/>
          <p:cNvCxnSpPr>
            <a:cxnSpLocks noChangeShapeType="1"/>
          </p:cNvCxnSpPr>
          <p:nvPr/>
        </p:nvCxnSpPr>
        <p:spPr bwMode="auto">
          <a:xfrm rot="10800000">
            <a:off x="7629623" y="2811859"/>
            <a:ext cx="360363" cy="0"/>
          </a:xfrm>
          <a:prstGeom prst="line">
            <a:avLst/>
          </a:prstGeom>
          <a:noFill/>
          <a:ln w="19050" algn="ctr">
            <a:solidFill>
              <a:schemeClr val="tx1"/>
            </a:solidFill>
            <a:round/>
            <a:headEnd/>
            <a:tailEnd/>
          </a:ln>
        </p:spPr>
      </p:cxnSp>
      <p:cxnSp>
        <p:nvCxnSpPr>
          <p:cNvPr id="144" name="Straight Connector 136"/>
          <p:cNvCxnSpPr>
            <a:cxnSpLocks noChangeShapeType="1"/>
          </p:cNvCxnSpPr>
          <p:nvPr/>
        </p:nvCxnSpPr>
        <p:spPr bwMode="auto">
          <a:xfrm flipH="1">
            <a:off x="6816028" y="3180159"/>
            <a:ext cx="180182" cy="0"/>
          </a:xfrm>
          <a:prstGeom prst="line">
            <a:avLst/>
          </a:prstGeom>
          <a:noFill/>
          <a:ln w="19050" algn="ctr">
            <a:solidFill>
              <a:schemeClr val="tx1"/>
            </a:solidFill>
            <a:round/>
            <a:headEnd/>
            <a:tailEnd/>
          </a:ln>
        </p:spPr>
      </p:cxnSp>
      <p:sp>
        <p:nvSpPr>
          <p:cNvPr id="161" name="Flowchart: Manual Operation 160"/>
          <p:cNvSpPr/>
          <p:nvPr/>
        </p:nvSpPr>
        <p:spPr bwMode="auto">
          <a:xfrm rot="16200000">
            <a:off x="7808736" y="2499823"/>
            <a:ext cx="582571" cy="235935"/>
          </a:xfrm>
          <a:prstGeom prst="flowChartManualOperation">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62" name="Straight Connector 136"/>
          <p:cNvCxnSpPr>
            <a:cxnSpLocks noChangeShapeType="1"/>
          </p:cNvCxnSpPr>
          <p:nvPr/>
        </p:nvCxnSpPr>
        <p:spPr bwMode="auto">
          <a:xfrm rot="10800000">
            <a:off x="8225421" y="2603063"/>
            <a:ext cx="360363" cy="0"/>
          </a:xfrm>
          <a:prstGeom prst="line">
            <a:avLst/>
          </a:prstGeom>
          <a:noFill/>
          <a:ln w="19050" algn="ctr">
            <a:solidFill>
              <a:schemeClr val="tx1"/>
            </a:solidFill>
            <a:round/>
            <a:headEnd/>
            <a:tailEnd/>
          </a:ln>
        </p:spPr>
      </p:cxnSp>
      <p:cxnSp>
        <p:nvCxnSpPr>
          <p:cNvPr id="163" name="Straight Connector 136"/>
          <p:cNvCxnSpPr>
            <a:cxnSpLocks noChangeShapeType="1"/>
          </p:cNvCxnSpPr>
          <p:nvPr/>
        </p:nvCxnSpPr>
        <p:spPr bwMode="auto">
          <a:xfrm flipV="1">
            <a:off x="8100021" y="2850642"/>
            <a:ext cx="3070" cy="311753"/>
          </a:xfrm>
          <a:prstGeom prst="line">
            <a:avLst/>
          </a:prstGeom>
          <a:noFill/>
          <a:ln w="19050" algn="ctr">
            <a:solidFill>
              <a:schemeClr val="tx1"/>
            </a:solidFill>
            <a:round/>
            <a:headEnd/>
            <a:tailEnd/>
          </a:ln>
        </p:spPr>
      </p:cxnSp>
      <p:sp>
        <p:nvSpPr>
          <p:cNvPr id="165" name="Rectangle 132"/>
          <p:cNvSpPr>
            <a:spLocks noChangeArrowheads="1"/>
          </p:cNvSpPr>
          <p:nvPr/>
        </p:nvSpPr>
        <p:spPr bwMode="auto">
          <a:xfrm>
            <a:off x="8021494" y="3162395"/>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66" name="TextBox 165"/>
          <p:cNvSpPr txBox="1"/>
          <p:nvPr/>
        </p:nvSpPr>
        <p:spPr bwMode="auto">
          <a:xfrm>
            <a:off x="6266268" y="4350953"/>
            <a:ext cx="1433110" cy="2062103"/>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0000  0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0001  0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0010  0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0011  1</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0100  0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0101  0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0110  0</a:t>
            </a:r>
            <a:endParaRPr lang="en-GB" sz="1600" dirty="0">
              <a:latin typeface="Courier New" panose="02070309020205020404" pitchFamily="49" charset="0"/>
              <a:cs typeface="Courier New" panose="02070309020205020404" pitchFamily="49" charset="0"/>
            </a:endParaRPr>
          </a:p>
          <a:p>
            <a:pPr algn="l"/>
            <a:r>
              <a:rPr lang="en-GB" sz="1600" dirty="0" smtClean="0">
                <a:latin typeface="Courier New" panose="02070309020205020404" pitchFamily="49" charset="0"/>
                <a:cs typeface="Courier New" panose="02070309020205020404" pitchFamily="49" charset="0"/>
              </a:rPr>
              <a:t>0111  1</a:t>
            </a:r>
            <a:endParaRPr lang="en-GB" sz="1600" dirty="0">
              <a:latin typeface="Courier New" panose="02070309020205020404" pitchFamily="49" charset="0"/>
              <a:cs typeface="Courier New" panose="02070309020205020404" pitchFamily="49" charset="0"/>
            </a:endParaRPr>
          </a:p>
        </p:txBody>
      </p:sp>
      <p:sp>
        <p:nvSpPr>
          <p:cNvPr id="167" name="Rectangle 132"/>
          <p:cNvSpPr>
            <a:spLocks noChangeArrowheads="1"/>
          </p:cNvSpPr>
          <p:nvPr/>
        </p:nvSpPr>
        <p:spPr bwMode="auto">
          <a:xfrm>
            <a:off x="5133610" y="3787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68" name="Rectangle 132"/>
          <p:cNvSpPr>
            <a:spLocks noChangeArrowheads="1"/>
          </p:cNvSpPr>
          <p:nvPr/>
        </p:nvSpPr>
        <p:spPr bwMode="auto">
          <a:xfrm>
            <a:off x="5350304" y="378922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69" name="Rectangle 132"/>
          <p:cNvSpPr>
            <a:spLocks noChangeArrowheads="1"/>
          </p:cNvSpPr>
          <p:nvPr/>
        </p:nvSpPr>
        <p:spPr bwMode="auto">
          <a:xfrm>
            <a:off x="5566998" y="378922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0" name="Rectangle 132"/>
          <p:cNvSpPr>
            <a:spLocks noChangeArrowheads="1"/>
          </p:cNvSpPr>
          <p:nvPr/>
        </p:nvSpPr>
        <p:spPr bwMode="auto">
          <a:xfrm>
            <a:off x="5783692" y="379141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1" name="Rectangle 132"/>
          <p:cNvSpPr>
            <a:spLocks noChangeArrowheads="1"/>
          </p:cNvSpPr>
          <p:nvPr/>
        </p:nvSpPr>
        <p:spPr bwMode="auto">
          <a:xfrm>
            <a:off x="5133610" y="4003135"/>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2" name="Rectangle 132"/>
          <p:cNvSpPr>
            <a:spLocks noChangeArrowheads="1"/>
          </p:cNvSpPr>
          <p:nvPr/>
        </p:nvSpPr>
        <p:spPr bwMode="auto">
          <a:xfrm>
            <a:off x="5350304" y="400532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3" name="Rectangle 132"/>
          <p:cNvSpPr>
            <a:spLocks noChangeArrowheads="1"/>
          </p:cNvSpPr>
          <p:nvPr/>
        </p:nvSpPr>
        <p:spPr bwMode="auto">
          <a:xfrm>
            <a:off x="5566998" y="400532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4" name="Rectangle 132"/>
          <p:cNvSpPr>
            <a:spLocks noChangeArrowheads="1"/>
          </p:cNvSpPr>
          <p:nvPr/>
        </p:nvSpPr>
        <p:spPr bwMode="auto">
          <a:xfrm>
            <a:off x="5783692" y="400751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5" name="Rectangle 132"/>
          <p:cNvSpPr>
            <a:spLocks noChangeArrowheads="1"/>
          </p:cNvSpPr>
          <p:nvPr/>
        </p:nvSpPr>
        <p:spPr bwMode="auto">
          <a:xfrm>
            <a:off x="5133610" y="4219234"/>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6" name="Rectangle 132"/>
          <p:cNvSpPr>
            <a:spLocks noChangeArrowheads="1"/>
          </p:cNvSpPr>
          <p:nvPr/>
        </p:nvSpPr>
        <p:spPr bwMode="auto">
          <a:xfrm>
            <a:off x="5350304" y="422142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7" name="Rectangle 132"/>
          <p:cNvSpPr>
            <a:spLocks noChangeArrowheads="1"/>
          </p:cNvSpPr>
          <p:nvPr/>
        </p:nvSpPr>
        <p:spPr bwMode="auto">
          <a:xfrm>
            <a:off x="5566998" y="4221422"/>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8" name="Rectangle 132"/>
          <p:cNvSpPr>
            <a:spLocks noChangeArrowheads="1"/>
          </p:cNvSpPr>
          <p:nvPr/>
        </p:nvSpPr>
        <p:spPr bwMode="auto">
          <a:xfrm>
            <a:off x="5783692" y="422361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79" name="Rectangle 132"/>
          <p:cNvSpPr>
            <a:spLocks noChangeArrowheads="1"/>
          </p:cNvSpPr>
          <p:nvPr/>
        </p:nvSpPr>
        <p:spPr bwMode="auto">
          <a:xfrm>
            <a:off x="5133610" y="4435333"/>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0" name="Rectangle 132"/>
          <p:cNvSpPr>
            <a:spLocks noChangeArrowheads="1"/>
          </p:cNvSpPr>
          <p:nvPr/>
        </p:nvSpPr>
        <p:spPr bwMode="auto">
          <a:xfrm>
            <a:off x="5350304" y="443752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1" name="Rectangle 132"/>
          <p:cNvSpPr>
            <a:spLocks noChangeArrowheads="1"/>
          </p:cNvSpPr>
          <p:nvPr/>
        </p:nvSpPr>
        <p:spPr bwMode="auto">
          <a:xfrm>
            <a:off x="5566998" y="443752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2" name="Rectangle 132"/>
          <p:cNvSpPr>
            <a:spLocks noChangeArrowheads="1"/>
          </p:cNvSpPr>
          <p:nvPr/>
        </p:nvSpPr>
        <p:spPr bwMode="auto">
          <a:xfrm>
            <a:off x="5783692" y="4439709"/>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183" name="Down Arrow 182"/>
          <p:cNvSpPr/>
          <p:nvPr/>
        </p:nvSpPr>
        <p:spPr bwMode="auto">
          <a:xfrm rot="10800000">
            <a:off x="5266777" y="3372810"/>
            <a:ext cx="464258" cy="269874"/>
          </a:xfrm>
          <a:prstGeom prst="down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85" name="Straight Connector 61"/>
          <p:cNvCxnSpPr>
            <a:cxnSpLocks noChangeShapeType="1"/>
          </p:cNvCxnSpPr>
          <p:nvPr/>
        </p:nvCxnSpPr>
        <p:spPr bwMode="auto">
          <a:xfrm flipV="1">
            <a:off x="6279655" y="4350779"/>
            <a:ext cx="1006481" cy="174"/>
          </a:xfrm>
          <a:prstGeom prst="line">
            <a:avLst/>
          </a:prstGeom>
          <a:noFill/>
          <a:ln w="6350" algn="ctr">
            <a:solidFill>
              <a:schemeClr val="tx1"/>
            </a:solidFill>
            <a:round/>
            <a:headEnd/>
            <a:tailEnd/>
          </a:ln>
        </p:spPr>
      </p:cxnSp>
      <p:sp>
        <p:nvSpPr>
          <p:cNvPr id="186" name="TextBox 185"/>
          <p:cNvSpPr txBox="1"/>
          <p:nvPr/>
        </p:nvSpPr>
        <p:spPr bwMode="auto">
          <a:xfrm>
            <a:off x="6279655" y="3814583"/>
            <a:ext cx="1433110" cy="584775"/>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IIII</a:t>
            </a:r>
          </a:p>
          <a:p>
            <a:pPr algn="l"/>
            <a:r>
              <a:rPr lang="en-GB" sz="1600" dirty="0" smtClean="0">
                <a:latin typeface="Courier New" panose="02070309020205020404" pitchFamily="49" charset="0"/>
                <a:cs typeface="Courier New" panose="02070309020205020404" pitchFamily="49" charset="0"/>
              </a:rPr>
              <a:t>3210  O</a:t>
            </a:r>
          </a:p>
        </p:txBody>
      </p:sp>
      <p:cxnSp>
        <p:nvCxnSpPr>
          <p:cNvPr id="188" name="Straight Connector 61"/>
          <p:cNvCxnSpPr>
            <a:cxnSpLocks noChangeShapeType="1"/>
          </p:cNvCxnSpPr>
          <p:nvPr/>
        </p:nvCxnSpPr>
        <p:spPr bwMode="auto">
          <a:xfrm flipV="1">
            <a:off x="6951760" y="3859950"/>
            <a:ext cx="0" cy="2479742"/>
          </a:xfrm>
          <a:prstGeom prst="line">
            <a:avLst/>
          </a:prstGeom>
          <a:noFill/>
          <a:ln w="6350" algn="ctr">
            <a:solidFill>
              <a:schemeClr val="tx1"/>
            </a:solidFill>
            <a:round/>
            <a:headEnd/>
            <a:tailEnd/>
          </a:ln>
        </p:spPr>
      </p:cxnSp>
      <p:sp>
        <p:nvSpPr>
          <p:cNvPr id="201" name="TextBox 142"/>
          <p:cNvSpPr txBox="1">
            <a:spLocks noChangeArrowheads="1"/>
          </p:cNvSpPr>
          <p:nvPr/>
        </p:nvSpPr>
        <p:spPr bwMode="auto">
          <a:xfrm>
            <a:off x="3594991" y="4935573"/>
            <a:ext cx="2766454" cy="923330"/>
          </a:xfrm>
          <a:prstGeom prst="rect">
            <a:avLst/>
          </a:prstGeom>
          <a:noFill/>
          <a:ln w="9525">
            <a:noFill/>
            <a:miter lim="800000"/>
            <a:headEnd/>
            <a:tailEnd/>
          </a:ln>
        </p:spPr>
        <p:txBody>
          <a:bodyPr wrap="square">
            <a:spAutoFit/>
          </a:bodyPr>
          <a:lstStyle/>
          <a:p>
            <a:pPr algn="l"/>
            <a:r>
              <a:rPr lang="en-GB" dirty="0" smtClean="0"/>
              <a:t>Each Look Up Table (LUT) is just a good old fashioned truth table</a:t>
            </a:r>
            <a:endParaRPr lang="en-US" sz="1800" dirty="0"/>
          </a:p>
        </p:txBody>
      </p:sp>
      <p:sp>
        <p:nvSpPr>
          <p:cNvPr id="202" name="TextBox 142"/>
          <p:cNvSpPr txBox="1">
            <a:spLocks noChangeArrowheads="1"/>
          </p:cNvSpPr>
          <p:nvPr/>
        </p:nvSpPr>
        <p:spPr bwMode="auto">
          <a:xfrm>
            <a:off x="6598928" y="1289014"/>
            <a:ext cx="2227673" cy="646331"/>
          </a:xfrm>
          <a:prstGeom prst="rect">
            <a:avLst/>
          </a:prstGeom>
          <a:noFill/>
          <a:ln w="9525">
            <a:noFill/>
            <a:miter lim="800000"/>
            <a:headEnd/>
            <a:tailEnd/>
          </a:ln>
        </p:spPr>
        <p:txBody>
          <a:bodyPr wrap="square">
            <a:spAutoFit/>
          </a:bodyPr>
          <a:lstStyle/>
          <a:p>
            <a:r>
              <a:rPr lang="en-GB" dirty="0" smtClean="0"/>
              <a:t>Is the flip-flop used or bypassed?</a:t>
            </a:r>
            <a:endParaRPr lang="en-US" sz="1800" dirty="0"/>
          </a:p>
        </p:txBody>
      </p:sp>
      <p:cxnSp>
        <p:nvCxnSpPr>
          <p:cNvPr id="203" name="Straight Connector 136"/>
          <p:cNvCxnSpPr>
            <a:cxnSpLocks noChangeShapeType="1"/>
            <a:stCxn id="161" idx="2"/>
          </p:cNvCxnSpPr>
          <p:nvPr/>
        </p:nvCxnSpPr>
        <p:spPr bwMode="auto">
          <a:xfrm flipH="1">
            <a:off x="7997911" y="2617790"/>
            <a:ext cx="220078" cy="191442"/>
          </a:xfrm>
          <a:prstGeom prst="line">
            <a:avLst/>
          </a:prstGeom>
          <a:noFill/>
          <a:ln w="19050" algn="ctr">
            <a:solidFill>
              <a:schemeClr val="tx1"/>
            </a:solidFill>
            <a:prstDash val="sysDash"/>
            <a:round/>
            <a:headEnd/>
            <a:tailEnd/>
          </a:ln>
        </p:spPr>
      </p:cxnSp>
      <p:sp>
        <p:nvSpPr>
          <p:cNvPr id="81" name="Rectangle 49"/>
          <p:cNvSpPr>
            <a:spLocks noChangeArrowheads="1"/>
          </p:cNvSpPr>
          <p:nvPr/>
        </p:nvSpPr>
        <p:spPr bwMode="auto">
          <a:xfrm>
            <a:off x="4867277" y="1696227"/>
            <a:ext cx="1263259" cy="1530350"/>
          </a:xfrm>
          <a:prstGeom prst="rect">
            <a:avLst/>
          </a:prstGeom>
          <a:noFill/>
          <a:ln w="19050" algn="ctr">
            <a:solidFill>
              <a:schemeClr val="accent4">
                <a:lumMod val="60000"/>
                <a:lumOff val="40000"/>
              </a:schemeClr>
            </a:solidFill>
            <a:prstDash val="solid"/>
            <a:round/>
            <a:headEnd/>
            <a:tailEnd/>
          </a:ln>
        </p:spPr>
        <p:txBody>
          <a:bodyPr anchor="ctr"/>
          <a:lstStyle/>
          <a:p>
            <a:endParaRPr lang="en-US">
              <a:solidFill>
                <a:srgbClr val="000000"/>
              </a:solidFill>
            </a:endParaRPr>
          </a:p>
        </p:txBody>
      </p:sp>
      <p:sp>
        <p:nvSpPr>
          <p:cNvPr id="207" name="Right Brace 206"/>
          <p:cNvSpPr/>
          <p:nvPr/>
        </p:nvSpPr>
        <p:spPr bwMode="auto">
          <a:xfrm>
            <a:off x="7340600" y="4435333"/>
            <a:ext cx="203199" cy="885967"/>
          </a:xfrm>
          <a:prstGeom prst="rightBrac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08" name="Rectangle 49"/>
          <p:cNvSpPr>
            <a:spLocks noChangeArrowheads="1"/>
          </p:cNvSpPr>
          <p:nvPr/>
        </p:nvSpPr>
        <p:spPr bwMode="auto">
          <a:xfrm>
            <a:off x="879617" y="1480081"/>
            <a:ext cx="2701794" cy="1607399"/>
          </a:xfrm>
          <a:prstGeom prst="rect">
            <a:avLst/>
          </a:prstGeom>
          <a:noFill/>
          <a:ln w="19050" algn="ctr">
            <a:solidFill>
              <a:schemeClr val="accent4">
                <a:lumMod val="60000"/>
                <a:lumOff val="40000"/>
              </a:schemeClr>
            </a:solidFill>
            <a:prstDash val="solid"/>
            <a:round/>
            <a:headEnd/>
            <a:tailEnd/>
          </a:ln>
        </p:spPr>
        <p:txBody>
          <a:bodyPr anchor="ctr"/>
          <a:lstStyle/>
          <a:p>
            <a:endParaRPr lang="en-US">
              <a:solidFill>
                <a:srgbClr val="000000"/>
              </a:solidFill>
            </a:endParaRPr>
          </a:p>
        </p:txBody>
      </p:sp>
      <p:sp>
        <p:nvSpPr>
          <p:cNvPr id="212" name="Rectangle 132"/>
          <p:cNvSpPr>
            <a:spLocks noChangeArrowheads="1"/>
          </p:cNvSpPr>
          <p:nvPr/>
        </p:nvSpPr>
        <p:spPr bwMode="auto">
          <a:xfrm>
            <a:off x="3304596"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17" name="Straight Connector 61"/>
          <p:cNvCxnSpPr>
            <a:cxnSpLocks noChangeShapeType="1"/>
          </p:cNvCxnSpPr>
          <p:nvPr/>
        </p:nvCxnSpPr>
        <p:spPr bwMode="auto">
          <a:xfrm>
            <a:off x="3036036" y="1660559"/>
            <a:ext cx="197779" cy="24636"/>
          </a:xfrm>
          <a:prstGeom prst="line">
            <a:avLst/>
          </a:prstGeom>
          <a:noFill/>
          <a:ln w="19050" algn="ctr">
            <a:solidFill>
              <a:schemeClr val="tx1"/>
            </a:solidFill>
            <a:round/>
            <a:headEnd/>
            <a:tailEnd/>
          </a:ln>
        </p:spPr>
      </p:cxnSp>
      <p:cxnSp>
        <p:nvCxnSpPr>
          <p:cNvPr id="222" name="Straight Connector 61"/>
          <p:cNvCxnSpPr>
            <a:cxnSpLocks noChangeShapeType="1"/>
          </p:cNvCxnSpPr>
          <p:nvPr/>
        </p:nvCxnSpPr>
        <p:spPr bwMode="auto">
          <a:xfrm>
            <a:off x="2979222" y="1606631"/>
            <a:ext cx="59661" cy="55617"/>
          </a:xfrm>
          <a:prstGeom prst="line">
            <a:avLst/>
          </a:prstGeom>
          <a:noFill/>
          <a:ln w="19050" algn="ctr">
            <a:solidFill>
              <a:schemeClr val="tx1"/>
            </a:solidFill>
            <a:round/>
            <a:headEnd/>
            <a:tailEnd/>
          </a:ln>
        </p:spPr>
      </p:cxnSp>
      <p:cxnSp>
        <p:nvCxnSpPr>
          <p:cNvPr id="224" name="Straight Connector 61"/>
          <p:cNvCxnSpPr>
            <a:cxnSpLocks noChangeShapeType="1"/>
          </p:cNvCxnSpPr>
          <p:nvPr/>
        </p:nvCxnSpPr>
        <p:spPr bwMode="auto">
          <a:xfrm>
            <a:off x="3161599" y="1788215"/>
            <a:ext cx="59661" cy="55617"/>
          </a:xfrm>
          <a:prstGeom prst="line">
            <a:avLst/>
          </a:prstGeom>
          <a:noFill/>
          <a:ln w="19050" algn="ctr">
            <a:solidFill>
              <a:schemeClr val="tx1"/>
            </a:solidFill>
            <a:round/>
            <a:headEnd/>
            <a:tailEnd/>
          </a:ln>
        </p:spPr>
      </p:cxnSp>
      <p:sp>
        <p:nvSpPr>
          <p:cNvPr id="228" name="Freeform 227"/>
          <p:cNvSpPr/>
          <p:nvPr/>
        </p:nvSpPr>
        <p:spPr bwMode="auto">
          <a:xfrm rot="20797154">
            <a:off x="3131594"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33" name="Rectangle 132"/>
          <p:cNvSpPr>
            <a:spLocks noChangeArrowheads="1"/>
          </p:cNvSpPr>
          <p:nvPr/>
        </p:nvSpPr>
        <p:spPr bwMode="auto">
          <a:xfrm>
            <a:off x="3306549"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34" name="Straight Connector 61"/>
          <p:cNvCxnSpPr>
            <a:cxnSpLocks noChangeShapeType="1"/>
          </p:cNvCxnSpPr>
          <p:nvPr/>
        </p:nvCxnSpPr>
        <p:spPr bwMode="auto">
          <a:xfrm>
            <a:off x="3037989" y="2014158"/>
            <a:ext cx="197779" cy="24636"/>
          </a:xfrm>
          <a:prstGeom prst="line">
            <a:avLst/>
          </a:prstGeom>
          <a:noFill/>
          <a:ln w="19050" algn="ctr">
            <a:solidFill>
              <a:schemeClr val="tx1"/>
            </a:solidFill>
            <a:round/>
            <a:headEnd/>
            <a:tailEnd/>
          </a:ln>
        </p:spPr>
      </p:cxnSp>
      <p:cxnSp>
        <p:nvCxnSpPr>
          <p:cNvPr id="235" name="Straight Connector 61"/>
          <p:cNvCxnSpPr>
            <a:cxnSpLocks noChangeShapeType="1"/>
          </p:cNvCxnSpPr>
          <p:nvPr/>
        </p:nvCxnSpPr>
        <p:spPr bwMode="auto">
          <a:xfrm>
            <a:off x="2981175" y="1960230"/>
            <a:ext cx="59661" cy="55617"/>
          </a:xfrm>
          <a:prstGeom prst="line">
            <a:avLst/>
          </a:prstGeom>
          <a:noFill/>
          <a:ln w="19050" algn="ctr">
            <a:solidFill>
              <a:schemeClr val="tx1"/>
            </a:solidFill>
            <a:round/>
            <a:headEnd/>
            <a:tailEnd/>
          </a:ln>
        </p:spPr>
      </p:cxnSp>
      <p:cxnSp>
        <p:nvCxnSpPr>
          <p:cNvPr id="236" name="Straight Connector 61"/>
          <p:cNvCxnSpPr>
            <a:cxnSpLocks noChangeShapeType="1"/>
          </p:cNvCxnSpPr>
          <p:nvPr/>
        </p:nvCxnSpPr>
        <p:spPr bwMode="auto">
          <a:xfrm>
            <a:off x="3163552" y="2141814"/>
            <a:ext cx="59661" cy="55617"/>
          </a:xfrm>
          <a:prstGeom prst="line">
            <a:avLst/>
          </a:prstGeom>
          <a:noFill/>
          <a:ln w="19050" algn="ctr">
            <a:solidFill>
              <a:schemeClr val="tx1"/>
            </a:solidFill>
            <a:round/>
            <a:headEnd/>
            <a:tailEnd/>
          </a:ln>
        </p:spPr>
      </p:cxnSp>
      <p:sp>
        <p:nvSpPr>
          <p:cNvPr id="237" name="Freeform 236"/>
          <p:cNvSpPr/>
          <p:nvPr/>
        </p:nvSpPr>
        <p:spPr bwMode="auto">
          <a:xfrm rot="20797154">
            <a:off x="3133547"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38" name="Rectangle 132"/>
          <p:cNvSpPr>
            <a:spLocks noChangeArrowheads="1"/>
          </p:cNvSpPr>
          <p:nvPr/>
        </p:nvSpPr>
        <p:spPr bwMode="auto">
          <a:xfrm>
            <a:off x="3304596"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39" name="Straight Connector 61"/>
          <p:cNvCxnSpPr>
            <a:cxnSpLocks noChangeShapeType="1"/>
          </p:cNvCxnSpPr>
          <p:nvPr/>
        </p:nvCxnSpPr>
        <p:spPr bwMode="auto">
          <a:xfrm>
            <a:off x="3036036" y="2409684"/>
            <a:ext cx="197779" cy="24636"/>
          </a:xfrm>
          <a:prstGeom prst="line">
            <a:avLst/>
          </a:prstGeom>
          <a:noFill/>
          <a:ln w="19050" algn="ctr">
            <a:solidFill>
              <a:schemeClr val="tx1"/>
            </a:solidFill>
            <a:round/>
            <a:headEnd/>
            <a:tailEnd/>
          </a:ln>
        </p:spPr>
      </p:cxnSp>
      <p:cxnSp>
        <p:nvCxnSpPr>
          <p:cNvPr id="240" name="Straight Connector 61"/>
          <p:cNvCxnSpPr>
            <a:cxnSpLocks noChangeShapeType="1"/>
          </p:cNvCxnSpPr>
          <p:nvPr/>
        </p:nvCxnSpPr>
        <p:spPr bwMode="auto">
          <a:xfrm>
            <a:off x="2979222" y="2355756"/>
            <a:ext cx="59661" cy="55617"/>
          </a:xfrm>
          <a:prstGeom prst="line">
            <a:avLst/>
          </a:prstGeom>
          <a:noFill/>
          <a:ln w="19050" algn="ctr">
            <a:solidFill>
              <a:schemeClr val="tx1"/>
            </a:solidFill>
            <a:round/>
            <a:headEnd/>
            <a:tailEnd/>
          </a:ln>
        </p:spPr>
      </p:cxnSp>
      <p:cxnSp>
        <p:nvCxnSpPr>
          <p:cNvPr id="241" name="Straight Connector 61"/>
          <p:cNvCxnSpPr>
            <a:cxnSpLocks noChangeShapeType="1"/>
          </p:cNvCxnSpPr>
          <p:nvPr/>
        </p:nvCxnSpPr>
        <p:spPr bwMode="auto">
          <a:xfrm>
            <a:off x="3161599" y="2537340"/>
            <a:ext cx="59661" cy="55617"/>
          </a:xfrm>
          <a:prstGeom prst="line">
            <a:avLst/>
          </a:prstGeom>
          <a:noFill/>
          <a:ln w="19050" algn="ctr">
            <a:solidFill>
              <a:schemeClr val="tx1"/>
            </a:solidFill>
            <a:round/>
            <a:headEnd/>
            <a:tailEnd/>
          </a:ln>
        </p:spPr>
      </p:cxnSp>
      <p:sp>
        <p:nvSpPr>
          <p:cNvPr id="242" name="Freeform 241"/>
          <p:cNvSpPr/>
          <p:nvPr/>
        </p:nvSpPr>
        <p:spPr bwMode="auto">
          <a:xfrm rot="20797154">
            <a:off x="3131594"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43" name="Rectangle 132"/>
          <p:cNvSpPr>
            <a:spLocks noChangeArrowheads="1"/>
          </p:cNvSpPr>
          <p:nvPr/>
        </p:nvSpPr>
        <p:spPr bwMode="auto">
          <a:xfrm>
            <a:off x="3299361"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44" name="Straight Connector 61"/>
          <p:cNvCxnSpPr>
            <a:cxnSpLocks noChangeShapeType="1"/>
          </p:cNvCxnSpPr>
          <p:nvPr/>
        </p:nvCxnSpPr>
        <p:spPr bwMode="auto">
          <a:xfrm>
            <a:off x="3030801" y="2757724"/>
            <a:ext cx="197779" cy="24636"/>
          </a:xfrm>
          <a:prstGeom prst="line">
            <a:avLst/>
          </a:prstGeom>
          <a:noFill/>
          <a:ln w="19050" algn="ctr">
            <a:solidFill>
              <a:schemeClr val="tx1"/>
            </a:solidFill>
            <a:round/>
            <a:headEnd/>
            <a:tailEnd/>
          </a:ln>
        </p:spPr>
      </p:cxnSp>
      <p:cxnSp>
        <p:nvCxnSpPr>
          <p:cNvPr id="245" name="Straight Connector 61"/>
          <p:cNvCxnSpPr>
            <a:cxnSpLocks noChangeShapeType="1"/>
          </p:cNvCxnSpPr>
          <p:nvPr/>
        </p:nvCxnSpPr>
        <p:spPr bwMode="auto">
          <a:xfrm>
            <a:off x="2973987" y="2703796"/>
            <a:ext cx="59661" cy="55617"/>
          </a:xfrm>
          <a:prstGeom prst="line">
            <a:avLst/>
          </a:prstGeom>
          <a:noFill/>
          <a:ln w="19050" algn="ctr">
            <a:solidFill>
              <a:schemeClr val="tx1"/>
            </a:solidFill>
            <a:round/>
            <a:headEnd/>
            <a:tailEnd/>
          </a:ln>
        </p:spPr>
      </p:cxnSp>
      <p:cxnSp>
        <p:nvCxnSpPr>
          <p:cNvPr id="246" name="Straight Connector 61"/>
          <p:cNvCxnSpPr>
            <a:cxnSpLocks noChangeShapeType="1"/>
          </p:cNvCxnSpPr>
          <p:nvPr/>
        </p:nvCxnSpPr>
        <p:spPr bwMode="auto">
          <a:xfrm>
            <a:off x="3156364" y="2885380"/>
            <a:ext cx="59661" cy="55617"/>
          </a:xfrm>
          <a:prstGeom prst="line">
            <a:avLst/>
          </a:prstGeom>
          <a:noFill/>
          <a:ln w="19050" algn="ctr">
            <a:solidFill>
              <a:schemeClr val="tx1"/>
            </a:solidFill>
            <a:round/>
            <a:headEnd/>
            <a:tailEnd/>
          </a:ln>
        </p:spPr>
      </p:cxnSp>
      <p:sp>
        <p:nvSpPr>
          <p:cNvPr id="247" name="Freeform 246"/>
          <p:cNvSpPr/>
          <p:nvPr/>
        </p:nvSpPr>
        <p:spPr bwMode="auto">
          <a:xfrm rot="20797154">
            <a:off x="3126359"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48" name="Straight Connector 61"/>
          <p:cNvCxnSpPr>
            <a:cxnSpLocks noChangeShapeType="1"/>
          </p:cNvCxnSpPr>
          <p:nvPr/>
        </p:nvCxnSpPr>
        <p:spPr bwMode="auto">
          <a:xfrm>
            <a:off x="2324458" y="1289014"/>
            <a:ext cx="292" cy="5124042"/>
          </a:xfrm>
          <a:prstGeom prst="line">
            <a:avLst/>
          </a:prstGeom>
          <a:noFill/>
          <a:ln w="19050" algn="ctr">
            <a:solidFill>
              <a:schemeClr val="tx1"/>
            </a:solidFill>
            <a:round/>
            <a:headEnd/>
            <a:tailEnd/>
          </a:ln>
        </p:spPr>
      </p:cxnSp>
      <p:sp>
        <p:nvSpPr>
          <p:cNvPr id="249" name="Rectangle 132"/>
          <p:cNvSpPr>
            <a:spLocks noChangeArrowheads="1"/>
          </p:cNvSpPr>
          <p:nvPr/>
        </p:nvSpPr>
        <p:spPr bwMode="auto">
          <a:xfrm>
            <a:off x="2657557"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50" name="Straight Connector 61"/>
          <p:cNvCxnSpPr>
            <a:cxnSpLocks noChangeShapeType="1"/>
          </p:cNvCxnSpPr>
          <p:nvPr/>
        </p:nvCxnSpPr>
        <p:spPr bwMode="auto">
          <a:xfrm>
            <a:off x="2388997" y="1660559"/>
            <a:ext cx="197779" cy="24636"/>
          </a:xfrm>
          <a:prstGeom prst="line">
            <a:avLst/>
          </a:prstGeom>
          <a:noFill/>
          <a:ln w="19050" algn="ctr">
            <a:solidFill>
              <a:schemeClr val="tx1"/>
            </a:solidFill>
            <a:round/>
            <a:headEnd/>
            <a:tailEnd/>
          </a:ln>
        </p:spPr>
      </p:cxnSp>
      <p:cxnSp>
        <p:nvCxnSpPr>
          <p:cNvPr id="251" name="Straight Connector 61"/>
          <p:cNvCxnSpPr>
            <a:cxnSpLocks noChangeShapeType="1"/>
          </p:cNvCxnSpPr>
          <p:nvPr/>
        </p:nvCxnSpPr>
        <p:spPr bwMode="auto">
          <a:xfrm>
            <a:off x="2332183" y="1606631"/>
            <a:ext cx="59661" cy="55617"/>
          </a:xfrm>
          <a:prstGeom prst="line">
            <a:avLst/>
          </a:prstGeom>
          <a:noFill/>
          <a:ln w="19050" algn="ctr">
            <a:solidFill>
              <a:schemeClr val="tx1"/>
            </a:solidFill>
            <a:round/>
            <a:headEnd/>
            <a:tailEnd/>
          </a:ln>
        </p:spPr>
      </p:cxnSp>
      <p:cxnSp>
        <p:nvCxnSpPr>
          <p:cNvPr id="252" name="Straight Connector 61"/>
          <p:cNvCxnSpPr>
            <a:cxnSpLocks noChangeShapeType="1"/>
          </p:cNvCxnSpPr>
          <p:nvPr/>
        </p:nvCxnSpPr>
        <p:spPr bwMode="auto">
          <a:xfrm>
            <a:off x="2514560" y="1788215"/>
            <a:ext cx="59661" cy="55617"/>
          </a:xfrm>
          <a:prstGeom prst="line">
            <a:avLst/>
          </a:prstGeom>
          <a:noFill/>
          <a:ln w="19050" algn="ctr">
            <a:solidFill>
              <a:schemeClr val="tx1"/>
            </a:solidFill>
            <a:round/>
            <a:headEnd/>
            <a:tailEnd/>
          </a:ln>
        </p:spPr>
      </p:cxnSp>
      <p:sp>
        <p:nvSpPr>
          <p:cNvPr id="253" name="Freeform 252"/>
          <p:cNvSpPr/>
          <p:nvPr/>
        </p:nvSpPr>
        <p:spPr bwMode="auto">
          <a:xfrm rot="20797154">
            <a:off x="2484555"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54" name="Rectangle 132"/>
          <p:cNvSpPr>
            <a:spLocks noChangeArrowheads="1"/>
          </p:cNvSpPr>
          <p:nvPr/>
        </p:nvSpPr>
        <p:spPr bwMode="auto">
          <a:xfrm>
            <a:off x="2659510"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55" name="Straight Connector 61"/>
          <p:cNvCxnSpPr>
            <a:cxnSpLocks noChangeShapeType="1"/>
          </p:cNvCxnSpPr>
          <p:nvPr/>
        </p:nvCxnSpPr>
        <p:spPr bwMode="auto">
          <a:xfrm>
            <a:off x="2390950" y="2014158"/>
            <a:ext cx="197779" cy="24636"/>
          </a:xfrm>
          <a:prstGeom prst="line">
            <a:avLst/>
          </a:prstGeom>
          <a:noFill/>
          <a:ln w="19050" algn="ctr">
            <a:solidFill>
              <a:schemeClr val="tx1"/>
            </a:solidFill>
            <a:round/>
            <a:headEnd/>
            <a:tailEnd/>
          </a:ln>
        </p:spPr>
      </p:cxnSp>
      <p:cxnSp>
        <p:nvCxnSpPr>
          <p:cNvPr id="256" name="Straight Connector 61"/>
          <p:cNvCxnSpPr>
            <a:cxnSpLocks noChangeShapeType="1"/>
          </p:cNvCxnSpPr>
          <p:nvPr/>
        </p:nvCxnSpPr>
        <p:spPr bwMode="auto">
          <a:xfrm>
            <a:off x="2334136" y="1960230"/>
            <a:ext cx="59661" cy="55617"/>
          </a:xfrm>
          <a:prstGeom prst="line">
            <a:avLst/>
          </a:prstGeom>
          <a:noFill/>
          <a:ln w="19050" algn="ctr">
            <a:solidFill>
              <a:schemeClr val="tx1"/>
            </a:solidFill>
            <a:round/>
            <a:headEnd/>
            <a:tailEnd/>
          </a:ln>
        </p:spPr>
      </p:cxnSp>
      <p:cxnSp>
        <p:nvCxnSpPr>
          <p:cNvPr id="257" name="Straight Connector 61"/>
          <p:cNvCxnSpPr>
            <a:cxnSpLocks noChangeShapeType="1"/>
          </p:cNvCxnSpPr>
          <p:nvPr/>
        </p:nvCxnSpPr>
        <p:spPr bwMode="auto">
          <a:xfrm>
            <a:off x="2516513" y="2141814"/>
            <a:ext cx="59661" cy="55617"/>
          </a:xfrm>
          <a:prstGeom prst="line">
            <a:avLst/>
          </a:prstGeom>
          <a:noFill/>
          <a:ln w="19050" algn="ctr">
            <a:solidFill>
              <a:schemeClr val="tx1"/>
            </a:solidFill>
            <a:round/>
            <a:headEnd/>
            <a:tailEnd/>
          </a:ln>
        </p:spPr>
      </p:cxnSp>
      <p:sp>
        <p:nvSpPr>
          <p:cNvPr id="258" name="Freeform 257"/>
          <p:cNvSpPr/>
          <p:nvPr/>
        </p:nvSpPr>
        <p:spPr bwMode="auto">
          <a:xfrm rot="20797154">
            <a:off x="2486508"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59" name="Rectangle 132"/>
          <p:cNvSpPr>
            <a:spLocks noChangeArrowheads="1"/>
          </p:cNvSpPr>
          <p:nvPr/>
        </p:nvSpPr>
        <p:spPr bwMode="auto">
          <a:xfrm>
            <a:off x="2657557"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sp>
        <p:nvSpPr>
          <p:cNvPr id="263" name="Freeform 262"/>
          <p:cNvSpPr/>
          <p:nvPr/>
        </p:nvSpPr>
        <p:spPr bwMode="auto">
          <a:xfrm rot="20797154">
            <a:off x="2484555"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64" name="Rectangle 132"/>
          <p:cNvSpPr>
            <a:spLocks noChangeArrowheads="1"/>
          </p:cNvSpPr>
          <p:nvPr/>
        </p:nvSpPr>
        <p:spPr bwMode="auto">
          <a:xfrm>
            <a:off x="2652322"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65" name="Straight Connector 61"/>
          <p:cNvCxnSpPr>
            <a:cxnSpLocks noChangeShapeType="1"/>
          </p:cNvCxnSpPr>
          <p:nvPr/>
        </p:nvCxnSpPr>
        <p:spPr bwMode="auto">
          <a:xfrm>
            <a:off x="2383762" y="2757724"/>
            <a:ext cx="197779" cy="24636"/>
          </a:xfrm>
          <a:prstGeom prst="line">
            <a:avLst/>
          </a:prstGeom>
          <a:noFill/>
          <a:ln w="19050" algn="ctr">
            <a:solidFill>
              <a:schemeClr val="tx1"/>
            </a:solidFill>
            <a:round/>
            <a:headEnd/>
            <a:tailEnd/>
          </a:ln>
        </p:spPr>
      </p:cxnSp>
      <p:cxnSp>
        <p:nvCxnSpPr>
          <p:cNvPr id="266" name="Straight Connector 61"/>
          <p:cNvCxnSpPr>
            <a:cxnSpLocks noChangeShapeType="1"/>
          </p:cNvCxnSpPr>
          <p:nvPr/>
        </p:nvCxnSpPr>
        <p:spPr bwMode="auto">
          <a:xfrm>
            <a:off x="2326948" y="2703796"/>
            <a:ext cx="59661" cy="55617"/>
          </a:xfrm>
          <a:prstGeom prst="line">
            <a:avLst/>
          </a:prstGeom>
          <a:noFill/>
          <a:ln w="19050" algn="ctr">
            <a:solidFill>
              <a:schemeClr val="tx1"/>
            </a:solidFill>
            <a:round/>
            <a:headEnd/>
            <a:tailEnd/>
          </a:ln>
        </p:spPr>
      </p:cxnSp>
      <p:cxnSp>
        <p:nvCxnSpPr>
          <p:cNvPr id="267" name="Straight Connector 61"/>
          <p:cNvCxnSpPr>
            <a:cxnSpLocks noChangeShapeType="1"/>
          </p:cNvCxnSpPr>
          <p:nvPr/>
        </p:nvCxnSpPr>
        <p:spPr bwMode="auto">
          <a:xfrm>
            <a:off x="2509325" y="2885380"/>
            <a:ext cx="59661" cy="55617"/>
          </a:xfrm>
          <a:prstGeom prst="line">
            <a:avLst/>
          </a:prstGeom>
          <a:noFill/>
          <a:ln w="19050" algn="ctr">
            <a:solidFill>
              <a:schemeClr val="tx1"/>
            </a:solidFill>
            <a:round/>
            <a:headEnd/>
            <a:tailEnd/>
          </a:ln>
        </p:spPr>
      </p:cxnSp>
      <p:sp>
        <p:nvSpPr>
          <p:cNvPr id="268" name="Freeform 267"/>
          <p:cNvSpPr/>
          <p:nvPr/>
        </p:nvSpPr>
        <p:spPr bwMode="auto">
          <a:xfrm rot="20797154">
            <a:off x="2479320"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69" name="Straight Connector 61"/>
          <p:cNvCxnSpPr>
            <a:cxnSpLocks noChangeShapeType="1"/>
          </p:cNvCxnSpPr>
          <p:nvPr/>
        </p:nvCxnSpPr>
        <p:spPr bwMode="auto">
          <a:xfrm flipH="1">
            <a:off x="1674009" y="1321577"/>
            <a:ext cx="387" cy="3247884"/>
          </a:xfrm>
          <a:prstGeom prst="line">
            <a:avLst/>
          </a:prstGeom>
          <a:noFill/>
          <a:ln w="19050" algn="ctr">
            <a:solidFill>
              <a:schemeClr val="tx1"/>
            </a:solidFill>
            <a:round/>
            <a:headEnd/>
            <a:tailEnd/>
          </a:ln>
        </p:spPr>
      </p:cxnSp>
      <p:sp>
        <p:nvSpPr>
          <p:cNvPr id="270" name="Rectangle 132"/>
          <p:cNvSpPr>
            <a:spLocks noChangeArrowheads="1"/>
          </p:cNvSpPr>
          <p:nvPr/>
        </p:nvSpPr>
        <p:spPr bwMode="auto">
          <a:xfrm>
            <a:off x="1997531"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71" name="Straight Connector 61"/>
          <p:cNvCxnSpPr>
            <a:cxnSpLocks noChangeShapeType="1"/>
          </p:cNvCxnSpPr>
          <p:nvPr/>
        </p:nvCxnSpPr>
        <p:spPr bwMode="auto">
          <a:xfrm>
            <a:off x="1728971" y="1660559"/>
            <a:ext cx="197779" cy="24636"/>
          </a:xfrm>
          <a:prstGeom prst="line">
            <a:avLst/>
          </a:prstGeom>
          <a:noFill/>
          <a:ln w="19050" algn="ctr">
            <a:solidFill>
              <a:schemeClr val="tx1"/>
            </a:solidFill>
            <a:round/>
            <a:headEnd/>
            <a:tailEnd/>
          </a:ln>
        </p:spPr>
      </p:cxnSp>
      <p:cxnSp>
        <p:nvCxnSpPr>
          <p:cNvPr id="272" name="Straight Connector 61"/>
          <p:cNvCxnSpPr>
            <a:cxnSpLocks noChangeShapeType="1"/>
          </p:cNvCxnSpPr>
          <p:nvPr/>
        </p:nvCxnSpPr>
        <p:spPr bwMode="auto">
          <a:xfrm>
            <a:off x="1672157" y="1606631"/>
            <a:ext cx="59661" cy="55617"/>
          </a:xfrm>
          <a:prstGeom prst="line">
            <a:avLst/>
          </a:prstGeom>
          <a:noFill/>
          <a:ln w="19050" algn="ctr">
            <a:solidFill>
              <a:schemeClr val="tx1"/>
            </a:solidFill>
            <a:round/>
            <a:headEnd/>
            <a:tailEnd/>
          </a:ln>
        </p:spPr>
      </p:cxnSp>
      <p:cxnSp>
        <p:nvCxnSpPr>
          <p:cNvPr id="273" name="Straight Connector 61"/>
          <p:cNvCxnSpPr>
            <a:cxnSpLocks noChangeShapeType="1"/>
          </p:cNvCxnSpPr>
          <p:nvPr/>
        </p:nvCxnSpPr>
        <p:spPr bwMode="auto">
          <a:xfrm>
            <a:off x="1854534" y="1788215"/>
            <a:ext cx="59661" cy="55617"/>
          </a:xfrm>
          <a:prstGeom prst="line">
            <a:avLst/>
          </a:prstGeom>
          <a:noFill/>
          <a:ln w="19050" algn="ctr">
            <a:solidFill>
              <a:schemeClr val="tx1"/>
            </a:solidFill>
            <a:round/>
            <a:headEnd/>
            <a:tailEnd/>
          </a:ln>
        </p:spPr>
      </p:cxnSp>
      <p:sp>
        <p:nvSpPr>
          <p:cNvPr id="274" name="Freeform 273"/>
          <p:cNvSpPr/>
          <p:nvPr/>
        </p:nvSpPr>
        <p:spPr bwMode="auto">
          <a:xfrm rot="20797154">
            <a:off x="1824529"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75" name="Rectangle 132"/>
          <p:cNvSpPr>
            <a:spLocks noChangeArrowheads="1"/>
          </p:cNvSpPr>
          <p:nvPr/>
        </p:nvSpPr>
        <p:spPr bwMode="auto">
          <a:xfrm>
            <a:off x="1999484" y="1976470"/>
            <a:ext cx="157054" cy="146732"/>
          </a:xfrm>
          <a:prstGeom prst="rect">
            <a:avLst/>
          </a:prstGeom>
          <a:solidFill>
            <a:schemeClr val="bg2"/>
          </a:solidFill>
          <a:ln w="19050" algn="ctr">
            <a:solidFill>
              <a:schemeClr val="tx1"/>
            </a:solidFill>
            <a:round/>
            <a:headEnd/>
            <a:tailEnd/>
          </a:ln>
        </p:spPr>
        <p:txBody>
          <a:bodyPr anchor="ctr"/>
          <a:lstStyle/>
          <a:p>
            <a:endParaRPr lang="en-US">
              <a:solidFill>
                <a:srgbClr val="000000"/>
              </a:solidFill>
            </a:endParaRPr>
          </a:p>
        </p:txBody>
      </p:sp>
      <p:sp>
        <p:nvSpPr>
          <p:cNvPr id="279" name="Freeform 278"/>
          <p:cNvSpPr/>
          <p:nvPr/>
        </p:nvSpPr>
        <p:spPr bwMode="auto">
          <a:xfrm rot="20797154">
            <a:off x="1826482"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80" name="Rectangle 132"/>
          <p:cNvSpPr>
            <a:spLocks noChangeArrowheads="1"/>
          </p:cNvSpPr>
          <p:nvPr/>
        </p:nvSpPr>
        <p:spPr bwMode="auto">
          <a:xfrm>
            <a:off x="1997531"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81" name="Straight Connector 61"/>
          <p:cNvCxnSpPr>
            <a:cxnSpLocks noChangeShapeType="1"/>
          </p:cNvCxnSpPr>
          <p:nvPr/>
        </p:nvCxnSpPr>
        <p:spPr bwMode="auto">
          <a:xfrm>
            <a:off x="1728971" y="2409684"/>
            <a:ext cx="197779" cy="24636"/>
          </a:xfrm>
          <a:prstGeom prst="line">
            <a:avLst/>
          </a:prstGeom>
          <a:noFill/>
          <a:ln w="19050" algn="ctr">
            <a:solidFill>
              <a:schemeClr val="tx1"/>
            </a:solidFill>
            <a:round/>
            <a:headEnd/>
            <a:tailEnd/>
          </a:ln>
        </p:spPr>
      </p:cxnSp>
      <p:cxnSp>
        <p:nvCxnSpPr>
          <p:cNvPr id="282" name="Straight Connector 61"/>
          <p:cNvCxnSpPr>
            <a:cxnSpLocks noChangeShapeType="1"/>
          </p:cNvCxnSpPr>
          <p:nvPr/>
        </p:nvCxnSpPr>
        <p:spPr bwMode="auto">
          <a:xfrm>
            <a:off x="1672157" y="2355756"/>
            <a:ext cx="59661" cy="55617"/>
          </a:xfrm>
          <a:prstGeom prst="line">
            <a:avLst/>
          </a:prstGeom>
          <a:noFill/>
          <a:ln w="19050" algn="ctr">
            <a:solidFill>
              <a:schemeClr val="tx1"/>
            </a:solidFill>
            <a:round/>
            <a:headEnd/>
            <a:tailEnd/>
          </a:ln>
        </p:spPr>
      </p:cxnSp>
      <p:cxnSp>
        <p:nvCxnSpPr>
          <p:cNvPr id="283" name="Straight Connector 61"/>
          <p:cNvCxnSpPr>
            <a:cxnSpLocks noChangeShapeType="1"/>
          </p:cNvCxnSpPr>
          <p:nvPr/>
        </p:nvCxnSpPr>
        <p:spPr bwMode="auto">
          <a:xfrm>
            <a:off x="1854534" y="2544608"/>
            <a:ext cx="59661" cy="55617"/>
          </a:xfrm>
          <a:prstGeom prst="line">
            <a:avLst/>
          </a:prstGeom>
          <a:noFill/>
          <a:ln w="19050" algn="ctr">
            <a:solidFill>
              <a:schemeClr val="tx1"/>
            </a:solidFill>
            <a:round/>
            <a:headEnd/>
            <a:tailEnd/>
          </a:ln>
        </p:spPr>
      </p:cxnSp>
      <p:sp>
        <p:nvSpPr>
          <p:cNvPr id="284" name="Freeform 283"/>
          <p:cNvSpPr/>
          <p:nvPr/>
        </p:nvSpPr>
        <p:spPr bwMode="auto">
          <a:xfrm rot="20797154">
            <a:off x="1824529"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85" name="Rectangle 132"/>
          <p:cNvSpPr>
            <a:spLocks noChangeArrowheads="1"/>
          </p:cNvSpPr>
          <p:nvPr/>
        </p:nvSpPr>
        <p:spPr bwMode="auto">
          <a:xfrm>
            <a:off x="1992296"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86" name="Straight Connector 61"/>
          <p:cNvCxnSpPr>
            <a:cxnSpLocks noChangeShapeType="1"/>
          </p:cNvCxnSpPr>
          <p:nvPr/>
        </p:nvCxnSpPr>
        <p:spPr bwMode="auto">
          <a:xfrm>
            <a:off x="1723736" y="2757724"/>
            <a:ext cx="197779" cy="24636"/>
          </a:xfrm>
          <a:prstGeom prst="line">
            <a:avLst/>
          </a:prstGeom>
          <a:noFill/>
          <a:ln w="19050" algn="ctr">
            <a:solidFill>
              <a:schemeClr val="tx1"/>
            </a:solidFill>
            <a:round/>
            <a:headEnd/>
            <a:tailEnd/>
          </a:ln>
        </p:spPr>
      </p:cxnSp>
      <p:cxnSp>
        <p:nvCxnSpPr>
          <p:cNvPr id="287" name="Straight Connector 61"/>
          <p:cNvCxnSpPr>
            <a:cxnSpLocks noChangeShapeType="1"/>
          </p:cNvCxnSpPr>
          <p:nvPr/>
        </p:nvCxnSpPr>
        <p:spPr bwMode="auto">
          <a:xfrm>
            <a:off x="1666922" y="2703796"/>
            <a:ext cx="59661" cy="55617"/>
          </a:xfrm>
          <a:prstGeom prst="line">
            <a:avLst/>
          </a:prstGeom>
          <a:noFill/>
          <a:ln w="19050" algn="ctr">
            <a:solidFill>
              <a:schemeClr val="tx1"/>
            </a:solidFill>
            <a:round/>
            <a:headEnd/>
            <a:tailEnd/>
          </a:ln>
        </p:spPr>
      </p:cxnSp>
      <p:cxnSp>
        <p:nvCxnSpPr>
          <p:cNvPr id="288" name="Straight Connector 61"/>
          <p:cNvCxnSpPr>
            <a:cxnSpLocks noChangeShapeType="1"/>
          </p:cNvCxnSpPr>
          <p:nvPr/>
        </p:nvCxnSpPr>
        <p:spPr bwMode="auto">
          <a:xfrm>
            <a:off x="1856357" y="2892205"/>
            <a:ext cx="59661" cy="55617"/>
          </a:xfrm>
          <a:prstGeom prst="line">
            <a:avLst/>
          </a:prstGeom>
          <a:noFill/>
          <a:ln w="19050" algn="ctr">
            <a:solidFill>
              <a:schemeClr val="tx1"/>
            </a:solidFill>
            <a:round/>
            <a:headEnd/>
            <a:tailEnd/>
          </a:ln>
        </p:spPr>
      </p:cxnSp>
      <p:sp>
        <p:nvSpPr>
          <p:cNvPr id="289" name="Freeform 288"/>
          <p:cNvSpPr/>
          <p:nvPr/>
        </p:nvSpPr>
        <p:spPr bwMode="auto">
          <a:xfrm rot="20797154">
            <a:off x="1819294"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cxnSp>
        <p:nvCxnSpPr>
          <p:cNvPr id="290" name="Straight Connector 61"/>
          <p:cNvCxnSpPr>
            <a:cxnSpLocks noChangeShapeType="1"/>
          </p:cNvCxnSpPr>
          <p:nvPr/>
        </p:nvCxnSpPr>
        <p:spPr bwMode="auto">
          <a:xfrm>
            <a:off x="1037185" y="1321577"/>
            <a:ext cx="1953" cy="3247884"/>
          </a:xfrm>
          <a:prstGeom prst="line">
            <a:avLst/>
          </a:prstGeom>
          <a:noFill/>
          <a:ln w="19050" algn="ctr">
            <a:solidFill>
              <a:schemeClr val="tx1"/>
            </a:solidFill>
            <a:round/>
            <a:headEnd/>
            <a:tailEnd/>
          </a:ln>
        </p:spPr>
      </p:cxnSp>
      <p:sp>
        <p:nvSpPr>
          <p:cNvPr id="291" name="Rectangle 132"/>
          <p:cNvSpPr>
            <a:spLocks noChangeArrowheads="1"/>
          </p:cNvSpPr>
          <p:nvPr/>
        </p:nvSpPr>
        <p:spPr bwMode="auto">
          <a:xfrm>
            <a:off x="1362559" y="1622871"/>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92" name="Straight Connector 61"/>
          <p:cNvCxnSpPr>
            <a:cxnSpLocks noChangeShapeType="1"/>
          </p:cNvCxnSpPr>
          <p:nvPr/>
        </p:nvCxnSpPr>
        <p:spPr bwMode="auto">
          <a:xfrm>
            <a:off x="1093999" y="1660559"/>
            <a:ext cx="197779" cy="24636"/>
          </a:xfrm>
          <a:prstGeom prst="line">
            <a:avLst/>
          </a:prstGeom>
          <a:noFill/>
          <a:ln w="19050" algn="ctr">
            <a:solidFill>
              <a:schemeClr val="tx1"/>
            </a:solidFill>
            <a:round/>
            <a:headEnd/>
            <a:tailEnd/>
          </a:ln>
        </p:spPr>
      </p:cxnSp>
      <p:cxnSp>
        <p:nvCxnSpPr>
          <p:cNvPr id="293" name="Straight Connector 61"/>
          <p:cNvCxnSpPr>
            <a:cxnSpLocks noChangeShapeType="1"/>
          </p:cNvCxnSpPr>
          <p:nvPr/>
        </p:nvCxnSpPr>
        <p:spPr bwMode="auto">
          <a:xfrm>
            <a:off x="1037185" y="1606631"/>
            <a:ext cx="59661" cy="55617"/>
          </a:xfrm>
          <a:prstGeom prst="line">
            <a:avLst/>
          </a:prstGeom>
          <a:noFill/>
          <a:ln w="19050" algn="ctr">
            <a:solidFill>
              <a:schemeClr val="tx1"/>
            </a:solidFill>
            <a:round/>
            <a:headEnd/>
            <a:tailEnd/>
          </a:ln>
        </p:spPr>
      </p:cxnSp>
      <p:cxnSp>
        <p:nvCxnSpPr>
          <p:cNvPr id="294" name="Straight Connector 61"/>
          <p:cNvCxnSpPr>
            <a:cxnSpLocks noChangeShapeType="1"/>
          </p:cNvCxnSpPr>
          <p:nvPr/>
        </p:nvCxnSpPr>
        <p:spPr bwMode="auto">
          <a:xfrm>
            <a:off x="1219562" y="1788215"/>
            <a:ext cx="59661" cy="55617"/>
          </a:xfrm>
          <a:prstGeom prst="line">
            <a:avLst/>
          </a:prstGeom>
          <a:noFill/>
          <a:ln w="19050" algn="ctr">
            <a:solidFill>
              <a:schemeClr val="tx1"/>
            </a:solidFill>
            <a:round/>
            <a:headEnd/>
            <a:tailEnd/>
          </a:ln>
        </p:spPr>
      </p:cxnSp>
      <p:sp>
        <p:nvSpPr>
          <p:cNvPr id="295" name="Freeform 294"/>
          <p:cNvSpPr/>
          <p:nvPr/>
        </p:nvSpPr>
        <p:spPr bwMode="auto">
          <a:xfrm rot="20797154">
            <a:off x="1189557" y="1535131"/>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296" name="Rectangle 132"/>
          <p:cNvSpPr>
            <a:spLocks noChangeArrowheads="1"/>
          </p:cNvSpPr>
          <p:nvPr/>
        </p:nvSpPr>
        <p:spPr bwMode="auto">
          <a:xfrm>
            <a:off x="1364512" y="1976470"/>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297" name="Straight Connector 61"/>
          <p:cNvCxnSpPr>
            <a:cxnSpLocks noChangeShapeType="1"/>
          </p:cNvCxnSpPr>
          <p:nvPr/>
        </p:nvCxnSpPr>
        <p:spPr bwMode="auto">
          <a:xfrm>
            <a:off x="1095952" y="2014158"/>
            <a:ext cx="197779" cy="24636"/>
          </a:xfrm>
          <a:prstGeom prst="line">
            <a:avLst/>
          </a:prstGeom>
          <a:noFill/>
          <a:ln w="19050" algn="ctr">
            <a:solidFill>
              <a:schemeClr val="tx1"/>
            </a:solidFill>
            <a:round/>
            <a:headEnd/>
            <a:tailEnd/>
          </a:ln>
        </p:spPr>
      </p:cxnSp>
      <p:cxnSp>
        <p:nvCxnSpPr>
          <p:cNvPr id="298" name="Straight Connector 61"/>
          <p:cNvCxnSpPr>
            <a:cxnSpLocks noChangeShapeType="1"/>
          </p:cNvCxnSpPr>
          <p:nvPr/>
        </p:nvCxnSpPr>
        <p:spPr bwMode="auto">
          <a:xfrm>
            <a:off x="1039138" y="1960230"/>
            <a:ext cx="59661" cy="55617"/>
          </a:xfrm>
          <a:prstGeom prst="line">
            <a:avLst/>
          </a:prstGeom>
          <a:noFill/>
          <a:ln w="19050" algn="ctr">
            <a:solidFill>
              <a:schemeClr val="tx1"/>
            </a:solidFill>
            <a:round/>
            <a:headEnd/>
            <a:tailEnd/>
          </a:ln>
        </p:spPr>
      </p:cxnSp>
      <p:cxnSp>
        <p:nvCxnSpPr>
          <p:cNvPr id="299" name="Straight Connector 61"/>
          <p:cNvCxnSpPr>
            <a:cxnSpLocks noChangeShapeType="1"/>
          </p:cNvCxnSpPr>
          <p:nvPr/>
        </p:nvCxnSpPr>
        <p:spPr bwMode="auto">
          <a:xfrm>
            <a:off x="1221515" y="2141814"/>
            <a:ext cx="59661" cy="55617"/>
          </a:xfrm>
          <a:prstGeom prst="line">
            <a:avLst/>
          </a:prstGeom>
          <a:noFill/>
          <a:ln w="19050" algn="ctr">
            <a:solidFill>
              <a:schemeClr val="tx1"/>
            </a:solidFill>
            <a:round/>
            <a:headEnd/>
            <a:tailEnd/>
          </a:ln>
        </p:spPr>
      </p:cxnSp>
      <p:sp>
        <p:nvSpPr>
          <p:cNvPr id="300" name="Freeform 299"/>
          <p:cNvSpPr/>
          <p:nvPr/>
        </p:nvSpPr>
        <p:spPr bwMode="auto">
          <a:xfrm rot="20797154">
            <a:off x="1191510" y="1888730"/>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01" name="Rectangle 132"/>
          <p:cNvSpPr>
            <a:spLocks noChangeArrowheads="1"/>
          </p:cNvSpPr>
          <p:nvPr/>
        </p:nvSpPr>
        <p:spPr bwMode="auto">
          <a:xfrm>
            <a:off x="1362559" y="237199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02" name="Straight Connector 61"/>
          <p:cNvCxnSpPr>
            <a:cxnSpLocks noChangeShapeType="1"/>
          </p:cNvCxnSpPr>
          <p:nvPr/>
        </p:nvCxnSpPr>
        <p:spPr bwMode="auto">
          <a:xfrm>
            <a:off x="1093999" y="2409684"/>
            <a:ext cx="197779" cy="24636"/>
          </a:xfrm>
          <a:prstGeom prst="line">
            <a:avLst/>
          </a:prstGeom>
          <a:noFill/>
          <a:ln w="19050" algn="ctr">
            <a:solidFill>
              <a:schemeClr val="tx1"/>
            </a:solidFill>
            <a:round/>
            <a:headEnd/>
            <a:tailEnd/>
          </a:ln>
        </p:spPr>
      </p:cxnSp>
      <p:cxnSp>
        <p:nvCxnSpPr>
          <p:cNvPr id="303" name="Straight Connector 61"/>
          <p:cNvCxnSpPr>
            <a:cxnSpLocks noChangeShapeType="1"/>
          </p:cNvCxnSpPr>
          <p:nvPr/>
        </p:nvCxnSpPr>
        <p:spPr bwMode="auto">
          <a:xfrm>
            <a:off x="1037185" y="2355756"/>
            <a:ext cx="59661" cy="55617"/>
          </a:xfrm>
          <a:prstGeom prst="line">
            <a:avLst/>
          </a:prstGeom>
          <a:noFill/>
          <a:ln w="19050" algn="ctr">
            <a:solidFill>
              <a:schemeClr val="tx1"/>
            </a:solidFill>
            <a:round/>
            <a:headEnd/>
            <a:tailEnd/>
          </a:ln>
        </p:spPr>
      </p:cxnSp>
      <p:cxnSp>
        <p:nvCxnSpPr>
          <p:cNvPr id="304" name="Straight Connector 61"/>
          <p:cNvCxnSpPr>
            <a:cxnSpLocks noChangeShapeType="1"/>
          </p:cNvCxnSpPr>
          <p:nvPr/>
        </p:nvCxnSpPr>
        <p:spPr bwMode="auto">
          <a:xfrm>
            <a:off x="1219562" y="2537340"/>
            <a:ext cx="59661" cy="55617"/>
          </a:xfrm>
          <a:prstGeom prst="line">
            <a:avLst/>
          </a:prstGeom>
          <a:noFill/>
          <a:ln w="19050" algn="ctr">
            <a:solidFill>
              <a:schemeClr val="tx1"/>
            </a:solidFill>
            <a:round/>
            <a:headEnd/>
            <a:tailEnd/>
          </a:ln>
        </p:spPr>
      </p:cxnSp>
      <p:sp>
        <p:nvSpPr>
          <p:cNvPr id="305" name="Freeform 304"/>
          <p:cNvSpPr/>
          <p:nvPr/>
        </p:nvSpPr>
        <p:spPr bwMode="auto">
          <a:xfrm rot="20797154">
            <a:off x="1189557" y="228425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06" name="Rectangle 132"/>
          <p:cNvSpPr>
            <a:spLocks noChangeArrowheads="1"/>
          </p:cNvSpPr>
          <p:nvPr/>
        </p:nvSpPr>
        <p:spPr bwMode="auto">
          <a:xfrm>
            <a:off x="1357324" y="2720036"/>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07" name="Straight Connector 61"/>
          <p:cNvCxnSpPr>
            <a:cxnSpLocks noChangeShapeType="1"/>
          </p:cNvCxnSpPr>
          <p:nvPr/>
        </p:nvCxnSpPr>
        <p:spPr bwMode="auto">
          <a:xfrm>
            <a:off x="1037914" y="2703674"/>
            <a:ext cx="224832" cy="247804"/>
          </a:xfrm>
          <a:prstGeom prst="line">
            <a:avLst/>
          </a:prstGeom>
          <a:noFill/>
          <a:ln w="19050" algn="ctr">
            <a:solidFill>
              <a:schemeClr val="tx1"/>
            </a:solidFill>
            <a:round/>
            <a:headEnd/>
            <a:tailEnd/>
          </a:ln>
        </p:spPr>
      </p:cxnSp>
      <p:sp>
        <p:nvSpPr>
          <p:cNvPr id="310" name="Freeform 309"/>
          <p:cNvSpPr/>
          <p:nvPr/>
        </p:nvSpPr>
        <p:spPr bwMode="auto">
          <a:xfrm rot="20797154">
            <a:off x="1184322" y="2632296"/>
            <a:ext cx="173831" cy="116759"/>
          </a:xfrm>
          <a:custGeom>
            <a:avLst/>
            <a:gdLst>
              <a:gd name="connsiteX0" fmla="*/ 173831 w 173831"/>
              <a:gd name="connsiteY0" fmla="*/ 116759 h 116759"/>
              <a:gd name="connsiteX1" fmla="*/ 80963 w 173831"/>
              <a:gd name="connsiteY1" fmla="*/ 78 h 116759"/>
              <a:gd name="connsiteX2" fmla="*/ 0 w 173831"/>
              <a:gd name="connsiteY2" fmla="*/ 102471 h 116759"/>
            </a:gdLst>
            <a:ahLst/>
            <a:cxnLst>
              <a:cxn ang="0">
                <a:pos x="connsiteX0" y="connsiteY0"/>
              </a:cxn>
              <a:cxn ang="0">
                <a:pos x="connsiteX1" y="connsiteY1"/>
              </a:cxn>
              <a:cxn ang="0">
                <a:pos x="connsiteX2" y="connsiteY2"/>
              </a:cxn>
            </a:cxnLst>
            <a:rect l="l" t="t" r="r" b="b"/>
            <a:pathLst>
              <a:path w="173831" h="116759">
                <a:moveTo>
                  <a:pt x="173831" y="116759"/>
                </a:moveTo>
                <a:cubicBezTo>
                  <a:pt x="141883" y="59609"/>
                  <a:pt x="109935" y="2459"/>
                  <a:pt x="80963" y="78"/>
                </a:cubicBezTo>
                <a:cubicBezTo>
                  <a:pt x="51991" y="-2303"/>
                  <a:pt x="25995" y="50084"/>
                  <a:pt x="0" y="102471"/>
                </a:cubicBezTo>
              </a:path>
            </a:pathLst>
          </a:custGeom>
          <a:noFill/>
          <a:ln w="12700" cap="flat" cmpd="sng" algn="ctr">
            <a:solidFill>
              <a:schemeClr val="tx1"/>
            </a:solidFill>
            <a:prstDash val="sysDash"/>
            <a:round/>
            <a:headEnd type="none" w="sm" len="sm"/>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313" name="Rectangle 132"/>
          <p:cNvSpPr>
            <a:spLocks noChangeArrowheads="1"/>
          </p:cNvSpPr>
          <p:nvPr/>
        </p:nvSpPr>
        <p:spPr bwMode="auto">
          <a:xfrm>
            <a:off x="734275" y="5494712"/>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14" name="Straight Connector 133"/>
          <p:cNvCxnSpPr>
            <a:cxnSpLocks noChangeShapeType="1"/>
          </p:cNvCxnSpPr>
          <p:nvPr/>
        </p:nvCxnSpPr>
        <p:spPr bwMode="auto">
          <a:xfrm rot="16200000" flipH="1">
            <a:off x="734275" y="5943974"/>
            <a:ext cx="90488" cy="90487"/>
          </a:xfrm>
          <a:prstGeom prst="line">
            <a:avLst/>
          </a:prstGeom>
          <a:noFill/>
          <a:ln w="19050" algn="ctr">
            <a:solidFill>
              <a:schemeClr val="tx1"/>
            </a:solidFill>
            <a:round/>
            <a:headEnd/>
            <a:tailEnd/>
          </a:ln>
        </p:spPr>
      </p:cxnSp>
      <p:cxnSp>
        <p:nvCxnSpPr>
          <p:cNvPr id="315" name="Straight Connector 134"/>
          <p:cNvCxnSpPr>
            <a:cxnSpLocks noChangeShapeType="1"/>
          </p:cNvCxnSpPr>
          <p:nvPr/>
        </p:nvCxnSpPr>
        <p:spPr bwMode="auto">
          <a:xfrm rot="5400000">
            <a:off x="735069" y="6033668"/>
            <a:ext cx="88900" cy="90487"/>
          </a:xfrm>
          <a:prstGeom prst="line">
            <a:avLst/>
          </a:prstGeom>
          <a:noFill/>
          <a:ln w="19050" algn="ctr">
            <a:solidFill>
              <a:schemeClr val="tx1"/>
            </a:solidFill>
            <a:round/>
            <a:headEnd/>
            <a:tailEnd/>
          </a:ln>
        </p:spPr>
      </p:cxnSp>
      <p:cxnSp>
        <p:nvCxnSpPr>
          <p:cNvPr id="316" name="Straight Connector 136"/>
          <p:cNvCxnSpPr>
            <a:cxnSpLocks noChangeShapeType="1"/>
          </p:cNvCxnSpPr>
          <p:nvPr/>
        </p:nvCxnSpPr>
        <p:spPr bwMode="auto">
          <a:xfrm rot="10800000">
            <a:off x="373912" y="5674099"/>
            <a:ext cx="360363" cy="0"/>
          </a:xfrm>
          <a:prstGeom prst="line">
            <a:avLst/>
          </a:prstGeom>
          <a:noFill/>
          <a:ln w="19050" algn="ctr">
            <a:solidFill>
              <a:schemeClr val="tx1"/>
            </a:solidFill>
            <a:round/>
            <a:headEnd/>
            <a:tailEnd/>
          </a:ln>
        </p:spPr>
      </p:cxnSp>
      <p:sp>
        <p:nvSpPr>
          <p:cNvPr id="317" name="TextBox 137"/>
          <p:cNvSpPr txBox="1">
            <a:spLocks noChangeArrowheads="1"/>
          </p:cNvSpPr>
          <p:nvPr/>
        </p:nvSpPr>
        <p:spPr bwMode="auto">
          <a:xfrm>
            <a:off x="1004150" y="5494712"/>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18" name="TextBox 138"/>
          <p:cNvSpPr txBox="1">
            <a:spLocks noChangeArrowheads="1"/>
          </p:cNvSpPr>
          <p:nvPr/>
        </p:nvSpPr>
        <p:spPr bwMode="auto">
          <a:xfrm>
            <a:off x="734275" y="5494712"/>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19" name="Straight Connector 140"/>
          <p:cNvCxnSpPr>
            <a:cxnSpLocks noChangeShapeType="1"/>
          </p:cNvCxnSpPr>
          <p:nvPr/>
        </p:nvCxnSpPr>
        <p:spPr bwMode="auto">
          <a:xfrm flipH="1" flipV="1">
            <a:off x="377358" y="5271858"/>
            <a:ext cx="1310" cy="402241"/>
          </a:xfrm>
          <a:prstGeom prst="line">
            <a:avLst/>
          </a:prstGeom>
          <a:noFill/>
          <a:ln w="19050" algn="ctr">
            <a:solidFill>
              <a:schemeClr val="tx1"/>
            </a:solidFill>
            <a:round/>
            <a:headEnd/>
            <a:tailEnd/>
          </a:ln>
        </p:spPr>
      </p:cxnSp>
      <p:cxnSp>
        <p:nvCxnSpPr>
          <p:cNvPr id="320" name="Straight Connector 136"/>
          <p:cNvCxnSpPr>
            <a:cxnSpLocks noChangeShapeType="1"/>
          </p:cNvCxnSpPr>
          <p:nvPr/>
        </p:nvCxnSpPr>
        <p:spPr bwMode="auto">
          <a:xfrm rot="10800000">
            <a:off x="1367688" y="5668352"/>
            <a:ext cx="360363" cy="0"/>
          </a:xfrm>
          <a:prstGeom prst="line">
            <a:avLst/>
          </a:prstGeom>
          <a:noFill/>
          <a:ln w="19050" algn="ctr">
            <a:solidFill>
              <a:schemeClr val="tx1"/>
            </a:solidFill>
            <a:round/>
            <a:headEnd/>
            <a:tailEnd/>
          </a:ln>
        </p:spPr>
      </p:cxnSp>
      <p:cxnSp>
        <p:nvCxnSpPr>
          <p:cNvPr id="321" name="Straight Connector 136"/>
          <p:cNvCxnSpPr>
            <a:cxnSpLocks noChangeShapeType="1"/>
          </p:cNvCxnSpPr>
          <p:nvPr/>
        </p:nvCxnSpPr>
        <p:spPr bwMode="auto">
          <a:xfrm flipH="1">
            <a:off x="554093" y="6036652"/>
            <a:ext cx="180182" cy="0"/>
          </a:xfrm>
          <a:prstGeom prst="line">
            <a:avLst/>
          </a:prstGeom>
          <a:noFill/>
          <a:ln w="19050" algn="ctr">
            <a:solidFill>
              <a:schemeClr val="tx1"/>
            </a:solidFill>
            <a:round/>
            <a:headEnd/>
            <a:tailEnd/>
          </a:ln>
        </p:spPr>
      </p:cxnSp>
      <p:sp>
        <p:nvSpPr>
          <p:cNvPr id="322" name="Flowchart: Manual Operation 321"/>
          <p:cNvSpPr/>
          <p:nvPr/>
        </p:nvSpPr>
        <p:spPr bwMode="auto">
          <a:xfrm rot="16200000">
            <a:off x="1546801" y="5356316"/>
            <a:ext cx="582571" cy="235935"/>
          </a:xfrm>
          <a:prstGeom prst="flowChartManualOperation">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323" name="Straight Connector 136"/>
          <p:cNvCxnSpPr>
            <a:cxnSpLocks noChangeShapeType="1"/>
          </p:cNvCxnSpPr>
          <p:nvPr/>
        </p:nvCxnSpPr>
        <p:spPr bwMode="auto">
          <a:xfrm rot="10800000">
            <a:off x="1963486" y="5459556"/>
            <a:ext cx="360363" cy="0"/>
          </a:xfrm>
          <a:prstGeom prst="line">
            <a:avLst/>
          </a:prstGeom>
          <a:noFill/>
          <a:ln w="19050" algn="ctr">
            <a:solidFill>
              <a:schemeClr val="tx1"/>
            </a:solidFill>
            <a:round/>
            <a:headEnd/>
            <a:tailEnd/>
          </a:ln>
        </p:spPr>
      </p:cxnSp>
      <p:cxnSp>
        <p:nvCxnSpPr>
          <p:cNvPr id="324" name="Straight Connector 136"/>
          <p:cNvCxnSpPr>
            <a:cxnSpLocks noChangeShapeType="1"/>
          </p:cNvCxnSpPr>
          <p:nvPr/>
        </p:nvCxnSpPr>
        <p:spPr bwMode="auto">
          <a:xfrm flipV="1">
            <a:off x="1838086" y="5707135"/>
            <a:ext cx="3070" cy="311753"/>
          </a:xfrm>
          <a:prstGeom prst="line">
            <a:avLst/>
          </a:prstGeom>
          <a:noFill/>
          <a:ln w="19050" algn="ctr">
            <a:solidFill>
              <a:schemeClr val="tx1"/>
            </a:solidFill>
            <a:round/>
            <a:headEnd/>
            <a:tailEnd/>
          </a:ln>
        </p:spPr>
      </p:cxnSp>
      <p:sp>
        <p:nvSpPr>
          <p:cNvPr id="325" name="Rectangle 132"/>
          <p:cNvSpPr>
            <a:spLocks noChangeArrowheads="1"/>
          </p:cNvSpPr>
          <p:nvPr/>
        </p:nvSpPr>
        <p:spPr bwMode="auto">
          <a:xfrm>
            <a:off x="1759559" y="6018888"/>
            <a:ext cx="157054" cy="146732"/>
          </a:xfrm>
          <a:prstGeom prst="rect">
            <a:avLst/>
          </a:prstGeom>
          <a:solidFill>
            <a:srgbClr val="00B050"/>
          </a:solidFill>
          <a:ln w="19050" algn="ctr">
            <a:solidFill>
              <a:schemeClr val="tx1"/>
            </a:solidFill>
            <a:round/>
            <a:headEnd/>
            <a:tailEnd/>
          </a:ln>
        </p:spPr>
        <p:txBody>
          <a:bodyPr anchor="ctr"/>
          <a:lstStyle/>
          <a:p>
            <a:endParaRPr lang="en-US">
              <a:solidFill>
                <a:srgbClr val="000000"/>
              </a:solidFill>
            </a:endParaRPr>
          </a:p>
        </p:txBody>
      </p:sp>
      <p:cxnSp>
        <p:nvCxnSpPr>
          <p:cNvPr id="326" name="Straight Connector 136"/>
          <p:cNvCxnSpPr>
            <a:cxnSpLocks noChangeShapeType="1"/>
            <a:stCxn id="322" idx="2"/>
          </p:cNvCxnSpPr>
          <p:nvPr/>
        </p:nvCxnSpPr>
        <p:spPr bwMode="auto">
          <a:xfrm flipH="1">
            <a:off x="1735976" y="5474283"/>
            <a:ext cx="220078" cy="191442"/>
          </a:xfrm>
          <a:prstGeom prst="line">
            <a:avLst/>
          </a:prstGeom>
          <a:noFill/>
          <a:ln w="19050" algn="ctr">
            <a:solidFill>
              <a:schemeClr val="tx1"/>
            </a:solidFill>
            <a:prstDash val="sysDash"/>
            <a:round/>
            <a:headEnd/>
            <a:tailEnd/>
          </a:ln>
        </p:spPr>
      </p:cxnSp>
      <p:cxnSp>
        <p:nvCxnSpPr>
          <p:cNvPr id="327" name="Straight Connector 15"/>
          <p:cNvCxnSpPr>
            <a:cxnSpLocks noChangeShapeType="1"/>
          </p:cNvCxnSpPr>
          <p:nvPr/>
        </p:nvCxnSpPr>
        <p:spPr bwMode="auto">
          <a:xfrm flipH="1">
            <a:off x="159325" y="5271858"/>
            <a:ext cx="1559940" cy="0"/>
          </a:xfrm>
          <a:prstGeom prst="line">
            <a:avLst/>
          </a:prstGeom>
          <a:noFill/>
          <a:ln w="19050" algn="ctr">
            <a:solidFill>
              <a:schemeClr val="tx1"/>
            </a:solidFill>
            <a:round/>
            <a:headEnd/>
            <a:tailEnd/>
          </a:ln>
        </p:spPr>
      </p:cxnSp>
      <p:cxnSp>
        <p:nvCxnSpPr>
          <p:cNvPr id="336" name="Straight Connector 61"/>
          <p:cNvCxnSpPr>
            <a:cxnSpLocks noChangeShapeType="1"/>
          </p:cNvCxnSpPr>
          <p:nvPr/>
        </p:nvCxnSpPr>
        <p:spPr bwMode="auto">
          <a:xfrm>
            <a:off x="2332183" y="2354024"/>
            <a:ext cx="224832" cy="247804"/>
          </a:xfrm>
          <a:prstGeom prst="line">
            <a:avLst/>
          </a:prstGeom>
          <a:noFill/>
          <a:ln w="19050" algn="ctr">
            <a:solidFill>
              <a:schemeClr val="tx1"/>
            </a:solidFill>
            <a:round/>
            <a:headEnd/>
            <a:tailEnd/>
          </a:ln>
        </p:spPr>
      </p:cxnSp>
      <p:cxnSp>
        <p:nvCxnSpPr>
          <p:cNvPr id="160" name="Straight Connector 61"/>
          <p:cNvCxnSpPr>
            <a:cxnSpLocks noChangeShapeType="1"/>
          </p:cNvCxnSpPr>
          <p:nvPr/>
        </p:nvCxnSpPr>
        <p:spPr bwMode="auto">
          <a:xfrm>
            <a:off x="1676157" y="1947165"/>
            <a:ext cx="224832" cy="247804"/>
          </a:xfrm>
          <a:prstGeom prst="line">
            <a:avLst/>
          </a:prstGeom>
          <a:noFill/>
          <a:ln w="19050" algn="ctr">
            <a:solidFill>
              <a:schemeClr val="tx1"/>
            </a:solidFill>
            <a:round/>
            <a:headEnd/>
            <a:tailEnd/>
          </a:ln>
        </p:spPr>
      </p:cxnSp>
      <p:sp>
        <p:nvSpPr>
          <p:cNvPr id="2" name="Rounded Rectangle 1"/>
          <p:cNvSpPr/>
          <p:nvPr/>
        </p:nvSpPr>
        <p:spPr bwMode="auto">
          <a:xfrm>
            <a:off x="6480810" y="3787036"/>
            <a:ext cx="125730" cy="2682344"/>
          </a:xfrm>
          <a:prstGeom prst="roundRect">
            <a:avLst/>
          </a:prstGeom>
          <a:noFill/>
          <a:ln w="19050"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4" name="Right Brace 163"/>
          <p:cNvSpPr/>
          <p:nvPr/>
        </p:nvSpPr>
        <p:spPr bwMode="auto">
          <a:xfrm>
            <a:off x="7344410" y="5410693"/>
            <a:ext cx="203199" cy="885967"/>
          </a:xfrm>
          <a:prstGeom prst="rightBrace">
            <a:avLst/>
          </a:prstGeom>
          <a:noFill/>
          <a:ln w="28575" cap="flat" cmpd="sng" algn="ctr">
            <a:solidFill>
              <a:srgbClr val="00B05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87" name="Lightning Bolt 192"/>
          <p:cNvSpPr>
            <a:spLocks noChangeArrowheads="1"/>
          </p:cNvSpPr>
          <p:nvPr/>
        </p:nvSpPr>
        <p:spPr bwMode="auto">
          <a:xfrm rot="-172713">
            <a:off x="371653" y="1281228"/>
            <a:ext cx="550863" cy="533400"/>
          </a:xfrm>
          <a:prstGeom prst="lightningBolt">
            <a:avLst/>
          </a:prstGeom>
          <a:solidFill>
            <a:srgbClr val="FFC000"/>
          </a:solidFill>
          <a:ln w="19050" algn="ctr">
            <a:solidFill>
              <a:schemeClr val="bg2"/>
            </a:solidFill>
            <a:round/>
            <a:headEnd/>
            <a:tailEnd/>
          </a:ln>
        </p:spPr>
        <p:txBody>
          <a:bodyPr anchor="ctr"/>
          <a:lstStyle/>
          <a:p>
            <a:endParaRPr lang="en-US">
              <a:solidFill>
                <a:srgbClr val="000000"/>
              </a:solidFill>
            </a:endParaRPr>
          </a:p>
        </p:txBody>
      </p:sp>
      <p:sp>
        <p:nvSpPr>
          <p:cNvPr id="189" name="Rectangle 132"/>
          <p:cNvSpPr>
            <a:spLocks noChangeArrowheads="1"/>
          </p:cNvSpPr>
          <p:nvPr/>
        </p:nvSpPr>
        <p:spPr bwMode="auto">
          <a:xfrm>
            <a:off x="8354708" y="4399182"/>
            <a:ext cx="251949" cy="2013874"/>
          </a:xfrm>
          <a:prstGeom prst="rect">
            <a:avLst/>
          </a:prstGeom>
          <a:solidFill>
            <a:srgbClr val="00B050">
              <a:alpha val="31000"/>
            </a:srgbClr>
          </a:solidFill>
          <a:ln w="19050" algn="ctr">
            <a:noFill/>
            <a:round/>
            <a:headEnd/>
            <a:tailEnd/>
          </a:ln>
        </p:spPr>
        <p:txBody>
          <a:bodyPr anchor="ctr"/>
          <a:lstStyle/>
          <a:p>
            <a:endParaRPr lang="en-US">
              <a:solidFill>
                <a:srgbClr val="000000"/>
              </a:solidFill>
            </a:endParaRPr>
          </a:p>
        </p:txBody>
      </p:sp>
      <p:sp>
        <p:nvSpPr>
          <p:cNvPr id="190" name="TextBox 189"/>
          <p:cNvSpPr txBox="1"/>
          <p:nvPr/>
        </p:nvSpPr>
        <p:spPr bwMode="auto">
          <a:xfrm>
            <a:off x="7597725" y="4351129"/>
            <a:ext cx="1433110" cy="2062103"/>
          </a:xfrm>
          <a:prstGeom prst="rect">
            <a:avLst/>
          </a:prstGeom>
          <a:noFill/>
          <a:ln w="9525">
            <a:noFill/>
            <a:miter lim="800000"/>
            <a:headEnd/>
            <a:tailEnd/>
          </a:ln>
        </p:spPr>
        <p:txBody>
          <a:bodyPr wrap="square" rtlCol="0">
            <a:spAutoFit/>
          </a:bodyPr>
          <a:lstStyle/>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000  0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001  0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010  0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011  1</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100  0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101  0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110  0</a:t>
            </a:r>
            <a:endParaRPr lang="en-GB" sz="1600" dirty="0">
              <a:latin typeface="Courier New" panose="02070309020205020404" pitchFamily="49" charset="0"/>
              <a:cs typeface="Courier New" panose="02070309020205020404" pitchFamily="49" charset="0"/>
            </a:endParaRPr>
          </a:p>
          <a:p>
            <a:pPr algn="l"/>
            <a:r>
              <a:rPr lang="en-GB" sz="1600" dirty="0">
                <a:latin typeface="Courier New" panose="02070309020205020404" pitchFamily="49" charset="0"/>
                <a:cs typeface="Courier New" panose="02070309020205020404" pitchFamily="49" charset="0"/>
              </a:rPr>
              <a:t>1</a:t>
            </a:r>
            <a:r>
              <a:rPr lang="en-GB" sz="1600" dirty="0" smtClean="0">
                <a:latin typeface="Courier New" panose="02070309020205020404" pitchFamily="49" charset="0"/>
                <a:cs typeface="Courier New" panose="02070309020205020404" pitchFamily="49" charset="0"/>
              </a:rPr>
              <a:t>111  1</a:t>
            </a:r>
            <a:endParaRPr lang="en-GB" sz="1600" dirty="0">
              <a:latin typeface="Courier New" panose="02070309020205020404" pitchFamily="49" charset="0"/>
              <a:cs typeface="Courier New" panose="02070309020205020404" pitchFamily="49" charset="0"/>
            </a:endParaRPr>
          </a:p>
        </p:txBody>
      </p:sp>
      <p:cxnSp>
        <p:nvCxnSpPr>
          <p:cNvPr id="191" name="Straight Connector 61"/>
          <p:cNvCxnSpPr>
            <a:cxnSpLocks noChangeShapeType="1"/>
          </p:cNvCxnSpPr>
          <p:nvPr/>
        </p:nvCxnSpPr>
        <p:spPr bwMode="auto">
          <a:xfrm flipV="1">
            <a:off x="7596235" y="4350603"/>
            <a:ext cx="1006481" cy="174"/>
          </a:xfrm>
          <a:prstGeom prst="line">
            <a:avLst/>
          </a:prstGeom>
          <a:noFill/>
          <a:ln w="6350" algn="ctr">
            <a:solidFill>
              <a:schemeClr val="tx1"/>
            </a:solidFill>
            <a:round/>
            <a:headEnd/>
            <a:tailEnd/>
          </a:ln>
        </p:spPr>
      </p:cxnSp>
      <p:sp>
        <p:nvSpPr>
          <p:cNvPr id="192" name="TextBox 191"/>
          <p:cNvSpPr txBox="1"/>
          <p:nvPr/>
        </p:nvSpPr>
        <p:spPr bwMode="auto">
          <a:xfrm>
            <a:off x="7596235" y="3814407"/>
            <a:ext cx="1433110" cy="584775"/>
          </a:xfrm>
          <a:prstGeom prst="rect">
            <a:avLst/>
          </a:prstGeom>
          <a:noFill/>
          <a:ln w="9525">
            <a:noFill/>
            <a:miter lim="800000"/>
            <a:headEnd/>
            <a:tailEnd/>
          </a:ln>
        </p:spPr>
        <p:txBody>
          <a:bodyPr wrap="square" rtlCol="0">
            <a:spAutoFit/>
          </a:bodyPr>
          <a:lstStyle/>
          <a:p>
            <a:pPr algn="l"/>
            <a:r>
              <a:rPr lang="en-GB" sz="1600" dirty="0" smtClean="0">
                <a:latin typeface="Courier New" panose="02070309020205020404" pitchFamily="49" charset="0"/>
                <a:cs typeface="Courier New" panose="02070309020205020404" pitchFamily="49" charset="0"/>
              </a:rPr>
              <a:t>IIII</a:t>
            </a:r>
          </a:p>
          <a:p>
            <a:pPr algn="l"/>
            <a:r>
              <a:rPr lang="en-GB" sz="1600" dirty="0" smtClean="0">
                <a:latin typeface="Courier New" panose="02070309020205020404" pitchFamily="49" charset="0"/>
                <a:cs typeface="Courier New" panose="02070309020205020404" pitchFamily="49" charset="0"/>
              </a:rPr>
              <a:t>3210  O</a:t>
            </a:r>
          </a:p>
        </p:txBody>
      </p:sp>
      <p:cxnSp>
        <p:nvCxnSpPr>
          <p:cNvPr id="193" name="Straight Connector 61"/>
          <p:cNvCxnSpPr>
            <a:cxnSpLocks noChangeShapeType="1"/>
          </p:cNvCxnSpPr>
          <p:nvPr/>
        </p:nvCxnSpPr>
        <p:spPr bwMode="auto">
          <a:xfrm flipV="1">
            <a:off x="8268340" y="3859774"/>
            <a:ext cx="0" cy="2479742"/>
          </a:xfrm>
          <a:prstGeom prst="line">
            <a:avLst/>
          </a:prstGeom>
          <a:noFill/>
          <a:ln w="6350" algn="ctr">
            <a:solidFill>
              <a:schemeClr val="tx1"/>
            </a:solidFill>
            <a:round/>
            <a:headEnd/>
            <a:tailEnd/>
          </a:ln>
        </p:spPr>
      </p:cxnSp>
    </p:spTree>
    <p:extLst>
      <p:ext uri="{BB962C8B-B14F-4D97-AF65-F5344CB8AC3E}">
        <p14:creationId xmlns:p14="http://schemas.microsoft.com/office/powerpoint/2010/main" val="3378005534"/>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a:xfrm>
            <a:off x="457200" y="277813"/>
            <a:ext cx="7894638" cy="865187"/>
          </a:xfrm>
        </p:spPr>
        <p:txBody>
          <a:bodyPr/>
          <a:lstStyle/>
          <a:p>
            <a:r>
              <a:rPr lang="en-GB" smtClean="0"/>
              <a:t>What Happens to ‘X’.....</a:t>
            </a:r>
            <a:endParaRPr lang="en-US" smtClean="0"/>
          </a:p>
        </p:txBody>
      </p:sp>
      <p:sp>
        <p:nvSpPr>
          <p:cNvPr id="35843" name="Slide Number Placeholder 3"/>
          <p:cNvSpPr>
            <a:spLocks noGrp="1"/>
          </p:cNvSpPr>
          <p:nvPr>
            <p:ph type="sldNum" sz="quarter" idx="10"/>
          </p:nvPr>
        </p:nvSpPr>
        <p:spPr>
          <a:noFill/>
        </p:spPr>
        <p:txBody>
          <a:bodyPr/>
          <a:lstStyle/>
          <a:p>
            <a:r>
              <a:rPr>
                <a:solidFill>
                  <a:srgbClr val="000000"/>
                </a:solidFill>
              </a:rPr>
              <a:t>Page </a:t>
            </a:r>
            <a:fld id="{F40B0358-032C-4E7A-B722-95DF7659ED58}" type="slidenum">
              <a:rPr>
                <a:solidFill>
                  <a:srgbClr val="000000"/>
                </a:solidFill>
              </a:rPr>
              <a:pPr/>
              <a:t>18</a:t>
            </a:fld>
            <a:endParaRPr>
              <a:solidFill>
                <a:srgbClr val="000000"/>
              </a:solidFill>
            </a:endParaRPr>
          </a:p>
        </p:txBody>
      </p:sp>
      <p:sp>
        <p:nvSpPr>
          <p:cNvPr id="35844" name="Rectangle 4"/>
          <p:cNvSpPr>
            <a:spLocks noChangeArrowheads="1"/>
          </p:cNvSpPr>
          <p:nvPr/>
        </p:nvSpPr>
        <p:spPr bwMode="auto">
          <a:xfrm>
            <a:off x="6642100" y="3698875"/>
            <a:ext cx="990600" cy="1350963"/>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5845" name="Straight Connector 6"/>
          <p:cNvCxnSpPr>
            <a:cxnSpLocks noChangeShapeType="1"/>
          </p:cNvCxnSpPr>
          <p:nvPr/>
        </p:nvCxnSpPr>
        <p:spPr bwMode="auto">
          <a:xfrm rot="16200000" flipH="1">
            <a:off x="6642100" y="4689475"/>
            <a:ext cx="90488" cy="90488"/>
          </a:xfrm>
          <a:prstGeom prst="line">
            <a:avLst/>
          </a:prstGeom>
          <a:noFill/>
          <a:ln w="19050" algn="ctr">
            <a:solidFill>
              <a:schemeClr val="tx1"/>
            </a:solidFill>
            <a:round/>
            <a:headEnd/>
            <a:tailEnd/>
          </a:ln>
        </p:spPr>
      </p:cxnSp>
      <p:cxnSp>
        <p:nvCxnSpPr>
          <p:cNvPr id="35846" name="Straight Connector 8"/>
          <p:cNvCxnSpPr>
            <a:cxnSpLocks noChangeShapeType="1"/>
          </p:cNvCxnSpPr>
          <p:nvPr/>
        </p:nvCxnSpPr>
        <p:spPr bwMode="auto">
          <a:xfrm rot="5400000">
            <a:off x="6642894" y="4779169"/>
            <a:ext cx="88900" cy="90488"/>
          </a:xfrm>
          <a:prstGeom prst="line">
            <a:avLst/>
          </a:prstGeom>
          <a:noFill/>
          <a:ln w="19050" algn="ctr">
            <a:solidFill>
              <a:schemeClr val="tx1"/>
            </a:solidFill>
            <a:round/>
            <a:headEnd/>
            <a:tailEnd/>
          </a:ln>
        </p:spPr>
      </p:cxnSp>
      <p:cxnSp>
        <p:nvCxnSpPr>
          <p:cNvPr id="35847" name="Straight Connector 15"/>
          <p:cNvCxnSpPr>
            <a:cxnSpLocks noChangeShapeType="1"/>
          </p:cNvCxnSpPr>
          <p:nvPr/>
        </p:nvCxnSpPr>
        <p:spPr bwMode="auto">
          <a:xfrm rot="10800000">
            <a:off x="6281738" y="3879850"/>
            <a:ext cx="360362" cy="0"/>
          </a:xfrm>
          <a:prstGeom prst="line">
            <a:avLst/>
          </a:prstGeom>
          <a:noFill/>
          <a:ln w="19050" algn="ctr">
            <a:solidFill>
              <a:schemeClr val="tx1"/>
            </a:solidFill>
            <a:round/>
            <a:headEnd/>
            <a:tailEnd/>
          </a:ln>
        </p:spPr>
      </p:cxnSp>
      <p:sp>
        <p:nvSpPr>
          <p:cNvPr id="35848" name="TextBox 16"/>
          <p:cNvSpPr txBox="1">
            <a:spLocks noChangeArrowheads="1"/>
          </p:cNvSpPr>
          <p:nvPr/>
        </p:nvSpPr>
        <p:spPr bwMode="auto">
          <a:xfrm>
            <a:off x="6667500" y="3702050"/>
            <a:ext cx="506413" cy="368300"/>
          </a:xfrm>
          <a:prstGeom prst="rect">
            <a:avLst/>
          </a:prstGeom>
          <a:noFill/>
          <a:ln w="9525">
            <a:noFill/>
            <a:miter lim="800000"/>
            <a:headEnd/>
            <a:tailEnd/>
          </a:ln>
        </p:spPr>
        <p:txBody>
          <a:bodyPr wrap="none">
            <a:spAutoFit/>
          </a:bodyPr>
          <a:lstStyle/>
          <a:p>
            <a:r>
              <a:rPr lang="en-GB">
                <a:solidFill>
                  <a:srgbClr val="000000"/>
                </a:solidFill>
              </a:rPr>
              <a:t>CE</a:t>
            </a:r>
            <a:endParaRPr lang="en-US">
              <a:solidFill>
                <a:srgbClr val="000000"/>
              </a:solidFill>
            </a:endParaRPr>
          </a:p>
        </p:txBody>
      </p:sp>
      <p:sp>
        <p:nvSpPr>
          <p:cNvPr id="35849" name="TextBox 18"/>
          <p:cNvSpPr txBox="1">
            <a:spLocks noChangeArrowheads="1"/>
          </p:cNvSpPr>
          <p:nvPr/>
        </p:nvSpPr>
        <p:spPr bwMode="auto">
          <a:xfrm>
            <a:off x="7272338" y="4059238"/>
            <a:ext cx="363537" cy="369887"/>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5850" name="TextBox 19"/>
          <p:cNvSpPr txBox="1">
            <a:spLocks noChangeArrowheads="1"/>
          </p:cNvSpPr>
          <p:nvPr/>
        </p:nvSpPr>
        <p:spPr bwMode="auto">
          <a:xfrm>
            <a:off x="6642100" y="4059238"/>
            <a:ext cx="365125" cy="369887"/>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5851" name="Straight Connector 20"/>
          <p:cNvCxnSpPr>
            <a:cxnSpLocks noChangeShapeType="1"/>
          </p:cNvCxnSpPr>
          <p:nvPr/>
        </p:nvCxnSpPr>
        <p:spPr bwMode="auto">
          <a:xfrm rot="10800000">
            <a:off x="7632700" y="4238625"/>
            <a:ext cx="630238" cy="0"/>
          </a:xfrm>
          <a:prstGeom prst="line">
            <a:avLst/>
          </a:prstGeom>
          <a:noFill/>
          <a:ln w="19050" algn="ctr">
            <a:solidFill>
              <a:schemeClr val="tx1"/>
            </a:solidFill>
            <a:round/>
            <a:headEnd/>
            <a:tailEnd/>
          </a:ln>
        </p:spPr>
      </p:cxnSp>
      <p:cxnSp>
        <p:nvCxnSpPr>
          <p:cNvPr id="35852" name="Straight Connector 21"/>
          <p:cNvCxnSpPr>
            <a:cxnSpLocks noChangeShapeType="1"/>
          </p:cNvCxnSpPr>
          <p:nvPr/>
        </p:nvCxnSpPr>
        <p:spPr bwMode="auto">
          <a:xfrm rot="10800000">
            <a:off x="6192838" y="6399213"/>
            <a:ext cx="989012" cy="0"/>
          </a:xfrm>
          <a:prstGeom prst="line">
            <a:avLst/>
          </a:prstGeom>
          <a:noFill/>
          <a:ln w="19050" algn="ctr">
            <a:solidFill>
              <a:schemeClr val="tx1"/>
            </a:solidFill>
            <a:round/>
            <a:headEnd/>
            <a:tailEnd/>
          </a:ln>
        </p:spPr>
      </p:cxnSp>
      <p:sp>
        <p:nvSpPr>
          <p:cNvPr id="35853" name="TextBox 22"/>
          <p:cNvSpPr txBox="1">
            <a:spLocks noChangeArrowheads="1"/>
          </p:cNvSpPr>
          <p:nvPr/>
        </p:nvSpPr>
        <p:spPr bwMode="auto">
          <a:xfrm>
            <a:off x="7002463" y="4689475"/>
            <a:ext cx="363537" cy="368300"/>
          </a:xfrm>
          <a:prstGeom prst="rect">
            <a:avLst/>
          </a:prstGeom>
          <a:noFill/>
          <a:ln w="9525">
            <a:noFill/>
            <a:miter lim="800000"/>
            <a:headEnd/>
            <a:tailEnd/>
          </a:ln>
        </p:spPr>
        <p:txBody>
          <a:bodyPr wrap="none">
            <a:spAutoFit/>
          </a:bodyPr>
          <a:lstStyle/>
          <a:p>
            <a:r>
              <a:rPr lang="en-GB">
                <a:solidFill>
                  <a:srgbClr val="000000"/>
                </a:solidFill>
              </a:rPr>
              <a:t>R</a:t>
            </a:r>
            <a:endParaRPr lang="en-US">
              <a:solidFill>
                <a:srgbClr val="000000"/>
              </a:solidFill>
            </a:endParaRPr>
          </a:p>
        </p:txBody>
      </p:sp>
      <p:cxnSp>
        <p:nvCxnSpPr>
          <p:cNvPr id="35854" name="Straight Connector 23"/>
          <p:cNvCxnSpPr>
            <a:cxnSpLocks noChangeShapeType="1"/>
          </p:cNvCxnSpPr>
          <p:nvPr/>
        </p:nvCxnSpPr>
        <p:spPr bwMode="auto">
          <a:xfrm rot="5400000">
            <a:off x="6507162" y="5724526"/>
            <a:ext cx="1349375" cy="0"/>
          </a:xfrm>
          <a:prstGeom prst="line">
            <a:avLst/>
          </a:prstGeom>
          <a:noFill/>
          <a:ln w="19050" algn="ctr">
            <a:solidFill>
              <a:schemeClr val="tx1"/>
            </a:solidFill>
            <a:round/>
            <a:headEnd/>
            <a:tailEnd/>
          </a:ln>
        </p:spPr>
      </p:cxnSp>
      <p:sp>
        <p:nvSpPr>
          <p:cNvPr id="27" name="Arc 26"/>
          <p:cNvSpPr/>
          <p:nvPr/>
        </p:nvSpPr>
        <p:spPr bwMode="auto">
          <a:xfrm>
            <a:off x="3851275" y="3429000"/>
            <a:ext cx="900113" cy="539750"/>
          </a:xfrm>
          <a:prstGeom prst="arc">
            <a:avLst>
              <a:gd name="adj1" fmla="val 16200000"/>
              <a:gd name="adj2" fmla="val 5398746"/>
            </a:avLst>
          </a:prstGeom>
          <a:noFill/>
          <a:ln w="19050" cap="flat" cmpd="sng" algn="ctr">
            <a:solidFill>
              <a:schemeClr val="tx1"/>
            </a:solidFill>
            <a:prstDash val="solid"/>
            <a:round/>
            <a:headEnd type="none" w="med" len="med"/>
            <a:tailEnd type="none" w="med" len="med"/>
          </a:ln>
          <a:effectLst/>
        </p:spPr>
        <p:txBody>
          <a:bodyPr anchor="ctr"/>
          <a:lstStyle/>
          <a:p>
            <a:pPr>
              <a:defRPr/>
            </a:pPr>
            <a:endParaRPr lang="en-US">
              <a:solidFill>
                <a:srgbClr val="000000"/>
              </a:solidFill>
            </a:endParaRPr>
          </a:p>
        </p:txBody>
      </p:sp>
      <p:sp>
        <p:nvSpPr>
          <p:cNvPr id="35856" name="Flowchart: Delay 27"/>
          <p:cNvSpPr>
            <a:spLocks noChangeArrowheads="1"/>
          </p:cNvSpPr>
          <p:nvPr/>
        </p:nvSpPr>
        <p:spPr bwMode="auto">
          <a:xfrm>
            <a:off x="5111750" y="3968750"/>
            <a:ext cx="450850" cy="539750"/>
          </a:xfrm>
          <a:prstGeom prst="flowChartDelay">
            <a:avLst/>
          </a:prstGeom>
          <a:noFill/>
          <a:ln w="19050" algn="ctr">
            <a:solidFill>
              <a:schemeClr val="tx1"/>
            </a:solidFill>
            <a:round/>
            <a:headEnd/>
            <a:tailEnd/>
          </a:ln>
        </p:spPr>
        <p:txBody>
          <a:bodyPr anchor="ctr"/>
          <a:lstStyle/>
          <a:p>
            <a:endParaRPr lang="en-US">
              <a:solidFill>
                <a:srgbClr val="000000"/>
              </a:solidFill>
            </a:endParaRPr>
          </a:p>
        </p:txBody>
      </p:sp>
      <p:cxnSp>
        <p:nvCxnSpPr>
          <p:cNvPr id="35857" name="Straight Connector 29"/>
          <p:cNvCxnSpPr>
            <a:cxnSpLocks noChangeShapeType="1"/>
          </p:cNvCxnSpPr>
          <p:nvPr/>
        </p:nvCxnSpPr>
        <p:spPr bwMode="auto">
          <a:xfrm rot="10800000">
            <a:off x="5562600" y="4238625"/>
            <a:ext cx="1079500" cy="0"/>
          </a:xfrm>
          <a:prstGeom prst="line">
            <a:avLst/>
          </a:prstGeom>
          <a:noFill/>
          <a:ln w="19050" algn="ctr">
            <a:solidFill>
              <a:schemeClr val="tx1"/>
            </a:solidFill>
            <a:round/>
            <a:headEnd/>
            <a:tailEnd/>
          </a:ln>
        </p:spPr>
      </p:cxnSp>
      <p:cxnSp>
        <p:nvCxnSpPr>
          <p:cNvPr id="35858" name="Straight Connector 30"/>
          <p:cNvCxnSpPr>
            <a:cxnSpLocks noChangeShapeType="1"/>
          </p:cNvCxnSpPr>
          <p:nvPr/>
        </p:nvCxnSpPr>
        <p:spPr bwMode="auto">
          <a:xfrm rot="10800000">
            <a:off x="4932363" y="4059238"/>
            <a:ext cx="179387" cy="0"/>
          </a:xfrm>
          <a:prstGeom prst="line">
            <a:avLst/>
          </a:prstGeom>
          <a:noFill/>
          <a:ln w="19050" algn="ctr">
            <a:solidFill>
              <a:schemeClr val="tx1"/>
            </a:solidFill>
            <a:round/>
            <a:headEnd/>
            <a:tailEnd/>
          </a:ln>
        </p:spPr>
      </p:cxnSp>
      <p:cxnSp>
        <p:nvCxnSpPr>
          <p:cNvPr id="35859" name="Straight Connector 31"/>
          <p:cNvCxnSpPr>
            <a:cxnSpLocks noChangeShapeType="1"/>
          </p:cNvCxnSpPr>
          <p:nvPr/>
        </p:nvCxnSpPr>
        <p:spPr bwMode="auto">
          <a:xfrm rot="10800000">
            <a:off x="3402013" y="4419600"/>
            <a:ext cx="1709737" cy="0"/>
          </a:xfrm>
          <a:prstGeom prst="line">
            <a:avLst/>
          </a:prstGeom>
          <a:noFill/>
          <a:ln w="19050" algn="ctr">
            <a:solidFill>
              <a:schemeClr val="tx1"/>
            </a:solidFill>
            <a:round/>
            <a:headEnd/>
            <a:tailEnd/>
          </a:ln>
        </p:spPr>
      </p:cxnSp>
      <p:cxnSp>
        <p:nvCxnSpPr>
          <p:cNvPr id="35860" name="Straight Connector 33"/>
          <p:cNvCxnSpPr>
            <a:cxnSpLocks noChangeShapeType="1"/>
          </p:cNvCxnSpPr>
          <p:nvPr/>
        </p:nvCxnSpPr>
        <p:spPr bwMode="auto">
          <a:xfrm rot="10800000">
            <a:off x="4751388" y="3698875"/>
            <a:ext cx="180975" cy="0"/>
          </a:xfrm>
          <a:prstGeom prst="line">
            <a:avLst/>
          </a:prstGeom>
          <a:noFill/>
          <a:ln w="19050" algn="ctr">
            <a:solidFill>
              <a:schemeClr val="tx1"/>
            </a:solidFill>
            <a:round/>
            <a:headEnd/>
            <a:tailEnd/>
          </a:ln>
        </p:spPr>
      </p:cxnSp>
      <p:cxnSp>
        <p:nvCxnSpPr>
          <p:cNvPr id="35861" name="Straight Connector 34"/>
          <p:cNvCxnSpPr>
            <a:cxnSpLocks noChangeShapeType="1"/>
          </p:cNvCxnSpPr>
          <p:nvPr/>
        </p:nvCxnSpPr>
        <p:spPr bwMode="auto">
          <a:xfrm rot="10800000">
            <a:off x="3402013" y="3519488"/>
            <a:ext cx="1028700" cy="1587"/>
          </a:xfrm>
          <a:prstGeom prst="line">
            <a:avLst/>
          </a:prstGeom>
          <a:noFill/>
          <a:ln w="19050" algn="ctr">
            <a:solidFill>
              <a:schemeClr val="tx1"/>
            </a:solidFill>
            <a:round/>
            <a:headEnd/>
            <a:tailEnd/>
          </a:ln>
        </p:spPr>
      </p:cxnSp>
      <p:cxnSp>
        <p:nvCxnSpPr>
          <p:cNvPr id="35862" name="Straight Connector 35"/>
          <p:cNvCxnSpPr>
            <a:cxnSpLocks noChangeShapeType="1"/>
          </p:cNvCxnSpPr>
          <p:nvPr/>
        </p:nvCxnSpPr>
        <p:spPr bwMode="auto">
          <a:xfrm rot="10800000">
            <a:off x="2232025" y="3879850"/>
            <a:ext cx="2203450" cy="0"/>
          </a:xfrm>
          <a:prstGeom prst="line">
            <a:avLst/>
          </a:prstGeom>
          <a:noFill/>
          <a:ln w="19050" algn="ctr">
            <a:solidFill>
              <a:schemeClr val="tx1"/>
            </a:solidFill>
            <a:round/>
            <a:headEnd/>
            <a:tailEnd/>
          </a:ln>
        </p:spPr>
      </p:cxnSp>
      <p:sp>
        <p:nvSpPr>
          <p:cNvPr id="37" name="Arc 36"/>
          <p:cNvSpPr/>
          <p:nvPr/>
        </p:nvSpPr>
        <p:spPr bwMode="auto">
          <a:xfrm>
            <a:off x="4121150" y="3429000"/>
            <a:ext cx="360363" cy="539750"/>
          </a:xfrm>
          <a:prstGeom prst="arc">
            <a:avLst>
              <a:gd name="adj1" fmla="val 16200000"/>
              <a:gd name="adj2" fmla="val 5398746"/>
            </a:avLst>
          </a:prstGeom>
          <a:noFill/>
          <a:ln w="19050" cap="flat" cmpd="sng" algn="ctr">
            <a:solidFill>
              <a:schemeClr val="tx1"/>
            </a:solidFill>
            <a:prstDash val="solid"/>
            <a:round/>
            <a:headEnd type="none" w="med" len="med"/>
            <a:tailEnd type="none" w="med" len="med"/>
          </a:ln>
          <a:effectLst/>
        </p:spPr>
        <p:txBody>
          <a:bodyPr anchor="ctr"/>
          <a:lstStyle/>
          <a:p>
            <a:pPr>
              <a:defRPr/>
            </a:pPr>
            <a:endParaRPr lang="en-US">
              <a:solidFill>
                <a:srgbClr val="000000"/>
              </a:solidFill>
            </a:endParaRPr>
          </a:p>
        </p:txBody>
      </p:sp>
      <p:cxnSp>
        <p:nvCxnSpPr>
          <p:cNvPr id="35864" name="Straight Connector 46"/>
          <p:cNvCxnSpPr>
            <a:cxnSpLocks noChangeShapeType="1"/>
          </p:cNvCxnSpPr>
          <p:nvPr/>
        </p:nvCxnSpPr>
        <p:spPr bwMode="auto">
          <a:xfrm rot="5400000">
            <a:off x="4752181" y="3879057"/>
            <a:ext cx="360363" cy="0"/>
          </a:xfrm>
          <a:prstGeom prst="line">
            <a:avLst/>
          </a:prstGeom>
          <a:noFill/>
          <a:ln w="19050" algn="ctr">
            <a:solidFill>
              <a:schemeClr val="tx1"/>
            </a:solidFill>
            <a:round/>
            <a:headEnd/>
            <a:tailEnd/>
          </a:ln>
        </p:spPr>
      </p:cxnSp>
      <p:sp>
        <p:nvSpPr>
          <p:cNvPr id="35865" name="Rectangle 49"/>
          <p:cNvSpPr>
            <a:spLocks noChangeArrowheads="1"/>
          </p:cNvSpPr>
          <p:nvPr/>
        </p:nvSpPr>
        <p:spPr bwMode="auto">
          <a:xfrm>
            <a:off x="4211638" y="3249613"/>
            <a:ext cx="1530350" cy="1439862"/>
          </a:xfrm>
          <a:prstGeom prst="rect">
            <a:avLst/>
          </a:prstGeom>
          <a:noFill/>
          <a:ln w="19050" algn="ctr">
            <a:solidFill>
              <a:schemeClr val="tx1"/>
            </a:solidFill>
            <a:prstDash val="dash"/>
            <a:round/>
            <a:headEnd/>
            <a:tailEnd/>
          </a:ln>
        </p:spPr>
        <p:txBody>
          <a:bodyPr anchor="ctr"/>
          <a:lstStyle/>
          <a:p>
            <a:endParaRPr lang="en-US">
              <a:solidFill>
                <a:srgbClr val="000000"/>
              </a:solidFill>
            </a:endParaRPr>
          </a:p>
        </p:txBody>
      </p:sp>
      <p:sp>
        <p:nvSpPr>
          <p:cNvPr id="35866" name="TextBox 53"/>
          <p:cNvSpPr txBox="1">
            <a:spLocks noChangeArrowheads="1"/>
          </p:cNvSpPr>
          <p:nvPr/>
        </p:nvSpPr>
        <p:spPr bwMode="auto">
          <a:xfrm>
            <a:off x="3941763" y="4059238"/>
            <a:ext cx="333375" cy="369887"/>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0</a:t>
            </a:r>
            <a:endParaRPr lang="en-US" baseline="-25000">
              <a:solidFill>
                <a:srgbClr val="000000"/>
              </a:solidFill>
            </a:endParaRPr>
          </a:p>
        </p:txBody>
      </p:sp>
      <p:sp>
        <p:nvSpPr>
          <p:cNvPr id="35867" name="TextBox 55"/>
          <p:cNvSpPr txBox="1">
            <a:spLocks noChangeArrowheads="1"/>
          </p:cNvSpPr>
          <p:nvPr/>
        </p:nvSpPr>
        <p:spPr bwMode="auto">
          <a:xfrm>
            <a:off x="3941763" y="3519488"/>
            <a:ext cx="333375" cy="368300"/>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1</a:t>
            </a:r>
            <a:endParaRPr lang="en-US" baseline="-25000">
              <a:solidFill>
                <a:srgbClr val="000000"/>
              </a:solidFill>
            </a:endParaRPr>
          </a:p>
        </p:txBody>
      </p:sp>
      <p:sp>
        <p:nvSpPr>
          <p:cNvPr id="35868" name="TextBox 56"/>
          <p:cNvSpPr txBox="1">
            <a:spLocks noChangeArrowheads="1"/>
          </p:cNvSpPr>
          <p:nvPr/>
        </p:nvSpPr>
        <p:spPr bwMode="auto">
          <a:xfrm>
            <a:off x="3941763" y="3159125"/>
            <a:ext cx="333375" cy="369888"/>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2</a:t>
            </a:r>
            <a:endParaRPr lang="en-US" baseline="-25000">
              <a:solidFill>
                <a:srgbClr val="000000"/>
              </a:solidFill>
            </a:endParaRPr>
          </a:p>
        </p:txBody>
      </p:sp>
      <p:sp>
        <p:nvSpPr>
          <p:cNvPr id="35869" name="TextBox 57"/>
          <p:cNvSpPr txBox="1">
            <a:spLocks noChangeArrowheads="1"/>
          </p:cNvSpPr>
          <p:nvPr/>
        </p:nvSpPr>
        <p:spPr bwMode="auto">
          <a:xfrm>
            <a:off x="5719763" y="3879850"/>
            <a:ext cx="363537" cy="368300"/>
          </a:xfrm>
          <a:prstGeom prst="rect">
            <a:avLst/>
          </a:prstGeom>
          <a:noFill/>
          <a:ln w="9525">
            <a:noFill/>
            <a:miter lim="800000"/>
            <a:headEnd/>
            <a:tailEnd/>
          </a:ln>
        </p:spPr>
        <p:txBody>
          <a:bodyPr wrap="none">
            <a:spAutoFit/>
          </a:bodyPr>
          <a:lstStyle/>
          <a:p>
            <a:r>
              <a:rPr lang="en-GB">
                <a:solidFill>
                  <a:srgbClr val="000000"/>
                </a:solidFill>
              </a:rPr>
              <a:t>O</a:t>
            </a:r>
            <a:endParaRPr lang="en-US" baseline="-25000">
              <a:solidFill>
                <a:srgbClr val="000000"/>
              </a:solidFill>
            </a:endParaRPr>
          </a:p>
        </p:txBody>
      </p:sp>
      <p:cxnSp>
        <p:nvCxnSpPr>
          <p:cNvPr id="35870" name="Straight Connector 60"/>
          <p:cNvCxnSpPr>
            <a:cxnSpLocks noChangeShapeType="1"/>
          </p:cNvCxnSpPr>
          <p:nvPr/>
        </p:nvCxnSpPr>
        <p:spPr bwMode="auto">
          <a:xfrm rot="10800000">
            <a:off x="2232025" y="2619375"/>
            <a:ext cx="1169988" cy="0"/>
          </a:xfrm>
          <a:prstGeom prst="line">
            <a:avLst/>
          </a:prstGeom>
          <a:noFill/>
          <a:ln w="19050" algn="ctr">
            <a:solidFill>
              <a:schemeClr val="tx1"/>
            </a:solidFill>
            <a:round/>
            <a:headEnd/>
            <a:tailEnd/>
          </a:ln>
        </p:spPr>
      </p:cxnSp>
      <p:cxnSp>
        <p:nvCxnSpPr>
          <p:cNvPr id="35871" name="Straight Connector 61"/>
          <p:cNvCxnSpPr>
            <a:cxnSpLocks noChangeShapeType="1"/>
          </p:cNvCxnSpPr>
          <p:nvPr/>
        </p:nvCxnSpPr>
        <p:spPr bwMode="auto">
          <a:xfrm rot="5400000">
            <a:off x="2951956" y="3069432"/>
            <a:ext cx="900113" cy="0"/>
          </a:xfrm>
          <a:prstGeom prst="line">
            <a:avLst/>
          </a:prstGeom>
          <a:noFill/>
          <a:ln w="19050" algn="ctr">
            <a:solidFill>
              <a:schemeClr val="tx1"/>
            </a:solidFill>
            <a:round/>
            <a:headEnd/>
            <a:tailEnd/>
          </a:ln>
        </p:spPr>
      </p:cxnSp>
      <p:sp>
        <p:nvSpPr>
          <p:cNvPr id="35872" name="Rectangle 65"/>
          <p:cNvSpPr>
            <a:spLocks noChangeArrowheads="1"/>
          </p:cNvSpPr>
          <p:nvPr/>
        </p:nvSpPr>
        <p:spPr bwMode="auto">
          <a:xfrm>
            <a:off x="1601788" y="2438400"/>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5873" name="Straight Connector 66"/>
          <p:cNvCxnSpPr>
            <a:cxnSpLocks noChangeShapeType="1"/>
          </p:cNvCxnSpPr>
          <p:nvPr/>
        </p:nvCxnSpPr>
        <p:spPr bwMode="auto">
          <a:xfrm rot="16200000" flipH="1">
            <a:off x="1602582" y="2888456"/>
            <a:ext cx="88900" cy="90487"/>
          </a:xfrm>
          <a:prstGeom prst="line">
            <a:avLst/>
          </a:prstGeom>
          <a:noFill/>
          <a:ln w="19050" algn="ctr">
            <a:solidFill>
              <a:schemeClr val="tx1"/>
            </a:solidFill>
            <a:round/>
            <a:headEnd/>
            <a:tailEnd/>
          </a:ln>
        </p:spPr>
      </p:cxnSp>
      <p:cxnSp>
        <p:nvCxnSpPr>
          <p:cNvPr id="35874" name="Straight Connector 67"/>
          <p:cNvCxnSpPr>
            <a:cxnSpLocks noChangeShapeType="1"/>
          </p:cNvCxnSpPr>
          <p:nvPr/>
        </p:nvCxnSpPr>
        <p:spPr bwMode="auto">
          <a:xfrm rot="5400000">
            <a:off x="1601788" y="2978150"/>
            <a:ext cx="90488" cy="90487"/>
          </a:xfrm>
          <a:prstGeom prst="line">
            <a:avLst/>
          </a:prstGeom>
          <a:noFill/>
          <a:ln w="19050" algn="ctr">
            <a:solidFill>
              <a:schemeClr val="tx1"/>
            </a:solidFill>
            <a:round/>
            <a:headEnd/>
            <a:tailEnd/>
          </a:ln>
        </p:spPr>
      </p:cxnSp>
      <p:cxnSp>
        <p:nvCxnSpPr>
          <p:cNvPr id="35875" name="Straight Connector 68"/>
          <p:cNvCxnSpPr>
            <a:cxnSpLocks noChangeShapeType="1"/>
          </p:cNvCxnSpPr>
          <p:nvPr/>
        </p:nvCxnSpPr>
        <p:spPr bwMode="auto">
          <a:xfrm rot="10800000">
            <a:off x="1420813" y="2978150"/>
            <a:ext cx="180975" cy="0"/>
          </a:xfrm>
          <a:prstGeom prst="line">
            <a:avLst/>
          </a:prstGeom>
          <a:noFill/>
          <a:ln w="19050" algn="ctr">
            <a:solidFill>
              <a:srgbClr val="0066FF"/>
            </a:solidFill>
            <a:round/>
            <a:headEnd/>
            <a:tailEnd/>
          </a:ln>
        </p:spPr>
      </p:cxnSp>
      <p:cxnSp>
        <p:nvCxnSpPr>
          <p:cNvPr id="35876" name="Straight Connector 71"/>
          <p:cNvCxnSpPr>
            <a:cxnSpLocks noChangeShapeType="1"/>
          </p:cNvCxnSpPr>
          <p:nvPr/>
        </p:nvCxnSpPr>
        <p:spPr bwMode="auto">
          <a:xfrm rot="10800000">
            <a:off x="1241425" y="2619375"/>
            <a:ext cx="360363" cy="0"/>
          </a:xfrm>
          <a:prstGeom prst="line">
            <a:avLst/>
          </a:prstGeom>
          <a:noFill/>
          <a:ln w="19050" algn="ctr">
            <a:solidFill>
              <a:schemeClr val="tx1"/>
            </a:solidFill>
            <a:round/>
            <a:headEnd/>
            <a:tailEnd/>
          </a:ln>
        </p:spPr>
      </p:cxnSp>
      <p:sp>
        <p:nvSpPr>
          <p:cNvPr id="35877" name="TextBox 72"/>
          <p:cNvSpPr txBox="1">
            <a:spLocks noChangeArrowheads="1"/>
          </p:cNvSpPr>
          <p:nvPr/>
        </p:nvSpPr>
        <p:spPr bwMode="auto">
          <a:xfrm>
            <a:off x="1871663" y="2438400"/>
            <a:ext cx="363537" cy="369888"/>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5878" name="TextBox 73"/>
          <p:cNvSpPr txBox="1">
            <a:spLocks noChangeArrowheads="1"/>
          </p:cNvSpPr>
          <p:nvPr/>
        </p:nvSpPr>
        <p:spPr bwMode="auto">
          <a:xfrm>
            <a:off x="1601788" y="2438400"/>
            <a:ext cx="363537" cy="369888"/>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sp>
        <p:nvSpPr>
          <p:cNvPr id="35879" name="Rectangle 85"/>
          <p:cNvSpPr>
            <a:spLocks noChangeArrowheads="1"/>
          </p:cNvSpPr>
          <p:nvPr/>
        </p:nvSpPr>
        <p:spPr bwMode="auto">
          <a:xfrm>
            <a:off x="1601788" y="3698875"/>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5880" name="Straight Connector 86"/>
          <p:cNvCxnSpPr>
            <a:cxnSpLocks noChangeShapeType="1"/>
          </p:cNvCxnSpPr>
          <p:nvPr/>
        </p:nvCxnSpPr>
        <p:spPr bwMode="auto">
          <a:xfrm rot="16200000" flipH="1">
            <a:off x="1602582" y="4148931"/>
            <a:ext cx="88900" cy="90487"/>
          </a:xfrm>
          <a:prstGeom prst="line">
            <a:avLst/>
          </a:prstGeom>
          <a:noFill/>
          <a:ln w="19050" algn="ctr">
            <a:solidFill>
              <a:schemeClr val="tx1"/>
            </a:solidFill>
            <a:round/>
            <a:headEnd/>
            <a:tailEnd/>
          </a:ln>
        </p:spPr>
      </p:cxnSp>
      <p:cxnSp>
        <p:nvCxnSpPr>
          <p:cNvPr id="35881" name="Straight Connector 87"/>
          <p:cNvCxnSpPr>
            <a:cxnSpLocks noChangeShapeType="1"/>
          </p:cNvCxnSpPr>
          <p:nvPr/>
        </p:nvCxnSpPr>
        <p:spPr bwMode="auto">
          <a:xfrm rot="5400000">
            <a:off x="1601788" y="4238625"/>
            <a:ext cx="90488" cy="90487"/>
          </a:xfrm>
          <a:prstGeom prst="line">
            <a:avLst/>
          </a:prstGeom>
          <a:noFill/>
          <a:ln w="19050" algn="ctr">
            <a:solidFill>
              <a:schemeClr val="tx1"/>
            </a:solidFill>
            <a:round/>
            <a:headEnd/>
            <a:tailEnd/>
          </a:ln>
        </p:spPr>
      </p:cxnSp>
      <p:cxnSp>
        <p:nvCxnSpPr>
          <p:cNvPr id="35882" name="Straight Connector 89"/>
          <p:cNvCxnSpPr>
            <a:cxnSpLocks noChangeShapeType="1"/>
          </p:cNvCxnSpPr>
          <p:nvPr/>
        </p:nvCxnSpPr>
        <p:spPr bwMode="auto">
          <a:xfrm rot="10800000">
            <a:off x="1241425" y="3879850"/>
            <a:ext cx="360363" cy="0"/>
          </a:xfrm>
          <a:prstGeom prst="line">
            <a:avLst/>
          </a:prstGeom>
          <a:noFill/>
          <a:ln w="19050" algn="ctr">
            <a:solidFill>
              <a:schemeClr val="tx1"/>
            </a:solidFill>
            <a:round/>
            <a:headEnd/>
            <a:tailEnd/>
          </a:ln>
        </p:spPr>
      </p:cxnSp>
      <p:sp>
        <p:nvSpPr>
          <p:cNvPr id="35883" name="TextBox 90"/>
          <p:cNvSpPr txBox="1">
            <a:spLocks noChangeArrowheads="1"/>
          </p:cNvSpPr>
          <p:nvPr/>
        </p:nvSpPr>
        <p:spPr bwMode="auto">
          <a:xfrm>
            <a:off x="1871663" y="3698875"/>
            <a:ext cx="363537" cy="369888"/>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5884" name="TextBox 91"/>
          <p:cNvSpPr txBox="1">
            <a:spLocks noChangeArrowheads="1"/>
          </p:cNvSpPr>
          <p:nvPr/>
        </p:nvSpPr>
        <p:spPr bwMode="auto">
          <a:xfrm>
            <a:off x="1601788" y="3698875"/>
            <a:ext cx="363537" cy="369888"/>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5885" name="Straight Connector 95"/>
          <p:cNvCxnSpPr>
            <a:cxnSpLocks noChangeShapeType="1"/>
          </p:cNvCxnSpPr>
          <p:nvPr/>
        </p:nvCxnSpPr>
        <p:spPr bwMode="auto">
          <a:xfrm rot="10800000">
            <a:off x="2232025" y="5049838"/>
            <a:ext cx="1169988" cy="0"/>
          </a:xfrm>
          <a:prstGeom prst="line">
            <a:avLst/>
          </a:prstGeom>
          <a:noFill/>
          <a:ln w="19050" algn="ctr">
            <a:solidFill>
              <a:schemeClr val="tx1"/>
            </a:solidFill>
            <a:round/>
            <a:headEnd/>
            <a:tailEnd/>
          </a:ln>
        </p:spPr>
      </p:cxnSp>
      <p:sp>
        <p:nvSpPr>
          <p:cNvPr id="35886" name="Rectangle 96"/>
          <p:cNvSpPr>
            <a:spLocks noChangeArrowheads="1"/>
          </p:cNvSpPr>
          <p:nvPr/>
        </p:nvSpPr>
        <p:spPr bwMode="auto">
          <a:xfrm>
            <a:off x="1601788" y="4868863"/>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5887" name="Straight Connector 97"/>
          <p:cNvCxnSpPr>
            <a:cxnSpLocks noChangeShapeType="1"/>
          </p:cNvCxnSpPr>
          <p:nvPr/>
        </p:nvCxnSpPr>
        <p:spPr bwMode="auto">
          <a:xfrm rot="16200000" flipH="1">
            <a:off x="1602582" y="5318919"/>
            <a:ext cx="88900" cy="90487"/>
          </a:xfrm>
          <a:prstGeom prst="line">
            <a:avLst/>
          </a:prstGeom>
          <a:noFill/>
          <a:ln w="19050" algn="ctr">
            <a:solidFill>
              <a:schemeClr val="tx1"/>
            </a:solidFill>
            <a:round/>
            <a:headEnd/>
            <a:tailEnd/>
          </a:ln>
        </p:spPr>
      </p:cxnSp>
      <p:cxnSp>
        <p:nvCxnSpPr>
          <p:cNvPr id="35888" name="Straight Connector 98"/>
          <p:cNvCxnSpPr>
            <a:cxnSpLocks noChangeShapeType="1"/>
          </p:cNvCxnSpPr>
          <p:nvPr/>
        </p:nvCxnSpPr>
        <p:spPr bwMode="auto">
          <a:xfrm rot="5400000">
            <a:off x="1601788" y="5408613"/>
            <a:ext cx="90487" cy="90487"/>
          </a:xfrm>
          <a:prstGeom prst="line">
            <a:avLst/>
          </a:prstGeom>
          <a:noFill/>
          <a:ln w="19050" algn="ctr">
            <a:solidFill>
              <a:schemeClr val="tx1"/>
            </a:solidFill>
            <a:round/>
            <a:headEnd/>
            <a:tailEnd/>
          </a:ln>
        </p:spPr>
      </p:cxnSp>
      <p:cxnSp>
        <p:nvCxnSpPr>
          <p:cNvPr id="35889" name="Straight Connector 100"/>
          <p:cNvCxnSpPr>
            <a:cxnSpLocks noChangeShapeType="1"/>
          </p:cNvCxnSpPr>
          <p:nvPr/>
        </p:nvCxnSpPr>
        <p:spPr bwMode="auto">
          <a:xfrm rot="10800000">
            <a:off x="1241425" y="5049838"/>
            <a:ext cx="360363" cy="0"/>
          </a:xfrm>
          <a:prstGeom prst="line">
            <a:avLst/>
          </a:prstGeom>
          <a:noFill/>
          <a:ln w="19050" algn="ctr">
            <a:solidFill>
              <a:schemeClr val="tx1"/>
            </a:solidFill>
            <a:round/>
            <a:headEnd/>
            <a:tailEnd/>
          </a:ln>
        </p:spPr>
      </p:cxnSp>
      <p:sp>
        <p:nvSpPr>
          <p:cNvPr id="35890" name="TextBox 101"/>
          <p:cNvSpPr txBox="1">
            <a:spLocks noChangeArrowheads="1"/>
          </p:cNvSpPr>
          <p:nvPr/>
        </p:nvSpPr>
        <p:spPr bwMode="auto">
          <a:xfrm>
            <a:off x="1871663" y="4868863"/>
            <a:ext cx="363537" cy="369887"/>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5891" name="TextBox 102"/>
          <p:cNvSpPr txBox="1">
            <a:spLocks noChangeArrowheads="1"/>
          </p:cNvSpPr>
          <p:nvPr/>
        </p:nvSpPr>
        <p:spPr bwMode="auto">
          <a:xfrm>
            <a:off x="1601788" y="4868863"/>
            <a:ext cx="363537" cy="369887"/>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5892" name="Straight Connector 104"/>
          <p:cNvCxnSpPr>
            <a:cxnSpLocks noChangeShapeType="1"/>
          </p:cNvCxnSpPr>
          <p:nvPr/>
        </p:nvCxnSpPr>
        <p:spPr bwMode="auto">
          <a:xfrm rot="5400000">
            <a:off x="3086894" y="4734719"/>
            <a:ext cx="630238" cy="0"/>
          </a:xfrm>
          <a:prstGeom prst="line">
            <a:avLst/>
          </a:prstGeom>
          <a:noFill/>
          <a:ln w="19050" algn="ctr">
            <a:solidFill>
              <a:schemeClr val="tx1"/>
            </a:solidFill>
            <a:round/>
            <a:headEnd/>
            <a:tailEnd/>
          </a:ln>
        </p:spPr>
      </p:cxnSp>
      <p:cxnSp>
        <p:nvCxnSpPr>
          <p:cNvPr id="35893" name="Straight Connector 109"/>
          <p:cNvCxnSpPr>
            <a:cxnSpLocks noChangeShapeType="1"/>
          </p:cNvCxnSpPr>
          <p:nvPr/>
        </p:nvCxnSpPr>
        <p:spPr bwMode="auto">
          <a:xfrm rot="5400000" flipH="1" flipV="1">
            <a:off x="-559593" y="3969544"/>
            <a:ext cx="3960812" cy="0"/>
          </a:xfrm>
          <a:prstGeom prst="line">
            <a:avLst/>
          </a:prstGeom>
          <a:noFill/>
          <a:ln w="19050" algn="ctr">
            <a:solidFill>
              <a:srgbClr val="0066FF"/>
            </a:solidFill>
            <a:round/>
            <a:headEnd/>
            <a:tailEnd/>
          </a:ln>
        </p:spPr>
      </p:cxnSp>
      <p:cxnSp>
        <p:nvCxnSpPr>
          <p:cNvPr id="35894" name="Straight Connector 111"/>
          <p:cNvCxnSpPr>
            <a:cxnSpLocks noChangeShapeType="1"/>
          </p:cNvCxnSpPr>
          <p:nvPr/>
        </p:nvCxnSpPr>
        <p:spPr bwMode="auto">
          <a:xfrm rot="10800000">
            <a:off x="1420813" y="4238625"/>
            <a:ext cx="180975" cy="0"/>
          </a:xfrm>
          <a:prstGeom prst="line">
            <a:avLst/>
          </a:prstGeom>
          <a:noFill/>
          <a:ln w="19050" algn="ctr">
            <a:solidFill>
              <a:srgbClr val="0066FF"/>
            </a:solidFill>
            <a:round/>
            <a:headEnd/>
            <a:tailEnd/>
          </a:ln>
        </p:spPr>
      </p:cxnSp>
      <p:cxnSp>
        <p:nvCxnSpPr>
          <p:cNvPr id="35895" name="Straight Connector 112"/>
          <p:cNvCxnSpPr>
            <a:cxnSpLocks noChangeShapeType="1"/>
          </p:cNvCxnSpPr>
          <p:nvPr/>
        </p:nvCxnSpPr>
        <p:spPr bwMode="auto">
          <a:xfrm rot="10800000">
            <a:off x="1420813" y="5408613"/>
            <a:ext cx="180975" cy="0"/>
          </a:xfrm>
          <a:prstGeom prst="line">
            <a:avLst/>
          </a:prstGeom>
          <a:noFill/>
          <a:ln w="19050" algn="ctr">
            <a:solidFill>
              <a:srgbClr val="0066FF"/>
            </a:solidFill>
            <a:round/>
            <a:headEnd/>
            <a:tailEnd/>
          </a:ln>
        </p:spPr>
      </p:cxnSp>
      <p:cxnSp>
        <p:nvCxnSpPr>
          <p:cNvPr id="35896" name="Straight Connector 113"/>
          <p:cNvCxnSpPr>
            <a:cxnSpLocks noChangeShapeType="1"/>
          </p:cNvCxnSpPr>
          <p:nvPr/>
        </p:nvCxnSpPr>
        <p:spPr bwMode="auto">
          <a:xfrm rot="10800000">
            <a:off x="6462713" y="4779963"/>
            <a:ext cx="179387" cy="0"/>
          </a:xfrm>
          <a:prstGeom prst="line">
            <a:avLst/>
          </a:prstGeom>
          <a:noFill/>
          <a:ln w="19050" algn="ctr">
            <a:solidFill>
              <a:srgbClr val="0066FF"/>
            </a:solidFill>
            <a:round/>
            <a:headEnd/>
            <a:tailEnd/>
          </a:ln>
        </p:spPr>
      </p:cxnSp>
      <p:cxnSp>
        <p:nvCxnSpPr>
          <p:cNvPr id="35897" name="Straight Connector 114"/>
          <p:cNvCxnSpPr>
            <a:cxnSpLocks noChangeShapeType="1"/>
          </p:cNvCxnSpPr>
          <p:nvPr/>
        </p:nvCxnSpPr>
        <p:spPr bwMode="auto">
          <a:xfrm rot="5400000" flipH="1" flipV="1">
            <a:off x="5877719" y="5364957"/>
            <a:ext cx="1169987" cy="0"/>
          </a:xfrm>
          <a:prstGeom prst="line">
            <a:avLst/>
          </a:prstGeom>
          <a:noFill/>
          <a:ln w="19050" algn="ctr">
            <a:solidFill>
              <a:srgbClr val="0066FF"/>
            </a:solidFill>
            <a:round/>
            <a:headEnd/>
            <a:tailEnd/>
          </a:ln>
        </p:spPr>
      </p:cxnSp>
      <p:cxnSp>
        <p:nvCxnSpPr>
          <p:cNvPr id="35898" name="Straight Connector 116"/>
          <p:cNvCxnSpPr>
            <a:cxnSpLocks noChangeShapeType="1"/>
          </p:cNvCxnSpPr>
          <p:nvPr/>
        </p:nvCxnSpPr>
        <p:spPr bwMode="auto">
          <a:xfrm>
            <a:off x="250825" y="5949950"/>
            <a:ext cx="6211888" cy="0"/>
          </a:xfrm>
          <a:prstGeom prst="line">
            <a:avLst/>
          </a:prstGeom>
          <a:noFill/>
          <a:ln w="19050" algn="ctr">
            <a:solidFill>
              <a:srgbClr val="0066FF"/>
            </a:solidFill>
            <a:round/>
            <a:headEnd/>
            <a:tailEnd/>
          </a:ln>
        </p:spPr>
      </p:cxnSp>
      <p:cxnSp>
        <p:nvCxnSpPr>
          <p:cNvPr id="35899" name="Straight Connector 119"/>
          <p:cNvCxnSpPr>
            <a:cxnSpLocks noChangeShapeType="1"/>
          </p:cNvCxnSpPr>
          <p:nvPr/>
        </p:nvCxnSpPr>
        <p:spPr bwMode="auto">
          <a:xfrm rot="10800000">
            <a:off x="161925" y="5859463"/>
            <a:ext cx="179388" cy="0"/>
          </a:xfrm>
          <a:prstGeom prst="line">
            <a:avLst/>
          </a:prstGeom>
          <a:noFill/>
          <a:ln w="19050" algn="ctr">
            <a:solidFill>
              <a:srgbClr val="0066FF"/>
            </a:solidFill>
            <a:round/>
            <a:headEnd/>
            <a:tailEnd/>
          </a:ln>
        </p:spPr>
      </p:cxnSp>
      <p:cxnSp>
        <p:nvCxnSpPr>
          <p:cNvPr id="35900" name="Straight Connector 121"/>
          <p:cNvCxnSpPr>
            <a:cxnSpLocks noChangeShapeType="1"/>
          </p:cNvCxnSpPr>
          <p:nvPr/>
        </p:nvCxnSpPr>
        <p:spPr bwMode="auto">
          <a:xfrm rot="10800000">
            <a:off x="341313" y="5680075"/>
            <a:ext cx="179387" cy="0"/>
          </a:xfrm>
          <a:prstGeom prst="line">
            <a:avLst/>
          </a:prstGeom>
          <a:noFill/>
          <a:ln w="19050" algn="ctr">
            <a:solidFill>
              <a:srgbClr val="0066FF"/>
            </a:solidFill>
            <a:round/>
            <a:headEnd/>
            <a:tailEnd/>
          </a:ln>
        </p:spPr>
      </p:cxnSp>
      <p:cxnSp>
        <p:nvCxnSpPr>
          <p:cNvPr id="35901" name="Straight Connector 122"/>
          <p:cNvCxnSpPr>
            <a:cxnSpLocks noChangeShapeType="1"/>
          </p:cNvCxnSpPr>
          <p:nvPr/>
        </p:nvCxnSpPr>
        <p:spPr bwMode="auto">
          <a:xfrm rot="5400000" flipH="1" flipV="1">
            <a:off x="251619" y="5769769"/>
            <a:ext cx="179388" cy="0"/>
          </a:xfrm>
          <a:prstGeom prst="line">
            <a:avLst/>
          </a:prstGeom>
          <a:noFill/>
          <a:ln w="19050" algn="ctr">
            <a:solidFill>
              <a:srgbClr val="0066FF"/>
            </a:solidFill>
            <a:round/>
            <a:headEnd/>
            <a:tailEnd/>
          </a:ln>
        </p:spPr>
      </p:cxnSp>
      <p:cxnSp>
        <p:nvCxnSpPr>
          <p:cNvPr id="35902" name="Straight Connector 125"/>
          <p:cNvCxnSpPr>
            <a:cxnSpLocks noChangeShapeType="1"/>
          </p:cNvCxnSpPr>
          <p:nvPr/>
        </p:nvCxnSpPr>
        <p:spPr bwMode="auto">
          <a:xfrm rot="5400000" flipH="1" flipV="1">
            <a:off x="431006" y="5769769"/>
            <a:ext cx="179388" cy="0"/>
          </a:xfrm>
          <a:prstGeom prst="line">
            <a:avLst/>
          </a:prstGeom>
          <a:noFill/>
          <a:ln w="19050" algn="ctr">
            <a:solidFill>
              <a:srgbClr val="0066FF"/>
            </a:solidFill>
            <a:round/>
            <a:headEnd/>
            <a:tailEnd/>
          </a:ln>
        </p:spPr>
      </p:cxnSp>
      <p:cxnSp>
        <p:nvCxnSpPr>
          <p:cNvPr id="35903" name="Straight Connector 126"/>
          <p:cNvCxnSpPr>
            <a:cxnSpLocks noChangeShapeType="1"/>
          </p:cNvCxnSpPr>
          <p:nvPr/>
        </p:nvCxnSpPr>
        <p:spPr bwMode="auto">
          <a:xfrm rot="10800000">
            <a:off x="520700" y="5859463"/>
            <a:ext cx="180975" cy="0"/>
          </a:xfrm>
          <a:prstGeom prst="line">
            <a:avLst/>
          </a:prstGeom>
          <a:noFill/>
          <a:ln w="19050" algn="ctr">
            <a:solidFill>
              <a:srgbClr val="0066FF"/>
            </a:solidFill>
            <a:round/>
            <a:headEnd/>
            <a:tailEnd/>
          </a:ln>
        </p:spPr>
      </p:cxnSp>
      <p:cxnSp>
        <p:nvCxnSpPr>
          <p:cNvPr id="35904" name="Straight Connector 127"/>
          <p:cNvCxnSpPr>
            <a:cxnSpLocks noChangeShapeType="1"/>
          </p:cNvCxnSpPr>
          <p:nvPr/>
        </p:nvCxnSpPr>
        <p:spPr bwMode="auto">
          <a:xfrm rot="10800000">
            <a:off x="701675" y="5680075"/>
            <a:ext cx="179388" cy="0"/>
          </a:xfrm>
          <a:prstGeom prst="line">
            <a:avLst/>
          </a:prstGeom>
          <a:noFill/>
          <a:ln w="19050" algn="ctr">
            <a:solidFill>
              <a:srgbClr val="0066FF"/>
            </a:solidFill>
            <a:round/>
            <a:headEnd/>
            <a:tailEnd/>
          </a:ln>
        </p:spPr>
      </p:cxnSp>
      <p:cxnSp>
        <p:nvCxnSpPr>
          <p:cNvPr id="35905" name="Straight Connector 128"/>
          <p:cNvCxnSpPr>
            <a:cxnSpLocks noChangeShapeType="1"/>
          </p:cNvCxnSpPr>
          <p:nvPr/>
        </p:nvCxnSpPr>
        <p:spPr bwMode="auto">
          <a:xfrm rot="5400000" flipH="1" flipV="1">
            <a:off x="611981" y="5769769"/>
            <a:ext cx="179388" cy="0"/>
          </a:xfrm>
          <a:prstGeom prst="line">
            <a:avLst/>
          </a:prstGeom>
          <a:noFill/>
          <a:ln w="19050" algn="ctr">
            <a:solidFill>
              <a:srgbClr val="0066FF"/>
            </a:solidFill>
            <a:round/>
            <a:headEnd/>
            <a:tailEnd/>
          </a:ln>
        </p:spPr>
      </p:cxnSp>
      <p:cxnSp>
        <p:nvCxnSpPr>
          <p:cNvPr id="35906" name="Straight Connector 129"/>
          <p:cNvCxnSpPr>
            <a:cxnSpLocks noChangeShapeType="1"/>
          </p:cNvCxnSpPr>
          <p:nvPr/>
        </p:nvCxnSpPr>
        <p:spPr bwMode="auto">
          <a:xfrm rot="5400000" flipH="1" flipV="1">
            <a:off x="791369" y="5769769"/>
            <a:ext cx="179388" cy="0"/>
          </a:xfrm>
          <a:prstGeom prst="line">
            <a:avLst/>
          </a:prstGeom>
          <a:noFill/>
          <a:ln w="19050" algn="ctr">
            <a:solidFill>
              <a:srgbClr val="0066FF"/>
            </a:solidFill>
            <a:round/>
            <a:headEnd/>
            <a:tailEnd/>
          </a:ln>
        </p:spPr>
      </p:cxnSp>
      <p:cxnSp>
        <p:nvCxnSpPr>
          <p:cNvPr id="35907" name="Straight Connector 130"/>
          <p:cNvCxnSpPr>
            <a:cxnSpLocks noChangeShapeType="1"/>
          </p:cNvCxnSpPr>
          <p:nvPr/>
        </p:nvCxnSpPr>
        <p:spPr bwMode="auto">
          <a:xfrm rot="10800000">
            <a:off x="881063" y="5859463"/>
            <a:ext cx="180975" cy="0"/>
          </a:xfrm>
          <a:prstGeom prst="line">
            <a:avLst/>
          </a:prstGeom>
          <a:noFill/>
          <a:ln w="19050" algn="ctr">
            <a:solidFill>
              <a:srgbClr val="0066FF"/>
            </a:solidFill>
            <a:round/>
            <a:headEnd/>
            <a:tailEnd/>
          </a:ln>
        </p:spPr>
      </p:cxnSp>
      <p:cxnSp>
        <p:nvCxnSpPr>
          <p:cNvPr id="35908" name="Straight Connector 131"/>
          <p:cNvCxnSpPr>
            <a:cxnSpLocks noChangeShapeType="1"/>
          </p:cNvCxnSpPr>
          <p:nvPr/>
        </p:nvCxnSpPr>
        <p:spPr bwMode="auto">
          <a:xfrm rot="10800000">
            <a:off x="2232025" y="1628775"/>
            <a:ext cx="4049713" cy="0"/>
          </a:xfrm>
          <a:prstGeom prst="line">
            <a:avLst/>
          </a:prstGeom>
          <a:noFill/>
          <a:ln w="19050" algn="ctr">
            <a:solidFill>
              <a:schemeClr val="tx1"/>
            </a:solidFill>
            <a:round/>
            <a:headEnd/>
            <a:tailEnd/>
          </a:ln>
        </p:spPr>
      </p:cxnSp>
      <p:sp>
        <p:nvSpPr>
          <p:cNvPr id="35909" name="Rectangle 132"/>
          <p:cNvSpPr>
            <a:spLocks noChangeArrowheads="1"/>
          </p:cNvSpPr>
          <p:nvPr/>
        </p:nvSpPr>
        <p:spPr bwMode="auto">
          <a:xfrm>
            <a:off x="1601788" y="1449388"/>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5910" name="Straight Connector 133"/>
          <p:cNvCxnSpPr>
            <a:cxnSpLocks noChangeShapeType="1"/>
          </p:cNvCxnSpPr>
          <p:nvPr/>
        </p:nvCxnSpPr>
        <p:spPr bwMode="auto">
          <a:xfrm rot="16200000" flipH="1">
            <a:off x="1601788" y="1898650"/>
            <a:ext cx="90488" cy="90487"/>
          </a:xfrm>
          <a:prstGeom prst="line">
            <a:avLst/>
          </a:prstGeom>
          <a:noFill/>
          <a:ln w="19050" algn="ctr">
            <a:solidFill>
              <a:schemeClr val="tx1"/>
            </a:solidFill>
            <a:round/>
            <a:headEnd/>
            <a:tailEnd/>
          </a:ln>
        </p:spPr>
      </p:cxnSp>
      <p:cxnSp>
        <p:nvCxnSpPr>
          <p:cNvPr id="35911" name="Straight Connector 134"/>
          <p:cNvCxnSpPr>
            <a:cxnSpLocks noChangeShapeType="1"/>
          </p:cNvCxnSpPr>
          <p:nvPr/>
        </p:nvCxnSpPr>
        <p:spPr bwMode="auto">
          <a:xfrm rot="5400000">
            <a:off x="1602582" y="1988344"/>
            <a:ext cx="88900" cy="90487"/>
          </a:xfrm>
          <a:prstGeom prst="line">
            <a:avLst/>
          </a:prstGeom>
          <a:noFill/>
          <a:ln w="19050" algn="ctr">
            <a:solidFill>
              <a:schemeClr val="tx1"/>
            </a:solidFill>
            <a:round/>
            <a:headEnd/>
            <a:tailEnd/>
          </a:ln>
        </p:spPr>
      </p:cxnSp>
      <p:cxnSp>
        <p:nvCxnSpPr>
          <p:cNvPr id="35912" name="Straight Connector 135"/>
          <p:cNvCxnSpPr>
            <a:cxnSpLocks noChangeShapeType="1"/>
          </p:cNvCxnSpPr>
          <p:nvPr/>
        </p:nvCxnSpPr>
        <p:spPr bwMode="auto">
          <a:xfrm rot="10800000">
            <a:off x="1420813" y="1989138"/>
            <a:ext cx="180975" cy="0"/>
          </a:xfrm>
          <a:prstGeom prst="line">
            <a:avLst/>
          </a:prstGeom>
          <a:noFill/>
          <a:ln w="19050" algn="ctr">
            <a:solidFill>
              <a:srgbClr val="0066FF"/>
            </a:solidFill>
            <a:round/>
            <a:headEnd/>
            <a:tailEnd/>
          </a:ln>
        </p:spPr>
      </p:cxnSp>
      <p:cxnSp>
        <p:nvCxnSpPr>
          <p:cNvPr id="35913" name="Straight Connector 136"/>
          <p:cNvCxnSpPr>
            <a:cxnSpLocks noChangeShapeType="1"/>
          </p:cNvCxnSpPr>
          <p:nvPr/>
        </p:nvCxnSpPr>
        <p:spPr bwMode="auto">
          <a:xfrm rot="10800000">
            <a:off x="1241425" y="1628775"/>
            <a:ext cx="360363" cy="0"/>
          </a:xfrm>
          <a:prstGeom prst="line">
            <a:avLst/>
          </a:prstGeom>
          <a:noFill/>
          <a:ln w="19050" algn="ctr">
            <a:solidFill>
              <a:schemeClr val="tx1"/>
            </a:solidFill>
            <a:round/>
            <a:headEnd/>
            <a:tailEnd/>
          </a:ln>
        </p:spPr>
      </p:cxnSp>
      <p:sp>
        <p:nvSpPr>
          <p:cNvPr id="35914" name="TextBox 137"/>
          <p:cNvSpPr txBox="1">
            <a:spLocks noChangeArrowheads="1"/>
          </p:cNvSpPr>
          <p:nvPr/>
        </p:nvSpPr>
        <p:spPr bwMode="auto">
          <a:xfrm>
            <a:off x="1871663" y="1449388"/>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5915" name="TextBox 138"/>
          <p:cNvSpPr txBox="1">
            <a:spLocks noChangeArrowheads="1"/>
          </p:cNvSpPr>
          <p:nvPr/>
        </p:nvSpPr>
        <p:spPr bwMode="auto">
          <a:xfrm>
            <a:off x="1601788" y="1449388"/>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5916" name="Straight Connector 140"/>
          <p:cNvCxnSpPr>
            <a:cxnSpLocks noChangeShapeType="1"/>
          </p:cNvCxnSpPr>
          <p:nvPr/>
        </p:nvCxnSpPr>
        <p:spPr bwMode="auto">
          <a:xfrm rot="5400000">
            <a:off x="5156200" y="2754313"/>
            <a:ext cx="2251075" cy="0"/>
          </a:xfrm>
          <a:prstGeom prst="line">
            <a:avLst/>
          </a:prstGeom>
          <a:noFill/>
          <a:ln w="19050" algn="ctr">
            <a:solidFill>
              <a:schemeClr val="tx1"/>
            </a:solidFill>
            <a:round/>
            <a:headEnd/>
            <a:tailEnd/>
          </a:ln>
        </p:spPr>
      </p:cxnSp>
      <p:sp>
        <p:nvSpPr>
          <p:cNvPr id="35917" name="TextBox 186"/>
          <p:cNvSpPr txBox="1">
            <a:spLocks noChangeArrowheads="1"/>
          </p:cNvSpPr>
          <p:nvPr/>
        </p:nvSpPr>
        <p:spPr bwMode="auto">
          <a:xfrm>
            <a:off x="2320925" y="1268413"/>
            <a:ext cx="903288" cy="369887"/>
          </a:xfrm>
          <a:prstGeom prst="rect">
            <a:avLst/>
          </a:prstGeom>
          <a:noFill/>
          <a:ln w="9525">
            <a:noFill/>
            <a:miter lim="800000"/>
            <a:headEnd/>
            <a:tailEnd/>
          </a:ln>
        </p:spPr>
        <p:txBody>
          <a:bodyPr wrap="none">
            <a:spAutoFit/>
          </a:bodyPr>
          <a:lstStyle/>
          <a:p>
            <a:r>
              <a:rPr lang="en-GB">
                <a:solidFill>
                  <a:srgbClr val="009900"/>
                </a:solidFill>
              </a:rPr>
              <a:t>Enable</a:t>
            </a:r>
            <a:endParaRPr lang="en-US">
              <a:solidFill>
                <a:srgbClr val="009900"/>
              </a:solidFill>
            </a:endParaRPr>
          </a:p>
        </p:txBody>
      </p:sp>
      <p:sp>
        <p:nvSpPr>
          <p:cNvPr id="35918" name="TextBox 187"/>
          <p:cNvSpPr txBox="1">
            <a:spLocks noChangeArrowheads="1"/>
          </p:cNvSpPr>
          <p:nvPr/>
        </p:nvSpPr>
        <p:spPr bwMode="auto">
          <a:xfrm>
            <a:off x="2411413" y="2259013"/>
            <a:ext cx="338137" cy="369887"/>
          </a:xfrm>
          <a:prstGeom prst="rect">
            <a:avLst/>
          </a:prstGeom>
          <a:noFill/>
          <a:ln w="9525">
            <a:noFill/>
            <a:miter lim="800000"/>
            <a:headEnd/>
            <a:tailEnd/>
          </a:ln>
        </p:spPr>
        <p:txBody>
          <a:bodyPr wrap="none">
            <a:spAutoFit/>
          </a:bodyPr>
          <a:lstStyle/>
          <a:p>
            <a:r>
              <a:rPr lang="en-GB">
                <a:solidFill>
                  <a:srgbClr val="009900"/>
                </a:solidFill>
              </a:rPr>
              <a:t>A</a:t>
            </a:r>
            <a:endParaRPr lang="en-US">
              <a:solidFill>
                <a:srgbClr val="009900"/>
              </a:solidFill>
            </a:endParaRPr>
          </a:p>
        </p:txBody>
      </p:sp>
      <p:sp>
        <p:nvSpPr>
          <p:cNvPr id="35919" name="TextBox 188"/>
          <p:cNvSpPr txBox="1">
            <a:spLocks noChangeArrowheads="1"/>
          </p:cNvSpPr>
          <p:nvPr/>
        </p:nvSpPr>
        <p:spPr bwMode="auto">
          <a:xfrm>
            <a:off x="2411413" y="3519488"/>
            <a:ext cx="338137" cy="368300"/>
          </a:xfrm>
          <a:prstGeom prst="rect">
            <a:avLst/>
          </a:prstGeom>
          <a:noFill/>
          <a:ln w="9525">
            <a:noFill/>
            <a:miter lim="800000"/>
            <a:headEnd/>
            <a:tailEnd/>
          </a:ln>
        </p:spPr>
        <p:txBody>
          <a:bodyPr wrap="none">
            <a:spAutoFit/>
          </a:bodyPr>
          <a:lstStyle/>
          <a:p>
            <a:r>
              <a:rPr lang="en-GB">
                <a:solidFill>
                  <a:srgbClr val="009900"/>
                </a:solidFill>
              </a:rPr>
              <a:t>B</a:t>
            </a:r>
            <a:endParaRPr lang="en-US">
              <a:solidFill>
                <a:srgbClr val="009900"/>
              </a:solidFill>
            </a:endParaRPr>
          </a:p>
        </p:txBody>
      </p:sp>
      <p:sp>
        <p:nvSpPr>
          <p:cNvPr id="35920" name="TextBox 189"/>
          <p:cNvSpPr txBox="1">
            <a:spLocks noChangeArrowheads="1"/>
          </p:cNvSpPr>
          <p:nvPr/>
        </p:nvSpPr>
        <p:spPr bwMode="auto">
          <a:xfrm>
            <a:off x="2405063" y="4689475"/>
            <a:ext cx="350837" cy="368300"/>
          </a:xfrm>
          <a:prstGeom prst="rect">
            <a:avLst/>
          </a:prstGeom>
          <a:noFill/>
          <a:ln w="9525">
            <a:noFill/>
            <a:miter lim="800000"/>
            <a:headEnd/>
            <a:tailEnd/>
          </a:ln>
        </p:spPr>
        <p:txBody>
          <a:bodyPr wrap="none">
            <a:spAutoFit/>
          </a:bodyPr>
          <a:lstStyle/>
          <a:p>
            <a:r>
              <a:rPr lang="en-GB">
                <a:solidFill>
                  <a:srgbClr val="009900"/>
                </a:solidFill>
              </a:rPr>
              <a:t>C</a:t>
            </a:r>
            <a:endParaRPr lang="en-US">
              <a:solidFill>
                <a:srgbClr val="009900"/>
              </a:solidFill>
            </a:endParaRPr>
          </a:p>
        </p:txBody>
      </p:sp>
      <p:sp>
        <p:nvSpPr>
          <p:cNvPr id="35921" name="TextBox 190"/>
          <p:cNvSpPr txBox="1">
            <a:spLocks noChangeArrowheads="1"/>
          </p:cNvSpPr>
          <p:nvPr/>
        </p:nvSpPr>
        <p:spPr bwMode="auto">
          <a:xfrm>
            <a:off x="7812088" y="3879850"/>
            <a:ext cx="352425" cy="368300"/>
          </a:xfrm>
          <a:prstGeom prst="rect">
            <a:avLst/>
          </a:prstGeom>
          <a:noFill/>
          <a:ln w="9525">
            <a:noFill/>
            <a:miter lim="800000"/>
            <a:headEnd/>
            <a:tailEnd/>
          </a:ln>
        </p:spPr>
        <p:txBody>
          <a:bodyPr wrap="none">
            <a:spAutoFit/>
          </a:bodyPr>
          <a:lstStyle/>
          <a:p>
            <a:r>
              <a:rPr lang="en-GB">
                <a:solidFill>
                  <a:srgbClr val="009900"/>
                </a:solidFill>
              </a:rPr>
              <a:t>X</a:t>
            </a:r>
            <a:endParaRPr lang="en-US">
              <a:solidFill>
                <a:srgbClr val="009900"/>
              </a:solidFill>
            </a:endParaRPr>
          </a:p>
        </p:txBody>
      </p:sp>
      <p:sp>
        <p:nvSpPr>
          <p:cNvPr id="35922" name="TextBox 191"/>
          <p:cNvSpPr txBox="1">
            <a:spLocks noChangeArrowheads="1"/>
          </p:cNvSpPr>
          <p:nvPr/>
        </p:nvSpPr>
        <p:spPr bwMode="auto">
          <a:xfrm>
            <a:off x="6243638" y="6038850"/>
            <a:ext cx="787400" cy="369888"/>
          </a:xfrm>
          <a:prstGeom prst="rect">
            <a:avLst/>
          </a:prstGeom>
          <a:noFill/>
          <a:ln w="9525">
            <a:noFill/>
            <a:miter lim="800000"/>
            <a:headEnd/>
            <a:tailEnd/>
          </a:ln>
        </p:spPr>
        <p:txBody>
          <a:bodyPr wrap="none">
            <a:spAutoFit/>
          </a:bodyPr>
          <a:lstStyle/>
          <a:p>
            <a:r>
              <a:rPr lang="en-GB">
                <a:solidFill>
                  <a:srgbClr val="009900"/>
                </a:solidFill>
              </a:rPr>
              <a:t>Reset</a:t>
            </a:r>
            <a:endParaRPr lang="en-US">
              <a:solidFill>
                <a:srgbClr val="009900"/>
              </a:solidFill>
            </a:endParaRPr>
          </a:p>
        </p:txBody>
      </p:sp>
      <p:sp>
        <p:nvSpPr>
          <p:cNvPr id="83" name="TextBox 16"/>
          <p:cNvSpPr txBox="1">
            <a:spLocks noChangeArrowheads="1"/>
          </p:cNvSpPr>
          <p:nvPr/>
        </p:nvSpPr>
        <p:spPr bwMode="auto">
          <a:xfrm>
            <a:off x="5026833" y="3325805"/>
            <a:ext cx="620684" cy="369332"/>
          </a:xfrm>
          <a:prstGeom prst="rect">
            <a:avLst/>
          </a:prstGeom>
          <a:noFill/>
          <a:ln w="9525">
            <a:noFill/>
            <a:miter lim="800000"/>
            <a:headEnd/>
            <a:tailEnd/>
          </a:ln>
        </p:spPr>
        <p:txBody>
          <a:bodyPr wrap="none">
            <a:spAutoFit/>
          </a:bodyPr>
          <a:lstStyle/>
          <a:p>
            <a:r>
              <a:rPr lang="en-GB" dirty="0" smtClean="0">
                <a:solidFill>
                  <a:srgbClr val="000000"/>
                </a:solidFill>
              </a:rPr>
              <a:t>LUT</a:t>
            </a:r>
            <a:endParaRPr lang="en-US" dirty="0">
              <a:solidFill>
                <a:srgbClr val="000000"/>
              </a:solidFill>
            </a:endParaRPr>
          </a:p>
        </p:txBody>
      </p:sp>
    </p:spTree>
    <p:extLst>
      <p:ext uri="{BB962C8B-B14F-4D97-AF65-F5344CB8AC3E}">
        <p14:creationId xmlns:p14="http://schemas.microsoft.com/office/powerpoint/2010/main" val="881380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a:xfrm>
            <a:off x="457200" y="277813"/>
            <a:ext cx="7894638" cy="865187"/>
          </a:xfrm>
        </p:spPr>
        <p:txBody>
          <a:bodyPr/>
          <a:lstStyle/>
          <a:p>
            <a:r>
              <a:rPr lang="en-GB" smtClean="0"/>
              <a:t>What Happens to ‘X’.....</a:t>
            </a:r>
            <a:endParaRPr lang="en-US" smtClean="0"/>
          </a:p>
        </p:txBody>
      </p:sp>
      <p:sp>
        <p:nvSpPr>
          <p:cNvPr id="38915" name="Slide Number Placeholder 3"/>
          <p:cNvSpPr>
            <a:spLocks noGrp="1"/>
          </p:cNvSpPr>
          <p:nvPr>
            <p:ph type="sldNum" sz="quarter" idx="10"/>
          </p:nvPr>
        </p:nvSpPr>
        <p:spPr>
          <a:noFill/>
        </p:spPr>
        <p:txBody>
          <a:bodyPr/>
          <a:lstStyle/>
          <a:p>
            <a:r>
              <a:rPr>
                <a:solidFill>
                  <a:srgbClr val="000000"/>
                </a:solidFill>
              </a:rPr>
              <a:t>Page </a:t>
            </a:r>
            <a:fld id="{9E68178C-7D64-4878-9F86-E3C64EEFE0C3}" type="slidenum">
              <a:rPr>
                <a:solidFill>
                  <a:srgbClr val="000000"/>
                </a:solidFill>
              </a:rPr>
              <a:pPr/>
              <a:t>19</a:t>
            </a:fld>
            <a:endParaRPr>
              <a:solidFill>
                <a:srgbClr val="000000"/>
              </a:solidFill>
            </a:endParaRPr>
          </a:p>
        </p:txBody>
      </p:sp>
      <p:sp>
        <p:nvSpPr>
          <p:cNvPr id="38916" name="Rectangle 4"/>
          <p:cNvSpPr>
            <a:spLocks noChangeArrowheads="1"/>
          </p:cNvSpPr>
          <p:nvPr/>
        </p:nvSpPr>
        <p:spPr bwMode="auto">
          <a:xfrm>
            <a:off x="6642100" y="3698875"/>
            <a:ext cx="990600" cy="1350963"/>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8917" name="Straight Connector 6"/>
          <p:cNvCxnSpPr>
            <a:cxnSpLocks noChangeShapeType="1"/>
          </p:cNvCxnSpPr>
          <p:nvPr/>
        </p:nvCxnSpPr>
        <p:spPr bwMode="auto">
          <a:xfrm rot="16200000" flipH="1">
            <a:off x="6642100" y="4689475"/>
            <a:ext cx="90488" cy="90488"/>
          </a:xfrm>
          <a:prstGeom prst="line">
            <a:avLst/>
          </a:prstGeom>
          <a:noFill/>
          <a:ln w="19050" algn="ctr">
            <a:solidFill>
              <a:schemeClr val="tx1"/>
            </a:solidFill>
            <a:round/>
            <a:headEnd/>
            <a:tailEnd/>
          </a:ln>
        </p:spPr>
      </p:cxnSp>
      <p:cxnSp>
        <p:nvCxnSpPr>
          <p:cNvPr id="38918" name="Straight Connector 8"/>
          <p:cNvCxnSpPr>
            <a:cxnSpLocks noChangeShapeType="1"/>
          </p:cNvCxnSpPr>
          <p:nvPr/>
        </p:nvCxnSpPr>
        <p:spPr bwMode="auto">
          <a:xfrm rot="5400000">
            <a:off x="6642894" y="4779169"/>
            <a:ext cx="88900" cy="90488"/>
          </a:xfrm>
          <a:prstGeom prst="line">
            <a:avLst/>
          </a:prstGeom>
          <a:noFill/>
          <a:ln w="19050" algn="ctr">
            <a:solidFill>
              <a:schemeClr val="tx1"/>
            </a:solidFill>
            <a:round/>
            <a:headEnd/>
            <a:tailEnd/>
          </a:ln>
        </p:spPr>
      </p:cxnSp>
      <p:cxnSp>
        <p:nvCxnSpPr>
          <p:cNvPr id="38919" name="Straight Connector 15"/>
          <p:cNvCxnSpPr>
            <a:cxnSpLocks noChangeShapeType="1"/>
          </p:cNvCxnSpPr>
          <p:nvPr/>
        </p:nvCxnSpPr>
        <p:spPr bwMode="auto">
          <a:xfrm rot="10800000">
            <a:off x="6281738" y="3879850"/>
            <a:ext cx="360362" cy="0"/>
          </a:xfrm>
          <a:prstGeom prst="line">
            <a:avLst/>
          </a:prstGeom>
          <a:noFill/>
          <a:ln w="19050" algn="ctr">
            <a:solidFill>
              <a:schemeClr val="tx1"/>
            </a:solidFill>
            <a:round/>
            <a:headEnd/>
            <a:tailEnd/>
          </a:ln>
        </p:spPr>
      </p:cxnSp>
      <p:sp>
        <p:nvSpPr>
          <p:cNvPr id="38920" name="TextBox 16"/>
          <p:cNvSpPr txBox="1">
            <a:spLocks noChangeArrowheads="1"/>
          </p:cNvSpPr>
          <p:nvPr/>
        </p:nvSpPr>
        <p:spPr bwMode="auto">
          <a:xfrm>
            <a:off x="6667500" y="3702050"/>
            <a:ext cx="506413" cy="368300"/>
          </a:xfrm>
          <a:prstGeom prst="rect">
            <a:avLst/>
          </a:prstGeom>
          <a:noFill/>
          <a:ln w="9525">
            <a:noFill/>
            <a:miter lim="800000"/>
            <a:headEnd/>
            <a:tailEnd/>
          </a:ln>
        </p:spPr>
        <p:txBody>
          <a:bodyPr wrap="none">
            <a:spAutoFit/>
          </a:bodyPr>
          <a:lstStyle/>
          <a:p>
            <a:r>
              <a:rPr lang="en-GB">
                <a:solidFill>
                  <a:srgbClr val="000000"/>
                </a:solidFill>
              </a:rPr>
              <a:t>CE</a:t>
            </a:r>
            <a:endParaRPr lang="en-US">
              <a:solidFill>
                <a:srgbClr val="000000"/>
              </a:solidFill>
            </a:endParaRPr>
          </a:p>
        </p:txBody>
      </p:sp>
      <p:sp>
        <p:nvSpPr>
          <p:cNvPr id="38921" name="TextBox 18"/>
          <p:cNvSpPr txBox="1">
            <a:spLocks noChangeArrowheads="1"/>
          </p:cNvSpPr>
          <p:nvPr/>
        </p:nvSpPr>
        <p:spPr bwMode="auto">
          <a:xfrm>
            <a:off x="7272338" y="4059238"/>
            <a:ext cx="363537" cy="369887"/>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8922" name="TextBox 19"/>
          <p:cNvSpPr txBox="1">
            <a:spLocks noChangeArrowheads="1"/>
          </p:cNvSpPr>
          <p:nvPr/>
        </p:nvSpPr>
        <p:spPr bwMode="auto">
          <a:xfrm>
            <a:off x="6642100" y="4059238"/>
            <a:ext cx="365125" cy="369887"/>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8923" name="Straight Connector 20"/>
          <p:cNvCxnSpPr>
            <a:cxnSpLocks noChangeShapeType="1"/>
          </p:cNvCxnSpPr>
          <p:nvPr/>
        </p:nvCxnSpPr>
        <p:spPr bwMode="auto">
          <a:xfrm rot="10800000">
            <a:off x="7632700" y="4238625"/>
            <a:ext cx="630238" cy="0"/>
          </a:xfrm>
          <a:prstGeom prst="line">
            <a:avLst/>
          </a:prstGeom>
          <a:noFill/>
          <a:ln w="19050" algn="ctr">
            <a:solidFill>
              <a:schemeClr val="tx1"/>
            </a:solidFill>
            <a:round/>
            <a:headEnd/>
            <a:tailEnd/>
          </a:ln>
        </p:spPr>
      </p:cxnSp>
      <p:cxnSp>
        <p:nvCxnSpPr>
          <p:cNvPr id="38924" name="Straight Connector 21"/>
          <p:cNvCxnSpPr>
            <a:cxnSpLocks noChangeShapeType="1"/>
          </p:cNvCxnSpPr>
          <p:nvPr/>
        </p:nvCxnSpPr>
        <p:spPr bwMode="auto">
          <a:xfrm rot="10800000">
            <a:off x="6192838" y="6399213"/>
            <a:ext cx="989012" cy="0"/>
          </a:xfrm>
          <a:prstGeom prst="line">
            <a:avLst/>
          </a:prstGeom>
          <a:noFill/>
          <a:ln w="19050" algn="ctr">
            <a:solidFill>
              <a:schemeClr val="tx1"/>
            </a:solidFill>
            <a:round/>
            <a:headEnd/>
            <a:tailEnd/>
          </a:ln>
        </p:spPr>
      </p:cxnSp>
      <p:sp>
        <p:nvSpPr>
          <p:cNvPr id="38925" name="TextBox 22"/>
          <p:cNvSpPr txBox="1">
            <a:spLocks noChangeArrowheads="1"/>
          </p:cNvSpPr>
          <p:nvPr/>
        </p:nvSpPr>
        <p:spPr bwMode="auto">
          <a:xfrm>
            <a:off x="7002463" y="4689475"/>
            <a:ext cx="363537" cy="368300"/>
          </a:xfrm>
          <a:prstGeom prst="rect">
            <a:avLst/>
          </a:prstGeom>
          <a:noFill/>
          <a:ln w="9525">
            <a:noFill/>
            <a:miter lim="800000"/>
            <a:headEnd/>
            <a:tailEnd/>
          </a:ln>
        </p:spPr>
        <p:txBody>
          <a:bodyPr wrap="none">
            <a:spAutoFit/>
          </a:bodyPr>
          <a:lstStyle/>
          <a:p>
            <a:r>
              <a:rPr lang="en-GB">
                <a:solidFill>
                  <a:srgbClr val="000000"/>
                </a:solidFill>
              </a:rPr>
              <a:t>R</a:t>
            </a:r>
            <a:endParaRPr lang="en-US">
              <a:solidFill>
                <a:srgbClr val="000000"/>
              </a:solidFill>
            </a:endParaRPr>
          </a:p>
        </p:txBody>
      </p:sp>
      <p:cxnSp>
        <p:nvCxnSpPr>
          <p:cNvPr id="38926" name="Straight Connector 23"/>
          <p:cNvCxnSpPr>
            <a:cxnSpLocks noChangeShapeType="1"/>
          </p:cNvCxnSpPr>
          <p:nvPr/>
        </p:nvCxnSpPr>
        <p:spPr bwMode="auto">
          <a:xfrm rot="5400000">
            <a:off x="6507162" y="5724526"/>
            <a:ext cx="1349375" cy="0"/>
          </a:xfrm>
          <a:prstGeom prst="line">
            <a:avLst/>
          </a:prstGeom>
          <a:noFill/>
          <a:ln w="19050" algn="ctr">
            <a:solidFill>
              <a:schemeClr val="tx1"/>
            </a:solidFill>
            <a:round/>
            <a:headEnd/>
            <a:tailEnd/>
          </a:ln>
        </p:spPr>
      </p:cxnSp>
      <p:sp>
        <p:nvSpPr>
          <p:cNvPr id="27" name="Arc 26"/>
          <p:cNvSpPr/>
          <p:nvPr/>
        </p:nvSpPr>
        <p:spPr bwMode="auto">
          <a:xfrm>
            <a:off x="3851275" y="3429000"/>
            <a:ext cx="900113" cy="539750"/>
          </a:xfrm>
          <a:prstGeom prst="arc">
            <a:avLst>
              <a:gd name="adj1" fmla="val 16200000"/>
              <a:gd name="adj2" fmla="val 5398746"/>
            </a:avLst>
          </a:prstGeom>
          <a:noFill/>
          <a:ln w="19050" cap="flat" cmpd="sng" algn="ctr">
            <a:solidFill>
              <a:schemeClr val="tx1"/>
            </a:solidFill>
            <a:prstDash val="solid"/>
            <a:round/>
            <a:headEnd type="none" w="med" len="med"/>
            <a:tailEnd type="none" w="med" len="med"/>
          </a:ln>
          <a:effectLst/>
        </p:spPr>
        <p:txBody>
          <a:bodyPr anchor="ctr"/>
          <a:lstStyle/>
          <a:p>
            <a:pPr>
              <a:defRPr/>
            </a:pPr>
            <a:endParaRPr lang="en-US">
              <a:solidFill>
                <a:srgbClr val="000000"/>
              </a:solidFill>
            </a:endParaRPr>
          </a:p>
        </p:txBody>
      </p:sp>
      <p:sp>
        <p:nvSpPr>
          <p:cNvPr id="38928" name="Flowchart: Delay 27"/>
          <p:cNvSpPr>
            <a:spLocks noChangeArrowheads="1"/>
          </p:cNvSpPr>
          <p:nvPr/>
        </p:nvSpPr>
        <p:spPr bwMode="auto">
          <a:xfrm>
            <a:off x="5111750" y="3968750"/>
            <a:ext cx="450850" cy="539750"/>
          </a:xfrm>
          <a:prstGeom prst="flowChartDelay">
            <a:avLst/>
          </a:prstGeom>
          <a:noFill/>
          <a:ln w="19050" algn="ctr">
            <a:solidFill>
              <a:schemeClr val="tx1"/>
            </a:solidFill>
            <a:round/>
            <a:headEnd/>
            <a:tailEnd/>
          </a:ln>
        </p:spPr>
        <p:txBody>
          <a:bodyPr anchor="ctr"/>
          <a:lstStyle/>
          <a:p>
            <a:endParaRPr lang="en-US">
              <a:solidFill>
                <a:srgbClr val="000000"/>
              </a:solidFill>
            </a:endParaRPr>
          </a:p>
        </p:txBody>
      </p:sp>
      <p:cxnSp>
        <p:nvCxnSpPr>
          <p:cNvPr id="38929" name="Straight Connector 29"/>
          <p:cNvCxnSpPr>
            <a:cxnSpLocks noChangeShapeType="1"/>
          </p:cNvCxnSpPr>
          <p:nvPr/>
        </p:nvCxnSpPr>
        <p:spPr bwMode="auto">
          <a:xfrm rot="10800000">
            <a:off x="5562600" y="4238625"/>
            <a:ext cx="1079500" cy="0"/>
          </a:xfrm>
          <a:prstGeom prst="line">
            <a:avLst/>
          </a:prstGeom>
          <a:noFill/>
          <a:ln w="19050" algn="ctr">
            <a:solidFill>
              <a:schemeClr val="tx1"/>
            </a:solidFill>
            <a:round/>
            <a:headEnd/>
            <a:tailEnd/>
          </a:ln>
        </p:spPr>
      </p:cxnSp>
      <p:cxnSp>
        <p:nvCxnSpPr>
          <p:cNvPr id="38930" name="Straight Connector 30"/>
          <p:cNvCxnSpPr>
            <a:cxnSpLocks noChangeShapeType="1"/>
          </p:cNvCxnSpPr>
          <p:nvPr/>
        </p:nvCxnSpPr>
        <p:spPr bwMode="auto">
          <a:xfrm rot="10800000">
            <a:off x="4932363" y="4059238"/>
            <a:ext cx="179387" cy="0"/>
          </a:xfrm>
          <a:prstGeom prst="line">
            <a:avLst/>
          </a:prstGeom>
          <a:noFill/>
          <a:ln w="19050" algn="ctr">
            <a:solidFill>
              <a:schemeClr val="tx1"/>
            </a:solidFill>
            <a:round/>
            <a:headEnd/>
            <a:tailEnd/>
          </a:ln>
        </p:spPr>
      </p:cxnSp>
      <p:cxnSp>
        <p:nvCxnSpPr>
          <p:cNvPr id="38931" name="Straight Connector 31"/>
          <p:cNvCxnSpPr>
            <a:cxnSpLocks noChangeShapeType="1"/>
          </p:cNvCxnSpPr>
          <p:nvPr/>
        </p:nvCxnSpPr>
        <p:spPr bwMode="auto">
          <a:xfrm rot="10800000">
            <a:off x="3402013" y="4419600"/>
            <a:ext cx="1709737" cy="0"/>
          </a:xfrm>
          <a:prstGeom prst="line">
            <a:avLst/>
          </a:prstGeom>
          <a:noFill/>
          <a:ln w="19050" algn="ctr">
            <a:solidFill>
              <a:schemeClr val="tx1"/>
            </a:solidFill>
            <a:round/>
            <a:headEnd/>
            <a:tailEnd/>
          </a:ln>
        </p:spPr>
      </p:cxnSp>
      <p:cxnSp>
        <p:nvCxnSpPr>
          <p:cNvPr id="38932" name="Straight Connector 33"/>
          <p:cNvCxnSpPr>
            <a:cxnSpLocks noChangeShapeType="1"/>
          </p:cNvCxnSpPr>
          <p:nvPr/>
        </p:nvCxnSpPr>
        <p:spPr bwMode="auto">
          <a:xfrm rot="10800000">
            <a:off x="4751388" y="3698875"/>
            <a:ext cx="180975" cy="0"/>
          </a:xfrm>
          <a:prstGeom prst="line">
            <a:avLst/>
          </a:prstGeom>
          <a:noFill/>
          <a:ln w="19050" algn="ctr">
            <a:solidFill>
              <a:schemeClr val="tx1"/>
            </a:solidFill>
            <a:round/>
            <a:headEnd/>
            <a:tailEnd/>
          </a:ln>
        </p:spPr>
      </p:cxnSp>
      <p:cxnSp>
        <p:nvCxnSpPr>
          <p:cNvPr id="38933" name="Straight Connector 34"/>
          <p:cNvCxnSpPr>
            <a:cxnSpLocks noChangeShapeType="1"/>
          </p:cNvCxnSpPr>
          <p:nvPr/>
        </p:nvCxnSpPr>
        <p:spPr bwMode="auto">
          <a:xfrm rot="10800000">
            <a:off x="3402013" y="3519488"/>
            <a:ext cx="1028700" cy="1587"/>
          </a:xfrm>
          <a:prstGeom prst="line">
            <a:avLst/>
          </a:prstGeom>
          <a:noFill/>
          <a:ln w="19050" algn="ctr">
            <a:solidFill>
              <a:schemeClr val="tx1"/>
            </a:solidFill>
            <a:round/>
            <a:headEnd/>
            <a:tailEnd/>
          </a:ln>
        </p:spPr>
      </p:cxnSp>
      <p:cxnSp>
        <p:nvCxnSpPr>
          <p:cNvPr id="38934" name="Straight Connector 35"/>
          <p:cNvCxnSpPr>
            <a:cxnSpLocks noChangeShapeType="1"/>
          </p:cNvCxnSpPr>
          <p:nvPr/>
        </p:nvCxnSpPr>
        <p:spPr bwMode="auto">
          <a:xfrm rot="10800000">
            <a:off x="2232025" y="3879850"/>
            <a:ext cx="2203450" cy="0"/>
          </a:xfrm>
          <a:prstGeom prst="line">
            <a:avLst/>
          </a:prstGeom>
          <a:noFill/>
          <a:ln w="19050" algn="ctr">
            <a:solidFill>
              <a:schemeClr val="tx1"/>
            </a:solidFill>
            <a:round/>
            <a:headEnd/>
            <a:tailEnd/>
          </a:ln>
        </p:spPr>
      </p:cxnSp>
      <p:sp>
        <p:nvSpPr>
          <p:cNvPr id="37" name="Arc 36"/>
          <p:cNvSpPr/>
          <p:nvPr/>
        </p:nvSpPr>
        <p:spPr bwMode="auto">
          <a:xfrm>
            <a:off x="4121150" y="3429000"/>
            <a:ext cx="360363" cy="539750"/>
          </a:xfrm>
          <a:prstGeom prst="arc">
            <a:avLst>
              <a:gd name="adj1" fmla="val 16200000"/>
              <a:gd name="adj2" fmla="val 5398746"/>
            </a:avLst>
          </a:prstGeom>
          <a:noFill/>
          <a:ln w="19050" cap="flat" cmpd="sng" algn="ctr">
            <a:solidFill>
              <a:schemeClr val="tx1"/>
            </a:solidFill>
            <a:prstDash val="solid"/>
            <a:round/>
            <a:headEnd type="none" w="med" len="med"/>
            <a:tailEnd type="none" w="med" len="med"/>
          </a:ln>
          <a:effectLst/>
        </p:spPr>
        <p:txBody>
          <a:bodyPr anchor="ctr"/>
          <a:lstStyle/>
          <a:p>
            <a:pPr>
              <a:defRPr/>
            </a:pPr>
            <a:endParaRPr lang="en-US">
              <a:solidFill>
                <a:srgbClr val="000000"/>
              </a:solidFill>
            </a:endParaRPr>
          </a:p>
        </p:txBody>
      </p:sp>
      <p:cxnSp>
        <p:nvCxnSpPr>
          <p:cNvPr id="38936" name="Straight Connector 46"/>
          <p:cNvCxnSpPr>
            <a:cxnSpLocks noChangeShapeType="1"/>
          </p:cNvCxnSpPr>
          <p:nvPr/>
        </p:nvCxnSpPr>
        <p:spPr bwMode="auto">
          <a:xfrm rot="5400000">
            <a:off x="4752181" y="3879057"/>
            <a:ext cx="360363" cy="0"/>
          </a:xfrm>
          <a:prstGeom prst="line">
            <a:avLst/>
          </a:prstGeom>
          <a:noFill/>
          <a:ln w="19050" algn="ctr">
            <a:solidFill>
              <a:schemeClr val="tx1"/>
            </a:solidFill>
            <a:round/>
            <a:headEnd/>
            <a:tailEnd/>
          </a:ln>
        </p:spPr>
      </p:cxnSp>
      <p:sp>
        <p:nvSpPr>
          <p:cNvPr id="38937" name="Rectangle 49"/>
          <p:cNvSpPr>
            <a:spLocks noChangeArrowheads="1"/>
          </p:cNvSpPr>
          <p:nvPr/>
        </p:nvSpPr>
        <p:spPr bwMode="auto">
          <a:xfrm>
            <a:off x="4211638" y="3249613"/>
            <a:ext cx="1530350" cy="1439862"/>
          </a:xfrm>
          <a:prstGeom prst="rect">
            <a:avLst/>
          </a:prstGeom>
          <a:noFill/>
          <a:ln w="19050" algn="ctr">
            <a:solidFill>
              <a:schemeClr val="tx1"/>
            </a:solidFill>
            <a:prstDash val="dash"/>
            <a:round/>
            <a:headEnd/>
            <a:tailEnd/>
          </a:ln>
        </p:spPr>
        <p:txBody>
          <a:bodyPr anchor="ctr"/>
          <a:lstStyle/>
          <a:p>
            <a:endParaRPr lang="en-US">
              <a:solidFill>
                <a:srgbClr val="000000"/>
              </a:solidFill>
            </a:endParaRPr>
          </a:p>
        </p:txBody>
      </p:sp>
      <p:sp>
        <p:nvSpPr>
          <p:cNvPr id="38938" name="TextBox 53"/>
          <p:cNvSpPr txBox="1">
            <a:spLocks noChangeArrowheads="1"/>
          </p:cNvSpPr>
          <p:nvPr/>
        </p:nvSpPr>
        <p:spPr bwMode="auto">
          <a:xfrm>
            <a:off x="3941763" y="4059238"/>
            <a:ext cx="333375" cy="369887"/>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0</a:t>
            </a:r>
            <a:endParaRPr lang="en-US" baseline="-25000">
              <a:solidFill>
                <a:srgbClr val="000000"/>
              </a:solidFill>
            </a:endParaRPr>
          </a:p>
        </p:txBody>
      </p:sp>
      <p:sp>
        <p:nvSpPr>
          <p:cNvPr id="38939" name="TextBox 55"/>
          <p:cNvSpPr txBox="1">
            <a:spLocks noChangeArrowheads="1"/>
          </p:cNvSpPr>
          <p:nvPr/>
        </p:nvSpPr>
        <p:spPr bwMode="auto">
          <a:xfrm>
            <a:off x="3941763" y="3519488"/>
            <a:ext cx="333375" cy="368300"/>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1</a:t>
            </a:r>
            <a:endParaRPr lang="en-US" baseline="-25000">
              <a:solidFill>
                <a:srgbClr val="000000"/>
              </a:solidFill>
            </a:endParaRPr>
          </a:p>
        </p:txBody>
      </p:sp>
      <p:sp>
        <p:nvSpPr>
          <p:cNvPr id="38940" name="TextBox 56"/>
          <p:cNvSpPr txBox="1">
            <a:spLocks noChangeArrowheads="1"/>
          </p:cNvSpPr>
          <p:nvPr/>
        </p:nvSpPr>
        <p:spPr bwMode="auto">
          <a:xfrm>
            <a:off x="3941763" y="3159125"/>
            <a:ext cx="333375" cy="369888"/>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2</a:t>
            </a:r>
            <a:endParaRPr lang="en-US" baseline="-25000">
              <a:solidFill>
                <a:srgbClr val="000000"/>
              </a:solidFill>
            </a:endParaRPr>
          </a:p>
        </p:txBody>
      </p:sp>
      <p:sp>
        <p:nvSpPr>
          <p:cNvPr id="38941" name="TextBox 57"/>
          <p:cNvSpPr txBox="1">
            <a:spLocks noChangeArrowheads="1"/>
          </p:cNvSpPr>
          <p:nvPr/>
        </p:nvSpPr>
        <p:spPr bwMode="auto">
          <a:xfrm>
            <a:off x="5719763" y="3879850"/>
            <a:ext cx="363537" cy="368300"/>
          </a:xfrm>
          <a:prstGeom prst="rect">
            <a:avLst/>
          </a:prstGeom>
          <a:noFill/>
          <a:ln w="9525">
            <a:noFill/>
            <a:miter lim="800000"/>
            <a:headEnd/>
            <a:tailEnd/>
          </a:ln>
        </p:spPr>
        <p:txBody>
          <a:bodyPr wrap="none">
            <a:spAutoFit/>
          </a:bodyPr>
          <a:lstStyle/>
          <a:p>
            <a:r>
              <a:rPr lang="en-GB">
                <a:solidFill>
                  <a:srgbClr val="000000"/>
                </a:solidFill>
              </a:rPr>
              <a:t>O</a:t>
            </a:r>
            <a:endParaRPr lang="en-US" baseline="-25000">
              <a:solidFill>
                <a:srgbClr val="000000"/>
              </a:solidFill>
            </a:endParaRPr>
          </a:p>
        </p:txBody>
      </p:sp>
      <p:cxnSp>
        <p:nvCxnSpPr>
          <p:cNvPr id="38942" name="Straight Connector 60"/>
          <p:cNvCxnSpPr>
            <a:cxnSpLocks noChangeShapeType="1"/>
          </p:cNvCxnSpPr>
          <p:nvPr/>
        </p:nvCxnSpPr>
        <p:spPr bwMode="auto">
          <a:xfrm rot="10800000">
            <a:off x="2232025" y="2619375"/>
            <a:ext cx="1169988" cy="0"/>
          </a:xfrm>
          <a:prstGeom prst="line">
            <a:avLst/>
          </a:prstGeom>
          <a:noFill/>
          <a:ln w="19050" algn="ctr">
            <a:solidFill>
              <a:schemeClr val="tx1"/>
            </a:solidFill>
            <a:round/>
            <a:headEnd/>
            <a:tailEnd/>
          </a:ln>
        </p:spPr>
      </p:cxnSp>
      <p:cxnSp>
        <p:nvCxnSpPr>
          <p:cNvPr id="38943" name="Straight Connector 61"/>
          <p:cNvCxnSpPr>
            <a:cxnSpLocks noChangeShapeType="1"/>
          </p:cNvCxnSpPr>
          <p:nvPr/>
        </p:nvCxnSpPr>
        <p:spPr bwMode="auto">
          <a:xfrm rot="5400000">
            <a:off x="2951956" y="3069432"/>
            <a:ext cx="900113" cy="0"/>
          </a:xfrm>
          <a:prstGeom prst="line">
            <a:avLst/>
          </a:prstGeom>
          <a:noFill/>
          <a:ln w="19050" algn="ctr">
            <a:solidFill>
              <a:schemeClr val="tx1"/>
            </a:solidFill>
            <a:round/>
            <a:headEnd/>
            <a:tailEnd/>
          </a:ln>
        </p:spPr>
      </p:cxnSp>
      <p:sp>
        <p:nvSpPr>
          <p:cNvPr id="38944" name="Rectangle 65"/>
          <p:cNvSpPr>
            <a:spLocks noChangeArrowheads="1"/>
          </p:cNvSpPr>
          <p:nvPr/>
        </p:nvSpPr>
        <p:spPr bwMode="auto">
          <a:xfrm>
            <a:off x="1601788" y="2438400"/>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8945" name="Straight Connector 66"/>
          <p:cNvCxnSpPr>
            <a:cxnSpLocks noChangeShapeType="1"/>
          </p:cNvCxnSpPr>
          <p:nvPr/>
        </p:nvCxnSpPr>
        <p:spPr bwMode="auto">
          <a:xfrm rot="16200000" flipH="1">
            <a:off x="1602582" y="2888456"/>
            <a:ext cx="88900" cy="90487"/>
          </a:xfrm>
          <a:prstGeom prst="line">
            <a:avLst/>
          </a:prstGeom>
          <a:noFill/>
          <a:ln w="19050" algn="ctr">
            <a:solidFill>
              <a:schemeClr val="tx1"/>
            </a:solidFill>
            <a:round/>
            <a:headEnd/>
            <a:tailEnd/>
          </a:ln>
        </p:spPr>
      </p:cxnSp>
      <p:cxnSp>
        <p:nvCxnSpPr>
          <p:cNvPr id="38946" name="Straight Connector 67"/>
          <p:cNvCxnSpPr>
            <a:cxnSpLocks noChangeShapeType="1"/>
          </p:cNvCxnSpPr>
          <p:nvPr/>
        </p:nvCxnSpPr>
        <p:spPr bwMode="auto">
          <a:xfrm rot="5400000">
            <a:off x="1601788" y="2978150"/>
            <a:ext cx="90488" cy="90487"/>
          </a:xfrm>
          <a:prstGeom prst="line">
            <a:avLst/>
          </a:prstGeom>
          <a:noFill/>
          <a:ln w="19050" algn="ctr">
            <a:solidFill>
              <a:schemeClr val="tx1"/>
            </a:solidFill>
            <a:round/>
            <a:headEnd/>
            <a:tailEnd/>
          </a:ln>
        </p:spPr>
      </p:cxnSp>
      <p:cxnSp>
        <p:nvCxnSpPr>
          <p:cNvPr id="38947" name="Straight Connector 68"/>
          <p:cNvCxnSpPr>
            <a:cxnSpLocks noChangeShapeType="1"/>
          </p:cNvCxnSpPr>
          <p:nvPr/>
        </p:nvCxnSpPr>
        <p:spPr bwMode="auto">
          <a:xfrm rot="10800000">
            <a:off x="1420813" y="2978150"/>
            <a:ext cx="180975" cy="0"/>
          </a:xfrm>
          <a:prstGeom prst="line">
            <a:avLst/>
          </a:prstGeom>
          <a:noFill/>
          <a:ln w="19050" algn="ctr">
            <a:solidFill>
              <a:srgbClr val="0066FF"/>
            </a:solidFill>
            <a:round/>
            <a:headEnd/>
            <a:tailEnd/>
          </a:ln>
        </p:spPr>
      </p:cxnSp>
      <p:cxnSp>
        <p:nvCxnSpPr>
          <p:cNvPr id="38948" name="Straight Connector 71"/>
          <p:cNvCxnSpPr>
            <a:cxnSpLocks noChangeShapeType="1"/>
          </p:cNvCxnSpPr>
          <p:nvPr/>
        </p:nvCxnSpPr>
        <p:spPr bwMode="auto">
          <a:xfrm rot="10800000">
            <a:off x="1241425" y="2619375"/>
            <a:ext cx="360363" cy="0"/>
          </a:xfrm>
          <a:prstGeom prst="line">
            <a:avLst/>
          </a:prstGeom>
          <a:noFill/>
          <a:ln w="19050" algn="ctr">
            <a:solidFill>
              <a:schemeClr val="tx1"/>
            </a:solidFill>
            <a:round/>
            <a:headEnd/>
            <a:tailEnd/>
          </a:ln>
        </p:spPr>
      </p:cxnSp>
      <p:sp>
        <p:nvSpPr>
          <p:cNvPr id="38949" name="TextBox 72"/>
          <p:cNvSpPr txBox="1">
            <a:spLocks noChangeArrowheads="1"/>
          </p:cNvSpPr>
          <p:nvPr/>
        </p:nvSpPr>
        <p:spPr bwMode="auto">
          <a:xfrm>
            <a:off x="1871663" y="2438400"/>
            <a:ext cx="363537" cy="369888"/>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8950" name="TextBox 73"/>
          <p:cNvSpPr txBox="1">
            <a:spLocks noChangeArrowheads="1"/>
          </p:cNvSpPr>
          <p:nvPr/>
        </p:nvSpPr>
        <p:spPr bwMode="auto">
          <a:xfrm>
            <a:off x="1601788" y="2438400"/>
            <a:ext cx="363537" cy="369888"/>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sp>
        <p:nvSpPr>
          <p:cNvPr id="38951" name="Rectangle 85"/>
          <p:cNvSpPr>
            <a:spLocks noChangeArrowheads="1"/>
          </p:cNvSpPr>
          <p:nvPr/>
        </p:nvSpPr>
        <p:spPr bwMode="auto">
          <a:xfrm>
            <a:off x="1601788" y="3698875"/>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8952" name="Straight Connector 86"/>
          <p:cNvCxnSpPr>
            <a:cxnSpLocks noChangeShapeType="1"/>
          </p:cNvCxnSpPr>
          <p:nvPr/>
        </p:nvCxnSpPr>
        <p:spPr bwMode="auto">
          <a:xfrm rot="16200000" flipH="1">
            <a:off x="1602582" y="4148931"/>
            <a:ext cx="88900" cy="90487"/>
          </a:xfrm>
          <a:prstGeom prst="line">
            <a:avLst/>
          </a:prstGeom>
          <a:noFill/>
          <a:ln w="19050" algn="ctr">
            <a:solidFill>
              <a:schemeClr val="tx1"/>
            </a:solidFill>
            <a:round/>
            <a:headEnd/>
            <a:tailEnd/>
          </a:ln>
        </p:spPr>
      </p:cxnSp>
      <p:cxnSp>
        <p:nvCxnSpPr>
          <p:cNvPr id="38953" name="Straight Connector 87"/>
          <p:cNvCxnSpPr>
            <a:cxnSpLocks noChangeShapeType="1"/>
          </p:cNvCxnSpPr>
          <p:nvPr/>
        </p:nvCxnSpPr>
        <p:spPr bwMode="auto">
          <a:xfrm rot="5400000">
            <a:off x="1601788" y="4238625"/>
            <a:ext cx="90488" cy="90487"/>
          </a:xfrm>
          <a:prstGeom prst="line">
            <a:avLst/>
          </a:prstGeom>
          <a:noFill/>
          <a:ln w="19050" algn="ctr">
            <a:solidFill>
              <a:schemeClr val="tx1"/>
            </a:solidFill>
            <a:round/>
            <a:headEnd/>
            <a:tailEnd/>
          </a:ln>
        </p:spPr>
      </p:cxnSp>
      <p:cxnSp>
        <p:nvCxnSpPr>
          <p:cNvPr id="38954" name="Straight Connector 89"/>
          <p:cNvCxnSpPr>
            <a:cxnSpLocks noChangeShapeType="1"/>
          </p:cNvCxnSpPr>
          <p:nvPr/>
        </p:nvCxnSpPr>
        <p:spPr bwMode="auto">
          <a:xfrm rot="10800000">
            <a:off x="1241425" y="3879850"/>
            <a:ext cx="360363" cy="0"/>
          </a:xfrm>
          <a:prstGeom prst="line">
            <a:avLst/>
          </a:prstGeom>
          <a:noFill/>
          <a:ln w="19050" algn="ctr">
            <a:solidFill>
              <a:schemeClr val="tx1"/>
            </a:solidFill>
            <a:round/>
            <a:headEnd/>
            <a:tailEnd/>
          </a:ln>
        </p:spPr>
      </p:cxnSp>
      <p:sp>
        <p:nvSpPr>
          <p:cNvPr id="38955" name="TextBox 90"/>
          <p:cNvSpPr txBox="1">
            <a:spLocks noChangeArrowheads="1"/>
          </p:cNvSpPr>
          <p:nvPr/>
        </p:nvSpPr>
        <p:spPr bwMode="auto">
          <a:xfrm>
            <a:off x="1871663" y="3698875"/>
            <a:ext cx="363537" cy="369888"/>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8956" name="TextBox 91"/>
          <p:cNvSpPr txBox="1">
            <a:spLocks noChangeArrowheads="1"/>
          </p:cNvSpPr>
          <p:nvPr/>
        </p:nvSpPr>
        <p:spPr bwMode="auto">
          <a:xfrm>
            <a:off x="1601788" y="3698875"/>
            <a:ext cx="363537" cy="369888"/>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8957" name="Straight Connector 95"/>
          <p:cNvCxnSpPr>
            <a:cxnSpLocks noChangeShapeType="1"/>
          </p:cNvCxnSpPr>
          <p:nvPr/>
        </p:nvCxnSpPr>
        <p:spPr bwMode="auto">
          <a:xfrm rot="10800000">
            <a:off x="2232025" y="5049838"/>
            <a:ext cx="1169988" cy="0"/>
          </a:xfrm>
          <a:prstGeom prst="line">
            <a:avLst/>
          </a:prstGeom>
          <a:noFill/>
          <a:ln w="19050" algn="ctr">
            <a:solidFill>
              <a:schemeClr val="tx1"/>
            </a:solidFill>
            <a:round/>
            <a:headEnd/>
            <a:tailEnd/>
          </a:ln>
        </p:spPr>
      </p:cxnSp>
      <p:sp>
        <p:nvSpPr>
          <p:cNvPr id="38958" name="Rectangle 96"/>
          <p:cNvSpPr>
            <a:spLocks noChangeArrowheads="1"/>
          </p:cNvSpPr>
          <p:nvPr/>
        </p:nvSpPr>
        <p:spPr bwMode="auto">
          <a:xfrm>
            <a:off x="1601788" y="4868863"/>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8959" name="Straight Connector 97"/>
          <p:cNvCxnSpPr>
            <a:cxnSpLocks noChangeShapeType="1"/>
          </p:cNvCxnSpPr>
          <p:nvPr/>
        </p:nvCxnSpPr>
        <p:spPr bwMode="auto">
          <a:xfrm rot="16200000" flipH="1">
            <a:off x="1602582" y="5318919"/>
            <a:ext cx="88900" cy="90487"/>
          </a:xfrm>
          <a:prstGeom prst="line">
            <a:avLst/>
          </a:prstGeom>
          <a:noFill/>
          <a:ln w="19050" algn="ctr">
            <a:solidFill>
              <a:schemeClr val="tx1"/>
            </a:solidFill>
            <a:round/>
            <a:headEnd/>
            <a:tailEnd/>
          </a:ln>
        </p:spPr>
      </p:cxnSp>
      <p:cxnSp>
        <p:nvCxnSpPr>
          <p:cNvPr id="38960" name="Straight Connector 98"/>
          <p:cNvCxnSpPr>
            <a:cxnSpLocks noChangeShapeType="1"/>
          </p:cNvCxnSpPr>
          <p:nvPr/>
        </p:nvCxnSpPr>
        <p:spPr bwMode="auto">
          <a:xfrm rot="5400000">
            <a:off x="1601788" y="5408613"/>
            <a:ext cx="90487" cy="90487"/>
          </a:xfrm>
          <a:prstGeom prst="line">
            <a:avLst/>
          </a:prstGeom>
          <a:noFill/>
          <a:ln w="19050" algn="ctr">
            <a:solidFill>
              <a:schemeClr val="tx1"/>
            </a:solidFill>
            <a:round/>
            <a:headEnd/>
            <a:tailEnd/>
          </a:ln>
        </p:spPr>
      </p:cxnSp>
      <p:cxnSp>
        <p:nvCxnSpPr>
          <p:cNvPr id="38961" name="Straight Connector 100"/>
          <p:cNvCxnSpPr>
            <a:cxnSpLocks noChangeShapeType="1"/>
          </p:cNvCxnSpPr>
          <p:nvPr/>
        </p:nvCxnSpPr>
        <p:spPr bwMode="auto">
          <a:xfrm rot="10800000">
            <a:off x="1241425" y="5049838"/>
            <a:ext cx="360363" cy="0"/>
          </a:xfrm>
          <a:prstGeom prst="line">
            <a:avLst/>
          </a:prstGeom>
          <a:noFill/>
          <a:ln w="19050" algn="ctr">
            <a:solidFill>
              <a:schemeClr val="tx1"/>
            </a:solidFill>
            <a:round/>
            <a:headEnd/>
            <a:tailEnd/>
          </a:ln>
        </p:spPr>
      </p:cxnSp>
      <p:sp>
        <p:nvSpPr>
          <p:cNvPr id="38962" name="TextBox 101"/>
          <p:cNvSpPr txBox="1">
            <a:spLocks noChangeArrowheads="1"/>
          </p:cNvSpPr>
          <p:nvPr/>
        </p:nvSpPr>
        <p:spPr bwMode="auto">
          <a:xfrm>
            <a:off x="1871663" y="4868863"/>
            <a:ext cx="363537" cy="369887"/>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8963" name="TextBox 102"/>
          <p:cNvSpPr txBox="1">
            <a:spLocks noChangeArrowheads="1"/>
          </p:cNvSpPr>
          <p:nvPr/>
        </p:nvSpPr>
        <p:spPr bwMode="auto">
          <a:xfrm>
            <a:off x="1601788" y="4868863"/>
            <a:ext cx="363537" cy="369887"/>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8964" name="Straight Connector 104"/>
          <p:cNvCxnSpPr>
            <a:cxnSpLocks noChangeShapeType="1"/>
          </p:cNvCxnSpPr>
          <p:nvPr/>
        </p:nvCxnSpPr>
        <p:spPr bwMode="auto">
          <a:xfrm rot="5400000">
            <a:off x="3086894" y="4734719"/>
            <a:ext cx="630238" cy="0"/>
          </a:xfrm>
          <a:prstGeom prst="line">
            <a:avLst/>
          </a:prstGeom>
          <a:noFill/>
          <a:ln w="19050" algn="ctr">
            <a:solidFill>
              <a:schemeClr val="tx1"/>
            </a:solidFill>
            <a:round/>
            <a:headEnd/>
            <a:tailEnd/>
          </a:ln>
        </p:spPr>
      </p:cxnSp>
      <p:cxnSp>
        <p:nvCxnSpPr>
          <p:cNvPr id="38965" name="Straight Connector 109"/>
          <p:cNvCxnSpPr>
            <a:cxnSpLocks noChangeShapeType="1"/>
          </p:cNvCxnSpPr>
          <p:nvPr/>
        </p:nvCxnSpPr>
        <p:spPr bwMode="auto">
          <a:xfrm rot="5400000" flipH="1" flipV="1">
            <a:off x="-559593" y="3969544"/>
            <a:ext cx="3960812" cy="0"/>
          </a:xfrm>
          <a:prstGeom prst="line">
            <a:avLst/>
          </a:prstGeom>
          <a:noFill/>
          <a:ln w="19050" algn="ctr">
            <a:solidFill>
              <a:srgbClr val="0066FF"/>
            </a:solidFill>
            <a:round/>
            <a:headEnd/>
            <a:tailEnd/>
          </a:ln>
        </p:spPr>
      </p:cxnSp>
      <p:cxnSp>
        <p:nvCxnSpPr>
          <p:cNvPr id="38966" name="Straight Connector 111"/>
          <p:cNvCxnSpPr>
            <a:cxnSpLocks noChangeShapeType="1"/>
          </p:cNvCxnSpPr>
          <p:nvPr/>
        </p:nvCxnSpPr>
        <p:spPr bwMode="auto">
          <a:xfrm rot="10800000">
            <a:off x="1420813" y="4238625"/>
            <a:ext cx="180975" cy="0"/>
          </a:xfrm>
          <a:prstGeom prst="line">
            <a:avLst/>
          </a:prstGeom>
          <a:noFill/>
          <a:ln w="19050" algn="ctr">
            <a:solidFill>
              <a:srgbClr val="0066FF"/>
            </a:solidFill>
            <a:round/>
            <a:headEnd/>
            <a:tailEnd/>
          </a:ln>
        </p:spPr>
      </p:cxnSp>
      <p:cxnSp>
        <p:nvCxnSpPr>
          <p:cNvPr id="38967" name="Straight Connector 112"/>
          <p:cNvCxnSpPr>
            <a:cxnSpLocks noChangeShapeType="1"/>
          </p:cNvCxnSpPr>
          <p:nvPr/>
        </p:nvCxnSpPr>
        <p:spPr bwMode="auto">
          <a:xfrm rot="10800000">
            <a:off x="1420813" y="5408613"/>
            <a:ext cx="180975" cy="0"/>
          </a:xfrm>
          <a:prstGeom prst="line">
            <a:avLst/>
          </a:prstGeom>
          <a:noFill/>
          <a:ln w="19050" algn="ctr">
            <a:solidFill>
              <a:srgbClr val="0066FF"/>
            </a:solidFill>
            <a:round/>
            <a:headEnd/>
            <a:tailEnd/>
          </a:ln>
        </p:spPr>
      </p:cxnSp>
      <p:cxnSp>
        <p:nvCxnSpPr>
          <p:cNvPr id="38968" name="Straight Connector 113"/>
          <p:cNvCxnSpPr>
            <a:cxnSpLocks noChangeShapeType="1"/>
          </p:cNvCxnSpPr>
          <p:nvPr/>
        </p:nvCxnSpPr>
        <p:spPr bwMode="auto">
          <a:xfrm rot="10800000">
            <a:off x="6462713" y="4779963"/>
            <a:ext cx="179387" cy="0"/>
          </a:xfrm>
          <a:prstGeom prst="line">
            <a:avLst/>
          </a:prstGeom>
          <a:noFill/>
          <a:ln w="19050" algn="ctr">
            <a:solidFill>
              <a:srgbClr val="0066FF"/>
            </a:solidFill>
            <a:round/>
            <a:headEnd/>
            <a:tailEnd/>
          </a:ln>
        </p:spPr>
      </p:cxnSp>
      <p:cxnSp>
        <p:nvCxnSpPr>
          <p:cNvPr id="38969" name="Straight Connector 114"/>
          <p:cNvCxnSpPr>
            <a:cxnSpLocks noChangeShapeType="1"/>
          </p:cNvCxnSpPr>
          <p:nvPr/>
        </p:nvCxnSpPr>
        <p:spPr bwMode="auto">
          <a:xfrm rot="5400000" flipH="1" flipV="1">
            <a:off x="5877719" y="5364957"/>
            <a:ext cx="1169987" cy="0"/>
          </a:xfrm>
          <a:prstGeom prst="line">
            <a:avLst/>
          </a:prstGeom>
          <a:noFill/>
          <a:ln w="19050" algn="ctr">
            <a:solidFill>
              <a:srgbClr val="0066FF"/>
            </a:solidFill>
            <a:round/>
            <a:headEnd/>
            <a:tailEnd/>
          </a:ln>
        </p:spPr>
      </p:cxnSp>
      <p:cxnSp>
        <p:nvCxnSpPr>
          <p:cNvPr id="38970" name="Straight Connector 116"/>
          <p:cNvCxnSpPr>
            <a:cxnSpLocks noChangeShapeType="1"/>
          </p:cNvCxnSpPr>
          <p:nvPr/>
        </p:nvCxnSpPr>
        <p:spPr bwMode="auto">
          <a:xfrm>
            <a:off x="250825" y="5949950"/>
            <a:ext cx="6211888" cy="0"/>
          </a:xfrm>
          <a:prstGeom prst="line">
            <a:avLst/>
          </a:prstGeom>
          <a:noFill/>
          <a:ln w="19050" algn="ctr">
            <a:solidFill>
              <a:srgbClr val="0066FF"/>
            </a:solidFill>
            <a:round/>
            <a:headEnd/>
            <a:tailEnd/>
          </a:ln>
        </p:spPr>
      </p:cxnSp>
      <p:cxnSp>
        <p:nvCxnSpPr>
          <p:cNvPr id="38971" name="Straight Connector 119"/>
          <p:cNvCxnSpPr>
            <a:cxnSpLocks noChangeShapeType="1"/>
          </p:cNvCxnSpPr>
          <p:nvPr/>
        </p:nvCxnSpPr>
        <p:spPr bwMode="auto">
          <a:xfrm rot="10800000">
            <a:off x="161925" y="5859463"/>
            <a:ext cx="179388" cy="0"/>
          </a:xfrm>
          <a:prstGeom prst="line">
            <a:avLst/>
          </a:prstGeom>
          <a:noFill/>
          <a:ln w="19050" algn="ctr">
            <a:solidFill>
              <a:srgbClr val="0066FF"/>
            </a:solidFill>
            <a:round/>
            <a:headEnd/>
            <a:tailEnd/>
          </a:ln>
        </p:spPr>
      </p:cxnSp>
      <p:cxnSp>
        <p:nvCxnSpPr>
          <p:cNvPr id="38972" name="Straight Connector 121"/>
          <p:cNvCxnSpPr>
            <a:cxnSpLocks noChangeShapeType="1"/>
          </p:cNvCxnSpPr>
          <p:nvPr/>
        </p:nvCxnSpPr>
        <p:spPr bwMode="auto">
          <a:xfrm rot="10800000">
            <a:off x="341313" y="5680075"/>
            <a:ext cx="179387" cy="0"/>
          </a:xfrm>
          <a:prstGeom prst="line">
            <a:avLst/>
          </a:prstGeom>
          <a:noFill/>
          <a:ln w="19050" algn="ctr">
            <a:solidFill>
              <a:srgbClr val="0066FF"/>
            </a:solidFill>
            <a:round/>
            <a:headEnd/>
            <a:tailEnd/>
          </a:ln>
        </p:spPr>
      </p:cxnSp>
      <p:cxnSp>
        <p:nvCxnSpPr>
          <p:cNvPr id="38973" name="Straight Connector 122"/>
          <p:cNvCxnSpPr>
            <a:cxnSpLocks noChangeShapeType="1"/>
          </p:cNvCxnSpPr>
          <p:nvPr/>
        </p:nvCxnSpPr>
        <p:spPr bwMode="auto">
          <a:xfrm rot="5400000" flipH="1" flipV="1">
            <a:off x="251619" y="5769769"/>
            <a:ext cx="179388" cy="0"/>
          </a:xfrm>
          <a:prstGeom prst="line">
            <a:avLst/>
          </a:prstGeom>
          <a:noFill/>
          <a:ln w="19050" algn="ctr">
            <a:solidFill>
              <a:srgbClr val="0066FF"/>
            </a:solidFill>
            <a:round/>
            <a:headEnd/>
            <a:tailEnd/>
          </a:ln>
        </p:spPr>
      </p:cxnSp>
      <p:cxnSp>
        <p:nvCxnSpPr>
          <p:cNvPr id="38974" name="Straight Connector 125"/>
          <p:cNvCxnSpPr>
            <a:cxnSpLocks noChangeShapeType="1"/>
          </p:cNvCxnSpPr>
          <p:nvPr/>
        </p:nvCxnSpPr>
        <p:spPr bwMode="auto">
          <a:xfrm rot="5400000" flipH="1" flipV="1">
            <a:off x="431006" y="5769769"/>
            <a:ext cx="179388" cy="0"/>
          </a:xfrm>
          <a:prstGeom prst="line">
            <a:avLst/>
          </a:prstGeom>
          <a:noFill/>
          <a:ln w="19050" algn="ctr">
            <a:solidFill>
              <a:srgbClr val="0066FF"/>
            </a:solidFill>
            <a:round/>
            <a:headEnd/>
            <a:tailEnd/>
          </a:ln>
        </p:spPr>
      </p:cxnSp>
      <p:cxnSp>
        <p:nvCxnSpPr>
          <p:cNvPr id="38975" name="Straight Connector 126"/>
          <p:cNvCxnSpPr>
            <a:cxnSpLocks noChangeShapeType="1"/>
          </p:cNvCxnSpPr>
          <p:nvPr/>
        </p:nvCxnSpPr>
        <p:spPr bwMode="auto">
          <a:xfrm rot="10800000">
            <a:off x="520700" y="5859463"/>
            <a:ext cx="180975" cy="0"/>
          </a:xfrm>
          <a:prstGeom prst="line">
            <a:avLst/>
          </a:prstGeom>
          <a:noFill/>
          <a:ln w="19050" algn="ctr">
            <a:solidFill>
              <a:srgbClr val="0066FF"/>
            </a:solidFill>
            <a:round/>
            <a:headEnd/>
            <a:tailEnd/>
          </a:ln>
        </p:spPr>
      </p:cxnSp>
      <p:cxnSp>
        <p:nvCxnSpPr>
          <p:cNvPr id="38976" name="Straight Connector 127"/>
          <p:cNvCxnSpPr>
            <a:cxnSpLocks noChangeShapeType="1"/>
          </p:cNvCxnSpPr>
          <p:nvPr/>
        </p:nvCxnSpPr>
        <p:spPr bwMode="auto">
          <a:xfrm rot="10800000">
            <a:off x="701675" y="5680075"/>
            <a:ext cx="179388" cy="0"/>
          </a:xfrm>
          <a:prstGeom prst="line">
            <a:avLst/>
          </a:prstGeom>
          <a:noFill/>
          <a:ln w="19050" algn="ctr">
            <a:solidFill>
              <a:srgbClr val="0066FF"/>
            </a:solidFill>
            <a:round/>
            <a:headEnd/>
            <a:tailEnd/>
          </a:ln>
        </p:spPr>
      </p:cxnSp>
      <p:cxnSp>
        <p:nvCxnSpPr>
          <p:cNvPr id="38977" name="Straight Connector 128"/>
          <p:cNvCxnSpPr>
            <a:cxnSpLocks noChangeShapeType="1"/>
          </p:cNvCxnSpPr>
          <p:nvPr/>
        </p:nvCxnSpPr>
        <p:spPr bwMode="auto">
          <a:xfrm rot="5400000" flipH="1" flipV="1">
            <a:off x="611981" y="5769769"/>
            <a:ext cx="179388" cy="0"/>
          </a:xfrm>
          <a:prstGeom prst="line">
            <a:avLst/>
          </a:prstGeom>
          <a:noFill/>
          <a:ln w="19050" algn="ctr">
            <a:solidFill>
              <a:srgbClr val="0066FF"/>
            </a:solidFill>
            <a:round/>
            <a:headEnd/>
            <a:tailEnd/>
          </a:ln>
        </p:spPr>
      </p:cxnSp>
      <p:cxnSp>
        <p:nvCxnSpPr>
          <p:cNvPr id="38978" name="Straight Connector 129"/>
          <p:cNvCxnSpPr>
            <a:cxnSpLocks noChangeShapeType="1"/>
          </p:cNvCxnSpPr>
          <p:nvPr/>
        </p:nvCxnSpPr>
        <p:spPr bwMode="auto">
          <a:xfrm rot="5400000" flipH="1" flipV="1">
            <a:off x="791369" y="5769769"/>
            <a:ext cx="179388" cy="0"/>
          </a:xfrm>
          <a:prstGeom prst="line">
            <a:avLst/>
          </a:prstGeom>
          <a:noFill/>
          <a:ln w="19050" algn="ctr">
            <a:solidFill>
              <a:srgbClr val="0066FF"/>
            </a:solidFill>
            <a:round/>
            <a:headEnd/>
            <a:tailEnd/>
          </a:ln>
        </p:spPr>
      </p:cxnSp>
      <p:cxnSp>
        <p:nvCxnSpPr>
          <p:cNvPr id="38979" name="Straight Connector 130"/>
          <p:cNvCxnSpPr>
            <a:cxnSpLocks noChangeShapeType="1"/>
          </p:cNvCxnSpPr>
          <p:nvPr/>
        </p:nvCxnSpPr>
        <p:spPr bwMode="auto">
          <a:xfrm rot="10800000">
            <a:off x="881063" y="5859463"/>
            <a:ext cx="180975" cy="0"/>
          </a:xfrm>
          <a:prstGeom prst="line">
            <a:avLst/>
          </a:prstGeom>
          <a:noFill/>
          <a:ln w="19050" algn="ctr">
            <a:solidFill>
              <a:srgbClr val="0066FF"/>
            </a:solidFill>
            <a:round/>
            <a:headEnd/>
            <a:tailEnd/>
          </a:ln>
        </p:spPr>
      </p:cxnSp>
      <p:cxnSp>
        <p:nvCxnSpPr>
          <p:cNvPr id="38980" name="Straight Connector 131"/>
          <p:cNvCxnSpPr>
            <a:cxnSpLocks noChangeShapeType="1"/>
          </p:cNvCxnSpPr>
          <p:nvPr/>
        </p:nvCxnSpPr>
        <p:spPr bwMode="auto">
          <a:xfrm rot="10800000">
            <a:off x="2232025" y="1628775"/>
            <a:ext cx="4049713" cy="0"/>
          </a:xfrm>
          <a:prstGeom prst="line">
            <a:avLst/>
          </a:prstGeom>
          <a:noFill/>
          <a:ln w="19050" algn="ctr">
            <a:solidFill>
              <a:schemeClr val="tx1"/>
            </a:solidFill>
            <a:round/>
            <a:headEnd/>
            <a:tailEnd/>
          </a:ln>
        </p:spPr>
      </p:cxnSp>
      <p:sp>
        <p:nvSpPr>
          <p:cNvPr id="38981" name="Rectangle 132"/>
          <p:cNvSpPr>
            <a:spLocks noChangeArrowheads="1"/>
          </p:cNvSpPr>
          <p:nvPr/>
        </p:nvSpPr>
        <p:spPr bwMode="auto">
          <a:xfrm>
            <a:off x="1601788" y="1449388"/>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8982" name="Straight Connector 133"/>
          <p:cNvCxnSpPr>
            <a:cxnSpLocks noChangeShapeType="1"/>
          </p:cNvCxnSpPr>
          <p:nvPr/>
        </p:nvCxnSpPr>
        <p:spPr bwMode="auto">
          <a:xfrm rot="16200000" flipH="1">
            <a:off x="1601788" y="1898650"/>
            <a:ext cx="90488" cy="90487"/>
          </a:xfrm>
          <a:prstGeom prst="line">
            <a:avLst/>
          </a:prstGeom>
          <a:noFill/>
          <a:ln w="19050" algn="ctr">
            <a:solidFill>
              <a:schemeClr val="tx1"/>
            </a:solidFill>
            <a:round/>
            <a:headEnd/>
            <a:tailEnd/>
          </a:ln>
        </p:spPr>
      </p:cxnSp>
      <p:cxnSp>
        <p:nvCxnSpPr>
          <p:cNvPr id="38983" name="Straight Connector 134"/>
          <p:cNvCxnSpPr>
            <a:cxnSpLocks noChangeShapeType="1"/>
          </p:cNvCxnSpPr>
          <p:nvPr/>
        </p:nvCxnSpPr>
        <p:spPr bwMode="auto">
          <a:xfrm rot="5400000">
            <a:off x="1602582" y="1988344"/>
            <a:ext cx="88900" cy="90487"/>
          </a:xfrm>
          <a:prstGeom prst="line">
            <a:avLst/>
          </a:prstGeom>
          <a:noFill/>
          <a:ln w="19050" algn="ctr">
            <a:solidFill>
              <a:schemeClr val="tx1"/>
            </a:solidFill>
            <a:round/>
            <a:headEnd/>
            <a:tailEnd/>
          </a:ln>
        </p:spPr>
      </p:cxnSp>
      <p:cxnSp>
        <p:nvCxnSpPr>
          <p:cNvPr id="38984" name="Straight Connector 135"/>
          <p:cNvCxnSpPr>
            <a:cxnSpLocks noChangeShapeType="1"/>
          </p:cNvCxnSpPr>
          <p:nvPr/>
        </p:nvCxnSpPr>
        <p:spPr bwMode="auto">
          <a:xfrm rot="10800000">
            <a:off x="1420813" y="1989138"/>
            <a:ext cx="180975" cy="0"/>
          </a:xfrm>
          <a:prstGeom prst="line">
            <a:avLst/>
          </a:prstGeom>
          <a:noFill/>
          <a:ln w="19050" algn="ctr">
            <a:solidFill>
              <a:srgbClr val="0066FF"/>
            </a:solidFill>
            <a:round/>
            <a:headEnd/>
            <a:tailEnd/>
          </a:ln>
        </p:spPr>
      </p:cxnSp>
      <p:cxnSp>
        <p:nvCxnSpPr>
          <p:cNvPr id="38985" name="Straight Connector 136"/>
          <p:cNvCxnSpPr>
            <a:cxnSpLocks noChangeShapeType="1"/>
          </p:cNvCxnSpPr>
          <p:nvPr/>
        </p:nvCxnSpPr>
        <p:spPr bwMode="auto">
          <a:xfrm rot="10800000">
            <a:off x="1241425" y="1628775"/>
            <a:ext cx="360363" cy="0"/>
          </a:xfrm>
          <a:prstGeom prst="line">
            <a:avLst/>
          </a:prstGeom>
          <a:noFill/>
          <a:ln w="19050" algn="ctr">
            <a:solidFill>
              <a:schemeClr val="tx1"/>
            </a:solidFill>
            <a:round/>
            <a:headEnd/>
            <a:tailEnd/>
          </a:ln>
        </p:spPr>
      </p:cxnSp>
      <p:sp>
        <p:nvSpPr>
          <p:cNvPr id="38986" name="TextBox 137"/>
          <p:cNvSpPr txBox="1">
            <a:spLocks noChangeArrowheads="1"/>
          </p:cNvSpPr>
          <p:nvPr/>
        </p:nvSpPr>
        <p:spPr bwMode="auto">
          <a:xfrm>
            <a:off x="1871663" y="1449388"/>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8987" name="TextBox 138"/>
          <p:cNvSpPr txBox="1">
            <a:spLocks noChangeArrowheads="1"/>
          </p:cNvSpPr>
          <p:nvPr/>
        </p:nvSpPr>
        <p:spPr bwMode="auto">
          <a:xfrm>
            <a:off x="1601788" y="1449388"/>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8988" name="Straight Connector 140"/>
          <p:cNvCxnSpPr>
            <a:cxnSpLocks noChangeShapeType="1"/>
          </p:cNvCxnSpPr>
          <p:nvPr/>
        </p:nvCxnSpPr>
        <p:spPr bwMode="auto">
          <a:xfrm rot="5400000">
            <a:off x="5156200" y="2754313"/>
            <a:ext cx="2251075" cy="0"/>
          </a:xfrm>
          <a:prstGeom prst="line">
            <a:avLst/>
          </a:prstGeom>
          <a:noFill/>
          <a:ln w="19050" algn="ctr">
            <a:solidFill>
              <a:schemeClr val="tx1"/>
            </a:solidFill>
            <a:round/>
            <a:headEnd/>
            <a:tailEnd/>
          </a:ln>
        </p:spPr>
      </p:cxnSp>
      <p:sp>
        <p:nvSpPr>
          <p:cNvPr id="38989" name="TextBox 186"/>
          <p:cNvSpPr txBox="1">
            <a:spLocks noChangeArrowheads="1"/>
          </p:cNvSpPr>
          <p:nvPr/>
        </p:nvSpPr>
        <p:spPr bwMode="auto">
          <a:xfrm>
            <a:off x="2320925" y="1268413"/>
            <a:ext cx="903288" cy="369887"/>
          </a:xfrm>
          <a:prstGeom prst="rect">
            <a:avLst/>
          </a:prstGeom>
          <a:noFill/>
          <a:ln w="9525">
            <a:noFill/>
            <a:miter lim="800000"/>
            <a:headEnd/>
            <a:tailEnd/>
          </a:ln>
        </p:spPr>
        <p:txBody>
          <a:bodyPr wrap="none">
            <a:spAutoFit/>
          </a:bodyPr>
          <a:lstStyle/>
          <a:p>
            <a:r>
              <a:rPr lang="en-GB">
                <a:solidFill>
                  <a:srgbClr val="009900"/>
                </a:solidFill>
              </a:rPr>
              <a:t>Enable</a:t>
            </a:r>
            <a:endParaRPr lang="en-US">
              <a:solidFill>
                <a:srgbClr val="009900"/>
              </a:solidFill>
            </a:endParaRPr>
          </a:p>
        </p:txBody>
      </p:sp>
      <p:sp>
        <p:nvSpPr>
          <p:cNvPr id="38990" name="TextBox 187"/>
          <p:cNvSpPr txBox="1">
            <a:spLocks noChangeArrowheads="1"/>
          </p:cNvSpPr>
          <p:nvPr/>
        </p:nvSpPr>
        <p:spPr bwMode="auto">
          <a:xfrm>
            <a:off x="2411413" y="2259013"/>
            <a:ext cx="338137" cy="369887"/>
          </a:xfrm>
          <a:prstGeom prst="rect">
            <a:avLst/>
          </a:prstGeom>
          <a:noFill/>
          <a:ln w="9525">
            <a:noFill/>
            <a:miter lim="800000"/>
            <a:headEnd/>
            <a:tailEnd/>
          </a:ln>
        </p:spPr>
        <p:txBody>
          <a:bodyPr wrap="none">
            <a:spAutoFit/>
          </a:bodyPr>
          <a:lstStyle/>
          <a:p>
            <a:r>
              <a:rPr lang="en-GB">
                <a:solidFill>
                  <a:srgbClr val="009900"/>
                </a:solidFill>
              </a:rPr>
              <a:t>A</a:t>
            </a:r>
            <a:endParaRPr lang="en-US">
              <a:solidFill>
                <a:srgbClr val="009900"/>
              </a:solidFill>
            </a:endParaRPr>
          </a:p>
        </p:txBody>
      </p:sp>
      <p:sp>
        <p:nvSpPr>
          <p:cNvPr id="38991" name="TextBox 188"/>
          <p:cNvSpPr txBox="1">
            <a:spLocks noChangeArrowheads="1"/>
          </p:cNvSpPr>
          <p:nvPr/>
        </p:nvSpPr>
        <p:spPr bwMode="auto">
          <a:xfrm>
            <a:off x="2411413" y="3519488"/>
            <a:ext cx="338137" cy="368300"/>
          </a:xfrm>
          <a:prstGeom prst="rect">
            <a:avLst/>
          </a:prstGeom>
          <a:noFill/>
          <a:ln w="9525">
            <a:noFill/>
            <a:miter lim="800000"/>
            <a:headEnd/>
            <a:tailEnd/>
          </a:ln>
        </p:spPr>
        <p:txBody>
          <a:bodyPr wrap="none">
            <a:spAutoFit/>
          </a:bodyPr>
          <a:lstStyle/>
          <a:p>
            <a:r>
              <a:rPr lang="en-GB">
                <a:solidFill>
                  <a:srgbClr val="009900"/>
                </a:solidFill>
              </a:rPr>
              <a:t>B</a:t>
            </a:r>
            <a:endParaRPr lang="en-US">
              <a:solidFill>
                <a:srgbClr val="009900"/>
              </a:solidFill>
            </a:endParaRPr>
          </a:p>
        </p:txBody>
      </p:sp>
      <p:sp>
        <p:nvSpPr>
          <p:cNvPr id="38992" name="TextBox 189"/>
          <p:cNvSpPr txBox="1">
            <a:spLocks noChangeArrowheads="1"/>
          </p:cNvSpPr>
          <p:nvPr/>
        </p:nvSpPr>
        <p:spPr bwMode="auto">
          <a:xfrm>
            <a:off x="2405063" y="4689475"/>
            <a:ext cx="350837" cy="368300"/>
          </a:xfrm>
          <a:prstGeom prst="rect">
            <a:avLst/>
          </a:prstGeom>
          <a:noFill/>
          <a:ln w="9525">
            <a:noFill/>
            <a:miter lim="800000"/>
            <a:headEnd/>
            <a:tailEnd/>
          </a:ln>
        </p:spPr>
        <p:txBody>
          <a:bodyPr wrap="none">
            <a:spAutoFit/>
          </a:bodyPr>
          <a:lstStyle/>
          <a:p>
            <a:r>
              <a:rPr lang="en-GB">
                <a:solidFill>
                  <a:srgbClr val="009900"/>
                </a:solidFill>
              </a:rPr>
              <a:t>C</a:t>
            </a:r>
            <a:endParaRPr lang="en-US">
              <a:solidFill>
                <a:srgbClr val="009900"/>
              </a:solidFill>
            </a:endParaRPr>
          </a:p>
        </p:txBody>
      </p:sp>
      <p:sp>
        <p:nvSpPr>
          <p:cNvPr id="38993" name="TextBox 190"/>
          <p:cNvSpPr txBox="1">
            <a:spLocks noChangeArrowheads="1"/>
          </p:cNvSpPr>
          <p:nvPr/>
        </p:nvSpPr>
        <p:spPr bwMode="auto">
          <a:xfrm>
            <a:off x="7812088" y="3879850"/>
            <a:ext cx="352425" cy="368300"/>
          </a:xfrm>
          <a:prstGeom prst="rect">
            <a:avLst/>
          </a:prstGeom>
          <a:noFill/>
          <a:ln w="9525">
            <a:noFill/>
            <a:miter lim="800000"/>
            <a:headEnd/>
            <a:tailEnd/>
          </a:ln>
        </p:spPr>
        <p:txBody>
          <a:bodyPr wrap="none">
            <a:spAutoFit/>
          </a:bodyPr>
          <a:lstStyle/>
          <a:p>
            <a:r>
              <a:rPr lang="en-GB">
                <a:solidFill>
                  <a:srgbClr val="009900"/>
                </a:solidFill>
              </a:rPr>
              <a:t>X</a:t>
            </a:r>
            <a:endParaRPr lang="en-US">
              <a:solidFill>
                <a:srgbClr val="009900"/>
              </a:solidFill>
            </a:endParaRPr>
          </a:p>
        </p:txBody>
      </p:sp>
      <p:sp>
        <p:nvSpPr>
          <p:cNvPr id="38994" name="TextBox 191"/>
          <p:cNvSpPr txBox="1">
            <a:spLocks noChangeArrowheads="1"/>
          </p:cNvSpPr>
          <p:nvPr/>
        </p:nvSpPr>
        <p:spPr bwMode="auto">
          <a:xfrm>
            <a:off x="6243638" y="6038850"/>
            <a:ext cx="787400" cy="369888"/>
          </a:xfrm>
          <a:prstGeom prst="rect">
            <a:avLst/>
          </a:prstGeom>
          <a:noFill/>
          <a:ln w="9525">
            <a:noFill/>
            <a:miter lim="800000"/>
            <a:headEnd/>
            <a:tailEnd/>
          </a:ln>
        </p:spPr>
        <p:txBody>
          <a:bodyPr wrap="none">
            <a:spAutoFit/>
          </a:bodyPr>
          <a:lstStyle/>
          <a:p>
            <a:r>
              <a:rPr lang="en-GB">
                <a:solidFill>
                  <a:srgbClr val="009900"/>
                </a:solidFill>
              </a:rPr>
              <a:t>Reset</a:t>
            </a:r>
            <a:endParaRPr lang="en-US">
              <a:solidFill>
                <a:srgbClr val="009900"/>
              </a:solidFill>
            </a:endParaRPr>
          </a:p>
        </p:txBody>
      </p:sp>
      <p:grpSp>
        <p:nvGrpSpPr>
          <p:cNvPr id="2" name="Group 185"/>
          <p:cNvGrpSpPr>
            <a:grpSpLocks/>
          </p:cNvGrpSpPr>
          <p:nvPr/>
        </p:nvGrpSpPr>
        <p:grpSpPr bwMode="auto">
          <a:xfrm rot="-1688272">
            <a:off x="3243263" y="2963863"/>
            <a:ext cx="361950" cy="179387"/>
            <a:chOff x="7002324" y="5589288"/>
            <a:chExt cx="362429" cy="180024"/>
          </a:xfrm>
        </p:grpSpPr>
        <p:cxnSp>
          <p:nvCxnSpPr>
            <p:cNvPr id="38997" name="Straight Connector 123"/>
            <p:cNvCxnSpPr>
              <a:cxnSpLocks noChangeShapeType="1"/>
            </p:cNvCxnSpPr>
            <p:nvPr/>
          </p:nvCxnSpPr>
          <p:spPr bwMode="auto">
            <a:xfrm rot="10800000">
              <a:off x="7002324" y="5589288"/>
              <a:ext cx="360048" cy="0"/>
            </a:xfrm>
            <a:prstGeom prst="line">
              <a:avLst/>
            </a:prstGeom>
            <a:noFill/>
            <a:ln w="28575" algn="ctr">
              <a:solidFill>
                <a:srgbClr val="FF0000"/>
              </a:solidFill>
              <a:round/>
              <a:headEnd/>
              <a:tailEnd/>
            </a:ln>
          </p:spPr>
        </p:cxnSp>
        <p:sp>
          <p:nvSpPr>
            <p:cNvPr id="38998" name="Rectangle 182"/>
            <p:cNvSpPr>
              <a:spLocks noChangeArrowheads="1"/>
            </p:cNvSpPr>
            <p:nvPr/>
          </p:nvSpPr>
          <p:spPr bwMode="auto">
            <a:xfrm flipV="1">
              <a:off x="7004705" y="5610719"/>
              <a:ext cx="360048" cy="135730"/>
            </a:xfrm>
            <a:prstGeom prst="rect">
              <a:avLst/>
            </a:prstGeom>
            <a:solidFill>
              <a:schemeClr val="bg1"/>
            </a:solidFill>
            <a:ln w="19050" algn="ctr">
              <a:solidFill>
                <a:schemeClr val="bg1"/>
              </a:solidFill>
              <a:round/>
              <a:headEnd/>
              <a:tailEnd/>
            </a:ln>
          </p:spPr>
          <p:txBody>
            <a:bodyPr anchor="ctr"/>
            <a:lstStyle/>
            <a:p>
              <a:endParaRPr lang="en-US">
                <a:solidFill>
                  <a:srgbClr val="000000"/>
                </a:solidFill>
              </a:endParaRPr>
            </a:p>
          </p:txBody>
        </p:sp>
        <p:cxnSp>
          <p:nvCxnSpPr>
            <p:cNvPr id="38999" name="Straight Connector 184"/>
            <p:cNvCxnSpPr>
              <a:cxnSpLocks noChangeShapeType="1"/>
            </p:cNvCxnSpPr>
            <p:nvPr/>
          </p:nvCxnSpPr>
          <p:spPr bwMode="auto">
            <a:xfrm rot="10800000">
              <a:off x="7002324" y="5769312"/>
              <a:ext cx="360048" cy="0"/>
            </a:xfrm>
            <a:prstGeom prst="line">
              <a:avLst/>
            </a:prstGeom>
            <a:noFill/>
            <a:ln w="28575" algn="ctr">
              <a:solidFill>
                <a:srgbClr val="FF0000"/>
              </a:solidFill>
              <a:round/>
              <a:headEnd/>
              <a:tailEnd/>
            </a:ln>
          </p:spPr>
        </p:cxnSp>
      </p:grpSp>
      <p:sp>
        <p:nvSpPr>
          <p:cNvPr id="38996" name="Lightning Bolt 192"/>
          <p:cNvSpPr>
            <a:spLocks noChangeArrowheads="1"/>
          </p:cNvSpPr>
          <p:nvPr/>
        </p:nvSpPr>
        <p:spPr bwMode="auto">
          <a:xfrm rot="-172713">
            <a:off x="2806700" y="2552700"/>
            <a:ext cx="550863" cy="533400"/>
          </a:xfrm>
          <a:prstGeom prst="lightningBolt">
            <a:avLst/>
          </a:prstGeom>
          <a:solidFill>
            <a:srgbClr val="FFC000"/>
          </a:solidFill>
          <a:ln w="19050" algn="ctr">
            <a:solidFill>
              <a:schemeClr val="bg2"/>
            </a:solidFill>
            <a:round/>
            <a:headEnd/>
            <a:tailEnd/>
          </a:ln>
        </p:spPr>
        <p:txBody>
          <a:bodyPr anchor="ctr"/>
          <a:lstStyle/>
          <a:p>
            <a:endParaRPr lang="en-US">
              <a:solidFill>
                <a:srgbClr val="000000"/>
              </a:solidFill>
            </a:endParaRPr>
          </a:p>
        </p:txBody>
      </p:sp>
      <p:sp>
        <p:nvSpPr>
          <p:cNvPr id="88" name="TextBox 16"/>
          <p:cNvSpPr txBox="1">
            <a:spLocks noChangeArrowheads="1"/>
          </p:cNvSpPr>
          <p:nvPr/>
        </p:nvSpPr>
        <p:spPr bwMode="auto">
          <a:xfrm>
            <a:off x="5026833" y="3325805"/>
            <a:ext cx="620684" cy="369332"/>
          </a:xfrm>
          <a:prstGeom prst="rect">
            <a:avLst/>
          </a:prstGeom>
          <a:noFill/>
          <a:ln w="9525">
            <a:noFill/>
            <a:miter lim="800000"/>
            <a:headEnd/>
            <a:tailEnd/>
          </a:ln>
        </p:spPr>
        <p:txBody>
          <a:bodyPr wrap="none">
            <a:spAutoFit/>
          </a:bodyPr>
          <a:lstStyle/>
          <a:p>
            <a:r>
              <a:rPr lang="en-GB" dirty="0" smtClean="0">
                <a:solidFill>
                  <a:srgbClr val="000000"/>
                </a:solidFill>
              </a:rPr>
              <a:t>LUT</a:t>
            </a:r>
            <a:endParaRPr lang="en-US" dirty="0">
              <a:solidFill>
                <a:srgbClr val="000000"/>
              </a:solidFill>
            </a:endParaRPr>
          </a:p>
        </p:txBody>
      </p:sp>
      <p:sp>
        <p:nvSpPr>
          <p:cNvPr id="89" name="TextBox 142"/>
          <p:cNvSpPr txBox="1">
            <a:spLocks noChangeArrowheads="1"/>
          </p:cNvSpPr>
          <p:nvPr/>
        </p:nvSpPr>
        <p:spPr bwMode="auto">
          <a:xfrm>
            <a:off x="7002463" y="2564497"/>
            <a:ext cx="1839119" cy="646331"/>
          </a:xfrm>
          <a:prstGeom prst="rect">
            <a:avLst/>
          </a:prstGeom>
          <a:noFill/>
          <a:ln w="9525">
            <a:noFill/>
            <a:miter lim="800000"/>
            <a:headEnd/>
            <a:tailEnd/>
          </a:ln>
        </p:spPr>
        <p:txBody>
          <a:bodyPr wrap="square">
            <a:spAutoFit/>
          </a:bodyPr>
          <a:lstStyle/>
          <a:p>
            <a:pPr algn="l"/>
            <a:r>
              <a:rPr lang="en-GB" dirty="0" smtClean="0"/>
              <a:t>What defines the value of ‘X’?</a:t>
            </a:r>
          </a:p>
        </p:txBody>
      </p:sp>
    </p:spTree>
    <p:extLst>
      <p:ext uri="{BB962C8B-B14F-4D97-AF65-F5344CB8AC3E}">
        <p14:creationId xmlns:p14="http://schemas.microsoft.com/office/powerpoint/2010/main" val="1377674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1762" y="254603"/>
            <a:ext cx="4730750" cy="540948"/>
          </a:xfrm>
        </p:spPr>
        <p:txBody>
          <a:bodyPr/>
          <a:lstStyle/>
          <a:p>
            <a:r>
              <a:rPr lang="en-US" dirty="0" smtClean="0"/>
              <a:t>Some Aviation History</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2</a:t>
            </a:fld>
            <a:endParaRPr lang="en-US" dirty="0" smtClean="0"/>
          </a:p>
        </p:txBody>
      </p:sp>
      <p:sp>
        <p:nvSpPr>
          <p:cNvPr id="11" name="TextBox 142"/>
          <p:cNvSpPr txBox="1">
            <a:spLocks noChangeArrowheads="1"/>
          </p:cNvSpPr>
          <p:nvPr/>
        </p:nvSpPr>
        <p:spPr bwMode="auto">
          <a:xfrm>
            <a:off x="246062" y="1719681"/>
            <a:ext cx="3282950" cy="923330"/>
          </a:xfrm>
          <a:prstGeom prst="rect">
            <a:avLst/>
          </a:prstGeom>
          <a:noFill/>
          <a:ln w="9525">
            <a:noFill/>
            <a:miter lim="800000"/>
            <a:headEnd/>
            <a:tailEnd/>
          </a:ln>
        </p:spPr>
        <p:txBody>
          <a:bodyPr wrap="square">
            <a:spAutoFit/>
          </a:bodyPr>
          <a:lstStyle/>
          <a:p>
            <a:pPr algn="l"/>
            <a:r>
              <a:rPr lang="en-GB" dirty="0" smtClean="0"/>
              <a:t>DH.89 </a:t>
            </a:r>
            <a:r>
              <a:rPr lang="en-GB" dirty="0"/>
              <a:t>Dragon </a:t>
            </a:r>
            <a:r>
              <a:rPr lang="en-GB" dirty="0" err="1" smtClean="0"/>
              <a:t>Rapide</a:t>
            </a:r>
            <a:endParaRPr lang="en-GB" dirty="0" smtClean="0"/>
          </a:p>
          <a:p>
            <a:pPr algn="l"/>
            <a:r>
              <a:rPr lang="en-GB" dirty="0" smtClean="0"/>
              <a:t>Introduced 1934</a:t>
            </a:r>
          </a:p>
          <a:p>
            <a:pPr algn="l"/>
            <a:r>
              <a:rPr lang="en-GB" dirty="0" smtClean="0"/>
              <a:t>2 × 200hp piston engine </a:t>
            </a:r>
            <a:endParaRPr lang="en-US" sz="1800" dirty="0"/>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246" t="15064" r="3117" b="14189"/>
          <a:stretch/>
        </p:blipFill>
        <p:spPr>
          <a:xfrm>
            <a:off x="246062" y="2718181"/>
            <a:ext cx="7369175" cy="3720361"/>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2512" y="254603"/>
            <a:ext cx="4124326" cy="2356758"/>
          </a:xfrm>
          <a:prstGeom prst="rect">
            <a:avLst/>
          </a:prstGeom>
        </p:spPr>
      </p:pic>
      <p:sp>
        <p:nvSpPr>
          <p:cNvPr id="7" name="TextBox 142"/>
          <p:cNvSpPr txBox="1">
            <a:spLocks noChangeArrowheads="1"/>
          </p:cNvSpPr>
          <p:nvPr/>
        </p:nvSpPr>
        <p:spPr bwMode="auto">
          <a:xfrm>
            <a:off x="2247105" y="870721"/>
            <a:ext cx="2563813" cy="646331"/>
          </a:xfrm>
          <a:prstGeom prst="rect">
            <a:avLst/>
          </a:prstGeom>
          <a:noFill/>
          <a:ln w="9525">
            <a:noFill/>
            <a:miter lim="800000"/>
            <a:headEnd/>
            <a:tailEnd/>
          </a:ln>
        </p:spPr>
        <p:txBody>
          <a:bodyPr wrap="square">
            <a:spAutoFit/>
          </a:bodyPr>
          <a:lstStyle/>
          <a:p>
            <a:pPr algn="l"/>
            <a:r>
              <a:rPr lang="en-GB" dirty="0" smtClean="0"/>
              <a:t>Wright Flyer Model A</a:t>
            </a:r>
          </a:p>
          <a:p>
            <a:pPr algn="l"/>
            <a:r>
              <a:rPr lang="en-GB" dirty="0" smtClean="0"/>
              <a:t>1 × 35hp piston engine </a:t>
            </a:r>
            <a:endParaRPr lang="en-US" sz="1800" dirty="0"/>
          </a:p>
        </p:txBody>
      </p:sp>
    </p:spTree>
    <p:extLst>
      <p:ext uri="{BB962C8B-B14F-4D97-AF65-F5344CB8AC3E}">
        <p14:creationId xmlns:p14="http://schemas.microsoft.com/office/powerpoint/2010/main" val="655657802"/>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7813"/>
            <a:ext cx="7894638" cy="865187"/>
          </a:xfrm>
        </p:spPr>
        <p:txBody>
          <a:bodyPr/>
          <a:lstStyle/>
          <a:p>
            <a:r>
              <a:rPr lang="en-GB" smtClean="0"/>
              <a:t>What Happens to ‘X’.....</a:t>
            </a:r>
            <a:endParaRPr lang="en-US" smtClean="0"/>
          </a:p>
        </p:txBody>
      </p:sp>
      <p:sp>
        <p:nvSpPr>
          <p:cNvPr id="39939" name="Slide Number Placeholder 3"/>
          <p:cNvSpPr>
            <a:spLocks noGrp="1"/>
          </p:cNvSpPr>
          <p:nvPr>
            <p:ph type="sldNum" sz="quarter" idx="10"/>
          </p:nvPr>
        </p:nvSpPr>
        <p:spPr>
          <a:noFill/>
        </p:spPr>
        <p:txBody>
          <a:bodyPr/>
          <a:lstStyle/>
          <a:p>
            <a:r>
              <a:rPr>
                <a:solidFill>
                  <a:srgbClr val="000000"/>
                </a:solidFill>
              </a:rPr>
              <a:t>Page </a:t>
            </a:r>
            <a:fld id="{901A2472-892A-49DA-8C3F-4274D4BFC900}" type="slidenum">
              <a:rPr>
                <a:solidFill>
                  <a:srgbClr val="000000"/>
                </a:solidFill>
              </a:rPr>
              <a:pPr/>
              <a:t>20</a:t>
            </a:fld>
            <a:endParaRPr>
              <a:solidFill>
                <a:srgbClr val="000000"/>
              </a:solidFill>
            </a:endParaRPr>
          </a:p>
        </p:txBody>
      </p:sp>
      <p:sp>
        <p:nvSpPr>
          <p:cNvPr id="39940" name="Rectangle 4"/>
          <p:cNvSpPr>
            <a:spLocks noChangeArrowheads="1"/>
          </p:cNvSpPr>
          <p:nvPr/>
        </p:nvSpPr>
        <p:spPr bwMode="auto">
          <a:xfrm>
            <a:off x="6642100" y="3698875"/>
            <a:ext cx="990600" cy="1350963"/>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41" name="Straight Connector 6"/>
          <p:cNvCxnSpPr>
            <a:cxnSpLocks noChangeShapeType="1"/>
          </p:cNvCxnSpPr>
          <p:nvPr/>
        </p:nvCxnSpPr>
        <p:spPr bwMode="auto">
          <a:xfrm rot="16200000" flipH="1">
            <a:off x="6642100" y="4689475"/>
            <a:ext cx="90488" cy="90488"/>
          </a:xfrm>
          <a:prstGeom prst="line">
            <a:avLst/>
          </a:prstGeom>
          <a:noFill/>
          <a:ln w="19050" algn="ctr">
            <a:solidFill>
              <a:schemeClr val="tx1"/>
            </a:solidFill>
            <a:round/>
            <a:headEnd/>
            <a:tailEnd/>
          </a:ln>
        </p:spPr>
      </p:cxnSp>
      <p:cxnSp>
        <p:nvCxnSpPr>
          <p:cNvPr id="39942" name="Straight Connector 8"/>
          <p:cNvCxnSpPr>
            <a:cxnSpLocks noChangeShapeType="1"/>
          </p:cNvCxnSpPr>
          <p:nvPr/>
        </p:nvCxnSpPr>
        <p:spPr bwMode="auto">
          <a:xfrm rot="5400000">
            <a:off x="6642894" y="4779169"/>
            <a:ext cx="88900" cy="90488"/>
          </a:xfrm>
          <a:prstGeom prst="line">
            <a:avLst/>
          </a:prstGeom>
          <a:noFill/>
          <a:ln w="19050" algn="ctr">
            <a:solidFill>
              <a:schemeClr val="tx1"/>
            </a:solidFill>
            <a:round/>
            <a:headEnd/>
            <a:tailEnd/>
          </a:ln>
        </p:spPr>
      </p:cxnSp>
      <p:cxnSp>
        <p:nvCxnSpPr>
          <p:cNvPr id="39943" name="Straight Connector 15"/>
          <p:cNvCxnSpPr>
            <a:cxnSpLocks noChangeShapeType="1"/>
          </p:cNvCxnSpPr>
          <p:nvPr/>
        </p:nvCxnSpPr>
        <p:spPr bwMode="auto">
          <a:xfrm rot="10800000">
            <a:off x="6281738" y="3879850"/>
            <a:ext cx="360362" cy="0"/>
          </a:xfrm>
          <a:prstGeom prst="line">
            <a:avLst/>
          </a:prstGeom>
          <a:noFill/>
          <a:ln w="19050" algn="ctr">
            <a:solidFill>
              <a:schemeClr val="tx1"/>
            </a:solidFill>
            <a:round/>
            <a:headEnd/>
            <a:tailEnd/>
          </a:ln>
        </p:spPr>
      </p:cxnSp>
      <p:sp>
        <p:nvSpPr>
          <p:cNvPr id="39944" name="TextBox 16"/>
          <p:cNvSpPr txBox="1">
            <a:spLocks noChangeArrowheads="1"/>
          </p:cNvSpPr>
          <p:nvPr/>
        </p:nvSpPr>
        <p:spPr bwMode="auto">
          <a:xfrm>
            <a:off x="6667500" y="3702050"/>
            <a:ext cx="506413" cy="368300"/>
          </a:xfrm>
          <a:prstGeom prst="rect">
            <a:avLst/>
          </a:prstGeom>
          <a:noFill/>
          <a:ln w="9525">
            <a:noFill/>
            <a:miter lim="800000"/>
            <a:headEnd/>
            <a:tailEnd/>
          </a:ln>
        </p:spPr>
        <p:txBody>
          <a:bodyPr wrap="none">
            <a:spAutoFit/>
          </a:bodyPr>
          <a:lstStyle/>
          <a:p>
            <a:r>
              <a:rPr lang="en-GB">
                <a:solidFill>
                  <a:srgbClr val="000000"/>
                </a:solidFill>
              </a:rPr>
              <a:t>CE</a:t>
            </a:r>
            <a:endParaRPr lang="en-US">
              <a:solidFill>
                <a:srgbClr val="000000"/>
              </a:solidFill>
            </a:endParaRPr>
          </a:p>
        </p:txBody>
      </p:sp>
      <p:sp>
        <p:nvSpPr>
          <p:cNvPr id="39945" name="TextBox 18"/>
          <p:cNvSpPr txBox="1">
            <a:spLocks noChangeArrowheads="1"/>
          </p:cNvSpPr>
          <p:nvPr/>
        </p:nvSpPr>
        <p:spPr bwMode="auto">
          <a:xfrm>
            <a:off x="7272338" y="4059238"/>
            <a:ext cx="363537" cy="369887"/>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46" name="TextBox 19"/>
          <p:cNvSpPr txBox="1">
            <a:spLocks noChangeArrowheads="1"/>
          </p:cNvSpPr>
          <p:nvPr/>
        </p:nvSpPr>
        <p:spPr bwMode="auto">
          <a:xfrm>
            <a:off x="6642100" y="4059238"/>
            <a:ext cx="365125" cy="369887"/>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9947" name="Straight Connector 20"/>
          <p:cNvCxnSpPr>
            <a:cxnSpLocks noChangeShapeType="1"/>
          </p:cNvCxnSpPr>
          <p:nvPr/>
        </p:nvCxnSpPr>
        <p:spPr bwMode="auto">
          <a:xfrm rot="10800000">
            <a:off x="7632700" y="4238625"/>
            <a:ext cx="630238" cy="0"/>
          </a:xfrm>
          <a:prstGeom prst="line">
            <a:avLst/>
          </a:prstGeom>
          <a:noFill/>
          <a:ln w="19050" algn="ctr">
            <a:solidFill>
              <a:schemeClr val="tx1"/>
            </a:solidFill>
            <a:round/>
            <a:headEnd/>
            <a:tailEnd/>
          </a:ln>
        </p:spPr>
      </p:cxnSp>
      <p:cxnSp>
        <p:nvCxnSpPr>
          <p:cNvPr id="39948" name="Straight Connector 21"/>
          <p:cNvCxnSpPr>
            <a:cxnSpLocks noChangeShapeType="1"/>
          </p:cNvCxnSpPr>
          <p:nvPr/>
        </p:nvCxnSpPr>
        <p:spPr bwMode="auto">
          <a:xfrm rot="10800000">
            <a:off x="6192838" y="6399213"/>
            <a:ext cx="989012" cy="0"/>
          </a:xfrm>
          <a:prstGeom prst="line">
            <a:avLst/>
          </a:prstGeom>
          <a:noFill/>
          <a:ln w="19050" algn="ctr">
            <a:solidFill>
              <a:schemeClr val="tx1"/>
            </a:solidFill>
            <a:round/>
            <a:headEnd/>
            <a:tailEnd/>
          </a:ln>
        </p:spPr>
      </p:cxnSp>
      <p:sp>
        <p:nvSpPr>
          <p:cNvPr id="39949" name="TextBox 22"/>
          <p:cNvSpPr txBox="1">
            <a:spLocks noChangeArrowheads="1"/>
          </p:cNvSpPr>
          <p:nvPr/>
        </p:nvSpPr>
        <p:spPr bwMode="auto">
          <a:xfrm>
            <a:off x="7002463" y="4689475"/>
            <a:ext cx="363537" cy="368300"/>
          </a:xfrm>
          <a:prstGeom prst="rect">
            <a:avLst/>
          </a:prstGeom>
          <a:noFill/>
          <a:ln w="9525">
            <a:noFill/>
            <a:miter lim="800000"/>
            <a:headEnd/>
            <a:tailEnd/>
          </a:ln>
        </p:spPr>
        <p:txBody>
          <a:bodyPr wrap="none">
            <a:spAutoFit/>
          </a:bodyPr>
          <a:lstStyle/>
          <a:p>
            <a:r>
              <a:rPr lang="en-GB">
                <a:solidFill>
                  <a:srgbClr val="000000"/>
                </a:solidFill>
              </a:rPr>
              <a:t>R</a:t>
            </a:r>
            <a:endParaRPr lang="en-US">
              <a:solidFill>
                <a:srgbClr val="000000"/>
              </a:solidFill>
            </a:endParaRPr>
          </a:p>
        </p:txBody>
      </p:sp>
      <p:cxnSp>
        <p:nvCxnSpPr>
          <p:cNvPr id="39950" name="Straight Connector 23"/>
          <p:cNvCxnSpPr>
            <a:cxnSpLocks noChangeShapeType="1"/>
          </p:cNvCxnSpPr>
          <p:nvPr/>
        </p:nvCxnSpPr>
        <p:spPr bwMode="auto">
          <a:xfrm rot="5400000">
            <a:off x="6507162" y="5724526"/>
            <a:ext cx="1349375" cy="0"/>
          </a:xfrm>
          <a:prstGeom prst="line">
            <a:avLst/>
          </a:prstGeom>
          <a:noFill/>
          <a:ln w="19050" algn="ctr">
            <a:solidFill>
              <a:schemeClr val="tx1"/>
            </a:solidFill>
            <a:round/>
            <a:headEnd/>
            <a:tailEnd/>
          </a:ln>
        </p:spPr>
      </p:cxnSp>
      <p:sp>
        <p:nvSpPr>
          <p:cNvPr id="27" name="Arc 26"/>
          <p:cNvSpPr/>
          <p:nvPr/>
        </p:nvSpPr>
        <p:spPr bwMode="auto">
          <a:xfrm>
            <a:off x="3851275" y="3429000"/>
            <a:ext cx="900113" cy="539750"/>
          </a:xfrm>
          <a:prstGeom prst="arc">
            <a:avLst>
              <a:gd name="adj1" fmla="val 16200000"/>
              <a:gd name="adj2" fmla="val 5398746"/>
            </a:avLst>
          </a:prstGeom>
          <a:noFill/>
          <a:ln w="19050" cap="flat" cmpd="sng" algn="ctr">
            <a:solidFill>
              <a:schemeClr val="tx1"/>
            </a:solidFill>
            <a:prstDash val="solid"/>
            <a:round/>
            <a:headEnd type="none" w="med" len="med"/>
            <a:tailEnd type="none" w="med" len="med"/>
          </a:ln>
          <a:effectLst/>
        </p:spPr>
        <p:txBody>
          <a:bodyPr anchor="ctr"/>
          <a:lstStyle/>
          <a:p>
            <a:pPr>
              <a:defRPr/>
            </a:pPr>
            <a:endParaRPr lang="en-US">
              <a:solidFill>
                <a:srgbClr val="000000"/>
              </a:solidFill>
            </a:endParaRPr>
          </a:p>
        </p:txBody>
      </p:sp>
      <p:sp>
        <p:nvSpPr>
          <p:cNvPr id="39952" name="Flowchart: Delay 27"/>
          <p:cNvSpPr>
            <a:spLocks noChangeArrowheads="1"/>
          </p:cNvSpPr>
          <p:nvPr/>
        </p:nvSpPr>
        <p:spPr bwMode="auto">
          <a:xfrm>
            <a:off x="5111750" y="3968750"/>
            <a:ext cx="450850" cy="539750"/>
          </a:xfrm>
          <a:prstGeom prst="flowChartDelay">
            <a:avLst/>
          </a:prstGeom>
          <a:noFill/>
          <a:ln w="19050" algn="ctr">
            <a:solidFill>
              <a:schemeClr val="tx1"/>
            </a:solidFill>
            <a:round/>
            <a:headEnd/>
            <a:tailEnd/>
          </a:ln>
        </p:spPr>
        <p:txBody>
          <a:bodyPr anchor="ctr"/>
          <a:lstStyle/>
          <a:p>
            <a:endParaRPr lang="en-US">
              <a:solidFill>
                <a:srgbClr val="000000"/>
              </a:solidFill>
            </a:endParaRPr>
          </a:p>
        </p:txBody>
      </p:sp>
      <p:cxnSp>
        <p:nvCxnSpPr>
          <p:cNvPr id="39953" name="Straight Connector 29"/>
          <p:cNvCxnSpPr>
            <a:cxnSpLocks noChangeShapeType="1"/>
          </p:cNvCxnSpPr>
          <p:nvPr/>
        </p:nvCxnSpPr>
        <p:spPr bwMode="auto">
          <a:xfrm rot="10800000">
            <a:off x="5562600" y="4238625"/>
            <a:ext cx="1079500" cy="0"/>
          </a:xfrm>
          <a:prstGeom prst="line">
            <a:avLst/>
          </a:prstGeom>
          <a:noFill/>
          <a:ln w="19050" algn="ctr">
            <a:solidFill>
              <a:schemeClr val="tx1"/>
            </a:solidFill>
            <a:round/>
            <a:headEnd/>
            <a:tailEnd/>
          </a:ln>
        </p:spPr>
      </p:cxnSp>
      <p:cxnSp>
        <p:nvCxnSpPr>
          <p:cNvPr id="39954" name="Straight Connector 30"/>
          <p:cNvCxnSpPr>
            <a:cxnSpLocks noChangeShapeType="1"/>
          </p:cNvCxnSpPr>
          <p:nvPr/>
        </p:nvCxnSpPr>
        <p:spPr bwMode="auto">
          <a:xfrm rot="10800000">
            <a:off x="4932363" y="4059238"/>
            <a:ext cx="179387" cy="0"/>
          </a:xfrm>
          <a:prstGeom prst="line">
            <a:avLst/>
          </a:prstGeom>
          <a:noFill/>
          <a:ln w="19050" algn="ctr">
            <a:solidFill>
              <a:schemeClr val="tx1"/>
            </a:solidFill>
            <a:round/>
            <a:headEnd/>
            <a:tailEnd/>
          </a:ln>
        </p:spPr>
      </p:cxnSp>
      <p:cxnSp>
        <p:nvCxnSpPr>
          <p:cNvPr id="39955" name="Straight Connector 31"/>
          <p:cNvCxnSpPr>
            <a:cxnSpLocks noChangeShapeType="1"/>
          </p:cNvCxnSpPr>
          <p:nvPr/>
        </p:nvCxnSpPr>
        <p:spPr bwMode="auto">
          <a:xfrm rot="10800000">
            <a:off x="3402013" y="4419600"/>
            <a:ext cx="1709737" cy="0"/>
          </a:xfrm>
          <a:prstGeom prst="line">
            <a:avLst/>
          </a:prstGeom>
          <a:noFill/>
          <a:ln w="19050" algn="ctr">
            <a:solidFill>
              <a:schemeClr val="tx1"/>
            </a:solidFill>
            <a:round/>
            <a:headEnd/>
            <a:tailEnd/>
          </a:ln>
        </p:spPr>
      </p:cxnSp>
      <p:cxnSp>
        <p:nvCxnSpPr>
          <p:cNvPr id="39956" name="Straight Connector 33"/>
          <p:cNvCxnSpPr>
            <a:cxnSpLocks noChangeShapeType="1"/>
          </p:cNvCxnSpPr>
          <p:nvPr/>
        </p:nvCxnSpPr>
        <p:spPr bwMode="auto">
          <a:xfrm rot="10800000">
            <a:off x="4751388" y="3698875"/>
            <a:ext cx="180975" cy="0"/>
          </a:xfrm>
          <a:prstGeom prst="line">
            <a:avLst/>
          </a:prstGeom>
          <a:noFill/>
          <a:ln w="19050" algn="ctr">
            <a:solidFill>
              <a:schemeClr val="tx1"/>
            </a:solidFill>
            <a:round/>
            <a:headEnd/>
            <a:tailEnd/>
          </a:ln>
        </p:spPr>
      </p:cxnSp>
      <p:cxnSp>
        <p:nvCxnSpPr>
          <p:cNvPr id="39957" name="Straight Connector 34"/>
          <p:cNvCxnSpPr>
            <a:cxnSpLocks noChangeShapeType="1"/>
          </p:cNvCxnSpPr>
          <p:nvPr/>
        </p:nvCxnSpPr>
        <p:spPr bwMode="auto">
          <a:xfrm rot="10800000">
            <a:off x="3402013" y="3519488"/>
            <a:ext cx="1028700" cy="1587"/>
          </a:xfrm>
          <a:prstGeom prst="line">
            <a:avLst/>
          </a:prstGeom>
          <a:noFill/>
          <a:ln w="19050" algn="ctr">
            <a:solidFill>
              <a:schemeClr val="tx1"/>
            </a:solidFill>
            <a:round/>
            <a:headEnd/>
            <a:tailEnd/>
          </a:ln>
        </p:spPr>
      </p:cxnSp>
      <p:cxnSp>
        <p:nvCxnSpPr>
          <p:cNvPr id="39958" name="Straight Connector 35"/>
          <p:cNvCxnSpPr>
            <a:cxnSpLocks noChangeShapeType="1"/>
          </p:cNvCxnSpPr>
          <p:nvPr/>
        </p:nvCxnSpPr>
        <p:spPr bwMode="auto">
          <a:xfrm rot="10800000">
            <a:off x="2232025" y="3879850"/>
            <a:ext cx="2203450" cy="0"/>
          </a:xfrm>
          <a:prstGeom prst="line">
            <a:avLst/>
          </a:prstGeom>
          <a:noFill/>
          <a:ln w="19050" algn="ctr">
            <a:solidFill>
              <a:schemeClr val="tx1"/>
            </a:solidFill>
            <a:round/>
            <a:headEnd/>
            <a:tailEnd/>
          </a:ln>
        </p:spPr>
      </p:cxnSp>
      <p:sp>
        <p:nvSpPr>
          <p:cNvPr id="37" name="Arc 36"/>
          <p:cNvSpPr/>
          <p:nvPr/>
        </p:nvSpPr>
        <p:spPr bwMode="auto">
          <a:xfrm>
            <a:off x="4121150" y="3429000"/>
            <a:ext cx="360363" cy="539750"/>
          </a:xfrm>
          <a:prstGeom prst="arc">
            <a:avLst>
              <a:gd name="adj1" fmla="val 16200000"/>
              <a:gd name="adj2" fmla="val 5398746"/>
            </a:avLst>
          </a:prstGeom>
          <a:noFill/>
          <a:ln w="19050" cap="flat" cmpd="sng" algn="ctr">
            <a:solidFill>
              <a:schemeClr val="tx1"/>
            </a:solidFill>
            <a:prstDash val="solid"/>
            <a:round/>
            <a:headEnd type="none" w="med" len="med"/>
            <a:tailEnd type="none" w="med" len="med"/>
          </a:ln>
          <a:effectLst/>
        </p:spPr>
        <p:txBody>
          <a:bodyPr anchor="ctr"/>
          <a:lstStyle/>
          <a:p>
            <a:pPr>
              <a:defRPr/>
            </a:pPr>
            <a:endParaRPr lang="en-US">
              <a:solidFill>
                <a:srgbClr val="000000"/>
              </a:solidFill>
            </a:endParaRPr>
          </a:p>
        </p:txBody>
      </p:sp>
      <p:cxnSp>
        <p:nvCxnSpPr>
          <p:cNvPr id="39960" name="Straight Connector 46"/>
          <p:cNvCxnSpPr>
            <a:cxnSpLocks noChangeShapeType="1"/>
          </p:cNvCxnSpPr>
          <p:nvPr/>
        </p:nvCxnSpPr>
        <p:spPr bwMode="auto">
          <a:xfrm rot="5400000">
            <a:off x="4752181" y="3879057"/>
            <a:ext cx="360363" cy="0"/>
          </a:xfrm>
          <a:prstGeom prst="line">
            <a:avLst/>
          </a:prstGeom>
          <a:noFill/>
          <a:ln w="19050" algn="ctr">
            <a:solidFill>
              <a:schemeClr val="tx1"/>
            </a:solidFill>
            <a:round/>
            <a:headEnd/>
            <a:tailEnd/>
          </a:ln>
        </p:spPr>
      </p:cxnSp>
      <p:sp>
        <p:nvSpPr>
          <p:cNvPr id="39961" name="Rectangle 49"/>
          <p:cNvSpPr>
            <a:spLocks noChangeArrowheads="1"/>
          </p:cNvSpPr>
          <p:nvPr/>
        </p:nvSpPr>
        <p:spPr bwMode="auto">
          <a:xfrm>
            <a:off x="4211638" y="3249613"/>
            <a:ext cx="1530350" cy="1439862"/>
          </a:xfrm>
          <a:prstGeom prst="rect">
            <a:avLst/>
          </a:prstGeom>
          <a:noFill/>
          <a:ln w="19050" algn="ctr">
            <a:solidFill>
              <a:schemeClr val="tx1"/>
            </a:solidFill>
            <a:prstDash val="dash"/>
            <a:round/>
            <a:headEnd/>
            <a:tailEnd/>
          </a:ln>
        </p:spPr>
        <p:txBody>
          <a:bodyPr anchor="ctr"/>
          <a:lstStyle/>
          <a:p>
            <a:endParaRPr lang="en-US">
              <a:solidFill>
                <a:srgbClr val="000000"/>
              </a:solidFill>
            </a:endParaRPr>
          </a:p>
        </p:txBody>
      </p:sp>
      <p:sp>
        <p:nvSpPr>
          <p:cNvPr id="39962" name="TextBox 53"/>
          <p:cNvSpPr txBox="1">
            <a:spLocks noChangeArrowheads="1"/>
          </p:cNvSpPr>
          <p:nvPr/>
        </p:nvSpPr>
        <p:spPr bwMode="auto">
          <a:xfrm>
            <a:off x="3941763" y="4059238"/>
            <a:ext cx="333375" cy="369887"/>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0</a:t>
            </a:r>
            <a:endParaRPr lang="en-US" baseline="-25000">
              <a:solidFill>
                <a:srgbClr val="000000"/>
              </a:solidFill>
            </a:endParaRPr>
          </a:p>
        </p:txBody>
      </p:sp>
      <p:sp>
        <p:nvSpPr>
          <p:cNvPr id="39963" name="TextBox 55"/>
          <p:cNvSpPr txBox="1">
            <a:spLocks noChangeArrowheads="1"/>
          </p:cNvSpPr>
          <p:nvPr/>
        </p:nvSpPr>
        <p:spPr bwMode="auto">
          <a:xfrm>
            <a:off x="3941763" y="3519488"/>
            <a:ext cx="333375" cy="368300"/>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1</a:t>
            </a:r>
            <a:endParaRPr lang="en-US" baseline="-25000">
              <a:solidFill>
                <a:srgbClr val="000000"/>
              </a:solidFill>
            </a:endParaRPr>
          </a:p>
        </p:txBody>
      </p:sp>
      <p:sp>
        <p:nvSpPr>
          <p:cNvPr id="39964" name="TextBox 56"/>
          <p:cNvSpPr txBox="1">
            <a:spLocks noChangeArrowheads="1"/>
          </p:cNvSpPr>
          <p:nvPr/>
        </p:nvSpPr>
        <p:spPr bwMode="auto">
          <a:xfrm>
            <a:off x="3941763" y="3159125"/>
            <a:ext cx="333375" cy="369888"/>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2</a:t>
            </a:r>
            <a:endParaRPr lang="en-US" baseline="-25000">
              <a:solidFill>
                <a:srgbClr val="000000"/>
              </a:solidFill>
            </a:endParaRPr>
          </a:p>
        </p:txBody>
      </p:sp>
      <p:sp>
        <p:nvSpPr>
          <p:cNvPr id="39965" name="TextBox 57"/>
          <p:cNvSpPr txBox="1">
            <a:spLocks noChangeArrowheads="1"/>
          </p:cNvSpPr>
          <p:nvPr/>
        </p:nvSpPr>
        <p:spPr bwMode="auto">
          <a:xfrm>
            <a:off x="5719763" y="3879850"/>
            <a:ext cx="363537" cy="368300"/>
          </a:xfrm>
          <a:prstGeom prst="rect">
            <a:avLst/>
          </a:prstGeom>
          <a:noFill/>
          <a:ln w="9525">
            <a:noFill/>
            <a:miter lim="800000"/>
            <a:headEnd/>
            <a:tailEnd/>
          </a:ln>
        </p:spPr>
        <p:txBody>
          <a:bodyPr wrap="none">
            <a:spAutoFit/>
          </a:bodyPr>
          <a:lstStyle/>
          <a:p>
            <a:r>
              <a:rPr lang="en-GB">
                <a:solidFill>
                  <a:srgbClr val="000000"/>
                </a:solidFill>
              </a:rPr>
              <a:t>O</a:t>
            </a:r>
            <a:endParaRPr lang="en-US" baseline="-25000">
              <a:solidFill>
                <a:srgbClr val="000000"/>
              </a:solidFill>
            </a:endParaRPr>
          </a:p>
        </p:txBody>
      </p:sp>
      <p:cxnSp>
        <p:nvCxnSpPr>
          <p:cNvPr id="39966" name="Straight Connector 60"/>
          <p:cNvCxnSpPr>
            <a:cxnSpLocks noChangeShapeType="1"/>
          </p:cNvCxnSpPr>
          <p:nvPr/>
        </p:nvCxnSpPr>
        <p:spPr bwMode="auto">
          <a:xfrm rot="10800000">
            <a:off x="2232025" y="2619375"/>
            <a:ext cx="1169988" cy="0"/>
          </a:xfrm>
          <a:prstGeom prst="line">
            <a:avLst/>
          </a:prstGeom>
          <a:noFill/>
          <a:ln w="19050" algn="ctr">
            <a:solidFill>
              <a:schemeClr val="tx1"/>
            </a:solidFill>
            <a:round/>
            <a:headEnd/>
            <a:tailEnd/>
          </a:ln>
        </p:spPr>
      </p:cxnSp>
      <p:cxnSp>
        <p:nvCxnSpPr>
          <p:cNvPr id="39967" name="Straight Connector 61"/>
          <p:cNvCxnSpPr>
            <a:cxnSpLocks noChangeShapeType="1"/>
          </p:cNvCxnSpPr>
          <p:nvPr/>
        </p:nvCxnSpPr>
        <p:spPr bwMode="auto">
          <a:xfrm rot="5400000">
            <a:off x="2951956" y="3069432"/>
            <a:ext cx="900113" cy="0"/>
          </a:xfrm>
          <a:prstGeom prst="line">
            <a:avLst/>
          </a:prstGeom>
          <a:noFill/>
          <a:ln w="19050" algn="ctr">
            <a:solidFill>
              <a:schemeClr val="tx1"/>
            </a:solidFill>
            <a:round/>
            <a:headEnd/>
            <a:tailEnd/>
          </a:ln>
        </p:spPr>
      </p:cxnSp>
      <p:sp>
        <p:nvSpPr>
          <p:cNvPr id="39968" name="Rectangle 65"/>
          <p:cNvSpPr>
            <a:spLocks noChangeArrowheads="1"/>
          </p:cNvSpPr>
          <p:nvPr/>
        </p:nvSpPr>
        <p:spPr bwMode="auto">
          <a:xfrm>
            <a:off x="1601788" y="2438400"/>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69" name="Straight Connector 66"/>
          <p:cNvCxnSpPr>
            <a:cxnSpLocks noChangeShapeType="1"/>
          </p:cNvCxnSpPr>
          <p:nvPr/>
        </p:nvCxnSpPr>
        <p:spPr bwMode="auto">
          <a:xfrm rot="16200000" flipH="1">
            <a:off x="1602582" y="2888456"/>
            <a:ext cx="88900" cy="90487"/>
          </a:xfrm>
          <a:prstGeom prst="line">
            <a:avLst/>
          </a:prstGeom>
          <a:noFill/>
          <a:ln w="19050" algn="ctr">
            <a:solidFill>
              <a:schemeClr val="tx1"/>
            </a:solidFill>
            <a:round/>
            <a:headEnd/>
            <a:tailEnd/>
          </a:ln>
        </p:spPr>
      </p:cxnSp>
      <p:cxnSp>
        <p:nvCxnSpPr>
          <p:cNvPr id="39970" name="Straight Connector 67"/>
          <p:cNvCxnSpPr>
            <a:cxnSpLocks noChangeShapeType="1"/>
          </p:cNvCxnSpPr>
          <p:nvPr/>
        </p:nvCxnSpPr>
        <p:spPr bwMode="auto">
          <a:xfrm rot="5400000">
            <a:off x="1601788" y="2978150"/>
            <a:ext cx="90488" cy="90487"/>
          </a:xfrm>
          <a:prstGeom prst="line">
            <a:avLst/>
          </a:prstGeom>
          <a:noFill/>
          <a:ln w="19050" algn="ctr">
            <a:solidFill>
              <a:schemeClr val="tx1"/>
            </a:solidFill>
            <a:round/>
            <a:headEnd/>
            <a:tailEnd/>
          </a:ln>
        </p:spPr>
      </p:cxnSp>
      <p:cxnSp>
        <p:nvCxnSpPr>
          <p:cNvPr id="39971" name="Straight Connector 68"/>
          <p:cNvCxnSpPr>
            <a:cxnSpLocks noChangeShapeType="1"/>
          </p:cNvCxnSpPr>
          <p:nvPr/>
        </p:nvCxnSpPr>
        <p:spPr bwMode="auto">
          <a:xfrm rot="10800000">
            <a:off x="1420813" y="2978150"/>
            <a:ext cx="180975" cy="0"/>
          </a:xfrm>
          <a:prstGeom prst="line">
            <a:avLst/>
          </a:prstGeom>
          <a:noFill/>
          <a:ln w="19050" algn="ctr">
            <a:solidFill>
              <a:srgbClr val="0066FF"/>
            </a:solidFill>
            <a:round/>
            <a:headEnd/>
            <a:tailEnd/>
          </a:ln>
        </p:spPr>
      </p:cxnSp>
      <p:cxnSp>
        <p:nvCxnSpPr>
          <p:cNvPr id="39972" name="Straight Connector 71"/>
          <p:cNvCxnSpPr>
            <a:cxnSpLocks noChangeShapeType="1"/>
          </p:cNvCxnSpPr>
          <p:nvPr/>
        </p:nvCxnSpPr>
        <p:spPr bwMode="auto">
          <a:xfrm rot="10800000">
            <a:off x="1241425" y="2619375"/>
            <a:ext cx="360363" cy="0"/>
          </a:xfrm>
          <a:prstGeom prst="line">
            <a:avLst/>
          </a:prstGeom>
          <a:noFill/>
          <a:ln w="19050" algn="ctr">
            <a:solidFill>
              <a:schemeClr val="tx1"/>
            </a:solidFill>
            <a:round/>
            <a:headEnd/>
            <a:tailEnd/>
          </a:ln>
        </p:spPr>
      </p:cxnSp>
      <p:sp>
        <p:nvSpPr>
          <p:cNvPr id="39973" name="TextBox 72"/>
          <p:cNvSpPr txBox="1">
            <a:spLocks noChangeArrowheads="1"/>
          </p:cNvSpPr>
          <p:nvPr/>
        </p:nvSpPr>
        <p:spPr bwMode="auto">
          <a:xfrm>
            <a:off x="1871663" y="2438400"/>
            <a:ext cx="363537" cy="369888"/>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74" name="TextBox 73"/>
          <p:cNvSpPr txBox="1">
            <a:spLocks noChangeArrowheads="1"/>
          </p:cNvSpPr>
          <p:nvPr/>
        </p:nvSpPr>
        <p:spPr bwMode="auto">
          <a:xfrm>
            <a:off x="1601788" y="2438400"/>
            <a:ext cx="363537" cy="369888"/>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sp>
        <p:nvSpPr>
          <p:cNvPr id="39975" name="Rectangle 85"/>
          <p:cNvSpPr>
            <a:spLocks noChangeArrowheads="1"/>
          </p:cNvSpPr>
          <p:nvPr/>
        </p:nvSpPr>
        <p:spPr bwMode="auto">
          <a:xfrm>
            <a:off x="1601788" y="3698875"/>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76" name="Straight Connector 86"/>
          <p:cNvCxnSpPr>
            <a:cxnSpLocks noChangeShapeType="1"/>
          </p:cNvCxnSpPr>
          <p:nvPr/>
        </p:nvCxnSpPr>
        <p:spPr bwMode="auto">
          <a:xfrm rot="16200000" flipH="1">
            <a:off x="1602582" y="4148931"/>
            <a:ext cx="88900" cy="90487"/>
          </a:xfrm>
          <a:prstGeom prst="line">
            <a:avLst/>
          </a:prstGeom>
          <a:noFill/>
          <a:ln w="19050" algn="ctr">
            <a:solidFill>
              <a:schemeClr val="tx1"/>
            </a:solidFill>
            <a:round/>
            <a:headEnd/>
            <a:tailEnd/>
          </a:ln>
        </p:spPr>
      </p:cxnSp>
      <p:cxnSp>
        <p:nvCxnSpPr>
          <p:cNvPr id="39977" name="Straight Connector 87"/>
          <p:cNvCxnSpPr>
            <a:cxnSpLocks noChangeShapeType="1"/>
          </p:cNvCxnSpPr>
          <p:nvPr/>
        </p:nvCxnSpPr>
        <p:spPr bwMode="auto">
          <a:xfrm rot="5400000">
            <a:off x="1601788" y="4238625"/>
            <a:ext cx="90488" cy="90487"/>
          </a:xfrm>
          <a:prstGeom prst="line">
            <a:avLst/>
          </a:prstGeom>
          <a:noFill/>
          <a:ln w="19050" algn="ctr">
            <a:solidFill>
              <a:schemeClr val="tx1"/>
            </a:solidFill>
            <a:round/>
            <a:headEnd/>
            <a:tailEnd/>
          </a:ln>
        </p:spPr>
      </p:cxnSp>
      <p:cxnSp>
        <p:nvCxnSpPr>
          <p:cNvPr id="39978" name="Straight Connector 89"/>
          <p:cNvCxnSpPr>
            <a:cxnSpLocks noChangeShapeType="1"/>
          </p:cNvCxnSpPr>
          <p:nvPr/>
        </p:nvCxnSpPr>
        <p:spPr bwMode="auto">
          <a:xfrm rot="10800000">
            <a:off x="1241425" y="3879850"/>
            <a:ext cx="360363" cy="0"/>
          </a:xfrm>
          <a:prstGeom prst="line">
            <a:avLst/>
          </a:prstGeom>
          <a:noFill/>
          <a:ln w="19050" algn="ctr">
            <a:solidFill>
              <a:schemeClr val="tx1"/>
            </a:solidFill>
            <a:round/>
            <a:headEnd/>
            <a:tailEnd/>
          </a:ln>
        </p:spPr>
      </p:cxnSp>
      <p:sp>
        <p:nvSpPr>
          <p:cNvPr id="39979" name="TextBox 90"/>
          <p:cNvSpPr txBox="1">
            <a:spLocks noChangeArrowheads="1"/>
          </p:cNvSpPr>
          <p:nvPr/>
        </p:nvSpPr>
        <p:spPr bwMode="auto">
          <a:xfrm>
            <a:off x="1871663" y="3698875"/>
            <a:ext cx="363537" cy="369888"/>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80" name="TextBox 91"/>
          <p:cNvSpPr txBox="1">
            <a:spLocks noChangeArrowheads="1"/>
          </p:cNvSpPr>
          <p:nvPr/>
        </p:nvSpPr>
        <p:spPr bwMode="auto">
          <a:xfrm>
            <a:off x="1601788" y="3698875"/>
            <a:ext cx="363537" cy="369888"/>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9981" name="Straight Connector 95"/>
          <p:cNvCxnSpPr>
            <a:cxnSpLocks noChangeShapeType="1"/>
          </p:cNvCxnSpPr>
          <p:nvPr/>
        </p:nvCxnSpPr>
        <p:spPr bwMode="auto">
          <a:xfrm rot="10800000">
            <a:off x="2232025" y="5049838"/>
            <a:ext cx="1169988" cy="0"/>
          </a:xfrm>
          <a:prstGeom prst="line">
            <a:avLst/>
          </a:prstGeom>
          <a:noFill/>
          <a:ln w="19050" algn="ctr">
            <a:solidFill>
              <a:schemeClr val="tx1"/>
            </a:solidFill>
            <a:round/>
            <a:headEnd/>
            <a:tailEnd/>
          </a:ln>
        </p:spPr>
      </p:cxnSp>
      <p:sp>
        <p:nvSpPr>
          <p:cNvPr id="39982" name="Rectangle 96"/>
          <p:cNvSpPr>
            <a:spLocks noChangeArrowheads="1"/>
          </p:cNvSpPr>
          <p:nvPr/>
        </p:nvSpPr>
        <p:spPr bwMode="auto">
          <a:xfrm>
            <a:off x="1601788" y="4868863"/>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83" name="Straight Connector 97"/>
          <p:cNvCxnSpPr>
            <a:cxnSpLocks noChangeShapeType="1"/>
          </p:cNvCxnSpPr>
          <p:nvPr/>
        </p:nvCxnSpPr>
        <p:spPr bwMode="auto">
          <a:xfrm rot="16200000" flipH="1">
            <a:off x="1602582" y="5318919"/>
            <a:ext cx="88900" cy="90487"/>
          </a:xfrm>
          <a:prstGeom prst="line">
            <a:avLst/>
          </a:prstGeom>
          <a:noFill/>
          <a:ln w="19050" algn="ctr">
            <a:solidFill>
              <a:schemeClr val="tx1"/>
            </a:solidFill>
            <a:round/>
            <a:headEnd/>
            <a:tailEnd/>
          </a:ln>
        </p:spPr>
      </p:cxnSp>
      <p:cxnSp>
        <p:nvCxnSpPr>
          <p:cNvPr id="39984" name="Straight Connector 98"/>
          <p:cNvCxnSpPr>
            <a:cxnSpLocks noChangeShapeType="1"/>
          </p:cNvCxnSpPr>
          <p:nvPr/>
        </p:nvCxnSpPr>
        <p:spPr bwMode="auto">
          <a:xfrm rot="5400000">
            <a:off x="1601788" y="5408613"/>
            <a:ext cx="90487" cy="90487"/>
          </a:xfrm>
          <a:prstGeom prst="line">
            <a:avLst/>
          </a:prstGeom>
          <a:noFill/>
          <a:ln w="19050" algn="ctr">
            <a:solidFill>
              <a:schemeClr val="tx1"/>
            </a:solidFill>
            <a:round/>
            <a:headEnd/>
            <a:tailEnd/>
          </a:ln>
        </p:spPr>
      </p:cxnSp>
      <p:cxnSp>
        <p:nvCxnSpPr>
          <p:cNvPr id="39985" name="Straight Connector 100"/>
          <p:cNvCxnSpPr>
            <a:cxnSpLocks noChangeShapeType="1"/>
          </p:cNvCxnSpPr>
          <p:nvPr/>
        </p:nvCxnSpPr>
        <p:spPr bwMode="auto">
          <a:xfrm rot="10800000">
            <a:off x="1241425" y="5049838"/>
            <a:ext cx="360363" cy="0"/>
          </a:xfrm>
          <a:prstGeom prst="line">
            <a:avLst/>
          </a:prstGeom>
          <a:noFill/>
          <a:ln w="19050" algn="ctr">
            <a:solidFill>
              <a:schemeClr val="tx1"/>
            </a:solidFill>
            <a:round/>
            <a:headEnd/>
            <a:tailEnd/>
          </a:ln>
        </p:spPr>
      </p:cxnSp>
      <p:sp>
        <p:nvSpPr>
          <p:cNvPr id="39986" name="TextBox 101"/>
          <p:cNvSpPr txBox="1">
            <a:spLocks noChangeArrowheads="1"/>
          </p:cNvSpPr>
          <p:nvPr/>
        </p:nvSpPr>
        <p:spPr bwMode="auto">
          <a:xfrm>
            <a:off x="1871663" y="4868863"/>
            <a:ext cx="363537" cy="369887"/>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87" name="TextBox 102"/>
          <p:cNvSpPr txBox="1">
            <a:spLocks noChangeArrowheads="1"/>
          </p:cNvSpPr>
          <p:nvPr/>
        </p:nvSpPr>
        <p:spPr bwMode="auto">
          <a:xfrm>
            <a:off x="1601788" y="4868863"/>
            <a:ext cx="363537" cy="369887"/>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9988" name="Straight Connector 104"/>
          <p:cNvCxnSpPr>
            <a:cxnSpLocks noChangeShapeType="1"/>
          </p:cNvCxnSpPr>
          <p:nvPr/>
        </p:nvCxnSpPr>
        <p:spPr bwMode="auto">
          <a:xfrm rot="5400000">
            <a:off x="3086894" y="4734719"/>
            <a:ext cx="630238" cy="0"/>
          </a:xfrm>
          <a:prstGeom prst="line">
            <a:avLst/>
          </a:prstGeom>
          <a:noFill/>
          <a:ln w="19050" algn="ctr">
            <a:solidFill>
              <a:schemeClr val="tx1"/>
            </a:solidFill>
            <a:round/>
            <a:headEnd/>
            <a:tailEnd/>
          </a:ln>
        </p:spPr>
      </p:cxnSp>
      <p:cxnSp>
        <p:nvCxnSpPr>
          <p:cNvPr id="39989" name="Straight Connector 109"/>
          <p:cNvCxnSpPr>
            <a:cxnSpLocks noChangeShapeType="1"/>
          </p:cNvCxnSpPr>
          <p:nvPr/>
        </p:nvCxnSpPr>
        <p:spPr bwMode="auto">
          <a:xfrm rot="5400000" flipH="1" flipV="1">
            <a:off x="-559593" y="3969544"/>
            <a:ext cx="3960812" cy="0"/>
          </a:xfrm>
          <a:prstGeom prst="line">
            <a:avLst/>
          </a:prstGeom>
          <a:noFill/>
          <a:ln w="19050" algn="ctr">
            <a:solidFill>
              <a:srgbClr val="0066FF"/>
            </a:solidFill>
            <a:round/>
            <a:headEnd/>
            <a:tailEnd/>
          </a:ln>
        </p:spPr>
      </p:cxnSp>
      <p:cxnSp>
        <p:nvCxnSpPr>
          <p:cNvPr id="39990" name="Straight Connector 111"/>
          <p:cNvCxnSpPr>
            <a:cxnSpLocks noChangeShapeType="1"/>
          </p:cNvCxnSpPr>
          <p:nvPr/>
        </p:nvCxnSpPr>
        <p:spPr bwMode="auto">
          <a:xfrm rot="10800000">
            <a:off x="1420813" y="4238625"/>
            <a:ext cx="180975" cy="0"/>
          </a:xfrm>
          <a:prstGeom prst="line">
            <a:avLst/>
          </a:prstGeom>
          <a:noFill/>
          <a:ln w="19050" algn="ctr">
            <a:solidFill>
              <a:srgbClr val="0066FF"/>
            </a:solidFill>
            <a:round/>
            <a:headEnd/>
            <a:tailEnd/>
          </a:ln>
        </p:spPr>
      </p:cxnSp>
      <p:cxnSp>
        <p:nvCxnSpPr>
          <p:cNvPr id="39991" name="Straight Connector 112"/>
          <p:cNvCxnSpPr>
            <a:cxnSpLocks noChangeShapeType="1"/>
          </p:cNvCxnSpPr>
          <p:nvPr/>
        </p:nvCxnSpPr>
        <p:spPr bwMode="auto">
          <a:xfrm rot="10800000">
            <a:off x="1420813" y="5408613"/>
            <a:ext cx="180975" cy="0"/>
          </a:xfrm>
          <a:prstGeom prst="line">
            <a:avLst/>
          </a:prstGeom>
          <a:noFill/>
          <a:ln w="19050" algn="ctr">
            <a:solidFill>
              <a:srgbClr val="0066FF"/>
            </a:solidFill>
            <a:round/>
            <a:headEnd/>
            <a:tailEnd/>
          </a:ln>
        </p:spPr>
      </p:cxnSp>
      <p:cxnSp>
        <p:nvCxnSpPr>
          <p:cNvPr id="39992" name="Straight Connector 113"/>
          <p:cNvCxnSpPr>
            <a:cxnSpLocks noChangeShapeType="1"/>
          </p:cNvCxnSpPr>
          <p:nvPr/>
        </p:nvCxnSpPr>
        <p:spPr bwMode="auto">
          <a:xfrm rot="10800000">
            <a:off x="6462713" y="4779963"/>
            <a:ext cx="179387" cy="0"/>
          </a:xfrm>
          <a:prstGeom prst="line">
            <a:avLst/>
          </a:prstGeom>
          <a:noFill/>
          <a:ln w="19050" algn="ctr">
            <a:solidFill>
              <a:srgbClr val="0066FF"/>
            </a:solidFill>
            <a:round/>
            <a:headEnd/>
            <a:tailEnd/>
          </a:ln>
        </p:spPr>
      </p:cxnSp>
      <p:cxnSp>
        <p:nvCxnSpPr>
          <p:cNvPr id="39993" name="Straight Connector 114"/>
          <p:cNvCxnSpPr>
            <a:cxnSpLocks noChangeShapeType="1"/>
          </p:cNvCxnSpPr>
          <p:nvPr/>
        </p:nvCxnSpPr>
        <p:spPr bwMode="auto">
          <a:xfrm rot="5400000" flipH="1" flipV="1">
            <a:off x="5877719" y="5364957"/>
            <a:ext cx="1169987" cy="0"/>
          </a:xfrm>
          <a:prstGeom prst="line">
            <a:avLst/>
          </a:prstGeom>
          <a:noFill/>
          <a:ln w="19050" algn="ctr">
            <a:solidFill>
              <a:srgbClr val="0066FF"/>
            </a:solidFill>
            <a:round/>
            <a:headEnd/>
            <a:tailEnd/>
          </a:ln>
        </p:spPr>
      </p:cxnSp>
      <p:cxnSp>
        <p:nvCxnSpPr>
          <p:cNvPr id="39994" name="Straight Connector 116"/>
          <p:cNvCxnSpPr>
            <a:cxnSpLocks noChangeShapeType="1"/>
          </p:cNvCxnSpPr>
          <p:nvPr/>
        </p:nvCxnSpPr>
        <p:spPr bwMode="auto">
          <a:xfrm>
            <a:off x="250825" y="5949950"/>
            <a:ext cx="6211888" cy="0"/>
          </a:xfrm>
          <a:prstGeom prst="line">
            <a:avLst/>
          </a:prstGeom>
          <a:noFill/>
          <a:ln w="19050" algn="ctr">
            <a:solidFill>
              <a:srgbClr val="0066FF"/>
            </a:solidFill>
            <a:round/>
            <a:headEnd/>
            <a:tailEnd/>
          </a:ln>
        </p:spPr>
      </p:cxnSp>
      <p:cxnSp>
        <p:nvCxnSpPr>
          <p:cNvPr id="39995" name="Straight Connector 119"/>
          <p:cNvCxnSpPr>
            <a:cxnSpLocks noChangeShapeType="1"/>
          </p:cNvCxnSpPr>
          <p:nvPr/>
        </p:nvCxnSpPr>
        <p:spPr bwMode="auto">
          <a:xfrm rot="10800000">
            <a:off x="161925" y="5859463"/>
            <a:ext cx="179388" cy="0"/>
          </a:xfrm>
          <a:prstGeom prst="line">
            <a:avLst/>
          </a:prstGeom>
          <a:noFill/>
          <a:ln w="19050" algn="ctr">
            <a:solidFill>
              <a:srgbClr val="0066FF"/>
            </a:solidFill>
            <a:round/>
            <a:headEnd/>
            <a:tailEnd/>
          </a:ln>
        </p:spPr>
      </p:cxnSp>
      <p:cxnSp>
        <p:nvCxnSpPr>
          <p:cNvPr id="39996" name="Straight Connector 121"/>
          <p:cNvCxnSpPr>
            <a:cxnSpLocks noChangeShapeType="1"/>
          </p:cNvCxnSpPr>
          <p:nvPr/>
        </p:nvCxnSpPr>
        <p:spPr bwMode="auto">
          <a:xfrm rot="10800000">
            <a:off x="341313" y="5680075"/>
            <a:ext cx="179387" cy="0"/>
          </a:xfrm>
          <a:prstGeom prst="line">
            <a:avLst/>
          </a:prstGeom>
          <a:noFill/>
          <a:ln w="19050" algn="ctr">
            <a:solidFill>
              <a:srgbClr val="0066FF"/>
            </a:solidFill>
            <a:round/>
            <a:headEnd/>
            <a:tailEnd/>
          </a:ln>
        </p:spPr>
      </p:cxnSp>
      <p:cxnSp>
        <p:nvCxnSpPr>
          <p:cNvPr id="39997" name="Straight Connector 122"/>
          <p:cNvCxnSpPr>
            <a:cxnSpLocks noChangeShapeType="1"/>
          </p:cNvCxnSpPr>
          <p:nvPr/>
        </p:nvCxnSpPr>
        <p:spPr bwMode="auto">
          <a:xfrm rot="5400000" flipH="1" flipV="1">
            <a:off x="251619" y="5769769"/>
            <a:ext cx="179388" cy="0"/>
          </a:xfrm>
          <a:prstGeom prst="line">
            <a:avLst/>
          </a:prstGeom>
          <a:noFill/>
          <a:ln w="19050" algn="ctr">
            <a:solidFill>
              <a:srgbClr val="0066FF"/>
            </a:solidFill>
            <a:round/>
            <a:headEnd/>
            <a:tailEnd/>
          </a:ln>
        </p:spPr>
      </p:cxnSp>
      <p:cxnSp>
        <p:nvCxnSpPr>
          <p:cNvPr id="39998" name="Straight Connector 125"/>
          <p:cNvCxnSpPr>
            <a:cxnSpLocks noChangeShapeType="1"/>
          </p:cNvCxnSpPr>
          <p:nvPr/>
        </p:nvCxnSpPr>
        <p:spPr bwMode="auto">
          <a:xfrm rot="5400000" flipH="1" flipV="1">
            <a:off x="431006" y="5769769"/>
            <a:ext cx="179388" cy="0"/>
          </a:xfrm>
          <a:prstGeom prst="line">
            <a:avLst/>
          </a:prstGeom>
          <a:noFill/>
          <a:ln w="19050" algn="ctr">
            <a:solidFill>
              <a:srgbClr val="0066FF"/>
            </a:solidFill>
            <a:round/>
            <a:headEnd/>
            <a:tailEnd/>
          </a:ln>
        </p:spPr>
      </p:cxnSp>
      <p:cxnSp>
        <p:nvCxnSpPr>
          <p:cNvPr id="39999" name="Straight Connector 126"/>
          <p:cNvCxnSpPr>
            <a:cxnSpLocks noChangeShapeType="1"/>
          </p:cNvCxnSpPr>
          <p:nvPr/>
        </p:nvCxnSpPr>
        <p:spPr bwMode="auto">
          <a:xfrm rot="10800000">
            <a:off x="520700" y="5859463"/>
            <a:ext cx="180975" cy="0"/>
          </a:xfrm>
          <a:prstGeom prst="line">
            <a:avLst/>
          </a:prstGeom>
          <a:noFill/>
          <a:ln w="19050" algn="ctr">
            <a:solidFill>
              <a:srgbClr val="0066FF"/>
            </a:solidFill>
            <a:round/>
            <a:headEnd/>
            <a:tailEnd/>
          </a:ln>
        </p:spPr>
      </p:cxnSp>
      <p:cxnSp>
        <p:nvCxnSpPr>
          <p:cNvPr id="40000" name="Straight Connector 127"/>
          <p:cNvCxnSpPr>
            <a:cxnSpLocks noChangeShapeType="1"/>
          </p:cNvCxnSpPr>
          <p:nvPr/>
        </p:nvCxnSpPr>
        <p:spPr bwMode="auto">
          <a:xfrm rot="10800000">
            <a:off x="701675" y="5680075"/>
            <a:ext cx="179388" cy="0"/>
          </a:xfrm>
          <a:prstGeom prst="line">
            <a:avLst/>
          </a:prstGeom>
          <a:noFill/>
          <a:ln w="19050" algn="ctr">
            <a:solidFill>
              <a:srgbClr val="0066FF"/>
            </a:solidFill>
            <a:round/>
            <a:headEnd/>
            <a:tailEnd/>
          </a:ln>
        </p:spPr>
      </p:cxnSp>
      <p:cxnSp>
        <p:nvCxnSpPr>
          <p:cNvPr id="40001" name="Straight Connector 128"/>
          <p:cNvCxnSpPr>
            <a:cxnSpLocks noChangeShapeType="1"/>
          </p:cNvCxnSpPr>
          <p:nvPr/>
        </p:nvCxnSpPr>
        <p:spPr bwMode="auto">
          <a:xfrm rot="5400000" flipH="1" flipV="1">
            <a:off x="611981" y="5769769"/>
            <a:ext cx="179388" cy="0"/>
          </a:xfrm>
          <a:prstGeom prst="line">
            <a:avLst/>
          </a:prstGeom>
          <a:noFill/>
          <a:ln w="19050" algn="ctr">
            <a:solidFill>
              <a:srgbClr val="0066FF"/>
            </a:solidFill>
            <a:round/>
            <a:headEnd/>
            <a:tailEnd/>
          </a:ln>
        </p:spPr>
      </p:cxnSp>
      <p:cxnSp>
        <p:nvCxnSpPr>
          <p:cNvPr id="40002" name="Straight Connector 129"/>
          <p:cNvCxnSpPr>
            <a:cxnSpLocks noChangeShapeType="1"/>
          </p:cNvCxnSpPr>
          <p:nvPr/>
        </p:nvCxnSpPr>
        <p:spPr bwMode="auto">
          <a:xfrm rot="5400000" flipH="1" flipV="1">
            <a:off x="791369" y="5769769"/>
            <a:ext cx="179388" cy="0"/>
          </a:xfrm>
          <a:prstGeom prst="line">
            <a:avLst/>
          </a:prstGeom>
          <a:noFill/>
          <a:ln w="19050" algn="ctr">
            <a:solidFill>
              <a:srgbClr val="0066FF"/>
            </a:solidFill>
            <a:round/>
            <a:headEnd/>
            <a:tailEnd/>
          </a:ln>
        </p:spPr>
      </p:cxnSp>
      <p:cxnSp>
        <p:nvCxnSpPr>
          <p:cNvPr id="40003" name="Straight Connector 130"/>
          <p:cNvCxnSpPr>
            <a:cxnSpLocks noChangeShapeType="1"/>
          </p:cNvCxnSpPr>
          <p:nvPr/>
        </p:nvCxnSpPr>
        <p:spPr bwMode="auto">
          <a:xfrm rot="10800000">
            <a:off x="881063" y="5859463"/>
            <a:ext cx="180975" cy="0"/>
          </a:xfrm>
          <a:prstGeom prst="line">
            <a:avLst/>
          </a:prstGeom>
          <a:noFill/>
          <a:ln w="19050" algn="ctr">
            <a:solidFill>
              <a:srgbClr val="0066FF"/>
            </a:solidFill>
            <a:round/>
            <a:headEnd/>
            <a:tailEnd/>
          </a:ln>
        </p:spPr>
      </p:cxnSp>
      <p:cxnSp>
        <p:nvCxnSpPr>
          <p:cNvPr id="40004" name="Straight Connector 131"/>
          <p:cNvCxnSpPr>
            <a:cxnSpLocks noChangeShapeType="1"/>
          </p:cNvCxnSpPr>
          <p:nvPr/>
        </p:nvCxnSpPr>
        <p:spPr bwMode="auto">
          <a:xfrm rot="10800000">
            <a:off x="2232025" y="1628775"/>
            <a:ext cx="4049713" cy="0"/>
          </a:xfrm>
          <a:prstGeom prst="line">
            <a:avLst/>
          </a:prstGeom>
          <a:noFill/>
          <a:ln w="19050" algn="ctr">
            <a:solidFill>
              <a:schemeClr val="tx1"/>
            </a:solidFill>
            <a:round/>
            <a:headEnd/>
            <a:tailEnd/>
          </a:ln>
        </p:spPr>
      </p:cxnSp>
      <p:sp>
        <p:nvSpPr>
          <p:cNvPr id="40005" name="Rectangle 132"/>
          <p:cNvSpPr>
            <a:spLocks noChangeArrowheads="1"/>
          </p:cNvSpPr>
          <p:nvPr/>
        </p:nvSpPr>
        <p:spPr bwMode="auto">
          <a:xfrm>
            <a:off x="1601788" y="1449388"/>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40006" name="Straight Connector 133"/>
          <p:cNvCxnSpPr>
            <a:cxnSpLocks noChangeShapeType="1"/>
          </p:cNvCxnSpPr>
          <p:nvPr/>
        </p:nvCxnSpPr>
        <p:spPr bwMode="auto">
          <a:xfrm rot="16200000" flipH="1">
            <a:off x="1601788" y="1898650"/>
            <a:ext cx="90488" cy="90487"/>
          </a:xfrm>
          <a:prstGeom prst="line">
            <a:avLst/>
          </a:prstGeom>
          <a:noFill/>
          <a:ln w="19050" algn="ctr">
            <a:solidFill>
              <a:schemeClr val="tx1"/>
            </a:solidFill>
            <a:round/>
            <a:headEnd/>
            <a:tailEnd/>
          </a:ln>
        </p:spPr>
      </p:cxnSp>
      <p:cxnSp>
        <p:nvCxnSpPr>
          <p:cNvPr id="40007" name="Straight Connector 134"/>
          <p:cNvCxnSpPr>
            <a:cxnSpLocks noChangeShapeType="1"/>
          </p:cNvCxnSpPr>
          <p:nvPr/>
        </p:nvCxnSpPr>
        <p:spPr bwMode="auto">
          <a:xfrm rot="5400000">
            <a:off x="1602582" y="1988344"/>
            <a:ext cx="88900" cy="90487"/>
          </a:xfrm>
          <a:prstGeom prst="line">
            <a:avLst/>
          </a:prstGeom>
          <a:noFill/>
          <a:ln w="19050" algn="ctr">
            <a:solidFill>
              <a:schemeClr val="tx1"/>
            </a:solidFill>
            <a:round/>
            <a:headEnd/>
            <a:tailEnd/>
          </a:ln>
        </p:spPr>
      </p:cxnSp>
      <p:cxnSp>
        <p:nvCxnSpPr>
          <p:cNvPr id="40008" name="Straight Connector 135"/>
          <p:cNvCxnSpPr>
            <a:cxnSpLocks noChangeShapeType="1"/>
          </p:cNvCxnSpPr>
          <p:nvPr/>
        </p:nvCxnSpPr>
        <p:spPr bwMode="auto">
          <a:xfrm rot="10800000">
            <a:off x="1420813" y="1989138"/>
            <a:ext cx="180975" cy="0"/>
          </a:xfrm>
          <a:prstGeom prst="line">
            <a:avLst/>
          </a:prstGeom>
          <a:noFill/>
          <a:ln w="19050" algn="ctr">
            <a:solidFill>
              <a:srgbClr val="0066FF"/>
            </a:solidFill>
            <a:round/>
            <a:headEnd/>
            <a:tailEnd/>
          </a:ln>
        </p:spPr>
      </p:cxnSp>
      <p:cxnSp>
        <p:nvCxnSpPr>
          <p:cNvPr id="40009" name="Straight Connector 136"/>
          <p:cNvCxnSpPr>
            <a:cxnSpLocks noChangeShapeType="1"/>
          </p:cNvCxnSpPr>
          <p:nvPr/>
        </p:nvCxnSpPr>
        <p:spPr bwMode="auto">
          <a:xfrm rot="10800000">
            <a:off x="1241425" y="1628775"/>
            <a:ext cx="360363" cy="0"/>
          </a:xfrm>
          <a:prstGeom prst="line">
            <a:avLst/>
          </a:prstGeom>
          <a:noFill/>
          <a:ln w="19050" algn="ctr">
            <a:solidFill>
              <a:schemeClr val="tx1"/>
            </a:solidFill>
            <a:round/>
            <a:headEnd/>
            <a:tailEnd/>
          </a:ln>
        </p:spPr>
      </p:cxnSp>
      <p:sp>
        <p:nvSpPr>
          <p:cNvPr id="40010" name="TextBox 137"/>
          <p:cNvSpPr txBox="1">
            <a:spLocks noChangeArrowheads="1"/>
          </p:cNvSpPr>
          <p:nvPr/>
        </p:nvSpPr>
        <p:spPr bwMode="auto">
          <a:xfrm>
            <a:off x="1871663" y="1449388"/>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40011" name="TextBox 138"/>
          <p:cNvSpPr txBox="1">
            <a:spLocks noChangeArrowheads="1"/>
          </p:cNvSpPr>
          <p:nvPr/>
        </p:nvSpPr>
        <p:spPr bwMode="auto">
          <a:xfrm>
            <a:off x="1601788" y="1449388"/>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40012" name="Straight Connector 140"/>
          <p:cNvCxnSpPr>
            <a:cxnSpLocks noChangeShapeType="1"/>
          </p:cNvCxnSpPr>
          <p:nvPr/>
        </p:nvCxnSpPr>
        <p:spPr bwMode="auto">
          <a:xfrm rot="5400000">
            <a:off x="5156200" y="2754313"/>
            <a:ext cx="2251075" cy="0"/>
          </a:xfrm>
          <a:prstGeom prst="line">
            <a:avLst/>
          </a:prstGeom>
          <a:noFill/>
          <a:ln w="19050" algn="ctr">
            <a:solidFill>
              <a:schemeClr val="tx1"/>
            </a:solidFill>
            <a:round/>
            <a:headEnd/>
            <a:tailEnd/>
          </a:ln>
        </p:spPr>
      </p:cxnSp>
      <p:sp>
        <p:nvSpPr>
          <p:cNvPr id="40013" name="TextBox 186"/>
          <p:cNvSpPr txBox="1">
            <a:spLocks noChangeArrowheads="1"/>
          </p:cNvSpPr>
          <p:nvPr/>
        </p:nvSpPr>
        <p:spPr bwMode="auto">
          <a:xfrm>
            <a:off x="2320925" y="1268413"/>
            <a:ext cx="903288" cy="369887"/>
          </a:xfrm>
          <a:prstGeom prst="rect">
            <a:avLst/>
          </a:prstGeom>
          <a:noFill/>
          <a:ln w="9525">
            <a:noFill/>
            <a:miter lim="800000"/>
            <a:headEnd/>
            <a:tailEnd/>
          </a:ln>
        </p:spPr>
        <p:txBody>
          <a:bodyPr wrap="none">
            <a:spAutoFit/>
          </a:bodyPr>
          <a:lstStyle/>
          <a:p>
            <a:r>
              <a:rPr lang="en-GB">
                <a:solidFill>
                  <a:srgbClr val="009900"/>
                </a:solidFill>
              </a:rPr>
              <a:t>Enable</a:t>
            </a:r>
            <a:endParaRPr lang="en-US">
              <a:solidFill>
                <a:srgbClr val="009900"/>
              </a:solidFill>
            </a:endParaRPr>
          </a:p>
        </p:txBody>
      </p:sp>
      <p:sp>
        <p:nvSpPr>
          <p:cNvPr id="40014" name="TextBox 187"/>
          <p:cNvSpPr txBox="1">
            <a:spLocks noChangeArrowheads="1"/>
          </p:cNvSpPr>
          <p:nvPr/>
        </p:nvSpPr>
        <p:spPr bwMode="auto">
          <a:xfrm>
            <a:off x="2411413" y="2259013"/>
            <a:ext cx="338137" cy="369887"/>
          </a:xfrm>
          <a:prstGeom prst="rect">
            <a:avLst/>
          </a:prstGeom>
          <a:noFill/>
          <a:ln w="9525">
            <a:noFill/>
            <a:miter lim="800000"/>
            <a:headEnd/>
            <a:tailEnd/>
          </a:ln>
        </p:spPr>
        <p:txBody>
          <a:bodyPr wrap="none">
            <a:spAutoFit/>
          </a:bodyPr>
          <a:lstStyle/>
          <a:p>
            <a:r>
              <a:rPr lang="en-GB">
                <a:solidFill>
                  <a:srgbClr val="009900"/>
                </a:solidFill>
              </a:rPr>
              <a:t>A</a:t>
            </a:r>
            <a:endParaRPr lang="en-US">
              <a:solidFill>
                <a:srgbClr val="009900"/>
              </a:solidFill>
            </a:endParaRPr>
          </a:p>
        </p:txBody>
      </p:sp>
      <p:sp>
        <p:nvSpPr>
          <p:cNvPr id="40015" name="TextBox 188"/>
          <p:cNvSpPr txBox="1">
            <a:spLocks noChangeArrowheads="1"/>
          </p:cNvSpPr>
          <p:nvPr/>
        </p:nvSpPr>
        <p:spPr bwMode="auto">
          <a:xfrm>
            <a:off x="2411413" y="3519488"/>
            <a:ext cx="338137" cy="368300"/>
          </a:xfrm>
          <a:prstGeom prst="rect">
            <a:avLst/>
          </a:prstGeom>
          <a:noFill/>
          <a:ln w="9525">
            <a:noFill/>
            <a:miter lim="800000"/>
            <a:headEnd/>
            <a:tailEnd/>
          </a:ln>
        </p:spPr>
        <p:txBody>
          <a:bodyPr wrap="none">
            <a:spAutoFit/>
          </a:bodyPr>
          <a:lstStyle/>
          <a:p>
            <a:r>
              <a:rPr lang="en-GB">
                <a:solidFill>
                  <a:srgbClr val="009900"/>
                </a:solidFill>
              </a:rPr>
              <a:t>B</a:t>
            </a:r>
            <a:endParaRPr lang="en-US">
              <a:solidFill>
                <a:srgbClr val="009900"/>
              </a:solidFill>
            </a:endParaRPr>
          </a:p>
        </p:txBody>
      </p:sp>
      <p:sp>
        <p:nvSpPr>
          <p:cNvPr id="40016" name="TextBox 189"/>
          <p:cNvSpPr txBox="1">
            <a:spLocks noChangeArrowheads="1"/>
          </p:cNvSpPr>
          <p:nvPr/>
        </p:nvSpPr>
        <p:spPr bwMode="auto">
          <a:xfrm>
            <a:off x="2405063" y="4689475"/>
            <a:ext cx="350837" cy="368300"/>
          </a:xfrm>
          <a:prstGeom prst="rect">
            <a:avLst/>
          </a:prstGeom>
          <a:noFill/>
          <a:ln w="9525">
            <a:noFill/>
            <a:miter lim="800000"/>
            <a:headEnd/>
            <a:tailEnd/>
          </a:ln>
        </p:spPr>
        <p:txBody>
          <a:bodyPr wrap="none">
            <a:spAutoFit/>
          </a:bodyPr>
          <a:lstStyle/>
          <a:p>
            <a:r>
              <a:rPr lang="en-GB">
                <a:solidFill>
                  <a:srgbClr val="009900"/>
                </a:solidFill>
              </a:rPr>
              <a:t>C</a:t>
            </a:r>
            <a:endParaRPr lang="en-US">
              <a:solidFill>
                <a:srgbClr val="009900"/>
              </a:solidFill>
            </a:endParaRPr>
          </a:p>
        </p:txBody>
      </p:sp>
      <p:sp>
        <p:nvSpPr>
          <p:cNvPr id="40017" name="TextBox 190"/>
          <p:cNvSpPr txBox="1">
            <a:spLocks noChangeArrowheads="1"/>
          </p:cNvSpPr>
          <p:nvPr/>
        </p:nvSpPr>
        <p:spPr bwMode="auto">
          <a:xfrm>
            <a:off x="7812088" y="3879850"/>
            <a:ext cx="352425" cy="368300"/>
          </a:xfrm>
          <a:prstGeom prst="rect">
            <a:avLst/>
          </a:prstGeom>
          <a:noFill/>
          <a:ln w="9525">
            <a:noFill/>
            <a:miter lim="800000"/>
            <a:headEnd/>
            <a:tailEnd/>
          </a:ln>
        </p:spPr>
        <p:txBody>
          <a:bodyPr wrap="none">
            <a:spAutoFit/>
          </a:bodyPr>
          <a:lstStyle/>
          <a:p>
            <a:r>
              <a:rPr lang="en-GB">
                <a:solidFill>
                  <a:srgbClr val="009900"/>
                </a:solidFill>
              </a:rPr>
              <a:t>X</a:t>
            </a:r>
            <a:endParaRPr lang="en-US">
              <a:solidFill>
                <a:srgbClr val="009900"/>
              </a:solidFill>
            </a:endParaRPr>
          </a:p>
        </p:txBody>
      </p:sp>
      <p:sp>
        <p:nvSpPr>
          <p:cNvPr id="40018" name="TextBox 191"/>
          <p:cNvSpPr txBox="1">
            <a:spLocks noChangeArrowheads="1"/>
          </p:cNvSpPr>
          <p:nvPr/>
        </p:nvSpPr>
        <p:spPr bwMode="auto">
          <a:xfrm>
            <a:off x="6243638" y="6038850"/>
            <a:ext cx="787400" cy="369888"/>
          </a:xfrm>
          <a:prstGeom prst="rect">
            <a:avLst/>
          </a:prstGeom>
          <a:noFill/>
          <a:ln w="9525">
            <a:noFill/>
            <a:miter lim="800000"/>
            <a:headEnd/>
            <a:tailEnd/>
          </a:ln>
        </p:spPr>
        <p:txBody>
          <a:bodyPr wrap="none">
            <a:spAutoFit/>
          </a:bodyPr>
          <a:lstStyle/>
          <a:p>
            <a:r>
              <a:rPr lang="en-GB">
                <a:solidFill>
                  <a:srgbClr val="009900"/>
                </a:solidFill>
              </a:rPr>
              <a:t>Reset</a:t>
            </a:r>
            <a:endParaRPr lang="en-US">
              <a:solidFill>
                <a:srgbClr val="009900"/>
              </a:solidFill>
            </a:endParaRPr>
          </a:p>
        </p:txBody>
      </p:sp>
      <p:grpSp>
        <p:nvGrpSpPr>
          <p:cNvPr id="2" name="Group 185"/>
          <p:cNvGrpSpPr>
            <a:grpSpLocks/>
          </p:cNvGrpSpPr>
          <p:nvPr/>
        </p:nvGrpSpPr>
        <p:grpSpPr bwMode="auto">
          <a:xfrm rot="-1688272">
            <a:off x="3243263" y="2963863"/>
            <a:ext cx="361950" cy="179387"/>
            <a:chOff x="7002324" y="5589288"/>
            <a:chExt cx="362429" cy="180024"/>
          </a:xfrm>
        </p:grpSpPr>
        <p:cxnSp>
          <p:nvCxnSpPr>
            <p:cNvPr id="40028" name="Straight Connector 123"/>
            <p:cNvCxnSpPr>
              <a:cxnSpLocks noChangeShapeType="1"/>
            </p:cNvCxnSpPr>
            <p:nvPr/>
          </p:nvCxnSpPr>
          <p:spPr bwMode="auto">
            <a:xfrm rot="10800000">
              <a:off x="7002324" y="5589288"/>
              <a:ext cx="360048" cy="0"/>
            </a:xfrm>
            <a:prstGeom prst="line">
              <a:avLst/>
            </a:prstGeom>
            <a:noFill/>
            <a:ln w="28575" algn="ctr">
              <a:solidFill>
                <a:srgbClr val="FF0000"/>
              </a:solidFill>
              <a:round/>
              <a:headEnd/>
              <a:tailEnd/>
            </a:ln>
          </p:spPr>
        </p:cxnSp>
        <p:sp>
          <p:nvSpPr>
            <p:cNvPr id="40029" name="Rectangle 182"/>
            <p:cNvSpPr>
              <a:spLocks noChangeArrowheads="1"/>
            </p:cNvSpPr>
            <p:nvPr/>
          </p:nvSpPr>
          <p:spPr bwMode="auto">
            <a:xfrm flipV="1">
              <a:off x="7004705" y="5610719"/>
              <a:ext cx="360048" cy="135730"/>
            </a:xfrm>
            <a:prstGeom prst="rect">
              <a:avLst/>
            </a:prstGeom>
            <a:solidFill>
              <a:schemeClr val="bg1"/>
            </a:solidFill>
            <a:ln w="19050" algn="ctr">
              <a:solidFill>
                <a:schemeClr val="bg1"/>
              </a:solidFill>
              <a:round/>
              <a:headEnd/>
              <a:tailEnd/>
            </a:ln>
          </p:spPr>
          <p:txBody>
            <a:bodyPr anchor="ctr"/>
            <a:lstStyle/>
            <a:p>
              <a:endParaRPr lang="en-US">
                <a:solidFill>
                  <a:srgbClr val="000000"/>
                </a:solidFill>
              </a:endParaRPr>
            </a:p>
          </p:txBody>
        </p:sp>
        <p:cxnSp>
          <p:nvCxnSpPr>
            <p:cNvPr id="40030" name="Straight Connector 184"/>
            <p:cNvCxnSpPr>
              <a:cxnSpLocks noChangeShapeType="1"/>
            </p:cNvCxnSpPr>
            <p:nvPr/>
          </p:nvCxnSpPr>
          <p:spPr bwMode="auto">
            <a:xfrm rot="10800000">
              <a:off x="7002324" y="5769312"/>
              <a:ext cx="360048" cy="0"/>
            </a:xfrm>
            <a:prstGeom prst="line">
              <a:avLst/>
            </a:prstGeom>
            <a:noFill/>
            <a:ln w="28575" algn="ctr">
              <a:solidFill>
                <a:srgbClr val="FF0000"/>
              </a:solidFill>
              <a:round/>
              <a:headEnd/>
              <a:tailEnd/>
            </a:ln>
          </p:spPr>
        </p:cxnSp>
      </p:grpSp>
      <p:sp>
        <p:nvSpPr>
          <p:cNvPr id="40020" name="Lightning Bolt 192"/>
          <p:cNvSpPr>
            <a:spLocks noChangeArrowheads="1"/>
          </p:cNvSpPr>
          <p:nvPr/>
        </p:nvSpPr>
        <p:spPr bwMode="auto">
          <a:xfrm rot="-172713">
            <a:off x="2806700" y="2552700"/>
            <a:ext cx="550863" cy="533400"/>
          </a:xfrm>
          <a:prstGeom prst="lightningBolt">
            <a:avLst/>
          </a:prstGeom>
          <a:solidFill>
            <a:srgbClr val="FFC000"/>
          </a:solidFill>
          <a:ln w="19050" algn="ctr">
            <a:solidFill>
              <a:schemeClr val="bg2"/>
            </a:solidFill>
            <a:round/>
            <a:headEnd/>
            <a:tailEnd/>
          </a:ln>
        </p:spPr>
        <p:txBody>
          <a:bodyPr anchor="ctr"/>
          <a:lstStyle/>
          <a:p>
            <a:endParaRPr lang="en-US">
              <a:solidFill>
                <a:srgbClr val="000000"/>
              </a:solidFill>
            </a:endParaRPr>
          </a:p>
        </p:txBody>
      </p:sp>
      <p:cxnSp>
        <p:nvCxnSpPr>
          <p:cNvPr id="40021" name="Straight Arrow Connector 141"/>
          <p:cNvCxnSpPr>
            <a:cxnSpLocks noChangeShapeType="1"/>
          </p:cNvCxnSpPr>
          <p:nvPr/>
        </p:nvCxnSpPr>
        <p:spPr bwMode="auto">
          <a:xfrm rot="10800000" flipV="1">
            <a:off x="6372225" y="1898650"/>
            <a:ext cx="539750" cy="287338"/>
          </a:xfrm>
          <a:prstGeom prst="straightConnector1">
            <a:avLst/>
          </a:prstGeom>
          <a:noFill/>
          <a:ln w="19050" algn="ctr">
            <a:solidFill>
              <a:schemeClr val="tx1"/>
            </a:solidFill>
            <a:round/>
            <a:headEnd/>
            <a:tailEnd type="arrow" w="med" len="med"/>
          </a:ln>
        </p:spPr>
      </p:cxnSp>
      <p:sp>
        <p:nvSpPr>
          <p:cNvPr id="40022" name="TextBox 142"/>
          <p:cNvSpPr txBox="1">
            <a:spLocks noChangeArrowheads="1"/>
          </p:cNvSpPr>
          <p:nvPr/>
        </p:nvSpPr>
        <p:spPr bwMode="auto">
          <a:xfrm>
            <a:off x="6911975" y="1538288"/>
            <a:ext cx="2070100" cy="646112"/>
          </a:xfrm>
          <a:prstGeom prst="rect">
            <a:avLst/>
          </a:prstGeom>
          <a:noFill/>
          <a:ln w="9525">
            <a:noFill/>
            <a:miter lim="800000"/>
            <a:headEnd/>
            <a:tailEnd/>
          </a:ln>
        </p:spPr>
        <p:txBody>
          <a:bodyPr>
            <a:spAutoFit/>
          </a:bodyPr>
          <a:lstStyle/>
          <a:p>
            <a:r>
              <a:rPr lang="en-GB">
                <a:solidFill>
                  <a:srgbClr val="000000"/>
                </a:solidFill>
              </a:rPr>
              <a:t>Can only matter if </a:t>
            </a:r>
          </a:p>
          <a:p>
            <a:r>
              <a:rPr lang="en-GB">
                <a:solidFill>
                  <a:srgbClr val="009900"/>
                </a:solidFill>
              </a:rPr>
              <a:t>Enable</a:t>
            </a:r>
            <a:r>
              <a:rPr lang="en-GB">
                <a:solidFill>
                  <a:srgbClr val="000000"/>
                </a:solidFill>
              </a:rPr>
              <a:t> = ‘1’</a:t>
            </a:r>
            <a:endParaRPr lang="en-US">
              <a:solidFill>
                <a:srgbClr val="000000"/>
              </a:solidFill>
            </a:endParaRPr>
          </a:p>
        </p:txBody>
      </p:sp>
      <p:cxnSp>
        <p:nvCxnSpPr>
          <p:cNvPr id="40023" name="Straight Arrow Connector 141"/>
          <p:cNvCxnSpPr>
            <a:cxnSpLocks noChangeShapeType="1"/>
          </p:cNvCxnSpPr>
          <p:nvPr/>
        </p:nvCxnSpPr>
        <p:spPr bwMode="auto">
          <a:xfrm rot="10800000">
            <a:off x="3492500" y="5049838"/>
            <a:ext cx="269875" cy="179387"/>
          </a:xfrm>
          <a:prstGeom prst="straightConnector1">
            <a:avLst/>
          </a:prstGeom>
          <a:noFill/>
          <a:ln w="19050" algn="ctr">
            <a:solidFill>
              <a:schemeClr val="tx1"/>
            </a:solidFill>
            <a:round/>
            <a:headEnd/>
            <a:tailEnd type="arrow" w="med" len="med"/>
          </a:ln>
        </p:spPr>
      </p:cxnSp>
      <p:sp>
        <p:nvSpPr>
          <p:cNvPr id="40024" name="TextBox 142"/>
          <p:cNvSpPr txBox="1">
            <a:spLocks noChangeArrowheads="1"/>
          </p:cNvSpPr>
          <p:nvPr/>
        </p:nvSpPr>
        <p:spPr bwMode="auto">
          <a:xfrm>
            <a:off x="3762375" y="5138738"/>
            <a:ext cx="2070100" cy="646112"/>
          </a:xfrm>
          <a:prstGeom prst="rect">
            <a:avLst/>
          </a:prstGeom>
          <a:noFill/>
          <a:ln w="9525">
            <a:noFill/>
            <a:miter lim="800000"/>
            <a:headEnd/>
            <a:tailEnd/>
          </a:ln>
        </p:spPr>
        <p:txBody>
          <a:bodyPr>
            <a:spAutoFit/>
          </a:bodyPr>
          <a:lstStyle/>
          <a:p>
            <a:r>
              <a:rPr lang="en-GB">
                <a:solidFill>
                  <a:srgbClr val="000000"/>
                </a:solidFill>
              </a:rPr>
              <a:t>Can only matter if </a:t>
            </a:r>
            <a:r>
              <a:rPr lang="en-GB">
                <a:solidFill>
                  <a:srgbClr val="009900"/>
                </a:solidFill>
              </a:rPr>
              <a:t>B</a:t>
            </a:r>
            <a:r>
              <a:rPr lang="en-GB">
                <a:solidFill>
                  <a:srgbClr val="000000"/>
                </a:solidFill>
              </a:rPr>
              <a:t> = ‘0’ and</a:t>
            </a:r>
            <a:r>
              <a:rPr lang="en-GB">
                <a:solidFill>
                  <a:srgbClr val="009900"/>
                </a:solidFill>
              </a:rPr>
              <a:t> C</a:t>
            </a:r>
            <a:r>
              <a:rPr lang="en-GB">
                <a:solidFill>
                  <a:srgbClr val="000000"/>
                </a:solidFill>
              </a:rPr>
              <a:t> = ‘1’</a:t>
            </a:r>
            <a:endParaRPr lang="en-US">
              <a:solidFill>
                <a:srgbClr val="000000"/>
              </a:solidFill>
            </a:endParaRPr>
          </a:p>
        </p:txBody>
      </p:sp>
      <p:cxnSp>
        <p:nvCxnSpPr>
          <p:cNvPr id="40025" name="Straight Arrow Connector 141"/>
          <p:cNvCxnSpPr>
            <a:cxnSpLocks noChangeShapeType="1"/>
          </p:cNvCxnSpPr>
          <p:nvPr/>
        </p:nvCxnSpPr>
        <p:spPr bwMode="auto">
          <a:xfrm rot="16200000" flipV="1">
            <a:off x="3041650" y="4329113"/>
            <a:ext cx="1169988" cy="449262"/>
          </a:xfrm>
          <a:prstGeom prst="straightConnector1">
            <a:avLst/>
          </a:prstGeom>
          <a:noFill/>
          <a:ln w="19050" algn="ctr">
            <a:solidFill>
              <a:schemeClr val="tx1"/>
            </a:solidFill>
            <a:round/>
            <a:headEnd/>
            <a:tailEnd type="arrow" w="med" len="med"/>
          </a:ln>
        </p:spPr>
      </p:cxnSp>
      <p:cxnSp>
        <p:nvCxnSpPr>
          <p:cNvPr id="40026" name="Straight Arrow Connector 141"/>
          <p:cNvCxnSpPr>
            <a:cxnSpLocks noChangeShapeType="1"/>
          </p:cNvCxnSpPr>
          <p:nvPr/>
        </p:nvCxnSpPr>
        <p:spPr bwMode="auto">
          <a:xfrm rot="10800000" flipV="1">
            <a:off x="7272338" y="5589588"/>
            <a:ext cx="450850" cy="285750"/>
          </a:xfrm>
          <a:prstGeom prst="straightConnector1">
            <a:avLst/>
          </a:prstGeom>
          <a:noFill/>
          <a:ln w="19050" algn="ctr">
            <a:solidFill>
              <a:schemeClr val="tx1"/>
            </a:solidFill>
            <a:round/>
            <a:headEnd/>
            <a:tailEnd type="arrow" w="med" len="med"/>
          </a:ln>
        </p:spPr>
      </p:cxnSp>
      <p:sp>
        <p:nvSpPr>
          <p:cNvPr id="40027" name="TextBox 142"/>
          <p:cNvSpPr txBox="1">
            <a:spLocks noChangeArrowheads="1"/>
          </p:cNvSpPr>
          <p:nvPr/>
        </p:nvSpPr>
        <p:spPr bwMode="auto">
          <a:xfrm>
            <a:off x="7451725" y="5229225"/>
            <a:ext cx="1530350" cy="923925"/>
          </a:xfrm>
          <a:prstGeom prst="rect">
            <a:avLst/>
          </a:prstGeom>
          <a:noFill/>
          <a:ln w="9525">
            <a:noFill/>
            <a:miter lim="800000"/>
            <a:headEnd/>
            <a:tailEnd/>
          </a:ln>
        </p:spPr>
        <p:txBody>
          <a:bodyPr>
            <a:spAutoFit/>
          </a:bodyPr>
          <a:lstStyle/>
          <a:p>
            <a:r>
              <a:rPr lang="en-GB">
                <a:solidFill>
                  <a:srgbClr val="000000"/>
                </a:solidFill>
              </a:rPr>
              <a:t>Can only matter if </a:t>
            </a:r>
          </a:p>
          <a:p>
            <a:r>
              <a:rPr lang="en-GB">
                <a:solidFill>
                  <a:srgbClr val="009900"/>
                </a:solidFill>
              </a:rPr>
              <a:t>Reset</a:t>
            </a:r>
            <a:r>
              <a:rPr lang="en-GB">
                <a:solidFill>
                  <a:srgbClr val="000000"/>
                </a:solidFill>
              </a:rPr>
              <a:t> = ‘0’</a:t>
            </a:r>
            <a:endParaRPr lang="en-US">
              <a:solidFill>
                <a:srgbClr val="000000"/>
              </a:solidFill>
            </a:endParaRPr>
          </a:p>
        </p:txBody>
      </p:sp>
      <p:sp>
        <p:nvSpPr>
          <p:cNvPr id="95" name="TextBox 16"/>
          <p:cNvSpPr txBox="1">
            <a:spLocks noChangeArrowheads="1"/>
          </p:cNvSpPr>
          <p:nvPr/>
        </p:nvSpPr>
        <p:spPr bwMode="auto">
          <a:xfrm>
            <a:off x="5026833" y="3325805"/>
            <a:ext cx="620684" cy="369332"/>
          </a:xfrm>
          <a:prstGeom prst="rect">
            <a:avLst/>
          </a:prstGeom>
          <a:noFill/>
          <a:ln w="9525">
            <a:noFill/>
            <a:miter lim="800000"/>
            <a:headEnd/>
            <a:tailEnd/>
          </a:ln>
        </p:spPr>
        <p:txBody>
          <a:bodyPr wrap="none">
            <a:spAutoFit/>
          </a:bodyPr>
          <a:lstStyle/>
          <a:p>
            <a:r>
              <a:rPr lang="en-GB" dirty="0" smtClean="0">
                <a:solidFill>
                  <a:srgbClr val="000000"/>
                </a:solidFill>
              </a:rPr>
              <a:t>LUT</a:t>
            </a:r>
            <a:endParaRPr lang="en-US" dirty="0">
              <a:solidFill>
                <a:srgbClr val="000000"/>
              </a:solidFill>
            </a:endParaRPr>
          </a:p>
        </p:txBody>
      </p:sp>
    </p:spTree>
    <p:extLst>
      <p:ext uri="{BB962C8B-B14F-4D97-AF65-F5344CB8AC3E}">
        <p14:creationId xmlns:p14="http://schemas.microsoft.com/office/powerpoint/2010/main" val="30645975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7813"/>
            <a:ext cx="7894638" cy="865187"/>
          </a:xfrm>
        </p:spPr>
        <p:txBody>
          <a:bodyPr/>
          <a:lstStyle/>
          <a:p>
            <a:r>
              <a:rPr lang="en-GB" smtClean="0"/>
              <a:t>What Happens to ‘X’.....</a:t>
            </a:r>
            <a:endParaRPr lang="en-US" smtClean="0"/>
          </a:p>
        </p:txBody>
      </p:sp>
      <p:sp>
        <p:nvSpPr>
          <p:cNvPr id="39939" name="Slide Number Placeholder 3"/>
          <p:cNvSpPr>
            <a:spLocks noGrp="1"/>
          </p:cNvSpPr>
          <p:nvPr>
            <p:ph type="sldNum" sz="quarter" idx="10"/>
          </p:nvPr>
        </p:nvSpPr>
        <p:spPr>
          <a:noFill/>
        </p:spPr>
        <p:txBody>
          <a:bodyPr/>
          <a:lstStyle/>
          <a:p>
            <a:r>
              <a:rPr>
                <a:solidFill>
                  <a:srgbClr val="000000"/>
                </a:solidFill>
              </a:rPr>
              <a:t>Page </a:t>
            </a:r>
            <a:fld id="{901A2472-892A-49DA-8C3F-4274D4BFC900}" type="slidenum">
              <a:rPr>
                <a:solidFill>
                  <a:srgbClr val="000000"/>
                </a:solidFill>
              </a:rPr>
              <a:pPr/>
              <a:t>21</a:t>
            </a:fld>
            <a:endParaRPr>
              <a:solidFill>
                <a:srgbClr val="000000"/>
              </a:solidFill>
            </a:endParaRPr>
          </a:p>
        </p:txBody>
      </p:sp>
      <p:sp>
        <p:nvSpPr>
          <p:cNvPr id="39940" name="Rectangle 4"/>
          <p:cNvSpPr>
            <a:spLocks noChangeArrowheads="1"/>
          </p:cNvSpPr>
          <p:nvPr/>
        </p:nvSpPr>
        <p:spPr bwMode="auto">
          <a:xfrm>
            <a:off x="6642100" y="3698875"/>
            <a:ext cx="990600" cy="1350963"/>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41" name="Straight Connector 6"/>
          <p:cNvCxnSpPr>
            <a:cxnSpLocks noChangeShapeType="1"/>
          </p:cNvCxnSpPr>
          <p:nvPr/>
        </p:nvCxnSpPr>
        <p:spPr bwMode="auto">
          <a:xfrm rot="16200000" flipH="1">
            <a:off x="6642100" y="4689475"/>
            <a:ext cx="90488" cy="90488"/>
          </a:xfrm>
          <a:prstGeom prst="line">
            <a:avLst/>
          </a:prstGeom>
          <a:noFill/>
          <a:ln w="19050" algn="ctr">
            <a:solidFill>
              <a:schemeClr val="tx1"/>
            </a:solidFill>
            <a:round/>
            <a:headEnd/>
            <a:tailEnd/>
          </a:ln>
        </p:spPr>
      </p:cxnSp>
      <p:cxnSp>
        <p:nvCxnSpPr>
          <p:cNvPr id="39942" name="Straight Connector 8"/>
          <p:cNvCxnSpPr>
            <a:cxnSpLocks noChangeShapeType="1"/>
          </p:cNvCxnSpPr>
          <p:nvPr/>
        </p:nvCxnSpPr>
        <p:spPr bwMode="auto">
          <a:xfrm rot="5400000">
            <a:off x="6642894" y="4779169"/>
            <a:ext cx="88900" cy="90488"/>
          </a:xfrm>
          <a:prstGeom prst="line">
            <a:avLst/>
          </a:prstGeom>
          <a:noFill/>
          <a:ln w="19050" algn="ctr">
            <a:solidFill>
              <a:schemeClr val="tx1"/>
            </a:solidFill>
            <a:round/>
            <a:headEnd/>
            <a:tailEnd/>
          </a:ln>
        </p:spPr>
      </p:cxnSp>
      <p:cxnSp>
        <p:nvCxnSpPr>
          <p:cNvPr id="39943" name="Straight Connector 15"/>
          <p:cNvCxnSpPr>
            <a:cxnSpLocks noChangeShapeType="1"/>
          </p:cNvCxnSpPr>
          <p:nvPr/>
        </p:nvCxnSpPr>
        <p:spPr bwMode="auto">
          <a:xfrm rot="10800000">
            <a:off x="6281738" y="3879850"/>
            <a:ext cx="360362" cy="0"/>
          </a:xfrm>
          <a:prstGeom prst="line">
            <a:avLst/>
          </a:prstGeom>
          <a:noFill/>
          <a:ln w="19050" algn="ctr">
            <a:solidFill>
              <a:schemeClr val="tx1"/>
            </a:solidFill>
            <a:round/>
            <a:headEnd/>
            <a:tailEnd/>
          </a:ln>
        </p:spPr>
      </p:cxnSp>
      <p:sp>
        <p:nvSpPr>
          <p:cNvPr id="39944" name="TextBox 16"/>
          <p:cNvSpPr txBox="1">
            <a:spLocks noChangeArrowheads="1"/>
          </p:cNvSpPr>
          <p:nvPr/>
        </p:nvSpPr>
        <p:spPr bwMode="auto">
          <a:xfrm>
            <a:off x="6667500" y="3702050"/>
            <a:ext cx="506413" cy="368300"/>
          </a:xfrm>
          <a:prstGeom prst="rect">
            <a:avLst/>
          </a:prstGeom>
          <a:noFill/>
          <a:ln w="9525">
            <a:noFill/>
            <a:miter lim="800000"/>
            <a:headEnd/>
            <a:tailEnd/>
          </a:ln>
        </p:spPr>
        <p:txBody>
          <a:bodyPr wrap="none">
            <a:spAutoFit/>
          </a:bodyPr>
          <a:lstStyle/>
          <a:p>
            <a:r>
              <a:rPr lang="en-GB">
                <a:solidFill>
                  <a:srgbClr val="000000"/>
                </a:solidFill>
              </a:rPr>
              <a:t>CE</a:t>
            </a:r>
            <a:endParaRPr lang="en-US">
              <a:solidFill>
                <a:srgbClr val="000000"/>
              </a:solidFill>
            </a:endParaRPr>
          </a:p>
        </p:txBody>
      </p:sp>
      <p:sp>
        <p:nvSpPr>
          <p:cNvPr id="39945" name="TextBox 18"/>
          <p:cNvSpPr txBox="1">
            <a:spLocks noChangeArrowheads="1"/>
          </p:cNvSpPr>
          <p:nvPr/>
        </p:nvSpPr>
        <p:spPr bwMode="auto">
          <a:xfrm>
            <a:off x="7272338" y="4059238"/>
            <a:ext cx="363537" cy="369887"/>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46" name="TextBox 19"/>
          <p:cNvSpPr txBox="1">
            <a:spLocks noChangeArrowheads="1"/>
          </p:cNvSpPr>
          <p:nvPr/>
        </p:nvSpPr>
        <p:spPr bwMode="auto">
          <a:xfrm>
            <a:off x="6642100" y="4059238"/>
            <a:ext cx="365125" cy="369887"/>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9947" name="Straight Connector 20"/>
          <p:cNvCxnSpPr>
            <a:cxnSpLocks noChangeShapeType="1"/>
          </p:cNvCxnSpPr>
          <p:nvPr/>
        </p:nvCxnSpPr>
        <p:spPr bwMode="auto">
          <a:xfrm rot="10800000">
            <a:off x="7632700" y="4238625"/>
            <a:ext cx="630238" cy="0"/>
          </a:xfrm>
          <a:prstGeom prst="line">
            <a:avLst/>
          </a:prstGeom>
          <a:noFill/>
          <a:ln w="19050" algn="ctr">
            <a:solidFill>
              <a:schemeClr val="tx1"/>
            </a:solidFill>
            <a:round/>
            <a:headEnd/>
            <a:tailEnd/>
          </a:ln>
        </p:spPr>
      </p:cxnSp>
      <p:cxnSp>
        <p:nvCxnSpPr>
          <p:cNvPr id="39948" name="Straight Connector 21"/>
          <p:cNvCxnSpPr>
            <a:cxnSpLocks noChangeShapeType="1"/>
          </p:cNvCxnSpPr>
          <p:nvPr/>
        </p:nvCxnSpPr>
        <p:spPr bwMode="auto">
          <a:xfrm rot="10800000">
            <a:off x="6192838" y="6399213"/>
            <a:ext cx="989012" cy="0"/>
          </a:xfrm>
          <a:prstGeom prst="line">
            <a:avLst/>
          </a:prstGeom>
          <a:noFill/>
          <a:ln w="19050" algn="ctr">
            <a:solidFill>
              <a:schemeClr val="tx1"/>
            </a:solidFill>
            <a:round/>
            <a:headEnd/>
            <a:tailEnd/>
          </a:ln>
        </p:spPr>
      </p:cxnSp>
      <p:sp>
        <p:nvSpPr>
          <p:cNvPr id="39949" name="TextBox 22"/>
          <p:cNvSpPr txBox="1">
            <a:spLocks noChangeArrowheads="1"/>
          </p:cNvSpPr>
          <p:nvPr/>
        </p:nvSpPr>
        <p:spPr bwMode="auto">
          <a:xfrm>
            <a:off x="7002463" y="4689475"/>
            <a:ext cx="363537" cy="368300"/>
          </a:xfrm>
          <a:prstGeom prst="rect">
            <a:avLst/>
          </a:prstGeom>
          <a:noFill/>
          <a:ln w="9525">
            <a:noFill/>
            <a:miter lim="800000"/>
            <a:headEnd/>
            <a:tailEnd/>
          </a:ln>
        </p:spPr>
        <p:txBody>
          <a:bodyPr wrap="none">
            <a:spAutoFit/>
          </a:bodyPr>
          <a:lstStyle/>
          <a:p>
            <a:r>
              <a:rPr lang="en-GB">
                <a:solidFill>
                  <a:srgbClr val="000000"/>
                </a:solidFill>
              </a:rPr>
              <a:t>R</a:t>
            </a:r>
            <a:endParaRPr lang="en-US">
              <a:solidFill>
                <a:srgbClr val="000000"/>
              </a:solidFill>
            </a:endParaRPr>
          </a:p>
        </p:txBody>
      </p:sp>
      <p:cxnSp>
        <p:nvCxnSpPr>
          <p:cNvPr id="39950" name="Straight Connector 23"/>
          <p:cNvCxnSpPr>
            <a:cxnSpLocks noChangeShapeType="1"/>
          </p:cNvCxnSpPr>
          <p:nvPr/>
        </p:nvCxnSpPr>
        <p:spPr bwMode="auto">
          <a:xfrm rot="5400000">
            <a:off x="6507162" y="5724526"/>
            <a:ext cx="1349375" cy="0"/>
          </a:xfrm>
          <a:prstGeom prst="line">
            <a:avLst/>
          </a:prstGeom>
          <a:noFill/>
          <a:ln w="19050" algn="ctr">
            <a:solidFill>
              <a:schemeClr val="tx1"/>
            </a:solidFill>
            <a:round/>
            <a:headEnd/>
            <a:tailEnd/>
          </a:ln>
        </p:spPr>
      </p:cxnSp>
      <p:sp>
        <p:nvSpPr>
          <p:cNvPr id="27" name="Arc 26"/>
          <p:cNvSpPr/>
          <p:nvPr/>
        </p:nvSpPr>
        <p:spPr bwMode="auto">
          <a:xfrm>
            <a:off x="3851275" y="3429000"/>
            <a:ext cx="900113" cy="539750"/>
          </a:xfrm>
          <a:prstGeom prst="arc">
            <a:avLst>
              <a:gd name="adj1" fmla="val 16200000"/>
              <a:gd name="adj2" fmla="val 5398746"/>
            </a:avLst>
          </a:prstGeom>
          <a:noFill/>
          <a:ln w="19050" cap="flat" cmpd="sng" algn="ctr">
            <a:solidFill>
              <a:schemeClr val="tx1"/>
            </a:solidFill>
            <a:prstDash val="solid"/>
            <a:round/>
            <a:headEnd type="none" w="med" len="med"/>
            <a:tailEnd type="none" w="med" len="med"/>
          </a:ln>
          <a:effectLst/>
        </p:spPr>
        <p:txBody>
          <a:bodyPr anchor="ctr"/>
          <a:lstStyle/>
          <a:p>
            <a:pPr>
              <a:defRPr/>
            </a:pPr>
            <a:endParaRPr lang="en-US">
              <a:solidFill>
                <a:srgbClr val="000000"/>
              </a:solidFill>
            </a:endParaRPr>
          </a:p>
        </p:txBody>
      </p:sp>
      <p:sp>
        <p:nvSpPr>
          <p:cNvPr id="39952" name="Flowchart: Delay 27"/>
          <p:cNvSpPr>
            <a:spLocks noChangeArrowheads="1"/>
          </p:cNvSpPr>
          <p:nvPr/>
        </p:nvSpPr>
        <p:spPr bwMode="auto">
          <a:xfrm>
            <a:off x="5111750" y="3968750"/>
            <a:ext cx="450850" cy="539750"/>
          </a:xfrm>
          <a:prstGeom prst="flowChartDelay">
            <a:avLst/>
          </a:prstGeom>
          <a:noFill/>
          <a:ln w="19050" algn="ctr">
            <a:solidFill>
              <a:schemeClr val="tx1"/>
            </a:solidFill>
            <a:round/>
            <a:headEnd/>
            <a:tailEnd/>
          </a:ln>
        </p:spPr>
        <p:txBody>
          <a:bodyPr anchor="ctr"/>
          <a:lstStyle/>
          <a:p>
            <a:endParaRPr lang="en-US">
              <a:solidFill>
                <a:srgbClr val="000000"/>
              </a:solidFill>
            </a:endParaRPr>
          </a:p>
        </p:txBody>
      </p:sp>
      <p:cxnSp>
        <p:nvCxnSpPr>
          <p:cNvPr id="39953" name="Straight Connector 29"/>
          <p:cNvCxnSpPr>
            <a:cxnSpLocks noChangeShapeType="1"/>
          </p:cNvCxnSpPr>
          <p:nvPr/>
        </p:nvCxnSpPr>
        <p:spPr bwMode="auto">
          <a:xfrm rot="10800000">
            <a:off x="5562600" y="4238625"/>
            <a:ext cx="1079500" cy="0"/>
          </a:xfrm>
          <a:prstGeom prst="line">
            <a:avLst/>
          </a:prstGeom>
          <a:noFill/>
          <a:ln w="19050" algn="ctr">
            <a:solidFill>
              <a:schemeClr val="tx1"/>
            </a:solidFill>
            <a:round/>
            <a:headEnd/>
            <a:tailEnd/>
          </a:ln>
        </p:spPr>
      </p:cxnSp>
      <p:cxnSp>
        <p:nvCxnSpPr>
          <p:cNvPr id="39954" name="Straight Connector 30"/>
          <p:cNvCxnSpPr>
            <a:cxnSpLocks noChangeShapeType="1"/>
          </p:cNvCxnSpPr>
          <p:nvPr/>
        </p:nvCxnSpPr>
        <p:spPr bwMode="auto">
          <a:xfrm rot="10800000">
            <a:off x="4932363" y="4059238"/>
            <a:ext cx="179387" cy="0"/>
          </a:xfrm>
          <a:prstGeom prst="line">
            <a:avLst/>
          </a:prstGeom>
          <a:noFill/>
          <a:ln w="19050" algn="ctr">
            <a:solidFill>
              <a:schemeClr val="tx1"/>
            </a:solidFill>
            <a:round/>
            <a:headEnd/>
            <a:tailEnd/>
          </a:ln>
        </p:spPr>
      </p:cxnSp>
      <p:cxnSp>
        <p:nvCxnSpPr>
          <p:cNvPr id="39955" name="Straight Connector 31"/>
          <p:cNvCxnSpPr>
            <a:cxnSpLocks noChangeShapeType="1"/>
          </p:cNvCxnSpPr>
          <p:nvPr/>
        </p:nvCxnSpPr>
        <p:spPr bwMode="auto">
          <a:xfrm rot="10800000">
            <a:off x="3402013" y="4419600"/>
            <a:ext cx="1709737" cy="0"/>
          </a:xfrm>
          <a:prstGeom prst="line">
            <a:avLst/>
          </a:prstGeom>
          <a:noFill/>
          <a:ln w="19050" algn="ctr">
            <a:solidFill>
              <a:schemeClr val="tx1"/>
            </a:solidFill>
            <a:round/>
            <a:headEnd/>
            <a:tailEnd/>
          </a:ln>
        </p:spPr>
      </p:cxnSp>
      <p:cxnSp>
        <p:nvCxnSpPr>
          <p:cNvPr id="39956" name="Straight Connector 33"/>
          <p:cNvCxnSpPr>
            <a:cxnSpLocks noChangeShapeType="1"/>
          </p:cNvCxnSpPr>
          <p:nvPr/>
        </p:nvCxnSpPr>
        <p:spPr bwMode="auto">
          <a:xfrm rot="10800000">
            <a:off x="4751388" y="3698875"/>
            <a:ext cx="180975" cy="0"/>
          </a:xfrm>
          <a:prstGeom prst="line">
            <a:avLst/>
          </a:prstGeom>
          <a:noFill/>
          <a:ln w="19050" algn="ctr">
            <a:solidFill>
              <a:schemeClr val="tx1"/>
            </a:solidFill>
            <a:round/>
            <a:headEnd/>
            <a:tailEnd/>
          </a:ln>
        </p:spPr>
      </p:cxnSp>
      <p:cxnSp>
        <p:nvCxnSpPr>
          <p:cNvPr id="39957" name="Straight Connector 34"/>
          <p:cNvCxnSpPr>
            <a:cxnSpLocks noChangeShapeType="1"/>
          </p:cNvCxnSpPr>
          <p:nvPr/>
        </p:nvCxnSpPr>
        <p:spPr bwMode="auto">
          <a:xfrm rot="10800000">
            <a:off x="3402013" y="3519488"/>
            <a:ext cx="1028700" cy="1587"/>
          </a:xfrm>
          <a:prstGeom prst="line">
            <a:avLst/>
          </a:prstGeom>
          <a:noFill/>
          <a:ln w="19050" algn="ctr">
            <a:solidFill>
              <a:schemeClr val="tx1"/>
            </a:solidFill>
            <a:round/>
            <a:headEnd/>
            <a:tailEnd/>
          </a:ln>
        </p:spPr>
      </p:cxnSp>
      <p:cxnSp>
        <p:nvCxnSpPr>
          <p:cNvPr id="39958" name="Straight Connector 35"/>
          <p:cNvCxnSpPr>
            <a:cxnSpLocks noChangeShapeType="1"/>
          </p:cNvCxnSpPr>
          <p:nvPr/>
        </p:nvCxnSpPr>
        <p:spPr bwMode="auto">
          <a:xfrm rot="10800000">
            <a:off x="2232025" y="3879850"/>
            <a:ext cx="2203450" cy="0"/>
          </a:xfrm>
          <a:prstGeom prst="line">
            <a:avLst/>
          </a:prstGeom>
          <a:noFill/>
          <a:ln w="19050" algn="ctr">
            <a:solidFill>
              <a:schemeClr val="tx1"/>
            </a:solidFill>
            <a:round/>
            <a:headEnd/>
            <a:tailEnd/>
          </a:ln>
        </p:spPr>
      </p:cxnSp>
      <p:sp>
        <p:nvSpPr>
          <p:cNvPr id="37" name="Arc 36"/>
          <p:cNvSpPr/>
          <p:nvPr/>
        </p:nvSpPr>
        <p:spPr bwMode="auto">
          <a:xfrm>
            <a:off x="4121150" y="3429000"/>
            <a:ext cx="360363" cy="539750"/>
          </a:xfrm>
          <a:prstGeom prst="arc">
            <a:avLst>
              <a:gd name="adj1" fmla="val 16200000"/>
              <a:gd name="adj2" fmla="val 5398746"/>
            </a:avLst>
          </a:prstGeom>
          <a:noFill/>
          <a:ln w="19050" cap="flat" cmpd="sng" algn="ctr">
            <a:solidFill>
              <a:schemeClr val="tx1"/>
            </a:solidFill>
            <a:prstDash val="solid"/>
            <a:round/>
            <a:headEnd type="none" w="med" len="med"/>
            <a:tailEnd type="none" w="med" len="med"/>
          </a:ln>
          <a:effectLst/>
        </p:spPr>
        <p:txBody>
          <a:bodyPr anchor="ctr"/>
          <a:lstStyle/>
          <a:p>
            <a:pPr>
              <a:defRPr/>
            </a:pPr>
            <a:endParaRPr lang="en-US">
              <a:solidFill>
                <a:srgbClr val="000000"/>
              </a:solidFill>
            </a:endParaRPr>
          </a:p>
        </p:txBody>
      </p:sp>
      <p:cxnSp>
        <p:nvCxnSpPr>
          <p:cNvPr id="39960" name="Straight Connector 46"/>
          <p:cNvCxnSpPr>
            <a:cxnSpLocks noChangeShapeType="1"/>
          </p:cNvCxnSpPr>
          <p:nvPr/>
        </p:nvCxnSpPr>
        <p:spPr bwMode="auto">
          <a:xfrm rot="5400000">
            <a:off x="4752181" y="3879057"/>
            <a:ext cx="360363" cy="0"/>
          </a:xfrm>
          <a:prstGeom prst="line">
            <a:avLst/>
          </a:prstGeom>
          <a:noFill/>
          <a:ln w="19050" algn="ctr">
            <a:solidFill>
              <a:schemeClr val="tx1"/>
            </a:solidFill>
            <a:round/>
            <a:headEnd/>
            <a:tailEnd/>
          </a:ln>
        </p:spPr>
      </p:cxnSp>
      <p:sp>
        <p:nvSpPr>
          <p:cNvPr id="39961" name="Rectangle 49"/>
          <p:cNvSpPr>
            <a:spLocks noChangeArrowheads="1"/>
          </p:cNvSpPr>
          <p:nvPr/>
        </p:nvSpPr>
        <p:spPr bwMode="auto">
          <a:xfrm>
            <a:off x="4211638" y="3249613"/>
            <a:ext cx="1530350" cy="1439862"/>
          </a:xfrm>
          <a:prstGeom prst="rect">
            <a:avLst/>
          </a:prstGeom>
          <a:noFill/>
          <a:ln w="19050" algn="ctr">
            <a:solidFill>
              <a:schemeClr val="tx1"/>
            </a:solidFill>
            <a:prstDash val="dash"/>
            <a:round/>
            <a:headEnd/>
            <a:tailEnd/>
          </a:ln>
        </p:spPr>
        <p:txBody>
          <a:bodyPr anchor="ctr"/>
          <a:lstStyle/>
          <a:p>
            <a:endParaRPr lang="en-US">
              <a:solidFill>
                <a:srgbClr val="000000"/>
              </a:solidFill>
            </a:endParaRPr>
          </a:p>
        </p:txBody>
      </p:sp>
      <p:sp>
        <p:nvSpPr>
          <p:cNvPr id="39962" name="TextBox 53"/>
          <p:cNvSpPr txBox="1">
            <a:spLocks noChangeArrowheads="1"/>
          </p:cNvSpPr>
          <p:nvPr/>
        </p:nvSpPr>
        <p:spPr bwMode="auto">
          <a:xfrm>
            <a:off x="3941763" y="4059238"/>
            <a:ext cx="333375" cy="369887"/>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0</a:t>
            </a:r>
            <a:endParaRPr lang="en-US" baseline="-25000">
              <a:solidFill>
                <a:srgbClr val="000000"/>
              </a:solidFill>
            </a:endParaRPr>
          </a:p>
        </p:txBody>
      </p:sp>
      <p:sp>
        <p:nvSpPr>
          <p:cNvPr id="39963" name="TextBox 55"/>
          <p:cNvSpPr txBox="1">
            <a:spLocks noChangeArrowheads="1"/>
          </p:cNvSpPr>
          <p:nvPr/>
        </p:nvSpPr>
        <p:spPr bwMode="auto">
          <a:xfrm>
            <a:off x="3941763" y="3519488"/>
            <a:ext cx="333375" cy="368300"/>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1</a:t>
            </a:r>
            <a:endParaRPr lang="en-US" baseline="-25000">
              <a:solidFill>
                <a:srgbClr val="000000"/>
              </a:solidFill>
            </a:endParaRPr>
          </a:p>
        </p:txBody>
      </p:sp>
      <p:sp>
        <p:nvSpPr>
          <p:cNvPr id="39964" name="TextBox 56"/>
          <p:cNvSpPr txBox="1">
            <a:spLocks noChangeArrowheads="1"/>
          </p:cNvSpPr>
          <p:nvPr/>
        </p:nvSpPr>
        <p:spPr bwMode="auto">
          <a:xfrm>
            <a:off x="3941763" y="3159125"/>
            <a:ext cx="333375" cy="369888"/>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2</a:t>
            </a:r>
            <a:endParaRPr lang="en-US" baseline="-25000">
              <a:solidFill>
                <a:srgbClr val="000000"/>
              </a:solidFill>
            </a:endParaRPr>
          </a:p>
        </p:txBody>
      </p:sp>
      <p:sp>
        <p:nvSpPr>
          <p:cNvPr id="39965" name="TextBox 57"/>
          <p:cNvSpPr txBox="1">
            <a:spLocks noChangeArrowheads="1"/>
          </p:cNvSpPr>
          <p:nvPr/>
        </p:nvSpPr>
        <p:spPr bwMode="auto">
          <a:xfrm>
            <a:off x="5719763" y="3879850"/>
            <a:ext cx="363537" cy="368300"/>
          </a:xfrm>
          <a:prstGeom prst="rect">
            <a:avLst/>
          </a:prstGeom>
          <a:noFill/>
          <a:ln w="9525">
            <a:noFill/>
            <a:miter lim="800000"/>
            <a:headEnd/>
            <a:tailEnd/>
          </a:ln>
        </p:spPr>
        <p:txBody>
          <a:bodyPr wrap="none">
            <a:spAutoFit/>
          </a:bodyPr>
          <a:lstStyle/>
          <a:p>
            <a:r>
              <a:rPr lang="en-GB">
                <a:solidFill>
                  <a:srgbClr val="000000"/>
                </a:solidFill>
              </a:rPr>
              <a:t>O</a:t>
            </a:r>
            <a:endParaRPr lang="en-US" baseline="-25000">
              <a:solidFill>
                <a:srgbClr val="000000"/>
              </a:solidFill>
            </a:endParaRPr>
          </a:p>
        </p:txBody>
      </p:sp>
      <p:cxnSp>
        <p:nvCxnSpPr>
          <p:cNvPr id="39966" name="Straight Connector 60"/>
          <p:cNvCxnSpPr>
            <a:cxnSpLocks noChangeShapeType="1"/>
          </p:cNvCxnSpPr>
          <p:nvPr/>
        </p:nvCxnSpPr>
        <p:spPr bwMode="auto">
          <a:xfrm rot="10800000">
            <a:off x="2232025" y="2619375"/>
            <a:ext cx="1169988" cy="0"/>
          </a:xfrm>
          <a:prstGeom prst="line">
            <a:avLst/>
          </a:prstGeom>
          <a:noFill/>
          <a:ln w="19050" algn="ctr">
            <a:solidFill>
              <a:schemeClr val="tx1"/>
            </a:solidFill>
            <a:round/>
            <a:headEnd/>
            <a:tailEnd/>
          </a:ln>
        </p:spPr>
      </p:cxnSp>
      <p:cxnSp>
        <p:nvCxnSpPr>
          <p:cNvPr id="39967" name="Straight Connector 61"/>
          <p:cNvCxnSpPr>
            <a:cxnSpLocks noChangeShapeType="1"/>
          </p:cNvCxnSpPr>
          <p:nvPr/>
        </p:nvCxnSpPr>
        <p:spPr bwMode="auto">
          <a:xfrm rot="5400000">
            <a:off x="2951956" y="3069432"/>
            <a:ext cx="900113" cy="0"/>
          </a:xfrm>
          <a:prstGeom prst="line">
            <a:avLst/>
          </a:prstGeom>
          <a:noFill/>
          <a:ln w="19050" algn="ctr">
            <a:solidFill>
              <a:schemeClr val="tx1"/>
            </a:solidFill>
            <a:round/>
            <a:headEnd/>
            <a:tailEnd/>
          </a:ln>
        </p:spPr>
      </p:cxnSp>
      <p:sp>
        <p:nvSpPr>
          <p:cNvPr id="39968" name="Rectangle 65"/>
          <p:cNvSpPr>
            <a:spLocks noChangeArrowheads="1"/>
          </p:cNvSpPr>
          <p:nvPr/>
        </p:nvSpPr>
        <p:spPr bwMode="auto">
          <a:xfrm>
            <a:off x="1601788" y="2438400"/>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69" name="Straight Connector 66"/>
          <p:cNvCxnSpPr>
            <a:cxnSpLocks noChangeShapeType="1"/>
          </p:cNvCxnSpPr>
          <p:nvPr/>
        </p:nvCxnSpPr>
        <p:spPr bwMode="auto">
          <a:xfrm rot="16200000" flipH="1">
            <a:off x="1602582" y="2888456"/>
            <a:ext cx="88900" cy="90487"/>
          </a:xfrm>
          <a:prstGeom prst="line">
            <a:avLst/>
          </a:prstGeom>
          <a:noFill/>
          <a:ln w="19050" algn="ctr">
            <a:solidFill>
              <a:schemeClr val="tx1"/>
            </a:solidFill>
            <a:round/>
            <a:headEnd/>
            <a:tailEnd/>
          </a:ln>
        </p:spPr>
      </p:cxnSp>
      <p:cxnSp>
        <p:nvCxnSpPr>
          <p:cNvPr id="39970" name="Straight Connector 67"/>
          <p:cNvCxnSpPr>
            <a:cxnSpLocks noChangeShapeType="1"/>
          </p:cNvCxnSpPr>
          <p:nvPr/>
        </p:nvCxnSpPr>
        <p:spPr bwMode="auto">
          <a:xfrm rot="5400000">
            <a:off x="1601788" y="2978150"/>
            <a:ext cx="90488" cy="90487"/>
          </a:xfrm>
          <a:prstGeom prst="line">
            <a:avLst/>
          </a:prstGeom>
          <a:noFill/>
          <a:ln w="19050" algn="ctr">
            <a:solidFill>
              <a:schemeClr val="tx1"/>
            </a:solidFill>
            <a:round/>
            <a:headEnd/>
            <a:tailEnd/>
          </a:ln>
        </p:spPr>
      </p:cxnSp>
      <p:cxnSp>
        <p:nvCxnSpPr>
          <p:cNvPr id="39971" name="Straight Connector 68"/>
          <p:cNvCxnSpPr>
            <a:cxnSpLocks noChangeShapeType="1"/>
          </p:cNvCxnSpPr>
          <p:nvPr/>
        </p:nvCxnSpPr>
        <p:spPr bwMode="auto">
          <a:xfrm rot="10800000">
            <a:off x="1420813" y="2978150"/>
            <a:ext cx="180975" cy="0"/>
          </a:xfrm>
          <a:prstGeom prst="line">
            <a:avLst/>
          </a:prstGeom>
          <a:noFill/>
          <a:ln w="19050" algn="ctr">
            <a:solidFill>
              <a:srgbClr val="0066FF"/>
            </a:solidFill>
            <a:round/>
            <a:headEnd/>
            <a:tailEnd/>
          </a:ln>
        </p:spPr>
      </p:cxnSp>
      <p:cxnSp>
        <p:nvCxnSpPr>
          <p:cNvPr id="39972" name="Straight Connector 71"/>
          <p:cNvCxnSpPr>
            <a:cxnSpLocks noChangeShapeType="1"/>
          </p:cNvCxnSpPr>
          <p:nvPr/>
        </p:nvCxnSpPr>
        <p:spPr bwMode="auto">
          <a:xfrm rot="10800000">
            <a:off x="1241425" y="2619375"/>
            <a:ext cx="360363" cy="0"/>
          </a:xfrm>
          <a:prstGeom prst="line">
            <a:avLst/>
          </a:prstGeom>
          <a:noFill/>
          <a:ln w="19050" algn="ctr">
            <a:solidFill>
              <a:schemeClr val="tx1"/>
            </a:solidFill>
            <a:round/>
            <a:headEnd/>
            <a:tailEnd/>
          </a:ln>
        </p:spPr>
      </p:cxnSp>
      <p:sp>
        <p:nvSpPr>
          <p:cNvPr id="39973" name="TextBox 72"/>
          <p:cNvSpPr txBox="1">
            <a:spLocks noChangeArrowheads="1"/>
          </p:cNvSpPr>
          <p:nvPr/>
        </p:nvSpPr>
        <p:spPr bwMode="auto">
          <a:xfrm>
            <a:off x="1871663" y="2438400"/>
            <a:ext cx="363537" cy="369888"/>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74" name="TextBox 73"/>
          <p:cNvSpPr txBox="1">
            <a:spLocks noChangeArrowheads="1"/>
          </p:cNvSpPr>
          <p:nvPr/>
        </p:nvSpPr>
        <p:spPr bwMode="auto">
          <a:xfrm>
            <a:off x="1601788" y="2438400"/>
            <a:ext cx="363537" cy="369888"/>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sp>
        <p:nvSpPr>
          <p:cNvPr id="39975" name="Rectangle 85"/>
          <p:cNvSpPr>
            <a:spLocks noChangeArrowheads="1"/>
          </p:cNvSpPr>
          <p:nvPr/>
        </p:nvSpPr>
        <p:spPr bwMode="auto">
          <a:xfrm>
            <a:off x="1601788" y="3698875"/>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76" name="Straight Connector 86"/>
          <p:cNvCxnSpPr>
            <a:cxnSpLocks noChangeShapeType="1"/>
          </p:cNvCxnSpPr>
          <p:nvPr/>
        </p:nvCxnSpPr>
        <p:spPr bwMode="auto">
          <a:xfrm rot="16200000" flipH="1">
            <a:off x="1602582" y="4148931"/>
            <a:ext cx="88900" cy="90487"/>
          </a:xfrm>
          <a:prstGeom prst="line">
            <a:avLst/>
          </a:prstGeom>
          <a:noFill/>
          <a:ln w="19050" algn="ctr">
            <a:solidFill>
              <a:schemeClr val="tx1"/>
            </a:solidFill>
            <a:round/>
            <a:headEnd/>
            <a:tailEnd/>
          </a:ln>
        </p:spPr>
      </p:cxnSp>
      <p:cxnSp>
        <p:nvCxnSpPr>
          <p:cNvPr id="39977" name="Straight Connector 87"/>
          <p:cNvCxnSpPr>
            <a:cxnSpLocks noChangeShapeType="1"/>
          </p:cNvCxnSpPr>
          <p:nvPr/>
        </p:nvCxnSpPr>
        <p:spPr bwMode="auto">
          <a:xfrm rot="5400000">
            <a:off x="1601788" y="4238625"/>
            <a:ext cx="90488" cy="90487"/>
          </a:xfrm>
          <a:prstGeom prst="line">
            <a:avLst/>
          </a:prstGeom>
          <a:noFill/>
          <a:ln w="19050" algn="ctr">
            <a:solidFill>
              <a:schemeClr val="tx1"/>
            </a:solidFill>
            <a:round/>
            <a:headEnd/>
            <a:tailEnd/>
          </a:ln>
        </p:spPr>
      </p:cxnSp>
      <p:cxnSp>
        <p:nvCxnSpPr>
          <p:cNvPr id="39978" name="Straight Connector 89"/>
          <p:cNvCxnSpPr>
            <a:cxnSpLocks noChangeShapeType="1"/>
          </p:cNvCxnSpPr>
          <p:nvPr/>
        </p:nvCxnSpPr>
        <p:spPr bwMode="auto">
          <a:xfrm rot="10800000">
            <a:off x="1241425" y="3879850"/>
            <a:ext cx="360363" cy="0"/>
          </a:xfrm>
          <a:prstGeom prst="line">
            <a:avLst/>
          </a:prstGeom>
          <a:noFill/>
          <a:ln w="19050" algn="ctr">
            <a:solidFill>
              <a:schemeClr val="tx1"/>
            </a:solidFill>
            <a:round/>
            <a:headEnd/>
            <a:tailEnd/>
          </a:ln>
        </p:spPr>
      </p:cxnSp>
      <p:sp>
        <p:nvSpPr>
          <p:cNvPr id="39979" name="TextBox 90"/>
          <p:cNvSpPr txBox="1">
            <a:spLocks noChangeArrowheads="1"/>
          </p:cNvSpPr>
          <p:nvPr/>
        </p:nvSpPr>
        <p:spPr bwMode="auto">
          <a:xfrm>
            <a:off x="1871663" y="3698875"/>
            <a:ext cx="363537" cy="369888"/>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80" name="TextBox 91"/>
          <p:cNvSpPr txBox="1">
            <a:spLocks noChangeArrowheads="1"/>
          </p:cNvSpPr>
          <p:nvPr/>
        </p:nvSpPr>
        <p:spPr bwMode="auto">
          <a:xfrm>
            <a:off x="1601788" y="3698875"/>
            <a:ext cx="363537" cy="369888"/>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9981" name="Straight Connector 95"/>
          <p:cNvCxnSpPr>
            <a:cxnSpLocks noChangeShapeType="1"/>
          </p:cNvCxnSpPr>
          <p:nvPr/>
        </p:nvCxnSpPr>
        <p:spPr bwMode="auto">
          <a:xfrm rot="10800000">
            <a:off x="2232025" y="5049838"/>
            <a:ext cx="1169988" cy="0"/>
          </a:xfrm>
          <a:prstGeom prst="line">
            <a:avLst/>
          </a:prstGeom>
          <a:noFill/>
          <a:ln w="19050" algn="ctr">
            <a:solidFill>
              <a:schemeClr val="tx1"/>
            </a:solidFill>
            <a:round/>
            <a:headEnd/>
            <a:tailEnd/>
          </a:ln>
        </p:spPr>
      </p:cxnSp>
      <p:sp>
        <p:nvSpPr>
          <p:cNvPr id="39982" name="Rectangle 96"/>
          <p:cNvSpPr>
            <a:spLocks noChangeArrowheads="1"/>
          </p:cNvSpPr>
          <p:nvPr/>
        </p:nvSpPr>
        <p:spPr bwMode="auto">
          <a:xfrm>
            <a:off x="1601788" y="4868863"/>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83" name="Straight Connector 97"/>
          <p:cNvCxnSpPr>
            <a:cxnSpLocks noChangeShapeType="1"/>
          </p:cNvCxnSpPr>
          <p:nvPr/>
        </p:nvCxnSpPr>
        <p:spPr bwMode="auto">
          <a:xfrm rot="16200000" flipH="1">
            <a:off x="1602582" y="5318919"/>
            <a:ext cx="88900" cy="90487"/>
          </a:xfrm>
          <a:prstGeom prst="line">
            <a:avLst/>
          </a:prstGeom>
          <a:noFill/>
          <a:ln w="19050" algn="ctr">
            <a:solidFill>
              <a:schemeClr val="tx1"/>
            </a:solidFill>
            <a:round/>
            <a:headEnd/>
            <a:tailEnd/>
          </a:ln>
        </p:spPr>
      </p:cxnSp>
      <p:cxnSp>
        <p:nvCxnSpPr>
          <p:cNvPr id="39984" name="Straight Connector 98"/>
          <p:cNvCxnSpPr>
            <a:cxnSpLocks noChangeShapeType="1"/>
          </p:cNvCxnSpPr>
          <p:nvPr/>
        </p:nvCxnSpPr>
        <p:spPr bwMode="auto">
          <a:xfrm rot="5400000">
            <a:off x="1601788" y="5408613"/>
            <a:ext cx="90487" cy="90487"/>
          </a:xfrm>
          <a:prstGeom prst="line">
            <a:avLst/>
          </a:prstGeom>
          <a:noFill/>
          <a:ln w="19050" algn="ctr">
            <a:solidFill>
              <a:schemeClr val="tx1"/>
            </a:solidFill>
            <a:round/>
            <a:headEnd/>
            <a:tailEnd/>
          </a:ln>
        </p:spPr>
      </p:cxnSp>
      <p:cxnSp>
        <p:nvCxnSpPr>
          <p:cNvPr id="39985" name="Straight Connector 100"/>
          <p:cNvCxnSpPr>
            <a:cxnSpLocks noChangeShapeType="1"/>
          </p:cNvCxnSpPr>
          <p:nvPr/>
        </p:nvCxnSpPr>
        <p:spPr bwMode="auto">
          <a:xfrm rot="10800000">
            <a:off x="1241425" y="5049838"/>
            <a:ext cx="360363" cy="0"/>
          </a:xfrm>
          <a:prstGeom prst="line">
            <a:avLst/>
          </a:prstGeom>
          <a:noFill/>
          <a:ln w="19050" algn="ctr">
            <a:solidFill>
              <a:schemeClr val="tx1"/>
            </a:solidFill>
            <a:round/>
            <a:headEnd/>
            <a:tailEnd/>
          </a:ln>
        </p:spPr>
      </p:cxnSp>
      <p:sp>
        <p:nvSpPr>
          <p:cNvPr id="39986" name="TextBox 101"/>
          <p:cNvSpPr txBox="1">
            <a:spLocks noChangeArrowheads="1"/>
          </p:cNvSpPr>
          <p:nvPr/>
        </p:nvSpPr>
        <p:spPr bwMode="auto">
          <a:xfrm>
            <a:off x="1871663" y="4868863"/>
            <a:ext cx="363537" cy="369887"/>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87" name="TextBox 102"/>
          <p:cNvSpPr txBox="1">
            <a:spLocks noChangeArrowheads="1"/>
          </p:cNvSpPr>
          <p:nvPr/>
        </p:nvSpPr>
        <p:spPr bwMode="auto">
          <a:xfrm>
            <a:off x="1601788" y="4868863"/>
            <a:ext cx="363537" cy="369887"/>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9988" name="Straight Connector 104"/>
          <p:cNvCxnSpPr>
            <a:cxnSpLocks noChangeShapeType="1"/>
          </p:cNvCxnSpPr>
          <p:nvPr/>
        </p:nvCxnSpPr>
        <p:spPr bwMode="auto">
          <a:xfrm rot="5400000">
            <a:off x="3086894" y="4734719"/>
            <a:ext cx="630238" cy="0"/>
          </a:xfrm>
          <a:prstGeom prst="line">
            <a:avLst/>
          </a:prstGeom>
          <a:noFill/>
          <a:ln w="19050" algn="ctr">
            <a:solidFill>
              <a:schemeClr val="tx1"/>
            </a:solidFill>
            <a:round/>
            <a:headEnd/>
            <a:tailEnd/>
          </a:ln>
        </p:spPr>
      </p:cxnSp>
      <p:cxnSp>
        <p:nvCxnSpPr>
          <p:cNvPr id="39989" name="Straight Connector 109"/>
          <p:cNvCxnSpPr>
            <a:cxnSpLocks noChangeShapeType="1"/>
          </p:cNvCxnSpPr>
          <p:nvPr/>
        </p:nvCxnSpPr>
        <p:spPr bwMode="auto">
          <a:xfrm rot="5400000" flipH="1" flipV="1">
            <a:off x="-559593" y="3969544"/>
            <a:ext cx="3960812" cy="0"/>
          </a:xfrm>
          <a:prstGeom prst="line">
            <a:avLst/>
          </a:prstGeom>
          <a:noFill/>
          <a:ln w="19050" algn="ctr">
            <a:solidFill>
              <a:srgbClr val="0066FF"/>
            </a:solidFill>
            <a:round/>
            <a:headEnd/>
            <a:tailEnd/>
          </a:ln>
        </p:spPr>
      </p:cxnSp>
      <p:cxnSp>
        <p:nvCxnSpPr>
          <p:cNvPr id="39990" name="Straight Connector 111"/>
          <p:cNvCxnSpPr>
            <a:cxnSpLocks noChangeShapeType="1"/>
          </p:cNvCxnSpPr>
          <p:nvPr/>
        </p:nvCxnSpPr>
        <p:spPr bwMode="auto">
          <a:xfrm rot="10800000">
            <a:off x="1420813" y="4238625"/>
            <a:ext cx="180975" cy="0"/>
          </a:xfrm>
          <a:prstGeom prst="line">
            <a:avLst/>
          </a:prstGeom>
          <a:noFill/>
          <a:ln w="19050" algn="ctr">
            <a:solidFill>
              <a:srgbClr val="0066FF"/>
            </a:solidFill>
            <a:round/>
            <a:headEnd/>
            <a:tailEnd/>
          </a:ln>
        </p:spPr>
      </p:cxnSp>
      <p:cxnSp>
        <p:nvCxnSpPr>
          <p:cNvPr id="39991" name="Straight Connector 112"/>
          <p:cNvCxnSpPr>
            <a:cxnSpLocks noChangeShapeType="1"/>
          </p:cNvCxnSpPr>
          <p:nvPr/>
        </p:nvCxnSpPr>
        <p:spPr bwMode="auto">
          <a:xfrm rot="10800000">
            <a:off x="1420813" y="5408613"/>
            <a:ext cx="180975" cy="0"/>
          </a:xfrm>
          <a:prstGeom prst="line">
            <a:avLst/>
          </a:prstGeom>
          <a:noFill/>
          <a:ln w="19050" algn="ctr">
            <a:solidFill>
              <a:srgbClr val="0066FF"/>
            </a:solidFill>
            <a:round/>
            <a:headEnd/>
            <a:tailEnd/>
          </a:ln>
        </p:spPr>
      </p:cxnSp>
      <p:cxnSp>
        <p:nvCxnSpPr>
          <p:cNvPr id="39992" name="Straight Connector 113"/>
          <p:cNvCxnSpPr>
            <a:cxnSpLocks noChangeShapeType="1"/>
          </p:cNvCxnSpPr>
          <p:nvPr/>
        </p:nvCxnSpPr>
        <p:spPr bwMode="auto">
          <a:xfrm rot="10800000">
            <a:off x="6462713" y="4779963"/>
            <a:ext cx="179387" cy="0"/>
          </a:xfrm>
          <a:prstGeom prst="line">
            <a:avLst/>
          </a:prstGeom>
          <a:noFill/>
          <a:ln w="19050" algn="ctr">
            <a:solidFill>
              <a:srgbClr val="0066FF"/>
            </a:solidFill>
            <a:round/>
            <a:headEnd/>
            <a:tailEnd/>
          </a:ln>
        </p:spPr>
      </p:cxnSp>
      <p:cxnSp>
        <p:nvCxnSpPr>
          <p:cNvPr id="39993" name="Straight Connector 114"/>
          <p:cNvCxnSpPr>
            <a:cxnSpLocks noChangeShapeType="1"/>
          </p:cNvCxnSpPr>
          <p:nvPr/>
        </p:nvCxnSpPr>
        <p:spPr bwMode="auto">
          <a:xfrm rot="5400000" flipH="1" flipV="1">
            <a:off x="5877719" y="5364957"/>
            <a:ext cx="1169987" cy="0"/>
          </a:xfrm>
          <a:prstGeom prst="line">
            <a:avLst/>
          </a:prstGeom>
          <a:noFill/>
          <a:ln w="19050" algn="ctr">
            <a:solidFill>
              <a:srgbClr val="0066FF"/>
            </a:solidFill>
            <a:round/>
            <a:headEnd/>
            <a:tailEnd/>
          </a:ln>
        </p:spPr>
      </p:cxnSp>
      <p:cxnSp>
        <p:nvCxnSpPr>
          <p:cNvPr id="39994" name="Straight Connector 116"/>
          <p:cNvCxnSpPr>
            <a:cxnSpLocks noChangeShapeType="1"/>
          </p:cNvCxnSpPr>
          <p:nvPr/>
        </p:nvCxnSpPr>
        <p:spPr bwMode="auto">
          <a:xfrm>
            <a:off x="250825" y="5949950"/>
            <a:ext cx="6211888" cy="0"/>
          </a:xfrm>
          <a:prstGeom prst="line">
            <a:avLst/>
          </a:prstGeom>
          <a:noFill/>
          <a:ln w="19050" algn="ctr">
            <a:solidFill>
              <a:srgbClr val="0066FF"/>
            </a:solidFill>
            <a:round/>
            <a:headEnd/>
            <a:tailEnd/>
          </a:ln>
        </p:spPr>
      </p:cxnSp>
      <p:cxnSp>
        <p:nvCxnSpPr>
          <p:cNvPr id="39995" name="Straight Connector 119"/>
          <p:cNvCxnSpPr>
            <a:cxnSpLocks noChangeShapeType="1"/>
          </p:cNvCxnSpPr>
          <p:nvPr/>
        </p:nvCxnSpPr>
        <p:spPr bwMode="auto">
          <a:xfrm rot="10800000">
            <a:off x="161925" y="5859463"/>
            <a:ext cx="179388" cy="0"/>
          </a:xfrm>
          <a:prstGeom prst="line">
            <a:avLst/>
          </a:prstGeom>
          <a:noFill/>
          <a:ln w="19050" algn="ctr">
            <a:solidFill>
              <a:srgbClr val="0066FF"/>
            </a:solidFill>
            <a:round/>
            <a:headEnd/>
            <a:tailEnd/>
          </a:ln>
        </p:spPr>
      </p:cxnSp>
      <p:cxnSp>
        <p:nvCxnSpPr>
          <p:cNvPr id="39996" name="Straight Connector 121"/>
          <p:cNvCxnSpPr>
            <a:cxnSpLocks noChangeShapeType="1"/>
          </p:cNvCxnSpPr>
          <p:nvPr/>
        </p:nvCxnSpPr>
        <p:spPr bwMode="auto">
          <a:xfrm rot="10800000">
            <a:off x="341313" y="5680075"/>
            <a:ext cx="179387" cy="0"/>
          </a:xfrm>
          <a:prstGeom prst="line">
            <a:avLst/>
          </a:prstGeom>
          <a:noFill/>
          <a:ln w="19050" algn="ctr">
            <a:solidFill>
              <a:srgbClr val="0066FF"/>
            </a:solidFill>
            <a:round/>
            <a:headEnd/>
            <a:tailEnd/>
          </a:ln>
        </p:spPr>
      </p:cxnSp>
      <p:cxnSp>
        <p:nvCxnSpPr>
          <p:cNvPr id="39997" name="Straight Connector 122"/>
          <p:cNvCxnSpPr>
            <a:cxnSpLocks noChangeShapeType="1"/>
          </p:cNvCxnSpPr>
          <p:nvPr/>
        </p:nvCxnSpPr>
        <p:spPr bwMode="auto">
          <a:xfrm rot="5400000" flipH="1" flipV="1">
            <a:off x="251619" y="5769769"/>
            <a:ext cx="179388" cy="0"/>
          </a:xfrm>
          <a:prstGeom prst="line">
            <a:avLst/>
          </a:prstGeom>
          <a:noFill/>
          <a:ln w="19050" algn="ctr">
            <a:solidFill>
              <a:srgbClr val="0066FF"/>
            </a:solidFill>
            <a:round/>
            <a:headEnd/>
            <a:tailEnd/>
          </a:ln>
        </p:spPr>
      </p:cxnSp>
      <p:cxnSp>
        <p:nvCxnSpPr>
          <p:cNvPr id="39998" name="Straight Connector 125"/>
          <p:cNvCxnSpPr>
            <a:cxnSpLocks noChangeShapeType="1"/>
          </p:cNvCxnSpPr>
          <p:nvPr/>
        </p:nvCxnSpPr>
        <p:spPr bwMode="auto">
          <a:xfrm rot="5400000" flipH="1" flipV="1">
            <a:off x="431006" y="5769769"/>
            <a:ext cx="179388" cy="0"/>
          </a:xfrm>
          <a:prstGeom prst="line">
            <a:avLst/>
          </a:prstGeom>
          <a:noFill/>
          <a:ln w="19050" algn="ctr">
            <a:solidFill>
              <a:srgbClr val="0066FF"/>
            </a:solidFill>
            <a:round/>
            <a:headEnd/>
            <a:tailEnd/>
          </a:ln>
        </p:spPr>
      </p:cxnSp>
      <p:cxnSp>
        <p:nvCxnSpPr>
          <p:cNvPr id="39999" name="Straight Connector 126"/>
          <p:cNvCxnSpPr>
            <a:cxnSpLocks noChangeShapeType="1"/>
          </p:cNvCxnSpPr>
          <p:nvPr/>
        </p:nvCxnSpPr>
        <p:spPr bwMode="auto">
          <a:xfrm rot="10800000">
            <a:off x="520700" y="5859463"/>
            <a:ext cx="180975" cy="0"/>
          </a:xfrm>
          <a:prstGeom prst="line">
            <a:avLst/>
          </a:prstGeom>
          <a:noFill/>
          <a:ln w="19050" algn="ctr">
            <a:solidFill>
              <a:srgbClr val="0066FF"/>
            </a:solidFill>
            <a:round/>
            <a:headEnd/>
            <a:tailEnd/>
          </a:ln>
        </p:spPr>
      </p:cxnSp>
      <p:cxnSp>
        <p:nvCxnSpPr>
          <p:cNvPr id="40000" name="Straight Connector 127"/>
          <p:cNvCxnSpPr>
            <a:cxnSpLocks noChangeShapeType="1"/>
          </p:cNvCxnSpPr>
          <p:nvPr/>
        </p:nvCxnSpPr>
        <p:spPr bwMode="auto">
          <a:xfrm rot="10800000">
            <a:off x="701675" y="5680075"/>
            <a:ext cx="179388" cy="0"/>
          </a:xfrm>
          <a:prstGeom prst="line">
            <a:avLst/>
          </a:prstGeom>
          <a:noFill/>
          <a:ln w="19050" algn="ctr">
            <a:solidFill>
              <a:srgbClr val="0066FF"/>
            </a:solidFill>
            <a:round/>
            <a:headEnd/>
            <a:tailEnd/>
          </a:ln>
        </p:spPr>
      </p:cxnSp>
      <p:cxnSp>
        <p:nvCxnSpPr>
          <p:cNvPr id="40001" name="Straight Connector 128"/>
          <p:cNvCxnSpPr>
            <a:cxnSpLocks noChangeShapeType="1"/>
          </p:cNvCxnSpPr>
          <p:nvPr/>
        </p:nvCxnSpPr>
        <p:spPr bwMode="auto">
          <a:xfrm rot="5400000" flipH="1" flipV="1">
            <a:off x="611981" y="5769769"/>
            <a:ext cx="179388" cy="0"/>
          </a:xfrm>
          <a:prstGeom prst="line">
            <a:avLst/>
          </a:prstGeom>
          <a:noFill/>
          <a:ln w="19050" algn="ctr">
            <a:solidFill>
              <a:srgbClr val="0066FF"/>
            </a:solidFill>
            <a:round/>
            <a:headEnd/>
            <a:tailEnd/>
          </a:ln>
        </p:spPr>
      </p:cxnSp>
      <p:cxnSp>
        <p:nvCxnSpPr>
          <p:cNvPr id="40002" name="Straight Connector 129"/>
          <p:cNvCxnSpPr>
            <a:cxnSpLocks noChangeShapeType="1"/>
          </p:cNvCxnSpPr>
          <p:nvPr/>
        </p:nvCxnSpPr>
        <p:spPr bwMode="auto">
          <a:xfrm rot="5400000" flipH="1" flipV="1">
            <a:off x="791369" y="5769769"/>
            <a:ext cx="179388" cy="0"/>
          </a:xfrm>
          <a:prstGeom prst="line">
            <a:avLst/>
          </a:prstGeom>
          <a:noFill/>
          <a:ln w="19050" algn="ctr">
            <a:solidFill>
              <a:srgbClr val="0066FF"/>
            </a:solidFill>
            <a:round/>
            <a:headEnd/>
            <a:tailEnd/>
          </a:ln>
        </p:spPr>
      </p:cxnSp>
      <p:cxnSp>
        <p:nvCxnSpPr>
          <p:cNvPr id="40003" name="Straight Connector 130"/>
          <p:cNvCxnSpPr>
            <a:cxnSpLocks noChangeShapeType="1"/>
          </p:cNvCxnSpPr>
          <p:nvPr/>
        </p:nvCxnSpPr>
        <p:spPr bwMode="auto">
          <a:xfrm rot="10800000">
            <a:off x="881063" y="5859463"/>
            <a:ext cx="180975" cy="0"/>
          </a:xfrm>
          <a:prstGeom prst="line">
            <a:avLst/>
          </a:prstGeom>
          <a:noFill/>
          <a:ln w="19050" algn="ctr">
            <a:solidFill>
              <a:srgbClr val="0066FF"/>
            </a:solidFill>
            <a:round/>
            <a:headEnd/>
            <a:tailEnd/>
          </a:ln>
        </p:spPr>
      </p:cxnSp>
      <p:cxnSp>
        <p:nvCxnSpPr>
          <p:cNvPr id="40004" name="Straight Connector 131"/>
          <p:cNvCxnSpPr>
            <a:cxnSpLocks noChangeShapeType="1"/>
          </p:cNvCxnSpPr>
          <p:nvPr/>
        </p:nvCxnSpPr>
        <p:spPr bwMode="auto">
          <a:xfrm rot="10800000">
            <a:off x="2232025" y="1628775"/>
            <a:ext cx="4049713" cy="0"/>
          </a:xfrm>
          <a:prstGeom prst="line">
            <a:avLst/>
          </a:prstGeom>
          <a:noFill/>
          <a:ln w="19050" algn="ctr">
            <a:solidFill>
              <a:schemeClr val="tx1"/>
            </a:solidFill>
            <a:round/>
            <a:headEnd/>
            <a:tailEnd/>
          </a:ln>
        </p:spPr>
      </p:cxnSp>
      <p:sp>
        <p:nvSpPr>
          <p:cNvPr id="40005" name="Rectangle 132"/>
          <p:cNvSpPr>
            <a:spLocks noChangeArrowheads="1"/>
          </p:cNvSpPr>
          <p:nvPr/>
        </p:nvSpPr>
        <p:spPr bwMode="auto">
          <a:xfrm>
            <a:off x="1601788" y="1449388"/>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40006" name="Straight Connector 133"/>
          <p:cNvCxnSpPr>
            <a:cxnSpLocks noChangeShapeType="1"/>
          </p:cNvCxnSpPr>
          <p:nvPr/>
        </p:nvCxnSpPr>
        <p:spPr bwMode="auto">
          <a:xfrm rot="16200000" flipH="1">
            <a:off x="1601788" y="1898650"/>
            <a:ext cx="90488" cy="90487"/>
          </a:xfrm>
          <a:prstGeom prst="line">
            <a:avLst/>
          </a:prstGeom>
          <a:noFill/>
          <a:ln w="19050" algn="ctr">
            <a:solidFill>
              <a:schemeClr val="tx1"/>
            </a:solidFill>
            <a:round/>
            <a:headEnd/>
            <a:tailEnd/>
          </a:ln>
        </p:spPr>
      </p:cxnSp>
      <p:cxnSp>
        <p:nvCxnSpPr>
          <p:cNvPr id="40007" name="Straight Connector 134"/>
          <p:cNvCxnSpPr>
            <a:cxnSpLocks noChangeShapeType="1"/>
          </p:cNvCxnSpPr>
          <p:nvPr/>
        </p:nvCxnSpPr>
        <p:spPr bwMode="auto">
          <a:xfrm rot="5400000">
            <a:off x="1602582" y="1988344"/>
            <a:ext cx="88900" cy="90487"/>
          </a:xfrm>
          <a:prstGeom prst="line">
            <a:avLst/>
          </a:prstGeom>
          <a:noFill/>
          <a:ln w="19050" algn="ctr">
            <a:solidFill>
              <a:schemeClr val="tx1"/>
            </a:solidFill>
            <a:round/>
            <a:headEnd/>
            <a:tailEnd/>
          </a:ln>
        </p:spPr>
      </p:cxnSp>
      <p:cxnSp>
        <p:nvCxnSpPr>
          <p:cNvPr id="40008" name="Straight Connector 135"/>
          <p:cNvCxnSpPr>
            <a:cxnSpLocks noChangeShapeType="1"/>
          </p:cNvCxnSpPr>
          <p:nvPr/>
        </p:nvCxnSpPr>
        <p:spPr bwMode="auto">
          <a:xfrm rot="10800000">
            <a:off x="1420813" y="1989138"/>
            <a:ext cx="180975" cy="0"/>
          </a:xfrm>
          <a:prstGeom prst="line">
            <a:avLst/>
          </a:prstGeom>
          <a:noFill/>
          <a:ln w="19050" algn="ctr">
            <a:solidFill>
              <a:srgbClr val="0066FF"/>
            </a:solidFill>
            <a:round/>
            <a:headEnd/>
            <a:tailEnd/>
          </a:ln>
        </p:spPr>
      </p:cxnSp>
      <p:cxnSp>
        <p:nvCxnSpPr>
          <p:cNvPr id="40009" name="Straight Connector 136"/>
          <p:cNvCxnSpPr>
            <a:cxnSpLocks noChangeShapeType="1"/>
          </p:cNvCxnSpPr>
          <p:nvPr/>
        </p:nvCxnSpPr>
        <p:spPr bwMode="auto">
          <a:xfrm rot="10800000">
            <a:off x="1241425" y="1628775"/>
            <a:ext cx="360363" cy="0"/>
          </a:xfrm>
          <a:prstGeom prst="line">
            <a:avLst/>
          </a:prstGeom>
          <a:noFill/>
          <a:ln w="19050" algn="ctr">
            <a:solidFill>
              <a:schemeClr val="tx1"/>
            </a:solidFill>
            <a:round/>
            <a:headEnd/>
            <a:tailEnd/>
          </a:ln>
        </p:spPr>
      </p:cxnSp>
      <p:sp>
        <p:nvSpPr>
          <p:cNvPr id="40010" name="TextBox 137"/>
          <p:cNvSpPr txBox="1">
            <a:spLocks noChangeArrowheads="1"/>
          </p:cNvSpPr>
          <p:nvPr/>
        </p:nvSpPr>
        <p:spPr bwMode="auto">
          <a:xfrm>
            <a:off x="1871663" y="1449388"/>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40011" name="TextBox 138"/>
          <p:cNvSpPr txBox="1">
            <a:spLocks noChangeArrowheads="1"/>
          </p:cNvSpPr>
          <p:nvPr/>
        </p:nvSpPr>
        <p:spPr bwMode="auto">
          <a:xfrm>
            <a:off x="1601788" y="1449388"/>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40012" name="Straight Connector 140"/>
          <p:cNvCxnSpPr>
            <a:cxnSpLocks noChangeShapeType="1"/>
          </p:cNvCxnSpPr>
          <p:nvPr/>
        </p:nvCxnSpPr>
        <p:spPr bwMode="auto">
          <a:xfrm rot="5400000">
            <a:off x="5156200" y="2754313"/>
            <a:ext cx="2251075" cy="0"/>
          </a:xfrm>
          <a:prstGeom prst="line">
            <a:avLst/>
          </a:prstGeom>
          <a:noFill/>
          <a:ln w="19050" algn="ctr">
            <a:solidFill>
              <a:schemeClr val="tx1"/>
            </a:solidFill>
            <a:round/>
            <a:headEnd/>
            <a:tailEnd/>
          </a:ln>
        </p:spPr>
      </p:cxnSp>
      <p:sp>
        <p:nvSpPr>
          <p:cNvPr id="40013" name="TextBox 186"/>
          <p:cNvSpPr txBox="1">
            <a:spLocks noChangeArrowheads="1"/>
          </p:cNvSpPr>
          <p:nvPr/>
        </p:nvSpPr>
        <p:spPr bwMode="auto">
          <a:xfrm>
            <a:off x="2320925" y="1268413"/>
            <a:ext cx="903288" cy="369887"/>
          </a:xfrm>
          <a:prstGeom prst="rect">
            <a:avLst/>
          </a:prstGeom>
          <a:noFill/>
          <a:ln w="9525">
            <a:noFill/>
            <a:miter lim="800000"/>
            <a:headEnd/>
            <a:tailEnd/>
          </a:ln>
        </p:spPr>
        <p:txBody>
          <a:bodyPr wrap="none">
            <a:spAutoFit/>
          </a:bodyPr>
          <a:lstStyle/>
          <a:p>
            <a:r>
              <a:rPr lang="en-GB">
                <a:solidFill>
                  <a:srgbClr val="009900"/>
                </a:solidFill>
              </a:rPr>
              <a:t>Enable</a:t>
            </a:r>
            <a:endParaRPr lang="en-US">
              <a:solidFill>
                <a:srgbClr val="009900"/>
              </a:solidFill>
            </a:endParaRPr>
          </a:p>
        </p:txBody>
      </p:sp>
      <p:sp>
        <p:nvSpPr>
          <p:cNvPr id="40014" name="TextBox 187"/>
          <p:cNvSpPr txBox="1">
            <a:spLocks noChangeArrowheads="1"/>
          </p:cNvSpPr>
          <p:nvPr/>
        </p:nvSpPr>
        <p:spPr bwMode="auto">
          <a:xfrm>
            <a:off x="2411413" y="2259013"/>
            <a:ext cx="338137" cy="369887"/>
          </a:xfrm>
          <a:prstGeom prst="rect">
            <a:avLst/>
          </a:prstGeom>
          <a:noFill/>
          <a:ln w="9525">
            <a:noFill/>
            <a:miter lim="800000"/>
            <a:headEnd/>
            <a:tailEnd/>
          </a:ln>
        </p:spPr>
        <p:txBody>
          <a:bodyPr wrap="none">
            <a:spAutoFit/>
          </a:bodyPr>
          <a:lstStyle/>
          <a:p>
            <a:r>
              <a:rPr lang="en-GB">
                <a:solidFill>
                  <a:srgbClr val="009900"/>
                </a:solidFill>
              </a:rPr>
              <a:t>A</a:t>
            </a:r>
            <a:endParaRPr lang="en-US">
              <a:solidFill>
                <a:srgbClr val="009900"/>
              </a:solidFill>
            </a:endParaRPr>
          </a:p>
        </p:txBody>
      </p:sp>
      <p:sp>
        <p:nvSpPr>
          <p:cNvPr id="40015" name="TextBox 188"/>
          <p:cNvSpPr txBox="1">
            <a:spLocks noChangeArrowheads="1"/>
          </p:cNvSpPr>
          <p:nvPr/>
        </p:nvSpPr>
        <p:spPr bwMode="auto">
          <a:xfrm>
            <a:off x="2411413" y="3519488"/>
            <a:ext cx="338137" cy="368300"/>
          </a:xfrm>
          <a:prstGeom prst="rect">
            <a:avLst/>
          </a:prstGeom>
          <a:noFill/>
          <a:ln w="9525">
            <a:noFill/>
            <a:miter lim="800000"/>
            <a:headEnd/>
            <a:tailEnd/>
          </a:ln>
        </p:spPr>
        <p:txBody>
          <a:bodyPr wrap="none">
            <a:spAutoFit/>
          </a:bodyPr>
          <a:lstStyle/>
          <a:p>
            <a:r>
              <a:rPr lang="en-GB">
                <a:solidFill>
                  <a:srgbClr val="009900"/>
                </a:solidFill>
              </a:rPr>
              <a:t>B</a:t>
            </a:r>
            <a:endParaRPr lang="en-US">
              <a:solidFill>
                <a:srgbClr val="009900"/>
              </a:solidFill>
            </a:endParaRPr>
          </a:p>
        </p:txBody>
      </p:sp>
      <p:sp>
        <p:nvSpPr>
          <p:cNvPr id="40016" name="TextBox 189"/>
          <p:cNvSpPr txBox="1">
            <a:spLocks noChangeArrowheads="1"/>
          </p:cNvSpPr>
          <p:nvPr/>
        </p:nvSpPr>
        <p:spPr bwMode="auto">
          <a:xfrm>
            <a:off x="2405063" y="4689475"/>
            <a:ext cx="350837" cy="368300"/>
          </a:xfrm>
          <a:prstGeom prst="rect">
            <a:avLst/>
          </a:prstGeom>
          <a:noFill/>
          <a:ln w="9525">
            <a:noFill/>
            <a:miter lim="800000"/>
            <a:headEnd/>
            <a:tailEnd/>
          </a:ln>
        </p:spPr>
        <p:txBody>
          <a:bodyPr wrap="none">
            <a:spAutoFit/>
          </a:bodyPr>
          <a:lstStyle/>
          <a:p>
            <a:r>
              <a:rPr lang="en-GB">
                <a:solidFill>
                  <a:srgbClr val="009900"/>
                </a:solidFill>
              </a:rPr>
              <a:t>C</a:t>
            </a:r>
            <a:endParaRPr lang="en-US">
              <a:solidFill>
                <a:srgbClr val="009900"/>
              </a:solidFill>
            </a:endParaRPr>
          </a:p>
        </p:txBody>
      </p:sp>
      <p:sp>
        <p:nvSpPr>
          <p:cNvPr id="40017" name="TextBox 190"/>
          <p:cNvSpPr txBox="1">
            <a:spLocks noChangeArrowheads="1"/>
          </p:cNvSpPr>
          <p:nvPr/>
        </p:nvSpPr>
        <p:spPr bwMode="auto">
          <a:xfrm>
            <a:off x="7812088" y="3879850"/>
            <a:ext cx="352425" cy="368300"/>
          </a:xfrm>
          <a:prstGeom prst="rect">
            <a:avLst/>
          </a:prstGeom>
          <a:noFill/>
          <a:ln w="9525">
            <a:noFill/>
            <a:miter lim="800000"/>
            <a:headEnd/>
            <a:tailEnd/>
          </a:ln>
        </p:spPr>
        <p:txBody>
          <a:bodyPr wrap="none">
            <a:spAutoFit/>
          </a:bodyPr>
          <a:lstStyle/>
          <a:p>
            <a:r>
              <a:rPr lang="en-GB">
                <a:solidFill>
                  <a:srgbClr val="009900"/>
                </a:solidFill>
              </a:rPr>
              <a:t>X</a:t>
            </a:r>
            <a:endParaRPr lang="en-US">
              <a:solidFill>
                <a:srgbClr val="009900"/>
              </a:solidFill>
            </a:endParaRPr>
          </a:p>
        </p:txBody>
      </p:sp>
      <p:sp>
        <p:nvSpPr>
          <p:cNvPr id="40018" name="TextBox 191"/>
          <p:cNvSpPr txBox="1">
            <a:spLocks noChangeArrowheads="1"/>
          </p:cNvSpPr>
          <p:nvPr/>
        </p:nvSpPr>
        <p:spPr bwMode="auto">
          <a:xfrm>
            <a:off x="6243638" y="6038850"/>
            <a:ext cx="787400" cy="369888"/>
          </a:xfrm>
          <a:prstGeom prst="rect">
            <a:avLst/>
          </a:prstGeom>
          <a:noFill/>
          <a:ln w="9525">
            <a:noFill/>
            <a:miter lim="800000"/>
            <a:headEnd/>
            <a:tailEnd/>
          </a:ln>
        </p:spPr>
        <p:txBody>
          <a:bodyPr wrap="none">
            <a:spAutoFit/>
          </a:bodyPr>
          <a:lstStyle/>
          <a:p>
            <a:r>
              <a:rPr lang="en-GB">
                <a:solidFill>
                  <a:srgbClr val="009900"/>
                </a:solidFill>
              </a:rPr>
              <a:t>Reset</a:t>
            </a:r>
            <a:endParaRPr lang="en-US">
              <a:solidFill>
                <a:srgbClr val="009900"/>
              </a:solidFill>
            </a:endParaRPr>
          </a:p>
        </p:txBody>
      </p:sp>
      <p:grpSp>
        <p:nvGrpSpPr>
          <p:cNvPr id="2" name="Group 185"/>
          <p:cNvGrpSpPr>
            <a:grpSpLocks/>
          </p:cNvGrpSpPr>
          <p:nvPr/>
        </p:nvGrpSpPr>
        <p:grpSpPr bwMode="auto">
          <a:xfrm rot="-1688272">
            <a:off x="3243263" y="2963863"/>
            <a:ext cx="361950" cy="179387"/>
            <a:chOff x="7002324" y="5589288"/>
            <a:chExt cx="362429" cy="180024"/>
          </a:xfrm>
        </p:grpSpPr>
        <p:cxnSp>
          <p:nvCxnSpPr>
            <p:cNvPr id="40028" name="Straight Connector 123"/>
            <p:cNvCxnSpPr>
              <a:cxnSpLocks noChangeShapeType="1"/>
            </p:cNvCxnSpPr>
            <p:nvPr/>
          </p:nvCxnSpPr>
          <p:spPr bwMode="auto">
            <a:xfrm rot="10800000">
              <a:off x="7002324" y="5589288"/>
              <a:ext cx="360048" cy="0"/>
            </a:xfrm>
            <a:prstGeom prst="line">
              <a:avLst/>
            </a:prstGeom>
            <a:noFill/>
            <a:ln w="28575" algn="ctr">
              <a:solidFill>
                <a:srgbClr val="FF0000"/>
              </a:solidFill>
              <a:round/>
              <a:headEnd/>
              <a:tailEnd/>
            </a:ln>
          </p:spPr>
        </p:cxnSp>
        <p:sp>
          <p:nvSpPr>
            <p:cNvPr id="40029" name="Rectangle 182"/>
            <p:cNvSpPr>
              <a:spLocks noChangeArrowheads="1"/>
            </p:cNvSpPr>
            <p:nvPr/>
          </p:nvSpPr>
          <p:spPr bwMode="auto">
            <a:xfrm flipV="1">
              <a:off x="7004705" y="5610719"/>
              <a:ext cx="360048" cy="135730"/>
            </a:xfrm>
            <a:prstGeom prst="rect">
              <a:avLst/>
            </a:prstGeom>
            <a:solidFill>
              <a:schemeClr val="bg1"/>
            </a:solidFill>
            <a:ln w="19050" algn="ctr">
              <a:solidFill>
                <a:schemeClr val="bg1"/>
              </a:solidFill>
              <a:round/>
              <a:headEnd/>
              <a:tailEnd/>
            </a:ln>
          </p:spPr>
          <p:txBody>
            <a:bodyPr anchor="ctr"/>
            <a:lstStyle/>
            <a:p>
              <a:endParaRPr lang="en-US">
                <a:solidFill>
                  <a:srgbClr val="000000"/>
                </a:solidFill>
              </a:endParaRPr>
            </a:p>
          </p:txBody>
        </p:sp>
        <p:cxnSp>
          <p:nvCxnSpPr>
            <p:cNvPr id="40030" name="Straight Connector 184"/>
            <p:cNvCxnSpPr>
              <a:cxnSpLocks noChangeShapeType="1"/>
            </p:cNvCxnSpPr>
            <p:nvPr/>
          </p:nvCxnSpPr>
          <p:spPr bwMode="auto">
            <a:xfrm rot="10800000">
              <a:off x="7002324" y="5769312"/>
              <a:ext cx="360048" cy="0"/>
            </a:xfrm>
            <a:prstGeom prst="line">
              <a:avLst/>
            </a:prstGeom>
            <a:noFill/>
            <a:ln w="28575" algn="ctr">
              <a:solidFill>
                <a:srgbClr val="FF0000"/>
              </a:solidFill>
              <a:round/>
              <a:headEnd/>
              <a:tailEnd/>
            </a:ln>
          </p:spPr>
        </p:cxnSp>
      </p:grpSp>
      <p:sp>
        <p:nvSpPr>
          <p:cNvPr id="40020" name="Lightning Bolt 192"/>
          <p:cNvSpPr>
            <a:spLocks noChangeArrowheads="1"/>
          </p:cNvSpPr>
          <p:nvPr/>
        </p:nvSpPr>
        <p:spPr bwMode="auto">
          <a:xfrm rot="-172713">
            <a:off x="2806700" y="2552700"/>
            <a:ext cx="550863" cy="533400"/>
          </a:xfrm>
          <a:prstGeom prst="lightningBolt">
            <a:avLst/>
          </a:prstGeom>
          <a:solidFill>
            <a:srgbClr val="FFC000"/>
          </a:solidFill>
          <a:ln w="19050" algn="ctr">
            <a:solidFill>
              <a:schemeClr val="bg2"/>
            </a:solidFill>
            <a:round/>
            <a:headEnd/>
            <a:tailEnd/>
          </a:ln>
        </p:spPr>
        <p:txBody>
          <a:bodyPr anchor="ctr"/>
          <a:lstStyle/>
          <a:p>
            <a:endParaRPr lang="en-US">
              <a:solidFill>
                <a:srgbClr val="000000"/>
              </a:solidFill>
            </a:endParaRPr>
          </a:p>
        </p:txBody>
      </p:sp>
      <p:cxnSp>
        <p:nvCxnSpPr>
          <p:cNvPr id="40021" name="Straight Arrow Connector 141"/>
          <p:cNvCxnSpPr>
            <a:cxnSpLocks noChangeShapeType="1"/>
          </p:cNvCxnSpPr>
          <p:nvPr/>
        </p:nvCxnSpPr>
        <p:spPr bwMode="auto">
          <a:xfrm rot="10800000" flipV="1">
            <a:off x="6372225" y="1898650"/>
            <a:ext cx="539750" cy="287338"/>
          </a:xfrm>
          <a:prstGeom prst="straightConnector1">
            <a:avLst/>
          </a:prstGeom>
          <a:noFill/>
          <a:ln w="19050" algn="ctr">
            <a:solidFill>
              <a:schemeClr val="tx1"/>
            </a:solidFill>
            <a:round/>
            <a:headEnd/>
            <a:tailEnd type="arrow" w="med" len="med"/>
          </a:ln>
        </p:spPr>
      </p:cxnSp>
      <p:sp>
        <p:nvSpPr>
          <p:cNvPr id="40022" name="TextBox 142"/>
          <p:cNvSpPr txBox="1">
            <a:spLocks noChangeArrowheads="1"/>
          </p:cNvSpPr>
          <p:nvPr/>
        </p:nvSpPr>
        <p:spPr bwMode="auto">
          <a:xfrm>
            <a:off x="6911975" y="1538288"/>
            <a:ext cx="2070100" cy="646112"/>
          </a:xfrm>
          <a:prstGeom prst="rect">
            <a:avLst/>
          </a:prstGeom>
          <a:noFill/>
          <a:ln w="9525">
            <a:noFill/>
            <a:miter lim="800000"/>
            <a:headEnd/>
            <a:tailEnd/>
          </a:ln>
        </p:spPr>
        <p:txBody>
          <a:bodyPr>
            <a:spAutoFit/>
          </a:bodyPr>
          <a:lstStyle/>
          <a:p>
            <a:r>
              <a:rPr lang="en-GB">
                <a:solidFill>
                  <a:srgbClr val="000000"/>
                </a:solidFill>
              </a:rPr>
              <a:t>Can only matter if </a:t>
            </a:r>
          </a:p>
          <a:p>
            <a:r>
              <a:rPr lang="en-GB">
                <a:solidFill>
                  <a:srgbClr val="009900"/>
                </a:solidFill>
              </a:rPr>
              <a:t>Enable</a:t>
            </a:r>
            <a:r>
              <a:rPr lang="en-GB">
                <a:solidFill>
                  <a:srgbClr val="000000"/>
                </a:solidFill>
              </a:rPr>
              <a:t> = ‘1’</a:t>
            </a:r>
            <a:endParaRPr lang="en-US">
              <a:solidFill>
                <a:srgbClr val="000000"/>
              </a:solidFill>
            </a:endParaRPr>
          </a:p>
        </p:txBody>
      </p:sp>
      <p:cxnSp>
        <p:nvCxnSpPr>
          <p:cNvPr id="40023" name="Straight Arrow Connector 141"/>
          <p:cNvCxnSpPr>
            <a:cxnSpLocks noChangeShapeType="1"/>
          </p:cNvCxnSpPr>
          <p:nvPr/>
        </p:nvCxnSpPr>
        <p:spPr bwMode="auto">
          <a:xfrm rot="10800000">
            <a:off x="3492500" y="5049838"/>
            <a:ext cx="269875" cy="179387"/>
          </a:xfrm>
          <a:prstGeom prst="straightConnector1">
            <a:avLst/>
          </a:prstGeom>
          <a:noFill/>
          <a:ln w="19050" algn="ctr">
            <a:solidFill>
              <a:schemeClr val="tx1"/>
            </a:solidFill>
            <a:round/>
            <a:headEnd/>
            <a:tailEnd type="arrow" w="med" len="med"/>
          </a:ln>
        </p:spPr>
      </p:cxnSp>
      <p:sp>
        <p:nvSpPr>
          <p:cNvPr id="40024" name="TextBox 142"/>
          <p:cNvSpPr txBox="1">
            <a:spLocks noChangeArrowheads="1"/>
          </p:cNvSpPr>
          <p:nvPr/>
        </p:nvSpPr>
        <p:spPr bwMode="auto">
          <a:xfrm>
            <a:off x="3762375" y="5138738"/>
            <a:ext cx="2070100" cy="646112"/>
          </a:xfrm>
          <a:prstGeom prst="rect">
            <a:avLst/>
          </a:prstGeom>
          <a:noFill/>
          <a:ln w="9525">
            <a:noFill/>
            <a:miter lim="800000"/>
            <a:headEnd/>
            <a:tailEnd/>
          </a:ln>
        </p:spPr>
        <p:txBody>
          <a:bodyPr>
            <a:spAutoFit/>
          </a:bodyPr>
          <a:lstStyle/>
          <a:p>
            <a:r>
              <a:rPr lang="en-GB">
                <a:solidFill>
                  <a:srgbClr val="000000"/>
                </a:solidFill>
              </a:rPr>
              <a:t>Can only matter if </a:t>
            </a:r>
            <a:r>
              <a:rPr lang="en-GB">
                <a:solidFill>
                  <a:srgbClr val="009900"/>
                </a:solidFill>
              </a:rPr>
              <a:t>B</a:t>
            </a:r>
            <a:r>
              <a:rPr lang="en-GB">
                <a:solidFill>
                  <a:srgbClr val="000000"/>
                </a:solidFill>
              </a:rPr>
              <a:t> = ‘0’ and</a:t>
            </a:r>
            <a:r>
              <a:rPr lang="en-GB">
                <a:solidFill>
                  <a:srgbClr val="009900"/>
                </a:solidFill>
              </a:rPr>
              <a:t> C</a:t>
            </a:r>
            <a:r>
              <a:rPr lang="en-GB">
                <a:solidFill>
                  <a:srgbClr val="000000"/>
                </a:solidFill>
              </a:rPr>
              <a:t> = ‘1’</a:t>
            </a:r>
            <a:endParaRPr lang="en-US">
              <a:solidFill>
                <a:srgbClr val="000000"/>
              </a:solidFill>
            </a:endParaRPr>
          </a:p>
        </p:txBody>
      </p:sp>
      <p:cxnSp>
        <p:nvCxnSpPr>
          <p:cNvPr id="40025" name="Straight Arrow Connector 141"/>
          <p:cNvCxnSpPr>
            <a:cxnSpLocks noChangeShapeType="1"/>
          </p:cNvCxnSpPr>
          <p:nvPr/>
        </p:nvCxnSpPr>
        <p:spPr bwMode="auto">
          <a:xfrm rot="16200000" flipV="1">
            <a:off x="3041650" y="4329113"/>
            <a:ext cx="1169988" cy="449262"/>
          </a:xfrm>
          <a:prstGeom prst="straightConnector1">
            <a:avLst/>
          </a:prstGeom>
          <a:noFill/>
          <a:ln w="19050" algn="ctr">
            <a:solidFill>
              <a:schemeClr val="tx1"/>
            </a:solidFill>
            <a:round/>
            <a:headEnd/>
            <a:tailEnd type="arrow" w="med" len="med"/>
          </a:ln>
        </p:spPr>
      </p:cxnSp>
      <p:cxnSp>
        <p:nvCxnSpPr>
          <p:cNvPr id="40026" name="Straight Arrow Connector 141"/>
          <p:cNvCxnSpPr>
            <a:cxnSpLocks noChangeShapeType="1"/>
          </p:cNvCxnSpPr>
          <p:nvPr/>
        </p:nvCxnSpPr>
        <p:spPr bwMode="auto">
          <a:xfrm rot="10800000" flipV="1">
            <a:off x="7272338" y="5589588"/>
            <a:ext cx="450850" cy="285750"/>
          </a:xfrm>
          <a:prstGeom prst="straightConnector1">
            <a:avLst/>
          </a:prstGeom>
          <a:noFill/>
          <a:ln w="19050" algn="ctr">
            <a:solidFill>
              <a:schemeClr val="tx1"/>
            </a:solidFill>
            <a:round/>
            <a:headEnd/>
            <a:tailEnd type="arrow" w="med" len="med"/>
          </a:ln>
        </p:spPr>
      </p:cxnSp>
      <p:sp>
        <p:nvSpPr>
          <p:cNvPr id="40027" name="TextBox 142"/>
          <p:cNvSpPr txBox="1">
            <a:spLocks noChangeArrowheads="1"/>
          </p:cNvSpPr>
          <p:nvPr/>
        </p:nvSpPr>
        <p:spPr bwMode="auto">
          <a:xfrm>
            <a:off x="7451725" y="5229225"/>
            <a:ext cx="1530350" cy="923925"/>
          </a:xfrm>
          <a:prstGeom prst="rect">
            <a:avLst/>
          </a:prstGeom>
          <a:noFill/>
          <a:ln w="9525">
            <a:noFill/>
            <a:miter lim="800000"/>
            <a:headEnd/>
            <a:tailEnd/>
          </a:ln>
        </p:spPr>
        <p:txBody>
          <a:bodyPr>
            <a:spAutoFit/>
          </a:bodyPr>
          <a:lstStyle/>
          <a:p>
            <a:r>
              <a:rPr lang="en-GB">
                <a:solidFill>
                  <a:srgbClr val="000000"/>
                </a:solidFill>
              </a:rPr>
              <a:t>Can only matter if </a:t>
            </a:r>
          </a:p>
          <a:p>
            <a:r>
              <a:rPr lang="en-GB">
                <a:solidFill>
                  <a:srgbClr val="009900"/>
                </a:solidFill>
              </a:rPr>
              <a:t>Reset</a:t>
            </a:r>
            <a:r>
              <a:rPr lang="en-GB">
                <a:solidFill>
                  <a:srgbClr val="000000"/>
                </a:solidFill>
              </a:rPr>
              <a:t> = ‘0’</a:t>
            </a:r>
            <a:endParaRPr lang="en-US">
              <a:solidFill>
                <a:srgbClr val="000000"/>
              </a:solidFill>
            </a:endParaRPr>
          </a:p>
        </p:txBody>
      </p:sp>
      <p:sp>
        <p:nvSpPr>
          <p:cNvPr id="95" name="TextBox 16"/>
          <p:cNvSpPr txBox="1">
            <a:spLocks noChangeArrowheads="1"/>
          </p:cNvSpPr>
          <p:nvPr/>
        </p:nvSpPr>
        <p:spPr bwMode="auto">
          <a:xfrm>
            <a:off x="5026833" y="3325805"/>
            <a:ext cx="620684" cy="369332"/>
          </a:xfrm>
          <a:prstGeom prst="rect">
            <a:avLst/>
          </a:prstGeom>
          <a:noFill/>
          <a:ln w="9525">
            <a:noFill/>
            <a:miter lim="800000"/>
            <a:headEnd/>
            <a:tailEnd/>
          </a:ln>
        </p:spPr>
        <p:txBody>
          <a:bodyPr wrap="none">
            <a:spAutoFit/>
          </a:bodyPr>
          <a:lstStyle/>
          <a:p>
            <a:r>
              <a:rPr lang="en-GB" dirty="0" smtClean="0">
                <a:solidFill>
                  <a:srgbClr val="000000"/>
                </a:solidFill>
              </a:rPr>
              <a:t>LUT</a:t>
            </a:r>
            <a:endParaRPr lang="en-US" dirty="0">
              <a:solidFill>
                <a:srgbClr val="000000"/>
              </a:solidFill>
            </a:endParaRPr>
          </a:p>
        </p:txBody>
      </p:sp>
      <p:cxnSp>
        <p:nvCxnSpPr>
          <p:cNvPr id="96" name="Straight Arrow Connector 141"/>
          <p:cNvCxnSpPr>
            <a:cxnSpLocks noChangeShapeType="1"/>
          </p:cNvCxnSpPr>
          <p:nvPr/>
        </p:nvCxnSpPr>
        <p:spPr bwMode="auto">
          <a:xfrm rot="10800000" flipV="1">
            <a:off x="3234520" y="2280863"/>
            <a:ext cx="539750" cy="287338"/>
          </a:xfrm>
          <a:prstGeom prst="straightConnector1">
            <a:avLst/>
          </a:prstGeom>
          <a:noFill/>
          <a:ln w="19050" algn="ctr">
            <a:solidFill>
              <a:schemeClr val="tx1"/>
            </a:solidFill>
            <a:round/>
            <a:headEnd/>
            <a:tailEnd type="arrow" w="med" len="med"/>
          </a:ln>
        </p:spPr>
      </p:cxnSp>
      <p:sp>
        <p:nvSpPr>
          <p:cNvPr id="97" name="TextBox 142"/>
          <p:cNvSpPr txBox="1">
            <a:spLocks noChangeArrowheads="1"/>
          </p:cNvSpPr>
          <p:nvPr/>
        </p:nvSpPr>
        <p:spPr bwMode="auto">
          <a:xfrm>
            <a:off x="3774270" y="1920501"/>
            <a:ext cx="2070100" cy="646331"/>
          </a:xfrm>
          <a:prstGeom prst="rect">
            <a:avLst/>
          </a:prstGeom>
          <a:noFill/>
          <a:ln w="9525">
            <a:noFill/>
            <a:miter lim="800000"/>
            <a:headEnd/>
            <a:tailEnd/>
          </a:ln>
        </p:spPr>
        <p:txBody>
          <a:bodyPr>
            <a:spAutoFit/>
          </a:bodyPr>
          <a:lstStyle/>
          <a:p>
            <a:r>
              <a:rPr lang="en-GB" dirty="0">
                <a:solidFill>
                  <a:srgbClr val="000000"/>
                </a:solidFill>
              </a:rPr>
              <a:t>Can only matter if </a:t>
            </a:r>
          </a:p>
          <a:p>
            <a:r>
              <a:rPr lang="en-GB" dirty="0" smtClean="0">
                <a:solidFill>
                  <a:srgbClr val="009900"/>
                </a:solidFill>
              </a:rPr>
              <a:t>A</a:t>
            </a:r>
            <a:r>
              <a:rPr lang="en-GB" dirty="0" smtClean="0">
                <a:solidFill>
                  <a:srgbClr val="000000"/>
                </a:solidFill>
              </a:rPr>
              <a:t> changes state</a:t>
            </a:r>
            <a:endParaRPr lang="en-US" dirty="0">
              <a:solidFill>
                <a:srgbClr val="000000"/>
              </a:solidFill>
            </a:endParaRPr>
          </a:p>
        </p:txBody>
      </p:sp>
    </p:spTree>
    <p:extLst>
      <p:ext uri="{BB962C8B-B14F-4D97-AF65-F5344CB8AC3E}">
        <p14:creationId xmlns:p14="http://schemas.microsoft.com/office/powerpoint/2010/main" val="122051346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p:cNvSpPr>
          <p:nvPr>
            <p:ph type="title"/>
          </p:nvPr>
        </p:nvSpPr>
        <p:spPr>
          <a:xfrm>
            <a:off x="457200" y="277813"/>
            <a:ext cx="7894638" cy="865187"/>
          </a:xfrm>
        </p:spPr>
        <p:txBody>
          <a:bodyPr/>
          <a:lstStyle/>
          <a:p>
            <a:r>
              <a:rPr lang="en-GB" smtClean="0"/>
              <a:t>What Happens to ‘X’.....</a:t>
            </a:r>
            <a:endParaRPr lang="en-US" smtClean="0"/>
          </a:p>
        </p:txBody>
      </p:sp>
      <p:sp>
        <p:nvSpPr>
          <p:cNvPr id="39939" name="Slide Number Placeholder 3"/>
          <p:cNvSpPr>
            <a:spLocks noGrp="1"/>
          </p:cNvSpPr>
          <p:nvPr>
            <p:ph type="sldNum" sz="quarter" idx="10"/>
          </p:nvPr>
        </p:nvSpPr>
        <p:spPr>
          <a:noFill/>
        </p:spPr>
        <p:txBody>
          <a:bodyPr/>
          <a:lstStyle/>
          <a:p>
            <a:r>
              <a:rPr>
                <a:solidFill>
                  <a:srgbClr val="000000"/>
                </a:solidFill>
              </a:rPr>
              <a:t>Page </a:t>
            </a:r>
            <a:fld id="{901A2472-892A-49DA-8C3F-4274D4BFC900}" type="slidenum">
              <a:rPr>
                <a:solidFill>
                  <a:srgbClr val="000000"/>
                </a:solidFill>
              </a:rPr>
              <a:pPr/>
              <a:t>22</a:t>
            </a:fld>
            <a:endParaRPr>
              <a:solidFill>
                <a:srgbClr val="000000"/>
              </a:solidFill>
            </a:endParaRPr>
          </a:p>
        </p:txBody>
      </p:sp>
      <p:sp>
        <p:nvSpPr>
          <p:cNvPr id="39940" name="Rectangle 4"/>
          <p:cNvSpPr>
            <a:spLocks noChangeArrowheads="1"/>
          </p:cNvSpPr>
          <p:nvPr/>
        </p:nvSpPr>
        <p:spPr bwMode="auto">
          <a:xfrm>
            <a:off x="6642100" y="3698875"/>
            <a:ext cx="990600" cy="1350963"/>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41" name="Straight Connector 6"/>
          <p:cNvCxnSpPr>
            <a:cxnSpLocks noChangeShapeType="1"/>
          </p:cNvCxnSpPr>
          <p:nvPr/>
        </p:nvCxnSpPr>
        <p:spPr bwMode="auto">
          <a:xfrm rot="16200000" flipH="1">
            <a:off x="6642100" y="4689475"/>
            <a:ext cx="90488" cy="90488"/>
          </a:xfrm>
          <a:prstGeom prst="line">
            <a:avLst/>
          </a:prstGeom>
          <a:noFill/>
          <a:ln w="19050" algn="ctr">
            <a:solidFill>
              <a:schemeClr val="tx1"/>
            </a:solidFill>
            <a:round/>
            <a:headEnd/>
            <a:tailEnd/>
          </a:ln>
        </p:spPr>
      </p:cxnSp>
      <p:cxnSp>
        <p:nvCxnSpPr>
          <p:cNvPr id="39942" name="Straight Connector 8"/>
          <p:cNvCxnSpPr>
            <a:cxnSpLocks noChangeShapeType="1"/>
          </p:cNvCxnSpPr>
          <p:nvPr/>
        </p:nvCxnSpPr>
        <p:spPr bwMode="auto">
          <a:xfrm rot="5400000">
            <a:off x="6642894" y="4779169"/>
            <a:ext cx="88900" cy="90488"/>
          </a:xfrm>
          <a:prstGeom prst="line">
            <a:avLst/>
          </a:prstGeom>
          <a:noFill/>
          <a:ln w="19050" algn="ctr">
            <a:solidFill>
              <a:schemeClr val="tx1"/>
            </a:solidFill>
            <a:round/>
            <a:headEnd/>
            <a:tailEnd/>
          </a:ln>
        </p:spPr>
      </p:cxnSp>
      <p:cxnSp>
        <p:nvCxnSpPr>
          <p:cNvPr id="39943" name="Straight Connector 15"/>
          <p:cNvCxnSpPr>
            <a:cxnSpLocks noChangeShapeType="1"/>
          </p:cNvCxnSpPr>
          <p:nvPr/>
        </p:nvCxnSpPr>
        <p:spPr bwMode="auto">
          <a:xfrm rot="10800000">
            <a:off x="6281738" y="3879850"/>
            <a:ext cx="360362" cy="0"/>
          </a:xfrm>
          <a:prstGeom prst="line">
            <a:avLst/>
          </a:prstGeom>
          <a:noFill/>
          <a:ln w="19050" algn="ctr">
            <a:solidFill>
              <a:schemeClr val="tx1"/>
            </a:solidFill>
            <a:round/>
            <a:headEnd/>
            <a:tailEnd/>
          </a:ln>
        </p:spPr>
      </p:cxnSp>
      <p:sp>
        <p:nvSpPr>
          <p:cNvPr id="39944" name="TextBox 16"/>
          <p:cNvSpPr txBox="1">
            <a:spLocks noChangeArrowheads="1"/>
          </p:cNvSpPr>
          <p:nvPr/>
        </p:nvSpPr>
        <p:spPr bwMode="auto">
          <a:xfrm>
            <a:off x="6667500" y="3702050"/>
            <a:ext cx="506413" cy="368300"/>
          </a:xfrm>
          <a:prstGeom prst="rect">
            <a:avLst/>
          </a:prstGeom>
          <a:noFill/>
          <a:ln w="9525">
            <a:noFill/>
            <a:miter lim="800000"/>
            <a:headEnd/>
            <a:tailEnd/>
          </a:ln>
        </p:spPr>
        <p:txBody>
          <a:bodyPr wrap="none">
            <a:spAutoFit/>
          </a:bodyPr>
          <a:lstStyle/>
          <a:p>
            <a:r>
              <a:rPr lang="en-GB">
                <a:solidFill>
                  <a:srgbClr val="000000"/>
                </a:solidFill>
              </a:rPr>
              <a:t>CE</a:t>
            </a:r>
            <a:endParaRPr lang="en-US">
              <a:solidFill>
                <a:srgbClr val="000000"/>
              </a:solidFill>
            </a:endParaRPr>
          </a:p>
        </p:txBody>
      </p:sp>
      <p:sp>
        <p:nvSpPr>
          <p:cNvPr id="39945" name="TextBox 18"/>
          <p:cNvSpPr txBox="1">
            <a:spLocks noChangeArrowheads="1"/>
          </p:cNvSpPr>
          <p:nvPr/>
        </p:nvSpPr>
        <p:spPr bwMode="auto">
          <a:xfrm>
            <a:off x="7272338" y="4059238"/>
            <a:ext cx="363537" cy="369887"/>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46" name="TextBox 19"/>
          <p:cNvSpPr txBox="1">
            <a:spLocks noChangeArrowheads="1"/>
          </p:cNvSpPr>
          <p:nvPr/>
        </p:nvSpPr>
        <p:spPr bwMode="auto">
          <a:xfrm>
            <a:off x="6642100" y="4059238"/>
            <a:ext cx="365125" cy="369887"/>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9947" name="Straight Connector 20"/>
          <p:cNvCxnSpPr>
            <a:cxnSpLocks noChangeShapeType="1"/>
          </p:cNvCxnSpPr>
          <p:nvPr/>
        </p:nvCxnSpPr>
        <p:spPr bwMode="auto">
          <a:xfrm rot="10800000">
            <a:off x="7632700" y="4238625"/>
            <a:ext cx="630238" cy="0"/>
          </a:xfrm>
          <a:prstGeom prst="line">
            <a:avLst/>
          </a:prstGeom>
          <a:noFill/>
          <a:ln w="19050" algn="ctr">
            <a:solidFill>
              <a:schemeClr val="tx1"/>
            </a:solidFill>
            <a:round/>
            <a:headEnd/>
            <a:tailEnd/>
          </a:ln>
        </p:spPr>
      </p:cxnSp>
      <p:cxnSp>
        <p:nvCxnSpPr>
          <p:cNvPr id="39948" name="Straight Connector 21"/>
          <p:cNvCxnSpPr>
            <a:cxnSpLocks noChangeShapeType="1"/>
          </p:cNvCxnSpPr>
          <p:nvPr/>
        </p:nvCxnSpPr>
        <p:spPr bwMode="auto">
          <a:xfrm rot="10800000">
            <a:off x="6192838" y="6399213"/>
            <a:ext cx="989012" cy="0"/>
          </a:xfrm>
          <a:prstGeom prst="line">
            <a:avLst/>
          </a:prstGeom>
          <a:noFill/>
          <a:ln w="19050" algn="ctr">
            <a:solidFill>
              <a:schemeClr val="tx1"/>
            </a:solidFill>
            <a:round/>
            <a:headEnd/>
            <a:tailEnd/>
          </a:ln>
        </p:spPr>
      </p:cxnSp>
      <p:sp>
        <p:nvSpPr>
          <p:cNvPr id="39949" name="TextBox 22"/>
          <p:cNvSpPr txBox="1">
            <a:spLocks noChangeArrowheads="1"/>
          </p:cNvSpPr>
          <p:nvPr/>
        </p:nvSpPr>
        <p:spPr bwMode="auto">
          <a:xfrm>
            <a:off x="7002463" y="4689475"/>
            <a:ext cx="363537" cy="368300"/>
          </a:xfrm>
          <a:prstGeom prst="rect">
            <a:avLst/>
          </a:prstGeom>
          <a:noFill/>
          <a:ln w="9525">
            <a:noFill/>
            <a:miter lim="800000"/>
            <a:headEnd/>
            <a:tailEnd/>
          </a:ln>
        </p:spPr>
        <p:txBody>
          <a:bodyPr wrap="none">
            <a:spAutoFit/>
          </a:bodyPr>
          <a:lstStyle/>
          <a:p>
            <a:r>
              <a:rPr lang="en-GB">
                <a:solidFill>
                  <a:srgbClr val="000000"/>
                </a:solidFill>
              </a:rPr>
              <a:t>R</a:t>
            </a:r>
            <a:endParaRPr lang="en-US">
              <a:solidFill>
                <a:srgbClr val="000000"/>
              </a:solidFill>
            </a:endParaRPr>
          </a:p>
        </p:txBody>
      </p:sp>
      <p:cxnSp>
        <p:nvCxnSpPr>
          <p:cNvPr id="39950" name="Straight Connector 23"/>
          <p:cNvCxnSpPr>
            <a:cxnSpLocks noChangeShapeType="1"/>
          </p:cNvCxnSpPr>
          <p:nvPr/>
        </p:nvCxnSpPr>
        <p:spPr bwMode="auto">
          <a:xfrm rot="5400000">
            <a:off x="6507162" y="5724526"/>
            <a:ext cx="1349375" cy="0"/>
          </a:xfrm>
          <a:prstGeom prst="line">
            <a:avLst/>
          </a:prstGeom>
          <a:noFill/>
          <a:ln w="19050" algn="ctr">
            <a:solidFill>
              <a:schemeClr val="tx1"/>
            </a:solidFill>
            <a:round/>
            <a:headEnd/>
            <a:tailEnd/>
          </a:ln>
        </p:spPr>
      </p:cxnSp>
      <p:sp>
        <p:nvSpPr>
          <p:cNvPr id="27" name="Arc 26"/>
          <p:cNvSpPr/>
          <p:nvPr/>
        </p:nvSpPr>
        <p:spPr bwMode="auto">
          <a:xfrm>
            <a:off x="3851275" y="3429000"/>
            <a:ext cx="900113" cy="539750"/>
          </a:xfrm>
          <a:prstGeom prst="arc">
            <a:avLst>
              <a:gd name="adj1" fmla="val 16200000"/>
              <a:gd name="adj2" fmla="val 5398746"/>
            </a:avLst>
          </a:prstGeom>
          <a:noFill/>
          <a:ln w="19050" cap="flat" cmpd="sng" algn="ctr">
            <a:solidFill>
              <a:schemeClr val="tx1"/>
            </a:solidFill>
            <a:prstDash val="solid"/>
            <a:round/>
            <a:headEnd type="none" w="med" len="med"/>
            <a:tailEnd type="none" w="med" len="med"/>
          </a:ln>
          <a:effectLst/>
        </p:spPr>
        <p:txBody>
          <a:bodyPr anchor="ctr"/>
          <a:lstStyle/>
          <a:p>
            <a:pPr>
              <a:defRPr/>
            </a:pPr>
            <a:endParaRPr lang="en-US">
              <a:solidFill>
                <a:srgbClr val="000000"/>
              </a:solidFill>
            </a:endParaRPr>
          </a:p>
        </p:txBody>
      </p:sp>
      <p:sp>
        <p:nvSpPr>
          <p:cNvPr id="39952" name="Flowchart: Delay 27"/>
          <p:cNvSpPr>
            <a:spLocks noChangeArrowheads="1"/>
          </p:cNvSpPr>
          <p:nvPr/>
        </p:nvSpPr>
        <p:spPr bwMode="auto">
          <a:xfrm>
            <a:off x="5111750" y="3968750"/>
            <a:ext cx="450850" cy="539750"/>
          </a:xfrm>
          <a:prstGeom prst="flowChartDelay">
            <a:avLst/>
          </a:prstGeom>
          <a:noFill/>
          <a:ln w="19050" algn="ctr">
            <a:solidFill>
              <a:schemeClr val="tx1"/>
            </a:solidFill>
            <a:round/>
            <a:headEnd/>
            <a:tailEnd/>
          </a:ln>
        </p:spPr>
        <p:txBody>
          <a:bodyPr anchor="ctr"/>
          <a:lstStyle/>
          <a:p>
            <a:endParaRPr lang="en-US">
              <a:solidFill>
                <a:srgbClr val="000000"/>
              </a:solidFill>
            </a:endParaRPr>
          </a:p>
        </p:txBody>
      </p:sp>
      <p:cxnSp>
        <p:nvCxnSpPr>
          <p:cNvPr id="39953" name="Straight Connector 29"/>
          <p:cNvCxnSpPr>
            <a:cxnSpLocks noChangeShapeType="1"/>
          </p:cNvCxnSpPr>
          <p:nvPr/>
        </p:nvCxnSpPr>
        <p:spPr bwMode="auto">
          <a:xfrm rot="10800000">
            <a:off x="5562600" y="4238625"/>
            <a:ext cx="1079500" cy="0"/>
          </a:xfrm>
          <a:prstGeom prst="line">
            <a:avLst/>
          </a:prstGeom>
          <a:noFill/>
          <a:ln w="19050" algn="ctr">
            <a:solidFill>
              <a:schemeClr val="tx1"/>
            </a:solidFill>
            <a:round/>
            <a:headEnd/>
            <a:tailEnd/>
          </a:ln>
        </p:spPr>
      </p:cxnSp>
      <p:cxnSp>
        <p:nvCxnSpPr>
          <p:cNvPr id="39954" name="Straight Connector 30"/>
          <p:cNvCxnSpPr>
            <a:cxnSpLocks noChangeShapeType="1"/>
          </p:cNvCxnSpPr>
          <p:nvPr/>
        </p:nvCxnSpPr>
        <p:spPr bwMode="auto">
          <a:xfrm rot="10800000">
            <a:off x="4932363" y="4059238"/>
            <a:ext cx="179387" cy="0"/>
          </a:xfrm>
          <a:prstGeom prst="line">
            <a:avLst/>
          </a:prstGeom>
          <a:noFill/>
          <a:ln w="19050" algn="ctr">
            <a:solidFill>
              <a:schemeClr val="tx1"/>
            </a:solidFill>
            <a:round/>
            <a:headEnd/>
            <a:tailEnd/>
          </a:ln>
        </p:spPr>
      </p:cxnSp>
      <p:cxnSp>
        <p:nvCxnSpPr>
          <p:cNvPr id="39955" name="Straight Connector 31"/>
          <p:cNvCxnSpPr>
            <a:cxnSpLocks noChangeShapeType="1"/>
          </p:cNvCxnSpPr>
          <p:nvPr/>
        </p:nvCxnSpPr>
        <p:spPr bwMode="auto">
          <a:xfrm rot="10800000">
            <a:off x="3402013" y="4419600"/>
            <a:ext cx="1709737" cy="0"/>
          </a:xfrm>
          <a:prstGeom prst="line">
            <a:avLst/>
          </a:prstGeom>
          <a:noFill/>
          <a:ln w="19050" algn="ctr">
            <a:solidFill>
              <a:schemeClr val="tx1"/>
            </a:solidFill>
            <a:round/>
            <a:headEnd/>
            <a:tailEnd/>
          </a:ln>
        </p:spPr>
      </p:cxnSp>
      <p:cxnSp>
        <p:nvCxnSpPr>
          <p:cNvPr id="39956" name="Straight Connector 33"/>
          <p:cNvCxnSpPr>
            <a:cxnSpLocks noChangeShapeType="1"/>
          </p:cNvCxnSpPr>
          <p:nvPr/>
        </p:nvCxnSpPr>
        <p:spPr bwMode="auto">
          <a:xfrm rot="10800000">
            <a:off x="4751388" y="3698875"/>
            <a:ext cx="180975" cy="0"/>
          </a:xfrm>
          <a:prstGeom prst="line">
            <a:avLst/>
          </a:prstGeom>
          <a:noFill/>
          <a:ln w="19050" algn="ctr">
            <a:solidFill>
              <a:schemeClr val="tx1"/>
            </a:solidFill>
            <a:round/>
            <a:headEnd/>
            <a:tailEnd/>
          </a:ln>
        </p:spPr>
      </p:cxnSp>
      <p:cxnSp>
        <p:nvCxnSpPr>
          <p:cNvPr id="39957" name="Straight Connector 34"/>
          <p:cNvCxnSpPr>
            <a:cxnSpLocks noChangeShapeType="1"/>
          </p:cNvCxnSpPr>
          <p:nvPr/>
        </p:nvCxnSpPr>
        <p:spPr bwMode="auto">
          <a:xfrm rot="10800000">
            <a:off x="3402013" y="3519488"/>
            <a:ext cx="1028700" cy="1587"/>
          </a:xfrm>
          <a:prstGeom prst="line">
            <a:avLst/>
          </a:prstGeom>
          <a:noFill/>
          <a:ln w="19050" algn="ctr">
            <a:solidFill>
              <a:schemeClr val="tx1"/>
            </a:solidFill>
            <a:round/>
            <a:headEnd/>
            <a:tailEnd/>
          </a:ln>
        </p:spPr>
      </p:cxnSp>
      <p:cxnSp>
        <p:nvCxnSpPr>
          <p:cNvPr id="39958" name="Straight Connector 35"/>
          <p:cNvCxnSpPr>
            <a:cxnSpLocks noChangeShapeType="1"/>
          </p:cNvCxnSpPr>
          <p:nvPr/>
        </p:nvCxnSpPr>
        <p:spPr bwMode="auto">
          <a:xfrm rot="10800000">
            <a:off x="2232025" y="3879850"/>
            <a:ext cx="2203450" cy="0"/>
          </a:xfrm>
          <a:prstGeom prst="line">
            <a:avLst/>
          </a:prstGeom>
          <a:noFill/>
          <a:ln w="19050" algn="ctr">
            <a:solidFill>
              <a:schemeClr val="tx1"/>
            </a:solidFill>
            <a:round/>
            <a:headEnd/>
            <a:tailEnd/>
          </a:ln>
        </p:spPr>
      </p:cxnSp>
      <p:sp>
        <p:nvSpPr>
          <p:cNvPr id="37" name="Arc 36"/>
          <p:cNvSpPr/>
          <p:nvPr/>
        </p:nvSpPr>
        <p:spPr bwMode="auto">
          <a:xfrm>
            <a:off x="4121150" y="3429000"/>
            <a:ext cx="360363" cy="539750"/>
          </a:xfrm>
          <a:prstGeom prst="arc">
            <a:avLst>
              <a:gd name="adj1" fmla="val 16200000"/>
              <a:gd name="adj2" fmla="val 5398746"/>
            </a:avLst>
          </a:prstGeom>
          <a:noFill/>
          <a:ln w="19050" cap="flat" cmpd="sng" algn="ctr">
            <a:solidFill>
              <a:schemeClr val="tx1"/>
            </a:solidFill>
            <a:prstDash val="solid"/>
            <a:round/>
            <a:headEnd type="none" w="med" len="med"/>
            <a:tailEnd type="none" w="med" len="med"/>
          </a:ln>
          <a:effectLst/>
        </p:spPr>
        <p:txBody>
          <a:bodyPr anchor="ctr"/>
          <a:lstStyle/>
          <a:p>
            <a:pPr>
              <a:defRPr/>
            </a:pPr>
            <a:endParaRPr lang="en-US">
              <a:solidFill>
                <a:srgbClr val="000000"/>
              </a:solidFill>
            </a:endParaRPr>
          </a:p>
        </p:txBody>
      </p:sp>
      <p:cxnSp>
        <p:nvCxnSpPr>
          <p:cNvPr id="39960" name="Straight Connector 46"/>
          <p:cNvCxnSpPr>
            <a:cxnSpLocks noChangeShapeType="1"/>
          </p:cNvCxnSpPr>
          <p:nvPr/>
        </p:nvCxnSpPr>
        <p:spPr bwMode="auto">
          <a:xfrm rot="5400000">
            <a:off x="4752181" y="3879057"/>
            <a:ext cx="360363" cy="0"/>
          </a:xfrm>
          <a:prstGeom prst="line">
            <a:avLst/>
          </a:prstGeom>
          <a:noFill/>
          <a:ln w="19050" algn="ctr">
            <a:solidFill>
              <a:schemeClr val="tx1"/>
            </a:solidFill>
            <a:round/>
            <a:headEnd/>
            <a:tailEnd/>
          </a:ln>
        </p:spPr>
      </p:cxnSp>
      <p:sp>
        <p:nvSpPr>
          <p:cNvPr id="39961" name="Rectangle 49"/>
          <p:cNvSpPr>
            <a:spLocks noChangeArrowheads="1"/>
          </p:cNvSpPr>
          <p:nvPr/>
        </p:nvSpPr>
        <p:spPr bwMode="auto">
          <a:xfrm>
            <a:off x="4211638" y="3249613"/>
            <a:ext cx="1530350" cy="1439862"/>
          </a:xfrm>
          <a:prstGeom prst="rect">
            <a:avLst/>
          </a:prstGeom>
          <a:noFill/>
          <a:ln w="19050" algn="ctr">
            <a:solidFill>
              <a:schemeClr val="tx1"/>
            </a:solidFill>
            <a:prstDash val="dash"/>
            <a:round/>
            <a:headEnd/>
            <a:tailEnd/>
          </a:ln>
        </p:spPr>
        <p:txBody>
          <a:bodyPr anchor="ctr"/>
          <a:lstStyle/>
          <a:p>
            <a:endParaRPr lang="en-US">
              <a:solidFill>
                <a:srgbClr val="000000"/>
              </a:solidFill>
            </a:endParaRPr>
          </a:p>
        </p:txBody>
      </p:sp>
      <p:sp>
        <p:nvSpPr>
          <p:cNvPr id="39962" name="TextBox 53"/>
          <p:cNvSpPr txBox="1">
            <a:spLocks noChangeArrowheads="1"/>
          </p:cNvSpPr>
          <p:nvPr/>
        </p:nvSpPr>
        <p:spPr bwMode="auto">
          <a:xfrm>
            <a:off x="3941763" y="4059238"/>
            <a:ext cx="333375" cy="369887"/>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0</a:t>
            </a:r>
            <a:endParaRPr lang="en-US" baseline="-25000">
              <a:solidFill>
                <a:srgbClr val="000000"/>
              </a:solidFill>
            </a:endParaRPr>
          </a:p>
        </p:txBody>
      </p:sp>
      <p:sp>
        <p:nvSpPr>
          <p:cNvPr id="39963" name="TextBox 55"/>
          <p:cNvSpPr txBox="1">
            <a:spLocks noChangeArrowheads="1"/>
          </p:cNvSpPr>
          <p:nvPr/>
        </p:nvSpPr>
        <p:spPr bwMode="auto">
          <a:xfrm>
            <a:off x="3941763" y="3519488"/>
            <a:ext cx="333375" cy="368300"/>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1</a:t>
            </a:r>
            <a:endParaRPr lang="en-US" baseline="-25000">
              <a:solidFill>
                <a:srgbClr val="000000"/>
              </a:solidFill>
            </a:endParaRPr>
          </a:p>
        </p:txBody>
      </p:sp>
      <p:sp>
        <p:nvSpPr>
          <p:cNvPr id="39964" name="TextBox 56"/>
          <p:cNvSpPr txBox="1">
            <a:spLocks noChangeArrowheads="1"/>
          </p:cNvSpPr>
          <p:nvPr/>
        </p:nvSpPr>
        <p:spPr bwMode="auto">
          <a:xfrm>
            <a:off x="3941763" y="3159125"/>
            <a:ext cx="333375" cy="369888"/>
          </a:xfrm>
          <a:prstGeom prst="rect">
            <a:avLst/>
          </a:prstGeom>
          <a:noFill/>
          <a:ln w="9525">
            <a:noFill/>
            <a:miter lim="800000"/>
            <a:headEnd/>
            <a:tailEnd/>
          </a:ln>
        </p:spPr>
        <p:txBody>
          <a:bodyPr wrap="none">
            <a:spAutoFit/>
          </a:bodyPr>
          <a:lstStyle/>
          <a:p>
            <a:r>
              <a:rPr lang="en-GB">
                <a:solidFill>
                  <a:srgbClr val="000000"/>
                </a:solidFill>
              </a:rPr>
              <a:t>I</a:t>
            </a:r>
            <a:r>
              <a:rPr lang="en-GB" baseline="-25000">
                <a:solidFill>
                  <a:srgbClr val="000000"/>
                </a:solidFill>
              </a:rPr>
              <a:t>2</a:t>
            </a:r>
            <a:endParaRPr lang="en-US" baseline="-25000">
              <a:solidFill>
                <a:srgbClr val="000000"/>
              </a:solidFill>
            </a:endParaRPr>
          </a:p>
        </p:txBody>
      </p:sp>
      <p:sp>
        <p:nvSpPr>
          <p:cNvPr id="39965" name="TextBox 57"/>
          <p:cNvSpPr txBox="1">
            <a:spLocks noChangeArrowheads="1"/>
          </p:cNvSpPr>
          <p:nvPr/>
        </p:nvSpPr>
        <p:spPr bwMode="auto">
          <a:xfrm>
            <a:off x="5719763" y="3879850"/>
            <a:ext cx="363537" cy="368300"/>
          </a:xfrm>
          <a:prstGeom prst="rect">
            <a:avLst/>
          </a:prstGeom>
          <a:noFill/>
          <a:ln w="9525">
            <a:noFill/>
            <a:miter lim="800000"/>
            <a:headEnd/>
            <a:tailEnd/>
          </a:ln>
        </p:spPr>
        <p:txBody>
          <a:bodyPr wrap="none">
            <a:spAutoFit/>
          </a:bodyPr>
          <a:lstStyle/>
          <a:p>
            <a:r>
              <a:rPr lang="en-GB">
                <a:solidFill>
                  <a:srgbClr val="000000"/>
                </a:solidFill>
              </a:rPr>
              <a:t>O</a:t>
            </a:r>
            <a:endParaRPr lang="en-US" baseline="-25000">
              <a:solidFill>
                <a:srgbClr val="000000"/>
              </a:solidFill>
            </a:endParaRPr>
          </a:p>
        </p:txBody>
      </p:sp>
      <p:cxnSp>
        <p:nvCxnSpPr>
          <p:cNvPr id="39966" name="Straight Connector 60"/>
          <p:cNvCxnSpPr>
            <a:cxnSpLocks noChangeShapeType="1"/>
          </p:cNvCxnSpPr>
          <p:nvPr/>
        </p:nvCxnSpPr>
        <p:spPr bwMode="auto">
          <a:xfrm rot="10800000">
            <a:off x="2232025" y="2619375"/>
            <a:ext cx="1169988" cy="0"/>
          </a:xfrm>
          <a:prstGeom prst="line">
            <a:avLst/>
          </a:prstGeom>
          <a:noFill/>
          <a:ln w="19050" algn="ctr">
            <a:solidFill>
              <a:schemeClr val="tx1"/>
            </a:solidFill>
            <a:round/>
            <a:headEnd/>
            <a:tailEnd/>
          </a:ln>
        </p:spPr>
      </p:cxnSp>
      <p:cxnSp>
        <p:nvCxnSpPr>
          <p:cNvPr id="39967" name="Straight Connector 61"/>
          <p:cNvCxnSpPr>
            <a:cxnSpLocks noChangeShapeType="1"/>
          </p:cNvCxnSpPr>
          <p:nvPr/>
        </p:nvCxnSpPr>
        <p:spPr bwMode="auto">
          <a:xfrm rot="5400000">
            <a:off x="2951956" y="3069432"/>
            <a:ext cx="900113" cy="0"/>
          </a:xfrm>
          <a:prstGeom prst="line">
            <a:avLst/>
          </a:prstGeom>
          <a:noFill/>
          <a:ln w="19050" algn="ctr">
            <a:solidFill>
              <a:schemeClr val="tx1"/>
            </a:solidFill>
            <a:round/>
            <a:headEnd/>
            <a:tailEnd/>
          </a:ln>
        </p:spPr>
      </p:cxnSp>
      <p:sp>
        <p:nvSpPr>
          <p:cNvPr id="39968" name="Rectangle 65"/>
          <p:cNvSpPr>
            <a:spLocks noChangeArrowheads="1"/>
          </p:cNvSpPr>
          <p:nvPr/>
        </p:nvSpPr>
        <p:spPr bwMode="auto">
          <a:xfrm>
            <a:off x="1601788" y="2438400"/>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69" name="Straight Connector 66"/>
          <p:cNvCxnSpPr>
            <a:cxnSpLocks noChangeShapeType="1"/>
          </p:cNvCxnSpPr>
          <p:nvPr/>
        </p:nvCxnSpPr>
        <p:spPr bwMode="auto">
          <a:xfrm rot="16200000" flipH="1">
            <a:off x="1602582" y="2888456"/>
            <a:ext cx="88900" cy="90487"/>
          </a:xfrm>
          <a:prstGeom prst="line">
            <a:avLst/>
          </a:prstGeom>
          <a:noFill/>
          <a:ln w="19050" algn="ctr">
            <a:solidFill>
              <a:schemeClr val="tx1"/>
            </a:solidFill>
            <a:round/>
            <a:headEnd/>
            <a:tailEnd/>
          </a:ln>
        </p:spPr>
      </p:cxnSp>
      <p:cxnSp>
        <p:nvCxnSpPr>
          <p:cNvPr id="39970" name="Straight Connector 67"/>
          <p:cNvCxnSpPr>
            <a:cxnSpLocks noChangeShapeType="1"/>
          </p:cNvCxnSpPr>
          <p:nvPr/>
        </p:nvCxnSpPr>
        <p:spPr bwMode="auto">
          <a:xfrm rot="5400000">
            <a:off x="1601788" y="2978150"/>
            <a:ext cx="90488" cy="90487"/>
          </a:xfrm>
          <a:prstGeom prst="line">
            <a:avLst/>
          </a:prstGeom>
          <a:noFill/>
          <a:ln w="19050" algn="ctr">
            <a:solidFill>
              <a:schemeClr val="tx1"/>
            </a:solidFill>
            <a:round/>
            <a:headEnd/>
            <a:tailEnd/>
          </a:ln>
        </p:spPr>
      </p:cxnSp>
      <p:cxnSp>
        <p:nvCxnSpPr>
          <p:cNvPr id="39971" name="Straight Connector 68"/>
          <p:cNvCxnSpPr>
            <a:cxnSpLocks noChangeShapeType="1"/>
          </p:cNvCxnSpPr>
          <p:nvPr/>
        </p:nvCxnSpPr>
        <p:spPr bwMode="auto">
          <a:xfrm rot="10800000">
            <a:off x="1420813" y="2978150"/>
            <a:ext cx="180975" cy="0"/>
          </a:xfrm>
          <a:prstGeom prst="line">
            <a:avLst/>
          </a:prstGeom>
          <a:noFill/>
          <a:ln w="19050" algn="ctr">
            <a:solidFill>
              <a:srgbClr val="0066FF"/>
            </a:solidFill>
            <a:round/>
            <a:headEnd/>
            <a:tailEnd/>
          </a:ln>
        </p:spPr>
      </p:cxnSp>
      <p:cxnSp>
        <p:nvCxnSpPr>
          <p:cNvPr id="39972" name="Straight Connector 71"/>
          <p:cNvCxnSpPr>
            <a:cxnSpLocks noChangeShapeType="1"/>
          </p:cNvCxnSpPr>
          <p:nvPr/>
        </p:nvCxnSpPr>
        <p:spPr bwMode="auto">
          <a:xfrm rot="10800000">
            <a:off x="1241425" y="2619375"/>
            <a:ext cx="360363" cy="0"/>
          </a:xfrm>
          <a:prstGeom prst="line">
            <a:avLst/>
          </a:prstGeom>
          <a:noFill/>
          <a:ln w="19050" algn="ctr">
            <a:solidFill>
              <a:schemeClr val="tx1"/>
            </a:solidFill>
            <a:round/>
            <a:headEnd/>
            <a:tailEnd/>
          </a:ln>
        </p:spPr>
      </p:cxnSp>
      <p:sp>
        <p:nvSpPr>
          <p:cNvPr id="39973" name="TextBox 72"/>
          <p:cNvSpPr txBox="1">
            <a:spLocks noChangeArrowheads="1"/>
          </p:cNvSpPr>
          <p:nvPr/>
        </p:nvSpPr>
        <p:spPr bwMode="auto">
          <a:xfrm>
            <a:off x="1871663" y="2438400"/>
            <a:ext cx="363537" cy="369888"/>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74" name="TextBox 73"/>
          <p:cNvSpPr txBox="1">
            <a:spLocks noChangeArrowheads="1"/>
          </p:cNvSpPr>
          <p:nvPr/>
        </p:nvSpPr>
        <p:spPr bwMode="auto">
          <a:xfrm>
            <a:off x="1601788" y="2438400"/>
            <a:ext cx="363537" cy="369888"/>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sp>
        <p:nvSpPr>
          <p:cNvPr id="39975" name="Rectangle 85"/>
          <p:cNvSpPr>
            <a:spLocks noChangeArrowheads="1"/>
          </p:cNvSpPr>
          <p:nvPr/>
        </p:nvSpPr>
        <p:spPr bwMode="auto">
          <a:xfrm>
            <a:off x="1601788" y="3698875"/>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76" name="Straight Connector 86"/>
          <p:cNvCxnSpPr>
            <a:cxnSpLocks noChangeShapeType="1"/>
          </p:cNvCxnSpPr>
          <p:nvPr/>
        </p:nvCxnSpPr>
        <p:spPr bwMode="auto">
          <a:xfrm rot="16200000" flipH="1">
            <a:off x="1602582" y="4148931"/>
            <a:ext cx="88900" cy="90487"/>
          </a:xfrm>
          <a:prstGeom prst="line">
            <a:avLst/>
          </a:prstGeom>
          <a:noFill/>
          <a:ln w="19050" algn="ctr">
            <a:solidFill>
              <a:schemeClr val="tx1"/>
            </a:solidFill>
            <a:round/>
            <a:headEnd/>
            <a:tailEnd/>
          </a:ln>
        </p:spPr>
      </p:cxnSp>
      <p:cxnSp>
        <p:nvCxnSpPr>
          <p:cNvPr id="39977" name="Straight Connector 87"/>
          <p:cNvCxnSpPr>
            <a:cxnSpLocks noChangeShapeType="1"/>
          </p:cNvCxnSpPr>
          <p:nvPr/>
        </p:nvCxnSpPr>
        <p:spPr bwMode="auto">
          <a:xfrm rot="5400000">
            <a:off x="1601788" y="4238625"/>
            <a:ext cx="90488" cy="90487"/>
          </a:xfrm>
          <a:prstGeom prst="line">
            <a:avLst/>
          </a:prstGeom>
          <a:noFill/>
          <a:ln w="19050" algn="ctr">
            <a:solidFill>
              <a:schemeClr val="tx1"/>
            </a:solidFill>
            <a:round/>
            <a:headEnd/>
            <a:tailEnd/>
          </a:ln>
        </p:spPr>
      </p:cxnSp>
      <p:cxnSp>
        <p:nvCxnSpPr>
          <p:cNvPr id="39978" name="Straight Connector 89"/>
          <p:cNvCxnSpPr>
            <a:cxnSpLocks noChangeShapeType="1"/>
          </p:cNvCxnSpPr>
          <p:nvPr/>
        </p:nvCxnSpPr>
        <p:spPr bwMode="auto">
          <a:xfrm rot="10800000">
            <a:off x="1241425" y="3879850"/>
            <a:ext cx="360363" cy="0"/>
          </a:xfrm>
          <a:prstGeom prst="line">
            <a:avLst/>
          </a:prstGeom>
          <a:noFill/>
          <a:ln w="19050" algn="ctr">
            <a:solidFill>
              <a:schemeClr val="tx1"/>
            </a:solidFill>
            <a:round/>
            <a:headEnd/>
            <a:tailEnd/>
          </a:ln>
        </p:spPr>
      </p:cxnSp>
      <p:sp>
        <p:nvSpPr>
          <p:cNvPr id="39979" name="TextBox 90"/>
          <p:cNvSpPr txBox="1">
            <a:spLocks noChangeArrowheads="1"/>
          </p:cNvSpPr>
          <p:nvPr/>
        </p:nvSpPr>
        <p:spPr bwMode="auto">
          <a:xfrm>
            <a:off x="1871663" y="3698875"/>
            <a:ext cx="363537" cy="369888"/>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80" name="TextBox 91"/>
          <p:cNvSpPr txBox="1">
            <a:spLocks noChangeArrowheads="1"/>
          </p:cNvSpPr>
          <p:nvPr/>
        </p:nvSpPr>
        <p:spPr bwMode="auto">
          <a:xfrm>
            <a:off x="1601788" y="3698875"/>
            <a:ext cx="363537" cy="369888"/>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9981" name="Straight Connector 95"/>
          <p:cNvCxnSpPr>
            <a:cxnSpLocks noChangeShapeType="1"/>
          </p:cNvCxnSpPr>
          <p:nvPr/>
        </p:nvCxnSpPr>
        <p:spPr bwMode="auto">
          <a:xfrm rot="10800000">
            <a:off x="2232025" y="5049838"/>
            <a:ext cx="1169988" cy="0"/>
          </a:xfrm>
          <a:prstGeom prst="line">
            <a:avLst/>
          </a:prstGeom>
          <a:noFill/>
          <a:ln w="19050" algn="ctr">
            <a:solidFill>
              <a:schemeClr val="tx1"/>
            </a:solidFill>
            <a:round/>
            <a:headEnd/>
            <a:tailEnd/>
          </a:ln>
        </p:spPr>
      </p:cxnSp>
      <p:sp>
        <p:nvSpPr>
          <p:cNvPr id="39982" name="Rectangle 96"/>
          <p:cNvSpPr>
            <a:spLocks noChangeArrowheads="1"/>
          </p:cNvSpPr>
          <p:nvPr/>
        </p:nvSpPr>
        <p:spPr bwMode="auto">
          <a:xfrm>
            <a:off x="1601788" y="4868863"/>
            <a:ext cx="630237" cy="720725"/>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39983" name="Straight Connector 97"/>
          <p:cNvCxnSpPr>
            <a:cxnSpLocks noChangeShapeType="1"/>
          </p:cNvCxnSpPr>
          <p:nvPr/>
        </p:nvCxnSpPr>
        <p:spPr bwMode="auto">
          <a:xfrm rot="16200000" flipH="1">
            <a:off x="1602582" y="5318919"/>
            <a:ext cx="88900" cy="90487"/>
          </a:xfrm>
          <a:prstGeom prst="line">
            <a:avLst/>
          </a:prstGeom>
          <a:noFill/>
          <a:ln w="19050" algn="ctr">
            <a:solidFill>
              <a:schemeClr val="tx1"/>
            </a:solidFill>
            <a:round/>
            <a:headEnd/>
            <a:tailEnd/>
          </a:ln>
        </p:spPr>
      </p:cxnSp>
      <p:cxnSp>
        <p:nvCxnSpPr>
          <p:cNvPr id="39984" name="Straight Connector 98"/>
          <p:cNvCxnSpPr>
            <a:cxnSpLocks noChangeShapeType="1"/>
          </p:cNvCxnSpPr>
          <p:nvPr/>
        </p:nvCxnSpPr>
        <p:spPr bwMode="auto">
          <a:xfrm rot="5400000">
            <a:off x="1601788" y="5408613"/>
            <a:ext cx="90487" cy="90487"/>
          </a:xfrm>
          <a:prstGeom prst="line">
            <a:avLst/>
          </a:prstGeom>
          <a:noFill/>
          <a:ln w="19050" algn="ctr">
            <a:solidFill>
              <a:schemeClr val="tx1"/>
            </a:solidFill>
            <a:round/>
            <a:headEnd/>
            <a:tailEnd/>
          </a:ln>
        </p:spPr>
      </p:cxnSp>
      <p:cxnSp>
        <p:nvCxnSpPr>
          <p:cNvPr id="39985" name="Straight Connector 100"/>
          <p:cNvCxnSpPr>
            <a:cxnSpLocks noChangeShapeType="1"/>
          </p:cNvCxnSpPr>
          <p:nvPr/>
        </p:nvCxnSpPr>
        <p:spPr bwMode="auto">
          <a:xfrm rot="10800000">
            <a:off x="1241425" y="5049838"/>
            <a:ext cx="360363" cy="0"/>
          </a:xfrm>
          <a:prstGeom prst="line">
            <a:avLst/>
          </a:prstGeom>
          <a:noFill/>
          <a:ln w="19050" algn="ctr">
            <a:solidFill>
              <a:schemeClr val="tx1"/>
            </a:solidFill>
            <a:round/>
            <a:headEnd/>
            <a:tailEnd/>
          </a:ln>
        </p:spPr>
      </p:cxnSp>
      <p:sp>
        <p:nvSpPr>
          <p:cNvPr id="39986" name="TextBox 101"/>
          <p:cNvSpPr txBox="1">
            <a:spLocks noChangeArrowheads="1"/>
          </p:cNvSpPr>
          <p:nvPr/>
        </p:nvSpPr>
        <p:spPr bwMode="auto">
          <a:xfrm>
            <a:off x="1871663" y="4868863"/>
            <a:ext cx="363537" cy="369887"/>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39987" name="TextBox 102"/>
          <p:cNvSpPr txBox="1">
            <a:spLocks noChangeArrowheads="1"/>
          </p:cNvSpPr>
          <p:nvPr/>
        </p:nvSpPr>
        <p:spPr bwMode="auto">
          <a:xfrm>
            <a:off x="1601788" y="4868863"/>
            <a:ext cx="363537" cy="369887"/>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39988" name="Straight Connector 104"/>
          <p:cNvCxnSpPr>
            <a:cxnSpLocks noChangeShapeType="1"/>
          </p:cNvCxnSpPr>
          <p:nvPr/>
        </p:nvCxnSpPr>
        <p:spPr bwMode="auto">
          <a:xfrm rot="5400000">
            <a:off x="3086894" y="4734719"/>
            <a:ext cx="630238" cy="0"/>
          </a:xfrm>
          <a:prstGeom prst="line">
            <a:avLst/>
          </a:prstGeom>
          <a:noFill/>
          <a:ln w="19050" algn="ctr">
            <a:solidFill>
              <a:schemeClr val="tx1"/>
            </a:solidFill>
            <a:round/>
            <a:headEnd/>
            <a:tailEnd/>
          </a:ln>
        </p:spPr>
      </p:cxnSp>
      <p:cxnSp>
        <p:nvCxnSpPr>
          <p:cNvPr id="39989" name="Straight Connector 109"/>
          <p:cNvCxnSpPr>
            <a:cxnSpLocks noChangeShapeType="1"/>
          </p:cNvCxnSpPr>
          <p:nvPr/>
        </p:nvCxnSpPr>
        <p:spPr bwMode="auto">
          <a:xfrm rot="5400000" flipH="1" flipV="1">
            <a:off x="-559593" y="3969544"/>
            <a:ext cx="3960812" cy="0"/>
          </a:xfrm>
          <a:prstGeom prst="line">
            <a:avLst/>
          </a:prstGeom>
          <a:noFill/>
          <a:ln w="19050" algn="ctr">
            <a:solidFill>
              <a:srgbClr val="0066FF"/>
            </a:solidFill>
            <a:round/>
            <a:headEnd/>
            <a:tailEnd/>
          </a:ln>
        </p:spPr>
      </p:cxnSp>
      <p:cxnSp>
        <p:nvCxnSpPr>
          <p:cNvPr id="39990" name="Straight Connector 111"/>
          <p:cNvCxnSpPr>
            <a:cxnSpLocks noChangeShapeType="1"/>
          </p:cNvCxnSpPr>
          <p:nvPr/>
        </p:nvCxnSpPr>
        <p:spPr bwMode="auto">
          <a:xfrm rot="10800000">
            <a:off x="1420813" y="4238625"/>
            <a:ext cx="180975" cy="0"/>
          </a:xfrm>
          <a:prstGeom prst="line">
            <a:avLst/>
          </a:prstGeom>
          <a:noFill/>
          <a:ln w="19050" algn="ctr">
            <a:solidFill>
              <a:srgbClr val="0066FF"/>
            </a:solidFill>
            <a:round/>
            <a:headEnd/>
            <a:tailEnd/>
          </a:ln>
        </p:spPr>
      </p:cxnSp>
      <p:cxnSp>
        <p:nvCxnSpPr>
          <p:cNvPr id="39991" name="Straight Connector 112"/>
          <p:cNvCxnSpPr>
            <a:cxnSpLocks noChangeShapeType="1"/>
          </p:cNvCxnSpPr>
          <p:nvPr/>
        </p:nvCxnSpPr>
        <p:spPr bwMode="auto">
          <a:xfrm rot="10800000">
            <a:off x="1420813" y="5408613"/>
            <a:ext cx="180975" cy="0"/>
          </a:xfrm>
          <a:prstGeom prst="line">
            <a:avLst/>
          </a:prstGeom>
          <a:noFill/>
          <a:ln w="19050" algn="ctr">
            <a:solidFill>
              <a:srgbClr val="0066FF"/>
            </a:solidFill>
            <a:round/>
            <a:headEnd/>
            <a:tailEnd/>
          </a:ln>
        </p:spPr>
      </p:cxnSp>
      <p:cxnSp>
        <p:nvCxnSpPr>
          <p:cNvPr id="39992" name="Straight Connector 113"/>
          <p:cNvCxnSpPr>
            <a:cxnSpLocks noChangeShapeType="1"/>
          </p:cNvCxnSpPr>
          <p:nvPr/>
        </p:nvCxnSpPr>
        <p:spPr bwMode="auto">
          <a:xfrm rot="10800000">
            <a:off x="6462713" y="4779963"/>
            <a:ext cx="179387" cy="0"/>
          </a:xfrm>
          <a:prstGeom prst="line">
            <a:avLst/>
          </a:prstGeom>
          <a:noFill/>
          <a:ln w="19050" algn="ctr">
            <a:solidFill>
              <a:srgbClr val="0066FF"/>
            </a:solidFill>
            <a:round/>
            <a:headEnd/>
            <a:tailEnd/>
          </a:ln>
        </p:spPr>
      </p:cxnSp>
      <p:cxnSp>
        <p:nvCxnSpPr>
          <p:cNvPr id="39993" name="Straight Connector 114"/>
          <p:cNvCxnSpPr>
            <a:cxnSpLocks noChangeShapeType="1"/>
          </p:cNvCxnSpPr>
          <p:nvPr/>
        </p:nvCxnSpPr>
        <p:spPr bwMode="auto">
          <a:xfrm rot="5400000" flipH="1" flipV="1">
            <a:off x="5877719" y="5364957"/>
            <a:ext cx="1169987" cy="0"/>
          </a:xfrm>
          <a:prstGeom prst="line">
            <a:avLst/>
          </a:prstGeom>
          <a:noFill/>
          <a:ln w="19050" algn="ctr">
            <a:solidFill>
              <a:srgbClr val="0066FF"/>
            </a:solidFill>
            <a:round/>
            <a:headEnd/>
            <a:tailEnd/>
          </a:ln>
        </p:spPr>
      </p:cxnSp>
      <p:cxnSp>
        <p:nvCxnSpPr>
          <p:cNvPr id="39994" name="Straight Connector 116"/>
          <p:cNvCxnSpPr>
            <a:cxnSpLocks noChangeShapeType="1"/>
          </p:cNvCxnSpPr>
          <p:nvPr/>
        </p:nvCxnSpPr>
        <p:spPr bwMode="auto">
          <a:xfrm>
            <a:off x="250825" y="5949950"/>
            <a:ext cx="6211888" cy="0"/>
          </a:xfrm>
          <a:prstGeom prst="line">
            <a:avLst/>
          </a:prstGeom>
          <a:noFill/>
          <a:ln w="19050" algn="ctr">
            <a:solidFill>
              <a:srgbClr val="0066FF"/>
            </a:solidFill>
            <a:round/>
            <a:headEnd/>
            <a:tailEnd/>
          </a:ln>
        </p:spPr>
      </p:cxnSp>
      <p:cxnSp>
        <p:nvCxnSpPr>
          <p:cNvPr id="39995" name="Straight Connector 119"/>
          <p:cNvCxnSpPr>
            <a:cxnSpLocks noChangeShapeType="1"/>
          </p:cNvCxnSpPr>
          <p:nvPr/>
        </p:nvCxnSpPr>
        <p:spPr bwMode="auto">
          <a:xfrm rot="10800000">
            <a:off x="161925" y="5859463"/>
            <a:ext cx="179388" cy="0"/>
          </a:xfrm>
          <a:prstGeom prst="line">
            <a:avLst/>
          </a:prstGeom>
          <a:noFill/>
          <a:ln w="19050" algn="ctr">
            <a:solidFill>
              <a:srgbClr val="0066FF"/>
            </a:solidFill>
            <a:round/>
            <a:headEnd/>
            <a:tailEnd/>
          </a:ln>
        </p:spPr>
      </p:cxnSp>
      <p:cxnSp>
        <p:nvCxnSpPr>
          <p:cNvPr id="39996" name="Straight Connector 121"/>
          <p:cNvCxnSpPr>
            <a:cxnSpLocks noChangeShapeType="1"/>
          </p:cNvCxnSpPr>
          <p:nvPr/>
        </p:nvCxnSpPr>
        <p:spPr bwMode="auto">
          <a:xfrm rot="10800000">
            <a:off x="341313" y="5680075"/>
            <a:ext cx="179387" cy="0"/>
          </a:xfrm>
          <a:prstGeom prst="line">
            <a:avLst/>
          </a:prstGeom>
          <a:noFill/>
          <a:ln w="19050" algn="ctr">
            <a:solidFill>
              <a:srgbClr val="0066FF"/>
            </a:solidFill>
            <a:round/>
            <a:headEnd/>
            <a:tailEnd/>
          </a:ln>
        </p:spPr>
      </p:cxnSp>
      <p:cxnSp>
        <p:nvCxnSpPr>
          <p:cNvPr id="39997" name="Straight Connector 122"/>
          <p:cNvCxnSpPr>
            <a:cxnSpLocks noChangeShapeType="1"/>
          </p:cNvCxnSpPr>
          <p:nvPr/>
        </p:nvCxnSpPr>
        <p:spPr bwMode="auto">
          <a:xfrm rot="5400000" flipH="1" flipV="1">
            <a:off x="251619" y="5769769"/>
            <a:ext cx="179388" cy="0"/>
          </a:xfrm>
          <a:prstGeom prst="line">
            <a:avLst/>
          </a:prstGeom>
          <a:noFill/>
          <a:ln w="19050" algn="ctr">
            <a:solidFill>
              <a:srgbClr val="0066FF"/>
            </a:solidFill>
            <a:round/>
            <a:headEnd/>
            <a:tailEnd/>
          </a:ln>
        </p:spPr>
      </p:cxnSp>
      <p:cxnSp>
        <p:nvCxnSpPr>
          <p:cNvPr id="39998" name="Straight Connector 125"/>
          <p:cNvCxnSpPr>
            <a:cxnSpLocks noChangeShapeType="1"/>
          </p:cNvCxnSpPr>
          <p:nvPr/>
        </p:nvCxnSpPr>
        <p:spPr bwMode="auto">
          <a:xfrm rot="5400000" flipH="1" flipV="1">
            <a:off x="431006" y="5769769"/>
            <a:ext cx="179388" cy="0"/>
          </a:xfrm>
          <a:prstGeom prst="line">
            <a:avLst/>
          </a:prstGeom>
          <a:noFill/>
          <a:ln w="19050" algn="ctr">
            <a:solidFill>
              <a:srgbClr val="0066FF"/>
            </a:solidFill>
            <a:round/>
            <a:headEnd/>
            <a:tailEnd/>
          </a:ln>
        </p:spPr>
      </p:cxnSp>
      <p:cxnSp>
        <p:nvCxnSpPr>
          <p:cNvPr id="39999" name="Straight Connector 126"/>
          <p:cNvCxnSpPr>
            <a:cxnSpLocks noChangeShapeType="1"/>
          </p:cNvCxnSpPr>
          <p:nvPr/>
        </p:nvCxnSpPr>
        <p:spPr bwMode="auto">
          <a:xfrm rot="10800000">
            <a:off x="520700" y="5859463"/>
            <a:ext cx="180975" cy="0"/>
          </a:xfrm>
          <a:prstGeom prst="line">
            <a:avLst/>
          </a:prstGeom>
          <a:noFill/>
          <a:ln w="19050" algn="ctr">
            <a:solidFill>
              <a:srgbClr val="0066FF"/>
            </a:solidFill>
            <a:round/>
            <a:headEnd/>
            <a:tailEnd/>
          </a:ln>
        </p:spPr>
      </p:cxnSp>
      <p:cxnSp>
        <p:nvCxnSpPr>
          <p:cNvPr id="40000" name="Straight Connector 127"/>
          <p:cNvCxnSpPr>
            <a:cxnSpLocks noChangeShapeType="1"/>
          </p:cNvCxnSpPr>
          <p:nvPr/>
        </p:nvCxnSpPr>
        <p:spPr bwMode="auto">
          <a:xfrm rot="10800000">
            <a:off x="701675" y="5680075"/>
            <a:ext cx="179388" cy="0"/>
          </a:xfrm>
          <a:prstGeom prst="line">
            <a:avLst/>
          </a:prstGeom>
          <a:noFill/>
          <a:ln w="19050" algn="ctr">
            <a:solidFill>
              <a:srgbClr val="0066FF"/>
            </a:solidFill>
            <a:round/>
            <a:headEnd/>
            <a:tailEnd/>
          </a:ln>
        </p:spPr>
      </p:cxnSp>
      <p:cxnSp>
        <p:nvCxnSpPr>
          <p:cNvPr id="40001" name="Straight Connector 128"/>
          <p:cNvCxnSpPr>
            <a:cxnSpLocks noChangeShapeType="1"/>
          </p:cNvCxnSpPr>
          <p:nvPr/>
        </p:nvCxnSpPr>
        <p:spPr bwMode="auto">
          <a:xfrm rot="5400000" flipH="1" flipV="1">
            <a:off x="611981" y="5769769"/>
            <a:ext cx="179388" cy="0"/>
          </a:xfrm>
          <a:prstGeom prst="line">
            <a:avLst/>
          </a:prstGeom>
          <a:noFill/>
          <a:ln w="19050" algn="ctr">
            <a:solidFill>
              <a:srgbClr val="0066FF"/>
            </a:solidFill>
            <a:round/>
            <a:headEnd/>
            <a:tailEnd/>
          </a:ln>
        </p:spPr>
      </p:cxnSp>
      <p:cxnSp>
        <p:nvCxnSpPr>
          <p:cNvPr id="40002" name="Straight Connector 129"/>
          <p:cNvCxnSpPr>
            <a:cxnSpLocks noChangeShapeType="1"/>
          </p:cNvCxnSpPr>
          <p:nvPr/>
        </p:nvCxnSpPr>
        <p:spPr bwMode="auto">
          <a:xfrm rot="5400000" flipH="1" flipV="1">
            <a:off x="791369" y="5769769"/>
            <a:ext cx="179388" cy="0"/>
          </a:xfrm>
          <a:prstGeom prst="line">
            <a:avLst/>
          </a:prstGeom>
          <a:noFill/>
          <a:ln w="19050" algn="ctr">
            <a:solidFill>
              <a:srgbClr val="0066FF"/>
            </a:solidFill>
            <a:round/>
            <a:headEnd/>
            <a:tailEnd/>
          </a:ln>
        </p:spPr>
      </p:cxnSp>
      <p:cxnSp>
        <p:nvCxnSpPr>
          <p:cNvPr id="40003" name="Straight Connector 130"/>
          <p:cNvCxnSpPr>
            <a:cxnSpLocks noChangeShapeType="1"/>
          </p:cNvCxnSpPr>
          <p:nvPr/>
        </p:nvCxnSpPr>
        <p:spPr bwMode="auto">
          <a:xfrm rot="10800000">
            <a:off x="881063" y="5859463"/>
            <a:ext cx="180975" cy="0"/>
          </a:xfrm>
          <a:prstGeom prst="line">
            <a:avLst/>
          </a:prstGeom>
          <a:noFill/>
          <a:ln w="19050" algn="ctr">
            <a:solidFill>
              <a:srgbClr val="0066FF"/>
            </a:solidFill>
            <a:round/>
            <a:headEnd/>
            <a:tailEnd/>
          </a:ln>
        </p:spPr>
      </p:cxnSp>
      <p:cxnSp>
        <p:nvCxnSpPr>
          <p:cNvPr id="40004" name="Straight Connector 131"/>
          <p:cNvCxnSpPr>
            <a:cxnSpLocks noChangeShapeType="1"/>
          </p:cNvCxnSpPr>
          <p:nvPr/>
        </p:nvCxnSpPr>
        <p:spPr bwMode="auto">
          <a:xfrm rot="10800000">
            <a:off x="2232025" y="1628775"/>
            <a:ext cx="4049713" cy="0"/>
          </a:xfrm>
          <a:prstGeom prst="line">
            <a:avLst/>
          </a:prstGeom>
          <a:noFill/>
          <a:ln w="19050" algn="ctr">
            <a:solidFill>
              <a:schemeClr val="tx1"/>
            </a:solidFill>
            <a:round/>
            <a:headEnd/>
            <a:tailEnd/>
          </a:ln>
        </p:spPr>
      </p:cxnSp>
      <p:sp>
        <p:nvSpPr>
          <p:cNvPr id="40005" name="Rectangle 132"/>
          <p:cNvSpPr>
            <a:spLocks noChangeArrowheads="1"/>
          </p:cNvSpPr>
          <p:nvPr/>
        </p:nvSpPr>
        <p:spPr bwMode="auto">
          <a:xfrm>
            <a:off x="1601788" y="1449388"/>
            <a:ext cx="630237" cy="719137"/>
          </a:xfrm>
          <a:prstGeom prst="rect">
            <a:avLst/>
          </a:prstGeom>
          <a:noFill/>
          <a:ln w="19050" algn="ctr">
            <a:solidFill>
              <a:schemeClr val="tx1"/>
            </a:solidFill>
            <a:round/>
            <a:headEnd/>
            <a:tailEnd/>
          </a:ln>
        </p:spPr>
        <p:txBody>
          <a:bodyPr anchor="ctr"/>
          <a:lstStyle/>
          <a:p>
            <a:endParaRPr lang="en-US">
              <a:solidFill>
                <a:srgbClr val="000000"/>
              </a:solidFill>
            </a:endParaRPr>
          </a:p>
        </p:txBody>
      </p:sp>
      <p:cxnSp>
        <p:nvCxnSpPr>
          <p:cNvPr id="40006" name="Straight Connector 133"/>
          <p:cNvCxnSpPr>
            <a:cxnSpLocks noChangeShapeType="1"/>
          </p:cNvCxnSpPr>
          <p:nvPr/>
        </p:nvCxnSpPr>
        <p:spPr bwMode="auto">
          <a:xfrm rot="16200000" flipH="1">
            <a:off x="1601788" y="1898650"/>
            <a:ext cx="90488" cy="90487"/>
          </a:xfrm>
          <a:prstGeom prst="line">
            <a:avLst/>
          </a:prstGeom>
          <a:noFill/>
          <a:ln w="19050" algn="ctr">
            <a:solidFill>
              <a:schemeClr val="tx1"/>
            </a:solidFill>
            <a:round/>
            <a:headEnd/>
            <a:tailEnd/>
          </a:ln>
        </p:spPr>
      </p:cxnSp>
      <p:cxnSp>
        <p:nvCxnSpPr>
          <p:cNvPr id="40007" name="Straight Connector 134"/>
          <p:cNvCxnSpPr>
            <a:cxnSpLocks noChangeShapeType="1"/>
          </p:cNvCxnSpPr>
          <p:nvPr/>
        </p:nvCxnSpPr>
        <p:spPr bwMode="auto">
          <a:xfrm rot="5400000">
            <a:off x="1602582" y="1988344"/>
            <a:ext cx="88900" cy="90487"/>
          </a:xfrm>
          <a:prstGeom prst="line">
            <a:avLst/>
          </a:prstGeom>
          <a:noFill/>
          <a:ln w="19050" algn="ctr">
            <a:solidFill>
              <a:schemeClr val="tx1"/>
            </a:solidFill>
            <a:round/>
            <a:headEnd/>
            <a:tailEnd/>
          </a:ln>
        </p:spPr>
      </p:cxnSp>
      <p:cxnSp>
        <p:nvCxnSpPr>
          <p:cNvPr id="40008" name="Straight Connector 135"/>
          <p:cNvCxnSpPr>
            <a:cxnSpLocks noChangeShapeType="1"/>
          </p:cNvCxnSpPr>
          <p:nvPr/>
        </p:nvCxnSpPr>
        <p:spPr bwMode="auto">
          <a:xfrm rot="10800000">
            <a:off x="1420813" y="1989138"/>
            <a:ext cx="180975" cy="0"/>
          </a:xfrm>
          <a:prstGeom prst="line">
            <a:avLst/>
          </a:prstGeom>
          <a:noFill/>
          <a:ln w="19050" algn="ctr">
            <a:solidFill>
              <a:srgbClr val="0066FF"/>
            </a:solidFill>
            <a:round/>
            <a:headEnd/>
            <a:tailEnd/>
          </a:ln>
        </p:spPr>
      </p:cxnSp>
      <p:cxnSp>
        <p:nvCxnSpPr>
          <p:cNvPr id="40009" name="Straight Connector 136"/>
          <p:cNvCxnSpPr>
            <a:cxnSpLocks noChangeShapeType="1"/>
          </p:cNvCxnSpPr>
          <p:nvPr/>
        </p:nvCxnSpPr>
        <p:spPr bwMode="auto">
          <a:xfrm rot="10800000">
            <a:off x="1241425" y="1628775"/>
            <a:ext cx="360363" cy="0"/>
          </a:xfrm>
          <a:prstGeom prst="line">
            <a:avLst/>
          </a:prstGeom>
          <a:noFill/>
          <a:ln w="19050" algn="ctr">
            <a:solidFill>
              <a:schemeClr val="tx1"/>
            </a:solidFill>
            <a:round/>
            <a:headEnd/>
            <a:tailEnd/>
          </a:ln>
        </p:spPr>
      </p:cxnSp>
      <p:sp>
        <p:nvSpPr>
          <p:cNvPr id="40010" name="TextBox 137"/>
          <p:cNvSpPr txBox="1">
            <a:spLocks noChangeArrowheads="1"/>
          </p:cNvSpPr>
          <p:nvPr/>
        </p:nvSpPr>
        <p:spPr bwMode="auto">
          <a:xfrm>
            <a:off x="1871663" y="1449388"/>
            <a:ext cx="363537" cy="368300"/>
          </a:xfrm>
          <a:prstGeom prst="rect">
            <a:avLst/>
          </a:prstGeom>
          <a:noFill/>
          <a:ln w="9525">
            <a:noFill/>
            <a:miter lim="800000"/>
            <a:headEnd/>
            <a:tailEnd/>
          </a:ln>
        </p:spPr>
        <p:txBody>
          <a:bodyPr wrap="none">
            <a:spAutoFit/>
          </a:bodyPr>
          <a:lstStyle/>
          <a:p>
            <a:r>
              <a:rPr lang="en-GB">
                <a:solidFill>
                  <a:srgbClr val="000000"/>
                </a:solidFill>
              </a:rPr>
              <a:t>Q</a:t>
            </a:r>
            <a:endParaRPr lang="en-US">
              <a:solidFill>
                <a:srgbClr val="000000"/>
              </a:solidFill>
            </a:endParaRPr>
          </a:p>
        </p:txBody>
      </p:sp>
      <p:sp>
        <p:nvSpPr>
          <p:cNvPr id="40011" name="TextBox 138"/>
          <p:cNvSpPr txBox="1">
            <a:spLocks noChangeArrowheads="1"/>
          </p:cNvSpPr>
          <p:nvPr/>
        </p:nvSpPr>
        <p:spPr bwMode="auto">
          <a:xfrm>
            <a:off x="1601788" y="1449388"/>
            <a:ext cx="363537" cy="368300"/>
          </a:xfrm>
          <a:prstGeom prst="rect">
            <a:avLst/>
          </a:prstGeom>
          <a:noFill/>
          <a:ln w="9525">
            <a:noFill/>
            <a:miter lim="800000"/>
            <a:headEnd/>
            <a:tailEnd/>
          </a:ln>
        </p:spPr>
        <p:txBody>
          <a:bodyPr wrap="none">
            <a:spAutoFit/>
          </a:bodyPr>
          <a:lstStyle/>
          <a:p>
            <a:r>
              <a:rPr lang="en-GB">
                <a:solidFill>
                  <a:srgbClr val="000000"/>
                </a:solidFill>
              </a:rPr>
              <a:t>D</a:t>
            </a:r>
            <a:endParaRPr lang="en-US">
              <a:solidFill>
                <a:srgbClr val="000000"/>
              </a:solidFill>
            </a:endParaRPr>
          </a:p>
        </p:txBody>
      </p:sp>
      <p:cxnSp>
        <p:nvCxnSpPr>
          <p:cNvPr id="40012" name="Straight Connector 140"/>
          <p:cNvCxnSpPr>
            <a:cxnSpLocks noChangeShapeType="1"/>
          </p:cNvCxnSpPr>
          <p:nvPr/>
        </p:nvCxnSpPr>
        <p:spPr bwMode="auto">
          <a:xfrm rot="5400000">
            <a:off x="5156200" y="2754313"/>
            <a:ext cx="2251075" cy="0"/>
          </a:xfrm>
          <a:prstGeom prst="line">
            <a:avLst/>
          </a:prstGeom>
          <a:noFill/>
          <a:ln w="19050" algn="ctr">
            <a:solidFill>
              <a:schemeClr val="tx1"/>
            </a:solidFill>
            <a:round/>
            <a:headEnd/>
            <a:tailEnd/>
          </a:ln>
        </p:spPr>
      </p:cxnSp>
      <p:sp>
        <p:nvSpPr>
          <p:cNvPr id="40013" name="TextBox 186"/>
          <p:cNvSpPr txBox="1">
            <a:spLocks noChangeArrowheads="1"/>
          </p:cNvSpPr>
          <p:nvPr/>
        </p:nvSpPr>
        <p:spPr bwMode="auto">
          <a:xfrm>
            <a:off x="2320925" y="1268413"/>
            <a:ext cx="903288" cy="369887"/>
          </a:xfrm>
          <a:prstGeom prst="rect">
            <a:avLst/>
          </a:prstGeom>
          <a:noFill/>
          <a:ln w="9525">
            <a:noFill/>
            <a:miter lim="800000"/>
            <a:headEnd/>
            <a:tailEnd/>
          </a:ln>
        </p:spPr>
        <p:txBody>
          <a:bodyPr wrap="none">
            <a:spAutoFit/>
          </a:bodyPr>
          <a:lstStyle/>
          <a:p>
            <a:r>
              <a:rPr lang="en-GB">
                <a:solidFill>
                  <a:srgbClr val="009900"/>
                </a:solidFill>
              </a:rPr>
              <a:t>Enable</a:t>
            </a:r>
            <a:endParaRPr lang="en-US">
              <a:solidFill>
                <a:srgbClr val="009900"/>
              </a:solidFill>
            </a:endParaRPr>
          </a:p>
        </p:txBody>
      </p:sp>
      <p:sp>
        <p:nvSpPr>
          <p:cNvPr id="40014" name="TextBox 187"/>
          <p:cNvSpPr txBox="1">
            <a:spLocks noChangeArrowheads="1"/>
          </p:cNvSpPr>
          <p:nvPr/>
        </p:nvSpPr>
        <p:spPr bwMode="auto">
          <a:xfrm>
            <a:off x="2411413" y="2259013"/>
            <a:ext cx="338137" cy="369887"/>
          </a:xfrm>
          <a:prstGeom prst="rect">
            <a:avLst/>
          </a:prstGeom>
          <a:noFill/>
          <a:ln w="9525">
            <a:noFill/>
            <a:miter lim="800000"/>
            <a:headEnd/>
            <a:tailEnd/>
          </a:ln>
        </p:spPr>
        <p:txBody>
          <a:bodyPr wrap="none">
            <a:spAutoFit/>
          </a:bodyPr>
          <a:lstStyle/>
          <a:p>
            <a:r>
              <a:rPr lang="en-GB">
                <a:solidFill>
                  <a:srgbClr val="009900"/>
                </a:solidFill>
              </a:rPr>
              <a:t>A</a:t>
            </a:r>
            <a:endParaRPr lang="en-US">
              <a:solidFill>
                <a:srgbClr val="009900"/>
              </a:solidFill>
            </a:endParaRPr>
          </a:p>
        </p:txBody>
      </p:sp>
      <p:sp>
        <p:nvSpPr>
          <p:cNvPr id="40015" name="TextBox 188"/>
          <p:cNvSpPr txBox="1">
            <a:spLocks noChangeArrowheads="1"/>
          </p:cNvSpPr>
          <p:nvPr/>
        </p:nvSpPr>
        <p:spPr bwMode="auto">
          <a:xfrm>
            <a:off x="2411413" y="3519488"/>
            <a:ext cx="338137" cy="368300"/>
          </a:xfrm>
          <a:prstGeom prst="rect">
            <a:avLst/>
          </a:prstGeom>
          <a:noFill/>
          <a:ln w="9525">
            <a:noFill/>
            <a:miter lim="800000"/>
            <a:headEnd/>
            <a:tailEnd/>
          </a:ln>
        </p:spPr>
        <p:txBody>
          <a:bodyPr wrap="none">
            <a:spAutoFit/>
          </a:bodyPr>
          <a:lstStyle/>
          <a:p>
            <a:r>
              <a:rPr lang="en-GB">
                <a:solidFill>
                  <a:srgbClr val="009900"/>
                </a:solidFill>
              </a:rPr>
              <a:t>B</a:t>
            </a:r>
            <a:endParaRPr lang="en-US">
              <a:solidFill>
                <a:srgbClr val="009900"/>
              </a:solidFill>
            </a:endParaRPr>
          </a:p>
        </p:txBody>
      </p:sp>
      <p:sp>
        <p:nvSpPr>
          <p:cNvPr id="40016" name="TextBox 189"/>
          <p:cNvSpPr txBox="1">
            <a:spLocks noChangeArrowheads="1"/>
          </p:cNvSpPr>
          <p:nvPr/>
        </p:nvSpPr>
        <p:spPr bwMode="auto">
          <a:xfrm>
            <a:off x="2405063" y="4689475"/>
            <a:ext cx="350837" cy="368300"/>
          </a:xfrm>
          <a:prstGeom prst="rect">
            <a:avLst/>
          </a:prstGeom>
          <a:noFill/>
          <a:ln w="9525">
            <a:noFill/>
            <a:miter lim="800000"/>
            <a:headEnd/>
            <a:tailEnd/>
          </a:ln>
        </p:spPr>
        <p:txBody>
          <a:bodyPr wrap="none">
            <a:spAutoFit/>
          </a:bodyPr>
          <a:lstStyle/>
          <a:p>
            <a:r>
              <a:rPr lang="en-GB">
                <a:solidFill>
                  <a:srgbClr val="009900"/>
                </a:solidFill>
              </a:rPr>
              <a:t>C</a:t>
            </a:r>
            <a:endParaRPr lang="en-US">
              <a:solidFill>
                <a:srgbClr val="009900"/>
              </a:solidFill>
            </a:endParaRPr>
          </a:p>
        </p:txBody>
      </p:sp>
      <p:sp>
        <p:nvSpPr>
          <p:cNvPr id="40017" name="TextBox 190"/>
          <p:cNvSpPr txBox="1">
            <a:spLocks noChangeArrowheads="1"/>
          </p:cNvSpPr>
          <p:nvPr/>
        </p:nvSpPr>
        <p:spPr bwMode="auto">
          <a:xfrm>
            <a:off x="7812088" y="3879850"/>
            <a:ext cx="352425" cy="368300"/>
          </a:xfrm>
          <a:prstGeom prst="rect">
            <a:avLst/>
          </a:prstGeom>
          <a:noFill/>
          <a:ln w="9525">
            <a:noFill/>
            <a:miter lim="800000"/>
            <a:headEnd/>
            <a:tailEnd/>
          </a:ln>
        </p:spPr>
        <p:txBody>
          <a:bodyPr wrap="none">
            <a:spAutoFit/>
          </a:bodyPr>
          <a:lstStyle/>
          <a:p>
            <a:r>
              <a:rPr lang="en-GB">
                <a:solidFill>
                  <a:srgbClr val="009900"/>
                </a:solidFill>
              </a:rPr>
              <a:t>X</a:t>
            </a:r>
            <a:endParaRPr lang="en-US">
              <a:solidFill>
                <a:srgbClr val="009900"/>
              </a:solidFill>
            </a:endParaRPr>
          </a:p>
        </p:txBody>
      </p:sp>
      <p:sp>
        <p:nvSpPr>
          <p:cNvPr id="40018" name="TextBox 191"/>
          <p:cNvSpPr txBox="1">
            <a:spLocks noChangeArrowheads="1"/>
          </p:cNvSpPr>
          <p:nvPr/>
        </p:nvSpPr>
        <p:spPr bwMode="auto">
          <a:xfrm>
            <a:off x="6243638" y="6038850"/>
            <a:ext cx="787400" cy="369888"/>
          </a:xfrm>
          <a:prstGeom prst="rect">
            <a:avLst/>
          </a:prstGeom>
          <a:noFill/>
          <a:ln w="9525">
            <a:noFill/>
            <a:miter lim="800000"/>
            <a:headEnd/>
            <a:tailEnd/>
          </a:ln>
        </p:spPr>
        <p:txBody>
          <a:bodyPr wrap="none">
            <a:spAutoFit/>
          </a:bodyPr>
          <a:lstStyle/>
          <a:p>
            <a:r>
              <a:rPr lang="en-GB">
                <a:solidFill>
                  <a:srgbClr val="009900"/>
                </a:solidFill>
              </a:rPr>
              <a:t>Reset</a:t>
            </a:r>
            <a:endParaRPr lang="en-US">
              <a:solidFill>
                <a:srgbClr val="009900"/>
              </a:solidFill>
            </a:endParaRPr>
          </a:p>
        </p:txBody>
      </p:sp>
      <p:grpSp>
        <p:nvGrpSpPr>
          <p:cNvPr id="2" name="Group 185"/>
          <p:cNvGrpSpPr>
            <a:grpSpLocks/>
          </p:cNvGrpSpPr>
          <p:nvPr/>
        </p:nvGrpSpPr>
        <p:grpSpPr bwMode="auto">
          <a:xfrm rot="-1688272">
            <a:off x="3243263" y="2963863"/>
            <a:ext cx="361950" cy="179387"/>
            <a:chOff x="7002324" y="5589288"/>
            <a:chExt cx="362429" cy="180024"/>
          </a:xfrm>
        </p:grpSpPr>
        <p:cxnSp>
          <p:nvCxnSpPr>
            <p:cNvPr id="40028" name="Straight Connector 123"/>
            <p:cNvCxnSpPr>
              <a:cxnSpLocks noChangeShapeType="1"/>
            </p:cNvCxnSpPr>
            <p:nvPr/>
          </p:nvCxnSpPr>
          <p:spPr bwMode="auto">
            <a:xfrm rot="10800000">
              <a:off x="7002324" y="5589288"/>
              <a:ext cx="360048" cy="0"/>
            </a:xfrm>
            <a:prstGeom prst="line">
              <a:avLst/>
            </a:prstGeom>
            <a:noFill/>
            <a:ln w="28575" algn="ctr">
              <a:solidFill>
                <a:srgbClr val="FF0000"/>
              </a:solidFill>
              <a:round/>
              <a:headEnd/>
              <a:tailEnd/>
            </a:ln>
          </p:spPr>
        </p:cxnSp>
        <p:sp>
          <p:nvSpPr>
            <p:cNvPr id="40029" name="Rectangle 182"/>
            <p:cNvSpPr>
              <a:spLocks noChangeArrowheads="1"/>
            </p:cNvSpPr>
            <p:nvPr/>
          </p:nvSpPr>
          <p:spPr bwMode="auto">
            <a:xfrm flipV="1">
              <a:off x="7004705" y="5610719"/>
              <a:ext cx="360048" cy="135730"/>
            </a:xfrm>
            <a:prstGeom prst="rect">
              <a:avLst/>
            </a:prstGeom>
            <a:solidFill>
              <a:schemeClr val="bg1"/>
            </a:solidFill>
            <a:ln w="19050" algn="ctr">
              <a:solidFill>
                <a:schemeClr val="bg1"/>
              </a:solidFill>
              <a:round/>
              <a:headEnd/>
              <a:tailEnd/>
            </a:ln>
          </p:spPr>
          <p:txBody>
            <a:bodyPr anchor="ctr"/>
            <a:lstStyle/>
            <a:p>
              <a:endParaRPr lang="en-US">
                <a:solidFill>
                  <a:srgbClr val="000000"/>
                </a:solidFill>
              </a:endParaRPr>
            </a:p>
          </p:txBody>
        </p:sp>
        <p:cxnSp>
          <p:nvCxnSpPr>
            <p:cNvPr id="40030" name="Straight Connector 184"/>
            <p:cNvCxnSpPr>
              <a:cxnSpLocks noChangeShapeType="1"/>
            </p:cNvCxnSpPr>
            <p:nvPr/>
          </p:nvCxnSpPr>
          <p:spPr bwMode="auto">
            <a:xfrm rot="10800000">
              <a:off x="7002324" y="5769312"/>
              <a:ext cx="360048" cy="0"/>
            </a:xfrm>
            <a:prstGeom prst="line">
              <a:avLst/>
            </a:prstGeom>
            <a:noFill/>
            <a:ln w="28575" algn="ctr">
              <a:solidFill>
                <a:srgbClr val="FF0000"/>
              </a:solidFill>
              <a:round/>
              <a:headEnd/>
              <a:tailEnd/>
            </a:ln>
          </p:spPr>
        </p:cxnSp>
      </p:grpSp>
      <p:sp>
        <p:nvSpPr>
          <p:cNvPr id="40020" name="Lightning Bolt 192"/>
          <p:cNvSpPr>
            <a:spLocks noChangeArrowheads="1"/>
          </p:cNvSpPr>
          <p:nvPr/>
        </p:nvSpPr>
        <p:spPr bwMode="auto">
          <a:xfrm rot="-172713">
            <a:off x="2806700" y="2552700"/>
            <a:ext cx="550863" cy="533400"/>
          </a:xfrm>
          <a:prstGeom prst="lightningBolt">
            <a:avLst/>
          </a:prstGeom>
          <a:solidFill>
            <a:srgbClr val="FFC000"/>
          </a:solidFill>
          <a:ln w="19050" algn="ctr">
            <a:solidFill>
              <a:schemeClr val="bg2"/>
            </a:solidFill>
            <a:round/>
            <a:headEnd/>
            <a:tailEnd/>
          </a:ln>
        </p:spPr>
        <p:txBody>
          <a:bodyPr anchor="ctr"/>
          <a:lstStyle/>
          <a:p>
            <a:endParaRPr lang="en-US">
              <a:solidFill>
                <a:srgbClr val="000000"/>
              </a:solidFill>
            </a:endParaRPr>
          </a:p>
        </p:txBody>
      </p:sp>
      <p:sp>
        <p:nvSpPr>
          <p:cNvPr id="95" name="TextBox 16"/>
          <p:cNvSpPr txBox="1">
            <a:spLocks noChangeArrowheads="1"/>
          </p:cNvSpPr>
          <p:nvPr/>
        </p:nvSpPr>
        <p:spPr bwMode="auto">
          <a:xfrm>
            <a:off x="5026833" y="3325805"/>
            <a:ext cx="620684" cy="369332"/>
          </a:xfrm>
          <a:prstGeom prst="rect">
            <a:avLst/>
          </a:prstGeom>
          <a:noFill/>
          <a:ln w="9525">
            <a:noFill/>
            <a:miter lim="800000"/>
            <a:headEnd/>
            <a:tailEnd/>
          </a:ln>
        </p:spPr>
        <p:txBody>
          <a:bodyPr wrap="none">
            <a:spAutoFit/>
          </a:bodyPr>
          <a:lstStyle/>
          <a:p>
            <a:r>
              <a:rPr lang="en-GB" dirty="0" smtClean="0">
                <a:solidFill>
                  <a:srgbClr val="000000"/>
                </a:solidFill>
              </a:rPr>
              <a:t>LUT</a:t>
            </a:r>
            <a:endParaRPr lang="en-US" dirty="0">
              <a:solidFill>
                <a:srgbClr val="000000"/>
              </a:solidFill>
            </a:endParaRPr>
          </a:p>
        </p:txBody>
      </p:sp>
      <p:cxnSp>
        <p:nvCxnSpPr>
          <p:cNvPr id="98" name="Straight Arrow Connector 141"/>
          <p:cNvCxnSpPr>
            <a:cxnSpLocks noChangeShapeType="1"/>
            <a:stCxn id="101" idx="2"/>
          </p:cNvCxnSpPr>
          <p:nvPr/>
        </p:nvCxnSpPr>
        <p:spPr bwMode="auto">
          <a:xfrm>
            <a:off x="7674320" y="2853233"/>
            <a:ext cx="313980" cy="985342"/>
          </a:xfrm>
          <a:prstGeom prst="straightConnector1">
            <a:avLst/>
          </a:prstGeom>
          <a:noFill/>
          <a:ln w="19050" algn="ctr">
            <a:solidFill>
              <a:schemeClr val="tx1"/>
            </a:solidFill>
            <a:round/>
            <a:headEnd/>
            <a:tailEnd type="arrow" w="med" len="med"/>
          </a:ln>
        </p:spPr>
      </p:cxnSp>
      <p:sp>
        <p:nvSpPr>
          <p:cNvPr id="101" name="TextBox 142"/>
          <p:cNvSpPr txBox="1">
            <a:spLocks noChangeArrowheads="1"/>
          </p:cNvSpPr>
          <p:nvPr/>
        </p:nvSpPr>
        <p:spPr bwMode="auto">
          <a:xfrm>
            <a:off x="6639270" y="1929903"/>
            <a:ext cx="2070100" cy="923330"/>
          </a:xfrm>
          <a:prstGeom prst="rect">
            <a:avLst/>
          </a:prstGeom>
          <a:noFill/>
          <a:ln w="9525">
            <a:noFill/>
            <a:miter lim="800000"/>
            <a:headEnd/>
            <a:tailEnd/>
          </a:ln>
        </p:spPr>
        <p:txBody>
          <a:bodyPr>
            <a:spAutoFit/>
          </a:bodyPr>
          <a:lstStyle/>
          <a:p>
            <a:r>
              <a:rPr lang="en-GB" dirty="0" smtClean="0">
                <a:solidFill>
                  <a:srgbClr val="000000"/>
                </a:solidFill>
              </a:rPr>
              <a:t>Is anything actually using ‘X’ at this time?</a:t>
            </a:r>
            <a:endParaRPr lang="en-US" dirty="0">
              <a:solidFill>
                <a:srgbClr val="000000"/>
              </a:solidFill>
            </a:endParaRPr>
          </a:p>
        </p:txBody>
      </p:sp>
    </p:spTree>
    <p:extLst>
      <p:ext uri="{BB962C8B-B14F-4D97-AF65-F5344CB8AC3E}">
        <p14:creationId xmlns:p14="http://schemas.microsoft.com/office/powerpoint/2010/main" val="183384253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60350" y="260350"/>
            <a:ext cx="8229600" cy="540948"/>
          </a:xfrm>
        </p:spPr>
        <p:txBody>
          <a:bodyPr/>
          <a:lstStyle/>
          <a:p>
            <a:r>
              <a:rPr lang="en-US" dirty="0" smtClean="0"/>
              <a:t>Detecting and Correcting Errors Quickly </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23</a:t>
            </a:fld>
            <a:endParaRPr lang="en-US" dirty="0" smtClean="0"/>
          </a:p>
        </p:txBody>
      </p:sp>
      <p:sp>
        <p:nvSpPr>
          <p:cNvPr id="11" name="TextBox 142"/>
          <p:cNvSpPr txBox="1">
            <a:spLocks noChangeArrowheads="1"/>
          </p:cNvSpPr>
          <p:nvPr/>
        </p:nvSpPr>
        <p:spPr bwMode="auto">
          <a:xfrm>
            <a:off x="121191" y="876661"/>
            <a:ext cx="8936925" cy="369332"/>
          </a:xfrm>
          <a:prstGeom prst="rect">
            <a:avLst/>
          </a:prstGeom>
          <a:noFill/>
          <a:ln w="9525">
            <a:noFill/>
            <a:miter lim="800000"/>
            <a:headEnd/>
            <a:tailEnd/>
          </a:ln>
        </p:spPr>
        <p:txBody>
          <a:bodyPr wrap="square">
            <a:spAutoFit/>
          </a:bodyPr>
          <a:lstStyle/>
          <a:p>
            <a:pPr algn="l"/>
            <a:r>
              <a:rPr lang="en-GB" dirty="0" smtClean="0"/>
              <a:t>7-Series and </a:t>
            </a:r>
            <a:r>
              <a:rPr lang="en-GB" dirty="0" err="1" smtClean="0"/>
              <a:t>UltraScale</a:t>
            </a:r>
            <a:r>
              <a:rPr lang="en-GB" dirty="0" smtClean="0"/>
              <a:t> devices have </a:t>
            </a:r>
            <a:r>
              <a:rPr lang="en-GB" i="1" dirty="0" smtClean="0"/>
              <a:t>dedicated</a:t>
            </a:r>
            <a:r>
              <a:rPr lang="en-GB" dirty="0" smtClean="0"/>
              <a:t> error detection and correction circuits.</a:t>
            </a:r>
            <a:endParaRPr lang="en-US" sz="1800" dirty="0"/>
          </a:p>
        </p:txBody>
      </p:sp>
      <p:pic>
        <p:nvPicPr>
          <p:cNvPr id="12" name="Picture 4" descr="http://www.slingshotseo.com/wp-content/uploads/2012/09/redfla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8699" y="3497172"/>
            <a:ext cx="442862" cy="664293"/>
          </a:xfrm>
          <a:prstGeom prst="rect">
            <a:avLst/>
          </a:prstGeom>
          <a:noFill/>
          <a:extLst>
            <a:ext uri="{909E8E84-426E-40DD-AFC4-6F175D3DCCD1}">
              <a14:hiddenFill xmlns:a14="http://schemas.microsoft.com/office/drawing/2010/main">
                <a:solidFill>
                  <a:srgbClr val="FFFFFF"/>
                </a:solidFill>
              </a14:hiddenFill>
            </a:ext>
          </a:extLst>
        </p:spPr>
      </p:pic>
      <p:sp>
        <p:nvSpPr>
          <p:cNvPr id="13" name="Rectangle 12"/>
          <p:cNvSpPr/>
          <p:nvPr/>
        </p:nvSpPr>
        <p:spPr bwMode="auto">
          <a:xfrm>
            <a:off x="596694" y="4408085"/>
            <a:ext cx="6780362" cy="465349"/>
          </a:xfrm>
          <a:prstGeom prst="rect">
            <a:avLst/>
          </a:prstGeom>
          <a:solidFill>
            <a:schemeClr val="bg1">
              <a:lumMod val="9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cxnSp>
        <p:nvCxnSpPr>
          <p:cNvPr id="14" name="Straight Arrow Connector 13"/>
          <p:cNvCxnSpPr/>
          <p:nvPr/>
        </p:nvCxnSpPr>
        <p:spPr bwMode="auto">
          <a:xfrm>
            <a:off x="596694" y="4235556"/>
            <a:ext cx="6780362" cy="0"/>
          </a:xfrm>
          <a:prstGeom prst="straightConnector1">
            <a:avLst/>
          </a:prstGeom>
          <a:solidFill>
            <a:schemeClr val="tx2"/>
          </a:solidFill>
          <a:ln w="15875" cap="flat" cmpd="sng" algn="ctr">
            <a:solidFill>
              <a:schemeClr val="tx1"/>
            </a:solidFill>
            <a:prstDash val="solid"/>
            <a:round/>
            <a:headEnd type="none" w="med" len="med"/>
            <a:tailEnd type="triangle"/>
          </a:ln>
          <a:effectLst/>
        </p:spPr>
      </p:cxnSp>
      <p:sp>
        <p:nvSpPr>
          <p:cNvPr id="15" name="Text Box 94"/>
          <p:cNvSpPr txBox="1">
            <a:spLocks noChangeArrowheads="1"/>
          </p:cNvSpPr>
          <p:nvPr/>
        </p:nvSpPr>
        <p:spPr bwMode="auto">
          <a:xfrm>
            <a:off x="2708859" y="3866224"/>
            <a:ext cx="5017306" cy="369332"/>
          </a:xfrm>
          <a:prstGeom prst="rect">
            <a:avLst/>
          </a:prstGeom>
          <a:noFill/>
          <a:ln w="9525" algn="ctr">
            <a:noFill/>
            <a:miter lim="800000"/>
            <a:headEnd/>
            <a:tailEnd/>
          </a:ln>
        </p:spPr>
        <p:txBody>
          <a:bodyPr wrap="square">
            <a:spAutoFit/>
          </a:bodyPr>
          <a:lstStyle/>
          <a:p>
            <a:pPr algn="l"/>
            <a:r>
              <a:rPr lang="en-GB" dirty="0" smtClean="0">
                <a:solidFill>
                  <a:srgbClr val="000000"/>
                </a:solidFill>
              </a:rPr>
              <a:t>4.6ms to 70.7ms depending size of device</a:t>
            </a:r>
          </a:p>
        </p:txBody>
      </p:sp>
      <p:sp>
        <p:nvSpPr>
          <p:cNvPr id="16" name="Rectangle 15"/>
          <p:cNvSpPr/>
          <p:nvPr/>
        </p:nvSpPr>
        <p:spPr bwMode="auto">
          <a:xfrm>
            <a:off x="645305" y="446910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7" name="Rectangle 16"/>
          <p:cNvSpPr/>
          <p:nvPr/>
        </p:nvSpPr>
        <p:spPr bwMode="auto">
          <a:xfrm>
            <a:off x="645305" y="457292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8" name="Rectangle 17"/>
          <p:cNvSpPr/>
          <p:nvPr/>
        </p:nvSpPr>
        <p:spPr bwMode="auto">
          <a:xfrm>
            <a:off x="648565" y="467960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9" name="Rectangle 18"/>
          <p:cNvSpPr/>
          <p:nvPr/>
        </p:nvSpPr>
        <p:spPr bwMode="auto">
          <a:xfrm>
            <a:off x="648565" y="478343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0" name="Rectangle 19"/>
          <p:cNvSpPr/>
          <p:nvPr/>
        </p:nvSpPr>
        <p:spPr bwMode="auto">
          <a:xfrm>
            <a:off x="755246" y="446909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1" name="Rectangle 20"/>
          <p:cNvSpPr/>
          <p:nvPr/>
        </p:nvSpPr>
        <p:spPr bwMode="auto">
          <a:xfrm>
            <a:off x="755246" y="457292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2" name="Rectangle 21"/>
          <p:cNvSpPr/>
          <p:nvPr/>
        </p:nvSpPr>
        <p:spPr bwMode="auto">
          <a:xfrm>
            <a:off x="755245" y="468056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3" name="Rectangle 22"/>
          <p:cNvSpPr/>
          <p:nvPr/>
        </p:nvSpPr>
        <p:spPr bwMode="auto">
          <a:xfrm>
            <a:off x="755245" y="478438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4" name="Rectangle 23"/>
          <p:cNvSpPr/>
          <p:nvPr/>
        </p:nvSpPr>
        <p:spPr bwMode="auto">
          <a:xfrm>
            <a:off x="861927" y="446910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5" name="Rectangle 24"/>
          <p:cNvSpPr/>
          <p:nvPr/>
        </p:nvSpPr>
        <p:spPr bwMode="auto">
          <a:xfrm>
            <a:off x="861927" y="457292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6" name="Rectangle 25"/>
          <p:cNvSpPr/>
          <p:nvPr/>
        </p:nvSpPr>
        <p:spPr bwMode="auto">
          <a:xfrm>
            <a:off x="865187" y="467960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7" name="Rectangle 26"/>
          <p:cNvSpPr/>
          <p:nvPr/>
        </p:nvSpPr>
        <p:spPr bwMode="auto">
          <a:xfrm>
            <a:off x="865187" y="478343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8" name="Rectangle 27"/>
          <p:cNvSpPr/>
          <p:nvPr/>
        </p:nvSpPr>
        <p:spPr bwMode="auto">
          <a:xfrm>
            <a:off x="971868" y="446909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9" name="Rectangle 28"/>
          <p:cNvSpPr/>
          <p:nvPr/>
        </p:nvSpPr>
        <p:spPr bwMode="auto">
          <a:xfrm>
            <a:off x="971868" y="457292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30" name="Rectangle 29"/>
          <p:cNvSpPr/>
          <p:nvPr/>
        </p:nvSpPr>
        <p:spPr bwMode="auto">
          <a:xfrm>
            <a:off x="971867" y="468056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31" name="Rectangle 30"/>
          <p:cNvSpPr/>
          <p:nvPr/>
        </p:nvSpPr>
        <p:spPr bwMode="auto">
          <a:xfrm>
            <a:off x="971867" y="478438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32" name="Rectangle 31"/>
          <p:cNvSpPr/>
          <p:nvPr/>
        </p:nvSpPr>
        <p:spPr bwMode="auto">
          <a:xfrm>
            <a:off x="1081074" y="446766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33" name="Rectangle 32"/>
          <p:cNvSpPr/>
          <p:nvPr/>
        </p:nvSpPr>
        <p:spPr bwMode="auto">
          <a:xfrm>
            <a:off x="1081074" y="457149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34" name="Rectangle 33"/>
          <p:cNvSpPr/>
          <p:nvPr/>
        </p:nvSpPr>
        <p:spPr bwMode="auto">
          <a:xfrm>
            <a:off x="1084334" y="467817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35" name="Rectangle 34"/>
          <p:cNvSpPr/>
          <p:nvPr/>
        </p:nvSpPr>
        <p:spPr bwMode="auto">
          <a:xfrm>
            <a:off x="1084334" y="478200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36" name="Rectangle 35"/>
          <p:cNvSpPr/>
          <p:nvPr/>
        </p:nvSpPr>
        <p:spPr bwMode="auto">
          <a:xfrm>
            <a:off x="1191015" y="446766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37" name="Rectangle 36"/>
          <p:cNvSpPr/>
          <p:nvPr/>
        </p:nvSpPr>
        <p:spPr bwMode="auto">
          <a:xfrm>
            <a:off x="1191015" y="457149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38" name="Rectangle 37"/>
          <p:cNvSpPr/>
          <p:nvPr/>
        </p:nvSpPr>
        <p:spPr bwMode="auto">
          <a:xfrm>
            <a:off x="1191014" y="467913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39" name="Rectangle 38"/>
          <p:cNvSpPr/>
          <p:nvPr/>
        </p:nvSpPr>
        <p:spPr bwMode="auto">
          <a:xfrm>
            <a:off x="1191014" y="478295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40" name="Rectangle 39"/>
          <p:cNvSpPr/>
          <p:nvPr/>
        </p:nvSpPr>
        <p:spPr bwMode="auto">
          <a:xfrm>
            <a:off x="1297696" y="446766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41" name="Rectangle 40"/>
          <p:cNvSpPr/>
          <p:nvPr/>
        </p:nvSpPr>
        <p:spPr bwMode="auto">
          <a:xfrm>
            <a:off x="1297696" y="457149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42" name="Rectangle 41"/>
          <p:cNvSpPr/>
          <p:nvPr/>
        </p:nvSpPr>
        <p:spPr bwMode="auto">
          <a:xfrm>
            <a:off x="1300956" y="467817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43" name="Rectangle 42"/>
          <p:cNvSpPr/>
          <p:nvPr/>
        </p:nvSpPr>
        <p:spPr bwMode="auto">
          <a:xfrm>
            <a:off x="1300956" y="478200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44" name="Rectangle 43"/>
          <p:cNvSpPr/>
          <p:nvPr/>
        </p:nvSpPr>
        <p:spPr bwMode="auto">
          <a:xfrm>
            <a:off x="1407637" y="446766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45" name="Rectangle 44"/>
          <p:cNvSpPr/>
          <p:nvPr/>
        </p:nvSpPr>
        <p:spPr bwMode="auto">
          <a:xfrm>
            <a:off x="1407637" y="457149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46" name="Rectangle 45"/>
          <p:cNvSpPr/>
          <p:nvPr/>
        </p:nvSpPr>
        <p:spPr bwMode="auto">
          <a:xfrm>
            <a:off x="1407636" y="467913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47" name="Rectangle 46"/>
          <p:cNvSpPr/>
          <p:nvPr/>
        </p:nvSpPr>
        <p:spPr bwMode="auto">
          <a:xfrm>
            <a:off x="1407636" y="478295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48" name="Rectangle 47"/>
          <p:cNvSpPr/>
          <p:nvPr/>
        </p:nvSpPr>
        <p:spPr bwMode="auto">
          <a:xfrm>
            <a:off x="1526368" y="446718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49" name="Rectangle 48"/>
          <p:cNvSpPr/>
          <p:nvPr/>
        </p:nvSpPr>
        <p:spPr bwMode="auto">
          <a:xfrm>
            <a:off x="1526368" y="457101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50" name="Rectangle 49"/>
          <p:cNvSpPr/>
          <p:nvPr/>
        </p:nvSpPr>
        <p:spPr bwMode="auto">
          <a:xfrm>
            <a:off x="1529628" y="467769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51" name="Rectangle 50"/>
          <p:cNvSpPr/>
          <p:nvPr/>
        </p:nvSpPr>
        <p:spPr bwMode="auto">
          <a:xfrm>
            <a:off x="1529628" y="478151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52" name="Rectangle 51"/>
          <p:cNvSpPr/>
          <p:nvPr/>
        </p:nvSpPr>
        <p:spPr bwMode="auto">
          <a:xfrm>
            <a:off x="1636309" y="446718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53" name="Rectangle 52"/>
          <p:cNvSpPr/>
          <p:nvPr/>
        </p:nvSpPr>
        <p:spPr bwMode="auto">
          <a:xfrm>
            <a:off x="1636309" y="457101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54" name="Rectangle 53"/>
          <p:cNvSpPr/>
          <p:nvPr/>
        </p:nvSpPr>
        <p:spPr bwMode="auto">
          <a:xfrm>
            <a:off x="1636308" y="467865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55" name="Rectangle 54"/>
          <p:cNvSpPr/>
          <p:nvPr/>
        </p:nvSpPr>
        <p:spPr bwMode="auto">
          <a:xfrm>
            <a:off x="1636308" y="478247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56" name="Rectangle 55"/>
          <p:cNvSpPr/>
          <p:nvPr/>
        </p:nvSpPr>
        <p:spPr bwMode="auto">
          <a:xfrm>
            <a:off x="1742990" y="446718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57" name="Rectangle 56"/>
          <p:cNvSpPr/>
          <p:nvPr/>
        </p:nvSpPr>
        <p:spPr bwMode="auto">
          <a:xfrm>
            <a:off x="1742990" y="457101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58" name="Rectangle 57"/>
          <p:cNvSpPr/>
          <p:nvPr/>
        </p:nvSpPr>
        <p:spPr bwMode="auto">
          <a:xfrm>
            <a:off x="1746250" y="467769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59" name="Rectangle 58"/>
          <p:cNvSpPr/>
          <p:nvPr/>
        </p:nvSpPr>
        <p:spPr bwMode="auto">
          <a:xfrm>
            <a:off x="1746250" y="478151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60" name="Rectangle 59"/>
          <p:cNvSpPr/>
          <p:nvPr/>
        </p:nvSpPr>
        <p:spPr bwMode="auto">
          <a:xfrm>
            <a:off x="1852931" y="446718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61" name="Rectangle 60"/>
          <p:cNvSpPr/>
          <p:nvPr/>
        </p:nvSpPr>
        <p:spPr bwMode="auto">
          <a:xfrm>
            <a:off x="1852931" y="457101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62" name="Rectangle 61"/>
          <p:cNvSpPr/>
          <p:nvPr/>
        </p:nvSpPr>
        <p:spPr bwMode="auto">
          <a:xfrm>
            <a:off x="1852930" y="467865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63" name="Rectangle 62"/>
          <p:cNvSpPr/>
          <p:nvPr/>
        </p:nvSpPr>
        <p:spPr bwMode="auto">
          <a:xfrm>
            <a:off x="1852930" y="478247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64" name="Rectangle 63"/>
          <p:cNvSpPr/>
          <p:nvPr/>
        </p:nvSpPr>
        <p:spPr bwMode="auto">
          <a:xfrm>
            <a:off x="1962137" y="446575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65" name="Rectangle 64"/>
          <p:cNvSpPr/>
          <p:nvPr/>
        </p:nvSpPr>
        <p:spPr bwMode="auto">
          <a:xfrm>
            <a:off x="1962137" y="456958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66" name="Rectangle 65"/>
          <p:cNvSpPr/>
          <p:nvPr/>
        </p:nvSpPr>
        <p:spPr bwMode="auto">
          <a:xfrm>
            <a:off x="1965397" y="467626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67" name="Rectangle 66"/>
          <p:cNvSpPr/>
          <p:nvPr/>
        </p:nvSpPr>
        <p:spPr bwMode="auto">
          <a:xfrm>
            <a:off x="1965397" y="478008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68" name="Rectangle 67"/>
          <p:cNvSpPr/>
          <p:nvPr/>
        </p:nvSpPr>
        <p:spPr bwMode="auto">
          <a:xfrm>
            <a:off x="2072078" y="446575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69" name="Rectangle 68"/>
          <p:cNvSpPr/>
          <p:nvPr/>
        </p:nvSpPr>
        <p:spPr bwMode="auto">
          <a:xfrm>
            <a:off x="2072078" y="456958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70" name="Rectangle 69"/>
          <p:cNvSpPr/>
          <p:nvPr/>
        </p:nvSpPr>
        <p:spPr bwMode="auto">
          <a:xfrm>
            <a:off x="2072077" y="467721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71" name="Rectangle 70"/>
          <p:cNvSpPr/>
          <p:nvPr/>
        </p:nvSpPr>
        <p:spPr bwMode="auto">
          <a:xfrm>
            <a:off x="2072077" y="478104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72" name="Rectangle 71"/>
          <p:cNvSpPr/>
          <p:nvPr/>
        </p:nvSpPr>
        <p:spPr bwMode="auto">
          <a:xfrm>
            <a:off x="2178759" y="446575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73" name="Rectangle 72"/>
          <p:cNvSpPr/>
          <p:nvPr/>
        </p:nvSpPr>
        <p:spPr bwMode="auto">
          <a:xfrm>
            <a:off x="2178759" y="456958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74" name="Rectangle 73"/>
          <p:cNvSpPr/>
          <p:nvPr/>
        </p:nvSpPr>
        <p:spPr bwMode="auto">
          <a:xfrm>
            <a:off x="2182019" y="467626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75" name="Rectangle 74"/>
          <p:cNvSpPr/>
          <p:nvPr/>
        </p:nvSpPr>
        <p:spPr bwMode="auto">
          <a:xfrm>
            <a:off x="2182019" y="478008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76" name="Rectangle 75"/>
          <p:cNvSpPr/>
          <p:nvPr/>
        </p:nvSpPr>
        <p:spPr bwMode="auto">
          <a:xfrm>
            <a:off x="2288700" y="446575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77" name="Rectangle 76"/>
          <p:cNvSpPr/>
          <p:nvPr/>
        </p:nvSpPr>
        <p:spPr bwMode="auto">
          <a:xfrm>
            <a:off x="2288700" y="456958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78" name="Rectangle 77"/>
          <p:cNvSpPr/>
          <p:nvPr/>
        </p:nvSpPr>
        <p:spPr bwMode="auto">
          <a:xfrm>
            <a:off x="2288699" y="467721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79" name="Rectangle 78"/>
          <p:cNvSpPr/>
          <p:nvPr/>
        </p:nvSpPr>
        <p:spPr bwMode="auto">
          <a:xfrm>
            <a:off x="2288699" y="478104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80" name="Rectangle 79"/>
          <p:cNvSpPr/>
          <p:nvPr/>
        </p:nvSpPr>
        <p:spPr bwMode="auto">
          <a:xfrm>
            <a:off x="2382301" y="446575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81" name="Rectangle 80"/>
          <p:cNvSpPr/>
          <p:nvPr/>
        </p:nvSpPr>
        <p:spPr bwMode="auto">
          <a:xfrm>
            <a:off x="2382301" y="456957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82" name="Rectangle 81"/>
          <p:cNvSpPr/>
          <p:nvPr/>
        </p:nvSpPr>
        <p:spPr bwMode="auto">
          <a:xfrm>
            <a:off x="2385561" y="467625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83" name="Rectangle 82"/>
          <p:cNvSpPr/>
          <p:nvPr/>
        </p:nvSpPr>
        <p:spPr bwMode="auto">
          <a:xfrm>
            <a:off x="2385561" y="478008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84" name="Rectangle 83"/>
          <p:cNvSpPr/>
          <p:nvPr/>
        </p:nvSpPr>
        <p:spPr bwMode="auto">
          <a:xfrm>
            <a:off x="2492242" y="446575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85" name="Rectangle 84"/>
          <p:cNvSpPr/>
          <p:nvPr/>
        </p:nvSpPr>
        <p:spPr bwMode="auto">
          <a:xfrm>
            <a:off x="2492242" y="456957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86" name="Rectangle 85"/>
          <p:cNvSpPr/>
          <p:nvPr/>
        </p:nvSpPr>
        <p:spPr bwMode="auto">
          <a:xfrm>
            <a:off x="2492241" y="467721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87" name="Rectangle 86"/>
          <p:cNvSpPr/>
          <p:nvPr/>
        </p:nvSpPr>
        <p:spPr bwMode="auto">
          <a:xfrm>
            <a:off x="2492241" y="478103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88" name="Rectangle 87"/>
          <p:cNvSpPr/>
          <p:nvPr/>
        </p:nvSpPr>
        <p:spPr bwMode="auto">
          <a:xfrm>
            <a:off x="2598923" y="446575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89" name="Rectangle 88"/>
          <p:cNvSpPr/>
          <p:nvPr/>
        </p:nvSpPr>
        <p:spPr bwMode="auto">
          <a:xfrm>
            <a:off x="2598923" y="456957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0" name="Rectangle 89"/>
          <p:cNvSpPr/>
          <p:nvPr/>
        </p:nvSpPr>
        <p:spPr bwMode="auto">
          <a:xfrm>
            <a:off x="2602183" y="4676258"/>
            <a:ext cx="45719" cy="45719"/>
          </a:xfrm>
          <a:prstGeom prst="rect">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1" name="Rectangle 90"/>
          <p:cNvSpPr/>
          <p:nvPr/>
        </p:nvSpPr>
        <p:spPr bwMode="auto">
          <a:xfrm>
            <a:off x="2602183" y="478008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2" name="Rectangle 91"/>
          <p:cNvSpPr/>
          <p:nvPr/>
        </p:nvSpPr>
        <p:spPr bwMode="auto">
          <a:xfrm>
            <a:off x="2708864" y="446575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3" name="Rectangle 92"/>
          <p:cNvSpPr/>
          <p:nvPr/>
        </p:nvSpPr>
        <p:spPr bwMode="auto">
          <a:xfrm>
            <a:off x="2708864" y="456957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4" name="Rectangle 93"/>
          <p:cNvSpPr/>
          <p:nvPr/>
        </p:nvSpPr>
        <p:spPr bwMode="auto">
          <a:xfrm>
            <a:off x="2708863" y="467721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5" name="Rectangle 94"/>
          <p:cNvSpPr/>
          <p:nvPr/>
        </p:nvSpPr>
        <p:spPr bwMode="auto">
          <a:xfrm>
            <a:off x="2708863" y="478103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6" name="Rectangle 95"/>
          <p:cNvSpPr/>
          <p:nvPr/>
        </p:nvSpPr>
        <p:spPr bwMode="auto">
          <a:xfrm>
            <a:off x="2818070" y="446432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7" name="Rectangle 96"/>
          <p:cNvSpPr/>
          <p:nvPr/>
        </p:nvSpPr>
        <p:spPr bwMode="auto">
          <a:xfrm>
            <a:off x="2818070" y="456814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8" name="Rectangle 97"/>
          <p:cNvSpPr/>
          <p:nvPr/>
        </p:nvSpPr>
        <p:spPr bwMode="auto">
          <a:xfrm>
            <a:off x="2821330" y="467482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9" name="Rectangle 98"/>
          <p:cNvSpPr/>
          <p:nvPr/>
        </p:nvSpPr>
        <p:spPr bwMode="auto">
          <a:xfrm>
            <a:off x="2821330" y="477865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00" name="Rectangle 99"/>
          <p:cNvSpPr/>
          <p:nvPr/>
        </p:nvSpPr>
        <p:spPr bwMode="auto">
          <a:xfrm>
            <a:off x="2928011" y="446432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01" name="Rectangle 100"/>
          <p:cNvSpPr/>
          <p:nvPr/>
        </p:nvSpPr>
        <p:spPr bwMode="auto">
          <a:xfrm>
            <a:off x="2928011" y="456814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02" name="Rectangle 101"/>
          <p:cNvSpPr/>
          <p:nvPr/>
        </p:nvSpPr>
        <p:spPr bwMode="auto">
          <a:xfrm>
            <a:off x="2928010" y="467578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03" name="Rectangle 102"/>
          <p:cNvSpPr/>
          <p:nvPr/>
        </p:nvSpPr>
        <p:spPr bwMode="auto">
          <a:xfrm>
            <a:off x="2928010" y="477960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04" name="Rectangle 103"/>
          <p:cNvSpPr/>
          <p:nvPr/>
        </p:nvSpPr>
        <p:spPr bwMode="auto">
          <a:xfrm>
            <a:off x="3034692" y="446432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05" name="Rectangle 104"/>
          <p:cNvSpPr/>
          <p:nvPr/>
        </p:nvSpPr>
        <p:spPr bwMode="auto">
          <a:xfrm>
            <a:off x="3034692" y="456814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06" name="Rectangle 105"/>
          <p:cNvSpPr/>
          <p:nvPr/>
        </p:nvSpPr>
        <p:spPr bwMode="auto">
          <a:xfrm>
            <a:off x="3037952" y="467482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07" name="Rectangle 106"/>
          <p:cNvSpPr/>
          <p:nvPr/>
        </p:nvSpPr>
        <p:spPr bwMode="auto">
          <a:xfrm>
            <a:off x="3037952" y="477865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08" name="Rectangle 107"/>
          <p:cNvSpPr/>
          <p:nvPr/>
        </p:nvSpPr>
        <p:spPr bwMode="auto">
          <a:xfrm>
            <a:off x="3144633" y="446432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09" name="Rectangle 108"/>
          <p:cNvSpPr/>
          <p:nvPr/>
        </p:nvSpPr>
        <p:spPr bwMode="auto">
          <a:xfrm>
            <a:off x="3144633" y="456814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10" name="Rectangle 109"/>
          <p:cNvSpPr/>
          <p:nvPr/>
        </p:nvSpPr>
        <p:spPr bwMode="auto">
          <a:xfrm>
            <a:off x="3144632" y="467578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11" name="Rectangle 110"/>
          <p:cNvSpPr/>
          <p:nvPr/>
        </p:nvSpPr>
        <p:spPr bwMode="auto">
          <a:xfrm>
            <a:off x="3144632" y="477960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12" name="Rectangle 111"/>
          <p:cNvSpPr/>
          <p:nvPr/>
        </p:nvSpPr>
        <p:spPr bwMode="auto">
          <a:xfrm>
            <a:off x="3263364" y="446384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13" name="Rectangle 112"/>
          <p:cNvSpPr/>
          <p:nvPr/>
        </p:nvSpPr>
        <p:spPr bwMode="auto">
          <a:xfrm>
            <a:off x="3263364" y="456766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14" name="Rectangle 113"/>
          <p:cNvSpPr/>
          <p:nvPr/>
        </p:nvSpPr>
        <p:spPr bwMode="auto">
          <a:xfrm>
            <a:off x="3266624" y="467434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15" name="Rectangle 114"/>
          <p:cNvSpPr/>
          <p:nvPr/>
        </p:nvSpPr>
        <p:spPr bwMode="auto">
          <a:xfrm>
            <a:off x="3266624" y="477817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16" name="Rectangle 115"/>
          <p:cNvSpPr/>
          <p:nvPr/>
        </p:nvSpPr>
        <p:spPr bwMode="auto">
          <a:xfrm>
            <a:off x="3373305" y="446383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17" name="Rectangle 116"/>
          <p:cNvSpPr/>
          <p:nvPr/>
        </p:nvSpPr>
        <p:spPr bwMode="auto">
          <a:xfrm>
            <a:off x="3373305" y="456766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18" name="Rectangle 117"/>
          <p:cNvSpPr/>
          <p:nvPr/>
        </p:nvSpPr>
        <p:spPr bwMode="auto">
          <a:xfrm>
            <a:off x="3373304" y="467530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19" name="Rectangle 118"/>
          <p:cNvSpPr/>
          <p:nvPr/>
        </p:nvSpPr>
        <p:spPr bwMode="auto">
          <a:xfrm>
            <a:off x="3373304" y="477912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20" name="Rectangle 119"/>
          <p:cNvSpPr/>
          <p:nvPr/>
        </p:nvSpPr>
        <p:spPr bwMode="auto">
          <a:xfrm>
            <a:off x="3479986" y="446384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21" name="Rectangle 120"/>
          <p:cNvSpPr/>
          <p:nvPr/>
        </p:nvSpPr>
        <p:spPr bwMode="auto">
          <a:xfrm>
            <a:off x="3479986" y="456766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22" name="Rectangle 121"/>
          <p:cNvSpPr/>
          <p:nvPr/>
        </p:nvSpPr>
        <p:spPr bwMode="auto">
          <a:xfrm>
            <a:off x="3483246" y="467434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23" name="Rectangle 122"/>
          <p:cNvSpPr/>
          <p:nvPr/>
        </p:nvSpPr>
        <p:spPr bwMode="auto">
          <a:xfrm>
            <a:off x="3483246" y="477817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24" name="Rectangle 123"/>
          <p:cNvSpPr/>
          <p:nvPr/>
        </p:nvSpPr>
        <p:spPr bwMode="auto">
          <a:xfrm>
            <a:off x="3589927" y="446383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25" name="Rectangle 124"/>
          <p:cNvSpPr/>
          <p:nvPr/>
        </p:nvSpPr>
        <p:spPr bwMode="auto">
          <a:xfrm>
            <a:off x="3589927" y="456766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26" name="Rectangle 125"/>
          <p:cNvSpPr/>
          <p:nvPr/>
        </p:nvSpPr>
        <p:spPr bwMode="auto">
          <a:xfrm>
            <a:off x="3589926" y="467530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27" name="Rectangle 126"/>
          <p:cNvSpPr/>
          <p:nvPr/>
        </p:nvSpPr>
        <p:spPr bwMode="auto">
          <a:xfrm>
            <a:off x="3589926" y="477912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28" name="Rectangle 127"/>
          <p:cNvSpPr/>
          <p:nvPr/>
        </p:nvSpPr>
        <p:spPr bwMode="auto">
          <a:xfrm>
            <a:off x="3699133" y="446240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29" name="Rectangle 128"/>
          <p:cNvSpPr/>
          <p:nvPr/>
        </p:nvSpPr>
        <p:spPr bwMode="auto">
          <a:xfrm>
            <a:off x="3699133" y="456623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30" name="Rectangle 129"/>
          <p:cNvSpPr/>
          <p:nvPr/>
        </p:nvSpPr>
        <p:spPr bwMode="auto">
          <a:xfrm>
            <a:off x="3702393" y="467291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31" name="Rectangle 130"/>
          <p:cNvSpPr/>
          <p:nvPr/>
        </p:nvSpPr>
        <p:spPr bwMode="auto">
          <a:xfrm>
            <a:off x="3702393" y="477674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32" name="Rectangle 131"/>
          <p:cNvSpPr/>
          <p:nvPr/>
        </p:nvSpPr>
        <p:spPr bwMode="auto">
          <a:xfrm>
            <a:off x="3809074" y="446240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33" name="Rectangle 132"/>
          <p:cNvSpPr/>
          <p:nvPr/>
        </p:nvSpPr>
        <p:spPr bwMode="auto">
          <a:xfrm>
            <a:off x="3809074" y="456623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34" name="Rectangle 133"/>
          <p:cNvSpPr/>
          <p:nvPr/>
        </p:nvSpPr>
        <p:spPr bwMode="auto">
          <a:xfrm>
            <a:off x="3809073" y="467387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35" name="Rectangle 134"/>
          <p:cNvSpPr/>
          <p:nvPr/>
        </p:nvSpPr>
        <p:spPr bwMode="auto">
          <a:xfrm>
            <a:off x="3809073" y="477769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36" name="Rectangle 135"/>
          <p:cNvSpPr/>
          <p:nvPr/>
        </p:nvSpPr>
        <p:spPr bwMode="auto">
          <a:xfrm>
            <a:off x="3915755" y="446240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37" name="Rectangle 136"/>
          <p:cNvSpPr/>
          <p:nvPr/>
        </p:nvSpPr>
        <p:spPr bwMode="auto">
          <a:xfrm>
            <a:off x="3915755" y="456623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38" name="Rectangle 137"/>
          <p:cNvSpPr/>
          <p:nvPr/>
        </p:nvSpPr>
        <p:spPr bwMode="auto">
          <a:xfrm>
            <a:off x="3919015" y="467291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39" name="Rectangle 138"/>
          <p:cNvSpPr/>
          <p:nvPr/>
        </p:nvSpPr>
        <p:spPr bwMode="auto">
          <a:xfrm>
            <a:off x="3919015" y="477674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40" name="Rectangle 139"/>
          <p:cNvSpPr/>
          <p:nvPr/>
        </p:nvSpPr>
        <p:spPr bwMode="auto">
          <a:xfrm>
            <a:off x="4025696" y="446240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41" name="Rectangle 140"/>
          <p:cNvSpPr/>
          <p:nvPr/>
        </p:nvSpPr>
        <p:spPr bwMode="auto">
          <a:xfrm>
            <a:off x="4025696" y="456623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42" name="Rectangle 141"/>
          <p:cNvSpPr/>
          <p:nvPr/>
        </p:nvSpPr>
        <p:spPr bwMode="auto">
          <a:xfrm>
            <a:off x="4025695" y="467387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43" name="Rectangle 142"/>
          <p:cNvSpPr/>
          <p:nvPr/>
        </p:nvSpPr>
        <p:spPr bwMode="auto">
          <a:xfrm>
            <a:off x="4025695" y="477769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44" name="Rectangle 143"/>
          <p:cNvSpPr/>
          <p:nvPr/>
        </p:nvSpPr>
        <p:spPr bwMode="auto">
          <a:xfrm>
            <a:off x="4117102" y="446143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45" name="Rectangle 144"/>
          <p:cNvSpPr/>
          <p:nvPr/>
        </p:nvSpPr>
        <p:spPr bwMode="auto">
          <a:xfrm>
            <a:off x="4117102" y="456525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46" name="Rectangle 145"/>
          <p:cNvSpPr/>
          <p:nvPr/>
        </p:nvSpPr>
        <p:spPr bwMode="auto">
          <a:xfrm>
            <a:off x="4120362" y="467193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47" name="Rectangle 146"/>
          <p:cNvSpPr/>
          <p:nvPr/>
        </p:nvSpPr>
        <p:spPr bwMode="auto">
          <a:xfrm>
            <a:off x="4120362" y="477576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48" name="Rectangle 147"/>
          <p:cNvSpPr/>
          <p:nvPr/>
        </p:nvSpPr>
        <p:spPr bwMode="auto">
          <a:xfrm>
            <a:off x="4227043" y="446143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49" name="Rectangle 148"/>
          <p:cNvSpPr/>
          <p:nvPr/>
        </p:nvSpPr>
        <p:spPr bwMode="auto">
          <a:xfrm>
            <a:off x="4227043" y="456525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50" name="Rectangle 149"/>
          <p:cNvSpPr/>
          <p:nvPr/>
        </p:nvSpPr>
        <p:spPr bwMode="auto">
          <a:xfrm>
            <a:off x="4227042" y="467289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51" name="Rectangle 150"/>
          <p:cNvSpPr/>
          <p:nvPr/>
        </p:nvSpPr>
        <p:spPr bwMode="auto">
          <a:xfrm>
            <a:off x="4227042" y="477671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52" name="Rectangle 151"/>
          <p:cNvSpPr/>
          <p:nvPr/>
        </p:nvSpPr>
        <p:spPr bwMode="auto">
          <a:xfrm>
            <a:off x="4333724" y="446143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53" name="Rectangle 152"/>
          <p:cNvSpPr/>
          <p:nvPr/>
        </p:nvSpPr>
        <p:spPr bwMode="auto">
          <a:xfrm>
            <a:off x="4333724" y="456525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54" name="Rectangle 153"/>
          <p:cNvSpPr/>
          <p:nvPr/>
        </p:nvSpPr>
        <p:spPr bwMode="auto">
          <a:xfrm>
            <a:off x="4336984" y="467193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55" name="Rectangle 154"/>
          <p:cNvSpPr/>
          <p:nvPr/>
        </p:nvSpPr>
        <p:spPr bwMode="auto">
          <a:xfrm>
            <a:off x="4336984" y="477576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56" name="Rectangle 155"/>
          <p:cNvSpPr/>
          <p:nvPr/>
        </p:nvSpPr>
        <p:spPr bwMode="auto">
          <a:xfrm>
            <a:off x="4443665" y="446143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57" name="Rectangle 156"/>
          <p:cNvSpPr/>
          <p:nvPr/>
        </p:nvSpPr>
        <p:spPr bwMode="auto">
          <a:xfrm>
            <a:off x="4443665" y="456525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58" name="Rectangle 157"/>
          <p:cNvSpPr/>
          <p:nvPr/>
        </p:nvSpPr>
        <p:spPr bwMode="auto">
          <a:xfrm>
            <a:off x="4443664" y="467289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59" name="Rectangle 158"/>
          <p:cNvSpPr/>
          <p:nvPr/>
        </p:nvSpPr>
        <p:spPr bwMode="auto">
          <a:xfrm>
            <a:off x="4443664" y="477671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60" name="Rectangle 159"/>
          <p:cNvSpPr/>
          <p:nvPr/>
        </p:nvSpPr>
        <p:spPr bwMode="auto">
          <a:xfrm>
            <a:off x="4552871" y="446000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61" name="Rectangle 160"/>
          <p:cNvSpPr/>
          <p:nvPr/>
        </p:nvSpPr>
        <p:spPr bwMode="auto">
          <a:xfrm>
            <a:off x="4552871" y="456382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62" name="Rectangle 161"/>
          <p:cNvSpPr/>
          <p:nvPr/>
        </p:nvSpPr>
        <p:spPr bwMode="auto">
          <a:xfrm>
            <a:off x="4556131" y="467050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63" name="Rectangle 162"/>
          <p:cNvSpPr/>
          <p:nvPr/>
        </p:nvSpPr>
        <p:spPr bwMode="auto">
          <a:xfrm>
            <a:off x="4556131" y="477433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64" name="Rectangle 163"/>
          <p:cNvSpPr/>
          <p:nvPr/>
        </p:nvSpPr>
        <p:spPr bwMode="auto">
          <a:xfrm>
            <a:off x="4662812" y="445999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65" name="Rectangle 164"/>
          <p:cNvSpPr/>
          <p:nvPr/>
        </p:nvSpPr>
        <p:spPr bwMode="auto">
          <a:xfrm>
            <a:off x="4662812" y="456382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66" name="Rectangle 165"/>
          <p:cNvSpPr/>
          <p:nvPr/>
        </p:nvSpPr>
        <p:spPr bwMode="auto">
          <a:xfrm>
            <a:off x="4662811" y="467146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67" name="Rectangle 166"/>
          <p:cNvSpPr/>
          <p:nvPr/>
        </p:nvSpPr>
        <p:spPr bwMode="auto">
          <a:xfrm>
            <a:off x="4662811" y="477528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68" name="Rectangle 167"/>
          <p:cNvSpPr/>
          <p:nvPr/>
        </p:nvSpPr>
        <p:spPr bwMode="auto">
          <a:xfrm>
            <a:off x="4769493" y="446000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69" name="Rectangle 168"/>
          <p:cNvSpPr/>
          <p:nvPr/>
        </p:nvSpPr>
        <p:spPr bwMode="auto">
          <a:xfrm>
            <a:off x="4769493" y="456382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70" name="Rectangle 169"/>
          <p:cNvSpPr/>
          <p:nvPr/>
        </p:nvSpPr>
        <p:spPr bwMode="auto">
          <a:xfrm>
            <a:off x="4772753" y="467050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71" name="Rectangle 170"/>
          <p:cNvSpPr/>
          <p:nvPr/>
        </p:nvSpPr>
        <p:spPr bwMode="auto">
          <a:xfrm>
            <a:off x="4772753" y="477433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72" name="Rectangle 171"/>
          <p:cNvSpPr/>
          <p:nvPr/>
        </p:nvSpPr>
        <p:spPr bwMode="auto">
          <a:xfrm>
            <a:off x="4879434" y="445999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73" name="Rectangle 172"/>
          <p:cNvSpPr/>
          <p:nvPr/>
        </p:nvSpPr>
        <p:spPr bwMode="auto">
          <a:xfrm>
            <a:off x="4879434" y="456382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74" name="Rectangle 173"/>
          <p:cNvSpPr/>
          <p:nvPr/>
        </p:nvSpPr>
        <p:spPr bwMode="auto">
          <a:xfrm>
            <a:off x="4879433" y="467146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75" name="Rectangle 174"/>
          <p:cNvSpPr/>
          <p:nvPr/>
        </p:nvSpPr>
        <p:spPr bwMode="auto">
          <a:xfrm>
            <a:off x="4879433" y="477528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76" name="Rectangle 175"/>
          <p:cNvSpPr/>
          <p:nvPr/>
        </p:nvSpPr>
        <p:spPr bwMode="auto">
          <a:xfrm>
            <a:off x="4998165" y="445951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77" name="Rectangle 176"/>
          <p:cNvSpPr/>
          <p:nvPr/>
        </p:nvSpPr>
        <p:spPr bwMode="auto">
          <a:xfrm>
            <a:off x="4998165" y="456334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78" name="Rectangle 177"/>
          <p:cNvSpPr/>
          <p:nvPr/>
        </p:nvSpPr>
        <p:spPr bwMode="auto">
          <a:xfrm>
            <a:off x="5001425" y="467002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79" name="Rectangle 178"/>
          <p:cNvSpPr/>
          <p:nvPr/>
        </p:nvSpPr>
        <p:spPr bwMode="auto">
          <a:xfrm>
            <a:off x="5001425" y="477385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80" name="Rectangle 179"/>
          <p:cNvSpPr/>
          <p:nvPr/>
        </p:nvSpPr>
        <p:spPr bwMode="auto">
          <a:xfrm>
            <a:off x="5108106" y="445951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81" name="Rectangle 180"/>
          <p:cNvSpPr/>
          <p:nvPr/>
        </p:nvSpPr>
        <p:spPr bwMode="auto">
          <a:xfrm>
            <a:off x="5108106" y="456334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82" name="Rectangle 181"/>
          <p:cNvSpPr/>
          <p:nvPr/>
        </p:nvSpPr>
        <p:spPr bwMode="auto">
          <a:xfrm>
            <a:off x="5108105" y="467098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83" name="Rectangle 182"/>
          <p:cNvSpPr/>
          <p:nvPr/>
        </p:nvSpPr>
        <p:spPr bwMode="auto">
          <a:xfrm>
            <a:off x="5108105" y="477480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84" name="Rectangle 183"/>
          <p:cNvSpPr/>
          <p:nvPr/>
        </p:nvSpPr>
        <p:spPr bwMode="auto">
          <a:xfrm>
            <a:off x="5214787" y="445951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85" name="Rectangle 184"/>
          <p:cNvSpPr/>
          <p:nvPr/>
        </p:nvSpPr>
        <p:spPr bwMode="auto">
          <a:xfrm>
            <a:off x="5214787" y="456334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86" name="Rectangle 185"/>
          <p:cNvSpPr/>
          <p:nvPr/>
        </p:nvSpPr>
        <p:spPr bwMode="auto">
          <a:xfrm>
            <a:off x="5218047" y="467002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87" name="Rectangle 186"/>
          <p:cNvSpPr/>
          <p:nvPr/>
        </p:nvSpPr>
        <p:spPr bwMode="auto">
          <a:xfrm>
            <a:off x="5218047" y="477385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88" name="Rectangle 187"/>
          <p:cNvSpPr/>
          <p:nvPr/>
        </p:nvSpPr>
        <p:spPr bwMode="auto">
          <a:xfrm>
            <a:off x="5324728" y="445951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89" name="Rectangle 188"/>
          <p:cNvSpPr/>
          <p:nvPr/>
        </p:nvSpPr>
        <p:spPr bwMode="auto">
          <a:xfrm>
            <a:off x="5324728" y="456334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90" name="Rectangle 189"/>
          <p:cNvSpPr/>
          <p:nvPr/>
        </p:nvSpPr>
        <p:spPr bwMode="auto">
          <a:xfrm>
            <a:off x="5324727" y="467098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91" name="Rectangle 190"/>
          <p:cNvSpPr/>
          <p:nvPr/>
        </p:nvSpPr>
        <p:spPr bwMode="auto">
          <a:xfrm>
            <a:off x="5324727" y="477480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92" name="Rectangle 191"/>
          <p:cNvSpPr/>
          <p:nvPr/>
        </p:nvSpPr>
        <p:spPr bwMode="auto">
          <a:xfrm>
            <a:off x="5433934" y="445808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93" name="Rectangle 192"/>
          <p:cNvSpPr/>
          <p:nvPr/>
        </p:nvSpPr>
        <p:spPr bwMode="auto">
          <a:xfrm>
            <a:off x="5433934" y="456191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94" name="Rectangle 193"/>
          <p:cNvSpPr/>
          <p:nvPr/>
        </p:nvSpPr>
        <p:spPr bwMode="auto">
          <a:xfrm>
            <a:off x="5437194" y="466859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95" name="Rectangle 194"/>
          <p:cNvSpPr/>
          <p:nvPr/>
        </p:nvSpPr>
        <p:spPr bwMode="auto">
          <a:xfrm>
            <a:off x="5437194" y="477241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96" name="Rectangle 195"/>
          <p:cNvSpPr/>
          <p:nvPr/>
        </p:nvSpPr>
        <p:spPr bwMode="auto">
          <a:xfrm>
            <a:off x="5543875" y="445808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97" name="Rectangle 196"/>
          <p:cNvSpPr/>
          <p:nvPr/>
        </p:nvSpPr>
        <p:spPr bwMode="auto">
          <a:xfrm>
            <a:off x="5543875" y="456191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98" name="Rectangle 197"/>
          <p:cNvSpPr/>
          <p:nvPr/>
        </p:nvSpPr>
        <p:spPr bwMode="auto">
          <a:xfrm>
            <a:off x="5543874" y="466955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199" name="Rectangle 198"/>
          <p:cNvSpPr/>
          <p:nvPr/>
        </p:nvSpPr>
        <p:spPr bwMode="auto">
          <a:xfrm>
            <a:off x="5543874" y="477337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00" name="Rectangle 199"/>
          <p:cNvSpPr/>
          <p:nvPr/>
        </p:nvSpPr>
        <p:spPr bwMode="auto">
          <a:xfrm>
            <a:off x="5650556" y="445808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01" name="Rectangle 200"/>
          <p:cNvSpPr/>
          <p:nvPr/>
        </p:nvSpPr>
        <p:spPr bwMode="auto">
          <a:xfrm>
            <a:off x="5650556" y="456191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02" name="Rectangle 201"/>
          <p:cNvSpPr/>
          <p:nvPr/>
        </p:nvSpPr>
        <p:spPr bwMode="auto">
          <a:xfrm>
            <a:off x="5653816" y="466859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03" name="Rectangle 202"/>
          <p:cNvSpPr/>
          <p:nvPr/>
        </p:nvSpPr>
        <p:spPr bwMode="auto">
          <a:xfrm>
            <a:off x="5653816" y="477241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04" name="Rectangle 203"/>
          <p:cNvSpPr/>
          <p:nvPr/>
        </p:nvSpPr>
        <p:spPr bwMode="auto">
          <a:xfrm>
            <a:off x="5760497" y="445808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05" name="Rectangle 204"/>
          <p:cNvSpPr/>
          <p:nvPr/>
        </p:nvSpPr>
        <p:spPr bwMode="auto">
          <a:xfrm>
            <a:off x="5760497" y="456191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06" name="Rectangle 205"/>
          <p:cNvSpPr/>
          <p:nvPr/>
        </p:nvSpPr>
        <p:spPr bwMode="auto">
          <a:xfrm>
            <a:off x="5760496" y="466955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07" name="Rectangle 206"/>
          <p:cNvSpPr/>
          <p:nvPr/>
        </p:nvSpPr>
        <p:spPr bwMode="auto">
          <a:xfrm>
            <a:off x="5760496" y="477337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08" name="Rectangle 207"/>
          <p:cNvSpPr/>
          <p:nvPr/>
        </p:nvSpPr>
        <p:spPr bwMode="auto">
          <a:xfrm>
            <a:off x="5854098" y="445808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09" name="Rectangle 208"/>
          <p:cNvSpPr/>
          <p:nvPr/>
        </p:nvSpPr>
        <p:spPr bwMode="auto">
          <a:xfrm>
            <a:off x="5854098" y="456190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10" name="Rectangle 209"/>
          <p:cNvSpPr/>
          <p:nvPr/>
        </p:nvSpPr>
        <p:spPr bwMode="auto">
          <a:xfrm>
            <a:off x="5857358" y="466858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11" name="Rectangle 210"/>
          <p:cNvSpPr/>
          <p:nvPr/>
        </p:nvSpPr>
        <p:spPr bwMode="auto">
          <a:xfrm>
            <a:off x="5857358" y="477241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12" name="Rectangle 211"/>
          <p:cNvSpPr/>
          <p:nvPr/>
        </p:nvSpPr>
        <p:spPr bwMode="auto">
          <a:xfrm>
            <a:off x="5964039" y="445808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13" name="Rectangle 212"/>
          <p:cNvSpPr/>
          <p:nvPr/>
        </p:nvSpPr>
        <p:spPr bwMode="auto">
          <a:xfrm>
            <a:off x="5964039" y="456190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14" name="Rectangle 213"/>
          <p:cNvSpPr/>
          <p:nvPr/>
        </p:nvSpPr>
        <p:spPr bwMode="auto">
          <a:xfrm>
            <a:off x="5964038" y="466954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15" name="Rectangle 214"/>
          <p:cNvSpPr/>
          <p:nvPr/>
        </p:nvSpPr>
        <p:spPr bwMode="auto">
          <a:xfrm>
            <a:off x="5964038" y="477337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16" name="Rectangle 215"/>
          <p:cNvSpPr/>
          <p:nvPr/>
        </p:nvSpPr>
        <p:spPr bwMode="auto">
          <a:xfrm>
            <a:off x="6070720" y="445808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17" name="Rectangle 216"/>
          <p:cNvSpPr/>
          <p:nvPr/>
        </p:nvSpPr>
        <p:spPr bwMode="auto">
          <a:xfrm>
            <a:off x="6070720" y="456190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18" name="Rectangle 217"/>
          <p:cNvSpPr/>
          <p:nvPr/>
        </p:nvSpPr>
        <p:spPr bwMode="auto">
          <a:xfrm>
            <a:off x="6073980" y="466858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19" name="Rectangle 218"/>
          <p:cNvSpPr/>
          <p:nvPr/>
        </p:nvSpPr>
        <p:spPr bwMode="auto">
          <a:xfrm>
            <a:off x="6073980" y="477241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20" name="Rectangle 219"/>
          <p:cNvSpPr/>
          <p:nvPr/>
        </p:nvSpPr>
        <p:spPr bwMode="auto">
          <a:xfrm>
            <a:off x="6180661" y="445808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21" name="Rectangle 220"/>
          <p:cNvSpPr/>
          <p:nvPr/>
        </p:nvSpPr>
        <p:spPr bwMode="auto">
          <a:xfrm>
            <a:off x="6180661" y="456190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22" name="Rectangle 221"/>
          <p:cNvSpPr/>
          <p:nvPr/>
        </p:nvSpPr>
        <p:spPr bwMode="auto">
          <a:xfrm>
            <a:off x="6180660" y="466954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23" name="Rectangle 222"/>
          <p:cNvSpPr/>
          <p:nvPr/>
        </p:nvSpPr>
        <p:spPr bwMode="auto">
          <a:xfrm>
            <a:off x="6180660" y="477337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24" name="Rectangle 223"/>
          <p:cNvSpPr/>
          <p:nvPr/>
        </p:nvSpPr>
        <p:spPr bwMode="auto">
          <a:xfrm>
            <a:off x="6289867" y="445665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25" name="Rectangle 224"/>
          <p:cNvSpPr/>
          <p:nvPr/>
        </p:nvSpPr>
        <p:spPr bwMode="auto">
          <a:xfrm>
            <a:off x="6289867" y="456047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26" name="Rectangle 225"/>
          <p:cNvSpPr/>
          <p:nvPr/>
        </p:nvSpPr>
        <p:spPr bwMode="auto">
          <a:xfrm>
            <a:off x="6293127" y="466715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27" name="Rectangle 226"/>
          <p:cNvSpPr/>
          <p:nvPr/>
        </p:nvSpPr>
        <p:spPr bwMode="auto">
          <a:xfrm>
            <a:off x="6293127" y="477098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28" name="Rectangle 227"/>
          <p:cNvSpPr/>
          <p:nvPr/>
        </p:nvSpPr>
        <p:spPr bwMode="auto">
          <a:xfrm>
            <a:off x="6399808" y="445665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29" name="Rectangle 228"/>
          <p:cNvSpPr/>
          <p:nvPr/>
        </p:nvSpPr>
        <p:spPr bwMode="auto">
          <a:xfrm>
            <a:off x="6399808" y="456047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30" name="Rectangle 229"/>
          <p:cNvSpPr/>
          <p:nvPr/>
        </p:nvSpPr>
        <p:spPr bwMode="auto">
          <a:xfrm>
            <a:off x="6399807" y="466811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31" name="Rectangle 230"/>
          <p:cNvSpPr/>
          <p:nvPr/>
        </p:nvSpPr>
        <p:spPr bwMode="auto">
          <a:xfrm>
            <a:off x="6399807" y="477193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32" name="Rectangle 231"/>
          <p:cNvSpPr/>
          <p:nvPr/>
        </p:nvSpPr>
        <p:spPr bwMode="auto">
          <a:xfrm>
            <a:off x="6506489" y="445665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33" name="Rectangle 232"/>
          <p:cNvSpPr/>
          <p:nvPr/>
        </p:nvSpPr>
        <p:spPr bwMode="auto">
          <a:xfrm>
            <a:off x="6506489" y="456047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34" name="Rectangle 233"/>
          <p:cNvSpPr/>
          <p:nvPr/>
        </p:nvSpPr>
        <p:spPr bwMode="auto">
          <a:xfrm>
            <a:off x="6509749" y="466715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35" name="Rectangle 234"/>
          <p:cNvSpPr/>
          <p:nvPr/>
        </p:nvSpPr>
        <p:spPr bwMode="auto">
          <a:xfrm>
            <a:off x="6509749" y="477098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36" name="Rectangle 235"/>
          <p:cNvSpPr/>
          <p:nvPr/>
        </p:nvSpPr>
        <p:spPr bwMode="auto">
          <a:xfrm>
            <a:off x="6616430" y="445665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37" name="Rectangle 236"/>
          <p:cNvSpPr/>
          <p:nvPr/>
        </p:nvSpPr>
        <p:spPr bwMode="auto">
          <a:xfrm>
            <a:off x="6616430" y="456047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38" name="Rectangle 237"/>
          <p:cNvSpPr/>
          <p:nvPr/>
        </p:nvSpPr>
        <p:spPr bwMode="auto">
          <a:xfrm>
            <a:off x="6616429" y="466811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39" name="Rectangle 238"/>
          <p:cNvSpPr/>
          <p:nvPr/>
        </p:nvSpPr>
        <p:spPr bwMode="auto">
          <a:xfrm>
            <a:off x="6616429" y="477193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40" name="Rectangle 239"/>
          <p:cNvSpPr/>
          <p:nvPr/>
        </p:nvSpPr>
        <p:spPr bwMode="auto">
          <a:xfrm>
            <a:off x="6735161" y="445617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41" name="Rectangle 240"/>
          <p:cNvSpPr/>
          <p:nvPr/>
        </p:nvSpPr>
        <p:spPr bwMode="auto">
          <a:xfrm>
            <a:off x="6735161" y="455999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42" name="Rectangle 241"/>
          <p:cNvSpPr/>
          <p:nvPr/>
        </p:nvSpPr>
        <p:spPr bwMode="auto">
          <a:xfrm>
            <a:off x="6738421" y="466667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43" name="Rectangle 242"/>
          <p:cNvSpPr/>
          <p:nvPr/>
        </p:nvSpPr>
        <p:spPr bwMode="auto">
          <a:xfrm>
            <a:off x="6738421" y="477050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44" name="Rectangle 243"/>
          <p:cNvSpPr/>
          <p:nvPr/>
        </p:nvSpPr>
        <p:spPr bwMode="auto">
          <a:xfrm>
            <a:off x="6845102" y="445617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45" name="Rectangle 244"/>
          <p:cNvSpPr/>
          <p:nvPr/>
        </p:nvSpPr>
        <p:spPr bwMode="auto">
          <a:xfrm>
            <a:off x="6845102" y="455999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46" name="Rectangle 245"/>
          <p:cNvSpPr/>
          <p:nvPr/>
        </p:nvSpPr>
        <p:spPr bwMode="auto">
          <a:xfrm>
            <a:off x="6845101" y="466763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47" name="Rectangle 246"/>
          <p:cNvSpPr/>
          <p:nvPr/>
        </p:nvSpPr>
        <p:spPr bwMode="auto">
          <a:xfrm>
            <a:off x="6845101" y="477145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48" name="Rectangle 247"/>
          <p:cNvSpPr/>
          <p:nvPr/>
        </p:nvSpPr>
        <p:spPr bwMode="auto">
          <a:xfrm>
            <a:off x="6951783" y="445617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49" name="Rectangle 248"/>
          <p:cNvSpPr/>
          <p:nvPr/>
        </p:nvSpPr>
        <p:spPr bwMode="auto">
          <a:xfrm>
            <a:off x="6951783" y="455999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50" name="Rectangle 249"/>
          <p:cNvSpPr/>
          <p:nvPr/>
        </p:nvSpPr>
        <p:spPr bwMode="auto">
          <a:xfrm>
            <a:off x="6955043" y="466667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51" name="Rectangle 250"/>
          <p:cNvSpPr/>
          <p:nvPr/>
        </p:nvSpPr>
        <p:spPr bwMode="auto">
          <a:xfrm>
            <a:off x="6955043" y="477050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52" name="Rectangle 251"/>
          <p:cNvSpPr/>
          <p:nvPr/>
        </p:nvSpPr>
        <p:spPr bwMode="auto">
          <a:xfrm>
            <a:off x="7061724" y="445617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53" name="Rectangle 252"/>
          <p:cNvSpPr/>
          <p:nvPr/>
        </p:nvSpPr>
        <p:spPr bwMode="auto">
          <a:xfrm>
            <a:off x="7061724" y="455999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54" name="Rectangle 253"/>
          <p:cNvSpPr/>
          <p:nvPr/>
        </p:nvSpPr>
        <p:spPr bwMode="auto">
          <a:xfrm>
            <a:off x="7061723" y="4667633"/>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55" name="Rectangle 254"/>
          <p:cNvSpPr/>
          <p:nvPr/>
        </p:nvSpPr>
        <p:spPr bwMode="auto">
          <a:xfrm>
            <a:off x="7061723" y="4771458"/>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56" name="Rectangle 255"/>
          <p:cNvSpPr/>
          <p:nvPr/>
        </p:nvSpPr>
        <p:spPr bwMode="auto">
          <a:xfrm>
            <a:off x="7170930" y="4454740"/>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57" name="Rectangle 256"/>
          <p:cNvSpPr/>
          <p:nvPr/>
        </p:nvSpPr>
        <p:spPr bwMode="auto">
          <a:xfrm>
            <a:off x="7170930" y="4558565"/>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58" name="Rectangle 257"/>
          <p:cNvSpPr/>
          <p:nvPr/>
        </p:nvSpPr>
        <p:spPr bwMode="auto">
          <a:xfrm>
            <a:off x="7174190" y="4665246"/>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59" name="Rectangle 258"/>
          <p:cNvSpPr/>
          <p:nvPr/>
        </p:nvSpPr>
        <p:spPr bwMode="auto">
          <a:xfrm>
            <a:off x="7174190" y="4769071"/>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60" name="Rectangle 259"/>
          <p:cNvSpPr/>
          <p:nvPr/>
        </p:nvSpPr>
        <p:spPr bwMode="auto">
          <a:xfrm>
            <a:off x="7280871" y="4454739"/>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61" name="Rectangle 260"/>
          <p:cNvSpPr/>
          <p:nvPr/>
        </p:nvSpPr>
        <p:spPr bwMode="auto">
          <a:xfrm>
            <a:off x="7280871" y="4558564"/>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62" name="Rectangle 261"/>
          <p:cNvSpPr/>
          <p:nvPr/>
        </p:nvSpPr>
        <p:spPr bwMode="auto">
          <a:xfrm>
            <a:off x="7280870" y="4666202"/>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63" name="Rectangle 262"/>
          <p:cNvSpPr/>
          <p:nvPr/>
        </p:nvSpPr>
        <p:spPr bwMode="auto">
          <a:xfrm>
            <a:off x="7280870" y="4770027"/>
            <a:ext cx="45719" cy="45719"/>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264" name="Text Box 94"/>
          <p:cNvSpPr txBox="1">
            <a:spLocks noChangeArrowheads="1"/>
          </p:cNvSpPr>
          <p:nvPr/>
        </p:nvSpPr>
        <p:spPr bwMode="auto">
          <a:xfrm>
            <a:off x="2712503" y="3518411"/>
            <a:ext cx="1475837" cy="307777"/>
          </a:xfrm>
          <a:prstGeom prst="rect">
            <a:avLst/>
          </a:prstGeom>
          <a:noFill/>
          <a:ln w="9525" algn="ctr">
            <a:noFill/>
            <a:miter lim="800000"/>
            <a:headEnd/>
            <a:tailEnd/>
          </a:ln>
        </p:spPr>
        <p:txBody>
          <a:bodyPr wrap="square">
            <a:spAutoFit/>
          </a:bodyPr>
          <a:lstStyle/>
          <a:p>
            <a:pPr algn="l"/>
            <a:r>
              <a:rPr lang="en-GB" sz="1400" dirty="0" smtClean="0">
                <a:solidFill>
                  <a:srgbClr val="000000"/>
                </a:solidFill>
              </a:rPr>
              <a:t>ECCERROR=1</a:t>
            </a:r>
          </a:p>
        </p:txBody>
      </p:sp>
      <p:pic>
        <p:nvPicPr>
          <p:cNvPr id="265" name="Picture 35" descr="MCj04417350000[1]"/>
          <p:cNvPicPr>
            <a:picLocks noChangeAspect="1" noChangeArrowheads="1"/>
          </p:cNvPicPr>
          <p:nvPr/>
        </p:nvPicPr>
        <p:blipFill>
          <a:blip r:embed="rId4" cstate="print"/>
          <a:srcRect/>
          <a:stretch>
            <a:fillRect/>
          </a:stretch>
        </p:blipFill>
        <p:spPr bwMode="auto">
          <a:xfrm rot="17630650">
            <a:off x="2240488" y="4105213"/>
            <a:ext cx="508562" cy="508562"/>
          </a:xfrm>
          <a:prstGeom prst="rect">
            <a:avLst/>
          </a:prstGeom>
          <a:noFill/>
          <a:ln w="9525">
            <a:noFill/>
            <a:miter lim="800000"/>
            <a:headEnd/>
            <a:tailEnd/>
          </a:ln>
        </p:spPr>
      </p:pic>
      <p:sp>
        <p:nvSpPr>
          <p:cNvPr id="266" name="Text Box 94"/>
          <p:cNvSpPr txBox="1">
            <a:spLocks noChangeArrowheads="1"/>
          </p:cNvSpPr>
          <p:nvPr/>
        </p:nvSpPr>
        <p:spPr bwMode="auto">
          <a:xfrm>
            <a:off x="7698431" y="4161465"/>
            <a:ext cx="1202040" cy="261610"/>
          </a:xfrm>
          <a:prstGeom prst="rect">
            <a:avLst/>
          </a:prstGeom>
          <a:noFill/>
          <a:ln w="9525" algn="ctr">
            <a:noFill/>
            <a:miter lim="800000"/>
            <a:headEnd/>
            <a:tailEnd/>
          </a:ln>
        </p:spPr>
        <p:txBody>
          <a:bodyPr wrap="square">
            <a:spAutoFit/>
          </a:bodyPr>
          <a:lstStyle/>
          <a:p>
            <a:pPr algn="l"/>
            <a:r>
              <a:rPr lang="en-GB" sz="1100" dirty="0" smtClean="0">
                <a:solidFill>
                  <a:srgbClr val="000000"/>
                </a:solidFill>
              </a:rPr>
              <a:t>CRCERROR=0</a:t>
            </a:r>
          </a:p>
        </p:txBody>
      </p:sp>
      <p:sp>
        <p:nvSpPr>
          <p:cNvPr id="267" name="Text Box 94"/>
          <p:cNvSpPr txBox="1">
            <a:spLocks noChangeArrowheads="1"/>
          </p:cNvSpPr>
          <p:nvPr/>
        </p:nvSpPr>
        <p:spPr bwMode="auto">
          <a:xfrm>
            <a:off x="7698431" y="3799569"/>
            <a:ext cx="1039408" cy="307777"/>
          </a:xfrm>
          <a:prstGeom prst="rect">
            <a:avLst/>
          </a:prstGeom>
          <a:noFill/>
          <a:ln w="9525" algn="ctr">
            <a:noFill/>
            <a:miter lim="800000"/>
            <a:headEnd/>
            <a:tailEnd/>
          </a:ln>
        </p:spPr>
        <p:txBody>
          <a:bodyPr wrap="square">
            <a:spAutoFit/>
          </a:bodyPr>
          <a:lstStyle/>
          <a:p>
            <a:pPr algn="l"/>
            <a:r>
              <a:rPr lang="en-GB" sz="1400" dirty="0" smtClean="0">
                <a:solidFill>
                  <a:srgbClr val="000000"/>
                </a:solidFill>
              </a:rPr>
              <a:t>INIT_B=1</a:t>
            </a:r>
          </a:p>
        </p:txBody>
      </p:sp>
      <p:pic>
        <p:nvPicPr>
          <p:cNvPr id="268" name="Picture 2" descr="http://upload.wikimedia.org/wikipedia/commons/thumb/6/6c/Green_flag_waving.svg/249px-Green_flag_waving.svg.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217475" y="3713790"/>
            <a:ext cx="403349" cy="434127"/>
          </a:xfrm>
          <a:prstGeom prst="rect">
            <a:avLst/>
          </a:prstGeom>
          <a:noFill/>
          <a:extLst>
            <a:ext uri="{909E8E84-426E-40DD-AFC4-6F175D3DCCD1}">
              <a14:hiddenFill xmlns:a14="http://schemas.microsoft.com/office/drawing/2010/main">
                <a:solidFill>
                  <a:srgbClr val="FFFFFF"/>
                </a:solidFill>
              </a14:hiddenFill>
            </a:ext>
          </a:extLst>
        </p:spPr>
      </p:pic>
      <p:cxnSp>
        <p:nvCxnSpPr>
          <p:cNvPr id="269" name="Straight Arrow Connector 141"/>
          <p:cNvCxnSpPr>
            <a:cxnSpLocks noChangeShapeType="1"/>
          </p:cNvCxnSpPr>
          <p:nvPr/>
        </p:nvCxnSpPr>
        <p:spPr bwMode="auto">
          <a:xfrm>
            <a:off x="6735161" y="3047425"/>
            <a:ext cx="340687" cy="563664"/>
          </a:xfrm>
          <a:prstGeom prst="straightConnector1">
            <a:avLst/>
          </a:prstGeom>
          <a:noFill/>
          <a:ln w="19050" algn="ctr">
            <a:solidFill>
              <a:schemeClr val="tx1"/>
            </a:solidFill>
            <a:round/>
            <a:headEnd/>
            <a:tailEnd type="arrow" w="med" len="med"/>
          </a:ln>
        </p:spPr>
      </p:cxnSp>
      <p:sp>
        <p:nvSpPr>
          <p:cNvPr id="271" name="TextBox 142"/>
          <p:cNvSpPr txBox="1">
            <a:spLocks noChangeArrowheads="1"/>
          </p:cNvSpPr>
          <p:nvPr/>
        </p:nvSpPr>
        <p:spPr bwMode="auto">
          <a:xfrm>
            <a:off x="210890" y="2083840"/>
            <a:ext cx="4787275" cy="646331"/>
          </a:xfrm>
          <a:prstGeom prst="rect">
            <a:avLst/>
          </a:prstGeom>
          <a:noFill/>
          <a:ln w="9525">
            <a:noFill/>
            <a:miter lim="800000"/>
            <a:headEnd/>
            <a:tailEnd/>
          </a:ln>
        </p:spPr>
        <p:txBody>
          <a:bodyPr wrap="square">
            <a:spAutoFit/>
          </a:bodyPr>
          <a:lstStyle/>
          <a:p>
            <a:r>
              <a:rPr lang="en-GB" dirty="0" smtClean="0"/>
              <a:t>Automatic scan of all static configuration cells</a:t>
            </a:r>
          </a:p>
          <a:p>
            <a:r>
              <a:rPr lang="en-GB" dirty="0" smtClean="0"/>
              <a:t>(continuously happening in the background)</a:t>
            </a:r>
          </a:p>
        </p:txBody>
      </p:sp>
      <p:cxnSp>
        <p:nvCxnSpPr>
          <p:cNvPr id="272" name="Straight Arrow Connector 141"/>
          <p:cNvCxnSpPr>
            <a:cxnSpLocks noChangeShapeType="1"/>
          </p:cNvCxnSpPr>
          <p:nvPr/>
        </p:nvCxnSpPr>
        <p:spPr bwMode="auto">
          <a:xfrm flipH="1">
            <a:off x="1765849" y="2774890"/>
            <a:ext cx="639311" cy="1373027"/>
          </a:xfrm>
          <a:prstGeom prst="straightConnector1">
            <a:avLst/>
          </a:prstGeom>
          <a:noFill/>
          <a:ln w="19050" algn="ctr">
            <a:solidFill>
              <a:schemeClr val="tx1"/>
            </a:solidFill>
            <a:round/>
            <a:headEnd/>
            <a:tailEnd type="arrow" w="med" len="med"/>
          </a:ln>
        </p:spPr>
      </p:cxnSp>
      <p:sp>
        <p:nvSpPr>
          <p:cNvPr id="275" name="TextBox 142"/>
          <p:cNvSpPr txBox="1">
            <a:spLocks noChangeArrowheads="1"/>
          </p:cNvSpPr>
          <p:nvPr/>
        </p:nvSpPr>
        <p:spPr bwMode="auto">
          <a:xfrm>
            <a:off x="5543874" y="2068794"/>
            <a:ext cx="2793089" cy="923330"/>
          </a:xfrm>
          <a:prstGeom prst="rect">
            <a:avLst/>
          </a:prstGeom>
          <a:noFill/>
          <a:ln w="9525">
            <a:noFill/>
            <a:miter lim="800000"/>
            <a:headEnd/>
            <a:tailEnd/>
          </a:ln>
        </p:spPr>
        <p:txBody>
          <a:bodyPr wrap="square">
            <a:spAutoFit/>
          </a:bodyPr>
          <a:lstStyle/>
          <a:p>
            <a:r>
              <a:rPr lang="en-GB" dirty="0" smtClean="0"/>
              <a:t>Device-level</a:t>
            </a:r>
          </a:p>
          <a:p>
            <a:r>
              <a:rPr lang="en-GB" dirty="0" smtClean="0"/>
              <a:t>CRC Detection</a:t>
            </a:r>
          </a:p>
          <a:p>
            <a:r>
              <a:rPr lang="en-GB" dirty="0" smtClean="0"/>
              <a:t>(verifies corrections) </a:t>
            </a:r>
          </a:p>
        </p:txBody>
      </p:sp>
      <p:cxnSp>
        <p:nvCxnSpPr>
          <p:cNvPr id="276" name="Straight Arrow Connector 141"/>
          <p:cNvCxnSpPr>
            <a:cxnSpLocks noChangeShapeType="1"/>
          </p:cNvCxnSpPr>
          <p:nvPr/>
        </p:nvCxnSpPr>
        <p:spPr bwMode="auto">
          <a:xfrm flipV="1">
            <a:off x="2405160" y="5071058"/>
            <a:ext cx="136359" cy="356269"/>
          </a:xfrm>
          <a:prstGeom prst="straightConnector1">
            <a:avLst/>
          </a:prstGeom>
          <a:noFill/>
          <a:ln w="19050" algn="ctr">
            <a:solidFill>
              <a:schemeClr val="tx1"/>
            </a:solidFill>
            <a:round/>
            <a:headEnd/>
            <a:tailEnd type="arrow" w="med" len="med"/>
          </a:ln>
        </p:spPr>
      </p:cxnSp>
      <p:sp>
        <p:nvSpPr>
          <p:cNvPr id="278" name="TextBox 142"/>
          <p:cNvSpPr txBox="1">
            <a:spLocks noChangeArrowheads="1"/>
          </p:cNvSpPr>
          <p:nvPr/>
        </p:nvSpPr>
        <p:spPr bwMode="auto">
          <a:xfrm>
            <a:off x="984953" y="5499819"/>
            <a:ext cx="2675370" cy="646331"/>
          </a:xfrm>
          <a:prstGeom prst="rect">
            <a:avLst/>
          </a:prstGeom>
          <a:noFill/>
          <a:ln w="9525">
            <a:noFill/>
            <a:miter lim="800000"/>
            <a:headEnd/>
            <a:tailEnd/>
          </a:ln>
        </p:spPr>
        <p:txBody>
          <a:bodyPr wrap="square">
            <a:spAutoFit/>
          </a:bodyPr>
          <a:lstStyle/>
          <a:p>
            <a:r>
              <a:rPr lang="en-GB" dirty="0" smtClean="0"/>
              <a:t>Frame-level ECC detection and correction</a:t>
            </a:r>
          </a:p>
        </p:txBody>
      </p:sp>
      <p:sp>
        <p:nvSpPr>
          <p:cNvPr id="280" name="TextBox 142"/>
          <p:cNvSpPr txBox="1">
            <a:spLocks noChangeArrowheads="1"/>
          </p:cNvSpPr>
          <p:nvPr/>
        </p:nvSpPr>
        <p:spPr bwMode="auto">
          <a:xfrm>
            <a:off x="4289463" y="5499818"/>
            <a:ext cx="4047500" cy="646331"/>
          </a:xfrm>
          <a:prstGeom prst="rect">
            <a:avLst/>
          </a:prstGeom>
          <a:noFill/>
          <a:ln w="9525">
            <a:noFill/>
            <a:miter lim="800000"/>
            <a:headEnd/>
            <a:tailEnd/>
          </a:ln>
        </p:spPr>
        <p:txBody>
          <a:bodyPr wrap="square">
            <a:spAutoFit/>
          </a:bodyPr>
          <a:lstStyle/>
          <a:p>
            <a:r>
              <a:rPr lang="en-GB" dirty="0" smtClean="0"/>
              <a:t>3,232 bits in each 7-Series Frame</a:t>
            </a:r>
            <a:endParaRPr lang="en-GB" dirty="0"/>
          </a:p>
          <a:p>
            <a:r>
              <a:rPr lang="en-GB" dirty="0" smtClean="0"/>
              <a:t>Including 13-bit ECC (0.4% of bits!)</a:t>
            </a:r>
          </a:p>
        </p:txBody>
      </p:sp>
      <p:sp>
        <p:nvSpPr>
          <p:cNvPr id="273" name="TextBox 142"/>
          <p:cNvSpPr txBox="1">
            <a:spLocks noChangeArrowheads="1"/>
          </p:cNvSpPr>
          <p:nvPr/>
        </p:nvSpPr>
        <p:spPr bwMode="auto">
          <a:xfrm>
            <a:off x="154863" y="1388294"/>
            <a:ext cx="9015896" cy="369332"/>
          </a:xfrm>
          <a:prstGeom prst="rect">
            <a:avLst/>
          </a:prstGeom>
          <a:noFill/>
          <a:ln w="9525">
            <a:noFill/>
            <a:miter lim="800000"/>
            <a:headEnd/>
            <a:tailEnd/>
          </a:ln>
        </p:spPr>
        <p:txBody>
          <a:bodyPr wrap="square">
            <a:spAutoFit/>
          </a:bodyPr>
          <a:lstStyle/>
          <a:p>
            <a:pPr algn="l"/>
            <a:r>
              <a:rPr lang="en-GB" dirty="0" smtClean="0"/>
              <a:t>- Primarily for SEU but acts as an ongoing comprehensive BIST during device lifetime. </a:t>
            </a:r>
            <a:endParaRPr lang="en-US" sz="1800" dirty="0"/>
          </a:p>
        </p:txBody>
      </p:sp>
    </p:spTree>
    <p:extLst>
      <p:ext uri="{BB962C8B-B14F-4D97-AF65-F5344CB8AC3E}">
        <p14:creationId xmlns:p14="http://schemas.microsoft.com/office/powerpoint/2010/main" val="472445725"/>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5924" y="222737"/>
            <a:ext cx="8229600" cy="540948"/>
          </a:xfrm>
        </p:spPr>
        <p:txBody>
          <a:bodyPr/>
          <a:lstStyle/>
          <a:p>
            <a:r>
              <a:rPr lang="en-US" dirty="0" smtClean="0"/>
              <a:t>When ECC is not enough!</a:t>
            </a:r>
            <a:endParaRPr lang="en-US" dirty="0"/>
          </a:p>
        </p:txBody>
      </p:sp>
      <p:sp>
        <p:nvSpPr>
          <p:cNvPr id="7" name="Slide Number Placeholder 3"/>
          <p:cNvSpPr>
            <a:spLocks noGrp="1"/>
          </p:cNvSpPr>
          <p:nvPr>
            <p:ph type="sldNum" sz="quarter" idx="10"/>
          </p:nvPr>
        </p:nvSpPr>
        <p:spPr>
          <a:xfrm>
            <a:off x="457200" y="6577013"/>
            <a:ext cx="838200" cy="244475"/>
          </a:xfrm>
          <a:noFill/>
        </p:spPr>
        <p:txBody>
          <a:bodyPr/>
          <a:lstStyle/>
          <a:p>
            <a:r>
              <a:rPr dirty="0" smtClean="0">
                <a:solidFill>
                  <a:srgbClr val="000000"/>
                </a:solidFill>
              </a:rPr>
              <a:t>Page </a:t>
            </a:r>
            <a:fld id="{D63E2B3B-F816-4896-8ADF-B7104022B12D}" type="slidenum">
              <a:rPr smtClean="0">
                <a:solidFill>
                  <a:srgbClr val="000000"/>
                </a:solidFill>
              </a:rPr>
              <a:pPr/>
              <a:t>24</a:t>
            </a:fld>
            <a:endParaRPr dirty="0" smtClean="0">
              <a:solidFill>
                <a:srgbClr val="000000"/>
              </a:solidFill>
            </a:endParaRPr>
          </a:p>
        </p:txBody>
      </p:sp>
      <p:grpSp>
        <p:nvGrpSpPr>
          <p:cNvPr id="6155" name="Group 6154"/>
          <p:cNvGrpSpPr/>
          <p:nvPr/>
        </p:nvGrpSpPr>
        <p:grpSpPr>
          <a:xfrm>
            <a:off x="135924" y="1148684"/>
            <a:ext cx="2070934" cy="5104718"/>
            <a:chOff x="255746" y="913906"/>
            <a:chExt cx="2070934" cy="5104718"/>
          </a:xfrm>
        </p:grpSpPr>
        <p:sp>
          <p:nvSpPr>
            <p:cNvPr id="27" name="Oval 26"/>
            <p:cNvSpPr/>
            <p:nvPr/>
          </p:nvSpPr>
          <p:spPr bwMode="auto">
            <a:xfrm>
              <a:off x="1179199" y="176667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28" name="Oval 27"/>
            <p:cNvSpPr/>
            <p:nvPr/>
          </p:nvSpPr>
          <p:spPr bwMode="auto">
            <a:xfrm>
              <a:off x="1179199" y="203813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33" name="Oval 32"/>
            <p:cNvSpPr/>
            <p:nvPr/>
          </p:nvSpPr>
          <p:spPr bwMode="auto">
            <a:xfrm>
              <a:off x="1179199" y="230959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34" name="Oval 33"/>
            <p:cNvSpPr/>
            <p:nvPr/>
          </p:nvSpPr>
          <p:spPr bwMode="auto">
            <a:xfrm>
              <a:off x="1179199" y="258105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37" name="Oval 36"/>
            <p:cNvSpPr/>
            <p:nvPr/>
          </p:nvSpPr>
          <p:spPr bwMode="auto">
            <a:xfrm>
              <a:off x="1179198" y="285251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38" name="Oval 37"/>
            <p:cNvSpPr/>
            <p:nvPr/>
          </p:nvSpPr>
          <p:spPr bwMode="auto">
            <a:xfrm>
              <a:off x="1179198" y="312398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41" name="Oval 40"/>
            <p:cNvSpPr/>
            <p:nvPr/>
          </p:nvSpPr>
          <p:spPr bwMode="auto">
            <a:xfrm>
              <a:off x="1179198" y="339544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42" name="Oval 41"/>
            <p:cNvSpPr/>
            <p:nvPr/>
          </p:nvSpPr>
          <p:spPr bwMode="auto">
            <a:xfrm>
              <a:off x="1179198" y="3666904"/>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45" name="Oval 44"/>
            <p:cNvSpPr/>
            <p:nvPr/>
          </p:nvSpPr>
          <p:spPr bwMode="auto">
            <a:xfrm>
              <a:off x="1179200" y="393836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46" name="Oval 45"/>
            <p:cNvSpPr/>
            <p:nvPr/>
          </p:nvSpPr>
          <p:spPr bwMode="auto">
            <a:xfrm>
              <a:off x="1179200" y="420982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49" name="Oval 48"/>
            <p:cNvSpPr/>
            <p:nvPr/>
          </p:nvSpPr>
          <p:spPr bwMode="auto">
            <a:xfrm>
              <a:off x="1179200" y="448129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50" name="Oval 49"/>
            <p:cNvSpPr/>
            <p:nvPr/>
          </p:nvSpPr>
          <p:spPr bwMode="auto">
            <a:xfrm>
              <a:off x="1179200" y="475275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53" name="Oval 52"/>
            <p:cNvSpPr/>
            <p:nvPr/>
          </p:nvSpPr>
          <p:spPr bwMode="auto">
            <a:xfrm>
              <a:off x="1179199" y="502421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54" name="Oval 53"/>
            <p:cNvSpPr/>
            <p:nvPr/>
          </p:nvSpPr>
          <p:spPr bwMode="auto">
            <a:xfrm>
              <a:off x="1179199" y="529567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57" name="Oval 56"/>
            <p:cNvSpPr/>
            <p:nvPr/>
          </p:nvSpPr>
          <p:spPr bwMode="auto">
            <a:xfrm>
              <a:off x="1179199" y="556713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58" name="Oval 57"/>
            <p:cNvSpPr/>
            <p:nvPr/>
          </p:nvSpPr>
          <p:spPr bwMode="auto">
            <a:xfrm>
              <a:off x="1179199" y="583860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62" name="Text Box 94"/>
            <p:cNvSpPr txBox="1">
              <a:spLocks noChangeArrowheads="1"/>
            </p:cNvSpPr>
            <p:nvPr/>
          </p:nvSpPr>
          <p:spPr bwMode="auto">
            <a:xfrm>
              <a:off x="255746" y="913906"/>
              <a:ext cx="2070934" cy="646331"/>
            </a:xfrm>
            <a:prstGeom prst="rect">
              <a:avLst/>
            </a:prstGeom>
            <a:noFill/>
            <a:ln w="9525" algn="ctr">
              <a:noFill/>
              <a:miter lim="800000"/>
              <a:headEnd/>
              <a:tailEnd/>
            </a:ln>
          </p:spPr>
          <p:txBody>
            <a:bodyPr wrap="square">
              <a:spAutoFit/>
            </a:bodyPr>
            <a:lstStyle/>
            <a:p>
              <a:r>
                <a:rPr lang="en-GB" dirty="0" smtClean="0">
                  <a:solidFill>
                    <a:srgbClr val="000000"/>
                  </a:solidFill>
                </a:rPr>
                <a:t>Single Bit Error (SBE)</a:t>
              </a:r>
            </a:p>
          </p:txBody>
        </p:sp>
      </p:grpSp>
      <p:grpSp>
        <p:nvGrpSpPr>
          <p:cNvPr id="6156" name="Group 6155"/>
          <p:cNvGrpSpPr/>
          <p:nvPr/>
        </p:nvGrpSpPr>
        <p:grpSpPr>
          <a:xfrm>
            <a:off x="2378428" y="1148684"/>
            <a:ext cx="2070934" cy="5104718"/>
            <a:chOff x="2498250" y="913906"/>
            <a:chExt cx="2070934" cy="5104718"/>
          </a:xfrm>
        </p:grpSpPr>
        <p:sp>
          <p:nvSpPr>
            <p:cNvPr id="63" name="Oval 62"/>
            <p:cNvSpPr/>
            <p:nvPr/>
          </p:nvSpPr>
          <p:spPr bwMode="auto">
            <a:xfrm>
              <a:off x="3356387" y="176667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64" name="Oval 63"/>
            <p:cNvSpPr/>
            <p:nvPr/>
          </p:nvSpPr>
          <p:spPr bwMode="auto">
            <a:xfrm>
              <a:off x="3356387" y="203813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67" name="Oval 66"/>
            <p:cNvSpPr/>
            <p:nvPr/>
          </p:nvSpPr>
          <p:spPr bwMode="auto">
            <a:xfrm>
              <a:off x="3356387" y="230959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68" name="Oval 67"/>
            <p:cNvSpPr/>
            <p:nvPr/>
          </p:nvSpPr>
          <p:spPr bwMode="auto">
            <a:xfrm>
              <a:off x="3356387" y="258105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71" name="Oval 70"/>
            <p:cNvSpPr/>
            <p:nvPr/>
          </p:nvSpPr>
          <p:spPr bwMode="auto">
            <a:xfrm>
              <a:off x="3356386" y="285251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72" name="Oval 71"/>
            <p:cNvSpPr/>
            <p:nvPr/>
          </p:nvSpPr>
          <p:spPr bwMode="auto">
            <a:xfrm>
              <a:off x="3356386" y="312398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75" name="Oval 74"/>
            <p:cNvSpPr/>
            <p:nvPr/>
          </p:nvSpPr>
          <p:spPr bwMode="auto">
            <a:xfrm>
              <a:off x="3356386" y="3395442"/>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76" name="Oval 75"/>
            <p:cNvSpPr/>
            <p:nvPr/>
          </p:nvSpPr>
          <p:spPr bwMode="auto">
            <a:xfrm>
              <a:off x="3356386" y="3666904"/>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79" name="Oval 78"/>
            <p:cNvSpPr/>
            <p:nvPr/>
          </p:nvSpPr>
          <p:spPr bwMode="auto">
            <a:xfrm>
              <a:off x="3356388" y="393836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80" name="Oval 79"/>
            <p:cNvSpPr/>
            <p:nvPr/>
          </p:nvSpPr>
          <p:spPr bwMode="auto">
            <a:xfrm>
              <a:off x="3356388" y="420982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83" name="Oval 82"/>
            <p:cNvSpPr/>
            <p:nvPr/>
          </p:nvSpPr>
          <p:spPr bwMode="auto">
            <a:xfrm>
              <a:off x="3356388" y="448129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84" name="Oval 83"/>
            <p:cNvSpPr/>
            <p:nvPr/>
          </p:nvSpPr>
          <p:spPr bwMode="auto">
            <a:xfrm>
              <a:off x="3356388" y="475275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87" name="Oval 86"/>
            <p:cNvSpPr/>
            <p:nvPr/>
          </p:nvSpPr>
          <p:spPr bwMode="auto">
            <a:xfrm>
              <a:off x="3356387" y="502421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88" name="Oval 87"/>
            <p:cNvSpPr/>
            <p:nvPr/>
          </p:nvSpPr>
          <p:spPr bwMode="auto">
            <a:xfrm>
              <a:off x="3356387" y="529567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91" name="Oval 90"/>
            <p:cNvSpPr/>
            <p:nvPr/>
          </p:nvSpPr>
          <p:spPr bwMode="auto">
            <a:xfrm>
              <a:off x="3356387" y="556713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92" name="Oval 91"/>
            <p:cNvSpPr/>
            <p:nvPr/>
          </p:nvSpPr>
          <p:spPr bwMode="auto">
            <a:xfrm>
              <a:off x="3356387" y="583860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95" name="Text Box 94"/>
            <p:cNvSpPr txBox="1">
              <a:spLocks noChangeArrowheads="1"/>
            </p:cNvSpPr>
            <p:nvPr/>
          </p:nvSpPr>
          <p:spPr bwMode="auto">
            <a:xfrm>
              <a:off x="2498250" y="913906"/>
              <a:ext cx="2070934" cy="646331"/>
            </a:xfrm>
            <a:prstGeom prst="rect">
              <a:avLst/>
            </a:prstGeom>
            <a:noFill/>
            <a:ln w="9525" algn="ctr">
              <a:noFill/>
              <a:miter lim="800000"/>
              <a:headEnd/>
              <a:tailEnd/>
            </a:ln>
          </p:spPr>
          <p:txBody>
            <a:bodyPr wrap="square">
              <a:spAutoFit/>
            </a:bodyPr>
            <a:lstStyle/>
            <a:p>
              <a:r>
                <a:rPr lang="en-GB" dirty="0" smtClean="0">
                  <a:solidFill>
                    <a:srgbClr val="000000"/>
                  </a:solidFill>
                </a:rPr>
                <a:t>Double Bit Error</a:t>
              </a:r>
              <a:br>
                <a:rPr lang="en-GB" dirty="0" smtClean="0">
                  <a:solidFill>
                    <a:srgbClr val="000000"/>
                  </a:solidFill>
                </a:rPr>
              </a:br>
              <a:r>
                <a:rPr lang="en-GB" dirty="0" smtClean="0">
                  <a:solidFill>
                    <a:srgbClr val="000000"/>
                  </a:solidFill>
                </a:rPr>
                <a:t>(DBE)</a:t>
              </a:r>
            </a:p>
          </p:txBody>
        </p:sp>
      </p:grpSp>
      <p:grpSp>
        <p:nvGrpSpPr>
          <p:cNvPr id="6157" name="Group 6156"/>
          <p:cNvGrpSpPr/>
          <p:nvPr/>
        </p:nvGrpSpPr>
        <p:grpSpPr>
          <a:xfrm>
            <a:off x="4011117" y="1301649"/>
            <a:ext cx="2290056" cy="5181129"/>
            <a:chOff x="4130939" y="1066871"/>
            <a:chExt cx="2290056" cy="5181129"/>
          </a:xfrm>
        </p:grpSpPr>
        <p:sp>
          <p:nvSpPr>
            <p:cNvPr id="61" name="Right Arrow 60"/>
            <p:cNvSpPr/>
            <p:nvPr/>
          </p:nvSpPr>
          <p:spPr bwMode="auto">
            <a:xfrm>
              <a:off x="4130939" y="3213992"/>
              <a:ext cx="438245" cy="814386"/>
            </a:xfrm>
            <a:prstGeom prst="right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7" name="Oval 96"/>
            <p:cNvSpPr/>
            <p:nvPr/>
          </p:nvSpPr>
          <p:spPr bwMode="auto">
            <a:xfrm>
              <a:off x="5109029" y="177755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98" name="Oval 97"/>
            <p:cNvSpPr/>
            <p:nvPr/>
          </p:nvSpPr>
          <p:spPr bwMode="auto">
            <a:xfrm>
              <a:off x="5479153" y="204901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01" name="Oval 100"/>
            <p:cNvSpPr/>
            <p:nvPr/>
          </p:nvSpPr>
          <p:spPr bwMode="auto">
            <a:xfrm>
              <a:off x="5109029" y="232047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02" name="Oval 101"/>
            <p:cNvSpPr/>
            <p:nvPr/>
          </p:nvSpPr>
          <p:spPr bwMode="auto">
            <a:xfrm>
              <a:off x="5479153" y="259193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05" name="Oval 104"/>
            <p:cNvSpPr/>
            <p:nvPr/>
          </p:nvSpPr>
          <p:spPr bwMode="auto">
            <a:xfrm>
              <a:off x="5109028" y="286340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06" name="Oval 105"/>
            <p:cNvSpPr/>
            <p:nvPr/>
          </p:nvSpPr>
          <p:spPr bwMode="auto">
            <a:xfrm>
              <a:off x="5479152" y="313486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09" name="Oval 108"/>
            <p:cNvSpPr/>
            <p:nvPr/>
          </p:nvSpPr>
          <p:spPr bwMode="auto">
            <a:xfrm>
              <a:off x="5109028" y="3406324"/>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10" name="Oval 109"/>
            <p:cNvSpPr/>
            <p:nvPr/>
          </p:nvSpPr>
          <p:spPr bwMode="auto">
            <a:xfrm>
              <a:off x="5479152" y="3677786"/>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13" name="Oval 112"/>
            <p:cNvSpPr/>
            <p:nvPr/>
          </p:nvSpPr>
          <p:spPr bwMode="auto">
            <a:xfrm>
              <a:off x="5109030" y="394924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14" name="Oval 113"/>
            <p:cNvSpPr/>
            <p:nvPr/>
          </p:nvSpPr>
          <p:spPr bwMode="auto">
            <a:xfrm>
              <a:off x="5479154" y="422071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17" name="Oval 116"/>
            <p:cNvSpPr/>
            <p:nvPr/>
          </p:nvSpPr>
          <p:spPr bwMode="auto">
            <a:xfrm>
              <a:off x="5109030" y="449217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18" name="Oval 117"/>
            <p:cNvSpPr/>
            <p:nvPr/>
          </p:nvSpPr>
          <p:spPr bwMode="auto">
            <a:xfrm>
              <a:off x="5479154" y="476363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21" name="Oval 120"/>
            <p:cNvSpPr/>
            <p:nvPr/>
          </p:nvSpPr>
          <p:spPr bwMode="auto">
            <a:xfrm>
              <a:off x="5109029" y="503509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22" name="Oval 121"/>
            <p:cNvSpPr/>
            <p:nvPr/>
          </p:nvSpPr>
          <p:spPr bwMode="auto">
            <a:xfrm>
              <a:off x="5479153" y="530655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25" name="Oval 124"/>
            <p:cNvSpPr/>
            <p:nvPr/>
          </p:nvSpPr>
          <p:spPr bwMode="auto">
            <a:xfrm>
              <a:off x="5109029" y="557802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26" name="Oval 125"/>
            <p:cNvSpPr/>
            <p:nvPr/>
          </p:nvSpPr>
          <p:spPr bwMode="auto">
            <a:xfrm>
              <a:off x="5479153" y="584948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30" name="Text Box 94"/>
            <p:cNvSpPr txBox="1">
              <a:spLocks noChangeArrowheads="1"/>
            </p:cNvSpPr>
            <p:nvPr/>
          </p:nvSpPr>
          <p:spPr bwMode="auto">
            <a:xfrm>
              <a:off x="4350061" y="1066871"/>
              <a:ext cx="2070934" cy="369332"/>
            </a:xfrm>
            <a:prstGeom prst="rect">
              <a:avLst/>
            </a:prstGeom>
            <a:noFill/>
            <a:ln w="9525" algn="ctr">
              <a:noFill/>
              <a:miter lim="800000"/>
              <a:headEnd/>
              <a:tailEnd/>
            </a:ln>
          </p:spPr>
          <p:txBody>
            <a:bodyPr wrap="square">
              <a:spAutoFit/>
            </a:bodyPr>
            <a:lstStyle/>
            <a:p>
              <a:r>
                <a:rPr lang="en-GB" dirty="0" smtClean="0">
                  <a:solidFill>
                    <a:srgbClr val="000000"/>
                  </a:solidFill>
                </a:rPr>
                <a:t>= 2 × SBE</a:t>
              </a:r>
            </a:p>
          </p:txBody>
        </p:sp>
        <p:cxnSp>
          <p:nvCxnSpPr>
            <p:cNvPr id="6147" name="Straight Connector 6146"/>
            <p:cNvCxnSpPr/>
            <p:nvPr/>
          </p:nvCxnSpPr>
          <p:spPr bwMode="auto">
            <a:xfrm>
              <a:off x="5029202" y="1585589"/>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cxnSp>
          <p:nvCxnSpPr>
            <p:cNvPr id="144" name="Straight Connector 143"/>
            <p:cNvCxnSpPr/>
            <p:nvPr/>
          </p:nvCxnSpPr>
          <p:spPr bwMode="auto">
            <a:xfrm>
              <a:off x="5363757" y="1585589"/>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cxnSp>
          <p:nvCxnSpPr>
            <p:cNvPr id="145" name="Straight Connector 144"/>
            <p:cNvCxnSpPr/>
            <p:nvPr/>
          </p:nvCxnSpPr>
          <p:spPr bwMode="auto">
            <a:xfrm>
              <a:off x="5725886" y="1628732"/>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grpSp>
      <p:grpSp>
        <p:nvGrpSpPr>
          <p:cNvPr id="6158" name="Group 6157"/>
          <p:cNvGrpSpPr/>
          <p:nvPr/>
        </p:nvGrpSpPr>
        <p:grpSpPr>
          <a:xfrm>
            <a:off x="6455155" y="1163150"/>
            <a:ext cx="2427514" cy="4829668"/>
            <a:chOff x="6574977" y="928372"/>
            <a:chExt cx="2427514" cy="4829668"/>
          </a:xfrm>
        </p:grpSpPr>
        <p:sp>
          <p:nvSpPr>
            <p:cNvPr id="129" name="Text Box 94"/>
            <p:cNvSpPr txBox="1">
              <a:spLocks noChangeArrowheads="1"/>
            </p:cNvSpPr>
            <p:nvPr/>
          </p:nvSpPr>
          <p:spPr bwMode="auto">
            <a:xfrm>
              <a:off x="6574977" y="928372"/>
              <a:ext cx="2427514" cy="646331"/>
            </a:xfrm>
            <a:prstGeom prst="rect">
              <a:avLst/>
            </a:prstGeom>
            <a:noFill/>
            <a:ln w="9525" algn="ctr">
              <a:noFill/>
              <a:miter lim="800000"/>
              <a:headEnd/>
              <a:tailEnd/>
            </a:ln>
          </p:spPr>
          <p:txBody>
            <a:bodyPr wrap="square">
              <a:spAutoFit/>
            </a:bodyPr>
            <a:lstStyle/>
            <a:p>
              <a:r>
                <a:rPr lang="en-GB" dirty="0" smtClean="0">
                  <a:solidFill>
                    <a:srgbClr val="000000"/>
                  </a:solidFill>
                </a:rPr>
                <a:t>Same Frame Double Bit Error (DBE)</a:t>
              </a:r>
            </a:p>
          </p:txBody>
        </p:sp>
        <p:sp>
          <p:nvSpPr>
            <p:cNvPr id="131" name="Oval 130"/>
            <p:cNvSpPr/>
            <p:nvPr/>
          </p:nvSpPr>
          <p:spPr bwMode="auto">
            <a:xfrm>
              <a:off x="7819639" y="177754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32" name="Oval 131"/>
            <p:cNvSpPr/>
            <p:nvPr/>
          </p:nvSpPr>
          <p:spPr bwMode="auto">
            <a:xfrm>
              <a:off x="7819639" y="232047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33" name="Oval 132"/>
            <p:cNvSpPr/>
            <p:nvPr/>
          </p:nvSpPr>
          <p:spPr bwMode="auto">
            <a:xfrm>
              <a:off x="7819638" y="286339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34" name="Oval 133"/>
            <p:cNvSpPr/>
            <p:nvPr/>
          </p:nvSpPr>
          <p:spPr bwMode="auto">
            <a:xfrm>
              <a:off x="7819638" y="3406320"/>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35" name="Oval 134"/>
            <p:cNvSpPr/>
            <p:nvPr/>
          </p:nvSpPr>
          <p:spPr bwMode="auto">
            <a:xfrm>
              <a:off x="7819640" y="3949244"/>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36" name="Oval 135"/>
            <p:cNvSpPr/>
            <p:nvPr/>
          </p:nvSpPr>
          <p:spPr bwMode="auto">
            <a:xfrm>
              <a:off x="7819640" y="449216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37" name="Oval 136"/>
            <p:cNvSpPr/>
            <p:nvPr/>
          </p:nvSpPr>
          <p:spPr bwMode="auto">
            <a:xfrm>
              <a:off x="7819639" y="503509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38" name="Oval 137"/>
            <p:cNvSpPr/>
            <p:nvPr/>
          </p:nvSpPr>
          <p:spPr bwMode="auto">
            <a:xfrm>
              <a:off x="7819639" y="557801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cxnSp>
          <p:nvCxnSpPr>
            <p:cNvPr id="6151" name="Straight Connector 6150"/>
            <p:cNvCxnSpPr/>
            <p:nvPr/>
          </p:nvCxnSpPr>
          <p:spPr bwMode="auto">
            <a:xfrm>
              <a:off x="8262259" y="3485454"/>
              <a:ext cx="0" cy="553806"/>
            </a:xfrm>
            <a:prstGeom prst="line">
              <a:avLst/>
            </a:prstGeom>
            <a:solidFill>
              <a:schemeClr val="tx2"/>
            </a:solidFill>
            <a:ln w="9525" cap="flat" cmpd="sng" algn="ctr">
              <a:solidFill>
                <a:schemeClr val="tx1"/>
              </a:solidFill>
              <a:prstDash val="solid"/>
              <a:round/>
              <a:headEnd type="triangle" w="med" len="med"/>
              <a:tailEnd type="triangle" w="med" len="med"/>
            </a:ln>
            <a:effectLst/>
          </p:spPr>
        </p:cxnSp>
        <p:cxnSp>
          <p:nvCxnSpPr>
            <p:cNvPr id="6154" name="Straight Connector 6153"/>
            <p:cNvCxnSpPr/>
            <p:nvPr/>
          </p:nvCxnSpPr>
          <p:spPr bwMode="auto">
            <a:xfrm>
              <a:off x="8055434" y="4039260"/>
              <a:ext cx="413662" cy="0"/>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151" name="Straight Connector 150"/>
            <p:cNvCxnSpPr/>
            <p:nvPr/>
          </p:nvCxnSpPr>
          <p:spPr bwMode="auto">
            <a:xfrm>
              <a:off x="8055431" y="3496336"/>
              <a:ext cx="413662" cy="0"/>
            </a:xfrm>
            <a:prstGeom prst="line">
              <a:avLst/>
            </a:prstGeom>
            <a:solidFill>
              <a:schemeClr val="tx2"/>
            </a:solidFill>
            <a:ln w="9525" cap="flat" cmpd="sng" algn="ctr">
              <a:solidFill>
                <a:schemeClr val="tx1"/>
              </a:solidFill>
              <a:prstDash val="solid"/>
              <a:round/>
              <a:headEnd type="none" w="med" len="med"/>
              <a:tailEnd type="none" w="med" len="med"/>
            </a:ln>
            <a:effectLst/>
          </p:spPr>
        </p:cxnSp>
      </p:grpSp>
      <p:sp>
        <p:nvSpPr>
          <p:cNvPr id="77" name="TextBox 142"/>
          <p:cNvSpPr txBox="1">
            <a:spLocks noChangeArrowheads="1"/>
          </p:cNvSpPr>
          <p:nvPr/>
        </p:nvSpPr>
        <p:spPr bwMode="auto">
          <a:xfrm>
            <a:off x="107905" y="726661"/>
            <a:ext cx="8936925" cy="369332"/>
          </a:xfrm>
          <a:prstGeom prst="rect">
            <a:avLst/>
          </a:prstGeom>
          <a:noFill/>
          <a:ln w="9525">
            <a:noFill/>
            <a:miter lim="800000"/>
            <a:headEnd/>
            <a:tailEnd/>
          </a:ln>
        </p:spPr>
        <p:txBody>
          <a:bodyPr wrap="square">
            <a:spAutoFit/>
          </a:bodyPr>
          <a:lstStyle/>
          <a:p>
            <a:pPr algn="l"/>
            <a:r>
              <a:rPr lang="en-GB" dirty="0" smtClean="0"/>
              <a:t>Upset rates are decreasing but the proportion of Multiple </a:t>
            </a:r>
            <a:r>
              <a:rPr lang="en-GB" dirty="0"/>
              <a:t>B</a:t>
            </a:r>
            <a:r>
              <a:rPr lang="en-GB" dirty="0" smtClean="0"/>
              <a:t>it Upsets are increasing. </a:t>
            </a:r>
            <a:endParaRPr lang="en-US" sz="1800" dirty="0"/>
          </a:p>
        </p:txBody>
      </p:sp>
    </p:spTree>
    <p:extLst>
      <p:ext uri="{BB962C8B-B14F-4D97-AF65-F5344CB8AC3E}">
        <p14:creationId xmlns:p14="http://schemas.microsoft.com/office/powerpoint/2010/main" val="2546340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5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1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6157"/>
                                        </p:tgtEl>
                                        <p:attrNameLst>
                                          <p:attrName>style.visibility</p:attrName>
                                        </p:attrNameLst>
                                      </p:cBhvr>
                                      <p:to>
                                        <p:strVal val="visible"/>
                                      </p:to>
                                    </p:set>
                                    <p:animEffect transition="in" filter="wipe(left)">
                                      <p:cBhvr>
                                        <p:cTn id="15" dur="500"/>
                                        <p:tgtEl>
                                          <p:spTgt spid="6157"/>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61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5924" y="222737"/>
            <a:ext cx="8229600" cy="540948"/>
          </a:xfrm>
        </p:spPr>
        <p:txBody>
          <a:bodyPr/>
          <a:lstStyle/>
          <a:p>
            <a:r>
              <a:rPr lang="en-US" dirty="0" smtClean="0"/>
              <a:t>When ECC is not enough!</a:t>
            </a:r>
            <a:endParaRPr lang="en-US" dirty="0"/>
          </a:p>
        </p:txBody>
      </p:sp>
      <p:sp>
        <p:nvSpPr>
          <p:cNvPr id="7" name="Slide Number Placeholder 3"/>
          <p:cNvSpPr>
            <a:spLocks noGrp="1"/>
          </p:cNvSpPr>
          <p:nvPr>
            <p:ph type="sldNum" sz="quarter" idx="10"/>
          </p:nvPr>
        </p:nvSpPr>
        <p:spPr>
          <a:xfrm>
            <a:off x="457200" y="6577013"/>
            <a:ext cx="838200" cy="244475"/>
          </a:xfrm>
          <a:noFill/>
        </p:spPr>
        <p:txBody>
          <a:bodyPr/>
          <a:lstStyle/>
          <a:p>
            <a:r>
              <a:rPr dirty="0" smtClean="0">
                <a:solidFill>
                  <a:srgbClr val="000000"/>
                </a:solidFill>
              </a:rPr>
              <a:t>Page </a:t>
            </a:r>
            <a:fld id="{D63E2B3B-F816-4896-8ADF-B7104022B12D}" type="slidenum">
              <a:rPr smtClean="0">
                <a:solidFill>
                  <a:srgbClr val="000000"/>
                </a:solidFill>
              </a:rPr>
              <a:pPr/>
              <a:t>25</a:t>
            </a:fld>
            <a:endParaRPr dirty="0" smtClean="0">
              <a:solidFill>
                <a:srgbClr val="000000"/>
              </a:solidFill>
            </a:endParaRPr>
          </a:p>
        </p:txBody>
      </p:sp>
      <p:sp>
        <p:nvSpPr>
          <p:cNvPr id="63" name="Oval 62"/>
          <p:cNvSpPr/>
          <p:nvPr/>
        </p:nvSpPr>
        <p:spPr bwMode="auto">
          <a:xfrm>
            <a:off x="1522065" y="200144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64" name="Oval 63"/>
          <p:cNvSpPr/>
          <p:nvPr/>
        </p:nvSpPr>
        <p:spPr bwMode="auto">
          <a:xfrm>
            <a:off x="1522065" y="227291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67" name="Oval 66"/>
          <p:cNvSpPr/>
          <p:nvPr/>
        </p:nvSpPr>
        <p:spPr bwMode="auto">
          <a:xfrm>
            <a:off x="1522065" y="254437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68" name="Oval 67"/>
          <p:cNvSpPr/>
          <p:nvPr/>
        </p:nvSpPr>
        <p:spPr bwMode="auto">
          <a:xfrm>
            <a:off x="1522065" y="2815834"/>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71" name="Oval 70"/>
          <p:cNvSpPr/>
          <p:nvPr/>
        </p:nvSpPr>
        <p:spPr bwMode="auto">
          <a:xfrm>
            <a:off x="1522064" y="3087296"/>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72" name="Oval 71"/>
          <p:cNvSpPr/>
          <p:nvPr/>
        </p:nvSpPr>
        <p:spPr bwMode="auto">
          <a:xfrm>
            <a:off x="1522064" y="3358758"/>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75" name="Oval 74"/>
          <p:cNvSpPr/>
          <p:nvPr/>
        </p:nvSpPr>
        <p:spPr bwMode="auto">
          <a:xfrm>
            <a:off x="1522064" y="3630220"/>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76" name="Oval 75"/>
          <p:cNvSpPr/>
          <p:nvPr/>
        </p:nvSpPr>
        <p:spPr bwMode="auto">
          <a:xfrm>
            <a:off x="1522064" y="3901682"/>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79" name="Oval 78"/>
          <p:cNvSpPr/>
          <p:nvPr/>
        </p:nvSpPr>
        <p:spPr bwMode="auto">
          <a:xfrm>
            <a:off x="1522066" y="4173144"/>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80" name="Oval 79"/>
          <p:cNvSpPr/>
          <p:nvPr/>
        </p:nvSpPr>
        <p:spPr bwMode="auto">
          <a:xfrm>
            <a:off x="1522066" y="4444606"/>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83" name="Oval 82"/>
          <p:cNvSpPr/>
          <p:nvPr/>
        </p:nvSpPr>
        <p:spPr bwMode="auto">
          <a:xfrm>
            <a:off x="1522066" y="4716068"/>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84" name="Oval 83"/>
          <p:cNvSpPr/>
          <p:nvPr/>
        </p:nvSpPr>
        <p:spPr bwMode="auto">
          <a:xfrm>
            <a:off x="1522066" y="498753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87" name="Oval 86"/>
          <p:cNvSpPr/>
          <p:nvPr/>
        </p:nvSpPr>
        <p:spPr bwMode="auto">
          <a:xfrm>
            <a:off x="1522065" y="525899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88" name="Oval 87"/>
          <p:cNvSpPr/>
          <p:nvPr/>
        </p:nvSpPr>
        <p:spPr bwMode="auto">
          <a:xfrm>
            <a:off x="1522065" y="553045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91" name="Oval 90"/>
          <p:cNvSpPr/>
          <p:nvPr/>
        </p:nvSpPr>
        <p:spPr bwMode="auto">
          <a:xfrm>
            <a:off x="1522065" y="580191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92" name="Oval 91"/>
          <p:cNvSpPr/>
          <p:nvPr/>
        </p:nvSpPr>
        <p:spPr bwMode="auto">
          <a:xfrm>
            <a:off x="1522065" y="607337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95" name="Text Box 94"/>
          <p:cNvSpPr txBox="1">
            <a:spLocks noChangeArrowheads="1"/>
          </p:cNvSpPr>
          <p:nvPr/>
        </p:nvSpPr>
        <p:spPr bwMode="auto">
          <a:xfrm>
            <a:off x="663928" y="1248742"/>
            <a:ext cx="2070934" cy="646331"/>
          </a:xfrm>
          <a:prstGeom prst="rect">
            <a:avLst/>
          </a:prstGeom>
          <a:noFill/>
          <a:ln w="9525" algn="ctr">
            <a:noFill/>
            <a:miter lim="800000"/>
            <a:headEnd/>
            <a:tailEnd/>
          </a:ln>
        </p:spPr>
        <p:txBody>
          <a:bodyPr wrap="square">
            <a:spAutoFit/>
          </a:bodyPr>
          <a:lstStyle/>
          <a:p>
            <a:r>
              <a:rPr lang="en-GB" dirty="0">
                <a:solidFill>
                  <a:srgbClr val="000000"/>
                </a:solidFill>
              </a:rPr>
              <a:t>8</a:t>
            </a:r>
            <a:r>
              <a:rPr lang="en-GB" dirty="0" smtClean="0">
                <a:solidFill>
                  <a:srgbClr val="000000"/>
                </a:solidFill>
              </a:rPr>
              <a:t> Bit Error</a:t>
            </a:r>
            <a:br>
              <a:rPr lang="en-GB" dirty="0" smtClean="0">
                <a:solidFill>
                  <a:srgbClr val="000000"/>
                </a:solidFill>
              </a:rPr>
            </a:br>
            <a:r>
              <a:rPr lang="en-GB" dirty="0" smtClean="0">
                <a:solidFill>
                  <a:srgbClr val="000000"/>
                </a:solidFill>
              </a:rPr>
              <a:t>(MBE)</a:t>
            </a:r>
          </a:p>
        </p:txBody>
      </p:sp>
      <p:sp>
        <p:nvSpPr>
          <p:cNvPr id="61" name="Right Arrow 60"/>
          <p:cNvSpPr/>
          <p:nvPr/>
        </p:nvSpPr>
        <p:spPr bwMode="auto">
          <a:xfrm>
            <a:off x="2296617" y="3448770"/>
            <a:ext cx="438245" cy="814386"/>
          </a:xfrm>
          <a:prstGeom prst="right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dirty="0" smtClean="0">
              <a:solidFill>
                <a:srgbClr val="000000"/>
              </a:solidFill>
            </a:endParaRPr>
          </a:p>
        </p:txBody>
      </p:sp>
      <p:sp>
        <p:nvSpPr>
          <p:cNvPr id="98" name="Oval 97"/>
          <p:cNvSpPr/>
          <p:nvPr/>
        </p:nvSpPr>
        <p:spPr bwMode="auto">
          <a:xfrm>
            <a:off x="3644831" y="228379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01" name="Oval 100"/>
          <p:cNvSpPr/>
          <p:nvPr/>
        </p:nvSpPr>
        <p:spPr bwMode="auto">
          <a:xfrm>
            <a:off x="3274707" y="255525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14" name="Oval 113"/>
          <p:cNvSpPr/>
          <p:nvPr/>
        </p:nvSpPr>
        <p:spPr bwMode="auto">
          <a:xfrm>
            <a:off x="3644832" y="4455488"/>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17" name="Oval 116"/>
          <p:cNvSpPr/>
          <p:nvPr/>
        </p:nvSpPr>
        <p:spPr bwMode="auto">
          <a:xfrm>
            <a:off x="3274708" y="4726950"/>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30" name="Text Box 94"/>
          <p:cNvSpPr txBox="1">
            <a:spLocks noChangeArrowheads="1"/>
          </p:cNvSpPr>
          <p:nvPr/>
        </p:nvSpPr>
        <p:spPr bwMode="auto">
          <a:xfrm>
            <a:off x="3533976" y="1278041"/>
            <a:ext cx="2070934" cy="369332"/>
          </a:xfrm>
          <a:prstGeom prst="rect">
            <a:avLst/>
          </a:prstGeom>
          <a:noFill/>
          <a:ln w="9525" algn="ctr">
            <a:noFill/>
            <a:miter lim="800000"/>
            <a:headEnd/>
            <a:tailEnd/>
          </a:ln>
        </p:spPr>
        <p:txBody>
          <a:bodyPr wrap="square">
            <a:spAutoFit/>
          </a:bodyPr>
          <a:lstStyle/>
          <a:p>
            <a:r>
              <a:rPr lang="en-GB" dirty="0" smtClean="0">
                <a:solidFill>
                  <a:srgbClr val="000000"/>
                </a:solidFill>
              </a:rPr>
              <a:t>= 8 × SBE</a:t>
            </a:r>
          </a:p>
        </p:txBody>
      </p:sp>
      <p:cxnSp>
        <p:nvCxnSpPr>
          <p:cNvPr id="6147" name="Straight Connector 6146"/>
          <p:cNvCxnSpPr/>
          <p:nvPr/>
        </p:nvCxnSpPr>
        <p:spPr bwMode="auto">
          <a:xfrm>
            <a:off x="3194880" y="1820367"/>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cxnSp>
        <p:nvCxnSpPr>
          <p:cNvPr id="144" name="Straight Connector 143"/>
          <p:cNvCxnSpPr/>
          <p:nvPr/>
        </p:nvCxnSpPr>
        <p:spPr bwMode="auto">
          <a:xfrm>
            <a:off x="3529435" y="1820367"/>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sp>
        <p:nvSpPr>
          <p:cNvPr id="129" name="Text Box 94"/>
          <p:cNvSpPr txBox="1">
            <a:spLocks noChangeArrowheads="1"/>
          </p:cNvSpPr>
          <p:nvPr/>
        </p:nvSpPr>
        <p:spPr bwMode="auto">
          <a:xfrm>
            <a:off x="6455154" y="1163150"/>
            <a:ext cx="2589675" cy="646331"/>
          </a:xfrm>
          <a:prstGeom prst="rect">
            <a:avLst/>
          </a:prstGeom>
          <a:noFill/>
          <a:ln w="9525" algn="ctr">
            <a:noFill/>
            <a:miter lim="800000"/>
            <a:headEnd/>
            <a:tailEnd/>
          </a:ln>
        </p:spPr>
        <p:txBody>
          <a:bodyPr wrap="square">
            <a:spAutoFit/>
          </a:bodyPr>
          <a:lstStyle/>
          <a:p>
            <a:r>
              <a:rPr lang="en-GB" dirty="0" smtClean="0">
                <a:solidFill>
                  <a:srgbClr val="000000"/>
                </a:solidFill>
              </a:rPr>
              <a:t>Same ‘ECC Frame’ Double Bit Error (DBE)</a:t>
            </a:r>
          </a:p>
        </p:txBody>
      </p:sp>
      <p:cxnSp>
        <p:nvCxnSpPr>
          <p:cNvPr id="6151" name="Straight Connector 6150"/>
          <p:cNvCxnSpPr/>
          <p:nvPr/>
        </p:nvCxnSpPr>
        <p:spPr bwMode="auto">
          <a:xfrm>
            <a:off x="8229600" y="2895228"/>
            <a:ext cx="0" cy="1851796"/>
          </a:xfrm>
          <a:prstGeom prst="line">
            <a:avLst/>
          </a:prstGeom>
          <a:solidFill>
            <a:schemeClr val="tx2"/>
          </a:solidFill>
          <a:ln w="9525" cap="flat" cmpd="sng" algn="ctr">
            <a:solidFill>
              <a:schemeClr val="tx1"/>
            </a:solidFill>
            <a:prstDash val="solid"/>
            <a:round/>
            <a:headEnd type="triangle" w="med" len="med"/>
            <a:tailEnd type="triangle" w="med" len="med"/>
          </a:ln>
          <a:effectLst/>
        </p:spPr>
      </p:cxnSp>
      <p:cxnSp>
        <p:nvCxnSpPr>
          <p:cNvPr id="6154" name="Straight Connector 6153"/>
          <p:cNvCxnSpPr/>
          <p:nvPr/>
        </p:nvCxnSpPr>
        <p:spPr bwMode="auto">
          <a:xfrm>
            <a:off x="8048676" y="4752602"/>
            <a:ext cx="413662" cy="0"/>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151" name="Straight Connector 150"/>
          <p:cNvCxnSpPr/>
          <p:nvPr/>
        </p:nvCxnSpPr>
        <p:spPr bwMode="auto">
          <a:xfrm>
            <a:off x="7980093" y="2895228"/>
            <a:ext cx="413662" cy="0"/>
          </a:xfrm>
          <a:prstGeom prst="line">
            <a:avLst/>
          </a:prstGeom>
          <a:solidFill>
            <a:schemeClr val="tx2"/>
          </a:solidFill>
          <a:ln w="9525" cap="flat" cmpd="sng" algn="ctr">
            <a:solidFill>
              <a:schemeClr val="tx1"/>
            </a:solidFill>
            <a:prstDash val="solid"/>
            <a:round/>
            <a:headEnd type="none" w="med" len="med"/>
            <a:tailEnd type="none" w="med" len="med"/>
          </a:ln>
          <a:effectLst/>
        </p:spPr>
      </p:cxnSp>
      <p:sp>
        <p:nvSpPr>
          <p:cNvPr id="77" name="TextBox 142"/>
          <p:cNvSpPr txBox="1">
            <a:spLocks noChangeArrowheads="1"/>
          </p:cNvSpPr>
          <p:nvPr/>
        </p:nvSpPr>
        <p:spPr bwMode="auto">
          <a:xfrm>
            <a:off x="107905" y="726661"/>
            <a:ext cx="8936925" cy="369332"/>
          </a:xfrm>
          <a:prstGeom prst="rect">
            <a:avLst/>
          </a:prstGeom>
          <a:noFill/>
          <a:ln w="9525">
            <a:noFill/>
            <a:miter lim="800000"/>
            <a:headEnd/>
            <a:tailEnd/>
          </a:ln>
        </p:spPr>
        <p:txBody>
          <a:bodyPr wrap="square">
            <a:spAutoFit/>
          </a:bodyPr>
          <a:lstStyle/>
          <a:p>
            <a:pPr algn="l"/>
            <a:r>
              <a:rPr lang="en-GB" dirty="0" err="1" smtClean="0"/>
              <a:t>UltraScale</a:t>
            </a:r>
            <a:r>
              <a:rPr lang="en-GB" dirty="0" smtClean="0"/>
              <a:t> has 2-way physical and 4-way virtual interleaving.</a:t>
            </a:r>
            <a:endParaRPr lang="en-US" sz="1800" dirty="0"/>
          </a:p>
        </p:txBody>
      </p:sp>
      <p:sp>
        <p:nvSpPr>
          <p:cNvPr id="78" name="Oval 77"/>
          <p:cNvSpPr/>
          <p:nvPr/>
        </p:nvSpPr>
        <p:spPr bwMode="auto">
          <a:xfrm>
            <a:off x="4033902" y="200144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93" name="Oval 92"/>
          <p:cNvSpPr/>
          <p:nvPr/>
        </p:nvSpPr>
        <p:spPr bwMode="auto">
          <a:xfrm>
            <a:off x="4404025" y="3901678"/>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94" name="Oval 93"/>
          <p:cNvSpPr/>
          <p:nvPr/>
        </p:nvSpPr>
        <p:spPr bwMode="auto">
          <a:xfrm>
            <a:off x="4033903" y="4173140"/>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08" name="Oval 107"/>
          <p:cNvSpPr/>
          <p:nvPr/>
        </p:nvSpPr>
        <p:spPr bwMode="auto">
          <a:xfrm>
            <a:off x="4404026" y="607337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cxnSp>
        <p:nvCxnSpPr>
          <p:cNvPr id="111" name="Straight Connector 110"/>
          <p:cNvCxnSpPr/>
          <p:nvPr/>
        </p:nvCxnSpPr>
        <p:spPr bwMode="auto">
          <a:xfrm>
            <a:off x="3954075" y="1809481"/>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cxnSp>
        <p:nvCxnSpPr>
          <p:cNvPr id="112" name="Straight Connector 111"/>
          <p:cNvCxnSpPr/>
          <p:nvPr/>
        </p:nvCxnSpPr>
        <p:spPr bwMode="auto">
          <a:xfrm>
            <a:off x="4288630" y="1809481"/>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sp>
        <p:nvSpPr>
          <p:cNvPr id="124" name="Oval 123"/>
          <p:cNvSpPr/>
          <p:nvPr/>
        </p:nvSpPr>
        <p:spPr bwMode="auto">
          <a:xfrm>
            <a:off x="5151198" y="3344288"/>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27" name="Oval 126"/>
          <p:cNvSpPr/>
          <p:nvPr/>
        </p:nvSpPr>
        <p:spPr bwMode="auto">
          <a:xfrm>
            <a:off x="4781074" y="3615750"/>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46" name="Oval 145"/>
          <p:cNvSpPr/>
          <p:nvPr/>
        </p:nvSpPr>
        <p:spPr bwMode="auto">
          <a:xfrm>
            <a:off x="5151199" y="551598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47" name="Oval 146"/>
          <p:cNvSpPr/>
          <p:nvPr/>
        </p:nvSpPr>
        <p:spPr bwMode="auto">
          <a:xfrm>
            <a:off x="4781075" y="578744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cxnSp>
        <p:nvCxnSpPr>
          <p:cNvPr id="149" name="Straight Connector 148"/>
          <p:cNvCxnSpPr/>
          <p:nvPr/>
        </p:nvCxnSpPr>
        <p:spPr bwMode="auto">
          <a:xfrm>
            <a:off x="4701248" y="1795015"/>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cxnSp>
        <p:nvCxnSpPr>
          <p:cNvPr id="150" name="Straight Connector 149"/>
          <p:cNvCxnSpPr/>
          <p:nvPr/>
        </p:nvCxnSpPr>
        <p:spPr bwMode="auto">
          <a:xfrm>
            <a:off x="5035803" y="1795015"/>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sp>
        <p:nvSpPr>
          <p:cNvPr id="155" name="Oval 154"/>
          <p:cNvSpPr/>
          <p:nvPr/>
        </p:nvSpPr>
        <p:spPr bwMode="auto">
          <a:xfrm>
            <a:off x="5910394" y="2790478"/>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56" name="Oval 155"/>
          <p:cNvSpPr/>
          <p:nvPr/>
        </p:nvSpPr>
        <p:spPr bwMode="auto">
          <a:xfrm>
            <a:off x="5540269" y="3061940"/>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63" name="Oval 162"/>
          <p:cNvSpPr/>
          <p:nvPr/>
        </p:nvSpPr>
        <p:spPr bwMode="auto">
          <a:xfrm>
            <a:off x="5910395" y="496217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64" name="Oval 163"/>
          <p:cNvSpPr/>
          <p:nvPr/>
        </p:nvSpPr>
        <p:spPr bwMode="auto">
          <a:xfrm>
            <a:off x="5540270" y="523363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cxnSp>
        <p:nvCxnSpPr>
          <p:cNvPr id="168" name="Straight Connector 167"/>
          <p:cNvCxnSpPr/>
          <p:nvPr/>
        </p:nvCxnSpPr>
        <p:spPr bwMode="auto">
          <a:xfrm>
            <a:off x="5460443" y="1784129"/>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cxnSp>
        <p:nvCxnSpPr>
          <p:cNvPr id="169" name="Straight Connector 168"/>
          <p:cNvCxnSpPr/>
          <p:nvPr/>
        </p:nvCxnSpPr>
        <p:spPr bwMode="auto">
          <a:xfrm>
            <a:off x="5794998" y="1784129"/>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cxnSp>
        <p:nvCxnSpPr>
          <p:cNvPr id="170" name="Straight Connector 169"/>
          <p:cNvCxnSpPr/>
          <p:nvPr/>
        </p:nvCxnSpPr>
        <p:spPr bwMode="auto">
          <a:xfrm>
            <a:off x="6179355" y="1782954"/>
            <a:ext cx="21771" cy="4619268"/>
          </a:xfrm>
          <a:prstGeom prst="line">
            <a:avLst/>
          </a:prstGeom>
          <a:solidFill>
            <a:schemeClr val="tx2"/>
          </a:solidFill>
          <a:ln w="9525" cap="flat" cmpd="sng" algn="ctr">
            <a:solidFill>
              <a:schemeClr val="tx1"/>
            </a:solidFill>
            <a:prstDash val="dash"/>
            <a:round/>
            <a:headEnd type="none" w="med" len="med"/>
            <a:tailEnd type="none" w="med" len="med"/>
          </a:ln>
          <a:effectLst/>
        </p:spPr>
      </p:cxnSp>
      <p:sp>
        <p:nvSpPr>
          <p:cNvPr id="171" name="Oval 170"/>
          <p:cNvSpPr/>
          <p:nvPr/>
        </p:nvSpPr>
        <p:spPr bwMode="auto">
          <a:xfrm>
            <a:off x="7640107" y="197442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72" name="Oval 171"/>
          <p:cNvSpPr/>
          <p:nvPr/>
        </p:nvSpPr>
        <p:spPr bwMode="auto">
          <a:xfrm>
            <a:off x="7640107" y="224588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73" name="Oval 172"/>
          <p:cNvSpPr/>
          <p:nvPr/>
        </p:nvSpPr>
        <p:spPr bwMode="auto">
          <a:xfrm>
            <a:off x="7640107" y="251734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74" name="Oval 173"/>
          <p:cNvSpPr/>
          <p:nvPr/>
        </p:nvSpPr>
        <p:spPr bwMode="auto">
          <a:xfrm>
            <a:off x="7640107" y="2788808"/>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75" name="Oval 174"/>
          <p:cNvSpPr/>
          <p:nvPr/>
        </p:nvSpPr>
        <p:spPr bwMode="auto">
          <a:xfrm>
            <a:off x="7640106" y="306027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76" name="Oval 175"/>
          <p:cNvSpPr/>
          <p:nvPr/>
        </p:nvSpPr>
        <p:spPr bwMode="auto">
          <a:xfrm>
            <a:off x="7640106" y="333173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77" name="Oval 176"/>
          <p:cNvSpPr/>
          <p:nvPr/>
        </p:nvSpPr>
        <p:spPr bwMode="auto">
          <a:xfrm>
            <a:off x="7640106" y="360319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78" name="Oval 177"/>
          <p:cNvSpPr/>
          <p:nvPr/>
        </p:nvSpPr>
        <p:spPr bwMode="auto">
          <a:xfrm>
            <a:off x="7640106" y="387465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79" name="Oval 178"/>
          <p:cNvSpPr/>
          <p:nvPr/>
        </p:nvSpPr>
        <p:spPr bwMode="auto">
          <a:xfrm>
            <a:off x="7640108" y="414611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80" name="Oval 179"/>
          <p:cNvSpPr/>
          <p:nvPr/>
        </p:nvSpPr>
        <p:spPr bwMode="auto">
          <a:xfrm>
            <a:off x="7640108" y="441758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81" name="Oval 180"/>
          <p:cNvSpPr/>
          <p:nvPr/>
        </p:nvSpPr>
        <p:spPr bwMode="auto">
          <a:xfrm>
            <a:off x="7640108" y="4689042"/>
            <a:ext cx="177331" cy="180024"/>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82" name="Oval 181"/>
          <p:cNvSpPr/>
          <p:nvPr/>
        </p:nvSpPr>
        <p:spPr bwMode="auto">
          <a:xfrm>
            <a:off x="7640108" y="4960504"/>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83" name="Oval 182"/>
          <p:cNvSpPr/>
          <p:nvPr/>
        </p:nvSpPr>
        <p:spPr bwMode="auto">
          <a:xfrm>
            <a:off x="7640107" y="5231966"/>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84" name="Oval 183"/>
          <p:cNvSpPr/>
          <p:nvPr/>
        </p:nvSpPr>
        <p:spPr bwMode="auto">
          <a:xfrm>
            <a:off x="7640107" y="5503428"/>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85" name="Oval 184"/>
          <p:cNvSpPr/>
          <p:nvPr/>
        </p:nvSpPr>
        <p:spPr bwMode="auto">
          <a:xfrm>
            <a:off x="7640107" y="5774890"/>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86" name="Oval 185"/>
          <p:cNvSpPr/>
          <p:nvPr/>
        </p:nvSpPr>
        <p:spPr bwMode="auto">
          <a:xfrm>
            <a:off x="7640107" y="6046352"/>
            <a:ext cx="177331" cy="180024"/>
          </a:xfrm>
          <a:prstGeom prst="ellipse">
            <a:avLst/>
          </a:prstGeom>
          <a:solidFill>
            <a:schemeClr val="bg1">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endParaRPr lang="en-GB" sz="1000" smtClean="0">
              <a:solidFill>
                <a:srgbClr val="000000"/>
              </a:solidFill>
              <a:latin typeface="Arial" pitchFamily="34" charset="0"/>
            </a:endParaRPr>
          </a:p>
        </p:txBody>
      </p:sp>
      <p:sp>
        <p:nvSpPr>
          <p:cNvPr id="187" name="TextBox 142"/>
          <p:cNvSpPr txBox="1">
            <a:spLocks noChangeArrowheads="1"/>
          </p:cNvSpPr>
          <p:nvPr/>
        </p:nvSpPr>
        <p:spPr bwMode="auto">
          <a:xfrm>
            <a:off x="199184" y="3532158"/>
            <a:ext cx="1114240" cy="923330"/>
          </a:xfrm>
          <a:prstGeom prst="rect">
            <a:avLst/>
          </a:prstGeom>
          <a:noFill/>
          <a:ln w="9525">
            <a:noFill/>
            <a:miter lim="800000"/>
            <a:headEnd/>
            <a:tailEnd/>
          </a:ln>
        </p:spPr>
        <p:txBody>
          <a:bodyPr wrap="square">
            <a:spAutoFit/>
          </a:bodyPr>
          <a:lstStyle/>
          <a:p>
            <a:r>
              <a:rPr lang="en-GB" i="1" dirty="0" smtClean="0"/>
              <a:t>Highly unlikely</a:t>
            </a:r>
          </a:p>
          <a:p>
            <a:r>
              <a:rPr lang="en-GB" i="1" dirty="0" smtClean="0"/>
              <a:t>upset!</a:t>
            </a:r>
            <a:endParaRPr lang="en-US" sz="1800" i="1" dirty="0"/>
          </a:p>
        </p:txBody>
      </p:sp>
    </p:spTree>
    <p:extLst>
      <p:ext uri="{BB962C8B-B14F-4D97-AF65-F5344CB8AC3E}">
        <p14:creationId xmlns:p14="http://schemas.microsoft.com/office/powerpoint/2010/main" val="2463662108"/>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0174" y="222623"/>
            <a:ext cx="8229600" cy="540948"/>
          </a:xfrm>
        </p:spPr>
        <p:txBody>
          <a:bodyPr/>
          <a:lstStyle/>
          <a:p>
            <a:r>
              <a:rPr lang="en-US" dirty="0" smtClean="0"/>
              <a:t>Aviate, Navigate, Communicate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26</a:t>
            </a:fld>
            <a:endParaRPr lang="en-US" dirty="0" smtClean="0"/>
          </a:p>
        </p:txBody>
      </p:sp>
      <p:sp>
        <p:nvSpPr>
          <p:cNvPr id="11" name="TextBox 142"/>
          <p:cNvSpPr txBox="1">
            <a:spLocks noChangeArrowheads="1"/>
          </p:cNvSpPr>
          <p:nvPr/>
        </p:nvSpPr>
        <p:spPr bwMode="auto">
          <a:xfrm>
            <a:off x="130174" y="1142036"/>
            <a:ext cx="4597400" cy="923330"/>
          </a:xfrm>
          <a:prstGeom prst="rect">
            <a:avLst/>
          </a:prstGeom>
          <a:noFill/>
          <a:ln w="9525">
            <a:noFill/>
            <a:miter lim="800000"/>
            <a:headEnd/>
            <a:tailEnd/>
          </a:ln>
        </p:spPr>
        <p:txBody>
          <a:bodyPr wrap="square">
            <a:spAutoFit/>
          </a:bodyPr>
          <a:lstStyle/>
          <a:p>
            <a:pPr algn="l"/>
            <a:r>
              <a:rPr lang="en-GB" dirty="0" smtClean="0"/>
              <a:t>17</a:t>
            </a:r>
            <a:r>
              <a:rPr lang="en-GB" baseline="30000" dirty="0" smtClean="0"/>
              <a:t>th</a:t>
            </a:r>
            <a:r>
              <a:rPr lang="en-GB" dirty="0" smtClean="0"/>
              <a:t> January 2008</a:t>
            </a:r>
            <a:endParaRPr lang="en-GB" dirty="0"/>
          </a:p>
          <a:p>
            <a:pPr algn="l"/>
            <a:endParaRPr lang="en-GB" dirty="0" smtClean="0"/>
          </a:p>
          <a:p>
            <a:pPr algn="l"/>
            <a:r>
              <a:rPr lang="en-GB" dirty="0" smtClean="0"/>
              <a:t>Boeing 777 with 2 Pratt &amp; Whitney Engines</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84748" y="813132"/>
            <a:ext cx="4007510" cy="2166453"/>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3217774"/>
            <a:ext cx="4040820" cy="3047884"/>
          </a:xfrm>
          <a:prstGeom prst="rect">
            <a:avLst/>
          </a:prstGeom>
        </p:spPr>
      </p:pic>
      <p:sp>
        <p:nvSpPr>
          <p:cNvPr id="8" name="TextBox 142"/>
          <p:cNvSpPr txBox="1">
            <a:spLocks noChangeArrowheads="1"/>
          </p:cNvSpPr>
          <p:nvPr/>
        </p:nvSpPr>
        <p:spPr bwMode="auto">
          <a:xfrm>
            <a:off x="4984748" y="3370398"/>
            <a:ext cx="3385531" cy="1200329"/>
          </a:xfrm>
          <a:prstGeom prst="rect">
            <a:avLst/>
          </a:prstGeom>
          <a:noFill/>
          <a:ln w="9525">
            <a:noFill/>
            <a:miter lim="800000"/>
            <a:headEnd/>
            <a:tailEnd/>
          </a:ln>
        </p:spPr>
        <p:txBody>
          <a:bodyPr wrap="square">
            <a:spAutoFit/>
          </a:bodyPr>
          <a:lstStyle/>
          <a:p>
            <a:pPr algn="l"/>
            <a:r>
              <a:rPr lang="en-GB" dirty="0"/>
              <a:t>Captain Peter </a:t>
            </a:r>
            <a:r>
              <a:rPr lang="en-GB" dirty="0" err="1"/>
              <a:t>Burkill</a:t>
            </a:r>
            <a:r>
              <a:rPr lang="en-GB" dirty="0"/>
              <a:t> </a:t>
            </a:r>
            <a:r>
              <a:rPr lang="en-GB" dirty="0" smtClean="0"/>
              <a:t>&amp;</a:t>
            </a:r>
            <a:r>
              <a:rPr lang="en-GB" dirty="0"/>
              <a:t> S</a:t>
            </a:r>
            <a:r>
              <a:rPr lang="en-GB" dirty="0" smtClean="0"/>
              <a:t>enior </a:t>
            </a:r>
            <a:r>
              <a:rPr lang="en-GB" dirty="0"/>
              <a:t>f</a:t>
            </a:r>
            <a:r>
              <a:rPr lang="en-GB" dirty="0" smtClean="0"/>
              <a:t>irst </a:t>
            </a:r>
            <a:r>
              <a:rPr lang="en-GB" dirty="0"/>
              <a:t>officer </a:t>
            </a:r>
            <a:r>
              <a:rPr lang="en-GB" dirty="0" smtClean="0"/>
              <a:t>John Coward did an outstanding job in </a:t>
            </a:r>
            <a:r>
              <a:rPr lang="en-GB" dirty="0"/>
              <a:t>giving the highest </a:t>
            </a:r>
            <a:r>
              <a:rPr lang="en-GB" dirty="0" smtClean="0"/>
              <a:t>priority to ‘</a:t>
            </a:r>
            <a:r>
              <a:rPr lang="en-GB" dirty="0" err="1" smtClean="0"/>
              <a:t>Aviate</a:t>
            </a:r>
            <a:r>
              <a:rPr lang="en-GB" dirty="0" smtClean="0"/>
              <a:t>’.</a:t>
            </a:r>
          </a:p>
        </p:txBody>
      </p:sp>
      <p:sp>
        <p:nvSpPr>
          <p:cNvPr id="10" name="TextBox 142"/>
          <p:cNvSpPr txBox="1">
            <a:spLocks noChangeArrowheads="1"/>
          </p:cNvSpPr>
          <p:nvPr/>
        </p:nvSpPr>
        <p:spPr bwMode="auto">
          <a:xfrm>
            <a:off x="130174" y="2272238"/>
            <a:ext cx="4597400" cy="369332"/>
          </a:xfrm>
          <a:prstGeom prst="rect">
            <a:avLst/>
          </a:prstGeom>
          <a:noFill/>
          <a:ln w="9525">
            <a:noFill/>
            <a:miter lim="800000"/>
            <a:headEnd/>
            <a:tailEnd/>
          </a:ln>
        </p:spPr>
        <p:txBody>
          <a:bodyPr wrap="square">
            <a:spAutoFit/>
          </a:bodyPr>
          <a:lstStyle/>
          <a:p>
            <a:pPr algn="l"/>
            <a:r>
              <a:rPr lang="en-GB" dirty="0" smtClean="0"/>
              <a:t>London Heathrow – Final approach to 27L</a:t>
            </a:r>
          </a:p>
        </p:txBody>
      </p:sp>
      <p:sp>
        <p:nvSpPr>
          <p:cNvPr id="12" name="TextBox 142"/>
          <p:cNvSpPr txBox="1">
            <a:spLocks noChangeArrowheads="1"/>
          </p:cNvSpPr>
          <p:nvPr/>
        </p:nvSpPr>
        <p:spPr bwMode="auto">
          <a:xfrm>
            <a:off x="4984748" y="5203316"/>
            <a:ext cx="3899760" cy="646331"/>
          </a:xfrm>
          <a:prstGeom prst="rect">
            <a:avLst/>
          </a:prstGeom>
          <a:noFill/>
          <a:ln w="9525">
            <a:noFill/>
            <a:miter lim="800000"/>
            <a:headEnd/>
            <a:tailEnd/>
          </a:ln>
        </p:spPr>
        <p:txBody>
          <a:bodyPr wrap="square">
            <a:spAutoFit/>
          </a:bodyPr>
          <a:lstStyle/>
          <a:p>
            <a:pPr algn="l"/>
            <a:r>
              <a:rPr lang="en-GB" dirty="0" smtClean="0"/>
              <a:t>Unfortunately, rather more accidents are the result of ‘pilot error’.</a:t>
            </a:r>
          </a:p>
        </p:txBody>
      </p:sp>
    </p:spTree>
    <p:extLst>
      <p:ext uri="{BB962C8B-B14F-4D97-AF65-F5344CB8AC3E}">
        <p14:creationId xmlns:p14="http://schemas.microsoft.com/office/powerpoint/2010/main" val="4094518685"/>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0812" y="300972"/>
            <a:ext cx="4364038" cy="540948"/>
          </a:xfrm>
        </p:spPr>
        <p:txBody>
          <a:bodyPr/>
          <a:lstStyle/>
          <a:p>
            <a:r>
              <a:rPr lang="en-US" dirty="0" smtClean="0"/>
              <a:t>Training and Simulation</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27</a:t>
            </a:fld>
            <a:endParaRPr lang="en-US" dirty="0" smtClean="0"/>
          </a:p>
        </p:txBody>
      </p:sp>
      <p:sp>
        <p:nvSpPr>
          <p:cNvPr id="11" name="TextBox 142"/>
          <p:cNvSpPr txBox="1">
            <a:spLocks noChangeArrowheads="1"/>
          </p:cNvSpPr>
          <p:nvPr/>
        </p:nvSpPr>
        <p:spPr bwMode="auto">
          <a:xfrm>
            <a:off x="1422399" y="2356640"/>
            <a:ext cx="2635251" cy="369332"/>
          </a:xfrm>
          <a:prstGeom prst="rect">
            <a:avLst/>
          </a:prstGeom>
          <a:noFill/>
          <a:ln w="9525">
            <a:noFill/>
            <a:miter lim="800000"/>
            <a:headEnd/>
            <a:tailEnd/>
          </a:ln>
        </p:spPr>
        <p:txBody>
          <a:bodyPr wrap="square">
            <a:spAutoFit/>
          </a:bodyPr>
          <a:lstStyle/>
          <a:p>
            <a:pPr algn="l"/>
            <a:r>
              <a:rPr lang="en-GB" dirty="0" smtClean="0"/>
              <a:t>Boeing 777 Simulator</a:t>
            </a:r>
            <a:endParaRPr lang="en-US" sz="18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0812" y="2858030"/>
            <a:ext cx="3668788" cy="3197087"/>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35412" y="1039050"/>
            <a:ext cx="5065713" cy="3373844"/>
          </a:xfrm>
          <a:prstGeom prst="rect">
            <a:avLst/>
          </a:prstGeom>
        </p:spPr>
      </p:pic>
      <p:sp>
        <p:nvSpPr>
          <p:cNvPr id="7" name="TextBox 142"/>
          <p:cNvSpPr txBox="1">
            <a:spLocks noChangeArrowheads="1"/>
          </p:cNvSpPr>
          <p:nvPr/>
        </p:nvSpPr>
        <p:spPr bwMode="auto">
          <a:xfrm>
            <a:off x="4262435" y="4782402"/>
            <a:ext cx="4624390" cy="923330"/>
          </a:xfrm>
          <a:prstGeom prst="rect">
            <a:avLst/>
          </a:prstGeom>
          <a:noFill/>
          <a:ln w="9525">
            <a:noFill/>
            <a:miter lim="800000"/>
            <a:headEnd/>
            <a:tailEnd/>
          </a:ln>
        </p:spPr>
        <p:txBody>
          <a:bodyPr wrap="square">
            <a:spAutoFit/>
          </a:bodyPr>
          <a:lstStyle/>
          <a:p>
            <a:pPr algn="l"/>
            <a:r>
              <a:rPr lang="en-GB" dirty="0" smtClean="0"/>
              <a:t>Also an opportunity </a:t>
            </a:r>
            <a:r>
              <a:rPr lang="en-GB" dirty="0"/>
              <a:t>to </a:t>
            </a:r>
            <a:r>
              <a:rPr lang="en-GB" dirty="0" smtClean="0"/>
              <a:t>refine </a:t>
            </a:r>
            <a:r>
              <a:rPr lang="en-GB" dirty="0"/>
              <a:t>emergency </a:t>
            </a:r>
            <a:r>
              <a:rPr lang="en-GB" dirty="0" smtClean="0"/>
              <a:t>procedures based on observations of ‘Human Factors and Performance’.</a:t>
            </a:r>
            <a:endParaRPr lang="en-US" sz="1800" dirty="0"/>
          </a:p>
        </p:txBody>
      </p:sp>
      <p:sp>
        <p:nvSpPr>
          <p:cNvPr id="8" name="TextBox 142"/>
          <p:cNvSpPr txBox="1">
            <a:spLocks noChangeArrowheads="1"/>
          </p:cNvSpPr>
          <p:nvPr/>
        </p:nvSpPr>
        <p:spPr bwMode="auto">
          <a:xfrm>
            <a:off x="150812" y="1039050"/>
            <a:ext cx="3424240" cy="923330"/>
          </a:xfrm>
          <a:prstGeom prst="rect">
            <a:avLst/>
          </a:prstGeom>
          <a:noFill/>
          <a:ln w="9525">
            <a:noFill/>
            <a:miter lim="800000"/>
            <a:headEnd/>
            <a:tailEnd/>
          </a:ln>
        </p:spPr>
        <p:txBody>
          <a:bodyPr wrap="square">
            <a:spAutoFit/>
          </a:bodyPr>
          <a:lstStyle/>
          <a:p>
            <a:pPr algn="l"/>
            <a:r>
              <a:rPr lang="en-GB" dirty="0" smtClean="0"/>
              <a:t>Enables pilots to experience situations and learn how to deal with them in the best ways.</a:t>
            </a:r>
            <a:endParaRPr lang="en-US" sz="1800" dirty="0"/>
          </a:p>
        </p:txBody>
      </p:sp>
    </p:spTree>
    <p:extLst>
      <p:ext uri="{BB962C8B-B14F-4D97-AF65-F5344CB8AC3E}">
        <p14:creationId xmlns:p14="http://schemas.microsoft.com/office/powerpoint/2010/main" val="761852441"/>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218" y="2463966"/>
            <a:ext cx="4145863" cy="41130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2946" name="Slide Number Placeholder 3"/>
          <p:cNvSpPr>
            <a:spLocks noGrp="1"/>
          </p:cNvSpPr>
          <p:nvPr>
            <p:ph type="sldNum" sz="quarter" idx="10"/>
          </p:nvPr>
        </p:nvSpPr>
        <p:spPr>
          <a:noFill/>
        </p:spPr>
        <p:txBody>
          <a:bodyPr/>
          <a:lstStyle/>
          <a:p>
            <a:r>
              <a:rPr lang="en-US" smtClean="0"/>
              <a:t>Page </a:t>
            </a:r>
            <a:fld id="{C7ACADD6-F328-4BA3-B8F0-0DF695824BF1}" type="slidenum">
              <a:rPr lang="en-US" smtClean="0"/>
              <a:pPr/>
              <a:t>28</a:t>
            </a:fld>
            <a:endParaRPr lang="en-US" smtClean="0"/>
          </a:p>
        </p:txBody>
      </p:sp>
      <p:sp>
        <p:nvSpPr>
          <p:cNvPr id="82948" name="Rectangle 2"/>
          <p:cNvSpPr>
            <a:spLocks noGrp="1" noChangeArrowheads="1"/>
          </p:cNvSpPr>
          <p:nvPr>
            <p:ph type="title"/>
          </p:nvPr>
        </p:nvSpPr>
        <p:spPr>
          <a:xfrm>
            <a:off x="117218" y="295171"/>
            <a:ext cx="8916319" cy="508114"/>
          </a:xfrm>
        </p:spPr>
        <p:txBody>
          <a:bodyPr/>
          <a:lstStyle/>
          <a:p>
            <a:r>
              <a:rPr lang="en-GB" dirty="0" smtClean="0"/>
              <a:t>Observe What Happens &amp; What Actions Are Needed</a:t>
            </a:r>
            <a:endParaRPr lang="en-US" dirty="0" smtClean="0"/>
          </a:p>
        </p:txBody>
      </p:sp>
      <p:sp>
        <p:nvSpPr>
          <p:cNvPr id="12" name="Text Box 94"/>
          <p:cNvSpPr txBox="1">
            <a:spLocks noChangeArrowheads="1"/>
          </p:cNvSpPr>
          <p:nvPr/>
        </p:nvSpPr>
        <p:spPr bwMode="auto">
          <a:xfrm>
            <a:off x="4420711" y="2195351"/>
            <a:ext cx="4472921" cy="1200329"/>
          </a:xfrm>
          <a:prstGeom prst="rect">
            <a:avLst/>
          </a:prstGeom>
          <a:noFill/>
          <a:ln w="9525" algn="ctr">
            <a:noFill/>
            <a:miter lim="800000"/>
            <a:headEnd/>
            <a:tailEnd/>
          </a:ln>
        </p:spPr>
        <p:txBody>
          <a:bodyPr wrap="square">
            <a:spAutoFit/>
          </a:bodyPr>
          <a:lstStyle/>
          <a:p>
            <a:pPr algn="l"/>
            <a:r>
              <a:rPr lang="en-GB" dirty="0" smtClean="0"/>
              <a:t>Soft Error Mitigation (SEM) exploits partial reconfiguration to facilitate controlled simulation of SEUs (not everyone has a particle accelerator you know </a:t>
            </a:r>
            <a:r>
              <a:rPr lang="en-GB" dirty="0" smtClean="0">
                <a:sym typeface="Wingdings" panose="05000000000000000000" pitchFamily="2" charset="2"/>
              </a:rPr>
              <a:t>).</a:t>
            </a:r>
            <a:endParaRPr lang="en-GB" sz="1800" dirty="0" smtClean="0"/>
          </a:p>
        </p:txBody>
      </p:sp>
      <p:sp>
        <p:nvSpPr>
          <p:cNvPr id="7" name="Text Box 94"/>
          <p:cNvSpPr txBox="1">
            <a:spLocks noChangeArrowheads="1"/>
          </p:cNvSpPr>
          <p:nvPr/>
        </p:nvSpPr>
        <p:spPr bwMode="auto">
          <a:xfrm>
            <a:off x="5030674" y="3481783"/>
            <a:ext cx="4002863" cy="923330"/>
          </a:xfrm>
          <a:prstGeom prst="rect">
            <a:avLst/>
          </a:prstGeom>
          <a:noFill/>
          <a:ln w="9525" algn="ctr">
            <a:noFill/>
            <a:miter lim="800000"/>
            <a:headEnd/>
            <a:tailEnd/>
          </a:ln>
        </p:spPr>
        <p:txBody>
          <a:bodyPr wrap="square">
            <a:spAutoFit/>
          </a:bodyPr>
          <a:lstStyle/>
          <a:p>
            <a:pPr algn="l"/>
            <a:r>
              <a:rPr lang="en-GB" dirty="0" smtClean="0"/>
              <a:t>500 simulated SEU in XC7325T.</a:t>
            </a:r>
            <a:br>
              <a:rPr lang="en-GB" dirty="0" smtClean="0"/>
            </a:br>
            <a:r>
              <a:rPr lang="en-GB" dirty="0" smtClean="0"/>
              <a:t>Red dots = Disturbance observed</a:t>
            </a:r>
            <a:br>
              <a:rPr lang="en-GB" dirty="0" smtClean="0"/>
            </a:br>
            <a:r>
              <a:rPr lang="en-GB" dirty="0" smtClean="0"/>
              <a:t>                       (‘Critical Bits’).</a:t>
            </a:r>
          </a:p>
        </p:txBody>
      </p:sp>
      <p:sp>
        <p:nvSpPr>
          <p:cNvPr id="37" name="Text Box 94"/>
          <p:cNvSpPr txBox="1">
            <a:spLocks noChangeArrowheads="1"/>
          </p:cNvSpPr>
          <p:nvPr/>
        </p:nvSpPr>
        <p:spPr bwMode="auto">
          <a:xfrm>
            <a:off x="4708035" y="4912911"/>
            <a:ext cx="3883512" cy="1477328"/>
          </a:xfrm>
          <a:prstGeom prst="rect">
            <a:avLst/>
          </a:prstGeom>
          <a:noFill/>
          <a:ln w="9525" algn="ctr">
            <a:noFill/>
            <a:miter lim="800000"/>
            <a:headEnd/>
            <a:tailEnd/>
          </a:ln>
        </p:spPr>
        <p:txBody>
          <a:bodyPr wrap="square">
            <a:spAutoFit/>
          </a:bodyPr>
          <a:lstStyle/>
          <a:p>
            <a:pPr algn="l"/>
            <a:r>
              <a:rPr lang="en-GB" dirty="0" smtClean="0"/>
              <a:t>Do you need mitigation?</a:t>
            </a:r>
            <a:br>
              <a:rPr lang="en-GB" dirty="0" smtClean="0"/>
            </a:br>
            <a:r>
              <a:rPr lang="en-GB" dirty="0" smtClean="0"/>
              <a:t>Where do you need mitigation?</a:t>
            </a:r>
            <a:br>
              <a:rPr lang="en-GB" dirty="0" smtClean="0"/>
            </a:br>
            <a:r>
              <a:rPr lang="en-GB" dirty="0" smtClean="0"/>
              <a:t>What type of mitigation is suitable?</a:t>
            </a:r>
          </a:p>
          <a:p>
            <a:pPr algn="l"/>
            <a:r>
              <a:rPr lang="en-GB" dirty="0" smtClean="0"/>
              <a:t>Will mitigation be more disruptive     </a:t>
            </a:r>
            <a:br>
              <a:rPr lang="en-GB" dirty="0" smtClean="0"/>
            </a:br>
            <a:r>
              <a:rPr lang="en-GB" dirty="0" smtClean="0"/>
              <a:t>   than doing nothing?</a:t>
            </a:r>
          </a:p>
        </p:txBody>
      </p:sp>
      <p:sp>
        <p:nvSpPr>
          <p:cNvPr id="39" name="Text Box 94"/>
          <p:cNvSpPr txBox="1">
            <a:spLocks noChangeArrowheads="1"/>
          </p:cNvSpPr>
          <p:nvPr/>
        </p:nvSpPr>
        <p:spPr bwMode="auto">
          <a:xfrm>
            <a:off x="33954" y="825199"/>
            <a:ext cx="8606986" cy="646331"/>
          </a:xfrm>
          <a:prstGeom prst="rect">
            <a:avLst/>
          </a:prstGeom>
          <a:noFill/>
          <a:ln w="9525" algn="ctr">
            <a:noFill/>
            <a:miter lim="800000"/>
            <a:headEnd/>
            <a:tailEnd/>
          </a:ln>
        </p:spPr>
        <p:txBody>
          <a:bodyPr wrap="square">
            <a:spAutoFit/>
          </a:bodyPr>
          <a:lstStyle/>
          <a:p>
            <a:pPr algn="l"/>
            <a:r>
              <a:rPr lang="en-GB" dirty="0" smtClean="0"/>
              <a:t>Aircraft have become extremely reliable so are the pilots now the weakest link?</a:t>
            </a:r>
            <a:br>
              <a:rPr lang="en-GB" dirty="0" smtClean="0"/>
            </a:br>
            <a:r>
              <a:rPr lang="en-GB" dirty="0" smtClean="0"/>
              <a:t>     Must not overload and distract pilots but also need to keep them engaged.</a:t>
            </a:r>
          </a:p>
        </p:txBody>
      </p:sp>
      <p:sp>
        <p:nvSpPr>
          <p:cNvPr id="40" name="Text Box 94"/>
          <p:cNvSpPr txBox="1">
            <a:spLocks noChangeArrowheads="1"/>
          </p:cNvSpPr>
          <p:nvPr/>
        </p:nvSpPr>
        <p:spPr bwMode="auto">
          <a:xfrm>
            <a:off x="33953" y="1493444"/>
            <a:ext cx="8999583" cy="646331"/>
          </a:xfrm>
          <a:prstGeom prst="rect">
            <a:avLst/>
          </a:prstGeom>
          <a:noFill/>
          <a:ln w="9525" algn="ctr">
            <a:noFill/>
            <a:miter lim="800000"/>
            <a:headEnd/>
            <a:tailEnd/>
          </a:ln>
        </p:spPr>
        <p:txBody>
          <a:bodyPr wrap="square">
            <a:spAutoFit/>
          </a:bodyPr>
          <a:lstStyle/>
          <a:p>
            <a:pPr algn="l"/>
            <a:r>
              <a:rPr lang="en-GB" dirty="0" err="1" smtClean="0"/>
              <a:t>UltraScale</a:t>
            </a:r>
            <a:r>
              <a:rPr lang="en-GB" dirty="0" smtClean="0"/>
              <a:t>+ will be ~50× less susceptible to SEU than Virtex-5 – That’s a big change.</a:t>
            </a:r>
            <a:br>
              <a:rPr lang="en-GB" dirty="0" smtClean="0"/>
            </a:br>
            <a:r>
              <a:rPr lang="en-GB" dirty="0" smtClean="0"/>
              <a:t>     Do not implement mitigation schemes that make things less reliable!</a:t>
            </a:r>
          </a:p>
        </p:txBody>
      </p:sp>
      <p:cxnSp>
        <p:nvCxnSpPr>
          <p:cNvPr id="41" name="Straight Arrow Connector 141"/>
          <p:cNvCxnSpPr>
            <a:cxnSpLocks noChangeShapeType="1"/>
          </p:cNvCxnSpPr>
          <p:nvPr/>
        </p:nvCxnSpPr>
        <p:spPr bwMode="auto">
          <a:xfrm flipH="1">
            <a:off x="4337447" y="3885156"/>
            <a:ext cx="693228" cy="116585"/>
          </a:xfrm>
          <a:prstGeom prst="straightConnector1">
            <a:avLst/>
          </a:prstGeom>
          <a:noFill/>
          <a:ln w="19050" algn="ctr">
            <a:solidFill>
              <a:schemeClr val="tx1"/>
            </a:solidFill>
            <a:round/>
            <a:headEnd/>
            <a:tailEnd type="arrow" w="med" len="med"/>
          </a:ln>
        </p:spPr>
      </p:cxnSp>
      <p:sp>
        <p:nvSpPr>
          <p:cNvPr id="43" name="Text Box 94"/>
          <p:cNvSpPr txBox="1">
            <a:spLocks noChangeArrowheads="1"/>
          </p:cNvSpPr>
          <p:nvPr/>
        </p:nvSpPr>
        <p:spPr bwMode="auto">
          <a:xfrm>
            <a:off x="4420711" y="4474346"/>
            <a:ext cx="4458160" cy="369332"/>
          </a:xfrm>
          <a:prstGeom prst="rect">
            <a:avLst/>
          </a:prstGeom>
          <a:noFill/>
          <a:ln w="9525" algn="ctr">
            <a:noFill/>
            <a:miter lim="800000"/>
            <a:headEnd/>
            <a:tailEnd/>
          </a:ln>
        </p:spPr>
        <p:txBody>
          <a:bodyPr wrap="square">
            <a:spAutoFit/>
          </a:bodyPr>
          <a:lstStyle/>
          <a:p>
            <a:pPr algn="l"/>
            <a:r>
              <a:rPr lang="en-GB" dirty="0" smtClean="0"/>
              <a:t>Experiments = Knowledge (not guessing)</a:t>
            </a:r>
          </a:p>
        </p:txBody>
      </p:sp>
    </p:spTree>
    <p:extLst>
      <p:ext uri="{BB962C8B-B14F-4D97-AF65-F5344CB8AC3E}">
        <p14:creationId xmlns:p14="http://schemas.microsoft.com/office/powerpoint/2010/main" val="305220271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3752" b="15255"/>
          <a:stretch/>
        </p:blipFill>
        <p:spPr>
          <a:xfrm>
            <a:off x="745871" y="2471351"/>
            <a:ext cx="7076484" cy="3526188"/>
          </a:xfrm>
          <a:prstGeom prst="rect">
            <a:avLst/>
          </a:prstGeom>
        </p:spPr>
      </p:pic>
      <p:sp>
        <p:nvSpPr>
          <p:cNvPr id="5" name="Title 4"/>
          <p:cNvSpPr>
            <a:spLocks noGrp="1"/>
          </p:cNvSpPr>
          <p:nvPr>
            <p:ph type="title"/>
          </p:nvPr>
        </p:nvSpPr>
        <p:spPr>
          <a:xfrm>
            <a:off x="189188" y="305450"/>
            <a:ext cx="8633536" cy="540948"/>
          </a:xfrm>
        </p:spPr>
        <p:txBody>
          <a:bodyPr/>
          <a:lstStyle/>
          <a:p>
            <a:r>
              <a:rPr lang="en-US" dirty="0" smtClean="0"/>
              <a:t>Yes, But Two Engines Are Still Better Than One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29</a:t>
            </a:fld>
            <a:endParaRPr lang="en-US" dirty="0" smtClean="0"/>
          </a:p>
        </p:txBody>
      </p:sp>
      <p:sp>
        <p:nvSpPr>
          <p:cNvPr id="15" name="TextBox 142"/>
          <p:cNvSpPr txBox="1">
            <a:spLocks noChangeArrowheads="1"/>
          </p:cNvSpPr>
          <p:nvPr/>
        </p:nvSpPr>
        <p:spPr bwMode="auto">
          <a:xfrm>
            <a:off x="82163" y="972902"/>
            <a:ext cx="7257714" cy="369332"/>
          </a:xfrm>
          <a:prstGeom prst="rect">
            <a:avLst/>
          </a:prstGeom>
          <a:noFill/>
          <a:ln w="9525">
            <a:noFill/>
            <a:miter lim="800000"/>
            <a:headEnd/>
            <a:tailEnd/>
          </a:ln>
        </p:spPr>
        <p:txBody>
          <a:bodyPr wrap="square">
            <a:spAutoFit/>
          </a:bodyPr>
          <a:lstStyle/>
          <a:p>
            <a:pPr algn="l"/>
            <a:r>
              <a:rPr lang="en-GB" dirty="0" smtClean="0"/>
              <a:t>Ok, let’s put you in the pilot’s seat of the Piper Seneca PA-34…</a:t>
            </a:r>
          </a:p>
        </p:txBody>
      </p:sp>
    </p:spTree>
    <p:extLst>
      <p:ext uri="{BB962C8B-B14F-4D97-AF65-F5344CB8AC3E}">
        <p14:creationId xmlns:p14="http://schemas.microsoft.com/office/powerpoint/2010/main" val="4225573162"/>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5106" y="249348"/>
            <a:ext cx="8229600" cy="540948"/>
          </a:xfrm>
        </p:spPr>
        <p:txBody>
          <a:bodyPr/>
          <a:lstStyle/>
          <a:p>
            <a:r>
              <a:rPr lang="en-US" dirty="0" smtClean="0"/>
              <a:t>Some Xilinx SEU History</a:t>
            </a:r>
            <a:endParaRPr lang="en-US" dirty="0"/>
          </a:p>
        </p:txBody>
      </p:sp>
      <p:sp>
        <p:nvSpPr>
          <p:cNvPr id="14" name="Text Box 94"/>
          <p:cNvSpPr txBox="1">
            <a:spLocks noChangeArrowheads="1"/>
          </p:cNvSpPr>
          <p:nvPr/>
        </p:nvSpPr>
        <p:spPr bwMode="auto">
          <a:xfrm>
            <a:off x="135107" y="4435256"/>
            <a:ext cx="3816357" cy="646331"/>
          </a:xfrm>
          <a:prstGeom prst="rect">
            <a:avLst/>
          </a:prstGeom>
          <a:noFill/>
          <a:ln w="9525" algn="ctr">
            <a:noFill/>
            <a:miter lim="800000"/>
            <a:headEnd/>
            <a:tailEnd/>
          </a:ln>
        </p:spPr>
        <p:txBody>
          <a:bodyPr wrap="square">
            <a:spAutoFit/>
          </a:bodyPr>
          <a:lstStyle/>
          <a:p>
            <a:pPr algn="l"/>
            <a:r>
              <a:rPr lang="en-GB" dirty="0" smtClean="0">
                <a:solidFill>
                  <a:srgbClr val="000000"/>
                </a:solidFill>
              </a:rPr>
              <a:t>Improvements are often ‘by design’.</a:t>
            </a:r>
            <a:br>
              <a:rPr lang="en-GB" dirty="0" smtClean="0">
                <a:solidFill>
                  <a:srgbClr val="000000"/>
                </a:solidFill>
              </a:rPr>
            </a:br>
            <a:r>
              <a:rPr lang="en-GB" dirty="0" smtClean="0">
                <a:solidFill>
                  <a:srgbClr val="000000"/>
                </a:solidFill>
              </a:rPr>
              <a:t>We didn’t just get lucky!</a:t>
            </a:r>
          </a:p>
        </p:txBody>
      </p:sp>
      <p:grpSp>
        <p:nvGrpSpPr>
          <p:cNvPr id="10" name="Group 9"/>
          <p:cNvGrpSpPr/>
          <p:nvPr/>
        </p:nvGrpSpPr>
        <p:grpSpPr>
          <a:xfrm>
            <a:off x="4657725" y="249347"/>
            <a:ext cx="4470859" cy="6237177"/>
            <a:chOff x="-3289881" y="158537"/>
            <a:chExt cx="3533393" cy="5848765"/>
          </a:xfrm>
        </p:grpSpPr>
        <p:pic>
          <p:nvPicPr>
            <p:cNvPr id="3" name="Picture 2"/>
            <p:cNvPicPr>
              <a:picLocks noChangeAspect="1"/>
            </p:cNvPicPr>
            <p:nvPr/>
          </p:nvPicPr>
          <p:blipFill>
            <a:blip r:embed="rId3"/>
            <a:stretch>
              <a:fillRect/>
            </a:stretch>
          </p:blipFill>
          <p:spPr>
            <a:xfrm>
              <a:off x="-3289881" y="158537"/>
              <a:ext cx="1666875" cy="5410200"/>
            </a:xfrm>
            <a:prstGeom prst="rect">
              <a:avLst/>
            </a:prstGeom>
          </p:spPr>
        </p:pic>
        <p:pic>
          <p:nvPicPr>
            <p:cNvPr id="4" name="Picture 3"/>
            <p:cNvPicPr>
              <a:picLocks noChangeAspect="1"/>
            </p:cNvPicPr>
            <p:nvPr/>
          </p:nvPicPr>
          <p:blipFill>
            <a:blip r:embed="rId4"/>
            <a:stretch>
              <a:fillRect/>
            </a:stretch>
          </p:blipFill>
          <p:spPr>
            <a:xfrm>
              <a:off x="-1490038" y="168062"/>
              <a:ext cx="1733550" cy="5400675"/>
            </a:xfrm>
            <a:prstGeom prst="rect">
              <a:avLst/>
            </a:prstGeom>
          </p:spPr>
        </p:pic>
        <p:pic>
          <p:nvPicPr>
            <p:cNvPr id="7" name="Picture 6"/>
            <p:cNvPicPr>
              <a:picLocks noChangeAspect="1"/>
            </p:cNvPicPr>
            <p:nvPr/>
          </p:nvPicPr>
          <p:blipFill>
            <a:blip r:embed="rId5"/>
            <a:stretch>
              <a:fillRect/>
            </a:stretch>
          </p:blipFill>
          <p:spPr>
            <a:xfrm>
              <a:off x="-3285814" y="5492952"/>
              <a:ext cx="1666875" cy="514350"/>
            </a:xfrm>
            <a:prstGeom prst="rect">
              <a:avLst/>
            </a:prstGeom>
          </p:spPr>
        </p:pic>
        <p:pic>
          <p:nvPicPr>
            <p:cNvPr id="8" name="Picture 7"/>
            <p:cNvPicPr>
              <a:picLocks noChangeAspect="1"/>
            </p:cNvPicPr>
            <p:nvPr/>
          </p:nvPicPr>
          <p:blipFill>
            <a:blip r:embed="rId6"/>
            <a:stretch>
              <a:fillRect/>
            </a:stretch>
          </p:blipFill>
          <p:spPr>
            <a:xfrm>
              <a:off x="-1484041" y="5493574"/>
              <a:ext cx="1704975" cy="504825"/>
            </a:xfrm>
            <a:prstGeom prst="rect">
              <a:avLst/>
            </a:prstGeom>
          </p:spPr>
        </p:pic>
      </p:grpSp>
      <p:sp>
        <p:nvSpPr>
          <p:cNvPr id="19" name="TextBox 142"/>
          <p:cNvSpPr txBox="1">
            <a:spLocks noChangeArrowheads="1"/>
          </p:cNvSpPr>
          <p:nvPr/>
        </p:nvSpPr>
        <p:spPr bwMode="auto">
          <a:xfrm>
            <a:off x="139793" y="1690740"/>
            <a:ext cx="3952721" cy="923330"/>
          </a:xfrm>
          <a:prstGeom prst="rect">
            <a:avLst/>
          </a:prstGeom>
          <a:noFill/>
          <a:ln w="9525">
            <a:noFill/>
            <a:miter lim="800000"/>
            <a:headEnd/>
            <a:tailEnd/>
          </a:ln>
        </p:spPr>
        <p:txBody>
          <a:bodyPr wrap="square">
            <a:spAutoFit/>
          </a:bodyPr>
          <a:lstStyle/>
          <a:p>
            <a:pPr algn="l"/>
            <a:r>
              <a:rPr lang="en-GB" dirty="0" smtClean="0"/>
              <a:t>Xilinx is the only FPGA vendor that openly publishes SEU and Soft Error Rate measurements (see UG116).</a:t>
            </a:r>
            <a:endParaRPr lang="en-US" sz="1800" dirty="0"/>
          </a:p>
        </p:txBody>
      </p:sp>
      <p:sp>
        <p:nvSpPr>
          <p:cNvPr id="21" name="TextBox 142"/>
          <p:cNvSpPr txBox="1">
            <a:spLocks noChangeArrowheads="1"/>
          </p:cNvSpPr>
          <p:nvPr/>
        </p:nvSpPr>
        <p:spPr bwMode="auto">
          <a:xfrm>
            <a:off x="139793" y="2785999"/>
            <a:ext cx="3816357" cy="1477328"/>
          </a:xfrm>
          <a:prstGeom prst="rect">
            <a:avLst/>
          </a:prstGeom>
          <a:noFill/>
          <a:ln w="9525">
            <a:noFill/>
            <a:miter lim="800000"/>
            <a:headEnd/>
            <a:tailEnd/>
          </a:ln>
        </p:spPr>
        <p:txBody>
          <a:bodyPr wrap="square">
            <a:spAutoFit/>
          </a:bodyPr>
          <a:lstStyle/>
          <a:p>
            <a:pPr algn="l"/>
            <a:r>
              <a:rPr lang="en-GB" dirty="0"/>
              <a:t>O</a:t>
            </a:r>
            <a:r>
              <a:rPr lang="en-GB" dirty="0" smtClean="0"/>
              <a:t>bservations and experiences of devices in the real atmosphere as well as during beam experiments have enabled Xilinx to understand the susceptibility of </a:t>
            </a:r>
            <a:r>
              <a:rPr lang="en-GB" i="1" dirty="0" smtClean="0"/>
              <a:t>our</a:t>
            </a:r>
            <a:r>
              <a:rPr lang="en-GB" dirty="0" smtClean="0"/>
              <a:t> devices.</a:t>
            </a:r>
            <a:endParaRPr lang="en-US" sz="1800" dirty="0"/>
          </a:p>
        </p:txBody>
      </p:sp>
      <p:sp>
        <p:nvSpPr>
          <p:cNvPr id="22" name="Text Box 94"/>
          <p:cNvSpPr txBox="1">
            <a:spLocks noChangeArrowheads="1"/>
          </p:cNvSpPr>
          <p:nvPr/>
        </p:nvSpPr>
        <p:spPr bwMode="auto">
          <a:xfrm>
            <a:off x="3977037" y="1321408"/>
            <a:ext cx="759214" cy="369332"/>
          </a:xfrm>
          <a:prstGeom prst="rect">
            <a:avLst/>
          </a:prstGeom>
          <a:noFill/>
          <a:ln w="9525" algn="ctr">
            <a:noFill/>
            <a:miter lim="800000"/>
            <a:headEnd/>
            <a:tailEnd/>
          </a:ln>
        </p:spPr>
        <p:txBody>
          <a:bodyPr wrap="square">
            <a:spAutoFit/>
          </a:bodyPr>
          <a:lstStyle/>
          <a:p>
            <a:pPr algn="l"/>
            <a:r>
              <a:rPr lang="en-GB" b="1" dirty="0" smtClean="0">
                <a:solidFill>
                  <a:srgbClr val="000000"/>
                </a:solidFill>
              </a:rPr>
              <a:t>1998</a:t>
            </a:r>
          </a:p>
        </p:txBody>
      </p:sp>
      <p:sp>
        <p:nvSpPr>
          <p:cNvPr id="23" name="Text Box 94"/>
          <p:cNvSpPr txBox="1">
            <a:spLocks noChangeArrowheads="1"/>
          </p:cNvSpPr>
          <p:nvPr/>
        </p:nvSpPr>
        <p:spPr bwMode="auto">
          <a:xfrm>
            <a:off x="3974766" y="6047800"/>
            <a:ext cx="759214" cy="369332"/>
          </a:xfrm>
          <a:prstGeom prst="rect">
            <a:avLst/>
          </a:prstGeom>
          <a:noFill/>
          <a:ln w="9525" algn="ctr">
            <a:noFill/>
            <a:miter lim="800000"/>
            <a:headEnd/>
            <a:tailEnd/>
          </a:ln>
        </p:spPr>
        <p:txBody>
          <a:bodyPr wrap="square">
            <a:spAutoFit/>
          </a:bodyPr>
          <a:lstStyle/>
          <a:p>
            <a:pPr algn="l"/>
            <a:r>
              <a:rPr lang="en-GB" b="1" dirty="0" smtClean="0">
                <a:solidFill>
                  <a:srgbClr val="000000"/>
                </a:solidFill>
              </a:rPr>
              <a:t>2015</a:t>
            </a:r>
          </a:p>
        </p:txBody>
      </p:sp>
      <p:sp>
        <p:nvSpPr>
          <p:cNvPr id="25" name="Text Box 94"/>
          <p:cNvSpPr txBox="1">
            <a:spLocks noChangeArrowheads="1"/>
          </p:cNvSpPr>
          <p:nvPr/>
        </p:nvSpPr>
        <p:spPr bwMode="auto">
          <a:xfrm>
            <a:off x="135107" y="5246930"/>
            <a:ext cx="3957408" cy="923330"/>
          </a:xfrm>
          <a:prstGeom prst="rect">
            <a:avLst/>
          </a:prstGeom>
          <a:noFill/>
          <a:ln w="9525" algn="ctr">
            <a:noFill/>
            <a:miter lim="800000"/>
            <a:headEnd/>
            <a:tailEnd/>
          </a:ln>
        </p:spPr>
        <p:txBody>
          <a:bodyPr wrap="square">
            <a:spAutoFit/>
          </a:bodyPr>
          <a:lstStyle/>
          <a:p>
            <a:pPr algn="l"/>
            <a:r>
              <a:rPr lang="en-GB" i="1" dirty="0" smtClean="0">
                <a:solidFill>
                  <a:srgbClr val="000000"/>
                </a:solidFill>
              </a:rPr>
              <a:t>Use known published data to make informed and relevant decisions about today’s devices.</a:t>
            </a:r>
          </a:p>
        </p:txBody>
      </p:sp>
    </p:spTree>
    <p:extLst>
      <p:ext uri="{BB962C8B-B14F-4D97-AF65-F5344CB8AC3E}">
        <p14:creationId xmlns:p14="http://schemas.microsoft.com/office/powerpoint/2010/main" val="158469231"/>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3752" b="15255"/>
          <a:stretch/>
        </p:blipFill>
        <p:spPr>
          <a:xfrm>
            <a:off x="745871" y="2471351"/>
            <a:ext cx="7076484" cy="3526188"/>
          </a:xfrm>
          <a:prstGeom prst="rect">
            <a:avLst/>
          </a:prstGeom>
        </p:spPr>
      </p:pic>
      <p:sp>
        <p:nvSpPr>
          <p:cNvPr id="5" name="Title 4"/>
          <p:cNvSpPr>
            <a:spLocks noGrp="1"/>
          </p:cNvSpPr>
          <p:nvPr>
            <p:ph type="title"/>
          </p:nvPr>
        </p:nvSpPr>
        <p:spPr>
          <a:xfrm>
            <a:off x="189188" y="305450"/>
            <a:ext cx="8633536" cy="540948"/>
          </a:xfrm>
        </p:spPr>
        <p:txBody>
          <a:bodyPr/>
          <a:lstStyle/>
          <a:p>
            <a:r>
              <a:rPr lang="en-US" dirty="0" smtClean="0"/>
              <a:t>Yes, But Two Engines Are Still Better Than One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30</a:t>
            </a:fld>
            <a:endParaRPr lang="en-US" dirty="0" smtClean="0"/>
          </a:p>
        </p:txBody>
      </p:sp>
      <p:sp>
        <p:nvSpPr>
          <p:cNvPr id="22" name="TextBox 142"/>
          <p:cNvSpPr txBox="1">
            <a:spLocks noChangeArrowheads="1"/>
          </p:cNvSpPr>
          <p:nvPr/>
        </p:nvSpPr>
        <p:spPr bwMode="auto">
          <a:xfrm>
            <a:off x="655256" y="1503166"/>
            <a:ext cx="7257714" cy="369332"/>
          </a:xfrm>
          <a:prstGeom prst="rect">
            <a:avLst/>
          </a:prstGeom>
          <a:noFill/>
          <a:ln w="9525">
            <a:noFill/>
            <a:miter lim="800000"/>
            <a:headEnd/>
            <a:tailEnd/>
          </a:ln>
        </p:spPr>
        <p:txBody>
          <a:bodyPr wrap="square">
            <a:spAutoFit/>
          </a:bodyPr>
          <a:lstStyle/>
          <a:p>
            <a:pPr algn="l"/>
            <a:r>
              <a:rPr lang="en-GB" dirty="0" smtClean="0"/>
              <a:t>Q. When is it most likely that that one of your engines will quit?</a:t>
            </a:r>
          </a:p>
        </p:txBody>
      </p:sp>
    </p:spTree>
    <p:extLst>
      <p:ext uri="{BB962C8B-B14F-4D97-AF65-F5344CB8AC3E}">
        <p14:creationId xmlns:p14="http://schemas.microsoft.com/office/powerpoint/2010/main" val="3303630468"/>
      </p:ext>
    </p:extLst>
  </p:cSld>
  <p:clrMapOvr>
    <a:masterClrMapping/>
  </p:clrMapOvr>
  <p:transition>
    <p:fad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3752" b="15255"/>
          <a:stretch/>
        </p:blipFill>
        <p:spPr>
          <a:xfrm>
            <a:off x="745871" y="2471351"/>
            <a:ext cx="7076484" cy="3526188"/>
          </a:xfrm>
          <a:prstGeom prst="rect">
            <a:avLst/>
          </a:prstGeom>
        </p:spPr>
      </p:pic>
      <p:sp>
        <p:nvSpPr>
          <p:cNvPr id="5" name="Title 4"/>
          <p:cNvSpPr>
            <a:spLocks noGrp="1"/>
          </p:cNvSpPr>
          <p:nvPr>
            <p:ph type="title"/>
          </p:nvPr>
        </p:nvSpPr>
        <p:spPr>
          <a:xfrm>
            <a:off x="189188" y="305450"/>
            <a:ext cx="8633536" cy="540948"/>
          </a:xfrm>
        </p:spPr>
        <p:txBody>
          <a:bodyPr/>
          <a:lstStyle/>
          <a:p>
            <a:r>
              <a:rPr lang="en-US" dirty="0" smtClean="0"/>
              <a:t>Yes, But Two Engines Are Still Better Than One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31</a:t>
            </a:fld>
            <a:endParaRPr lang="en-US" dirty="0" smtClean="0"/>
          </a:p>
        </p:txBody>
      </p:sp>
      <p:sp>
        <p:nvSpPr>
          <p:cNvPr id="21" name="TextBox 142"/>
          <p:cNvSpPr txBox="1">
            <a:spLocks noChangeArrowheads="1"/>
          </p:cNvSpPr>
          <p:nvPr/>
        </p:nvSpPr>
        <p:spPr bwMode="auto">
          <a:xfrm>
            <a:off x="655256" y="1503166"/>
            <a:ext cx="7257714" cy="369332"/>
          </a:xfrm>
          <a:prstGeom prst="rect">
            <a:avLst/>
          </a:prstGeom>
          <a:noFill/>
          <a:ln w="9525">
            <a:noFill/>
            <a:miter lim="800000"/>
            <a:headEnd/>
            <a:tailEnd/>
          </a:ln>
        </p:spPr>
        <p:txBody>
          <a:bodyPr wrap="square">
            <a:spAutoFit/>
          </a:bodyPr>
          <a:lstStyle/>
          <a:p>
            <a:pPr algn="l"/>
            <a:r>
              <a:rPr lang="en-GB" dirty="0" smtClean="0"/>
              <a:t>Q. When is it most likely that that one of your engines will quit?</a:t>
            </a:r>
          </a:p>
        </p:txBody>
      </p:sp>
      <p:sp>
        <p:nvSpPr>
          <p:cNvPr id="13" name="TextBox 142"/>
          <p:cNvSpPr txBox="1">
            <a:spLocks noChangeArrowheads="1"/>
          </p:cNvSpPr>
          <p:nvPr/>
        </p:nvSpPr>
        <p:spPr bwMode="auto">
          <a:xfrm>
            <a:off x="655256" y="1913734"/>
            <a:ext cx="7257714" cy="369332"/>
          </a:xfrm>
          <a:prstGeom prst="rect">
            <a:avLst/>
          </a:prstGeom>
          <a:noFill/>
          <a:ln w="9525">
            <a:noFill/>
            <a:miter lim="800000"/>
            <a:headEnd/>
            <a:tailEnd/>
          </a:ln>
        </p:spPr>
        <p:txBody>
          <a:bodyPr wrap="square">
            <a:spAutoFit/>
          </a:bodyPr>
          <a:lstStyle/>
          <a:p>
            <a:pPr algn="l"/>
            <a:r>
              <a:rPr lang="en-GB" dirty="0" smtClean="0"/>
              <a:t>A. Just after take off when low, slow and climbing. </a:t>
            </a:r>
          </a:p>
        </p:txBody>
      </p:sp>
    </p:spTree>
    <p:extLst>
      <p:ext uri="{BB962C8B-B14F-4D97-AF65-F5344CB8AC3E}">
        <p14:creationId xmlns:p14="http://schemas.microsoft.com/office/powerpoint/2010/main" val="464039483"/>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3752" b="15255"/>
          <a:stretch/>
        </p:blipFill>
        <p:spPr>
          <a:xfrm>
            <a:off x="745871" y="2471351"/>
            <a:ext cx="7076484" cy="3526188"/>
          </a:xfrm>
          <a:prstGeom prst="rect">
            <a:avLst/>
          </a:prstGeom>
        </p:spPr>
      </p:pic>
      <p:sp>
        <p:nvSpPr>
          <p:cNvPr id="5" name="Title 4"/>
          <p:cNvSpPr>
            <a:spLocks noGrp="1"/>
          </p:cNvSpPr>
          <p:nvPr>
            <p:ph type="title"/>
          </p:nvPr>
        </p:nvSpPr>
        <p:spPr>
          <a:xfrm>
            <a:off x="189188" y="305450"/>
            <a:ext cx="8633536" cy="540948"/>
          </a:xfrm>
        </p:spPr>
        <p:txBody>
          <a:bodyPr/>
          <a:lstStyle/>
          <a:p>
            <a:r>
              <a:rPr lang="en-US" dirty="0" smtClean="0"/>
              <a:t>Yes, But Two Engines Are Still Better Than One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32</a:t>
            </a:fld>
            <a:endParaRPr lang="en-US" dirty="0" smtClean="0"/>
          </a:p>
        </p:txBody>
      </p:sp>
      <p:sp>
        <p:nvSpPr>
          <p:cNvPr id="21" name="TextBox 142"/>
          <p:cNvSpPr txBox="1">
            <a:spLocks noChangeArrowheads="1"/>
          </p:cNvSpPr>
          <p:nvPr/>
        </p:nvSpPr>
        <p:spPr bwMode="auto">
          <a:xfrm>
            <a:off x="655256" y="1503166"/>
            <a:ext cx="7257714" cy="369332"/>
          </a:xfrm>
          <a:prstGeom prst="rect">
            <a:avLst/>
          </a:prstGeom>
          <a:noFill/>
          <a:ln w="9525">
            <a:noFill/>
            <a:miter lim="800000"/>
            <a:headEnd/>
            <a:tailEnd/>
          </a:ln>
        </p:spPr>
        <p:txBody>
          <a:bodyPr wrap="square">
            <a:spAutoFit/>
          </a:bodyPr>
          <a:lstStyle/>
          <a:p>
            <a:pPr algn="l"/>
            <a:r>
              <a:rPr lang="en-GB" dirty="0" smtClean="0"/>
              <a:t>Q. Now what do you need to do?</a:t>
            </a:r>
          </a:p>
        </p:txBody>
      </p:sp>
      <p:sp>
        <p:nvSpPr>
          <p:cNvPr id="3" name="Explosion 1 2"/>
          <p:cNvSpPr/>
          <p:nvPr/>
        </p:nvSpPr>
        <p:spPr bwMode="auto">
          <a:xfrm>
            <a:off x="5140939" y="3727818"/>
            <a:ext cx="1321645" cy="1013254"/>
          </a:xfrm>
          <a:prstGeom prst="irregularSeal1">
            <a:avLst/>
          </a:prstGeom>
          <a:solidFill>
            <a:srgbClr val="FF0000">
              <a:alpha val="43000"/>
            </a:srgb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Tree>
    <p:extLst>
      <p:ext uri="{BB962C8B-B14F-4D97-AF65-F5344CB8AC3E}">
        <p14:creationId xmlns:p14="http://schemas.microsoft.com/office/powerpoint/2010/main" val="320781186"/>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3752" b="15255"/>
          <a:stretch/>
        </p:blipFill>
        <p:spPr>
          <a:xfrm>
            <a:off x="745871" y="2471351"/>
            <a:ext cx="7076484" cy="3526188"/>
          </a:xfrm>
          <a:prstGeom prst="rect">
            <a:avLst/>
          </a:prstGeom>
        </p:spPr>
      </p:pic>
      <p:sp>
        <p:nvSpPr>
          <p:cNvPr id="5" name="Title 4"/>
          <p:cNvSpPr>
            <a:spLocks noGrp="1"/>
          </p:cNvSpPr>
          <p:nvPr>
            <p:ph type="title"/>
          </p:nvPr>
        </p:nvSpPr>
        <p:spPr>
          <a:xfrm>
            <a:off x="189188" y="305450"/>
            <a:ext cx="8633536" cy="540948"/>
          </a:xfrm>
        </p:spPr>
        <p:txBody>
          <a:bodyPr/>
          <a:lstStyle/>
          <a:p>
            <a:r>
              <a:rPr lang="en-US" dirty="0" smtClean="0"/>
              <a:t>Yes, But Two Engines Are Still Better Than One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33</a:t>
            </a:fld>
            <a:endParaRPr lang="en-US" dirty="0" smtClean="0"/>
          </a:p>
        </p:txBody>
      </p:sp>
      <p:sp>
        <p:nvSpPr>
          <p:cNvPr id="21" name="TextBox 142"/>
          <p:cNvSpPr txBox="1">
            <a:spLocks noChangeArrowheads="1"/>
          </p:cNvSpPr>
          <p:nvPr/>
        </p:nvSpPr>
        <p:spPr bwMode="auto">
          <a:xfrm>
            <a:off x="655256" y="1503166"/>
            <a:ext cx="7257714" cy="369332"/>
          </a:xfrm>
          <a:prstGeom prst="rect">
            <a:avLst/>
          </a:prstGeom>
          <a:noFill/>
          <a:ln w="9525">
            <a:noFill/>
            <a:miter lim="800000"/>
            <a:headEnd/>
            <a:tailEnd/>
          </a:ln>
        </p:spPr>
        <p:txBody>
          <a:bodyPr wrap="square">
            <a:spAutoFit/>
          </a:bodyPr>
          <a:lstStyle/>
          <a:p>
            <a:pPr algn="l"/>
            <a:r>
              <a:rPr lang="en-GB" dirty="0" smtClean="0"/>
              <a:t>A. Stay calm and apply everything you learnt during your training!</a:t>
            </a:r>
          </a:p>
        </p:txBody>
      </p:sp>
      <p:sp>
        <p:nvSpPr>
          <p:cNvPr id="7" name="Right Arrow 6"/>
          <p:cNvSpPr/>
          <p:nvPr/>
        </p:nvSpPr>
        <p:spPr bwMode="auto">
          <a:xfrm rot="1044535">
            <a:off x="4349897" y="4694830"/>
            <a:ext cx="767805" cy="502829"/>
          </a:xfrm>
          <a:prstGeom prst="rightArrow">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 name="Right Arrow 7"/>
          <p:cNvSpPr/>
          <p:nvPr/>
        </p:nvSpPr>
        <p:spPr bwMode="auto">
          <a:xfrm rot="11969487">
            <a:off x="4759945" y="3808195"/>
            <a:ext cx="588632" cy="327749"/>
          </a:xfrm>
          <a:prstGeom prst="rightArrow">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 name="Right Arrow 9"/>
          <p:cNvSpPr/>
          <p:nvPr/>
        </p:nvSpPr>
        <p:spPr bwMode="auto">
          <a:xfrm rot="5400000">
            <a:off x="5690111" y="4461768"/>
            <a:ext cx="361368" cy="259436"/>
          </a:xfrm>
          <a:prstGeom prst="rightArrow">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 name="TextBox 2"/>
          <p:cNvSpPr txBox="1"/>
          <p:nvPr/>
        </p:nvSpPr>
        <p:spPr bwMode="auto">
          <a:xfrm>
            <a:off x="3887889" y="5129074"/>
            <a:ext cx="1141659" cy="461665"/>
          </a:xfrm>
          <a:prstGeom prst="rect">
            <a:avLst/>
          </a:prstGeom>
          <a:noFill/>
          <a:ln w="9525">
            <a:noFill/>
            <a:miter lim="800000"/>
            <a:headEnd/>
            <a:tailEnd/>
          </a:ln>
        </p:spPr>
        <p:txBody>
          <a:bodyPr wrap="none" rtlCol="0">
            <a:spAutoFit/>
          </a:bodyPr>
          <a:lstStyle/>
          <a:p>
            <a:pPr algn="l"/>
            <a:r>
              <a:rPr lang="en-GB" sz="2400" b="1" dirty="0" smtClean="0">
                <a:solidFill>
                  <a:srgbClr val="00CC00"/>
                </a:solidFill>
              </a:rPr>
              <a:t>Thrust</a:t>
            </a:r>
          </a:p>
        </p:txBody>
      </p:sp>
      <p:sp>
        <p:nvSpPr>
          <p:cNvPr id="11" name="TextBox 10"/>
          <p:cNvSpPr txBox="1"/>
          <p:nvPr/>
        </p:nvSpPr>
        <p:spPr bwMode="auto">
          <a:xfrm>
            <a:off x="5029548" y="3350284"/>
            <a:ext cx="886781" cy="461665"/>
          </a:xfrm>
          <a:prstGeom prst="rect">
            <a:avLst/>
          </a:prstGeom>
          <a:noFill/>
          <a:ln w="9525">
            <a:noFill/>
            <a:miter lim="800000"/>
            <a:headEnd/>
            <a:tailEnd/>
          </a:ln>
        </p:spPr>
        <p:txBody>
          <a:bodyPr wrap="none" rtlCol="0">
            <a:spAutoFit/>
          </a:bodyPr>
          <a:lstStyle/>
          <a:p>
            <a:pPr algn="l"/>
            <a:r>
              <a:rPr lang="en-GB" sz="2400" b="1" dirty="0" smtClean="0">
                <a:solidFill>
                  <a:srgbClr val="FF0000"/>
                </a:solidFill>
              </a:rPr>
              <a:t>Drag</a:t>
            </a:r>
          </a:p>
        </p:txBody>
      </p:sp>
      <p:sp>
        <p:nvSpPr>
          <p:cNvPr id="12" name="TextBox 11"/>
          <p:cNvSpPr txBox="1"/>
          <p:nvPr/>
        </p:nvSpPr>
        <p:spPr bwMode="auto">
          <a:xfrm>
            <a:off x="6024652" y="4524340"/>
            <a:ext cx="1203406" cy="461665"/>
          </a:xfrm>
          <a:prstGeom prst="rect">
            <a:avLst/>
          </a:prstGeom>
          <a:noFill/>
          <a:ln w="9525">
            <a:noFill/>
            <a:miter lim="800000"/>
            <a:headEnd/>
            <a:tailEnd/>
          </a:ln>
        </p:spPr>
        <p:txBody>
          <a:bodyPr wrap="none" rtlCol="0">
            <a:spAutoFit/>
          </a:bodyPr>
          <a:lstStyle/>
          <a:p>
            <a:pPr algn="l"/>
            <a:r>
              <a:rPr lang="en-GB" sz="2400" b="1" dirty="0" smtClean="0">
                <a:solidFill>
                  <a:srgbClr val="FF0000"/>
                </a:solidFill>
              </a:rPr>
              <a:t>Weight</a:t>
            </a:r>
          </a:p>
        </p:txBody>
      </p:sp>
    </p:spTree>
    <p:extLst>
      <p:ext uri="{BB962C8B-B14F-4D97-AF65-F5344CB8AC3E}">
        <p14:creationId xmlns:p14="http://schemas.microsoft.com/office/powerpoint/2010/main" val="3898815204"/>
      </p:ext>
    </p:extLst>
  </p:cSld>
  <p:clrMapOvr>
    <a:masterClrMapping/>
  </p:clrMapOvr>
  <p:transition>
    <p:fade/>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3752" b="15255"/>
          <a:stretch/>
        </p:blipFill>
        <p:spPr>
          <a:xfrm>
            <a:off x="745871" y="2471351"/>
            <a:ext cx="7076484" cy="3526188"/>
          </a:xfrm>
          <a:prstGeom prst="rect">
            <a:avLst/>
          </a:prstGeom>
        </p:spPr>
      </p:pic>
      <p:sp>
        <p:nvSpPr>
          <p:cNvPr id="5" name="Title 4"/>
          <p:cNvSpPr>
            <a:spLocks noGrp="1"/>
          </p:cNvSpPr>
          <p:nvPr>
            <p:ph type="title"/>
          </p:nvPr>
        </p:nvSpPr>
        <p:spPr>
          <a:xfrm>
            <a:off x="189188" y="305450"/>
            <a:ext cx="8633536" cy="540948"/>
          </a:xfrm>
        </p:spPr>
        <p:txBody>
          <a:bodyPr/>
          <a:lstStyle/>
          <a:p>
            <a:r>
              <a:rPr lang="en-US" dirty="0" smtClean="0"/>
              <a:t>Yes, But Two Engines Are Still Better Than One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34</a:t>
            </a:fld>
            <a:endParaRPr lang="en-US" dirty="0" smtClean="0"/>
          </a:p>
        </p:txBody>
      </p:sp>
      <p:sp>
        <p:nvSpPr>
          <p:cNvPr id="13" name="Curved Right Arrow 12"/>
          <p:cNvSpPr/>
          <p:nvPr/>
        </p:nvSpPr>
        <p:spPr bwMode="auto">
          <a:xfrm>
            <a:off x="2044966" y="3380908"/>
            <a:ext cx="4185117" cy="2453167"/>
          </a:xfrm>
          <a:prstGeom prst="curvedRightArrow">
            <a:avLst>
              <a:gd name="adj1" fmla="val 9673"/>
              <a:gd name="adj2" fmla="val 33260"/>
              <a:gd name="adj3" fmla="val 40207"/>
            </a:avLst>
          </a:prstGeom>
          <a:solidFill>
            <a:srgbClr val="FF6600">
              <a:alpha val="30000"/>
            </a:srgb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 name="TextBox 142"/>
          <p:cNvSpPr txBox="1">
            <a:spLocks noChangeArrowheads="1"/>
          </p:cNvSpPr>
          <p:nvPr/>
        </p:nvSpPr>
        <p:spPr bwMode="auto">
          <a:xfrm>
            <a:off x="655256" y="1503166"/>
            <a:ext cx="7257714" cy="369332"/>
          </a:xfrm>
          <a:prstGeom prst="rect">
            <a:avLst/>
          </a:prstGeom>
          <a:noFill/>
          <a:ln w="9525">
            <a:noFill/>
            <a:miter lim="800000"/>
            <a:headEnd/>
            <a:tailEnd/>
          </a:ln>
        </p:spPr>
        <p:txBody>
          <a:bodyPr wrap="square">
            <a:spAutoFit/>
          </a:bodyPr>
          <a:lstStyle/>
          <a:p>
            <a:pPr algn="l"/>
            <a:r>
              <a:rPr lang="en-GB" dirty="0" smtClean="0"/>
              <a:t>A. Stay calm and apply everything you learnt during your training!</a:t>
            </a:r>
          </a:p>
        </p:txBody>
      </p:sp>
    </p:spTree>
    <p:extLst>
      <p:ext uri="{BB962C8B-B14F-4D97-AF65-F5344CB8AC3E}">
        <p14:creationId xmlns:p14="http://schemas.microsoft.com/office/powerpoint/2010/main" val="2067715864"/>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3752" b="15255"/>
          <a:stretch/>
        </p:blipFill>
        <p:spPr>
          <a:xfrm>
            <a:off x="745871" y="2471351"/>
            <a:ext cx="7076484" cy="3526188"/>
          </a:xfrm>
          <a:prstGeom prst="rect">
            <a:avLst/>
          </a:prstGeom>
        </p:spPr>
      </p:pic>
      <p:sp>
        <p:nvSpPr>
          <p:cNvPr id="5" name="Title 4"/>
          <p:cNvSpPr>
            <a:spLocks noGrp="1"/>
          </p:cNvSpPr>
          <p:nvPr>
            <p:ph type="title"/>
          </p:nvPr>
        </p:nvSpPr>
        <p:spPr>
          <a:xfrm>
            <a:off x="189188" y="305450"/>
            <a:ext cx="8633536" cy="540948"/>
          </a:xfrm>
        </p:spPr>
        <p:txBody>
          <a:bodyPr/>
          <a:lstStyle/>
          <a:p>
            <a:r>
              <a:rPr lang="en-US" dirty="0" smtClean="0"/>
              <a:t>Yes, But Two Engines Are Still Better Than One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35</a:t>
            </a:fld>
            <a:endParaRPr lang="en-US" dirty="0" smtClean="0"/>
          </a:p>
        </p:txBody>
      </p:sp>
      <p:sp>
        <p:nvSpPr>
          <p:cNvPr id="21" name="TextBox 142"/>
          <p:cNvSpPr txBox="1">
            <a:spLocks noChangeArrowheads="1"/>
          </p:cNvSpPr>
          <p:nvPr/>
        </p:nvSpPr>
        <p:spPr bwMode="auto">
          <a:xfrm>
            <a:off x="655256" y="1503166"/>
            <a:ext cx="7257714" cy="923330"/>
          </a:xfrm>
          <a:prstGeom prst="rect">
            <a:avLst/>
          </a:prstGeom>
          <a:noFill/>
          <a:ln w="9525">
            <a:noFill/>
            <a:miter lim="800000"/>
            <a:headEnd/>
            <a:tailEnd/>
          </a:ln>
        </p:spPr>
        <p:txBody>
          <a:bodyPr wrap="square">
            <a:spAutoFit/>
          </a:bodyPr>
          <a:lstStyle/>
          <a:p>
            <a:pPr algn="l"/>
            <a:r>
              <a:rPr lang="en-GB" dirty="0" smtClean="0"/>
              <a:t>1. Lots of right rudder to stop the aircraft yawing to the left.</a:t>
            </a:r>
            <a:br>
              <a:rPr lang="en-GB" dirty="0" smtClean="0"/>
            </a:br>
            <a:r>
              <a:rPr lang="en-GB" dirty="0" smtClean="0"/>
              <a:t>2. Lower the nose to maintain airspeed with reduced power.</a:t>
            </a:r>
          </a:p>
          <a:p>
            <a:pPr algn="l"/>
            <a:r>
              <a:rPr lang="en-GB" dirty="0" smtClean="0"/>
              <a:t>3. Feather the port propeller to reduce drag.</a:t>
            </a:r>
          </a:p>
        </p:txBody>
      </p:sp>
      <p:sp>
        <p:nvSpPr>
          <p:cNvPr id="14" name="Right Arrow 13"/>
          <p:cNvSpPr/>
          <p:nvPr/>
        </p:nvSpPr>
        <p:spPr bwMode="auto">
          <a:xfrm rot="19934790">
            <a:off x="2838487" y="3358173"/>
            <a:ext cx="361022" cy="285922"/>
          </a:xfrm>
          <a:prstGeom prst="rightArrow">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 name="Right Arrow 15"/>
          <p:cNvSpPr/>
          <p:nvPr/>
        </p:nvSpPr>
        <p:spPr bwMode="auto">
          <a:xfrm rot="11841256">
            <a:off x="5085088" y="3924682"/>
            <a:ext cx="230184" cy="163707"/>
          </a:xfrm>
          <a:prstGeom prst="rightArrow">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 name="Right Arrow 16"/>
          <p:cNvSpPr/>
          <p:nvPr/>
        </p:nvSpPr>
        <p:spPr bwMode="auto">
          <a:xfrm rot="2548946">
            <a:off x="5383611" y="4716545"/>
            <a:ext cx="361022" cy="285922"/>
          </a:xfrm>
          <a:prstGeom prst="rightArrow">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20" name="Straight Arrow Connector 19"/>
          <p:cNvCxnSpPr/>
          <p:nvPr/>
        </p:nvCxnSpPr>
        <p:spPr bwMode="auto">
          <a:xfrm>
            <a:off x="1754659" y="4006535"/>
            <a:ext cx="5511114" cy="973238"/>
          </a:xfrm>
          <a:prstGeom prst="straightConnector1">
            <a:avLst/>
          </a:prstGeom>
          <a:solidFill>
            <a:schemeClr val="tx2"/>
          </a:solidFill>
          <a:ln w="107950" cap="flat" cmpd="sng" algn="ctr">
            <a:solidFill>
              <a:schemeClr val="tx2">
                <a:alpha val="74000"/>
              </a:schemeClr>
            </a:solidFill>
            <a:prstDash val="solid"/>
            <a:round/>
            <a:headEnd type="none" w="med" len="med"/>
            <a:tailEnd type="triangle"/>
          </a:ln>
          <a:effectLst/>
        </p:spPr>
      </p:cxnSp>
      <p:sp>
        <p:nvSpPr>
          <p:cNvPr id="23" name="TextBox 142"/>
          <p:cNvSpPr txBox="1">
            <a:spLocks noChangeArrowheads="1"/>
          </p:cNvSpPr>
          <p:nvPr/>
        </p:nvSpPr>
        <p:spPr bwMode="auto">
          <a:xfrm>
            <a:off x="313385" y="1084253"/>
            <a:ext cx="2022042" cy="369332"/>
          </a:xfrm>
          <a:prstGeom prst="rect">
            <a:avLst/>
          </a:prstGeom>
          <a:noFill/>
          <a:ln w="9525">
            <a:noFill/>
            <a:miter lim="800000"/>
            <a:headEnd/>
            <a:tailEnd/>
          </a:ln>
        </p:spPr>
        <p:txBody>
          <a:bodyPr wrap="square">
            <a:spAutoFit/>
          </a:bodyPr>
          <a:lstStyle/>
          <a:p>
            <a:pPr algn="l"/>
            <a:r>
              <a:rPr lang="en-GB" dirty="0" smtClean="0"/>
              <a:t>QUICKLY…</a:t>
            </a:r>
          </a:p>
        </p:txBody>
      </p:sp>
    </p:spTree>
    <p:extLst>
      <p:ext uri="{BB962C8B-B14F-4D97-AF65-F5344CB8AC3E}">
        <p14:creationId xmlns:p14="http://schemas.microsoft.com/office/powerpoint/2010/main" val="1739177273"/>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3752" b="15255"/>
          <a:stretch/>
        </p:blipFill>
        <p:spPr>
          <a:xfrm>
            <a:off x="745871" y="2471351"/>
            <a:ext cx="7076484" cy="3526188"/>
          </a:xfrm>
          <a:prstGeom prst="rect">
            <a:avLst/>
          </a:prstGeom>
        </p:spPr>
      </p:pic>
      <p:sp>
        <p:nvSpPr>
          <p:cNvPr id="5" name="Title 4"/>
          <p:cNvSpPr>
            <a:spLocks noGrp="1"/>
          </p:cNvSpPr>
          <p:nvPr>
            <p:ph type="title"/>
          </p:nvPr>
        </p:nvSpPr>
        <p:spPr>
          <a:xfrm>
            <a:off x="189188" y="305450"/>
            <a:ext cx="8633536" cy="540948"/>
          </a:xfrm>
        </p:spPr>
        <p:txBody>
          <a:bodyPr/>
          <a:lstStyle/>
          <a:p>
            <a:r>
              <a:rPr lang="en-US" dirty="0" smtClean="0"/>
              <a:t>Yes, But Two Engines Are Still Better Than One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36</a:t>
            </a:fld>
            <a:endParaRPr lang="en-US" dirty="0" smtClean="0"/>
          </a:p>
        </p:txBody>
      </p:sp>
      <p:sp>
        <p:nvSpPr>
          <p:cNvPr id="21" name="TextBox 142"/>
          <p:cNvSpPr txBox="1">
            <a:spLocks noChangeArrowheads="1"/>
          </p:cNvSpPr>
          <p:nvPr/>
        </p:nvSpPr>
        <p:spPr bwMode="auto">
          <a:xfrm>
            <a:off x="655256" y="1503166"/>
            <a:ext cx="7257714" cy="369332"/>
          </a:xfrm>
          <a:prstGeom prst="rect">
            <a:avLst/>
          </a:prstGeom>
          <a:noFill/>
          <a:ln w="9525">
            <a:noFill/>
            <a:miter lim="800000"/>
            <a:headEnd/>
            <a:tailEnd/>
          </a:ln>
        </p:spPr>
        <p:txBody>
          <a:bodyPr wrap="square">
            <a:spAutoFit/>
          </a:bodyPr>
          <a:lstStyle/>
          <a:p>
            <a:pPr algn="l"/>
            <a:r>
              <a:rPr lang="en-GB" dirty="0" smtClean="0"/>
              <a:t>If you don’t……</a:t>
            </a:r>
          </a:p>
        </p:txBody>
      </p:sp>
      <p:sp>
        <p:nvSpPr>
          <p:cNvPr id="8" name="Right Arrow 7"/>
          <p:cNvSpPr/>
          <p:nvPr/>
        </p:nvSpPr>
        <p:spPr bwMode="auto">
          <a:xfrm rot="1044535">
            <a:off x="4349897" y="4694830"/>
            <a:ext cx="767805" cy="502829"/>
          </a:xfrm>
          <a:prstGeom prst="rightArrow">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 name="Right Arrow 9"/>
          <p:cNvSpPr/>
          <p:nvPr/>
        </p:nvSpPr>
        <p:spPr bwMode="auto">
          <a:xfrm rot="11969487">
            <a:off x="4683275" y="3649578"/>
            <a:ext cx="692546" cy="473198"/>
          </a:xfrm>
          <a:prstGeom prst="rightArrow">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 name="Right Arrow 10"/>
          <p:cNvSpPr/>
          <p:nvPr/>
        </p:nvSpPr>
        <p:spPr bwMode="auto">
          <a:xfrm rot="5400000">
            <a:off x="5690111" y="4461768"/>
            <a:ext cx="361368" cy="259436"/>
          </a:xfrm>
          <a:prstGeom prst="rightArrow">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 name="TextBox 11"/>
          <p:cNvSpPr txBox="1"/>
          <p:nvPr/>
        </p:nvSpPr>
        <p:spPr bwMode="auto">
          <a:xfrm>
            <a:off x="3887889" y="5129074"/>
            <a:ext cx="1141659" cy="461665"/>
          </a:xfrm>
          <a:prstGeom prst="rect">
            <a:avLst/>
          </a:prstGeom>
          <a:noFill/>
          <a:ln w="9525">
            <a:noFill/>
            <a:miter lim="800000"/>
            <a:headEnd/>
            <a:tailEnd/>
          </a:ln>
        </p:spPr>
        <p:txBody>
          <a:bodyPr wrap="none" rtlCol="0">
            <a:spAutoFit/>
          </a:bodyPr>
          <a:lstStyle/>
          <a:p>
            <a:pPr algn="l"/>
            <a:r>
              <a:rPr lang="en-GB" sz="2400" b="1" dirty="0" smtClean="0">
                <a:solidFill>
                  <a:srgbClr val="00CC00"/>
                </a:solidFill>
              </a:rPr>
              <a:t>Thrust</a:t>
            </a:r>
          </a:p>
        </p:txBody>
      </p:sp>
      <p:sp>
        <p:nvSpPr>
          <p:cNvPr id="14" name="TextBox 13"/>
          <p:cNvSpPr txBox="1"/>
          <p:nvPr/>
        </p:nvSpPr>
        <p:spPr bwMode="auto">
          <a:xfrm>
            <a:off x="5029548" y="3350284"/>
            <a:ext cx="886781" cy="461665"/>
          </a:xfrm>
          <a:prstGeom prst="rect">
            <a:avLst/>
          </a:prstGeom>
          <a:noFill/>
          <a:ln w="9525">
            <a:noFill/>
            <a:miter lim="800000"/>
            <a:headEnd/>
            <a:tailEnd/>
          </a:ln>
        </p:spPr>
        <p:txBody>
          <a:bodyPr wrap="none" rtlCol="0">
            <a:spAutoFit/>
          </a:bodyPr>
          <a:lstStyle/>
          <a:p>
            <a:pPr algn="l"/>
            <a:r>
              <a:rPr lang="en-GB" sz="2400" b="1" dirty="0" smtClean="0">
                <a:solidFill>
                  <a:srgbClr val="FF0000"/>
                </a:solidFill>
              </a:rPr>
              <a:t>Drag</a:t>
            </a:r>
          </a:p>
        </p:txBody>
      </p:sp>
      <p:sp>
        <p:nvSpPr>
          <p:cNvPr id="16" name="TextBox 15"/>
          <p:cNvSpPr txBox="1"/>
          <p:nvPr/>
        </p:nvSpPr>
        <p:spPr bwMode="auto">
          <a:xfrm>
            <a:off x="6024652" y="4524340"/>
            <a:ext cx="1203406" cy="461665"/>
          </a:xfrm>
          <a:prstGeom prst="rect">
            <a:avLst/>
          </a:prstGeom>
          <a:noFill/>
          <a:ln w="9525">
            <a:noFill/>
            <a:miter lim="800000"/>
            <a:headEnd/>
            <a:tailEnd/>
          </a:ln>
        </p:spPr>
        <p:txBody>
          <a:bodyPr wrap="none" rtlCol="0">
            <a:spAutoFit/>
          </a:bodyPr>
          <a:lstStyle/>
          <a:p>
            <a:pPr algn="l"/>
            <a:r>
              <a:rPr lang="en-GB" sz="2400" b="1" dirty="0" smtClean="0">
                <a:solidFill>
                  <a:srgbClr val="FF0000"/>
                </a:solidFill>
              </a:rPr>
              <a:t>Weight</a:t>
            </a:r>
          </a:p>
        </p:txBody>
      </p:sp>
      <p:sp>
        <p:nvSpPr>
          <p:cNvPr id="17" name="Right Arrow 16"/>
          <p:cNvSpPr/>
          <p:nvPr/>
        </p:nvSpPr>
        <p:spPr bwMode="auto">
          <a:xfrm rot="5400000">
            <a:off x="6255850" y="4015985"/>
            <a:ext cx="361368" cy="259436"/>
          </a:xfrm>
          <a:prstGeom prst="rightArrow">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 name="TextBox 17"/>
          <p:cNvSpPr txBox="1"/>
          <p:nvPr/>
        </p:nvSpPr>
        <p:spPr bwMode="auto">
          <a:xfrm>
            <a:off x="6590391" y="4078557"/>
            <a:ext cx="662361" cy="461665"/>
          </a:xfrm>
          <a:prstGeom prst="rect">
            <a:avLst/>
          </a:prstGeom>
          <a:noFill/>
          <a:ln w="9525">
            <a:noFill/>
            <a:miter lim="800000"/>
            <a:headEnd/>
            <a:tailEnd/>
          </a:ln>
        </p:spPr>
        <p:txBody>
          <a:bodyPr wrap="none" rtlCol="0">
            <a:spAutoFit/>
          </a:bodyPr>
          <a:lstStyle/>
          <a:p>
            <a:pPr algn="l"/>
            <a:r>
              <a:rPr lang="en-GB" sz="2400" b="1" dirty="0" smtClean="0">
                <a:solidFill>
                  <a:srgbClr val="FF0000"/>
                </a:solidFill>
              </a:rPr>
              <a:t>Lift</a:t>
            </a:r>
          </a:p>
        </p:txBody>
      </p:sp>
      <p:sp>
        <p:nvSpPr>
          <p:cNvPr id="19" name="Right Arrow 18"/>
          <p:cNvSpPr/>
          <p:nvPr/>
        </p:nvSpPr>
        <p:spPr bwMode="auto">
          <a:xfrm rot="16200000">
            <a:off x="2133804" y="4642452"/>
            <a:ext cx="361368" cy="259436"/>
          </a:xfrm>
          <a:prstGeom prst="rightArrow">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 name="TextBox 19"/>
          <p:cNvSpPr txBox="1"/>
          <p:nvPr/>
        </p:nvSpPr>
        <p:spPr bwMode="auto">
          <a:xfrm>
            <a:off x="1533632" y="4541337"/>
            <a:ext cx="662361" cy="461665"/>
          </a:xfrm>
          <a:prstGeom prst="rect">
            <a:avLst/>
          </a:prstGeom>
          <a:noFill/>
          <a:ln w="9525">
            <a:noFill/>
            <a:miter lim="800000"/>
            <a:headEnd/>
            <a:tailEnd/>
          </a:ln>
        </p:spPr>
        <p:txBody>
          <a:bodyPr wrap="none" rtlCol="0">
            <a:spAutoFit/>
          </a:bodyPr>
          <a:lstStyle/>
          <a:p>
            <a:pPr algn="l"/>
            <a:r>
              <a:rPr lang="en-GB" sz="2400" b="1" dirty="0" smtClean="0">
                <a:solidFill>
                  <a:srgbClr val="00CC00"/>
                </a:solidFill>
              </a:rPr>
              <a:t>Lift</a:t>
            </a:r>
          </a:p>
        </p:txBody>
      </p:sp>
    </p:spTree>
    <p:extLst>
      <p:ext uri="{BB962C8B-B14F-4D97-AF65-F5344CB8AC3E}">
        <p14:creationId xmlns:p14="http://schemas.microsoft.com/office/powerpoint/2010/main" val="613391198"/>
      </p:ext>
    </p:extLst>
  </p:cSld>
  <p:clrMapOvr>
    <a:masterClrMapping/>
  </p:clrMapOvr>
  <p:transition>
    <p:fad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3752" b="15255"/>
          <a:stretch/>
        </p:blipFill>
        <p:spPr>
          <a:xfrm>
            <a:off x="745871" y="2471351"/>
            <a:ext cx="7076484" cy="3526188"/>
          </a:xfrm>
          <a:prstGeom prst="rect">
            <a:avLst/>
          </a:prstGeom>
        </p:spPr>
      </p:pic>
      <p:sp>
        <p:nvSpPr>
          <p:cNvPr id="5" name="Title 4"/>
          <p:cNvSpPr>
            <a:spLocks noGrp="1"/>
          </p:cNvSpPr>
          <p:nvPr>
            <p:ph type="title"/>
          </p:nvPr>
        </p:nvSpPr>
        <p:spPr>
          <a:xfrm>
            <a:off x="189188" y="305450"/>
            <a:ext cx="8633536" cy="540948"/>
          </a:xfrm>
        </p:spPr>
        <p:txBody>
          <a:bodyPr/>
          <a:lstStyle/>
          <a:p>
            <a:r>
              <a:rPr lang="en-US" dirty="0" smtClean="0"/>
              <a:t>Two Engines Are NOT The Whole Answer!</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37</a:t>
            </a:fld>
            <a:endParaRPr lang="en-US" dirty="0" smtClean="0"/>
          </a:p>
        </p:txBody>
      </p:sp>
      <p:sp>
        <p:nvSpPr>
          <p:cNvPr id="21" name="TextBox 142"/>
          <p:cNvSpPr txBox="1">
            <a:spLocks noChangeArrowheads="1"/>
          </p:cNvSpPr>
          <p:nvPr/>
        </p:nvSpPr>
        <p:spPr bwMode="auto">
          <a:xfrm>
            <a:off x="655256" y="1503166"/>
            <a:ext cx="7257714" cy="646331"/>
          </a:xfrm>
          <a:prstGeom prst="rect">
            <a:avLst/>
          </a:prstGeom>
          <a:noFill/>
          <a:ln w="9525">
            <a:noFill/>
            <a:miter lim="800000"/>
            <a:headEnd/>
            <a:tailEnd/>
          </a:ln>
        </p:spPr>
        <p:txBody>
          <a:bodyPr wrap="square">
            <a:spAutoFit/>
          </a:bodyPr>
          <a:lstStyle/>
          <a:p>
            <a:pPr algn="l"/>
            <a:r>
              <a:rPr lang="en-GB" dirty="0" smtClean="0"/>
              <a:t>…You yaw and roll to the left, stall and spiral into the ground!</a:t>
            </a:r>
            <a:br>
              <a:rPr lang="en-GB" dirty="0" smtClean="0"/>
            </a:br>
            <a:r>
              <a:rPr lang="en-GB" dirty="0" smtClean="0"/>
              <a:t>With an otherwise perfectly good aeroplane and one working engine.</a:t>
            </a:r>
          </a:p>
        </p:txBody>
      </p:sp>
      <p:sp>
        <p:nvSpPr>
          <p:cNvPr id="23" name="Curved Up Arrow 22"/>
          <p:cNvSpPr/>
          <p:nvPr/>
        </p:nvSpPr>
        <p:spPr bwMode="auto">
          <a:xfrm rot="11407220" flipH="1">
            <a:off x="3763313" y="3416678"/>
            <a:ext cx="3276313" cy="2349616"/>
          </a:xfrm>
          <a:prstGeom prst="curvedUpArrow">
            <a:avLst>
              <a:gd name="adj1" fmla="val 16648"/>
              <a:gd name="adj2" fmla="val 58048"/>
              <a:gd name="adj3" fmla="val 55398"/>
            </a:avLst>
          </a:prstGeom>
          <a:solidFill>
            <a:srgbClr val="FF6600">
              <a:alpha val="34000"/>
            </a:srgb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 name="Curved Right Arrow 23"/>
          <p:cNvSpPr/>
          <p:nvPr/>
        </p:nvSpPr>
        <p:spPr bwMode="auto">
          <a:xfrm>
            <a:off x="2044966" y="3380908"/>
            <a:ext cx="4185117" cy="2453167"/>
          </a:xfrm>
          <a:prstGeom prst="curvedRightArrow">
            <a:avLst>
              <a:gd name="adj1" fmla="val 9673"/>
              <a:gd name="adj2" fmla="val 33260"/>
              <a:gd name="adj3" fmla="val 40207"/>
            </a:avLst>
          </a:prstGeom>
          <a:solidFill>
            <a:srgbClr val="FF6600">
              <a:alpha val="30000"/>
            </a:srgb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Tree>
    <p:extLst>
      <p:ext uri="{BB962C8B-B14F-4D97-AF65-F5344CB8AC3E}">
        <p14:creationId xmlns:p14="http://schemas.microsoft.com/office/powerpoint/2010/main" val="108445027"/>
      </p:ext>
    </p:extLst>
  </p:cSld>
  <p:clrMapOvr>
    <a:masterClrMapping/>
  </p:clrMapOvr>
  <p:transition>
    <p:fad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9188" y="305450"/>
            <a:ext cx="8633536" cy="540948"/>
          </a:xfrm>
        </p:spPr>
        <p:txBody>
          <a:bodyPr/>
          <a:lstStyle/>
          <a:p>
            <a:r>
              <a:rPr lang="en-US" dirty="0" smtClean="0"/>
              <a:t>Only One Engine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38</a:t>
            </a:fld>
            <a:endParaRPr lang="en-US" dirty="0" smtClean="0"/>
          </a:p>
        </p:txBody>
      </p:sp>
      <p:sp>
        <p:nvSpPr>
          <p:cNvPr id="15" name="TextBox 142"/>
          <p:cNvSpPr txBox="1">
            <a:spLocks noChangeArrowheads="1"/>
          </p:cNvSpPr>
          <p:nvPr/>
        </p:nvSpPr>
        <p:spPr bwMode="auto">
          <a:xfrm>
            <a:off x="121348" y="872310"/>
            <a:ext cx="7257714" cy="369332"/>
          </a:xfrm>
          <a:prstGeom prst="rect">
            <a:avLst/>
          </a:prstGeom>
          <a:noFill/>
          <a:ln w="9525">
            <a:noFill/>
            <a:miter lim="800000"/>
            <a:headEnd/>
            <a:tailEnd/>
          </a:ln>
        </p:spPr>
        <p:txBody>
          <a:bodyPr wrap="square">
            <a:spAutoFit/>
          </a:bodyPr>
          <a:lstStyle/>
          <a:p>
            <a:pPr algn="l"/>
            <a:r>
              <a:rPr lang="en-GB" dirty="0" smtClean="0"/>
              <a:t>Now let’s put you in the pilot’s seat of the </a:t>
            </a:r>
            <a:r>
              <a:rPr lang="en-GB" dirty="0"/>
              <a:t>Piper Meridian </a:t>
            </a:r>
            <a:r>
              <a:rPr lang="en-GB" dirty="0" smtClean="0"/>
              <a:t>M500…</a:t>
            </a:r>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6022" t="13123" r="5146" b="11136"/>
          <a:stretch/>
        </p:blipFill>
        <p:spPr>
          <a:xfrm>
            <a:off x="931776" y="1763088"/>
            <a:ext cx="6246351" cy="3328649"/>
          </a:xfrm>
          <a:prstGeom prst="rect">
            <a:avLst/>
          </a:prstGeom>
        </p:spPr>
      </p:pic>
      <p:sp>
        <p:nvSpPr>
          <p:cNvPr id="25" name="TextBox 142"/>
          <p:cNvSpPr txBox="1">
            <a:spLocks noChangeArrowheads="1"/>
          </p:cNvSpPr>
          <p:nvPr/>
        </p:nvSpPr>
        <p:spPr bwMode="auto">
          <a:xfrm>
            <a:off x="876300" y="1347181"/>
            <a:ext cx="7257714" cy="369332"/>
          </a:xfrm>
          <a:prstGeom prst="rect">
            <a:avLst/>
          </a:prstGeom>
          <a:noFill/>
          <a:ln w="9525">
            <a:noFill/>
            <a:miter lim="800000"/>
            <a:headEnd/>
            <a:tailEnd/>
          </a:ln>
        </p:spPr>
        <p:txBody>
          <a:bodyPr wrap="square">
            <a:spAutoFit/>
          </a:bodyPr>
          <a:lstStyle/>
          <a:p>
            <a:pPr algn="l"/>
            <a:r>
              <a:rPr lang="en-GB" dirty="0" smtClean="0"/>
              <a:t>Much lower probability of experiencing an engine failure.</a:t>
            </a:r>
          </a:p>
        </p:txBody>
      </p:sp>
    </p:spTree>
    <p:extLst>
      <p:ext uri="{BB962C8B-B14F-4D97-AF65-F5344CB8AC3E}">
        <p14:creationId xmlns:p14="http://schemas.microsoft.com/office/powerpoint/2010/main" val="1945857517"/>
      </p:ext>
    </p:extLst>
  </p:cSld>
  <p:clrMapOvr>
    <a:masterClrMapping/>
  </p:clrMapOvr>
  <p:transition>
    <p:fad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9188" y="305450"/>
            <a:ext cx="8633536" cy="540948"/>
          </a:xfrm>
        </p:spPr>
        <p:txBody>
          <a:bodyPr/>
          <a:lstStyle/>
          <a:p>
            <a:r>
              <a:rPr lang="en-US" dirty="0" smtClean="0"/>
              <a:t>Only One Engine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39</a:t>
            </a:fld>
            <a:endParaRPr lang="en-US" dirty="0" smtClean="0"/>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6022" t="13123" r="5146" b="11136"/>
          <a:stretch/>
        </p:blipFill>
        <p:spPr>
          <a:xfrm>
            <a:off x="931776" y="1763088"/>
            <a:ext cx="6246351" cy="3328649"/>
          </a:xfrm>
          <a:prstGeom prst="rect">
            <a:avLst/>
          </a:prstGeom>
        </p:spPr>
      </p:pic>
      <p:sp>
        <p:nvSpPr>
          <p:cNvPr id="19" name="Explosion 1 18"/>
          <p:cNvSpPr/>
          <p:nvPr/>
        </p:nvSpPr>
        <p:spPr bwMode="auto">
          <a:xfrm>
            <a:off x="6042728" y="2681054"/>
            <a:ext cx="1321645" cy="1013254"/>
          </a:xfrm>
          <a:prstGeom prst="irregularSeal1">
            <a:avLst/>
          </a:prstGeom>
          <a:solidFill>
            <a:srgbClr val="FF0000">
              <a:alpha val="43000"/>
            </a:srgb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 name="TextBox 142"/>
          <p:cNvSpPr txBox="1">
            <a:spLocks noChangeArrowheads="1"/>
          </p:cNvSpPr>
          <p:nvPr/>
        </p:nvSpPr>
        <p:spPr bwMode="auto">
          <a:xfrm>
            <a:off x="876300" y="1347181"/>
            <a:ext cx="7257714" cy="369332"/>
          </a:xfrm>
          <a:prstGeom prst="rect">
            <a:avLst/>
          </a:prstGeom>
          <a:noFill/>
          <a:ln w="9525">
            <a:noFill/>
            <a:miter lim="800000"/>
            <a:headEnd/>
            <a:tailEnd/>
          </a:ln>
        </p:spPr>
        <p:txBody>
          <a:bodyPr wrap="square">
            <a:spAutoFit/>
          </a:bodyPr>
          <a:lstStyle/>
          <a:p>
            <a:pPr algn="l"/>
            <a:r>
              <a:rPr lang="en-GB" dirty="0" smtClean="0"/>
              <a:t>But….</a:t>
            </a:r>
          </a:p>
        </p:txBody>
      </p:sp>
      <p:sp>
        <p:nvSpPr>
          <p:cNvPr id="26" name="TextBox 142"/>
          <p:cNvSpPr txBox="1">
            <a:spLocks noChangeArrowheads="1"/>
          </p:cNvSpPr>
          <p:nvPr/>
        </p:nvSpPr>
        <p:spPr bwMode="auto">
          <a:xfrm>
            <a:off x="365643" y="5409947"/>
            <a:ext cx="8279027" cy="646331"/>
          </a:xfrm>
          <a:prstGeom prst="rect">
            <a:avLst/>
          </a:prstGeom>
          <a:noFill/>
          <a:ln w="9525">
            <a:noFill/>
            <a:miter lim="800000"/>
            <a:headEnd/>
            <a:tailEnd/>
          </a:ln>
        </p:spPr>
        <p:txBody>
          <a:bodyPr wrap="square">
            <a:spAutoFit/>
          </a:bodyPr>
          <a:lstStyle/>
          <a:p>
            <a:pPr algn="l"/>
            <a:r>
              <a:rPr lang="en-GB" dirty="0" smtClean="0"/>
              <a:t>Not ideal to know that we are going down but we KNOW that is what is happening and we have a simple plan of action…</a:t>
            </a:r>
          </a:p>
        </p:txBody>
      </p:sp>
    </p:spTree>
    <p:extLst>
      <p:ext uri="{BB962C8B-B14F-4D97-AF65-F5344CB8AC3E}">
        <p14:creationId xmlns:p14="http://schemas.microsoft.com/office/powerpoint/2010/main" val="278252884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5106" y="249348"/>
            <a:ext cx="8540264" cy="540948"/>
          </a:xfrm>
        </p:spPr>
        <p:txBody>
          <a:bodyPr/>
          <a:lstStyle/>
          <a:p>
            <a:r>
              <a:rPr lang="en-US" dirty="0" smtClean="0"/>
              <a:t>Over 17 Years of ‘Rosetta’ and Beam Testing</a:t>
            </a:r>
            <a:endParaRPr lang="en-US" dirty="0"/>
          </a:p>
        </p:txBody>
      </p:sp>
      <p:pic>
        <p:nvPicPr>
          <p:cNvPr id="15" name="Picture 5" descr="SEU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7794" y="4430160"/>
            <a:ext cx="4800600" cy="219075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3" descr="SEU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37794" y="790296"/>
            <a:ext cx="2574096" cy="3440091"/>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C:\Data\chapman\DELL_620_Files\docs\images\USA_May09\Beam_Testing\100_786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32076" y="790296"/>
            <a:ext cx="4434594" cy="332577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descr="C:\Data\chapman\DELL_620_Files\docs\images\USA_May09\Beam_Testing\100_7864.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11484" y="2798180"/>
            <a:ext cx="2782351" cy="37176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4266176"/>
      </p:ext>
    </p:extLst>
  </p:cSld>
  <p:clrMapOvr>
    <a:masterClrMapping/>
  </p:clrMapOvr>
  <p:transition>
    <p:fad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a:extLst>
              <a:ext uri="{28A0092B-C50C-407E-A947-70E740481C1C}">
                <a14:useLocalDpi xmlns:a14="http://schemas.microsoft.com/office/drawing/2010/main" val="0"/>
              </a:ext>
            </a:extLst>
          </a:blip>
          <a:srcRect l="6022" t="13123" r="5146" b="11136"/>
          <a:stretch/>
        </p:blipFill>
        <p:spPr>
          <a:xfrm>
            <a:off x="931776" y="1763088"/>
            <a:ext cx="6246351" cy="3328649"/>
          </a:xfrm>
          <a:prstGeom prst="rect">
            <a:avLst/>
          </a:prstGeom>
        </p:spPr>
      </p:pic>
      <p:sp>
        <p:nvSpPr>
          <p:cNvPr id="5" name="Title 4"/>
          <p:cNvSpPr>
            <a:spLocks noGrp="1"/>
          </p:cNvSpPr>
          <p:nvPr>
            <p:ph type="title"/>
          </p:nvPr>
        </p:nvSpPr>
        <p:spPr>
          <a:xfrm>
            <a:off x="189188" y="305450"/>
            <a:ext cx="8633536" cy="540948"/>
          </a:xfrm>
        </p:spPr>
        <p:txBody>
          <a:bodyPr/>
          <a:lstStyle/>
          <a:p>
            <a:r>
              <a:rPr lang="en-US" dirty="0" smtClean="0"/>
              <a:t>Only One Engine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40</a:t>
            </a:fld>
            <a:endParaRPr lang="en-US" dirty="0" smtClean="0"/>
          </a:p>
        </p:txBody>
      </p:sp>
      <p:sp>
        <p:nvSpPr>
          <p:cNvPr id="21" name="TextBox 142"/>
          <p:cNvSpPr txBox="1">
            <a:spLocks noChangeArrowheads="1"/>
          </p:cNvSpPr>
          <p:nvPr/>
        </p:nvSpPr>
        <p:spPr bwMode="auto">
          <a:xfrm>
            <a:off x="189188" y="5685261"/>
            <a:ext cx="7910107" cy="646331"/>
          </a:xfrm>
          <a:prstGeom prst="rect">
            <a:avLst/>
          </a:prstGeom>
          <a:noFill/>
          <a:ln w="9525">
            <a:noFill/>
            <a:miter lim="800000"/>
            <a:headEnd/>
            <a:tailEnd/>
          </a:ln>
        </p:spPr>
        <p:txBody>
          <a:bodyPr wrap="square">
            <a:spAutoFit/>
          </a:bodyPr>
          <a:lstStyle/>
          <a:p>
            <a:pPr algn="l"/>
            <a:r>
              <a:rPr lang="en-GB" dirty="0" smtClean="0"/>
              <a:t>1</a:t>
            </a:r>
            <a:r>
              <a:rPr lang="en-GB" dirty="0"/>
              <a:t>. Lower the nose to maintain </a:t>
            </a:r>
            <a:r>
              <a:rPr lang="en-GB" dirty="0" smtClean="0"/>
              <a:t>airspeed for best glide range.</a:t>
            </a:r>
            <a:endParaRPr lang="en-GB" dirty="0"/>
          </a:p>
          <a:p>
            <a:pPr algn="l"/>
            <a:r>
              <a:rPr lang="en-GB" dirty="0"/>
              <a:t>2</a:t>
            </a:r>
            <a:r>
              <a:rPr lang="en-GB" dirty="0" smtClean="0"/>
              <a:t>. Look for somewhere suitable to land.</a:t>
            </a:r>
          </a:p>
        </p:txBody>
      </p:sp>
      <p:sp>
        <p:nvSpPr>
          <p:cNvPr id="23" name="Right Arrow 22"/>
          <p:cNvSpPr/>
          <p:nvPr/>
        </p:nvSpPr>
        <p:spPr bwMode="auto">
          <a:xfrm rot="2548946">
            <a:off x="6767941" y="3738582"/>
            <a:ext cx="361022" cy="285922"/>
          </a:xfrm>
          <a:prstGeom prst="rightArrow">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 name="TextBox 10"/>
          <p:cNvSpPr txBox="1"/>
          <p:nvPr/>
        </p:nvSpPr>
        <p:spPr bwMode="auto">
          <a:xfrm>
            <a:off x="5150557" y="3628520"/>
            <a:ext cx="1107996" cy="461665"/>
          </a:xfrm>
          <a:prstGeom prst="rect">
            <a:avLst/>
          </a:prstGeom>
          <a:noFill/>
          <a:ln w="9525">
            <a:noFill/>
            <a:miter lim="800000"/>
            <a:headEnd/>
            <a:tailEnd/>
          </a:ln>
        </p:spPr>
        <p:txBody>
          <a:bodyPr wrap="none" rtlCol="0">
            <a:spAutoFit/>
          </a:bodyPr>
          <a:lstStyle/>
          <a:p>
            <a:pPr algn="l"/>
            <a:r>
              <a:rPr lang="en-GB" sz="2400" b="1" dirty="0" smtClean="0">
                <a:solidFill>
                  <a:srgbClr val="00CC00"/>
                </a:solidFill>
              </a:rPr>
              <a:t>Stable</a:t>
            </a:r>
          </a:p>
        </p:txBody>
      </p:sp>
      <p:sp>
        <p:nvSpPr>
          <p:cNvPr id="12" name="Right Arrow 11"/>
          <p:cNvSpPr/>
          <p:nvPr/>
        </p:nvSpPr>
        <p:spPr bwMode="auto">
          <a:xfrm rot="10800000">
            <a:off x="6064070" y="2953078"/>
            <a:ext cx="388967" cy="312751"/>
          </a:xfrm>
          <a:prstGeom prst="rightArrow">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Tree>
    <p:extLst>
      <p:ext uri="{BB962C8B-B14F-4D97-AF65-F5344CB8AC3E}">
        <p14:creationId xmlns:p14="http://schemas.microsoft.com/office/powerpoint/2010/main" val="771926477"/>
      </p:ext>
    </p:extLst>
  </p:cSld>
  <p:clrMapOvr>
    <a:masterClrMapping/>
  </p:clrMapOvr>
  <p:transition>
    <p:fade/>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9188" y="305450"/>
            <a:ext cx="8633536" cy="540948"/>
          </a:xfrm>
        </p:spPr>
        <p:txBody>
          <a:bodyPr/>
          <a:lstStyle/>
          <a:p>
            <a:r>
              <a:rPr lang="en-US" dirty="0" smtClean="0"/>
              <a:t>Only One Engine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41</a:t>
            </a:fld>
            <a:endParaRPr lang="en-US" dirty="0" smtClean="0"/>
          </a:p>
        </p:txBody>
      </p:sp>
      <p:pic>
        <p:nvPicPr>
          <p:cNvPr id="13" name="Picture 12"/>
          <p:cNvPicPr>
            <a:picLocks noChangeAspect="1"/>
          </p:cNvPicPr>
          <p:nvPr/>
        </p:nvPicPr>
        <p:blipFill rotWithShape="1">
          <a:blip r:embed="rId3">
            <a:extLst>
              <a:ext uri="{28A0092B-C50C-407E-A947-70E740481C1C}">
                <a14:useLocalDpi xmlns:a14="http://schemas.microsoft.com/office/drawing/2010/main" val="0"/>
              </a:ext>
            </a:extLst>
          </a:blip>
          <a:srcRect l="6022" t="13123" r="5146" b="11136"/>
          <a:stretch/>
        </p:blipFill>
        <p:spPr>
          <a:xfrm rot="602875">
            <a:off x="931776" y="1763088"/>
            <a:ext cx="6246351" cy="3328649"/>
          </a:xfrm>
          <a:prstGeom prst="rect">
            <a:avLst/>
          </a:prstGeom>
        </p:spPr>
      </p:pic>
      <p:sp>
        <p:nvSpPr>
          <p:cNvPr id="21" name="TextBox 142"/>
          <p:cNvSpPr txBox="1">
            <a:spLocks noChangeArrowheads="1"/>
          </p:cNvSpPr>
          <p:nvPr/>
        </p:nvSpPr>
        <p:spPr bwMode="auto">
          <a:xfrm>
            <a:off x="189188" y="5685261"/>
            <a:ext cx="8409380" cy="646331"/>
          </a:xfrm>
          <a:prstGeom prst="rect">
            <a:avLst/>
          </a:prstGeom>
          <a:noFill/>
          <a:ln w="9525">
            <a:noFill/>
            <a:miter lim="800000"/>
            <a:headEnd/>
            <a:tailEnd/>
          </a:ln>
        </p:spPr>
        <p:txBody>
          <a:bodyPr wrap="square">
            <a:spAutoFit/>
          </a:bodyPr>
          <a:lstStyle/>
          <a:p>
            <a:pPr algn="l"/>
            <a:r>
              <a:rPr lang="en-GB" dirty="0"/>
              <a:t>3</a:t>
            </a:r>
            <a:r>
              <a:rPr lang="en-GB" dirty="0" smtClean="0"/>
              <a:t>. Feather propeller to reduce drag.</a:t>
            </a:r>
            <a:endParaRPr lang="en-GB" dirty="0"/>
          </a:p>
          <a:p>
            <a:pPr algn="l"/>
            <a:r>
              <a:rPr lang="en-GB" dirty="0" smtClean="0"/>
              <a:t>4. Use available time to see if there is anything you can do to restart the engine.</a:t>
            </a:r>
          </a:p>
        </p:txBody>
      </p:sp>
      <p:sp>
        <p:nvSpPr>
          <p:cNvPr id="10" name="TextBox 9"/>
          <p:cNvSpPr txBox="1"/>
          <p:nvPr/>
        </p:nvSpPr>
        <p:spPr bwMode="auto">
          <a:xfrm rot="822516">
            <a:off x="4917151" y="4112831"/>
            <a:ext cx="1107996" cy="461665"/>
          </a:xfrm>
          <a:prstGeom prst="rect">
            <a:avLst/>
          </a:prstGeom>
          <a:noFill/>
          <a:ln w="9525">
            <a:noFill/>
            <a:miter lim="800000"/>
            <a:headEnd/>
            <a:tailEnd/>
          </a:ln>
        </p:spPr>
        <p:txBody>
          <a:bodyPr wrap="none" rtlCol="0">
            <a:spAutoFit/>
          </a:bodyPr>
          <a:lstStyle/>
          <a:p>
            <a:pPr algn="l"/>
            <a:r>
              <a:rPr lang="en-GB" sz="2400" b="1" dirty="0" smtClean="0">
                <a:solidFill>
                  <a:srgbClr val="00CC00"/>
                </a:solidFill>
              </a:rPr>
              <a:t>Stable</a:t>
            </a:r>
          </a:p>
        </p:txBody>
      </p:sp>
      <p:sp>
        <p:nvSpPr>
          <p:cNvPr id="11" name="TextBox 142"/>
          <p:cNvSpPr txBox="1">
            <a:spLocks noChangeArrowheads="1"/>
          </p:cNvSpPr>
          <p:nvPr/>
        </p:nvSpPr>
        <p:spPr bwMode="auto">
          <a:xfrm>
            <a:off x="99897" y="5255174"/>
            <a:ext cx="7910107" cy="369332"/>
          </a:xfrm>
          <a:prstGeom prst="rect">
            <a:avLst/>
          </a:prstGeom>
          <a:noFill/>
          <a:ln w="9525">
            <a:noFill/>
            <a:miter lim="800000"/>
            <a:headEnd/>
            <a:tailEnd/>
          </a:ln>
        </p:spPr>
        <p:txBody>
          <a:bodyPr wrap="square">
            <a:spAutoFit/>
          </a:bodyPr>
          <a:lstStyle/>
          <a:p>
            <a:pPr algn="l"/>
            <a:r>
              <a:rPr lang="en-GB" dirty="0" smtClean="0"/>
              <a:t>With </a:t>
            </a:r>
            <a:r>
              <a:rPr lang="en-GB" i="1" dirty="0" smtClean="0"/>
              <a:t>minimal</a:t>
            </a:r>
            <a:r>
              <a:rPr lang="en-GB" dirty="0" smtClean="0"/>
              <a:t> effort needed to continue flying….</a:t>
            </a:r>
          </a:p>
        </p:txBody>
      </p:sp>
    </p:spTree>
    <p:extLst>
      <p:ext uri="{BB962C8B-B14F-4D97-AF65-F5344CB8AC3E}">
        <p14:creationId xmlns:p14="http://schemas.microsoft.com/office/powerpoint/2010/main" val="2166364394"/>
      </p:ext>
    </p:extLst>
  </p:cSld>
  <p:clrMapOvr>
    <a:masterClrMapping/>
  </p:clrMapOvr>
  <p:transition>
    <p:fad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60350" y="283185"/>
            <a:ext cx="8229600" cy="540948"/>
          </a:xfrm>
        </p:spPr>
        <p:txBody>
          <a:bodyPr/>
          <a:lstStyle/>
          <a:p>
            <a:r>
              <a:rPr lang="en-US" dirty="0" smtClean="0"/>
              <a:t>Upsets in ‘Data’ Flip-Flops</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42</a:t>
            </a:fld>
            <a:endParaRPr lang="en-US" dirty="0" smtClean="0"/>
          </a:p>
        </p:txBody>
      </p:sp>
      <p:sp>
        <p:nvSpPr>
          <p:cNvPr id="11" name="TextBox 142"/>
          <p:cNvSpPr txBox="1">
            <a:spLocks noChangeArrowheads="1"/>
          </p:cNvSpPr>
          <p:nvPr/>
        </p:nvSpPr>
        <p:spPr bwMode="auto">
          <a:xfrm>
            <a:off x="2620880" y="863590"/>
            <a:ext cx="6370352" cy="1200329"/>
          </a:xfrm>
          <a:prstGeom prst="rect">
            <a:avLst/>
          </a:prstGeom>
          <a:noFill/>
          <a:ln w="9525">
            <a:noFill/>
            <a:miter lim="800000"/>
            <a:headEnd/>
            <a:tailEnd/>
          </a:ln>
        </p:spPr>
        <p:txBody>
          <a:bodyPr wrap="square">
            <a:spAutoFit/>
          </a:bodyPr>
          <a:lstStyle/>
          <a:p>
            <a:pPr algn="l"/>
            <a:r>
              <a:rPr lang="en-GB" dirty="0" smtClean="0"/>
              <a:t>Flip-flops in </a:t>
            </a:r>
            <a:r>
              <a:rPr lang="en-GB" i="1" dirty="0" smtClean="0"/>
              <a:t>Xilinx FPGAs </a:t>
            </a:r>
            <a:r>
              <a:rPr lang="en-GB" dirty="0" smtClean="0"/>
              <a:t>are the </a:t>
            </a:r>
            <a:r>
              <a:rPr lang="en-GB" i="1" dirty="0" smtClean="0"/>
              <a:t>lowest risk </a:t>
            </a:r>
            <a:r>
              <a:rPr lang="en-GB" dirty="0" smtClean="0"/>
              <a:t>but if their contents are really that critical then you must include mitigation in </a:t>
            </a:r>
            <a:r>
              <a:rPr lang="en-GB" i="1" dirty="0" smtClean="0"/>
              <a:t>your</a:t>
            </a:r>
            <a:r>
              <a:rPr lang="en-GB" dirty="0" smtClean="0"/>
              <a:t> design. But can your design truly improve the reliability without making things worse?</a:t>
            </a:r>
          </a:p>
        </p:txBody>
      </p:sp>
      <p:sp>
        <p:nvSpPr>
          <p:cNvPr id="25" name="TextBox 142"/>
          <p:cNvSpPr txBox="1">
            <a:spLocks noChangeArrowheads="1"/>
          </p:cNvSpPr>
          <p:nvPr/>
        </p:nvSpPr>
        <p:spPr bwMode="auto">
          <a:xfrm>
            <a:off x="359204" y="896466"/>
            <a:ext cx="1670975" cy="646331"/>
          </a:xfrm>
          <a:prstGeom prst="rect">
            <a:avLst/>
          </a:prstGeom>
          <a:solidFill>
            <a:schemeClr val="bg1"/>
          </a:solidFill>
          <a:ln w="9525">
            <a:noFill/>
            <a:miter lim="800000"/>
            <a:headEnd/>
            <a:tailEnd/>
          </a:ln>
        </p:spPr>
        <p:txBody>
          <a:bodyPr wrap="square">
            <a:spAutoFit/>
          </a:bodyPr>
          <a:lstStyle/>
          <a:p>
            <a:r>
              <a:rPr lang="en-GB" dirty="0" smtClean="0"/>
              <a:t>0.15Mb of</a:t>
            </a:r>
          </a:p>
          <a:p>
            <a:r>
              <a:rPr lang="en-GB" dirty="0" smtClean="0"/>
              <a:t>used </a:t>
            </a:r>
            <a:r>
              <a:rPr lang="en-GB" sz="1800" dirty="0" smtClean="0"/>
              <a:t>flip-flops</a:t>
            </a:r>
          </a:p>
        </p:txBody>
      </p:sp>
      <p:sp>
        <p:nvSpPr>
          <p:cNvPr id="42" name="TextBox 142"/>
          <p:cNvSpPr txBox="1">
            <a:spLocks noChangeArrowheads="1"/>
          </p:cNvSpPr>
          <p:nvPr/>
        </p:nvSpPr>
        <p:spPr bwMode="auto">
          <a:xfrm>
            <a:off x="260350" y="2712534"/>
            <a:ext cx="6267179" cy="646331"/>
          </a:xfrm>
          <a:prstGeom prst="rect">
            <a:avLst/>
          </a:prstGeom>
          <a:noFill/>
          <a:ln w="9525">
            <a:noFill/>
            <a:miter lim="800000"/>
            <a:headEnd/>
            <a:tailEnd/>
          </a:ln>
        </p:spPr>
        <p:txBody>
          <a:bodyPr wrap="square">
            <a:spAutoFit/>
          </a:bodyPr>
          <a:lstStyle/>
          <a:p>
            <a:pPr algn="l"/>
            <a:r>
              <a:rPr lang="en-GB" dirty="0" smtClean="0"/>
              <a:t>- </a:t>
            </a:r>
            <a:r>
              <a:rPr lang="en-GB" dirty="0"/>
              <a:t>Parity </a:t>
            </a:r>
            <a:r>
              <a:rPr lang="en-GB" dirty="0" smtClean="0"/>
              <a:t>bits and calculations for detection.</a:t>
            </a:r>
            <a:br>
              <a:rPr lang="en-GB" dirty="0" smtClean="0"/>
            </a:br>
            <a:r>
              <a:rPr lang="en-GB" dirty="0" smtClean="0"/>
              <a:t>- ECC bits and calculations for detection and correction.</a:t>
            </a:r>
          </a:p>
        </p:txBody>
      </p:sp>
      <p:grpSp>
        <p:nvGrpSpPr>
          <p:cNvPr id="43" name="Group 42"/>
          <p:cNvGrpSpPr/>
          <p:nvPr/>
        </p:nvGrpSpPr>
        <p:grpSpPr>
          <a:xfrm>
            <a:off x="1016854" y="1803588"/>
            <a:ext cx="177837" cy="83426"/>
            <a:chOff x="7339183" y="2549981"/>
            <a:chExt cx="574851" cy="287205"/>
          </a:xfrm>
        </p:grpSpPr>
        <p:sp>
          <p:nvSpPr>
            <p:cNvPr id="44" name="Rectangle 43"/>
            <p:cNvSpPr/>
            <p:nvPr/>
          </p:nvSpPr>
          <p:spPr bwMode="auto">
            <a:xfrm rot="5400000">
              <a:off x="7483009" y="2406161"/>
              <a:ext cx="287205" cy="574845"/>
            </a:xfrm>
            <a:prstGeom prst="rect">
              <a:avLst/>
            </a:prstGeom>
            <a:solidFill>
              <a:schemeClr val="bg1">
                <a:lumMod val="95000"/>
              </a:schemeClr>
            </a:solidFill>
            <a:ln w="635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5" name="Rectangle 44"/>
            <p:cNvSpPr/>
            <p:nvPr/>
          </p:nvSpPr>
          <p:spPr bwMode="auto">
            <a:xfrm rot="5400000">
              <a:off x="7580202" y="2502181"/>
              <a:ext cx="92807" cy="574845"/>
            </a:xfrm>
            <a:prstGeom prst="rect">
              <a:avLst/>
            </a:prstGeom>
            <a:solidFill>
              <a:srgbClr val="00B050"/>
            </a:solidFill>
            <a:ln w="635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sp>
        <p:nvSpPr>
          <p:cNvPr id="47" name="TextBox 142"/>
          <p:cNvSpPr txBox="1">
            <a:spLocks noChangeArrowheads="1"/>
          </p:cNvSpPr>
          <p:nvPr/>
        </p:nvSpPr>
        <p:spPr bwMode="auto">
          <a:xfrm>
            <a:off x="260350" y="3435452"/>
            <a:ext cx="8730882" cy="646331"/>
          </a:xfrm>
          <a:prstGeom prst="rect">
            <a:avLst/>
          </a:prstGeom>
          <a:noFill/>
          <a:ln w="9525">
            <a:noFill/>
            <a:miter lim="800000"/>
            <a:headEnd/>
            <a:tailEnd/>
          </a:ln>
        </p:spPr>
        <p:txBody>
          <a:bodyPr wrap="square">
            <a:spAutoFit/>
          </a:bodyPr>
          <a:lstStyle/>
          <a:p>
            <a:pPr algn="l"/>
            <a:r>
              <a:rPr lang="en-GB" dirty="0" smtClean="0"/>
              <a:t>- </a:t>
            </a:r>
            <a:r>
              <a:rPr lang="en-GB" dirty="0"/>
              <a:t>Dual Modular Redundancy </a:t>
            </a:r>
            <a:r>
              <a:rPr lang="en-GB" dirty="0" smtClean="0"/>
              <a:t>(DMR) detects errors but not location.</a:t>
            </a:r>
            <a:endParaRPr lang="en-GB" dirty="0"/>
          </a:p>
          <a:p>
            <a:pPr algn="l"/>
            <a:r>
              <a:rPr lang="en-GB" dirty="0" smtClean="0"/>
              <a:t>- Triple Modular </a:t>
            </a:r>
            <a:r>
              <a:rPr lang="en-GB" dirty="0"/>
              <a:t>Redundancy (</a:t>
            </a:r>
            <a:r>
              <a:rPr lang="en-GB" dirty="0" smtClean="0"/>
              <a:t>TMR) detects and can isolate failing module.</a:t>
            </a:r>
          </a:p>
        </p:txBody>
      </p:sp>
      <p:sp>
        <p:nvSpPr>
          <p:cNvPr id="48" name="TextBox 142"/>
          <p:cNvSpPr txBox="1">
            <a:spLocks noChangeArrowheads="1"/>
          </p:cNvSpPr>
          <p:nvPr/>
        </p:nvSpPr>
        <p:spPr bwMode="auto">
          <a:xfrm>
            <a:off x="105777" y="4334136"/>
            <a:ext cx="2927604" cy="369332"/>
          </a:xfrm>
          <a:prstGeom prst="rect">
            <a:avLst/>
          </a:prstGeom>
          <a:noFill/>
          <a:ln w="9525">
            <a:noFill/>
            <a:miter lim="800000"/>
            <a:headEnd/>
            <a:tailEnd/>
          </a:ln>
        </p:spPr>
        <p:txBody>
          <a:bodyPr wrap="square">
            <a:spAutoFit/>
          </a:bodyPr>
          <a:lstStyle/>
          <a:p>
            <a:pPr algn="l"/>
            <a:r>
              <a:rPr lang="en-GB" dirty="0" smtClean="0"/>
              <a:t>Key Observations</a:t>
            </a:r>
          </a:p>
        </p:txBody>
      </p:sp>
      <p:sp>
        <p:nvSpPr>
          <p:cNvPr id="49" name="TextBox 142"/>
          <p:cNvSpPr txBox="1">
            <a:spLocks noChangeArrowheads="1"/>
          </p:cNvSpPr>
          <p:nvPr/>
        </p:nvSpPr>
        <p:spPr bwMode="auto">
          <a:xfrm>
            <a:off x="112069" y="2294259"/>
            <a:ext cx="8730881" cy="369332"/>
          </a:xfrm>
          <a:prstGeom prst="rect">
            <a:avLst/>
          </a:prstGeom>
          <a:noFill/>
          <a:ln w="9525">
            <a:noFill/>
            <a:miter lim="800000"/>
            <a:headEnd/>
            <a:tailEnd/>
          </a:ln>
        </p:spPr>
        <p:txBody>
          <a:bodyPr wrap="square">
            <a:spAutoFit/>
          </a:bodyPr>
          <a:lstStyle/>
          <a:p>
            <a:pPr algn="l"/>
            <a:r>
              <a:rPr lang="en-GB" dirty="0" smtClean="0"/>
              <a:t>Mitigation schemes typically employ one or combinations of the following…</a:t>
            </a:r>
          </a:p>
        </p:txBody>
      </p:sp>
      <p:sp>
        <p:nvSpPr>
          <p:cNvPr id="50" name="TextBox 142"/>
          <p:cNvSpPr txBox="1">
            <a:spLocks noChangeArrowheads="1"/>
          </p:cNvSpPr>
          <p:nvPr/>
        </p:nvSpPr>
        <p:spPr bwMode="auto">
          <a:xfrm>
            <a:off x="301091" y="4764242"/>
            <a:ext cx="8690141" cy="923330"/>
          </a:xfrm>
          <a:prstGeom prst="rect">
            <a:avLst/>
          </a:prstGeom>
          <a:noFill/>
          <a:ln w="9525">
            <a:noFill/>
            <a:miter lim="800000"/>
            <a:headEnd/>
            <a:tailEnd/>
          </a:ln>
        </p:spPr>
        <p:txBody>
          <a:bodyPr wrap="square">
            <a:spAutoFit/>
          </a:bodyPr>
          <a:lstStyle/>
          <a:p>
            <a:pPr algn="l"/>
            <a:r>
              <a:rPr lang="en-GB" dirty="0" smtClean="0"/>
              <a:t>- All schemes increase design size and therefore </a:t>
            </a:r>
            <a:r>
              <a:rPr lang="en-GB" i="1" dirty="0" smtClean="0"/>
              <a:t>increase </a:t>
            </a:r>
            <a:r>
              <a:rPr lang="en-GB" dirty="0" smtClean="0"/>
              <a:t>underlying upset rates.</a:t>
            </a:r>
          </a:p>
          <a:p>
            <a:pPr algn="l"/>
            <a:r>
              <a:rPr lang="en-GB" dirty="0" smtClean="0"/>
              <a:t>- Watch </a:t>
            </a:r>
            <a:r>
              <a:rPr lang="en-GB" dirty="0"/>
              <a:t>out for single and common points of </a:t>
            </a:r>
            <a:r>
              <a:rPr lang="en-GB" dirty="0" smtClean="0"/>
              <a:t>failure: where is the weakest link? </a:t>
            </a:r>
          </a:p>
          <a:p>
            <a:pPr algn="l"/>
            <a:r>
              <a:rPr lang="en-GB" dirty="0" smtClean="0"/>
              <a:t>- Extreme care needed to avoid introducing ‘complexity related failures’ (</a:t>
            </a:r>
            <a:r>
              <a:rPr lang="en-GB" i="1" dirty="0" smtClean="0"/>
              <a:t>emulate</a:t>
            </a:r>
            <a:r>
              <a:rPr lang="en-GB" dirty="0" smtClean="0"/>
              <a:t>).</a:t>
            </a:r>
            <a:endParaRPr lang="en-GB" i="1" dirty="0" smtClean="0"/>
          </a:p>
        </p:txBody>
      </p:sp>
      <p:sp>
        <p:nvSpPr>
          <p:cNvPr id="2" name="Freeform 1"/>
          <p:cNvSpPr/>
          <p:nvPr/>
        </p:nvSpPr>
        <p:spPr bwMode="auto">
          <a:xfrm>
            <a:off x="4646161" y="2841845"/>
            <a:ext cx="2894733" cy="729048"/>
          </a:xfrm>
          <a:custGeom>
            <a:avLst/>
            <a:gdLst>
              <a:gd name="connsiteX0" fmla="*/ 3225114 w 3818515"/>
              <a:gd name="connsiteY0" fmla="*/ 729048 h 729048"/>
              <a:gd name="connsiteX1" fmla="*/ 3571103 w 3818515"/>
              <a:gd name="connsiteY1" fmla="*/ 469557 h 729048"/>
              <a:gd name="connsiteX2" fmla="*/ 0 w 3818515"/>
              <a:gd name="connsiteY2" fmla="*/ 0 h 729048"/>
            </a:gdLst>
            <a:ahLst/>
            <a:cxnLst>
              <a:cxn ang="0">
                <a:pos x="connsiteX0" y="connsiteY0"/>
              </a:cxn>
              <a:cxn ang="0">
                <a:pos x="connsiteX1" y="connsiteY1"/>
              </a:cxn>
              <a:cxn ang="0">
                <a:pos x="connsiteX2" y="connsiteY2"/>
              </a:cxn>
            </a:cxnLst>
            <a:rect l="l" t="t" r="r" b="b"/>
            <a:pathLst>
              <a:path w="3818515" h="729048">
                <a:moveTo>
                  <a:pt x="3225114" y="729048"/>
                </a:moveTo>
                <a:cubicBezTo>
                  <a:pt x="3666868" y="660056"/>
                  <a:pt x="4108622" y="591065"/>
                  <a:pt x="3571103" y="469557"/>
                </a:cubicBezTo>
                <a:cubicBezTo>
                  <a:pt x="3033584" y="348049"/>
                  <a:pt x="1516792" y="174024"/>
                  <a:pt x="0" y="0"/>
                </a:cubicBezTo>
              </a:path>
            </a:pathLst>
          </a:custGeom>
          <a:noFill/>
          <a:ln w="12700" cap="flat" cmpd="sng" algn="ctr">
            <a:solidFill>
              <a:schemeClr val="bg1">
                <a:lumMod val="50000"/>
              </a:schemeClr>
            </a:solidFill>
            <a:prstDash val="dash"/>
            <a:round/>
            <a:headEnd type="triangle" w="med" len="med"/>
            <a:tailEnd type="triangl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51" name="TextBox 142"/>
          <p:cNvSpPr txBox="1">
            <a:spLocks noChangeArrowheads="1"/>
          </p:cNvSpPr>
          <p:nvPr/>
        </p:nvSpPr>
        <p:spPr bwMode="auto">
          <a:xfrm>
            <a:off x="280720" y="5814842"/>
            <a:ext cx="8690141" cy="646331"/>
          </a:xfrm>
          <a:prstGeom prst="rect">
            <a:avLst/>
          </a:prstGeom>
          <a:noFill/>
          <a:ln w="9525">
            <a:noFill/>
            <a:miter lim="800000"/>
            <a:headEnd/>
            <a:tailEnd/>
          </a:ln>
        </p:spPr>
        <p:txBody>
          <a:bodyPr wrap="square">
            <a:spAutoFit/>
          </a:bodyPr>
          <a:lstStyle/>
          <a:p>
            <a:pPr algn="l"/>
            <a:r>
              <a:rPr lang="en-GB" dirty="0" smtClean="0"/>
              <a:t>- In-circuit error detection and/or correction should reveal anything you really care</a:t>
            </a:r>
            <a:br>
              <a:rPr lang="en-GB" dirty="0" smtClean="0"/>
            </a:br>
            <a:r>
              <a:rPr lang="en-GB" dirty="0" smtClean="0"/>
              <a:t>  about so these schemes should, by default, cover all ‘critical bits’.</a:t>
            </a:r>
            <a:endParaRPr lang="en-GB" i="1" dirty="0" smtClean="0"/>
          </a:p>
        </p:txBody>
      </p:sp>
      <p:cxnSp>
        <p:nvCxnSpPr>
          <p:cNvPr id="4" name="Straight Arrow Connector 3"/>
          <p:cNvCxnSpPr/>
          <p:nvPr/>
        </p:nvCxnSpPr>
        <p:spPr bwMode="auto">
          <a:xfrm flipH="1">
            <a:off x="1229700" y="1395683"/>
            <a:ext cx="1254008" cy="482499"/>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
        <p:nvSpPr>
          <p:cNvPr id="23" name="TextBox 142"/>
          <p:cNvSpPr txBox="1">
            <a:spLocks noChangeArrowheads="1"/>
          </p:cNvSpPr>
          <p:nvPr/>
        </p:nvSpPr>
        <p:spPr bwMode="auto">
          <a:xfrm>
            <a:off x="743891" y="1937539"/>
            <a:ext cx="901595" cy="307777"/>
          </a:xfrm>
          <a:prstGeom prst="rect">
            <a:avLst/>
          </a:prstGeom>
          <a:noFill/>
          <a:ln w="9525">
            <a:noFill/>
            <a:miter lim="800000"/>
            <a:headEnd/>
            <a:tailEnd/>
          </a:ln>
        </p:spPr>
        <p:txBody>
          <a:bodyPr wrap="square">
            <a:spAutoFit/>
          </a:bodyPr>
          <a:lstStyle/>
          <a:p>
            <a:pPr algn="l"/>
            <a:r>
              <a:rPr lang="en-GB" sz="1400" dirty="0" smtClean="0"/>
              <a:t>7-Series</a:t>
            </a:r>
          </a:p>
        </p:txBody>
      </p:sp>
      <p:sp>
        <p:nvSpPr>
          <p:cNvPr id="3" name="Rectangle 2"/>
          <p:cNvSpPr/>
          <p:nvPr/>
        </p:nvSpPr>
        <p:spPr bwMode="auto">
          <a:xfrm>
            <a:off x="8251063" y="3719101"/>
            <a:ext cx="324803" cy="271925"/>
          </a:xfrm>
          <a:prstGeom prst="rect">
            <a:avLst/>
          </a:prstGeom>
          <a:solidFill>
            <a:srgbClr val="00B05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 name="Rectangle 18"/>
          <p:cNvSpPr/>
          <p:nvPr/>
        </p:nvSpPr>
        <p:spPr bwMode="auto">
          <a:xfrm>
            <a:off x="8251063" y="4060136"/>
            <a:ext cx="324803" cy="271925"/>
          </a:xfrm>
          <a:prstGeom prst="rect">
            <a:avLst/>
          </a:prstGeom>
          <a:solidFill>
            <a:srgbClr val="00B05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 name="Rectangle 19"/>
          <p:cNvSpPr/>
          <p:nvPr/>
        </p:nvSpPr>
        <p:spPr bwMode="auto">
          <a:xfrm>
            <a:off x="8251063" y="4385971"/>
            <a:ext cx="324803" cy="271925"/>
          </a:xfrm>
          <a:prstGeom prst="rect">
            <a:avLst/>
          </a:prstGeom>
          <a:solidFill>
            <a:srgbClr val="00B05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 name="Rectangle 20"/>
          <p:cNvSpPr/>
          <p:nvPr/>
        </p:nvSpPr>
        <p:spPr bwMode="auto">
          <a:xfrm>
            <a:off x="8734016" y="3766360"/>
            <a:ext cx="192370" cy="855496"/>
          </a:xfrm>
          <a:prstGeom prst="rect">
            <a:avLst/>
          </a:prstGeom>
          <a:solidFill>
            <a:srgbClr val="92D05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7" name="Straight Arrow Connector 6"/>
          <p:cNvCxnSpPr/>
          <p:nvPr/>
        </p:nvCxnSpPr>
        <p:spPr bwMode="auto">
          <a:xfrm>
            <a:off x="8926386" y="4196098"/>
            <a:ext cx="157162" cy="0"/>
          </a:xfrm>
          <a:prstGeom prst="straightConnector1">
            <a:avLst/>
          </a:prstGeom>
          <a:solidFill>
            <a:schemeClr val="tx2"/>
          </a:solidFill>
          <a:ln w="9525" cap="flat" cmpd="sng" algn="ctr">
            <a:solidFill>
              <a:schemeClr val="tx1"/>
            </a:solidFill>
            <a:prstDash val="solid"/>
            <a:round/>
            <a:headEnd type="none" w="med" len="med"/>
            <a:tailEnd type="triangle"/>
          </a:ln>
          <a:effectLst/>
        </p:spPr>
      </p:cxnSp>
      <p:cxnSp>
        <p:nvCxnSpPr>
          <p:cNvPr id="24" name="Straight Arrow Connector 23"/>
          <p:cNvCxnSpPr/>
          <p:nvPr/>
        </p:nvCxnSpPr>
        <p:spPr bwMode="auto">
          <a:xfrm>
            <a:off x="8093901" y="3855063"/>
            <a:ext cx="157162" cy="0"/>
          </a:xfrm>
          <a:prstGeom prst="straightConnector1">
            <a:avLst/>
          </a:prstGeom>
          <a:solidFill>
            <a:schemeClr val="tx2"/>
          </a:solidFill>
          <a:ln w="9525" cap="flat" cmpd="sng" algn="ctr">
            <a:solidFill>
              <a:schemeClr val="tx1"/>
            </a:solidFill>
            <a:prstDash val="solid"/>
            <a:round/>
            <a:headEnd type="none" w="med" len="med"/>
            <a:tailEnd type="triangle"/>
          </a:ln>
          <a:effectLst/>
        </p:spPr>
      </p:cxnSp>
      <p:cxnSp>
        <p:nvCxnSpPr>
          <p:cNvPr id="26" name="Straight Arrow Connector 25"/>
          <p:cNvCxnSpPr/>
          <p:nvPr/>
        </p:nvCxnSpPr>
        <p:spPr bwMode="auto">
          <a:xfrm>
            <a:off x="8093901" y="4196098"/>
            <a:ext cx="157162" cy="0"/>
          </a:xfrm>
          <a:prstGeom prst="straightConnector1">
            <a:avLst/>
          </a:prstGeom>
          <a:solidFill>
            <a:schemeClr val="tx2"/>
          </a:solidFill>
          <a:ln w="9525" cap="flat" cmpd="sng" algn="ctr">
            <a:solidFill>
              <a:schemeClr val="tx1"/>
            </a:solidFill>
            <a:prstDash val="solid"/>
            <a:round/>
            <a:headEnd type="none" w="med" len="med"/>
            <a:tailEnd type="triangle"/>
          </a:ln>
          <a:effectLst/>
        </p:spPr>
      </p:cxnSp>
      <p:cxnSp>
        <p:nvCxnSpPr>
          <p:cNvPr id="27" name="Straight Arrow Connector 26"/>
          <p:cNvCxnSpPr/>
          <p:nvPr/>
        </p:nvCxnSpPr>
        <p:spPr bwMode="auto">
          <a:xfrm>
            <a:off x="8093901" y="4538998"/>
            <a:ext cx="157162" cy="0"/>
          </a:xfrm>
          <a:prstGeom prst="straightConnector1">
            <a:avLst/>
          </a:prstGeom>
          <a:solidFill>
            <a:schemeClr val="tx2"/>
          </a:solidFill>
          <a:ln w="9525" cap="flat" cmpd="sng" algn="ctr">
            <a:solidFill>
              <a:schemeClr val="tx1"/>
            </a:solidFill>
            <a:prstDash val="solid"/>
            <a:round/>
            <a:headEnd type="none" w="med" len="med"/>
            <a:tailEnd type="triangle"/>
          </a:ln>
          <a:effectLst/>
        </p:spPr>
      </p:cxnSp>
      <p:cxnSp>
        <p:nvCxnSpPr>
          <p:cNvPr id="28" name="Straight Arrow Connector 27"/>
          <p:cNvCxnSpPr/>
          <p:nvPr/>
        </p:nvCxnSpPr>
        <p:spPr bwMode="auto">
          <a:xfrm>
            <a:off x="8575866" y="3854433"/>
            <a:ext cx="157162" cy="0"/>
          </a:xfrm>
          <a:prstGeom prst="straightConnector1">
            <a:avLst/>
          </a:prstGeom>
          <a:solidFill>
            <a:schemeClr val="tx2"/>
          </a:solidFill>
          <a:ln w="9525" cap="flat" cmpd="sng" algn="ctr">
            <a:solidFill>
              <a:schemeClr val="tx1"/>
            </a:solidFill>
            <a:prstDash val="solid"/>
            <a:round/>
            <a:headEnd type="none" w="med" len="med"/>
            <a:tailEnd type="triangle"/>
          </a:ln>
          <a:effectLst/>
        </p:spPr>
      </p:cxnSp>
      <p:cxnSp>
        <p:nvCxnSpPr>
          <p:cNvPr id="29" name="Straight Arrow Connector 28"/>
          <p:cNvCxnSpPr/>
          <p:nvPr/>
        </p:nvCxnSpPr>
        <p:spPr bwMode="auto">
          <a:xfrm>
            <a:off x="8575866" y="4195468"/>
            <a:ext cx="157162" cy="0"/>
          </a:xfrm>
          <a:prstGeom prst="straightConnector1">
            <a:avLst/>
          </a:prstGeom>
          <a:solidFill>
            <a:schemeClr val="tx2"/>
          </a:solidFill>
          <a:ln w="9525" cap="flat" cmpd="sng" algn="ctr">
            <a:solidFill>
              <a:schemeClr val="tx1"/>
            </a:solidFill>
            <a:prstDash val="solid"/>
            <a:round/>
            <a:headEnd type="none" w="med" len="med"/>
            <a:tailEnd type="triangle"/>
          </a:ln>
          <a:effectLst/>
        </p:spPr>
      </p:cxnSp>
      <p:cxnSp>
        <p:nvCxnSpPr>
          <p:cNvPr id="30" name="Straight Arrow Connector 29"/>
          <p:cNvCxnSpPr/>
          <p:nvPr/>
        </p:nvCxnSpPr>
        <p:spPr bwMode="auto">
          <a:xfrm>
            <a:off x="8575866" y="4538368"/>
            <a:ext cx="157162" cy="0"/>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194053587"/>
      </p:ext>
    </p:extLst>
  </p:cSld>
  <p:clrMapOvr>
    <a:masterClrMapping/>
  </p:clrMapOvr>
  <p:transition>
    <p:fad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60350" y="283185"/>
            <a:ext cx="8229600" cy="540948"/>
          </a:xfrm>
        </p:spPr>
        <p:txBody>
          <a:bodyPr/>
          <a:lstStyle/>
          <a:p>
            <a:r>
              <a:rPr lang="en-US" dirty="0" smtClean="0"/>
              <a:t>Upsets in ‘Data’ RAM</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43</a:t>
            </a:fld>
            <a:endParaRPr lang="en-US" dirty="0" smtClean="0"/>
          </a:p>
        </p:txBody>
      </p:sp>
      <p:sp>
        <p:nvSpPr>
          <p:cNvPr id="11" name="TextBox 142"/>
          <p:cNvSpPr txBox="1">
            <a:spLocks noChangeArrowheads="1"/>
          </p:cNvSpPr>
          <p:nvPr/>
        </p:nvSpPr>
        <p:spPr bwMode="auto">
          <a:xfrm>
            <a:off x="2726940" y="882846"/>
            <a:ext cx="6184461" cy="646331"/>
          </a:xfrm>
          <a:prstGeom prst="rect">
            <a:avLst/>
          </a:prstGeom>
          <a:noFill/>
          <a:ln w="9525">
            <a:noFill/>
            <a:miter lim="800000"/>
            <a:headEnd/>
            <a:tailEnd/>
          </a:ln>
        </p:spPr>
        <p:txBody>
          <a:bodyPr wrap="square">
            <a:spAutoFit/>
          </a:bodyPr>
          <a:lstStyle/>
          <a:p>
            <a:pPr algn="l"/>
            <a:r>
              <a:rPr lang="en-GB" dirty="0"/>
              <a:t>Mainly driven by </a:t>
            </a:r>
            <a:r>
              <a:rPr lang="en-GB" dirty="0" smtClean="0"/>
              <a:t>sheer quantity, the risk of data corruption in memory is significantly greater that that held in flip-flops.</a:t>
            </a:r>
            <a:r>
              <a:rPr lang="en-GB" dirty="0"/>
              <a:t> </a:t>
            </a:r>
            <a:endParaRPr lang="en-GB" dirty="0" smtClean="0"/>
          </a:p>
        </p:txBody>
      </p:sp>
      <p:sp>
        <p:nvSpPr>
          <p:cNvPr id="41" name="TextBox 142"/>
          <p:cNvSpPr txBox="1">
            <a:spLocks noChangeArrowheads="1"/>
          </p:cNvSpPr>
          <p:nvPr/>
        </p:nvSpPr>
        <p:spPr bwMode="auto">
          <a:xfrm>
            <a:off x="198133" y="3539130"/>
            <a:ext cx="8713268" cy="646331"/>
          </a:xfrm>
          <a:prstGeom prst="rect">
            <a:avLst/>
          </a:prstGeom>
          <a:noFill/>
          <a:ln w="9525">
            <a:noFill/>
            <a:miter lim="800000"/>
            <a:headEnd/>
            <a:tailEnd/>
          </a:ln>
        </p:spPr>
        <p:txBody>
          <a:bodyPr wrap="square">
            <a:spAutoFit/>
          </a:bodyPr>
          <a:lstStyle/>
          <a:p>
            <a:pPr algn="l"/>
            <a:r>
              <a:rPr lang="en-GB" dirty="0" smtClean="0"/>
              <a:t>If you care about BRAM contents then you must provide mitigation in </a:t>
            </a:r>
            <a:r>
              <a:rPr lang="en-GB" i="1" dirty="0" smtClean="0"/>
              <a:t>your</a:t>
            </a:r>
            <a:r>
              <a:rPr lang="en-GB" dirty="0" smtClean="0"/>
              <a:t> design.</a:t>
            </a:r>
          </a:p>
          <a:p>
            <a:pPr algn="l"/>
            <a:r>
              <a:rPr lang="en-GB" dirty="0"/>
              <a:t>In this case Xilinx have provided you with ECC protection…</a:t>
            </a:r>
            <a:endParaRPr lang="en-GB" dirty="0" smtClean="0"/>
          </a:p>
        </p:txBody>
      </p:sp>
      <p:sp>
        <p:nvSpPr>
          <p:cNvPr id="50" name="TextBox 142"/>
          <p:cNvSpPr txBox="1">
            <a:spLocks noChangeArrowheads="1"/>
          </p:cNvSpPr>
          <p:nvPr/>
        </p:nvSpPr>
        <p:spPr bwMode="auto">
          <a:xfrm>
            <a:off x="430732" y="4193086"/>
            <a:ext cx="8059218" cy="923330"/>
          </a:xfrm>
          <a:prstGeom prst="rect">
            <a:avLst/>
          </a:prstGeom>
          <a:noFill/>
          <a:ln w="9525">
            <a:noFill/>
            <a:miter lim="800000"/>
            <a:headEnd/>
            <a:tailEnd/>
          </a:ln>
        </p:spPr>
        <p:txBody>
          <a:bodyPr wrap="square">
            <a:spAutoFit/>
          </a:bodyPr>
          <a:lstStyle/>
          <a:p>
            <a:pPr algn="l"/>
            <a:r>
              <a:rPr lang="en-GB" dirty="0" smtClean="0"/>
              <a:t>- Every BRAM has this option; you decide where and when to enable it.</a:t>
            </a:r>
            <a:br>
              <a:rPr lang="en-GB" dirty="0" smtClean="0"/>
            </a:br>
            <a:r>
              <a:rPr lang="en-GB" dirty="0" smtClean="0"/>
              <a:t>- 64-bit data with 8-bit ECC (Simple Dual Port and FIFO).</a:t>
            </a:r>
            <a:br>
              <a:rPr lang="en-GB" dirty="0" smtClean="0"/>
            </a:br>
            <a:r>
              <a:rPr lang="en-GB" dirty="0" smtClean="0"/>
              <a:t>- 4-way physical interleaving of memory cells.</a:t>
            </a:r>
          </a:p>
        </p:txBody>
      </p:sp>
      <p:sp>
        <p:nvSpPr>
          <p:cNvPr id="51" name="TextBox 142"/>
          <p:cNvSpPr txBox="1">
            <a:spLocks noChangeArrowheads="1"/>
          </p:cNvSpPr>
          <p:nvPr/>
        </p:nvSpPr>
        <p:spPr bwMode="auto">
          <a:xfrm>
            <a:off x="457200" y="5579841"/>
            <a:ext cx="8686800" cy="923330"/>
          </a:xfrm>
          <a:prstGeom prst="rect">
            <a:avLst/>
          </a:prstGeom>
          <a:noFill/>
          <a:ln w="9525">
            <a:noFill/>
            <a:miter lim="800000"/>
            <a:headEnd/>
            <a:tailEnd/>
          </a:ln>
        </p:spPr>
        <p:txBody>
          <a:bodyPr wrap="square">
            <a:spAutoFit/>
          </a:bodyPr>
          <a:lstStyle/>
          <a:p>
            <a:pPr algn="l"/>
            <a:r>
              <a:rPr lang="en-GB" dirty="0" smtClean="0"/>
              <a:t>- Zero un-correctable errors observed during any real SEU testing.</a:t>
            </a:r>
          </a:p>
          <a:p>
            <a:pPr algn="l"/>
            <a:r>
              <a:rPr lang="en-GB" dirty="0" smtClean="0"/>
              <a:t>- Very unlikely that any redundancy schemes would improve reliability. </a:t>
            </a:r>
            <a:br>
              <a:rPr lang="en-GB" dirty="0" smtClean="0"/>
            </a:br>
            <a:r>
              <a:rPr lang="en-GB" dirty="0" smtClean="0"/>
              <a:t>- ECC corrects a value as it is read so consider writing back ROM contents. </a:t>
            </a:r>
          </a:p>
        </p:txBody>
      </p:sp>
      <p:sp>
        <p:nvSpPr>
          <p:cNvPr id="52" name="TextBox 142"/>
          <p:cNvSpPr txBox="1">
            <a:spLocks noChangeArrowheads="1"/>
          </p:cNvSpPr>
          <p:nvPr/>
        </p:nvSpPr>
        <p:spPr bwMode="auto">
          <a:xfrm>
            <a:off x="185838" y="5221744"/>
            <a:ext cx="2927604" cy="369332"/>
          </a:xfrm>
          <a:prstGeom prst="rect">
            <a:avLst/>
          </a:prstGeom>
          <a:noFill/>
          <a:ln w="9525">
            <a:noFill/>
            <a:miter lim="800000"/>
            <a:headEnd/>
            <a:tailEnd/>
          </a:ln>
        </p:spPr>
        <p:txBody>
          <a:bodyPr wrap="square">
            <a:spAutoFit/>
          </a:bodyPr>
          <a:lstStyle/>
          <a:p>
            <a:pPr algn="l"/>
            <a:r>
              <a:rPr lang="en-GB" dirty="0" smtClean="0"/>
              <a:t>Key Observations</a:t>
            </a:r>
          </a:p>
        </p:txBody>
      </p:sp>
      <p:sp>
        <p:nvSpPr>
          <p:cNvPr id="54" name="TextBox 142"/>
          <p:cNvSpPr txBox="1">
            <a:spLocks noChangeArrowheads="1"/>
          </p:cNvSpPr>
          <p:nvPr/>
        </p:nvSpPr>
        <p:spPr bwMode="auto">
          <a:xfrm>
            <a:off x="3134555" y="1646502"/>
            <a:ext cx="4241946" cy="1754326"/>
          </a:xfrm>
          <a:prstGeom prst="rect">
            <a:avLst/>
          </a:prstGeom>
          <a:noFill/>
          <a:ln w="9525">
            <a:noFill/>
            <a:miter lim="800000"/>
            <a:headEnd/>
            <a:tailEnd/>
          </a:ln>
        </p:spPr>
        <p:txBody>
          <a:bodyPr wrap="square">
            <a:spAutoFit/>
          </a:bodyPr>
          <a:lstStyle/>
          <a:p>
            <a:pPr algn="l"/>
            <a:r>
              <a:rPr lang="en-GB" dirty="0" smtClean="0"/>
              <a:t>BRAM has multiple applications…</a:t>
            </a:r>
            <a:br>
              <a:rPr lang="en-GB" dirty="0" smtClean="0"/>
            </a:br>
            <a:r>
              <a:rPr lang="en-GB" dirty="0" smtClean="0"/>
              <a:t>    Data and sample storage (RAM)</a:t>
            </a:r>
            <a:br>
              <a:rPr lang="en-GB" dirty="0" smtClean="0"/>
            </a:br>
            <a:r>
              <a:rPr lang="en-GB" dirty="0" smtClean="0"/>
              <a:t>    Data buffers (e.g. FIFO mode)</a:t>
            </a:r>
            <a:br>
              <a:rPr lang="en-GB" dirty="0" smtClean="0"/>
            </a:br>
            <a:r>
              <a:rPr lang="en-GB" dirty="0" smtClean="0"/>
              <a:t>    Program memory (ROM)</a:t>
            </a:r>
            <a:br>
              <a:rPr lang="en-GB" dirty="0" smtClean="0"/>
            </a:br>
            <a:r>
              <a:rPr lang="en-GB" dirty="0" smtClean="0"/>
              <a:t>    Coefficients and Tables (ROM)</a:t>
            </a:r>
            <a:br>
              <a:rPr lang="en-GB" dirty="0" smtClean="0"/>
            </a:br>
            <a:r>
              <a:rPr lang="en-GB" dirty="0" smtClean="0"/>
              <a:t>    State Machines (ROM) </a:t>
            </a:r>
          </a:p>
        </p:txBody>
      </p:sp>
      <p:grpSp>
        <p:nvGrpSpPr>
          <p:cNvPr id="78" name="Group 77"/>
          <p:cNvGrpSpPr/>
          <p:nvPr/>
        </p:nvGrpSpPr>
        <p:grpSpPr>
          <a:xfrm>
            <a:off x="263674" y="925851"/>
            <a:ext cx="2171232" cy="2443610"/>
            <a:chOff x="6691781" y="3193963"/>
            <a:chExt cx="2299379" cy="2588160"/>
          </a:xfrm>
        </p:grpSpPr>
        <p:sp>
          <p:nvSpPr>
            <p:cNvPr id="79" name="Rectangle 78"/>
            <p:cNvSpPr/>
            <p:nvPr/>
          </p:nvSpPr>
          <p:spPr bwMode="auto">
            <a:xfrm rot="5400000">
              <a:off x="6691788" y="52072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0" name="Rectangle 79"/>
            <p:cNvSpPr/>
            <p:nvPr/>
          </p:nvSpPr>
          <p:spPr bwMode="auto">
            <a:xfrm rot="5400000">
              <a:off x="6691788" y="46324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1" name="Rectangle 80"/>
            <p:cNvSpPr/>
            <p:nvPr/>
          </p:nvSpPr>
          <p:spPr bwMode="auto">
            <a:xfrm rot="5400000">
              <a:off x="6691787" y="40568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2" name="Rectangle 81"/>
            <p:cNvSpPr/>
            <p:nvPr/>
          </p:nvSpPr>
          <p:spPr bwMode="auto">
            <a:xfrm rot="5400000">
              <a:off x="6691787" y="348116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3" name="Rectangle 82"/>
            <p:cNvSpPr/>
            <p:nvPr/>
          </p:nvSpPr>
          <p:spPr bwMode="auto">
            <a:xfrm rot="5400000">
              <a:off x="6835606" y="3050143"/>
              <a:ext cx="287205"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4" name="Rectangle 83"/>
            <p:cNvSpPr/>
            <p:nvPr/>
          </p:nvSpPr>
          <p:spPr bwMode="auto">
            <a:xfrm rot="5400000">
              <a:off x="7266631"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5" name="Rectangle 84"/>
            <p:cNvSpPr/>
            <p:nvPr/>
          </p:nvSpPr>
          <p:spPr bwMode="auto">
            <a:xfrm rot="5400000">
              <a:off x="7266631"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6" name="Rectangle 85"/>
            <p:cNvSpPr/>
            <p:nvPr/>
          </p:nvSpPr>
          <p:spPr bwMode="auto">
            <a:xfrm rot="5400000">
              <a:off x="7266630"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7" name="Rectangle 86"/>
            <p:cNvSpPr/>
            <p:nvPr/>
          </p:nvSpPr>
          <p:spPr bwMode="auto">
            <a:xfrm rot="5400000">
              <a:off x="7266630"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8" name="Rectangle 87"/>
            <p:cNvSpPr/>
            <p:nvPr/>
          </p:nvSpPr>
          <p:spPr bwMode="auto">
            <a:xfrm rot="5400000">
              <a:off x="7841473"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9" name="Rectangle 88"/>
            <p:cNvSpPr/>
            <p:nvPr/>
          </p:nvSpPr>
          <p:spPr bwMode="auto">
            <a:xfrm rot="5400000">
              <a:off x="7841473"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0" name="Rectangle 89"/>
            <p:cNvSpPr/>
            <p:nvPr/>
          </p:nvSpPr>
          <p:spPr bwMode="auto">
            <a:xfrm rot="5400000">
              <a:off x="7841472"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1" name="Rectangle 90"/>
            <p:cNvSpPr/>
            <p:nvPr/>
          </p:nvSpPr>
          <p:spPr bwMode="auto">
            <a:xfrm rot="5400000">
              <a:off x="7841472"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2" name="Rectangle 91"/>
            <p:cNvSpPr/>
            <p:nvPr/>
          </p:nvSpPr>
          <p:spPr bwMode="auto">
            <a:xfrm rot="5400000">
              <a:off x="8416316"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3" name="Rectangle 92"/>
            <p:cNvSpPr/>
            <p:nvPr/>
          </p:nvSpPr>
          <p:spPr bwMode="auto">
            <a:xfrm rot="5400000">
              <a:off x="8416316"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4" name="Rectangle 93"/>
            <p:cNvSpPr/>
            <p:nvPr/>
          </p:nvSpPr>
          <p:spPr bwMode="auto">
            <a:xfrm rot="5400000">
              <a:off x="8416315"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5" name="Rectangle 94"/>
            <p:cNvSpPr/>
            <p:nvPr/>
          </p:nvSpPr>
          <p:spPr bwMode="auto">
            <a:xfrm rot="5400000">
              <a:off x="8416315"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6" name="Rectangle 95"/>
            <p:cNvSpPr/>
            <p:nvPr/>
          </p:nvSpPr>
          <p:spPr bwMode="auto">
            <a:xfrm rot="5400000">
              <a:off x="6691783" y="5206098"/>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7" name="Rectangle 96"/>
            <p:cNvSpPr/>
            <p:nvPr/>
          </p:nvSpPr>
          <p:spPr bwMode="auto">
            <a:xfrm rot="5400000">
              <a:off x="6691783" y="4631253"/>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8" name="Rectangle 97"/>
            <p:cNvSpPr/>
            <p:nvPr/>
          </p:nvSpPr>
          <p:spPr bwMode="auto">
            <a:xfrm rot="5400000">
              <a:off x="6691782" y="4055622"/>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9" name="Rectangle 98"/>
            <p:cNvSpPr/>
            <p:nvPr/>
          </p:nvSpPr>
          <p:spPr bwMode="auto">
            <a:xfrm rot="5400000">
              <a:off x="7266626" y="5206099"/>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0" name="Rectangle 99"/>
            <p:cNvSpPr/>
            <p:nvPr/>
          </p:nvSpPr>
          <p:spPr bwMode="auto">
            <a:xfrm rot="5400000">
              <a:off x="7266626" y="4631254"/>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1" name="Rectangle 100"/>
            <p:cNvSpPr/>
            <p:nvPr/>
          </p:nvSpPr>
          <p:spPr bwMode="auto">
            <a:xfrm rot="5400000">
              <a:off x="7266625" y="4055623"/>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2" name="Rectangle 101"/>
            <p:cNvSpPr/>
            <p:nvPr/>
          </p:nvSpPr>
          <p:spPr bwMode="auto">
            <a:xfrm rot="5400000">
              <a:off x="7841468" y="5205706"/>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3" name="Rectangle 102"/>
            <p:cNvSpPr/>
            <p:nvPr/>
          </p:nvSpPr>
          <p:spPr bwMode="auto">
            <a:xfrm rot="5400000">
              <a:off x="7841468" y="4630861"/>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4" name="Rectangle 103"/>
            <p:cNvSpPr/>
            <p:nvPr/>
          </p:nvSpPr>
          <p:spPr bwMode="auto">
            <a:xfrm rot="5400000">
              <a:off x="7841467" y="4055230"/>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5" name="Rectangle 104"/>
            <p:cNvSpPr/>
            <p:nvPr/>
          </p:nvSpPr>
          <p:spPr bwMode="auto">
            <a:xfrm rot="5400000">
              <a:off x="8416311" y="5205707"/>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6" name="Rectangle 105"/>
            <p:cNvSpPr/>
            <p:nvPr/>
          </p:nvSpPr>
          <p:spPr bwMode="auto">
            <a:xfrm rot="5400000">
              <a:off x="8416311" y="4630862"/>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7" name="Rectangle 106"/>
            <p:cNvSpPr/>
            <p:nvPr/>
          </p:nvSpPr>
          <p:spPr bwMode="auto">
            <a:xfrm rot="5400000">
              <a:off x="8416310" y="4055231"/>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8" name="TextBox 142"/>
            <p:cNvSpPr txBox="1">
              <a:spLocks noChangeArrowheads="1"/>
            </p:cNvSpPr>
            <p:nvPr/>
          </p:nvSpPr>
          <p:spPr bwMode="auto">
            <a:xfrm>
              <a:off x="7266626" y="4450811"/>
              <a:ext cx="1379131" cy="684564"/>
            </a:xfrm>
            <a:prstGeom prst="rect">
              <a:avLst/>
            </a:prstGeom>
            <a:solidFill>
              <a:schemeClr val="bg1"/>
            </a:solidFill>
            <a:ln w="9525">
              <a:noFill/>
              <a:miter lim="800000"/>
              <a:headEnd/>
              <a:tailEnd/>
            </a:ln>
          </p:spPr>
          <p:txBody>
            <a:bodyPr wrap="square">
              <a:spAutoFit/>
            </a:bodyPr>
            <a:lstStyle/>
            <a:p>
              <a:r>
                <a:rPr lang="en-GB" dirty="0" smtClean="0"/>
                <a:t>12Mb of used RAM</a:t>
              </a:r>
            </a:p>
          </p:txBody>
        </p:sp>
      </p:grpSp>
      <p:sp>
        <p:nvSpPr>
          <p:cNvPr id="109" name="TextBox 142"/>
          <p:cNvSpPr txBox="1">
            <a:spLocks noChangeArrowheads="1"/>
          </p:cNvSpPr>
          <p:nvPr/>
        </p:nvSpPr>
        <p:spPr bwMode="auto">
          <a:xfrm>
            <a:off x="898494" y="874453"/>
            <a:ext cx="901595" cy="307777"/>
          </a:xfrm>
          <a:prstGeom prst="rect">
            <a:avLst/>
          </a:prstGeom>
          <a:noFill/>
          <a:ln w="9525">
            <a:noFill/>
            <a:miter lim="800000"/>
            <a:headEnd/>
            <a:tailEnd/>
          </a:ln>
        </p:spPr>
        <p:txBody>
          <a:bodyPr wrap="square">
            <a:spAutoFit/>
          </a:bodyPr>
          <a:lstStyle/>
          <a:p>
            <a:pPr algn="l"/>
            <a:r>
              <a:rPr lang="en-GB" sz="1400" dirty="0" smtClean="0"/>
              <a:t>7-Series</a:t>
            </a:r>
          </a:p>
        </p:txBody>
      </p:sp>
      <p:grpSp>
        <p:nvGrpSpPr>
          <p:cNvPr id="191" name="Group 190"/>
          <p:cNvGrpSpPr/>
          <p:nvPr/>
        </p:nvGrpSpPr>
        <p:grpSpPr>
          <a:xfrm>
            <a:off x="7933072" y="2174995"/>
            <a:ext cx="874173" cy="892054"/>
            <a:chOff x="6691783" y="3338513"/>
            <a:chExt cx="2171232" cy="2443609"/>
          </a:xfrm>
        </p:grpSpPr>
        <p:sp>
          <p:nvSpPr>
            <p:cNvPr id="192" name="Rectangle 191"/>
            <p:cNvSpPr/>
            <p:nvPr/>
          </p:nvSpPr>
          <p:spPr bwMode="auto">
            <a:xfrm rot="5400000">
              <a:off x="6691823" y="523934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3" name="Rectangle 192"/>
            <p:cNvSpPr/>
            <p:nvPr/>
          </p:nvSpPr>
          <p:spPr bwMode="auto">
            <a:xfrm rot="5400000">
              <a:off x="6691823" y="469660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4" name="Rectangle 193"/>
            <p:cNvSpPr/>
            <p:nvPr/>
          </p:nvSpPr>
          <p:spPr bwMode="auto">
            <a:xfrm rot="5400000">
              <a:off x="6691822" y="415312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5" name="Rectangle 194"/>
            <p:cNvSpPr/>
            <p:nvPr/>
          </p:nvSpPr>
          <p:spPr bwMode="auto">
            <a:xfrm rot="5400000">
              <a:off x="6691822" y="360964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6" name="Rectangle 195"/>
            <p:cNvSpPr/>
            <p:nvPr/>
          </p:nvSpPr>
          <p:spPr bwMode="auto">
            <a:xfrm rot="5400000">
              <a:off x="6827609" y="3202691"/>
              <a:ext cx="271164"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7" name="Rectangle 196"/>
            <p:cNvSpPr/>
            <p:nvPr/>
          </p:nvSpPr>
          <p:spPr bwMode="auto">
            <a:xfrm rot="5400000">
              <a:off x="7234629" y="523934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8" name="Rectangle 197"/>
            <p:cNvSpPr/>
            <p:nvPr/>
          </p:nvSpPr>
          <p:spPr bwMode="auto">
            <a:xfrm rot="5400000">
              <a:off x="7234629" y="469660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9" name="Rectangle 198"/>
            <p:cNvSpPr/>
            <p:nvPr/>
          </p:nvSpPr>
          <p:spPr bwMode="auto">
            <a:xfrm rot="5400000">
              <a:off x="7234628" y="415312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0" name="Rectangle 199"/>
            <p:cNvSpPr/>
            <p:nvPr/>
          </p:nvSpPr>
          <p:spPr bwMode="auto">
            <a:xfrm rot="5400000">
              <a:off x="7234628" y="360964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1" name="Rectangle 200"/>
            <p:cNvSpPr/>
            <p:nvPr/>
          </p:nvSpPr>
          <p:spPr bwMode="auto">
            <a:xfrm rot="5400000">
              <a:off x="7777435" y="523897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2" name="Rectangle 201"/>
            <p:cNvSpPr/>
            <p:nvPr/>
          </p:nvSpPr>
          <p:spPr bwMode="auto">
            <a:xfrm rot="5400000">
              <a:off x="7777435" y="469623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3" name="Rectangle 202"/>
            <p:cNvSpPr/>
            <p:nvPr/>
          </p:nvSpPr>
          <p:spPr bwMode="auto">
            <a:xfrm rot="5400000">
              <a:off x="7777434" y="415275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4" name="Rectangle 203"/>
            <p:cNvSpPr/>
            <p:nvPr/>
          </p:nvSpPr>
          <p:spPr bwMode="auto">
            <a:xfrm rot="5400000">
              <a:off x="7777434" y="360927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5" name="Rectangle 204"/>
            <p:cNvSpPr/>
            <p:nvPr/>
          </p:nvSpPr>
          <p:spPr bwMode="auto">
            <a:xfrm rot="5400000">
              <a:off x="8320241" y="523897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6" name="Rectangle 205"/>
            <p:cNvSpPr/>
            <p:nvPr/>
          </p:nvSpPr>
          <p:spPr bwMode="auto">
            <a:xfrm rot="5400000">
              <a:off x="8320241" y="469623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7" name="Rectangle 206"/>
            <p:cNvSpPr/>
            <p:nvPr/>
          </p:nvSpPr>
          <p:spPr bwMode="auto">
            <a:xfrm rot="5400000">
              <a:off x="8320240" y="415275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8" name="Rectangle 207"/>
            <p:cNvSpPr/>
            <p:nvPr/>
          </p:nvSpPr>
          <p:spPr bwMode="auto">
            <a:xfrm rot="5400000">
              <a:off x="8320240" y="360927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9" name="Rectangle 208"/>
            <p:cNvSpPr/>
            <p:nvPr/>
          </p:nvSpPr>
          <p:spPr bwMode="auto">
            <a:xfrm rot="5400000">
              <a:off x="6691818" y="523823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0" name="Rectangle 209"/>
            <p:cNvSpPr/>
            <p:nvPr/>
          </p:nvSpPr>
          <p:spPr bwMode="auto">
            <a:xfrm rot="5400000">
              <a:off x="6691818" y="469549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1" name="Rectangle 210"/>
            <p:cNvSpPr/>
            <p:nvPr/>
          </p:nvSpPr>
          <p:spPr bwMode="auto">
            <a:xfrm rot="5400000">
              <a:off x="6691817" y="415201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2" name="Rectangle 211"/>
            <p:cNvSpPr/>
            <p:nvPr/>
          </p:nvSpPr>
          <p:spPr bwMode="auto">
            <a:xfrm rot="5400000">
              <a:off x="7234625" y="523823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3" name="Rectangle 212"/>
            <p:cNvSpPr/>
            <p:nvPr/>
          </p:nvSpPr>
          <p:spPr bwMode="auto">
            <a:xfrm rot="5400000">
              <a:off x="7234625" y="469549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4" name="Rectangle 213"/>
            <p:cNvSpPr/>
            <p:nvPr/>
          </p:nvSpPr>
          <p:spPr bwMode="auto">
            <a:xfrm rot="5400000">
              <a:off x="7234624" y="415201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5" name="Rectangle 214"/>
            <p:cNvSpPr/>
            <p:nvPr/>
          </p:nvSpPr>
          <p:spPr bwMode="auto">
            <a:xfrm rot="5400000">
              <a:off x="7777430" y="523786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6" name="Rectangle 215"/>
            <p:cNvSpPr/>
            <p:nvPr/>
          </p:nvSpPr>
          <p:spPr bwMode="auto">
            <a:xfrm rot="5400000">
              <a:off x="7777430" y="469512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7" name="Rectangle 216"/>
            <p:cNvSpPr/>
            <p:nvPr/>
          </p:nvSpPr>
          <p:spPr bwMode="auto">
            <a:xfrm rot="5400000">
              <a:off x="7777429"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8" name="Rectangle 217"/>
            <p:cNvSpPr/>
            <p:nvPr/>
          </p:nvSpPr>
          <p:spPr bwMode="auto">
            <a:xfrm rot="5400000">
              <a:off x="8320236" y="523786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9" name="Rectangle 218"/>
            <p:cNvSpPr/>
            <p:nvPr/>
          </p:nvSpPr>
          <p:spPr bwMode="auto">
            <a:xfrm rot="5400000">
              <a:off x="8320236" y="469512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0" name="Rectangle 219"/>
            <p:cNvSpPr/>
            <p:nvPr/>
          </p:nvSpPr>
          <p:spPr bwMode="auto">
            <a:xfrm rot="5400000">
              <a:off x="8320235"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sp>
        <p:nvSpPr>
          <p:cNvPr id="221" name="TextBox 142"/>
          <p:cNvSpPr txBox="1">
            <a:spLocks noChangeArrowheads="1"/>
          </p:cNvSpPr>
          <p:nvPr/>
        </p:nvSpPr>
        <p:spPr bwMode="auto">
          <a:xfrm>
            <a:off x="7202182" y="1819168"/>
            <a:ext cx="2117407" cy="307777"/>
          </a:xfrm>
          <a:prstGeom prst="rect">
            <a:avLst/>
          </a:prstGeom>
          <a:solidFill>
            <a:schemeClr val="bg1"/>
          </a:solidFill>
          <a:ln w="9525">
            <a:noFill/>
            <a:miter lim="800000"/>
            <a:headEnd/>
            <a:tailEnd/>
          </a:ln>
        </p:spPr>
        <p:txBody>
          <a:bodyPr wrap="square">
            <a:spAutoFit/>
          </a:bodyPr>
          <a:lstStyle/>
          <a:p>
            <a:r>
              <a:rPr lang="en-GB" sz="1400" dirty="0" smtClean="0"/>
              <a:t>16nm </a:t>
            </a:r>
            <a:r>
              <a:rPr lang="en-GB" sz="1400" dirty="0" err="1" smtClean="0"/>
              <a:t>UltraScale</a:t>
            </a:r>
            <a:r>
              <a:rPr lang="en-GB" sz="1400" dirty="0" smtClean="0"/>
              <a:t>+</a:t>
            </a:r>
          </a:p>
        </p:txBody>
      </p:sp>
    </p:spTree>
    <p:extLst>
      <p:ext uri="{BB962C8B-B14F-4D97-AF65-F5344CB8AC3E}">
        <p14:creationId xmlns:p14="http://schemas.microsoft.com/office/powerpoint/2010/main" val="3364550216"/>
      </p:ext>
    </p:extLst>
  </p:cSld>
  <p:clrMapOvr>
    <a:masterClrMapping/>
  </p:clrMapOvr>
  <p:transition>
    <p:fad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61272" y="271265"/>
            <a:ext cx="8229600" cy="540948"/>
          </a:xfrm>
        </p:spPr>
        <p:txBody>
          <a:bodyPr/>
          <a:lstStyle/>
          <a:p>
            <a:r>
              <a:rPr lang="en-US" dirty="0" smtClean="0"/>
              <a:t>Upsets in Configuration</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44</a:t>
            </a:fld>
            <a:endParaRPr lang="en-US" dirty="0" smtClean="0"/>
          </a:p>
        </p:txBody>
      </p:sp>
      <p:sp>
        <p:nvSpPr>
          <p:cNvPr id="6" name="TextBox 142"/>
          <p:cNvSpPr txBox="1">
            <a:spLocks noChangeArrowheads="1"/>
          </p:cNvSpPr>
          <p:nvPr/>
        </p:nvSpPr>
        <p:spPr bwMode="auto">
          <a:xfrm>
            <a:off x="218481" y="5787223"/>
            <a:ext cx="8814307" cy="646331"/>
          </a:xfrm>
          <a:prstGeom prst="rect">
            <a:avLst/>
          </a:prstGeom>
          <a:noFill/>
          <a:ln w="9525">
            <a:noFill/>
            <a:miter lim="800000"/>
            <a:headEnd/>
            <a:tailEnd/>
          </a:ln>
        </p:spPr>
        <p:txBody>
          <a:bodyPr wrap="square">
            <a:spAutoFit/>
          </a:bodyPr>
          <a:lstStyle/>
          <a:p>
            <a:pPr algn="l"/>
            <a:r>
              <a:rPr lang="en-GB" dirty="0" smtClean="0"/>
              <a:t>Built-in error detection and correction means that the vast majority of upsets only result in a </a:t>
            </a:r>
            <a:r>
              <a:rPr lang="en-GB" i="1" dirty="0" smtClean="0"/>
              <a:t>temporary</a:t>
            </a:r>
            <a:r>
              <a:rPr lang="en-GB" dirty="0" smtClean="0"/>
              <a:t> soft error (e.g. </a:t>
            </a:r>
            <a:r>
              <a:rPr lang="en-GB" dirty="0" smtClean="0">
                <a:solidFill>
                  <a:srgbClr val="000000"/>
                </a:solidFill>
              </a:rPr>
              <a:t>4.6ms </a:t>
            </a:r>
            <a:r>
              <a:rPr lang="en-GB" dirty="0">
                <a:solidFill>
                  <a:srgbClr val="000000"/>
                </a:solidFill>
              </a:rPr>
              <a:t>to </a:t>
            </a:r>
            <a:r>
              <a:rPr lang="en-GB" dirty="0" smtClean="0">
                <a:solidFill>
                  <a:srgbClr val="000000"/>
                </a:solidFill>
              </a:rPr>
              <a:t>70.7ms in 7-Series)</a:t>
            </a:r>
            <a:r>
              <a:rPr lang="en-GB" dirty="0" smtClean="0"/>
              <a:t>.</a:t>
            </a:r>
            <a:endParaRPr lang="en-US" sz="1800" dirty="0"/>
          </a:p>
        </p:txBody>
      </p:sp>
      <p:sp>
        <p:nvSpPr>
          <p:cNvPr id="7" name="Rectangle 6"/>
          <p:cNvSpPr/>
          <p:nvPr/>
        </p:nvSpPr>
        <p:spPr bwMode="auto">
          <a:xfrm rot="5400000">
            <a:off x="225564" y="5011969"/>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 name="Rectangle 7"/>
          <p:cNvSpPr/>
          <p:nvPr/>
        </p:nvSpPr>
        <p:spPr bwMode="auto">
          <a:xfrm rot="5400000">
            <a:off x="225564" y="443712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 name="Rectangle 9"/>
          <p:cNvSpPr/>
          <p:nvPr/>
        </p:nvSpPr>
        <p:spPr bwMode="auto">
          <a:xfrm rot="5400000">
            <a:off x="225563" y="386149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 name="Rectangle 11"/>
          <p:cNvSpPr/>
          <p:nvPr/>
        </p:nvSpPr>
        <p:spPr bwMode="auto">
          <a:xfrm rot="5400000">
            <a:off x="225563" y="328586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 name="Rectangle 12"/>
          <p:cNvSpPr/>
          <p:nvPr/>
        </p:nvSpPr>
        <p:spPr bwMode="auto">
          <a:xfrm rot="5400000">
            <a:off x="225563" y="271101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 name="Rectangle 13"/>
          <p:cNvSpPr/>
          <p:nvPr/>
        </p:nvSpPr>
        <p:spPr bwMode="auto">
          <a:xfrm rot="5400000">
            <a:off x="225562" y="21353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 name="Rectangle 14"/>
          <p:cNvSpPr/>
          <p:nvPr/>
        </p:nvSpPr>
        <p:spPr bwMode="auto">
          <a:xfrm rot="5400000">
            <a:off x="225562" y="156014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 name="Rectangle 15"/>
          <p:cNvSpPr/>
          <p:nvPr/>
        </p:nvSpPr>
        <p:spPr bwMode="auto">
          <a:xfrm rot="5400000">
            <a:off x="800407" y="5011970"/>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 name="Rectangle 16"/>
          <p:cNvSpPr/>
          <p:nvPr/>
        </p:nvSpPr>
        <p:spPr bwMode="auto">
          <a:xfrm rot="5400000">
            <a:off x="800407" y="443712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 name="Rectangle 17"/>
          <p:cNvSpPr/>
          <p:nvPr/>
        </p:nvSpPr>
        <p:spPr bwMode="auto">
          <a:xfrm rot="5400000">
            <a:off x="800406" y="386149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 name="Rectangle 18"/>
          <p:cNvSpPr/>
          <p:nvPr/>
        </p:nvSpPr>
        <p:spPr bwMode="auto">
          <a:xfrm rot="5400000">
            <a:off x="800406" y="328586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 name="Rectangle 19"/>
          <p:cNvSpPr/>
          <p:nvPr/>
        </p:nvSpPr>
        <p:spPr bwMode="auto">
          <a:xfrm rot="5400000">
            <a:off x="800406" y="271101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 name="Rectangle 20"/>
          <p:cNvSpPr/>
          <p:nvPr/>
        </p:nvSpPr>
        <p:spPr bwMode="auto">
          <a:xfrm rot="5400000">
            <a:off x="800405" y="21353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 name="Rectangle 21"/>
          <p:cNvSpPr/>
          <p:nvPr/>
        </p:nvSpPr>
        <p:spPr bwMode="auto">
          <a:xfrm rot="5400000">
            <a:off x="800405" y="156014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 name="Rectangle 22"/>
          <p:cNvSpPr/>
          <p:nvPr/>
        </p:nvSpPr>
        <p:spPr bwMode="auto">
          <a:xfrm rot="5400000">
            <a:off x="1375249" y="5011577"/>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 name="Rectangle 23"/>
          <p:cNvSpPr/>
          <p:nvPr/>
        </p:nvSpPr>
        <p:spPr bwMode="auto">
          <a:xfrm rot="5400000">
            <a:off x="1375249" y="44367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 name="Rectangle 24"/>
          <p:cNvSpPr/>
          <p:nvPr/>
        </p:nvSpPr>
        <p:spPr bwMode="auto">
          <a:xfrm rot="5400000">
            <a:off x="1375248" y="38611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 name="Rectangle 25"/>
          <p:cNvSpPr/>
          <p:nvPr/>
        </p:nvSpPr>
        <p:spPr bwMode="auto">
          <a:xfrm rot="5400000">
            <a:off x="1375248" y="328546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 name="Rectangle 26"/>
          <p:cNvSpPr/>
          <p:nvPr/>
        </p:nvSpPr>
        <p:spPr bwMode="auto">
          <a:xfrm rot="5400000">
            <a:off x="1375248" y="271062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 name="Rectangle 27"/>
          <p:cNvSpPr/>
          <p:nvPr/>
        </p:nvSpPr>
        <p:spPr bwMode="auto">
          <a:xfrm rot="5400000">
            <a:off x="1375247" y="213499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9" name="Rectangle 28"/>
          <p:cNvSpPr/>
          <p:nvPr/>
        </p:nvSpPr>
        <p:spPr bwMode="auto">
          <a:xfrm rot="5400000">
            <a:off x="1375247" y="155975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0" name="Rectangle 29"/>
          <p:cNvSpPr/>
          <p:nvPr/>
        </p:nvSpPr>
        <p:spPr bwMode="auto">
          <a:xfrm rot="5400000">
            <a:off x="1950092" y="5011578"/>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1" name="Rectangle 30"/>
          <p:cNvSpPr/>
          <p:nvPr/>
        </p:nvSpPr>
        <p:spPr bwMode="auto">
          <a:xfrm rot="5400000">
            <a:off x="1950092" y="44367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2" name="Rectangle 31"/>
          <p:cNvSpPr/>
          <p:nvPr/>
        </p:nvSpPr>
        <p:spPr bwMode="auto">
          <a:xfrm rot="5400000">
            <a:off x="1950091" y="38611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3" name="Rectangle 32"/>
          <p:cNvSpPr/>
          <p:nvPr/>
        </p:nvSpPr>
        <p:spPr bwMode="auto">
          <a:xfrm rot="5400000">
            <a:off x="1950091" y="32854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4" name="Rectangle 33"/>
          <p:cNvSpPr/>
          <p:nvPr/>
        </p:nvSpPr>
        <p:spPr bwMode="auto">
          <a:xfrm rot="5400000">
            <a:off x="1950091" y="271062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5" name="Rectangle 34"/>
          <p:cNvSpPr/>
          <p:nvPr/>
        </p:nvSpPr>
        <p:spPr bwMode="auto">
          <a:xfrm rot="5400000">
            <a:off x="1950090" y="213499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6" name="Rectangle 35"/>
          <p:cNvSpPr/>
          <p:nvPr/>
        </p:nvSpPr>
        <p:spPr bwMode="auto">
          <a:xfrm rot="5400000">
            <a:off x="1950090" y="15597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 name="Rectangle 36"/>
          <p:cNvSpPr/>
          <p:nvPr/>
        </p:nvSpPr>
        <p:spPr bwMode="auto">
          <a:xfrm rot="5400000">
            <a:off x="2524932" y="501118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 name="Rectangle 37"/>
          <p:cNvSpPr/>
          <p:nvPr/>
        </p:nvSpPr>
        <p:spPr bwMode="auto">
          <a:xfrm rot="5400000">
            <a:off x="2524932" y="443633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 name="Rectangle 38"/>
          <p:cNvSpPr/>
          <p:nvPr/>
        </p:nvSpPr>
        <p:spPr bwMode="auto">
          <a:xfrm rot="5400000">
            <a:off x="2524931" y="386070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 name="Rectangle 39"/>
          <p:cNvSpPr/>
          <p:nvPr/>
        </p:nvSpPr>
        <p:spPr bwMode="auto">
          <a:xfrm rot="5400000">
            <a:off x="2524931" y="328507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 name="Rectangle 40"/>
          <p:cNvSpPr/>
          <p:nvPr/>
        </p:nvSpPr>
        <p:spPr bwMode="auto">
          <a:xfrm rot="5400000">
            <a:off x="2524931" y="271023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 name="Rectangle 41"/>
          <p:cNvSpPr/>
          <p:nvPr/>
        </p:nvSpPr>
        <p:spPr bwMode="auto">
          <a:xfrm rot="5400000">
            <a:off x="2524930" y="213460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 name="Rectangle 42"/>
          <p:cNvSpPr/>
          <p:nvPr/>
        </p:nvSpPr>
        <p:spPr bwMode="auto">
          <a:xfrm rot="5400000">
            <a:off x="2524930" y="155936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4" name="Rectangle 43"/>
          <p:cNvSpPr/>
          <p:nvPr/>
        </p:nvSpPr>
        <p:spPr bwMode="auto">
          <a:xfrm rot="5400000">
            <a:off x="3099775" y="50111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5" name="Rectangle 44"/>
          <p:cNvSpPr/>
          <p:nvPr/>
        </p:nvSpPr>
        <p:spPr bwMode="auto">
          <a:xfrm rot="5400000">
            <a:off x="3099775" y="44363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6" name="Rectangle 45"/>
          <p:cNvSpPr/>
          <p:nvPr/>
        </p:nvSpPr>
        <p:spPr bwMode="auto">
          <a:xfrm rot="5400000">
            <a:off x="3099774" y="38607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7" name="Rectangle 46"/>
          <p:cNvSpPr/>
          <p:nvPr/>
        </p:nvSpPr>
        <p:spPr bwMode="auto">
          <a:xfrm rot="5400000">
            <a:off x="3099774" y="32850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8" name="Rectangle 47"/>
          <p:cNvSpPr/>
          <p:nvPr/>
        </p:nvSpPr>
        <p:spPr bwMode="auto">
          <a:xfrm rot="5400000">
            <a:off x="3099774" y="27102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9" name="Rectangle 48"/>
          <p:cNvSpPr/>
          <p:nvPr/>
        </p:nvSpPr>
        <p:spPr bwMode="auto">
          <a:xfrm rot="5400000">
            <a:off x="3099773" y="21346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0" name="Rectangle 49"/>
          <p:cNvSpPr/>
          <p:nvPr/>
        </p:nvSpPr>
        <p:spPr bwMode="auto">
          <a:xfrm rot="5400000">
            <a:off x="3099773" y="155936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1" name="Rectangle 50"/>
          <p:cNvSpPr/>
          <p:nvPr/>
        </p:nvSpPr>
        <p:spPr bwMode="auto">
          <a:xfrm rot="5400000">
            <a:off x="3674617" y="501079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2" name="Rectangle 51"/>
          <p:cNvSpPr/>
          <p:nvPr/>
        </p:nvSpPr>
        <p:spPr bwMode="auto">
          <a:xfrm rot="5400000">
            <a:off x="3674617" y="443594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3" name="Rectangle 52"/>
          <p:cNvSpPr/>
          <p:nvPr/>
        </p:nvSpPr>
        <p:spPr bwMode="auto">
          <a:xfrm rot="5400000">
            <a:off x="3674616" y="386031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4" name="Rectangle 53"/>
          <p:cNvSpPr/>
          <p:nvPr/>
        </p:nvSpPr>
        <p:spPr bwMode="auto">
          <a:xfrm rot="5400000">
            <a:off x="3674616" y="328468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5" name="Rectangle 54"/>
          <p:cNvSpPr/>
          <p:nvPr/>
        </p:nvSpPr>
        <p:spPr bwMode="auto">
          <a:xfrm rot="5400000">
            <a:off x="3674616" y="270983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6" name="Rectangle 55"/>
          <p:cNvSpPr/>
          <p:nvPr/>
        </p:nvSpPr>
        <p:spPr bwMode="auto">
          <a:xfrm rot="5400000">
            <a:off x="3674615" y="213420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7" name="Rectangle 56"/>
          <p:cNvSpPr/>
          <p:nvPr/>
        </p:nvSpPr>
        <p:spPr bwMode="auto">
          <a:xfrm rot="5400000">
            <a:off x="3674615" y="15589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8" name="Rectangle 57"/>
          <p:cNvSpPr/>
          <p:nvPr/>
        </p:nvSpPr>
        <p:spPr bwMode="auto">
          <a:xfrm rot="5400000">
            <a:off x="4249460" y="501079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9" name="Rectangle 58"/>
          <p:cNvSpPr/>
          <p:nvPr/>
        </p:nvSpPr>
        <p:spPr bwMode="auto">
          <a:xfrm rot="5400000">
            <a:off x="4249460" y="443594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0" name="Rectangle 59"/>
          <p:cNvSpPr/>
          <p:nvPr/>
        </p:nvSpPr>
        <p:spPr bwMode="auto">
          <a:xfrm rot="5400000">
            <a:off x="4249459" y="386031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1" name="Rectangle 60"/>
          <p:cNvSpPr/>
          <p:nvPr/>
        </p:nvSpPr>
        <p:spPr bwMode="auto">
          <a:xfrm rot="5400000">
            <a:off x="4249459" y="32846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2" name="Rectangle 61"/>
          <p:cNvSpPr/>
          <p:nvPr/>
        </p:nvSpPr>
        <p:spPr bwMode="auto">
          <a:xfrm rot="5400000">
            <a:off x="4249459" y="27098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3" name="Rectangle 62"/>
          <p:cNvSpPr/>
          <p:nvPr/>
        </p:nvSpPr>
        <p:spPr bwMode="auto">
          <a:xfrm rot="5400000">
            <a:off x="4249458" y="21342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4" name="Rectangle 63"/>
          <p:cNvSpPr/>
          <p:nvPr/>
        </p:nvSpPr>
        <p:spPr bwMode="auto">
          <a:xfrm rot="5400000">
            <a:off x="4249458" y="155897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5" name="Rectangle 64"/>
          <p:cNvSpPr/>
          <p:nvPr/>
        </p:nvSpPr>
        <p:spPr bwMode="auto">
          <a:xfrm rot="5400000">
            <a:off x="4824294" y="501000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6" name="Rectangle 65"/>
          <p:cNvSpPr/>
          <p:nvPr/>
        </p:nvSpPr>
        <p:spPr bwMode="auto">
          <a:xfrm rot="5400000">
            <a:off x="4824294" y="443516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7" name="Rectangle 66"/>
          <p:cNvSpPr/>
          <p:nvPr/>
        </p:nvSpPr>
        <p:spPr bwMode="auto">
          <a:xfrm rot="5400000">
            <a:off x="4824293" y="385953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8" name="Rectangle 67"/>
          <p:cNvSpPr/>
          <p:nvPr/>
        </p:nvSpPr>
        <p:spPr bwMode="auto">
          <a:xfrm rot="5400000">
            <a:off x="4824293" y="328389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9" name="Rectangle 68"/>
          <p:cNvSpPr/>
          <p:nvPr/>
        </p:nvSpPr>
        <p:spPr bwMode="auto">
          <a:xfrm rot="5400000">
            <a:off x="4824293" y="270905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0" name="Rectangle 69"/>
          <p:cNvSpPr/>
          <p:nvPr/>
        </p:nvSpPr>
        <p:spPr bwMode="auto">
          <a:xfrm rot="5400000">
            <a:off x="4824292" y="213342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1" name="Rectangle 70"/>
          <p:cNvSpPr/>
          <p:nvPr/>
        </p:nvSpPr>
        <p:spPr bwMode="auto">
          <a:xfrm rot="5400000">
            <a:off x="4824292" y="155818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2" name="Rectangle 71"/>
          <p:cNvSpPr/>
          <p:nvPr/>
        </p:nvSpPr>
        <p:spPr bwMode="auto">
          <a:xfrm rot="5400000">
            <a:off x="5399136" y="500961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3" name="Rectangle 72"/>
          <p:cNvSpPr/>
          <p:nvPr/>
        </p:nvSpPr>
        <p:spPr bwMode="auto">
          <a:xfrm rot="5400000">
            <a:off x="5399136" y="443476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4" name="Rectangle 73"/>
          <p:cNvSpPr/>
          <p:nvPr/>
        </p:nvSpPr>
        <p:spPr bwMode="auto">
          <a:xfrm rot="5400000">
            <a:off x="5399135" y="385913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5" name="Rectangle 74"/>
          <p:cNvSpPr/>
          <p:nvPr/>
        </p:nvSpPr>
        <p:spPr bwMode="auto">
          <a:xfrm rot="5400000">
            <a:off x="5399135" y="328350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6" name="Rectangle 75"/>
          <p:cNvSpPr/>
          <p:nvPr/>
        </p:nvSpPr>
        <p:spPr bwMode="auto">
          <a:xfrm rot="5400000">
            <a:off x="5399135" y="270866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7" name="Rectangle 76"/>
          <p:cNvSpPr/>
          <p:nvPr/>
        </p:nvSpPr>
        <p:spPr bwMode="auto">
          <a:xfrm rot="5400000">
            <a:off x="5399134" y="213302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8" name="Rectangle 77"/>
          <p:cNvSpPr/>
          <p:nvPr/>
        </p:nvSpPr>
        <p:spPr bwMode="auto">
          <a:xfrm rot="5400000">
            <a:off x="5399134" y="155779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9" name="Rectangle 78"/>
          <p:cNvSpPr/>
          <p:nvPr/>
        </p:nvSpPr>
        <p:spPr bwMode="auto">
          <a:xfrm rot="5400000">
            <a:off x="5973979" y="500961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0" name="Rectangle 79"/>
          <p:cNvSpPr/>
          <p:nvPr/>
        </p:nvSpPr>
        <p:spPr bwMode="auto">
          <a:xfrm rot="5400000">
            <a:off x="5973979" y="443476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1" name="Rectangle 80"/>
          <p:cNvSpPr/>
          <p:nvPr/>
        </p:nvSpPr>
        <p:spPr bwMode="auto">
          <a:xfrm rot="5400000">
            <a:off x="5973978" y="385913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2" name="Rectangle 81"/>
          <p:cNvSpPr/>
          <p:nvPr/>
        </p:nvSpPr>
        <p:spPr bwMode="auto">
          <a:xfrm rot="5400000">
            <a:off x="5973978" y="328350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3" name="Rectangle 82"/>
          <p:cNvSpPr/>
          <p:nvPr/>
        </p:nvSpPr>
        <p:spPr bwMode="auto">
          <a:xfrm rot="5400000">
            <a:off x="5973978" y="270866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4" name="Rectangle 83"/>
          <p:cNvSpPr/>
          <p:nvPr/>
        </p:nvSpPr>
        <p:spPr bwMode="auto">
          <a:xfrm rot="5400000">
            <a:off x="6225503" y="2384556"/>
            <a:ext cx="71792"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8" name="Rectangle 117"/>
          <p:cNvSpPr/>
          <p:nvPr/>
        </p:nvSpPr>
        <p:spPr bwMode="auto">
          <a:xfrm rot="5400000">
            <a:off x="225559" y="443359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9" name="Rectangle 118"/>
          <p:cNvSpPr/>
          <p:nvPr/>
        </p:nvSpPr>
        <p:spPr bwMode="auto">
          <a:xfrm rot="5400000">
            <a:off x="225558" y="385795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0" name="Rectangle 119"/>
          <p:cNvSpPr/>
          <p:nvPr/>
        </p:nvSpPr>
        <p:spPr bwMode="auto">
          <a:xfrm rot="5400000">
            <a:off x="800402" y="443359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1" name="Rectangle 120"/>
          <p:cNvSpPr/>
          <p:nvPr/>
        </p:nvSpPr>
        <p:spPr bwMode="auto">
          <a:xfrm rot="5400000">
            <a:off x="800401" y="385796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2" name="Rectangle 121"/>
          <p:cNvSpPr/>
          <p:nvPr/>
        </p:nvSpPr>
        <p:spPr bwMode="auto">
          <a:xfrm rot="5400000">
            <a:off x="1375244" y="5008043"/>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3" name="Rectangle 122"/>
          <p:cNvSpPr/>
          <p:nvPr/>
        </p:nvSpPr>
        <p:spPr bwMode="auto">
          <a:xfrm rot="5400000">
            <a:off x="1375244" y="443319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4" name="Rectangle 123"/>
          <p:cNvSpPr/>
          <p:nvPr/>
        </p:nvSpPr>
        <p:spPr bwMode="auto">
          <a:xfrm rot="5400000">
            <a:off x="1375243" y="385756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5" name="Rectangle 124"/>
          <p:cNvSpPr/>
          <p:nvPr/>
        </p:nvSpPr>
        <p:spPr bwMode="auto">
          <a:xfrm rot="5400000">
            <a:off x="1950087" y="5008044"/>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6" name="Rectangle 125"/>
          <p:cNvSpPr/>
          <p:nvPr/>
        </p:nvSpPr>
        <p:spPr bwMode="auto">
          <a:xfrm rot="5400000">
            <a:off x="1950087" y="443319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7" name="Rectangle 126"/>
          <p:cNvSpPr/>
          <p:nvPr/>
        </p:nvSpPr>
        <p:spPr bwMode="auto">
          <a:xfrm rot="5400000">
            <a:off x="1950086" y="385756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8" name="Rectangle 127"/>
          <p:cNvSpPr/>
          <p:nvPr/>
        </p:nvSpPr>
        <p:spPr bwMode="auto">
          <a:xfrm rot="5400000">
            <a:off x="2524927" y="500765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9" name="Rectangle 128"/>
          <p:cNvSpPr/>
          <p:nvPr/>
        </p:nvSpPr>
        <p:spPr bwMode="auto">
          <a:xfrm rot="5400000">
            <a:off x="2524927" y="443280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0" name="Rectangle 129"/>
          <p:cNvSpPr/>
          <p:nvPr/>
        </p:nvSpPr>
        <p:spPr bwMode="auto">
          <a:xfrm rot="5400000">
            <a:off x="2524926" y="385717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1" name="Rectangle 130"/>
          <p:cNvSpPr/>
          <p:nvPr/>
        </p:nvSpPr>
        <p:spPr bwMode="auto">
          <a:xfrm rot="5400000">
            <a:off x="3099770" y="500765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2" name="Rectangle 131"/>
          <p:cNvSpPr/>
          <p:nvPr/>
        </p:nvSpPr>
        <p:spPr bwMode="auto">
          <a:xfrm rot="5400000">
            <a:off x="3099770" y="443280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3" name="Rectangle 132"/>
          <p:cNvSpPr/>
          <p:nvPr/>
        </p:nvSpPr>
        <p:spPr bwMode="auto">
          <a:xfrm rot="5400000">
            <a:off x="3099769" y="385717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4" name="Rectangle 133"/>
          <p:cNvSpPr/>
          <p:nvPr/>
        </p:nvSpPr>
        <p:spPr bwMode="auto">
          <a:xfrm rot="5400000">
            <a:off x="3674612" y="500725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5" name="Rectangle 134"/>
          <p:cNvSpPr/>
          <p:nvPr/>
        </p:nvSpPr>
        <p:spPr bwMode="auto">
          <a:xfrm rot="5400000">
            <a:off x="3674612" y="443241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6" name="Rectangle 135"/>
          <p:cNvSpPr/>
          <p:nvPr/>
        </p:nvSpPr>
        <p:spPr bwMode="auto">
          <a:xfrm rot="5400000">
            <a:off x="3674611" y="385678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7" name="Rectangle 136"/>
          <p:cNvSpPr/>
          <p:nvPr/>
        </p:nvSpPr>
        <p:spPr bwMode="auto">
          <a:xfrm rot="5400000">
            <a:off x="4249455" y="500725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8" name="Rectangle 137"/>
          <p:cNvSpPr/>
          <p:nvPr/>
        </p:nvSpPr>
        <p:spPr bwMode="auto">
          <a:xfrm rot="5400000">
            <a:off x="4249455" y="443241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9" name="Rectangle 138"/>
          <p:cNvSpPr/>
          <p:nvPr/>
        </p:nvSpPr>
        <p:spPr bwMode="auto">
          <a:xfrm rot="5400000">
            <a:off x="4249454" y="385678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0" name="Rectangle 139"/>
          <p:cNvSpPr/>
          <p:nvPr/>
        </p:nvSpPr>
        <p:spPr bwMode="auto">
          <a:xfrm rot="5400000">
            <a:off x="4824289" y="500647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1" name="Rectangle 140"/>
          <p:cNvSpPr/>
          <p:nvPr/>
        </p:nvSpPr>
        <p:spPr bwMode="auto">
          <a:xfrm rot="5400000">
            <a:off x="4824289" y="443162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2" name="Rectangle 141"/>
          <p:cNvSpPr/>
          <p:nvPr/>
        </p:nvSpPr>
        <p:spPr bwMode="auto">
          <a:xfrm rot="5400000">
            <a:off x="4824288" y="385599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3" name="Rectangle 142"/>
          <p:cNvSpPr/>
          <p:nvPr/>
        </p:nvSpPr>
        <p:spPr bwMode="auto">
          <a:xfrm rot="5400000">
            <a:off x="5399131" y="500607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4" name="Rectangle 143"/>
          <p:cNvSpPr/>
          <p:nvPr/>
        </p:nvSpPr>
        <p:spPr bwMode="auto">
          <a:xfrm rot="5400000">
            <a:off x="5399131" y="443123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5" name="Rectangle 144"/>
          <p:cNvSpPr/>
          <p:nvPr/>
        </p:nvSpPr>
        <p:spPr bwMode="auto">
          <a:xfrm rot="5400000">
            <a:off x="5399130" y="385560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6" name="TextBox 142"/>
          <p:cNvSpPr txBox="1">
            <a:spLocks noChangeArrowheads="1"/>
          </p:cNvSpPr>
          <p:nvPr/>
        </p:nvSpPr>
        <p:spPr bwMode="auto">
          <a:xfrm>
            <a:off x="1244873" y="3966607"/>
            <a:ext cx="3924814" cy="369332"/>
          </a:xfrm>
          <a:prstGeom prst="rect">
            <a:avLst/>
          </a:prstGeom>
          <a:solidFill>
            <a:schemeClr val="bg1"/>
          </a:solidFill>
          <a:ln w="9525">
            <a:noFill/>
            <a:miter lim="800000"/>
            <a:headEnd/>
            <a:tailEnd/>
          </a:ln>
        </p:spPr>
        <p:txBody>
          <a:bodyPr wrap="square">
            <a:spAutoFit/>
          </a:bodyPr>
          <a:lstStyle/>
          <a:p>
            <a:pPr algn="l"/>
            <a:r>
              <a:rPr lang="en-GB" dirty="0" smtClean="0"/>
              <a:t>30Mb of used or ‘Essential Bits’</a:t>
            </a:r>
            <a:endParaRPr lang="en-US" sz="1800" dirty="0"/>
          </a:p>
        </p:txBody>
      </p:sp>
      <p:sp>
        <p:nvSpPr>
          <p:cNvPr id="147" name="Rectangle 146"/>
          <p:cNvSpPr/>
          <p:nvPr/>
        </p:nvSpPr>
        <p:spPr bwMode="auto">
          <a:xfrm rot="5400000">
            <a:off x="2239881" y="2997745"/>
            <a:ext cx="574844" cy="4598730"/>
          </a:xfrm>
          <a:prstGeom prst="rect">
            <a:avLst/>
          </a:prstGeom>
          <a:gradFill>
            <a:gsLst>
              <a:gs pos="0">
                <a:schemeClr val="accent1">
                  <a:lumMod val="5000"/>
                  <a:lumOff val="95000"/>
                </a:schemeClr>
              </a:gs>
              <a:gs pos="100000">
                <a:schemeClr val="tx2">
                  <a:lumMod val="50000"/>
                </a:schemeClr>
              </a:gs>
              <a:gs pos="0">
                <a:schemeClr val="tx2">
                  <a:lumMod val="40000"/>
                  <a:lumOff val="60000"/>
                </a:schemeClr>
              </a:gs>
              <a:gs pos="100000">
                <a:schemeClr val="tx2">
                  <a:lumMod val="40000"/>
                  <a:lumOff val="60000"/>
                </a:schemeClr>
              </a:gs>
            </a:gsLst>
            <a:lin ang="5400000" scaled="1"/>
          </a:gra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48" name="Straight Connector 147"/>
          <p:cNvCxnSpPr/>
          <p:nvPr/>
        </p:nvCxnSpPr>
        <p:spPr bwMode="auto">
          <a:xfrm>
            <a:off x="800400" y="5006079"/>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49" name="Straight Connector 148"/>
          <p:cNvCxnSpPr/>
          <p:nvPr/>
        </p:nvCxnSpPr>
        <p:spPr bwMode="auto">
          <a:xfrm>
            <a:off x="1375242" y="5006079"/>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50" name="Straight Connector 149"/>
          <p:cNvCxnSpPr/>
          <p:nvPr/>
        </p:nvCxnSpPr>
        <p:spPr bwMode="auto">
          <a:xfrm>
            <a:off x="1950085" y="5006079"/>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51" name="Straight Connector 150"/>
          <p:cNvCxnSpPr/>
          <p:nvPr/>
        </p:nvCxnSpPr>
        <p:spPr bwMode="auto">
          <a:xfrm>
            <a:off x="2524925" y="5006079"/>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52" name="Straight Connector 151"/>
          <p:cNvCxnSpPr/>
          <p:nvPr/>
        </p:nvCxnSpPr>
        <p:spPr bwMode="auto">
          <a:xfrm>
            <a:off x="3099768" y="5006079"/>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53" name="Straight Connector 152"/>
          <p:cNvCxnSpPr/>
          <p:nvPr/>
        </p:nvCxnSpPr>
        <p:spPr bwMode="auto">
          <a:xfrm>
            <a:off x="3675316" y="5006079"/>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54" name="Straight Connector 153"/>
          <p:cNvCxnSpPr/>
          <p:nvPr/>
        </p:nvCxnSpPr>
        <p:spPr bwMode="auto">
          <a:xfrm>
            <a:off x="4249453" y="5006079"/>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sp>
        <p:nvSpPr>
          <p:cNvPr id="155" name="TextBox 142"/>
          <p:cNvSpPr txBox="1">
            <a:spLocks noChangeArrowheads="1"/>
          </p:cNvSpPr>
          <p:nvPr/>
        </p:nvSpPr>
        <p:spPr bwMode="auto">
          <a:xfrm>
            <a:off x="1026617" y="5105300"/>
            <a:ext cx="2586783" cy="369332"/>
          </a:xfrm>
          <a:prstGeom prst="rect">
            <a:avLst/>
          </a:prstGeom>
          <a:solidFill>
            <a:schemeClr val="bg1"/>
          </a:solidFill>
          <a:ln w="9525">
            <a:noFill/>
            <a:miter lim="800000"/>
            <a:headEnd/>
            <a:tailEnd/>
          </a:ln>
        </p:spPr>
        <p:txBody>
          <a:bodyPr wrap="square">
            <a:spAutoFit/>
          </a:bodyPr>
          <a:lstStyle/>
          <a:p>
            <a:pPr algn="l"/>
            <a:r>
              <a:rPr lang="en-GB" dirty="0" smtClean="0"/>
              <a:t>1-7Mb of ‘Critical Bits’</a:t>
            </a:r>
            <a:endParaRPr lang="en-US" sz="1800" dirty="0"/>
          </a:p>
        </p:txBody>
      </p:sp>
      <p:sp>
        <p:nvSpPr>
          <p:cNvPr id="156" name="TextBox 142"/>
          <p:cNvSpPr txBox="1">
            <a:spLocks noChangeArrowheads="1"/>
          </p:cNvSpPr>
          <p:nvPr/>
        </p:nvSpPr>
        <p:spPr bwMode="auto">
          <a:xfrm>
            <a:off x="225557" y="1212062"/>
            <a:ext cx="901595" cy="307777"/>
          </a:xfrm>
          <a:prstGeom prst="rect">
            <a:avLst/>
          </a:prstGeom>
          <a:noFill/>
          <a:ln w="9525">
            <a:noFill/>
            <a:miter lim="800000"/>
            <a:headEnd/>
            <a:tailEnd/>
          </a:ln>
        </p:spPr>
        <p:txBody>
          <a:bodyPr wrap="square">
            <a:spAutoFit/>
          </a:bodyPr>
          <a:lstStyle/>
          <a:p>
            <a:pPr algn="l"/>
            <a:r>
              <a:rPr lang="en-GB" sz="1400" dirty="0" smtClean="0"/>
              <a:t>7-Series</a:t>
            </a:r>
          </a:p>
        </p:txBody>
      </p:sp>
      <p:grpSp>
        <p:nvGrpSpPr>
          <p:cNvPr id="157" name="Group 156"/>
          <p:cNvGrpSpPr/>
          <p:nvPr/>
        </p:nvGrpSpPr>
        <p:grpSpPr>
          <a:xfrm>
            <a:off x="6433018" y="653344"/>
            <a:ext cx="2391947" cy="1391795"/>
            <a:chOff x="276889" y="1755064"/>
            <a:chExt cx="6323266" cy="4040899"/>
          </a:xfrm>
        </p:grpSpPr>
        <p:sp>
          <p:nvSpPr>
            <p:cNvPr id="158" name="Rectangle 157"/>
            <p:cNvSpPr/>
            <p:nvPr/>
          </p:nvSpPr>
          <p:spPr bwMode="auto">
            <a:xfrm rot="5400000">
              <a:off x="276896" y="5209241"/>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9" name="Rectangle 158"/>
            <p:cNvSpPr/>
            <p:nvPr/>
          </p:nvSpPr>
          <p:spPr bwMode="auto">
            <a:xfrm rot="5400000">
              <a:off x="276896" y="46343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0" name="Rectangle 159"/>
            <p:cNvSpPr/>
            <p:nvPr/>
          </p:nvSpPr>
          <p:spPr bwMode="auto">
            <a:xfrm rot="5400000">
              <a:off x="276895" y="40587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1" name="Rectangle 160"/>
            <p:cNvSpPr/>
            <p:nvPr/>
          </p:nvSpPr>
          <p:spPr bwMode="auto">
            <a:xfrm rot="5400000">
              <a:off x="276895" y="34831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2" name="Rectangle 161"/>
            <p:cNvSpPr/>
            <p:nvPr/>
          </p:nvSpPr>
          <p:spPr bwMode="auto">
            <a:xfrm rot="5400000">
              <a:off x="276895" y="29082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3" name="Rectangle 162"/>
            <p:cNvSpPr/>
            <p:nvPr/>
          </p:nvSpPr>
          <p:spPr bwMode="auto">
            <a:xfrm rot="5400000">
              <a:off x="276894" y="23326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4" name="Rectangle 163"/>
            <p:cNvSpPr/>
            <p:nvPr/>
          </p:nvSpPr>
          <p:spPr bwMode="auto">
            <a:xfrm rot="5400000">
              <a:off x="276894" y="17574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5" name="Rectangle 164"/>
            <p:cNvSpPr/>
            <p:nvPr/>
          </p:nvSpPr>
          <p:spPr bwMode="auto">
            <a:xfrm rot="5400000">
              <a:off x="851739" y="5209242"/>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6" name="Rectangle 165"/>
            <p:cNvSpPr/>
            <p:nvPr/>
          </p:nvSpPr>
          <p:spPr bwMode="auto">
            <a:xfrm rot="5400000">
              <a:off x="851739" y="46343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7" name="Rectangle 166"/>
            <p:cNvSpPr/>
            <p:nvPr/>
          </p:nvSpPr>
          <p:spPr bwMode="auto">
            <a:xfrm rot="5400000">
              <a:off x="851738" y="40587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8" name="Rectangle 167"/>
            <p:cNvSpPr/>
            <p:nvPr/>
          </p:nvSpPr>
          <p:spPr bwMode="auto">
            <a:xfrm rot="5400000">
              <a:off x="851738" y="34831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9" name="Rectangle 168"/>
            <p:cNvSpPr/>
            <p:nvPr/>
          </p:nvSpPr>
          <p:spPr bwMode="auto">
            <a:xfrm rot="5400000">
              <a:off x="851738" y="29082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0" name="Rectangle 169"/>
            <p:cNvSpPr/>
            <p:nvPr/>
          </p:nvSpPr>
          <p:spPr bwMode="auto">
            <a:xfrm rot="5400000">
              <a:off x="851737" y="233265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1" name="Rectangle 170"/>
            <p:cNvSpPr/>
            <p:nvPr/>
          </p:nvSpPr>
          <p:spPr bwMode="auto">
            <a:xfrm rot="5400000">
              <a:off x="851737" y="17574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2" name="Rectangle 171"/>
            <p:cNvSpPr/>
            <p:nvPr/>
          </p:nvSpPr>
          <p:spPr bwMode="auto">
            <a:xfrm rot="5400000">
              <a:off x="1426581" y="5208849"/>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3" name="Rectangle 172"/>
            <p:cNvSpPr/>
            <p:nvPr/>
          </p:nvSpPr>
          <p:spPr bwMode="auto">
            <a:xfrm rot="5400000">
              <a:off x="1426581" y="46340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4" name="Rectangle 173"/>
            <p:cNvSpPr/>
            <p:nvPr/>
          </p:nvSpPr>
          <p:spPr bwMode="auto">
            <a:xfrm rot="5400000">
              <a:off x="1426580" y="40583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5" name="Rectangle 174"/>
            <p:cNvSpPr/>
            <p:nvPr/>
          </p:nvSpPr>
          <p:spPr bwMode="auto">
            <a:xfrm rot="5400000">
              <a:off x="1426580" y="34827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6" name="Rectangle 175"/>
            <p:cNvSpPr/>
            <p:nvPr/>
          </p:nvSpPr>
          <p:spPr bwMode="auto">
            <a:xfrm rot="5400000">
              <a:off x="1426580" y="29078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7" name="Rectangle 176"/>
            <p:cNvSpPr/>
            <p:nvPr/>
          </p:nvSpPr>
          <p:spPr bwMode="auto">
            <a:xfrm rot="5400000">
              <a:off x="1426579" y="23322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8" name="Rectangle 177"/>
            <p:cNvSpPr/>
            <p:nvPr/>
          </p:nvSpPr>
          <p:spPr bwMode="auto">
            <a:xfrm rot="5400000">
              <a:off x="1426579" y="175702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9" name="Rectangle 178"/>
            <p:cNvSpPr/>
            <p:nvPr/>
          </p:nvSpPr>
          <p:spPr bwMode="auto">
            <a:xfrm rot="5400000">
              <a:off x="2001424" y="5208850"/>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0" name="Rectangle 179"/>
            <p:cNvSpPr/>
            <p:nvPr/>
          </p:nvSpPr>
          <p:spPr bwMode="auto">
            <a:xfrm rot="5400000">
              <a:off x="2001424" y="463400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1" name="Rectangle 180"/>
            <p:cNvSpPr/>
            <p:nvPr/>
          </p:nvSpPr>
          <p:spPr bwMode="auto">
            <a:xfrm rot="5400000">
              <a:off x="2001423" y="405837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2" name="Rectangle 181"/>
            <p:cNvSpPr/>
            <p:nvPr/>
          </p:nvSpPr>
          <p:spPr bwMode="auto">
            <a:xfrm rot="5400000">
              <a:off x="2001423" y="34827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3" name="Rectangle 182"/>
            <p:cNvSpPr/>
            <p:nvPr/>
          </p:nvSpPr>
          <p:spPr bwMode="auto">
            <a:xfrm rot="5400000">
              <a:off x="2001423" y="29078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4" name="Rectangle 183"/>
            <p:cNvSpPr/>
            <p:nvPr/>
          </p:nvSpPr>
          <p:spPr bwMode="auto">
            <a:xfrm rot="5400000">
              <a:off x="2001422" y="23322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5" name="Rectangle 184"/>
            <p:cNvSpPr/>
            <p:nvPr/>
          </p:nvSpPr>
          <p:spPr bwMode="auto">
            <a:xfrm rot="5400000">
              <a:off x="2001422" y="175702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6" name="Rectangle 185"/>
            <p:cNvSpPr/>
            <p:nvPr/>
          </p:nvSpPr>
          <p:spPr bwMode="auto">
            <a:xfrm rot="5400000">
              <a:off x="2576264" y="5208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7" name="Rectangle 186"/>
            <p:cNvSpPr/>
            <p:nvPr/>
          </p:nvSpPr>
          <p:spPr bwMode="auto">
            <a:xfrm rot="5400000">
              <a:off x="2576264" y="46336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8" name="Rectangle 187"/>
            <p:cNvSpPr/>
            <p:nvPr/>
          </p:nvSpPr>
          <p:spPr bwMode="auto">
            <a:xfrm rot="5400000">
              <a:off x="2576263" y="40579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9" name="Rectangle 188"/>
            <p:cNvSpPr/>
            <p:nvPr/>
          </p:nvSpPr>
          <p:spPr bwMode="auto">
            <a:xfrm rot="5400000">
              <a:off x="2576263" y="348234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0" name="Rectangle 189"/>
            <p:cNvSpPr/>
            <p:nvPr/>
          </p:nvSpPr>
          <p:spPr bwMode="auto">
            <a:xfrm rot="5400000">
              <a:off x="2576263" y="290750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1" name="Rectangle 190"/>
            <p:cNvSpPr/>
            <p:nvPr/>
          </p:nvSpPr>
          <p:spPr bwMode="auto">
            <a:xfrm rot="5400000">
              <a:off x="2576262" y="233187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2" name="Rectangle 191"/>
            <p:cNvSpPr/>
            <p:nvPr/>
          </p:nvSpPr>
          <p:spPr bwMode="auto">
            <a:xfrm rot="5400000">
              <a:off x="2576262" y="17566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3" name="Rectangle 192"/>
            <p:cNvSpPr/>
            <p:nvPr/>
          </p:nvSpPr>
          <p:spPr bwMode="auto">
            <a:xfrm rot="5400000">
              <a:off x="3151107" y="52084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4" name="Rectangle 193"/>
            <p:cNvSpPr/>
            <p:nvPr/>
          </p:nvSpPr>
          <p:spPr bwMode="auto">
            <a:xfrm rot="5400000">
              <a:off x="3151107" y="46336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5" name="Rectangle 194"/>
            <p:cNvSpPr/>
            <p:nvPr/>
          </p:nvSpPr>
          <p:spPr bwMode="auto">
            <a:xfrm rot="5400000">
              <a:off x="3151106" y="40579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6" name="Rectangle 195"/>
            <p:cNvSpPr/>
            <p:nvPr/>
          </p:nvSpPr>
          <p:spPr bwMode="auto">
            <a:xfrm rot="5400000">
              <a:off x="3151106" y="348234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7" name="Rectangle 196"/>
            <p:cNvSpPr/>
            <p:nvPr/>
          </p:nvSpPr>
          <p:spPr bwMode="auto">
            <a:xfrm rot="5400000">
              <a:off x="3151106" y="29075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8" name="Rectangle 197"/>
            <p:cNvSpPr/>
            <p:nvPr/>
          </p:nvSpPr>
          <p:spPr bwMode="auto">
            <a:xfrm rot="5400000">
              <a:off x="3151105" y="23318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9" name="Rectangle 198"/>
            <p:cNvSpPr/>
            <p:nvPr/>
          </p:nvSpPr>
          <p:spPr bwMode="auto">
            <a:xfrm rot="5400000">
              <a:off x="3151105" y="175663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0" name="Rectangle 199"/>
            <p:cNvSpPr/>
            <p:nvPr/>
          </p:nvSpPr>
          <p:spPr bwMode="auto">
            <a:xfrm rot="5400000">
              <a:off x="3725949" y="520806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1" name="Rectangle 200"/>
            <p:cNvSpPr/>
            <p:nvPr/>
          </p:nvSpPr>
          <p:spPr bwMode="auto">
            <a:xfrm rot="5400000">
              <a:off x="3725949" y="46332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2" name="Rectangle 201"/>
            <p:cNvSpPr/>
            <p:nvPr/>
          </p:nvSpPr>
          <p:spPr bwMode="auto">
            <a:xfrm rot="5400000">
              <a:off x="3725948" y="40575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3" name="Rectangle 202"/>
            <p:cNvSpPr/>
            <p:nvPr/>
          </p:nvSpPr>
          <p:spPr bwMode="auto">
            <a:xfrm rot="5400000">
              <a:off x="3725948" y="34819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4" name="Rectangle 203"/>
            <p:cNvSpPr/>
            <p:nvPr/>
          </p:nvSpPr>
          <p:spPr bwMode="auto">
            <a:xfrm rot="5400000">
              <a:off x="3725948" y="29071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5" name="Rectangle 204"/>
            <p:cNvSpPr/>
            <p:nvPr/>
          </p:nvSpPr>
          <p:spPr bwMode="auto">
            <a:xfrm rot="5400000">
              <a:off x="3725947" y="23314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6" name="Rectangle 205"/>
            <p:cNvSpPr/>
            <p:nvPr/>
          </p:nvSpPr>
          <p:spPr bwMode="auto">
            <a:xfrm rot="5400000">
              <a:off x="3725947" y="17562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7" name="Rectangle 206"/>
            <p:cNvSpPr/>
            <p:nvPr/>
          </p:nvSpPr>
          <p:spPr bwMode="auto">
            <a:xfrm rot="5400000">
              <a:off x="4300792" y="52080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8" name="Rectangle 207"/>
            <p:cNvSpPr/>
            <p:nvPr/>
          </p:nvSpPr>
          <p:spPr bwMode="auto">
            <a:xfrm rot="5400000">
              <a:off x="4300792" y="46332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9" name="Rectangle 208"/>
            <p:cNvSpPr/>
            <p:nvPr/>
          </p:nvSpPr>
          <p:spPr bwMode="auto">
            <a:xfrm rot="5400000">
              <a:off x="4300791" y="40575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0" name="Rectangle 209"/>
            <p:cNvSpPr/>
            <p:nvPr/>
          </p:nvSpPr>
          <p:spPr bwMode="auto">
            <a:xfrm rot="5400000">
              <a:off x="4300791" y="34819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1" name="Rectangle 210"/>
            <p:cNvSpPr/>
            <p:nvPr/>
          </p:nvSpPr>
          <p:spPr bwMode="auto">
            <a:xfrm rot="5400000">
              <a:off x="4300791" y="29071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2" name="Rectangle 211"/>
            <p:cNvSpPr/>
            <p:nvPr/>
          </p:nvSpPr>
          <p:spPr bwMode="auto">
            <a:xfrm rot="5400000">
              <a:off x="4300790" y="23314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3" name="Rectangle 212"/>
            <p:cNvSpPr/>
            <p:nvPr/>
          </p:nvSpPr>
          <p:spPr bwMode="auto">
            <a:xfrm rot="5400000">
              <a:off x="4300790" y="175624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4" name="Rectangle 213"/>
            <p:cNvSpPr/>
            <p:nvPr/>
          </p:nvSpPr>
          <p:spPr bwMode="auto">
            <a:xfrm rot="5400000">
              <a:off x="4875626"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5" name="Rectangle 214"/>
            <p:cNvSpPr/>
            <p:nvPr/>
          </p:nvSpPr>
          <p:spPr bwMode="auto">
            <a:xfrm rot="5400000">
              <a:off x="4875626"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6" name="Rectangle 215"/>
            <p:cNvSpPr/>
            <p:nvPr/>
          </p:nvSpPr>
          <p:spPr bwMode="auto">
            <a:xfrm rot="5400000">
              <a:off x="4875625"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7" name="Rectangle 216"/>
            <p:cNvSpPr/>
            <p:nvPr/>
          </p:nvSpPr>
          <p:spPr bwMode="auto">
            <a:xfrm rot="5400000">
              <a:off x="4875625"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8" name="Rectangle 217"/>
            <p:cNvSpPr/>
            <p:nvPr/>
          </p:nvSpPr>
          <p:spPr bwMode="auto">
            <a:xfrm rot="5400000">
              <a:off x="4875625" y="290632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9" name="Rectangle 218"/>
            <p:cNvSpPr/>
            <p:nvPr/>
          </p:nvSpPr>
          <p:spPr bwMode="auto">
            <a:xfrm rot="5400000">
              <a:off x="4875624" y="233069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0" name="Rectangle 219"/>
            <p:cNvSpPr/>
            <p:nvPr/>
          </p:nvSpPr>
          <p:spPr bwMode="auto">
            <a:xfrm rot="5400000">
              <a:off x="4875624" y="1755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1" name="Rectangle 220"/>
            <p:cNvSpPr/>
            <p:nvPr/>
          </p:nvSpPr>
          <p:spPr bwMode="auto">
            <a:xfrm rot="5400000">
              <a:off x="5450468"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2" name="Rectangle 221"/>
            <p:cNvSpPr/>
            <p:nvPr/>
          </p:nvSpPr>
          <p:spPr bwMode="auto">
            <a:xfrm rot="5400000">
              <a:off x="5450468"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3" name="Rectangle 222"/>
            <p:cNvSpPr/>
            <p:nvPr/>
          </p:nvSpPr>
          <p:spPr bwMode="auto">
            <a:xfrm rot="5400000">
              <a:off x="5450467"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4" name="Rectangle 223"/>
            <p:cNvSpPr/>
            <p:nvPr/>
          </p:nvSpPr>
          <p:spPr bwMode="auto">
            <a:xfrm rot="5400000">
              <a:off x="5450467"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5" name="Rectangle 224"/>
            <p:cNvSpPr/>
            <p:nvPr/>
          </p:nvSpPr>
          <p:spPr bwMode="auto">
            <a:xfrm rot="5400000">
              <a:off x="5450467" y="29059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6" name="Rectangle 225"/>
            <p:cNvSpPr/>
            <p:nvPr/>
          </p:nvSpPr>
          <p:spPr bwMode="auto">
            <a:xfrm rot="5400000">
              <a:off x="5450466" y="23303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7" name="Rectangle 226"/>
            <p:cNvSpPr/>
            <p:nvPr/>
          </p:nvSpPr>
          <p:spPr bwMode="auto">
            <a:xfrm rot="5400000">
              <a:off x="5450466" y="175506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8" name="Rectangle 227"/>
            <p:cNvSpPr/>
            <p:nvPr/>
          </p:nvSpPr>
          <p:spPr bwMode="auto">
            <a:xfrm rot="5400000">
              <a:off x="6025311"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9" name="Rectangle 228"/>
            <p:cNvSpPr/>
            <p:nvPr/>
          </p:nvSpPr>
          <p:spPr bwMode="auto">
            <a:xfrm rot="5400000">
              <a:off x="6025311"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0" name="Rectangle 229"/>
            <p:cNvSpPr/>
            <p:nvPr/>
          </p:nvSpPr>
          <p:spPr bwMode="auto">
            <a:xfrm rot="5400000">
              <a:off x="6025310"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1" name="Rectangle 230"/>
            <p:cNvSpPr/>
            <p:nvPr/>
          </p:nvSpPr>
          <p:spPr bwMode="auto">
            <a:xfrm rot="5400000">
              <a:off x="6025310"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2" name="Rectangle 231"/>
            <p:cNvSpPr/>
            <p:nvPr/>
          </p:nvSpPr>
          <p:spPr bwMode="auto">
            <a:xfrm rot="5400000">
              <a:off x="6025310" y="29059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3" name="Rectangle 232"/>
            <p:cNvSpPr/>
            <p:nvPr/>
          </p:nvSpPr>
          <p:spPr bwMode="auto">
            <a:xfrm rot="5400000">
              <a:off x="6276835" y="2581828"/>
              <a:ext cx="71792"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4" name="Rectangle 233"/>
            <p:cNvSpPr/>
            <p:nvPr/>
          </p:nvSpPr>
          <p:spPr bwMode="auto">
            <a:xfrm rot="5400000">
              <a:off x="276891" y="463086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5" name="Rectangle 234"/>
            <p:cNvSpPr/>
            <p:nvPr/>
          </p:nvSpPr>
          <p:spPr bwMode="auto">
            <a:xfrm rot="5400000">
              <a:off x="276890" y="40552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6" name="Rectangle 235"/>
            <p:cNvSpPr/>
            <p:nvPr/>
          </p:nvSpPr>
          <p:spPr bwMode="auto">
            <a:xfrm rot="5400000">
              <a:off x="851734" y="463086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7" name="Rectangle 236"/>
            <p:cNvSpPr/>
            <p:nvPr/>
          </p:nvSpPr>
          <p:spPr bwMode="auto">
            <a:xfrm rot="5400000">
              <a:off x="851733" y="405523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8" name="Rectangle 237"/>
            <p:cNvSpPr/>
            <p:nvPr/>
          </p:nvSpPr>
          <p:spPr bwMode="auto">
            <a:xfrm rot="5400000">
              <a:off x="1426576" y="5205315"/>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9" name="Rectangle 238"/>
            <p:cNvSpPr/>
            <p:nvPr/>
          </p:nvSpPr>
          <p:spPr bwMode="auto">
            <a:xfrm rot="5400000">
              <a:off x="1426576" y="463047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0" name="Rectangle 239"/>
            <p:cNvSpPr/>
            <p:nvPr/>
          </p:nvSpPr>
          <p:spPr bwMode="auto">
            <a:xfrm rot="5400000">
              <a:off x="1426575" y="405483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1" name="Rectangle 240"/>
            <p:cNvSpPr/>
            <p:nvPr/>
          </p:nvSpPr>
          <p:spPr bwMode="auto">
            <a:xfrm rot="5400000">
              <a:off x="2001419" y="5205316"/>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2" name="Rectangle 241"/>
            <p:cNvSpPr/>
            <p:nvPr/>
          </p:nvSpPr>
          <p:spPr bwMode="auto">
            <a:xfrm rot="5400000">
              <a:off x="2001419" y="463047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3" name="Rectangle 242"/>
            <p:cNvSpPr/>
            <p:nvPr/>
          </p:nvSpPr>
          <p:spPr bwMode="auto">
            <a:xfrm rot="5400000">
              <a:off x="2001418" y="405484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4" name="Rectangle 243"/>
            <p:cNvSpPr/>
            <p:nvPr/>
          </p:nvSpPr>
          <p:spPr bwMode="auto">
            <a:xfrm rot="5400000">
              <a:off x="2576259" y="520492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5" name="Rectangle 244"/>
            <p:cNvSpPr/>
            <p:nvPr/>
          </p:nvSpPr>
          <p:spPr bwMode="auto">
            <a:xfrm rot="5400000">
              <a:off x="2576259" y="463007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6" name="Rectangle 245"/>
            <p:cNvSpPr/>
            <p:nvPr/>
          </p:nvSpPr>
          <p:spPr bwMode="auto">
            <a:xfrm rot="5400000">
              <a:off x="2576258" y="405444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7" name="Rectangle 246"/>
            <p:cNvSpPr/>
            <p:nvPr/>
          </p:nvSpPr>
          <p:spPr bwMode="auto">
            <a:xfrm rot="5400000">
              <a:off x="3151102" y="520492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8" name="Rectangle 247"/>
            <p:cNvSpPr/>
            <p:nvPr/>
          </p:nvSpPr>
          <p:spPr bwMode="auto">
            <a:xfrm rot="5400000">
              <a:off x="3151102" y="463007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9" name="Rectangle 248"/>
            <p:cNvSpPr/>
            <p:nvPr/>
          </p:nvSpPr>
          <p:spPr bwMode="auto">
            <a:xfrm rot="5400000">
              <a:off x="3151101" y="405444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0" name="Rectangle 249"/>
            <p:cNvSpPr/>
            <p:nvPr/>
          </p:nvSpPr>
          <p:spPr bwMode="auto">
            <a:xfrm rot="5400000">
              <a:off x="3725944" y="520453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1" name="Rectangle 250"/>
            <p:cNvSpPr/>
            <p:nvPr/>
          </p:nvSpPr>
          <p:spPr bwMode="auto">
            <a:xfrm rot="5400000">
              <a:off x="3725944" y="462968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2" name="Rectangle 251"/>
            <p:cNvSpPr/>
            <p:nvPr/>
          </p:nvSpPr>
          <p:spPr bwMode="auto">
            <a:xfrm rot="5400000">
              <a:off x="3725943" y="405405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3" name="Rectangle 252"/>
            <p:cNvSpPr/>
            <p:nvPr/>
          </p:nvSpPr>
          <p:spPr bwMode="auto">
            <a:xfrm rot="5400000">
              <a:off x="4300787" y="52045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4" name="Rectangle 253"/>
            <p:cNvSpPr/>
            <p:nvPr/>
          </p:nvSpPr>
          <p:spPr bwMode="auto">
            <a:xfrm rot="5400000">
              <a:off x="4300787" y="462968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5" name="Rectangle 254"/>
            <p:cNvSpPr/>
            <p:nvPr/>
          </p:nvSpPr>
          <p:spPr bwMode="auto">
            <a:xfrm rot="5400000">
              <a:off x="4300786" y="405405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6" name="Rectangle 255"/>
            <p:cNvSpPr/>
            <p:nvPr/>
          </p:nvSpPr>
          <p:spPr bwMode="auto">
            <a:xfrm rot="5400000">
              <a:off x="4875621" y="520374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7" name="Rectangle 256"/>
            <p:cNvSpPr/>
            <p:nvPr/>
          </p:nvSpPr>
          <p:spPr bwMode="auto">
            <a:xfrm rot="5400000">
              <a:off x="4875621" y="462889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8" name="Rectangle 257"/>
            <p:cNvSpPr/>
            <p:nvPr/>
          </p:nvSpPr>
          <p:spPr bwMode="auto">
            <a:xfrm rot="5400000">
              <a:off x="4875620" y="405326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9" name="Rectangle 258"/>
            <p:cNvSpPr/>
            <p:nvPr/>
          </p:nvSpPr>
          <p:spPr bwMode="auto">
            <a:xfrm rot="5400000">
              <a:off x="5450463" y="520335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0" name="Rectangle 259"/>
            <p:cNvSpPr/>
            <p:nvPr/>
          </p:nvSpPr>
          <p:spPr bwMode="auto">
            <a:xfrm rot="5400000">
              <a:off x="5450463" y="462850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1" name="Rectangle 260"/>
            <p:cNvSpPr/>
            <p:nvPr/>
          </p:nvSpPr>
          <p:spPr bwMode="auto">
            <a:xfrm rot="5400000">
              <a:off x="5450462" y="405287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2" name="Rectangle 261"/>
            <p:cNvSpPr/>
            <p:nvPr/>
          </p:nvSpPr>
          <p:spPr bwMode="auto">
            <a:xfrm rot="5400000">
              <a:off x="2291213" y="3195017"/>
              <a:ext cx="574844" cy="4598730"/>
            </a:xfrm>
            <a:prstGeom prst="rect">
              <a:avLst/>
            </a:prstGeom>
            <a:gradFill>
              <a:gsLst>
                <a:gs pos="0">
                  <a:schemeClr val="accent1">
                    <a:lumMod val="5000"/>
                    <a:lumOff val="95000"/>
                  </a:schemeClr>
                </a:gs>
                <a:gs pos="100000">
                  <a:schemeClr val="tx2">
                    <a:lumMod val="50000"/>
                  </a:schemeClr>
                </a:gs>
                <a:gs pos="0">
                  <a:schemeClr val="tx2">
                    <a:lumMod val="40000"/>
                    <a:lumOff val="60000"/>
                  </a:schemeClr>
                </a:gs>
                <a:gs pos="100000">
                  <a:schemeClr val="tx2">
                    <a:lumMod val="40000"/>
                    <a:lumOff val="60000"/>
                  </a:schemeClr>
                </a:gs>
              </a:gsLst>
              <a:lin ang="5400000" scaled="1"/>
            </a:gra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263" name="Straight Connector 262"/>
            <p:cNvCxnSpPr/>
            <p:nvPr/>
          </p:nvCxnSpPr>
          <p:spPr bwMode="auto">
            <a:xfrm>
              <a:off x="851732"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64" name="Straight Connector 263"/>
            <p:cNvCxnSpPr/>
            <p:nvPr/>
          </p:nvCxnSpPr>
          <p:spPr bwMode="auto">
            <a:xfrm>
              <a:off x="1426574"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65" name="Straight Connector 264"/>
            <p:cNvCxnSpPr/>
            <p:nvPr/>
          </p:nvCxnSpPr>
          <p:spPr bwMode="auto">
            <a:xfrm>
              <a:off x="200141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66" name="Straight Connector 265"/>
            <p:cNvCxnSpPr/>
            <p:nvPr/>
          </p:nvCxnSpPr>
          <p:spPr bwMode="auto">
            <a:xfrm>
              <a:off x="257625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67" name="Straight Connector 266"/>
            <p:cNvCxnSpPr/>
            <p:nvPr/>
          </p:nvCxnSpPr>
          <p:spPr bwMode="auto">
            <a:xfrm>
              <a:off x="3151100"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68" name="Straight Connector 267"/>
            <p:cNvCxnSpPr/>
            <p:nvPr/>
          </p:nvCxnSpPr>
          <p:spPr bwMode="auto">
            <a:xfrm>
              <a:off x="3726648"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69" name="Straight Connector 268"/>
            <p:cNvCxnSpPr/>
            <p:nvPr/>
          </p:nvCxnSpPr>
          <p:spPr bwMode="auto">
            <a:xfrm>
              <a:off x="4300785"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grpSp>
      <p:sp>
        <p:nvSpPr>
          <p:cNvPr id="270" name="TextBox 142"/>
          <p:cNvSpPr txBox="1">
            <a:spLocks noChangeArrowheads="1"/>
          </p:cNvSpPr>
          <p:nvPr/>
        </p:nvSpPr>
        <p:spPr bwMode="auto">
          <a:xfrm>
            <a:off x="6026663" y="299284"/>
            <a:ext cx="2117407" cy="307777"/>
          </a:xfrm>
          <a:prstGeom prst="rect">
            <a:avLst/>
          </a:prstGeom>
          <a:solidFill>
            <a:schemeClr val="bg1"/>
          </a:solidFill>
          <a:ln w="9525">
            <a:noFill/>
            <a:miter lim="800000"/>
            <a:headEnd/>
            <a:tailEnd/>
          </a:ln>
        </p:spPr>
        <p:txBody>
          <a:bodyPr wrap="square">
            <a:spAutoFit/>
          </a:bodyPr>
          <a:lstStyle/>
          <a:p>
            <a:r>
              <a:rPr lang="en-GB" sz="1400" dirty="0" smtClean="0"/>
              <a:t>16nm </a:t>
            </a:r>
            <a:r>
              <a:rPr lang="en-GB" sz="1400" dirty="0" err="1" smtClean="0"/>
              <a:t>UltraScale</a:t>
            </a:r>
            <a:r>
              <a:rPr lang="en-GB" sz="1400" dirty="0" smtClean="0"/>
              <a:t>+</a:t>
            </a:r>
          </a:p>
        </p:txBody>
      </p:sp>
      <p:sp>
        <p:nvSpPr>
          <p:cNvPr id="271" name="TextBox 142"/>
          <p:cNvSpPr txBox="1">
            <a:spLocks noChangeArrowheads="1"/>
          </p:cNvSpPr>
          <p:nvPr/>
        </p:nvSpPr>
        <p:spPr bwMode="auto">
          <a:xfrm>
            <a:off x="613264" y="858697"/>
            <a:ext cx="4932864" cy="369332"/>
          </a:xfrm>
          <a:prstGeom prst="rect">
            <a:avLst/>
          </a:prstGeom>
          <a:noFill/>
          <a:ln w="9525">
            <a:noFill/>
            <a:miter lim="800000"/>
            <a:headEnd/>
            <a:tailEnd/>
          </a:ln>
        </p:spPr>
        <p:txBody>
          <a:bodyPr wrap="square">
            <a:spAutoFit/>
          </a:bodyPr>
          <a:lstStyle/>
          <a:p>
            <a:pPr algn="l"/>
            <a:r>
              <a:rPr lang="en-GB" dirty="0" smtClean="0"/>
              <a:t>The ‘Engine’ is becoming ever more reliable..</a:t>
            </a:r>
            <a:endParaRPr lang="en-US" sz="1800" dirty="0"/>
          </a:p>
        </p:txBody>
      </p:sp>
      <p:cxnSp>
        <p:nvCxnSpPr>
          <p:cNvPr id="272" name="Straight Arrow Connector 271"/>
          <p:cNvCxnSpPr/>
          <p:nvPr/>
        </p:nvCxnSpPr>
        <p:spPr bwMode="auto">
          <a:xfrm flipH="1" flipV="1">
            <a:off x="6759194" y="2072952"/>
            <a:ext cx="326172" cy="665778"/>
          </a:xfrm>
          <a:prstGeom prst="straightConnector1">
            <a:avLst/>
          </a:prstGeom>
          <a:solidFill>
            <a:schemeClr val="tx2"/>
          </a:solidFill>
          <a:ln w="38100" cap="flat" cmpd="sng" algn="ctr">
            <a:solidFill>
              <a:srgbClr val="FF0000"/>
            </a:solidFill>
            <a:prstDash val="solid"/>
            <a:round/>
            <a:headEnd type="none" w="med" len="med"/>
            <a:tailEnd type="triangle"/>
          </a:ln>
          <a:effectLst/>
        </p:spPr>
      </p:cxnSp>
      <p:sp>
        <p:nvSpPr>
          <p:cNvPr id="273" name="TextBox 142"/>
          <p:cNvSpPr txBox="1">
            <a:spLocks noChangeArrowheads="1"/>
          </p:cNvSpPr>
          <p:nvPr/>
        </p:nvSpPr>
        <p:spPr bwMode="auto">
          <a:xfrm>
            <a:off x="6860433" y="2755203"/>
            <a:ext cx="1957046" cy="646331"/>
          </a:xfrm>
          <a:prstGeom prst="rect">
            <a:avLst/>
          </a:prstGeom>
          <a:noFill/>
          <a:ln w="9525">
            <a:noFill/>
            <a:miter lim="800000"/>
            <a:headEnd/>
            <a:tailEnd/>
          </a:ln>
        </p:spPr>
        <p:txBody>
          <a:bodyPr wrap="square">
            <a:spAutoFit/>
          </a:bodyPr>
          <a:lstStyle/>
          <a:p>
            <a:pPr algn="l"/>
            <a:r>
              <a:rPr lang="en-GB" dirty="0" smtClean="0"/>
              <a:t>Only the ‘critical bits’ really matter.</a:t>
            </a:r>
            <a:endParaRPr lang="en-US" sz="1800" dirty="0"/>
          </a:p>
        </p:txBody>
      </p:sp>
      <p:cxnSp>
        <p:nvCxnSpPr>
          <p:cNvPr id="274" name="Straight Arrow Connector 273"/>
          <p:cNvCxnSpPr/>
          <p:nvPr/>
        </p:nvCxnSpPr>
        <p:spPr bwMode="auto">
          <a:xfrm flipH="1">
            <a:off x="3504870" y="3399558"/>
            <a:ext cx="3417410" cy="1748217"/>
          </a:xfrm>
          <a:prstGeom prst="straightConnector1">
            <a:avLst/>
          </a:prstGeom>
          <a:solidFill>
            <a:schemeClr val="tx2"/>
          </a:solidFill>
          <a:ln w="38100" cap="flat" cmpd="sng" algn="ctr">
            <a:solidFill>
              <a:srgbClr val="FF0000"/>
            </a:solidFill>
            <a:prstDash val="solid"/>
            <a:round/>
            <a:headEnd type="none" w="med" len="med"/>
            <a:tailEnd type="triangle"/>
          </a:ln>
          <a:effectLst/>
        </p:spPr>
      </p:cxnSp>
    </p:spTree>
    <p:extLst>
      <p:ext uri="{BB962C8B-B14F-4D97-AF65-F5344CB8AC3E}">
        <p14:creationId xmlns:p14="http://schemas.microsoft.com/office/powerpoint/2010/main" val="1402045968"/>
      </p:ext>
    </p:extLst>
  </p:cSld>
  <p:clrMapOvr>
    <a:masterClrMapping/>
  </p:clrMapOvr>
  <p:transition>
    <p:fad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3"/>
          <p:cNvSpPr>
            <a:spLocks noGrp="1"/>
          </p:cNvSpPr>
          <p:nvPr>
            <p:ph type="sldNum" sz="quarter" idx="10"/>
          </p:nvPr>
        </p:nvSpPr>
        <p:spPr>
          <a:noFill/>
        </p:spPr>
        <p:txBody>
          <a:bodyPr/>
          <a:lstStyle/>
          <a:p>
            <a:r>
              <a:rPr lang="en-US" smtClean="0"/>
              <a:t>Page </a:t>
            </a:r>
            <a:fld id="{C7ACADD6-F328-4BA3-B8F0-0DF695824BF1}" type="slidenum">
              <a:rPr lang="en-US" smtClean="0"/>
              <a:pPr/>
              <a:t>45</a:t>
            </a:fld>
            <a:endParaRPr lang="en-US" smtClean="0"/>
          </a:p>
        </p:txBody>
      </p:sp>
      <p:sp>
        <p:nvSpPr>
          <p:cNvPr id="82948" name="Rectangle 2"/>
          <p:cNvSpPr>
            <a:spLocks noGrp="1" noChangeArrowheads="1"/>
          </p:cNvSpPr>
          <p:nvPr>
            <p:ph type="title"/>
          </p:nvPr>
        </p:nvSpPr>
        <p:spPr>
          <a:xfrm>
            <a:off x="349557" y="200156"/>
            <a:ext cx="8229600" cy="640353"/>
          </a:xfrm>
        </p:spPr>
        <p:txBody>
          <a:bodyPr/>
          <a:lstStyle/>
          <a:p>
            <a:r>
              <a:rPr lang="en-GB" dirty="0" smtClean="0"/>
              <a:t>Categorisation of Configuration Upsets</a:t>
            </a:r>
            <a:endParaRPr lang="en-US" dirty="0" smtClean="0"/>
          </a:p>
        </p:txBody>
      </p:sp>
      <p:sp>
        <p:nvSpPr>
          <p:cNvPr id="12" name="Text Box 94"/>
          <p:cNvSpPr txBox="1">
            <a:spLocks noChangeArrowheads="1"/>
          </p:cNvSpPr>
          <p:nvPr/>
        </p:nvSpPr>
        <p:spPr bwMode="auto">
          <a:xfrm>
            <a:off x="2661852" y="1512093"/>
            <a:ext cx="6000234" cy="1200329"/>
          </a:xfrm>
          <a:prstGeom prst="rect">
            <a:avLst/>
          </a:prstGeom>
          <a:noFill/>
          <a:ln w="9525" algn="ctr">
            <a:noFill/>
            <a:miter lim="800000"/>
            <a:headEnd/>
            <a:tailEnd/>
          </a:ln>
        </p:spPr>
        <p:txBody>
          <a:bodyPr wrap="square">
            <a:spAutoFit/>
          </a:bodyPr>
          <a:lstStyle/>
          <a:p>
            <a:pPr algn="l"/>
            <a:r>
              <a:rPr lang="en-GB" dirty="0" smtClean="0"/>
              <a:t>60-80% Completely miss the design so have no effect.</a:t>
            </a:r>
            <a:br>
              <a:rPr lang="en-GB" dirty="0" smtClean="0"/>
            </a:br>
            <a:r>
              <a:rPr lang="en-GB" dirty="0" smtClean="0"/>
              <a:t>      - All detections are reported.</a:t>
            </a:r>
            <a:br>
              <a:rPr lang="en-GB" dirty="0" smtClean="0"/>
            </a:br>
            <a:r>
              <a:rPr lang="en-GB" dirty="0" smtClean="0"/>
              <a:t>      - Be careful NOT to overreact and lower reliability.</a:t>
            </a:r>
          </a:p>
          <a:p>
            <a:pPr algn="l"/>
            <a:r>
              <a:rPr lang="en-GB" dirty="0" smtClean="0"/>
              <a:t>      - </a:t>
            </a:r>
            <a:r>
              <a:rPr lang="en-GB" dirty="0"/>
              <a:t>‘Essential Bit Mask’ can classify upset locations.</a:t>
            </a:r>
            <a:endParaRPr lang="en-GB" sz="1800" dirty="0" smtClean="0"/>
          </a:p>
        </p:txBody>
      </p:sp>
      <p:sp>
        <p:nvSpPr>
          <p:cNvPr id="2" name="Rectangle 1"/>
          <p:cNvSpPr/>
          <p:nvPr/>
        </p:nvSpPr>
        <p:spPr bwMode="auto">
          <a:xfrm>
            <a:off x="479852" y="1018553"/>
            <a:ext cx="1340708" cy="5233963"/>
          </a:xfrm>
          <a:prstGeom prst="rect">
            <a:avLst/>
          </a:prstGeom>
          <a:gradFill>
            <a:gsLst>
              <a:gs pos="98000">
                <a:srgbClr val="FF6600"/>
              </a:gs>
              <a:gs pos="90000">
                <a:srgbClr val="FFC000"/>
              </a:gs>
              <a:gs pos="0">
                <a:srgbClr val="00CC00"/>
              </a:gs>
              <a:gs pos="100000">
                <a:srgbClr val="FF0000"/>
              </a:gs>
            </a:gsLst>
            <a:lin ang="5400000" scaled="0"/>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 name="TextBox 38"/>
          <p:cNvSpPr txBox="1"/>
          <p:nvPr/>
        </p:nvSpPr>
        <p:spPr bwMode="auto">
          <a:xfrm>
            <a:off x="2315858" y="878675"/>
            <a:ext cx="1405193" cy="279757"/>
          </a:xfrm>
          <a:prstGeom prst="rect">
            <a:avLst/>
          </a:prstGeom>
          <a:noFill/>
          <a:ln w="9525">
            <a:noFill/>
            <a:miter lim="800000"/>
            <a:headEnd/>
            <a:tailEnd/>
          </a:ln>
        </p:spPr>
        <p:txBody>
          <a:bodyPr vert="horz" wrap="none" lIns="0" tIns="45720" rIns="91440" bIns="45720" numCol="1" rtlCol="0" anchor="t" anchorCtr="0" compatLnSpc="1">
            <a:prstTxWarp prst="textNoShape">
              <a:avLst/>
            </a:prstTxWarp>
            <a:spAutoFit/>
          </a:bodyPr>
          <a:lstStyle/>
          <a:p>
            <a:pPr marL="228600" algn="l" eaLnBrk="0" hangingPunct="0">
              <a:lnSpc>
                <a:spcPct val="110000"/>
              </a:lnSpc>
              <a:spcBef>
                <a:spcPct val="20000"/>
              </a:spcBef>
              <a:buClr>
                <a:schemeClr val="tx2"/>
              </a:buClr>
              <a:buSzPct val="88000"/>
            </a:pPr>
            <a:r>
              <a:rPr lang="en-GB" sz="1200" kern="0" dirty="0" smtClean="0">
                <a:solidFill>
                  <a:schemeClr val="accent4"/>
                </a:solidFill>
                <a:latin typeface="+mj-lt"/>
              </a:rPr>
              <a:t>100% Detection</a:t>
            </a:r>
          </a:p>
        </p:txBody>
      </p:sp>
      <p:cxnSp>
        <p:nvCxnSpPr>
          <p:cNvPr id="5" name="Straight Connector 4"/>
          <p:cNvCxnSpPr/>
          <p:nvPr/>
        </p:nvCxnSpPr>
        <p:spPr bwMode="auto">
          <a:xfrm>
            <a:off x="2214946" y="1018553"/>
            <a:ext cx="261551" cy="0"/>
          </a:xfrm>
          <a:prstGeom prst="line">
            <a:avLst/>
          </a:prstGeom>
          <a:solidFill>
            <a:schemeClr val="tx2"/>
          </a:solidFill>
          <a:ln w="9525" cap="flat" cmpd="sng" algn="ctr">
            <a:solidFill>
              <a:schemeClr val="tx1"/>
            </a:solidFill>
            <a:prstDash val="dash"/>
            <a:round/>
            <a:headEnd type="none" w="med" len="med"/>
            <a:tailEnd type="none" w="med" len="med"/>
          </a:ln>
          <a:effectLst/>
        </p:spPr>
      </p:cxnSp>
      <p:sp>
        <p:nvSpPr>
          <p:cNvPr id="41" name="Text Box 94"/>
          <p:cNvSpPr txBox="1">
            <a:spLocks noChangeArrowheads="1"/>
          </p:cNvSpPr>
          <p:nvPr/>
        </p:nvSpPr>
        <p:spPr bwMode="auto">
          <a:xfrm>
            <a:off x="3821963" y="724154"/>
            <a:ext cx="5207737" cy="646331"/>
          </a:xfrm>
          <a:prstGeom prst="rect">
            <a:avLst/>
          </a:prstGeom>
          <a:noFill/>
          <a:ln w="9525" algn="ctr">
            <a:noFill/>
            <a:miter lim="800000"/>
            <a:headEnd/>
            <a:tailEnd/>
          </a:ln>
        </p:spPr>
        <p:txBody>
          <a:bodyPr wrap="square">
            <a:spAutoFit/>
          </a:bodyPr>
          <a:lstStyle/>
          <a:p>
            <a:pPr algn="l"/>
            <a:r>
              <a:rPr lang="en-GB" dirty="0" smtClean="0"/>
              <a:t>Observed results for a variety of real applications</a:t>
            </a:r>
            <a:br>
              <a:rPr lang="en-GB" dirty="0" smtClean="0"/>
            </a:br>
            <a:r>
              <a:rPr lang="en-GB" dirty="0" smtClean="0"/>
              <a:t>        </a:t>
            </a:r>
            <a:r>
              <a:rPr lang="en-GB" sz="1600" dirty="0" smtClean="0"/>
              <a:t>( normalised for device utilisation )</a:t>
            </a:r>
          </a:p>
        </p:txBody>
      </p:sp>
      <p:sp>
        <p:nvSpPr>
          <p:cNvPr id="67" name="Rectangle 66"/>
          <p:cNvSpPr/>
          <p:nvPr/>
        </p:nvSpPr>
        <p:spPr bwMode="auto">
          <a:xfrm>
            <a:off x="1913236" y="1018554"/>
            <a:ext cx="187410" cy="4214513"/>
          </a:xfrm>
          <a:prstGeom prst="rect">
            <a:avLst/>
          </a:prstGeom>
          <a:gradFill>
            <a:gsLst>
              <a:gs pos="70000">
                <a:srgbClr val="00CC00"/>
              </a:gs>
              <a:gs pos="100000">
                <a:schemeClr val="bg1"/>
              </a:gs>
            </a:gsLst>
            <a:lin ang="5400000" scaled="0"/>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8" name="Rectangle 67"/>
          <p:cNvSpPr/>
          <p:nvPr/>
        </p:nvSpPr>
        <p:spPr bwMode="auto">
          <a:xfrm flipV="1">
            <a:off x="2522838" y="6152071"/>
            <a:ext cx="139014" cy="100446"/>
          </a:xfrm>
          <a:prstGeom prst="rect">
            <a:avLst/>
          </a:prstGeom>
          <a:gradFill>
            <a:gsLst>
              <a:gs pos="1000">
                <a:schemeClr val="bg2"/>
              </a:gs>
              <a:gs pos="100000">
                <a:schemeClr val="bg1"/>
              </a:gs>
            </a:gsLst>
            <a:lin ang="5400000" scaled="0"/>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9" name="Rectangle 68"/>
          <p:cNvSpPr/>
          <p:nvPr/>
        </p:nvSpPr>
        <p:spPr bwMode="auto">
          <a:xfrm flipV="1">
            <a:off x="2136685" y="4952206"/>
            <a:ext cx="187410" cy="1300309"/>
          </a:xfrm>
          <a:prstGeom prst="rect">
            <a:avLst/>
          </a:prstGeom>
          <a:gradFill>
            <a:gsLst>
              <a:gs pos="49000">
                <a:srgbClr val="FFC000"/>
              </a:gs>
              <a:gs pos="1000">
                <a:schemeClr val="bg1"/>
              </a:gs>
              <a:gs pos="100000">
                <a:schemeClr val="bg1"/>
              </a:gs>
            </a:gsLst>
            <a:lin ang="5400000" scaled="0"/>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0" name="Text Box 94"/>
          <p:cNvSpPr txBox="1">
            <a:spLocks noChangeArrowheads="1"/>
          </p:cNvSpPr>
          <p:nvPr/>
        </p:nvSpPr>
        <p:spPr bwMode="auto">
          <a:xfrm>
            <a:off x="3924745" y="4859409"/>
            <a:ext cx="4956337" cy="646331"/>
          </a:xfrm>
          <a:prstGeom prst="rect">
            <a:avLst/>
          </a:prstGeom>
          <a:noFill/>
          <a:ln w="9525" algn="ctr">
            <a:noFill/>
            <a:miter lim="800000"/>
            <a:headEnd/>
            <a:tailEnd/>
          </a:ln>
        </p:spPr>
        <p:txBody>
          <a:bodyPr wrap="square">
            <a:spAutoFit/>
          </a:bodyPr>
          <a:lstStyle/>
          <a:p>
            <a:pPr algn="l"/>
            <a:r>
              <a:rPr lang="en-GB" dirty="0" smtClean="0"/>
              <a:t>&lt;1% have an undesirable effect on operation.</a:t>
            </a:r>
            <a:br>
              <a:rPr lang="en-GB" dirty="0" smtClean="0"/>
            </a:br>
            <a:r>
              <a:rPr lang="en-GB" dirty="0" smtClean="0"/>
              <a:t>     - ‘Critical bits’ are those that really matter.</a:t>
            </a:r>
          </a:p>
        </p:txBody>
      </p:sp>
      <p:cxnSp>
        <p:nvCxnSpPr>
          <p:cNvPr id="82944" name="Straight Arrow Connector 82943"/>
          <p:cNvCxnSpPr/>
          <p:nvPr/>
        </p:nvCxnSpPr>
        <p:spPr bwMode="auto">
          <a:xfrm flipH="1">
            <a:off x="2135917" y="1780452"/>
            <a:ext cx="491698" cy="358805"/>
          </a:xfrm>
          <a:prstGeom prst="straightConnector1">
            <a:avLst/>
          </a:prstGeom>
          <a:solidFill>
            <a:schemeClr val="tx2"/>
          </a:solidFill>
          <a:ln w="9525" cap="flat" cmpd="sng" algn="ctr">
            <a:solidFill>
              <a:schemeClr val="tx1"/>
            </a:solidFill>
            <a:prstDash val="solid"/>
            <a:round/>
            <a:headEnd type="none" w="med" len="med"/>
            <a:tailEnd type="triangle"/>
          </a:ln>
          <a:effectLst/>
        </p:spPr>
      </p:cxnSp>
      <p:cxnSp>
        <p:nvCxnSpPr>
          <p:cNvPr id="75" name="Straight Arrow Connector 74"/>
          <p:cNvCxnSpPr/>
          <p:nvPr/>
        </p:nvCxnSpPr>
        <p:spPr bwMode="auto">
          <a:xfrm flipH="1">
            <a:off x="2702658" y="5162428"/>
            <a:ext cx="1261810" cy="989643"/>
          </a:xfrm>
          <a:prstGeom prst="straightConnector1">
            <a:avLst/>
          </a:prstGeom>
          <a:solidFill>
            <a:schemeClr val="tx2"/>
          </a:solidFill>
          <a:ln w="9525" cap="flat" cmpd="sng" algn="ctr">
            <a:solidFill>
              <a:schemeClr val="tx1"/>
            </a:solidFill>
            <a:prstDash val="solid"/>
            <a:round/>
            <a:headEnd type="none" w="med" len="med"/>
            <a:tailEnd type="triangle"/>
          </a:ln>
          <a:effectLst/>
        </p:spPr>
      </p:cxnSp>
      <p:cxnSp>
        <p:nvCxnSpPr>
          <p:cNvPr id="81" name="Straight Arrow Connector 80"/>
          <p:cNvCxnSpPr/>
          <p:nvPr/>
        </p:nvCxnSpPr>
        <p:spPr bwMode="auto">
          <a:xfrm flipH="1">
            <a:off x="2345723" y="2939354"/>
            <a:ext cx="956899" cy="2260525"/>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
        <p:nvSpPr>
          <p:cNvPr id="83" name="Text Box 94"/>
          <p:cNvSpPr txBox="1">
            <a:spLocks noChangeArrowheads="1"/>
          </p:cNvSpPr>
          <p:nvPr/>
        </p:nvSpPr>
        <p:spPr bwMode="auto">
          <a:xfrm>
            <a:off x="3322263" y="2723035"/>
            <a:ext cx="5707437" cy="1200329"/>
          </a:xfrm>
          <a:prstGeom prst="rect">
            <a:avLst/>
          </a:prstGeom>
          <a:noFill/>
          <a:ln w="9525" algn="ctr">
            <a:noFill/>
            <a:miter lim="800000"/>
            <a:headEnd/>
            <a:tailEnd/>
          </a:ln>
        </p:spPr>
        <p:txBody>
          <a:bodyPr wrap="square">
            <a:spAutoFit/>
          </a:bodyPr>
          <a:lstStyle/>
          <a:p>
            <a:pPr algn="l"/>
            <a:r>
              <a:rPr lang="en-GB" dirty="0" smtClean="0"/>
              <a:t>10-40% ‘Touch’ the design.</a:t>
            </a:r>
            <a:br>
              <a:rPr lang="en-GB" dirty="0" smtClean="0"/>
            </a:br>
            <a:r>
              <a:rPr lang="en-GB" dirty="0" smtClean="0"/>
              <a:t>     - Typically less than 1 in 3 have any effect.</a:t>
            </a:r>
            <a:br>
              <a:rPr lang="en-GB" dirty="0" smtClean="0"/>
            </a:br>
            <a:r>
              <a:rPr lang="en-GB" dirty="0" smtClean="0"/>
              <a:t>     - </a:t>
            </a:r>
            <a:r>
              <a:rPr lang="en-GB" dirty="0"/>
              <a:t>Be careful NOT to overreact and lower reliability</a:t>
            </a:r>
            <a:r>
              <a:rPr lang="en-GB" dirty="0" smtClean="0"/>
              <a:t>.</a:t>
            </a:r>
            <a:br>
              <a:rPr lang="en-GB" dirty="0" smtClean="0"/>
            </a:br>
            <a:r>
              <a:rPr lang="en-GB" dirty="0" smtClean="0"/>
              <a:t>     - Consider </a:t>
            </a:r>
            <a:r>
              <a:rPr lang="en-GB" dirty="0"/>
              <a:t>‘Prioritised Essential Bits Mask’</a:t>
            </a:r>
          </a:p>
        </p:txBody>
      </p:sp>
      <p:sp>
        <p:nvSpPr>
          <p:cNvPr id="86" name="Rectangle 85"/>
          <p:cNvSpPr/>
          <p:nvPr/>
        </p:nvSpPr>
        <p:spPr bwMode="auto">
          <a:xfrm flipV="1">
            <a:off x="2345721" y="5850921"/>
            <a:ext cx="130776" cy="401594"/>
          </a:xfrm>
          <a:prstGeom prst="rect">
            <a:avLst/>
          </a:prstGeom>
          <a:gradFill>
            <a:gsLst>
              <a:gs pos="49000">
                <a:srgbClr val="FF6600"/>
              </a:gs>
              <a:gs pos="1000">
                <a:schemeClr val="bg1"/>
              </a:gs>
              <a:gs pos="100000">
                <a:schemeClr val="bg1"/>
              </a:gs>
            </a:gsLst>
            <a:lin ang="5400000" scaled="0"/>
          </a:gradFill>
          <a:ln w="127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87" name="Straight Arrow Connector 86"/>
          <p:cNvCxnSpPr/>
          <p:nvPr/>
        </p:nvCxnSpPr>
        <p:spPr bwMode="auto">
          <a:xfrm flipH="1">
            <a:off x="2514615" y="4452770"/>
            <a:ext cx="1144942" cy="1433284"/>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
        <p:nvSpPr>
          <p:cNvPr id="89" name="Text Box 94"/>
          <p:cNvSpPr txBox="1">
            <a:spLocks noChangeArrowheads="1"/>
          </p:cNvSpPr>
          <p:nvPr/>
        </p:nvSpPr>
        <p:spPr bwMode="auto">
          <a:xfrm>
            <a:off x="3622159" y="4054973"/>
            <a:ext cx="5107643" cy="646331"/>
          </a:xfrm>
          <a:prstGeom prst="rect">
            <a:avLst/>
          </a:prstGeom>
          <a:noFill/>
          <a:ln w="9525" algn="ctr">
            <a:noFill/>
            <a:miter lim="800000"/>
            <a:headEnd/>
            <a:tailEnd/>
          </a:ln>
        </p:spPr>
        <p:txBody>
          <a:bodyPr wrap="square">
            <a:spAutoFit/>
          </a:bodyPr>
          <a:lstStyle/>
          <a:p>
            <a:pPr algn="l"/>
            <a:r>
              <a:rPr lang="en-GB" dirty="0" smtClean="0"/>
              <a:t>&lt;10% will be observed to have any effect.</a:t>
            </a:r>
          </a:p>
          <a:p>
            <a:pPr algn="l"/>
            <a:r>
              <a:rPr lang="en-GB" dirty="0" smtClean="0"/>
              <a:t>     - 1% to 5% is a more typical observation rate.</a:t>
            </a:r>
            <a:endParaRPr lang="en-GB" sz="1600" dirty="0" smtClean="0"/>
          </a:p>
        </p:txBody>
      </p:sp>
      <p:sp>
        <p:nvSpPr>
          <p:cNvPr id="34" name="Text Box 94"/>
          <p:cNvSpPr txBox="1">
            <a:spLocks noChangeArrowheads="1"/>
          </p:cNvSpPr>
          <p:nvPr/>
        </p:nvSpPr>
        <p:spPr bwMode="auto">
          <a:xfrm>
            <a:off x="3705898" y="5723507"/>
            <a:ext cx="5328523" cy="646331"/>
          </a:xfrm>
          <a:prstGeom prst="rect">
            <a:avLst/>
          </a:prstGeom>
          <a:noFill/>
          <a:ln w="9525" algn="ctr">
            <a:noFill/>
            <a:miter lim="800000"/>
            <a:headEnd/>
            <a:tailEnd/>
          </a:ln>
        </p:spPr>
        <p:txBody>
          <a:bodyPr wrap="square">
            <a:spAutoFit/>
          </a:bodyPr>
          <a:lstStyle/>
          <a:p>
            <a:pPr algn="l"/>
            <a:r>
              <a:rPr lang="en-GB" dirty="0" smtClean="0"/>
              <a:t>Exploit error injection (SEU simulation/emulation) to learn and appreciate which circuits really matter.</a:t>
            </a:r>
            <a:endParaRPr lang="en-GB" sz="1600" dirty="0" smtClean="0"/>
          </a:p>
        </p:txBody>
      </p:sp>
      <p:sp>
        <p:nvSpPr>
          <p:cNvPr id="19" name="Right Arrow 18"/>
          <p:cNvSpPr/>
          <p:nvPr/>
        </p:nvSpPr>
        <p:spPr bwMode="auto">
          <a:xfrm>
            <a:off x="2744134" y="2119413"/>
            <a:ext cx="286677" cy="291297"/>
          </a:xfrm>
          <a:prstGeom prst="right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6" name="Right Arrow 35"/>
          <p:cNvSpPr/>
          <p:nvPr/>
        </p:nvSpPr>
        <p:spPr bwMode="auto">
          <a:xfrm>
            <a:off x="3345185" y="3344237"/>
            <a:ext cx="286677" cy="291297"/>
          </a:xfrm>
          <a:prstGeom prst="right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 name="Right Arrow 36"/>
          <p:cNvSpPr/>
          <p:nvPr/>
        </p:nvSpPr>
        <p:spPr bwMode="auto">
          <a:xfrm>
            <a:off x="3398818" y="5905033"/>
            <a:ext cx="286677" cy="291297"/>
          </a:xfrm>
          <a:prstGeom prst="right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 name="Text Box 94"/>
          <p:cNvSpPr txBox="1">
            <a:spLocks noChangeArrowheads="1"/>
          </p:cNvSpPr>
          <p:nvPr/>
        </p:nvSpPr>
        <p:spPr bwMode="auto">
          <a:xfrm>
            <a:off x="0" y="627559"/>
            <a:ext cx="2872927" cy="369332"/>
          </a:xfrm>
          <a:prstGeom prst="rect">
            <a:avLst/>
          </a:prstGeom>
          <a:noFill/>
          <a:ln w="9525" algn="ctr">
            <a:noFill/>
            <a:miter lim="800000"/>
            <a:headEnd/>
            <a:tailEnd/>
          </a:ln>
        </p:spPr>
        <p:txBody>
          <a:bodyPr wrap="square">
            <a:spAutoFit/>
          </a:bodyPr>
          <a:lstStyle/>
          <a:p>
            <a:pPr algn="l"/>
            <a:r>
              <a:rPr lang="en-GB" dirty="0" smtClean="0">
                <a:solidFill>
                  <a:srgbClr val="00CC00"/>
                </a:solidFill>
              </a:rPr>
              <a:t>All Configuration Cells</a:t>
            </a:r>
            <a:endParaRPr lang="en-GB" sz="1800" dirty="0" smtClean="0">
              <a:solidFill>
                <a:srgbClr val="00CC00"/>
              </a:solidFill>
            </a:endParaRPr>
          </a:p>
        </p:txBody>
      </p:sp>
    </p:spTree>
    <p:extLst>
      <p:ext uri="{BB962C8B-B14F-4D97-AF65-F5344CB8AC3E}">
        <p14:creationId xmlns:p14="http://schemas.microsoft.com/office/powerpoint/2010/main" val="24225442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4426" y="308404"/>
            <a:ext cx="8229600" cy="540948"/>
          </a:xfrm>
        </p:spPr>
        <p:txBody>
          <a:bodyPr/>
          <a:lstStyle/>
          <a:p>
            <a:r>
              <a:rPr lang="en-US" dirty="0" smtClean="0"/>
              <a:t>Mitigation Of Configuration Upsets</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46</a:t>
            </a:fld>
            <a:endParaRPr lang="en-US" dirty="0" smtClean="0"/>
          </a:p>
        </p:txBody>
      </p:sp>
      <p:sp>
        <p:nvSpPr>
          <p:cNvPr id="11" name="TextBox 142"/>
          <p:cNvSpPr txBox="1">
            <a:spLocks noChangeArrowheads="1"/>
          </p:cNvSpPr>
          <p:nvPr/>
        </p:nvSpPr>
        <p:spPr bwMode="auto">
          <a:xfrm>
            <a:off x="222417" y="1173339"/>
            <a:ext cx="8711516" cy="1477328"/>
          </a:xfrm>
          <a:prstGeom prst="rect">
            <a:avLst/>
          </a:prstGeom>
          <a:noFill/>
          <a:ln w="9525">
            <a:noFill/>
            <a:miter lim="800000"/>
            <a:headEnd/>
            <a:tailEnd/>
          </a:ln>
        </p:spPr>
        <p:txBody>
          <a:bodyPr wrap="square">
            <a:spAutoFit/>
          </a:bodyPr>
          <a:lstStyle/>
          <a:p>
            <a:pPr algn="l"/>
            <a:r>
              <a:rPr lang="en-GB" dirty="0" smtClean="0"/>
              <a:t>1. Enable error detection and correction.</a:t>
            </a:r>
            <a:br>
              <a:rPr lang="en-GB" dirty="0" smtClean="0"/>
            </a:br>
            <a:r>
              <a:rPr lang="en-GB" dirty="0" smtClean="0"/>
              <a:t/>
            </a:r>
            <a:br>
              <a:rPr lang="en-GB" dirty="0" smtClean="0"/>
            </a:br>
            <a:r>
              <a:rPr lang="en-GB" dirty="0" smtClean="0"/>
              <a:t>2a. Use SEM IP to emulate SEU and understand the susceptibility of YOUR design.</a:t>
            </a:r>
            <a:br>
              <a:rPr lang="en-GB" dirty="0" smtClean="0"/>
            </a:br>
            <a:r>
              <a:rPr lang="en-GB" dirty="0" smtClean="0"/>
              <a:t>     ~1,000 random injections really will help you to appreciate what happens.</a:t>
            </a:r>
            <a:br>
              <a:rPr lang="en-GB" dirty="0" smtClean="0"/>
            </a:br>
            <a:r>
              <a:rPr lang="en-GB" dirty="0" smtClean="0"/>
              <a:t>2b. Scale results using published soft error rates (UG116) and expected flux density.</a:t>
            </a:r>
            <a:endParaRPr lang="en-US" dirty="0"/>
          </a:p>
        </p:txBody>
      </p:sp>
      <p:sp>
        <p:nvSpPr>
          <p:cNvPr id="6" name="TextBox 142"/>
          <p:cNvSpPr txBox="1">
            <a:spLocks noChangeArrowheads="1"/>
          </p:cNvSpPr>
          <p:nvPr/>
        </p:nvSpPr>
        <p:spPr bwMode="auto">
          <a:xfrm>
            <a:off x="222417" y="2974654"/>
            <a:ext cx="8526163" cy="369332"/>
          </a:xfrm>
          <a:prstGeom prst="rect">
            <a:avLst/>
          </a:prstGeom>
          <a:noFill/>
          <a:ln w="9525">
            <a:noFill/>
            <a:miter lim="800000"/>
            <a:headEnd/>
            <a:tailEnd/>
          </a:ln>
        </p:spPr>
        <p:txBody>
          <a:bodyPr wrap="square">
            <a:spAutoFit/>
          </a:bodyPr>
          <a:lstStyle/>
          <a:p>
            <a:pPr algn="l"/>
            <a:r>
              <a:rPr lang="en-GB" i="1" dirty="0" smtClean="0"/>
              <a:t>Once</a:t>
            </a:r>
            <a:r>
              <a:rPr lang="en-GB" dirty="0" smtClean="0"/>
              <a:t> you actually know what happens and you actually know what you need…</a:t>
            </a:r>
            <a:endParaRPr lang="en-US" sz="1600" dirty="0"/>
          </a:p>
        </p:txBody>
      </p:sp>
      <p:sp>
        <p:nvSpPr>
          <p:cNvPr id="7" name="TextBox 142"/>
          <p:cNvSpPr txBox="1">
            <a:spLocks noChangeArrowheads="1"/>
          </p:cNvSpPr>
          <p:nvPr/>
        </p:nvSpPr>
        <p:spPr bwMode="auto">
          <a:xfrm>
            <a:off x="222417" y="3734257"/>
            <a:ext cx="8526163" cy="2308324"/>
          </a:xfrm>
          <a:prstGeom prst="rect">
            <a:avLst/>
          </a:prstGeom>
          <a:noFill/>
          <a:ln w="9525">
            <a:noFill/>
            <a:miter lim="800000"/>
            <a:headEnd/>
            <a:tailEnd/>
          </a:ln>
        </p:spPr>
        <p:txBody>
          <a:bodyPr wrap="square">
            <a:spAutoFit/>
          </a:bodyPr>
          <a:lstStyle/>
          <a:p>
            <a:pPr algn="l"/>
            <a:r>
              <a:rPr lang="en-GB" dirty="0" smtClean="0"/>
              <a:t>3. Choose a mitigation strategy.</a:t>
            </a:r>
          </a:p>
          <a:p>
            <a:pPr algn="l"/>
            <a:endParaRPr lang="en-GB" dirty="0"/>
          </a:p>
          <a:p>
            <a:pPr algn="l"/>
            <a:r>
              <a:rPr lang="en-GB" dirty="0" smtClean="0"/>
              <a:t>4. Ensure that </a:t>
            </a:r>
            <a:r>
              <a:rPr lang="en-GB" i="1" dirty="0" smtClean="0"/>
              <a:t>everyone</a:t>
            </a:r>
            <a:r>
              <a:rPr lang="en-GB" dirty="0" smtClean="0"/>
              <a:t> knows what the strategy is and will implement it.</a:t>
            </a:r>
            <a:br>
              <a:rPr lang="en-GB" dirty="0" smtClean="0"/>
            </a:br>
            <a:endParaRPr lang="en-GB" dirty="0" smtClean="0"/>
          </a:p>
          <a:p>
            <a:pPr algn="l"/>
            <a:r>
              <a:rPr lang="en-GB" dirty="0" smtClean="0"/>
              <a:t>5. Implement your strategy.</a:t>
            </a:r>
            <a:br>
              <a:rPr lang="en-GB" dirty="0" smtClean="0"/>
            </a:br>
            <a:r>
              <a:rPr lang="en-GB" dirty="0" smtClean="0"/>
              <a:t/>
            </a:r>
            <a:br>
              <a:rPr lang="en-GB" dirty="0" smtClean="0"/>
            </a:br>
            <a:r>
              <a:rPr lang="en-GB" dirty="0" smtClean="0"/>
              <a:t>6. </a:t>
            </a:r>
            <a:r>
              <a:rPr lang="en-GB" dirty="0"/>
              <a:t>Use SEM IP to emulate SEU and </a:t>
            </a:r>
            <a:r>
              <a:rPr lang="en-GB" dirty="0" smtClean="0"/>
              <a:t>verify that your strategy works.</a:t>
            </a:r>
            <a:br>
              <a:rPr lang="en-GB" dirty="0" smtClean="0"/>
            </a:br>
            <a:r>
              <a:rPr lang="en-GB" dirty="0" smtClean="0"/>
              <a:t>      - Check that your ‘pilots’ know how to do their job and are not get confused!</a:t>
            </a:r>
            <a:endParaRPr lang="en-US" sz="1600" dirty="0"/>
          </a:p>
        </p:txBody>
      </p:sp>
    </p:spTree>
    <p:extLst>
      <p:ext uri="{BB962C8B-B14F-4D97-AF65-F5344CB8AC3E}">
        <p14:creationId xmlns:p14="http://schemas.microsoft.com/office/powerpoint/2010/main" val="28045279"/>
      </p:ext>
    </p:extLst>
  </p:cSld>
  <p:clrMapOvr>
    <a:masterClrMapping/>
  </p:clrMapOvr>
  <p:transition>
    <p:fad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4426" y="308404"/>
            <a:ext cx="8229600" cy="540948"/>
          </a:xfrm>
        </p:spPr>
        <p:txBody>
          <a:bodyPr/>
          <a:lstStyle/>
          <a:p>
            <a:r>
              <a:rPr lang="en-US" dirty="0" smtClean="0"/>
              <a:t>Configuration Upsets: Do (almost) Nothing?</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47</a:t>
            </a:fld>
            <a:endParaRPr lang="en-US" dirty="0" smtClean="0"/>
          </a:p>
        </p:txBody>
      </p:sp>
      <p:sp>
        <p:nvSpPr>
          <p:cNvPr id="11" name="TextBox 142"/>
          <p:cNvSpPr txBox="1">
            <a:spLocks noChangeArrowheads="1"/>
          </p:cNvSpPr>
          <p:nvPr/>
        </p:nvSpPr>
        <p:spPr bwMode="auto">
          <a:xfrm>
            <a:off x="142092" y="2464151"/>
            <a:ext cx="8711516" cy="369332"/>
          </a:xfrm>
          <a:prstGeom prst="rect">
            <a:avLst/>
          </a:prstGeom>
          <a:noFill/>
          <a:ln w="9525">
            <a:noFill/>
            <a:miter lim="800000"/>
            <a:headEnd/>
            <a:tailEnd/>
          </a:ln>
        </p:spPr>
        <p:txBody>
          <a:bodyPr wrap="square">
            <a:spAutoFit/>
          </a:bodyPr>
          <a:lstStyle/>
          <a:p>
            <a:pPr algn="l"/>
            <a:r>
              <a:rPr lang="en-GB" dirty="0" smtClean="0"/>
              <a:t>Enable built-in error detection and correction and worry about other weaker links </a:t>
            </a:r>
            <a:r>
              <a:rPr lang="en-GB" dirty="0" smtClean="0">
                <a:sym typeface="Wingdings" panose="05000000000000000000" pitchFamily="2" charset="2"/>
              </a:rPr>
              <a:t></a:t>
            </a:r>
            <a:endParaRPr lang="en-US" dirty="0"/>
          </a:p>
        </p:txBody>
      </p:sp>
      <p:sp>
        <p:nvSpPr>
          <p:cNvPr id="8" name="TextBox 142"/>
          <p:cNvSpPr txBox="1">
            <a:spLocks noChangeArrowheads="1"/>
          </p:cNvSpPr>
          <p:nvPr/>
        </p:nvSpPr>
        <p:spPr bwMode="auto">
          <a:xfrm>
            <a:off x="124426" y="1231386"/>
            <a:ext cx="2186288" cy="369332"/>
          </a:xfrm>
          <a:prstGeom prst="rect">
            <a:avLst/>
          </a:prstGeom>
          <a:noFill/>
          <a:ln w="9525">
            <a:noFill/>
            <a:miter lim="800000"/>
            <a:headEnd/>
            <a:tailEnd/>
          </a:ln>
        </p:spPr>
        <p:txBody>
          <a:bodyPr wrap="square">
            <a:spAutoFit/>
          </a:bodyPr>
          <a:lstStyle/>
          <a:p>
            <a:pPr algn="l"/>
            <a:r>
              <a:rPr lang="en-GB" dirty="0" smtClean="0"/>
              <a:t>Situation ‘A’</a:t>
            </a:r>
            <a:endParaRPr lang="en-US" dirty="0"/>
          </a:p>
        </p:txBody>
      </p:sp>
      <p:sp>
        <p:nvSpPr>
          <p:cNvPr id="10" name="TextBox 142"/>
          <p:cNvSpPr txBox="1">
            <a:spLocks noChangeArrowheads="1"/>
          </p:cNvSpPr>
          <p:nvPr/>
        </p:nvSpPr>
        <p:spPr bwMode="auto">
          <a:xfrm>
            <a:off x="129740" y="1671493"/>
            <a:ext cx="8711516" cy="646331"/>
          </a:xfrm>
          <a:prstGeom prst="rect">
            <a:avLst/>
          </a:prstGeom>
          <a:noFill/>
          <a:ln w="9525">
            <a:noFill/>
            <a:miter lim="800000"/>
            <a:headEnd/>
            <a:tailEnd/>
          </a:ln>
        </p:spPr>
        <p:txBody>
          <a:bodyPr wrap="square">
            <a:spAutoFit/>
          </a:bodyPr>
          <a:lstStyle/>
          <a:p>
            <a:pPr algn="l"/>
            <a:r>
              <a:rPr lang="en-GB" dirty="0" smtClean="0"/>
              <a:t>You’ve evaluated the susceptibility and effects on your design and have determined that the ‘failure’ rate and nature of ‘failures’ are of an acceptable level.</a:t>
            </a:r>
            <a:endParaRPr lang="en-US" dirty="0"/>
          </a:p>
        </p:txBody>
      </p:sp>
      <p:sp>
        <p:nvSpPr>
          <p:cNvPr id="12" name="TextBox 142"/>
          <p:cNvSpPr txBox="1">
            <a:spLocks noChangeArrowheads="1"/>
          </p:cNvSpPr>
          <p:nvPr/>
        </p:nvSpPr>
        <p:spPr bwMode="auto">
          <a:xfrm>
            <a:off x="124426" y="4942533"/>
            <a:ext cx="8933077" cy="1477328"/>
          </a:xfrm>
          <a:prstGeom prst="rect">
            <a:avLst/>
          </a:prstGeom>
          <a:noFill/>
          <a:ln w="9525">
            <a:noFill/>
            <a:miter lim="800000"/>
            <a:headEnd/>
            <a:tailEnd/>
          </a:ln>
        </p:spPr>
        <p:txBody>
          <a:bodyPr wrap="square">
            <a:spAutoFit/>
          </a:bodyPr>
          <a:lstStyle/>
          <a:p>
            <a:pPr algn="l"/>
            <a:r>
              <a:rPr lang="en-GB" dirty="0" smtClean="0"/>
              <a:t>Enable built-in error detection and correction.</a:t>
            </a:r>
            <a:br>
              <a:rPr lang="en-GB" dirty="0" smtClean="0"/>
            </a:br>
            <a:r>
              <a:rPr lang="en-GB" dirty="0" smtClean="0"/>
              <a:t>     </a:t>
            </a:r>
            <a:r>
              <a:rPr lang="en-GB" i="1" dirty="0" smtClean="0"/>
              <a:t>Your</a:t>
            </a:r>
            <a:r>
              <a:rPr lang="en-GB" dirty="0" smtClean="0"/>
              <a:t> design should be more than capable of looking after itself (but is it really?).</a:t>
            </a:r>
            <a:br>
              <a:rPr lang="en-GB" dirty="0" smtClean="0"/>
            </a:br>
            <a:r>
              <a:rPr lang="en-GB" dirty="0" smtClean="0"/>
              <a:t>      Auto correction means that configuration errors will be temporary.</a:t>
            </a:r>
            <a:br>
              <a:rPr lang="en-GB" dirty="0" smtClean="0"/>
            </a:br>
            <a:r>
              <a:rPr lang="en-GB" dirty="0"/>
              <a:t>          </a:t>
            </a:r>
            <a:r>
              <a:rPr lang="en-GB" dirty="0" smtClean="0"/>
              <a:t>- </a:t>
            </a:r>
            <a:r>
              <a:rPr lang="en-GB" dirty="0"/>
              <a:t>No ‘dead engine’ to carry around after an </a:t>
            </a:r>
            <a:r>
              <a:rPr lang="en-GB" dirty="0" smtClean="0"/>
              <a:t>event.</a:t>
            </a:r>
            <a:br>
              <a:rPr lang="en-GB" dirty="0" smtClean="0"/>
            </a:br>
            <a:r>
              <a:rPr lang="en-GB" dirty="0" smtClean="0"/>
              <a:t>          - Redundancy quickly restored reducing reliance on remaining module(s).</a:t>
            </a:r>
            <a:endParaRPr lang="en-US" dirty="0"/>
          </a:p>
        </p:txBody>
      </p:sp>
      <p:sp>
        <p:nvSpPr>
          <p:cNvPr id="13" name="TextBox 142"/>
          <p:cNvSpPr txBox="1">
            <a:spLocks noChangeArrowheads="1"/>
          </p:cNvSpPr>
          <p:nvPr/>
        </p:nvSpPr>
        <p:spPr bwMode="auto">
          <a:xfrm>
            <a:off x="106760" y="3311441"/>
            <a:ext cx="2186288" cy="369332"/>
          </a:xfrm>
          <a:prstGeom prst="rect">
            <a:avLst/>
          </a:prstGeom>
          <a:noFill/>
          <a:ln w="9525">
            <a:noFill/>
            <a:miter lim="800000"/>
            <a:headEnd/>
            <a:tailEnd/>
          </a:ln>
        </p:spPr>
        <p:txBody>
          <a:bodyPr wrap="square">
            <a:spAutoFit/>
          </a:bodyPr>
          <a:lstStyle/>
          <a:p>
            <a:pPr algn="l"/>
            <a:r>
              <a:rPr lang="en-GB" dirty="0" smtClean="0"/>
              <a:t>Situation ‘B’</a:t>
            </a:r>
            <a:endParaRPr lang="en-US" dirty="0"/>
          </a:p>
        </p:txBody>
      </p:sp>
      <p:sp>
        <p:nvSpPr>
          <p:cNvPr id="14" name="TextBox 142"/>
          <p:cNvSpPr txBox="1">
            <a:spLocks noChangeArrowheads="1"/>
          </p:cNvSpPr>
          <p:nvPr/>
        </p:nvSpPr>
        <p:spPr bwMode="auto">
          <a:xfrm>
            <a:off x="112074" y="3751548"/>
            <a:ext cx="8711516" cy="923330"/>
          </a:xfrm>
          <a:prstGeom prst="rect">
            <a:avLst/>
          </a:prstGeom>
          <a:noFill/>
          <a:ln w="9525">
            <a:noFill/>
            <a:miter lim="800000"/>
            <a:headEnd/>
            <a:tailEnd/>
          </a:ln>
        </p:spPr>
        <p:txBody>
          <a:bodyPr wrap="square">
            <a:spAutoFit/>
          </a:bodyPr>
          <a:lstStyle/>
          <a:p>
            <a:pPr algn="l"/>
            <a:r>
              <a:rPr lang="en-GB" dirty="0" smtClean="0"/>
              <a:t>You are totally paranoid about everything and need to keep operating correctly regardless of what happens</a:t>
            </a:r>
            <a:r>
              <a:rPr lang="en-GB" dirty="0"/>
              <a:t>. </a:t>
            </a:r>
            <a:r>
              <a:rPr lang="en-GB" dirty="0" smtClean="0"/>
              <a:t>You have already decided that you cannot </a:t>
            </a:r>
            <a:r>
              <a:rPr lang="en-GB" dirty="0"/>
              <a:t>even accept an upset to a single flip-flop in your </a:t>
            </a:r>
            <a:r>
              <a:rPr lang="en-GB" dirty="0" smtClean="0"/>
              <a:t>design so you have implement a TMR scheme.</a:t>
            </a:r>
            <a:endParaRPr lang="en-US" dirty="0"/>
          </a:p>
        </p:txBody>
      </p:sp>
    </p:spTree>
    <p:extLst>
      <p:ext uri="{BB962C8B-B14F-4D97-AF65-F5344CB8AC3E}">
        <p14:creationId xmlns:p14="http://schemas.microsoft.com/office/powerpoint/2010/main" val="2257709968"/>
      </p:ext>
    </p:extLst>
  </p:cSld>
  <p:clrMapOvr>
    <a:masterClrMapping/>
  </p:clrMapOvr>
  <p:transition>
    <p:fad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4" name="Straight Arrow Connector 33"/>
          <p:cNvCxnSpPr/>
          <p:nvPr/>
        </p:nvCxnSpPr>
        <p:spPr bwMode="auto">
          <a:xfrm flipH="1" flipV="1">
            <a:off x="7092089" y="3366157"/>
            <a:ext cx="129" cy="689272"/>
          </a:xfrm>
          <a:prstGeom prst="straightConnector1">
            <a:avLst/>
          </a:prstGeom>
          <a:solidFill>
            <a:schemeClr val="tx2"/>
          </a:solidFill>
          <a:ln w="9525" cap="flat" cmpd="sng" algn="ctr">
            <a:solidFill>
              <a:schemeClr val="tx1"/>
            </a:solidFill>
            <a:prstDash val="dash"/>
            <a:round/>
            <a:headEnd type="none" w="med" len="med"/>
            <a:tailEnd type="none"/>
          </a:ln>
          <a:effectLst/>
        </p:spPr>
      </p:cxnSp>
      <p:cxnSp>
        <p:nvCxnSpPr>
          <p:cNvPr id="35" name="Straight Arrow Connector 34"/>
          <p:cNvCxnSpPr/>
          <p:nvPr/>
        </p:nvCxnSpPr>
        <p:spPr bwMode="auto">
          <a:xfrm flipH="1" flipV="1">
            <a:off x="7662368" y="3366157"/>
            <a:ext cx="129" cy="689272"/>
          </a:xfrm>
          <a:prstGeom prst="straightConnector1">
            <a:avLst/>
          </a:prstGeom>
          <a:solidFill>
            <a:schemeClr val="tx2"/>
          </a:solidFill>
          <a:ln w="9525" cap="flat" cmpd="sng" algn="ctr">
            <a:solidFill>
              <a:schemeClr val="tx1"/>
            </a:solidFill>
            <a:prstDash val="dash"/>
            <a:round/>
            <a:headEnd type="none" w="med" len="med"/>
            <a:tailEnd type="none"/>
          </a:ln>
          <a:effectLst/>
        </p:spPr>
      </p:cxnSp>
      <p:cxnSp>
        <p:nvCxnSpPr>
          <p:cNvPr id="37" name="Straight Arrow Connector 36"/>
          <p:cNvCxnSpPr/>
          <p:nvPr/>
        </p:nvCxnSpPr>
        <p:spPr bwMode="auto">
          <a:xfrm flipH="1" flipV="1">
            <a:off x="7884082" y="3366157"/>
            <a:ext cx="129" cy="689272"/>
          </a:xfrm>
          <a:prstGeom prst="straightConnector1">
            <a:avLst/>
          </a:prstGeom>
          <a:solidFill>
            <a:schemeClr val="tx2"/>
          </a:solidFill>
          <a:ln w="9525" cap="flat" cmpd="sng" algn="ctr">
            <a:solidFill>
              <a:schemeClr val="tx1"/>
            </a:solidFill>
            <a:prstDash val="dash"/>
            <a:round/>
            <a:headEnd type="none" w="med" len="med"/>
            <a:tailEnd type="none"/>
          </a:ln>
          <a:effectLst/>
        </p:spPr>
      </p:cxnSp>
      <p:sp>
        <p:nvSpPr>
          <p:cNvPr id="5" name="Title 4"/>
          <p:cNvSpPr>
            <a:spLocks noGrp="1"/>
          </p:cNvSpPr>
          <p:nvPr>
            <p:ph type="title"/>
          </p:nvPr>
        </p:nvSpPr>
        <p:spPr>
          <a:xfrm>
            <a:off x="124426" y="308404"/>
            <a:ext cx="8229600" cy="540948"/>
          </a:xfrm>
        </p:spPr>
        <p:txBody>
          <a:bodyPr/>
          <a:lstStyle/>
          <a:p>
            <a:r>
              <a:rPr lang="en-US" dirty="0" smtClean="0"/>
              <a:t>Configuration Upsets: Do (almost) Nothing?</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48</a:t>
            </a:fld>
            <a:endParaRPr lang="en-US" dirty="0" smtClean="0"/>
          </a:p>
        </p:txBody>
      </p:sp>
      <p:sp>
        <p:nvSpPr>
          <p:cNvPr id="11" name="TextBox 142"/>
          <p:cNvSpPr txBox="1">
            <a:spLocks noChangeArrowheads="1"/>
          </p:cNvSpPr>
          <p:nvPr/>
        </p:nvSpPr>
        <p:spPr bwMode="auto">
          <a:xfrm>
            <a:off x="93522" y="2093445"/>
            <a:ext cx="5256953" cy="923330"/>
          </a:xfrm>
          <a:prstGeom prst="rect">
            <a:avLst/>
          </a:prstGeom>
          <a:noFill/>
          <a:ln w="9525">
            <a:noFill/>
            <a:miter lim="800000"/>
            <a:headEnd/>
            <a:tailEnd/>
          </a:ln>
        </p:spPr>
        <p:txBody>
          <a:bodyPr wrap="square">
            <a:spAutoFit/>
          </a:bodyPr>
          <a:lstStyle/>
          <a:p>
            <a:pPr algn="l"/>
            <a:r>
              <a:rPr lang="en-GB" dirty="0" smtClean="0"/>
              <a:t>Enable built-in error detection and correction.</a:t>
            </a:r>
          </a:p>
          <a:p>
            <a:pPr algn="l"/>
            <a:r>
              <a:rPr lang="en-GB" dirty="0" smtClean="0"/>
              <a:t>Report and log errors (time stamps).</a:t>
            </a:r>
          </a:p>
          <a:p>
            <a:pPr algn="l"/>
            <a:r>
              <a:rPr lang="en-GB" dirty="0" smtClean="0"/>
              <a:t>Consider discarding any potentially corrupt data.</a:t>
            </a:r>
            <a:endParaRPr lang="en-US" dirty="0"/>
          </a:p>
        </p:txBody>
      </p:sp>
      <p:sp>
        <p:nvSpPr>
          <p:cNvPr id="8" name="TextBox 142"/>
          <p:cNvSpPr txBox="1">
            <a:spLocks noChangeArrowheads="1"/>
          </p:cNvSpPr>
          <p:nvPr/>
        </p:nvSpPr>
        <p:spPr bwMode="auto">
          <a:xfrm>
            <a:off x="75857" y="873037"/>
            <a:ext cx="2186288" cy="369332"/>
          </a:xfrm>
          <a:prstGeom prst="rect">
            <a:avLst/>
          </a:prstGeom>
          <a:noFill/>
          <a:ln w="9525">
            <a:noFill/>
            <a:miter lim="800000"/>
            <a:headEnd/>
            <a:tailEnd/>
          </a:ln>
        </p:spPr>
        <p:txBody>
          <a:bodyPr wrap="square">
            <a:spAutoFit/>
          </a:bodyPr>
          <a:lstStyle/>
          <a:p>
            <a:pPr algn="l"/>
            <a:r>
              <a:rPr lang="en-GB" dirty="0" smtClean="0"/>
              <a:t>Situation ‘C’</a:t>
            </a:r>
            <a:endParaRPr lang="en-US" dirty="0"/>
          </a:p>
        </p:txBody>
      </p:sp>
      <p:sp>
        <p:nvSpPr>
          <p:cNvPr id="10" name="TextBox 142"/>
          <p:cNvSpPr txBox="1">
            <a:spLocks noChangeArrowheads="1"/>
          </p:cNvSpPr>
          <p:nvPr/>
        </p:nvSpPr>
        <p:spPr bwMode="auto">
          <a:xfrm>
            <a:off x="81171" y="1313144"/>
            <a:ext cx="8711516" cy="646331"/>
          </a:xfrm>
          <a:prstGeom prst="rect">
            <a:avLst/>
          </a:prstGeom>
          <a:noFill/>
          <a:ln w="9525">
            <a:noFill/>
            <a:miter lim="800000"/>
            <a:headEnd/>
            <a:tailEnd/>
          </a:ln>
        </p:spPr>
        <p:txBody>
          <a:bodyPr wrap="square">
            <a:spAutoFit/>
          </a:bodyPr>
          <a:lstStyle/>
          <a:p>
            <a:pPr algn="l"/>
            <a:r>
              <a:rPr lang="en-GB" dirty="0" smtClean="0"/>
              <a:t>Of course it would be better if we didn’t have any errors but I can cope with a few just as long as I know about them. Silent errors are unacceptable.</a:t>
            </a:r>
            <a:endParaRPr lang="en-US" dirty="0"/>
          </a:p>
        </p:txBody>
      </p:sp>
      <p:sp>
        <p:nvSpPr>
          <p:cNvPr id="2" name="Rectangle 1"/>
          <p:cNvSpPr/>
          <p:nvPr/>
        </p:nvSpPr>
        <p:spPr bwMode="auto">
          <a:xfrm>
            <a:off x="2262145" y="3668178"/>
            <a:ext cx="1977081" cy="1742302"/>
          </a:xfrm>
          <a:prstGeom prst="rect">
            <a:avLst/>
          </a:prstGeom>
          <a:solidFill>
            <a:schemeClr val="bg1">
              <a:lumMod val="6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 name="Right Arrow 2"/>
          <p:cNvSpPr/>
          <p:nvPr/>
        </p:nvSpPr>
        <p:spPr bwMode="auto">
          <a:xfrm>
            <a:off x="4239226" y="3870365"/>
            <a:ext cx="1495167"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 name="Right Arrow 14"/>
          <p:cNvSpPr/>
          <p:nvPr/>
        </p:nvSpPr>
        <p:spPr bwMode="auto">
          <a:xfrm>
            <a:off x="999696" y="3870365"/>
            <a:ext cx="1262449"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 name="Right Arrow 15"/>
          <p:cNvSpPr/>
          <p:nvPr/>
        </p:nvSpPr>
        <p:spPr bwMode="auto">
          <a:xfrm>
            <a:off x="2681073" y="3719700"/>
            <a:ext cx="1262449" cy="77041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 name="TextBox 142"/>
          <p:cNvSpPr txBox="1">
            <a:spLocks noChangeArrowheads="1"/>
          </p:cNvSpPr>
          <p:nvPr/>
        </p:nvSpPr>
        <p:spPr bwMode="auto">
          <a:xfrm>
            <a:off x="2188004" y="3298846"/>
            <a:ext cx="1062681" cy="369332"/>
          </a:xfrm>
          <a:prstGeom prst="rect">
            <a:avLst/>
          </a:prstGeom>
          <a:noFill/>
          <a:ln w="9525">
            <a:noFill/>
            <a:miter lim="800000"/>
            <a:headEnd/>
            <a:tailEnd/>
          </a:ln>
        </p:spPr>
        <p:txBody>
          <a:bodyPr wrap="square">
            <a:spAutoFit/>
          </a:bodyPr>
          <a:lstStyle/>
          <a:p>
            <a:pPr algn="l"/>
            <a:r>
              <a:rPr lang="en-GB" dirty="0" smtClean="0"/>
              <a:t>FPGA</a:t>
            </a:r>
            <a:endParaRPr lang="en-US" dirty="0"/>
          </a:p>
        </p:txBody>
      </p:sp>
      <p:sp>
        <p:nvSpPr>
          <p:cNvPr id="18" name="TextBox 142"/>
          <p:cNvSpPr txBox="1">
            <a:spLocks noChangeArrowheads="1"/>
          </p:cNvSpPr>
          <p:nvPr/>
        </p:nvSpPr>
        <p:spPr bwMode="auto">
          <a:xfrm>
            <a:off x="877588" y="3621221"/>
            <a:ext cx="1062681" cy="369332"/>
          </a:xfrm>
          <a:prstGeom prst="rect">
            <a:avLst/>
          </a:prstGeom>
          <a:noFill/>
          <a:ln w="9525">
            <a:noFill/>
            <a:miter lim="800000"/>
            <a:headEnd/>
            <a:tailEnd/>
          </a:ln>
        </p:spPr>
        <p:txBody>
          <a:bodyPr wrap="square">
            <a:spAutoFit/>
          </a:bodyPr>
          <a:lstStyle/>
          <a:p>
            <a:pPr algn="l"/>
            <a:r>
              <a:rPr lang="en-GB" dirty="0" smtClean="0"/>
              <a:t>Data In</a:t>
            </a:r>
            <a:endParaRPr lang="en-US" dirty="0"/>
          </a:p>
        </p:txBody>
      </p:sp>
      <p:sp>
        <p:nvSpPr>
          <p:cNvPr id="19" name="TextBox 142"/>
          <p:cNvSpPr txBox="1">
            <a:spLocks noChangeArrowheads="1"/>
          </p:cNvSpPr>
          <p:nvPr/>
        </p:nvSpPr>
        <p:spPr bwMode="auto">
          <a:xfrm>
            <a:off x="4362450" y="3552931"/>
            <a:ext cx="1273689" cy="369332"/>
          </a:xfrm>
          <a:prstGeom prst="rect">
            <a:avLst/>
          </a:prstGeom>
          <a:noFill/>
          <a:ln w="9525">
            <a:noFill/>
            <a:miter lim="800000"/>
            <a:headEnd/>
            <a:tailEnd/>
          </a:ln>
        </p:spPr>
        <p:txBody>
          <a:bodyPr wrap="square">
            <a:spAutoFit/>
          </a:bodyPr>
          <a:lstStyle/>
          <a:p>
            <a:pPr algn="l"/>
            <a:r>
              <a:rPr lang="en-GB" dirty="0" smtClean="0"/>
              <a:t>Data Out</a:t>
            </a:r>
            <a:endParaRPr lang="en-US" dirty="0"/>
          </a:p>
        </p:txBody>
      </p:sp>
      <p:sp>
        <p:nvSpPr>
          <p:cNvPr id="20" name="TextBox 142"/>
          <p:cNvSpPr txBox="1">
            <a:spLocks noChangeArrowheads="1"/>
          </p:cNvSpPr>
          <p:nvPr/>
        </p:nvSpPr>
        <p:spPr bwMode="auto">
          <a:xfrm>
            <a:off x="2718960" y="3915029"/>
            <a:ext cx="1273689" cy="338554"/>
          </a:xfrm>
          <a:prstGeom prst="rect">
            <a:avLst/>
          </a:prstGeom>
          <a:noFill/>
          <a:ln w="9525">
            <a:noFill/>
            <a:miter lim="800000"/>
            <a:headEnd/>
            <a:tailEnd/>
          </a:ln>
        </p:spPr>
        <p:txBody>
          <a:bodyPr wrap="square">
            <a:spAutoFit/>
          </a:bodyPr>
          <a:lstStyle/>
          <a:p>
            <a:pPr algn="l"/>
            <a:r>
              <a:rPr lang="en-GB" sz="1600" dirty="0" smtClean="0"/>
              <a:t>Processing</a:t>
            </a:r>
            <a:endParaRPr lang="en-US" sz="1600" dirty="0"/>
          </a:p>
        </p:txBody>
      </p:sp>
      <p:pic>
        <p:nvPicPr>
          <p:cNvPr id="21" name="Picture 35" descr="MCj04417350000[1]"/>
          <p:cNvPicPr>
            <a:picLocks noChangeAspect="1" noChangeArrowheads="1"/>
          </p:cNvPicPr>
          <p:nvPr/>
        </p:nvPicPr>
        <p:blipFill>
          <a:blip r:embed="rId3" cstate="print"/>
          <a:srcRect/>
          <a:stretch>
            <a:fillRect/>
          </a:stretch>
        </p:blipFill>
        <p:spPr bwMode="auto">
          <a:xfrm rot="17630650">
            <a:off x="2996404" y="4571207"/>
            <a:ext cx="508562" cy="508562"/>
          </a:xfrm>
          <a:prstGeom prst="rect">
            <a:avLst/>
          </a:prstGeom>
          <a:noFill/>
          <a:ln w="9525">
            <a:noFill/>
            <a:miter lim="800000"/>
            <a:headEnd/>
            <a:tailEnd/>
          </a:ln>
        </p:spPr>
      </p:pic>
      <p:cxnSp>
        <p:nvCxnSpPr>
          <p:cNvPr id="6" name="Straight Arrow Connector 5"/>
          <p:cNvCxnSpPr/>
          <p:nvPr/>
        </p:nvCxnSpPr>
        <p:spPr bwMode="auto">
          <a:xfrm flipV="1">
            <a:off x="4239226" y="4992126"/>
            <a:ext cx="1495167" cy="1"/>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
        <p:nvSpPr>
          <p:cNvPr id="22" name="TextBox 142"/>
          <p:cNvSpPr txBox="1">
            <a:spLocks noChangeArrowheads="1"/>
          </p:cNvSpPr>
          <p:nvPr/>
        </p:nvSpPr>
        <p:spPr bwMode="auto">
          <a:xfrm>
            <a:off x="4349964" y="4345795"/>
            <a:ext cx="1273689" cy="646331"/>
          </a:xfrm>
          <a:prstGeom prst="rect">
            <a:avLst/>
          </a:prstGeom>
          <a:noFill/>
          <a:ln w="9525">
            <a:noFill/>
            <a:miter lim="800000"/>
            <a:headEnd/>
            <a:tailEnd/>
          </a:ln>
        </p:spPr>
        <p:txBody>
          <a:bodyPr wrap="square">
            <a:spAutoFit/>
          </a:bodyPr>
          <a:lstStyle/>
          <a:p>
            <a:pPr algn="l"/>
            <a:r>
              <a:rPr lang="en-GB" dirty="0" smtClean="0"/>
              <a:t>Error Detection</a:t>
            </a:r>
            <a:endParaRPr lang="en-US" dirty="0"/>
          </a:p>
        </p:txBody>
      </p:sp>
      <p:sp>
        <p:nvSpPr>
          <p:cNvPr id="23" name="Rectangle 22"/>
          <p:cNvSpPr/>
          <p:nvPr/>
        </p:nvSpPr>
        <p:spPr bwMode="auto">
          <a:xfrm>
            <a:off x="6043312" y="3870365"/>
            <a:ext cx="2891481" cy="370131"/>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 name="Rectangle 23"/>
          <p:cNvSpPr/>
          <p:nvPr/>
        </p:nvSpPr>
        <p:spPr bwMode="auto">
          <a:xfrm>
            <a:off x="7093764" y="3870364"/>
            <a:ext cx="790576" cy="370131"/>
          </a:xfrm>
          <a:prstGeom prst="rect">
            <a:avLst/>
          </a:prstGeom>
          <a:pattFill prst="wdUpDiag">
            <a:fgClr>
              <a:srgbClr val="FF0000"/>
            </a:fgClr>
            <a:bgClr>
              <a:srgbClr val="00CC00"/>
            </a:bgClr>
          </a:pattFill>
          <a:ln w="12700" cap="flat" cmpd="sng" algn="ctr">
            <a:solidFill>
              <a:schemeClr val="tx1">
                <a:alpha val="68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25" name="Straight Arrow Connector 24"/>
          <p:cNvCxnSpPr/>
          <p:nvPr/>
        </p:nvCxnSpPr>
        <p:spPr bwMode="auto">
          <a:xfrm flipV="1">
            <a:off x="6006842" y="4992124"/>
            <a:ext cx="1655077" cy="3"/>
          </a:xfrm>
          <a:prstGeom prst="straightConnector1">
            <a:avLst/>
          </a:prstGeom>
          <a:solidFill>
            <a:schemeClr val="tx2"/>
          </a:solidFill>
          <a:ln w="9525" cap="flat" cmpd="sng" algn="ctr">
            <a:solidFill>
              <a:schemeClr val="tx1"/>
            </a:solidFill>
            <a:prstDash val="solid"/>
            <a:round/>
            <a:headEnd type="none" w="med" len="med"/>
            <a:tailEnd type="triangle"/>
          </a:ln>
          <a:effectLst/>
        </p:spPr>
      </p:cxnSp>
      <p:cxnSp>
        <p:nvCxnSpPr>
          <p:cNvPr id="26" name="Straight Arrow Connector 25"/>
          <p:cNvCxnSpPr/>
          <p:nvPr/>
        </p:nvCxnSpPr>
        <p:spPr bwMode="auto">
          <a:xfrm flipH="1" flipV="1">
            <a:off x="7661919" y="4302852"/>
            <a:ext cx="129" cy="689272"/>
          </a:xfrm>
          <a:prstGeom prst="straightConnector1">
            <a:avLst/>
          </a:prstGeom>
          <a:solidFill>
            <a:schemeClr val="tx2"/>
          </a:solidFill>
          <a:ln w="9525" cap="flat" cmpd="sng" algn="ctr">
            <a:solidFill>
              <a:schemeClr val="tx1"/>
            </a:solidFill>
            <a:prstDash val="solid"/>
            <a:round/>
            <a:headEnd type="none" w="med" len="med"/>
            <a:tailEnd type="triangle"/>
          </a:ln>
          <a:effectLst/>
        </p:spPr>
      </p:cxnSp>
      <p:cxnSp>
        <p:nvCxnSpPr>
          <p:cNvPr id="32" name="Straight Arrow Connector 31"/>
          <p:cNvCxnSpPr/>
          <p:nvPr/>
        </p:nvCxnSpPr>
        <p:spPr bwMode="auto">
          <a:xfrm>
            <a:off x="7093764" y="3621221"/>
            <a:ext cx="568026" cy="0"/>
          </a:xfrm>
          <a:prstGeom prst="straightConnector1">
            <a:avLst/>
          </a:prstGeom>
          <a:solidFill>
            <a:schemeClr val="tx2"/>
          </a:solidFill>
          <a:ln w="9525" cap="flat" cmpd="sng" algn="ctr">
            <a:solidFill>
              <a:schemeClr val="tx1"/>
            </a:solidFill>
            <a:prstDash val="solid"/>
            <a:round/>
            <a:headEnd type="none" w="med" len="med"/>
            <a:tailEnd type="triangle"/>
          </a:ln>
          <a:effectLst/>
        </p:spPr>
      </p:cxnSp>
      <p:cxnSp>
        <p:nvCxnSpPr>
          <p:cNvPr id="38" name="Straight Arrow Connector 37"/>
          <p:cNvCxnSpPr/>
          <p:nvPr/>
        </p:nvCxnSpPr>
        <p:spPr bwMode="auto">
          <a:xfrm>
            <a:off x="7661790" y="3621221"/>
            <a:ext cx="222421" cy="0"/>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
        <p:nvSpPr>
          <p:cNvPr id="47" name="TextBox 142"/>
          <p:cNvSpPr txBox="1">
            <a:spLocks noChangeArrowheads="1"/>
          </p:cNvSpPr>
          <p:nvPr/>
        </p:nvSpPr>
        <p:spPr bwMode="auto">
          <a:xfrm>
            <a:off x="6630635" y="2518168"/>
            <a:ext cx="839657" cy="646331"/>
          </a:xfrm>
          <a:prstGeom prst="rect">
            <a:avLst/>
          </a:prstGeom>
          <a:noFill/>
          <a:ln w="9525">
            <a:noFill/>
            <a:miter lim="800000"/>
            <a:headEnd/>
            <a:tailEnd/>
          </a:ln>
        </p:spPr>
        <p:txBody>
          <a:bodyPr wrap="square">
            <a:spAutoFit/>
          </a:bodyPr>
          <a:lstStyle/>
          <a:p>
            <a:r>
              <a:rPr lang="en-GB" dirty="0" smtClean="0"/>
              <a:t>Scan</a:t>
            </a:r>
            <a:br>
              <a:rPr lang="en-GB" dirty="0" smtClean="0"/>
            </a:br>
            <a:r>
              <a:rPr lang="en-GB" dirty="0" smtClean="0"/>
              <a:t>Time</a:t>
            </a:r>
            <a:endParaRPr lang="en-US" dirty="0"/>
          </a:p>
        </p:txBody>
      </p:sp>
      <p:cxnSp>
        <p:nvCxnSpPr>
          <p:cNvPr id="48" name="Straight Arrow Connector 47"/>
          <p:cNvCxnSpPr/>
          <p:nvPr/>
        </p:nvCxnSpPr>
        <p:spPr bwMode="auto">
          <a:xfrm>
            <a:off x="7092089" y="3198644"/>
            <a:ext cx="285688" cy="354287"/>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
        <p:nvSpPr>
          <p:cNvPr id="50" name="TextBox 142"/>
          <p:cNvSpPr txBox="1">
            <a:spLocks noChangeArrowheads="1"/>
          </p:cNvSpPr>
          <p:nvPr/>
        </p:nvSpPr>
        <p:spPr bwMode="auto">
          <a:xfrm>
            <a:off x="7661790" y="2446093"/>
            <a:ext cx="951555" cy="646331"/>
          </a:xfrm>
          <a:prstGeom prst="rect">
            <a:avLst/>
          </a:prstGeom>
          <a:noFill/>
          <a:ln w="9525">
            <a:noFill/>
            <a:miter lim="800000"/>
            <a:headEnd/>
            <a:tailEnd/>
          </a:ln>
        </p:spPr>
        <p:txBody>
          <a:bodyPr wrap="square">
            <a:spAutoFit/>
          </a:bodyPr>
          <a:lstStyle/>
          <a:p>
            <a:r>
              <a:rPr lang="en-GB" dirty="0" smtClean="0"/>
              <a:t>‘Flush’</a:t>
            </a:r>
          </a:p>
          <a:p>
            <a:r>
              <a:rPr lang="en-GB" dirty="0" smtClean="0"/>
              <a:t>Time</a:t>
            </a:r>
            <a:endParaRPr lang="en-US" dirty="0"/>
          </a:p>
        </p:txBody>
      </p:sp>
      <p:cxnSp>
        <p:nvCxnSpPr>
          <p:cNvPr id="51" name="Straight Arrow Connector 50"/>
          <p:cNvCxnSpPr/>
          <p:nvPr/>
        </p:nvCxnSpPr>
        <p:spPr bwMode="auto">
          <a:xfrm flipH="1">
            <a:off x="7760772" y="3079101"/>
            <a:ext cx="332023" cy="390519"/>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
        <p:nvSpPr>
          <p:cNvPr id="53" name="Rectangle 52"/>
          <p:cNvSpPr/>
          <p:nvPr/>
        </p:nvSpPr>
        <p:spPr bwMode="auto">
          <a:xfrm>
            <a:off x="5165982" y="2686606"/>
            <a:ext cx="420498" cy="293099"/>
          </a:xfrm>
          <a:prstGeom prst="rect">
            <a:avLst/>
          </a:prstGeom>
          <a:pattFill prst="wdUpDiag">
            <a:fgClr>
              <a:srgbClr val="FF0000"/>
            </a:fgClr>
            <a:bgClr>
              <a:srgbClr val="00CC00"/>
            </a:bgClr>
          </a:pattFill>
          <a:ln w="12700" cap="flat" cmpd="sng" algn="ctr">
            <a:solidFill>
              <a:schemeClr val="tx1">
                <a:alpha val="68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4" name="TextBox 142"/>
          <p:cNvSpPr txBox="1">
            <a:spLocks noChangeArrowheads="1"/>
          </p:cNvSpPr>
          <p:nvPr/>
        </p:nvSpPr>
        <p:spPr bwMode="auto">
          <a:xfrm>
            <a:off x="4619239" y="5420586"/>
            <a:ext cx="4223733" cy="646331"/>
          </a:xfrm>
          <a:prstGeom prst="rect">
            <a:avLst/>
          </a:prstGeom>
          <a:noFill/>
          <a:ln w="9525">
            <a:noFill/>
            <a:miter lim="800000"/>
            <a:headEnd/>
            <a:tailEnd/>
          </a:ln>
        </p:spPr>
        <p:txBody>
          <a:bodyPr wrap="square">
            <a:spAutoFit/>
          </a:bodyPr>
          <a:lstStyle/>
          <a:p>
            <a:pPr algn="l"/>
            <a:r>
              <a:rPr lang="en-GB" dirty="0" smtClean="0"/>
              <a:t>Was data at that time actually needed? </a:t>
            </a:r>
          </a:p>
          <a:p>
            <a:pPr algn="l"/>
            <a:r>
              <a:rPr lang="en-GB" dirty="0" smtClean="0"/>
              <a:t>Can the data be received again?</a:t>
            </a:r>
            <a:endParaRPr lang="en-US" dirty="0"/>
          </a:p>
        </p:txBody>
      </p:sp>
    </p:spTree>
    <p:extLst>
      <p:ext uri="{BB962C8B-B14F-4D97-AF65-F5344CB8AC3E}">
        <p14:creationId xmlns:p14="http://schemas.microsoft.com/office/powerpoint/2010/main" val="2650423125"/>
      </p:ext>
    </p:extLst>
  </p:cSld>
  <p:clrMapOvr>
    <a:masterClrMapping/>
  </p:clrMapOvr>
  <p:transition>
    <p:fad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4426" y="308404"/>
            <a:ext cx="8229600" cy="540948"/>
          </a:xfrm>
        </p:spPr>
        <p:txBody>
          <a:bodyPr/>
          <a:lstStyle/>
          <a:p>
            <a:r>
              <a:rPr lang="en-US" dirty="0" smtClean="0"/>
              <a:t>Configuration Upsets: Do (almost) Nothing?</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49</a:t>
            </a:fld>
            <a:endParaRPr lang="en-US" dirty="0" smtClean="0"/>
          </a:p>
        </p:txBody>
      </p:sp>
      <p:sp>
        <p:nvSpPr>
          <p:cNvPr id="11" name="TextBox 142"/>
          <p:cNvSpPr txBox="1">
            <a:spLocks noChangeArrowheads="1"/>
          </p:cNvSpPr>
          <p:nvPr/>
        </p:nvSpPr>
        <p:spPr bwMode="auto">
          <a:xfrm>
            <a:off x="93522" y="2093445"/>
            <a:ext cx="5256953" cy="923330"/>
          </a:xfrm>
          <a:prstGeom prst="rect">
            <a:avLst/>
          </a:prstGeom>
          <a:noFill/>
          <a:ln w="9525">
            <a:noFill/>
            <a:miter lim="800000"/>
            <a:headEnd/>
            <a:tailEnd/>
          </a:ln>
        </p:spPr>
        <p:txBody>
          <a:bodyPr wrap="square">
            <a:spAutoFit/>
          </a:bodyPr>
          <a:lstStyle/>
          <a:p>
            <a:pPr algn="l"/>
            <a:r>
              <a:rPr lang="en-GB" dirty="0" smtClean="0"/>
              <a:t>Enable built-in error detection and correction.</a:t>
            </a:r>
          </a:p>
          <a:p>
            <a:pPr algn="l"/>
            <a:r>
              <a:rPr lang="en-GB" dirty="0" smtClean="0"/>
              <a:t>Report and log errors (time stamps).</a:t>
            </a:r>
          </a:p>
          <a:p>
            <a:pPr algn="l"/>
            <a:r>
              <a:rPr lang="en-GB" dirty="0" smtClean="0"/>
              <a:t>Consider discarding any potentially corrupt data.</a:t>
            </a:r>
            <a:endParaRPr lang="en-US" dirty="0"/>
          </a:p>
        </p:txBody>
      </p:sp>
      <p:sp>
        <p:nvSpPr>
          <p:cNvPr id="8" name="TextBox 142"/>
          <p:cNvSpPr txBox="1">
            <a:spLocks noChangeArrowheads="1"/>
          </p:cNvSpPr>
          <p:nvPr/>
        </p:nvSpPr>
        <p:spPr bwMode="auto">
          <a:xfrm>
            <a:off x="75857" y="873037"/>
            <a:ext cx="2186288" cy="369332"/>
          </a:xfrm>
          <a:prstGeom prst="rect">
            <a:avLst/>
          </a:prstGeom>
          <a:noFill/>
          <a:ln w="9525">
            <a:noFill/>
            <a:miter lim="800000"/>
            <a:headEnd/>
            <a:tailEnd/>
          </a:ln>
        </p:spPr>
        <p:txBody>
          <a:bodyPr wrap="square">
            <a:spAutoFit/>
          </a:bodyPr>
          <a:lstStyle/>
          <a:p>
            <a:pPr algn="l"/>
            <a:r>
              <a:rPr lang="en-GB" dirty="0" smtClean="0"/>
              <a:t>Situation ‘C’</a:t>
            </a:r>
            <a:endParaRPr lang="en-US" dirty="0"/>
          </a:p>
        </p:txBody>
      </p:sp>
      <p:sp>
        <p:nvSpPr>
          <p:cNvPr id="10" name="TextBox 142"/>
          <p:cNvSpPr txBox="1">
            <a:spLocks noChangeArrowheads="1"/>
          </p:cNvSpPr>
          <p:nvPr/>
        </p:nvSpPr>
        <p:spPr bwMode="auto">
          <a:xfrm>
            <a:off x="81171" y="1313144"/>
            <a:ext cx="8711516" cy="646331"/>
          </a:xfrm>
          <a:prstGeom prst="rect">
            <a:avLst/>
          </a:prstGeom>
          <a:noFill/>
          <a:ln w="9525">
            <a:noFill/>
            <a:miter lim="800000"/>
            <a:headEnd/>
            <a:tailEnd/>
          </a:ln>
        </p:spPr>
        <p:txBody>
          <a:bodyPr wrap="square">
            <a:spAutoFit/>
          </a:bodyPr>
          <a:lstStyle/>
          <a:p>
            <a:pPr algn="l"/>
            <a:r>
              <a:rPr lang="en-GB" dirty="0" smtClean="0"/>
              <a:t>Of course it would be better if we didn’t have any errors but I can cope with a few just as long as I know about them. Silent errors are unacceptable.</a:t>
            </a:r>
            <a:endParaRPr lang="en-US" dirty="0"/>
          </a:p>
        </p:txBody>
      </p:sp>
      <p:sp>
        <p:nvSpPr>
          <p:cNvPr id="2" name="Rectangle 1"/>
          <p:cNvSpPr/>
          <p:nvPr/>
        </p:nvSpPr>
        <p:spPr bwMode="auto">
          <a:xfrm>
            <a:off x="2262146" y="3668178"/>
            <a:ext cx="3372200" cy="1742302"/>
          </a:xfrm>
          <a:prstGeom prst="rect">
            <a:avLst/>
          </a:prstGeom>
          <a:solidFill>
            <a:schemeClr val="bg1">
              <a:lumMod val="6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 name="Right Arrow 2"/>
          <p:cNvSpPr/>
          <p:nvPr/>
        </p:nvSpPr>
        <p:spPr bwMode="auto">
          <a:xfrm>
            <a:off x="5523608" y="3873634"/>
            <a:ext cx="1495167"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 name="Right Arrow 14"/>
          <p:cNvSpPr/>
          <p:nvPr/>
        </p:nvSpPr>
        <p:spPr bwMode="auto">
          <a:xfrm>
            <a:off x="999696" y="3870365"/>
            <a:ext cx="1262449"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 name="Right Arrow 15"/>
          <p:cNvSpPr/>
          <p:nvPr/>
        </p:nvSpPr>
        <p:spPr bwMode="auto">
          <a:xfrm>
            <a:off x="2681073" y="3719700"/>
            <a:ext cx="1262449" cy="77041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7" name="TextBox 142"/>
          <p:cNvSpPr txBox="1">
            <a:spLocks noChangeArrowheads="1"/>
          </p:cNvSpPr>
          <p:nvPr/>
        </p:nvSpPr>
        <p:spPr bwMode="auto">
          <a:xfrm>
            <a:off x="2188004" y="3298846"/>
            <a:ext cx="1062681" cy="369332"/>
          </a:xfrm>
          <a:prstGeom prst="rect">
            <a:avLst/>
          </a:prstGeom>
          <a:noFill/>
          <a:ln w="9525">
            <a:noFill/>
            <a:miter lim="800000"/>
            <a:headEnd/>
            <a:tailEnd/>
          </a:ln>
        </p:spPr>
        <p:txBody>
          <a:bodyPr wrap="square">
            <a:spAutoFit/>
          </a:bodyPr>
          <a:lstStyle/>
          <a:p>
            <a:pPr algn="l"/>
            <a:r>
              <a:rPr lang="en-GB" dirty="0" smtClean="0"/>
              <a:t>FPGA</a:t>
            </a:r>
            <a:endParaRPr lang="en-US" dirty="0"/>
          </a:p>
        </p:txBody>
      </p:sp>
      <p:sp>
        <p:nvSpPr>
          <p:cNvPr id="18" name="TextBox 142"/>
          <p:cNvSpPr txBox="1">
            <a:spLocks noChangeArrowheads="1"/>
          </p:cNvSpPr>
          <p:nvPr/>
        </p:nvSpPr>
        <p:spPr bwMode="auto">
          <a:xfrm>
            <a:off x="877588" y="3621221"/>
            <a:ext cx="1062681" cy="369332"/>
          </a:xfrm>
          <a:prstGeom prst="rect">
            <a:avLst/>
          </a:prstGeom>
          <a:noFill/>
          <a:ln w="9525">
            <a:noFill/>
            <a:miter lim="800000"/>
            <a:headEnd/>
            <a:tailEnd/>
          </a:ln>
        </p:spPr>
        <p:txBody>
          <a:bodyPr wrap="square">
            <a:spAutoFit/>
          </a:bodyPr>
          <a:lstStyle/>
          <a:p>
            <a:pPr algn="l"/>
            <a:r>
              <a:rPr lang="en-GB" dirty="0" smtClean="0"/>
              <a:t>Data In</a:t>
            </a:r>
            <a:endParaRPr lang="en-US" dirty="0"/>
          </a:p>
        </p:txBody>
      </p:sp>
      <p:sp>
        <p:nvSpPr>
          <p:cNvPr id="20" name="TextBox 142"/>
          <p:cNvSpPr txBox="1">
            <a:spLocks noChangeArrowheads="1"/>
          </p:cNvSpPr>
          <p:nvPr/>
        </p:nvSpPr>
        <p:spPr bwMode="auto">
          <a:xfrm>
            <a:off x="2718960" y="3915029"/>
            <a:ext cx="1273689" cy="338554"/>
          </a:xfrm>
          <a:prstGeom prst="rect">
            <a:avLst/>
          </a:prstGeom>
          <a:noFill/>
          <a:ln w="9525">
            <a:noFill/>
            <a:miter lim="800000"/>
            <a:headEnd/>
            <a:tailEnd/>
          </a:ln>
        </p:spPr>
        <p:txBody>
          <a:bodyPr wrap="square">
            <a:spAutoFit/>
          </a:bodyPr>
          <a:lstStyle/>
          <a:p>
            <a:pPr algn="l"/>
            <a:r>
              <a:rPr lang="en-GB" sz="1600" dirty="0" smtClean="0"/>
              <a:t>Processing</a:t>
            </a:r>
            <a:endParaRPr lang="en-US" sz="1600" dirty="0"/>
          </a:p>
        </p:txBody>
      </p:sp>
      <p:cxnSp>
        <p:nvCxnSpPr>
          <p:cNvPr id="6" name="Straight Arrow Connector 5"/>
          <p:cNvCxnSpPr/>
          <p:nvPr/>
        </p:nvCxnSpPr>
        <p:spPr bwMode="auto">
          <a:xfrm flipV="1">
            <a:off x="3769805" y="4930822"/>
            <a:ext cx="3248970" cy="4"/>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
        <p:nvSpPr>
          <p:cNvPr id="33" name="Rectangle 32"/>
          <p:cNvSpPr/>
          <p:nvPr/>
        </p:nvSpPr>
        <p:spPr bwMode="auto">
          <a:xfrm>
            <a:off x="4017663" y="3870365"/>
            <a:ext cx="1445937" cy="47543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6" name="TextBox 142"/>
          <p:cNvSpPr txBox="1">
            <a:spLocks noChangeArrowheads="1"/>
          </p:cNvSpPr>
          <p:nvPr/>
        </p:nvSpPr>
        <p:spPr bwMode="auto">
          <a:xfrm>
            <a:off x="5731519" y="3586240"/>
            <a:ext cx="1273689" cy="369332"/>
          </a:xfrm>
          <a:prstGeom prst="rect">
            <a:avLst/>
          </a:prstGeom>
          <a:noFill/>
          <a:ln w="9525">
            <a:noFill/>
            <a:miter lim="800000"/>
            <a:headEnd/>
            <a:tailEnd/>
          </a:ln>
        </p:spPr>
        <p:txBody>
          <a:bodyPr wrap="square">
            <a:spAutoFit/>
          </a:bodyPr>
          <a:lstStyle/>
          <a:p>
            <a:pPr algn="l"/>
            <a:r>
              <a:rPr lang="en-GB" dirty="0" smtClean="0"/>
              <a:t>Data Out</a:t>
            </a:r>
            <a:endParaRPr lang="en-US" dirty="0"/>
          </a:p>
        </p:txBody>
      </p:sp>
      <p:sp>
        <p:nvSpPr>
          <p:cNvPr id="19" name="TextBox 142"/>
          <p:cNvSpPr txBox="1">
            <a:spLocks noChangeArrowheads="1"/>
          </p:cNvSpPr>
          <p:nvPr/>
        </p:nvSpPr>
        <p:spPr bwMode="auto">
          <a:xfrm>
            <a:off x="4097714" y="3933520"/>
            <a:ext cx="1365886" cy="369332"/>
          </a:xfrm>
          <a:prstGeom prst="rect">
            <a:avLst/>
          </a:prstGeom>
          <a:noFill/>
          <a:ln w="9525">
            <a:noFill/>
            <a:miter lim="800000"/>
            <a:headEnd/>
            <a:tailEnd/>
          </a:ln>
        </p:spPr>
        <p:txBody>
          <a:bodyPr wrap="square">
            <a:spAutoFit/>
          </a:bodyPr>
          <a:lstStyle/>
          <a:p>
            <a:pPr algn="l"/>
            <a:r>
              <a:rPr lang="en-GB" dirty="0" smtClean="0"/>
              <a:t>20ms FIFO</a:t>
            </a:r>
            <a:endParaRPr lang="en-US" dirty="0"/>
          </a:p>
        </p:txBody>
      </p:sp>
      <p:sp>
        <p:nvSpPr>
          <p:cNvPr id="40" name="Rectangle 39"/>
          <p:cNvSpPr/>
          <p:nvPr/>
        </p:nvSpPr>
        <p:spPr bwMode="auto">
          <a:xfrm>
            <a:off x="2718960" y="4693109"/>
            <a:ext cx="1036498" cy="47543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 name="TextBox 142"/>
          <p:cNvSpPr txBox="1">
            <a:spLocks noChangeArrowheads="1"/>
          </p:cNvSpPr>
          <p:nvPr/>
        </p:nvSpPr>
        <p:spPr bwMode="auto">
          <a:xfrm>
            <a:off x="2772001" y="4746158"/>
            <a:ext cx="997560" cy="369332"/>
          </a:xfrm>
          <a:prstGeom prst="rect">
            <a:avLst/>
          </a:prstGeom>
          <a:noFill/>
          <a:ln w="9525">
            <a:noFill/>
            <a:miter lim="800000"/>
            <a:headEnd/>
            <a:tailEnd/>
          </a:ln>
        </p:spPr>
        <p:txBody>
          <a:bodyPr wrap="square">
            <a:spAutoFit/>
          </a:bodyPr>
          <a:lstStyle/>
          <a:p>
            <a:pPr algn="l"/>
            <a:r>
              <a:rPr lang="en-GB" dirty="0" smtClean="0"/>
              <a:t>SEM IP</a:t>
            </a:r>
            <a:endParaRPr lang="en-US" dirty="0"/>
          </a:p>
        </p:txBody>
      </p:sp>
      <p:sp>
        <p:nvSpPr>
          <p:cNvPr id="7" name="Isosceles Triangle 6"/>
          <p:cNvSpPr/>
          <p:nvPr/>
        </p:nvSpPr>
        <p:spPr bwMode="auto">
          <a:xfrm rot="5400000">
            <a:off x="4986841" y="4773646"/>
            <a:ext cx="409627" cy="314354"/>
          </a:xfrm>
          <a:prstGeom prst="triangle">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 name="TextBox 142"/>
          <p:cNvSpPr txBox="1">
            <a:spLocks noChangeArrowheads="1"/>
          </p:cNvSpPr>
          <p:nvPr/>
        </p:nvSpPr>
        <p:spPr bwMode="auto">
          <a:xfrm>
            <a:off x="3789630" y="4596775"/>
            <a:ext cx="1273689" cy="646331"/>
          </a:xfrm>
          <a:prstGeom prst="rect">
            <a:avLst/>
          </a:prstGeom>
          <a:noFill/>
          <a:ln w="9525">
            <a:noFill/>
            <a:miter lim="800000"/>
            <a:headEnd/>
            <a:tailEnd/>
          </a:ln>
        </p:spPr>
        <p:txBody>
          <a:bodyPr wrap="square">
            <a:spAutoFit/>
          </a:bodyPr>
          <a:lstStyle/>
          <a:p>
            <a:pPr algn="l"/>
            <a:r>
              <a:rPr lang="en-GB" dirty="0" smtClean="0"/>
              <a:t>Error Detection</a:t>
            </a:r>
            <a:endParaRPr lang="en-US" dirty="0"/>
          </a:p>
        </p:txBody>
      </p:sp>
      <p:sp>
        <p:nvSpPr>
          <p:cNvPr id="13" name="Oval 12"/>
          <p:cNvSpPr/>
          <p:nvPr/>
        </p:nvSpPr>
        <p:spPr bwMode="auto">
          <a:xfrm>
            <a:off x="5348832" y="4849514"/>
            <a:ext cx="159881" cy="162617"/>
          </a:xfrm>
          <a:prstGeom prst="ellipse">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4" name="TextBox 142"/>
          <p:cNvSpPr txBox="1">
            <a:spLocks noChangeArrowheads="1"/>
          </p:cNvSpPr>
          <p:nvPr/>
        </p:nvSpPr>
        <p:spPr bwMode="auto">
          <a:xfrm>
            <a:off x="5671321" y="4511983"/>
            <a:ext cx="1273689" cy="369332"/>
          </a:xfrm>
          <a:prstGeom prst="rect">
            <a:avLst/>
          </a:prstGeom>
          <a:noFill/>
          <a:ln w="9525">
            <a:noFill/>
            <a:miter lim="800000"/>
            <a:headEnd/>
            <a:tailEnd/>
          </a:ln>
        </p:spPr>
        <p:txBody>
          <a:bodyPr wrap="square">
            <a:spAutoFit/>
          </a:bodyPr>
          <a:lstStyle/>
          <a:p>
            <a:pPr algn="l"/>
            <a:r>
              <a:rPr lang="en-GB" dirty="0" smtClean="0"/>
              <a:t>Data Valid</a:t>
            </a:r>
            <a:endParaRPr lang="en-US" dirty="0"/>
          </a:p>
        </p:txBody>
      </p:sp>
      <p:sp>
        <p:nvSpPr>
          <p:cNvPr id="45" name="TextBox 142"/>
          <p:cNvSpPr txBox="1">
            <a:spLocks noChangeArrowheads="1"/>
          </p:cNvSpPr>
          <p:nvPr/>
        </p:nvSpPr>
        <p:spPr bwMode="auto">
          <a:xfrm>
            <a:off x="749676" y="5703544"/>
            <a:ext cx="7604350" cy="646331"/>
          </a:xfrm>
          <a:prstGeom prst="rect">
            <a:avLst/>
          </a:prstGeom>
          <a:noFill/>
          <a:ln w="9525">
            <a:noFill/>
            <a:miter lim="800000"/>
            <a:headEnd/>
            <a:tailEnd/>
          </a:ln>
        </p:spPr>
        <p:txBody>
          <a:bodyPr wrap="square">
            <a:spAutoFit/>
          </a:bodyPr>
          <a:lstStyle/>
          <a:p>
            <a:pPr algn="l"/>
            <a:r>
              <a:rPr lang="en-GB" dirty="0" smtClean="0"/>
              <a:t>Inserting a delay equivalent to one </a:t>
            </a:r>
            <a:r>
              <a:rPr lang="en-GB" dirty="0" err="1" smtClean="0"/>
              <a:t>Readback</a:t>
            </a:r>
            <a:r>
              <a:rPr lang="en-GB" dirty="0" smtClean="0"/>
              <a:t> CRC scan period of the device would ensure that validity of presented output data is ensured.</a:t>
            </a:r>
            <a:endParaRPr lang="en-US" dirty="0"/>
          </a:p>
        </p:txBody>
      </p:sp>
    </p:spTree>
    <p:extLst>
      <p:ext uri="{BB962C8B-B14F-4D97-AF65-F5344CB8AC3E}">
        <p14:creationId xmlns:p14="http://schemas.microsoft.com/office/powerpoint/2010/main" val="400707432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45062" y="209550"/>
            <a:ext cx="8229600" cy="540948"/>
          </a:xfrm>
        </p:spPr>
        <p:txBody>
          <a:bodyPr/>
          <a:lstStyle/>
          <a:p>
            <a:r>
              <a:rPr lang="en-US" dirty="0" smtClean="0"/>
              <a:t>Xilinx SEU; Past, Present and Future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5</a:t>
            </a:fld>
            <a:endParaRPr lang="en-US" dirty="0" smtClean="0"/>
          </a:p>
        </p:txBody>
      </p:sp>
      <p:sp>
        <p:nvSpPr>
          <p:cNvPr id="11" name="TextBox 142"/>
          <p:cNvSpPr txBox="1">
            <a:spLocks noChangeArrowheads="1"/>
          </p:cNvSpPr>
          <p:nvPr/>
        </p:nvSpPr>
        <p:spPr bwMode="auto">
          <a:xfrm>
            <a:off x="4718049" y="793868"/>
            <a:ext cx="4297364" cy="1477328"/>
          </a:xfrm>
          <a:prstGeom prst="rect">
            <a:avLst/>
          </a:prstGeom>
          <a:noFill/>
          <a:ln w="9525">
            <a:noFill/>
            <a:miter lim="800000"/>
            <a:headEnd/>
            <a:tailEnd/>
          </a:ln>
        </p:spPr>
        <p:txBody>
          <a:bodyPr wrap="square">
            <a:spAutoFit/>
          </a:bodyPr>
          <a:lstStyle/>
          <a:p>
            <a:pPr algn="l"/>
            <a:r>
              <a:rPr lang="en-GB" dirty="0" smtClean="0"/>
              <a:t>Soft Event Rates at sea level New York</a:t>
            </a:r>
          </a:p>
          <a:p>
            <a:pPr algn="l"/>
            <a:endParaRPr lang="en-GB" sz="1800" dirty="0"/>
          </a:p>
          <a:p>
            <a:pPr algn="l"/>
            <a:r>
              <a:rPr lang="en-US" sz="1800" dirty="0" smtClean="0"/>
              <a:t>Events per million bits per 10</a:t>
            </a:r>
            <a:r>
              <a:rPr lang="en-US" sz="1800" baseline="30000" dirty="0" smtClean="0"/>
              <a:t>9</a:t>
            </a:r>
            <a:r>
              <a:rPr lang="en-US" sz="1800" dirty="0" smtClean="0"/>
              <a:t> hours.</a:t>
            </a:r>
          </a:p>
          <a:p>
            <a:pPr algn="l"/>
            <a:r>
              <a:rPr lang="en-US" sz="1800" dirty="0" smtClean="0"/>
              <a:t>Configuration memory (CRAM) and</a:t>
            </a:r>
            <a:br>
              <a:rPr lang="en-US" sz="1800" dirty="0" smtClean="0"/>
            </a:br>
            <a:r>
              <a:rPr lang="en-US" sz="1800" dirty="0" smtClean="0"/>
              <a:t>Block Memory (BRAM) in user design.  </a:t>
            </a:r>
            <a:endParaRPr lang="en-US" sz="1800" dirty="0"/>
          </a:p>
        </p:txBody>
      </p:sp>
      <p:pic>
        <p:nvPicPr>
          <p:cNvPr id="2" name="Picture 1"/>
          <p:cNvPicPr>
            <a:picLocks noChangeAspect="1"/>
          </p:cNvPicPr>
          <p:nvPr/>
        </p:nvPicPr>
        <p:blipFill>
          <a:blip r:embed="rId3"/>
          <a:stretch>
            <a:fillRect/>
          </a:stretch>
        </p:blipFill>
        <p:spPr>
          <a:xfrm>
            <a:off x="1068650" y="1418236"/>
            <a:ext cx="1971675" cy="457200"/>
          </a:xfrm>
          <a:prstGeom prst="rect">
            <a:avLst/>
          </a:prstGeom>
        </p:spPr>
      </p:pic>
      <p:pic>
        <p:nvPicPr>
          <p:cNvPr id="4" name="Picture 3"/>
          <p:cNvPicPr>
            <a:picLocks noChangeAspect="1"/>
          </p:cNvPicPr>
          <p:nvPr/>
        </p:nvPicPr>
        <p:blipFill>
          <a:blip r:embed="rId4"/>
          <a:stretch>
            <a:fillRect/>
          </a:stretch>
        </p:blipFill>
        <p:spPr>
          <a:xfrm>
            <a:off x="1101987" y="2070177"/>
            <a:ext cx="1905000" cy="438150"/>
          </a:xfrm>
          <a:prstGeom prst="rect">
            <a:avLst/>
          </a:prstGeom>
        </p:spPr>
      </p:pic>
      <p:pic>
        <p:nvPicPr>
          <p:cNvPr id="6" name="Picture 5"/>
          <p:cNvPicPr>
            <a:picLocks noChangeAspect="1"/>
          </p:cNvPicPr>
          <p:nvPr/>
        </p:nvPicPr>
        <p:blipFill>
          <a:blip r:embed="rId5"/>
          <a:stretch>
            <a:fillRect/>
          </a:stretch>
        </p:blipFill>
        <p:spPr>
          <a:xfrm>
            <a:off x="3150174" y="2070177"/>
            <a:ext cx="1323975" cy="419100"/>
          </a:xfrm>
          <a:prstGeom prst="rect">
            <a:avLst/>
          </a:prstGeom>
        </p:spPr>
      </p:pic>
      <p:pic>
        <p:nvPicPr>
          <p:cNvPr id="7" name="Picture 6"/>
          <p:cNvPicPr>
            <a:picLocks noChangeAspect="1"/>
          </p:cNvPicPr>
          <p:nvPr/>
        </p:nvPicPr>
        <p:blipFill>
          <a:blip r:embed="rId6"/>
          <a:stretch>
            <a:fillRect/>
          </a:stretch>
        </p:blipFill>
        <p:spPr>
          <a:xfrm>
            <a:off x="3150174" y="951511"/>
            <a:ext cx="1314450" cy="923925"/>
          </a:xfrm>
          <a:prstGeom prst="rect">
            <a:avLst/>
          </a:prstGeom>
        </p:spPr>
      </p:pic>
      <p:pic>
        <p:nvPicPr>
          <p:cNvPr id="8" name="Picture 7"/>
          <p:cNvPicPr>
            <a:picLocks noChangeAspect="1"/>
          </p:cNvPicPr>
          <p:nvPr/>
        </p:nvPicPr>
        <p:blipFill>
          <a:blip r:embed="rId7"/>
          <a:stretch>
            <a:fillRect/>
          </a:stretch>
        </p:blipFill>
        <p:spPr>
          <a:xfrm>
            <a:off x="1101987" y="2678446"/>
            <a:ext cx="1924050" cy="790575"/>
          </a:xfrm>
          <a:prstGeom prst="rect">
            <a:avLst/>
          </a:prstGeom>
        </p:spPr>
      </p:pic>
      <p:pic>
        <p:nvPicPr>
          <p:cNvPr id="10" name="Picture 9"/>
          <p:cNvPicPr>
            <a:picLocks noChangeAspect="1"/>
          </p:cNvPicPr>
          <p:nvPr/>
        </p:nvPicPr>
        <p:blipFill>
          <a:blip r:embed="rId8"/>
          <a:stretch>
            <a:fillRect/>
          </a:stretch>
        </p:blipFill>
        <p:spPr>
          <a:xfrm>
            <a:off x="3154936" y="2668921"/>
            <a:ext cx="1323975" cy="800100"/>
          </a:xfrm>
          <a:prstGeom prst="rect">
            <a:avLst/>
          </a:prstGeom>
        </p:spPr>
      </p:pic>
      <p:pic>
        <p:nvPicPr>
          <p:cNvPr id="12" name="Picture 11"/>
          <p:cNvPicPr>
            <a:picLocks noChangeAspect="1"/>
          </p:cNvPicPr>
          <p:nvPr/>
        </p:nvPicPr>
        <p:blipFill>
          <a:blip r:embed="rId9"/>
          <a:stretch>
            <a:fillRect/>
          </a:stretch>
        </p:blipFill>
        <p:spPr>
          <a:xfrm>
            <a:off x="1121037" y="3681481"/>
            <a:ext cx="1885950" cy="590550"/>
          </a:xfrm>
          <a:prstGeom prst="rect">
            <a:avLst/>
          </a:prstGeom>
        </p:spPr>
      </p:pic>
      <p:pic>
        <p:nvPicPr>
          <p:cNvPr id="13" name="Picture 12"/>
          <p:cNvPicPr>
            <a:picLocks noChangeAspect="1"/>
          </p:cNvPicPr>
          <p:nvPr/>
        </p:nvPicPr>
        <p:blipFill>
          <a:blip r:embed="rId10"/>
          <a:stretch>
            <a:fillRect/>
          </a:stretch>
        </p:blipFill>
        <p:spPr>
          <a:xfrm>
            <a:off x="3157097" y="3674337"/>
            <a:ext cx="1333500" cy="590550"/>
          </a:xfrm>
          <a:prstGeom prst="rect">
            <a:avLst/>
          </a:prstGeom>
        </p:spPr>
      </p:pic>
      <p:sp>
        <p:nvSpPr>
          <p:cNvPr id="14" name="Text Box 94"/>
          <p:cNvSpPr txBox="1">
            <a:spLocks noChangeArrowheads="1"/>
          </p:cNvSpPr>
          <p:nvPr/>
        </p:nvSpPr>
        <p:spPr bwMode="auto">
          <a:xfrm>
            <a:off x="199587" y="1465211"/>
            <a:ext cx="759214" cy="369332"/>
          </a:xfrm>
          <a:prstGeom prst="rect">
            <a:avLst/>
          </a:prstGeom>
          <a:noFill/>
          <a:ln w="9525" algn="ctr">
            <a:noFill/>
            <a:miter lim="800000"/>
            <a:headEnd/>
            <a:tailEnd/>
          </a:ln>
        </p:spPr>
        <p:txBody>
          <a:bodyPr wrap="square">
            <a:spAutoFit/>
          </a:bodyPr>
          <a:lstStyle/>
          <a:p>
            <a:pPr algn="l"/>
            <a:r>
              <a:rPr lang="en-GB" b="1" dirty="0" smtClean="0">
                <a:solidFill>
                  <a:srgbClr val="000000"/>
                </a:solidFill>
              </a:rPr>
              <a:t>1998</a:t>
            </a:r>
          </a:p>
        </p:txBody>
      </p:sp>
      <p:sp>
        <p:nvSpPr>
          <p:cNvPr id="15" name="Text Box 94"/>
          <p:cNvSpPr txBox="1">
            <a:spLocks noChangeArrowheads="1"/>
          </p:cNvSpPr>
          <p:nvPr/>
        </p:nvSpPr>
        <p:spPr bwMode="auto">
          <a:xfrm>
            <a:off x="199587" y="3606539"/>
            <a:ext cx="759214" cy="615553"/>
          </a:xfrm>
          <a:prstGeom prst="rect">
            <a:avLst/>
          </a:prstGeom>
          <a:noFill/>
          <a:ln w="9525" algn="ctr">
            <a:noFill/>
            <a:miter lim="800000"/>
            <a:headEnd/>
            <a:tailEnd/>
          </a:ln>
        </p:spPr>
        <p:txBody>
          <a:bodyPr wrap="square">
            <a:spAutoFit/>
          </a:bodyPr>
          <a:lstStyle/>
          <a:p>
            <a:pPr algn="l"/>
            <a:r>
              <a:rPr lang="en-GB" b="1" dirty="0" smtClean="0">
                <a:solidFill>
                  <a:srgbClr val="000000"/>
                </a:solidFill>
              </a:rPr>
              <a:t>2015</a:t>
            </a:r>
          </a:p>
          <a:p>
            <a:pPr algn="l"/>
            <a:r>
              <a:rPr lang="en-GB" sz="1600" b="1" dirty="0" smtClean="0">
                <a:solidFill>
                  <a:srgbClr val="000000"/>
                </a:solidFill>
              </a:rPr>
              <a:t>(Now)</a:t>
            </a:r>
            <a:endParaRPr lang="en-GB" b="1" dirty="0" smtClean="0">
              <a:solidFill>
                <a:srgbClr val="000000"/>
              </a:solidFill>
            </a:endParaRPr>
          </a:p>
        </p:txBody>
      </p:sp>
      <p:sp>
        <p:nvSpPr>
          <p:cNvPr id="16" name="Text Box 94"/>
          <p:cNvSpPr txBox="1">
            <a:spLocks noChangeArrowheads="1"/>
          </p:cNvSpPr>
          <p:nvPr/>
        </p:nvSpPr>
        <p:spPr bwMode="auto">
          <a:xfrm>
            <a:off x="199587" y="2761194"/>
            <a:ext cx="759214" cy="615553"/>
          </a:xfrm>
          <a:prstGeom prst="rect">
            <a:avLst/>
          </a:prstGeom>
          <a:noFill/>
          <a:ln w="9525" algn="ctr">
            <a:noFill/>
            <a:miter lim="800000"/>
            <a:headEnd/>
            <a:tailEnd/>
          </a:ln>
        </p:spPr>
        <p:txBody>
          <a:bodyPr wrap="square">
            <a:spAutoFit/>
          </a:bodyPr>
          <a:lstStyle/>
          <a:p>
            <a:pPr algn="l"/>
            <a:r>
              <a:rPr lang="en-GB" b="1" dirty="0" smtClean="0">
                <a:solidFill>
                  <a:srgbClr val="000000"/>
                </a:solidFill>
              </a:rPr>
              <a:t>2012</a:t>
            </a:r>
          </a:p>
          <a:p>
            <a:pPr algn="l"/>
            <a:r>
              <a:rPr lang="en-GB" sz="1600" b="1" dirty="0" smtClean="0">
                <a:solidFill>
                  <a:srgbClr val="000000"/>
                </a:solidFill>
              </a:rPr>
              <a:t>(Now)</a:t>
            </a:r>
          </a:p>
        </p:txBody>
      </p:sp>
      <p:sp>
        <p:nvSpPr>
          <p:cNvPr id="17" name="Text Box 94"/>
          <p:cNvSpPr txBox="1">
            <a:spLocks noChangeArrowheads="1"/>
          </p:cNvSpPr>
          <p:nvPr/>
        </p:nvSpPr>
        <p:spPr bwMode="auto">
          <a:xfrm>
            <a:off x="199587" y="2060665"/>
            <a:ext cx="759214" cy="369332"/>
          </a:xfrm>
          <a:prstGeom prst="rect">
            <a:avLst/>
          </a:prstGeom>
          <a:noFill/>
          <a:ln w="9525" algn="ctr">
            <a:noFill/>
            <a:miter lim="800000"/>
            <a:headEnd/>
            <a:tailEnd/>
          </a:ln>
        </p:spPr>
        <p:txBody>
          <a:bodyPr wrap="square">
            <a:spAutoFit/>
          </a:bodyPr>
          <a:lstStyle/>
          <a:p>
            <a:pPr algn="l"/>
            <a:r>
              <a:rPr lang="en-GB" b="1" dirty="0" smtClean="0">
                <a:solidFill>
                  <a:srgbClr val="000000"/>
                </a:solidFill>
              </a:rPr>
              <a:t>2002</a:t>
            </a:r>
          </a:p>
        </p:txBody>
      </p:sp>
      <p:sp>
        <p:nvSpPr>
          <p:cNvPr id="18" name="TextBox 142"/>
          <p:cNvSpPr txBox="1">
            <a:spLocks noChangeArrowheads="1"/>
          </p:cNvSpPr>
          <p:nvPr/>
        </p:nvSpPr>
        <p:spPr bwMode="auto">
          <a:xfrm>
            <a:off x="1473174" y="836444"/>
            <a:ext cx="1181676" cy="369332"/>
          </a:xfrm>
          <a:prstGeom prst="rect">
            <a:avLst/>
          </a:prstGeom>
          <a:noFill/>
          <a:ln w="9525">
            <a:noFill/>
            <a:miter lim="800000"/>
            <a:headEnd/>
            <a:tailEnd/>
          </a:ln>
        </p:spPr>
        <p:txBody>
          <a:bodyPr wrap="square">
            <a:spAutoFit/>
          </a:bodyPr>
          <a:lstStyle/>
          <a:p>
            <a:pPr algn="l"/>
            <a:r>
              <a:rPr lang="en-GB" dirty="0" smtClean="0"/>
              <a:t>UG116</a:t>
            </a:r>
            <a:endParaRPr lang="en-US" sz="1800" dirty="0"/>
          </a:p>
        </p:txBody>
      </p:sp>
      <p:sp>
        <p:nvSpPr>
          <p:cNvPr id="19" name="TextBox 142"/>
          <p:cNvSpPr txBox="1">
            <a:spLocks noChangeArrowheads="1"/>
          </p:cNvSpPr>
          <p:nvPr/>
        </p:nvSpPr>
        <p:spPr bwMode="auto">
          <a:xfrm>
            <a:off x="4718049" y="2523779"/>
            <a:ext cx="4297364" cy="1477328"/>
          </a:xfrm>
          <a:prstGeom prst="rect">
            <a:avLst/>
          </a:prstGeom>
          <a:noFill/>
          <a:ln w="9525">
            <a:noFill/>
            <a:miter lim="800000"/>
            <a:headEnd/>
            <a:tailEnd/>
          </a:ln>
        </p:spPr>
        <p:txBody>
          <a:bodyPr wrap="square">
            <a:spAutoFit/>
          </a:bodyPr>
          <a:lstStyle/>
          <a:p>
            <a:pPr algn="l"/>
            <a:r>
              <a:rPr lang="en-GB" dirty="0" smtClean="0"/>
              <a:t>Things were definitely getting worse so this </a:t>
            </a:r>
            <a:r>
              <a:rPr lang="en-GB" i="1" dirty="0" smtClean="0"/>
              <a:t>had</a:t>
            </a:r>
            <a:r>
              <a:rPr lang="en-GB" dirty="0" smtClean="0"/>
              <a:t> to be addressed by design.</a:t>
            </a:r>
          </a:p>
          <a:p>
            <a:pPr algn="l"/>
            <a:endParaRPr lang="en-GB" dirty="0"/>
          </a:p>
          <a:p>
            <a:pPr algn="l"/>
            <a:r>
              <a:rPr lang="en-GB" dirty="0" smtClean="0"/>
              <a:t>Xilinx FPGAs now have a lower susceptibility than they have ever had.</a:t>
            </a:r>
            <a:endParaRPr lang="en-US" sz="1800" dirty="0"/>
          </a:p>
        </p:txBody>
      </p:sp>
      <p:sp>
        <p:nvSpPr>
          <p:cNvPr id="22" name="Text Box 94"/>
          <p:cNvSpPr txBox="1">
            <a:spLocks noChangeArrowheads="1"/>
          </p:cNvSpPr>
          <p:nvPr/>
        </p:nvSpPr>
        <p:spPr bwMode="auto">
          <a:xfrm>
            <a:off x="199587" y="4614096"/>
            <a:ext cx="2065532" cy="369332"/>
          </a:xfrm>
          <a:prstGeom prst="rect">
            <a:avLst/>
          </a:prstGeom>
          <a:noFill/>
          <a:ln w="9525" algn="ctr">
            <a:noFill/>
            <a:miter lim="800000"/>
            <a:headEnd/>
            <a:tailEnd/>
          </a:ln>
        </p:spPr>
        <p:txBody>
          <a:bodyPr wrap="square">
            <a:spAutoFit/>
          </a:bodyPr>
          <a:lstStyle/>
          <a:p>
            <a:pPr algn="l"/>
            <a:r>
              <a:rPr lang="en-GB" b="1" dirty="0" smtClean="0">
                <a:solidFill>
                  <a:srgbClr val="000000"/>
                </a:solidFill>
              </a:rPr>
              <a:t>Coming soon…</a:t>
            </a:r>
          </a:p>
        </p:txBody>
      </p:sp>
      <p:grpSp>
        <p:nvGrpSpPr>
          <p:cNvPr id="24" name="Group 23"/>
          <p:cNvGrpSpPr/>
          <p:nvPr/>
        </p:nvGrpSpPr>
        <p:grpSpPr>
          <a:xfrm>
            <a:off x="5586414" y="4119257"/>
            <a:ext cx="2994300" cy="2343390"/>
            <a:chOff x="4721288" y="1184939"/>
            <a:chExt cx="3636751" cy="2914203"/>
          </a:xfrm>
        </p:grpSpPr>
        <p:cxnSp>
          <p:nvCxnSpPr>
            <p:cNvPr id="25" name="Straight Connector 24"/>
            <p:cNvCxnSpPr>
              <a:cxnSpLocks noChangeAspect="1"/>
            </p:cNvCxnSpPr>
            <p:nvPr/>
          </p:nvCxnSpPr>
          <p:spPr bwMode="auto">
            <a:xfrm>
              <a:off x="6219392" y="1719930"/>
              <a:ext cx="0" cy="875742"/>
            </a:xfrm>
            <a:prstGeom prst="line">
              <a:avLst/>
            </a:prstGeom>
            <a:solidFill>
              <a:schemeClr val="tx2"/>
            </a:solidFill>
            <a:ln w="12700" cap="flat" cmpd="sng" algn="ctr">
              <a:solidFill>
                <a:schemeClr val="tx1"/>
              </a:solidFill>
              <a:prstDash val="solid"/>
              <a:round/>
              <a:headEnd type="none" w="med" len="med"/>
              <a:tailEnd type="none" w="med" len="med"/>
            </a:ln>
            <a:effectLst/>
          </p:spPr>
        </p:cxnSp>
        <p:sp>
          <p:nvSpPr>
            <p:cNvPr id="26" name="Parallelogram 25"/>
            <p:cNvSpPr>
              <a:spLocks noChangeAspect="1"/>
            </p:cNvSpPr>
            <p:nvPr/>
          </p:nvSpPr>
          <p:spPr bwMode="auto">
            <a:xfrm rot="9127654" flipV="1">
              <a:off x="4936193" y="3193429"/>
              <a:ext cx="781277" cy="240206"/>
            </a:xfrm>
            <a:prstGeom prst="parallelogram">
              <a:avLst>
                <a:gd name="adj" fmla="val 71356"/>
              </a:avLst>
            </a:prstGeom>
            <a:solidFill>
              <a:srgbClr val="92D050"/>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27" name="Parallelogram 26"/>
            <p:cNvSpPr>
              <a:spLocks noChangeAspect="1"/>
            </p:cNvSpPr>
            <p:nvPr/>
          </p:nvSpPr>
          <p:spPr bwMode="auto">
            <a:xfrm rot="16200000" flipV="1">
              <a:off x="6104245" y="2029028"/>
              <a:ext cx="985276" cy="184001"/>
            </a:xfrm>
            <a:prstGeom prst="parallelogram">
              <a:avLst>
                <a:gd name="adj" fmla="val 54198"/>
              </a:avLst>
            </a:prstGeom>
            <a:solidFill>
              <a:srgbClr val="92D050">
                <a:alpha val="47000"/>
              </a:srgb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28" name="Parallelogram 27"/>
            <p:cNvSpPr>
              <a:spLocks noChangeAspect="1"/>
            </p:cNvSpPr>
            <p:nvPr/>
          </p:nvSpPr>
          <p:spPr bwMode="auto">
            <a:xfrm rot="16200000" flipV="1">
              <a:off x="5818599" y="2035466"/>
              <a:ext cx="964817" cy="168441"/>
            </a:xfrm>
            <a:prstGeom prst="parallelogram">
              <a:avLst>
                <a:gd name="adj" fmla="val 54198"/>
              </a:avLst>
            </a:prstGeom>
            <a:solidFill>
              <a:srgbClr val="92D050">
                <a:alpha val="47000"/>
              </a:srgb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29" name="Parallelogram 28"/>
            <p:cNvSpPr>
              <a:spLocks noChangeAspect="1"/>
            </p:cNvSpPr>
            <p:nvPr/>
          </p:nvSpPr>
          <p:spPr bwMode="auto">
            <a:xfrm>
              <a:off x="6214005" y="1621830"/>
              <a:ext cx="478890" cy="89571"/>
            </a:xfrm>
            <a:prstGeom prst="parallelogram">
              <a:avLst>
                <a:gd name="adj" fmla="val 183341"/>
              </a:avLst>
            </a:prstGeom>
            <a:solidFill>
              <a:srgbClr val="92D050">
                <a:alpha val="47000"/>
              </a:srgb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30" name="Parallelogram 29"/>
            <p:cNvSpPr>
              <a:spLocks noChangeAspect="1"/>
            </p:cNvSpPr>
            <p:nvPr/>
          </p:nvSpPr>
          <p:spPr bwMode="auto">
            <a:xfrm rot="9127654">
              <a:off x="6192497" y="2982401"/>
              <a:ext cx="2165542" cy="512227"/>
            </a:xfrm>
            <a:prstGeom prst="parallelogram">
              <a:avLst>
                <a:gd name="adj" fmla="val 52685"/>
              </a:avLst>
            </a:prstGeom>
            <a:solidFill>
              <a:srgbClr val="92D050"/>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31" name="Rectangle 30"/>
            <p:cNvSpPr>
              <a:spLocks noChangeAspect="1"/>
            </p:cNvSpPr>
            <p:nvPr/>
          </p:nvSpPr>
          <p:spPr bwMode="auto">
            <a:xfrm>
              <a:off x="6216227" y="1719504"/>
              <a:ext cx="306809" cy="865461"/>
            </a:xfrm>
            <a:prstGeom prst="rect">
              <a:avLst/>
            </a:prstGeom>
            <a:solidFill>
              <a:schemeClr val="bg2">
                <a:alpha val="49000"/>
              </a:scheme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32" name="Parallelogram 31"/>
            <p:cNvSpPr>
              <a:spLocks noChangeAspect="1"/>
            </p:cNvSpPr>
            <p:nvPr/>
          </p:nvSpPr>
          <p:spPr bwMode="auto">
            <a:xfrm rot="9114303" flipV="1">
              <a:off x="5713132" y="2789230"/>
              <a:ext cx="2459680" cy="312027"/>
            </a:xfrm>
            <a:prstGeom prst="parallelogram">
              <a:avLst>
                <a:gd name="adj" fmla="val 186596"/>
              </a:avLst>
            </a:prstGeom>
            <a:solidFill>
              <a:srgbClr val="92D050">
                <a:alpha val="91000"/>
              </a:srgb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33" name="Parallelogram 32"/>
            <p:cNvSpPr>
              <a:spLocks noChangeAspect="1"/>
            </p:cNvSpPr>
            <p:nvPr/>
          </p:nvSpPr>
          <p:spPr bwMode="auto">
            <a:xfrm rot="19938183">
              <a:off x="5567952" y="2568100"/>
              <a:ext cx="2088317" cy="355342"/>
            </a:xfrm>
            <a:prstGeom prst="parallelogram">
              <a:avLst>
                <a:gd name="adj" fmla="val 53638"/>
              </a:avLst>
            </a:prstGeom>
            <a:solidFill>
              <a:srgbClr val="92D050">
                <a:alpha val="63000"/>
              </a:srgb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grpSp>
          <p:nvGrpSpPr>
            <p:cNvPr id="34" name="Group 33"/>
            <p:cNvGrpSpPr>
              <a:grpSpLocks noChangeAspect="1"/>
            </p:cNvGrpSpPr>
            <p:nvPr/>
          </p:nvGrpSpPr>
          <p:grpSpPr>
            <a:xfrm>
              <a:off x="4921515" y="2976943"/>
              <a:ext cx="1511505" cy="987145"/>
              <a:chOff x="3124044" y="4404003"/>
              <a:chExt cx="2292525" cy="1497220"/>
            </a:xfrm>
          </p:grpSpPr>
          <p:sp>
            <p:nvSpPr>
              <p:cNvPr id="118" name="Rectangle 117"/>
              <p:cNvSpPr/>
              <p:nvPr/>
            </p:nvSpPr>
            <p:spPr bwMode="auto">
              <a:xfrm>
                <a:off x="3937826" y="4404003"/>
                <a:ext cx="468162" cy="1272029"/>
              </a:xfrm>
              <a:prstGeom prst="rect">
                <a:avLst/>
              </a:prstGeom>
              <a:solidFill>
                <a:srgbClr val="92D050"/>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119" name="Rectangle 118"/>
              <p:cNvSpPr/>
              <p:nvPr/>
            </p:nvSpPr>
            <p:spPr bwMode="auto">
              <a:xfrm>
                <a:off x="3124044" y="5030297"/>
                <a:ext cx="2292525" cy="870926"/>
              </a:xfrm>
              <a:prstGeom prst="rect">
                <a:avLst/>
              </a:prstGeom>
              <a:solidFill>
                <a:srgbClr val="92D050"/>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800" b="1" dirty="0" smtClean="0">
                  <a:solidFill>
                    <a:srgbClr val="000000"/>
                  </a:solidFill>
                  <a:latin typeface="+mj-lt"/>
                </a:endParaRPr>
              </a:p>
            </p:txBody>
          </p:sp>
        </p:grpSp>
        <p:sp>
          <p:nvSpPr>
            <p:cNvPr id="35" name="Parallelogram 34"/>
            <p:cNvSpPr>
              <a:spLocks noChangeAspect="1"/>
            </p:cNvSpPr>
            <p:nvPr/>
          </p:nvSpPr>
          <p:spPr bwMode="auto">
            <a:xfrm rot="19920000" flipV="1">
              <a:off x="5448958" y="2706206"/>
              <a:ext cx="1092674" cy="143019"/>
            </a:xfrm>
            <a:prstGeom prst="parallelogram">
              <a:avLst>
                <a:gd name="adj" fmla="val 185449"/>
              </a:avLst>
            </a:prstGeom>
            <a:solidFill>
              <a:schemeClr val="bg2">
                <a:alpha val="55000"/>
              </a:scheme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grpSp>
          <p:nvGrpSpPr>
            <p:cNvPr id="36" name="Group 35"/>
            <p:cNvGrpSpPr>
              <a:grpSpLocks noChangeAspect="1"/>
            </p:cNvGrpSpPr>
            <p:nvPr/>
          </p:nvGrpSpPr>
          <p:grpSpPr>
            <a:xfrm>
              <a:off x="4912938" y="1226642"/>
              <a:ext cx="3204282" cy="2742071"/>
              <a:chOff x="5316661" y="603185"/>
              <a:chExt cx="4859989" cy="4158946"/>
            </a:xfrm>
          </p:grpSpPr>
          <p:sp>
            <p:nvSpPr>
              <p:cNvPr id="76" name="Rectangle 75"/>
              <p:cNvSpPr/>
              <p:nvPr/>
            </p:nvSpPr>
            <p:spPr bwMode="auto">
              <a:xfrm>
                <a:off x="8693756" y="603185"/>
                <a:ext cx="469606" cy="1323474"/>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grpSp>
            <p:nvGrpSpPr>
              <p:cNvPr id="77" name="Group 76"/>
              <p:cNvGrpSpPr/>
              <p:nvPr/>
            </p:nvGrpSpPr>
            <p:grpSpPr>
              <a:xfrm>
                <a:off x="5316661" y="2540261"/>
                <a:ext cx="3854634" cy="1345476"/>
                <a:chOff x="3107836" y="3543436"/>
                <a:chExt cx="3854634" cy="1345476"/>
              </a:xfrm>
            </p:grpSpPr>
            <p:grpSp>
              <p:nvGrpSpPr>
                <p:cNvPr id="112" name="Group 111"/>
                <p:cNvGrpSpPr/>
                <p:nvPr/>
              </p:nvGrpSpPr>
              <p:grpSpPr>
                <a:xfrm>
                  <a:off x="3107836" y="4453501"/>
                  <a:ext cx="2310213" cy="435411"/>
                  <a:chOff x="3107836" y="4453501"/>
                  <a:chExt cx="2310213" cy="435411"/>
                </a:xfrm>
              </p:grpSpPr>
              <p:grpSp>
                <p:nvGrpSpPr>
                  <p:cNvPr id="114" name="Group 113"/>
                  <p:cNvGrpSpPr/>
                  <p:nvPr/>
                </p:nvGrpSpPr>
                <p:grpSpPr>
                  <a:xfrm>
                    <a:off x="3107836" y="4453501"/>
                    <a:ext cx="831342" cy="435411"/>
                    <a:chOff x="-1439909" y="3945560"/>
                    <a:chExt cx="831342" cy="435411"/>
                  </a:xfrm>
                </p:grpSpPr>
                <p:cxnSp>
                  <p:nvCxnSpPr>
                    <p:cNvPr id="116" name="Straight Connector 115"/>
                    <p:cNvCxnSpPr/>
                    <p:nvPr/>
                  </p:nvCxnSpPr>
                  <p:spPr bwMode="auto">
                    <a:xfrm>
                      <a:off x="-1422068" y="4376828"/>
                      <a:ext cx="813501" cy="0"/>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117" name="Straight Connector 116"/>
                    <p:cNvCxnSpPr/>
                    <p:nvPr/>
                  </p:nvCxnSpPr>
                  <p:spPr bwMode="auto">
                    <a:xfrm flipV="1">
                      <a:off x="-1439909" y="3945560"/>
                      <a:ext cx="831342" cy="435411"/>
                    </a:xfrm>
                    <a:prstGeom prst="line">
                      <a:avLst/>
                    </a:prstGeom>
                    <a:solidFill>
                      <a:schemeClr val="tx2"/>
                    </a:solidFill>
                    <a:ln w="12700" cap="flat" cmpd="sng" algn="ctr">
                      <a:solidFill>
                        <a:schemeClr val="tx1"/>
                      </a:solidFill>
                      <a:prstDash val="dash"/>
                      <a:round/>
                      <a:headEnd type="none" w="med" len="med"/>
                      <a:tailEnd type="none" w="med" len="med"/>
                    </a:ln>
                    <a:effectLst/>
                  </p:spPr>
                </p:cxnSp>
              </p:grpSp>
              <p:cxnSp>
                <p:nvCxnSpPr>
                  <p:cNvPr id="115" name="Straight Connector 114"/>
                  <p:cNvCxnSpPr/>
                  <p:nvPr/>
                </p:nvCxnSpPr>
                <p:spPr bwMode="auto">
                  <a:xfrm>
                    <a:off x="4412694" y="4881838"/>
                    <a:ext cx="1005355" cy="0"/>
                  </a:xfrm>
                  <a:prstGeom prst="line">
                    <a:avLst/>
                  </a:prstGeom>
                  <a:solidFill>
                    <a:schemeClr val="tx2"/>
                  </a:solidFill>
                  <a:ln w="12700" cap="flat" cmpd="sng" algn="ctr">
                    <a:solidFill>
                      <a:schemeClr val="tx1"/>
                    </a:solidFill>
                    <a:prstDash val="solid"/>
                    <a:round/>
                    <a:headEnd type="none" w="med" len="med"/>
                    <a:tailEnd type="none" w="med" len="med"/>
                  </a:ln>
                  <a:effectLst/>
                </p:spPr>
              </p:cxnSp>
            </p:grpSp>
            <p:cxnSp>
              <p:nvCxnSpPr>
                <p:cNvPr id="113" name="Straight Connector 112"/>
                <p:cNvCxnSpPr/>
                <p:nvPr/>
              </p:nvCxnSpPr>
              <p:spPr bwMode="auto">
                <a:xfrm flipV="1">
                  <a:off x="4408989" y="3543436"/>
                  <a:ext cx="2553481" cy="1341333"/>
                </a:xfrm>
                <a:prstGeom prst="line">
                  <a:avLst/>
                </a:prstGeom>
                <a:solidFill>
                  <a:schemeClr val="tx2"/>
                </a:solidFill>
                <a:ln w="12700" cap="flat" cmpd="sng" algn="ctr">
                  <a:solidFill>
                    <a:schemeClr val="tx1"/>
                  </a:solidFill>
                  <a:prstDash val="dash"/>
                  <a:round/>
                  <a:headEnd type="none" w="med" len="med"/>
                  <a:tailEnd type="none" w="med" len="med"/>
                </a:ln>
                <a:effectLst/>
              </p:spPr>
            </p:cxnSp>
          </p:grpSp>
          <p:sp>
            <p:nvSpPr>
              <p:cNvPr id="78" name="Rectangle 77"/>
              <p:cNvSpPr/>
              <p:nvPr/>
            </p:nvSpPr>
            <p:spPr bwMode="auto">
              <a:xfrm>
                <a:off x="7546745" y="1204764"/>
                <a:ext cx="469606" cy="1323474"/>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cxnSp>
            <p:nvCxnSpPr>
              <p:cNvPr id="79" name="Straight Connector 78"/>
              <p:cNvCxnSpPr/>
              <p:nvPr/>
            </p:nvCxnSpPr>
            <p:spPr bwMode="auto">
              <a:xfrm flipV="1">
                <a:off x="8017899" y="1926660"/>
                <a:ext cx="1145463" cy="601578"/>
              </a:xfrm>
              <a:prstGeom prst="line">
                <a:avLst/>
              </a:prstGeom>
              <a:noFill/>
              <a:ln w="12700" cap="flat" cmpd="sng" algn="ctr">
                <a:solidFill>
                  <a:schemeClr val="tx1"/>
                </a:solidFill>
                <a:prstDash val="solid"/>
                <a:round/>
                <a:headEnd type="none" w="med" len="med"/>
                <a:tailEnd type="none" w="med" len="med"/>
              </a:ln>
              <a:effectLst/>
            </p:spPr>
          </p:cxnSp>
          <p:cxnSp>
            <p:nvCxnSpPr>
              <p:cNvPr id="80" name="Straight Connector 79"/>
              <p:cNvCxnSpPr/>
              <p:nvPr/>
            </p:nvCxnSpPr>
            <p:spPr bwMode="auto">
              <a:xfrm flipV="1">
                <a:off x="7546745" y="1926658"/>
                <a:ext cx="1147011" cy="601579"/>
              </a:xfrm>
              <a:prstGeom prst="line">
                <a:avLst/>
              </a:prstGeom>
              <a:noFill/>
              <a:ln w="12700" cap="flat" cmpd="sng" algn="ctr">
                <a:solidFill>
                  <a:schemeClr val="tx1"/>
                </a:solidFill>
                <a:prstDash val="solid"/>
                <a:round/>
                <a:headEnd type="none" w="med" len="med"/>
                <a:tailEnd type="none" w="med" len="med"/>
              </a:ln>
              <a:effectLst/>
            </p:spPr>
          </p:cxnSp>
          <p:cxnSp>
            <p:nvCxnSpPr>
              <p:cNvPr id="81" name="Straight Connector 80"/>
              <p:cNvCxnSpPr/>
              <p:nvPr/>
            </p:nvCxnSpPr>
            <p:spPr bwMode="auto">
              <a:xfrm flipV="1">
                <a:off x="7546744" y="603185"/>
                <a:ext cx="1147011" cy="598411"/>
              </a:xfrm>
              <a:prstGeom prst="line">
                <a:avLst/>
              </a:prstGeom>
              <a:noFill/>
              <a:ln w="12700" cap="flat" cmpd="sng" algn="ctr">
                <a:solidFill>
                  <a:schemeClr val="tx1"/>
                </a:solidFill>
                <a:prstDash val="solid"/>
                <a:round/>
                <a:headEnd type="none" w="med" len="med"/>
                <a:tailEnd type="none" w="med" len="med"/>
              </a:ln>
              <a:effectLst/>
            </p:spPr>
          </p:cxnSp>
          <p:cxnSp>
            <p:nvCxnSpPr>
              <p:cNvPr id="82" name="Straight Connector 81"/>
              <p:cNvCxnSpPr/>
              <p:nvPr/>
            </p:nvCxnSpPr>
            <p:spPr bwMode="auto">
              <a:xfrm flipV="1">
                <a:off x="7757223" y="1201596"/>
                <a:ext cx="260676" cy="143066"/>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83" name="Straight Connector 82"/>
              <p:cNvCxnSpPr/>
              <p:nvPr/>
            </p:nvCxnSpPr>
            <p:spPr bwMode="auto">
              <a:xfrm flipV="1">
                <a:off x="7289279" y="1205743"/>
                <a:ext cx="258070" cy="132685"/>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84" name="Straight Connector 83"/>
              <p:cNvCxnSpPr/>
              <p:nvPr/>
            </p:nvCxnSpPr>
            <p:spPr bwMode="auto">
              <a:xfrm flipV="1">
                <a:off x="6611713" y="2664750"/>
                <a:ext cx="1147011" cy="601579"/>
              </a:xfrm>
              <a:prstGeom prst="line">
                <a:avLst/>
              </a:prstGeom>
              <a:noFill/>
              <a:ln w="12700" cap="flat" cmpd="sng" algn="ctr">
                <a:solidFill>
                  <a:schemeClr val="tx1"/>
                </a:solidFill>
                <a:prstDash val="solid"/>
                <a:round/>
                <a:headEnd type="none" w="med" len="med"/>
                <a:tailEnd type="none" w="med" len="med"/>
              </a:ln>
              <a:effectLst/>
            </p:spPr>
          </p:cxnSp>
          <p:cxnSp>
            <p:nvCxnSpPr>
              <p:cNvPr id="85" name="Straight Connector 84"/>
              <p:cNvCxnSpPr/>
              <p:nvPr/>
            </p:nvCxnSpPr>
            <p:spPr bwMode="auto">
              <a:xfrm flipV="1">
                <a:off x="6142107" y="2664749"/>
                <a:ext cx="1147011" cy="601579"/>
              </a:xfrm>
              <a:prstGeom prst="line">
                <a:avLst/>
              </a:prstGeom>
              <a:noFill/>
              <a:ln w="12700" cap="flat" cmpd="sng" algn="ctr">
                <a:solidFill>
                  <a:schemeClr val="tx1"/>
                </a:solidFill>
                <a:prstDash val="dash"/>
                <a:round/>
                <a:headEnd type="none" w="med" len="med"/>
                <a:tailEnd type="none" w="med" len="med"/>
              </a:ln>
              <a:effectLst/>
            </p:spPr>
          </p:cxnSp>
          <p:cxnSp>
            <p:nvCxnSpPr>
              <p:cNvPr id="86" name="Straight Connector 85"/>
              <p:cNvCxnSpPr/>
              <p:nvPr/>
            </p:nvCxnSpPr>
            <p:spPr bwMode="auto">
              <a:xfrm flipV="1">
                <a:off x="6611712" y="1341276"/>
                <a:ext cx="1147011" cy="601579"/>
              </a:xfrm>
              <a:prstGeom prst="line">
                <a:avLst/>
              </a:prstGeom>
              <a:noFill/>
              <a:ln w="12700" cap="flat" cmpd="sng" algn="ctr">
                <a:solidFill>
                  <a:schemeClr val="tx1"/>
                </a:solidFill>
                <a:prstDash val="solid"/>
                <a:round/>
                <a:headEnd type="none" w="med" len="med"/>
                <a:tailEnd type="none" w="med" len="med"/>
              </a:ln>
              <a:effectLst/>
            </p:spPr>
          </p:cxnSp>
          <p:cxnSp>
            <p:nvCxnSpPr>
              <p:cNvPr id="87" name="Straight Connector 86"/>
              <p:cNvCxnSpPr/>
              <p:nvPr/>
            </p:nvCxnSpPr>
            <p:spPr bwMode="auto">
              <a:xfrm>
                <a:off x="6142107" y="1942855"/>
                <a:ext cx="0" cy="1323474"/>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88" name="Straight Connector 87"/>
              <p:cNvCxnSpPr/>
              <p:nvPr/>
            </p:nvCxnSpPr>
            <p:spPr bwMode="auto">
              <a:xfrm flipH="1">
                <a:off x="6142106" y="1942855"/>
                <a:ext cx="473051" cy="0"/>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89" name="Straight Connector 88"/>
              <p:cNvCxnSpPr/>
              <p:nvPr/>
            </p:nvCxnSpPr>
            <p:spPr bwMode="auto">
              <a:xfrm flipV="1">
                <a:off x="6619295" y="3252887"/>
                <a:ext cx="1007579" cy="5255"/>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90" name="Straight Connector 89"/>
              <p:cNvCxnSpPr/>
              <p:nvPr/>
            </p:nvCxnSpPr>
            <p:spPr bwMode="auto">
              <a:xfrm>
                <a:off x="5319065" y="3257649"/>
                <a:ext cx="823041" cy="493"/>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91" name="Straight Connector 90"/>
              <p:cNvCxnSpPr/>
              <p:nvPr/>
            </p:nvCxnSpPr>
            <p:spPr bwMode="auto">
              <a:xfrm flipH="1">
                <a:off x="6617558" y="2657575"/>
                <a:ext cx="1144702" cy="597939"/>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92" name="Straight Connector 91"/>
              <p:cNvCxnSpPr/>
              <p:nvPr/>
            </p:nvCxnSpPr>
            <p:spPr bwMode="auto">
              <a:xfrm flipH="1">
                <a:off x="7625395" y="1917499"/>
                <a:ext cx="2545546" cy="1333007"/>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93" name="Straight Connector 92"/>
              <p:cNvCxnSpPr/>
              <p:nvPr/>
            </p:nvCxnSpPr>
            <p:spPr bwMode="auto">
              <a:xfrm flipV="1">
                <a:off x="7757223" y="1920128"/>
                <a:ext cx="928551" cy="3593"/>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94" name="Straight Connector 93"/>
              <p:cNvCxnSpPr/>
              <p:nvPr/>
            </p:nvCxnSpPr>
            <p:spPr bwMode="auto">
              <a:xfrm flipH="1">
                <a:off x="5319065" y="2808773"/>
                <a:ext cx="823041" cy="449369"/>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95" name="Straight Connector 94"/>
              <p:cNvCxnSpPr/>
              <p:nvPr/>
            </p:nvCxnSpPr>
            <p:spPr bwMode="auto">
              <a:xfrm>
                <a:off x="6616446" y="3250506"/>
                <a:ext cx="2224" cy="628157"/>
              </a:xfrm>
              <a:prstGeom prst="line">
                <a:avLst/>
              </a:prstGeom>
              <a:solidFill>
                <a:schemeClr val="tx2"/>
              </a:solidFill>
              <a:ln w="12700" cap="flat" cmpd="sng" algn="ctr">
                <a:solidFill>
                  <a:schemeClr val="tx1"/>
                </a:solidFill>
                <a:prstDash val="solid"/>
                <a:round/>
                <a:headEnd type="none" w="med" len="med"/>
                <a:tailEnd type="none" w="med" len="med"/>
              </a:ln>
              <a:effectLst/>
            </p:spPr>
          </p:cxnSp>
          <p:grpSp>
            <p:nvGrpSpPr>
              <p:cNvPr id="96" name="Group 95"/>
              <p:cNvGrpSpPr/>
              <p:nvPr/>
            </p:nvGrpSpPr>
            <p:grpSpPr>
              <a:xfrm>
                <a:off x="9163362" y="1917499"/>
                <a:ext cx="1007579" cy="1506617"/>
                <a:chOff x="6954537" y="3353808"/>
                <a:chExt cx="1007579" cy="1506617"/>
              </a:xfrm>
            </p:grpSpPr>
            <p:cxnSp>
              <p:nvCxnSpPr>
                <p:cNvPr id="110" name="Straight Connector 109"/>
                <p:cNvCxnSpPr/>
                <p:nvPr/>
              </p:nvCxnSpPr>
              <p:spPr bwMode="auto">
                <a:xfrm flipV="1">
                  <a:off x="6954537" y="3356437"/>
                  <a:ext cx="1007579" cy="2621"/>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111" name="Straight Connector 110"/>
                <p:cNvCxnSpPr/>
                <p:nvPr/>
              </p:nvCxnSpPr>
              <p:spPr bwMode="auto">
                <a:xfrm>
                  <a:off x="7959496" y="3353808"/>
                  <a:ext cx="0" cy="1506617"/>
                </a:xfrm>
                <a:prstGeom prst="line">
                  <a:avLst/>
                </a:prstGeom>
                <a:solidFill>
                  <a:schemeClr val="tx2"/>
                </a:solidFill>
                <a:ln w="12700" cap="flat" cmpd="sng" algn="ctr">
                  <a:solidFill>
                    <a:schemeClr val="tx1"/>
                  </a:solidFill>
                  <a:prstDash val="solid"/>
                  <a:round/>
                  <a:headEnd type="none" w="med" len="med"/>
                  <a:tailEnd type="none" w="med" len="med"/>
                </a:ln>
                <a:effectLst/>
              </p:spPr>
            </p:cxnSp>
          </p:grpSp>
          <p:cxnSp>
            <p:nvCxnSpPr>
              <p:cNvPr id="97" name="Straight Connector 96"/>
              <p:cNvCxnSpPr/>
              <p:nvPr/>
            </p:nvCxnSpPr>
            <p:spPr bwMode="auto">
              <a:xfrm>
                <a:off x="6138159" y="3254421"/>
                <a:ext cx="4263" cy="630928"/>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98" name="Straight Connector 97"/>
              <p:cNvCxnSpPr/>
              <p:nvPr/>
            </p:nvCxnSpPr>
            <p:spPr bwMode="auto">
              <a:xfrm>
                <a:off x="5321649" y="3257649"/>
                <a:ext cx="0" cy="1503301"/>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99" name="Straight Connector 98"/>
              <p:cNvCxnSpPr/>
              <p:nvPr/>
            </p:nvCxnSpPr>
            <p:spPr bwMode="auto">
              <a:xfrm>
                <a:off x="5330064" y="4762131"/>
                <a:ext cx="2292525" cy="0"/>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100" name="Straight Connector 99"/>
              <p:cNvCxnSpPr/>
              <p:nvPr/>
            </p:nvCxnSpPr>
            <p:spPr bwMode="auto">
              <a:xfrm>
                <a:off x="7870729" y="2526629"/>
                <a:ext cx="827982" cy="2887"/>
              </a:xfrm>
              <a:prstGeom prst="line">
                <a:avLst/>
              </a:prstGeom>
              <a:solidFill>
                <a:schemeClr val="tx2"/>
              </a:solidFill>
              <a:ln w="12700" cap="flat" cmpd="sng" algn="ctr">
                <a:solidFill>
                  <a:schemeClr val="tx1"/>
                </a:solidFill>
                <a:prstDash val="dash"/>
                <a:round/>
                <a:headEnd type="none" w="med" len="med"/>
                <a:tailEnd type="none" w="med" len="med"/>
              </a:ln>
              <a:effectLst/>
            </p:spPr>
          </p:cxnSp>
          <p:cxnSp>
            <p:nvCxnSpPr>
              <p:cNvPr id="101" name="Straight Connector 100"/>
              <p:cNvCxnSpPr/>
              <p:nvPr/>
            </p:nvCxnSpPr>
            <p:spPr bwMode="auto">
              <a:xfrm>
                <a:off x="9171295" y="2540261"/>
                <a:ext cx="1005355" cy="0"/>
              </a:xfrm>
              <a:prstGeom prst="line">
                <a:avLst/>
              </a:prstGeom>
              <a:solidFill>
                <a:schemeClr val="tx2"/>
              </a:solidFill>
              <a:ln w="12700" cap="flat" cmpd="sng" algn="ctr">
                <a:solidFill>
                  <a:schemeClr val="tx1"/>
                </a:solidFill>
                <a:prstDash val="dash"/>
                <a:round/>
                <a:headEnd type="none" w="med" len="med"/>
                <a:tailEnd type="none" w="med" len="med"/>
              </a:ln>
              <a:effectLst/>
            </p:spPr>
          </p:cxnSp>
          <p:cxnSp>
            <p:nvCxnSpPr>
              <p:cNvPr id="102" name="Straight Connector 101"/>
              <p:cNvCxnSpPr/>
              <p:nvPr/>
            </p:nvCxnSpPr>
            <p:spPr bwMode="auto">
              <a:xfrm>
                <a:off x="9166873" y="1930861"/>
                <a:ext cx="0" cy="620067"/>
              </a:xfrm>
              <a:prstGeom prst="line">
                <a:avLst/>
              </a:prstGeom>
              <a:solidFill>
                <a:schemeClr val="tx2"/>
              </a:solidFill>
              <a:ln w="12700" cap="flat" cmpd="sng" algn="ctr">
                <a:solidFill>
                  <a:schemeClr val="tx1"/>
                </a:solidFill>
                <a:prstDash val="dash"/>
                <a:round/>
                <a:headEnd type="none" w="med" len="med"/>
                <a:tailEnd type="none" w="med" len="med"/>
              </a:ln>
              <a:effectLst/>
            </p:spPr>
          </p:cxnSp>
          <p:cxnSp>
            <p:nvCxnSpPr>
              <p:cNvPr id="103" name="Straight Connector 102"/>
              <p:cNvCxnSpPr/>
              <p:nvPr/>
            </p:nvCxnSpPr>
            <p:spPr bwMode="auto">
              <a:xfrm>
                <a:off x="8695732" y="1907404"/>
                <a:ext cx="0" cy="620067"/>
              </a:xfrm>
              <a:prstGeom prst="line">
                <a:avLst/>
              </a:prstGeom>
              <a:solidFill>
                <a:schemeClr val="tx2"/>
              </a:solidFill>
              <a:ln w="12700" cap="flat" cmpd="sng" algn="ctr">
                <a:solidFill>
                  <a:schemeClr val="tx1"/>
                </a:solidFill>
                <a:prstDash val="dash"/>
                <a:round/>
                <a:headEnd type="none" w="med" len="med"/>
                <a:tailEnd type="none" w="med" len="med"/>
              </a:ln>
              <a:effectLst/>
            </p:spPr>
          </p:cxnSp>
          <p:cxnSp>
            <p:nvCxnSpPr>
              <p:cNvPr id="104" name="Straight Connector 103"/>
              <p:cNvCxnSpPr/>
              <p:nvPr/>
            </p:nvCxnSpPr>
            <p:spPr bwMode="auto">
              <a:xfrm>
                <a:off x="7626874" y="3240653"/>
                <a:ext cx="0" cy="1521478"/>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105" name="Straight Connector 104"/>
              <p:cNvCxnSpPr/>
              <p:nvPr/>
            </p:nvCxnSpPr>
            <p:spPr bwMode="auto">
              <a:xfrm flipV="1">
                <a:off x="7626874" y="2537357"/>
                <a:ext cx="2545547" cy="1348380"/>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106" name="Straight Connector 105"/>
              <p:cNvCxnSpPr/>
              <p:nvPr/>
            </p:nvCxnSpPr>
            <p:spPr bwMode="auto">
              <a:xfrm flipH="1">
                <a:off x="7625394" y="3424116"/>
                <a:ext cx="2545547" cy="1338015"/>
              </a:xfrm>
              <a:prstGeom prst="line">
                <a:avLst/>
              </a:prstGeom>
              <a:solidFill>
                <a:schemeClr val="tx2"/>
              </a:solidFill>
              <a:ln w="12700" cap="flat" cmpd="sng" algn="ctr">
                <a:solidFill>
                  <a:schemeClr val="tx1"/>
                </a:solidFill>
                <a:prstDash val="solid"/>
                <a:round/>
                <a:headEnd type="none" w="med" len="med"/>
                <a:tailEnd type="none" w="med" len="med"/>
              </a:ln>
              <a:effectLst/>
            </p:spPr>
          </p:cxnSp>
          <p:sp>
            <p:nvSpPr>
              <p:cNvPr id="107" name="Rectangle 106"/>
              <p:cNvSpPr/>
              <p:nvPr/>
            </p:nvSpPr>
            <p:spPr bwMode="auto">
              <a:xfrm>
                <a:off x="7289118" y="1341276"/>
                <a:ext cx="469606" cy="1323474"/>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cxnSp>
            <p:nvCxnSpPr>
              <p:cNvPr id="108" name="Straight Connector 107"/>
              <p:cNvCxnSpPr/>
              <p:nvPr/>
            </p:nvCxnSpPr>
            <p:spPr bwMode="auto">
              <a:xfrm flipV="1">
                <a:off x="8016350" y="603185"/>
                <a:ext cx="1147011" cy="601579"/>
              </a:xfrm>
              <a:prstGeom prst="line">
                <a:avLst/>
              </a:prstGeom>
              <a:noFill/>
              <a:ln w="12700" cap="flat" cmpd="sng" algn="ctr">
                <a:solidFill>
                  <a:schemeClr val="tx1"/>
                </a:solidFill>
                <a:prstDash val="solid"/>
                <a:round/>
                <a:headEnd type="none" w="med" len="med"/>
                <a:tailEnd type="none" w="med" len="med"/>
              </a:ln>
              <a:effectLst/>
            </p:spPr>
          </p:cxnSp>
          <p:cxnSp>
            <p:nvCxnSpPr>
              <p:cNvPr id="109" name="Straight Connector 108"/>
              <p:cNvCxnSpPr/>
              <p:nvPr/>
            </p:nvCxnSpPr>
            <p:spPr bwMode="auto">
              <a:xfrm flipH="1">
                <a:off x="6145871" y="1921924"/>
                <a:ext cx="1616350" cy="880583"/>
              </a:xfrm>
              <a:prstGeom prst="line">
                <a:avLst/>
              </a:prstGeom>
              <a:solidFill>
                <a:schemeClr val="tx2"/>
              </a:solidFill>
              <a:ln w="12700" cap="flat" cmpd="sng" algn="ctr">
                <a:solidFill>
                  <a:schemeClr val="tx1"/>
                </a:solidFill>
                <a:prstDash val="dash"/>
                <a:round/>
                <a:headEnd type="none" w="med" len="med"/>
                <a:tailEnd type="none" w="med" len="med"/>
              </a:ln>
              <a:effectLst/>
            </p:spPr>
          </p:cxnSp>
        </p:grpSp>
        <p:cxnSp>
          <p:nvCxnSpPr>
            <p:cNvPr id="37" name="Straight Connector 36"/>
            <p:cNvCxnSpPr>
              <a:cxnSpLocks noChangeAspect="1"/>
            </p:cNvCxnSpPr>
            <p:nvPr/>
          </p:nvCxnSpPr>
          <p:spPr bwMode="auto">
            <a:xfrm flipV="1">
              <a:off x="5459229" y="2501371"/>
              <a:ext cx="1683558" cy="884366"/>
            </a:xfrm>
            <a:prstGeom prst="line">
              <a:avLst/>
            </a:prstGeom>
            <a:solidFill>
              <a:schemeClr val="tx2"/>
            </a:solidFill>
            <a:ln w="12700" cap="flat" cmpd="sng" algn="ctr">
              <a:solidFill>
                <a:schemeClr val="tx1"/>
              </a:solidFill>
              <a:prstDash val="dash"/>
              <a:round/>
              <a:headEnd type="none" w="med" len="med"/>
              <a:tailEnd type="none" w="med" len="med"/>
            </a:ln>
            <a:effectLst/>
          </p:spPr>
        </p:cxnSp>
        <p:sp>
          <p:nvSpPr>
            <p:cNvPr id="38" name="Parallelogram 37"/>
            <p:cNvSpPr>
              <a:spLocks noChangeAspect="1"/>
            </p:cNvSpPr>
            <p:nvPr/>
          </p:nvSpPr>
          <p:spPr bwMode="auto">
            <a:xfrm rot="16200000" flipV="1">
              <a:off x="6442084" y="1484002"/>
              <a:ext cx="1260021" cy="747926"/>
            </a:xfrm>
            <a:prstGeom prst="parallelogram">
              <a:avLst>
                <a:gd name="adj" fmla="val 52132"/>
              </a:avLst>
            </a:prstGeom>
            <a:solidFill>
              <a:schemeClr val="bg2">
                <a:alpha val="97000"/>
              </a:scheme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39" name="Parallelogram 38"/>
            <p:cNvSpPr>
              <a:spLocks noChangeAspect="1"/>
            </p:cNvSpPr>
            <p:nvPr/>
          </p:nvSpPr>
          <p:spPr bwMode="auto">
            <a:xfrm rot="19920000" flipV="1">
              <a:off x="6375474" y="1353139"/>
              <a:ext cx="1099392" cy="143637"/>
            </a:xfrm>
            <a:prstGeom prst="parallelogram">
              <a:avLst>
                <a:gd name="adj" fmla="val 180694"/>
              </a:avLst>
            </a:prstGeom>
            <a:solidFill>
              <a:schemeClr val="bg2"/>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cxnSp>
          <p:nvCxnSpPr>
            <p:cNvPr id="40" name="Straight Connector 39"/>
            <p:cNvCxnSpPr>
              <a:cxnSpLocks noChangeAspect="1"/>
            </p:cNvCxnSpPr>
            <p:nvPr/>
          </p:nvCxnSpPr>
          <p:spPr bwMode="auto">
            <a:xfrm flipV="1">
              <a:off x="6688883" y="1226642"/>
              <a:ext cx="751937" cy="397278"/>
            </a:xfrm>
            <a:prstGeom prst="line">
              <a:avLst/>
            </a:prstGeom>
            <a:solidFill>
              <a:schemeClr val="tx2"/>
            </a:solidFill>
            <a:ln w="9525" cap="flat" cmpd="sng" algn="ctr">
              <a:solidFill>
                <a:schemeClr val="tx1"/>
              </a:solidFill>
              <a:prstDash val="solid"/>
              <a:round/>
              <a:headEnd type="none" w="med" len="med"/>
              <a:tailEnd type="none" w="med" len="med"/>
            </a:ln>
            <a:effectLst/>
          </p:spPr>
        </p:cxnSp>
        <p:sp>
          <p:nvSpPr>
            <p:cNvPr id="41" name="Rectangle 40"/>
            <p:cNvSpPr>
              <a:spLocks noChangeAspect="1"/>
            </p:cNvSpPr>
            <p:nvPr/>
          </p:nvSpPr>
          <p:spPr>
            <a:xfrm>
              <a:off x="7317332" y="1184939"/>
              <a:ext cx="772390" cy="336251"/>
            </a:xfrm>
            <a:prstGeom prst="rect">
              <a:avLst/>
            </a:prstGeom>
          </p:spPr>
          <p:txBody>
            <a:bodyPr wrap="none">
              <a:spAutoFit/>
            </a:bodyPr>
            <a:lstStyle/>
            <a:p>
              <a:r>
                <a:rPr lang="en-US" sz="700" b="1" dirty="0" smtClean="0">
                  <a:solidFill>
                    <a:srgbClr val="000000"/>
                  </a:solidFill>
                </a:rPr>
                <a:t>Source</a:t>
              </a:r>
              <a:endParaRPr lang="en-US" sz="700" b="1" dirty="0">
                <a:solidFill>
                  <a:srgbClr val="000000"/>
                </a:solidFill>
              </a:endParaRPr>
            </a:p>
          </p:txBody>
        </p:sp>
        <p:grpSp>
          <p:nvGrpSpPr>
            <p:cNvPr id="42" name="Group 41"/>
            <p:cNvGrpSpPr>
              <a:grpSpLocks noChangeAspect="1"/>
            </p:cNvGrpSpPr>
            <p:nvPr/>
          </p:nvGrpSpPr>
          <p:grpSpPr>
            <a:xfrm>
              <a:off x="5641339" y="1352161"/>
              <a:ext cx="1635167" cy="1243512"/>
              <a:chOff x="4824751" y="1059498"/>
              <a:chExt cx="2480085" cy="1886055"/>
            </a:xfrm>
          </p:grpSpPr>
          <p:sp>
            <p:nvSpPr>
              <p:cNvPr id="55" name="Parallelogram 54"/>
              <p:cNvSpPr/>
              <p:nvPr/>
            </p:nvSpPr>
            <p:spPr bwMode="auto">
              <a:xfrm rot="10800000">
                <a:off x="4864881" y="1063245"/>
                <a:ext cx="2427065" cy="110703"/>
              </a:xfrm>
              <a:prstGeom prst="parallelogram">
                <a:avLst>
                  <a:gd name="adj" fmla="val 187174"/>
                </a:avLst>
              </a:prstGeom>
              <a:solidFill>
                <a:schemeClr val="accent1">
                  <a:lumMod val="40000"/>
                  <a:lumOff val="60000"/>
                </a:scheme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56" name="Parallelogram 55"/>
              <p:cNvSpPr/>
              <p:nvPr/>
            </p:nvSpPr>
            <p:spPr bwMode="auto">
              <a:xfrm rot="16200000" flipV="1">
                <a:off x="6253713" y="1886035"/>
                <a:ext cx="1872817" cy="223167"/>
              </a:xfrm>
              <a:prstGeom prst="parallelogram">
                <a:avLst>
                  <a:gd name="adj" fmla="val 57005"/>
                </a:avLst>
              </a:prstGeom>
              <a:solidFill>
                <a:schemeClr val="accent1">
                  <a:lumMod val="40000"/>
                  <a:lumOff val="60000"/>
                </a:scheme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grpSp>
            <p:nvGrpSpPr>
              <p:cNvPr id="57" name="Group 56"/>
              <p:cNvGrpSpPr/>
              <p:nvPr/>
            </p:nvGrpSpPr>
            <p:grpSpPr>
              <a:xfrm>
                <a:off x="4824751" y="1059498"/>
                <a:ext cx="2480085" cy="1886055"/>
                <a:chOff x="4824751" y="1059498"/>
                <a:chExt cx="2480085" cy="1886055"/>
              </a:xfrm>
            </p:grpSpPr>
            <p:sp>
              <p:nvSpPr>
                <p:cNvPr id="58" name="Rectangle 57"/>
                <p:cNvSpPr/>
                <p:nvPr/>
              </p:nvSpPr>
              <p:spPr bwMode="auto">
                <a:xfrm>
                  <a:off x="4829325" y="1183099"/>
                  <a:ext cx="852531" cy="1750929"/>
                </a:xfrm>
                <a:prstGeom prst="rect">
                  <a:avLst/>
                </a:prstGeom>
                <a:solidFill>
                  <a:schemeClr val="accent1">
                    <a:lumMod val="60000"/>
                    <a:lumOff val="40000"/>
                  </a:scheme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59" name="Rectangle 58"/>
                <p:cNvSpPr/>
                <p:nvPr/>
              </p:nvSpPr>
              <p:spPr bwMode="auto">
                <a:xfrm>
                  <a:off x="6161765" y="1180590"/>
                  <a:ext cx="904704" cy="1761831"/>
                </a:xfrm>
                <a:prstGeom prst="rect">
                  <a:avLst/>
                </a:prstGeom>
                <a:solidFill>
                  <a:schemeClr val="accent1">
                    <a:lumMod val="60000"/>
                    <a:lumOff val="40000"/>
                  </a:scheme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60" name="Rectangle 59"/>
                <p:cNvSpPr/>
                <p:nvPr/>
              </p:nvSpPr>
              <p:spPr bwMode="auto">
                <a:xfrm>
                  <a:off x="5675746" y="1183099"/>
                  <a:ext cx="514781" cy="425427"/>
                </a:xfrm>
                <a:prstGeom prst="rect">
                  <a:avLst/>
                </a:prstGeom>
                <a:solidFill>
                  <a:schemeClr val="accent1">
                    <a:lumMod val="60000"/>
                    <a:lumOff val="40000"/>
                  </a:scheme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grpSp>
              <p:nvGrpSpPr>
                <p:cNvPr id="61" name="Group 60"/>
                <p:cNvGrpSpPr/>
                <p:nvPr/>
              </p:nvGrpSpPr>
              <p:grpSpPr>
                <a:xfrm>
                  <a:off x="4824751" y="1059498"/>
                  <a:ext cx="2480085" cy="1886055"/>
                  <a:chOff x="4221541" y="2207695"/>
                  <a:chExt cx="2480085" cy="1886055"/>
                </a:xfrm>
              </p:grpSpPr>
              <p:grpSp>
                <p:nvGrpSpPr>
                  <p:cNvPr id="62" name="Group 61"/>
                  <p:cNvGrpSpPr/>
                  <p:nvPr/>
                </p:nvGrpSpPr>
                <p:grpSpPr>
                  <a:xfrm>
                    <a:off x="4221541" y="2207695"/>
                    <a:ext cx="2480085" cy="1886055"/>
                    <a:chOff x="4232087" y="2208697"/>
                    <a:chExt cx="2480085" cy="1886055"/>
                  </a:xfrm>
                </p:grpSpPr>
                <p:cxnSp>
                  <p:nvCxnSpPr>
                    <p:cNvPr id="66" name="Straight Connector 65"/>
                    <p:cNvCxnSpPr/>
                    <p:nvPr/>
                  </p:nvCxnSpPr>
                  <p:spPr bwMode="auto">
                    <a:xfrm flipV="1">
                      <a:off x="4232087" y="2208697"/>
                      <a:ext cx="246915" cy="122819"/>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67" name="Straight Connector 66"/>
                    <p:cNvCxnSpPr/>
                    <p:nvPr/>
                  </p:nvCxnSpPr>
                  <p:spPr bwMode="auto">
                    <a:xfrm flipH="1">
                      <a:off x="4483556" y="2208697"/>
                      <a:ext cx="2228616" cy="2178"/>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68" name="Straight Connector 67"/>
                    <p:cNvCxnSpPr/>
                    <p:nvPr/>
                  </p:nvCxnSpPr>
                  <p:spPr bwMode="auto">
                    <a:xfrm>
                      <a:off x="5089182" y="2761567"/>
                      <a:ext cx="478486" cy="0"/>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69" name="Straight Connector 68"/>
                    <p:cNvCxnSpPr/>
                    <p:nvPr/>
                  </p:nvCxnSpPr>
                  <p:spPr bwMode="auto">
                    <a:xfrm flipV="1">
                      <a:off x="6471398" y="3961739"/>
                      <a:ext cx="240774" cy="133013"/>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70" name="Straight Connector 69"/>
                    <p:cNvCxnSpPr/>
                    <p:nvPr/>
                  </p:nvCxnSpPr>
                  <p:spPr bwMode="auto">
                    <a:xfrm flipV="1">
                      <a:off x="5089903" y="3958806"/>
                      <a:ext cx="251203" cy="129590"/>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71" name="Straight Connector 70"/>
                    <p:cNvCxnSpPr/>
                    <p:nvPr/>
                  </p:nvCxnSpPr>
                  <p:spPr bwMode="auto">
                    <a:xfrm flipH="1">
                      <a:off x="6479018" y="2333750"/>
                      <a:ext cx="3380" cy="1750929"/>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72" name="Straight Connector 71"/>
                    <p:cNvCxnSpPr/>
                    <p:nvPr/>
                  </p:nvCxnSpPr>
                  <p:spPr bwMode="auto">
                    <a:xfrm>
                      <a:off x="4233299" y="2322315"/>
                      <a:ext cx="0" cy="1762364"/>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73" name="Straight Connector 72"/>
                    <p:cNvCxnSpPr/>
                    <p:nvPr/>
                  </p:nvCxnSpPr>
                  <p:spPr bwMode="auto">
                    <a:xfrm>
                      <a:off x="6711305" y="2210875"/>
                      <a:ext cx="867" cy="1753672"/>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74" name="Straight Connector 73"/>
                    <p:cNvCxnSpPr/>
                    <p:nvPr/>
                  </p:nvCxnSpPr>
                  <p:spPr bwMode="auto">
                    <a:xfrm flipV="1">
                      <a:off x="6476144" y="2210875"/>
                      <a:ext cx="235161" cy="122875"/>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75" name="Straight Connector 74"/>
                    <p:cNvCxnSpPr/>
                    <p:nvPr/>
                  </p:nvCxnSpPr>
                  <p:spPr bwMode="auto">
                    <a:xfrm flipH="1">
                      <a:off x="4241180" y="2326889"/>
                      <a:ext cx="2247826" cy="0"/>
                    </a:xfrm>
                    <a:prstGeom prst="line">
                      <a:avLst/>
                    </a:prstGeom>
                    <a:solidFill>
                      <a:schemeClr val="tx2"/>
                    </a:solidFill>
                    <a:ln w="12700" cap="flat" cmpd="sng" algn="ctr">
                      <a:solidFill>
                        <a:schemeClr val="tx1"/>
                      </a:solidFill>
                      <a:prstDash val="solid"/>
                      <a:round/>
                      <a:headEnd type="none" w="med" len="med"/>
                      <a:tailEnd type="none" w="med" len="med"/>
                    </a:ln>
                    <a:effectLst/>
                  </p:spPr>
                </p:cxnSp>
              </p:grpSp>
              <p:cxnSp>
                <p:nvCxnSpPr>
                  <p:cNvPr id="63" name="Straight Connector 62"/>
                  <p:cNvCxnSpPr/>
                  <p:nvPr/>
                </p:nvCxnSpPr>
                <p:spPr bwMode="auto">
                  <a:xfrm>
                    <a:off x="5559416" y="4088281"/>
                    <a:ext cx="910781" cy="0"/>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64" name="Straight Connector 63"/>
                  <p:cNvCxnSpPr/>
                  <p:nvPr/>
                </p:nvCxnSpPr>
                <p:spPr bwMode="auto">
                  <a:xfrm>
                    <a:off x="4224673" y="4087394"/>
                    <a:ext cx="870723" cy="1095"/>
                  </a:xfrm>
                  <a:prstGeom prst="line">
                    <a:avLst/>
                  </a:prstGeom>
                  <a:solidFill>
                    <a:schemeClr val="tx2"/>
                  </a:solidFill>
                  <a:ln w="12700" cap="flat" cmpd="sng" algn="ctr">
                    <a:solidFill>
                      <a:schemeClr val="tx1"/>
                    </a:solidFill>
                    <a:prstDash val="solid"/>
                    <a:round/>
                    <a:headEnd type="none" w="med" len="med"/>
                    <a:tailEnd type="none" w="med" len="med"/>
                  </a:ln>
                  <a:effectLst/>
                </p:spPr>
              </p:cxnSp>
              <p:cxnSp>
                <p:nvCxnSpPr>
                  <p:cNvPr id="65" name="Straight Connector 64"/>
                  <p:cNvCxnSpPr/>
                  <p:nvPr/>
                </p:nvCxnSpPr>
                <p:spPr bwMode="auto">
                  <a:xfrm flipV="1">
                    <a:off x="5082597" y="3960737"/>
                    <a:ext cx="235978" cy="2808"/>
                  </a:xfrm>
                  <a:prstGeom prst="line">
                    <a:avLst/>
                  </a:prstGeom>
                  <a:solidFill>
                    <a:schemeClr val="tx2"/>
                  </a:solidFill>
                  <a:ln w="12700" cap="flat" cmpd="sng" algn="ctr">
                    <a:solidFill>
                      <a:schemeClr val="tx1"/>
                    </a:solidFill>
                    <a:prstDash val="solid"/>
                    <a:round/>
                    <a:headEnd type="none" w="med" len="med"/>
                    <a:tailEnd type="none" w="med" len="med"/>
                  </a:ln>
                  <a:effectLst/>
                </p:spPr>
              </p:cxnSp>
            </p:grpSp>
          </p:grpSp>
        </p:grpSp>
        <p:cxnSp>
          <p:nvCxnSpPr>
            <p:cNvPr id="43" name="Straight Connector 42"/>
            <p:cNvCxnSpPr>
              <a:cxnSpLocks noChangeAspect="1"/>
            </p:cNvCxnSpPr>
            <p:nvPr/>
          </p:nvCxnSpPr>
          <p:spPr bwMode="auto">
            <a:xfrm flipV="1">
              <a:off x="5457169" y="1713278"/>
              <a:ext cx="756246" cy="396632"/>
            </a:xfrm>
            <a:prstGeom prst="line">
              <a:avLst/>
            </a:prstGeom>
            <a:noFill/>
            <a:ln w="12700" cap="flat" cmpd="sng" algn="ctr">
              <a:solidFill>
                <a:schemeClr val="tx1"/>
              </a:solidFill>
              <a:prstDash val="solid"/>
              <a:round/>
              <a:headEnd type="none" w="med" len="med"/>
              <a:tailEnd type="none" w="med" len="med"/>
            </a:ln>
            <a:effectLst/>
          </p:spPr>
        </p:cxnSp>
        <p:cxnSp>
          <p:nvCxnSpPr>
            <p:cNvPr id="44" name="Straight Connector 43"/>
            <p:cNvCxnSpPr>
              <a:cxnSpLocks noChangeAspect="1"/>
            </p:cNvCxnSpPr>
            <p:nvPr/>
          </p:nvCxnSpPr>
          <p:spPr bwMode="auto">
            <a:xfrm>
              <a:off x="5455902" y="2109911"/>
              <a:ext cx="315475" cy="0"/>
            </a:xfrm>
            <a:prstGeom prst="line">
              <a:avLst/>
            </a:prstGeom>
            <a:solidFill>
              <a:schemeClr val="tx2"/>
            </a:solidFill>
            <a:ln w="12700" cap="flat" cmpd="sng" algn="ctr">
              <a:solidFill>
                <a:schemeClr val="tx1"/>
              </a:solidFill>
              <a:prstDash val="solid"/>
              <a:round/>
              <a:headEnd type="none" w="med" len="med"/>
              <a:tailEnd type="none" w="med" len="med"/>
            </a:ln>
            <a:effectLst/>
          </p:spPr>
        </p:cxnSp>
        <p:sp>
          <p:nvSpPr>
            <p:cNvPr id="45" name="Rectangle 44"/>
            <p:cNvSpPr>
              <a:spLocks noChangeAspect="1"/>
            </p:cNvSpPr>
            <p:nvPr/>
          </p:nvSpPr>
          <p:spPr>
            <a:xfrm>
              <a:off x="5669497" y="3428962"/>
              <a:ext cx="856180" cy="310385"/>
            </a:xfrm>
            <a:prstGeom prst="rect">
              <a:avLst/>
            </a:prstGeom>
          </p:spPr>
          <p:txBody>
            <a:bodyPr wrap="none">
              <a:spAutoFit/>
            </a:bodyPr>
            <a:lstStyle/>
            <a:p>
              <a:r>
                <a:rPr lang="en-US" sz="600" b="1" dirty="0">
                  <a:solidFill>
                    <a:srgbClr val="000000"/>
                  </a:solidFill>
                </a:rPr>
                <a:t>Substrate</a:t>
              </a:r>
            </a:p>
          </p:txBody>
        </p:sp>
        <p:sp>
          <p:nvSpPr>
            <p:cNvPr id="46" name="Rectangle 45"/>
            <p:cNvSpPr>
              <a:spLocks noChangeAspect="1"/>
            </p:cNvSpPr>
            <p:nvPr/>
          </p:nvSpPr>
          <p:spPr>
            <a:xfrm>
              <a:off x="4806567" y="2977141"/>
              <a:ext cx="480394" cy="310385"/>
            </a:xfrm>
            <a:prstGeom prst="rect">
              <a:avLst/>
            </a:prstGeom>
          </p:spPr>
          <p:txBody>
            <a:bodyPr wrap="none">
              <a:spAutoFit/>
            </a:bodyPr>
            <a:lstStyle/>
            <a:p>
              <a:r>
                <a:rPr lang="en-US" sz="600" b="1" dirty="0" smtClean="0">
                  <a:solidFill>
                    <a:srgbClr val="000000"/>
                  </a:solidFill>
                </a:rPr>
                <a:t>STI</a:t>
              </a:r>
              <a:endParaRPr lang="en-US" sz="600" b="1" dirty="0">
                <a:solidFill>
                  <a:srgbClr val="000000"/>
                </a:solidFill>
              </a:endParaRPr>
            </a:p>
          </p:txBody>
        </p:sp>
        <p:sp>
          <p:nvSpPr>
            <p:cNvPr id="47" name="Rectangle 46"/>
            <p:cNvSpPr>
              <a:spLocks noChangeAspect="1"/>
            </p:cNvSpPr>
            <p:nvPr/>
          </p:nvSpPr>
          <p:spPr>
            <a:xfrm>
              <a:off x="7349664" y="2093194"/>
              <a:ext cx="480394" cy="310385"/>
            </a:xfrm>
            <a:prstGeom prst="rect">
              <a:avLst/>
            </a:prstGeom>
          </p:spPr>
          <p:txBody>
            <a:bodyPr wrap="none">
              <a:spAutoFit/>
            </a:bodyPr>
            <a:lstStyle/>
            <a:p>
              <a:r>
                <a:rPr lang="en-US" sz="600" b="1" dirty="0" smtClean="0">
                  <a:solidFill>
                    <a:srgbClr val="000000"/>
                  </a:solidFill>
                </a:rPr>
                <a:t>STI</a:t>
              </a:r>
              <a:endParaRPr lang="en-US" sz="600" b="1" dirty="0">
                <a:solidFill>
                  <a:srgbClr val="000000"/>
                </a:solidFill>
              </a:endParaRPr>
            </a:p>
          </p:txBody>
        </p:sp>
        <p:cxnSp>
          <p:nvCxnSpPr>
            <p:cNvPr id="48" name="Straight Connector 47"/>
            <p:cNvCxnSpPr>
              <a:cxnSpLocks noChangeAspect="1"/>
            </p:cNvCxnSpPr>
            <p:nvPr/>
          </p:nvCxnSpPr>
          <p:spPr bwMode="auto">
            <a:xfrm>
              <a:off x="5769061" y="2109911"/>
              <a:ext cx="0" cy="872591"/>
            </a:xfrm>
            <a:prstGeom prst="line">
              <a:avLst/>
            </a:prstGeom>
            <a:solidFill>
              <a:schemeClr val="tx2"/>
            </a:solidFill>
            <a:ln w="12700" cap="flat" cmpd="sng" algn="ctr">
              <a:solidFill>
                <a:schemeClr val="tx1"/>
              </a:solidFill>
              <a:prstDash val="solid"/>
              <a:round/>
              <a:headEnd type="none" w="med" len="med"/>
              <a:tailEnd type="none" w="med" len="med"/>
            </a:ln>
            <a:effectLst/>
          </p:spPr>
        </p:cxnSp>
        <p:sp>
          <p:nvSpPr>
            <p:cNvPr id="49" name="Rectangle 48"/>
            <p:cNvSpPr>
              <a:spLocks noChangeAspect="1"/>
            </p:cNvSpPr>
            <p:nvPr/>
          </p:nvSpPr>
          <p:spPr bwMode="auto">
            <a:xfrm>
              <a:off x="5461518" y="2108144"/>
              <a:ext cx="306809" cy="874358"/>
            </a:xfrm>
            <a:prstGeom prst="rect">
              <a:avLst/>
            </a:prstGeom>
            <a:solidFill>
              <a:schemeClr val="bg2">
                <a:alpha val="57000"/>
              </a:schemeClr>
            </a:solidFill>
            <a:ln w="762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US" sz="1200" dirty="0" smtClean="0">
                <a:solidFill>
                  <a:srgbClr val="000000"/>
                </a:solidFill>
              </a:endParaRPr>
            </a:p>
          </p:txBody>
        </p:sp>
        <p:sp>
          <p:nvSpPr>
            <p:cNvPr id="50" name="Rectangle 49"/>
            <p:cNvSpPr>
              <a:spLocks noChangeAspect="1"/>
            </p:cNvSpPr>
            <p:nvPr/>
          </p:nvSpPr>
          <p:spPr>
            <a:xfrm>
              <a:off x="5522859" y="1464793"/>
              <a:ext cx="609889" cy="336251"/>
            </a:xfrm>
            <a:prstGeom prst="rect">
              <a:avLst/>
            </a:prstGeom>
          </p:spPr>
          <p:txBody>
            <a:bodyPr wrap="none">
              <a:spAutoFit/>
            </a:bodyPr>
            <a:lstStyle/>
            <a:p>
              <a:r>
                <a:rPr lang="en-US" sz="700" b="1" dirty="0" smtClean="0">
                  <a:solidFill>
                    <a:srgbClr val="000000"/>
                  </a:solidFill>
                </a:rPr>
                <a:t>Gate</a:t>
              </a:r>
              <a:endParaRPr lang="en-US" sz="900" b="1" dirty="0">
                <a:solidFill>
                  <a:srgbClr val="000000"/>
                </a:solidFill>
              </a:endParaRPr>
            </a:p>
          </p:txBody>
        </p:sp>
        <p:cxnSp>
          <p:nvCxnSpPr>
            <p:cNvPr id="51" name="Straight Connector 50"/>
            <p:cNvCxnSpPr>
              <a:cxnSpLocks noChangeAspect="1"/>
            </p:cNvCxnSpPr>
            <p:nvPr/>
          </p:nvCxnSpPr>
          <p:spPr bwMode="auto">
            <a:xfrm flipV="1">
              <a:off x="5771886" y="1716548"/>
              <a:ext cx="747884" cy="394039"/>
            </a:xfrm>
            <a:prstGeom prst="line">
              <a:avLst/>
            </a:prstGeom>
            <a:noFill/>
            <a:ln w="12700" cap="flat" cmpd="sng" algn="ctr">
              <a:solidFill>
                <a:schemeClr val="tx1"/>
              </a:solidFill>
              <a:prstDash val="solid"/>
              <a:round/>
              <a:headEnd type="none" w="med" len="med"/>
              <a:tailEnd type="none" w="med" len="med"/>
            </a:ln>
            <a:effectLst/>
          </p:spPr>
        </p:cxnSp>
        <p:sp>
          <p:nvSpPr>
            <p:cNvPr id="52" name="Rectangle 51"/>
            <p:cNvSpPr>
              <a:spLocks noChangeAspect="1"/>
            </p:cNvSpPr>
            <p:nvPr/>
          </p:nvSpPr>
          <p:spPr>
            <a:xfrm>
              <a:off x="5068595" y="1804753"/>
              <a:ext cx="655591" cy="336251"/>
            </a:xfrm>
            <a:prstGeom prst="rect">
              <a:avLst/>
            </a:prstGeom>
          </p:spPr>
          <p:txBody>
            <a:bodyPr wrap="none">
              <a:spAutoFit/>
            </a:bodyPr>
            <a:lstStyle/>
            <a:p>
              <a:r>
                <a:rPr lang="en-US" sz="700" b="1" dirty="0" smtClean="0">
                  <a:solidFill>
                    <a:srgbClr val="000000"/>
                  </a:solidFill>
                </a:rPr>
                <a:t>Drain</a:t>
              </a:r>
              <a:endParaRPr lang="en-US" sz="700" b="1" dirty="0">
                <a:solidFill>
                  <a:srgbClr val="000000"/>
                </a:solidFill>
              </a:endParaRPr>
            </a:p>
          </p:txBody>
        </p:sp>
        <p:sp>
          <p:nvSpPr>
            <p:cNvPr id="53" name="Rectangle 52"/>
            <p:cNvSpPr>
              <a:spLocks noChangeAspect="1"/>
            </p:cNvSpPr>
            <p:nvPr/>
          </p:nvSpPr>
          <p:spPr>
            <a:xfrm rot="16200000">
              <a:off x="5951238" y="2015934"/>
              <a:ext cx="730698" cy="268127"/>
            </a:xfrm>
            <a:prstGeom prst="rect">
              <a:avLst/>
            </a:prstGeom>
          </p:spPr>
          <p:txBody>
            <a:bodyPr wrap="none">
              <a:spAutoFit/>
            </a:bodyPr>
            <a:lstStyle/>
            <a:p>
              <a:r>
                <a:rPr lang="en-US" sz="500" b="1" dirty="0" smtClean="0">
                  <a:solidFill>
                    <a:srgbClr val="000000"/>
                  </a:solidFill>
                </a:rPr>
                <a:t>Channel</a:t>
              </a:r>
              <a:endParaRPr lang="en-US" sz="500" b="1" dirty="0">
                <a:solidFill>
                  <a:srgbClr val="000000"/>
                </a:solidFill>
              </a:endParaRPr>
            </a:p>
          </p:txBody>
        </p:sp>
        <p:sp>
          <p:nvSpPr>
            <p:cNvPr id="54" name="Rectangle 53"/>
            <p:cNvSpPr/>
            <p:nvPr/>
          </p:nvSpPr>
          <p:spPr>
            <a:xfrm>
              <a:off x="4721288" y="3685296"/>
              <a:ext cx="1914977" cy="413846"/>
            </a:xfrm>
            <a:prstGeom prst="rect">
              <a:avLst/>
            </a:prstGeom>
          </p:spPr>
          <p:txBody>
            <a:bodyPr wrap="none">
              <a:spAutoFit/>
            </a:bodyPr>
            <a:lstStyle/>
            <a:p>
              <a:r>
                <a:rPr lang="en-US" sz="1000" dirty="0" err="1" smtClean="0">
                  <a:solidFill>
                    <a:srgbClr val="000000"/>
                  </a:solidFill>
                </a:rPr>
                <a:t>FinFET</a:t>
              </a:r>
              <a:r>
                <a:rPr lang="en-US" sz="1000" dirty="0" smtClean="0">
                  <a:solidFill>
                    <a:srgbClr val="000000"/>
                  </a:solidFill>
                </a:rPr>
                <a:t> Transistor</a:t>
              </a:r>
              <a:endParaRPr lang="en-US" sz="1000" dirty="0">
                <a:solidFill>
                  <a:srgbClr val="000000"/>
                </a:solidFill>
              </a:endParaRPr>
            </a:p>
          </p:txBody>
        </p:sp>
      </p:grpSp>
      <p:sp>
        <p:nvSpPr>
          <p:cNvPr id="120" name="TextBox 142"/>
          <p:cNvSpPr txBox="1">
            <a:spLocks noChangeArrowheads="1"/>
          </p:cNvSpPr>
          <p:nvPr/>
        </p:nvSpPr>
        <p:spPr bwMode="auto">
          <a:xfrm>
            <a:off x="2289133" y="4637522"/>
            <a:ext cx="3317445" cy="646331"/>
          </a:xfrm>
          <a:prstGeom prst="rect">
            <a:avLst/>
          </a:prstGeom>
          <a:noFill/>
          <a:ln w="9525">
            <a:noFill/>
            <a:miter lim="800000"/>
            <a:headEnd/>
            <a:tailEnd/>
          </a:ln>
        </p:spPr>
        <p:txBody>
          <a:bodyPr wrap="square">
            <a:spAutoFit/>
          </a:bodyPr>
          <a:lstStyle/>
          <a:p>
            <a:pPr algn="l"/>
            <a:r>
              <a:rPr lang="en-GB" dirty="0" smtClean="0"/>
              <a:t>Advanced 16nm </a:t>
            </a:r>
            <a:r>
              <a:rPr lang="en-GB" dirty="0" err="1" smtClean="0"/>
              <a:t>FinFET</a:t>
            </a:r>
            <a:r>
              <a:rPr lang="en-GB" dirty="0" smtClean="0"/>
              <a:t> </a:t>
            </a:r>
            <a:br>
              <a:rPr lang="en-GB" dirty="0" smtClean="0"/>
            </a:br>
            <a:r>
              <a:rPr lang="en-GB" dirty="0" smtClean="0"/>
              <a:t>  5× reduction in sensitive area</a:t>
            </a:r>
            <a:endParaRPr lang="en-US" sz="1800" dirty="0"/>
          </a:p>
        </p:txBody>
      </p:sp>
      <p:sp>
        <p:nvSpPr>
          <p:cNvPr id="121" name="TextBox 142"/>
          <p:cNvSpPr txBox="1">
            <a:spLocks noChangeArrowheads="1"/>
          </p:cNvSpPr>
          <p:nvPr/>
        </p:nvSpPr>
        <p:spPr bwMode="auto">
          <a:xfrm>
            <a:off x="2271649" y="5417386"/>
            <a:ext cx="3317445" cy="646331"/>
          </a:xfrm>
          <a:prstGeom prst="rect">
            <a:avLst/>
          </a:prstGeom>
          <a:noFill/>
          <a:ln w="9525">
            <a:noFill/>
            <a:miter lim="800000"/>
            <a:headEnd/>
            <a:tailEnd/>
          </a:ln>
        </p:spPr>
        <p:txBody>
          <a:bodyPr wrap="square">
            <a:spAutoFit/>
          </a:bodyPr>
          <a:lstStyle/>
          <a:p>
            <a:pPr algn="l"/>
            <a:r>
              <a:rPr lang="en-GB" dirty="0" smtClean="0"/>
              <a:t>Design Rules</a:t>
            </a:r>
            <a:br>
              <a:rPr lang="en-GB" dirty="0" smtClean="0"/>
            </a:br>
            <a:r>
              <a:rPr lang="en-GB" dirty="0" smtClean="0"/>
              <a:t>  40+ Patents &amp; Trade Secrets</a:t>
            </a:r>
            <a:endParaRPr lang="en-US" sz="1800" dirty="0"/>
          </a:p>
        </p:txBody>
      </p:sp>
      <p:sp>
        <p:nvSpPr>
          <p:cNvPr id="122" name="TextBox 142"/>
          <p:cNvSpPr txBox="1">
            <a:spLocks noChangeArrowheads="1"/>
          </p:cNvSpPr>
          <p:nvPr/>
        </p:nvSpPr>
        <p:spPr bwMode="auto">
          <a:xfrm>
            <a:off x="351912" y="5625338"/>
            <a:ext cx="1381211" cy="369332"/>
          </a:xfrm>
          <a:prstGeom prst="rect">
            <a:avLst/>
          </a:prstGeom>
          <a:noFill/>
          <a:ln w="9525">
            <a:noFill/>
            <a:miter lim="800000"/>
            <a:headEnd/>
            <a:tailEnd/>
          </a:ln>
        </p:spPr>
        <p:txBody>
          <a:bodyPr wrap="square">
            <a:spAutoFit/>
          </a:bodyPr>
          <a:lstStyle/>
          <a:p>
            <a:pPr algn="l"/>
            <a:r>
              <a:rPr lang="en-GB" dirty="0" smtClean="0"/>
              <a:t>&lt;5 FIT/Mb</a:t>
            </a:r>
            <a:endParaRPr lang="en-US" sz="1800" dirty="0"/>
          </a:p>
        </p:txBody>
      </p:sp>
      <p:sp>
        <p:nvSpPr>
          <p:cNvPr id="123" name="TextBox 142"/>
          <p:cNvSpPr txBox="1">
            <a:spLocks noChangeArrowheads="1"/>
          </p:cNvSpPr>
          <p:nvPr/>
        </p:nvSpPr>
        <p:spPr bwMode="auto">
          <a:xfrm>
            <a:off x="239249" y="5218826"/>
            <a:ext cx="1588364" cy="369332"/>
          </a:xfrm>
          <a:prstGeom prst="rect">
            <a:avLst/>
          </a:prstGeom>
          <a:noFill/>
          <a:ln w="9525">
            <a:noFill/>
            <a:miter lim="800000"/>
            <a:headEnd/>
            <a:tailEnd/>
          </a:ln>
        </p:spPr>
        <p:txBody>
          <a:bodyPr wrap="square">
            <a:spAutoFit/>
          </a:bodyPr>
          <a:lstStyle/>
          <a:p>
            <a:pPr algn="l"/>
            <a:r>
              <a:rPr lang="en-GB" dirty="0" smtClean="0"/>
              <a:t>Tests indicate</a:t>
            </a:r>
            <a:endParaRPr lang="en-US" sz="1800" dirty="0"/>
          </a:p>
        </p:txBody>
      </p:sp>
    </p:spTree>
    <p:extLst>
      <p:ext uri="{BB962C8B-B14F-4D97-AF65-F5344CB8AC3E}">
        <p14:creationId xmlns:p14="http://schemas.microsoft.com/office/powerpoint/2010/main" val="1595714929"/>
      </p:ext>
    </p:extLst>
  </p:cSld>
  <p:clrMapOvr>
    <a:masterClrMapping/>
  </p:clrMapOvr>
  <p:transition>
    <p:fad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4426" y="308404"/>
            <a:ext cx="8229600" cy="540948"/>
          </a:xfrm>
        </p:spPr>
        <p:txBody>
          <a:bodyPr/>
          <a:lstStyle/>
          <a:p>
            <a:r>
              <a:rPr lang="en-US" dirty="0" smtClean="0"/>
              <a:t>Configuration Upsets: Error Classification</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50</a:t>
            </a:fld>
            <a:endParaRPr lang="en-US" dirty="0" smtClean="0"/>
          </a:p>
        </p:txBody>
      </p:sp>
      <p:sp>
        <p:nvSpPr>
          <p:cNvPr id="11" name="TextBox 142"/>
          <p:cNvSpPr txBox="1">
            <a:spLocks noChangeArrowheads="1"/>
          </p:cNvSpPr>
          <p:nvPr/>
        </p:nvSpPr>
        <p:spPr bwMode="auto">
          <a:xfrm>
            <a:off x="75857" y="2208735"/>
            <a:ext cx="8716830" cy="1200329"/>
          </a:xfrm>
          <a:prstGeom prst="rect">
            <a:avLst/>
          </a:prstGeom>
          <a:noFill/>
          <a:ln w="9525">
            <a:noFill/>
            <a:miter lim="800000"/>
            <a:headEnd/>
            <a:tailEnd/>
          </a:ln>
        </p:spPr>
        <p:txBody>
          <a:bodyPr wrap="square">
            <a:spAutoFit/>
          </a:bodyPr>
          <a:lstStyle/>
          <a:p>
            <a:pPr algn="l"/>
            <a:r>
              <a:rPr lang="en-GB" dirty="0" smtClean="0"/>
              <a:t>Enable built-in error detection and correction.</a:t>
            </a:r>
          </a:p>
          <a:p>
            <a:pPr algn="l"/>
            <a:r>
              <a:rPr lang="en-GB" dirty="0" smtClean="0"/>
              <a:t>Report error locations and timestamps.</a:t>
            </a:r>
            <a:br>
              <a:rPr lang="en-GB" dirty="0" smtClean="0"/>
            </a:br>
            <a:r>
              <a:rPr lang="en-GB" dirty="0" smtClean="0"/>
              <a:t>Use ‘Essential Bits’ or ‘Prioritised essential Bits’ to classify each location detected. </a:t>
            </a:r>
          </a:p>
          <a:p>
            <a:pPr algn="l"/>
            <a:r>
              <a:rPr lang="en-GB" dirty="0" smtClean="0"/>
              <a:t>Only consider discarding the data that has a higher probability of being corrupted.</a:t>
            </a:r>
            <a:endParaRPr lang="en-US" dirty="0"/>
          </a:p>
        </p:txBody>
      </p:sp>
      <p:sp>
        <p:nvSpPr>
          <p:cNvPr id="8" name="TextBox 142"/>
          <p:cNvSpPr txBox="1">
            <a:spLocks noChangeArrowheads="1"/>
          </p:cNvSpPr>
          <p:nvPr/>
        </p:nvSpPr>
        <p:spPr bwMode="auto">
          <a:xfrm>
            <a:off x="75857" y="1330239"/>
            <a:ext cx="2186288" cy="369332"/>
          </a:xfrm>
          <a:prstGeom prst="rect">
            <a:avLst/>
          </a:prstGeom>
          <a:noFill/>
          <a:ln w="9525">
            <a:noFill/>
            <a:miter lim="800000"/>
            <a:headEnd/>
            <a:tailEnd/>
          </a:ln>
        </p:spPr>
        <p:txBody>
          <a:bodyPr wrap="square">
            <a:spAutoFit/>
          </a:bodyPr>
          <a:lstStyle/>
          <a:p>
            <a:pPr algn="l"/>
            <a:r>
              <a:rPr lang="en-GB" dirty="0" smtClean="0"/>
              <a:t>Situation ‘D’</a:t>
            </a:r>
            <a:endParaRPr lang="en-US" dirty="0"/>
          </a:p>
        </p:txBody>
      </p:sp>
      <p:sp>
        <p:nvSpPr>
          <p:cNvPr id="10" name="TextBox 142"/>
          <p:cNvSpPr txBox="1">
            <a:spLocks noChangeArrowheads="1"/>
          </p:cNvSpPr>
          <p:nvPr/>
        </p:nvSpPr>
        <p:spPr bwMode="auto">
          <a:xfrm>
            <a:off x="81171" y="1770346"/>
            <a:ext cx="8711516" cy="369332"/>
          </a:xfrm>
          <a:prstGeom prst="rect">
            <a:avLst/>
          </a:prstGeom>
          <a:noFill/>
          <a:ln w="9525">
            <a:noFill/>
            <a:miter lim="800000"/>
            <a:headEnd/>
            <a:tailEnd/>
          </a:ln>
        </p:spPr>
        <p:txBody>
          <a:bodyPr wrap="square">
            <a:spAutoFit/>
          </a:bodyPr>
          <a:lstStyle/>
          <a:p>
            <a:pPr algn="l"/>
            <a:r>
              <a:rPr lang="en-GB" dirty="0" smtClean="0"/>
              <a:t>I’m Ok discarding some of my data but I don’t want to discard too much.</a:t>
            </a:r>
            <a:endParaRPr lang="en-US" dirty="0"/>
          </a:p>
        </p:txBody>
      </p:sp>
      <p:grpSp>
        <p:nvGrpSpPr>
          <p:cNvPr id="4" name="Group 3"/>
          <p:cNvGrpSpPr/>
          <p:nvPr/>
        </p:nvGrpSpPr>
        <p:grpSpPr>
          <a:xfrm>
            <a:off x="606168" y="4594105"/>
            <a:ext cx="1125666" cy="418356"/>
            <a:chOff x="999696" y="3668178"/>
            <a:chExt cx="4734697" cy="1742302"/>
          </a:xfrm>
        </p:grpSpPr>
        <p:sp>
          <p:nvSpPr>
            <p:cNvPr id="2" name="Rectangle 1"/>
            <p:cNvSpPr/>
            <p:nvPr/>
          </p:nvSpPr>
          <p:spPr bwMode="auto">
            <a:xfrm>
              <a:off x="2262145" y="3668178"/>
              <a:ext cx="1977081" cy="1742302"/>
            </a:xfrm>
            <a:prstGeom prst="rect">
              <a:avLst/>
            </a:prstGeom>
            <a:solidFill>
              <a:schemeClr val="bg1">
                <a:lumMod val="6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 name="Right Arrow 2"/>
            <p:cNvSpPr/>
            <p:nvPr/>
          </p:nvSpPr>
          <p:spPr bwMode="auto">
            <a:xfrm>
              <a:off x="4239226" y="3870365"/>
              <a:ext cx="1495167"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 name="Right Arrow 14"/>
            <p:cNvSpPr/>
            <p:nvPr/>
          </p:nvSpPr>
          <p:spPr bwMode="auto">
            <a:xfrm>
              <a:off x="999696" y="3870365"/>
              <a:ext cx="1262449"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 name="Right Arrow 15"/>
            <p:cNvSpPr/>
            <p:nvPr/>
          </p:nvSpPr>
          <p:spPr bwMode="auto">
            <a:xfrm>
              <a:off x="2681073" y="3719700"/>
              <a:ext cx="1262449" cy="77041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pic>
          <p:nvPicPr>
            <p:cNvPr id="21" name="Picture 35" descr="MCj04417350000[1]"/>
            <p:cNvPicPr>
              <a:picLocks noChangeAspect="1" noChangeArrowheads="1"/>
            </p:cNvPicPr>
            <p:nvPr/>
          </p:nvPicPr>
          <p:blipFill>
            <a:blip r:embed="rId3" cstate="print"/>
            <a:srcRect/>
            <a:stretch>
              <a:fillRect/>
            </a:stretch>
          </p:blipFill>
          <p:spPr bwMode="auto">
            <a:xfrm rot="17630650">
              <a:off x="2996404" y="4571207"/>
              <a:ext cx="508562" cy="508562"/>
            </a:xfrm>
            <a:prstGeom prst="rect">
              <a:avLst/>
            </a:prstGeom>
            <a:noFill/>
            <a:ln w="9525">
              <a:noFill/>
              <a:miter lim="800000"/>
              <a:headEnd/>
              <a:tailEnd/>
            </a:ln>
          </p:spPr>
        </p:pic>
        <p:cxnSp>
          <p:nvCxnSpPr>
            <p:cNvPr id="6" name="Straight Arrow Connector 5"/>
            <p:cNvCxnSpPr/>
            <p:nvPr/>
          </p:nvCxnSpPr>
          <p:spPr bwMode="auto">
            <a:xfrm flipV="1">
              <a:off x="4239226" y="4992126"/>
              <a:ext cx="1495167" cy="1"/>
            </a:xfrm>
            <a:prstGeom prst="straightConnector1">
              <a:avLst/>
            </a:prstGeom>
            <a:solidFill>
              <a:schemeClr val="tx2"/>
            </a:solidFill>
            <a:ln w="9525" cap="flat" cmpd="sng" algn="ctr">
              <a:solidFill>
                <a:schemeClr val="tx1"/>
              </a:solidFill>
              <a:prstDash val="solid"/>
              <a:round/>
              <a:headEnd type="none" w="med" len="med"/>
              <a:tailEnd type="triangle"/>
            </a:ln>
            <a:effectLst/>
          </p:spPr>
        </p:cxnSp>
      </p:grpSp>
      <p:sp>
        <p:nvSpPr>
          <p:cNvPr id="23" name="Rectangle 22"/>
          <p:cNvSpPr/>
          <p:nvPr/>
        </p:nvSpPr>
        <p:spPr bwMode="auto">
          <a:xfrm>
            <a:off x="457200" y="3873998"/>
            <a:ext cx="8335487" cy="370131"/>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 name="Rectangle 23"/>
          <p:cNvSpPr/>
          <p:nvPr/>
        </p:nvSpPr>
        <p:spPr bwMode="auto">
          <a:xfrm>
            <a:off x="1769890" y="3873997"/>
            <a:ext cx="528338" cy="370131"/>
          </a:xfrm>
          <a:prstGeom prst="rect">
            <a:avLst/>
          </a:prstGeom>
          <a:pattFill prst="wdUpDiag">
            <a:fgClr>
              <a:srgbClr val="92D050"/>
            </a:fgClr>
            <a:bgClr>
              <a:srgbClr val="00CC00"/>
            </a:bgClr>
          </a:pattFill>
          <a:ln w="12700" cap="flat" cmpd="sng" algn="ctr">
            <a:solidFill>
              <a:schemeClr val="tx1">
                <a:alpha val="68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28" name="Straight Arrow Connector 27"/>
          <p:cNvCxnSpPr/>
          <p:nvPr/>
        </p:nvCxnSpPr>
        <p:spPr bwMode="auto">
          <a:xfrm flipH="1" flipV="1">
            <a:off x="2162175" y="4338640"/>
            <a:ext cx="2" cy="446356"/>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
        <p:nvSpPr>
          <p:cNvPr id="29" name="Rectangle 28"/>
          <p:cNvSpPr/>
          <p:nvPr/>
        </p:nvSpPr>
        <p:spPr bwMode="auto">
          <a:xfrm>
            <a:off x="1769735" y="4776253"/>
            <a:ext cx="492409" cy="271507"/>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0" name="TextBox 29"/>
          <p:cNvSpPr txBox="1"/>
          <p:nvPr/>
        </p:nvSpPr>
        <p:spPr bwMode="auto">
          <a:xfrm>
            <a:off x="1704481" y="4728987"/>
            <a:ext cx="604653" cy="338554"/>
          </a:xfrm>
          <a:prstGeom prst="rect">
            <a:avLst/>
          </a:prstGeom>
          <a:noFill/>
          <a:ln w="9525">
            <a:noFill/>
            <a:miter lim="800000"/>
            <a:headEnd/>
            <a:tailEnd/>
          </a:ln>
        </p:spPr>
        <p:txBody>
          <a:bodyPr wrap="none" rtlCol="0">
            <a:spAutoFit/>
          </a:bodyPr>
          <a:lstStyle/>
          <a:p>
            <a:pPr algn="l"/>
            <a:r>
              <a:rPr lang="en-GB" sz="1600" dirty="0" smtClean="0"/>
              <a:t>EBD</a:t>
            </a:r>
          </a:p>
        </p:txBody>
      </p:sp>
      <p:grpSp>
        <p:nvGrpSpPr>
          <p:cNvPr id="44" name="Group 43"/>
          <p:cNvGrpSpPr/>
          <p:nvPr/>
        </p:nvGrpSpPr>
        <p:grpSpPr>
          <a:xfrm>
            <a:off x="2717144" y="4592857"/>
            <a:ext cx="1125666" cy="418356"/>
            <a:chOff x="999696" y="3668178"/>
            <a:chExt cx="4734697" cy="1742302"/>
          </a:xfrm>
        </p:grpSpPr>
        <p:sp>
          <p:nvSpPr>
            <p:cNvPr id="45" name="Rectangle 44"/>
            <p:cNvSpPr/>
            <p:nvPr/>
          </p:nvSpPr>
          <p:spPr bwMode="auto">
            <a:xfrm>
              <a:off x="2262145" y="3668178"/>
              <a:ext cx="1977081" cy="1742302"/>
            </a:xfrm>
            <a:prstGeom prst="rect">
              <a:avLst/>
            </a:prstGeom>
            <a:solidFill>
              <a:schemeClr val="bg1">
                <a:lumMod val="6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6" name="Right Arrow 45"/>
            <p:cNvSpPr/>
            <p:nvPr/>
          </p:nvSpPr>
          <p:spPr bwMode="auto">
            <a:xfrm>
              <a:off x="4239226" y="3870365"/>
              <a:ext cx="1495167"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9" name="Right Arrow 48"/>
            <p:cNvSpPr/>
            <p:nvPr/>
          </p:nvSpPr>
          <p:spPr bwMode="auto">
            <a:xfrm>
              <a:off x="999696" y="3870365"/>
              <a:ext cx="1262449"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2" name="Right Arrow 51"/>
            <p:cNvSpPr/>
            <p:nvPr/>
          </p:nvSpPr>
          <p:spPr bwMode="auto">
            <a:xfrm>
              <a:off x="2681073" y="3719700"/>
              <a:ext cx="1262449" cy="77041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pic>
          <p:nvPicPr>
            <p:cNvPr id="55" name="Picture 35" descr="MCj04417350000[1]"/>
            <p:cNvPicPr>
              <a:picLocks noChangeAspect="1" noChangeArrowheads="1"/>
            </p:cNvPicPr>
            <p:nvPr/>
          </p:nvPicPr>
          <p:blipFill>
            <a:blip r:embed="rId3" cstate="print"/>
            <a:srcRect/>
            <a:stretch>
              <a:fillRect/>
            </a:stretch>
          </p:blipFill>
          <p:spPr bwMode="auto">
            <a:xfrm rot="17630650">
              <a:off x="2996404" y="4571207"/>
              <a:ext cx="508562" cy="508562"/>
            </a:xfrm>
            <a:prstGeom prst="rect">
              <a:avLst/>
            </a:prstGeom>
            <a:noFill/>
            <a:ln w="9525">
              <a:noFill/>
              <a:miter lim="800000"/>
              <a:headEnd/>
              <a:tailEnd/>
            </a:ln>
          </p:spPr>
        </p:pic>
        <p:cxnSp>
          <p:nvCxnSpPr>
            <p:cNvPr id="56" name="Straight Arrow Connector 55"/>
            <p:cNvCxnSpPr/>
            <p:nvPr/>
          </p:nvCxnSpPr>
          <p:spPr bwMode="auto">
            <a:xfrm flipV="1">
              <a:off x="4239226" y="4992126"/>
              <a:ext cx="1495167" cy="1"/>
            </a:xfrm>
            <a:prstGeom prst="straightConnector1">
              <a:avLst/>
            </a:prstGeom>
            <a:solidFill>
              <a:schemeClr val="tx2"/>
            </a:solidFill>
            <a:ln w="9525" cap="flat" cmpd="sng" algn="ctr">
              <a:solidFill>
                <a:schemeClr val="tx1"/>
              </a:solidFill>
              <a:prstDash val="solid"/>
              <a:round/>
              <a:headEnd type="none" w="med" len="med"/>
              <a:tailEnd type="triangle"/>
            </a:ln>
            <a:effectLst/>
          </p:spPr>
        </p:cxnSp>
      </p:grpSp>
      <p:cxnSp>
        <p:nvCxnSpPr>
          <p:cNvPr id="58" name="Straight Arrow Connector 57"/>
          <p:cNvCxnSpPr/>
          <p:nvPr/>
        </p:nvCxnSpPr>
        <p:spPr bwMode="auto">
          <a:xfrm flipH="1" flipV="1">
            <a:off x="4273151" y="4337392"/>
            <a:ext cx="2" cy="446356"/>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
        <p:nvSpPr>
          <p:cNvPr id="59" name="Rectangle 58"/>
          <p:cNvSpPr/>
          <p:nvPr/>
        </p:nvSpPr>
        <p:spPr bwMode="auto">
          <a:xfrm>
            <a:off x="3880711" y="4775005"/>
            <a:ext cx="492409" cy="271507"/>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0" name="TextBox 59"/>
          <p:cNvSpPr txBox="1"/>
          <p:nvPr/>
        </p:nvSpPr>
        <p:spPr bwMode="auto">
          <a:xfrm>
            <a:off x="3815457" y="4727739"/>
            <a:ext cx="604653" cy="338554"/>
          </a:xfrm>
          <a:prstGeom prst="rect">
            <a:avLst/>
          </a:prstGeom>
          <a:noFill/>
          <a:ln w="9525">
            <a:noFill/>
            <a:miter lim="800000"/>
            <a:headEnd/>
            <a:tailEnd/>
          </a:ln>
        </p:spPr>
        <p:txBody>
          <a:bodyPr wrap="none" rtlCol="0">
            <a:spAutoFit/>
          </a:bodyPr>
          <a:lstStyle/>
          <a:p>
            <a:pPr algn="l"/>
            <a:r>
              <a:rPr lang="en-GB" sz="1600" dirty="0" smtClean="0"/>
              <a:t>EBD</a:t>
            </a:r>
          </a:p>
        </p:txBody>
      </p:sp>
      <p:grpSp>
        <p:nvGrpSpPr>
          <p:cNvPr id="61" name="Group 60"/>
          <p:cNvGrpSpPr/>
          <p:nvPr/>
        </p:nvGrpSpPr>
        <p:grpSpPr>
          <a:xfrm>
            <a:off x="5592235" y="4592857"/>
            <a:ext cx="1125666" cy="418356"/>
            <a:chOff x="999696" y="3668178"/>
            <a:chExt cx="4734697" cy="1742302"/>
          </a:xfrm>
        </p:grpSpPr>
        <p:sp>
          <p:nvSpPr>
            <p:cNvPr id="62" name="Rectangle 61"/>
            <p:cNvSpPr/>
            <p:nvPr/>
          </p:nvSpPr>
          <p:spPr bwMode="auto">
            <a:xfrm>
              <a:off x="2262145" y="3668178"/>
              <a:ext cx="1977081" cy="1742302"/>
            </a:xfrm>
            <a:prstGeom prst="rect">
              <a:avLst/>
            </a:prstGeom>
            <a:solidFill>
              <a:schemeClr val="bg1">
                <a:lumMod val="6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3" name="Right Arrow 62"/>
            <p:cNvSpPr/>
            <p:nvPr/>
          </p:nvSpPr>
          <p:spPr bwMode="auto">
            <a:xfrm>
              <a:off x="4239226" y="3870365"/>
              <a:ext cx="1495167"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4" name="Right Arrow 63"/>
            <p:cNvSpPr/>
            <p:nvPr/>
          </p:nvSpPr>
          <p:spPr bwMode="auto">
            <a:xfrm>
              <a:off x="999696" y="3870365"/>
              <a:ext cx="1262449"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5" name="Right Arrow 64"/>
            <p:cNvSpPr/>
            <p:nvPr/>
          </p:nvSpPr>
          <p:spPr bwMode="auto">
            <a:xfrm>
              <a:off x="2681073" y="3719700"/>
              <a:ext cx="1262449" cy="77041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pic>
          <p:nvPicPr>
            <p:cNvPr id="66" name="Picture 35" descr="MCj04417350000[1]"/>
            <p:cNvPicPr>
              <a:picLocks noChangeAspect="1" noChangeArrowheads="1"/>
            </p:cNvPicPr>
            <p:nvPr/>
          </p:nvPicPr>
          <p:blipFill>
            <a:blip r:embed="rId3" cstate="print"/>
            <a:srcRect/>
            <a:stretch>
              <a:fillRect/>
            </a:stretch>
          </p:blipFill>
          <p:spPr bwMode="auto">
            <a:xfrm rot="17630650">
              <a:off x="2996404" y="4571207"/>
              <a:ext cx="508562" cy="508562"/>
            </a:xfrm>
            <a:prstGeom prst="rect">
              <a:avLst/>
            </a:prstGeom>
            <a:noFill/>
            <a:ln w="9525">
              <a:noFill/>
              <a:miter lim="800000"/>
              <a:headEnd/>
              <a:tailEnd/>
            </a:ln>
          </p:spPr>
        </p:pic>
        <p:cxnSp>
          <p:nvCxnSpPr>
            <p:cNvPr id="67" name="Straight Arrow Connector 66"/>
            <p:cNvCxnSpPr/>
            <p:nvPr/>
          </p:nvCxnSpPr>
          <p:spPr bwMode="auto">
            <a:xfrm flipV="1">
              <a:off x="4239226" y="4992126"/>
              <a:ext cx="1495167" cy="1"/>
            </a:xfrm>
            <a:prstGeom prst="straightConnector1">
              <a:avLst/>
            </a:prstGeom>
            <a:solidFill>
              <a:schemeClr val="tx2"/>
            </a:solidFill>
            <a:ln w="9525" cap="flat" cmpd="sng" algn="ctr">
              <a:solidFill>
                <a:schemeClr val="tx1"/>
              </a:solidFill>
              <a:prstDash val="solid"/>
              <a:round/>
              <a:headEnd type="none" w="med" len="med"/>
              <a:tailEnd type="triangle"/>
            </a:ln>
            <a:effectLst/>
          </p:spPr>
        </p:cxnSp>
      </p:grpSp>
      <p:sp>
        <p:nvSpPr>
          <p:cNvPr id="68" name="Rectangle 67"/>
          <p:cNvSpPr/>
          <p:nvPr/>
        </p:nvSpPr>
        <p:spPr bwMode="auto">
          <a:xfrm>
            <a:off x="6755957" y="3873997"/>
            <a:ext cx="528338" cy="368883"/>
          </a:xfrm>
          <a:prstGeom prst="rect">
            <a:avLst/>
          </a:prstGeom>
          <a:pattFill prst="wdUpDiag">
            <a:fgClr>
              <a:srgbClr val="92D050"/>
            </a:fgClr>
            <a:bgClr>
              <a:srgbClr val="00CC00"/>
            </a:bgClr>
          </a:pattFill>
          <a:ln w="12700" cap="flat" cmpd="sng" algn="ctr">
            <a:solidFill>
              <a:schemeClr val="tx1">
                <a:alpha val="68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69" name="Straight Arrow Connector 68"/>
          <p:cNvCxnSpPr/>
          <p:nvPr/>
        </p:nvCxnSpPr>
        <p:spPr bwMode="auto">
          <a:xfrm flipH="1" flipV="1">
            <a:off x="7148242" y="4337392"/>
            <a:ext cx="2" cy="446356"/>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
        <p:nvSpPr>
          <p:cNvPr id="70" name="Rectangle 69"/>
          <p:cNvSpPr/>
          <p:nvPr/>
        </p:nvSpPr>
        <p:spPr bwMode="auto">
          <a:xfrm>
            <a:off x="6755802" y="4775005"/>
            <a:ext cx="492409" cy="271507"/>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1" name="TextBox 70"/>
          <p:cNvSpPr txBox="1"/>
          <p:nvPr/>
        </p:nvSpPr>
        <p:spPr bwMode="auto">
          <a:xfrm>
            <a:off x="6690548" y="4727739"/>
            <a:ext cx="604653" cy="338554"/>
          </a:xfrm>
          <a:prstGeom prst="rect">
            <a:avLst/>
          </a:prstGeom>
          <a:noFill/>
          <a:ln w="9525">
            <a:noFill/>
            <a:miter lim="800000"/>
            <a:headEnd/>
            <a:tailEnd/>
          </a:ln>
        </p:spPr>
        <p:txBody>
          <a:bodyPr wrap="none" rtlCol="0">
            <a:spAutoFit/>
          </a:bodyPr>
          <a:lstStyle/>
          <a:p>
            <a:pPr algn="l"/>
            <a:r>
              <a:rPr lang="en-GB" sz="1600" dirty="0" smtClean="0"/>
              <a:t>EBD</a:t>
            </a:r>
          </a:p>
        </p:txBody>
      </p:sp>
      <p:sp>
        <p:nvSpPr>
          <p:cNvPr id="72" name="Rectangle 71"/>
          <p:cNvSpPr/>
          <p:nvPr/>
        </p:nvSpPr>
        <p:spPr bwMode="auto">
          <a:xfrm>
            <a:off x="3940208" y="3873997"/>
            <a:ext cx="495257" cy="368883"/>
          </a:xfrm>
          <a:prstGeom prst="rect">
            <a:avLst/>
          </a:prstGeom>
          <a:pattFill prst="wdUpDiag">
            <a:fgClr>
              <a:srgbClr val="FF0000"/>
            </a:fgClr>
            <a:bgClr>
              <a:srgbClr val="00CC00"/>
            </a:bgClr>
          </a:pattFill>
          <a:ln w="12700" cap="flat" cmpd="sng" algn="ctr">
            <a:solidFill>
              <a:schemeClr val="tx1">
                <a:alpha val="68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 name="TextBox 142"/>
          <p:cNvSpPr txBox="1">
            <a:spLocks noChangeArrowheads="1"/>
          </p:cNvSpPr>
          <p:nvPr/>
        </p:nvSpPr>
        <p:spPr bwMode="auto">
          <a:xfrm>
            <a:off x="3094692" y="5212019"/>
            <a:ext cx="2186288" cy="646331"/>
          </a:xfrm>
          <a:prstGeom prst="rect">
            <a:avLst/>
          </a:prstGeom>
          <a:noFill/>
          <a:ln w="9525">
            <a:noFill/>
            <a:miter lim="800000"/>
            <a:headEnd/>
            <a:tailEnd/>
          </a:ln>
        </p:spPr>
        <p:txBody>
          <a:bodyPr wrap="square">
            <a:spAutoFit/>
          </a:bodyPr>
          <a:lstStyle/>
          <a:p>
            <a:r>
              <a:rPr lang="en-GB" dirty="0" smtClean="0"/>
              <a:t>Classification</a:t>
            </a:r>
          </a:p>
          <a:p>
            <a:r>
              <a:rPr lang="en-GB" dirty="0" smtClean="0"/>
              <a:t>Essential = true</a:t>
            </a:r>
            <a:endParaRPr lang="en-US" dirty="0"/>
          </a:p>
        </p:txBody>
      </p:sp>
      <p:sp>
        <p:nvSpPr>
          <p:cNvPr id="42" name="TextBox 142"/>
          <p:cNvSpPr txBox="1">
            <a:spLocks noChangeArrowheads="1"/>
          </p:cNvSpPr>
          <p:nvPr/>
        </p:nvSpPr>
        <p:spPr bwMode="auto">
          <a:xfrm>
            <a:off x="825225" y="5223301"/>
            <a:ext cx="2186288" cy="646331"/>
          </a:xfrm>
          <a:prstGeom prst="rect">
            <a:avLst/>
          </a:prstGeom>
          <a:noFill/>
          <a:ln w="9525">
            <a:noFill/>
            <a:miter lim="800000"/>
            <a:headEnd/>
            <a:tailEnd/>
          </a:ln>
        </p:spPr>
        <p:txBody>
          <a:bodyPr wrap="square">
            <a:spAutoFit/>
          </a:bodyPr>
          <a:lstStyle/>
          <a:p>
            <a:r>
              <a:rPr lang="en-GB" dirty="0" smtClean="0"/>
              <a:t>Classification</a:t>
            </a:r>
          </a:p>
          <a:p>
            <a:r>
              <a:rPr lang="en-GB" dirty="0" smtClean="0"/>
              <a:t>Essential = false</a:t>
            </a:r>
            <a:endParaRPr lang="en-US" dirty="0"/>
          </a:p>
        </p:txBody>
      </p:sp>
      <p:sp>
        <p:nvSpPr>
          <p:cNvPr id="43" name="TextBox 142"/>
          <p:cNvSpPr txBox="1">
            <a:spLocks noChangeArrowheads="1"/>
          </p:cNvSpPr>
          <p:nvPr/>
        </p:nvSpPr>
        <p:spPr bwMode="auto">
          <a:xfrm>
            <a:off x="5899730" y="5231800"/>
            <a:ext cx="2186288" cy="646331"/>
          </a:xfrm>
          <a:prstGeom prst="rect">
            <a:avLst/>
          </a:prstGeom>
          <a:noFill/>
          <a:ln w="9525">
            <a:noFill/>
            <a:miter lim="800000"/>
            <a:headEnd/>
            <a:tailEnd/>
          </a:ln>
        </p:spPr>
        <p:txBody>
          <a:bodyPr wrap="square">
            <a:spAutoFit/>
          </a:bodyPr>
          <a:lstStyle/>
          <a:p>
            <a:r>
              <a:rPr lang="en-GB" dirty="0" smtClean="0"/>
              <a:t>Classification</a:t>
            </a:r>
          </a:p>
          <a:p>
            <a:r>
              <a:rPr lang="en-GB" dirty="0" smtClean="0"/>
              <a:t>Essential = false</a:t>
            </a:r>
            <a:endParaRPr lang="en-US" dirty="0"/>
          </a:p>
        </p:txBody>
      </p:sp>
    </p:spTree>
    <p:extLst>
      <p:ext uri="{BB962C8B-B14F-4D97-AF65-F5344CB8AC3E}">
        <p14:creationId xmlns:p14="http://schemas.microsoft.com/office/powerpoint/2010/main" val="159047908"/>
      </p:ext>
    </p:extLst>
  </p:cSld>
  <p:clrMapOvr>
    <a:masterClrMapping/>
  </p:clrMapOvr>
  <p:transition>
    <p:fad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24426" y="308404"/>
            <a:ext cx="8229600" cy="540948"/>
          </a:xfrm>
        </p:spPr>
        <p:txBody>
          <a:bodyPr/>
          <a:lstStyle/>
          <a:p>
            <a:r>
              <a:rPr lang="en-US" dirty="0" smtClean="0"/>
              <a:t>Configuration Upsets: Error Classification</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51</a:t>
            </a:fld>
            <a:endParaRPr lang="en-US" dirty="0" smtClean="0"/>
          </a:p>
        </p:txBody>
      </p:sp>
      <p:sp>
        <p:nvSpPr>
          <p:cNvPr id="11" name="TextBox 142"/>
          <p:cNvSpPr txBox="1">
            <a:spLocks noChangeArrowheads="1"/>
          </p:cNvSpPr>
          <p:nvPr/>
        </p:nvSpPr>
        <p:spPr bwMode="auto">
          <a:xfrm>
            <a:off x="75857" y="2132304"/>
            <a:ext cx="8716830" cy="646331"/>
          </a:xfrm>
          <a:prstGeom prst="rect">
            <a:avLst/>
          </a:prstGeom>
          <a:noFill/>
          <a:ln w="9525">
            <a:noFill/>
            <a:miter lim="800000"/>
            <a:headEnd/>
            <a:tailEnd/>
          </a:ln>
        </p:spPr>
        <p:txBody>
          <a:bodyPr wrap="square">
            <a:spAutoFit/>
          </a:bodyPr>
          <a:lstStyle/>
          <a:p>
            <a:pPr algn="l"/>
            <a:r>
              <a:rPr lang="en-GB" dirty="0" smtClean="0"/>
              <a:t>Enable built-in error detection and correction.</a:t>
            </a:r>
          </a:p>
          <a:p>
            <a:pPr algn="l"/>
            <a:r>
              <a:rPr lang="en-GB" dirty="0" smtClean="0"/>
              <a:t>Report and log errors including locations and time stamps.</a:t>
            </a:r>
            <a:endParaRPr lang="en-US" dirty="0"/>
          </a:p>
        </p:txBody>
      </p:sp>
      <p:sp>
        <p:nvSpPr>
          <p:cNvPr id="8" name="TextBox 142"/>
          <p:cNvSpPr txBox="1">
            <a:spLocks noChangeArrowheads="1"/>
          </p:cNvSpPr>
          <p:nvPr/>
        </p:nvSpPr>
        <p:spPr bwMode="auto">
          <a:xfrm>
            <a:off x="75857" y="959532"/>
            <a:ext cx="2186288" cy="369332"/>
          </a:xfrm>
          <a:prstGeom prst="rect">
            <a:avLst/>
          </a:prstGeom>
          <a:noFill/>
          <a:ln w="9525">
            <a:noFill/>
            <a:miter lim="800000"/>
            <a:headEnd/>
            <a:tailEnd/>
          </a:ln>
        </p:spPr>
        <p:txBody>
          <a:bodyPr wrap="square">
            <a:spAutoFit/>
          </a:bodyPr>
          <a:lstStyle/>
          <a:p>
            <a:pPr algn="l"/>
            <a:r>
              <a:rPr lang="en-GB" dirty="0" smtClean="0"/>
              <a:t>Situation ‘E’</a:t>
            </a:r>
            <a:endParaRPr lang="en-US" dirty="0"/>
          </a:p>
        </p:txBody>
      </p:sp>
      <p:sp>
        <p:nvSpPr>
          <p:cNvPr id="10" name="TextBox 142"/>
          <p:cNvSpPr txBox="1">
            <a:spLocks noChangeArrowheads="1"/>
          </p:cNvSpPr>
          <p:nvPr/>
        </p:nvSpPr>
        <p:spPr bwMode="auto">
          <a:xfrm>
            <a:off x="81171" y="1399639"/>
            <a:ext cx="8711516" cy="646331"/>
          </a:xfrm>
          <a:prstGeom prst="rect">
            <a:avLst/>
          </a:prstGeom>
          <a:noFill/>
          <a:ln w="9525">
            <a:noFill/>
            <a:miter lim="800000"/>
            <a:headEnd/>
            <a:tailEnd/>
          </a:ln>
        </p:spPr>
        <p:txBody>
          <a:bodyPr wrap="square">
            <a:spAutoFit/>
          </a:bodyPr>
          <a:lstStyle/>
          <a:p>
            <a:pPr algn="l"/>
            <a:r>
              <a:rPr lang="en-GB" dirty="0" smtClean="0"/>
              <a:t>When I run an experiment I don’t want to discard anything that could be important during analysis.</a:t>
            </a:r>
            <a:endParaRPr lang="en-US" dirty="0"/>
          </a:p>
        </p:txBody>
      </p:sp>
      <p:grpSp>
        <p:nvGrpSpPr>
          <p:cNvPr id="4" name="Group 3"/>
          <p:cNvGrpSpPr/>
          <p:nvPr/>
        </p:nvGrpSpPr>
        <p:grpSpPr>
          <a:xfrm>
            <a:off x="415496" y="3728216"/>
            <a:ext cx="1125666" cy="418356"/>
            <a:chOff x="999696" y="3668178"/>
            <a:chExt cx="4734697" cy="1742302"/>
          </a:xfrm>
        </p:grpSpPr>
        <p:sp>
          <p:nvSpPr>
            <p:cNvPr id="2" name="Rectangle 1"/>
            <p:cNvSpPr/>
            <p:nvPr/>
          </p:nvSpPr>
          <p:spPr bwMode="auto">
            <a:xfrm>
              <a:off x="2262145" y="3668178"/>
              <a:ext cx="1977081" cy="1742302"/>
            </a:xfrm>
            <a:prstGeom prst="rect">
              <a:avLst/>
            </a:prstGeom>
            <a:solidFill>
              <a:schemeClr val="bg1">
                <a:lumMod val="6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 name="Right Arrow 2"/>
            <p:cNvSpPr/>
            <p:nvPr/>
          </p:nvSpPr>
          <p:spPr bwMode="auto">
            <a:xfrm>
              <a:off x="4239226" y="3870365"/>
              <a:ext cx="1495167"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 name="Right Arrow 14"/>
            <p:cNvSpPr/>
            <p:nvPr/>
          </p:nvSpPr>
          <p:spPr bwMode="auto">
            <a:xfrm>
              <a:off x="999696" y="3870365"/>
              <a:ext cx="1262449"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 name="Right Arrow 15"/>
            <p:cNvSpPr/>
            <p:nvPr/>
          </p:nvSpPr>
          <p:spPr bwMode="auto">
            <a:xfrm>
              <a:off x="2681073" y="3719700"/>
              <a:ext cx="1262449" cy="77041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pic>
          <p:nvPicPr>
            <p:cNvPr id="21" name="Picture 35" descr="MCj04417350000[1]"/>
            <p:cNvPicPr>
              <a:picLocks noChangeAspect="1" noChangeArrowheads="1"/>
            </p:cNvPicPr>
            <p:nvPr/>
          </p:nvPicPr>
          <p:blipFill>
            <a:blip r:embed="rId3" cstate="print"/>
            <a:srcRect/>
            <a:stretch>
              <a:fillRect/>
            </a:stretch>
          </p:blipFill>
          <p:spPr bwMode="auto">
            <a:xfrm rot="17630650">
              <a:off x="2996404" y="4571207"/>
              <a:ext cx="508562" cy="508562"/>
            </a:xfrm>
            <a:prstGeom prst="rect">
              <a:avLst/>
            </a:prstGeom>
            <a:noFill/>
            <a:ln w="9525">
              <a:noFill/>
              <a:miter lim="800000"/>
              <a:headEnd/>
              <a:tailEnd/>
            </a:ln>
          </p:spPr>
        </p:pic>
        <p:cxnSp>
          <p:nvCxnSpPr>
            <p:cNvPr id="6" name="Straight Arrow Connector 5"/>
            <p:cNvCxnSpPr/>
            <p:nvPr/>
          </p:nvCxnSpPr>
          <p:spPr bwMode="auto">
            <a:xfrm flipV="1">
              <a:off x="4239226" y="4992126"/>
              <a:ext cx="1495167" cy="1"/>
            </a:xfrm>
            <a:prstGeom prst="straightConnector1">
              <a:avLst/>
            </a:prstGeom>
            <a:solidFill>
              <a:schemeClr val="tx2"/>
            </a:solidFill>
            <a:ln w="9525" cap="flat" cmpd="sng" algn="ctr">
              <a:solidFill>
                <a:schemeClr val="tx1"/>
              </a:solidFill>
              <a:prstDash val="solid"/>
              <a:round/>
              <a:headEnd type="none" w="med" len="med"/>
              <a:tailEnd type="triangle"/>
            </a:ln>
            <a:effectLst/>
          </p:spPr>
        </p:cxnSp>
      </p:grpSp>
      <p:sp>
        <p:nvSpPr>
          <p:cNvPr id="23" name="Rectangle 22"/>
          <p:cNvSpPr/>
          <p:nvPr/>
        </p:nvSpPr>
        <p:spPr bwMode="auto">
          <a:xfrm>
            <a:off x="266528" y="3008109"/>
            <a:ext cx="8335487" cy="370131"/>
          </a:xfrm>
          <a:prstGeom prst="rect">
            <a:avLst/>
          </a:prstGeom>
          <a:solidFill>
            <a:srgbClr val="00CC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9" name="Rectangle 28"/>
          <p:cNvSpPr/>
          <p:nvPr/>
        </p:nvSpPr>
        <p:spPr bwMode="auto">
          <a:xfrm>
            <a:off x="1579063" y="3910364"/>
            <a:ext cx="492409" cy="271507"/>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0" name="TextBox 29"/>
          <p:cNvSpPr txBox="1"/>
          <p:nvPr/>
        </p:nvSpPr>
        <p:spPr bwMode="auto">
          <a:xfrm>
            <a:off x="1513809" y="3863098"/>
            <a:ext cx="619080" cy="338554"/>
          </a:xfrm>
          <a:prstGeom prst="rect">
            <a:avLst/>
          </a:prstGeom>
          <a:noFill/>
          <a:ln w="9525">
            <a:noFill/>
            <a:miter lim="800000"/>
            <a:headEnd/>
            <a:tailEnd/>
          </a:ln>
        </p:spPr>
        <p:txBody>
          <a:bodyPr wrap="none" rtlCol="0">
            <a:spAutoFit/>
          </a:bodyPr>
          <a:lstStyle/>
          <a:p>
            <a:pPr algn="l"/>
            <a:r>
              <a:rPr lang="en-GB" sz="1600" dirty="0" smtClean="0"/>
              <a:t>LOG</a:t>
            </a:r>
          </a:p>
        </p:txBody>
      </p:sp>
      <p:grpSp>
        <p:nvGrpSpPr>
          <p:cNvPr id="44" name="Group 43"/>
          <p:cNvGrpSpPr/>
          <p:nvPr/>
        </p:nvGrpSpPr>
        <p:grpSpPr>
          <a:xfrm>
            <a:off x="2526472" y="3726968"/>
            <a:ext cx="1125666" cy="418356"/>
            <a:chOff x="999696" y="3668178"/>
            <a:chExt cx="4734697" cy="1742302"/>
          </a:xfrm>
        </p:grpSpPr>
        <p:sp>
          <p:nvSpPr>
            <p:cNvPr id="45" name="Rectangle 44"/>
            <p:cNvSpPr/>
            <p:nvPr/>
          </p:nvSpPr>
          <p:spPr bwMode="auto">
            <a:xfrm>
              <a:off x="2262145" y="3668178"/>
              <a:ext cx="1977081" cy="1742302"/>
            </a:xfrm>
            <a:prstGeom prst="rect">
              <a:avLst/>
            </a:prstGeom>
            <a:solidFill>
              <a:schemeClr val="bg1">
                <a:lumMod val="6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6" name="Right Arrow 45"/>
            <p:cNvSpPr/>
            <p:nvPr/>
          </p:nvSpPr>
          <p:spPr bwMode="auto">
            <a:xfrm>
              <a:off x="4239226" y="3870365"/>
              <a:ext cx="1495167"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9" name="Right Arrow 48"/>
            <p:cNvSpPr/>
            <p:nvPr/>
          </p:nvSpPr>
          <p:spPr bwMode="auto">
            <a:xfrm>
              <a:off x="999696" y="3870365"/>
              <a:ext cx="1262449"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2" name="Right Arrow 51"/>
            <p:cNvSpPr/>
            <p:nvPr/>
          </p:nvSpPr>
          <p:spPr bwMode="auto">
            <a:xfrm>
              <a:off x="2681073" y="3719700"/>
              <a:ext cx="1262449" cy="77041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pic>
          <p:nvPicPr>
            <p:cNvPr id="55" name="Picture 35" descr="MCj04417350000[1]"/>
            <p:cNvPicPr>
              <a:picLocks noChangeAspect="1" noChangeArrowheads="1"/>
            </p:cNvPicPr>
            <p:nvPr/>
          </p:nvPicPr>
          <p:blipFill>
            <a:blip r:embed="rId3" cstate="print"/>
            <a:srcRect/>
            <a:stretch>
              <a:fillRect/>
            </a:stretch>
          </p:blipFill>
          <p:spPr bwMode="auto">
            <a:xfrm rot="17630650">
              <a:off x="2996404" y="4571207"/>
              <a:ext cx="508562" cy="508562"/>
            </a:xfrm>
            <a:prstGeom prst="rect">
              <a:avLst/>
            </a:prstGeom>
            <a:noFill/>
            <a:ln w="9525">
              <a:noFill/>
              <a:miter lim="800000"/>
              <a:headEnd/>
              <a:tailEnd/>
            </a:ln>
          </p:spPr>
        </p:pic>
        <p:cxnSp>
          <p:nvCxnSpPr>
            <p:cNvPr id="56" name="Straight Arrow Connector 55"/>
            <p:cNvCxnSpPr/>
            <p:nvPr/>
          </p:nvCxnSpPr>
          <p:spPr bwMode="auto">
            <a:xfrm flipV="1">
              <a:off x="4239226" y="4992126"/>
              <a:ext cx="1495167" cy="1"/>
            </a:xfrm>
            <a:prstGeom prst="straightConnector1">
              <a:avLst/>
            </a:prstGeom>
            <a:solidFill>
              <a:schemeClr val="tx2"/>
            </a:solidFill>
            <a:ln w="9525" cap="flat" cmpd="sng" algn="ctr">
              <a:solidFill>
                <a:schemeClr val="tx1"/>
              </a:solidFill>
              <a:prstDash val="solid"/>
              <a:round/>
              <a:headEnd type="none" w="med" len="med"/>
              <a:tailEnd type="triangle"/>
            </a:ln>
            <a:effectLst/>
          </p:spPr>
        </p:cxnSp>
      </p:grpSp>
      <p:sp>
        <p:nvSpPr>
          <p:cNvPr id="59" name="Rectangle 58"/>
          <p:cNvSpPr/>
          <p:nvPr/>
        </p:nvSpPr>
        <p:spPr bwMode="auto">
          <a:xfrm>
            <a:off x="3690039" y="3909116"/>
            <a:ext cx="492409" cy="271507"/>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0" name="TextBox 59"/>
          <p:cNvSpPr txBox="1"/>
          <p:nvPr/>
        </p:nvSpPr>
        <p:spPr bwMode="auto">
          <a:xfrm>
            <a:off x="3624785" y="3861850"/>
            <a:ext cx="619080" cy="338554"/>
          </a:xfrm>
          <a:prstGeom prst="rect">
            <a:avLst/>
          </a:prstGeom>
          <a:noFill/>
          <a:ln w="9525">
            <a:noFill/>
            <a:miter lim="800000"/>
            <a:headEnd/>
            <a:tailEnd/>
          </a:ln>
        </p:spPr>
        <p:txBody>
          <a:bodyPr wrap="none" rtlCol="0">
            <a:spAutoFit/>
          </a:bodyPr>
          <a:lstStyle/>
          <a:p>
            <a:pPr algn="l"/>
            <a:r>
              <a:rPr lang="en-GB" sz="1600" dirty="0" smtClean="0"/>
              <a:t>LOG</a:t>
            </a:r>
          </a:p>
        </p:txBody>
      </p:sp>
      <p:grpSp>
        <p:nvGrpSpPr>
          <p:cNvPr id="61" name="Group 60"/>
          <p:cNvGrpSpPr/>
          <p:nvPr/>
        </p:nvGrpSpPr>
        <p:grpSpPr>
          <a:xfrm>
            <a:off x="5401563" y="3726968"/>
            <a:ext cx="1125666" cy="418356"/>
            <a:chOff x="999696" y="3668178"/>
            <a:chExt cx="4734697" cy="1742302"/>
          </a:xfrm>
        </p:grpSpPr>
        <p:sp>
          <p:nvSpPr>
            <p:cNvPr id="62" name="Rectangle 61"/>
            <p:cNvSpPr/>
            <p:nvPr/>
          </p:nvSpPr>
          <p:spPr bwMode="auto">
            <a:xfrm>
              <a:off x="2262145" y="3668178"/>
              <a:ext cx="1977081" cy="1742302"/>
            </a:xfrm>
            <a:prstGeom prst="rect">
              <a:avLst/>
            </a:prstGeom>
            <a:solidFill>
              <a:schemeClr val="bg1">
                <a:lumMod val="6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3" name="Right Arrow 62"/>
            <p:cNvSpPr/>
            <p:nvPr/>
          </p:nvSpPr>
          <p:spPr bwMode="auto">
            <a:xfrm>
              <a:off x="4239226" y="3870365"/>
              <a:ext cx="1495167"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4" name="Right Arrow 63"/>
            <p:cNvSpPr/>
            <p:nvPr/>
          </p:nvSpPr>
          <p:spPr bwMode="auto">
            <a:xfrm>
              <a:off x="999696" y="3870365"/>
              <a:ext cx="1262449" cy="43248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5" name="Right Arrow 64"/>
            <p:cNvSpPr/>
            <p:nvPr/>
          </p:nvSpPr>
          <p:spPr bwMode="auto">
            <a:xfrm>
              <a:off x="2681073" y="3719700"/>
              <a:ext cx="1262449" cy="770417"/>
            </a:xfrm>
            <a:prstGeom prst="rightArrow">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pic>
          <p:nvPicPr>
            <p:cNvPr id="66" name="Picture 35" descr="MCj04417350000[1]"/>
            <p:cNvPicPr>
              <a:picLocks noChangeAspect="1" noChangeArrowheads="1"/>
            </p:cNvPicPr>
            <p:nvPr/>
          </p:nvPicPr>
          <p:blipFill>
            <a:blip r:embed="rId3" cstate="print"/>
            <a:srcRect/>
            <a:stretch>
              <a:fillRect/>
            </a:stretch>
          </p:blipFill>
          <p:spPr bwMode="auto">
            <a:xfrm rot="17630650">
              <a:off x="2996404" y="4571207"/>
              <a:ext cx="508562" cy="508562"/>
            </a:xfrm>
            <a:prstGeom prst="rect">
              <a:avLst/>
            </a:prstGeom>
            <a:noFill/>
            <a:ln w="9525">
              <a:noFill/>
              <a:miter lim="800000"/>
              <a:headEnd/>
              <a:tailEnd/>
            </a:ln>
          </p:spPr>
        </p:pic>
        <p:cxnSp>
          <p:nvCxnSpPr>
            <p:cNvPr id="67" name="Straight Arrow Connector 66"/>
            <p:cNvCxnSpPr/>
            <p:nvPr/>
          </p:nvCxnSpPr>
          <p:spPr bwMode="auto">
            <a:xfrm flipV="1">
              <a:off x="4239226" y="4992126"/>
              <a:ext cx="1495167" cy="1"/>
            </a:xfrm>
            <a:prstGeom prst="straightConnector1">
              <a:avLst/>
            </a:prstGeom>
            <a:solidFill>
              <a:schemeClr val="tx2"/>
            </a:solidFill>
            <a:ln w="9525" cap="flat" cmpd="sng" algn="ctr">
              <a:solidFill>
                <a:schemeClr val="tx1"/>
              </a:solidFill>
              <a:prstDash val="solid"/>
              <a:round/>
              <a:headEnd type="none" w="med" len="med"/>
              <a:tailEnd type="triangle"/>
            </a:ln>
            <a:effectLst/>
          </p:spPr>
        </p:cxnSp>
      </p:grpSp>
      <p:sp>
        <p:nvSpPr>
          <p:cNvPr id="70" name="Rectangle 69"/>
          <p:cNvSpPr/>
          <p:nvPr/>
        </p:nvSpPr>
        <p:spPr bwMode="auto">
          <a:xfrm>
            <a:off x="6565130" y="3909116"/>
            <a:ext cx="492409" cy="271507"/>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1" name="TextBox 70"/>
          <p:cNvSpPr txBox="1"/>
          <p:nvPr/>
        </p:nvSpPr>
        <p:spPr bwMode="auto">
          <a:xfrm>
            <a:off x="6499876" y="3861850"/>
            <a:ext cx="619080" cy="338554"/>
          </a:xfrm>
          <a:prstGeom prst="rect">
            <a:avLst/>
          </a:prstGeom>
          <a:noFill/>
          <a:ln w="9525">
            <a:noFill/>
            <a:miter lim="800000"/>
            <a:headEnd/>
            <a:tailEnd/>
          </a:ln>
        </p:spPr>
        <p:txBody>
          <a:bodyPr wrap="none" rtlCol="0">
            <a:spAutoFit/>
          </a:bodyPr>
          <a:lstStyle/>
          <a:p>
            <a:pPr algn="l"/>
            <a:r>
              <a:rPr lang="en-GB" sz="1600" dirty="0" smtClean="0"/>
              <a:t>LOG</a:t>
            </a:r>
          </a:p>
        </p:txBody>
      </p:sp>
      <p:sp>
        <p:nvSpPr>
          <p:cNvPr id="41" name="TextBox 142"/>
          <p:cNvSpPr txBox="1">
            <a:spLocks noChangeArrowheads="1"/>
          </p:cNvSpPr>
          <p:nvPr/>
        </p:nvSpPr>
        <p:spPr bwMode="auto">
          <a:xfrm>
            <a:off x="124426" y="4597314"/>
            <a:ext cx="8896006" cy="1200329"/>
          </a:xfrm>
          <a:prstGeom prst="rect">
            <a:avLst/>
          </a:prstGeom>
          <a:noFill/>
          <a:ln w="9525">
            <a:noFill/>
            <a:miter lim="800000"/>
            <a:headEnd/>
            <a:tailEnd/>
          </a:ln>
        </p:spPr>
        <p:txBody>
          <a:bodyPr wrap="square">
            <a:spAutoFit/>
          </a:bodyPr>
          <a:lstStyle/>
          <a:p>
            <a:pPr algn="l"/>
            <a:r>
              <a:rPr lang="en-GB" i="1" dirty="0" smtClean="0"/>
              <a:t>Post Collection </a:t>
            </a:r>
            <a:r>
              <a:rPr lang="en-GB" dirty="0" smtClean="0"/>
              <a:t>Data Validation</a:t>
            </a:r>
          </a:p>
          <a:p>
            <a:pPr algn="l"/>
            <a:r>
              <a:rPr lang="en-GB" dirty="0" smtClean="0"/>
              <a:t>    </a:t>
            </a:r>
            <a:r>
              <a:rPr lang="en-GB" dirty="0"/>
              <a:t>- Use ‘Essential Bits’ or ‘Prioritised essential Bits’ </a:t>
            </a:r>
            <a:r>
              <a:rPr lang="en-GB" dirty="0" smtClean="0"/>
              <a:t>to eliminate ‘false alarms’.</a:t>
            </a:r>
            <a:br>
              <a:rPr lang="en-GB" dirty="0" smtClean="0"/>
            </a:br>
            <a:r>
              <a:rPr lang="en-GB" dirty="0" smtClean="0"/>
              <a:t>    - Evaluate if data associated with remaining events could be useful.</a:t>
            </a:r>
            <a:br>
              <a:rPr lang="en-GB" dirty="0" smtClean="0"/>
            </a:br>
            <a:r>
              <a:rPr lang="en-GB" dirty="0" smtClean="0"/>
              <a:t>    -</a:t>
            </a:r>
            <a:r>
              <a:rPr lang="en-GB" dirty="0"/>
              <a:t> </a:t>
            </a:r>
            <a:r>
              <a:rPr lang="en-GB" dirty="0" smtClean="0"/>
              <a:t>Exploit error injection to evaluate likelihood that upset location corrupted data. </a:t>
            </a:r>
            <a:endParaRPr lang="en-US" dirty="0"/>
          </a:p>
        </p:txBody>
      </p:sp>
      <p:sp>
        <p:nvSpPr>
          <p:cNvPr id="42" name="TextBox 41"/>
          <p:cNvSpPr txBox="1"/>
          <p:nvPr/>
        </p:nvSpPr>
        <p:spPr bwMode="auto">
          <a:xfrm>
            <a:off x="1816893" y="3023897"/>
            <a:ext cx="309700" cy="338554"/>
          </a:xfrm>
          <a:prstGeom prst="rect">
            <a:avLst/>
          </a:prstGeom>
          <a:noFill/>
          <a:ln w="9525">
            <a:noFill/>
            <a:miter lim="800000"/>
            <a:headEnd/>
            <a:tailEnd/>
          </a:ln>
        </p:spPr>
        <p:txBody>
          <a:bodyPr wrap="none" rtlCol="0">
            <a:spAutoFit/>
          </a:bodyPr>
          <a:lstStyle/>
          <a:p>
            <a:pPr algn="l"/>
            <a:r>
              <a:rPr lang="en-GB" sz="1600" b="1" dirty="0" smtClean="0"/>
              <a:t>?</a:t>
            </a:r>
          </a:p>
        </p:txBody>
      </p:sp>
      <p:sp>
        <p:nvSpPr>
          <p:cNvPr id="43" name="TextBox 42"/>
          <p:cNvSpPr txBox="1"/>
          <p:nvPr/>
        </p:nvSpPr>
        <p:spPr bwMode="auto">
          <a:xfrm>
            <a:off x="3779475" y="3026328"/>
            <a:ext cx="309700" cy="338554"/>
          </a:xfrm>
          <a:prstGeom prst="rect">
            <a:avLst/>
          </a:prstGeom>
          <a:noFill/>
          <a:ln w="9525">
            <a:noFill/>
            <a:miter lim="800000"/>
            <a:headEnd/>
            <a:tailEnd/>
          </a:ln>
        </p:spPr>
        <p:txBody>
          <a:bodyPr wrap="none" rtlCol="0">
            <a:spAutoFit/>
          </a:bodyPr>
          <a:lstStyle/>
          <a:p>
            <a:pPr algn="l"/>
            <a:r>
              <a:rPr lang="en-GB" sz="1600" b="1" dirty="0" smtClean="0"/>
              <a:t>?</a:t>
            </a:r>
          </a:p>
        </p:txBody>
      </p:sp>
      <p:sp>
        <p:nvSpPr>
          <p:cNvPr id="47" name="TextBox 46"/>
          <p:cNvSpPr txBox="1"/>
          <p:nvPr/>
        </p:nvSpPr>
        <p:spPr bwMode="auto">
          <a:xfrm>
            <a:off x="6747839" y="3015266"/>
            <a:ext cx="309700" cy="338554"/>
          </a:xfrm>
          <a:prstGeom prst="rect">
            <a:avLst/>
          </a:prstGeom>
          <a:noFill/>
          <a:ln w="9525">
            <a:noFill/>
            <a:miter lim="800000"/>
            <a:headEnd/>
            <a:tailEnd/>
          </a:ln>
        </p:spPr>
        <p:txBody>
          <a:bodyPr wrap="none" rtlCol="0">
            <a:spAutoFit/>
          </a:bodyPr>
          <a:lstStyle/>
          <a:p>
            <a:pPr algn="l"/>
            <a:r>
              <a:rPr lang="en-GB" sz="1600" b="1" dirty="0" smtClean="0"/>
              <a:t>?</a:t>
            </a:r>
          </a:p>
        </p:txBody>
      </p:sp>
    </p:spTree>
    <p:extLst>
      <p:ext uri="{BB962C8B-B14F-4D97-AF65-F5344CB8AC3E}">
        <p14:creationId xmlns:p14="http://schemas.microsoft.com/office/powerpoint/2010/main" val="4159110895"/>
      </p:ext>
    </p:extLst>
  </p:cSld>
  <p:clrMapOvr>
    <a:masterClrMapping/>
  </p:clrMapOvr>
  <p:transition>
    <p:fade/>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8" name="Straight Connector 97"/>
          <p:cNvCxnSpPr/>
          <p:nvPr/>
        </p:nvCxnSpPr>
        <p:spPr bwMode="auto">
          <a:xfrm>
            <a:off x="5535209" y="4938461"/>
            <a:ext cx="3111979" cy="0"/>
          </a:xfrm>
          <a:prstGeom prst="line">
            <a:avLst/>
          </a:prstGeom>
          <a:solidFill>
            <a:schemeClr val="tx2"/>
          </a:solidFill>
          <a:ln w="38100" cap="flat" cmpd="sng" algn="ctr">
            <a:solidFill>
              <a:schemeClr val="tx1"/>
            </a:solidFill>
            <a:prstDash val="solid"/>
            <a:round/>
            <a:headEnd type="none" w="med" len="med"/>
            <a:tailEnd type="none" w="med" len="med"/>
          </a:ln>
          <a:effectLst/>
        </p:spPr>
      </p:cxnSp>
      <p:cxnSp>
        <p:nvCxnSpPr>
          <p:cNvPr id="58" name="Straight Connector 57"/>
          <p:cNvCxnSpPr/>
          <p:nvPr/>
        </p:nvCxnSpPr>
        <p:spPr bwMode="auto">
          <a:xfrm>
            <a:off x="2879455" y="4160340"/>
            <a:ext cx="434271" cy="0"/>
          </a:xfrm>
          <a:prstGeom prst="line">
            <a:avLst/>
          </a:prstGeom>
          <a:solidFill>
            <a:schemeClr val="tx2"/>
          </a:solidFill>
          <a:ln w="38100" cap="flat" cmpd="sng" algn="ctr">
            <a:solidFill>
              <a:schemeClr val="tx1"/>
            </a:solidFill>
            <a:prstDash val="solid"/>
            <a:round/>
            <a:headEnd type="none" w="med" len="med"/>
            <a:tailEnd type="none" w="med" len="med"/>
          </a:ln>
          <a:effectLst/>
        </p:spPr>
      </p:cxnSp>
      <p:sp>
        <p:nvSpPr>
          <p:cNvPr id="5" name="Title 4"/>
          <p:cNvSpPr>
            <a:spLocks noGrp="1"/>
          </p:cNvSpPr>
          <p:nvPr>
            <p:ph type="title"/>
          </p:nvPr>
        </p:nvSpPr>
        <p:spPr>
          <a:xfrm>
            <a:off x="124426" y="308404"/>
            <a:ext cx="8229600" cy="540948"/>
          </a:xfrm>
        </p:spPr>
        <p:txBody>
          <a:bodyPr/>
          <a:lstStyle/>
          <a:p>
            <a:r>
              <a:rPr lang="en-US" dirty="0" smtClean="0"/>
              <a:t>Configuration Upsets: Local Reset</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52</a:t>
            </a:fld>
            <a:endParaRPr lang="en-US" dirty="0" smtClean="0"/>
          </a:p>
        </p:txBody>
      </p:sp>
      <p:sp>
        <p:nvSpPr>
          <p:cNvPr id="11" name="TextBox 142"/>
          <p:cNvSpPr txBox="1">
            <a:spLocks noChangeArrowheads="1"/>
          </p:cNvSpPr>
          <p:nvPr/>
        </p:nvSpPr>
        <p:spPr bwMode="auto">
          <a:xfrm>
            <a:off x="113939" y="2064105"/>
            <a:ext cx="8896006" cy="1200329"/>
          </a:xfrm>
          <a:prstGeom prst="rect">
            <a:avLst/>
          </a:prstGeom>
          <a:noFill/>
          <a:ln w="9525">
            <a:noFill/>
            <a:miter lim="800000"/>
            <a:headEnd/>
            <a:tailEnd/>
          </a:ln>
        </p:spPr>
        <p:txBody>
          <a:bodyPr wrap="square">
            <a:spAutoFit/>
          </a:bodyPr>
          <a:lstStyle/>
          <a:p>
            <a:pPr algn="l"/>
            <a:r>
              <a:rPr lang="en-GB" dirty="0" smtClean="0"/>
              <a:t>Enable built-in error detection and correction.</a:t>
            </a:r>
          </a:p>
          <a:p>
            <a:pPr algn="l"/>
            <a:r>
              <a:rPr lang="en-GB" dirty="0" smtClean="0"/>
              <a:t>Use report of error correction to </a:t>
            </a:r>
            <a:r>
              <a:rPr lang="en-GB" i="1" dirty="0" smtClean="0"/>
              <a:t>locally</a:t>
            </a:r>
            <a:r>
              <a:rPr lang="en-GB" dirty="0" smtClean="0"/>
              <a:t> ‘reset’ circuits with </a:t>
            </a:r>
            <a:r>
              <a:rPr lang="en-GB" b="1" dirty="0" smtClean="0"/>
              <a:t>feedback</a:t>
            </a:r>
            <a:r>
              <a:rPr lang="en-GB" dirty="0" smtClean="0"/>
              <a:t>.</a:t>
            </a:r>
            <a:br>
              <a:rPr lang="en-GB" dirty="0" smtClean="0"/>
            </a:br>
            <a:r>
              <a:rPr lang="en-GB" dirty="0" smtClean="0"/>
              <a:t>Where possible arrange ‘reset’ to reinforce the normal operational state.</a:t>
            </a:r>
            <a:br>
              <a:rPr lang="en-GB" dirty="0" smtClean="0"/>
            </a:br>
            <a:r>
              <a:rPr lang="en-GB" dirty="0"/>
              <a:t>Use ‘Essential Bits’ </a:t>
            </a:r>
            <a:r>
              <a:rPr lang="en-GB" dirty="0" smtClean="0"/>
              <a:t>to reduce interruption rates (but only if required).</a:t>
            </a:r>
            <a:endParaRPr lang="en-US" dirty="0"/>
          </a:p>
        </p:txBody>
      </p:sp>
      <p:sp>
        <p:nvSpPr>
          <p:cNvPr id="8" name="TextBox 142"/>
          <p:cNvSpPr txBox="1">
            <a:spLocks noChangeArrowheads="1"/>
          </p:cNvSpPr>
          <p:nvPr/>
        </p:nvSpPr>
        <p:spPr bwMode="auto">
          <a:xfrm>
            <a:off x="113939" y="920909"/>
            <a:ext cx="2186288" cy="369332"/>
          </a:xfrm>
          <a:prstGeom prst="rect">
            <a:avLst/>
          </a:prstGeom>
          <a:noFill/>
          <a:ln w="9525">
            <a:noFill/>
            <a:miter lim="800000"/>
            <a:headEnd/>
            <a:tailEnd/>
          </a:ln>
        </p:spPr>
        <p:txBody>
          <a:bodyPr wrap="square">
            <a:spAutoFit/>
          </a:bodyPr>
          <a:lstStyle/>
          <a:p>
            <a:pPr algn="l"/>
            <a:r>
              <a:rPr lang="en-GB" dirty="0" smtClean="0"/>
              <a:t>Situation ‘F’</a:t>
            </a:r>
            <a:endParaRPr lang="en-US" dirty="0"/>
          </a:p>
        </p:txBody>
      </p:sp>
      <p:sp>
        <p:nvSpPr>
          <p:cNvPr id="10" name="TextBox 142"/>
          <p:cNvSpPr txBox="1">
            <a:spLocks noChangeArrowheads="1"/>
          </p:cNvSpPr>
          <p:nvPr/>
        </p:nvSpPr>
        <p:spPr bwMode="auto">
          <a:xfrm>
            <a:off x="113939" y="1356198"/>
            <a:ext cx="8962096" cy="646331"/>
          </a:xfrm>
          <a:prstGeom prst="rect">
            <a:avLst/>
          </a:prstGeom>
          <a:noFill/>
          <a:ln w="9525">
            <a:noFill/>
            <a:miter lim="800000"/>
            <a:headEnd/>
            <a:tailEnd/>
          </a:ln>
        </p:spPr>
        <p:txBody>
          <a:bodyPr wrap="square">
            <a:spAutoFit/>
          </a:bodyPr>
          <a:lstStyle/>
          <a:p>
            <a:pPr algn="l"/>
            <a:r>
              <a:rPr lang="en-GB" dirty="0" smtClean="0"/>
              <a:t>I can tolerate a temporary interruption to service </a:t>
            </a:r>
            <a:r>
              <a:rPr lang="en-GB" dirty="0"/>
              <a:t>but need high certainly of correct operation following the </a:t>
            </a:r>
            <a:r>
              <a:rPr lang="en-GB" dirty="0" smtClean="0"/>
              <a:t>event. I can’t afford TMR and/or I don’t want to implement it!</a:t>
            </a:r>
            <a:endParaRPr lang="en-US" dirty="0"/>
          </a:p>
        </p:txBody>
      </p:sp>
      <p:sp>
        <p:nvSpPr>
          <p:cNvPr id="13" name="Rectangle 12"/>
          <p:cNvSpPr/>
          <p:nvPr/>
        </p:nvSpPr>
        <p:spPr bwMode="auto">
          <a:xfrm>
            <a:off x="2125075" y="3947225"/>
            <a:ext cx="754380" cy="1060364"/>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7" name="Straight Connector 16"/>
          <p:cNvCxnSpPr/>
          <p:nvPr/>
        </p:nvCxnSpPr>
        <p:spPr bwMode="auto">
          <a:xfrm>
            <a:off x="272531" y="5350489"/>
            <a:ext cx="2229734" cy="0"/>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50" name="Straight Connector 49"/>
          <p:cNvCxnSpPr>
            <a:endCxn id="13" idx="2"/>
          </p:cNvCxnSpPr>
          <p:nvPr/>
        </p:nvCxnSpPr>
        <p:spPr bwMode="auto">
          <a:xfrm flipV="1">
            <a:off x="2502265" y="5007589"/>
            <a:ext cx="0" cy="342900"/>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51" name="Straight Connector 50"/>
          <p:cNvCxnSpPr/>
          <p:nvPr/>
        </p:nvCxnSpPr>
        <p:spPr bwMode="auto">
          <a:xfrm>
            <a:off x="1690804" y="4762797"/>
            <a:ext cx="434271" cy="0"/>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53" name="Straight Connector 52"/>
          <p:cNvCxnSpPr/>
          <p:nvPr/>
        </p:nvCxnSpPr>
        <p:spPr bwMode="auto">
          <a:xfrm>
            <a:off x="2125075" y="4677072"/>
            <a:ext cx="94366" cy="85725"/>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57" name="Straight Connector 56"/>
          <p:cNvCxnSpPr/>
          <p:nvPr/>
        </p:nvCxnSpPr>
        <p:spPr bwMode="auto">
          <a:xfrm flipH="1">
            <a:off x="2125075" y="4762797"/>
            <a:ext cx="94366" cy="79533"/>
          </a:xfrm>
          <a:prstGeom prst="line">
            <a:avLst/>
          </a:prstGeom>
          <a:solidFill>
            <a:schemeClr val="tx2"/>
          </a:solidFill>
          <a:ln w="9525" cap="flat" cmpd="sng" algn="ctr">
            <a:solidFill>
              <a:schemeClr val="tx1"/>
            </a:solidFill>
            <a:prstDash val="solid"/>
            <a:round/>
            <a:headEnd type="none" w="med" len="med"/>
            <a:tailEnd type="none" w="med" len="med"/>
          </a:ln>
          <a:effectLst/>
        </p:spPr>
      </p:cxnSp>
      <p:sp>
        <p:nvSpPr>
          <p:cNvPr id="68" name="TextBox 142"/>
          <p:cNvSpPr txBox="1">
            <a:spLocks noChangeArrowheads="1"/>
          </p:cNvSpPr>
          <p:nvPr/>
        </p:nvSpPr>
        <p:spPr bwMode="auto">
          <a:xfrm>
            <a:off x="3523667" y="3394473"/>
            <a:ext cx="4727063" cy="923330"/>
          </a:xfrm>
          <a:prstGeom prst="rect">
            <a:avLst/>
          </a:prstGeom>
          <a:noFill/>
          <a:ln w="9525">
            <a:noFill/>
            <a:miter lim="800000"/>
            <a:headEnd/>
            <a:tailEnd/>
          </a:ln>
        </p:spPr>
        <p:txBody>
          <a:bodyPr wrap="square">
            <a:spAutoFit/>
          </a:bodyPr>
          <a:lstStyle/>
          <a:p>
            <a:pPr algn="l"/>
            <a:r>
              <a:rPr lang="en-GB" dirty="0" smtClean="0"/>
              <a:t>e.g. A state machine could be forced into a different state and then remain in one or more incorrect states for a prolonged period. </a:t>
            </a:r>
            <a:endParaRPr lang="en-US" dirty="0"/>
          </a:p>
        </p:txBody>
      </p:sp>
      <p:sp>
        <p:nvSpPr>
          <p:cNvPr id="69" name="TextBox 142"/>
          <p:cNvSpPr txBox="1">
            <a:spLocks noChangeArrowheads="1"/>
          </p:cNvSpPr>
          <p:nvPr/>
        </p:nvSpPr>
        <p:spPr bwMode="auto">
          <a:xfrm>
            <a:off x="223156" y="4945319"/>
            <a:ext cx="2186288" cy="369332"/>
          </a:xfrm>
          <a:prstGeom prst="rect">
            <a:avLst/>
          </a:prstGeom>
          <a:noFill/>
          <a:ln w="9525">
            <a:noFill/>
            <a:miter lim="800000"/>
            <a:headEnd/>
            <a:tailEnd/>
          </a:ln>
        </p:spPr>
        <p:txBody>
          <a:bodyPr wrap="square">
            <a:spAutoFit/>
          </a:bodyPr>
          <a:lstStyle/>
          <a:p>
            <a:pPr algn="l"/>
            <a:r>
              <a:rPr lang="en-GB" dirty="0" err="1"/>
              <a:t>e</a:t>
            </a:r>
            <a:r>
              <a:rPr lang="en-GB" dirty="0" err="1" smtClean="0"/>
              <a:t>rror_corrected</a:t>
            </a:r>
            <a:endParaRPr lang="en-US" dirty="0"/>
          </a:p>
        </p:txBody>
      </p:sp>
      <p:pic>
        <p:nvPicPr>
          <p:cNvPr id="74" name="Picture 35" descr="MCj04417350000[1]"/>
          <p:cNvPicPr>
            <a:picLocks noChangeAspect="1" noChangeArrowheads="1"/>
          </p:cNvPicPr>
          <p:nvPr/>
        </p:nvPicPr>
        <p:blipFill>
          <a:blip r:embed="rId3" cstate="print"/>
          <a:srcRect/>
          <a:stretch>
            <a:fillRect/>
          </a:stretch>
        </p:blipFill>
        <p:spPr bwMode="auto">
          <a:xfrm rot="17630650">
            <a:off x="2305842" y="4048830"/>
            <a:ext cx="392842" cy="392842"/>
          </a:xfrm>
          <a:prstGeom prst="rect">
            <a:avLst/>
          </a:prstGeom>
          <a:noFill/>
          <a:ln w="9525">
            <a:noFill/>
            <a:miter lim="800000"/>
            <a:headEnd/>
            <a:tailEnd/>
          </a:ln>
        </p:spPr>
      </p:pic>
      <p:sp>
        <p:nvSpPr>
          <p:cNvPr id="76" name="TextBox 142"/>
          <p:cNvSpPr txBox="1">
            <a:spLocks noChangeArrowheads="1"/>
          </p:cNvSpPr>
          <p:nvPr/>
        </p:nvSpPr>
        <p:spPr bwMode="auto">
          <a:xfrm>
            <a:off x="728754" y="5690829"/>
            <a:ext cx="7829092" cy="646331"/>
          </a:xfrm>
          <a:prstGeom prst="rect">
            <a:avLst/>
          </a:prstGeom>
          <a:noFill/>
          <a:ln w="9525">
            <a:noFill/>
            <a:miter lim="800000"/>
            <a:headEnd/>
            <a:tailEnd/>
          </a:ln>
        </p:spPr>
        <p:txBody>
          <a:bodyPr wrap="square">
            <a:spAutoFit/>
          </a:bodyPr>
          <a:lstStyle/>
          <a:p>
            <a:pPr algn="l"/>
            <a:r>
              <a:rPr lang="en-GB" dirty="0" smtClean="0"/>
              <a:t>High </a:t>
            </a:r>
            <a:r>
              <a:rPr lang="en-GB" dirty="0"/>
              <a:t>q</a:t>
            </a:r>
            <a:r>
              <a:rPr lang="en-GB" dirty="0" smtClean="0"/>
              <a:t>uality of design is vital (i.e. be very careful not to make things worse!) </a:t>
            </a:r>
            <a:br>
              <a:rPr lang="en-GB" dirty="0" smtClean="0"/>
            </a:br>
            <a:r>
              <a:rPr lang="en-GB" dirty="0" smtClean="0"/>
              <a:t>    e.g. ‘Global asynchronous resets’ should be forbidden!</a:t>
            </a:r>
            <a:endParaRPr lang="en-US" dirty="0"/>
          </a:p>
        </p:txBody>
      </p:sp>
      <p:cxnSp>
        <p:nvCxnSpPr>
          <p:cNvPr id="77" name="Straight Connector 76"/>
          <p:cNvCxnSpPr/>
          <p:nvPr/>
        </p:nvCxnSpPr>
        <p:spPr bwMode="auto">
          <a:xfrm>
            <a:off x="1858431" y="4145433"/>
            <a:ext cx="266640" cy="1"/>
          </a:xfrm>
          <a:prstGeom prst="line">
            <a:avLst/>
          </a:prstGeom>
          <a:solidFill>
            <a:schemeClr val="tx2"/>
          </a:solidFill>
          <a:ln w="38100" cap="flat" cmpd="sng" algn="ctr">
            <a:solidFill>
              <a:schemeClr val="tx1"/>
            </a:solidFill>
            <a:prstDash val="solid"/>
            <a:round/>
            <a:headEnd type="none" w="med" len="med"/>
            <a:tailEnd type="none" w="med" len="med"/>
          </a:ln>
          <a:effectLst/>
        </p:spPr>
      </p:cxnSp>
      <p:sp>
        <p:nvSpPr>
          <p:cNvPr id="38" name="Cloud Callout 37"/>
          <p:cNvSpPr/>
          <p:nvPr/>
        </p:nvSpPr>
        <p:spPr bwMode="auto">
          <a:xfrm>
            <a:off x="843325" y="3643304"/>
            <a:ext cx="995602" cy="1033768"/>
          </a:xfrm>
          <a:prstGeom prst="cloudCallou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4" name="Oval 53"/>
          <p:cNvSpPr/>
          <p:nvPr/>
        </p:nvSpPr>
        <p:spPr bwMode="auto">
          <a:xfrm>
            <a:off x="1075625" y="4621766"/>
            <a:ext cx="225760" cy="288250"/>
          </a:xfrm>
          <a:prstGeom prst="ellipse">
            <a:avLst/>
          </a:prstGeom>
          <a:solidFill>
            <a:schemeClr val="bg1"/>
          </a:solidFill>
          <a:ln w="12700"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8" name="Oval 77"/>
          <p:cNvSpPr/>
          <p:nvPr/>
        </p:nvSpPr>
        <p:spPr bwMode="auto">
          <a:xfrm>
            <a:off x="1013712" y="4631291"/>
            <a:ext cx="225760" cy="288250"/>
          </a:xfrm>
          <a:prstGeom prst="ellipse">
            <a:avLst/>
          </a:prstGeom>
          <a:solidFill>
            <a:schemeClr val="bg1"/>
          </a:solidFill>
          <a:ln w="12700"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79" name="Straight Connector 78"/>
          <p:cNvCxnSpPr/>
          <p:nvPr/>
        </p:nvCxnSpPr>
        <p:spPr bwMode="auto">
          <a:xfrm flipH="1" flipV="1">
            <a:off x="3121968" y="3779240"/>
            <a:ext cx="1932" cy="369333"/>
          </a:xfrm>
          <a:prstGeom prst="line">
            <a:avLst/>
          </a:prstGeom>
          <a:solidFill>
            <a:schemeClr val="tx2"/>
          </a:solidFill>
          <a:ln w="38100" cap="flat" cmpd="sng" algn="ctr">
            <a:solidFill>
              <a:schemeClr val="tx1"/>
            </a:solidFill>
            <a:prstDash val="solid"/>
            <a:round/>
            <a:headEnd type="none" w="med" len="med"/>
            <a:tailEnd type="none" w="med" len="med"/>
          </a:ln>
          <a:effectLst/>
        </p:spPr>
      </p:cxnSp>
      <p:cxnSp>
        <p:nvCxnSpPr>
          <p:cNvPr id="84" name="Straight Connector 83"/>
          <p:cNvCxnSpPr/>
          <p:nvPr/>
        </p:nvCxnSpPr>
        <p:spPr bwMode="auto">
          <a:xfrm>
            <a:off x="1831537" y="3775420"/>
            <a:ext cx="1290431" cy="0"/>
          </a:xfrm>
          <a:prstGeom prst="line">
            <a:avLst/>
          </a:prstGeom>
          <a:solidFill>
            <a:schemeClr val="tx2"/>
          </a:solidFill>
          <a:ln w="38100" cap="flat" cmpd="sng" algn="ctr">
            <a:solidFill>
              <a:schemeClr val="tx1"/>
            </a:solidFill>
            <a:prstDash val="solid"/>
            <a:round/>
            <a:headEnd type="triangle" w="med" len="med"/>
            <a:tailEnd type="none" w="med" len="med"/>
          </a:ln>
          <a:effectLst/>
        </p:spPr>
      </p:cxnSp>
      <p:cxnSp>
        <p:nvCxnSpPr>
          <p:cNvPr id="86" name="Straight Connector 85"/>
          <p:cNvCxnSpPr/>
          <p:nvPr/>
        </p:nvCxnSpPr>
        <p:spPr bwMode="auto">
          <a:xfrm flipH="1">
            <a:off x="366474" y="4197570"/>
            <a:ext cx="485023" cy="0"/>
          </a:xfrm>
          <a:prstGeom prst="line">
            <a:avLst/>
          </a:prstGeom>
          <a:solidFill>
            <a:schemeClr val="tx2"/>
          </a:solidFill>
          <a:ln w="38100" cap="flat" cmpd="sng" algn="ctr">
            <a:solidFill>
              <a:schemeClr val="tx1"/>
            </a:solidFill>
            <a:prstDash val="solid"/>
            <a:round/>
            <a:headEnd type="triangle" w="med" len="med"/>
            <a:tailEnd type="none" w="med" len="med"/>
          </a:ln>
          <a:effectLst/>
        </p:spPr>
      </p:cxnSp>
      <p:sp>
        <p:nvSpPr>
          <p:cNvPr id="91" name="Right Arrow 90"/>
          <p:cNvSpPr/>
          <p:nvPr/>
        </p:nvSpPr>
        <p:spPr bwMode="auto">
          <a:xfrm>
            <a:off x="394782" y="5902592"/>
            <a:ext cx="259060" cy="299797"/>
          </a:xfrm>
          <a:prstGeom prst="rightArrow">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2" name="Rectangle 91"/>
          <p:cNvSpPr/>
          <p:nvPr/>
        </p:nvSpPr>
        <p:spPr bwMode="auto">
          <a:xfrm>
            <a:off x="5830193" y="4762218"/>
            <a:ext cx="327815" cy="614776"/>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93" name="Straight Connector 92"/>
          <p:cNvCxnSpPr/>
          <p:nvPr/>
        </p:nvCxnSpPr>
        <p:spPr bwMode="auto">
          <a:xfrm>
            <a:off x="5677438" y="5241168"/>
            <a:ext cx="152751" cy="0"/>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94" name="Straight Connector 93"/>
          <p:cNvCxnSpPr/>
          <p:nvPr/>
        </p:nvCxnSpPr>
        <p:spPr bwMode="auto">
          <a:xfrm>
            <a:off x="5830189" y="5155443"/>
            <a:ext cx="94366" cy="85725"/>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95" name="Straight Connector 94"/>
          <p:cNvCxnSpPr/>
          <p:nvPr/>
        </p:nvCxnSpPr>
        <p:spPr bwMode="auto">
          <a:xfrm flipH="1">
            <a:off x="5830189" y="5241168"/>
            <a:ext cx="94366" cy="79533"/>
          </a:xfrm>
          <a:prstGeom prst="line">
            <a:avLst/>
          </a:prstGeom>
          <a:solidFill>
            <a:schemeClr val="tx2"/>
          </a:solidFill>
          <a:ln w="9525" cap="flat" cmpd="sng" algn="ctr">
            <a:solidFill>
              <a:schemeClr val="tx1"/>
            </a:solidFill>
            <a:prstDash val="solid"/>
            <a:round/>
            <a:headEnd type="none" w="med" len="med"/>
            <a:tailEnd type="none" w="med" len="med"/>
          </a:ln>
          <a:effectLst/>
        </p:spPr>
      </p:cxnSp>
      <p:sp>
        <p:nvSpPr>
          <p:cNvPr id="100" name="Rectangle 99"/>
          <p:cNvSpPr/>
          <p:nvPr/>
        </p:nvSpPr>
        <p:spPr bwMode="auto">
          <a:xfrm>
            <a:off x="6513717" y="4762797"/>
            <a:ext cx="327815" cy="614776"/>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01" name="Straight Connector 100"/>
          <p:cNvCxnSpPr/>
          <p:nvPr/>
        </p:nvCxnSpPr>
        <p:spPr bwMode="auto">
          <a:xfrm>
            <a:off x="6360962" y="5241747"/>
            <a:ext cx="152751" cy="0"/>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102" name="Straight Connector 101"/>
          <p:cNvCxnSpPr/>
          <p:nvPr/>
        </p:nvCxnSpPr>
        <p:spPr bwMode="auto">
          <a:xfrm>
            <a:off x="6513713" y="5156022"/>
            <a:ext cx="94366" cy="85725"/>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103" name="Straight Connector 102"/>
          <p:cNvCxnSpPr/>
          <p:nvPr/>
        </p:nvCxnSpPr>
        <p:spPr bwMode="auto">
          <a:xfrm flipH="1">
            <a:off x="6513713" y="5241747"/>
            <a:ext cx="94366" cy="79533"/>
          </a:xfrm>
          <a:prstGeom prst="line">
            <a:avLst/>
          </a:prstGeom>
          <a:solidFill>
            <a:schemeClr val="tx2"/>
          </a:solidFill>
          <a:ln w="9525" cap="flat" cmpd="sng" algn="ctr">
            <a:solidFill>
              <a:schemeClr val="tx1"/>
            </a:solidFill>
            <a:prstDash val="solid"/>
            <a:round/>
            <a:headEnd type="none" w="med" len="med"/>
            <a:tailEnd type="none" w="med" len="med"/>
          </a:ln>
          <a:effectLst/>
        </p:spPr>
      </p:cxnSp>
      <p:sp>
        <p:nvSpPr>
          <p:cNvPr id="104" name="Rectangle 103"/>
          <p:cNvSpPr/>
          <p:nvPr/>
        </p:nvSpPr>
        <p:spPr bwMode="auto">
          <a:xfrm>
            <a:off x="7237990" y="4762797"/>
            <a:ext cx="327815" cy="614776"/>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05" name="Straight Connector 104"/>
          <p:cNvCxnSpPr/>
          <p:nvPr/>
        </p:nvCxnSpPr>
        <p:spPr bwMode="auto">
          <a:xfrm>
            <a:off x="7085235" y="5241747"/>
            <a:ext cx="152751" cy="0"/>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106" name="Straight Connector 105"/>
          <p:cNvCxnSpPr/>
          <p:nvPr/>
        </p:nvCxnSpPr>
        <p:spPr bwMode="auto">
          <a:xfrm>
            <a:off x="7237986" y="5156022"/>
            <a:ext cx="94366" cy="85725"/>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107" name="Straight Connector 106"/>
          <p:cNvCxnSpPr/>
          <p:nvPr/>
        </p:nvCxnSpPr>
        <p:spPr bwMode="auto">
          <a:xfrm flipH="1">
            <a:off x="7237986" y="5241747"/>
            <a:ext cx="94366" cy="79533"/>
          </a:xfrm>
          <a:prstGeom prst="line">
            <a:avLst/>
          </a:prstGeom>
          <a:solidFill>
            <a:schemeClr val="tx2"/>
          </a:solidFill>
          <a:ln w="9525" cap="flat" cmpd="sng" algn="ctr">
            <a:solidFill>
              <a:schemeClr val="tx1"/>
            </a:solidFill>
            <a:prstDash val="solid"/>
            <a:round/>
            <a:headEnd type="none" w="med" len="med"/>
            <a:tailEnd type="none" w="med" len="med"/>
          </a:ln>
          <a:effectLst/>
        </p:spPr>
      </p:cxnSp>
      <p:sp>
        <p:nvSpPr>
          <p:cNvPr id="108" name="Rectangle 107"/>
          <p:cNvSpPr/>
          <p:nvPr/>
        </p:nvSpPr>
        <p:spPr bwMode="auto">
          <a:xfrm>
            <a:off x="7922915" y="4764024"/>
            <a:ext cx="327815" cy="614776"/>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109" name="Straight Connector 108"/>
          <p:cNvCxnSpPr/>
          <p:nvPr/>
        </p:nvCxnSpPr>
        <p:spPr bwMode="auto">
          <a:xfrm>
            <a:off x="7770160" y="5242974"/>
            <a:ext cx="152751" cy="0"/>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110" name="Straight Connector 109"/>
          <p:cNvCxnSpPr/>
          <p:nvPr/>
        </p:nvCxnSpPr>
        <p:spPr bwMode="auto">
          <a:xfrm>
            <a:off x="7922911" y="5157249"/>
            <a:ext cx="94366" cy="85725"/>
          </a:xfrm>
          <a:prstGeom prst="line">
            <a:avLst/>
          </a:prstGeom>
          <a:solidFill>
            <a:schemeClr val="tx2"/>
          </a:solidFill>
          <a:ln w="9525" cap="flat" cmpd="sng" algn="ctr">
            <a:solidFill>
              <a:schemeClr val="tx1"/>
            </a:solidFill>
            <a:prstDash val="solid"/>
            <a:round/>
            <a:headEnd type="none" w="med" len="med"/>
            <a:tailEnd type="none" w="med" len="med"/>
          </a:ln>
          <a:effectLst/>
        </p:spPr>
      </p:cxnSp>
      <p:cxnSp>
        <p:nvCxnSpPr>
          <p:cNvPr id="111" name="Straight Connector 110"/>
          <p:cNvCxnSpPr/>
          <p:nvPr/>
        </p:nvCxnSpPr>
        <p:spPr bwMode="auto">
          <a:xfrm flipH="1">
            <a:off x="7922911" y="5242974"/>
            <a:ext cx="94366" cy="79533"/>
          </a:xfrm>
          <a:prstGeom prst="line">
            <a:avLst/>
          </a:prstGeom>
          <a:solidFill>
            <a:schemeClr val="tx2"/>
          </a:solidFill>
          <a:ln w="9525" cap="flat" cmpd="sng" algn="ctr">
            <a:solidFill>
              <a:schemeClr val="tx1"/>
            </a:solidFill>
            <a:prstDash val="solid"/>
            <a:round/>
            <a:headEnd type="none" w="med" len="med"/>
            <a:tailEnd type="none" w="med" len="med"/>
          </a:ln>
          <a:effectLst/>
        </p:spPr>
      </p:cxnSp>
      <p:pic>
        <p:nvPicPr>
          <p:cNvPr id="97" name="Picture 35" descr="MCj04417350000[1]"/>
          <p:cNvPicPr>
            <a:picLocks noChangeAspect="1" noChangeArrowheads="1"/>
          </p:cNvPicPr>
          <p:nvPr/>
        </p:nvPicPr>
        <p:blipFill>
          <a:blip r:embed="rId3" cstate="print"/>
          <a:srcRect/>
          <a:stretch>
            <a:fillRect/>
          </a:stretch>
        </p:blipFill>
        <p:spPr bwMode="auto">
          <a:xfrm rot="17630650">
            <a:off x="6888813" y="4783539"/>
            <a:ext cx="392842" cy="392842"/>
          </a:xfrm>
          <a:prstGeom prst="rect">
            <a:avLst/>
          </a:prstGeom>
          <a:noFill/>
          <a:ln w="9525">
            <a:noFill/>
            <a:miter lim="800000"/>
            <a:headEnd/>
            <a:tailEnd/>
          </a:ln>
        </p:spPr>
      </p:pic>
      <p:cxnSp>
        <p:nvCxnSpPr>
          <p:cNvPr id="113" name="Straight Connector 112"/>
          <p:cNvCxnSpPr/>
          <p:nvPr/>
        </p:nvCxnSpPr>
        <p:spPr bwMode="auto">
          <a:xfrm flipH="1">
            <a:off x="5387515" y="5052890"/>
            <a:ext cx="1625692" cy="0"/>
          </a:xfrm>
          <a:prstGeom prst="line">
            <a:avLst/>
          </a:prstGeom>
          <a:solidFill>
            <a:schemeClr val="tx2"/>
          </a:solidFill>
          <a:ln w="38100" cap="flat" cmpd="sng" algn="ctr">
            <a:solidFill>
              <a:srgbClr val="00CC00"/>
            </a:solidFill>
            <a:prstDash val="sysDash"/>
            <a:round/>
            <a:headEnd type="triangle" w="med" len="med"/>
            <a:tailEnd type="none" w="med" len="med"/>
          </a:ln>
          <a:effectLst/>
        </p:spPr>
      </p:cxnSp>
      <p:sp>
        <p:nvSpPr>
          <p:cNvPr id="123" name="Freeform 122"/>
          <p:cNvSpPr/>
          <p:nvPr/>
        </p:nvSpPr>
        <p:spPr bwMode="auto">
          <a:xfrm>
            <a:off x="1478212" y="3623336"/>
            <a:ext cx="1835631" cy="524781"/>
          </a:xfrm>
          <a:custGeom>
            <a:avLst/>
            <a:gdLst>
              <a:gd name="connsiteX0" fmla="*/ 1424001 w 1835631"/>
              <a:gd name="connsiteY0" fmla="*/ 462869 h 524781"/>
              <a:gd name="connsiteX1" fmla="*/ 1785951 w 1835631"/>
              <a:gd name="connsiteY1" fmla="*/ 296181 h 524781"/>
              <a:gd name="connsiteX2" fmla="*/ 1666888 w 1835631"/>
              <a:gd name="connsiteY2" fmla="*/ 19956 h 524781"/>
              <a:gd name="connsiteX3" fmla="*/ 285763 w 1835631"/>
              <a:gd name="connsiteY3" fmla="*/ 58056 h 524781"/>
              <a:gd name="connsiteX4" fmla="*/ 13 w 1835631"/>
              <a:gd name="connsiteY4" fmla="*/ 348569 h 524781"/>
              <a:gd name="connsiteX5" fmla="*/ 276238 w 1835631"/>
              <a:gd name="connsiteY5" fmla="*/ 524781 h 52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5631" h="524781">
                <a:moveTo>
                  <a:pt x="1424001" y="462869"/>
                </a:moveTo>
                <a:cubicBezTo>
                  <a:pt x="1584735" y="416434"/>
                  <a:pt x="1745470" y="370000"/>
                  <a:pt x="1785951" y="296181"/>
                </a:cubicBezTo>
                <a:cubicBezTo>
                  <a:pt x="1826432" y="222362"/>
                  <a:pt x="1916919" y="59643"/>
                  <a:pt x="1666888" y="19956"/>
                </a:cubicBezTo>
                <a:cubicBezTo>
                  <a:pt x="1416857" y="-19731"/>
                  <a:pt x="563575" y="3287"/>
                  <a:pt x="285763" y="58056"/>
                </a:cubicBezTo>
                <a:cubicBezTo>
                  <a:pt x="7951" y="112825"/>
                  <a:pt x="1600" y="270782"/>
                  <a:pt x="13" y="348569"/>
                </a:cubicBezTo>
                <a:cubicBezTo>
                  <a:pt x="-1574" y="426356"/>
                  <a:pt x="137332" y="475568"/>
                  <a:pt x="276238" y="524781"/>
                </a:cubicBezTo>
              </a:path>
            </a:pathLst>
          </a:custGeom>
          <a:noFill/>
          <a:ln w="28575" cap="flat" cmpd="sng" algn="ctr">
            <a:solidFill>
              <a:srgbClr val="FF0000"/>
            </a:solidFill>
            <a:prstDash val="sysDash"/>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128" name="Freeform 127"/>
          <p:cNvSpPr/>
          <p:nvPr/>
        </p:nvSpPr>
        <p:spPr bwMode="auto">
          <a:xfrm>
            <a:off x="2502163" y="4281467"/>
            <a:ext cx="747712" cy="719138"/>
          </a:xfrm>
          <a:custGeom>
            <a:avLst/>
            <a:gdLst>
              <a:gd name="connsiteX0" fmla="*/ 0 w 747712"/>
              <a:gd name="connsiteY0" fmla="*/ 719138 h 719138"/>
              <a:gd name="connsiteX1" fmla="*/ 185737 w 747712"/>
              <a:gd name="connsiteY1" fmla="*/ 133350 h 719138"/>
              <a:gd name="connsiteX2" fmla="*/ 747712 w 747712"/>
              <a:gd name="connsiteY2" fmla="*/ 0 h 719138"/>
            </a:gdLst>
            <a:ahLst/>
            <a:cxnLst>
              <a:cxn ang="0">
                <a:pos x="connsiteX0" y="connsiteY0"/>
              </a:cxn>
              <a:cxn ang="0">
                <a:pos x="connsiteX1" y="connsiteY1"/>
              </a:cxn>
              <a:cxn ang="0">
                <a:pos x="connsiteX2" y="connsiteY2"/>
              </a:cxn>
            </a:cxnLst>
            <a:rect l="l" t="t" r="r" b="b"/>
            <a:pathLst>
              <a:path w="747712" h="719138">
                <a:moveTo>
                  <a:pt x="0" y="719138"/>
                </a:moveTo>
                <a:cubicBezTo>
                  <a:pt x="30559" y="486172"/>
                  <a:pt x="61118" y="253206"/>
                  <a:pt x="185737" y="133350"/>
                </a:cubicBezTo>
                <a:cubicBezTo>
                  <a:pt x="310356" y="13494"/>
                  <a:pt x="529034" y="6747"/>
                  <a:pt x="747712" y="0"/>
                </a:cubicBezTo>
              </a:path>
            </a:pathLst>
          </a:custGeom>
          <a:noFill/>
          <a:ln w="28575" cap="flat" cmpd="sng" algn="ctr">
            <a:solidFill>
              <a:srgbClr val="00CC00"/>
            </a:solidFill>
            <a:prstDash val="sysDash"/>
            <a:round/>
            <a:headEnd type="none" w="med" len="med"/>
            <a:tailEnd type="triangl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charset="0"/>
            </a:endParaRPr>
          </a:p>
        </p:txBody>
      </p:sp>
      <p:sp>
        <p:nvSpPr>
          <p:cNvPr id="72" name="TextBox 142"/>
          <p:cNvSpPr txBox="1">
            <a:spLocks noChangeArrowheads="1"/>
          </p:cNvSpPr>
          <p:nvPr/>
        </p:nvSpPr>
        <p:spPr bwMode="auto">
          <a:xfrm>
            <a:off x="2246397" y="4663259"/>
            <a:ext cx="705991" cy="369332"/>
          </a:xfrm>
          <a:prstGeom prst="rect">
            <a:avLst/>
          </a:prstGeom>
          <a:noFill/>
          <a:ln w="9525">
            <a:noFill/>
            <a:miter lim="800000"/>
            <a:headEnd/>
            <a:tailEnd/>
          </a:ln>
        </p:spPr>
        <p:txBody>
          <a:bodyPr wrap="square">
            <a:spAutoFit/>
          </a:bodyPr>
          <a:lstStyle/>
          <a:p>
            <a:pPr algn="l"/>
            <a:r>
              <a:rPr lang="en-GB" dirty="0" smtClean="0"/>
              <a:t>RST</a:t>
            </a:r>
            <a:endParaRPr lang="en-US" dirty="0"/>
          </a:p>
        </p:txBody>
      </p:sp>
      <p:cxnSp>
        <p:nvCxnSpPr>
          <p:cNvPr id="132" name="Straight Connector 131"/>
          <p:cNvCxnSpPr/>
          <p:nvPr/>
        </p:nvCxnSpPr>
        <p:spPr bwMode="auto">
          <a:xfrm flipH="1">
            <a:off x="7285169" y="5052890"/>
            <a:ext cx="1625692" cy="0"/>
          </a:xfrm>
          <a:prstGeom prst="line">
            <a:avLst/>
          </a:prstGeom>
          <a:solidFill>
            <a:schemeClr val="tx2"/>
          </a:solidFill>
          <a:ln w="38100" cap="flat" cmpd="sng" algn="ctr">
            <a:solidFill>
              <a:srgbClr val="FF0000"/>
            </a:solidFill>
            <a:prstDash val="sysDash"/>
            <a:round/>
            <a:headEnd type="triangle" w="med" len="med"/>
            <a:tailEnd type="none" w="med" len="med"/>
          </a:ln>
          <a:effectLst/>
        </p:spPr>
      </p:cxnSp>
      <p:sp>
        <p:nvSpPr>
          <p:cNvPr id="133" name="TextBox 142"/>
          <p:cNvSpPr txBox="1">
            <a:spLocks noChangeArrowheads="1"/>
          </p:cNvSpPr>
          <p:nvPr/>
        </p:nvSpPr>
        <p:spPr bwMode="auto">
          <a:xfrm>
            <a:off x="3831104" y="4746440"/>
            <a:ext cx="1935243" cy="646331"/>
          </a:xfrm>
          <a:prstGeom prst="rect">
            <a:avLst/>
          </a:prstGeom>
          <a:noFill/>
          <a:ln w="9525">
            <a:noFill/>
            <a:miter lim="800000"/>
            <a:headEnd/>
            <a:tailEnd/>
          </a:ln>
        </p:spPr>
        <p:txBody>
          <a:bodyPr wrap="square">
            <a:spAutoFit/>
          </a:bodyPr>
          <a:lstStyle/>
          <a:p>
            <a:pPr algn="l"/>
            <a:r>
              <a:rPr lang="en-GB" dirty="0" smtClean="0"/>
              <a:t>A pipeline will ‘flush through’</a:t>
            </a:r>
            <a:endParaRPr lang="en-US" dirty="0"/>
          </a:p>
        </p:txBody>
      </p:sp>
    </p:spTree>
    <p:extLst>
      <p:ext uri="{BB962C8B-B14F-4D97-AF65-F5344CB8AC3E}">
        <p14:creationId xmlns:p14="http://schemas.microsoft.com/office/powerpoint/2010/main" val="392298844"/>
      </p:ext>
    </p:extLst>
  </p:cSld>
  <p:clrMapOvr>
    <a:masterClrMapping/>
  </p:clrMapOvr>
  <p:transition>
    <p:fade/>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67419" y="218176"/>
            <a:ext cx="8229600" cy="540948"/>
          </a:xfrm>
        </p:spPr>
        <p:txBody>
          <a:bodyPr/>
          <a:lstStyle/>
          <a:p>
            <a:r>
              <a:rPr lang="en-US" dirty="0" smtClean="0"/>
              <a:t>What Did The Space Program Ever Do For Me?</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561" y="903178"/>
            <a:ext cx="7868072" cy="11798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561" y="2205752"/>
            <a:ext cx="7868072" cy="11261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0560" y="3479777"/>
            <a:ext cx="7868073" cy="17101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9" name="TextBox 18"/>
          <p:cNvSpPr txBox="1"/>
          <p:nvPr/>
        </p:nvSpPr>
        <p:spPr bwMode="auto">
          <a:xfrm>
            <a:off x="7904704" y="4802280"/>
            <a:ext cx="1041311" cy="342145"/>
          </a:xfrm>
          <a:prstGeom prst="rect">
            <a:avLst/>
          </a:prstGeom>
          <a:noFill/>
          <a:ln w="9525">
            <a:noFill/>
            <a:miter lim="800000"/>
            <a:headEnd/>
            <a:tailEnd/>
          </a:ln>
        </p:spPr>
        <p:txBody>
          <a:bodyPr vert="horz" wrap="none" lIns="0" tIns="45720" rIns="91440" bIns="45720" numCol="1" rtlCol="0" anchor="t" anchorCtr="0" compatLnSpc="1">
            <a:prstTxWarp prst="textNoShape">
              <a:avLst/>
            </a:prstTxWarp>
            <a:spAutoFit/>
          </a:bodyPr>
          <a:lstStyle/>
          <a:p>
            <a:pPr marL="228600" algn="l" eaLnBrk="0" hangingPunct="0">
              <a:lnSpc>
                <a:spcPct val="110000"/>
              </a:lnSpc>
              <a:spcBef>
                <a:spcPct val="20000"/>
              </a:spcBef>
              <a:buClr>
                <a:schemeClr val="tx2"/>
              </a:buClr>
              <a:buSzPct val="88000"/>
            </a:pPr>
            <a:r>
              <a:rPr lang="en-GB" sz="1600" kern="0" dirty="0" smtClean="0">
                <a:solidFill>
                  <a:schemeClr val="accent4"/>
                </a:solidFill>
                <a:latin typeface="+mn-lt"/>
              </a:rPr>
              <a:t>75 days</a:t>
            </a:r>
          </a:p>
        </p:txBody>
      </p:sp>
      <p:sp>
        <p:nvSpPr>
          <p:cNvPr id="22" name="TextBox 21"/>
          <p:cNvSpPr txBox="1"/>
          <p:nvPr/>
        </p:nvSpPr>
        <p:spPr bwMode="auto">
          <a:xfrm>
            <a:off x="7884608" y="4481568"/>
            <a:ext cx="1110240" cy="342145"/>
          </a:xfrm>
          <a:prstGeom prst="rect">
            <a:avLst/>
          </a:prstGeom>
          <a:noFill/>
          <a:ln w="9525">
            <a:noFill/>
            <a:miter lim="800000"/>
            <a:headEnd/>
            <a:tailEnd/>
          </a:ln>
        </p:spPr>
        <p:txBody>
          <a:bodyPr vert="horz" wrap="none" lIns="0" tIns="45720" rIns="91440" bIns="45720" numCol="1" rtlCol="0" anchor="t" anchorCtr="0" compatLnSpc="1">
            <a:prstTxWarp prst="textNoShape">
              <a:avLst/>
            </a:prstTxWarp>
            <a:spAutoFit/>
          </a:bodyPr>
          <a:lstStyle/>
          <a:p>
            <a:pPr marL="228600" algn="l" eaLnBrk="0" hangingPunct="0">
              <a:lnSpc>
                <a:spcPct val="110000"/>
              </a:lnSpc>
              <a:spcBef>
                <a:spcPct val="20000"/>
              </a:spcBef>
              <a:buClr>
                <a:schemeClr val="tx2"/>
              </a:buClr>
              <a:buSzPct val="88000"/>
            </a:pPr>
            <a:r>
              <a:rPr lang="en-GB" sz="1600" kern="0" dirty="0" smtClean="0">
                <a:solidFill>
                  <a:schemeClr val="accent4"/>
                </a:solidFill>
                <a:latin typeface="+mn-lt"/>
              </a:rPr>
              <a:t>9,926yrs</a:t>
            </a:r>
          </a:p>
        </p:txBody>
      </p:sp>
      <p:sp>
        <p:nvSpPr>
          <p:cNvPr id="23" name="TextBox 22"/>
          <p:cNvSpPr txBox="1"/>
          <p:nvPr/>
        </p:nvSpPr>
        <p:spPr bwMode="auto">
          <a:xfrm>
            <a:off x="8065005" y="3640187"/>
            <a:ext cx="881010" cy="342145"/>
          </a:xfrm>
          <a:prstGeom prst="rect">
            <a:avLst/>
          </a:prstGeom>
          <a:noFill/>
          <a:ln w="9525">
            <a:noFill/>
            <a:miter lim="800000"/>
            <a:headEnd/>
            <a:tailEnd/>
          </a:ln>
        </p:spPr>
        <p:txBody>
          <a:bodyPr vert="horz" wrap="none" lIns="0" tIns="45720" rIns="91440" bIns="45720" numCol="1" rtlCol="0" anchor="t" anchorCtr="0" compatLnSpc="1">
            <a:prstTxWarp prst="textNoShape">
              <a:avLst/>
            </a:prstTxWarp>
            <a:spAutoFit/>
          </a:bodyPr>
          <a:lstStyle/>
          <a:p>
            <a:pPr marL="228600" algn="l" eaLnBrk="0" hangingPunct="0">
              <a:lnSpc>
                <a:spcPct val="110000"/>
              </a:lnSpc>
              <a:spcBef>
                <a:spcPct val="20000"/>
              </a:spcBef>
              <a:buClr>
                <a:schemeClr val="tx2"/>
              </a:buClr>
              <a:buSzPct val="88000"/>
            </a:pPr>
            <a:r>
              <a:rPr lang="en-GB" sz="1600" kern="0" dirty="0" smtClean="0">
                <a:solidFill>
                  <a:schemeClr val="accent4"/>
                </a:solidFill>
                <a:latin typeface="+mn-lt"/>
              </a:rPr>
              <a:t>MTBF</a:t>
            </a:r>
          </a:p>
        </p:txBody>
      </p:sp>
      <p:sp>
        <p:nvSpPr>
          <p:cNvPr id="24" name="Rectangle 3"/>
          <p:cNvSpPr txBox="1">
            <a:spLocks noChangeArrowheads="1"/>
          </p:cNvSpPr>
          <p:nvPr/>
        </p:nvSpPr>
        <p:spPr bwMode="auto">
          <a:xfrm>
            <a:off x="219222" y="5310477"/>
            <a:ext cx="8286288" cy="1199925"/>
          </a:xfrm>
          <a:prstGeom prst="rect">
            <a:avLst/>
          </a:prstGeom>
          <a:noFill/>
          <a:ln w="9525">
            <a:noFill/>
            <a:miter lim="800000"/>
            <a:headEnd/>
            <a:tailEnd/>
          </a:ln>
        </p:spPr>
        <p:txBody>
          <a:bodyPr vert="horz" wrap="square" lIns="0" tIns="45720" rIns="91440" bIns="45720" numCol="1" anchor="t" anchorCtr="0" compatLnSpc="1">
            <a:prstTxWarp prst="textNoShape">
              <a:avLst/>
            </a:prstTxWarp>
          </a:bodyPr>
          <a:lstStyle>
            <a:lvl1pPr marL="228600" indent="-228600" algn="l" rtl="0" eaLnBrk="0" fontAlgn="base" hangingPunct="0">
              <a:lnSpc>
                <a:spcPct val="110000"/>
              </a:lnSpc>
              <a:spcBef>
                <a:spcPct val="20000"/>
              </a:spcBef>
              <a:spcAft>
                <a:spcPct val="0"/>
              </a:spcAft>
              <a:buClr>
                <a:schemeClr val="tx2"/>
              </a:buClr>
              <a:buSzPct val="88000"/>
              <a:buFont typeface="Wingdings" pitchFamily="2" charset="2"/>
              <a:buBlip>
                <a:blip r:embed="rId6"/>
              </a:buBlip>
              <a:defRPr lang="en-US" sz="2000" b="1" dirty="0" smtClean="0">
                <a:solidFill>
                  <a:schemeClr val="accent4"/>
                </a:solidFill>
                <a:latin typeface="+mn-lt"/>
                <a:ea typeface="+mn-ea"/>
                <a:cs typeface="+mn-cs"/>
              </a:defRPr>
            </a:lvl1pPr>
            <a:lvl2pPr marL="571500" indent="-228600" algn="l" rtl="0" eaLnBrk="0" fontAlgn="base" hangingPunct="0">
              <a:lnSpc>
                <a:spcPct val="110000"/>
              </a:lnSpc>
              <a:spcBef>
                <a:spcPct val="20000"/>
              </a:spcBef>
              <a:spcAft>
                <a:spcPct val="0"/>
              </a:spcAft>
              <a:buClr>
                <a:schemeClr val="tx1"/>
              </a:buClr>
              <a:buChar char="–"/>
              <a:defRPr lang="en-US" sz="1800" b="0" dirty="0" smtClean="0">
                <a:solidFill>
                  <a:schemeClr val="tx1"/>
                </a:solidFill>
                <a:latin typeface="+mn-lt"/>
                <a:ea typeface="+mn-ea"/>
                <a:cs typeface="+mn-cs"/>
              </a:defRPr>
            </a:lvl2pPr>
            <a:lvl3pPr marL="855663" indent="-169863" algn="l" rtl="0" eaLnBrk="0" fontAlgn="base" hangingPunct="0">
              <a:lnSpc>
                <a:spcPct val="110000"/>
              </a:lnSpc>
              <a:spcBef>
                <a:spcPct val="20000"/>
              </a:spcBef>
              <a:spcAft>
                <a:spcPct val="0"/>
              </a:spcAft>
              <a:buClr>
                <a:schemeClr val="tx1"/>
              </a:buClr>
              <a:buChar char="•"/>
              <a:defRPr lang="en-US" sz="1600" b="0" dirty="0" smtClean="0">
                <a:solidFill>
                  <a:schemeClr val="tx1"/>
                </a:solidFill>
                <a:latin typeface="+mn-lt"/>
                <a:ea typeface="+mn-ea"/>
                <a:cs typeface="+mn-cs"/>
              </a:defRPr>
            </a:lvl3pPr>
            <a:lvl4pPr marL="1546225" indent="-174625" algn="l" rtl="0" eaLnBrk="0" fontAlgn="base" hangingPunct="0">
              <a:lnSpc>
                <a:spcPct val="110000"/>
              </a:lnSpc>
              <a:spcBef>
                <a:spcPct val="20000"/>
              </a:spcBef>
              <a:spcAft>
                <a:spcPct val="0"/>
              </a:spcAft>
              <a:buClr>
                <a:schemeClr val="tx1"/>
              </a:buClr>
              <a:buFont typeface="Wingdings" pitchFamily="2" charset="2"/>
              <a:buChar char="§"/>
              <a:defRPr lang="en-US" sz="1600" b="0" dirty="0" smtClean="0">
                <a:solidFill>
                  <a:schemeClr val="tx1"/>
                </a:solidFill>
                <a:latin typeface="+mn-lt"/>
                <a:ea typeface="+mn-ea"/>
                <a:cs typeface="+mn-cs"/>
              </a:defRPr>
            </a:lvl4pPr>
            <a:lvl5pPr marL="2003425" indent="-174625" algn="l" rtl="0" eaLnBrk="0" fontAlgn="base" hangingPunct="0">
              <a:lnSpc>
                <a:spcPct val="110000"/>
              </a:lnSpc>
              <a:spcBef>
                <a:spcPct val="20000"/>
              </a:spcBef>
              <a:spcAft>
                <a:spcPct val="0"/>
              </a:spcAft>
              <a:buClr>
                <a:schemeClr val="tx1"/>
              </a:buClr>
              <a:buChar char="»"/>
              <a:defRPr lang="en-US" sz="1600" b="0" dirty="0">
                <a:solidFill>
                  <a:schemeClr val="tx1"/>
                </a:solidFill>
                <a:latin typeface="+mn-lt"/>
                <a:ea typeface="+mn-ea"/>
                <a:cs typeface="+mn-cs"/>
              </a:defRPr>
            </a:lvl5pPr>
            <a:lvl6pPr marL="2460625" indent="-174625" algn="l" rtl="0" eaLnBrk="1" fontAlgn="base" hangingPunct="1">
              <a:lnSpc>
                <a:spcPct val="110000"/>
              </a:lnSpc>
              <a:spcBef>
                <a:spcPct val="20000"/>
              </a:spcBef>
              <a:spcAft>
                <a:spcPct val="0"/>
              </a:spcAft>
              <a:buChar char="»"/>
              <a:defRPr sz="1800">
                <a:solidFill>
                  <a:schemeClr val="tx1"/>
                </a:solidFill>
                <a:latin typeface="+mn-lt"/>
              </a:defRPr>
            </a:lvl6pPr>
            <a:lvl7pPr marL="2917825" indent="-174625" algn="l" rtl="0" eaLnBrk="1" fontAlgn="base" hangingPunct="1">
              <a:lnSpc>
                <a:spcPct val="110000"/>
              </a:lnSpc>
              <a:spcBef>
                <a:spcPct val="20000"/>
              </a:spcBef>
              <a:spcAft>
                <a:spcPct val="0"/>
              </a:spcAft>
              <a:buChar char="»"/>
              <a:defRPr sz="1800">
                <a:solidFill>
                  <a:schemeClr val="tx1"/>
                </a:solidFill>
                <a:latin typeface="+mn-lt"/>
              </a:defRPr>
            </a:lvl7pPr>
            <a:lvl8pPr marL="3375025" indent="-174625" algn="l" rtl="0" eaLnBrk="1" fontAlgn="base" hangingPunct="1">
              <a:lnSpc>
                <a:spcPct val="110000"/>
              </a:lnSpc>
              <a:spcBef>
                <a:spcPct val="20000"/>
              </a:spcBef>
              <a:spcAft>
                <a:spcPct val="0"/>
              </a:spcAft>
              <a:buChar char="»"/>
              <a:defRPr sz="1800">
                <a:solidFill>
                  <a:schemeClr val="tx1"/>
                </a:solidFill>
                <a:latin typeface="+mn-lt"/>
              </a:defRPr>
            </a:lvl8pPr>
            <a:lvl9pPr marL="3832225" indent="-174625" algn="l" rtl="0" eaLnBrk="1" fontAlgn="base" hangingPunct="1">
              <a:lnSpc>
                <a:spcPct val="110000"/>
              </a:lnSpc>
              <a:spcBef>
                <a:spcPct val="20000"/>
              </a:spcBef>
              <a:spcAft>
                <a:spcPct val="0"/>
              </a:spcAft>
              <a:buChar char="»"/>
              <a:defRPr sz="1800">
                <a:solidFill>
                  <a:schemeClr val="tx1"/>
                </a:solidFill>
                <a:latin typeface="+mn-lt"/>
              </a:defRPr>
            </a:lvl9pPr>
          </a:lstStyle>
          <a:p>
            <a:pPr marL="342900" indent="-342900"/>
            <a:r>
              <a:rPr lang="en-US" dirty="0" smtClean="0"/>
              <a:t>Great for space and very special situations but is it affordable?</a:t>
            </a:r>
            <a:endParaRPr lang="en-US" dirty="0"/>
          </a:p>
          <a:p>
            <a:pPr marL="342900" indent="-342900"/>
            <a:r>
              <a:rPr lang="en-US" dirty="0"/>
              <a:t>Standard products </a:t>
            </a:r>
            <a:r>
              <a:rPr lang="en-US" dirty="0" smtClean="0"/>
              <a:t>have benefitted from our </a:t>
            </a:r>
            <a:r>
              <a:rPr lang="en-US" dirty="0"/>
              <a:t>space program.</a:t>
            </a:r>
          </a:p>
          <a:p>
            <a:pPr marL="342900" indent="-342900"/>
            <a:r>
              <a:rPr lang="en-US" i="1" dirty="0" smtClean="0"/>
              <a:t>Engineer</a:t>
            </a:r>
            <a:r>
              <a:rPr lang="en-US" dirty="0" smtClean="0"/>
              <a:t> solutions for lower cost.</a:t>
            </a:r>
          </a:p>
        </p:txBody>
      </p:sp>
      <p:sp>
        <p:nvSpPr>
          <p:cNvPr id="10"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53</a:t>
            </a:fld>
            <a:endParaRPr lang="en-US" dirty="0" smtClean="0"/>
          </a:p>
        </p:txBody>
      </p:sp>
    </p:spTree>
    <p:extLst>
      <p:ext uri="{BB962C8B-B14F-4D97-AF65-F5344CB8AC3E}">
        <p14:creationId xmlns:p14="http://schemas.microsoft.com/office/powerpoint/2010/main" val="950238319"/>
      </p:ext>
    </p:extLst>
  </p:cSld>
  <p:clrMapOvr>
    <a:masterClrMapping/>
  </p:clrMapOvr>
  <p:transition>
    <p:fade/>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6717" y="266424"/>
            <a:ext cx="8676292" cy="540948"/>
          </a:xfrm>
        </p:spPr>
        <p:txBody>
          <a:bodyPr/>
          <a:lstStyle/>
          <a:p>
            <a:r>
              <a:rPr lang="en-US" dirty="0" smtClean="0"/>
              <a:t>The ‘Game’ has changed…</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54</a:t>
            </a:fld>
            <a:endParaRPr lang="en-US" dirty="0" smtClean="0"/>
          </a:p>
        </p:txBody>
      </p:sp>
      <p:sp>
        <p:nvSpPr>
          <p:cNvPr id="11" name="TextBox 142"/>
          <p:cNvSpPr txBox="1">
            <a:spLocks noChangeArrowheads="1"/>
          </p:cNvSpPr>
          <p:nvPr/>
        </p:nvSpPr>
        <p:spPr bwMode="auto">
          <a:xfrm>
            <a:off x="366027" y="5849493"/>
            <a:ext cx="8532095" cy="400110"/>
          </a:xfrm>
          <a:prstGeom prst="rect">
            <a:avLst/>
          </a:prstGeom>
          <a:noFill/>
          <a:ln w="9525">
            <a:noFill/>
            <a:miter lim="800000"/>
            <a:headEnd/>
            <a:tailEnd/>
          </a:ln>
        </p:spPr>
        <p:txBody>
          <a:bodyPr wrap="square">
            <a:spAutoFit/>
          </a:bodyPr>
          <a:lstStyle/>
          <a:p>
            <a:pPr algn="l"/>
            <a:r>
              <a:rPr lang="en-GB" sz="2000" dirty="0" smtClean="0"/>
              <a:t>Implement a mitigation scheme that actually mitigates the highest risks.  </a:t>
            </a:r>
          </a:p>
        </p:txBody>
      </p:sp>
      <p:grpSp>
        <p:nvGrpSpPr>
          <p:cNvPr id="180" name="Group 179"/>
          <p:cNvGrpSpPr/>
          <p:nvPr/>
        </p:nvGrpSpPr>
        <p:grpSpPr>
          <a:xfrm>
            <a:off x="274517" y="1326314"/>
            <a:ext cx="2391947" cy="1391795"/>
            <a:chOff x="276889" y="1755064"/>
            <a:chExt cx="6323266" cy="4040899"/>
          </a:xfrm>
        </p:grpSpPr>
        <p:sp>
          <p:nvSpPr>
            <p:cNvPr id="181" name="Rectangle 180"/>
            <p:cNvSpPr/>
            <p:nvPr/>
          </p:nvSpPr>
          <p:spPr bwMode="auto">
            <a:xfrm rot="5400000">
              <a:off x="276896" y="5209241"/>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2" name="Rectangle 181"/>
            <p:cNvSpPr/>
            <p:nvPr/>
          </p:nvSpPr>
          <p:spPr bwMode="auto">
            <a:xfrm rot="5400000">
              <a:off x="276896" y="46343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3" name="Rectangle 182"/>
            <p:cNvSpPr/>
            <p:nvPr/>
          </p:nvSpPr>
          <p:spPr bwMode="auto">
            <a:xfrm rot="5400000">
              <a:off x="276895" y="40587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4" name="Rectangle 183"/>
            <p:cNvSpPr/>
            <p:nvPr/>
          </p:nvSpPr>
          <p:spPr bwMode="auto">
            <a:xfrm rot="5400000">
              <a:off x="276895" y="34831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89" name="Rectangle 188"/>
            <p:cNvSpPr/>
            <p:nvPr/>
          </p:nvSpPr>
          <p:spPr bwMode="auto">
            <a:xfrm rot="5400000">
              <a:off x="276895" y="29082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0" name="Rectangle 189"/>
            <p:cNvSpPr/>
            <p:nvPr/>
          </p:nvSpPr>
          <p:spPr bwMode="auto">
            <a:xfrm rot="5400000">
              <a:off x="276894" y="23326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1" name="Rectangle 190"/>
            <p:cNvSpPr/>
            <p:nvPr/>
          </p:nvSpPr>
          <p:spPr bwMode="auto">
            <a:xfrm rot="5400000">
              <a:off x="276894" y="17574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2" name="Rectangle 191"/>
            <p:cNvSpPr/>
            <p:nvPr/>
          </p:nvSpPr>
          <p:spPr bwMode="auto">
            <a:xfrm rot="5400000">
              <a:off x="851739" y="5209242"/>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3" name="Rectangle 192"/>
            <p:cNvSpPr/>
            <p:nvPr/>
          </p:nvSpPr>
          <p:spPr bwMode="auto">
            <a:xfrm rot="5400000">
              <a:off x="851739" y="46343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4" name="Rectangle 193"/>
            <p:cNvSpPr/>
            <p:nvPr/>
          </p:nvSpPr>
          <p:spPr bwMode="auto">
            <a:xfrm rot="5400000">
              <a:off x="851738" y="40587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5" name="Rectangle 194"/>
            <p:cNvSpPr/>
            <p:nvPr/>
          </p:nvSpPr>
          <p:spPr bwMode="auto">
            <a:xfrm rot="5400000">
              <a:off x="851738" y="34831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6" name="Rectangle 195"/>
            <p:cNvSpPr/>
            <p:nvPr/>
          </p:nvSpPr>
          <p:spPr bwMode="auto">
            <a:xfrm rot="5400000">
              <a:off x="851738" y="29082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7" name="Rectangle 196"/>
            <p:cNvSpPr/>
            <p:nvPr/>
          </p:nvSpPr>
          <p:spPr bwMode="auto">
            <a:xfrm rot="5400000">
              <a:off x="851737" y="233265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8" name="Rectangle 197"/>
            <p:cNvSpPr/>
            <p:nvPr/>
          </p:nvSpPr>
          <p:spPr bwMode="auto">
            <a:xfrm rot="5400000">
              <a:off x="851737" y="17574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99" name="Rectangle 198"/>
            <p:cNvSpPr/>
            <p:nvPr/>
          </p:nvSpPr>
          <p:spPr bwMode="auto">
            <a:xfrm rot="5400000">
              <a:off x="1426581" y="5208849"/>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0" name="Rectangle 199"/>
            <p:cNvSpPr/>
            <p:nvPr/>
          </p:nvSpPr>
          <p:spPr bwMode="auto">
            <a:xfrm rot="5400000">
              <a:off x="1426581" y="46340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1" name="Rectangle 200"/>
            <p:cNvSpPr/>
            <p:nvPr/>
          </p:nvSpPr>
          <p:spPr bwMode="auto">
            <a:xfrm rot="5400000">
              <a:off x="1426580" y="40583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2" name="Rectangle 201"/>
            <p:cNvSpPr/>
            <p:nvPr/>
          </p:nvSpPr>
          <p:spPr bwMode="auto">
            <a:xfrm rot="5400000">
              <a:off x="1426580" y="34827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3" name="Rectangle 202"/>
            <p:cNvSpPr/>
            <p:nvPr/>
          </p:nvSpPr>
          <p:spPr bwMode="auto">
            <a:xfrm rot="5400000">
              <a:off x="1426580" y="29078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4" name="Rectangle 203"/>
            <p:cNvSpPr/>
            <p:nvPr/>
          </p:nvSpPr>
          <p:spPr bwMode="auto">
            <a:xfrm rot="5400000">
              <a:off x="1426579" y="23322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5" name="Rectangle 204"/>
            <p:cNvSpPr/>
            <p:nvPr/>
          </p:nvSpPr>
          <p:spPr bwMode="auto">
            <a:xfrm rot="5400000">
              <a:off x="1426579" y="175702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6" name="Rectangle 205"/>
            <p:cNvSpPr/>
            <p:nvPr/>
          </p:nvSpPr>
          <p:spPr bwMode="auto">
            <a:xfrm rot="5400000">
              <a:off x="2001424" y="5208850"/>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7" name="Rectangle 206"/>
            <p:cNvSpPr/>
            <p:nvPr/>
          </p:nvSpPr>
          <p:spPr bwMode="auto">
            <a:xfrm rot="5400000">
              <a:off x="2001424" y="463400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8" name="Rectangle 207"/>
            <p:cNvSpPr/>
            <p:nvPr/>
          </p:nvSpPr>
          <p:spPr bwMode="auto">
            <a:xfrm rot="5400000">
              <a:off x="2001423" y="405837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09" name="Rectangle 208"/>
            <p:cNvSpPr/>
            <p:nvPr/>
          </p:nvSpPr>
          <p:spPr bwMode="auto">
            <a:xfrm rot="5400000">
              <a:off x="2001423" y="34827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0" name="Rectangle 209"/>
            <p:cNvSpPr/>
            <p:nvPr/>
          </p:nvSpPr>
          <p:spPr bwMode="auto">
            <a:xfrm rot="5400000">
              <a:off x="2001423" y="29078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1" name="Rectangle 210"/>
            <p:cNvSpPr/>
            <p:nvPr/>
          </p:nvSpPr>
          <p:spPr bwMode="auto">
            <a:xfrm rot="5400000">
              <a:off x="2001422" y="23322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2" name="Rectangle 211"/>
            <p:cNvSpPr/>
            <p:nvPr/>
          </p:nvSpPr>
          <p:spPr bwMode="auto">
            <a:xfrm rot="5400000">
              <a:off x="2001422" y="175702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3" name="Rectangle 212"/>
            <p:cNvSpPr/>
            <p:nvPr/>
          </p:nvSpPr>
          <p:spPr bwMode="auto">
            <a:xfrm rot="5400000">
              <a:off x="2576264" y="5208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4" name="Rectangle 213"/>
            <p:cNvSpPr/>
            <p:nvPr/>
          </p:nvSpPr>
          <p:spPr bwMode="auto">
            <a:xfrm rot="5400000">
              <a:off x="2576264" y="46336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5" name="Rectangle 214"/>
            <p:cNvSpPr/>
            <p:nvPr/>
          </p:nvSpPr>
          <p:spPr bwMode="auto">
            <a:xfrm rot="5400000">
              <a:off x="2576263" y="40579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6" name="Rectangle 215"/>
            <p:cNvSpPr/>
            <p:nvPr/>
          </p:nvSpPr>
          <p:spPr bwMode="auto">
            <a:xfrm rot="5400000">
              <a:off x="2576263" y="348234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7" name="Rectangle 216"/>
            <p:cNvSpPr/>
            <p:nvPr/>
          </p:nvSpPr>
          <p:spPr bwMode="auto">
            <a:xfrm rot="5400000">
              <a:off x="2576263" y="290750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8" name="Rectangle 217"/>
            <p:cNvSpPr/>
            <p:nvPr/>
          </p:nvSpPr>
          <p:spPr bwMode="auto">
            <a:xfrm rot="5400000">
              <a:off x="2576262" y="233187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19" name="Rectangle 218"/>
            <p:cNvSpPr/>
            <p:nvPr/>
          </p:nvSpPr>
          <p:spPr bwMode="auto">
            <a:xfrm rot="5400000">
              <a:off x="2576262" y="17566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0" name="Rectangle 219"/>
            <p:cNvSpPr/>
            <p:nvPr/>
          </p:nvSpPr>
          <p:spPr bwMode="auto">
            <a:xfrm rot="5400000">
              <a:off x="3151107" y="52084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1" name="Rectangle 220"/>
            <p:cNvSpPr/>
            <p:nvPr/>
          </p:nvSpPr>
          <p:spPr bwMode="auto">
            <a:xfrm rot="5400000">
              <a:off x="3151107" y="46336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2" name="Rectangle 221"/>
            <p:cNvSpPr/>
            <p:nvPr/>
          </p:nvSpPr>
          <p:spPr bwMode="auto">
            <a:xfrm rot="5400000">
              <a:off x="3151106" y="40579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3" name="Rectangle 222"/>
            <p:cNvSpPr/>
            <p:nvPr/>
          </p:nvSpPr>
          <p:spPr bwMode="auto">
            <a:xfrm rot="5400000">
              <a:off x="3151106" y="348234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4" name="Rectangle 223"/>
            <p:cNvSpPr/>
            <p:nvPr/>
          </p:nvSpPr>
          <p:spPr bwMode="auto">
            <a:xfrm rot="5400000">
              <a:off x="3151106" y="29075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5" name="Rectangle 224"/>
            <p:cNvSpPr/>
            <p:nvPr/>
          </p:nvSpPr>
          <p:spPr bwMode="auto">
            <a:xfrm rot="5400000">
              <a:off x="3151105" y="23318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6" name="Rectangle 225"/>
            <p:cNvSpPr/>
            <p:nvPr/>
          </p:nvSpPr>
          <p:spPr bwMode="auto">
            <a:xfrm rot="5400000">
              <a:off x="3151105" y="175663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7" name="Rectangle 226"/>
            <p:cNvSpPr/>
            <p:nvPr/>
          </p:nvSpPr>
          <p:spPr bwMode="auto">
            <a:xfrm rot="5400000">
              <a:off x="3725949" y="520806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8" name="Rectangle 227"/>
            <p:cNvSpPr/>
            <p:nvPr/>
          </p:nvSpPr>
          <p:spPr bwMode="auto">
            <a:xfrm rot="5400000">
              <a:off x="3725949" y="46332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29" name="Rectangle 228"/>
            <p:cNvSpPr/>
            <p:nvPr/>
          </p:nvSpPr>
          <p:spPr bwMode="auto">
            <a:xfrm rot="5400000">
              <a:off x="3725948" y="40575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0" name="Rectangle 229"/>
            <p:cNvSpPr/>
            <p:nvPr/>
          </p:nvSpPr>
          <p:spPr bwMode="auto">
            <a:xfrm rot="5400000">
              <a:off x="3725948" y="34819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1" name="Rectangle 230"/>
            <p:cNvSpPr/>
            <p:nvPr/>
          </p:nvSpPr>
          <p:spPr bwMode="auto">
            <a:xfrm rot="5400000">
              <a:off x="3725948" y="29071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2" name="Rectangle 231"/>
            <p:cNvSpPr/>
            <p:nvPr/>
          </p:nvSpPr>
          <p:spPr bwMode="auto">
            <a:xfrm rot="5400000">
              <a:off x="3725947" y="23314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3" name="Rectangle 232"/>
            <p:cNvSpPr/>
            <p:nvPr/>
          </p:nvSpPr>
          <p:spPr bwMode="auto">
            <a:xfrm rot="5400000">
              <a:off x="3725947" y="17562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4" name="Rectangle 233"/>
            <p:cNvSpPr/>
            <p:nvPr/>
          </p:nvSpPr>
          <p:spPr bwMode="auto">
            <a:xfrm rot="5400000">
              <a:off x="4300792" y="52080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5" name="Rectangle 234"/>
            <p:cNvSpPr/>
            <p:nvPr/>
          </p:nvSpPr>
          <p:spPr bwMode="auto">
            <a:xfrm rot="5400000">
              <a:off x="4300792" y="46332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6" name="Rectangle 235"/>
            <p:cNvSpPr/>
            <p:nvPr/>
          </p:nvSpPr>
          <p:spPr bwMode="auto">
            <a:xfrm rot="5400000">
              <a:off x="4300791" y="40575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7" name="Rectangle 236"/>
            <p:cNvSpPr/>
            <p:nvPr/>
          </p:nvSpPr>
          <p:spPr bwMode="auto">
            <a:xfrm rot="5400000">
              <a:off x="4300791" y="34819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8" name="Rectangle 237"/>
            <p:cNvSpPr/>
            <p:nvPr/>
          </p:nvSpPr>
          <p:spPr bwMode="auto">
            <a:xfrm rot="5400000">
              <a:off x="4300791" y="29071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39" name="Rectangle 238"/>
            <p:cNvSpPr/>
            <p:nvPr/>
          </p:nvSpPr>
          <p:spPr bwMode="auto">
            <a:xfrm rot="5400000">
              <a:off x="4300790" y="23314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0" name="Rectangle 239"/>
            <p:cNvSpPr/>
            <p:nvPr/>
          </p:nvSpPr>
          <p:spPr bwMode="auto">
            <a:xfrm rot="5400000">
              <a:off x="4300790" y="175624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1" name="Rectangle 240"/>
            <p:cNvSpPr/>
            <p:nvPr/>
          </p:nvSpPr>
          <p:spPr bwMode="auto">
            <a:xfrm rot="5400000">
              <a:off x="4875626"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2" name="Rectangle 241"/>
            <p:cNvSpPr/>
            <p:nvPr/>
          </p:nvSpPr>
          <p:spPr bwMode="auto">
            <a:xfrm rot="5400000">
              <a:off x="4875626"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3" name="Rectangle 242"/>
            <p:cNvSpPr/>
            <p:nvPr/>
          </p:nvSpPr>
          <p:spPr bwMode="auto">
            <a:xfrm rot="5400000">
              <a:off x="4875625"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4" name="Rectangle 243"/>
            <p:cNvSpPr/>
            <p:nvPr/>
          </p:nvSpPr>
          <p:spPr bwMode="auto">
            <a:xfrm rot="5400000">
              <a:off x="4875625"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5" name="Rectangle 244"/>
            <p:cNvSpPr/>
            <p:nvPr/>
          </p:nvSpPr>
          <p:spPr bwMode="auto">
            <a:xfrm rot="5400000">
              <a:off x="4875625" y="290632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6" name="Rectangle 245"/>
            <p:cNvSpPr/>
            <p:nvPr/>
          </p:nvSpPr>
          <p:spPr bwMode="auto">
            <a:xfrm rot="5400000">
              <a:off x="4875624" y="233069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7" name="Rectangle 246"/>
            <p:cNvSpPr/>
            <p:nvPr/>
          </p:nvSpPr>
          <p:spPr bwMode="auto">
            <a:xfrm rot="5400000">
              <a:off x="4875624" y="1755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8" name="Rectangle 247"/>
            <p:cNvSpPr/>
            <p:nvPr/>
          </p:nvSpPr>
          <p:spPr bwMode="auto">
            <a:xfrm rot="5400000">
              <a:off x="5450468"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49" name="Rectangle 248"/>
            <p:cNvSpPr/>
            <p:nvPr/>
          </p:nvSpPr>
          <p:spPr bwMode="auto">
            <a:xfrm rot="5400000">
              <a:off x="5450468"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0" name="Rectangle 249"/>
            <p:cNvSpPr/>
            <p:nvPr/>
          </p:nvSpPr>
          <p:spPr bwMode="auto">
            <a:xfrm rot="5400000">
              <a:off x="5450467"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1" name="Rectangle 250"/>
            <p:cNvSpPr/>
            <p:nvPr/>
          </p:nvSpPr>
          <p:spPr bwMode="auto">
            <a:xfrm rot="5400000">
              <a:off x="5450467"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2" name="Rectangle 251"/>
            <p:cNvSpPr/>
            <p:nvPr/>
          </p:nvSpPr>
          <p:spPr bwMode="auto">
            <a:xfrm rot="5400000">
              <a:off x="5450467" y="29059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3" name="Rectangle 252"/>
            <p:cNvSpPr/>
            <p:nvPr/>
          </p:nvSpPr>
          <p:spPr bwMode="auto">
            <a:xfrm rot="5400000">
              <a:off x="5450466" y="23303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4" name="Rectangle 253"/>
            <p:cNvSpPr/>
            <p:nvPr/>
          </p:nvSpPr>
          <p:spPr bwMode="auto">
            <a:xfrm rot="5400000">
              <a:off x="5450466" y="175506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5" name="Rectangle 254"/>
            <p:cNvSpPr/>
            <p:nvPr/>
          </p:nvSpPr>
          <p:spPr bwMode="auto">
            <a:xfrm rot="5400000">
              <a:off x="6025311"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6" name="Rectangle 255"/>
            <p:cNvSpPr/>
            <p:nvPr/>
          </p:nvSpPr>
          <p:spPr bwMode="auto">
            <a:xfrm rot="5400000">
              <a:off x="6025311"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7" name="Rectangle 256"/>
            <p:cNvSpPr/>
            <p:nvPr/>
          </p:nvSpPr>
          <p:spPr bwMode="auto">
            <a:xfrm rot="5400000">
              <a:off x="6025310"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8" name="Rectangle 257"/>
            <p:cNvSpPr/>
            <p:nvPr/>
          </p:nvSpPr>
          <p:spPr bwMode="auto">
            <a:xfrm rot="5400000">
              <a:off x="6025310"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59" name="Rectangle 258"/>
            <p:cNvSpPr/>
            <p:nvPr/>
          </p:nvSpPr>
          <p:spPr bwMode="auto">
            <a:xfrm rot="5400000">
              <a:off x="6025310" y="29059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0" name="Rectangle 259"/>
            <p:cNvSpPr/>
            <p:nvPr/>
          </p:nvSpPr>
          <p:spPr bwMode="auto">
            <a:xfrm rot="5400000">
              <a:off x="6276835" y="2581828"/>
              <a:ext cx="71792"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1" name="Rectangle 260"/>
            <p:cNvSpPr/>
            <p:nvPr/>
          </p:nvSpPr>
          <p:spPr bwMode="auto">
            <a:xfrm rot="5400000">
              <a:off x="276891" y="463086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2" name="Rectangle 261"/>
            <p:cNvSpPr/>
            <p:nvPr/>
          </p:nvSpPr>
          <p:spPr bwMode="auto">
            <a:xfrm rot="5400000">
              <a:off x="276890" y="40552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3" name="Rectangle 262"/>
            <p:cNvSpPr/>
            <p:nvPr/>
          </p:nvSpPr>
          <p:spPr bwMode="auto">
            <a:xfrm rot="5400000">
              <a:off x="851734" y="463086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4" name="Rectangle 263"/>
            <p:cNvSpPr/>
            <p:nvPr/>
          </p:nvSpPr>
          <p:spPr bwMode="auto">
            <a:xfrm rot="5400000">
              <a:off x="851733" y="405523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5" name="Rectangle 264"/>
            <p:cNvSpPr/>
            <p:nvPr/>
          </p:nvSpPr>
          <p:spPr bwMode="auto">
            <a:xfrm rot="5400000">
              <a:off x="1426576" y="5205315"/>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6" name="Rectangle 265"/>
            <p:cNvSpPr/>
            <p:nvPr/>
          </p:nvSpPr>
          <p:spPr bwMode="auto">
            <a:xfrm rot="5400000">
              <a:off x="1426576" y="463047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7" name="Rectangle 266"/>
            <p:cNvSpPr/>
            <p:nvPr/>
          </p:nvSpPr>
          <p:spPr bwMode="auto">
            <a:xfrm rot="5400000">
              <a:off x="1426575" y="405483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8" name="Rectangle 267"/>
            <p:cNvSpPr/>
            <p:nvPr/>
          </p:nvSpPr>
          <p:spPr bwMode="auto">
            <a:xfrm rot="5400000">
              <a:off x="2001419" y="5205316"/>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69" name="Rectangle 268"/>
            <p:cNvSpPr/>
            <p:nvPr/>
          </p:nvSpPr>
          <p:spPr bwMode="auto">
            <a:xfrm rot="5400000">
              <a:off x="2001419" y="463047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0" name="Rectangle 269"/>
            <p:cNvSpPr/>
            <p:nvPr/>
          </p:nvSpPr>
          <p:spPr bwMode="auto">
            <a:xfrm rot="5400000">
              <a:off x="2001418" y="405484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1" name="Rectangle 270"/>
            <p:cNvSpPr/>
            <p:nvPr/>
          </p:nvSpPr>
          <p:spPr bwMode="auto">
            <a:xfrm rot="5400000">
              <a:off x="2576259" y="520492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2" name="Rectangle 271"/>
            <p:cNvSpPr/>
            <p:nvPr/>
          </p:nvSpPr>
          <p:spPr bwMode="auto">
            <a:xfrm rot="5400000">
              <a:off x="2576259" y="463007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3" name="Rectangle 272"/>
            <p:cNvSpPr/>
            <p:nvPr/>
          </p:nvSpPr>
          <p:spPr bwMode="auto">
            <a:xfrm rot="5400000">
              <a:off x="2576258" y="405444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4" name="Rectangle 273"/>
            <p:cNvSpPr/>
            <p:nvPr/>
          </p:nvSpPr>
          <p:spPr bwMode="auto">
            <a:xfrm rot="5400000">
              <a:off x="3151102" y="520492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5" name="Rectangle 274"/>
            <p:cNvSpPr/>
            <p:nvPr/>
          </p:nvSpPr>
          <p:spPr bwMode="auto">
            <a:xfrm rot="5400000">
              <a:off x="3151102" y="463007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6" name="Rectangle 275"/>
            <p:cNvSpPr/>
            <p:nvPr/>
          </p:nvSpPr>
          <p:spPr bwMode="auto">
            <a:xfrm rot="5400000">
              <a:off x="3151101" y="405444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7" name="Rectangle 276"/>
            <p:cNvSpPr/>
            <p:nvPr/>
          </p:nvSpPr>
          <p:spPr bwMode="auto">
            <a:xfrm rot="5400000">
              <a:off x="3725944" y="520453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8" name="Rectangle 277"/>
            <p:cNvSpPr/>
            <p:nvPr/>
          </p:nvSpPr>
          <p:spPr bwMode="auto">
            <a:xfrm rot="5400000">
              <a:off x="3725944" y="462968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9" name="Rectangle 278"/>
            <p:cNvSpPr/>
            <p:nvPr/>
          </p:nvSpPr>
          <p:spPr bwMode="auto">
            <a:xfrm rot="5400000">
              <a:off x="3725943" y="405405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0" name="Rectangle 279"/>
            <p:cNvSpPr/>
            <p:nvPr/>
          </p:nvSpPr>
          <p:spPr bwMode="auto">
            <a:xfrm rot="5400000">
              <a:off x="4300787" y="52045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1" name="Rectangle 280"/>
            <p:cNvSpPr/>
            <p:nvPr/>
          </p:nvSpPr>
          <p:spPr bwMode="auto">
            <a:xfrm rot="5400000">
              <a:off x="4300787" y="462968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2" name="Rectangle 281"/>
            <p:cNvSpPr/>
            <p:nvPr/>
          </p:nvSpPr>
          <p:spPr bwMode="auto">
            <a:xfrm rot="5400000">
              <a:off x="4300786" y="405405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3" name="Rectangle 282"/>
            <p:cNvSpPr/>
            <p:nvPr/>
          </p:nvSpPr>
          <p:spPr bwMode="auto">
            <a:xfrm rot="5400000">
              <a:off x="4875621" y="520374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4" name="Rectangle 283"/>
            <p:cNvSpPr/>
            <p:nvPr/>
          </p:nvSpPr>
          <p:spPr bwMode="auto">
            <a:xfrm rot="5400000">
              <a:off x="4875621" y="462889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5" name="Rectangle 284"/>
            <p:cNvSpPr/>
            <p:nvPr/>
          </p:nvSpPr>
          <p:spPr bwMode="auto">
            <a:xfrm rot="5400000">
              <a:off x="4875620" y="405326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6" name="Rectangle 285"/>
            <p:cNvSpPr/>
            <p:nvPr/>
          </p:nvSpPr>
          <p:spPr bwMode="auto">
            <a:xfrm rot="5400000">
              <a:off x="5450463" y="520335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7" name="Rectangle 286"/>
            <p:cNvSpPr/>
            <p:nvPr/>
          </p:nvSpPr>
          <p:spPr bwMode="auto">
            <a:xfrm rot="5400000">
              <a:off x="5450463" y="462850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8" name="Rectangle 287"/>
            <p:cNvSpPr/>
            <p:nvPr/>
          </p:nvSpPr>
          <p:spPr bwMode="auto">
            <a:xfrm rot="5400000">
              <a:off x="5450462" y="405287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89" name="Rectangle 288"/>
            <p:cNvSpPr/>
            <p:nvPr/>
          </p:nvSpPr>
          <p:spPr bwMode="auto">
            <a:xfrm rot="5400000">
              <a:off x="2291213" y="3195017"/>
              <a:ext cx="574844" cy="4598730"/>
            </a:xfrm>
            <a:prstGeom prst="rect">
              <a:avLst/>
            </a:prstGeom>
            <a:gradFill>
              <a:gsLst>
                <a:gs pos="0">
                  <a:schemeClr val="accent1">
                    <a:lumMod val="5000"/>
                    <a:lumOff val="95000"/>
                  </a:schemeClr>
                </a:gs>
                <a:gs pos="100000">
                  <a:schemeClr val="tx2">
                    <a:lumMod val="50000"/>
                  </a:schemeClr>
                </a:gs>
                <a:gs pos="0">
                  <a:schemeClr val="tx2">
                    <a:lumMod val="40000"/>
                    <a:lumOff val="60000"/>
                  </a:schemeClr>
                </a:gs>
                <a:gs pos="100000">
                  <a:schemeClr val="tx2">
                    <a:lumMod val="40000"/>
                    <a:lumOff val="60000"/>
                  </a:schemeClr>
                </a:gs>
              </a:gsLst>
              <a:lin ang="5400000" scaled="1"/>
            </a:gra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290" name="Straight Connector 289"/>
            <p:cNvCxnSpPr/>
            <p:nvPr/>
          </p:nvCxnSpPr>
          <p:spPr bwMode="auto">
            <a:xfrm>
              <a:off x="851732"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1" name="Straight Connector 290"/>
            <p:cNvCxnSpPr/>
            <p:nvPr/>
          </p:nvCxnSpPr>
          <p:spPr bwMode="auto">
            <a:xfrm>
              <a:off x="1426574"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2" name="Straight Connector 291"/>
            <p:cNvCxnSpPr/>
            <p:nvPr/>
          </p:nvCxnSpPr>
          <p:spPr bwMode="auto">
            <a:xfrm>
              <a:off x="200141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3" name="Straight Connector 292"/>
            <p:cNvCxnSpPr/>
            <p:nvPr/>
          </p:nvCxnSpPr>
          <p:spPr bwMode="auto">
            <a:xfrm>
              <a:off x="257625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4" name="Straight Connector 293"/>
            <p:cNvCxnSpPr/>
            <p:nvPr/>
          </p:nvCxnSpPr>
          <p:spPr bwMode="auto">
            <a:xfrm>
              <a:off x="3151100"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5" name="Straight Connector 294"/>
            <p:cNvCxnSpPr/>
            <p:nvPr/>
          </p:nvCxnSpPr>
          <p:spPr bwMode="auto">
            <a:xfrm>
              <a:off x="3726648"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296" name="Straight Connector 295"/>
            <p:cNvCxnSpPr/>
            <p:nvPr/>
          </p:nvCxnSpPr>
          <p:spPr bwMode="auto">
            <a:xfrm>
              <a:off x="4300785"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grpSp>
      <p:sp>
        <p:nvSpPr>
          <p:cNvPr id="298" name="TextBox 142"/>
          <p:cNvSpPr txBox="1">
            <a:spLocks noChangeArrowheads="1"/>
          </p:cNvSpPr>
          <p:nvPr/>
        </p:nvSpPr>
        <p:spPr bwMode="auto">
          <a:xfrm>
            <a:off x="1010532" y="802094"/>
            <a:ext cx="2117407" cy="369332"/>
          </a:xfrm>
          <a:prstGeom prst="rect">
            <a:avLst/>
          </a:prstGeom>
          <a:solidFill>
            <a:schemeClr val="bg1"/>
          </a:solidFill>
          <a:ln w="9525">
            <a:noFill/>
            <a:miter lim="800000"/>
            <a:headEnd/>
            <a:tailEnd/>
          </a:ln>
        </p:spPr>
        <p:txBody>
          <a:bodyPr wrap="square">
            <a:spAutoFit/>
          </a:bodyPr>
          <a:lstStyle/>
          <a:p>
            <a:r>
              <a:rPr lang="en-GB" dirty="0" smtClean="0"/>
              <a:t>16nm </a:t>
            </a:r>
            <a:r>
              <a:rPr lang="en-GB" dirty="0" err="1" smtClean="0"/>
              <a:t>UltraScale</a:t>
            </a:r>
            <a:r>
              <a:rPr lang="en-GB" dirty="0" smtClean="0"/>
              <a:t>+</a:t>
            </a:r>
            <a:endParaRPr lang="en-GB" sz="1800" dirty="0" smtClean="0"/>
          </a:p>
        </p:txBody>
      </p:sp>
      <p:sp>
        <p:nvSpPr>
          <p:cNvPr id="372" name="Rectangle 371"/>
          <p:cNvSpPr/>
          <p:nvPr/>
        </p:nvSpPr>
        <p:spPr bwMode="auto">
          <a:xfrm rot="5400000">
            <a:off x="4141469" y="2709093"/>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3" name="Rectangle 372"/>
          <p:cNvSpPr/>
          <p:nvPr/>
        </p:nvSpPr>
        <p:spPr bwMode="auto">
          <a:xfrm rot="5400000">
            <a:off x="4141469" y="2134248"/>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4" name="Rectangle 373"/>
          <p:cNvSpPr/>
          <p:nvPr/>
        </p:nvSpPr>
        <p:spPr bwMode="auto">
          <a:xfrm rot="5400000">
            <a:off x="4141468" y="1558617"/>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5" name="Rectangle 374"/>
          <p:cNvSpPr/>
          <p:nvPr/>
        </p:nvSpPr>
        <p:spPr bwMode="auto">
          <a:xfrm rot="5400000">
            <a:off x="4141468" y="983379"/>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6" name="Rectangle 375"/>
          <p:cNvSpPr/>
          <p:nvPr/>
        </p:nvSpPr>
        <p:spPr bwMode="auto">
          <a:xfrm rot="5400000">
            <a:off x="4716312" y="2709094"/>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7" name="Rectangle 376"/>
          <p:cNvSpPr/>
          <p:nvPr/>
        </p:nvSpPr>
        <p:spPr bwMode="auto">
          <a:xfrm rot="5400000">
            <a:off x="4716312" y="2134249"/>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8" name="Rectangle 377"/>
          <p:cNvSpPr/>
          <p:nvPr/>
        </p:nvSpPr>
        <p:spPr bwMode="auto">
          <a:xfrm rot="5400000">
            <a:off x="4716311" y="1558618"/>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9" name="Rectangle 378"/>
          <p:cNvSpPr/>
          <p:nvPr/>
        </p:nvSpPr>
        <p:spPr bwMode="auto">
          <a:xfrm rot="5400000">
            <a:off x="4716311" y="983380"/>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0" name="Rectangle 379"/>
          <p:cNvSpPr/>
          <p:nvPr/>
        </p:nvSpPr>
        <p:spPr bwMode="auto">
          <a:xfrm rot="5400000">
            <a:off x="5291154" y="2708701"/>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1" name="Rectangle 380"/>
          <p:cNvSpPr/>
          <p:nvPr/>
        </p:nvSpPr>
        <p:spPr bwMode="auto">
          <a:xfrm rot="5400000">
            <a:off x="5291154" y="2133856"/>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2" name="Rectangle 381"/>
          <p:cNvSpPr/>
          <p:nvPr/>
        </p:nvSpPr>
        <p:spPr bwMode="auto">
          <a:xfrm rot="5400000">
            <a:off x="5291153" y="1558225"/>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3" name="Rectangle 382"/>
          <p:cNvSpPr/>
          <p:nvPr/>
        </p:nvSpPr>
        <p:spPr bwMode="auto">
          <a:xfrm rot="5400000">
            <a:off x="5291153" y="982987"/>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4" name="Rectangle 383"/>
          <p:cNvSpPr/>
          <p:nvPr/>
        </p:nvSpPr>
        <p:spPr bwMode="auto">
          <a:xfrm rot="5400000">
            <a:off x="5865997" y="2708702"/>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5" name="Rectangle 384"/>
          <p:cNvSpPr/>
          <p:nvPr/>
        </p:nvSpPr>
        <p:spPr bwMode="auto">
          <a:xfrm rot="5400000">
            <a:off x="5865997" y="2133857"/>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6" name="Rectangle 385"/>
          <p:cNvSpPr/>
          <p:nvPr/>
        </p:nvSpPr>
        <p:spPr bwMode="auto">
          <a:xfrm rot="5400000">
            <a:off x="5865996" y="1558226"/>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7" name="Rectangle 386"/>
          <p:cNvSpPr/>
          <p:nvPr/>
        </p:nvSpPr>
        <p:spPr bwMode="auto">
          <a:xfrm rot="5400000">
            <a:off x="5865996" y="982988"/>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8" name="Rectangle 387"/>
          <p:cNvSpPr/>
          <p:nvPr/>
        </p:nvSpPr>
        <p:spPr bwMode="auto">
          <a:xfrm rot="5400000">
            <a:off x="6440837" y="2708308"/>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9" name="Rectangle 388"/>
          <p:cNvSpPr/>
          <p:nvPr/>
        </p:nvSpPr>
        <p:spPr bwMode="auto">
          <a:xfrm rot="5400000">
            <a:off x="6440837" y="2133463"/>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0" name="Rectangle 389"/>
          <p:cNvSpPr/>
          <p:nvPr/>
        </p:nvSpPr>
        <p:spPr bwMode="auto">
          <a:xfrm rot="5400000">
            <a:off x="6440836" y="1557832"/>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1" name="Rectangle 390"/>
          <p:cNvSpPr/>
          <p:nvPr/>
        </p:nvSpPr>
        <p:spPr bwMode="auto">
          <a:xfrm rot="5400000">
            <a:off x="6440836" y="982594"/>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2" name="Rectangle 391"/>
          <p:cNvSpPr/>
          <p:nvPr/>
        </p:nvSpPr>
        <p:spPr bwMode="auto">
          <a:xfrm rot="5400000">
            <a:off x="7015680" y="2708309"/>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3" name="Rectangle 392"/>
          <p:cNvSpPr/>
          <p:nvPr/>
        </p:nvSpPr>
        <p:spPr bwMode="auto">
          <a:xfrm rot="5400000">
            <a:off x="7015680" y="2133464"/>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4" name="Rectangle 393"/>
          <p:cNvSpPr/>
          <p:nvPr/>
        </p:nvSpPr>
        <p:spPr bwMode="auto">
          <a:xfrm rot="5400000">
            <a:off x="7015679" y="1557833"/>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5" name="Rectangle 394"/>
          <p:cNvSpPr/>
          <p:nvPr/>
        </p:nvSpPr>
        <p:spPr bwMode="auto">
          <a:xfrm rot="5400000">
            <a:off x="7015679" y="982595"/>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6" name="Rectangle 395"/>
          <p:cNvSpPr/>
          <p:nvPr/>
        </p:nvSpPr>
        <p:spPr bwMode="auto">
          <a:xfrm rot="5400000">
            <a:off x="7590522" y="2707916"/>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7" name="Rectangle 396"/>
          <p:cNvSpPr/>
          <p:nvPr/>
        </p:nvSpPr>
        <p:spPr bwMode="auto">
          <a:xfrm rot="5400000">
            <a:off x="7590522" y="2133071"/>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8" name="Rectangle 397"/>
          <p:cNvSpPr/>
          <p:nvPr/>
        </p:nvSpPr>
        <p:spPr bwMode="auto">
          <a:xfrm rot="5400000">
            <a:off x="7590521" y="1557440"/>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9" name="Rectangle 398"/>
          <p:cNvSpPr/>
          <p:nvPr/>
        </p:nvSpPr>
        <p:spPr bwMode="auto">
          <a:xfrm rot="5400000">
            <a:off x="7590521" y="982202"/>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0" name="Rectangle 399"/>
          <p:cNvSpPr/>
          <p:nvPr/>
        </p:nvSpPr>
        <p:spPr bwMode="auto">
          <a:xfrm rot="5400000">
            <a:off x="8165365" y="2707917"/>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1" name="Rectangle 400"/>
          <p:cNvSpPr/>
          <p:nvPr/>
        </p:nvSpPr>
        <p:spPr bwMode="auto">
          <a:xfrm rot="5400000">
            <a:off x="8165365" y="2133072"/>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2" name="Rectangle 401"/>
          <p:cNvSpPr/>
          <p:nvPr/>
        </p:nvSpPr>
        <p:spPr bwMode="auto">
          <a:xfrm rot="5400000">
            <a:off x="8165364" y="1557441"/>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3" name="Rectangle 402"/>
          <p:cNvSpPr/>
          <p:nvPr/>
        </p:nvSpPr>
        <p:spPr bwMode="auto">
          <a:xfrm rot="5400000">
            <a:off x="8165364" y="982203"/>
            <a:ext cx="574844"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 name="TextBox 142"/>
          <p:cNvSpPr txBox="1">
            <a:spLocks noChangeArrowheads="1"/>
          </p:cNvSpPr>
          <p:nvPr/>
        </p:nvSpPr>
        <p:spPr bwMode="auto">
          <a:xfrm>
            <a:off x="5129216" y="1662676"/>
            <a:ext cx="2842142" cy="923330"/>
          </a:xfrm>
          <a:prstGeom prst="rect">
            <a:avLst/>
          </a:prstGeom>
          <a:solidFill>
            <a:schemeClr val="bg1"/>
          </a:solidFill>
          <a:ln w="9525">
            <a:noFill/>
            <a:miter lim="800000"/>
            <a:headEnd/>
            <a:tailEnd/>
          </a:ln>
        </p:spPr>
        <p:txBody>
          <a:bodyPr wrap="square">
            <a:spAutoFit/>
          </a:bodyPr>
          <a:lstStyle/>
          <a:p>
            <a:r>
              <a:rPr lang="en-GB" dirty="0" smtClean="0"/>
              <a:t>0.15Mb of </a:t>
            </a:r>
            <a:r>
              <a:rPr lang="en-GB" sz="1800" dirty="0" smtClean="0"/>
              <a:t>flip-flops fabricated using a typical ASIC process</a:t>
            </a:r>
          </a:p>
        </p:txBody>
      </p:sp>
      <p:grpSp>
        <p:nvGrpSpPr>
          <p:cNvPr id="405" name="Group 404"/>
          <p:cNvGrpSpPr/>
          <p:nvPr/>
        </p:nvGrpSpPr>
        <p:grpSpPr>
          <a:xfrm>
            <a:off x="2858152" y="1802463"/>
            <a:ext cx="874173" cy="892054"/>
            <a:chOff x="6691783" y="3338513"/>
            <a:chExt cx="2171232" cy="2443609"/>
          </a:xfrm>
        </p:grpSpPr>
        <p:sp>
          <p:nvSpPr>
            <p:cNvPr id="406" name="Rectangle 405"/>
            <p:cNvSpPr/>
            <p:nvPr/>
          </p:nvSpPr>
          <p:spPr bwMode="auto">
            <a:xfrm rot="5400000">
              <a:off x="6691823" y="523934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7" name="Rectangle 406"/>
            <p:cNvSpPr/>
            <p:nvPr/>
          </p:nvSpPr>
          <p:spPr bwMode="auto">
            <a:xfrm rot="5400000">
              <a:off x="6691823" y="469660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8" name="Rectangle 407"/>
            <p:cNvSpPr/>
            <p:nvPr/>
          </p:nvSpPr>
          <p:spPr bwMode="auto">
            <a:xfrm rot="5400000">
              <a:off x="6691822" y="415312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9" name="Rectangle 408"/>
            <p:cNvSpPr/>
            <p:nvPr/>
          </p:nvSpPr>
          <p:spPr bwMode="auto">
            <a:xfrm rot="5400000">
              <a:off x="6691822" y="360964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0" name="Rectangle 409"/>
            <p:cNvSpPr/>
            <p:nvPr/>
          </p:nvSpPr>
          <p:spPr bwMode="auto">
            <a:xfrm rot="5400000">
              <a:off x="6827609" y="3202691"/>
              <a:ext cx="271164"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1" name="Rectangle 410"/>
            <p:cNvSpPr/>
            <p:nvPr/>
          </p:nvSpPr>
          <p:spPr bwMode="auto">
            <a:xfrm rot="5400000">
              <a:off x="7234629" y="523934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2" name="Rectangle 411"/>
            <p:cNvSpPr/>
            <p:nvPr/>
          </p:nvSpPr>
          <p:spPr bwMode="auto">
            <a:xfrm rot="5400000">
              <a:off x="7234629" y="469660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3" name="Rectangle 412"/>
            <p:cNvSpPr/>
            <p:nvPr/>
          </p:nvSpPr>
          <p:spPr bwMode="auto">
            <a:xfrm rot="5400000">
              <a:off x="7234628" y="415312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4" name="Rectangle 413"/>
            <p:cNvSpPr/>
            <p:nvPr/>
          </p:nvSpPr>
          <p:spPr bwMode="auto">
            <a:xfrm rot="5400000">
              <a:off x="7234628" y="360964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5" name="Rectangle 414"/>
            <p:cNvSpPr/>
            <p:nvPr/>
          </p:nvSpPr>
          <p:spPr bwMode="auto">
            <a:xfrm rot="5400000">
              <a:off x="7777435" y="523897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6" name="Rectangle 415"/>
            <p:cNvSpPr/>
            <p:nvPr/>
          </p:nvSpPr>
          <p:spPr bwMode="auto">
            <a:xfrm rot="5400000">
              <a:off x="7777435" y="469623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7" name="Rectangle 416"/>
            <p:cNvSpPr/>
            <p:nvPr/>
          </p:nvSpPr>
          <p:spPr bwMode="auto">
            <a:xfrm rot="5400000">
              <a:off x="7777434" y="4152757"/>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8" name="Rectangle 417"/>
            <p:cNvSpPr/>
            <p:nvPr/>
          </p:nvSpPr>
          <p:spPr bwMode="auto">
            <a:xfrm rot="5400000">
              <a:off x="7777434" y="3609274"/>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9" name="Rectangle 418"/>
            <p:cNvSpPr/>
            <p:nvPr/>
          </p:nvSpPr>
          <p:spPr bwMode="auto">
            <a:xfrm rot="5400000">
              <a:off x="8320241" y="523897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0" name="Rectangle 419"/>
            <p:cNvSpPr/>
            <p:nvPr/>
          </p:nvSpPr>
          <p:spPr bwMode="auto">
            <a:xfrm rot="5400000">
              <a:off x="8320241" y="4696239"/>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1" name="Rectangle 420"/>
            <p:cNvSpPr/>
            <p:nvPr/>
          </p:nvSpPr>
          <p:spPr bwMode="auto">
            <a:xfrm rot="5400000">
              <a:off x="8320240" y="4152758"/>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2" name="Rectangle 421"/>
            <p:cNvSpPr/>
            <p:nvPr/>
          </p:nvSpPr>
          <p:spPr bwMode="auto">
            <a:xfrm rot="5400000">
              <a:off x="8320240" y="3609275"/>
              <a:ext cx="542739" cy="542808"/>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3" name="Rectangle 422"/>
            <p:cNvSpPr/>
            <p:nvPr/>
          </p:nvSpPr>
          <p:spPr bwMode="auto">
            <a:xfrm rot="5400000">
              <a:off x="6691818" y="523823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4" name="Rectangle 423"/>
            <p:cNvSpPr/>
            <p:nvPr/>
          </p:nvSpPr>
          <p:spPr bwMode="auto">
            <a:xfrm rot="5400000">
              <a:off x="6691818" y="469549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5" name="Rectangle 424"/>
            <p:cNvSpPr/>
            <p:nvPr/>
          </p:nvSpPr>
          <p:spPr bwMode="auto">
            <a:xfrm rot="5400000">
              <a:off x="6691817" y="415201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6" name="Rectangle 425"/>
            <p:cNvSpPr/>
            <p:nvPr/>
          </p:nvSpPr>
          <p:spPr bwMode="auto">
            <a:xfrm rot="5400000">
              <a:off x="7234625" y="523823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7" name="Rectangle 426"/>
            <p:cNvSpPr/>
            <p:nvPr/>
          </p:nvSpPr>
          <p:spPr bwMode="auto">
            <a:xfrm rot="5400000">
              <a:off x="7234625" y="469549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8" name="Rectangle 427"/>
            <p:cNvSpPr/>
            <p:nvPr/>
          </p:nvSpPr>
          <p:spPr bwMode="auto">
            <a:xfrm rot="5400000">
              <a:off x="7234624" y="415201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9" name="Rectangle 428"/>
            <p:cNvSpPr/>
            <p:nvPr/>
          </p:nvSpPr>
          <p:spPr bwMode="auto">
            <a:xfrm rot="5400000">
              <a:off x="7777430" y="523786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0" name="Rectangle 429"/>
            <p:cNvSpPr/>
            <p:nvPr/>
          </p:nvSpPr>
          <p:spPr bwMode="auto">
            <a:xfrm rot="5400000">
              <a:off x="7777430" y="4695125"/>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1" name="Rectangle 430"/>
            <p:cNvSpPr/>
            <p:nvPr/>
          </p:nvSpPr>
          <p:spPr bwMode="auto">
            <a:xfrm rot="5400000">
              <a:off x="7777429"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2" name="Rectangle 431"/>
            <p:cNvSpPr/>
            <p:nvPr/>
          </p:nvSpPr>
          <p:spPr bwMode="auto">
            <a:xfrm rot="5400000">
              <a:off x="8320236" y="523786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3" name="Rectangle 432"/>
            <p:cNvSpPr/>
            <p:nvPr/>
          </p:nvSpPr>
          <p:spPr bwMode="auto">
            <a:xfrm rot="5400000">
              <a:off x="8320236" y="4695126"/>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4" name="Rectangle 433"/>
            <p:cNvSpPr/>
            <p:nvPr/>
          </p:nvSpPr>
          <p:spPr bwMode="auto">
            <a:xfrm rot="5400000">
              <a:off x="8320235" y="4151644"/>
              <a:ext cx="542739" cy="542808"/>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grpSp>
        <p:nvGrpSpPr>
          <p:cNvPr id="329" name="Group 328"/>
          <p:cNvGrpSpPr/>
          <p:nvPr/>
        </p:nvGrpSpPr>
        <p:grpSpPr>
          <a:xfrm>
            <a:off x="3039022" y="1348764"/>
            <a:ext cx="177837" cy="83426"/>
            <a:chOff x="7339183" y="2549981"/>
            <a:chExt cx="574851" cy="287205"/>
          </a:xfrm>
        </p:grpSpPr>
        <p:sp>
          <p:nvSpPr>
            <p:cNvPr id="330" name="Rectangle 329"/>
            <p:cNvSpPr/>
            <p:nvPr/>
          </p:nvSpPr>
          <p:spPr bwMode="auto">
            <a:xfrm rot="5400000">
              <a:off x="7483009" y="2406161"/>
              <a:ext cx="287205" cy="574845"/>
            </a:xfrm>
            <a:prstGeom prst="rect">
              <a:avLst/>
            </a:prstGeom>
            <a:solidFill>
              <a:schemeClr val="bg1">
                <a:lumMod val="95000"/>
              </a:schemeClr>
            </a:solidFill>
            <a:ln w="635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31" name="Rectangle 330"/>
            <p:cNvSpPr/>
            <p:nvPr/>
          </p:nvSpPr>
          <p:spPr bwMode="auto">
            <a:xfrm rot="5400000">
              <a:off x="7580202" y="2502181"/>
              <a:ext cx="92807" cy="574845"/>
            </a:xfrm>
            <a:prstGeom prst="rect">
              <a:avLst/>
            </a:prstGeom>
            <a:solidFill>
              <a:srgbClr val="00B050"/>
            </a:solidFill>
            <a:ln w="635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grpSp>
      <p:pic>
        <p:nvPicPr>
          <p:cNvPr id="332" name="Picture 331"/>
          <p:cNvPicPr>
            <a:picLocks noChangeAspect="1"/>
          </p:cNvPicPr>
          <p:nvPr/>
        </p:nvPicPr>
        <p:blipFill rotWithShape="1">
          <a:blip r:embed="rId3">
            <a:extLst>
              <a:ext uri="{28A0092B-C50C-407E-A947-70E740481C1C}">
                <a14:useLocalDpi xmlns:a14="http://schemas.microsoft.com/office/drawing/2010/main" val="0"/>
              </a:ext>
            </a:extLst>
          </a:blip>
          <a:srcRect r="23752" b="15255"/>
          <a:stretch/>
        </p:blipFill>
        <p:spPr>
          <a:xfrm>
            <a:off x="4524863" y="3556830"/>
            <a:ext cx="3943943" cy="1965253"/>
          </a:xfrm>
          <a:prstGeom prst="rect">
            <a:avLst/>
          </a:prstGeom>
        </p:spPr>
      </p:pic>
      <p:pic>
        <p:nvPicPr>
          <p:cNvPr id="333" name="Picture 332"/>
          <p:cNvPicPr>
            <a:picLocks noChangeAspect="1"/>
          </p:cNvPicPr>
          <p:nvPr/>
        </p:nvPicPr>
        <p:blipFill rotWithShape="1">
          <a:blip r:embed="rId4">
            <a:extLst>
              <a:ext uri="{28A0092B-C50C-407E-A947-70E740481C1C}">
                <a14:useLocalDpi xmlns:a14="http://schemas.microsoft.com/office/drawing/2010/main" val="0"/>
              </a:ext>
            </a:extLst>
          </a:blip>
          <a:srcRect l="6022" t="13123" r="5146" b="11136"/>
          <a:stretch/>
        </p:blipFill>
        <p:spPr>
          <a:xfrm>
            <a:off x="446306" y="3556830"/>
            <a:ext cx="3687883" cy="1965253"/>
          </a:xfrm>
          <a:prstGeom prst="rect">
            <a:avLst/>
          </a:prstGeom>
        </p:spPr>
      </p:pic>
      <p:cxnSp>
        <p:nvCxnSpPr>
          <p:cNvPr id="10" name="Straight Arrow Connector 9"/>
          <p:cNvCxnSpPr>
            <a:stCxn id="330" idx="0"/>
          </p:cNvCxnSpPr>
          <p:nvPr/>
        </p:nvCxnSpPr>
        <p:spPr bwMode="auto">
          <a:xfrm>
            <a:off x="3216859" y="1390477"/>
            <a:ext cx="917330" cy="132746"/>
          </a:xfrm>
          <a:prstGeom prst="straightConnector1">
            <a:avLst/>
          </a:prstGeom>
          <a:solidFill>
            <a:schemeClr val="tx2"/>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101897265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r="23752" b="15255"/>
          <a:stretch/>
        </p:blipFill>
        <p:spPr>
          <a:xfrm>
            <a:off x="3501428" y="420516"/>
            <a:ext cx="5399772" cy="2690688"/>
          </a:xfrm>
          <a:prstGeom prst="rect">
            <a:avLst/>
          </a:prstGeom>
        </p:spPr>
      </p:pic>
      <p:sp>
        <p:nvSpPr>
          <p:cNvPr id="5" name="Title 4"/>
          <p:cNvSpPr>
            <a:spLocks noGrp="1"/>
          </p:cNvSpPr>
          <p:nvPr>
            <p:ph type="title"/>
          </p:nvPr>
        </p:nvSpPr>
        <p:spPr>
          <a:xfrm>
            <a:off x="189188" y="305450"/>
            <a:ext cx="2996288" cy="540948"/>
          </a:xfrm>
        </p:spPr>
        <p:txBody>
          <a:bodyPr/>
          <a:lstStyle/>
          <a:p>
            <a:r>
              <a:rPr lang="en-US" dirty="0" smtClean="0"/>
              <a:t>Which is Safer?</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6</a:t>
            </a:fld>
            <a:endParaRPr lang="en-US" dirty="0" smtClean="0"/>
          </a:p>
        </p:txBody>
      </p: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6022" t="13123" r="5146" b="11136"/>
          <a:stretch/>
        </p:blipFill>
        <p:spPr>
          <a:xfrm>
            <a:off x="3501428" y="3469761"/>
            <a:ext cx="5399772" cy="2877510"/>
          </a:xfrm>
          <a:prstGeom prst="rect">
            <a:avLst/>
          </a:prstGeom>
        </p:spPr>
      </p:pic>
      <p:sp>
        <p:nvSpPr>
          <p:cNvPr id="19" name="TextBox 142"/>
          <p:cNvSpPr txBox="1">
            <a:spLocks noChangeArrowheads="1"/>
          </p:cNvSpPr>
          <p:nvPr/>
        </p:nvSpPr>
        <p:spPr bwMode="auto">
          <a:xfrm>
            <a:off x="189188" y="4475426"/>
            <a:ext cx="3312240" cy="923330"/>
          </a:xfrm>
          <a:prstGeom prst="rect">
            <a:avLst/>
          </a:prstGeom>
          <a:noFill/>
          <a:ln w="9525">
            <a:noFill/>
            <a:miter lim="800000"/>
            <a:headEnd/>
            <a:tailEnd/>
          </a:ln>
        </p:spPr>
        <p:txBody>
          <a:bodyPr wrap="square">
            <a:spAutoFit/>
          </a:bodyPr>
          <a:lstStyle/>
          <a:p>
            <a:pPr algn="l"/>
            <a:r>
              <a:rPr lang="en-GB" dirty="0"/>
              <a:t>Piper Meridian </a:t>
            </a:r>
            <a:r>
              <a:rPr lang="en-GB" dirty="0" smtClean="0"/>
              <a:t>M500</a:t>
            </a:r>
          </a:p>
          <a:p>
            <a:pPr algn="l"/>
            <a:r>
              <a:rPr lang="en-GB" dirty="0" smtClean="0"/>
              <a:t>- </a:t>
            </a:r>
            <a:r>
              <a:rPr lang="en-GB" dirty="0"/>
              <a:t>6 Seats</a:t>
            </a:r>
          </a:p>
          <a:p>
            <a:pPr algn="l"/>
            <a:r>
              <a:rPr lang="en-GB" dirty="0" smtClean="0"/>
              <a:t>- 1 </a:t>
            </a:r>
            <a:r>
              <a:rPr lang="en-GB" dirty="0"/>
              <a:t>× </a:t>
            </a:r>
            <a:r>
              <a:rPr lang="en-GB" dirty="0" smtClean="0"/>
              <a:t>500hp Turboprop Engine</a:t>
            </a:r>
            <a:endParaRPr lang="en-GB" dirty="0"/>
          </a:p>
        </p:txBody>
      </p:sp>
      <p:sp>
        <p:nvSpPr>
          <p:cNvPr id="15" name="TextBox 142"/>
          <p:cNvSpPr txBox="1">
            <a:spLocks noChangeArrowheads="1"/>
          </p:cNvSpPr>
          <p:nvPr/>
        </p:nvSpPr>
        <p:spPr bwMode="auto">
          <a:xfrm>
            <a:off x="189188" y="1495638"/>
            <a:ext cx="3312240" cy="923330"/>
          </a:xfrm>
          <a:prstGeom prst="rect">
            <a:avLst/>
          </a:prstGeom>
          <a:noFill/>
          <a:ln w="9525">
            <a:noFill/>
            <a:miter lim="800000"/>
            <a:headEnd/>
            <a:tailEnd/>
          </a:ln>
        </p:spPr>
        <p:txBody>
          <a:bodyPr wrap="square">
            <a:spAutoFit/>
          </a:bodyPr>
          <a:lstStyle/>
          <a:p>
            <a:pPr algn="l"/>
            <a:r>
              <a:rPr lang="en-GB" dirty="0"/>
              <a:t>Piper </a:t>
            </a:r>
            <a:r>
              <a:rPr lang="en-GB" dirty="0" smtClean="0"/>
              <a:t>Seneca PA-34</a:t>
            </a:r>
          </a:p>
          <a:p>
            <a:pPr algn="l"/>
            <a:r>
              <a:rPr lang="en-GB" dirty="0" smtClean="0"/>
              <a:t>- </a:t>
            </a:r>
            <a:r>
              <a:rPr lang="en-GB" dirty="0"/>
              <a:t>6 Seats</a:t>
            </a:r>
          </a:p>
          <a:p>
            <a:pPr algn="l"/>
            <a:r>
              <a:rPr lang="en-GB" dirty="0" smtClean="0"/>
              <a:t>- 2 </a:t>
            </a:r>
            <a:r>
              <a:rPr lang="en-GB" dirty="0"/>
              <a:t>× </a:t>
            </a:r>
            <a:r>
              <a:rPr lang="en-GB" dirty="0" smtClean="0"/>
              <a:t>220hp Piston Engine</a:t>
            </a:r>
            <a:endParaRPr lang="en-GB" dirty="0"/>
          </a:p>
        </p:txBody>
      </p:sp>
    </p:spTree>
    <p:extLst>
      <p:ext uri="{BB962C8B-B14F-4D97-AF65-F5344CB8AC3E}">
        <p14:creationId xmlns:p14="http://schemas.microsoft.com/office/powerpoint/2010/main" val="78030831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30174" y="222623"/>
            <a:ext cx="8229600" cy="540948"/>
          </a:xfrm>
        </p:spPr>
        <p:txBody>
          <a:bodyPr/>
          <a:lstStyle/>
          <a:p>
            <a:r>
              <a:rPr lang="en-US" dirty="0" smtClean="0"/>
              <a:t>The Weakest Link!</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7</a:t>
            </a:fld>
            <a:endParaRPr lang="en-US" dirty="0" smtClean="0"/>
          </a:p>
        </p:txBody>
      </p:sp>
      <p:sp>
        <p:nvSpPr>
          <p:cNvPr id="11" name="TextBox 142"/>
          <p:cNvSpPr txBox="1">
            <a:spLocks noChangeArrowheads="1"/>
          </p:cNvSpPr>
          <p:nvPr/>
        </p:nvSpPr>
        <p:spPr bwMode="auto">
          <a:xfrm>
            <a:off x="130174" y="1142036"/>
            <a:ext cx="4597400" cy="923330"/>
          </a:xfrm>
          <a:prstGeom prst="rect">
            <a:avLst/>
          </a:prstGeom>
          <a:noFill/>
          <a:ln w="9525">
            <a:noFill/>
            <a:miter lim="800000"/>
            <a:headEnd/>
            <a:tailEnd/>
          </a:ln>
        </p:spPr>
        <p:txBody>
          <a:bodyPr wrap="square">
            <a:spAutoFit/>
          </a:bodyPr>
          <a:lstStyle/>
          <a:p>
            <a:pPr algn="l"/>
            <a:r>
              <a:rPr lang="en-GB" dirty="0" smtClean="0"/>
              <a:t>17</a:t>
            </a:r>
            <a:r>
              <a:rPr lang="en-GB" baseline="30000" dirty="0" smtClean="0"/>
              <a:t>th</a:t>
            </a:r>
            <a:r>
              <a:rPr lang="en-GB" dirty="0" smtClean="0"/>
              <a:t> January 2008</a:t>
            </a:r>
            <a:endParaRPr lang="en-GB" dirty="0"/>
          </a:p>
          <a:p>
            <a:pPr algn="l"/>
            <a:endParaRPr lang="en-GB" dirty="0" smtClean="0"/>
          </a:p>
          <a:p>
            <a:pPr algn="l"/>
            <a:r>
              <a:rPr lang="en-GB" dirty="0" smtClean="0"/>
              <a:t>Boeing 777 with 2 Pratt &amp; Whitney Engines</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174" y="3042219"/>
            <a:ext cx="5227761" cy="3477342"/>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4748" y="813132"/>
            <a:ext cx="4007510" cy="2166453"/>
          </a:xfrm>
          <a:prstGeom prst="rect">
            <a:avLst/>
          </a:prstGeom>
        </p:spPr>
      </p:pic>
      <p:sp>
        <p:nvSpPr>
          <p:cNvPr id="8" name="TextBox 142"/>
          <p:cNvSpPr txBox="1">
            <a:spLocks noChangeArrowheads="1"/>
          </p:cNvSpPr>
          <p:nvPr/>
        </p:nvSpPr>
        <p:spPr bwMode="auto">
          <a:xfrm>
            <a:off x="5509057" y="3972513"/>
            <a:ext cx="3259871" cy="646331"/>
          </a:xfrm>
          <a:prstGeom prst="rect">
            <a:avLst/>
          </a:prstGeom>
          <a:noFill/>
          <a:ln w="9525">
            <a:noFill/>
            <a:miter lim="800000"/>
            <a:headEnd/>
            <a:tailEnd/>
          </a:ln>
        </p:spPr>
        <p:txBody>
          <a:bodyPr wrap="square">
            <a:spAutoFit/>
          </a:bodyPr>
          <a:lstStyle/>
          <a:p>
            <a:pPr algn="l"/>
            <a:r>
              <a:rPr lang="en-GB" dirty="0" smtClean="0"/>
              <a:t>Why did both engines fail at the same time?</a:t>
            </a:r>
          </a:p>
        </p:txBody>
      </p:sp>
      <p:sp>
        <p:nvSpPr>
          <p:cNvPr id="10" name="TextBox 142"/>
          <p:cNvSpPr txBox="1">
            <a:spLocks noChangeArrowheads="1"/>
          </p:cNvSpPr>
          <p:nvPr/>
        </p:nvSpPr>
        <p:spPr bwMode="auto">
          <a:xfrm>
            <a:off x="76200" y="2456904"/>
            <a:ext cx="4597400" cy="369332"/>
          </a:xfrm>
          <a:prstGeom prst="rect">
            <a:avLst/>
          </a:prstGeom>
          <a:noFill/>
          <a:ln w="9525">
            <a:noFill/>
            <a:miter lim="800000"/>
            <a:headEnd/>
            <a:tailEnd/>
          </a:ln>
        </p:spPr>
        <p:txBody>
          <a:bodyPr wrap="square">
            <a:spAutoFit/>
          </a:bodyPr>
          <a:lstStyle/>
          <a:p>
            <a:pPr algn="l"/>
            <a:r>
              <a:rPr lang="en-GB" dirty="0" smtClean="0"/>
              <a:t>London Heathrow – Final approach to 27L</a:t>
            </a:r>
          </a:p>
        </p:txBody>
      </p:sp>
    </p:spTree>
    <p:extLst>
      <p:ext uri="{BB962C8B-B14F-4D97-AF65-F5344CB8AC3E}">
        <p14:creationId xmlns:p14="http://schemas.microsoft.com/office/powerpoint/2010/main" val="42394779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6717" y="266424"/>
            <a:ext cx="8229600" cy="540948"/>
          </a:xfrm>
        </p:spPr>
        <p:txBody>
          <a:bodyPr/>
          <a:lstStyle/>
          <a:p>
            <a:r>
              <a:rPr lang="en-US" dirty="0" smtClean="0"/>
              <a:t>Risk Assessment – Whole Device</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8</a:t>
            </a:fld>
            <a:endParaRPr lang="en-US" dirty="0" smtClean="0"/>
          </a:p>
        </p:txBody>
      </p:sp>
      <p:sp>
        <p:nvSpPr>
          <p:cNvPr id="11" name="TextBox 142"/>
          <p:cNvSpPr txBox="1">
            <a:spLocks noChangeArrowheads="1"/>
          </p:cNvSpPr>
          <p:nvPr/>
        </p:nvSpPr>
        <p:spPr bwMode="auto">
          <a:xfrm>
            <a:off x="186716" y="811480"/>
            <a:ext cx="7577157" cy="646331"/>
          </a:xfrm>
          <a:prstGeom prst="rect">
            <a:avLst/>
          </a:prstGeom>
          <a:noFill/>
          <a:ln w="9525">
            <a:noFill/>
            <a:miter lim="800000"/>
            <a:headEnd/>
            <a:tailEnd/>
          </a:ln>
        </p:spPr>
        <p:txBody>
          <a:bodyPr wrap="square">
            <a:spAutoFit/>
          </a:bodyPr>
          <a:lstStyle/>
          <a:p>
            <a:pPr algn="l"/>
            <a:r>
              <a:rPr lang="en-GB" dirty="0" smtClean="0"/>
              <a:t>Let’s take a look at the XC7K325T which is a m</a:t>
            </a:r>
            <a:r>
              <a:rPr lang="en-GB" sz="1800" dirty="0" smtClean="0"/>
              <a:t>id-range Kintex-7 device </a:t>
            </a:r>
            <a:br>
              <a:rPr lang="en-GB" sz="1800" dirty="0" smtClean="0"/>
            </a:br>
            <a:r>
              <a:rPr lang="en-GB" sz="1800" dirty="0" smtClean="0"/>
              <a:t>326,000 logic cells (i.e. not small!)</a:t>
            </a:r>
            <a:endParaRPr lang="en-US" sz="1800" dirty="0"/>
          </a:p>
        </p:txBody>
      </p:sp>
      <p:sp>
        <p:nvSpPr>
          <p:cNvPr id="25" name="Rectangle 24"/>
          <p:cNvSpPr/>
          <p:nvPr/>
        </p:nvSpPr>
        <p:spPr bwMode="auto">
          <a:xfrm rot="5400000">
            <a:off x="7841469" y="718124"/>
            <a:ext cx="574844" cy="574845"/>
          </a:xfrm>
          <a:prstGeom prst="rect">
            <a:avLst/>
          </a:prstGeom>
          <a:no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7" name="TextBox 142"/>
          <p:cNvSpPr txBox="1">
            <a:spLocks noChangeArrowheads="1"/>
          </p:cNvSpPr>
          <p:nvPr/>
        </p:nvSpPr>
        <p:spPr bwMode="auto">
          <a:xfrm>
            <a:off x="7802671" y="820880"/>
            <a:ext cx="652440" cy="369332"/>
          </a:xfrm>
          <a:prstGeom prst="rect">
            <a:avLst/>
          </a:prstGeom>
          <a:noFill/>
          <a:ln w="9525">
            <a:noFill/>
            <a:miter lim="800000"/>
            <a:headEnd/>
            <a:tailEnd/>
          </a:ln>
        </p:spPr>
        <p:txBody>
          <a:bodyPr wrap="square">
            <a:spAutoFit/>
          </a:bodyPr>
          <a:lstStyle/>
          <a:p>
            <a:pPr algn="l"/>
            <a:r>
              <a:rPr lang="en-GB" dirty="0" smtClean="0"/>
              <a:t>1Mb</a:t>
            </a:r>
          </a:p>
        </p:txBody>
      </p:sp>
      <p:sp>
        <p:nvSpPr>
          <p:cNvPr id="28" name="Rectangle 27"/>
          <p:cNvSpPr/>
          <p:nvPr/>
        </p:nvSpPr>
        <p:spPr bwMode="auto">
          <a:xfrm rot="5400000">
            <a:off x="276896" y="520924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9" name="Rectangle 28"/>
          <p:cNvSpPr/>
          <p:nvPr/>
        </p:nvSpPr>
        <p:spPr bwMode="auto">
          <a:xfrm rot="5400000">
            <a:off x="276896" y="463439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0" name="Rectangle 29"/>
          <p:cNvSpPr/>
          <p:nvPr/>
        </p:nvSpPr>
        <p:spPr bwMode="auto">
          <a:xfrm rot="5400000">
            <a:off x="276895" y="405876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1" name="Rectangle 30"/>
          <p:cNvSpPr/>
          <p:nvPr/>
        </p:nvSpPr>
        <p:spPr bwMode="auto">
          <a:xfrm rot="5400000">
            <a:off x="276895" y="348313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2" name="Rectangle 31"/>
          <p:cNvSpPr/>
          <p:nvPr/>
        </p:nvSpPr>
        <p:spPr bwMode="auto">
          <a:xfrm rot="5400000">
            <a:off x="276895" y="290828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3" name="Rectangle 32"/>
          <p:cNvSpPr/>
          <p:nvPr/>
        </p:nvSpPr>
        <p:spPr bwMode="auto">
          <a:xfrm rot="5400000">
            <a:off x="276894" y="233265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4" name="Rectangle 33"/>
          <p:cNvSpPr/>
          <p:nvPr/>
        </p:nvSpPr>
        <p:spPr bwMode="auto">
          <a:xfrm rot="5400000">
            <a:off x="276894" y="175741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 name="Rectangle 36"/>
          <p:cNvSpPr/>
          <p:nvPr/>
        </p:nvSpPr>
        <p:spPr bwMode="auto">
          <a:xfrm rot="5400000">
            <a:off x="851739" y="520924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 name="Rectangle 37"/>
          <p:cNvSpPr/>
          <p:nvPr/>
        </p:nvSpPr>
        <p:spPr bwMode="auto">
          <a:xfrm rot="5400000">
            <a:off x="851739" y="463439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 name="Rectangle 38"/>
          <p:cNvSpPr/>
          <p:nvPr/>
        </p:nvSpPr>
        <p:spPr bwMode="auto">
          <a:xfrm rot="5400000">
            <a:off x="851738" y="405876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 name="Rectangle 39"/>
          <p:cNvSpPr/>
          <p:nvPr/>
        </p:nvSpPr>
        <p:spPr bwMode="auto">
          <a:xfrm rot="5400000">
            <a:off x="851738" y="348313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 name="Rectangle 40"/>
          <p:cNvSpPr/>
          <p:nvPr/>
        </p:nvSpPr>
        <p:spPr bwMode="auto">
          <a:xfrm rot="5400000">
            <a:off x="851738" y="290828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 name="Rectangle 41"/>
          <p:cNvSpPr/>
          <p:nvPr/>
        </p:nvSpPr>
        <p:spPr bwMode="auto">
          <a:xfrm rot="5400000">
            <a:off x="851737" y="233265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 name="Rectangle 42"/>
          <p:cNvSpPr/>
          <p:nvPr/>
        </p:nvSpPr>
        <p:spPr bwMode="auto">
          <a:xfrm rot="5400000">
            <a:off x="851737" y="175742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4" name="Rectangle 43"/>
          <p:cNvSpPr/>
          <p:nvPr/>
        </p:nvSpPr>
        <p:spPr bwMode="auto">
          <a:xfrm rot="5400000">
            <a:off x="1426581" y="520884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5" name="Rectangle 44"/>
          <p:cNvSpPr/>
          <p:nvPr/>
        </p:nvSpPr>
        <p:spPr bwMode="auto">
          <a:xfrm rot="5400000">
            <a:off x="1426581" y="463400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6" name="Rectangle 45"/>
          <p:cNvSpPr/>
          <p:nvPr/>
        </p:nvSpPr>
        <p:spPr bwMode="auto">
          <a:xfrm rot="5400000">
            <a:off x="1426580" y="405837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7" name="Rectangle 46"/>
          <p:cNvSpPr/>
          <p:nvPr/>
        </p:nvSpPr>
        <p:spPr bwMode="auto">
          <a:xfrm rot="5400000">
            <a:off x="1426580" y="348274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8" name="Rectangle 47"/>
          <p:cNvSpPr/>
          <p:nvPr/>
        </p:nvSpPr>
        <p:spPr bwMode="auto">
          <a:xfrm rot="5400000">
            <a:off x="1426580" y="290789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9" name="Rectangle 48"/>
          <p:cNvSpPr/>
          <p:nvPr/>
        </p:nvSpPr>
        <p:spPr bwMode="auto">
          <a:xfrm rot="5400000">
            <a:off x="1426579" y="233226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0" name="Rectangle 49"/>
          <p:cNvSpPr/>
          <p:nvPr/>
        </p:nvSpPr>
        <p:spPr bwMode="auto">
          <a:xfrm rot="5400000">
            <a:off x="1426579" y="175702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1" name="Rectangle 50"/>
          <p:cNvSpPr/>
          <p:nvPr/>
        </p:nvSpPr>
        <p:spPr bwMode="auto">
          <a:xfrm rot="5400000">
            <a:off x="2001424" y="520885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2" name="Rectangle 51"/>
          <p:cNvSpPr/>
          <p:nvPr/>
        </p:nvSpPr>
        <p:spPr bwMode="auto">
          <a:xfrm rot="5400000">
            <a:off x="2001424" y="463400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3" name="Rectangle 52"/>
          <p:cNvSpPr/>
          <p:nvPr/>
        </p:nvSpPr>
        <p:spPr bwMode="auto">
          <a:xfrm rot="5400000">
            <a:off x="2001423" y="405837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4" name="Rectangle 53"/>
          <p:cNvSpPr/>
          <p:nvPr/>
        </p:nvSpPr>
        <p:spPr bwMode="auto">
          <a:xfrm rot="5400000">
            <a:off x="2001423" y="348274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5" name="Rectangle 54"/>
          <p:cNvSpPr/>
          <p:nvPr/>
        </p:nvSpPr>
        <p:spPr bwMode="auto">
          <a:xfrm rot="5400000">
            <a:off x="2001423" y="290789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6" name="Rectangle 55"/>
          <p:cNvSpPr/>
          <p:nvPr/>
        </p:nvSpPr>
        <p:spPr bwMode="auto">
          <a:xfrm rot="5400000">
            <a:off x="2001422" y="233226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7" name="Rectangle 56"/>
          <p:cNvSpPr/>
          <p:nvPr/>
        </p:nvSpPr>
        <p:spPr bwMode="auto">
          <a:xfrm rot="5400000">
            <a:off x="2001422" y="175702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8" name="Rectangle 57"/>
          <p:cNvSpPr/>
          <p:nvPr/>
        </p:nvSpPr>
        <p:spPr bwMode="auto">
          <a:xfrm rot="5400000">
            <a:off x="2576264" y="520845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9" name="Rectangle 58"/>
          <p:cNvSpPr/>
          <p:nvPr/>
        </p:nvSpPr>
        <p:spPr bwMode="auto">
          <a:xfrm rot="5400000">
            <a:off x="2576264" y="463361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0" name="Rectangle 59"/>
          <p:cNvSpPr/>
          <p:nvPr/>
        </p:nvSpPr>
        <p:spPr bwMode="auto">
          <a:xfrm rot="5400000">
            <a:off x="2576263" y="405798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1" name="Rectangle 60"/>
          <p:cNvSpPr/>
          <p:nvPr/>
        </p:nvSpPr>
        <p:spPr bwMode="auto">
          <a:xfrm rot="5400000">
            <a:off x="2576263" y="348234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2" name="Rectangle 61"/>
          <p:cNvSpPr/>
          <p:nvPr/>
        </p:nvSpPr>
        <p:spPr bwMode="auto">
          <a:xfrm rot="5400000">
            <a:off x="2576263" y="290750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3" name="Rectangle 62"/>
          <p:cNvSpPr/>
          <p:nvPr/>
        </p:nvSpPr>
        <p:spPr bwMode="auto">
          <a:xfrm rot="5400000">
            <a:off x="2576262" y="233187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4" name="Rectangle 63"/>
          <p:cNvSpPr/>
          <p:nvPr/>
        </p:nvSpPr>
        <p:spPr bwMode="auto">
          <a:xfrm rot="5400000">
            <a:off x="2576262" y="175663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5" name="Rectangle 64"/>
          <p:cNvSpPr/>
          <p:nvPr/>
        </p:nvSpPr>
        <p:spPr bwMode="auto">
          <a:xfrm rot="5400000">
            <a:off x="3151107" y="520845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6" name="Rectangle 65"/>
          <p:cNvSpPr/>
          <p:nvPr/>
        </p:nvSpPr>
        <p:spPr bwMode="auto">
          <a:xfrm rot="5400000">
            <a:off x="3151107" y="463361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7" name="Rectangle 66"/>
          <p:cNvSpPr/>
          <p:nvPr/>
        </p:nvSpPr>
        <p:spPr bwMode="auto">
          <a:xfrm rot="5400000">
            <a:off x="3151106" y="405798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8" name="Rectangle 67"/>
          <p:cNvSpPr/>
          <p:nvPr/>
        </p:nvSpPr>
        <p:spPr bwMode="auto">
          <a:xfrm rot="5400000">
            <a:off x="3151106" y="348234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9" name="Rectangle 68"/>
          <p:cNvSpPr/>
          <p:nvPr/>
        </p:nvSpPr>
        <p:spPr bwMode="auto">
          <a:xfrm rot="5400000">
            <a:off x="3151106" y="290750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0" name="Rectangle 69"/>
          <p:cNvSpPr/>
          <p:nvPr/>
        </p:nvSpPr>
        <p:spPr bwMode="auto">
          <a:xfrm rot="5400000">
            <a:off x="3151105" y="233187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1" name="Rectangle 70"/>
          <p:cNvSpPr/>
          <p:nvPr/>
        </p:nvSpPr>
        <p:spPr bwMode="auto">
          <a:xfrm rot="5400000">
            <a:off x="3151105" y="175663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2" name="Rectangle 71"/>
          <p:cNvSpPr/>
          <p:nvPr/>
        </p:nvSpPr>
        <p:spPr bwMode="auto">
          <a:xfrm rot="5400000">
            <a:off x="3725949" y="520806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3" name="Rectangle 72"/>
          <p:cNvSpPr/>
          <p:nvPr/>
        </p:nvSpPr>
        <p:spPr bwMode="auto">
          <a:xfrm rot="5400000">
            <a:off x="3725949" y="463321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4" name="Rectangle 73"/>
          <p:cNvSpPr/>
          <p:nvPr/>
        </p:nvSpPr>
        <p:spPr bwMode="auto">
          <a:xfrm rot="5400000">
            <a:off x="3725948" y="405758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5" name="Rectangle 74"/>
          <p:cNvSpPr/>
          <p:nvPr/>
        </p:nvSpPr>
        <p:spPr bwMode="auto">
          <a:xfrm rot="5400000">
            <a:off x="3725948" y="348195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6" name="Rectangle 75"/>
          <p:cNvSpPr/>
          <p:nvPr/>
        </p:nvSpPr>
        <p:spPr bwMode="auto">
          <a:xfrm rot="5400000">
            <a:off x="3725948" y="290711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7" name="Rectangle 76"/>
          <p:cNvSpPr/>
          <p:nvPr/>
        </p:nvSpPr>
        <p:spPr bwMode="auto">
          <a:xfrm rot="5400000">
            <a:off x="3725947" y="233148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8" name="Rectangle 77"/>
          <p:cNvSpPr/>
          <p:nvPr/>
        </p:nvSpPr>
        <p:spPr bwMode="auto">
          <a:xfrm rot="5400000">
            <a:off x="3725947" y="175624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9" name="Rectangle 78"/>
          <p:cNvSpPr/>
          <p:nvPr/>
        </p:nvSpPr>
        <p:spPr bwMode="auto">
          <a:xfrm rot="5400000">
            <a:off x="4300792" y="520806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0" name="Rectangle 79"/>
          <p:cNvSpPr/>
          <p:nvPr/>
        </p:nvSpPr>
        <p:spPr bwMode="auto">
          <a:xfrm rot="5400000">
            <a:off x="4300792" y="463322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1" name="Rectangle 80"/>
          <p:cNvSpPr/>
          <p:nvPr/>
        </p:nvSpPr>
        <p:spPr bwMode="auto">
          <a:xfrm rot="5400000">
            <a:off x="4300791" y="405758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2" name="Rectangle 81"/>
          <p:cNvSpPr/>
          <p:nvPr/>
        </p:nvSpPr>
        <p:spPr bwMode="auto">
          <a:xfrm rot="5400000">
            <a:off x="4300791" y="348195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3" name="Rectangle 82"/>
          <p:cNvSpPr/>
          <p:nvPr/>
        </p:nvSpPr>
        <p:spPr bwMode="auto">
          <a:xfrm rot="5400000">
            <a:off x="4300791" y="290711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4" name="Rectangle 83"/>
          <p:cNvSpPr/>
          <p:nvPr/>
        </p:nvSpPr>
        <p:spPr bwMode="auto">
          <a:xfrm rot="5400000">
            <a:off x="4300790" y="233148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5" name="Rectangle 84"/>
          <p:cNvSpPr/>
          <p:nvPr/>
        </p:nvSpPr>
        <p:spPr bwMode="auto">
          <a:xfrm rot="5400000">
            <a:off x="4300790" y="175624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6" name="Rectangle 85"/>
          <p:cNvSpPr/>
          <p:nvPr/>
        </p:nvSpPr>
        <p:spPr bwMode="auto">
          <a:xfrm rot="5400000">
            <a:off x="4875626" y="520727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7" name="Rectangle 86"/>
          <p:cNvSpPr/>
          <p:nvPr/>
        </p:nvSpPr>
        <p:spPr bwMode="auto">
          <a:xfrm rot="5400000">
            <a:off x="4875626" y="463243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8" name="Rectangle 87"/>
          <p:cNvSpPr/>
          <p:nvPr/>
        </p:nvSpPr>
        <p:spPr bwMode="auto">
          <a:xfrm rot="5400000">
            <a:off x="4875625" y="405680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9" name="Rectangle 88"/>
          <p:cNvSpPr/>
          <p:nvPr/>
        </p:nvSpPr>
        <p:spPr bwMode="auto">
          <a:xfrm rot="5400000">
            <a:off x="4875625" y="348117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0" name="Rectangle 89"/>
          <p:cNvSpPr/>
          <p:nvPr/>
        </p:nvSpPr>
        <p:spPr bwMode="auto">
          <a:xfrm rot="5400000">
            <a:off x="4875625" y="290632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1" name="Rectangle 90"/>
          <p:cNvSpPr/>
          <p:nvPr/>
        </p:nvSpPr>
        <p:spPr bwMode="auto">
          <a:xfrm rot="5400000">
            <a:off x="4875624" y="233069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2" name="Rectangle 91"/>
          <p:cNvSpPr/>
          <p:nvPr/>
        </p:nvSpPr>
        <p:spPr bwMode="auto">
          <a:xfrm rot="5400000">
            <a:off x="4875624" y="175545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3" name="Rectangle 92"/>
          <p:cNvSpPr/>
          <p:nvPr/>
        </p:nvSpPr>
        <p:spPr bwMode="auto">
          <a:xfrm rot="5400000">
            <a:off x="5450468" y="520688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4" name="Rectangle 93"/>
          <p:cNvSpPr/>
          <p:nvPr/>
        </p:nvSpPr>
        <p:spPr bwMode="auto">
          <a:xfrm rot="5400000">
            <a:off x="5450468" y="463204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5" name="Rectangle 94"/>
          <p:cNvSpPr/>
          <p:nvPr/>
        </p:nvSpPr>
        <p:spPr bwMode="auto">
          <a:xfrm rot="5400000">
            <a:off x="5450467" y="405640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6" name="Rectangle 95"/>
          <p:cNvSpPr/>
          <p:nvPr/>
        </p:nvSpPr>
        <p:spPr bwMode="auto">
          <a:xfrm rot="5400000">
            <a:off x="5450467" y="348077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7" name="Rectangle 96"/>
          <p:cNvSpPr/>
          <p:nvPr/>
        </p:nvSpPr>
        <p:spPr bwMode="auto">
          <a:xfrm rot="5400000">
            <a:off x="5450467" y="290593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8" name="Rectangle 97"/>
          <p:cNvSpPr/>
          <p:nvPr/>
        </p:nvSpPr>
        <p:spPr bwMode="auto">
          <a:xfrm rot="5400000">
            <a:off x="5450466" y="233030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9" name="Rectangle 98"/>
          <p:cNvSpPr/>
          <p:nvPr/>
        </p:nvSpPr>
        <p:spPr bwMode="auto">
          <a:xfrm rot="5400000">
            <a:off x="5450466" y="175506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0" name="Rectangle 99"/>
          <p:cNvSpPr/>
          <p:nvPr/>
        </p:nvSpPr>
        <p:spPr bwMode="auto">
          <a:xfrm rot="5400000">
            <a:off x="6025311" y="520688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1" name="Rectangle 100"/>
          <p:cNvSpPr/>
          <p:nvPr/>
        </p:nvSpPr>
        <p:spPr bwMode="auto">
          <a:xfrm rot="5400000">
            <a:off x="6025311" y="463204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2" name="Rectangle 101"/>
          <p:cNvSpPr/>
          <p:nvPr/>
        </p:nvSpPr>
        <p:spPr bwMode="auto">
          <a:xfrm rot="5400000">
            <a:off x="6025310" y="405641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3" name="Rectangle 102"/>
          <p:cNvSpPr/>
          <p:nvPr/>
        </p:nvSpPr>
        <p:spPr bwMode="auto">
          <a:xfrm rot="5400000">
            <a:off x="6025310" y="348077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4" name="Rectangle 103"/>
          <p:cNvSpPr/>
          <p:nvPr/>
        </p:nvSpPr>
        <p:spPr bwMode="auto">
          <a:xfrm rot="5400000">
            <a:off x="6025310" y="290593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5" name="Rectangle 104"/>
          <p:cNvSpPr/>
          <p:nvPr/>
        </p:nvSpPr>
        <p:spPr bwMode="auto">
          <a:xfrm rot="5400000">
            <a:off x="6276835" y="2581828"/>
            <a:ext cx="71792"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 name="TextBox 142"/>
          <p:cNvSpPr txBox="1">
            <a:spLocks noChangeArrowheads="1"/>
          </p:cNvSpPr>
          <p:nvPr/>
        </p:nvSpPr>
        <p:spPr bwMode="auto">
          <a:xfrm>
            <a:off x="1262458" y="3588981"/>
            <a:ext cx="3352332" cy="369332"/>
          </a:xfrm>
          <a:prstGeom prst="rect">
            <a:avLst/>
          </a:prstGeom>
          <a:solidFill>
            <a:schemeClr val="bg1"/>
          </a:solidFill>
          <a:ln w="9525">
            <a:noFill/>
            <a:miter lim="800000"/>
            <a:headEnd/>
            <a:tailEnd/>
          </a:ln>
        </p:spPr>
        <p:txBody>
          <a:bodyPr wrap="square">
            <a:spAutoFit/>
          </a:bodyPr>
          <a:lstStyle/>
          <a:p>
            <a:pPr algn="l"/>
            <a:r>
              <a:rPr lang="en-GB" dirty="0" smtClean="0"/>
              <a:t>75.1Mb of static configuration</a:t>
            </a:r>
            <a:endParaRPr lang="en-US" sz="1800" dirty="0"/>
          </a:p>
        </p:txBody>
      </p:sp>
      <p:sp>
        <p:nvSpPr>
          <p:cNvPr id="128" name="Rectangle 127"/>
          <p:cNvSpPr/>
          <p:nvPr/>
        </p:nvSpPr>
        <p:spPr bwMode="auto">
          <a:xfrm rot="5400000">
            <a:off x="6691788" y="5207277"/>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9" name="Rectangle 128"/>
          <p:cNvSpPr/>
          <p:nvPr/>
        </p:nvSpPr>
        <p:spPr bwMode="auto">
          <a:xfrm rot="5400000">
            <a:off x="6691788" y="4632432"/>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0" name="Rectangle 129"/>
          <p:cNvSpPr/>
          <p:nvPr/>
        </p:nvSpPr>
        <p:spPr bwMode="auto">
          <a:xfrm rot="5400000">
            <a:off x="6691787" y="4056801"/>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1" name="Rectangle 130"/>
          <p:cNvSpPr/>
          <p:nvPr/>
        </p:nvSpPr>
        <p:spPr bwMode="auto">
          <a:xfrm rot="5400000">
            <a:off x="6691787" y="3481169"/>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2" name="Rectangle 131"/>
          <p:cNvSpPr/>
          <p:nvPr/>
        </p:nvSpPr>
        <p:spPr bwMode="auto">
          <a:xfrm rot="5400000">
            <a:off x="6835606" y="3050143"/>
            <a:ext cx="287205"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5" name="Rectangle 134"/>
          <p:cNvSpPr/>
          <p:nvPr/>
        </p:nvSpPr>
        <p:spPr bwMode="auto">
          <a:xfrm rot="5400000">
            <a:off x="7266631" y="5207278"/>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6" name="Rectangle 135"/>
          <p:cNvSpPr/>
          <p:nvPr/>
        </p:nvSpPr>
        <p:spPr bwMode="auto">
          <a:xfrm rot="5400000">
            <a:off x="7266631" y="4632433"/>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7" name="Rectangle 136"/>
          <p:cNvSpPr/>
          <p:nvPr/>
        </p:nvSpPr>
        <p:spPr bwMode="auto">
          <a:xfrm rot="5400000">
            <a:off x="7266630" y="4056802"/>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8" name="Rectangle 137"/>
          <p:cNvSpPr/>
          <p:nvPr/>
        </p:nvSpPr>
        <p:spPr bwMode="auto">
          <a:xfrm rot="5400000">
            <a:off x="7266630" y="3481170"/>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2" name="Rectangle 141"/>
          <p:cNvSpPr/>
          <p:nvPr/>
        </p:nvSpPr>
        <p:spPr bwMode="auto">
          <a:xfrm rot="5400000">
            <a:off x="7841473" y="5206885"/>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3" name="Rectangle 142"/>
          <p:cNvSpPr/>
          <p:nvPr/>
        </p:nvSpPr>
        <p:spPr bwMode="auto">
          <a:xfrm rot="5400000">
            <a:off x="7841473" y="4632040"/>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4" name="Rectangle 143"/>
          <p:cNvSpPr/>
          <p:nvPr/>
        </p:nvSpPr>
        <p:spPr bwMode="auto">
          <a:xfrm rot="5400000">
            <a:off x="7841472" y="4056409"/>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5" name="Rectangle 144"/>
          <p:cNvSpPr/>
          <p:nvPr/>
        </p:nvSpPr>
        <p:spPr bwMode="auto">
          <a:xfrm rot="5400000">
            <a:off x="7841472" y="3480777"/>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9" name="Rectangle 148"/>
          <p:cNvSpPr/>
          <p:nvPr/>
        </p:nvSpPr>
        <p:spPr bwMode="auto">
          <a:xfrm rot="5400000">
            <a:off x="8416316" y="5206886"/>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0" name="Rectangle 149"/>
          <p:cNvSpPr/>
          <p:nvPr/>
        </p:nvSpPr>
        <p:spPr bwMode="auto">
          <a:xfrm rot="5400000">
            <a:off x="8416316" y="4632041"/>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1" name="Rectangle 150"/>
          <p:cNvSpPr/>
          <p:nvPr/>
        </p:nvSpPr>
        <p:spPr bwMode="auto">
          <a:xfrm rot="5400000">
            <a:off x="8416315" y="4056410"/>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2" name="Rectangle 151"/>
          <p:cNvSpPr/>
          <p:nvPr/>
        </p:nvSpPr>
        <p:spPr bwMode="auto">
          <a:xfrm rot="5400000">
            <a:off x="8416315" y="3480778"/>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 name="TextBox 142"/>
          <p:cNvSpPr txBox="1">
            <a:spLocks noChangeArrowheads="1"/>
          </p:cNvSpPr>
          <p:nvPr/>
        </p:nvSpPr>
        <p:spPr bwMode="auto">
          <a:xfrm>
            <a:off x="7197709" y="4147426"/>
            <a:ext cx="1287503" cy="923330"/>
          </a:xfrm>
          <a:prstGeom prst="rect">
            <a:avLst/>
          </a:prstGeom>
          <a:solidFill>
            <a:schemeClr val="bg1"/>
          </a:solidFill>
          <a:ln w="9525">
            <a:noFill/>
            <a:miter lim="800000"/>
            <a:headEnd/>
            <a:tailEnd/>
          </a:ln>
        </p:spPr>
        <p:txBody>
          <a:bodyPr wrap="square">
            <a:spAutoFit/>
          </a:bodyPr>
          <a:lstStyle/>
          <a:p>
            <a:r>
              <a:rPr lang="en-GB" dirty="0" smtClean="0"/>
              <a:t>16.5Mb of available user RAM</a:t>
            </a:r>
          </a:p>
        </p:txBody>
      </p:sp>
      <p:sp>
        <p:nvSpPr>
          <p:cNvPr id="14" name="TextBox 142"/>
          <p:cNvSpPr txBox="1">
            <a:spLocks noChangeArrowheads="1"/>
          </p:cNvSpPr>
          <p:nvPr/>
        </p:nvSpPr>
        <p:spPr bwMode="auto">
          <a:xfrm>
            <a:off x="6567907" y="1863255"/>
            <a:ext cx="2117407" cy="646331"/>
          </a:xfrm>
          <a:prstGeom prst="rect">
            <a:avLst/>
          </a:prstGeom>
          <a:solidFill>
            <a:schemeClr val="bg1"/>
          </a:solidFill>
          <a:ln w="9525">
            <a:noFill/>
            <a:miter lim="800000"/>
            <a:headEnd/>
            <a:tailEnd/>
          </a:ln>
        </p:spPr>
        <p:txBody>
          <a:bodyPr wrap="square">
            <a:spAutoFit/>
          </a:bodyPr>
          <a:lstStyle/>
          <a:p>
            <a:r>
              <a:rPr lang="en-GB" dirty="0" smtClean="0"/>
              <a:t>0.5Mb of available user </a:t>
            </a:r>
            <a:r>
              <a:rPr lang="en-GB" sz="1800" dirty="0" smtClean="0"/>
              <a:t>flip-flops</a:t>
            </a:r>
          </a:p>
        </p:txBody>
      </p:sp>
      <p:sp>
        <p:nvSpPr>
          <p:cNvPr id="156" name="Rectangle 155"/>
          <p:cNvSpPr/>
          <p:nvPr/>
        </p:nvSpPr>
        <p:spPr bwMode="auto">
          <a:xfrm rot="5400000">
            <a:off x="7483009" y="2406161"/>
            <a:ext cx="287205"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Tree>
    <p:extLst>
      <p:ext uri="{BB962C8B-B14F-4D97-AF65-F5344CB8AC3E}">
        <p14:creationId xmlns:p14="http://schemas.microsoft.com/office/powerpoint/2010/main" val="2122052725"/>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86717" y="266424"/>
            <a:ext cx="8229600" cy="540948"/>
          </a:xfrm>
        </p:spPr>
        <p:txBody>
          <a:bodyPr/>
          <a:lstStyle/>
          <a:p>
            <a:r>
              <a:rPr lang="en-US" dirty="0" smtClean="0"/>
              <a:t>Risk Assessment – Resources Actually Used</a:t>
            </a:r>
            <a:endParaRPr lang="en-US" dirty="0"/>
          </a:p>
        </p:txBody>
      </p:sp>
      <p:sp>
        <p:nvSpPr>
          <p:cNvPr id="9" name="Slide Number Placeholder 3"/>
          <p:cNvSpPr>
            <a:spLocks noGrp="1"/>
          </p:cNvSpPr>
          <p:nvPr>
            <p:ph type="sldNum" sz="quarter" idx="10"/>
          </p:nvPr>
        </p:nvSpPr>
        <p:spPr>
          <a:xfrm>
            <a:off x="457200" y="6577013"/>
            <a:ext cx="838200" cy="244475"/>
          </a:xfrm>
          <a:noFill/>
        </p:spPr>
        <p:txBody>
          <a:bodyPr/>
          <a:lstStyle/>
          <a:p>
            <a:r>
              <a:rPr lang="en-US" dirty="0" smtClean="0"/>
              <a:t>Page </a:t>
            </a:r>
            <a:fld id="{D63E2B3B-F816-4896-8ADF-B7104022B12D}" type="slidenum">
              <a:rPr lang="en-US" smtClean="0"/>
              <a:pPr/>
              <a:t>9</a:t>
            </a:fld>
            <a:endParaRPr lang="en-US" dirty="0" smtClean="0"/>
          </a:p>
        </p:txBody>
      </p:sp>
      <p:sp>
        <p:nvSpPr>
          <p:cNvPr id="11" name="TextBox 142"/>
          <p:cNvSpPr txBox="1">
            <a:spLocks noChangeArrowheads="1"/>
          </p:cNvSpPr>
          <p:nvPr/>
        </p:nvSpPr>
        <p:spPr bwMode="auto">
          <a:xfrm>
            <a:off x="186717" y="811480"/>
            <a:ext cx="7347424" cy="646331"/>
          </a:xfrm>
          <a:prstGeom prst="rect">
            <a:avLst/>
          </a:prstGeom>
          <a:noFill/>
          <a:ln w="9525">
            <a:noFill/>
            <a:miter lim="800000"/>
            <a:headEnd/>
            <a:tailEnd/>
          </a:ln>
        </p:spPr>
        <p:txBody>
          <a:bodyPr wrap="square">
            <a:spAutoFit/>
          </a:bodyPr>
          <a:lstStyle/>
          <a:p>
            <a:pPr algn="l"/>
            <a:r>
              <a:rPr lang="en-GB" dirty="0" smtClean="0"/>
              <a:t>Every design is different so obviously better to work with actual values.</a:t>
            </a:r>
          </a:p>
          <a:p>
            <a:pPr algn="l"/>
            <a:r>
              <a:rPr lang="en-GB" sz="1800" dirty="0" smtClean="0"/>
              <a:t>But let’s accept some typical figures for now…</a:t>
            </a:r>
            <a:endParaRPr lang="en-US" sz="1800" dirty="0"/>
          </a:p>
        </p:txBody>
      </p:sp>
      <p:sp>
        <p:nvSpPr>
          <p:cNvPr id="28" name="Rectangle 27"/>
          <p:cNvSpPr/>
          <p:nvPr/>
        </p:nvSpPr>
        <p:spPr bwMode="auto">
          <a:xfrm rot="5400000">
            <a:off x="276896" y="5209241"/>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29" name="Rectangle 28"/>
          <p:cNvSpPr/>
          <p:nvPr/>
        </p:nvSpPr>
        <p:spPr bwMode="auto">
          <a:xfrm rot="5400000">
            <a:off x="276896" y="46343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0" name="Rectangle 29"/>
          <p:cNvSpPr/>
          <p:nvPr/>
        </p:nvSpPr>
        <p:spPr bwMode="auto">
          <a:xfrm rot="5400000">
            <a:off x="276895" y="40587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1" name="Rectangle 30"/>
          <p:cNvSpPr/>
          <p:nvPr/>
        </p:nvSpPr>
        <p:spPr bwMode="auto">
          <a:xfrm rot="5400000">
            <a:off x="276895" y="34831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2" name="Rectangle 31"/>
          <p:cNvSpPr/>
          <p:nvPr/>
        </p:nvSpPr>
        <p:spPr bwMode="auto">
          <a:xfrm rot="5400000">
            <a:off x="276895" y="29082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3" name="Rectangle 32"/>
          <p:cNvSpPr/>
          <p:nvPr/>
        </p:nvSpPr>
        <p:spPr bwMode="auto">
          <a:xfrm rot="5400000">
            <a:off x="276894" y="23326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4" name="Rectangle 33"/>
          <p:cNvSpPr/>
          <p:nvPr/>
        </p:nvSpPr>
        <p:spPr bwMode="auto">
          <a:xfrm rot="5400000">
            <a:off x="276894" y="17574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7" name="Rectangle 36"/>
          <p:cNvSpPr/>
          <p:nvPr/>
        </p:nvSpPr>
        <p:spPr bwMode="auto">
          <a:xfrm rot="5400000">
            <a:off x="851739" y="5209242"/>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8" name="Rectangle 37"/>
          <p:cNvSpPr/>
          <p:nvPr/>
        </p:nvSpPr>
        <p:spPr bwMode="auto">
          <a:xfrm rot="5400000">
            <a:off x="851739" y="46343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39" name="Rectangle 38"/>
          <p:cNvSpPr/>
          <p:nvPr/>
        </p:nvSpPr>
        <p:spPr bwMode="auto">
          <a:xfrm rot="5400000">
            <a:off x="851738" y="40587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0" name="Rectangle 39"/>
          <p:cNvSpPr/>
          <p:nvPr/>
        </p:nvSpPr>
        <p:spPr bwMode="auto">
          <a:xfrm rot="5400000">
            <a:off x="851738" y="34831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1" name="Rectangle 40"/>
          <p:cNvSpPr/>
          <p:nvPr/>
        </p:nvSpPr>
        <p:spPr bwMode="auto">
          <a:xfrm rot="5400000">
            <a:off x="851738" y="29082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2" name="Rectangle 41"/>
          <p:cNvSpPr/>
          <p:nvPr/>
        </p:nvSpPr>
        <p:spPr bwMode="auto">
          <a:xfrm rot="5400000">
            <a:off x="851737" y="233265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3" name="Rectangle 42"/>
          <p:cNvSpPr/>
          <p:nvPr/>
        </p:nvSpPr>
        <p:spPr bwMode="auto">
          <a:xfrm rot="5400000">
            <a:off x="851737" y="17574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4" name="Rectangle 43"/>
          <p:cNvSpPr/>
          <p:nvPr/>
        </p:nvSpPr>
        <p:spPr bwMode="auto">
          <a:xfrm rot="5400000">
            <a:off x="1426581" y="5208849"/>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5" name="Rectangle 44"/>
          <p:cNvSpPr/>
          <p:nvPr/>
        </p:nvSpPr>
        <p:spPr bwMode="auto">
          <a:xfrm rot="5400000">
            <a:off x="1426581" y="46340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6" name="Rectangle 45"/>
          <p:cNvSpPr/>
          <p:nvPr/>
        </p:nvSpPr>
        <p:spPr bwMode="auto">
          <a:xfrm rot="5400000">
            <a:off x="1426580" y="40583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7" name="Rectangle 46"/>
          <p:cNvSpPr/>
          <p:nvPr/>
        </p:nvSpPr>
        <p:spPr bwMode="auto">
          <a:xfrm rot="5400000">
            <a:off x="1426580" y="34827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8" name="Rectangle 47"/>
          <p:cNvSpPr/>
          <p:nvPr/>
        </p:nvSpPr>
        <p:spPr bwMode="auto">
          <a:xfrm rot="5400000">
            <a:off x="1426580" y="290789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49" name="Rectangle 48"/>
          <p:cNvSpPr/>
          <p:nvPr/>
        </p:nvSpPr>
        <p:spPr bwMode="auto">
          <a:xfrm rot="5400000">
            <a:off x="1426579" y="23322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0" name="Rectangle 49"/>
          <p:cNvSpPr/>
          <p:nvPr/>
        </p:nvSpPr>
        <p:spPr bwMode="auto">
          <a:xfrm rot="5400000">
            <a:off x="1426579" y="175702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1" name="Rectangle 50"/>
          <p:cNvSpPr/>
          <p:nvPr/>
        </p:nvSpPr>
        <p:spPr bwMode="auto">
          <a:xfrm rot="5400000">
            <a:off x="2001424" y="5208850"/>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2" name="Rectangle 51"/>
          <p:cNvSpPr/>
          <p:nvPr/>
        </p:nvSpPr>
        <p:spPr bwMode="auto">
          <a:xfrm rot="5400000">
            <a:off x="2001424" y="463400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3" name="Rectangle 52"/>
          <p:cNvSpPr/>
          <p:nvPr/>
        </p:nvSpPr>
        <p:spPr bwMode="auto">
          <a:xfrm rot="5400000">
            <a:off x="2001423" y="405837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4" name="Rectangle 53"/>
          <p:cNvSpPr/>
          <p:nvPr/>
        </p:nvSpPr>
        <p:spPr bwMode="auto">
          <a:xfrm rot="5400000">
            <a:off x="2001423" y="34827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5" name="Rectangle 54"/>
          <p:cNvSpPr/>
          <p:nvPr/>
        </p:nvSpPr>
        <p:spPr bwMode="auto">
          <a:xfrm rot="5400000">
            <a:off x="2001423" y="290789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6" name="Rectangle 55"/>
          <p:cNvSpPr/>
          <p:nvPr/>
        </p:nvSpPr>
        <p:spPr bwMode="auto">
          <a:xfrm rot="5400000">
            <a:off x="2001422" y="233226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7" name="Rectangle 56"/>
          <p:cNvSpPr/>
          <p:nvPr/>
        </p:nvSpPr>
        <p:spPr bwMode="auto">
          <a:xfrm rot="5400000">
            <a:off x="2001422" y="175702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8" name="Rectangle 57"/>
          <p:cNvSpPr/>
          <p:nvPr/>
        </p:nvSpPr>
        <p:spPr bwMode="auto">
          <a:xfrm rot="5400000">
            <a:off x="2576264" y="5208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59" name="Rectangle 58"/>
          <p:cNvSpPr/>
          <p:nvPr/>
        </p:nvSpPr>
        <p:spPr bwMode="auto">
          <a:xfrm rot="5400000">
            <a:off x="2576264" y="46336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0" name="Rectangle 59"/>
          <p:cNvSpPr/>
          <p:nvPr/>
        </p:nvSpPr>
        <p:spPr bwMode="auto">
          <a:xfrm rot="5400000">
            <a:off x="2576263" y="40579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1" name="Rectangle 60"/>
          <p:cNvSpPr/>
          <p:nvPr/>
        </p:nvSpPr>
        <p:spPr bwMode="auto">
          <a:xfrm rot="5400000">
            <a:off x="2576263" y="348234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2" name="Rectangle 61"/>
          <p:cNvSpPr/>
          <p:nvPr/>
        </p:nvSpPr>
        <p:spPr bwMode="auto">
          <a:xfrm rot="5400000">
            <a:off x="2576263" y="290750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3" name="Rectangle 62"/>
          <p:cNvSpPr/>
          <p:nvPr/>
        </p:nvSpPr>
        <p:spPr bwMode="auto">
          <a:xfrm rot="5400000">
            <a:off x="2576262" y="233187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4" name="Rectangle 63"/>
          <p:cNvSpPr/>
          <p:nvPr/>
        </p:nvSpPr>
        <p:spPr bwMode="auto">
          <a:xfrm rot="5400000">
            <a:off x="2576262" y="175663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5" name="Rectangle 64"/>
          <p:cNvSpPr/>
          <p:nvPr/>
        </p:nvSpPr>
        <p:spPr bwMode="auto">
          <a:xfrm rot="5400000">
            <a:off x="3151107" y="52084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6" name="Rectangle 65"/>
          <p:cNvSpPr/>
          <p:nvPr/>
        </p:nvSpPr>
        <p:spPr bwMode="auto">
          <a:xfrm rot="5400000">
            <a:off x="3151107" y="46336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7" name="Rectangle 66"/>
          <p:cNvSpPr/>
          <p:nvPr/>
        </p:nvSpPr>
        <p:spPr bwMode="auto">
          <a:xfrm rot="5400000">
            <a:off x="3151106" y="40579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8" name="Rectangle 67"/>
          <p:cNvSpPr/>
          <p:nvPr/>
        </p:nvSpPr>
        <p:spPr bwMode="auto">
          <a:xfrm rot="5400000">
            <a:off x="3151106" y="348234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69" name="Rectangle 68"/>
          <p:cNvSpPr/>
          <p:nvPr/>
        </p:nvSpPr>
        <p:spPr bwMode="auto">
          <a:xfrm rot="5400000">
            <a:off x="3151106" y="290750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0" name="Rectangle 69"/>
          <p:cNvSpPr/>
          <p:nvPr/>
        </p:nvSpPr>
        <p:spPr bwMode="auto">
          <a:xfrm rot="5400000">
            <a:off x="3151105" y="233187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1" name="Rectangle 70"/>
          <p:cNvSpPr/>
          <p:nvPr/>
        </p:nvSpPr>
        <p:spPr bwMode="auto">
          <a:xfrm rot="5400000">
            <a:off x="3151105" y="175663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2" name="Rectangle 71"/>
          <p:cNvSpPr/>
          <p:nvPr/>
        </p:nvSpPr>
        <p:spPr bwMode="auto">
          <a:xfrm rot="5400000">
            <a:off x="3725949" y="520806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3" name="Rectangle 72"/>
          <p:cNvSpPr/>
          <p:nvPr/>
        </p:nvSpPr>
        <p:spPr bwMode="auto">
          <a:xfrm rot="5400000">
            <a:off x="3725949" y="463321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4" name="Rectangle 73"/>
          <p:cNvSpPr/>
          <p:nvPr/>
        </p:nvSpPr>
        <p:spPr bwMode="auto">
          <a:xfrm rot="5400000">
            <a:off x="3725948" y="405758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5" name="Rectangle 74"/>
          <p:cNvSpPr/>
          <p:nvPr/>
        </p:nvSpPr>
        <p:spPr bwMode="auto">
          <a:xfrm rot="5400000">
            <a:off x="3725948" y="34819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6" name="Rectangle 75"/>
          <p:cNvSpPr/>
          <p:nvPr/>
        </p:nvSpPr>
        <p:spPr bwMode="auto">
          <a:xfrm rot="5400000">
            <a:off x="3725948" y="290711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7" name="Rectangle 76"/>
          <p:cNvSpPr/>
          <p:nvPr/>
        </p:nvSpPr>
        <p:spPr bwMode="auto">
          <a:xfrm rot="5400000">
            <a:off x="3725947" y="233148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8" name="Rectangle 77"/>
          <p:cNvSpPr/>
          <p:nvPr/>
        </p:nvSpPr>
        <p:spPr bwMode="auto">
          <a:xfrm rot="5400000">
            <a:off x="3725947" y="175624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79" name="Rectangle 78"/>
          <p:cNvSpPr/>
          <p:nvPr/>
        </p:nvSpPr>
        <p:spPr bwMode="auto">
          <a:xfrm rot="5400000">
            <a:off x="4300792" y="520806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0" name="Rectangle 79"/>
          <p:cNvSpPr/>
          <p:nvPr/>
        </p:nvSpPr>
        <p:spPr bwMode="auto">
          <a:xfrm rot="5400000">
            <a:off x="4300792" y="463322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1" name="Rectangle 80"/>
          <p:cNvSpPr/>
          <p:nvPr/>
        </p:nvSpPr>
        <p:spPr bwMode="auto">
          <a:xfrm rot="5400000">
            <a:off x="4300791" y="405758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2" name="Rectangle 81"/>
          <p:cNvSpPr/>
          <p:nvPr/>
        </p:nvSpPr>
        <p:spPr bwMode="auto">
          <a:xfrm rot="5400000">
            <a:off x="4300791" y="348195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3" name="Rectangle 82"/>
          <p:cNvSpPr/>
          <p:nvPr/>
        </p:nvSpPr>
        <p:spPr bwMode="auto">
          <a:xfrm rot="5400000">
            <a:off x="4300791" y="290711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4" name="Rectangle 83"/>
          <p:cNvSpPr/>
          <p:nvPr/>
        </p:nvSpPr>
        <p:spPr bwMode="auto">
          <a:xfrm rot="5400000">
            <a:off x="4300790" y="233148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5" name="Rectangle 84"/>
          <p:cNvSpPr/>
          <p:nvPr/>
        </p:nvSpPr>
        <p:spPr bwMode="auto">
          <a:xfrm rot="5400000">
            <a:off x="4300790" y="175624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6" name="Rectangle 85"/>
          <p:cNvSpPr/>
          <p:nvPr/>
        </p:nvSpPr>
        <p:spPr bwMode="auto">
          <a:xfrm rot="5400000">
            <a:off x="4875626"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7" name="Rectangle 86"/>
          <p:cNvSpPr/>
          <p:nvPr/>
        </p:nvSpPr>
        <p:spPr bwMode="auto">
          <a:xfrm rot="5400000">
            <a:off x="4875626"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8" name="Rectangle 87"/>
          <p:cNvSpPr/>
          <p:nvPr/>
        </p:nvSpPr>
        <p:spPr bwMode="auto">
          <a:xfrm rot="5400000">
            <a:off x="4875625"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89" name="Rectangle 88"/>
          <p:cNvSpPr/>
          <p:nvPr/>
        </p:nvSpPr>
        <p:spPr bwMode="auto">
          <a:xfrm rot="5400000">
            <a:off x="4875625"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0" name="Rectangle 89"/>
          <p:cNvSpPr/>
          <p:nvPr/>
        </p:nvSpPr>
        <p:spPr bwMode="auto">
          <a:xfrm rot="5400000">
            <a:off x="4875625" y="290632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1" name="Rectangle 90"/>
          <p:cNvSpPr/>
          <p:nvPr/>
        </p:nvSpPr>
        <p:spPr bwMode="auto">
          <a:xfrm rot="5400000">
            <a:off x="4875624" y="2330694"/>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2" name="Rectangle 91"/>
          <p:cNvSpPr/>
          <p:nvPr/>
        </p:nvSpPr>
        <p:spPr bwMode="auto">
          <a:xfrm rot="5400000">
            <a:off x="4875624" y="175545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3" name="Rectangle 92"/>
          <p:cNvSpPr/>
          <p:nvPr/>
        </p:nvSpPr>
        <p:spPr bwMode="auto">
          <a:xfrm rot="5400000">
            <a:off x="5450468"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4" name="Rectangle 93"/>
          <p:cNvSpPr/>
          <p:nvPr/>
        </p:nvSpPr>
        <p:spPr bwMode="auto">
          <a:xfrm rot="5400000">
            <a:off x="5450468"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5" name="Rectangle 94"/>
          <p:cNvSpPr/>
          <p:nvPr/>
        </p:nvSpPr>
        <p:spPr bwMode="auto">
          <a:xfrm rot="5400000">
            <a:off x="5450467"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6" name="Rectangle 95"/>
          <p:cNvSpPr/>
          <p:nvPr/>
        </p:nvSpPr>
        <p:spPr bwMode="auto">
          <a:xfrm rot="5400000">
            <a:off x="5450467"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7" name="Rectangle 96"/>
          <p:cNvSpPr/>
          <p:nvPr/>
        </p:nvSpPr>
        <p:spPr bwMode="auto">
          <a:xfrm rot="5400000">
            <a:off x="5450467" y="29059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8" name="Rectangle 97"/>
          <p:cNvSpPr/>
          <p:nvPr/>
        </p:nvSpPr>
        <p:spPr bwMode="auto">
          <a:xfrm rot="5400000">
            <a:off x="5450466" y="23303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99" name="Rectangle 98"/>
          <p:cNvSpPr/>
          <p:nvPr/>
        </p:nvSpPr>
        <p:spPr bwMode="auto">
          <a:xfrm rot="5400000">
            <a:off x="5450466" y="175506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0" name="Rectangle 99"/>
          <p:cNvSpPr/>
          <p:nvPr/>
        </p:nvSpPr>
        <p:spPr bwMode="auto">
          <a:xfrm rot="5400000">
            <a:off x="6025311"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1" name="Rectangle 100"/>
          <p:cNvSpPr/>
          <p:nvPr/>
        </p:nvSpPr>
        <p:spPr bwMode="auto">
          <a:xfrm rot="5400000">
            <a:off x="6025311"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2" name="Rectangle 101"/>
          <p:cNvSpPr/>
          <p:nvPr/>
        </p:nvSpPr>
        <p:spPr bwMode="auto">
          <a:xfrm rot="5400000">
            <a:off x="6025310"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3" name="Rectangle 102"/>
          <p:cNvSpPr/>
          <p:nvPr/>
        </p:nvSpPr>
        <p:spPr bwMode="auto">
          <a:xfrm rot="5400000">
            <a:off x="6025310"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4" name="Rectangle 103"/>
          <p:cNvSpPr/>
          <p:nvPr/>
        </p:nvSpPr>
        <p:spPr bwMode="auto">
          <a:xfrm rot="5400000">
            <a:off x="6025310" y="29059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5" name="Rectangle 104"/>
          <p:cNvSpPr/>
          <p:nvPr/>
        </p:nvSpPr>
        <p:spPr bwMode="auto">
          <a:xfrm rot="5400000">
            <a:off x="6276835" y="2581828"/>
            <a:ext cx="71792"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8" name="Rectangle 127"/>
          <p:cNvSpPr/>
          <p:nvPr/>
        </p:nvSpPr>
        <p:spPr bwMode="auto">
          <a:xfrm rot="5400000">
            <a:off x="6691788" y="52072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9" name="Rectangle 128"/>
          <p:cNvSpPr/>
          <p:nvPr/>
        </p:nvSpPr>
        <p:spPr bwMode="auto">
          <a:xfrm rot="5400000">
            <a:off x="6691788" y="463243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0" name="Rectangle 129"/>
          <p:cNvSpPr/>
          <p:nvPr/>
        </p:nvSpPr>
        <p:spPr bwMode="auto">
          <a:xfrm rot="5400000">
            <a:off x="6691787" y="405680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1" name="Rectangle 130"/>
          <p:cNvSpPr/>
          <p:nvPr/>
        </p:nvSpPr>
        <p:spPr bwMode="auto">
          <a:xfrm rot="5400000">
            <a:off x="6691787" y="348116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2" name="Rectangle 131"/>
          <p:cNvSpPr/>
          <p:nvPr/>
        </p:nvSpPr>
        <p:spPr bwMode="auto">
          <a:xfrm rot="5400000">
            <a:off x="6835606" y="3050143"/>
            <a:ext cx="287205"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5" name="Rectangle 134"/>
          <p:cNvSpPr/>
          <p:nvPr/>
        </p:nvSpPr>
        <p:spPr bwMode="auto">
          <a:xfrm rot="5400000">
            <a:off x="7266631" y="52072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6" name="Rectangle 135"/>
          <p:cNvSpPr/>
          <p:nvPr/>
        </p:nvSpPr>
        <p:spPr bwMode="auto">
          <a:xfrm rot="5400000">
            <a:off x="7266631" y="4632433"/>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7" name="Rectangle 136"/>
          <p:cNvSpPr/>
          <p:nvPr/>
        </p:nvSpPr>
        <p:spPr bwMode="auto">
          <a:xfrm rot="5400000">
            <a:off x="7266630" y="4056802"/>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8" name="Rectangle 137"/>
          <p:cNvSpPr/>
          <p:nvPr/>
        </p:nvSpPr>
        <p:spPr bwMode="auto">
          <a:xfrm rot="5400000">
            <a:off x="7266630" y="348117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2" name="Rectangle 141"/>
          <p:cNvSpPr/>
          <p:nvPr/>
        </p:nvSpPr>
        <p:spPr bwMode="auto">
          <a:xfrm rot="5400000">
            <a:off x="7841473" y="5206885"/>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3" name="Rectangle 142"/>
          <p:cNvSpPr/>
          <p:nvPr/>
        </p:nvSpPr>
        <p:spPr bwMode="auto">
          <a:xfrm rot="5400000">
            <a:off x="7841473" y="463204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4" name="Rectangle 143"/>
          <p:cNvSpPr/>
          <p:nvPr/>
        </p:nvSpPr>
        <p:spPr bwMode="auto">
          <a:xfrm rot="5400000">
            <a:off x="7841472" y="4056409"/>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5" name="Rectangle 144"/>
          <p:cNvSpPr/>
          <p:nvPr/>
        </p:nvSpPr>
        <p:spPr bwMode="auto">
          <a:xfrm rot="5400000">
            <a:off x="7841472" y="3480777"/>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9" name="Rectangle 148"/>
          <p:cNvSpPr/>
          <p:nvPr/>
        </p:nvSpPr>
        <p:spPr bwMode="auto">
          <a:xfrm rot="5400000">
            <a:off x="8416316" y="5206886"/>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0" name="Rectangle 149"/>
          <p:cNvSpPr/>
          <p:nvPr/>
        </p:nvSpPr>
        <p:spPr bwMode="auto">
          <a:xfrm rot="5400000">
            <a:off x="8416316" y="4632041"/>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1" name="Rectangle 150"/>
          <p:cNvSpPr/>
          <p:nvPr/>
        </p:nvSpPr>
        <p:spPr bwMode="auto">
          <a:xfrm rot="5400000">
            <a:off x="8416315" y="4056410"/>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2" name="Rectangle 151"/>
          <p:cNvSpPr/>
          <p:nvPr/>
        </p:nvSpPr>
        <p:spPr bwMode="auto">
          <a:xfrm rot="5400000">
            <a:off x="8416315" y="3480778"/>
            <a:ext cx="574844"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 name="TextBox 142"/>
          <p:cNvSpPr txBox="1">
            <a:spLocks noChangeArrowheads="1"/>
          </p:cNvSpPr>
          <p:nvPr/>
        </p:nvSpPr>
        <p:spPr bwMode="auto">
          <a:xfrm>
            <a:off x="6567907" y="1863255"/>
            <a:ext cx="2117407" cy="646331"/>
          </a:xfrm>
          <a:prstGeom prst="rect">
            <a:avLst/>
          </a:prstGeom>
          <a:solidFill>
            <a:schemeClr val="bg1"/>
          </a:solidFill>
          <a:ln w="9525">
            <a:noFill/>
            <a:miter lim="800000"/>
            <a:headEnd/>
            <a:tailEnd/>
          </a:ln>
        </p:spPr>
        <p:txBody>
          <a:bodyPr wrap="square">
            <a:spAutoFit/>
          </a:bodyPr>
          <a:lstStyle/>
          <a:p>
            <a:r>
              <a:rPr lang="en-GB" dirty="0" smtClean="0"/>
              <a:t>0.15Mb of</a:t>
            </a:r>
          </a:p>
          <a:p>
            <a:r>
              <a:rPr lang="en-GB" dirty="0" smtClean="0"/>
              <a:t>used </a:t>
            </a:r>
            <a:r>
              <a:rPr lang="en-GB" sz="1800" dirty="0" smtClean="0"/>
              <a:t>flip-flops</a:t>
            </a:r>
          </a:p>
        </p:txBody>
      </p:sp>
      <p:sp>
        <p:nvSpPr>
          <p:cNvPr id="156" name="Rectangle 155"/>
          <p:cNvSpPr/>
          <p:nvPr/>
        </p:nvSpPr>
        <p:spPr bwMode="auto">
          <a:xfrm rot="5400000">
            <a:off x="7483009" y="2406161"/>
            <a:ext cx="287205" cy="574845"/>
          </a:xfrm>
          <a:prstGeom prst="rect">
            <a:avLst/>
          </a:prstGeom>
          <a:solidFill>
            <a:schemeClr val="bg1">
              <a:lumMod val="9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7" name="Rectangle 106"/>
          <p:cNvSpPr/>
          <p:nvPr/>
        </p:nvSpPr>
        <p:spPr bwMode="auto">
          <a:xfrm rot="5400000">
            <a:off x="6691783" y="5206098"/>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8" name="Rectangle 107"/>
          <p:cNvSpPr/>
          <p:nvPr/>
        </p:nvSpPr>
        <p:spPr bwMode="auto">
          <a:xfrm rot="5400000">
            <a:off x="6691783" y="4631253"/>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09" name="Rectangle 108"/>
          <p:cNvSpPr/>
          <p:nvPr/>
        </p:nvSpPr>
        <p:spPr bwMode="auto">
          <a:xfrm rot="5400000">
            <a:off x="6691782" y="4055622"/>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0" name="Rectangle 109"/>
          <p:cNvSpPr/>
          <p:nvPr/>
        </p:nvSpPr>
        <p:spPr bwMode="auto">
          <a:xfrm rot="5400000">
            <a:off x="7266626" y="5206099"/>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1" name="Rectangle 110"/>
          <p:cNvSpPr/>
          <p:nvPr/>
        </p:nvSpPr>
        <p:spPr bwMode="auto">
          <a:xfrm rot="5400000">
            <a:off x="7266626" y="4631254"/>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2" name="Rectangle 111"/>
          <p:cNvSpPr/>
          <p:nvPr/>
        </p:nvSpPr>
        <p:spPr bwMode="auto">
          <a:xfrm rot="5400000">
            <a:off x="7266625" y="4055623"/>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3" name="Rectangle 112"/>
          <p:cNvSpPr/>
          <p:nvPr/>
        </p:nvSpPr>
        <p:spPr bwMode="auto">
          <a:xfrm rot="5400000">
            <a:off x="7841468" y="5205706"/>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4" name="Rectangle 113"/>
          <p:cNvSpPr/>
          <p:nvPr/>
        </p:nvSpPr>
        <p:spPr bwMode="auto">
          <a:xfrm rot="5400000">
            <a:off x="7841468" y="4630861"/>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5" name="Rectangle 114"/>
          <p:cNvSpPr/>
          <p:nvPr/>
        </p:nvSpPr>
        <p:spPr bwMode="auto">
          <a:xfrm rot="5400000">
            <a:off x="7841467" y="4055230"/>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6" name="Rectangle 115"/>
          <p:cNvSpPr/>
          <p:nvPr/>
        </p:nvSpPr>
        <p:spPr bwMode="auto">
          <a:xfrm rot="5400000">
            <a:off x="8416311" y="5205707"/>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7" name="Rectangle 116"/>
          <p:cNvSpPr/>
          <p:nvPr/>
        </p:nvSpPr>
        <p:spPr bwMode="auto">
          <a:xfrm rot="5400000">
            <a:off x="8416311" y="4630862"/>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8" name="Rectangle 117"/>
          <p:cNvSpPr/>
          <p:nvPr/>
        </p:nvSpPr>
        <p:spPr bwMode="auto">
          <a:xfrm rot="5400000">
            <a:off x="8416310" y="4055231"/>
            <a:ext cx="574844" cy="574845"/>
          </a:xfrm>
          <a:prstGeom prst="rect">
            <a:avLst/>
          </a:prstGeom>
          <a:solidFill>
            <a:srgbClr val="00B0F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19" name="Rectangle 118"/>
          <p:cNvSpPr/>
          <p:nvPr/>
        </p:nvSpPr>
        <p:spPr bwMode="auto">
          <a:xfrm rot="5400000">
            <a:off x="7580202" y="2502181"/>
            <a:ext cx="92807" cy="574845"/>
          </a:xfrm>
          <a:prstGeom prst="rect">
            <a:avLst/>
          </a:prstGeom>
          <a:solidFill>
            <a:srgbClr val="00B050"/>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 name="TextBox 142"/>
          <p:cNvSpPr txBox="1">
            <a:spLocks noChangeArrowheads="1"/>
          </p:cNvSpPr>
          <p:nvPr/>
        </p:nvSpPr>
        <p:spPr bwMode="auto">
          <a:xfrm>
            <a:off x="7358252" y="4450811"/>
            <a:ext cx="1287503" cy="646331"/>
          </a:xfrm>
          <a:prstGeom prst="rect">
            <a:avLst/>
          </a:prstGeom>
          <a:solidFill>
            <a:schemeClr val="bg1"/>
          </a:solidFill>
          <a:ln w="9525">
            <a:noFill/>
            <a:miter lim="800000"/>
            <a:headEnd/>
            <a:tailEnd/>
          </a:ln>
        </p:spPr>
        <p:txBody>
          <a:bodyPr wrap="square">
            <a:spAutoFit/>
          </a:bodyPr>
          <a:lstStyle/>
          <a:p>
            <a:r>
              <a:rPr lang="en-GB" dirty="0" smtClean="0"/>
              <a:t>12Mb of used RAM</a:t>
            </a:r>
          </a:p>
        </p:txBody>
      </p:sp>
      <p:sp>
        <p:nvSpPr>
          <p:cNvPr id="121" name="Rectangle 120"/>
          <p:cNvSpPr/>
          <p:nvPr/>
        </p:nvSpPr>
        <p:spPr bwMode="auto">
          <a:xfrm rot="5400000">
            <a:off x="276891" y="463086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2" name="Rectangle 121"/>
          <p:cNvSpPr/>
          <p:nvPr/>
        </p:nvSpPr>
        <p:spPr bwMode="auto">
          <a:xfrm rot="5400000">
            <a:off x="276890" y="40552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4" name="Rectangle 123"/>
          <p:cNvSpPr/>
          <p:nvPr/>
        </p:nvSpPr>
        <p:spPr bwMode="auto">
          <a:xfrm rot="5400000">
            <a:off x="851734" y="463086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5" name="Rectangle 124"/>
          <p:cNvSpPr/>
          <p:nvPr/>
        </p:nvSpPr>
        <p:spPr bwMode="auto">
          <a:xfrm rot="5400000">
            <a:off x="851733" y="405523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6" name="Rectangle 125"/>
          <p:cNvSpPr/>
          <p:nvPr/>
        </p:nvSpPr>
        <p:spPr bwMode="auto">
          <a:xfrm rot="5400000">
            <a:off x="1426576" y="5205315"/>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27" name="Rectangle 126"/>
          <p:cNvSpPr/>
          <p:nvPr/>
        </p:nvSpPr>
        <p:spPr bwMode="auto">
          <a:xfrm rot="5400000">
            <a:off x="1426576" y="463047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3" name="Rectangle 132"/>
          <p:cNvSpPr/>
          <p:nvPr/>
        </p:nvSpPr>
        <p:spPr bwMode="auto">
          <a:xfrm rot="5400000">
            <a:off x="1426575" y="405483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4" name="Rectangle 133"/>
          <p:cNvSpPr/>
          <p:nvPr/>
        </p:nvSpPr>
        <p:spPr bwMode="auto">
          <a:xfrm rot="5400000">
            <a:off x="2001419" y="5205316"/>
            <a:ext cx="574844" cy="574845"/>
          </a:xfrm>
          <a:prstGeom prst="rect">
            <a:avLst/>
          </a:prstGeom>
          <a:solidFill>
            <a:schemeClr val="tx2">
              <a:lumMod val="75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39" name="Rectangle 138"/>
          <p:cNvSpPr/>
          <p:nvPr/>
        </p:nvSpPr>
        <p:spPr bwMode="auto">
          <a:xfrm rot="5400000">
            <a:off x="2001419" y="463047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0" name="Rectangle 139"/>
          <p:cNvSpPr/>
          <p:nvPr/>
        </p:nvSpPr>
        <p:spPr bwMode="auto">
          <a:xfrm rot="5400000">
            <a:off x="2001418" y="405484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1" name="Rectangle 140"/>
          <p:cNvSpPr/>
          <p:nvPr/>
        </p:nvSpPr>
        <p:spPr bwMode="auto">
          <a:xfrm rot="5400000">
            <a:off x="2576259" y="5204922"/>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6" name="Rectangle 145"/>
          <p:cNvSpPr/>
          <p:nvPr/>
        </p:nvSpPr>
        <p:spPr bwMode="auto">
          <a:xfrm rot="5400000">
            <a:off x="2576259" y="463007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7" name="Rectangle 146"/>
          <p:cNvSpPr/>
          <p:nvPr/>
        </p:nvSpPr>
        <p:spPr bwMode="auto">
          <a:xfrm rot="5400000">
            <a:off x="2576258" y="405444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48" name="Rectangle 147"/>
          <p:cNvSpPr/>
          <p:nvPr/>
        </p:nvSpPr>
        <p:spPr bwMode="auto">
          <a:xfrm rot="5400000">
            <a:off x="3151102" y="5204923"/>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3" name="Rectangle 152"/>
          <p:cNvSpPr/>
          <p:nvPr/>
        </p:nvSpPr>
        <p:spPr bwMode="auto">
          <a:xfrm rot="5400000">
            <a:off x="3151102" y="463007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4" name="Rectangle 153"/>
          <p:cNvSpPr/>
          <p:nvPr/>
        </p:nvSpPr>
        <p:spPr bwMode="auto">
          <a:xfrm rot="5400000">
            <a:off x="3151101" y="4054447"/>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5" name="Rectangle 154"/>
          <p:cNvSpPr/>
          <p:nvPr/>
        </p:nvSpPr>
        <p:spPr bwMode="auto">
          <a:xfrm rot="5400000">
            <a:off x="3725944" y="5204530"/>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7" name="Rectangle 156"/>
          <p:cNvSpPr/>
          <p:nvPr/>
        </p:nvSpPr>
        <p:spPr bwMode="auto">
          <a:xfrm rot="5400000">
            <a:off x="3725944" y="462968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8" name="Rectangle 157"/>
          <p:cNvSpPr/>
          <p:nvPr/>
        </p:nvSpPr>
        <p:spPr bwMode="auto">
          <a:xfrm rot="5400000">
            <a:off x="3725943" y="405405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9" name="Rectangle 158"/>
          <p:cNvSpPr/>
          <p:nvPr/>
        </p:nvSpPr>
        <p:spPr bwMode="auto">
          <a:xfrm rot="5400000">
            <a:off x="4300787" y="520453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0" name="Rectangle 159"/>
          <p:cNvSpPr/>
          <p:nvPr/>
        </p:nvSpPr>
        <p:spPr bwMode="auto">
          <a:xfrm rot="5400000">
            <a:off x="4300787" y="462968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1" name="Rectangle 160"/>
          <p:cNvSpPr/>
          <p:nvPr/>
        </p:nvSpPr>
        <p:spPr bwMode="auto">
          <a:xfrm rot="5400000">
            <a:off x="4300786" y="405405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2" name="Rectangle 161"/>
          <p:cNvSpPr/>
          <p:nvPr/>
        </p:nvSpPr>
        <p:spPr bwMode="auto">
          <a:xfrm rot="5400000">
            <a:off x="4875621" y="5203744"/>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3" name="Rectangle 162"/>
          <p:cNvSpPr/>
          <p:nvPr/>
        </p:nvSpPr>
        <p:spPr bwMode="auto">
          <a:xfrm rot="5400000">
            <a:off x="4875621" y="4628899"/>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4" name="Rectangle 163"/>
          <p:cNvSpPr/>
          <p:nvPr/>
        </p:nvSpPr>
        <p:spPr bwMode="auto">
          <a:xfrm rot="5400000">
            <a:off x="4875620" y="4053268"/>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5" name="Rectangle 164"/>
          <p:cNvSpPr/>
          <p:nvPr/>
        </p:nvSpPr>
        <p:spPr bwMode="auto">
          <a:xfrm rot="5400000">
            <a:off x="5450463" y="5203351"/>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6" name="Rectangle 165"/>
          <p:cNvSpPr/>
          <p:nvPr/>
        </p:nvSpPr>
        <p:spPr bwMode="auto">
          <a:xfrm rot="5400000">
            <a:off x="5450463" y="4628506"/>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67" name="Rectangle 166"/>
          <p:cNvSpPr/>
          <p:nvPr/>
        </p:nvSpPr>
        <p:spPr bwMode="auto">
          <a:xfrm rot="5400000">
            <a:off x="5450462" y="4052875"/>
            <a:ext cx="574844" cy="574845"/>
          </a:xfrm>
          <a:prstGeom prst="rect">
            <a:avLst/>
          </a:prstGeom>
          <a:solidFill>
            <a:schemeClr val="tx2">
              <a:lumMod val="40000"/>
              <a:lumOff val="60000"/>
            </a:schemeClr>
          </a:soli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sp>
        <p:nvSpPr>
          <p:cNvPr id="15" name="TextBox 142"/>
          <p:cNvSpPr txBox="1">
            <a:spLocks noChangeArrowheads="1"/>
          </p:cNvSpPr>
          <p:nvPr/>
        </p:nvSpPr>
        <p:spPr bwMode="auto">
          <a:xfrm>
            <a:off x="1296205" y="4163879"/>
            <a:ext cx="3924814" cy="369332"/>
          </a:xfrm>
          <a:prstGeom prst="rect">
            <a:avLst/>
          </a:prstGeom>
          <a:solidFill>
            <a:schemeClr val="bg1"/>
          </a:solidFill>
          <a:ln w="9525">
            <a:noFill/>
            <a:miter lim="800000"/>
            <a:headEnd/>
            <a:tailEnd/>
          </a:ln>
        </p:spPr>
        <p:txBody>
          <a:bodyPr wrap="square">
            <a:spAutoFit/>
          </a:bodyPr>
          <a:lstStyle/>
          <a:p>
            <a:pPr algn="l"/>
            <a:r>
              <a:rPr lang="en-GB" dirty="0" smtClean="0"/>
              <a:t>30Mb of used or ‘Essential Bits’</a:t>
            </a:r>
            <a:endParaRPr lang="en-US" sz="1800" dirty="0"/>
          </a:p>
        </p:txBody>
      </p:sp>
      <p:sp>
        <p:nvSpPr>
          <p:cNvPr id="169" name="Rectangle 168"/>
          <p:cNvSpPr/>
          <p:nvPr/>
        </p:nvSpPr>
        <p:spPr bwMode="auto">
          <a:xfrm rot="5400000">
            <a:off x="2291213" y="3195017"/>
            <a:ext cx="574844" cy="4598730"/>
          </a:xfrm>
          <a:prstGeom prst="rect">
            <a:avLst/>
          </a:prstGeom>
          <a:gradFill>
            <a:gsLst>
              <a:gs pos="0">
                <a:schemeClr val="accent1">
                  <a:lumMod val="5000"/>
                  <a:lumOff val="95000"/>
                </a:schemeClr>
              </a:gs>
              <a:gs pos="100000">
                <a:schemeClr val="tx2">
                  <a:lumMod val="50000"/>
                </a:schemeClr>
              </a:gs>
              <a:gs pos="0">
                <a:schemeClr val="tx2">
                  <a:lumMod val="40000"/>
                  <a:lumOff val="60000"/>
                </a:schemeClr>
              </a:gs>
              <a:gs pos="100000">
                <a:schemeClr val="tx2">
                  <a:lumMod val="40000"/>
                  <a:lumOff val="60000"/>
                </a:schemeClr>
              </a:gs>
            </a:gsLst>
            <a:lin ang="5400000" scaled="1"/>
          </a:gradFill>
          <a:ln w="12700" cap="flat" cmpd="sng" algn="ctr">
            <a:solidFill>
              <a:schemeClr val="tx1">
                <a:lumMod val="65000"/>
                <a:lumOff val="35000"/>
              </a:schemeClr>
            </a:solidFill>
            <a:prstDash val="dash"/>
            <a:round/>
            <a:headEnd type="none" w="med" len="med"/>
            <a:tailEnd type="none" w="med" len="med"/>
          </a:ln>
          <a:effectLst/>
        </p:spPr>
        <p:txBody>
          <a:bodyPr vert="horz" wrap="square" lIns="91440" tIns="45720" rIns="91440" bIns="45720" numCol="1" rtlCol="0" anchor="ctr" anchorCtr="0" compatLnSpc="1">
            <a:prstTxWarp prst="textNoShape">
              <a:avLst/>
            </a:prstTxWarp>
            <a:noAutofit/>
          </a:bodyPr>
          <a:lstStyle/>
          <a:p>
            <a:pPr algn="ctr"/>
            <a:endParaRPr lang="en-GB" dirty="0" smtClean="0">
              <a:solidFill>
                <a:srgbClr val="000000"/>
              </a:solidFill>
            </a:endParaRPr>
          </a:p>
        </p:txBody>
      </p:sp>
      <p:cxnSp>
        <p:nvCxnSpPr>
          <p:cNvPr id="6" name="Straight Connector 5"/>
          <p:cNvCxnSpPr/>
          <p:nvPr/>
        </p:nvCxnSpPr>
        <p:spPr bwMode="auto">
          <a:xfrm>
            <a:off x="851732"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0" name="Straight Connector 169"/>
          <p:cNvCxnSpPr/>
          <p:nvPr/>
        </p:nvCxnSpPr>
        <p:spPr bwMode="auto">
          <a:xfrm>
            <a:off x="1426574"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1" name="Straight Connector 170"/>
          <p:cNvCxnSpPr/>
          <p:nvPr/>
        </p:nvCxnSpPr>
        <p:spPr bwMode="auto">
          <a:xfrm>
            <a:off x="200141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2" name="Straight Connector 171"/>
          <p:cNvCxnSpPr/>
          <p:nvPr/>
        </p:nvCxnSpPr>
        <p:spPr bwMode="auto">
          <a:xfrm>
            <a:off x="2576257"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3" name="Straight Connector 172"/>
          <p:cNvCxnSpPr/>
          <p:nvPr/>
        </p:nvCxnSpPr>
        <p:spPr bwMode="auto">
          <a:xfrm>
            <a:off x="3151100"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4" name="Straight Connector 173"/>
          <p:cNvCxnSpPr/>
          <p:nvPr/>
        </p:nvCxnSpPr>
        <p:spPr bwMode="auto">
          <a:xfrm>
            <a:off x="3726648"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cxnSp>
        <p:nvCxnSpPr>
          <p:cNvPr id="175" name="Straight Connector 174"/>
          <p:cNvCxnSpPr/>
          <p:nvPr/>
        </p:nvCxnSpPr>
        <p:spPr bwMode="auto">
          <a:xfrm>
            <a:off x="4300785" y="5203351"/>
            <a:ext cx="0" cy="592612"/>
          </a:xfrm>
          <a:prstGeom prst="line">
            <a:avLst/>
          </a:prstGeom>
          <a:solidFill>
            <a:schemeClr val="tx2"/>
          </a:solidFill>
          <a:ln w="9525" cap="flat" cmpd="sng" algn="ctr">
            <a:solidFill>
              <a:schemeClr val="tx1">
                <a:lumMod val="65000"/>
                <a:lumOff val="35000"/>
              </a:schemeClr>
            </a:solidFill>
            <a:prstDash val="dash"/>
            <a:round/>
            <a:headEnd type="none" w="med" len="med"/>
            <a:tailEnd type="none" w="med" len="med"/>
          </a:ln>
          <a:effectLst/>
        </p:spPr>
      </p:cxnSp>
      <p:sp>
        <p:nvSpPr>
          <p:cNvPr id="168" name="TextBox 142"/>
          <p:cNvSpPr txBox="1">
            <a:spLocks noChangeArrowheads="1"/>
          </p:cNvSpPr>
          <p:nvPr/>
        </p:nvSpPr>
        <p:spPr bwMode="auto">
          <a:xfrm>
            <a:off x="1077949" y="5302572"/>
            <a:ext cx="2586783" cy="369332"/>
          </a:xfrm>
          <a:prstGeom prst="rect">
            <a:avLst/>
          </a:prstGeom>
          <a:solidFill>
            <a:schemeClr val="bg1"/>
          </a:solidFill>
          <a:ln w="9525">
            <a:noFill/>
            <a:miter lim="800000"/>
            <a:headEnd/>
            <a:tailEnd/>
          </a:ln>
        </p:spPr>
        <p:txBody>
          <a:bodyPr wrap="square">
            <a:spAutoFit/>
          </a:bodyPr>
          <a:lstStyle/>
          <a:p>
            <a:pPr algn="l"/>
            <a:r>
              <a:rPr lang="en-GB" dirty="0" smtClean="0"/>
              <a:t>1-7Mb of ‘Critical Bits’</a:t>
            </a:r>
            <a:endParaRPr lang="en-US" sz="1800" dirty="0"/>
          </a:p>
        </p:txBody>
      </p:sp>
    </p:spTree>
    <p:extLst>
      <p:ext uri="{BB962C8B-B14F-4D97-AF65-F5344CB8AC3E}">
        <p14:creationId xmlns:p14="http://schemas.microsoft.com/office/powerpoint/2010/main" val="184560827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Xilinx_All_Programmable_Template_07-23-12">
  <a:themeElements>
    <a:clrScheme name="Xilinx All Programmable">
      <a:dk1>
        <a:srgbClr val="000000"/>
      </a:dk1>
      <a:lt1>
        <a:srgbClr val="FFFFFF"/>
      </a:lt1>
      <a:dk2>
        <a:srgbClr val="EC891D"/>
      </a:dk2>
      <a:lt2>
        <a:srgbClr val="EE3424"/>
      </a:lt2>
      <a:accent1>
        <a:srgbClr val="008CA8"/>
      </a:accent1>
      <a:accent2>
        <a:srgbClr val="B20838"/>
      </a:accent2>
      <a:accent3>
        <a:srgbClr val="6D7076"/>
      </a:accent3>
      <a:accent4>
        <a:srgbClr val="3F3F3F"/>
      </a:accent4>
      <a:accent5>
        <a:srgbClr val="D9DA56"/>
      </a:accent5>
      <a:accent6>
        <a:srgbClr val="8B8D09"/>
      </a:accent6>
      <a:hlink>
        <a:srgbClr val="008CA8"/>
      </a:hlink>
      <a:folHlink>
        <a:srgbClr val="004654"/>
      </a:folHlink>
    </a:clrScheme>
    <a:fontScheme name="Xilinx Template_ligh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12700" cap="flat" cmpd="sng" algn="ctr">
          <a:solidFill>
            <a:schemeClr val="tx1"/>
          </a:solidFill>
          <a:prstDash val="solid"/>
          <a:round/>
          <a:headEnd type="none" w="med" len="med"/>
          <a:tailEnd type="none" w="med" len="med"/>
        </a:ln>
        <a:effectLst/>
      </a:spPr>
      <a:bodyPr vert="horz" wrap="square" lIns="91440" tIns="45720" rIns="91440" bIns="45720" numCol="1" rtlCol="0" anchor="ctr" anchorCtr="0" compatLnSpc="1">
        <a:prstTxWarp prst="textNoShape">
          <a:avLst/>
        </a:prstTxWarp>
        <a:noAutofit/>
      </a:bodyPr>
      <a:lstStyle>
        <a:defPPr algn="ctr">
          <a:defRPr dirty="0" smtClean="0">
            <a:solidFill>
              <a:srgbClr val="000000"/>
            </a:solidFill>
          </a:defRPr>
        </a:defPPr>
      </a:lstStyle>
    </a:spDef>
    <a:lnDef>
      <a:spPr bwMode="auto">
        <a:xfrm>
          <a:off x="0" y="0"/>
          <a:ext cx="1" cy="1"/>
        </a:xfrm>
        <a:custGeom>
          <a:avLst/>
          <a:gdLst/>
          <a:ahLst/>
          <a:cxnLst/>
          <a:rect l="0" t="0" r="0" b="0"/>
          <a:pathLst/>
        </a:custGeom>
        <a:solidFill>
          <a:schemeClr val="tx2"/>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txDef>
      <a:spPr bwMode="auto">
        <a:noFill/>
        <a:ln w="9525">
          <a:noFill/>
          <a:miter lim="800000"/>
          <a:headEnd/>
          <a:tailEnd/>
        </a:ln>
      </a:spPr>
      <a:bodyPr>
        <a:spAutoFit/>
      </a:bodyPr>
      <a:lstStyle>
        <a:defPPr algn="l">
          <a:defRPr dirty="0" smtClean="0"/>
        </a:defPPr>
      </a:lstStyle>
    </a:txDef>
  </a:objectDefaults>
  <a:extraClrSchemeLst>
    <a:extraClrScheme>
      <a:clrScheme name="Xilinx Template_light 1">
        <a:dk1>
          <a:srgbClr val="000000"/>
        </a:dk1>
        <a:lt1>
          <a:srgbClr val="FFFFFF"/>
        </a:lt1>
        <a:dk2>
          <a:srgbClr val="008CA8"/>
        </a:dk2>
        <a:lt2>
          <a:srgbClr val="EE3424"/>
        </a:lt2>
        <a:accent1>
          <a:srgbClr val="EC891D"/>
        </a:accent1>
        <a:accent2>
          <a:srgbClr val="B20838"/>
        </a:accent2>
        <a:accent3>
          <a:srgbClr val="FFFFFF"/>
        </a:accent3>
        <a:accent4>
          <a:srgbClr val="000000"/>
        </a:accent4>
        <a:accent5>
          <a:srgbClr val="F4C4AB"/>
        </a:accent5>
        <a:accent6>
          <a:srgbClr val="A10632"/>
        </a:accent6>
        <a:hlink>
          <a:srgbClr val="D9DA56"/>
        </a:hlink>
        <a:folHlink>
          <a:srgbClr val="8B8D09"/>
        </a:folHlink>
      </a:clrScheme>
      <a:clrMap bg1="lt1" tx1="dk1" bg2="lt2" tx2="dk2" accent1="accent1" accent2="accent2" accent3="accent3" accent4="accent4" accent5="accent5" accent6="accent6" hlink="hlink" folHlink="folHlink"/>
    </a:extraClrScheme>
    <a:extraClrScheme>
      <a:clrScheme name="Xilinx Template_light 2">
        <a:dk1>
          <a:srgbClr val="EE3423"/>
        </a:dk1>
        <a:lt1>
          <a:srgbClr val="FFFFFF"/>
        </a:lt1>
        <a:dk2>
          <a:srgbClr val="333333"/>
        </a:dk2>
        <a:lt2>
          <a:srgbClr val="008CA8"/>
        </a:lt2>
        <a:accent1>
          <a:srgbClr val="EC891D"/>
        </a:accent1>
        <a:accent2>
          <a:srgbClr val="B20838"/>
        </a:accent2>
        <a:accent3>
          <a:srgbClr val="ADADAD"/>
        </a:accent3>
        <a:accent4>
          <a:srgbClr val="DADADA"/>
        </a:accent4>
        <a:accent5>
          <a:srgbClr val="F4C4AB"/>
        </a:accent5>
        <a:accent6>
          <a:srgbClr val="A10632"/>
        </a:accent6>
        <a:hlink>
          <a:srgbClr val="D9DA56"/>
        </a:hlink>
        <a:folHlink>
          <a:srgbClr val="8B8D09"/>
        </a:folHlink>
      </a:clrScheme>
      <a:clrMap bg1="dk2" tx1="lt1" bg2="dk1" tx2="lt2" accent1="accent1" accent2="accent2" accent3="accent3" accent4="accent4" accent5="accent5" accent6="accent6" hlink="hlink" folHlink="folHlink"/>
    </a:extraClrScheme>
    <a:extraClrScheme>
      <a:clrScheme name="Xilinx Template_light 3">
        <a:dk1>
          <a:srgbClr val="EE3424"/>
        </a:dk1>
        <a:lt1>
          <a:srgbClr val="FFFFFF"/>
        </a:lt1>
        <a:dk2>
          <a:srgbClr val="333333"/>
        </a:dk2>
        <a:lt2>
          <a:srgbClr val="008CA8"/>
        </a:lt2>
        <a:accent1>
          <a:srgbClr val="EC891D"/>
        </a:accent1>
        <a:accent2>
          <a:srgbClr val="B20838"/>
        </a:accent2>
        <a:accent3>
          <a:srgbClr val="ADADAD"/>
        </a:accent3>
        <a:accent4>
          <a:srgbClr val="DADADA"/>
        </a:accent4>
        <a:accent5>
          <a:srgbClr val="F4C4AB"/>
        </a:accent5>
        <a:accent6>
          <a:srgbClr val="A10632"/>
        </a:accent6>
        <a:hlink>
          <a:srgbClr val="D9DA56"/>
        </a:hlink>
        <a:folHlink>
          <a:srgbClr val="8B8D0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17F6AD44C380A4BB6CB1869FF28952A" ma:contentTypeVersion="0" ma:contentTypeDescription="Create a new document." ma:contentTypeScope="" ma:versionID="5413f27fc74e9e8c1e7b538d1b5bad36">
  <xsd:schema xmlns:xsd="http://www.w3.org/2001/XMLSchema" xmlns:xs="http://www.w3.org/2001/XMLSchema" xmlns:p="http://schemas.microsoft.com/office/2006/metadata/properties" xmlns:ns2="D46A7F71-384C-4B0A-B6CB-1869FF28952A" targetNamespace="http://schemas.microsoft.com/office/2006/metadata/properties" ma:root="true" ma:fieldsID="38ece005e4d80e920f96d456d1b02691" ns2:_="">
    <xsd:import namespace="D46A7F71-384C-4B0A-B6CB-1869FF28952A"/>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46A7F71-384C-4B0A-B6CB-1869FF28952A"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Description0 xmlns="D46A7F71-384C-4B0A-B6CB-1869FF28952A">This latest update of the All Programmable template is designed to work with the new Titus document classification tool. Please use this version going forward when using Titus.</Description0>
  </documentManagement>
</p:properties>
</file>

<file path=customXml/itemProps1.xml><?xml version="1.0" encoding="utf-8"?>
<ds:datastoreItem xmlns:ds="http://schemas.openxmlformats.org/officeDocument/2006/customXml" ds:itemID="{64108EF4-C4D6-40E7-B874-C23D23DF633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46A7F71-384C-4B0A-B6CB-1869FF2895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0EBFC54-C7AE-455C-9271-6C115E2357AC}">
  <ds:schemaRefs>
    <ds:schemaRef ds:uri="http://schemas.microsoft.com/sharepoint/v3/contenttype/forms"/>
  </ds:schemaRefs>
</ds:datastoreItem>
</file>

<file path=customXml/itemProps3.xml><?xml version="1.0" encoding="utf-8"?>
<ds:datastoreItem xmlns:ds="http://schemas.openxmlformats.org/officeDocument/2006/customXml" ds:itemID="{0A886E37-D8EC-4D3B-9AA4-97C26A5CAE7C}">
  <ds:schemaRefs>
    <ds:schemaRef ds:uri="http://purl.org/dc/dcmitype/"/>
    <ds:schemaRef ds:uri="D46A7F71-384C-4B0A-B6CB-1869FF28952A"/>
    <ds:schemaRef ds:uri="http://purl.org/dc/elements/1.1/"/>
    <ds:schemaRef ds:uri="http://schemas.microsoft.com/office/2006/documentManagement/types"/>
    <ds:schemaRef ds:uri="http://schemas.microsoft.com/office/2006/metadata/properties"/>
    <ds:schemaRef ds:uri="http://www.w3.org/XML/1998/namespace"/>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7496</TotalTime>
  <Words>9645</Words>
  <Application>Microsoft Macintosh PowerPoint</Application>
  <PresentationFormat>Présentation à l'écran (4:3)</PresentationFormat>
  <Paragraphs>1218</Paragraphs>
  <Slides>54</Slides>
  <Notes>54</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54</vt:i4>
      </vt:variant>
    </vt:vector>
  </HeadingPairs>
  <TitlesOfParts>
    <vt:vector size="60" baseType="lpstr">
      <vt:lpstr>Arial</vt:lpstr>
      <vt:lpstr>Arial</vt:lpstr>
      <vt:lpstr>Courier New</vt:lpstr>
      <vt:lpstr>Source Sans Pro</vt:lpstr>
      <vt:lpstr>Wingdings</vt:lpstr>
      <vt:lpstr>Xilinx_All_Programmable_Template_07-23-12</vt:lpstr>
      <vt:lpstr>SEU Mitigation Techniques for SRAM based FPGAs</vt:lpstr>
      <vt:lpstr>Some Aviation History</vt:lpstr>
      <vt:lpstr>Some Xilinx SEU History</vt:lpstr>
      <vt:lpstr>Over 17 Years of ‘Rosetta’ and Beam Testing</vt:lpstr>
      <vt:lpstr>Xilinx SEU; Past, Present and Future</vt:lpstr>
      <vt:lpstr>Which is Safer?</vt:lpstr>
      <vt:lpstr>The Weakest Link!</vt:lpstr>
      <vt:lpstr>Risk Assessment – Whole Device</vt:lpstr>
      <vt:lpstr>Risk Assessment – Resources Actually Used</vt:lpstr>
      <vt:lpstr>Risk Assessment – Scaling for Susceptibility</vt:lpstr>
      <vt:lpstr>Risk Assessment – Comparing Different ‘Engines’</vt:lpstr>
      <vt:lpstr>Risk Assessment – Comparing Different ‘Engines’</vt:lpstr>
      <vt:lpstr>Risk Assessment – Comparing Different ‘Engines’</vt:lpstr>
      <vt:lpstr>What effects do upsets actually have?</vt:lpstr>
      <vt:lpstr>What effects do upsets actually have?</vt:lpstr>
      <vt:lpstr>What effects do upsets actually have?</vt:lpstr>
      <vt:lpstr>What effects do upsets actually have?</vt:lpstr>
      <vt:lpstr>What Happens to ‘X’.....</vt:lpstr>
      <vt:lpstr>What Happens to ‘X’.....</vt:lpstr>
      <vt:lpstr>What Happens to ‘X’.....</vt:lpstr>
      <vt:lpstr>What Happens to ‘X’.....</vt:lpstr>
      <vt:lpstr>What Happens to ‘X’.....</vt:lpstr>
      <vt:lpstr>Detecting and Correcting Errors Quickly </vt:lpstr>
      <vt:lpstr>When ECC is not enough!</vt:lpstr>
      <vt:lpstr>When ECC is not enough!</vt:lpstr>
      <vt:lpstr>Aviate, Navigate, Communicate</vt:lpstr>
      <vt:lpstr>Training and Simulation</vt:lpstr>
      <vt:lpstr>Observe What Happens &amp; What Actions Are Needed</vt:lpstr>
      <vt:lpstr>Yes, But Two Engines Are Still Better Than One</vt:lpstr>
      <vt:lpstr>Yes, But Two Engines Are Still Better Than One</vt:lpstr>
      <vt:lpstr>Yes, But Two Engines Are Still Better Than One</vt:lpstr>
      <vt:lpstr>Yes, But Two Engines Are Still Better Than One</vt:lpstr>
      <vt:lpstr>Yes, But Two Engines Are Still Better Than One</vt:lpstr>
      <vt:lpstr>Yes, But Two Engines Are Still Better Than One</vt:lpstr>
      <vt:lpstr>Yes, But Two Engines Are Still Better Than One</vt:lpstr>
      <vt:lpstr>Yes, But Two Engines Are Still Better Than One</vt:lpstr>
      <vt:lpstr>Two Engines Are NOT The Whole Answer!</vt:lpstr>
      <vt:lpstr>Only One Engine</vt:lpstr>
      <vt:lpstr>Only One Engine</vt:lpstr>
      <vt:lpstr>Only One Engine</vt:lpstr>
      <vt:lpstr>Only One Engine</vt:lpstr>
      <vt:lpstr>Upsets in ‘Data’ Flip-Flops</vt:lpstr>
      <vt:lpstr>Upsets in ‘Data’ RAM</vt:lpstr>
      <vt:lpstr>Upsets in Configuration</vt:lpstr>
      <vt:lpstr>Categorisation of Configuration Upsets</vt:lpstr>
      <vt:lpstr>Mitigation Of Configuration Upsets</vt:lpstr>
      <vt:lpstr>Configuration Upsets: Do (almost) Nothing?</vt:lpstr>
      <vt:lpstr>Configuration Upsets: Do (almost) Nothing?</vt:lpstr>
      <vt:lpstr>Configuration Upsets: Do (almost) Nothing?</vt:lpstr>
      <vt:lpstr>Configuration Upsets: Error Classification</vt:lpstr>
      <vt:lpstr>Configuration Upsets: Error Classification</vt:lpstr>
      <vt:lpstr>Configuration Upsets: Local Reset</vt:lpstr>
      <vt:lpstr>What Did The Space Program Ever Do For Me?</vt:lpstr>
      <vt:lpstr>The ‘Game’ has changed…</vt:lpstr>
    </vt:vector>
  </TitlesOfParts>
  <Company>Xilinx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Xilinx All Programmable PowerPoint Template</dc:title>
  <dc:creator>Xilinx</dc:creator>
  <cp:keywords>Public</cp:keywords>
  <cp:lastModifiedBy>Evelyne Dho</cp:lastModifiedBy>
  <cp:revision>649</cp:revision>
  <dcterms:created xsi:type="dcterms:W3CDTF">2012-08-01T20:00:11Z</dcterms:created>
  <dcterms:modified xsi:type="dcterms:W3CDTF">2015-09-30T15:15:57Z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0x010100717F6AD44C380A4BB6CB1869FF28952A</vt:lpwstr>
  </property>
  <property fmtid="{D5CDD505-2E9C-101B-9397-08002B2CF9AE}" pid="3" name="TitusGUID">
    <vt:lpwstr>45c3dcd5-b1c2-41dc-b60a-b79a7d409966</vt:lpwstr>
  </property>
  <property fmtid="{D5CDD505-2E9C-101B-9397-08002B2CF9AE}" pid="4" name="TITUSCustom1">
    <vt:lpwstr>1</vt:lpwstr>
  </property>
  <property fmtid="{D5CDD505-2E9C-101B-9397-08002B2CF9AE}" pid="5" name="XilinxClassification">
    <vt:lpwstr>Public</vt:lpwstr>
  </property>
  <property fmtid="{D5CDD505-2E9C-101B-9397-08002B2CF9AE}" pid="6" name="XilinxVisual Markings">
    <vt:lpwstr>Yes</vt:lpwstr>
  </property>
  <property fmtid="{D5CDD505-2E9C-101B-9397-08002B2CF9AE}" pid="7" name="XilinxPublication Year">
    <vt:lpwstr>2013-2015</vt:lpwstr>
  </property>
  <property fmtid="{D5CDD505-2E9C-101B-9397-08002B2CF9AE}" pid="8" name="XilinxRemoveLegacyFooters">
    <vt:lpwstr>Yes</vt:lpwstr>
  </property>
</Properties>
</file>