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11" d="100"/>
          <a:sy n="111" d="100"/>
        </p:scale>
        <p:origin x="-1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967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13384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6779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r>
              <a:rPr lang="en-US">
                <a:solidFill>
                  <a:srgbClr val="0C377B"/>
                </a:solidFill>
                <a:latin typeface="Arial"/>
              </a:rPr>
              <a:t>8-1-2013</a:t>
            </a:r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/>
          <a:lstStyle/>
          <a:p>
            <a:pPr defTabSz="914400"/>
            <a:r>
              <a:rPr lang="en-US">
                <a:solidFill>
                  <a:srgbClr val="0C377B"/>
                </a:solidFill>
                <a:latin typeface="Arial"/>
              </a:rPr>
              <a:t>Evian Summary</a:t>
            </a:r>
            <a:endParaRPr lang="en-US">
              <a:solidFill>
                <a:srgbClr val="0C377B"/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1787A23F-BAF2-40F7-981E-A4E481A32A38}" type="slidenum">
              <a:rPr lang="en-US">
                <a:solidFill>
                  <a:srgbClr val="0C377B"/>
                </a:solidFill>
                <a:latin typeface="Arial"/>
              </a:rPr>
              <a:pPr defTabSz="914400"/>
              <a:t>‹#›</a:t>
            </a:fld>
            <a:endParaRPr lang="en-US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84270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91264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6858000" y="63373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/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5840" y="6165304"/>
            <a:ext cx="50802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sz="1000" dirty="0">
                <a:solidFill>
                  <a:srgbClr val="FFFFFF"/>
                </a:solidFill>
                <a:latin typeface="Arial"/>
              </a:rPr>
              <a:t>LHC schedule : 1st beam </a:t>
            </a:r>
          </a:p>
          <a:p>
            <a:pPr defTabSz="914400"/>
            <a:r>
              <a:rPr lang="en-GB" sz="1000" dirty="0">
                <a:solidFill>
                  <a:srgbClr val="FFFFFF"/>
                </a:solidFill>
                <a:latin typeface="Arial"/>
              </a:rPr>
              <a:t>LHC schedule 2015 </a:t>
            </a:r>
          </a:p>
          <a:p>
            <a:pPr defTabSz="914400"/>
            <a:r>
              <a:rPr lang="en-GB" sz="1000" dirty="0" err="1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000" dirty="0">
                <a:solidFill>
                  <a:srgbClr val="FFFFFF"/>
                </a:solidFill>
                <a:latin typeface="Arial"/>
              </a:rPr>
              <a:t> Bordry</a:t>
            </a:r>
          </a:p>
          <a:p>
            <a:pPr defTabSz="914400"/>
            <a:r>
              <a:rPr lang="en-GB" sz="1000" dirty="0">
                <a:solidFill>
                  <a:srgbClr val="FFFFFF"/>
                </a:solidFill>
                <a:latin typeface="Arial"/>
              </a:rPr>
              <a:t>9th February 2015</a:t>
            </a:r>
          </a:p>
        </p:txBody>
      </p:sp>
    </p:spTree>
    <p:extLst>
      <p:ext uri="{BB962C8B-B14F-4D97-AF65-F5344CB8AC3E}">
        <p14:creationId xmlns:p14="http://schemas.microsoft.com/office/powerpoint/2010/main" val="3780237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87" y="699319"/>
            <a:ext cx="9008722" cy="510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67544" y="188640"/>
            <a:ext cx="8291264" cy="59241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914400"/>
            <a:r>
              <a:rPr lang="en-US" sz="3200" dirty="0" smtClean="0">
                <a:solidFill>
                  <a:srgbClr val="FFFFFF"/>
                </a:solidFill>
                <a:latin typeface="Arial"/>
              </a:rPr>
              <a:t>LHC: </a:t>
            </a:r>
            <a:r>
              <a:rPr lang="en-GB" sz="3200" dirty="0">
                <a:solidFill>
                  <a:srgbClr val="FFFFFF"/>
                </a:solidFill>
                <a:latin typeface="Arial"/>
              </a:rPr>
              <a:t>Getting ready for run </a:t>
            </a:r>
            <a:r>
              <a:rPr lang="en-GB" sz="3200" dirty="0" smtClean="0">
                <a:solidFill>
                  <a:srgbClr val="FFFFFF"/>
                </a:solidFill>
                <a:latin typeface="Arial"/>
              </a:rPr>
              <a:t>2 !</a:t>
            </a:r>
            <a:endParaRPr lang="en-US" sz="32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" name="Up Arrow 1"/>
          <p:cNvSpPr/>
          <p:nvPr/>
        </p:nvSpPr>
        <p:spPr>
          <a:xfrm>
            <a:off x="4676434" y="1628800"/>
            <a:ext cx="360040" cy="505135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fr-FR">
              <a:solidFill>
                <a:srgbClr val="0C377B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3888" y="5733256"/>
            <a:ext cx="4896544" cy="92333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190500" indent="-19050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FFFF"/>
                </a:solidFill>
                <a:latin typeface="Arial"/>
              </a:rPr>
              <a:t>8 weeks beam commissioning</a:t>
            </a:r>
          </a:p>
          <a:p>
            <a:pPr marL="190500" indent="-190500" defTabSz="91440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FFFFFF"/>
                </a:solidFill>
                <a:latin typeface="Arial"/>
              </a:rPr>
              <a:t>LHCf</a:t>
            </a:r>
            <a:r>
              <a:rPr lang="en-GB" dirty="0">
                <a:solidFill>
                  <a:srgbClr val="FFFFFF"/>
                </a:solidFill>
                <a:latin typeface="Arial"/>
              </a:rPr>
              <a:t> and </a:t>
            </a:r>
            <a:r>
              <a:rPr lang="en-GB" dirty="0" err="1">
                <a:solidFill>
                  <a:srgbClr val="FFFFFF"/>
                </a:solidFill>
                <a:latin typeface="Arial"/>
              </a:rPr>
              <a:t>VdM</a:t>
            </a:r>
            <a:r>
              <a:rPr lang="en-GB" dirty="0">
                <a:solidFill>
                  <a:srgbClr val="FFFFFF"/>
                </a:solidFill>
                <a:latin typeface="Arial"/>
              </a:rPr>
              <a:t> (</a:t>
            </a:r>
            <a:r>
              <a:rPr lang="en-GB" dirty="0">
                <a:solidFill>
                  <a:srgbClr val="FFFFFF"/>
                </a:solidFill>
                <a:latin typeface="Symbol" panose="05050102010706020507" pitchFamily="18" charset="2"/>
              </a:rPr>
              <a:t>b</a:t>
            </a:r>
            <a:r>
              <a:rPr lang="en-GB" dirty="0">
                <a:solidFill>
                  <a:srgbClr val="FFFFFF"/>
                </a:solidFill>
                <a:latin typeface="Arial"/>
              </a:rPr>
              <a:t>* = 19m) just before TS1</a:t>
            </a:r>
          </a:p>
          <a:p>
            <a:pPr marL="190500" indent="-19050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FFFFFF"/>
                </a:solidFill>
                <a:latin typeface="Arial"/>
              </a:rPr>
              <a:t>TS1 shifted by a week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23471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788" y="476672"/>
            <a:ext cx="8734425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35896" y="5517232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4 day floating MD removed</a:t>
            </a:r>
          </a:p>
          <a:p>
            <a:pPr marL="285750" indent="-285750" defTabSz="9144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0C377B"/>
                </a:solidFill>
                <a:latin typeface="Arial"/>
              </a:rPr>
              <a:t>Otherwise as was</a:t>
            </a:r>
            <a:endParaRPr lang="en-GB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07717" y="6400800"/>
            <a:ext cx="4250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>
                <a:solidFill>
                  <a:srgbClr val="FFFFFF"/>
                </a:solidFill>
                <a:latin typeface="Arial"/>
              </a:rPr>
              <a:t>Courtesy </a:t>
            </a:r>
            <a:r>
              <a:rPr lang="en-GB" dirty="0">
                <a:solidFill>
                  <a:srgbClr val="FFFFFF"/>
                </a:solidFill>
                <a:latin typeface="Arial"/>
              </a:rPr>
              <a:t>Mike Lamont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27843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7706779"/>
              </p:ext>
            </p:extLst>
          </p:nvPr>
        </p:nvGraphicFramePr>
        <p:xfrm>
          <a:off x="251520" y="620688"/>
          <a:ext cx="8077200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98782"/>
                <a:gridCol w="187841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Phase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Days</a:t>
                      </a:r>
                      <a:endParaRPr lang="en-US" sz="18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Initial Commissioning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Scrubbing (for 50 and 25 ns)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23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Early </a:t>
                      </a:r>
                      <a:r>
                        <a:rPr lang="en-US" sz="1800" dirty="0" err="1" smtClean="0"/>
                        <a:t>LHCf</a:t>
                      </a:r>
                      <a:r>
                        <a:rPr lang="en-US" sz="1800" dirty="0" smtClean="0"/>
                        <a:t>/VdM1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Proton physics</a:t>
                      </a:r>
                      <a:r>
                        <a:rPr lang="en-US" sz="1800" b="1" baseline="0" dirty="0" smtClean="0">
                          <a:solidFill>
                            <a:srgbClr val="008000"/>
                          </a:solidFill>
                        </a:rPr>
                        <a:t> 50 ns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baseline="0" dirty="0" smtClean="0">
                          <a:solidFill>
                            <a:srgbClr val="008000"/>
                          </a:solidFill>
                        </a:rPr>
                        <a:t>9 + 19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Proton physics</a:t>
                      </a:r>
                      <a:r>
                        <a:rPr lang="en-US" sz="1800" b="1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25 ns – phase 1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30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Change in beta*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5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Proton physics phase 2 </a:t>
                      </a:r>
                      <a:r>
                        <a:rPr lang="en-US" sz="1800" b="1" baseline="0" dirty="0" smtClean="0">
                          <a:solidFill>
                            <a:srgbClr val="008000"/>
                          </a:solidFill>
                        </a:rPr>
                        <a:t>(including ramp-up)</a:t>
                      </a:r>
                      <a:endParaRPr lang="en-US" sz="1800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008000"/>
                          </a:solidFill>
                        </a:rPr>
                        <a:t>48</a:t>
                      </a:r>
                      <a:endParaRPr lang="en-US" sz="1800" b="1" dirty="0">
                        <a:solidFill>
                          <a:srgbClr val="008000"/>
                        </a:solidFill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Special physics</a:t>
                      </a:r>
                      <a:r>
                        <a:rPr lang="en-US" sz="1800" baseline="0" dirty="0" smtClean="0"/>
                        <a:t> runs (</a:t>
                      </a:r>
                      <a:r>
                        <a:rPr lang="en-US" sz="1800" dirty="0" smtClean="0"/>
                        <a:t>TOTEM/VdM2) </a:t>
                      </a:r>
                      <a:br>
                        <a:rPr lang="en-US" sz="1800" dirty="0" smtClean="0"/>
                      </a:br>
                      <a:r>
                        <a:rPr lang="en-US" sz="1800" baseline="0" dirty="0" smtClean="0"/>
                        <a:t>Intermediate energy run - to be scheduled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 </a:t>
                      </a:r>
                      <a:endParaRPr lang="en-US" sz="1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MD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Technical stops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15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Technical stop recovery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Ion setup/Ion</a:t>
                      </a:r>
                      <a:r>
                        <a:rPr lang="en-US" sz="1800" baseline="0" dirty="0" smtClean="0"/>
                        <a:t> run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  + 24</a:t>
                      </a:r>
                      <a:endParaRPr lang="en-US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rgbClr val="FF0000"/>
                          </a:solidFill>
                        </a:rPr>
                        <a:t>266</a:t>
                      </a:r>
                      <a:r>
                        <a:rPr lang="en-US" sz="1800" b="1" baseline="0" dirty="0" smtClean="0">
                          <a:solidFill>
                            <a:srgbClr val="FF0000"/>
                          </a:solidFill>
                        </a:rPr>
                        <a:t> (38 weeks)</a:t>
                      </a:r>
                      <a:endParaRPr lang="en-US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516665" y="4259448"/>
            <a:ext cx="4828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fr-FR" sz="2000" b="1" dirty="0">
                <a:solidFill>
                  <a:srgbClr val="0C377B"/>
                </a:solidFill>
                <a:latin typeface="Arial"/>
              </a:rPr>
              <a:t>- 4</a:t>
            </a:r>
            <a:endParaRPr lang="fr-FR" sz="2000" b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88424" y="3212976"/>
            <a:ext cx="625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fr-FR" sz="2000" b="1" dirty="0">
                <a:solidFill>
                  <a:srgbClr val="0C377B"/>
                </a:solidFill>
                <a:latin typeface="Arial"/>
              </a:rPr>
              <a:t>- 10</a:t>
            </a:r>
            <a:endParaRPr lang="fr-FR" sz="2000" b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58219" y="87015"/>
            <a:ext cx="4483920" cy="4616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defTabSz="914400"/>
            <a:r>
              <a:rPr lang="en-US" sz="2400" dirty="0">
                <a:solidFill>
                  <a:srgbClr val="FFFFFF"/>
                </a:solidFill>
                <a:latin typeface="Arial"/>
              </a:rPr>
              <a:t>LHC schedule 2015 </a:t>
            </a:r>
            <a:r>
              <a:rPr lang="en-US" sz="2400" dirty="0">
                <a:solidFill>
                  <a:srgbClr val="FFFFFF"/>
                </a:solidFill>
                <a:latin typeface="Arial"/>
              </a:rPr>
              <a:t>version 1.1</a:t>
            </a:r>
            <a:endParaRPr lang="fr-FR" sz="2400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07717" y="6400800"/>
            <a:ext cx="4250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>
                <a:solidFill>
                  <a:srgbClr val="FFFFFF"/>
                </a:solidFill>
                <a:latin typeface="Arial"/>
              </a:rPr>
              <a:t>Courtesy </a:t>
            </a:r>
            <a:r>
              <a:rPr lang="en-GB" dirty="0">
                <a:solidFill>
                  <a:srgbClr val="FFFFFF"/>
                </a:solidFill>
                <a:latin typeface="Arial"/>
              </a:rPr>
              <a:t>Mike Lamont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9356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</Words>
  <Application>Microsoft Macintosh PowerPoint</Application>
  <PresentationFormat>On-screen Show (4:3)</PresentationFormat>
  <Paragraphs>39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FC5643-CERN3027 - Scale of contributions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Bird</dc:creator>
  <cp:lastModifiedBy>Ian Bird</cp:lastModifiedBy>
  <cp:revision>1</cp:revision>
  <dcterms:created xsi:type="dcterms:W3CDTF">2015-02-16T13:48:58Z</dcterms:created>
  <dcterms:modified xsi:type="dcterms:W3CDTF">2015-02-16T13:49:31Z</dcterms:modified>
</cp:coreProperties>
</file>