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82" r:id="rId2"/>
  </p:sldMasterIdLst>
  <p:notesMasterIdLst>
    <p:notesMasterId r:id="rId12"/>
  </p:notesMasterIdLst>
  <p:sldIdLst>
    <p:sldId id="256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10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C27D29-41AF-4E1F-9D93-0B9F10EC286E}" type="datetimeFigureOut">
              <a:rPr lang="en-GB" smtClean="0"/>
              <a:t>16/03/2015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055746-54BF-4A5A-A559-BD535EB8EA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709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055746-54BF-4A5A-A559-BD535EB8EA2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45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814B49C-2696-430D-A92D-13447862ABCF}" type="datetime1">
              <a:rPr lang="en-GB" smtClean="0"/>
              <a:t>16/03/2015</a:t>
            </a:fld>
            <a:endParaRPr lang="en-GB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22" name="Group 21"/>
          <p:cNvGrpSpPr/>
          <p:nvPr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607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FFCC86D7-3FBE-4356-B28B-51ECC48E509B}" type="datetime1">
              <a:rPr lang="en-GB" smtClean="0"/>
              <a:t>16/03/2015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228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Click to edit Master text styles</a:t>
            </a:r>
          </a:p>
          <a:p>
            <a:pPr marL="342900" lvl="1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Second level</a:t>
            </a:r>
          </a:p>
          <a:p>
            <a:pPr marL="342900" lvl="2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Third level</a:t>
            </a:r>
          </a:p>
          <a:p>
            <a:pPr marL="342900" lvl="3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Fourth level</a:t>
            </a:r>
          </a:p>
          <a:p>
            <a:pPr marL="342900" lvl="4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33ACE2AC-7B2E-4145-BD49-9DE05F7B12F1}" type="datetime1">
              <a:rPr lang="en-GB" smtClean="0"/>
              <a:t>16/03/2015</a:t>
            </a:fld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826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47716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4AF50FBD-EEF0-45A4-9A53-29FB129D2DD3}" type="datetime1">
              <a:rPr lang="en-GB" smtClean="0"/>
              <a:t>16/03/2015</a:t>
            </a:fld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158223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90995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209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  <p:grpSp>
        <p:nvGrpSpPr>
          <p:cNvPr id="17" name="Group 16"/>
          <p:cNvGrpSpPr/>
          <p:nvPr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58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CD13DE-A2CC-4FB2-9C4D-68DE80969DE9}" type="datetime1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1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ACD4E-CF57-428A-AB70-959E8EF8432B}" type="datetime1">
              <a:rPr lang="en-GB" smtClean="0"/>
              <a:t>16/03/2015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13D81-8313-407B-9917-76B436FE8AC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001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1E4E8-F55A-4E1A-8A12-CF7297902139}" type="datetime1">
              <a:rPr lang="en-GB" smtClean="0"/>
              <a:t>16/03/2015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014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CritSvc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357668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WLCG critical services update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4001419" cy="609600"/>
          </a:xfrm>
        </p:spPr>
        <p:txBody>
          <a:bodyPr>
            <a:normAutofit/>
          </a:bodyPr>
          <a:lstStyle/>
          <a:p>
            <a:r>
              <a:rPr lang="en-GB" u="sng" dirty="0" smtClean="0"/>
              <a:t>Maria Dimou</a:t>
            </a:r>
            <a:r>
              <a:rPr lang="en-GB" dirty="0" smtClean="0"/>
              <a:t>, Andrea Sciabà</a:t>
            </a:r>
          </a:p>
          <a:p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tabLst>
                <a:tab pos="0" algn="l"/>
              </a:tabLst>
            </a:pPr>
            <a:r>
              <a:rPr lang="en-GB" dirty="0"/>
              <a:t>WLCG Management board </a:t>
            </a:r>
            <a:r>
              <a:rPr lang="en-GB" dirty="0" smtClean="0"/>
              <a:t>meeting,</a:t>
            </a:r>
          </a:p>
          <a:p>
            <a:pPr marL="0" indent="0">
              <a:tabLst>
                <a:tab pos="0" algn="l"/>
              </a:tabLst>
            </a:pPr>
            <a:r>
              <a:rPr lang="en-GB" dirty="0" smtClean="0"/>
              <a:t>March </a:t>
            </a:r>
            <a:r>
              <a:rPr lang="en-GB" dirty="0"/>
              <a:t>17, 2015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0946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WLCG maintains a list of Tier-0 services used by the experiments, rated by impact and urgency</a:t>
            </a:r>
          </a:p>
          <a:p>
            <a:pPr lvl="1"/>
            <a:r>
              <a:rPr lang="en-GB" b="1" dirty="0" smtClean="0"/>
              <a:t>Impact</a:t>
            </a:r>
            <a:r>
              <a:rPr lang="en-GB" dirty="0" smtClean="0"/>
              <a:t>: “damage” made by a service unavailability to </a:t>
            </a:r>
            <a:r>
              <a:rPr lang="en-GB" b="1" dirty="0" smtClean="0"/>
              <a:t>operations</a:t>
            </a:r>
            <a:r>
              <a:rPr lang="en-GB" dirty="0" smtClean="0"/>
              <a:t> or to </a:t>
            </a:r>
            <a:r>
              <a:rPr lang="en-GB" b="1" dirty="0" smtClean="0"/>
              <a:t>people</a:t>
            </a:r>
          </a:p>
          <a:p>
            <a:pPr lvl="1"/>
            <a:r>
              <a:rPr lang="en-GB" b="1" dirty="0" smtClean="0"/>
              <a:t>Urgency: </a:t>
            </a:r>
            <a:r>
              <a:rPr lang="en-GB" dirty="0" smtClean="0"/>
              <a:t>delay after which the full impact is reached</a:t>
            </a:r>
          </a:p>
          <a:p>
            <a:pPr lvl="1"/>
            <a:r>
              <a:rPr lang="en-GB" dirty="0" smtClean="0"/>
              <a:t>Rated in a scale from 1 to 10, where each number has a specific meaning</a:t>
            </a:r>
          </a:p>
          <a:p>
            <a:pPr lvl="1"/>
            <a:r>
              <a:rPr lang="en-GB" dirty="0"/>
              <a:t>Full details at </a:t>
            </a:r>
            <a:r>
              <a:rPr lang="en-GB" sz="2600" dirty="0">
                <a:hlinkClick r:id="rId2"/>
              </a:rPr>
              <a:t>https://twiki.cern.ch/twiki/bin/view/LCG/WLCGCritSvc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535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Criticality update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370654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/>
              <a:t>Information used by the Tier-0 to understand </a:t>
            </a:r>
            <a:r>
              <a:rPr lang="en-GB" u="sng" dirty="0" smtClean="0"/>
              <a:t>how important each service is </a:t>
            </a:r>
            <a:r>
              <a:rPr lang="en-GB" dirty="0" smtClean="0"/>
              <a:t>for each experiment and </a:t>
            </a:r>
            <a:r>
              <a:rPr lang="en-GB" b="1" dirty="0" smtClean="0"/>
              <a:t>prioritise</a:t>
            </a:r>
            <a:r>
              <a:rPr lang="en-GB" dirty="0" smtClean="0"/>
              <a:t> them accordingly</a:t>
            </a:r>
          </a:p>
          <a:p>
            <a:r>
              <a:rPr lang="en-GB" dirty="0" smtClean="0"/>
              <a:t>A new update was required before </a:t>
            </a:r>
            <a:r>
              <a:rPr lang="en-GB" b="1" dirty="0" smtClean="0"/>
              <a:t>Run2</a:t>
            </a:r>
            <a:r>
              <a:rPr lang="en-GB" dirty="0" smtClean="0"/>
              <a:t> starts</a:t>
            </a:r>
          </a:p>
          <a:p>
            <a:r>
              <a:rPr lang="en-GB" dirty="0" smtClean="0"/>
              <a:t>Experiments sent their updates and they have been discussed with the Tier-0 in a dedicated meeting</a:t>
            </a:r>
          </a:p>
          <a:p>
            <a:pPr lvl="1"/>
            <a:r>
              <a:rPr lang="en-GB" dirty="0" smtClean="0"/>
              <a:t>Agenda </a:t>
            </a:r>
            <a:r>
              <a:rPr lang="en-GB" dirty="0"/>
              <a:t>and minutes at </a:t>
            </a:r>
            <a:r>
              <a:rPr lang="en-GB" dirty="0">
                <a:hlinkClick r:id="rId2"/>
              </a:rPr>
              <a:t>http://indico.cern.ch/event/357668/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5245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Experiment services should run behind load-balanced aliases </a:t>
            </a:r>
            <a:r>
              <a:rPr lang="en-GB" u="sng" dirty="0" smtClean="0"/>
              <a:t>whenever possible</a:t>
            </a:r>
          </a:p>
          <a:p>
            <a:pPr lvl="1"/>
            <a:r>
              <a:rPr lang="en-GB" dirty="0" smtClean="0"/>
              <a:t>The Tier-0 will provide assistance</a:t>
            </a:r>
          </a:p>
          <a:p>
            <a:pPr lvl="1"/>
            <a:r>
              <a:rPr lang="en-GB" dirty="0" smtClean="0"/>
              <a:t>It should be seen as a long term project</a:t>
            </a:r>
          </a:p>
          <a:p>
            <a:r>
              <a:rPr lang="en-GB" dirty="0" smtClean="0"/>
              <a:t>Configuration management services (Puppet, etc.) </a:t>
            </a:r>
            <a:r>
              <a:rPr lang="en-GB" dirty="0" smtClean="0"/>
              <a:t>have defined </a:t>
            </a:r>
            <a:r>
              <a:rPr lang="en-GB" dirty="0" smtClean="0"/>
              <a:t>a business continuity </a:t>
            </a:r>
            <a:r>
              <a:rPr lang="en-GB" dirty="0" smtClean="0"/>
              <a:t>plan which will be rolled out in the next months</a:t>
            </a:r>
            <a:endParaRPr lang="en-GB" dirty="0" smtClean="0"/>
          </a:p>
          <a:p>
            <a:r>
              <a:rPr lang="en-GB" dirty="0" smtClean="0"/>
              <a:t>Experiments can raise ALARM tickets </a:t>
            </a:r>
            <a:r>
              <a:rPr lang="en-GB" u="sng" dirty="0" smtClean="0"/>
              <a:t>when they think it is appropriate </a:t>
            </a:r>
            <a:r>
              <a:rPr lang="en-GB" dirty="0" smtClean="0"/>
              <a:t>independently of urgency/impact ratings</a:t>
            </a:r>
          </a:p>
          <a:p>
            <a:pPr lvl="1"/>
            <a:r>
              <a:rPr lang="en-GB" dirty="0" smtClean="0"/>
              <a:t>Almost no misuse in the past</a:t>
            </a:r>
          </a:p>
          <a:p>
            <a:r>
              <a:rPr lang="en-GB" dirty="0" smtClean="0"/>
              <a:t>Most IT services are on “best effort” (not really an issue)</a:t>
            </a:r>
          </a:p>
          <a:p>
            <a:r>
              <a:rPr lang="en-GB" dirty="0" smtClean="0"/>
              <a:t>Tier-0 plans to produce SIRs after each ALARM</a:t>
            </a:r>
          </a:p>
          <a:p>
            <a:pPr lvl="1"/>
            <a:r>
              <a:rPr lang="en-GB" dirty="0" smtClean="0"/>
              <a:t>Considered useful to have a “post-mortem”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79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Databases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Oracle was the only service with </a:t>
            </a:r>
            <a:r>
              <a:rPr lang="en-GB" u="sng" dirty="0" smtClean="0"/>
              <a:t>piquet</a:t>
            </a:r>
            <a:r>
              <a:rPr lang="en-GB" dirty="0" smtClean="0"/>
              <a:t> support during Run1 data taking in addition to IT </a:t>
            </a:r>
            <a:r>
              <a:rPr lang="en-GB" dirty="0" err="1" smtClean="0"/>
              <a:t>sysadmin</a:t>
            </a:r>
            <a:r>
              <a:rPr lang="en-GB" dirty="0" smtClean="0"/>
              <a:t> team</a:t>
            </a:r>
          </a:p>
          <a:p>
            <a:r>
              <a:rPr lang="en-GB" dirty="0" smtClean="0"/>
              <a:t>For Run2, following discussion with the LHC experiments:</a:t>
            </a:r>
          </a:p>
          <a:p>
            <a:pPr lvl="1"/>
            <a:r>
              <a:rPr lang="en-GB" dirty="0" smtClean="0"/>
              <a:t>Oracle </a:t>
            </a:r>
            <a:r>
              <a:rPr lang="en-GB" dirty="0"/>
              <a:t>p</a:t>
            </a:r>
            <a:r>
              <a:rPr lang="en-GB" dirty="0" smtClean="0"/>
              <a:t>iquet support will start mid May 2015 (and be re-evaluated after one year)</a:t>
            </a:r>
          </a:p>
          <a:p>
            <a:pPr lvl="1"/>
            <a:r>
              <a:rPr lang="en-GB" dirty="0" smtClean="0"/>
              <a:t>DB-on-demand services have grown from being “nice to have” to being essential to both experiment and Grid services</a:t>
            </a:r>
          </a:p>
          <a:p>
            <a:pPr lvl="2"/>
            <a:r>
              <a:rPr lang="en-GB" dirty="0" smtClean="0"/>
              <a:t>Service being improved in the management interface and monitoring (</a:t>
            </a:r>
            <a:r>
              <a:rPr lang="en-GB" dirty="0" err="1" smtClean="0"/>
              <a:t>AppDynamics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A best effort SLA will be provided for a number of critical databases (not before mid </a:t>
            </a:r>
            <a:r>
              <a:rPr lang="en-GB" smtClean="0"/>
              <a:t>2015)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792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changes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253851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 smtClean="0"/>
              <a:t>gLiteWMS</a:t>
            </a:r>
            <a:r>
              <a:rPr lang="en-GB" dirty="0" smtClean="0"/>
              <a:t> </a:t>
            </a:r>
            <a:r>
              <a:rPr lang="en-GB" dirty="0" smtClean="0"/>
              <a:t>decommissioned, and LFC for </a:t>
            </a:r>
            <a:r>
              <a:rPr lang="en-GB" dirty="0" err="1" smtClean="0"/>
              <a:t>LHCb</a:t>
            </a:r>
            <a:r>
              <a:rPr lang="en-GB" dirty="0" smtClean="0"/>
              <a:t> will be once the green light is given (expected in two months from now)</a:t>
            </a:r>
            <a:endParaRPr lang="en-GB" dirty="0" smtClean="0"/>
          </a:p>
          <a:p>
            <a:r>
              <a:rPr lang="en-GB" dirty="0" smtClean="0"/>
              <a:t>Savannah and CVS </a:t>
            </a:r>
            <a:r>
              <a:rPr lang="en-GB" u="sng" dirty="0" smtClean="0"/>
              <a:t>replaced</a:t>
            </a:r>
            <a:r>
              <a:rPr lang="en-GB" dirty="0" smtClean="0"/>
              <a:t> by JIRA, GIT and SVN</a:t>
            </a:r>
          </a:p>
          <a:p>
            <a:r>
              <a:rPr lang="en-GB" dirty="0" smtClean="0"/>
              <a:t>The </a:t>
            </a:r>
            <a:r>
              <a:rPr lang="en-GB" u="sng" dirty="0" smtClean="0"/>
              <a:t>Agile Infrastructure </a:t>
            </a:r>
            <a:r>
              <a:rPr lang="en-GB" dirty="0" smtClean="0"/>
              <a:t>services are introduced and supersede the old “VO box” service</a:t>
            </a:r>
          </a:p>
          <a:p>
            <a:r>
              <a:rPr lang="en-GB" dirty="0" smtClean="0"/>
              <a:t>The Castor disk-only endpoints have been replaced by </a:t>
            </a:r>
            <a:r>
              <a:rPr lang="en-GB" u="sng" dirty="0" smtClean="0"/>
              <a:t>EOS</a:t>
            </a:r>
          </a:p>
          <a:p>
            <a:r>
              <a:rPr lang="en-GB" u="sng" dirty="0" smtClean="0"/>
              <a:t>CVMFS is now critical </a:t>
            </a:r>
            <a:r>
              <a:rPr lang="en-GB" dirty="0" smtClean="0"/>
              <a:t>for everybody</a:t>
            </a:r>
          </a:p>
          <a:p>
            <a:pPr lvl="1"/>
            <a:r>
              <a:rPr lang="en-GB" dirty="0" smtClean="0"/>
              <a:t>Release nodes implicitly “included” in the Stratum0</a:t>
            </a:r>
          </a:p>
          <a:p>
            <a:pPr lvl="1"/>
            <a:r>
              <a:rPr lang="en-GB" dirty="0" smtClean="0"/>
              <a:t>Stratum1 not very critical as it is distributed</a:t>
            </a:r>
          </a:p>
          <a:p>
            <a:r>
              <a:rPr lang="en-GB" dirty="0"/>
              <a:t>Added </a:t>
            </a:r>
            <a:r>
              <a:rPr lang="en-GB" u="sng" dirty="0" smtClean="0"/>
              <a:t>Xrootd redirectors </a:t>
            </a:r>
            <a:r>
              <a:rPr lang="en-GB" dirty="0" smtClean="0"/>
              <a:t>for CMS and ATLAS</a:t>
            </a:r>
          </a:p>
          <a:p>
            <a:r>
              <a:rPr lang="en-GB" dirty="0" err="1" smtClean="0"/>
              <a:t>Vidyo</a:t>
            </a:r>
            <a:r>
              <a:rPr lang="en-GB" dirty="0" smtClean="0"/>
              <a:t> and </a:t>
            </a:r>
            <a:r>
              <a:rPr lang="en-GB" dirty="0" err="1" smtClean="0"/>
              <a:t>Indico</a:t>
            </a:r>
            <a:r>
              <a:rPr lang="en-GB" dirty="0" smtClean="0"/>
              <a:t> have a big </a:t>
            </a:r>
            <a:r>
              <a:rPr lang="en-GB" u="sng" dirty="0" smtClean="0"/>
              <a:t>impact on people</a:t>
            </a:r>
            <a:endParaRPr lang="en-GB" u="sng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096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Highlights from the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ALICE</a:t>
            </a:r>
          </a:p>
          <a:p>
            <a:pPr lvl="1"/>
            <a:r>
              <a:rPr lang="en-GB" dirty="0"/>
              <a:t>GIT and </a:t>
            </a:r>
            <a:r>
              <a:rPr lang="en-GB" dirty="0" smtClean="0"/>
              <a:t>JIRA used </a:t>
            </a:r>
            <a:r>
              <a:rPr lang="en-GB" dirty="0"/>
              <a:t>to start new </a:t>
            </a:r>
            <a:r>
              <a:rPr lang="en-GB" dirty="0" smtClean="0"/>
              <a:t>productions</a:t>
            </a:r>
          </a:p>
          <a:p>
            <a:r>
              <a:rPr lang="en-GB" dirty="0" smtClean="0"/>
              <a:t>ATLAS</a:t>
            </a:r>
          </a:p>
          <a:p>
            <a:pPr lvl="1"/>
            <a:r>
              <a:rPr lang="en-GB" dirty="0"/>
              <a:t>Slightly increased criticality for WLCG network, offline databases, AFS, batch system and EOS</a:t>
            </a:r>
          </a:p>
          <a:p>
            <a:pPr lvl="1"/>
            <a:r>
              <a:rPr lang="en-GB" dirty="0"/>
              <a:t>Lower importance of </a:t>
            </a:r>
            <a:r>
              <a:rPr lang="en-GB" dirty="0" smtClean="0"/>
              <a:t>BDII</a:t>
            </a:r>
          </a:p>
          <a:p>
            <a:r>
              <a:rPr lang="en-GB" dirty="0" smtClean="0"/>
              <a:t>CMS</a:t>
            </a:r>
          </a:p>
          <a:p>
            <a:pPr lvl="1"/>
            <a:r>
              <a:rPr lang="en-GB" dirty="0"/>
              <a:t>Lower impact for FTS at </a:t>
            </a:r>
            <a:r>
              <a:rPr lang="en-GB" dirty="0" smtClean="0"/>
              <a:t>CERN</a:t>
            </a:r>
          </a:p>
          <a:p>
            <a:pPr lvl="2"/>
            <a:r>
              <a:rPr lang="en-GB" dirty="0" smtClean="0"/>
              <a:t>Assuming that </a:t>
            </a:r>
            <a:r>
              <a:rPr lang="en-GB" dirty="0" err="1"/>
              <a:t>PhEDEx</a:t>
            </a:r>
            <a:r>
              <a:rPr lang="en-GB" dirty="0"/>
              <a:t> will be able to automatically switch to other </a:t>
            </a:r>
            <a:r>
              <a:rPr lang="en-GB" dirty="0" smtClean="0"/>
              <a:t>instances (not for start of Run2)</a:t>
            </a:r>
          </a:p>
          <a:p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Oracle </a:t>
            </a:r>
            <a:r>
              <a:rPr lang="en-GB" dirty="0"/>
              <a:t>online </a:t>
            </a:r>
            <a:r>
              <a:rPr lang="en-GB" dirty="0" smtClean="0"/>
              <a:t>and offline DB </a:t>
            </a:r>
            <a:r>
              <a:rPr lang="en-GB" dirty="0"/>
              <a:t>will be </a:t>
            </a:r>
            <a:r>
              <a:rPr lang="en-GB" u="sng" dirty="0" smtClean="0"/>
              <a:t>merged</a:t>
            </a:r>
            <a:endParaRPr lang="en-GB" u="sng" dirty="0"/>
          </a:p>
          <a:p>
            <a:pPr lvl="2"/>
            <a:r>
              <a:rPr lang="en-GB" dirty="0" smtClean="0"/>
              <a:t>Increases </a:t>
            </a:r>
            <a:r>
              <a:rPr lang="en-GB" dirty="0"/>
              <a:t>the </a:t>
            </a:r>
            <a:r>
              <a:rPr lang="en-GB" u="sng" dirty="0"/>
              <a:t>urgency</a:t>
            </a:r>
            <a:r>
              <a:rPr lang="en-GB" dirty="0"/>
              <a:t> for the Point 8 → </a:t>
            </a:r>
            <a:r>
              <a:rPr lang="en-GB" dirty="0" err="1"/>
              <a:t>Meyrin</a:t>
            </a:r>
            <a:r>
              <a:rPr lang="en-GB" dirty="0"/>
              <a:t> network and for the offline </a:t>
            </a:r>
            <a:r>
              <a:rPr lang="en-GB" dirty="0" smtClean="0"/>
              <a:t>DB</a:t>
            </a:r>
          </a:p>
          <a:p>
            <a:pPr lvl="2"/>
            <a:r>
              <a:rPr lang="en-GB" dirty="0" smtClean="0"/>
              <a:t>Dependency on Oracle streaming removed</a:t>
            </a:r>
          </a:p>
          <a:p>
            <a:pPr lvl="1"/>
            <a:r>
              <a:rPr lang="en-GB" dirty="0" smtClean="0"/>
              <a:t>Lower </a:t>
            </a:r>
            <a:r>
              <a:rPr lang="en-GB" dirty="0"/>
              <a:t>criticality for </a:t>
            </a:r>
            <a:r>
              <a:rPr lang="en-GB" dirty="0" smtClean="0"/>
              <a:t>AFS (still used for home directories, to access machines, etc.)</a:t>
            </a:r>
            <a:endParaRPr lang="en-GB" dirty="0"/>
          </a:p>
          <a:p>
            <a:pPr lvl="1"/>
            <a:r>
              <a:rPr lang="en-GB" dirty="0" smtClean="0"/>
              <a:t>Critical </a:t>
            </a:r>
            <a:r>
              <a:rPr lang="en-GB" dirty="0"/>
              <a:t>dependence on DB-on-demand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922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new version of the WLCG critical services map is final</a:t>
            </a:r>
          </a:p>
          <a:p>
            <a:pPr lvl="1"/>
            <a:r>
              <a:rPr lang="en-GB" dirty="0" smtClean="0"/>
              <a:t>The changes are not drastic and are mostly common for all the experiments</a:t>
            </a:r>
          </a:p>
          <a:p>
            <a:r>
              <a:rPr lang="en-GB" dirty="0" smtClean="0"/>
              <a:t>Very useful to clarify the expectations of the experiments and the Tier-0 on several topics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86115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Criticality plots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62" y="999876"/>
            <a:ext cx="3671296" cy="262434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16E13D81-8313-407B-9917-76B436FE8AC4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9877"/>
            <a:ext cx="3671296" cy="2624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62" y="3624224"/>
            <a:ext cx="3671296" cy="2624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24224"/>
            <a:ext cx="3671296" cy="262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81986"/>
      </p:ext>
    </p:extLst>
  </p:cSld>
  <p:clrMapOvr>
    <a:masterClrMapping/>
  </p:clrMapOvr>
</p:sld>
</file>

<file path=ppt/theme/theme1.xml><?xml version="1.0" encoding="utf-8"?>
<a:theme xmlns:a="http://schemas.openxmlformats.org/drawingml/2006/main" name="WLCG-powerpoint-template_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6852CEB3-5093-41FB-B5D3-4A765020987B}" vid="{C59DE885-963F-4589-B31A-1BF4C5BB752B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LCG-powerpoint-template_2013.pptx" id="{6852CEB3-5093-41FB-B5D3-4A765020987B}" vid="{7BD4776A-5E9A-4676-9939-CBA37FF59CD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WLCG-powerpoint-template_2013</Template>
  <TotalTime>292</TotalTime>
  <Words>592</Words>
  <Application>Microsoft Office PowerPoint</Application>
  <PresentationFormat>On-screen Show (4:3)</PresentationFormat>
  <Paragraphs>73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Candara</vt:lpstr>
      <vt:lpstr>WLCG-powerpoint-template_2013</vt:lpstr>
      <vt:lpstr>Custom Design</vt:lpstr>
      <vt:lpstr>WLCG critical services update</vt:lpstr>
      <vt:lpstr>Introduction</vt:lpstr>
      <vt:lpstr>Criticality update</vt:lpstr>
      <vt:lpstr>General remarks</vt:lpstr>
      <vt:lpstr>Databases</vt:lpstr>
      <vt:lpstr>Common changes</vt:lpstr>
      <vt:lpstr>Highlights from the experiments</vt:lpstr>
      <vt:lpstr>Conclusions</vt:lpstr>
      <vt:lpstr>Criticality plots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critical services update</dc:title>
  <dc:creator>Andrea Sciaba</dc:creator>
  <cp:lastModifiedBy>Andrea Sciaba</cp:lastModifiedBy>
  <cp:revision>57</cp:revision>
  <dcterms:created xsi:type="dcterms:W3CDTF">2014-11-26T09:04:52Z</dcterms:created>
  <dcterms:modified xsi:type="dcterms:W3CDTF">2015-03-16T10:42:36Z</dcterms:modified>
</cp:coreProperties>
</file>