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9"/>
  </p:notesMasterIdLst>
  <p:sldIdLst>
    <p:sldId id="256" r:id="rId2"/>
    <p:sldId id="390" r:id="rId3"/>
    <p:sldId id="301" r:id="rId4"/>
    <p:sldId id="283" r:id="rId5"/>
    <p:sldId id="329" r:id="rId6"/>
    <p:sldId id="331" r:id="rId7"/>
    <p:sldId id="332" r:id="rId8"/>
    <p:sldId id="393" r:id="rId9"/>
    <p:sldId id="394" r:id="rId10"/>
    <p:sldId id="403" r:id="rId11"/>
    <p:sldId id="411" r:id="rId12"/>
    <p:sldId id="382" r:id="rId13"/>
    <p:sldId id="349" r:id="rId14"/>
    <p:sldId id="404" r:id="rId15"/>
    <p:sldId id="399" r:id="rId16"/>
    <p:sldId id="400" r:id="rId17"/>
    <p:sldId id="414" r:id="rId18"/>
    <p:sldId id="415" r:id="rId19"/>
    <p:sldId id="413" r:id="rId20"/>
    <p:sldId id="398" r:id="rId21"/>
    <p:sldId id="405" r:id="rId22"/>
    <p:sldId id="292" r:id="rId23"/>
    <p:sldId id="401" r:id="rId24"/>
    <p:sldId id="407" r:id="rId25"/>
    <p:sldId id="408" r:id="rId26"/>
    <p:sldId id="377" r:id="rId27"/>
    <p:sldId id="378" r:id="rId28"/>
    <p:sldId id="380" r:id="rId29"/>
    <p:sldId id="406" r:id="rId30"/>
    <p:sldId id="409" r:id="rId31"/>
    <p:sldId id="410" r:id="rId32"/>
    <p:sldId id="352" r:id="rId33"/>
    <p:sldId id="396" r:id="rId34"/>
    <p:sldId id="412" r:id="rId35"/>
    <p:sldId id="305" r:id="rId36"/>
    <p:sldId id="274" r:id="rId37"/>
    <p:sldId id="35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339966"/>
    <a:srgbClr val="0B387C"/>
    <a:srgbClr val="104282"/>
    <a:srgbClr val="77A8D1"/>
    <a:srgbClr val="0055A0"/>
    <a:srgbClr val="99CCFF"/>
    <a:srgbClr val="0000FF"/>
    <a:srgbClr val="D75760"/>
    <a:srgbClr val="B21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7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4770E9-4AB7-4FB2-8FC5-40A39B6BD962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323EAD56-9A00-4BB6-B6B2-B7BF780DBFE8}">
      <dgm:prSet phldrT="[Text]" custT="1"/>
      <dgm:spPr/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Gas molecules ionized by beam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20BF8C03-B882-415D-9CD2-41B09BB1467E}" type="parTrans" cxnId="{9BDDB65E-3999-4037-AD50-FE1649F4F478}">
      <dgm:prSet/>
      <dgm:spPr/>
      <dgm:t>
        <a:bodyPr/>
        <a:lstStyle/>
        <a:p>
          <a:endParaRPr lang="en-US"/>
        </a:p>
      </dgm:t>
    </dgm:pt>
    <dgm:pt modelId="{E091FF2F-A41A-499E-B3C9-0F64B00B91C1}" type="sibTrans" cxnId="{9BDDB65E-3999-4037-AD50-FE1649F4F478}">
      <dgm:prSet/>
      <dgm:spPr/>
      <dgm:t>
        <a:bodyPr/>
        <a:lstStyle/>
        <a:p>
          <a:endParaRPr lang="en-US"/>
        </a:p>
      </dgm:t>
    </dgm:pt>
    <dgm:pt modelId="{B3C5A165-9E73-4378-B721-7C5F6D322901}">
      <dgm:prSet phldrT="[Text]" custT="1"/>
      <dgm:spPr/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Beam electrons accelerated by ions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57F5442E-2FBE-4827-BADF-FD6A90F0B5E6}" type="parTrans" cxnId="{926793FD-5677-45CB-A615-5BD85A9C610A}">
      <dgm:prSet/>
      <dgm:spPr/>
      <dgm:t>
        <a:bodyPr/>
        <a:lstStyle/>
        <a:p>
          <a:endParaRPr lang="en-US"/>
        </a:p>
      </dgm:t>
    </dgm:pt>
    <dgm:pt modelId="{07402F32-6122-4CFF-9D20-20D5DC4DD804}" type="sibTrans" cxnId="{926793FD-5677-45CB-A615-5BD85A9C610A}">
      <dgm:prSet/>
      <dgm:spPr/>
      <dgm:t>
        <a:bodyPr/>
        <a:lstStyle/>
        <a:p>
          <a:endParaRPr lang="en-US"/>
        </a:p>
      </dgm:t>
    </dgm:pt>
    <dgm:pt modelId="{219FAAEC-FFED-4F60-ADE3-7E2B5C7078E8}">
      <dgm:prSet phldrT="[Text]" custT="1"/>
      <dgm:spPr/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Coupled electron-ion oscillations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A0F3A113-2D47-4204-A2F8-5759AC898964}" type="parTrans" cxnId="{FC126E17-1F87-46B3-BA1F-4CF58742043D}">
      <dgm:prSet/>
      <dgm:spPr/>
      <dgm:t>
        <a:bodyPr/>
        <a:lstStyle/>
        <a:p>
          <a:endParaRPr lang="en-US"/>
        </a:p>
      </dgm:t>
    </dgm:pt>
    <dgm:pt modelId="{C79E8AF3-655B-48DB-AC82-0F1DA9010D00}" type="sibTrans" cxnId="{FC126E17-1F87-46B3-BA1F-4CF58742043D}">
      <dgm:prSet/>
      <dgm:spPr/>
      <dgm:t>
        <a:bodyPr/>
        <a:lstStyle/>
        <a:p>
          <a:endParaRPr lang="en-US"/>
        </a:p>
      </dgm:t>
    </dgm:pt>
    <dgm:pt modelId="{8D7A3687-4A5F-4429-973F-61B6B2042ECD}">
      <dgm:prSet phldrT="[Text]" custT="1"/>
      <dgm:spPr/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Ions oscillate in beam field 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8FB4000D-9F57-4BA6-92AD-2E440D83D63E}" type="parTrans" cxnId="{3AC00785-D13D-433F-B37D-73E0CEFBDC36}">
      <dgm:prSet/>
      <dgm:spPr/>
      <dgm:t>
        <a:bodyPr/>
        <a:lstStyle/>
        <a:p>
          <a:endParaRPr lang="en-US"/>
        </a:p>
      </dgm:t>
    </dgm:pt>
    <dgm:pt modelId="{07009CBB-3D8E-4B7D-95D6-79E8707C9327}" type="sibTrans" cxnId="{3AC00785-D13D-433F-B37D-73E0CEFBDC36}">
      <dgm:prSet/>
      <dgm:spPr/>
      <dgm:t>
        <a:bodyPr/>
        <a:lstStyle/>
        <a:p>
          <a:endParaRPr lang="en-US"/>
        </a:p>
      </dgm:t>
    </dgm:pt>
    <dgm:pt modelId="{6B5B1BCF-481B-4FF1-90DE-32F52476E9D0}">
      <dgm:prSet phldrT="[Text]" custT="1"/>
      <dgm:spPr/>
      <dgm:t>
        <a:bodyPr/>
        <a:lstStyle/>
        <a:p>
          <a:r>
            <a:rPr lang="en-GB" sz="1600" dirty="0" smtClean="0">
              <a:latin typeface="Calibri Light" panose="020F0302020204030204" pitchFamily="34" charset="0"/>
            </a:rPr>
            <a:t>Instability</a:t>
          </a:r>
        </a:p>
        <a:p>
          <a:r>
            <a:rPr lang="en-GB" sz="1600" dirty="0" smtClean="0">
              <a:latin typeface="Calibri Light" panose="020F0302020204030204" pitchFamily="34" charset="0"/>
            </a:rPr>
            <a:t>Tune shift</a:t>
          </a:r>
        </a:p>
        <a:p>
          <a:r>
            <a:rPr lang="en-GB" sz="1600" dirty="0" smtClean="0">
              <a:latin typeface="Calibri Light" panose="020F0302020204030204" pitchFamily="34" charset="0"/>
            </a:rPr>
            <a:t>Emittance growth</a:t>
          </a:r>
          <a:endParaRPr lang="en-US" sz="1600" dirty="0">
            <a:latin typeface="Calibri Light" panose="020F0302020204030204" pitchFamily="34" charset="0"/>
          </a:endParaRPr>
        </a:p>
      </dgm:t>
    </dgm:pt>
    <dgm:pt modelId="{03DCE8C1-F8A1-4B07-B5AA-811004946734}" type="parTrans" cxnId="{FC80CCBA-B4C1-4FE0-968B-A3F0ADE61988}">
      <dgm:prSet/>
      <dgm:spPr/>
      <dgm:t>
        <a:bodyPr/>
        <a:lstStyle/>
        <a:p>
          <a:endParaRPr lang="en-US"/>
        </a:p>
      </dgm:t>
    </dgm:pt>
    <dgm:pt modelId="{17A6833A-C879-496B-AFCB-C4EA68AB47CF}" type="sibTrans" cxnId="{FC80CCBA-B4C1-4FE0-968B-A3F0ADE61988}">
      <dgm:prSet/>
      <dgm:spPr/>
      <dgm:t>
        <a:bodyPr/>
        <a:lstStyle/>
        <a:p>
          <a:endParaRPr lang="en-US"/>
        </a:p>
      </dgm:t>
    </dgm:pt>
    <dgm:pt modelId="{B2540A24-D65A-46B9-8BFE-6BA23F365157}" type="pres">
      <dgm:prSet presAssocID="{114770E9-4AB7-4FB2-8FC5-40A39B6BD962}" presName="CompostProcess" presStyleCnt="0">
        <dgm:presLayoutVars>
          <dgm:dir/>
          <dgm:resizeHandles val="exact"/>
        </dgm:presLayoutVars>
      </dgm:prSet>
      <dgm:spPr/>
    </dgm:pt>
    <dgm:pt modelId="{2FAD8ACE-ABB1-4BFE-9234-C170BBA6794E}" type="pres">
      <dgm:prSet presAssocID="{114770E9-4AB7-4FB2-8FC5-40A39B6BD962}" presName="arrow" presStyleLbl="bgShp" presStyleIdx="0" presStyleCnt="1" custScaleX="117647" custLinFactNeighborX="0" custLinFactNeighborY="-1798"/>
      <dgm:spPr/>
    </dgm:pt>
    <dgm:pt modelId="{E8D3615A-5DA4-405D-886B-D163D927FE6F}" type="pres">
      <dgm:prSet presAssocID="{114770E9-4AB7-4FB2-8FC5-40A39B6BD962}" presName="linearProcess" presStyleCnt="0"/>
      <dgm:spPr/>
    </dgm:pt>
    <dgm:pt modelId="{9E98AEA6-5C86-4973-A2D8-3618B5CCE36E}" type="pres">
      <dgm:prSet presAssocID="{323EAD56-9A00-4BB6-B6B2-B7BF780DBFE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8914B-56B2-4551-82F3-51C0B079E21B}" type="pres">
      <dgm:prSet presAssocID="{E091FF2F-A41A-499E-B3C9-0F64B00B91C1}" presName="sibTrans" presStyleCnt="0"/>
      <dgm:spPr/>
    </dgm:pt>
    <dgm:pt modelId="{77FE85B0-6EA9-4317-AF61-B494EA29270A}" type="pres">
      <dgm:prSet presAssocID="{8D7A3687-4A5F-4429-973F-61B6B2042ECD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3733D-D873-4F31-89F4-65925E210E5F}" type="pres">
      <dgm:prSet presAssocID="{07009CBB-3D8E-4B7D-95D6-79E8707C9327}" presName="sibTrans" presStyleCnt="0"/>
      <dgm:spPr/>
    </dgm:pt>
    <dgm:pt modelId="{4992E3B1-DA46-470D-B3B7-ABD396F6005A}" type="pres">
      <dgm:prSet presAssocID="{B3C5A165-9E73-4378-B721-7C5F6D322901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B7B2F-173E-42F3-9CAA-B056E0F9F283}" type="pres">
      <dgm:prSet presAssocID="{07402F32-6122-4CFF-9D20-20D5DC4DD804}" presName="sibTrans" presStyleCnt="0"/>
      <dgm:spPr/>
    </dgm:pt>
    <dgm:pt modelId="{6A5B1D3D-853C-44F0-92DB-2BB81590652E}" type="pres">
      <dgm:prSet presAssocID="{219FAAEC-FFED-4F60-ADE3-7E2B5C7078E8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3F99A-ADFF-4627-8DCC-28FE847C5DDB}" type="pres">
      <dgm:prSet presAssocID="{C79E8AF3-655B-48DB-AC82-0F1DA9010D00}" presName="sibTrans" presStyleCnt="0"/>
      <dgm:spPr/>
    </dgm:pt>
    <dgm:pt modelId="{AEFAB6E7-3F91-4DB5-B00B-45A407909F73}" type="pres">
      <dgm:prSet presAssocID="{6B5B1BCF-481B-4FF1-90DE-32F52476E9D0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B77E62-57E3-4FA6-9E2D-81F146B46C11}" type="presOf" srcId="{8D7A3687-4A5F-4429-973F-61B6B2042ECD}" destId="{77FE85B0-6EA9-4317-AF61-B494EA29270A}" srcOrd="0" destOrd="0" presId="urn:microsoft.com/office/officeart/2005/8/layout/hProcess9"/>
    <dgm:cxn modelId="{DCD0AB9E-272A-4FD8-A876-B95D12F2DCD1}" type="presOf" srcId="{219FAAEC-FFED-4F60-ADE3-7E2B5C7078E8}" destId="{6A5B1D3D-853C-44F0-92DB-2BB81590652E}" srcOrd="0" destOrd="0" presId="urn:microsoft.com/office/officeart/2005/8/layout/hProcess9"/>
    <dgm:cxn modelId="{FC126E17-1F87-46B3-BA1F-4CF58742043D}" srcId="{114770E9-4AB7-4FB2-8FC5-40A39B6BD962}" destId="{219FAAEC-FFED-4F60-ADE3-7E2B5C7078E8}" srcOrd="3" destOrd="0" parTransId="{A0F3A113-2D47-4204-A2F8-5759AC898964}" sibTransId="{C79E8AF3-655B-48DB-AC82-0F1DA9010D00}"/>
    <dgm:cxn modelId="{F71CA665-9237-437D-858B-E97CDF9B25EB}" type="presOf" srcId="{B3C5A165-9E73-4378-B721-7C5F6D322901}" destId="{4992E3B1-DA46-470D-B3B7-ABD396F6005A}" srcOrd="0" destOrd="0" presId="urn:microsoft.com/office/officeart/2005/8/layout/hProcess9"/>
    <dgm:cxn modelId="{A845B7F3-6C22-4A27-85C8-3B21DE37102C}" type="presOf" srcId="{114770E9-4AB7-4FB2-8FC5-40A39B6BD962}" destId="{B2540A24-D65A-46B9-8BFE-6BA23F365157}" srcOrd="0" destOrd="0" presId="urn:microsoft.com/office/officeart/2005/8/layout/hProcess9"/>
    <dgm:cxn modelId="{9BDDB65E-3999-4037-AD50-FE1649F4F478}" srcId="{114770E9-4AB7-4FB2-8FC5-40A39B6BD962}" destId="{323EAD56-9A00-4BB6-B6B2-B7BF780DBFE8}" srcOrd="0" destOrd="0" parTransId="{20BF8C03-B882-415D-9CD2-41B09BB1467E}" sibTransId="{E091FF2F-A41A-499E-B3C9-0F64B00B91C1}"/>
    <dgm:cxn modelId="{926793FD-5677-45CB-A615-5BD85A9C610A}" srcId="{114770E9-4AB7-4FB2-8FC5-40A39B6BD962}" destId="{B3C5A165-9E73-4378-B721-7C5F6D322901}" srcOrd="2" destOrd="0" parTransId="{57F5442E-2FBE-4827-BADF-FD6A90F0B5E6}" sibTransId="{07402F32-6122-4CFF-9D20-20D5DC4DD804}"/>
    <dgm:cxn modelId="{791A0651-A236-40C8-B8A6-72871ADD70E0}" type="presOf" srcId="{6B5B1BCF-481B-4FF1-90DE-32F52476E9D0}" destId="{AEFAB6E7-3F91-4DB5-B00B-45A407909F73}" srcOrd="0" destOrd="0" presId="urn:microsoft.com/office/officeart/2005/8/layout/hProcess9"/>
    <dgm:cxn modelId="{3AC00785-D13D-433F-B37D-73E0CEFBDC36}" srcId="{114770E9-4AB7-4FB2-8FC5-40A39B6BD962}" destId="{8D7A3687-4A5F-4429-973F-61B6B2042ECD}" srcOrd="1" destOrd="0" parTransId="{8FB4000D-9F57-4BA6-92AD-2E440D83D63E}" sibTransId="{07009CBB-3D8E-4B7D-95D6-79E8707C9327}"/>
    <dgm:cxn modelId="{FC80CCBA-B4C1-4FE0-968B-A3F0ADE61988}" srcId="{114770E9-4AB7-4FB2-8FC5-40A39B6BD962}" destId="{6B5B1BCF-481B-4FF1-90DE-32F52476E9D0}" srcOrd="4" destOrd="0" parTransId="{03DCE8C1-F8A1-4B07-B5AA-811004946734}" sibTransId="{17A6833A-C879-496B-AFCB-C4EA68AB47CF}"/>
    <dgm:cxn modelId="{C3407E2D-31A1-4CCF-8669-825083C0D8D7}" type="presOf" srcId="{323EAD56-9A00-4BB6-B6B2-B7BF780DBFE8}" destId="{9E98AEA6-5C86-4973-A2D8-3618B5CCE36E}" srcOrd="0" destOrd="0" presId="urn:microsoft.com/office/officeart/2005/8/layout/hProcess9"/>
    <dgm:cxn modelId="{237E4AC3-3DA6-4489-B118-8795B7EE7DCA}" type="presParOf" srcId="{B2540A24-D65A-46B9-8BFE-6BA23F365157}" destId="{2FAD8ACE-ABB1-4BFE-9234-C170BBA6794E}" srcOrd="0" destOrd="0" presId="urn:microsoft.com/office/officeart/2005/8/layout/hProcess9"/>
    <dgm:cxn modelId="{1A117B81-C6F1-47CD-AC55-0E3E0F4FDCB2}" type="presParOf" srcId="{B2540A24-D65A-46B9-8BFE-6BA23F365157}" destId="{E8D3615A-5DA4-405D-886B-D163D927FE6F}" srcOrd="1" destOrd="0" presId="urn:microsoft.com/office/officeart/2005/8/layout/hProcess9"/>
    <dgm:cxn modelId="{9DAE2D2C-83B1-4C9B-9158-4D699DC3D9EE}" type="presParOf" srcId="{E8D3615A-5DA4-405D-886B-D163D927FE6F}" destId="{9E98AEA6-5C86-4973-A2D8-3618B5CCE36E}" srcOrd="0" destOrd="0" presId="urn:microsoft.com/office/officeart/2005/8/layout/hProcess9"/>
    <dgm:cxn modelId="{C7D52534-CB30-43CF-AA45-979B0E4A638D}" type="presParOf" srcId="{E8D3615A-5DA4-405D-886B-D163D927FE6F}" destId="{5668914B-56B2-4551-82F3-51C0B079E21B}" srcOrd="1" destOrd="0" presId="urn:microsoft.com/office/officeart/2005/8/layout/hProcess9"/>
    <dgm:cxn modelId="{F31F9A18-F2A1-410D-AEB1-CCBEC065D57C}" type="presParOf" srcId="{E8D3615A-5DA4-405D-886B-D163D927FE6F}" destId="{77FE85B0-6EA9-4317-AF61-B494EA29270A}" srcOrd="2" destOrd="0" presId="urn:microsoft.com/office/officeart/2005/8/layout/hProcess9"/>
    <dgm:cxn modelId="{8BEE3CEA-87C5-47BE-A341-30FC5A03E19F}" type="presParOf" srcId="{E8D3615A-5DA4-405D-886B-D163D927FE6F}" destId="{9EF3733D-D873-4F31-89F4-65925E210E5F}" srcOrd="3" destOrd="0" presId="urn:microsoft.com/office/officeart/2005/8/layout/hProcess9"/>
    <dgm:cxn modelId="{17427607-532E-40D8-8577-949D70C786D6}" type="presParOf" srcId="{E8D3615A-5DA4-405D-886B-D163D927FE6F}" destId="{4992E3B1-DA46-470D-B3B7-ABD396F6005A}" srcOrd="4" destOrd="0" presId="urn:microsoft.com/office/officeart/2005/8/layout/hProcess9"/>
    <dgm:cxn modelId="{F523D661-CC0B-40CF-A4FF-EF83D3CE766C}" type="presParOf" srcId="{E8D3615A-5DA4-405D-886B-D163D927FE6F}" destId="{1ABB7B2F-173E-42F3-9CAA-B056E0F9F283}" srcOrd="5" destOrd="0" presId="urn:microsoft.com/office/officeart/2005/8/layout/hProcess9"/>
    <dgm:cxn modelId="{09AFB4AD-539F-45C6-84D2-D3A20F63EF06}" type="presParOf" srcId="{E8D3615A-5DA4-405D-886B-D163D927FE6F}" destId="{6A5B1D3D-853C-44F0-92DB-2BB81590652E}" srcOrd="6" destOrd="0" presId="urn:microsoft.com/office/officeart/2005/8/layout/hProcess9"/>
    <dgm:cxn modelId="{EAA571DA-A3C5-4591-A9C7-2790C348C8AB}" type="presParOf" srcId="{E8D3615A-5DA4-405D-886B-D163D927FE6F}" destId="{24F3F99A-ADFF-4627-8DCC-28FE847C5DDB}" srcOrd="7" destOrd="0" presId="urn:microsoft.com/office/officeart/2005/8/layout/hProcess9"/>
    <dgm:cxn modelId="{F4699323-0285-4859-856E-BB10075700E5}" type="presParOf" srcId="{E8D3615A-5DA4-405D-886B-D163D927FE6F}" destId="{AEFAB6E7-3F91-4DB5-B00B-45A407909F7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velocity 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endParaRPr lang="en-US" sz="1600" dirty="0">
            <a:latin typeface="Calibri" panose="020F0502020204030204" pitchFamily="34" charset="0"/>
          </a:endParaRPr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2103519D-DD8F-4271-9444-33E1B0EAEFE9}" type="presOf" srcId="{BC992E72-82F4-465E-B75E-39CA252C1A8D}" destId="{20991167-7126-4335-AB6F-471F1FF1CE07}" srcOrd="0" destOrd="0" presId="urn:microsoft.com/office/officeart/2005/8/layout/cycle2"/>
    <dgm:cxn modelId="{8A475AC1-3343-43F8-A22D-18178937E46B}" type="presOf" srcId="{959AFA93-26DF-4F7D-8709-A25C18FD061A}" destId="{C406E76F-44D9-4202-8E07-62DB5ED46F0C}" srcOrd="0" destOrd="0" presId="urn:microsoft.com/office/officeart/2005/8/layout/cycle2"/>
    <dgm:cxn modelId="{167A14FE-0D63-469E-897F-77C8617DE815}" type="presOf" srcId="{F569CC3E-E280-44FB-B293-1913513D371F}" destId="{CD0EF420-C810-4704-A8EC-D75C4AF82200}" srcOrd="0" destOrd="0" presId="urn:microsoft.com/office/officeart/2005/8/layout/cycle2"/>
    <dgm:cxn modelId="{190A7ED0-5CA4-462C-A2E1-8BD2D642CF45}" type="presOf" srcId="{4F7DB967-0FF0-483E-83A0-C47ADB83C910}" destId="{D686D208-4319-408A-8E75-AB34E05B6268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75368940-6447-47FA-9804-0D9D7B0DD239}" type="presOf" srcId="{C7840404-8762-4BAD-9E79-B6E654F9CE50}" destId="{E8AAF196-C11D-4F29-8317-2D0BCF27DA8D}" srcOrd="1" destOrd="0" presId="urn:microsoft.com/office/officeart/2005/8/layout/cycle2"/>
    <dgm:cxn modelId="{5C4D3727-5503-49DF-B9DB-DAEBA5402452}" type="presOf" srcId="{2C3E3C14-56B8-4514-9382-73A209C6D7BC}" destId="{B235BFAD-E5FA-484B-B8CD-1CF6E20C1BD5}" srcOrd="1" destOrd="0" presId="urn:microsoft.com/office/officeart/2005/8/layout/cycle2"/>
    <dgm:cxn modelId="{A30D1317-B9E9-41F1-A50F-7A3387374ADA}" type="presOf" srcId="{2C3E3C14-56B8-4514-9382-73A209C6D7BC}" destId="{A15CD53B-6BEF-4C7F-A47E-050BD213E966}" srcOrd="0" destOrd="0" presId="urn:microsoft.com/office/officeart/2005/8/layout/cycle2"/>
    <dgm:cxn modelId="{275FE3C6-ED4D-4B32-AA6C-5BCA48311913}" type="presOf" srcId="{B59E27DA-FE40-4121-8027-9897BAE4A092}" destId="{07BEE13E-EE22-4412-8DCF-5A7E9A6DFB5C}" srcOrd="0" destOrd="0" presId="urn:microsoft.com/office/officeart/2005/8/layout/cycle2"/>
    <dgm:cxn modelId="{F53FA354-42C9-4A0B-B7FC-92E17377FDE4}" type="presOf" srcId="{050E207F-1565-40A4-A716-F9EE63F9E685}" destId="{2243FC82-BC79-427D-B0BC-5AD45D2F75CB}" srcOrd="0" destOrd="0" presId="urn:microsoft.com/office/officeart/2005/8/layout/cycle2"/>
    <dgm:cxn modelId="{39DC2C27-FDB6-40CA-B694-B528C23D61F4}" type="presOf" srcId="{35F6593F-19DF-4842-8F6D-7F588BBB18BA}" destId="{84AD8D11-E8A7-4EDD-9C69-5F0E9069E91F}" srcOrd="0" destOrd="0" presId="urn:microsoft.com/office/officeart/2005/8/layout/cycle2"/>
    <dgm:cxn modelId="{DD5A0BAD-0F90-46E6-960E-BDE94767A4AC}" type="presOf" srcId="{B59E27DA-FE40-4121-8027-9897BAE4A092}" destId="{79966135-EB70-4E17-8459-DC8DD04B2429}" srcOrd="1" destOrd="0" presId="urn:microsoft.com/office/officeart/2005/8/layout/cycle2"/>
    <dgm:cxn modelId="{74C6EEAC-ED1B-4397-BCFB-311EAE5FC958}" type="presOf" srcId="{BC992E72-82F4-465E-B75E-39CA252C1A8D}" destId="{1C05AA0C-D94F-475E-A549-625294080A8A}" srcOrd="1" destOrd="0" presId="urn:microsoft.com/office/officeart/2005/8/layout/cycle2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213D12E0-76EE-4586-B1FE-B1F860E6E592}" type="presOf" srcId="{C7840404-8762-4BAD-9E79-B6E654F9CE50}" destId="{7CD0A6AA-B216-4A99-8BF0-CFDDB4FCEEAF}" srcOrd="0" destOrd="0" presId="urn:microsoft.com/office/officeart/2005/8/layout/cycle2"/>
    <dgm:cxn modelId="{11A6AA39-6CA8-478E-AE4D-19748D9C9148}" type="presParOf" srcId="{84AD8D11-E8A7-4EDD-9C69-5F0E9069E91F}" destId="{2243FC82-BC79-427D-B0BC-5AD45D2F75CB}" srcOrd="0" destOrd="0" presId="urn:microsoft.com/office/officeart/2005/8/layout/cycle2"/>
    <dgm:cxn modelId="{550D7CA6-4CE4-46EE-A36B-55304EEBD3FB}" type="presParOf" srcId="{84AD8D11-E8A7-4EDD-9C69-5F0E9069E91F}" destId="{07BEE13E-EE22-4412-8DCF-5A7E9A6DFB5C}" srcOrd="1" destOrd="0" presId="urn:microsoft.com/office/officeart/2005/8/layout/cycle2"/>
    <dgm:cxn modelId="{69B3240B-166E-42CC-87CF-25F9DA87CB25}" type="presParOf" srcId="{07BEE13E-EE22-4412-8DCF-5A7E9A6DFB5C}" destId="{79966135-EB70-4E17-8459-DC8DD04B2429}" srcOrd="0" destOrd="0" presId="urn:microsoft.com/office/officeart/2005/8/layout/cycle2"/>
    <dgm:cxn modelId="{EEE2A805-96D7-421B-95A4-2822EF5E3E6B}" type="presParOf" srcId="{84AD8D11-E8A7-4EDD-9C69-5F0E9069E91F}" destId="{CD0EF420-C810-4704-A8EC-D75C4AF82200}" srcOrd="2" destOrd="0" presId="urn:microsoft.com/office/officeart/2005/8/layout/cycle2"/>
    <dgm:cxn modelId="{95D3E367-4B7A-49A2-A6F7-6A6E811F9423}" type="presParOf" srcId="{84AD8D11-E8A7-4EDD-9C69-5F0E9069E91F}" destId="{7CD0A6AA-B216-4A99-8BF0-CFDDB4FCEEAF}" srcOrd="3" destOrd="0" presId="urn:microsoft.com/office/officeart/2005/8/layout/cycle2"/>
    <dgm:cxn modelId="{B520D06E-890E-454A-A601-764234294B7E}" type="presParOf" srcId="{7CD0A6AA-B216-4A99-8BF0-CFDDB4FCEEAF}" destId="{E8AAF196-C11D-4F29-8317-2D0BCF27DA8D}" srcOrd="0" destOrd="0" presId="urn:microsoft.com/office/officeart/2005/8/layout/cycle2"/>
    <dgm:cxn modelId="{BF92B8AB-BB74-47F7-9E6A-1EC93CD300FD}" type="presParOf" srcId="{84AD8D11-E8A7-4EDD-9C69-5F0E9069E91F}" destId="{D686D208-4319-408A-8E75-AB34E05B6268}" srcOrd="4" destOrd="0" presId="urn:microsoft.com/office/officeart/2005/8/layout/cycle2"/>
    <dgm:cxn modelId="{B7D27BF1-DC5A-453C-AA5E-3CDA53DC0EBC}" type="presParOf" srcId="{84AD8D11-E8A7-4EDD-9C69-5F0E9069E91F}" destId="{A15CD53B-6BEF-4C7F-A47E-050BD213E966}" srcOrd="5" destOrd="0" presId="urn:microsoft.com/office/officeart/2005/8/layout/cycle2"/>
    <dgm:cxn modelId="{76FADA34-D649-4147-B774-F99CC7A5B9D4}" type="presParOf" srcId="{A15CD53B-6BEF-4C7F-A47E-050BD213E966}" destId="{B235BFAD-E5FA-484B-B8CD-1CF6E20C1BD5}" srcOrd="0" destOrd="0" presId="urn:microsoft.com/office/officeart/2005/8/layout/cycle2"/>
    <dgm:cxn modelId="{31E35724-26A7-460D-BE6D-FF44721B67C2}" type="presParOf" srcId="{84AD8D11-E8A7-4EDD-9C69-5F0E9069E91F}" destId="{C406E76F-44D9-4202-8E07-62DB5ED46F0C}" srcOrd="6" destOrd="0" presId="urn:microsoft.com/office/officeart/2005/8/layout/cycle2"/>
    <dgm:cxn modelId="{6D1277EE-370F-4052-8E7A-D5AF790BAC34}" type="presParOf" srcId="{84AD8D11-E8A7-4EDD-9C69-5F0E9069E91F}" destId="{20991167-7126-4335-AB6F-471F1FF1CE07}" srcOrd="7" destOrd="0" presId="urn:microsoft.com/office/officeart/2005/8/layout/cycle2"/>
    <dgm:cxn modelId="{6526705D-62BB-4E92-B4D0-B79356C029C0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velocity 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Drift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D07B44C7-B139-4582-9528-DB9BF7127407}" type="presOf" srcId="{4F7DB967-0FF0-483E-83A0-C47ADB83C910}" destId="{D686D208-4319-408A-8E75-AB34E05B6268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B8C47F01-0E7F-4F53-AB04-477D2896BD82}" type="presOf" srcId="{BC992E72-82F4-465E-B75E-39CA252C1A8D}" destId="{1C05AA0C-D94F-475E-A549-625294080A8A}" srcOrd="1" destOrd="0" presId="urn:microsoft.com/office/officeart/2005/8/layout/cycle2"/>
    <dgm:cxn modelId="{A1B8BD55-F1AB-4D4C-8CC1-96D81AE28E2E}" type="presOf" srcId="{959AFA93-26DF-4F7D-8709-A25C18FD061A}" destId="{C406E76F-44D9-4202-8E07-62DB5ED46F0C}" srcOrd="0" destOrd="0" presId="urn:microsoft.com/office/officeart/2005/8/layout/cycle2"/>
    <dgm:cxn modelId="{FCBCB810-CB1C-4182-A7DA-EE875AD1BF76}" type="presOf" srcId="{BC992E72-82F4-465E-B75E-39CA252C1A8D}" destId="{20991167-7126-4335-AB6F-471F1FF1CE07}" srcOrd="0" destOrd="0" presId="urn:microsoft.com/office/officeart/2005/8/layout/cycle2"/>
    <dgm:cxn modelId="{B5C307D1-AD41-40E5-9E13-3F3945E25676}" type="presOf" srcId="{2C3E3C14-56B8-4514-9382-73A209C6D7BC}" destId="{A15CD53B-6BEF-4C7F-A47E-050BD213E966}" srcOrd="0" destOrd="0" presId="urn:microsoft.com/office/officeart/2005/8/layout/cycle2"/>
    <dgm:cxn modelId="{2ACE737A-9734-4F09-BB4A-7E8A4E67D87A}" type="presOf" srcId="{B59E27DA-FE40-4121-8027-9897BAE4A092}" destId="{07BEE13E-EE22-4412-8DCF-5A7E9A6DFB5C}" srcOrd="0" destOrd="0" presId="urn:microsoft.com/office/officeart/2005/8/layout/cycle2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3B5C4418-6CCB-42A0-AA8A-CE95E4365047}" type="presOf" srcId="{050E207F-1565-40A4-A716-F9EE63F9E685}" destId="{2243FC82-BC79-427D-B0BC-5AD45D2F75CB}" srcOrd="0" destOrd="0" presId="urn:microsoft.com/office/officeart/2005/8/layout/cycle2"/>
    <dgm:cxn modelId="{388BB7EF-CAD7-4E44-9362-88C33F1CD668}" type="presOf" srcId="{F569CC3E-E280-44FB-B293-1913513D371F}" destId="{CD0EF420-C810-4704-A8EC-D75C4AF82200}" srcOrd="0" destOrd="0" presId="urn:microsoft.com/office/officeart/2005/8/layout/cycle2"/>
    <dgm:cxn modelId="{1AFFDEAB-1F78-4E9D-8399-431B923456BC}" type="presOf" srcId="{C7840404-8762-4BAD-9E79-B6E654F9CE50}" destId="{7CD0A6AA-B216-4A99-8BF0-CFDDB4FCEEAF}" srcOrd="0" destOrd="0" presId="urn:microsoft.com/office/officeart/2005/8/layout/cycle2"/>
    <dgm:cxn modelId="{0193F20B-987F-411A-B62B-7F1E1F502701}" type="presOf" srcId="{2C3E3C14-56B8-4514-9382-73A209C6D7BC}" destId="{B235BFAD-E5FA-484B-B8CD-1CF6E20C1BD5}" srcOrd="1" destOrd="0" presId="urn:microsoft.com/office/officeart/2005/8/layout/cycle2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00E72BC1-E6E4-4A4D-B9E1-677AFCBB5FE1}" type="presOf" srcId="{C7840404-8762-4BAD-9E79-B6E654F9CE50}" destId="{E8AAF196-C11D-4F29-8317-2D0BCF27DA8D}" srcOrd="1" destOrd="0" presId="urn:microsoft.com/office/officeart/2005/8/layout/cycle2"/>
    <dgm:cxn modelId="{088E6C00-4AB0-4598-B9E9-4753204E53CA}" type="presOf" srcId="{35F6593F-19DF-4842-8F6D-7F588BBB18BA}" destId="{84AD8D11-E8A7-4EDD-9C69-5F0E9069E91F}" srcOrd="0" destOrd="0" presId="urn:microsoft.com/office/officeart/2005/8/layout/cycle2"/>
    <dgm:cxn modelId="{C0F51370-34E0-4725-B537-00D83A1BA96B}" type="presOf" srcId="{B59E27DA-FE40-4121-8027-9897BAE4A092}" destId="{79966135-EB70-4E17-8459-DC8DD04B2429}" srcOrd="1" destOrd="0" presId="urn:microsoft.com/office/officeart/2005/8/layout/cycle2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2D04692B-DD9B-4C11-80E3-791A7C28D2BA}" type="presParOf" srcId="{84AD8D11-E8A7-4EDD-9C69-5F0E9069E91F}" destId="{2243FC82-BC79-427D-B0BC-5AD45D2F75CB}" srcOrd="0" destOrd="0" presId="urn:microsoft.com/office/officeart/2005/8/layout/cycle2"/>
    <dgm:cxn modelId="{8704BAC4-75E1-4358-A123-AC4BA64670F5}" type="presParOf" srcId="{84AD8D11-E8A7-4EDD-9C69-5F0E9069E91F}" destId="{07BEE13E-EE22-4412-8DCF-5A7E9A6DFB5C}" srcOrd="1" destOrd="0" presId="urn:microsoft.com/office/officeart/2005/8/layout/cycle2"/>
    <dgm:cxn modelId="{40815994-C7BA-49B4-8AFE-55D2429CB208}" type="presParOf" srcId="{07BEE13E-EE22-4412-8DCF-5A7E9A6DFB5C}" destId="{79966135-EB70-4E17-8459-DC8DD04B2429}" srcOrd="0" destOrd="0" presId="urn:microsoft.com/office/officeart/2005/8/layout/cycle2"/>
    <dgm:cxn modelId="{A26A674B-9E3A-46B8-A57D-AE0DEA3E344C}" type="presParOf" srcId="{84AD8D11-E8A7-4EDD-9C69-5F0E9069E91F}" destId="{CD0EF420-C810-4704-A8EC-D75C4AF82200}" srcOrd="2" destOrd="0" presId="urn:microsoft.com/office/officeart/2005/8/layout/cycle2"/>
    <dgm:cxn modelId="{DFA8AA69-3E00-4D69-A608-C4ADDE79F137}" type="presParOf" srcId="{84AD8D11-E8A7-4EDD-9C69-5F0E9069E91F}" destId="{7CD0A6AA-B216-4A99-8BF0-CFDDB4FCEEAF}" srcOrd="3" destOrd="0" presId="urn:microsoft.com/office/officeart/2005/8/layout/cycle2"/>
    <dgm:cxn modelId="{A040D96E-112A-4D94-98D6-1CDDAD62E3B4}" type="presParOf" srcId="{7CD0A6AA-B216-4A99-8BF0-CFDDB4FCEEAF}" destId="{E8AAF196-C11D-4F29-8317-2D0BCF27DA8D}" srcOrd="0" destOrd="0" presId="urn:microsoft.com/office/officeart/2005/8/layout/cycle2"/>
    <dgm:cxn modelId="{78423FB7-37C8-4A8D-AF5D-21685B1B7EC3}" type="presParOf" srcId="{84AD8D11-E8A7-4EDD-9C69-5F0E9069E91F}" destId="{D686D208-4319-408A-8E75-AB34E05B6268}" srcOrd="4" destOrd="0" presId="urn:microsoft.com/office/officeart/2005/8/layout/cycle2"/>
    <dgm:cxn modelId="{259B1BE5-CCF1-4874-A00C-BCD1C0E144BF}" type="presParOf" srcId="{84AD8D11-E8A7-4EDD-9C69-5F0E9069E91F}" destId="{A15CD53B-6BEF-4C7F-A47E-050BD213E966}" srcOrd="5" destOrd="0" presId="urn:microsoft.com/office/officeart/2005/8/layout/cycle2"/>
    <dgm:cxn modelId="{4CAC34F2-F447-4D36-B71B-7DD5B9D2B328}" type="presParOf" srcId="{A15CD53B-6BEF-4C7F-A47E-050BD213E966}" destId="{B235BFAD-E5FA-484B-B8CD-1CF6E20C1BD5}" srcOrd="0" destOrd="0" presId="urn:microsoft.com/office/officeart/2005/8/layout/cycle2"/>
    <dgm:cxn modelId="{D02BBEB6-B24A-4E6E-8284-5760E2244075}" type="presParOf" srcId="{84AD8D11-E8A7-4EDD-9C69-5F0E9069E91F}" destId="{C406E76F-44D9-4202-8E07-62DB5ED46F0C}" srcOrd="6" destOrd="0" presId="urn:microsoft.com/office/officeart/2005/8/layout/cycle2"/>
    <dgm:cxn modelId="{D98C3DAD-27B4-4E78-B5C1-E83C4F4F279D}" type="presParOf" srcId="{84AD8D11-E8A7-4EDD-9C69-5F0E9069E91F}" destId="{20991167-7126-4335-AB6F-471F1FF1CE07}" srcOrd="7" destOrd="0" presId="urn:microsoft.com/office/officeart/2005/8/layout/cycle2"/>
    <dgm:cxn modelId="{E0E136CB-B649-47F4-9FE5-75E6777752B9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F6593F-19DF-4842-8F6D-7F588BBB18BA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50E207F-1565-40A4-A716-F9EE63F9E685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Calculate e-fields</a:t>
          </a:r>
          <a:endParaRPr lang="en-US" sz="1600" dirty="0">
            <a:latin typeface="Calibri" panose="020F0502020204030204" pitchFamily="34" charset="0"/>
          </a:endParaRPr>
        </a:p>
      </dgm:t>
    </dgm:pt>
    <dgm:pt modelId="{2664C678-FE17-49BA-951F-2F5BD7CE203B}" type="parTrans" cxnId="{5CD55A3B-C65D-440B-9D19-FECBB79CC991}">
      <dgm:prSet/>
      <dgm:spPr/>
      <dgm:t>
        <a:bodyPr/>
        <a:lstStyle/>
        <a:p>
          <a:endParaRPr lang="en-US"/>
        </a:p>
      </dgm:t>
    </dgm:pt>
    <dgm:pt modelId="{B59E27DA-FE40-4121-8027-9897BAE4A092}" type="sibTrans" cxnId="{5CD55A3B-C65D-440B-9D19-FECBB79CC991}">
      <dgm:prSet/>
      <dgm:spPr/>
      <dgm:t>
        <a:bodyPr/>
        <a:lstStyle/>
        <a:p>
          <a:endParaRPr lang="en-US"/>
        </a:p>
      </dgm:t>
    </dgm:pt>
    <dgm:pt modelId="{959AFA93-26DF-4F7D-8709-A25C18FD061A}">
      <dgm:prSet phldrT="[Text]" custT="1"/>
      <dgm:spPr/>
      <dgm:t>
        <a:bodyPr/>
        <a:lstStyle/>
        <a:p>
          <a:r>
            <a:rPr lang="en-GB" sz="1600" smtClean="0">
              <a:latin typeface="Calibri" panose="020F0502020204030204" pitchFamily="34" charset="0"/>
            </a:rPr>
            <a:t>Generate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EB032BB4-9E0B-41DB-96D3-A7A61E1AF495}" type="parTrans" cxnId="{E2BF292E-EDE3-41E8-9EFE-9D6EB9E159E2}">
      <dgm:prSet/>
      <dgm:spPr/>
      <dgm:t>
        <a:bodyPr/>
        <a:lstStyle/>
        <a:p>
          <a:endParaRPr lang="en-US"/>
        </a:p>
      </dgm:t>
    </dgm:pt>
    <dgm:pt modelId="{BC992E72-82F4-465E-B75E-39CA252C1A8D}" type="sibTrans" cxnId="{E2BF292E-EDE3-41E8-9EFE-9D6EB9E159E2}">
      <dgm:prSet/>
      <dgm:spPr/>
      <dgm:t>
        <a:bodyPr/>
        <a:lstStyle/>
        <a:p>
          <a:endParaRPr lang="en-US"/>
        </a:p>
      </dgm:t>
    </dgm:pt>
    <dgm:pt modelId="{F569CC3E-E280-44FB-B293-1913513D371F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Give velocity kick</a:t>
          </a:r>
          <a:endParaRPr lang="en-US" sz="1600" dirty="0">
            <a:latin typeface="Calibri" panose="020F0502020204030204" pitchFamily="34" charset="0"/>
          </a:endParaRPr>
        </a:p>
      </dgm:t>
    </dgm:pt>
    <dgm:pt modelId="{57822851-0272-48A5-9951-82E512B7F1BE}" type="parTrans" cxnId="{8EF5FD35-4D51-422A-B5A3-7138732FD42A}">
      <dgm:prSet/>
      <dgm:spPr/>
      <dgm:t>
        <a:bodyPr/>
        <a:lstStyle/>
        <a:p>
          <a:endParaRPr lang="en-US"/>
        </a:p>
      </dgm:t>
    </dgm:pt>
    <dgm:pt modelId="{C7840404-8762-4BAD-9E79-B6E654F9CE50}" type="sibTrans" cxnId="{8EF5FD35-4D51-422A-B5A3-7138732FD42A}">
      <dgm:prSet/>
      <dgm:spPr/>
      <dgm:t>
        <a:bodyPr/>
        <a:lstStyle/>
        <a:p>
          <a:endParaRPr lang="en-US"/>
        </a:p>
      </dgm:t>
    </dgm:pt>
    <dgm:pt modelId="{4F7DB967-0FF0-483E-83A0-C47ADB83C910}">
      <dgm:prSet phldrT="[Text]" custT="1"/>
      <dgm:spPr/>
      <dgm:t>
        <a:bodyPr/>
        <a:lstStyle/>
        <a:p>
          <a:r>
            <a:rPr lang="en-GB" sz="1600" dirty="0" smtClean="0">
              <a:latin typeface="Calibri" panose="020F0502020204030204" pitchFamily="34" charset="0"/>
            </a:rPr>
            <a:t>Drift ions</a:t>
          </a:r>
          <a:endParaRPr lang="en-US" sz="1600" dirty="0">
            <a:latin typeface="Calibri" panose="020F0502020204030204" pitchFamily="34" charset="0"/>
          </a:endParaRPr>
        </a:p>
      </dgm:t>
    </dgm:pt>
    <dgm:pt modelId="{B287E388-D033-47A1-BCF2-A1DA3623113E}" type="parTrans" cxnId="{29526C66-6665-4083-B75F-304223693E8C}">
      <dgm:prSet/>
      <dgm:spPr/>
      <dgm:t>
        <a:bodyPr/>
        <a:lstStyle/>
        <a:p>
          <a:endParaRPr lang="en-US"/>
        </a:p>
      </dgm:t>
    </dgm:pt>
    <dgm:pt modelId="{2C3E3C14-56B8-4514-9382-73A209C6D7BC}" type="sibTrans" cxnId="{29526C66-6665-4083-B75F-304223693E8C}">
      <dgm:prSet/>
      <dgm:spPr/>
      <dgm:t>
        <a:bodyPr/>
        <a:lstStyle/>
        <a:p>
          <a:endParaRPr lang="en-US"/>
        </a:p>
      </dgm:t>
    </dgm:pt>
    <dgm:pt modelId="{84AD8D11-E8A7-4EDD-9C69-5F0E9069E91F}" type="pres">
      <dgm:prSet presAssocID="{35F6593F-19DF-4842-8F6D-7F588BBB18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3FC82-BC79-427D-B0BC-5AD45D2F75CB}" type="pres">
      <dgm:prSet presAssocID="{050E207F-1565-40A4-A716-F9EE63F9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13E-EE22-4412-8DCF-5A7E9A6DFB5C}" type="pres">
      <dgm:prSet presAssocID="{B59E27DA-FE40-4121-8027-9897BAE4A0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9966135-EB70-4E17-8459-DC8DD04B2429}" type="pres">
      <dgm:prSet presAssocID="{B59E27DA-FE40-4121-8027-9897BAE4A0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D0EF420-C810-4704-A8EC-D75C4AF82200}" type="pres">
      <dgm:prSet presAssocID="{F569CC3E-E280-44FB-B293-1913513D37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0A6AA-B216-4A99-8BF0-CFDDB4FCEEAF}" type="pres">
      <dgm:prSet presAssocID="{C7840404-8762-4BAD-9E79-B6E654F9CE5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8AAF196-C11D-4F29-8317-2D0BCF27DA8D}" type="pres">
      <dgm:prSet presAssocID="{C7840404-8762-4BAD-9E79-B6E654F9CE5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686D208-4319-408A-8E75-AB34E05B6268}" type="pres">
      <dgm:prSet presAssocID="{4F7DB967-0FF0-483E-83A0-C47ADB83C9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5CD53B-6BEF-4C7F-A47E-050BD213E966}" type="pres">
      <dgm:prSet presAssocID="{2C3E3C14-56B8-4514-9382-73A209C6D7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235BFAD-E5FA-484B-B8CD-1CF6E20C1BD5}" type="pres">
      <dgm:prSet presAssocID="{2C3E3C14-56B8-4514-9382-73A209C6D7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406E76F-44D9-4202-8E07-62DB5ED46F0C}" type="pres">
      <dgm:prSet presAssocID="{959AFA93-26DF-4F7D-8709-A25C18FD06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1167-7126-4335-AB6F-471F1FF1CE07}" type="pres">
      <dgm:prSet presAssocID="{BC992E72-82F4-465E-B75E-39CA252C1A8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C05AA0C-D94F-475E-A549-625294080A8A}" type="pres">
      <dgm:prSet presAssocID="{BC992E72-82F4-465E-B75E-39CA252C1A8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AA009B57-C418-47E2-8143-571715F89F39}" type="presOf" srcId="{4F7DB967-0FF0-483E-83A0-C47ADB83C910}" destId="{D686D208-4319-408A-8E75-AB34E05B6268}" srcOrd="0" destOrd="0" presId="urn:microsoft.com/office/officeart/2005/8/layout/cycle2"/>
    <dgm:cxn modelId="{A7C99265-F14B-4F53-83AF-C432CC9F138A}" type="presOf" srcId="{BC992E72-82F4-465E-B75E-39CA252C1A8D}" destId="{20991167-7126-4335-AB6F-471F1FF1CE07}" srcOrd="0" destOrd="0" presId="urn:microsoft.com/office/officeart/2005/8/layout/cycle2"/>
    <dgm:cxn modelId="{79127211-F5E0-40C8-9F39-1CD76816C58E}" type="presOf" srcId="{35F6593F-19DF-4842-8F6D-7F588BBB18BA}" destId="{84AD8D11-E8A7-4EDD-9C69-5F0E9069E91F}" srcOrd="0" destOrd="0" presId="urn:microsoft.com/office/officeart/2005/8/layout/cycle2"/>
    <dgm:cxn modelId="{8C5C45AA-94BB-45C1-9F82-83F95A8636EB}" type="presOf" srcId="{2C3E3C14-56B8-4514-9382-73A209C6D7BC}" destId="{B235BFAD-E5FA-484B-B8CD-1CF6E20C1BD5}" srcOrd="1" destOrd="0" presId="urn:microsoft.com/office/officeart/2005/8/layout/cycle2"/>
    <dgm:cxn modelId="{9AF6E2C6-E9EA-49B4-BBDB-52517F3F4D2B}" type="presOf" srcId="{B59E27DA-FE40-4121-8027-9897BAE4A092}" destId="{79966135-EB70-4E17-8459-DC8DD04B2429}" srcOrd="1" destOrd="0" presId="urn:microsoft.com/office/officeart/2005/8/layout/cycle2"/>
    <dgm:cxn modelId="{2F1281BD-D554-4504-A090-48955F5B75E0}" type="presOf" srcId="{2C3E3C14-56B8-4514-9382-73A209C6D7BC}" destId="{A15CD53B-6BEF-4C7F-A47E-050BD213E966}" srcOrd="0" destOrd="0" presId="urn:microsoft.com/office/officeart/2005/8/layout/cycle2"/>
    <dgm:cxn modelId="{29526C66-6665-4083-B75F-304223693E8C}" srcId="{35F6593F-19DF-4842-8F6D-7F588BBB18BA}" destId="{4F7DB967-0FF0-483E-83A0-C47ADB83C910}" srcOrd="2" destOrd="0" parTransId="{B287E388-D033-47A1-BCF2-A1DA3623113E}" sibTransId="{2C3E3C14-56B8-4514-9382-73A209C6D7BC}"/>
    <dgm:cxn modelId="{31A8D0ED-9DB6-4581-A4AB-732E98ED9D1A}" type="presOf" srcId="{959AFA93-26DF-4F7D-8709-A25C18FD061A}" destId="{C406E76F-44D9-4202-8E07-62DB5ED46F0C}" srcOrd="0" destOrd="0" presId="urn:microsoft.com/office/officeart/2005/8/layout/cycle2"/>
    <dgm:cxn modelId="{1D1EAD2C-9619-4D0D-B3A3-60B9C9F79DFD}" type="presOf" srcId="{F569CC3E-E280-44FB-B293-1913513D371F}" destId="{CD0EF420-C810-4704-A8EC-D75C4AF82200}" srcOrd="0" destOrd="0" presId="urn:microsoft.com/office/officeart/2005/8/layout/cycle2"/>
    <dgm:cxn modelId="{54C2CC98-2490-447D-9E57-2AE7EC0F008A}" type="presOf" srcId="{050E207F-1565-40A4-A716-F9EE63F9E685}" destId="{2243FC82-BC79-427D-B0BC-5AD45D2F75CB}" srcOrd="0" destOrd="0" presId="urn:microsoft.com/office/officeart/2005/8/layout/cycle2"/>
    <dgm:cxn modelId="{8312E072-574E-4C73-82A6-6BD64EFD3BB1}" type="presOf" srcId="{BC992E72-82F4-465E-B75E-39CA252C1A8D}" destId="{1C05AA0C-D94F-475E-A549-625294080A8A}" srcOrd="1" destOrd="0" presId="urn:microsoft.com/office/officeart/2005/8/layout/cycle2"/>
    <dgm:cxn modelId="{98C0B160-383C-46E5-A35D-1CEA92AD14E0}" type="presOf" srcId="{C7840404-8762-4BAD-9E79-B6E654F9CE50}" destId="{7CD0A6AA-B216-4A99-8BF0-CFDDB4FCEEAF}" srcOrd="0" destOrd="0" presId="urn:microsoft.com/office/officeart/2005/8/layout/cycle2"/>
    <dgm:cxn modelId="{CE724F83-301A-404B-BC41-5769CBB54C36}" type="presOf" srcId="{C7840404-8762-4BAD-9E79-B6E654F9CE50}" destId="{E8AAF196-C11D-4F29-8317-2D0BCF27DA8D}" srcOrd="1" destOrd="0" presId="urn:microsoft.com/office/officeart/2005/8/layout/cycle2"/>
    <dgm:cxn modelId="{BA964B7E-0D1F-49FE-80D0-0530998CEA49}" type="presOf" srcId="{B59E27DA-FE40-4121-8027-9897BAE4A092}" destId="{07BEE13E-EE22-4412-8DCF-5A7E9A6DFB5C}" srcOrd="0" destOrd="0" presId="urn:microsoft.com/office/officeart/2005/8/layout/cycle2"/>
    <dgm:cxn modelId="{8EF5FD35-4D51-422A-B5A3-7138732FD42A}" srcId="{35F6593F-19DF-4842-8F6D-7F588BBB18BA}" destId="{F569CC3E-E280-44FB-B293-1913513D371F}" srcOrd="1" destOrd="0" parTransId="{57822851-0272-48A5-9951-82E512B7F1BE}" sibTransId="{C7840404-8762-4BAD-9E79-B6E654F9CE50}"/>
    <dgm:cxn modelId="{E2BF292E-EDE3-41E8-9EFE-9D6EB9E159E2}" srcId="{35F6593F-19DF-4842-8F6D-7F588BBB18BA}" destId="{959AFA93-26DF-4F7D-8709-A25C18FD061A}" srcOrd="3" destOrd="0" parTransId="{EB032BB4-9E0B-41DB-96D3-A7A61E1AF495}" sibTransId="{BC992E72-82F4-465E-B75E-39CA252C1A8D}"/>
    <dgm:cxn modelId="{5CD55A3B-C65D-440B-9D19-FECBB79CC991}" srcId="{35F6593F-19DF-4842-8F6D-7F588BBB18BA}" destId="{050E207F-1565-40A4-A716-F9EE63F9E685}" srcOrd="0" destOrd="0" parTransId="{2664C678-FE17-49BA-951F-2F5BD7CE203B}" sibTransId="{B59E27DA-FE40-4121-8027-9897BAE4A092}"/>
    <dgm:cxn modelId="{0D98E7A8-30EB-4C15-9339-141446DAC44F}" type="presParOf" srcId="{84AD8D11-E8A7-4EDD-9C69-5F0E9069E91F}" destId="{2243FC82-BC79-427D-B0BC-5AD45D2F75CB}" srcOrd="0" destOrd="0" presId="urn:microsoft.com/office/officeart/2005/8/layout/cycle2"/>
    <dgm:cxn modelId="{D4EDE8EA-B965-49C9-A7BE-B7B985C33453}" type="presParOf" srcId="{84AD8D11-E8A7-4EDD-9C69-5F0E9069E91F}" destId="{07BEE13E-EE22-4412-8DCF-5A7E9A6DFB5C}" srcOrd="1" destOrd="0" presId="urn:microsoft.com/office/officeart/2005/8/layout/cycle2"/>
    <dgm:cxn modelId="{F8E6B099-3DA1-435A-9785-EFA3B8A7AA95}" type="presParOf" srcId="{07BEE13E-EE22-4412-8DCF-5A7E9A6DFB5C}" destId="{79966135-EB70-4E17-8459-DC8DD04B2429}" srcOrd="0" destOrd="0" presId="urn:microsoft.com/office/officeart/2005/8/layout/cycle2"/>
    <dgm:cxn modelId="{32BA2C78-5838-43BE-83FA-1A310EE74184}" type="presParOf" srcId="{84AD8D11-E8A7-4EDD-9C69-5F0E9069E91F}" destId="{CD0EF420-C810-4704-A8EC-D75C4AF82200}" srcOrd="2" destOrd="0" presId="urn:microsoft.com/office/officeart/2005/8/layout/cycle2"/>
    <dgm:cxn modelId="{A0695F03-9A9F-420D-AA88-0948AE0FAAF3}" type="presParOf" srcId="{84AD8D11-E8A7-4EDD-9C69-5F0E9069E91F}" destId="{7CD0A6AA-B216-4A99-8BF0-CFDDB4FCEEAF}" srcOrd="3" destOrd="0" presId="urn:microsoft.com/office/officeart/2005/8/layout/cycle2"/>
    <dgm:cxn modelId="{C2C3FA23-E819-4BC7-A236-658754823368}" type="presParOf" srcId="{7CD0A6AA-B216-4A99-8BF0-CFDDB4FCEEAF}" destId="{E8AAF196-C11D-4F29-8317-2D0BCF27DA8D}" srcOrd="0" destOrd="0" presId="urn:microsoft.com/office/officeart/2005/8/layout/cycle2"/>
    <dgm:cxn modelId="{36A23742-BAD1-4B78-9941-3C6F28679EDC}" type="presParOf" srcId="{84AD8D11-E8A7-4EDD-9C69-5F0E9069E91F}" destId="{D686D208-4319-408A-8E75-AB34E05B6268}" srcOrd="4" destOrd="0" presId="urn:microsoft.com/office/officeart/2005/8/layout/cycle2"/>
    <dgm:cxn modelId="{A46FC10B-C19C-46D8-80A6-5703AC80B0C6}" type="presParOf" srcId="{84AD8D11-E8A7-4EDD-9C69-5F0E9069E91F}" destId="{A15CD53B-6BEF-4C7F-A47E-050BD213E966}" srcOrd="5" destOrd="0" presId="urn:microsoft.com/office/officeart/2005/8/layout/cycle2"/>
    <dgm:cxn modelId="{7D704D68-4DCD-4E37-940C-1C5628A266F8}" type="presParOf" srcId="{A15CD53B-6BEF-4C7F-A47E-050BD213E966}" destId="{B235BFAD-E5FA-484B-B8CD-1CF6E20C1BD5}" srcOrd="0" destOrd="0" presId="urn:microsoft.com/office/officeart/2005/8/layout/cycle2"/>
    <dgm:cxn modelId="{E5CA1DE1-8EE8-43DB-B021-59B6CF46D586}" type="presParOf" srcId="{84AD8D11-E8A7-4EDD-9C69-5F0E9069E91F}" destId="{C406E76F-44D9-4202-8E07-62DB5ED46F0C}" srcOrd="6" destOrd="0" presId="urn:microsoft.com/office/officeart/2005/8/layout/cycle2"/>
    <dgm:cxn modelId="{AFC145D6-0997-44FF-B6B7-B4692043ECED}" type="presParOf" srcId="{84AD8D11-E8A7-4EDD-9C69-5F0E9069E91F}" destId="{20991167-7126-4335-AB6F-471F1FF1CE07}" srcOrd="7" destOrd="0" presId="urn:microsoft.com/office/officeart/2005/8/layout/cycle2"/>
    <dgm:cxn modelId="{EF69E40C-3600-4612-8488-EE2C43A43B67}" type="presParOf" srcId="{20991167-7126-4335-AB6F-471F1FF1CE07}" destId="{1C05AA0C-D94F-475E-A549-625294080A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D8ACE-ABB1-4BFE-9234-C170BBA6794E}">
      <dsp:nvSpPr>
        <dsp:cNvPr id="0" name=""/>
        <dsp:cNvSpPr/>
      </dsp:nvSpPr>
      <dsp:spPr>
        <a:xfrm>
          <a:off x="1" y="0"/>
          <a:ext cx="7788921" cy="428890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8AEA6-5C86-4973-A2D8-3618B5CCE36E}">
      <dsp:nvSpPr>
        <dsp:cNvPr id="0" name=""/>
        <dsp:cNvSpPr/>
      </dsp:nvSpPr>
      <dsp:spPr>
        <a:xfrm>
          <a:off x="2281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Gas molecules ionized by beam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69340" y="1353730"/>
        <a:ext cx="1239592" cy="1581444"/>
      </dsp:txXfrm>
    </dsp:sp>
    <dsp:sp modelId="{77FE85B0-6EA9-4317-AF61-B494EA29270A}">
      <dsp:nvSpPr>
        <dsp:cNvPr id="0" name=""/>
        <dsp:cNvSpPr/>
      </dsp:nvSpPr>
      <dsp:spPr>
        <a:xfrm>
          <a:off x="1604944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Ions oscillate in beam field 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1672003" y="1353730"/>
        <a:ext cx="1239592" cy="1581444"/>
      </dsp:txXfrm>
    </dsp:sp>
    <dsp:sp modelId="{4992E3B1-DA46-470D-B3B7-ABD396F6005A}">
      <dsp:nvSpPr>
        <dsp:cNvPr id="0" name=""/>
        <dsp:cNvSpPr/>
      </dsp:nvSpPr>
      <dsp:spPr>
        <a:xfrm>
          <a:off x="3207607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Beam electrons accelerated by ions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3274666" y="1353730"/>
        <a:ext cx="1239592" cy="1581444"/>
      </dsp:txXfrm>
    </dsp:sp>
    <dsp:sp modelId="{6A5B1D3D-853C-44F0-92DB-2BB81590652E}">
      <dsp:nvSpPr>
        <dsp:cNvPr id="0" name=""/>
        <dsp:cNvSpPr/>
      </dsp:nvSpPr>
      <dsp:spPr>
        <a:xfrm>
          <a:off x="4810269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Coupled electron-ion oscillations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4877328" y="1353730"/>
        <a:ext cx="1239592" cy="1581444"/>
      </dsp:txXfrm>
    </dsp:sp>
    <dsp:sp modelId="{AEFAB6E7-3F91-4DB5-B00B-45A407909F73}">
      <dsp:nvSpPr>
        <dsp:cNvPr id="0" name=""/>
        <dsp:cNvSpPr/>
      </dsp:nvSpPr>
      <dsp:spPr>
        <a:xfrm>
          <a:off x="6412932" y="1286671"/>
          <a:ext cx="1373710" cy="17155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Instability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Tune shift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 Light" panose="020F0302020204030204" pitchFamily="34" charset="0"/>
            </a:rPr>
            <a:t>Emittance growth</a:t>
          </a:r>
          <a:endParaRPr lang="en-US" sz="1600" kern="1200" dirty="0">
            <a:latin typeface="Calibri Light" panose="020F0302020204030204" pitchFamily="34" charset="0"/>
          </a:endParaRPr>
        </a:p>
      </dsp:txBody>
      <dsp:txXfrm>
        <a:off x="6479991" y="1353730"/>
        <a:ext cx="1239592" cy="15814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velocity 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911508" y="1156257"/>
        <a:ext cx="223118" cy="2429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velocity 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Drift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911508" y="1156257"/>
        <a:ext cx="223118" cy="2429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FC82-BC79-427D-B0BC-5AD45D2F75CB}">
      <dsp:nvSpPr>
        <dsp:cNvPr id="0" name=""/>
        <dsp:cNvSpPr/>
      </dsp:nvSpPr>
      <dsp:spPr>
        <a:xfrm>
          <a:off x="2100184" y="885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Calculate e-fields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176581"/>
        <a:ext cx="848336" cy="848336"/>
      </dsp:txXfrm>
    </dsp:sp>
    <dsp:sp modelId="{07BEE13E-EE22-4412-8DCF-5A7E9A6DFB5C}">
      <dsp:nvSpPr>
        <dsp:cNvPr id="0" name=""/>
        <dsp:cNvSpPr/>
      </dsp:nvSpPr>
      <dsp:spPr>
        <a:xfrm rot="2700000">
          <a:off x="3171093" y="1028711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185097" y="1075886"/>
        <a:ext cx="223118" cy="242944"/>
      </dsp:txXfrm>
    </dsp:sp>
    <dsp:sp modelId="{CD0EF420-C810-4704-A8EC-D75C4AF82200}">
      <dsp:nvSpPr>
        <dsp:cNvPr id="0" name=""/>
        <dsp:cNvSpPr/>
      </dsp:nvSpPr>
      <dsp:spPr>
        <a:xfrm>
          <a:off x="3373772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Give velocity kick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3549468" y="1450170"/>
        <a:ext cx="848336" cy="848336"/>
      </dsp:txXfrm>
    </dsp:sp>
    <dsp:sp modelId="{7CD0A6AA-B216-4A99-8BF0-CFDDB4FCEEAF}">
      <dsp:nvSpPr>
        <dsp:cNvPr id="0" name=""/>
        <dsp:cNvSpPr/>
      </dsp:nvSpPr>
      <dsp:spPr>
        <a:xfrm rot="8100000">
          <a:off x="3183851" y="2302299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265469" y="2349474"/>
        <a:ext cx="223118" cy="242944"/>
      </dsp:txXfrm>
    </dsp:sp>
    <dsp:sp modelId="{D686D208-4319-408A-8E75-AB34E05B6268}">
      <dsp:nvSpPr>
        <dsp:cNvPr id="0" name=""/>
        <dsp:cNvSpPr/>
      </dsp:nvSpPr>
      <dsp:spPr>
        <a:xfrm>
          <a:off x="2100184" y="2548062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 panose="020F0502020204030204" pitchFamily="34" charset="0"/>
            </a:rPr>
            <a:t>Drift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2275880" y="2723758"/>
        <a:ext cx="848336" cy="848336"/>
      </dsp:txXfrm>
    </dsp:sp>
    <dsp:sp modelId="{A15CD53B-6BEF-4C7F-A47E-050BD213E966}">
      <dsp:nvSpPr>
        <dsp:cNvPr id="0" name=""/>
        <dsp:cNvSpPr/>
      </dsp:nvSpPr>
      <dsp:spPr>
        <a:xfrm rot="13500000">
          <a:off x="1910262" y="2315057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1991880" y="2429846"/>
        <a:ext cx="223118" cy="242944"/>
      </dsp:txXfrm>
    </dsp:sp>
    <dsp:sp modelId="{C406E76F-44D9-4202-8E07-62DB5ED46F0C}">
      <dsp:nvSpPr>
        <dsp:cNvPr id="0" name=""/>
        <dsp:cNvSpPr/>
      </dsp:nvSpPr>
      <dsp:spPr>
        <a:xfrm>
          <a:off x="826595" y="1274474"/>
          <a:ext cx="1199728" cy="119972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latin typeface="Calibri" panose="020F0502020204030204" pitchFamily="34" charset="0"/>
            </a:rPr>
            <a:t>Generate ions</a:t>
          </a:r>
          <a:endParaRPr lang="en-US" sz="1600" kern="1200" dirty="0">
            <a:latin typeface="Calibri" panose="020F0502020204030204" pitchFamily="34" charset="0"/>
          </a:endParaRPr>
        </a:p>
      </dsp:txBody>
      <dsp:txXfrm>
        <a:off x="1002291" y="1450170"/>
        <a:ext cx="848336" cy="848336"/>
      </dsp:txXfrm>
    </dsp:sp>
    <dsp:sp modelId="{20991167-7126-4335-AB6F-471F1FF1CE07}">
      <dsp:nvSpPr>
        <dsp:cNvPr id="0" name=""/>
        <dsp:cNvSpPr/>
      </dsp:nvSpPr>
      <dsp:spPr>
        <a:xfrm rot="18900000">
          <a:off x="1897504" y="1041468"/>
          <a:ext cx="318740" cy="4049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911508" y="1156257"/>
        <a:ext cx="223118" cy="242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777B2-1594-4687-82BD-E0772F6D7D05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F4D83-8B6F-43E0-8929-D10453E75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8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fld id="{617E3783-4B8A-4093-938E-8412819E30EF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498372"/>
            <a:ext cx="2895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98372"/>
            <a:ext cx="501424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fld id="{2A43203C-1471-4188-A37D-25B6648DA977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fld id="{A60CCD38-9BA0-405D-B448-1E33D1214441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15" y="3939786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9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rmAutofit/>
          </a:bodyPr>
          <a:lstStyle>
            <a:lvl1pPr algn="l">
              <a:defRPr sz="30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518" y="4183815"/>
            <a:ext cx="2172535" cy="217253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16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fld id="{0B4CDCE1-8873-4F99-9AF7-7C3588D897F8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670621" y="6350323"/>
            <a:ext cx="2895600" cy="365125"/>
          </a:xfrm>
        </p:spPr>
        <p:txBody>
          <a:bodyPr/>
          <a:lstStyle>
            <a:lvl1pPr>
              <a:defRPr sz="1600">
                <a:solidFill>
                  <a:srgbClr val="77A8D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>
                <a:solidFill>
                  <a:srgbClr val="66A1E2"/>
                </a:solidFill>
              </a:rPr>
              <a:t>FASTION</a:t>
            </a:r>
            <a:endParaRPr lang="en-US" dirty="0">
              <a:solidFill>
                <a:srgbClr val="66A1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023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rmAutofit/>
          </a:bodyPr>
          <a:lstStyle>
            <a:lvl1pPr algn="l">
              <a:defRPr sz="34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049156" y="634844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fld id="{27710C5B-28DD-4005-ACC0-0A31040FC349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>
                <a:solidFill>
                  <a:srgbClr val="66A1E2"/>
                </a:solidFill>
              </a:rPr>
              <a:t>FASTION</a:t>
            </a:r>
            <a:endParaRPr lang="en-US" dirty="0">
              <a:solidFill>
                <a:srgbClr val="66A1E2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ctr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defRPr sz="1700">
                <a:latin typeface="Calibri" panose="020F0502020204030204" pitchFamily="34" charset="0"/>
              </a:defRPr>
            </a:lvl1pPr>
            <a:lvl2pPr marL="569913" indent="-225425">
              <a:buClrTx/>
              <a:buFont typeface="Courier New" panose="02070309020205020404" pitchFamily="49" charset="0"/>
              <a:buChar char="o"/>
              <a:defRPr sz="1600">
                <a:latin typeface="Calibri Light" panose="020F0302020204030204" pitchFamily="34" charset="0"/>
              </a:defRPr>
            </a:lvl2pPr>
            <a:lvl3pPr marL="796925" indent="-168275">
              <a:buClrTx/>
              <a:defRPr sz="1500">
                <a:latin typeface="Calibri Light" panose="020F0302020204030204" pitchFamily="34" charset="0"/>
              </a:defRPr>
            </a:lvl3pPr>
            <a:lvl4pPr marL="1031875" indent="-176213">
              <a:buClrTx/>
              <a:defRPr sz="1400">
                <a:latin typeface="Calibri Light" panose="020F0302020204030204" pitchFamily="34" charset="0"/>
              </a:defRPr>
            </a:lvl4pPr>
            <a:lvl5pPr marL="1258888" indent="-176213">
              <a:buClrTx/>
              <a:defRPr sz="1200">
                <a:latin typeface="Calibri Light" panose="020F03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fld id="{529315BD-39FF-4E12-9DF8-7D282CC3EA26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fld id="{1168930F-1B4C-46E3-937B-B37B09E7B1B6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9616"/>
            <a:ext cx="8229600" cy="66947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26673"/>
            <a:ext cx="4040188" cy="3829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6673"/>
            <a:ext cx="4041775" cy="38297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fld id="{8D99A374-5874-4BD2-B6E4-C2B8E4142EAC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04399"/>
            <a:ext cx="2133600" cy="2231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A1E2"/>
                </a:solidFill>
              </a:defRPr>
            </a:lvl1pPr>
          </a:lstStyle>
          <a:p>
            <a:fld id="{14C4ACEC-011D-4B26-BB0A-5CD5C938BE83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04399"/>
            <a:ext cx="2895600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04399"/>
            <a:ext cx="501424" cy="217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80" r:id="rId3"/>
    <p:sldLayoutId id="2147483685" r:id="rId4"/>
    <p:sldLayoutId id="2147483686" r:id="rId5"/>
    <p:sldLayoutId id="2147483681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78" r:id="rId14"/>
    <p:sldLayoutId id="2147483676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cern.ch/web/fastion.git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Dual grid PIC solver in FASTION</a:t>
            </a:r>
            <a:endParaRPr lang="en-US" sz="36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57200" y="3600950"/>
            <a:ext cx="2743200" cy="419653"/>
          </a:xfrm>
        </p:spPr>
        <p:txBody>
          <a:bodyPr/>
          <a:lstStyle/>
          <a:p>
            <a:r>
              <a:rPr lang="en-GB" dirty="0"/>
              <a:t>L. </a:t>
            </a:r>
            <a:r>
              <a:rPr lang="en-GB" dirty="0" err="1" smtClean="0"/>
              <a:t>Mether</a:t>
            </a:r>
            <a:r>
              <a:rPr lang="en-GB" dirty="0" smtClean="0"/>
              <a:t>, </a:t>
            </a:r>
            <a:r>
              <a:rPr lang="en-GB" dirty="0" err="1" smtClean="0"/>
              <a:t>G.Rumolo</a:t>
            </a:r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9AF614B-47A9-4D69-9658-919E52FCC2A3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4457700"/>
            <a:ext cx="4933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Thanks to: Kevin Li, Gianni </a:t>
            </a:r>
            <a:r>
              <a:rPr lang="en-US" dirty="0" err="1">
                <a:latin typeface="Calibri Light" panose="020F0302020204030204" pitchFamily="34" charset="0"/>
              </a:rPr>
              <a:t>I</a:t>
            </a:r>
            <a:r>
              <a:rPr lang="en-US" dirty="0" err="1" smtClean="0">
                <a:latin typeface="Calibri Light" panose="020F0302020204030204" pitchFamily="34" charset="0"/>
              </a:rPr>
              <a:t>adraola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FASTION PIC routine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FASTION PIC solver </a:t>
            </a:r>
          </a:p>
          <a:p>
            <a:pPr lvl="1"/>
            <a:r>
              <a:rPr lang="en-US" dirty="0" smtClean="0"/>
              <a:t>Green’s </a:t>
            </a:r>
            <a:r>
              <a:rPr lang="en-US" dirty="0"/>
              <a:t>function </a:t>
            </a:r>
            <a:r>
              <a:rPr lang="en-US" dirty="0" smtClean="0"/>
              <a:t>solver</a:t>
            </a:r>
            <a:r>
              <a:rPr lang="en-US" dirty="0"/>
              <a:t> </a:t>
            </a:r>
            <a:r>
              <a:rPr lang="en-US" dirty="0" smtClean="0"/>
              <a:t>with open </a:t>
            </a:r>
            <a:r>
              <a:rPr lang="en-US" dirty="0"/>
              <a:t>boundary (free space)</a:t>
            </a:r>
          </a:p>
          <a:p>
            <a:pPr lvl="1"/>
            <a:r>
              <a:rPr lang="en-US" dirty="0"/>
              <a:t>Evaluate Green’s function for all grid-</a:t>
            </a:r>
            <a:r>
              <a:rPr lang="en-US" dirty="0" err="1"/>
              <a:t>spacings</a:t>
            </a:r>
            <a:endParaRPr lang="en-US" dirty="0"/>
          </a:p>
          <a:p>
            <a:pPr lvl="1"/>
            <a:r>
              <a:rPr lang="en-US" dirty="0"/>
              <a:t>For every grid point, calculate potential by summing over </a:t>
            </a:r>
            <a:r>
              <a:rPr lang="en-US" dirty="0" smtClean="0"/>
              <a:t>charge distribution*Green’s </a:t>
            </a:r>
            <a:r>
              <a:rPr lang="en-US" dirty="0"/>
              <a:t>function of every other grid point, using FFT</a:t>
            </a:r>
          </a:p>
          <a:p>
            <a:endParaRPr lang="en-US" dirty="0" smtClean="0"/>
          </a:p>
          <a:p>
            <a:r>
              <a:rPr lang="en-US" dirty="0" smtClean="0"/>
              <a:t>Separate treatment of ions </a:t>
            </a:r>
            <a:r>
              <a:rPr lang="en-US" dirty="0"/>
              <a:t>and </a:t>
            </a:r>
            <a:r>
              <a:rPr lang="en-US" dirty="0" smtClean="0"/>
              <a:t>beam </a:t>
            </a:r>
          </a:p>
          <a:p>
            <a:pPr lvl="1"/>
            <a:r>
              <a:rPr lang="en-US" dirty="0" smtClean="0"/>
              <a:t>Ion and beam charges are stored separately</a:t>
            </a:r>
            <a:r>
              <a:rPr lang="en-US" dirty="0"/>
              <a:t> </a:t>
            </a:r>
            <a:r>
              <a:rPr lang="en-US" dirty="0" smtClean="0"/>
              <a:t>but using same grid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as real and imaginary parts of arrays for FFT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Potential for ions is calculated using only beam distribution  and vice versa</a:t>
            </a:r>
          </a:p>
          <a:p>
            <a:pPr lvl="2"/>
            <a:r>
              <a:rPr lang="en-US" dirty="0" smtClean="0"/>
              <a:t>No ion-ion, or electron-electron interactions </a:t>
            </a:r>
          </a:p>
          <a:p>
            <a:pPr lvl="1"/>
            <a:r>
              <a:rPr lang="en-US" dirty="0"/>
              <a:t>Velocity kick is applied according to </a:t>
            </a:r>
            <a:r>
              <a:rPr lang="en-US" dirty="0" smtClean="0"/>
              <a:t>electric field induced by </a:t>
            </a:r>
            <a:r>
              <a:rPr lang="en-US" dirty="0"/>
              <a:t>opposite </a:t>
            </a:r>
            <a:r>
              <a:rPr lang="en-US" dirty="0" smtClean="0"/>
              <a:t>particles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53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GB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Fast beam-ion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instability</a:t>
            </a:r>
          </a:p>
          <a:p>
            <a:pPr lvl="1"/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FASTION</a:t>
            </a:r>
            <a:endParaRPr lang="en-GB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Simulation procedure</a:t>
            </a:r>
            <a:endParaRPr lang="en-GB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FFT PIC solver in 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FASTION</a:t>
            </a:r>
            <a:endParaRPr lang="en-GB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Dual grid PIC solver</a:t>
            </a:r>
            <a:endParaRPr lang="en-GB" dirty="0"/>
          </a:p>
          <a:p>
            <a:pPr lvl="1"/>
            <a:r>
              <a:rPr lang="en-GB" dirty="0" smtClean="0"/>
              <a:t>Motivation</a:t>
            </a:r>
          </a:p>
          <a:p>
            <a:pPr lvl="1"/>
            <a:r>
              <a:rPr lang="en-GB" dirty="0" smtClean="0"/>
              <a:t>Implementation</a:t>
            </a:r>
          </a:p>
          <a:p>
            <a:pPr lvl="1"/>
            <a:r>
              <a:rPr lang="en-GB" dirty="0" smtClean="0"/>
              <a:t>Performance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75BE4A-F6FC-46B5-B7D6-93A6144ACF20}" type="datetime1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28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12" indent="0"/>
            <a:r>
              <a:rPr lang="en-GB" dirty="0"/>
              <a:t>Resolving beam &amp; tracking 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Simultaneously r</a:t>
            </a:r>
            <a:r>
              <a:rPr lang="en-GB" dirty="0" smtClean="0"/>
              <a:t>esolving the beam and </a:t>
            </a:r>
            <a:r>
              <a:rPr lang="en-GB" dirty="0" smtClean="0"/>
              <a:t>tracking </a:t>
            </a:r>
            <a:r>
              <a:rPr lang="en-GB" dirty="0" smtClean="0"/>
              <a:t>ions is computationally challenging</a:t>
            </a:r>
            <a:endParaRPr lang="en-GB" dirty="0" smtClean="0"/>
          </a:p>
          <a:p>
            <a:pPr lvl="1"/>
            <a:r>
              <a:rPr lang="en-GB" dirty="0" smtClean="0"/>
              <a:t>CLIC beam is very small, </a:t>
            </a:r>
            <a:r>
              <a:rPr lang="el-GR" dirty="0" smtClean="0"/>
              <a:t>σ</a:t>
            </a:r>
            <a:r>
              <a:rPr lang="en-GB" dirty="0" smtClean="0"/>
              <a:t> = 2-4 µm in vertical direction</a:t>
            </a:r>
          </a:p>
          <a:p>
            <a:pPr lvl="1"/>
            <a:r>
              <a:rPr lang="en-GB" dirty="0" smtClean="0"/>
              <a:t>Ions can oscillate with very large amplitudes &gt; </a:t>
            </a:r>
            <a:r>
              <a:rPr lang="en-GB" dirty="0" smtClean="0"/>
              <a:t>1mm</a:t>
            </a:r>
            <a:endParaRPr lang="en-GB" dirty="0"/>
          </a:p>
          <a:p>
            <a:pPr marL="344488" lvl="1" indent="0">
              <a:buNone/>
            </a:pPr>
            <a:r>
              <a:rPr lang="en-GB" dirty="0" smtClean="0"/>
              <a:t>	-&gt; </a:t>
            </a:r>
            <a:r>
              <a:rPr lang="en-US" dirty="0" smtClean="0"/>
              <a:t>extent </a:t>
            </a:r>
            <a:r>
              <a:rPr lang="en-US" dirty="0"/>
              <a:t>of ion distribution </a:t>
            </a:r>
            <a:r>
              <a:rPr lang="en-GB" dirty="0" smtClean="0"/>
              <a:t>up to 1000 * </a:t>
            </a:r>
            <a:r>
              <a:rPr lang="en-US" dirty="0" smtClean="0"/>
              <a:t>beam size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Good beam resolution necessary, but also want to track at least most of the ions</a:t>
            </a:r>
          </a:p>
          <a:p>
            <a:pPr lvl="1"/>
            <a:endParaRPr lang="en-GB" dirty="0"/>
          </a:p>
          <a:p>
            <a:r>
              <a:rPr lang="en-GB" dirty="0" smtClean="0"/>
              <a:t>Current </a:t>
            </a:r>
            <a:r>
              <a:rPr lang="en-GB" dirty="0" smtClean="0"/>
              <a:t>approach</a:t>
            </a:r>
            <a:r>
              <a:rPr lang="en-GB" dirty="0" smtClean="0"/>
              <a:t>: rescale grid during simulations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heck physical dimensions: max electron coordinate, max ion coordinate, etc.</a:t>
            </a:r>
          </a:p>
          <a:p>
            <a:pPr lvl="1"/>
            <a:r>
              <a:rPr lang="en-GB" dirty="0"/>
              <a:t>Rescale physical </a:t>
            </a:r>
            <a:r>
              <a:rPr lang="en-GB" dirty="0" smtClean="0"/>
              <a:t>size </a:t>
            </a:r>
            <a:r>
              <a:rPr lang="en-GB" dirty="0"/>
              <a:t>of </a:t>
            </a:r>
            <a:r>
              <a:rPr lang="en-GB" dirty="0" smtClean="0"/>
              <a:t>grid-cells to match physical dimensions </a:t>
            </a:r>
            <a:r>
              <a:rPr lang="en-GB" dirty="0"/>
              <a:t>at </a:t>
            </a:r>
            <a:r>
              <a:rPr lang="en-GB" b="1" dirty="0"/>
              <a:t>every bunch passage </a:t>
            </a:r>
            <a:endParaRPr lang="en-GB" dirty="0"/>
          </a:p>
          <a:p>
            <a:pPr lvl="2"/>
            <a:r>
              <a:rPr lang="en-GB" dirty="0" smtClean="0"/>
              <a:t>Recalculate </a:t>
            </a:r>
            <a:r>
              <a:rPr lang="en-GB" dirty="0"/>
              <a:t>Green’s </a:t>
            </a:r>
            <a:r>
              <a:rPr lang="en-GB" dirty="0" smtClean="0"/>
              <a:t>functions</a:t>
            </a:r>
          </a:p>
          <a:p>
            <a:pPr lvl="1"/>
            <a:r>
              <a:rPr lang="en-GB" dirty="0" smtClean="0"/>
              <a:t>Not possible to </a:t>
            </a:r>
            <a:r>
              <a:rPr lang="en-GB" dirty="0" smtClean="0"/>
              <a:t>track</a:t>
            </a:r>
            <a:r>
              <a:rPr lang="en-GB" dirty="0" smtClean="0"/>
              <a:t> </a:t>
            </a:r>
            <a:r>
              <a:rPr lang="en-GB" dirty="0" smtClean="0"/>
              <a:t>all ions </a:t>
            </a:r>
            <a:endParaRPr lang="en-GB" dirty="0"/>
          </a:p>
          <a:p>
            <a:pPr lvl="2"/>
            <a:r>
              <a:rPr lang="en-GB" dirty="0" smtClean="0"/>
              <a:t>Cut grid at whichever is </a:t>
            </a:r>
            <a:r>
              <a:rPr lang="en-GB" dirty="0" smtClean="0"/>
              <a:t>larger: 10*electron </a:t>
            </a:r>
            <a:r>
              <a:rPr lang="en-GB" dirty="0" err="1" smtClean="0"/>
              <a:t>r</a:t>
            </a:r>
            <a:r>
              <a:rPr lang="en-GB" baseline="-25000" dirty="0" err="1" smtClean="0"/>
              <a:t>max</a:t>
            </a:r>
            <a:r>
              <a:rPr lang="en-GB" dirty="0" smtClean="0"/>
              <a:t>  </a:t>
            </a:r>
            <a:r>
              <a:rPr lang="en-GB" dirty="0" smtClean="0"/>
              <a:t>or 5*</a:t>
            </a:r>
            <a:r>
              <a:rPr lang="el-GR" dirty="0" smtClean="0"/>
              <a:t>σ</a:t>
            </a:r>
            <a:r>
              <a:rPr lang="en-GB" baseline="-25000" dirty="0" smtClean="0"/>
              <a:t>ion</a:t>
            </a:r>
          </a:p>
          <a:p>
            <a:pPr lvl="1"/>
            <a:r>
              <a:rPr lang="en-GB" dirty="0" smtClean="0"/>
              <a:t>Ions outside of </a:t>
            </a:r>
            <a:r>
              <a:rPr lang="en-GB" dirty="0" smtClean="0"/>
              <a:t>gri</a:t>
            </a:r>
            <a:r>
              <a:rPr lang="en-GB" dirty="0"/>
              <a:t>d</a:t>
            </a:r>
            <a:endParaRPr lang="en-GB" dirty="0" smtClean="0"/>
          </a:p>
          <a:p>
            <a:pPr lvl="2"/>
            <a:r>
              <a:rPr lang="en-GB" dirty="0"/>
              <a:t>N</a:t>
            </a:r>
            <a:r>
              <a:rPr lang="en-GB" dirty="0" smtClean="0"/>
              <a:t>o </a:t>
            </a:r>
            <a:r>
              <a:rPr lang="en-GB" dirty="0" smtClean="0"/>
              <a:t>longer kicked, but drift with constant </a:t>
            </a:r>
            <a:r>
              <a:rPr lang="en-GB" dirty="0" smtClean="0"/>
              <a:t>velocity</a:t>
            </a:r>
          </a:p>
          <a:p>
            <a:pPr lvl="2"/>
            <a:r>
              <a:rPr lang="en-GB" dirty="0"/>
              <a:t>N</a:t>
            </a:r>
            <a:r>
              <a:rPr lang="en-GB" dirty="0" smtClean="0"/>
              <a:t>ot taken into account when calculating kick on beam</a:t>
            </a:r>
          </a:p>
          <a:p>
            <a:pPr lvl="1"/>
            <a:endParaRPr lang="en-GB" dirty="0" smtClean="0"/>
          </a:p>
          <a:p>
            <a:pPr lvl="2"/>
            <a:endParaRPr lang="en-GB" dirty="0"/>
          </a:p>
          <a:p>
            <a:pPr marL="36512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D15313-B559-479B-80C2-B1D9C5B2029D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9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Resolving beam &amp; tracking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Simultaneously resolving the beam and tracking ions is computationally challenging</a:t>
            </a:r>
          </a:p>
          <a:p>
            <a:pPr lvl="1"/>
            <a:r>
              <a:rPr lang="en-GB" dirty="0"/>
              <a:t>CLIC beam is very small, </a:t>
            </a:r>
            <a:r>
              <a:rPr lang="el-GR" dirty="0"/>
              <a:t>σ</a:t>
            </a:r>
            <a:r>
              <a:rPr lang="en-GB" dirty="0"/>
              <a:t> = 2-4 µm in vertical direction</a:t>
            </a:r>
          </a:p>
          <a:p>
            <a:pPr lvl="1"/>
            <a:r>
              <a:rPr lang="en-GB" dirty="0"/>
              <a:t>Ions can oscillate with very large amplitudes &gt; 1mm</a:t>
            </a:r>
          </a:p>
          <a:p>
            <a:pPr marL="344488" lvl="1" indent="0">
              <a:buNone/>
            </a:pPr>
            <a:r>
              <a:rPr lang="en-GB" dirty="0"/>
              <a:t>	-&gt; </a:t>
            </a:r>
            <a:r>
              <a:rPr lang="en-US" dirty="0"/>
              <a:t>extent of ion distribution </a:t>
            </a:r>
            <a:r>
              <a:rPr lang="en-GB" dirty="0"/>
              <a:t>up to 1000 * </a:t>
            </a:r>
            <a:r>
              <a:rPr lang="en-US" dirty="0"/>
              <a:t>beam size</a:t>
            </a:r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Good beam resolution necessary, but also want to track at least most of the ions</a:t>
            </a:r>
          </a:p>
          <a:p>
            <a:pPr lvl="1"/>
            <a:endParaRPr lang="en-GB" dirty="0"/>
          </a:p>
          <a:p>
            <a:r>
              <a:rPr lang="en-GB" dirty="0"/>
              <a:t>Previous approach: rescale grid during simulations</a:t>
            </a:r>
          </a:p>
          <a:p>
            <a:pPr lvl="1"/>
            <a:r>
              <a:rPr lang="en-GB" dirty="0"/>
              <a:t>Check physical dimensions: max electron coordinate, max ion coordinate, etc.</a:t>
            </a:r>
          </a:p>
          <a:p>
            <a:pPr lvl="1"/>
            <a:r>
              <a:rPr lang="en-GB" dirty="0"/>
              <a:t>Rescale physical size of grid-cells to match physical dimensions at </a:t>
            </a:r>
            <a:r>
              <a:rPr lang="en-GB" b="1" dirty="0"/>
              <a:t>every bunch passage </a:t>
            </a:r>
            <a:endParaRPr lang="en-GB" dirty="0"/>
          </a:p>
          <a:p>
            <a:pPr lvl="2"/>
            <a:r>
              <a:rPr lang="en-GB" dirty="0"/>
              <a:t>Recalculate Green’s functions</a:t>
            </a:r>
          </a:p>
          <a:p>
            <a:pPr lvl="1"/>
            <a:r>
              <a:rPr lang="en-GB" dirty="0"/>
              <a:t>Not possible to track all ions </a:t>
            </a:r>
          </a:p>
          <a:p>
            <a:pPr lvl="2"/>
            <a:r>
              <a:rPr lang="en-GB" dirty="0"/>
              <a:t>Cut grid at whichever is larger: 10*electron </a:t>
            </a:r>
            <a:r>
              <a:rPr lang="en-GB" dirty="0" err="1"/>
              <a:t>r</a:t>
            </a:r>
            <a:r>
              <a:rPr lang="en-GB" baseline="-25000" dirty="0" err="1"/>
              <a:t>max</a:t>
            </a:r>
            <a:r>
              <a:rPr lang="en-GB" dirty="0"/>
              <a:t>  or 5*</a:t>
            </a:r>
            <a:r>
              <a:rPr lang="el-GR" dirty="0"/>
              <a:t>σ</a:t>
            </a:r>
            <a:r>
              <a:rPr lang="en-GB" baseline="-25000" dirty="0"/>
              <a:t>ion</a:t>
            </a:r>
          </a:p>
          <a:p>
            <a:pPr lvl="1"/>
            <a:r>
              <a:rPr lang="en-GB" dirty="0"/>
              <a:t>Ions outside of grid</a:t>
            </a:r>
          </a:p>
          <a:p>
            <a:pPr lvl="2"/>
            <a:r>
              <a:rPr lang="en-GB" dirty="0"/>
              <a:t>No longer kicked, but drift with constant velocity</a:t>
            </a:r>
          </a:p>
          <a:p>
            <a:pPr lvl="2"/>
            <a:r>
              <a:rPr lang="en-GB" dirty="0"/>
              <a:t>Not taken into account when calculating kick on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7E7CE5-2B9A-4875-82FF-4461B51B5D8D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3182" y="1341514"/>
            <a:ext cx="7072193" cy="4651513"/>
          </a:xfrm>
          <a:prstGeom prst="rect">
            <a:avLst/>
          </a:prstGeom>
          <a:solidFill>
            <a:schemeClr val="bg1"/>
          </a:solidFill>
          <a:ln w="28575">
            <a:solidFill>
              <a:srgbClr val="0B38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33610" y="1619125"/>
            <a:ext cx="2231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Limits for cutting grid</a:t>
            </a:r>
            <a:endParaRPr lang="en-US" dirty="0">
              <a:latin typeface="Calibri Light" panose="020F03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92" y="2146852"/>
            <a:ext cx="5471499" cy="3647666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74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with current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19819"/>
          </a:xfrm>
        </p:spPr>
        <p:txBody>
          <a:bodyPr>
            <a:normAutofit/>
          </a:bodyPr>
          <a:lstStyle/>
          <a:p>
            <a:r>
              <a:rPr lang="en-GB" dirty="0" smtClean="0"/>
              <a:t>As </a:t>
            </a:r>
            <a:r>
              <a:rPr lang="el-GR" dirty="0" smtClean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 grows beam resolution becomes very poor </a:t>
            </a:r>
            <a:endParaRPr lang="en-GB" dirty="0" smtClean="0"/>
          </a:p>
          <a:p>
            <a:pPr lvl="1"/>
            <a:r>
              <a:rPr lang="en-GB" dirty="0"/>
              <a:t>Large grid required for </a:t>
            </a:r>
            <a:r>
              <a:rPr lang="en-GB" dirty="0" smtClean="0"/>
              <a:t>convergence, but even then resolution eventually poor</a:t>
            </a:r>
          </a:p>
          <a:p>
            <a:pPr lvl="2"/>
            <a:r>
              <a:rPr lang="en-GB" dirty="0" smtClean="0"/>
              <a:t>In fact, no simulations made for the CLIC-DR </a:t>
            </a:r>
            <a:r>
              <a:rPr lang="en-GB" dirty="0"/>
              <a:t> until this point </a:t>
            </a:r>
            <a:r>
              <a:rPr lang="en-GB" dirty="0" smtClean="0"/>
              <a:t>were properly converged, </a:t>
            </a:r>
            <a:br>
              <a:rPr lang="en-GB" dirty="0" smtClean="0"/>
            </a:br>
            <a:r>
              <a:rPr lang="en-GB" dirty="0" smtClean="0"/>
              <a:t>and even less for the CLIC Main </a:t>
            </a:r>
            <a:r>
              <a:rPr lang="en-GB" dirty="0" err="1" smtClean="0"/>
              <a:t>Linac</a:t>
            </a:r>
            <a:r>
              <a:rPr lang="en-GB" dirty="0" smtClean="0"/>
              <a:t>, where past simulations completely missed the instability</a:t>
            </a:r>
          </a:p>
          <a:p>
            <a:pPr marL="628650" lvl="2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2DEBAC-83DF-4303-A67E-C9DC8D9944FA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56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with current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19819"/>
          </a:xfrm>
        </p:spPr>
        <p:txBody>
          <a:bodyPr>
            <a:normAutofit/>
          </a:bodyPr>
          <a:lstStyle/>
          <a:p>
            <a:r>
              <a:rPr lang="en-GB" dirty="0" smtClean="0"/>
              <a:t>As </a:t>
            </a:r>
            <a:r>
              <a:rPr lang="el-GR" dirty="0" smtClean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 grows beam resolution becomes very poor </a:t>
            </a:r>
            <a:endParaRPr lang="en-GB" dirty="0" smtClean="0"/>
          </a:p>
          <a:p>
            <a:pPr lvl="1"/>
            <a:r>
              <a:rPr lang="en-GB" dirty="0"/>
              <a:t>Large grid required for </a:t>
            </a:r>
            <a:r>
              <a:rPr lang="en-GB" dirty="0" smtClean="0"/>
              <a:t>convergence, but even then resolution eventually poor</a:t>
            </a:r>
          </a:p>
          <a:p>
            <a:pPr lvl="2"/>
            <a:r>
              <a:rPr lang="en-GB" dirty="0" smtClean="0"/>
              <a:t>In fact, no simulations made for the CLIC-DR </a:t>
            </a:r>
            <a:r>
              <a:rPr lang="en-GB" dirty="0"/>
              <a:t> until this point </a:t>
            </a:r>
            <a:r>
              <a:rPr lang="en-GB" dirty="0" smtClean="0"/>
              <a:t>were properly converged, </a:t>
            </a:r>
            <a:br>
              <a:rPr lang="en-GB" dirty="0" smtClean="0"/>
            </a:br>
            <a:r>
              <a:rPr lang="en-GB" dirty="0" smtClean="0"/>
              <a:t>and even less for the CLIC Main </a:t>
            </a:r>
            <a:r>
              <a:rPr lang="en-GB" dirty="0" err="1" smtClean="0"/>
              <a:t>Linac</a:t>
            </a:r>
            <a:r>
              <a:rPr lang="en-GB" dirty="0" smtClean="0"/>
              <a:t>, where past simulations completely missed the instability</a:t>
            </a:r>
          </a:p>
          <a:p>
            <a:pPr marL="628650" lvl="2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2DEBAC-83DF-4303-A67E-C9DC8D9944FA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13182" y="1341514"/>
            <a:ext cx="7072193" cy="4651513"/>
          </a:xfrm>
          <a:prstGeom prst="rect">
            <a:avLst/>
          </a:prstGeom>
          <a:solidFill>
            <a:schemeClr val="bg1"/>
          </a:solidFill>
          <a:ln w="28575">
            <a:solidFill>
              <a:srgbClr val="0B38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62863" y="1466966"/>
            <a:ext cx="366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Beam resolution with varying grid size</a:t>
            </a:r>
            <a:endParaRPr lang="en-US" dirty="0">
              <a:latin typeface="Calibri Light" panose="020F03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530" y="1803791"/>
            <a:ext cx="6174204" cy="411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93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with current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19819"/>
          </a:xfrm>
        </p:spPr>
        <p:txBody>
          <a:bodyPr>
            <a:normAutofit/>
          </a:bodyPr>
          <a:lstStyle/>
          <a:p>
            <a:r>
              <a:rPr lang="en-GB" dirty="0" smtClean="0"/>
              <a:t>As </a:t>
            </a:r>
            <a:r>
              <a:rPr lang="el-GR" dirty="0" smtClean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 grows beam resolution becomes very poor </a:t>
            </a:r>
            <a:endParaRPr lang="en-GB" dirty="0" smtClean="0"/>
          </a:p>
          <a:p>
            <a:pPr lvl="1"/>
            <a:r>
              <a:rPr lang="en-GB" dirty="0"/>
              <a:t>Large grid required for </a:t>
            </a:r>
            <a:r>
              <a:rPr lang="en-GB" dirty="0" smtClean="0"/>
              <a:t>convergence, but even then resolution eventually poor</a:t>
            </a:r>
          </a:p>
          <a:p>
            <a:pPr lvl="2"/>
            <a:r>
              <a:rPr lang="en-GB" dirty="0" smtClean="0"/>
              <a:t>In fact, no simulations made for the CLIC-DR </a:t>
            </a:r>
            <a:r>
              <a:rPr lang="en-GB" dirty="0"/>
              <a:t> until this point </a:t>
            </a:r>
            <a:r>
              <a:rPr lang="en-GB" dirty="0" smtClean="0"/>
              <a:t>were properly converged, </a:t>
            </a:r>
            <a:br>
              <a:rPr lang="en-GB" dirty="0" smtClean="0"/>
            </a:br>
            <a:r>
              <a:rPr lang="en-GB" dirty="0" smtClean="0"/>
              <a:t>and even less for the CLIC Main </a:t>
            </a:r>
            <a:r>
              <a:rPr lang="en-GB" dirty="0" err="1" smtClean="0"/>
              <a:t>Linac</a:t>
            </a:r>
            <a:r>
              <a:rPr lang="en-GB" dirty="0" smtClean="0"/>
              <a:t>, where past simulations completely missed the instability</a:t>
            </a:r>
          </a:p>
          <a:p>
            <a:pPr marL="628650" lvl="2" indent="0">
              <a:buNone/>
            </a:pPr>
            <a:endParaRPr lang="en-GB" dirty="0" smtClean="0"/>
          </a:p>
          <a:p>
            <a:r>
              <a:rPr lang="en-GB" dirty="0" smtClean="0"/>
              <a:t>Cutting </a:t>
            </a:r>
            <a:r>
              <a:rPr lang="en-GB" dirty="0"/>
              <a:t>out ions leads </a:t>
            </a:r>
            <a:r>
              <a:rPr lang="en-GB" dirty="0" smtClean="0"/>
              <a:t>to </a:t>
            </a:r>
            <a:r>
              <a:rPr lang="en-GB" dirty="0"/>
              <a:t>incorrect </a:t>
            </a:r>
            <a:r>
              <a:rPr lang="en-GB" dirty="0" smtClean="0"/>
              <a:t>trajectories</a:t>
            </a:r>
          </a:p>
          <a:p>
            <a:pPr lvl="1"/>
            <a:r>
              <a:rPr lang="en-GB" dirty="0" smtClean="0"/>
              <a:t>Ions </a:t>
            </a:r>
            <a:r>
              <a:rPr lang="en-GB" dirty="0"/>
              <a:t>outside grid </a:t>
            </a:r>
            <a:r>
              <a:rPr lang="en-GB" dirty="0" smtClean="0"/>
              <a:t>give </a:t>
            </a:r>
            <a:r>
              <a:rPr lang="en-GB" dirty="0"/>
              <a:t>unphysical contribution to </a:t>
            </a:r>
            <a:r>
              <a:rPr lang="el-GR" dirty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, making resolution even worse</a:t>
            </a:r>
          </a:p>
          <a:p>
            <a:pPr marL="36512" indent="0">
              <a:buNone/>
            </a:pPr>
            <a:r>
              <a:rPr lang="en-GB" dirty="0"/>
              <a:t> </a:t>
            </a:r>
            <a:r>
              <a:rPr lang="en-GB" dirty="0" smtClean="0"/>
              <a:t>     … but tracking </a:t>
            </a:r>
            <a:r>
              <a:rPr lang="en-GB" dirty="0"/>
              <a:t>all </a:t>
            </a:r>
            <a:r>
              <a:rPr lang="en-GB" dirty="0" smtClean="0"/>
              <a:t>ions is also unpractical</a:t>
            </a:r>
          </a:p>
          <a:p>
            <a:pPr lvl="1"/>
            <a:r>
              <a:rPr lang="en-GB" dirty="0" smtClean="0"/>
              <a:t>Ion trajectories “correct”, but grid domain grows even faster, giving ever worse resolution 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r requires an unfeasibly </a:t>
            </a:r>
            <a:r>
              <a:rPr lang="en-GB" dirty="0"/>
              <a:t>large </a:t>
            </a:r>
            <a:r>
              <a:rPr lang="en-GB" dirty="0" smtClean="0"/>
              <a:t>grid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2DEBAC-83DF-4303-A67E-C9DC8D9944FA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6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with current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19819"/>
          </a:xfrm>
        </p:spPr>
        <p:txBody>
          <a:bodyPr>
            <a:normAutofit/>
          </a:bodyPr>
          <a:lstStyle/>
          <a:p>
            <a:r>
              <a:rPr lang="en-GB" dirty="0" smtClean="0"/>
              <a:t>As </a:t>
            </a:r>
            <a:r>
              <a:rPr lang="el-GR" dirty="0" smtClean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 grows beam resolution becomes very poor </a:t>
            </a:r>
            <a:endParaRPr lang="en-GB" dirty="0" smtClean="0"/>
          </a:p>
          <a:p>
            <a:pPr lvl="1"/>
            <a:r>
              <a:rPr lang="en-GB" dirty="0"/>
              <a:t>Large grid required for </a:t>
            </a:r>
            <a:r>
              <a:rPr lang="en-GB" dirty="0" smtClean="0"/>
              <a:t>convergence, but even then resolution eventually poor</a:t>
            </a:r>
          </a:p>
          <a:p>
            <a:pPr lvl="2"/>
            <a:r>
              <a:rPr lang="en-GB" dirty="0" smtClean="0"/>
              <a:t>In fact, no simulations made for the CLIC-DR </a:t>
            </a:r>
            <a:r>
              <a:rPr lang="en-GB" dirty="0"/>
              <a:t> until this point </a:t>
            </a:r>
            <a:r>
              <a:rPr lang="en-GB" dirty="0" smtClean="0"/>
              <a:t>were properly converged, </a:t>
            </a:r>
            <a:br>
              <a:rPr lang="en-GB" dirty="0" smtClean="0"/>
            </a:br>
            <a:r>
              <a:rPr lang="en-GB" dirty="0" smtClean="0"/>
              <a:t>and even less for the CLIC Main </a:t>
            </a:r>
            <a:r>
              <a:rPr lang="en-GB" dirty="0" err="1" smtClean="0"/>
              <a:t>Linac</a:t>
            </a:r>
            <a:r>
              <a:rPr lang="en-GB" dirty="0" smtClean="0"/>
              <a:t>, where past simulations completely missed the instability</a:t>
            </a:r>
          </a:p>
          <a:p>
            <a:pPr marL="628650" lvl="2" indent="0">
              <a:buNone/>
            </a:pPr>
            <a:endParaRPr lang="en-GB" dirty="0" smtClean="0"/>
          </a:p>
          <a:p>
            <a:r>
              <a:rPr lang="en-GB" dirty="0" smtClean="0"/>
              <a:t>Cutting </a:t>
            </a:r>
            <a:r>
              <a:rPr lang="en-GB" dirty="0"/>
              <a:t>out ions leads </a:t>
            </a:r>
            <a:r>
              <a:rPr lang="en-GB" dirty="0" smtClean="0"/>
              <a:t>to </a:t>
            </a:r>
            <a:r>
              <a:rPr lang="en-GB" dirty="0"/>
              <a:t>incorrect </a:t>
            </a:r>
            <a:r>
              <a:rPr lang="en-GB" dirty="0" smtClean="0"/>
              <a:t>trajectories</a:t>
            </a:r>
          </a:p>
          <a:p>
            <a:pPr lvl="1"/>
            <a:r>
              <a:rPr lang="en-GB" dirty="0" smtClean="0"/>
              <a:t>Ions </a:t>
            </a:r>
            <a:r>
              <a:rPr lang="en-GB" dirty="0"/>
              <a:t>outside grid </a:t>
            </a:r>
            <a:r>
              <a:rPr lang="en-GB" dirty="0" smtClean="0"/>
              <a:t>give </a:t>
            </a:r>
            <a:r>
              <a:rPr lang="en-GB" dirty="0"/>
              <a:t>unphysical contribution to </a:t>
            </a:r>
            <a:r>
              <a:rPr lang="el-GR" dirty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, making resolution even worse</a:t>
            </a:r>
          </a:p>
          <a:p>
            <a:pPr marL="36512" indent="0">
              <a:buNone/>
            </a:pPr>
            <a:r>
              <a:rPr lang="en-GB" dirty="0"/>
              <a:t> </a:t>
            </a:r>
            <a:r>
              <a:rPr lang="en-GB" dirty="0" smtClean="0"/>
              <a:t>     … but tracking </a:t>
            </a:r>
            <a:r>
              <a:rPr lang="en-GB" dirty="0"/>
              <a:t>all </a:t>
            </a:r>
            <a:r>
              <a:rPr lang="en-GB" dirty="0" smtClean="0"/>
              <a:t>ions is also unpractical</a:t>
            </a:r>
          </a:p>
          <a:p>
            <a:pPr lvl="1"/>
            <a:r>
              <a:rPr lang="en-GB" dirty="0" smtClean="0"/>
              <a:t>Ion trajectories “correct”, but grid domain grows even faster, giving ever worse resolution 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r requires an unfeasibly </a:t>
            </a:r>
            <a:r>
              <a:rPr lang="en-GB" dirty="0"/>
              <a:t>large </a:t>
            </a:r>
            <a:r>
              <a:rPr lang="en-GB" dirty="0" smtClean="0"/>
              <a:t>grid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2DEBAC-83DF-4303-A67E-C9DC8D9944FA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3182" y="1341514"/>
            <a:ext cx="7072193" cy="4651513"/>
          </a:xfrm>
          <a:prstGeom prst="rect">
            <a:avLst/>
          </a:prstGeom>
          <a:solidFill>
            <a:schemeClr val="bg1"/>
          </a:solidFill>
          <a:ln w="28575">
            <a:solidFill>
              <a:srgbClr val="0B38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48688" y="1466966"/>
            <a:ext cx="201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Grid cut limits</a:t>
            </a:r>
            <a:endParaRPr lang="en-US" dirty="0">
              <a:latin typeface="Calibri Light" panose="020F03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86" y="1836298"/>
            <a:ext cx="6048383" cy="403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with current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19819"/>
          </a:xfrm>
        </p:spPr>
        <p:txBody>
          <a:bodyPr>
            <a:normAutofit/>
          </a:bodyPr>
          <a:lstStyle/>
          <a:p>
            <a:r>
              <a:rPr lang="en-GB" dirty="0" smtClean="0"/>
              <a:t>As </a:t>
            </a:r>
            <a:r>
              <a:rPr lang="el-GR" dirty="0" smtClean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 grows beam resolution becomes very poor </a:t>
            </a:r>
            <a:endParaRPr lang="en-GB" dirty="0" smtClean="0"/>
          </a:p>
          <a:p>
            <a:pPr lvl="1"/>
            <a:r>
              <a:rPr lang="en-GB" dirty="0"/>
              <a:t>Large grid required for </a:t>
            </a:r>
            <a:r>
              <a:rPr lang="en-GB" dirty="0" smtClean="0"/>
              <a:t>convergence, but even then resolution eventually poor</a:t>
            </a:r>
          </a:p>
          <a:p>
            <a:pPr lvl="2"/>
            <a:r>
              <a:rPr lang="en-GB" dirty="0" smtClean="0"/>
              <a:t>In fact, no simulations made for the CLIC-DR </a:t>
            </a:r>
            <a:r>
              <a:rPr lang="en-GB" dirty="0"/>
              <a:t> until this point </a:t>
            </a:r>
            <a:r>
              <a:rPr lang="en-GB" dirty="0" smtClean="0"/>
              <a:t>were properly converged, </a:t>
            </a:r>
            <a:br>
              <a:rPr lang="en-GB" dirty="0" smtClean="0"/>
            </a:br>
            <a:r>
              <a:rPr lang="en-GB" dirty="0" smtClean="0"/>
              <a:t>and even less for the CLIC Main </a:t>
            </a:r>
            <a:r>
              <a:rPr lang="en-GB" dirty="0" err="1" smtClean="0"/>
              <a:t>Linac</a:t>
            </a:r>
            <a:r>
              <a:rPr lang="en-GB" dirty="0" smtClean="0"/>
              <a:t>, where past simulations completely missed the instability</a:t>
            </a:r>
          </a:p>
          <a:p>
            <a:pPr marL="628650" lvl="2" indent="0">
              <a:buNone/>
            </a:pPr>
            <a:endParaRPr lang="en-GB" dirty="0" smtClean="0"/>
          </a:p>
          <a:p>
            <a:r>
              <a:rPr lang="en-GB" dirty="0" smtClean="0"/>
              <a:t>Cutting </a:t>
            </a:r>
            <a:r>
              <a:rPr lang="en-GB" dirty="0"/>
              <a:t>out ions leads </a:t>
            </a:r>
            <a:r>
              <a:rPr lang="en-GB" dirty="0" smtClean="0"/>
              <a:t>to </a:t>
            </a:r>
            <a:r>
              <a:rPr lang="en-GB" dirty="0"/>
              <a:t>incorrect </a:t>
            </a:r>
            <a:r>
              <a:rPr lang="en-GB" dirty="0" smtClean="0"/>
              <a:t>trajectories</a:t>
            </a:r>
          </a:p>
          <a:p>
            <a:pPr lvl="1"/>
            <a:r>
              <a:rPr lang="en-GB" dirty="0" smtClean="0"/>
              <a:t>Ions </a:t>
            </a:r>
            <a:r>
              <a:rPr lang="en-GB" dirty="0"/>
              <a:t>outside grid </a:t>
            </a:r>
            <a:r>
              <a:rPr lang="en-GB" dirty="0" smtClean="0"/>
              <a:t>give </a:t>
            </a:r>
            <a:r>
              <a:rPr lang="en-GB" dirty="0"/>
              <a:t>unphysical contribution to </a:t>
            </a:r>
            <a:r>
              <a:rPr lang="el-GR" dirty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, making resolution even worse</a:t>
            </a:r>
          </a:p>
          <a:p>
            <a:pPr marL="36512" indent="0">
              <a:buNone/>
            </a:pPr>
            <a:r>
              <a:rPr lang="en-GB" dirty="0"/>
              <a:t> </a:t>
            </a:r>
            <a:r>
              <a:rPr lang="en-GB" dirty="0" smtClean="0"/>
              <a:t>     … but tracking </a:t>
            </a:r>
            <a:r>
              <a:rPr lang="en-GB" dirty="0"/>
              <a:t>all </a:t>
            </a:r>
            <a:r>
              <a:rPr lang="en-GB" dirty="0" smtClean="0"/>
              <a:t>ions is also unpractical</a:t>
            </a:r>
          </a:p>
          <a:p>
            <a:pPr lvl="1"/>
            <a:r>
              <a:rPr lang="en-GB" dirty="0" smtClean="0"/>
              <a:t>Ion trajectories “correct”, but grid domain grows even faster, giving ever worse resolution 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r requires an unfeasibly </a:t>
            </a:r>
            <a:r>
              <a:rPr lang="en-GB" dirty="0"/>
              <a:t>large </a:t>
            </a:r>
            <a:r>
              <a:rPr lang="en-GB" dirty="0" smtClean="0"/>
              <a:t>grid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2DEBAC-83DF-4303-A67E-C9DC8D9944FA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3182" y="1341514"/>
            <a:ext cx="7072193" cy="4651513"/>
          </a:xfrm>
          <a:prstGeom prst="rect">
            <a:avLst/>
          </a:prstGeom>
          <a:solidFill>
            <a:schemeClr val="bg1"/>
          </a:solidFill>
          <a:ln w="28575">
            <a:solidFill>
              <a:srgbClr val="0B38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48688" y="1466966"/>
            <a:ext cx="201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Grid cut limits</a:t>
            </a:r>
            <a:endParaRPr lang="en-US" dirty="0">
              <a:latin typeface="Calibri Light" panose="020F03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86" y="1836298"/>
            <a:ext cx="6048382" cy="403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3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with current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19819"/>
          </a:xfrm>
        </p:spPr>
        <p:txBody>
          <a:bodyPr>
            <a:normAutofit/>
          </a:bodyPr>
          <a:lstStyle/>
          <a:p>
            <a:r>
              <a:rPr lang="en-GB" dirty="0" smtClean="0"/>
              <a:t>As </a:t>
            </a:r>
            <a:r>
              <a:rPr lang="el-GR" dirty="0" smtClean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 grows beam resolution becomes very poor </a:t>
            </a:r>
            <a:endParaRPr lang="en-GB" dirty="0" smtClean="0"/>
          </a:p>
          <a:p>
            <a:pPr lvl="1"/>
            <a:r>
              <a:rPr lang="en-GB" dirty="0"/>
              <a:t>Large grid required for </a:t>
            </a:r>
            <a:r>
              <a:rPr lang="en-GB" dirty="0" smtClean="0"/>
              <a:t>convergence, but even then resolution eventually poor</a:t>
            </a:r>
          </a:p>
          <a:p>
            <a:pPr lvl="2"/>
            <a:r>
              <a:rPr lang="en-GB" dirty="0" smtClean="0"/>
              <a:t>In fact, no simulations made for the CLIC-DR </a:t>
            </a:r>
            <a:r>
              <a:rPr lang="en-GB" dirty="0"/>
              <a:t> until this point </a:t>
            </a:r>
            <a:r>
              <a:rPr lang="en-GB" dirty="0" smtClean="0"/>
              <a:t>were properly converged, </a:t>
            </a:r>
            <a:br>
              <a:rPr lang="en-GB" dirty="0" smtClean="0"/>
            </a:br>
            <a:r>
              <a:rPr lang="en-GB" dirty="0" smtClean="0"/>
              <a:t>and even less for the CLIC Main </a:t>
            </a:r>
            <a:r>
              <a:rPr lang="en-GB" dirty="0" err="1" smtClean="0"/>
              <a:t>Linac</a:t>
            </a:r>
            <a:r>
              <a:rPr lang="en-GB" dirty="0" smtClean="0"/>
              <a:t>, where past simulations completely missed the instability</a:t>
            </a:r>
          </a:p>
          <a:p>
            <a:pPr marL="628650" lvl="2" indent="0">
              <a:buNone/>
            </a:pPr>
            <a:endParaRPr lang="en-GB" dirty="0" smtClean="0"/>
          </a:p>
          <a:p>
            <a:r>
              <a:rPr lang="en-GB" dirty="0" smtClean="0"/>
              <a:t>Cutting </a:t>
            </a:r>
            <a:r>
              <a:rPr lang="en-GB" dirty="0"/>
              <a:t>out ions leads </a:t>
            </a:r>
            <a:r>
              <a:rPr lang="en-GB" dirty="0" smtClean="0"/>
              <a:t>to </a:t>
            </a:r>
            <a:r>
              <a:rPr lang="en-GB" dirty="0"/>
              <a:t>incorrect </a:t>
            </a:r>
            <a:r>
              <a:rPr lang="en-GB" dirty="0" smtClean="0"/>
              <a:t>trajectories</a:t>
            </a:r>
          </a:p>
          <a:p>
            <a:pPr lvl="1"/>
            <a:r>
              <a:rPr lang="en-GB" dirty="0" smtClean="0"/>
              <a:t>Ions </a:t>
            </a:r>
            <a:r>
              <a:rPr lang="en-GB" dirty="0"/>
              <a:t>outside grid </a:t>
            </a:r>
            <a:r>
              <a:rPr lang="en-GB" dirty="0" smtClean="0"/>
              <a:t>give </a:t>
            </a:r>
            <a:r>
              <a:rPr lang="en-GB" dirty="0"/>
              <a:t>unphysical contribution to </a:t>
            </a:r>
            <a:r>
              <a:rPr lang="el-GR" dirty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, making resolution even worse</a:t>
            </a:r>
          </a:p>
          <a:p>
            <a:pPr marL="36512" indent="0">
              <a:buNone/>
            </a:pPr>
            <a:r>
              <a:rPr lang="en-GB" dirty="0"/>
              <a:t> </a:t>
            </a:r>
            <a:r>
              <a:rPr lang="en-GB" dirty="0" smtClean="0"/>
              <a:t>     … but tracking </a:t>
            </a:r>
            <a:r>
              <a:rPr lang="en-GB" dirty="0"/>
              <a:t>all </a:t>
            </a:r>
            <a:r>
              <a:rPr lang="en-GB" dirty="0" smtClean="0"/>
              <a:t>ions is also unpractical</a:t>
            </a:r>
          </a:p>
          <a:p>
            <a:pPr lvl="1"/>
            <a:r>
              <a:rPr lang="en-GB" dirty="0" smtClean="0"/>
              <a:t>Ion trajectories “correct”, but grid domain grows even faster, giving ever worse resolution 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r requires an unfeasibly </a:t>
            </a:r>
            <a:r>
              <a:rPr lang="en-GB" dirty="0"/>
              <a:t>large </a:t>
            </a:r>
            <a:r>
              <a:rPr lang="en-GB" dirty="0" smtClean="0"/>
              <a:t>grid</a:t>
            </a:r>
          </a:p>
          <a:p>
            <a:pPr lvl="1"/>
            <a:endParaRPr lang="en-GB" dirty="0" smtClean="0"/>
          </a:p>
          <a:p>
            <a:r>
              <a:rPr lang="en-US" dirty="0" smtClean="0"/>
              <a:t>Large grids require long runtimes</a:t>
            </a:r>
          </a:p>
          <a:p>
            <a:pPr lvl="1"/>
            <a:r>
              <a:rPr lang="en-US" dirty="0" smtClean="0"/>
              <a:t>Also rescaling grid increases runtime, as Green’s function has to be recalculated and </a:t>
            </a:r>
            <a:r>
              <a:rPr lang="en-US" dirty="0" err="1" smtClean="0"/>
              <a:t>FFT’d</a:t>
            </a:r>
            <a:r>
              <a:rPr lang="en-US" dirty="0" smtClean="0"/>
              <a:t>   </a:t>
            </a:r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2DEBAC-83DF-4303-A67E-C9DC8D9944FA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1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Introduction</a:t>
            </a:r>
            <a:endParaRPr lang="en-GB" dirty="0" smtClean="0"/>
          </a:p>
          <a:p>
            <a:pPr lvl="1"/>
            <a:r>
              <a:rPr lang="en-GB" dirty="0" smtClean="0"/>
              <a:t>Fast beam-ion </a:t>
            </a:r>
            <a:r>
              <a:rPr lang="en-GB" dirty="0" smtClean="0"/>
              <a:t>instability</a:t>
            </a:r>
          </a:p>
          <a:p>
            <a:pPr lvl="1"/>
            <a:endParaRPr lang="en-GB" dirty="0"/>
          </a:p>
          <a:p>
            <a:r>
              <a:rPr lang="en-GB" dirty="0" smtClean="0"/>
              <a:t>FASTION</a:t>
            </a:r>
            <a:endParaRPr lang="en-GB" dirty="0" smtClean="0"/>
          </a:p>
          <a:p>
            <a:pPr lvl="1"/>
            <a:r>
              <a:rPr lang="en-GB" dirty="0" smtClean="0"/>
              <a:t>Simulation procedure</a:t>
            </a:r>
            <a:endParaRPr lang="en-GB" dirty="0" smtClean="0"/>
          </a:p>
          <a:p>
            <a:pPr lvl="1"/>
            <a:r>
              <a:rPr lang="en-GB" sz="1600" dirty="0" smtClean="0"/>
              <a:t>FFT PIC solver in </a:t>
            </a:r>
            <a:r>
              <a:rPr lang="en-GB" sz="1600" dirty="0" smtClean="0"/>
              <a:t>FASTION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Dual grid PIC solver</a:t>
            </a:r>
            <a:endParaRPr lang="en-GB" dirty="0"/>
          </a:p>
          <a:p>
            <a:pPr lvl="1"/>
            <a:r>
              <a:rPr lang="en-GB" dirty="0" smtClean="0"/>
              <a:t>Motivation</a:t>
            </a:r>
          </a:p>
          <a:p>
            <a:pPr lvl="1"/>
            <a:r>
              <a:rPr lang="en-GB" dirty="0" smtClean="0"/>
              <a:t>Implementation</a:t>
            </a:r>
          </a:p>
          <a:p>
            <a:pPr lvl="1"/>
            <a:r>
              <a:rPr lang="en-GB" dirty="0" smtClean="0"/>
              <a:t>Performance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75BE4A-F6FC-46B5-B7D6-93A6144ACF20}" type="datetime1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0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with current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19819"/>
          </a:xfrm>
        </p:spPr>
        <p:txBody>
          <a:bodyPr>
            <a:normAutofit/>
          </a:bodyPr>
          <a:lstStyle/>
          <a:p>
            <a:r>
              <a:rPr lang="en-GB" dirty="0" smtClean="0"/>
              <a:t>As </a:t>
            </a:r>
            <a:r>
              <a:rPr lang="el-GR" dirty="0" smtClean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 grows beam resolution becomes very poor </a:t>
            </a:r>
            <a:endParaRPr lang="en-GB" dirty="0" smtClean="0"/>
          </a:p>
          <a:p>
            <a:pPr lvl="1"/>
            <a:r>
              <a:rPr lang="en-GB" dirty="0"/>
              <a:t>Large grid required for </a:t>
            </a:r>
            <a:r>
              <a:rPr lang="en-GB" dirty="0" smtClean="0"/>
              <a:t>convergence, but even then resolution eventually poor</a:t>
            </a:r>
          </a:p>
          <a:p>
            <a:pPr lvl="2"/>
            <a:r>
              <a:rPr lang="en-GB" dirty="0" smtClean="0"/>
              <a:t>In fact, no simulations made for the CLIC-DR </a:t>
            </a:r>
            <a:r>
              <a:rPr lang="en-GB" dirty="0"/>
              <a:t> until this point </a:t>
            </a:r>
            <a:r>
              <a:rPr lang="en-GB" dirty="0" smtClean="0"/>
              <a:t>were properly converged, </a:t>
            </a:r>
            <a:br>
              <a:rPr lang="en-GB" dirty="0" smtClean="0"/>
            </a:br>
            <a:r>
              <a:rPr lang="en-GB" dirty="0" smtClean="0"/>
              <a:t>and even less for the CLIC Main </a:t>
            </a:r>
            <a:r>
              <a:rPr lang="en-GB" dirty="0" err="1" smtClean="0"/>
              <a:t>Linac</a:t>
            </a:r>
            <a:r>
              <a:rPr lang="en-GB" dirty="0" smtClean="0"/>
              <a:t>, where past simulations completely missed the instability</a:t>
            </a:r>
          </a:p>
          <a:p>
            <a:pPr marL="628650" lvl="2" indent="0">
              <a:buNone/>
            </a:pPr>
            <a:endParaRPr lang="en-GB" dirty="0" smtClean="0"/>
          </a:p>
          <a:p>
            <a:r>
              <a:rPr lang="en-GB" dirty="0" smtClean="0"/>
              <a:t>Cutting </a:t>
            </a:r>
            <a:r>
              <a:rPr lang="en-GB" dirty="0"/>
              <a:t>out ions leads </a:t>
            </a:r>
            <a:r>
              <a:rPr lang="en-GB" dirty="0" smtClean="0"/>
              <a:t>to </a:t>
            </a:r>
            <a:r>
              <a:rPr lang="en-GB" dirty="0"/>
              <a:t>incorrect </a:t>
            </a:r>
            <a:r>
              <a:rPr lang="en-GB" dirty="0" smtClean="0"/>
              <a:t>trajectories</a:t>
            </a:r>
          </a:p>
          <a:p>
            <a:pPr lvl="1"/>
            <a:r>
              <a:rPr lang="en-GB" dirty="0" smtClean="0"/>
              <a:t>Ions </a:t>
            </a:r>
            <a:r>
              <a:rPr lang="en-GB" dirty="0"/>
              <a:t>outside grid </a:t>
            </a:r>
            <a:r>
              <a:rPr lang="en-GB" dirty="0" smtClean="0"/>
              <a:t>give </a:t>
            </a:r>
            <a:r>
              <a:rPr lang="en-GB" dirty="0"/>
              <a:t>unphysical contribution to </a:t>
            </a:r>
            <a:r>
              <a:rPr lang="el-GR" dirty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, making resolution even worse</a:t>
            </a:r>
          </a:p>
          <a:p>
            <a:pPr marL="36512" indent="0">
              <a:buNone/>
            </a:pPr>
            <a:r>
              <a:rPr lang="en-GB" dirty="0"/>
              <a:t> </a:t>
            </a:r>
            <a:r>
              <a:rPr lang="en-GB" dirty="0" smtClean="0"/>
              <a:t>     … but tracking </a:t>
            </a:r>
            <a:r>
              <a:rPr lang="en-GB" dirty="0"/>
              <a:t>all </a:t>
            </a:r>
            <a:r>
              <a:rPr lang="en-GB" dirty="0" smtClean="0"/>
              <a:t>ions is also unpractical</a:t>
            </a:r>
          </a:p>
          <a:p>
            <a:pPr lvl="1"/>
            <a:r>
              <a:rPr lang="en-GB" dirty="0" smtClean="0"/>
              <a:t>Ion trajectories “correct”, but grid domain grows even faster, giving ever worse resolution 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r requires an unfeasibly </a:t>
            </a:r>
            <a:r>
              <a:rPr lang="en-GB" dirty="0"/>
              <a:t>large </a:t>
            </a:r>
            <a:r>
              <a:rPr lang="en-GB" dirty="0" smtClean="0"/>
              <a:t>grid</a:t>
            </a:r>
          </a:p>
          <a:p>
            <a:pPr lvl="1"/>
            <a:endParaRPr lang="en-GB" dirty="0" smtClean="0"/>
          </a:p>
          <a:p>
            <a:r>
              <a:rPr lang="en-US" dirty="0"/>
              <a:t>Run-time increased by a lot </a:t>
            </a:r>
          </a:p>
          <a:p>
            <a:endParaRPr lang="en-GB" dirty="0" smtClean="0"/>
          </a:p>
          <a:p>
            <a:pPr lvl="1"/>
            <a:endParaRPr lang="en-GB" dirty="0"/>
          </a:p>
          <a:p>
            <a:r>
              <a:rPr lang="en-GB" b="1" dirty="0"/>
              <a:t>Solution</a:t>
            </a:r>
            <a:r>
              <a:rPr lang="en-GB" dirty="0"/>
              <a:t>: track all ions to avoid artificial trajectories, but keep resolution around beam constant -&gt; </a:t>
            </a:r>
            <a:r>
              <a:rPr lang="en-GB" b="1" dirty="0" smtClean="0"/>
              <a:t>dual-grid </a:t>
            </a:r>
            <a:r>
              <a:rPr lang="en-GB" b="1" dirty="0"/>
              <a:t>model </a:t>
            </a:r>
            <a:r>
              <a:rPr lang="en-GB" dirty="0"/>
              <a:t>(</a:t>
            </a:r>
            <a:r>
              <a:rPr lang="en-GB" dirty="0" smtClean="0"/>
              <a:t>or N-grid</a:t>
            </a:r>
            <a:r>
              <a:rPr lang="en-GB" dirty="0"/>
              <a:t>)</a:t>
            </a:r>
            <a:endParaRPr lang="en-GB" b="1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2DEBAC-83DF-4303-A67E-C9DC8D9944FA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13182" y="1341514"/>
            <a:ext cx="7072193" cy="4651513"/>
          </a:xfrm>
          <a:prstGeom prst="rect">
            <a:avLst/>
          </a:prstGeom>
          <a:solidFill>
            <a:schemeClr val="bg1"/>
          </a:solidFill>
          <a:ln w="28575">
            <a:solidFill>
              <a:srgbClr val="0B38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539" y="1383349"/>
            <a:ext cx="6090452" cy="456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9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with current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219819"/>
          </a:xfrm>
        </p:spPr>
        <p:txBody>
          <a:bodyPr>
            <a:normAutofit/>
          </a:bodyPr>
          <a:lstStyle/>
          <a:p>
            <a:r>
              <a:rPr lang="en-GB" dirty="0" smtClean="0"/>
              <a:t>As </a:t>
            </a:r>
            <a:r>
              <a:rPr lang="el-GR" dirty="0" smtClean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 grows beam resolution becomes very poor </a:t>
            </a:r>
            <a:endParaRPr lang="en-GB" dirty="0" smtClean="0"/>
          </a:p>
          <a:p>
            <a:pPr lvl="1"/>
            <a:r>
              <a:rPr lang="en-GB" dirty="0"/>
              <a:t>Large grid required for </a:t>
            </a:r>
            <a:r>
              <a:rPr lang="en-GB" dirty="0" smtClean="0"/>
              <a:t>convergence, but even then resolution eventually poor</a:t>
            </a:r>
          </a:p>
          <a:p>
            <a:pPr lvl="2"/>
            <a:r>
              <a:rPr lang="en-GB" dirty="0" smtClean="0"/>
              <a:t>In fact, no simulations made for the CLIC-DR </a:t>
            </a:r>
            <a:r>
              <a:rPr lang="en-GB" dirty="0"/>
              <a:t> until this point </a:t>
            </a:r>
            <a:r>
              <a:rPr lang="en-GB" dirty="0" smtClean="0"/>
              <a:t>were properly converged, </a:t>
            </a:r>
            <a:br>
              <a:rPr lang="en-GB" dirty="0" smtClean="0"/>
            </a:br>
            <a:r>
              <a:rPr lang="en-GB" dirty="0" smtClean="0"/>
              <a:t>and even less for the CLIC Main </a:t>
            </a:r>
            <a:r>
              <a:rPr lang="en-GB" dirty="0" err="1" smtClean="0"/>
              <a:t>Linac</a:t>
            </a:r>
            <a:r>
              <a:rPr lang="en-GB" dirty="0" smtClean="0"/>
              <a:t>, where past simulations completely missed the instability</a:t>
            </a:r>
          </a:p>
          <a:p>
            <a:pPr marL="628650" lvl="2" indent="0">
              <a:buNone/>
            </a:pPr>
            <a:endParaRPr lang="en-GB" dirty="0" smtClean="0"/>
          </a:p>
          <a:p>
            <a:r>
              <a:rPr lang="en-GB" dirty="0" smtClean="0"/>
              <a:t>Cutting </a:t>
            </a:r>
            <a:r>
              <a:rPr lang="en-GB" dirty="0"/>
              <a:t>out ions leads </a:t>
            </a:r>
            <a:r>
              <a:rPr lang="en-GB" dirty="0" smtClean="0"/>
              <a:t>to </a:t>
            </a:r>
            <a:r>
              <a:rPr lang="en-GB" dirty="0"/>
              <a:t>incorrect </a:t>
            </a:r>
            <a:r>
              <a:rPr lang="en-GB" dirty="0" smtClean="0"/>
              <a:t>trajectories</a:t>
            </a:r>
          </a:p>
          <a:p>
            <a:pPr lvl="1"/>
            <a:r>
              <a:rPr lang="en-GB" dirty="0" smtClean="0"/>
              <a:t>Ions </a:t>
            </a:r>
            <a:r>
              <a:rPr lang="en-GB" dirty="0"/>
              <a:t>outside grid </a:t>
            </a:r>
            <a:r>
              <a:rPr lang="en-GB" dirty="0" smtClean="0"/>
              <a:t>give </a:t>
            </a:r>
            <a:r>
              <a:rPr lang="en-GB" dirty="0"/>
              <a:t>unphysical contribution to </a:t>
            </a:r>
            <a:r>
              <a:rPr lang="el-GR" dirty="0"/>
              <a:t>σ</a:t>
            </a:r>
            <a:r>
              <a:rPr lang="en-GB" baseline="-25000" dirty="0" smtClean="0"/>
              <a:t>ion</a:t>
            </a:r>
            <a:r>
              <a:rPr lang="en-GB" dirty="0" smtClean="0"/>
              <a:t>, making resolution even worse</a:t>
            </a:r>
          </a:p>
          <a:p>
            <a:pPr marL="36512" indent="0">
              <a:buNone/>
            </a:pPr>
            <a:r>
              <a:rPr lang="en-GB" dirty="0"/>
              <a:t> </a:t>
            </a:r>
            <a:r>
              <a:rPr lang="en-GB" dirty="0" smtClean="0"/>
              <a:t>     … but tracking </a:t>
            </a:r>
            <a:r>
              <a:rPr lang="en-GB" dirty="0"/>
              <a:t>all </a:t>
            </a:r>
            <a:r>
              <a:rPr lang="en-GB" dirty="0" smtClean="0"/>
              <a:t>ions is also unpractical</a:t>
            </a:r>
          </a:p>
          <a:p>
            <a:pPr lvl="1"/>
            <a:r>
              <a:rPr lang="en-GB" dirty="0" smtClean="0"/>
              <a:t>Ion trajectories “correct”, but grid domain grows even faster, giving ever worse resolution 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r requires an unfeasibly </a:t>
            </a:r>
            <a:r>
              <a:rPr lang="en-GB" dirty="0"/>
              <a:t>large </a:t>
            </a:r>
            <a:r>
              <a:rPr lang="en-GB" dirty="0" smtClean="0"/>
              <a:t>grid</a:t>
            </a:r>
          </a:p>
          <a:p>
            <a:pPr lvl="1"/>
            <a:endParaRPr lang="en-GB" dirty="0" smtClean="0"/>
          </a:p>
          <a:p>
            <a:r>
              <a:rPr lang="en-US" dirty="0" smtClean="0"/>
              <a:t>Large grids require long runtimes</a:t>
            </a:r>
          </a:p>
          <a:p>
            <a:pPr lvl="1"/>
            <a:r>
              <a:rPr lang="en-US" dirty="0" smtClean="0"/>
              <a:t>Also rescaling grid increases runtime, as Green’s function has to be recalculated and </a:t>
            </a:r>
            <a:r>
              <a:rPr lang="en-US" dirty="0" err="1" smtClean="0"/>
              <a:t>FFT’d</a:t>
            </a:r>
            <a:r>
              <a:rPr lang="en-US" dirty="0" smtClean="0"/>
              <a:t>   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b="1" dirty="0"/>
              <a:t>Solution</a:t>
            </a:r>
            <a:r>
              <a:rPr lang="en-GB" dirty="0"/>
              <a:t>: track all ions to avoid artificial trajectories, but keep resolution around beam constant -&gt; </a:t>
            </a:r>
            <a:r>
              <a:rPr lang="en-GB" b="1" dirty="0" smtClean="0"/>
              <a:t>dual-grid </a:t>
            </a:r>
            <a:r>
              <a:rPr lang="en-GB" b="1" dirty="0"/>
              <a:t>model </a:t>
            </a:r>
            <a:r>
              <a:rPr lang="en-GB" dirty="0"/>
              <a:t>(</a:t>
            </a:r>
            <a:r>
              <a:rPr lang="en-GB" dirty="0" smtClean="0"/>
              <a:t>or N-grid</a:t>
            </a:r>
            <a:r>
              <a:rPr lang="en-GB" dirty="0"/>
              <a:t>)</a:t>
            </a:r>
            <a:endParaRPr lang="en-GB" b="1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2DEBAC-83DF-4303-A67E-C9DC8D9944FA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94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Dual-grid </a:t>
            </a:r>
            <a:r>
              <a:rPr lang="en-GB" dirty="0" smtClean="0"/>
              <a:t>solver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Basic </a:t>
            </a:r>
            <a:r>
              <a:rPr lang="en-GB" dirty="0" smtClean="0"/>
              <a:t>idea: use two overlapping grids</a:t>
            </a:r>
            <a:endParaRPr lang="en-GB" dirty="0"/>
          </a:p>
          <a:p>
            <a:pPr lvl="1"/>
            <a:r>
              <a:rPr lang="en-GB" dirty="0" smtClean="0"/>
              <a:t>A large, coarse</a:t>
            </a:r>
            <a:r>
              <a:rPr lang="en-GB" dirty="0" smtClean="0"/>
              <a:t> </a:t>
            </a:r>
            <a:r>
              <a:rPr lang="en-GB" dirty="0"/>
              <a:t>grid </a:t>
            </a:r>
            <a:endParaRPr lang="en-GB" dirty="0" smtClean="0"/>
          </a:p>
          <a:p>
            <a:pPr lvl="2"/>
            <a:r>
              <a:rPr lang="en-GB" dirty="0"/>
              <a:t>S</a:t>
            </a:r>
            <a:r>
              <a:rPr lang="en-GB" dirty="0" smtClean="0"/>
              <a:t>caled around </a:t>
            </a:r>
            <a:r>
              <a:rPr lang="en-GB" dirty="0" smtClean="0"/>
              <a:t>maximum ion trajectory, </a:t>
            </a:r>
            <a:r>
              <a:rPr lang="en-GB" dirty="0"/>
              <a:t>to keep track of all ions</a:t>
            </a:r>
          </a:p>
          <a:p>
            <a:pPr lvl="1"/>
            <a:r>
              <a:rPr lang="en-GB" dirty="0" smtClean="0"/>
              <a:t>Inside the coarse grid, a smaller, fine </a:t>
            </a:r>
            <a:r>
              <a:rPr lang="en-GB" dirty="0"/>
              <a:t>grid </a:t>
            </a:r>
            <a:r>
              <a:rPr lang="en-GB" dirty="0" smtClean="0"/>
              <a:t>centred around </a:t>
            </a:r>
            <a:r>
              <a:rPr lang="en-GB" dirty="0"/>
              <a:t>beam </a:t>
            </a:r>
          </a:p>
          <a:p>
            <a:pPr lvl="2"/>
            <a:r>
              <a:rPr lang="en-GB" dirty="0"/>
              <a:t>Kept fixed, to keep beam resolution </a:t>
            </a:r>
            <a:r>
              <a:rPr lang="en-GB" dirty="0" smtClean="0"/>
              <a:t>approximately constant</a:t>
            </a:r>
            <a:endParaRPr lang="en-GB" dirty="0"/>
          </a:p>
          <a:p>
            <a:pPr marL="36512" indent="0">
              <a:buNone/>
            </a:pPr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179533-FB52-46E1-A8F1-BB70E556DFA5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312559" y="2698010"/>
            <a:ext cx="6348947" cy="3409121"/>
            <a:chOff x="847725" y="1066800"/>
            <a:chExt cx="7543800" cy="4495800"/>
          </a:xfrm>
        </p:grpSpPr>
        <p:grpSp>
          <p:nvGrpSpPr>
            <p:cNvPr id="9" name="Group 8"/>
            <p:cNvGrpSpPr/>
            <p:nvPr/>
          </p:nvGrpSpPr>
          <p:grpSpPr>
            <a:xfrm>
              <a:off x="847725" y="1066800"/>
              <a:ext cx="7543800" cy="4495800"/>
              <a:chOff x="762000" y="1371600"/>
              <a:chExt cx="7543800" cy="44958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3733800" y="3352800"/>
                <a:ext cx="1562100" cy="571500"/>
              </a:xfrm>
              <a:prstGeom prst="ellipse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solidFill>
                  <a:srgbClr val="1F497D">
                    <a:lumMod val="20000"/>
                    <a:lumOff val="8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3048000" y="4038600"/>
                <a:ext cx="2971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657475" y="3429000"/>
                <a:ext cx="373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5257800" y="2743200"/>
                <a:ext cx="0" cy="17526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3810000" y="2743200"/>
                <a:ext cx="0" cy="17526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876800" y="2514600"/>
                <a:ext cx="0" cy="22098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4191000" y="2514600"/>
                <a:ext cx="0" cy="22098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429000" y="2514600"/>
                <a:ext cx="0" cy="22098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5638800" y="2514600"/>
                <a:ext cx="0" cy="22098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2657475" y="2971800"/>
                <a:ext cx="373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3048000" y="3200400"/>
                <a:ext cx="2971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2657475" y="4267200"/>
                <a:ext cx="373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2657475" y="3810000"/>
                <a:ext cx="373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3800475" y="1371600"/>
                <a:ext cx="9525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7543800" y="1828800"/>
                <a:ext cx="0" cy="3581400"/>
              </a:xfrm>
              <a:prstGeom prst="line">
                <a:avLst/>
              </a:prstGeom>
              <a:noFill/>
              <a:ln w="190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67818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2578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60198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1524000" y="1828800"/>
                <a:ext cx="0" cy="3581400"/>
              </a:xfrm>
              <a:prstGeom prst="line">
                <a:avLst/>
              </a:prstGeom>
              <a:noFill/>
              <a:ln w="190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2860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30480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762000" y="40386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762000" y="49530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1524000" y="5410200"/>
                <a:ext cx="601980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762000" y="44958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762000" y="27432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762000" y="22860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762000" y="32004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1524000" y="1828800"/>
                <a:ext cx="601980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45" name="Rectangle 44"/>
              <p:cNvSpPr/>
              <p:nvPr/>
            </p:nvSpPr>
            <p:spPr>
              <a:xfrm>
                <a:off x="1524000" y="1828800"/>
                <a:ext cx="6019800" cy="3581400"/>
              </a:xfrm>
              <a:prstGeom prst="rect">
                <a:avLst/>
              </a:prstGeom>
              <a:noFill/>
              <a:ln w="28575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048000" y="2743200"/>
                <a:ext cx="2971800" cy="1752600"/>
              </a:xfrm>
              <a:prstGeom prst="rect">
                <a:avLst/>
              </a:prstGeom>
              <a:noFill/>
              <a:ln w="28575" cap="flat" cmpd="sng" algn="ctr">
                <a:solidFill>
                  <a:srgbClr val="4F81BD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47" name="Straight Connector 46"/>
              <p:cNvCxnSpPr>
                <a:stCxn id="11" idx="1"/>
                <a:endCxn id="11" idx="3"/>
              </p:cNvCxnSpPr>
              <p:nvPr/>
            </p:nvCxnSpPr>
            <p:spPr>
              <a:xfrm>
                <a:off x="762000" y="3619500"/>
                <a:ext cx="754380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BACC6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8" name="Straight Connector 47"/>
              <p:cNvCxnSpPr>
                <a:stCxn id="11" idx="0"/>
                <a:endCxn id="11" idx="2"/>
              </p:cNvCxnSpPr>
              <p:nvPr/>
            </p:nvCxnSpPr>
            <p:spPr>
              <a:xfrm>
                <a:off x="4533901" y="1371600"/>
                <a:ext cx="0" cy="4495800"/>
              </a:xfrm>
              <a:prstGeom prst="line">
                <a:avLst/>
              </a:prstGeom>
              <a:noFill/>
              <a:ln w="19050" cap="flat" cmpd="sng" algn="ctr">
                <a:solidFill>
                  <a:srgbClr val="4BACC6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49" name="Oval 48"/>
              <p:cNvSpPr/>
              <p:nvPr/>
            </p:nvSpPr>
            <p:spPr>
              <a:xfrm>
                <a:off x="4295775" y="39243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4943475" y="30099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5334000" y="4029075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3171825" y="46482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5095875" y="50101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5867400" y="27813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648075" y="19240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5010150" y="24193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6248400" y="47625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743200" y="25527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381375" y="31242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3695700" y="52578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4905375" y="35242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114800" y="42672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3467100" y="4048125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4000500" y="36576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4648200" y="36957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4343400" y="34480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686300" y="2200275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3352800" y="5067300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5905500" y="4600575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4752975" y="4819650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2428875" y="2362200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305175" y="1743075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2828925" y="4457700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314700" y="3971925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495800" y="360045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4191000" y="337185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4143375" y="38481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3848100" y="356235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3962400" y="41910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5181600" y="3952875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5715000" y="27051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4752975" y="344805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4791075" y="29337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3228975" y="30480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2743200" y="2209800"/>
              <a:ext cx="3733800" cy="2209800"/>
            </a:xfrm>
            <a:prstGeom prst="rect">
              <a:avLst/>
            </a:prstGeom>
            <a:noFill/>
            <a:ln w="12700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7725" y="1066800"/>
              <a:ext cx="7543800" cy="4495800"/>
            </a:xfrm>
            <a:prstGeom prst="rect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609725" y="1066800"/>
              <a:ext cx="0" cy="4495800"/>
            </a:xfrm>
            <a:prstGeom prst="line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7629525" y="1066800"/>
              <a:ext cx="0" cy="4495800"/>
            </a:xfrm>
            <a:prstGeom prst="line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>
            <a:xfrm>
              <a:off x="847725" y="1504950"/>
              <a:ext cx="7543800" cy="0"/>
            </a:xfrm>
            <a:prstGeom prst="line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>
            <a:xfrm>
              <a:off x="847725" y="5114925"/>
              <a:ext cx="7543800" cy="0"/>
            </a:xfrm>
            <a:prstGeom prst="line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8389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Distribution</a:t>
            </a:r>
          </a:p>
          <a:p>
            <a:pPr lvl="1"/>
            <a:r>
              <a:rPr lang="en-US" dirty="0" smtClean="0"/>
              <a:t>Particles on inner grid are distributed onto inner grid</a:t>
            </a:r>
            <a:br>
              <a:rPr lang="en-US" dirty="0" smtClean="0"/>
            </a:br>
            <a:r>
              <a:rPr lang="en-US" dirty="0" smtClean="0"/>
              <a:t>				and separately on outer grid</a:t>
            </a:r>
          </a:p>
          <a:p>
            <a:pPr lvl="1"/>
            <a:r>
              <a:rPr lang="en-US" dirty="0" smtClean="0"/>
              <a:t>Particles on outer grid are distributed on outer grid only</a:t>
            </a:r>
          </a:p>
          <a:p>
            <a:endParaRPr lang="en-US" dirty="0"/>
          </a:p>
          <a:p>
            <a:r>
              <a:rPr lang="en-US" dirty="0" smtClean="0"/>
              <a:t>Potential calculated by convoluting charge distributions and Green’s functions as normal</a:t>
            </a:r>
          </a:p>
          <a:p>
            <a:pPr lvl="1"/>
            <a:r>
              <a:rPr lang="en-US" dirty="0" smtClean="0"/>
              <a:t>Independently for fine and coarse grid</a:t>
            </a:r>
          </a:p>
          <a:p>
            <a:pPr lvl="1"/>
            <a:r>
              <a:rPr lang="en-US" dirty="0" smtClean="0"/>
              <a:t>Potential on coarse grid contains contribution from all particles</a:t>
            </a:r>
          </a:p>
          <a:p>
            <a:pPr lvl="1"/>
            <a:r>
              <a:rPr lang="en-US" dirty="0" smtClean="0"/>
              <a:t>Potential on fine grid contains contribution from fine grid particles only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 calculate electric field kick </a:t>
            </a:r>
          </a:p>
          <a:p>
            <a:pPr marL="630238" lvl="1" indent="-285750"/>
            <a:r>
              <a:rPr lang="en-US" dirty="0" smtClean="0"/>
              <a:t>For particle on outer grid, calculate as normal with outer grid potential</a:t>
            </a:r>
          </a:p>
          <a:p>
            <a:pPr marL="630238" lvl="1" indent="-285750"/>
            <a:r>
              <a:rPr lang="en-US" dirty="0" smtClean="0"/>
              <a:t>For particles on inner grid </a:t>
            </a:r>
          </a:p>
          <a:p>
            <a:pPr marL="857250" lvl="2" indent="-285750"/>
            <a:r>
              <a:rPr lang="en-US" dirty="0"/>
              <a:t>C</a:t>
            </a:r>
            <a:r>
              <a:rPr lang="en-US" dirty="0" smtClean="0"/>
              <a:t>alculate separately e-field and kick due to fine grid particles, using fine grid</a:t>
            </a:r>
          </a:p>
          <a:p>
            <a:pPr marL="857250" lvl="2" indent="-285750"/>
            <a:r>
              <a:rPr lang="en-US" dirty="0" smtClean="0"/>
              <a:t>Calculate separately e-field and kick due to coarse grid particles on coarse grid</a:t>
            </a:r>
          </a:p>
          <a:p>
            <a:pPr marL="857250" lvl="2" indent="-285750"/>
            <a:r>
              <a:rPr lang="en-US" dirty="0" smtClean="0"/>
              <a:t>Sum the two contributions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864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160184"/>
          </a:xfrm>
        </p:spPr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principle </a:t>
            </a:r>
            <a:r>
              <a:rPr lang="en-US" dirty="0" smtClean="0"/>
              <a:t>two </a:t>
            </a:r>
            <a:r>
              <a:rPr lang="en-US" dirty="0"/>
              <a:t>coarse </a:t>
            </a:r>
            <a:r>
              <a:rPr lang="en-US" dirty="0" smtClean="0"/>
              <a:t>grids needed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separate fine </a:t>
            </a:r>
            <a:r>
              <a:rPr lang="en-US" dirty="0"/>
              <a:t>and coarse </a:t>
            </a:r>
            <a:r>
              <a:rPr lang="en-US" dirty="0" smtClean="0"/>
              <a:t>particle contribution </a:t>
            </a:r>
          </a:p>
          <a:p>
            <a:pPr lvl="1"/>
            <a:r>
              <a:rPr lang="en-US" dirty="0" smtClean="0"/>
              <a:t>Fine grid is designed to contain all electrons - &gt; no electrons on coarse grid</a:t>
            </a:r>
          </a:p>
          <a:p>
            <a:pPr lvl="1"/>
            <a:r>
              <a:rPr lang="en-US" dirty="0"/>
              <a:t>In FASTION no ion-ion interaction –&gt; not necessary to do distribute fine ions on coarse </a:t>
            </a:r>
            <a:r>
              <a:rPr lang="en-US" dirty="0" smtClean="0"/>
              <a:t>grid</a:t>
            </a:r>
            <a:endParaRPr lang="en-US" dirty="0"/>
          </a:p>
          <a:p>
            <a:pPr marL="344488" lvl="1" indent="0">
              <a:buNone/>
            </a:pPr>
            <a:r>
              <a:rPr lang="en-US" dirty="0" smtClean="0"/>
              <a:t>     -&gt; </a:t>
            </a:r>
            <a:r>
              <a:rPr lang="en-US" dirty="0"/>
              <a:t>O</a:t>
            </a:r>
            <a:r>
              <a:rPr lang="en-US" dirty="0" smtClean="0"/>
              <a:t>nly one coarse grid, containing coarse ions and fine electrons needed</a:t>
            </a:r>
            <a:endParaRPr lang="en-US" dirty="0"/>
          </a:p>
          <a:p>
            <a:pPr marL="344488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186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160184"/>
          </a:xfrm>
        </p:spPr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principle </a:t>
            </a:r>
            <a:r>
              <a:rPr lang="en-US" dirty="0" smtClean="0"/>
              <a:t>two </a:t>
            </a:r>
            <a:r>
              <a:rPr lang="en-US" dirty="0"/>
              <a:t>coarse </a:t>
            </a:r>
            <a:r>
              <a:rPr lang="en-US" dirty="0" smtClean="0"/>
              <a:t>grids needed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separate fine </a:t>
            </a:r>
            <a:r>
              <a:rPr lang="en-US" dirty="0"/>
              <a:t>and coarse </a:t>
            </a:r>
            <a:r>
              <a:rPr lang="en-US" dirty="0" smtClean="0"/>
              <a:t>particle contribution </a:t>
            </a:r>
          </a:p>
          <a:p>
            <a:pPr lvl="1"/>
            <a:r>
              <a:rPr lang="en-US" dirty="0" smtClean="0"/>
              <a:t>Fine grid is designed to contain all electrons - &gt; no electrons on coarse grid</a:t>
            </a:r>
          </a:p>
          <a:p>
            <a:pPr lvl="1"/>
            <a:r>
              <a:rPr lang="en-US" dirty="0"/>
              <a:t>In FASTION no ion-ion interaction –&gt; not necessary to do distribute fine ions on coarse </a:t>
            </a:r>
            <a:r>
              <a:rPr lang="en-US" dirty="0" smtClean="0"/>
              <a:t>grid</a:t>
            </a:r>
            <a:endParaRPr lang="en-US" dirty="0"/>
          </a:p>
          <a:p>
            <a:pPr marL="344488" lvl="1" indent="0">
              <a:buNone/>
            </a:pPr>
            <a:r>
              <a:rPr lang="en-US" dirty="0" smtClean="0"/>
              <a:t>     -&gt; </a:t>
            </a:r>
            <a:r>
              <a:rPr lang="en-US" dirty="0"/>
              <a:t>O</a:t>
            </a:r>
            <a:r>
              <a:rPr lang="en-US" dirty="0" smtClean="0"/>
              <a:t>nly one coarse grid, containing coarse ions and fine electrons needed</a:t>
            </a:r>
            <a:endParaRPr lang="en-US" dirty="0"/>
          </a:p>
          <a:p>
            <a:pPr marL="344488" lvl="1" indent="0">
              <a:buNone/>
            </a:pPr>
            <a:endParaRPr lang="en-GB" dirty="0"/>
          </a:p>
          <a:p>
            <a:r>
              <a:rPr lang="en-GB" dirty="0"/>
              <a:t>Grids must be matched at </a:t>
            </a:r>
            <a:r>
              <a:rPr lang="en-GB" dirty="0" smtClean="0"/>
              <a:t>border</a:t>
            </a:r>
            <a:endParaRPr lang="en-GB" dirty="0"/>
          </a:p>
          <a:p>
            <a:pPr lvl="1"/>
            <a:r>
              <a:rPr lang="en-GB" dirty="0" smtClean="0"/>
              <a:t>So </a:t>
            </a:r>
            <a:r>
              <a:rPr lang="en-GB" dirty="0"/>
              <a:t>that the outer edge of the inner grid coincides with a cell edge in the larger </a:t>
            </a:r>
            <a:r>
              <a:rPr lang="en-GB" dirty="0" smtClean="0"/>
              <a:t>grid</a:t>
            </a:r>
          </a:p>
          <a:p>
            <a:pPr lvl="1"/>
            <a:r>
              <a:rPr lang="en-GB" dirty="0" smtClean="0"/>
              <a:t>Start with </a:t>
            </a:r>
            <a:r>
              <a:rPr lang="en-GB" dirty="0" err="1"/>
              <a:t>Δ</a:t>
            </a:r>
            <a:r>
              <a:rPr lang="en-GB" dirty="0" err="1" smtClean="0"/>
              <a:t>x</a:t>
            </a:r>
            <a:r>
              <a:rPr lang="en-GB" baseline="-25000" dirty="0" err="1" smtClean="0"/>
              <a:t>out</a:t>
            </a:r>
            <a:r>
              <a:rPr lang="en-GB" dirty="0" smtClean="0"/>
              <a:t> = X</a:t>
            </a:r>
            <a:r>
              <a:rPr lang="en-GB" baseline="-25000" dirty="0" smtClean="0"/>
              <a:t>in</a:t>
            </a:r>
            <a:r>
              <a:rPr lang="en-GB" dirty="0" smtClean="0"/>
              <a:t>/</a:t>
            </a:r>
            <a:r>
              <a:rPr lang="en-GB" dirty="0" err="1" smtClean="0"/>
              <a:t>N</a:t>
            </a:r>
            <a:r>
              <a:rPr lang="en-GB" baseline="-25000" dirty="0" err="1" smtClean="0"/>
              <a:t>out</a:t>
            </a:r>
            <a:r>
              <a:rPr lang="en-GB" dirty="0" smtClean="0"/>
              <a:t>, i.e. the two domains the same</a:t>
            </a:r>
          </a:p>
          <a:p>
            <a:pPr lvl="1"/>
            <a:r>
              <a:rPr lang="en-GB" dirty="0" smtClean="0"/>
              <a:t>When ion reaches beyond inner grid domain, loop over </a:t>
            </a:r>
            <a:r>
              <a:rPr lang="en-GB" dirty="0" err="1" smtClean="0"/>
              <a:t>i</a:t>
            </a:r>
            <a:r>
              <a:rPr lang="en-GB" dirty="0" smtClean="0"/>
              <a:t>, scaling </a:t>
            </a:r>
            <a:r>
              <a:rPr lang="en-GB" dirty="0" err="1"/>
              <a:t>Δx</a:t>
            </a:r>
            <a:r>
              <a:rPr lang="en-GB" baseline="-25000" dirty="0" err="1"/>
              <a:t>out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 X</a:t>
            </a:r>
            <a:r>
              <a:rPr lang="en-GB" baseline="-25000" dirty="0" smtClean="0"/>
              <a:t>in</a:t>
            </a:r>
            <a:r>
              <a:rPr lang="en-GB" dirty="0" smtClean="0"/>
              <a:t>/(</a:t>
            </a:r>
            <a:r>
              <a:rPr lang="en-GB" dirty="0" err="1" smtClean="0"/>
              <a:t>N</a:t>
            </a:r>
            <a:r>
              <a:rPr lang="en-GB" baseline="-25000" dirty="0" err="1" smtClean="0"/>
              <a:t>out</a:t>
            </a:r>
            <a:r>
              <a:rPr lang="en-GB" dirty="0" err="1" smtClean="0"/>
              <a:t>-i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 smtClean="0"/>
              <a:t>until reach of outer grid,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out</a:t>
            </a:r>
            <a:r>
              <a:rPr lang="en-GB" dirty="0" smtClean="0"/>
              <a:t>*</a:t>
            </a:r>
            <a:r>
              <a:rPr lang="en-GB" dirty="0" err="1" smtClean="0"/>
              <a:t>Δx</a:t>
            </a:r>
            <a:r>
              <a:rPr lang="en-GB" baseline="-25000" dirty="0" err="1" smtClean="0"/>
              <a:t>out</a:t>
            </a:r>
            <a:r>
              <a:rPr lang="en-GB" dirty="0" smtClean="0"/>
              <a:t>, includes ion coordinate</a:t>
            </a:r>
          </a:p>
          <a:p>
            <a:pPr lvl="1"/>
            <a:r>
              <a:rPr lang="en-GB" dirty="0" smtClean="0"/>
              <a:t>In consequence outer grid can be scaled with finer steps in the beginning, getting coarser  as grid grows</a:t>
            </a:r>
          </a:p>
          <a:p>
            <a:pPr lvl="1"/>
            <a:r>
              <a:rPr lang="en-GB" dirty="0" smtClean="0"/>
              <a:t>Maximum achievable outer grid size given by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out</a:t>
            </a:r>
            <a:r>
              <a:rPr lang="en-GB" dirty="0" smtClean="0"/>
              <a:t>*X</a:t>
            </a:r>
            <a:r>
              <a:rPr lang="en-GB" baseline="-25000" dirty="0" smtClean="0"/>
              <a:t>in</a:t>
            </a:r>
            <a:r>
              <a:rPr lang="en-GB" dirty="0" smtClean="0"/>
              <a:t>   </a:t>
            </a:r>
          </a:p>
          <a:p>
            <a:pPr lvl="1"/>
            <a:endParaRPr lang="en-GB" baseline="-25000" dirty="0"/>
          </a:p>
          <a:p>
            <a:pPr lvl="1"/>
            <a:endParaRPr lang="en-GB" dirty="0" smtClean="0"/>
          </a:p>
          <a:p>
            <a:pPr marL="36512" indent="0">
              <a:buNone/>
            </a:pPr>
            <a:r>
              <a:rPr lang="en-GB" dirty="0"/>
              <a:t>	</a:t>
            </a:r>
            <a:r>
              <a:rPr lang="en-GB" dirty="0" smtClean="0"/>
              <a:t>		Let’s look at some results!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522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68" y="1663728"/>
            <a:ext cx="7261008" cy="48406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Oscillation frequency of bunch train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2503"/>
            <a:ext cx="8226854" cy="5070463"/>
          </a:xfrm>
        </p:spPr>
        <p:txBody>
          <a:bodyPr>
            <a:normAutofit/>
          </a:bodyPr>
          <a:lstStyle/>
          <a:p>
            <a:r>
              <a:rPr lang="en-GB" dirty="0"/>
              <a:t>Various grid sizes compared to </a:t>
            </a:r>
            <a:r>
              <a:rPr lang="en-GB" dirty="0">
                <a:solidFill>
                  <a:srgbClr val="339966"/>
                </a:solidFill>
              </a:rPr>
              <a:t>256x256 dual-grid solver</a:t>
            </a:r>
            <a:endParaRPr lang="en-US" sz="1600" dirty="0">
              <a:latin typeface="Calibri Light" panose="020F03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383735F-F348-445A-834D-AF8C5801B48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 descr="DR_layou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23111" y="575931"/>
            <a:ext cx="2855021" cy="148045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185376" y="664888"/>
            <a:ext cx="83241" cy="69898"/>
          </a:xfrm>
          <a:prstGeom prst="ellipse">
            <a:avLst/>
          </a:prstGeom>
          <a:solidFill>
            <a:srgbClr val="CC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8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13" y="1663727"/>
            <a:ext cx="7270974" cy="48473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Oscillation frequency of bunch 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2503"/>
            <a:ext cx="8226854" cy="5070463"/>
          </a:xfrm>
        </p:spPr>
        <p:txBody>
          <a:bodyPr/>
          <a:lstStyle/>
          <a:p>
            <a:r>
              <a:rPr lang="en-GB" dirty="0"/>
              <a:t>Various grid sizes compared to </a:t>
            </a:r>
            <a:r>
              <a:rPr lang="en-GB" dirty="0">
                <a:solidFill>
                  <a:srgbClr val="339966"/>
                </a:solidFill>
              </a:rPr>
              <a:t>256x256 dual-grid solver</a:t>
            </a:r>
            <a:endParaRPr lang="en-US" sz="1600" dirty="0">
              <a:latin typeface="Calibri Light" panose="020F03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5D04399-0725-4160-8325-7B690D54A9A4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pic>
        <p:nvPicPr>
          <p:cNvPr id="14" name="Picture 13" descr="DR_layou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23111" y="575931"/>
            <a:ext cx="2855021" cy="1480458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6555359" y="699837"/>
            <a:ext cx="83241" cy="69898"/>
          </a:xfrm>
          <a:prstGeom prst="ellipse">
            <a:avLst/>
          </a:prstGeom>
          <a:solidFill>
            <a:srgbClr val="CC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2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2503"/>
            <a:ext cx="8226854" cy="5070463"/>
          </a:xfrm>
        </p:spPr>
        <p:txBody>
          <a:bodyPr/>
          <a:lstStyle/>
          <a:p>
            <a:r>
              <a:rPr lang="en-GB" dirty="0" smtClean="0"/>
              <a:t>Various </a:t>
            </a:r>
            <a:r>
              <a:rPr lang="en-GB" dirty="0"/>
              <a:t>grid sizes </a:t>
            </a:r>
            <a:r>
              <a:rPr lang="en-GB" dirty="0" smtClean="0"/>
              <a:t>compared to </a:t>
            </a:r>
            <a:r>
              <a:rPr lang="en-GB" dirty="0" smtClean="0">
                <a:solidFill>
                  <a:srgbClr val="339966"/>
                </a:solidFill>
              </a:rPr>
              <a:t>256x256 dual-grid </a:t>
            </a:r>
            <a:r>
              <a:rPr lang="en-GB" dirty="0" smtClean="0">
                <a:solidFill>
                  <a:srgbClr val="339966"/>
                </a:solidFill>
              </a:rPr>
              <a:t>solver</a:t>
            </a:r>
            <a:endParaRPr lang="en-US" sz="1600" dirty="0">
              <a:latin typeface="Calibri Light" panose="020F03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602C318-74F6-418B-9E20-F4A4B8B47FA2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13" y="1665476"/>
            <a:ext cx="7271787" cy="484785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pic>
        <p:nvPicPr>
          <p:cNvPr id="14" name="Picture 13" descr="DR_layou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23111" y="575931"/>
            <a:ext cx="2855021" cy="1480458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6555359" y="699837"/>
            <a:ext cx="83241" cy="69898"/>
          </a:xfrm>
          <a:prstGeom prst="ellipse">
            <a:avLst/>
          </a:prstGeom>
          <a:solidFill>
            <a:srgbClr val="CC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2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Summing contributions from grids with different  </a:t>
            </a:r>
            <a:r>
              <a:rPr lang="en-GB" dirty="0" err="1"/>
              <a:t>Δx</a:t>
            </a:r>
            <a:r>
              <a:rPr lang="en-GB" dirty="0"/>
              <a:t> introduces an error</a:t>
            </a:r>
          </a:p>
          <a:p>
            <a:pPr lvl="1"/>
            <a:r>
              <a:rPr lang="en-GB" dirty="0"/>
              <a:t>For beam, effect of outer ions can be considered a small </a:t>
            </a:r>
            <a:r>
              <a:rPr lang="en-GB" dirty="0" smtClean="0"/>
              <a:t>correction</a:t>
            </a:r>
          </a:p>
          <a:p>
            <a:pPr lvl="1"/>
            <a:r>
              <a:rPr lang="en-GB" dirty="0" smtClean="0"/>
              <a:t>Do not see large effect from this in simulations</a:t>
            </a:r>
            <a:endParaRPr lang="en-GB" dirty="0"/>
          </a:p>
          <a:p>
            <a:pPr lvl="1"/>
            <a:r>
              <a:rPr lang="en-GB" dirty="0"/>
              <a:t>For ion-ion interactions, especially close to grid boundary, effect should be investigated more carefully</a:t>
            </a:r>
          </a:p>
          <a:p>
            <a:endParaRPr lang="en-US" dirty="0" smtClean="0"/>
          </a:p>
          <a:p>
            <a:r>
              <a:rPr lang="en-US" dirty="0" smtClean="0"/>
              <a:t>Compared to single grid</a:t>
            </a:r>
          </a:p>
          <a:p>
            <a:pPr lvl="1"/>
            <a:r>
              <a:rPr lang="en-GB" dirty="0" smtClean="0"/>
              <a:t>A smaller </a:t>
            </a:r>
            <a:r>
              <a:rPr lang="en-GB" dirty="0"/>
              <a:t>is grid sufficient for convergence compared to single </a:t>
            </a:r>
            <a:r>
              <a:rPr lang="en-GB" dirty="0" smtClean="0"/>
              <a:t>grid, since </a:t>
            </a:r>
            <a:r>
              <a:rPr lang="en-GB" dirty="0"/>
              <a:t>resolution barely changes during bunch train </a:t>
            </a:r>
            <a:r>
              <a:rPr lang="en-GB" dirty="0" smtClean="0"/>
              <a:t>passage</a:t>
            </a:r>
            <a:endParaRPr lang="en-GB" dirty="0"/>
          </a:p>
          <a:p>
            <a:pPr lvl="1"/>
            <a:r>
              <a:rPr lang="en-US" dirty="0"/>
              <a:t>In addition, inner grid can safely be cut closer to beam, since outer grid tracks </a:t>
            </a:r>
            <a:r>
              <a:rPr lang="en-US" dirty="0" smtClean="0"/>
              <a:t>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408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21286288"/>
              </p:ext>
            </p:extLst>
          </p:nvPr>
        </p:nvGraphicFramePr>
        <p:xfrm>
          <a:off x="749147" y="363557"/>
          <a:ext cx="7788925" cy="4288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Fast beam-ion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5561"/>
            <a:ext cx="8226854" cy="1707466"/>
          </a:xfrm>
        </p:spPr>
        <p:txBody>
          <a:bodyPr>
            <a:normAutofit/>
          </a:bodyPr>
          <a:lstStyle/>
          <a:p>
            <a:r>
              <a:rPr lang="en-GB" sz="1700" dirty="0"/>
              <a:t>In circular accelerator without clearing gap, ion density builds up over several turns</a:t>
            </a:r>
          </a:p>
          <a:p>
            <a:pPr lvl="1"/>
            <a:r>
              <a:rPr lang="en-GB" dirty="0"/>
              <a:t>Conventional beam-ion instability</a:t>
            </a:r>
          </a:p>
          <a:p>
            <a:pPr marL="36512" indent="0">
              <a:buNone/>
            </a:pPr>
            <a:endParaRPr lang="en-GB" sz="1600" dirty="0"/>
          </a:p>
          <a:p>
            <a:r>
              <a:rPr lang="en-GB" sz="1700" dirty="0"/>
              <a:t>For bunch train followed by gap, ions build up only </a:t>
            </a:r>
            <a:r>
              <a:rPr lang="en-GB" sz="1700" dirty="0" smtClean="0"/>
              <a:t>during one train passage</a:t>
            </a:r>
            <a:endParaRPr lang="en-GB" sz="1700" dirty="0"/>
          </a:p>
          <a:p>
            <a:pPr marL="606425" lvl="1" indent="-285750"/>
            <a:r>
              <a:rPr lang="en-GB" dirty="0"/>
              <a:t>Fast beam-ion instability</a:t>
            </a:r>
          </a:p>
          <a:p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916A2B1-1049-4F91-AE5D-120F289C1EE4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41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Summing contributions from grids with different  </a:t>
            </a:r>
            <a:r>
              <a:rPr lang="en-GB" dirty="0" err="1"/>
              <a:t>Δx</a:t>
            </a:r>
            <a:r>
              <a:rPr lang="en-GB" dirty="0"/>
              <a:t> introduces an error</a:t>
            </a:r>
          </a:p>
          <a:p>
            <a:pPr lvl="1"/>
            <a:r>
              <a:rPr lang="en-GB" dirty="0"/>
              <a:t>For beam, effect of outer ions can be considered a small correction</a:t>
            </a:r>
          </a:p>
          <a:p>
            <a:pPr lvl="1"/>
            <a:r>
              <a:rPr lang="en-GB" dirty="0"/>
              <a:t>For ion-ion interactions, especially close to grid boundary, effect should be investigated more carefully</a:t>
            </a:r>
          </a:p>
          <a:p>
            <a:endParaRPr lang="en-US" dirty="0" smtClean="0"/>
          </a:p>
          <a:p>
            <a:r>
              <a:rPr lang="en-US" dirty="0" smtClean="0"/>
              <a:t>Compared to single grid</a:t>
            </a:r>
          </a:p>
          <a:p>
            <a:pPr lvl="1"/>
            <a:r>
              <a:rPr lang="en-GB" dirty="0" smtClean="0"/>
              <a:t>A smaller </a:t>
            </a:r>
            <a:r>
              <a:rPr lang="en-GB" dirty="0"/>
              <a:t>is grid sufficient for convergence compared to single </a:t>
            </a:r>
            <a:r>
              <a:rPr lang="en-GB" dirty="0" smtClean="0"/>
              <a:t>grid, since </a:t>
            </a:r>
            <a:r>
              <a:rPr lang="en-GB" dirty="0"/>
              <a:t>resolution barely changes during bunch train </a:t>
            </a:r>
            <a:r>
              <a:rPr lang="en-GB" dirty="0" smtClean="0"/>
              <a:t>passage</a:t>
            </a:r>
            <a:endParaRPr lang="en-GB" dirty="0"/>
          </a:p>
          <a:p>
            <a:pPr lvl="1"/>
            <a:r>
              <a:rPr lang="en-US" dirty="0"/>
              <a:t>In addition, inner grid can safely be cut closer to beam, since outer grid tracks </a:t>
            </a:r>
            <a:r>
              <a:rPr lang="en-US" dirty="0" smtClean="0"/>
              <a:t>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3182" y="1341514"/>
            <a:ext cx="7072193" cy="4651513"/>
          </a:xfrm>
          <a:prstGeom prst="rect">
            <a:avLst/>
          </a:prstGeom>
          <a:solidFill>
            <a:schemeClr val="bg1"/>
          </a:solidFill>
          <a:ln w="28575">
            <a:solidFill>
              <a:srgbClr val="0B38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Calibri Light" panose="020F0302020204030204" pitchFamily="34" charset="0"/>
              </a:rPr>
              <a:t>Limits for cutting grid</a:t>
            </a:r>
            <a:endParaRPr lang="en-US" dirty="0">
              <a:latin typeface="Calibri Light" panose="020F03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856606"/>
            <a:ext cx="6030484" cy="40203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43026" y="1487273"/>
            <a:ext cx="677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Limits for </a:t>
            </a:r>
            <a:r>
              <a:rPr lang="en-GB" dirty="0" smtClean="0">
                <a:latin typeface="Calibri Light" panose="020F0302020204030204" pitchFamily="34" charset="0"/>
              </a:rPr>
              <a:t>grids, with same beam resolution, but different outer grid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08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Summing contributions from grids with different  </a:t>
            </a:r>
            <a:r>
              <a:rPr lang="en-GB" dirty="0" err="1"/>
              <a:t>Δx</a:t>
            </a:r>
            <a:r>
              <a:rPr lang="en-GB" dirty="0"/>
              <a:t> introduces an error</a:t>
            </a:r>
          </a:p>
          <a:p>
            <a:pPr lvl="1"/>
            <a:r>
              <a:rPr lang="en-GB" dirty="0"/>
              <a:t>For beam, effect of outer ions can be considered a small correction</a:t>
            </a:r>
          </a:p>
          <a:p>
            <a:pPr lvl="1"/>
            <a:r>
              <a:rPr lang="en-GB" dirty="0"/>
              <a:t>For ion-ion interactions, especially close to grid boundary, effect should be investigated more carefully</a:t>
            </a:r>
          </a:p>
          <a:p>
            <a:endParaRPr lang="en-US" dirty="0" smtClean="0"/>
          </a:p>
          <a:p>
            <a:r>
              <a:rPr lang="en-US" dirty="0" smtClean="0"/>
              <a:t>Compared to single grid</a:t>
            </a:r>
          </a:p>
          <a:p>
            <a:pPr lvl="1"/>
            <a:r>
              <a:rPr lang="en-GB" dirty="0" smtClean="0"/>
              <a:t>A smaller </a:t>
            </a:r>
            <a:r>
              <a:rPr lang="en-GB" dirty="0"/>
              <a:t>is grid sufficient for convergence compared to single </a:t>
            </a:r>
            <a:r>
              <a:rPr lang="en-GB" dirty="0" smtClean="0"/>
              <a:t>grid, since </a:t>
            </a:r>
            <a:r>
              <a:rPr lang="en-GB" dirty="0"/>
              <a:t>resolution barely changes during bunch train </a:t>
            </a:r>
            <a:r>
              <a:rPr lang="en-GB" dirty="0" smtClean="0"/>
              <a:t>passage</a:t>
            </a:r>
            <a:endParaRPr lang="en-GB" dirty="0"/>
          </a:p>
          <a:p>
            <a:pPr lvl="1"/>
            <a:r>
              <a:rPr lang="en-US" dirty="0"/>
              <a:t>In addition, inner grid can safely be cut closer to beam, since outer grid tracks </a:t>
            </a:r>
            <a:r>
              <a:rPr lang="en-US" dirty="0" smtClean="0"/>
              <a:t>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3182" y="1341514"/>
            <a:ext cx="7072193" cy="4651513"/>
          </a:xfrm>
          <a:prstGeom prst="rect">
            <a:avLst/>
          </a:prstGeom>
          <a:solidFill>
            <a:schemeClr val="bg1"/>
          </a:solidFill>
          <a:ln w="28575">
            <a:solidFill>
              <a:srgbClr val="0B38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Calibri Light" panose="020F0302020204030204" pitchFamily="34" charset="0"/>
              </a:rPr>
              <a:t>Limits for cutting grid</a:t>
            </a:r>
            <a:endParaRPr lang="en-US" dirty="0">
              <a:latin typeface="Calibri Light" panose="020F03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856606"/>
            <a:ext cx="6030484" cy="40203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04924" y="1487274"/>
            <a:ext cx="677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Oscillation frequency for same beam resolution, but different outer grid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7663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Computation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Two-grid </a:t>
            </a:r>
            <a:r>
              <a:rPr lang="en-GB" dirty="0"/>
              <a:t>solver much faster than single </a:t>
            </a:r>
            <a:r>
              <a:rPr lang="en-GB" dirty="0" smtClean="0"/>
              <a:t>grid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omparing the smallest possible converged grid that gives similar resolution as single grid</a:t>
            </a:r>
            <a:endParaRPr lang="en-GB" dirty="0"/>
          </a:p>
          <a:p>
            <a:pPr lvl="1"/>
            <a:endParaRPr lang="en-GB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CED95F3-111B-43C2-9631-DC289D21DF82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42" y="1540565"/>
            <a:ext cx="6459418" cy="4844564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30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grid was “quick and dirty fix” for FASTION issues</a:t>
            </a:r>
          </a:p>
          <a:p>
            <a:pPr lvl="1"/>
            <a:r>
              <a:rPr lang="en-US" dirty="0"/>
              <a:t>Implementation is very explicit and quite rigid</a:t>
            </a:r>
          </a:p>
          <a:p>
            <a:pPr lvl="1"/>
            <a:r>
              <a:rPr lang="en-US" dirty="0" smtClean="0"/>
              <a:t>But </a:t>
            </a:r>
            <a:r>
              <a:rPr lang="en-US" dirty="0"/>
              <a:t>fast to implement and </a:t>
            </a:r>
            <a:r>
              <a:rPr lang="en-US" dirty="0" smtClean="0"/>
              <a:t>compatible </a:t>
            </a:r>
            <a:r>
              <a:rPr lang="en-US" dirty="0"/>
              <a:t>with </a:t>
            </a:r>
            <a:r>
              <a:rPr lang="en-US" dirty="0" smtClean="0"/>
              <a:t>existing </a:t>
            </a:r>
            <a:r>
              <a:rPr lang="en-US" dirty="0"/>
              <a:t>PIC </a:t>
            </a:r>
            <a:r>
              <a:rPr lang="en-US" dirty="0" smtClean="0"/>
              <a:t>routine</a:t>
            </a:r>
            <a:endParaRPr lang="en-US" dirty="0"/>
          </a:p>
          <a:p>
            <a:pPr marL="344488" lvl="1" indent="0">
              <a:buNone/>
            </a:pPr>
            <a:endParaRPr lang="en-GB" dirty="0" smtClean="0"/>
          </a:p>
          <a:p>
            <a:r>
              <a:rPr lang="en-GB" dirty="0" smtClean="0"/>
              <a:t>Might be useful also in other cases where the main charge density is concentrated in a small area, with spread out distribution around</a:t>
            </a:r>
          </a:p>
          <a:p>
            <a:pPr lvl="1"/>
            <a:r>
              <a:rPr lang="en-GB" dirty="0" smtClean="0"/>
              <a:t>In particular, when FFT occupies majority of computation time</a:t>
            </a:r>
          </a:p>
          <a:p>
            <a:pPr lvl="1"/>
            <a:r>
              <a:rPr lang="en-GB" dirty="0" smtClean="0"/>
              <a:t>However, computation </a:t>
            </a:r>
            <a:r>
              <a:rPr lang="en-GB" dirty="0"/>
              <a:t>time </a:t>
            </a:r>
            <a:r>
              <a:rPr lang="en-GB" dirty="0" smtClean="0"/>
              <a:t>gain dependent also on number of macro-particles </a:t>
            </a:r>
          </a:p>
          <a:p>
            <a:pPr lvl="2"/>
            <a:r>
              <a:rPr lang="en-GB" dirty="0" smtClean="0"/>
              <a:t>Here I used quite low numbers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ncluding interactions between all particles will also decrease computation time gain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7095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Dual grid was “quick and dirty fix” for FASTION issues</a:t>
            </a:r>
          </a:p>
          <a:p>
            <a:pPr lvl="1"/>
            <a:r>
              <a:rPr lang="en-US" dirty="0"/>
              <a:t>Implementation is very explicit and quite rigid</a:t>
            </a:r>
          </a:p>
          <a:p>
            <a:pPr lvl="1"/>
            <a:r>
              <a:rPr lang="en-US" dirty="0" smtClean="0"/>
              <a:t>But </a:t>
            </a:r>
            <a:r>
              <a:rPr lang="en-US" dirty="0"/>
              <a:t>fast to implement and </a:t>
            </a:r>
            <a:r>
              <a:rPr lang="en-US" dirty="0" smtClean="0"/>
              <a:t>compatible </a:t>
            </a:r>
            <a:r>
              <a:rPr lang="en-US" dirty="0"/>
              <a:t>with </a:t>
            </a:r>
            <a:r>
              <a:rPr lang="en-US" dirty="0" smtClean="0"/>
              <a:t>existing </a:t>
            </a:r>
            <a:r>
              <a:rPr lang="en-US" dirty="0"/>
              <a:t>PIC </a:t>
            </a:r>
            <a:r>
              <a:rPr lang="en-US" dirty="0" smtClean="0"/>
              <a:t>routine</a:t>
            </a:r>
            <a:endParaRPr lang="en-US" dirty="0"/>
          </a:p>
          <a:p>
            <a:pPr marL="344488" lvl="1" indent="0">
              <a:buNone/>
            </a:pPr>
            <a:endParaRPr lang="en-GB" dirty="0" smtClean="0"/>
          </a:p>
          <a:p>
            <a:r>
              <a:rPr lang="en-GB" dirty="0" smtClean="0"/>
              <a:t>Might be useful also in other cases where the main charge density is concentrated in a small area, with spread out distribution around</a:t>
            </a:r>
          </a:p>
          <a:p>
            <a:pPr lvl="1"/>
            <a:r>
              <a:rPr lang="en-GB" dirty="0" smtClean="0"/>
              <a:t>In particular, when FFT occupies majority of computation time</a:t>
            </a:r>
          </a:p>
          <a:p>
            <a:pPr lvl="1"/>
            <a:r>
              <a:rPr lang="en-GB" dirty="0" smtClean="0"/>
              <a:t>However, computation </a:t>
            </a:r>
            <a:r>
              <a:rPr lang="en-GB" dirty="0"/>
              <a:t>time </a:t>
            </a:r>
            <a:r>
              <a:rPr lang="en-GB" dirty="0" smtClean="0"/>
              <a:t>gain dependent also on number of macro-particles </a:t>
            </a:r>
          </a:p>
          <a:p>
            <a:pPr lvl="2"/>
            <a:r>
              <a:rPr lang="en-GB" dirty="0" smtClean="0"/>
              <a:t>Here I used quite low numbers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ncluding interactions between all particles will also decrease computation time gain</a:t>
            </a:r>
          </a:p>
          <a:p>
            <a:pPr lvl="1"/>
            <a:endParaRPr lang="en-GB" dirty="0"/>
          </a:p>
          <a:p>
            <a:r>
              <a:rPr lang="en-GB" dirty="0" smtClean="0"/>
              <a:t>Open questions</a:t>
            </a:r>
          </a:p>
          <a:p>
            <a:pPr lvl="1"/>
            <a:r>
              <a:rPr lang="en-GB" dirty="0" smtClean="0"/>
              <a:t>Effect </a:t>
            </a:r>
            <a:r>
              <a:rPr lang="en-GB" dirty="0"/>
              <a:t>of boundary </a:t>
            </a:r>
            <a:r>
              <a:rPr lang="en-GB" dirty="0" smtClean="0"/>
              <a:t>crossing, especially for nearby charges</a:t>
            </a:r>
          </a:p>
          <a:p>
            <a:pPr lvl="1"/>
            <a:r>
              <a:rPr lang="en-GB" dirty="0" smtClean="0"/>
              <a:t>Compatibility with boundary conditions</a:t>
            </a:r>
          </a:p>
          <a:p>
            <a:pPr lvl="1"/>
            <a:endParaRPr lang="en-GB" dirty="0" smtClean="0"/>
          </a:p>
          <a:p>
            <a:pPr lvl="1"/>
            <a:r>
              <a:rPr lang="en-GB" dirty="0">
                <a:solidFill>
                  <a:srgbClr val="0055A0"/>
                </a:solidFill>
              </a:rPr>
              <a:t>Eventually explicit N-grid solver could be replaced by adaptive grid</a:t>
            </a:r>
            <a:r>
              <a:rPr lang="en-GB" dirty="0" smtClean="0">
                <a:solidFill>
                  <a:srgbClr val="0055A0"/>
                </a:solidFill>
              </a:rPr>
              <a:t>?</a:t>
            </a:r>
            <a:endParaRPr lang="en-GB" dirty="0" smtClean="0"/>
          </a:p>
          <a:p>
            <a:pPr lvl="1"/>
            <a:r>
              <a:rPr lang="en-GB" dirty="0" smtClean="0"/>
              <a:t>Would be nice to look also at other grid methods before deciding which one(s) to develop further</a:t>
            </a:r>
          </a:p>
          <a:p>
            <a:endParaRPr lang="en-GB" dirty="0" smtClean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791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26904" y="1488855"/>
            <a:ext cx="2696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latin typeface="Calibri Light" panose="020F0302020204030204" pitchFamily="34" charset="0"/>
              </a:rPr>
              <a:t>Thank You!</a:t>
            </a:r>
            <a:endParaRPr lang="en-US" sz="4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07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CLIC e- Damping 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F5581-6970-4BE7-B4D3-DBD7A4BB29CB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 descr="DR_layou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3369" y="626156"/>
            <a:ext cx="5699088" cy="2955236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068051"/>
              </p:ext>
            </p:extLst>
          </p:nvPr>
        </p:nvGraphicFramePr>
        <p:xfrm>
          <a:off x="2822079" y="3724827"/>
          <a:ext cx="3440208" cy="234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2"/>
                <a:gridCol w="797859"/>
                <a:gridCol w="699247"/>
              </a:tblGrid>
              <a:tr h="292910"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 Light" panose="020F0302020204030204" pitchFamily="34" charset="0"/>
                        </a:rPr>
                        <a:t>Parameters </a:t>
                      </a:r>
                      <a:r>
                        <a:rPr lang="en-GB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 Light" panose="020F0302020204030204" pitchFamily="34" charset="0"/>
                        </a:rPr>
                        <a:t>(extraction)</a:t>
                      </a:r>
                      <a:endParaRPr lang="en-US" sz="1200" b="0" dirty="0">
                        <a:solidFill>
                          <a:schemeClr val="tx1">
                            <a:lumMod val="7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 Light" panose="020F0302020204030204" pitchFamily="34" charset="0"/>
                        </a:rPr>
                        <a:t>1 GHZ</a:t>
                      </a:r>
                      <a:endParaRPr lang="en-US" sz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 Light" panose="020F0302020204030204" pitchFamily="34" charset="0"/>
                        </a:rPr>
                        <a:t>2 GHz</a:t>
                      </a:r>
                      <a:endParaRPr lang="en-US" sz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</a:tr>
              <a:tr h="292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Beam energy,  E</a:t>
                      </a:r>
                      <a:r>
                        <a:rPr lang="en-US" sz="1200" baseline="-25000" dirty="0" smtClean="0">
                          <a:latin typeface="Calibri Light" panose="020F0302020204030204" pitchFamily="34" charset="0"/>
                        </a:rPr>
                        <a:t>0 </a:t>
                      </a:r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[</a:t>
                      </a:r>
                      <a:r>
                        <a:rPr lang="en-US" sz="1200" baseline="0" dirty="0" err="1" smtClean="0">
                          <a:latin typeface="Calibri Light" panose="020F0302020204030204" pitchFamily="34" charset="0"/>
                        </a:rPr>
                        <a:t>GeV</a:t>
                      </a:r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]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2.86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91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Calibri Light" panose="020F0302020204030204" pitchFamily="34" charset="0"/>
                        </a:rPr>
                        <a:t>Emittances</a:t>
                      </a:r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,</a:t>
                      </a:r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  </a:t>
                      </a:r>
                      <a:r>
                        <a:rPr lang="en-US" sz="1200" dirty="0" err="1" smtClean="0">
                          <a:latin typeface="Calibri Light" panose="020F0302020204030204" pitchFamily="34" charset="0"/>
                        </a:rPr>
                        <a:t>ε</a:t>
                      </a:r>
                      <a:r>
                        <a:rPr lang="en-US" sz="1200" baseline="-25000" dirty="0" err="1" smtClean="0">
                          <a:latin typeface="Calibri Light" panose="020F0302020204030204" pitchFamily="34" charset="0"/>
                        </a:rPr>
                        <a:t>n,x,y</a:t>
                      </a:r>
                      <a:r>
                        <a:rPr lang="en-US" sz="1200" baseline="-25000" dirty="0" smtClean="0"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[nm]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500, 5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Transverse  tunes,  </a:t>
                      </a:r>
                      <a:r>
                        <a:rPr lang="en-US" sz="1200" dirty="0" err="1" smtClean="0">
                          <a:latin typeface="Calibri Light" panose="020F0302020204030204" pitchFamily="34" charset="0"/>
                        </a:rPr>
                        <a:t>Q</a:t>
                      </a:r>
                      <a:r>
                        <a:rPr lang="en-US" sz="1200" baseline="-25000" dirty="0" err="1" smtClean="0">
                          <a:latin typeface="Calibri Light" panose="020F0302020204030204" pitchFamily="34" charset="0"/>
                        </a:rPr>
                        <a:t>x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200" baseline="-25000" dirty="0" smtClean="0"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kumimoji="0" 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Q</a:t>
                      </a:r>
                      <a:r>
                        <a:rPr kumimoji="0" lang="en-US" sz="12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y</a:t>
                      </a:r>
                      <a:endParaRPr kumimoji="0" lang="en-US" sz="1200" b="0" i="0" u="none" strike="noStrike" kern="1200" cap="none" spc="0" normalizeH="0" baseline="-25000" noProof="0" dirty="0" smtClean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48.35, 10.40</a:t>
                      </a:r>
                      <a:endParaRPr lang="en-US" sz="1200" baseline="300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9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Bunch population,</a:t>
                      </a:r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  </a:t>
                      </a:r>
                      <a:r>
                        <a:rPr lang="en-US" sz="1200" dirty="0" err="1" smtClean="0">
                          <a:latin typeface="Calibri Light" panose="020F0302020204030204" pitchFamily="34" charset="0"/>
                        </a:rPr>
                        <a:t>N</a:t>
                      </a:r>
                      <a:r>
                        <a:rPr lang="en-US" sz="1200" baseline="-25000" dirty="0" err="1" smtClean="0">
                          <a:latin typeface="Calibri Light" panose="020F0302020204030204" pitchFamily="34" charset="0"/>
                        </a:rPr>
                        <a:t>b</a:t>
                      </a:r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4.1 x 10</a:t>
                      </a:r>
                      <a:r>
                        <a:rPr lang="en-US" sz="1200" baseline="30000" dirty="0" smtClean="0">
                          <a:latin typeface="Calibri Light" panose="020F0302020204030204" pitchFamily="34" charset="0"/>
                        </a:rPr>
                        <a:t>9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9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Bunches per train,</a:t>
                      </a:r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  </a:t>
                      </a:r>
                      <a:r>
                        <a:rPr lang="en-US" sz="1200" dirty="0" err="1" smtClean="0">
                          <a:latin typeface="Calibri Light" panose="020F0302020204030204" pitchFamily="34" charset="0"/>
                        </a:rPr>
                        <a:t>n</a:t>
                      </a:r>
                      <a:r>
                        <a:rPr lang="en-US" sz="1200" baseline="-25000" dirty="0" err="1" smtClean="0">
                          <a:latin typeface="Calibri Light" panose="020F0302020204030204" pitchFamily="34" charset="0"/>
                        </a:rPr>
                        <a:t>b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156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312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</a:tr>
              <a:tr h="2929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Bunch spacing</a:t>
                      </a:r>
                      <a:r>
                        <a:rPr lang="en-US" sz="1200" baseline="0" dirty="0"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, </a:t>
                      </a:r>
                      <a:r>
                        <a:rPr lang="el-GR" sz="1200" dirty="0" smtClean="0">
                          <a:latin typeface="Calibri Light" panose="020F0302020204030204" pitchFamily="34" charset="0"/>
                        </a:rPr>
                        <a:t>Τ</a:t>
                      </a:r>
                      <a:r>
                        <a:rPr lang="en-US" sz="1200" baseline="-25000" dirty="0" smtClean="0">
                          <a:latin typeface="Calibri Light" panose="020F0302020204030204" pitchFamily="34" charset="0"/>
                        </a:rPr>
                        <a:t>b </a:t>
                      </a: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[ns] 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1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0.5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</a:tr>
              <a:tr h="292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Bunch</a:t>
                      </a:r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 length (</a:t>
                      </a:r>
                      <a:r>
                        <a:rPr lang="en-US" sz="1200" baseline="0" dirty="0" err="1" smtClean="0">
                          <a:latin typeface="Calibri Light" panose="020F0302020204030204" pitchFamily="34" charset="0"/>
                        </a:rPr>
                        <a:t>rms</a:t>
                      </a:r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),  </a:t>
                      </a:r>
                      <a:r>
                        <a:rPr lang="en-US" sz="1200" dirty="0" err="1" smtClean="0">
                          <a:latin typeface="Calibri Light" panose="020F0302020204030204" pitchFamily="34" charset="0"/>
                        </a:rPr>
                        <a:t>σ</a:t>
                      </a:r>
                      <a:r>
                        <a:rPr lang="en-US" sz="1200" baseline="-25000" dirty="0" err="1" smtClean="0">
                          <a:latin typeface="Calibri Light" panose="020F0302020204030204" pitchFamily="34" charset="0"/>
                        </a:rPr>
                        <a:t>z</a:t>
                      </a:r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 [mm]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Calibri Light" panose="020F0302020204030204" pitchFamily="34" charset="0"/>
                        </a:rPr>
                        <a:t>1.8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 Light" panose="020F0302020204030204" pitchFamily="34" charset="0"/>
                        </a:rPr>
                        <a:t>1.6</a:t>
                      </a:r>
                      <a:endParaRPr lang="en-US" sz="12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20279" y="1630017"/>
            <a:ext cx="22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bri Light" panose="020F0302020204030204" pitchFamily="34" charset="0"/>
              </a:rPr>
              <a:t>Ring circumference 427.5 m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89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Dual-grid </a:t>
            </a:r>
            <a:r>
              <a:rPr lang="en-GB" dirty="0"/>
              <a:t>solver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CA313C4-EA4F-4B50-86BC-123DB2B7F373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39231" y="1059863"/>
                <a:ext cx="6629400" cy="697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dirty="0">
                              <a:latin typeface="Calibri Light" panose="020F0302020204030204" pitchFamily="34" charset="0"/>
                            </a:rPr>
                            <m:t>Schematically</m:t>
                          </m:r>
                          <m:r>
                            <m:rPr>
                              <m:nor/>
                            </m:rPr>
                            <a:rPr lang="en-GB" b="0" i="0" dirty="0" smtClean="0">
                              <a:latin typeface="Calibri Light" panose="020F0302020204030204" pitchFamily="34" charset="0"/>
                            </a:rPr>
                            <m:t>: </m:t>
                          </m:r>
                          <m:r>
                            <m:rPr>
                              <m:nor/>
                            </m:rPr>
                            <a:rPr lang="en-US" dirty="0">
                              <a:latin typeface="Calibri Light" panose="020F0302020204030204" pitchFamily="34" charset="0"/>
                            </a:rPr>
                            <m:t> </m:t>
                          </m:r>
                          <m:r>
                            <a:rPr lang="en-GB" b="0" i="1" dirty="0" smtClean="0">
                              <a:latin typeface="Cambria Math"/>
                            </a:rPr>
                            <m:t>    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(</m:t>
                      </m:r>
                      <m:r>
                        <a:rPr lang="en-GB" b="0" i="1" smtClean="0">
                          <a:latin typeface="Cambria Math"/>
                        </a:rPr>
                        <m:t>𝑝</m:t>
                      </m:r>
                      <m:r>
                        <a:rPr lang="en-GB" b="0" i="1" smtClean="0">
                          <a:latin typeface="Cambria Math"/>
                        </a:rPr>
                        <m:t>)=−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(</m:t>
                      </m:r>
                      <m:r>
                        <a:rPr lang="en-GB" b="0" i="1" smtClean="0">
                          <a:latin typeface="Cambria Math"/>
                        </a:rPr>
                        <m:t>𝑝</m:t>
                      </m:r>
                      <m:r>
                        <a:rPr lang="en-GB" b="0" i="1" smtClean="0"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𝑖𝑛</m:t>
                              </m:r>
                            </m:sub>
                          </m:sSub>
                          <m:d>
                            <m:d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e>
                          </m:d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(</m:t>
                      </m:r>
                      <m:r>
                        <a:rPr lang="en-GB" b="0" i="1" smtClean="0">
                          <a:latin typeface="Cambria Math"/>
                        </a:rPr>
                        <m:t>𝑝</m:t>
                      </m:r>
                      <m:r>
                        <a:rPr lang="en-GB" b="0" i="1" smtClean="0"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𝑜𝑢𝑡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i="1" dirty="0"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9231" y="1059863"/>
                <a:ext cx="6629400" cy="6978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6" name="Group 85"/>
          <p:cNvGrpSpPr/>
          <p:nvPr/>
        </p:nvGrpSpPr>
        <p:grpSpPr>
          <a:xfrm>
            <a:off x="1301442" y="2147172"/>
            <a:ext cx="6704978" cy="3799749"/>
            <a:chOff x="847725" y="1066800"/>
            <a:chExt cx="7543800" cy="4495800"/>
          </a:xfrm>
        </p:grpSpPr>
        <p:grpSp>
          <p:nvGrpSpPr>
            <p:cNvPr id="87" name="Group 86"/>
            <p:cNvGrpSpPr/>
            <p:nvPr/>
          </p:nvGrpSpPr>
          <p:grpSpPr>
            <a:xfrm>
              <a:off x="847725" y="1066800"/>
              <a:ext cx="7543800" cy="4495800"/>
              <a:chOff x="762000" y="1371600"/>
              <a:chExt cx="7543800" cy="4495800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3733800" y="3352800"/>
                <a:ext cx="1562100" cy="571500"/>
              </a:xfrm>
              <a:prstGeom prst="ellipse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solidFill>
                  <a:srgbClr val="1F497D">
                    <a:lumMod val="20000"/>
                    <a:lumOff val="8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3048000" y="4038600"/>
                <a:ext cx="2971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2657475" y="3429000"/>
                <a:ext cx="373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5257800" y="2743200"/>
                <a:ext cx="0" cy="17526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3810000" y="2743200"/>
                <a:ext cx="0" cy="17526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4876800" y="2514600"/>
                <a:ext cx="0" cy="22098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4191000" y="2514600"/>
                <a:ext cx="0" cy="22098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3429000" y="2514600"/>
                <a:ext cx="0" cy="22098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5638800" y="2514600"/>
                <a:ext cx="0" cy="220980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2657475" y="2971800"/>
                <a:ext cx="373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3048000" y="3200400"/>
                <a:ext cx="2971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2657475" y="4267200"/>
                <a:ext cx="373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2657475" y="3810000"/>
                <a:ext cx="373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07" name="Straight Connector 106"/>
              <p:cNvCxnSpPr/>
              <p:nvPr/>
            </p:nvCxnSpPr>
            <p:spPr>
              <a:xfrm flipH="1">
                <a:off x="3800475" y="1371600"/>
                <a:ext cx="9525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7543800" y="1828800"/>
                <a:ext cx="0" cy="3581400"/>
              </a:xfrm>
              <a:prstGeom prst="line">
                <a:avLst/>
              </a:prstGeom>
              <a:noFill/>
              <a:ln w="190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67818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52578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60198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1524000" y="1828800"/>
                <a:ext cx="0" cy="3581400"/>
              </a:xfrm>
              <a:prstGeom prst="line">
                <a:avLst/>
              </a:prstGeom>
              <a:noFill/>
              <a:ln w="190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22860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3048000" y="1371600"/>
                <a:ext cx="0" cy="449580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762000" y="40386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762000" y="49530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1524000" y="5410200"/>
                <a:ext cx="601980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762000" y="44958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762000" y="27432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762000" y="22860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762000" y="3200400"/>
                <a:ext cx="75438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1524000" y="1828800"/>
                <a:ext cx="601980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123" name="Rectangle 122"/>
              <p:cNvSpPr/>
              <p:nvPr/>
            </p:nvSpPr>
            <p:spPr>
              <a:xfrm>
                <a:off x="1524000" y="1828800"/>
                <a:ext cx="6019800" cy="3581400"/>
              </a:xfrm>
              <a:prstGeom prst="rect">
                <a:avLst/>
              </a:prstGeom>
              <a:noFill/>
              <a:ln w="28575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3048000" y="2743200"/>
                <a:ext cx="2971800" cy="1752600"/>
              </a:xfrm>
              <a:prstGeom prst="rect">
                <a:avLst/>
              </a:prstGeom>
              <a:noFill/>
              <a:ln w="28575" cap="flat" cmpd="sng" algn="ctr">
                <a:solidFill>
                  <a:srgbClr val="4F81BD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5" name="Straight Connector 124"/>
              <p:cNvCxnSpPr>
                <a:stCxn id="89" idx="1"/>
                <a:endCxn id="89" idx="3"/>
              </p:cNvCxnSpPr>
              <p:nvPr/>
            </p:nvCxnSpPr>
            <p:spPr>
              <a:xfrm>
                <a:off x="762000" y="3619500"/>
                <a:ext cx="754380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BACC6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26" name="Straight Connector 125"/>
              <p:cNvCxnSpPr>
                <a:stCxn id="89" idx="0"/>
                <a:endCxn id="89" idx="2"/>
              </p:cNvCxnSpPr>
              <p:nvPr/>
            </p:nvCxnSpPr>
            <p:spPr>
              <a:xfrm>
                <a:off x="4533901" y="1371600"/>
                <a:ext cx="0" cy="4495800"/>
              </a:xfrm>
              <a:prstGeom prst="line">
                <a:avLst/>
              </a:prstGeom>
              <a:noFill/>
              <a:ln w="19050" cap="flat" cmpd="sng" algn="ctr">
                <a:solidFill>
                  <a:srgbClr val="4BACC6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127" name="Oval 126"/>
              <p:cNvSpPr/>
              <p:nvPr/>
            </p:nvSpPr>
            <p:spPr>
              <a:xfrm>
                <a:off x="4295775" y="39243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4943475" y="30099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5334000" y="4029075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3171825" y="46482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5095875" y="50101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5867400" y="27813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3648075" y="19240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5010150" y="24193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6248400" y="47625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2743200" y="25527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3381375" y="31242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3695700" y="52578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4905375" y="35242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4114800" y="42672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3467100" y="4048125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4000500" y="36576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4648200" y="369570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4343400" y="3448050"/>
                <a:ext cx="76200" cy="762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4686300" y="2200275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3352800" y="5067300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5905500" y="4600575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752975" y="4819650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2428875" y="2362200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3305175" y="1743075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2828925" y="4457700"/>
                <a:ext cx="762000" cy="4572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3314700" y="3971925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4495800" y="360045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4191000" y="337185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4143375" y="38481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3848100" y="356235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3962400" y="41910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5181600" y="3952875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5715000" y="27051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4752975" y="344805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4791075" y="29337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3228975" y="3048000"/>
                <a:ext cx="381000" cy="228600"/>
              </a:xfrm>
              <a:prstGeom prst="rect">
                <a:avLst/>
              </a:prstGeom>
              <a:noFill/>
              <a:ln w="12700" cap="flat" cmpd="sng" algn="ctr">
                <a:solidFill>
                  <a:srgbClr val="C0504D">
                    <a:lumMod val="40000"/>
                    <a:lumOff val="6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88" name="Rectangle 87"/>
            <p:cNvSpPr/>
            <p:nvPr/>
          </p:nvSpPr>
          <p:spPr>
            <a:xfrm>
              <a:off x="2743200" y="2209800"/>
              <a:ext cx="3733800" cy="2209800"/>
            </a:xfrm>
            <a:prstGeom prst="rect">
              <a:avLst/>
            </a:prstGeom>
            <a:noFill/>
            <a:ln w="12700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847725" y="1066800"/>
              <a:ext cx="7543800" cy="4495800"/>
            </a:xfrm>
            <a:prstGeom prst="rect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1609725" y="1066800"/>
              <a:ext cx="0" cy="4495800"/>
            </a:xfrm>
            <a:prstGeom prst="line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>
            <a:xfrm>
              <a:off x="7629525" y="1066800"/>
              <a:ext cx="0" cy="4495800"/>
            </a:xfrm>
            <a:prstGeom prst="line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>
            <a:xfrm>
              <a:off x="847725" y="1504950"/>
              <a:ext cx="7543800" cy="0"/>
            </a:xfrm>
            <a:prstGeom prst="line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>
            <a:xfrm>
              <a:off x="847725" y="5114925"/>
              <a:ext cx="7543800" cy="0"/>
            </a:xfrm>
            <a:prstGeom prst="line">
              <a:avLst/>
            </a:prstGeom>
            <a:noFill/>
            <a:ln w="127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63" name="Footer Placeholder 16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6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Simulation code developed at CERN, </a:t>
            </a:r>
            <a:r>
              <a:rPr lang="en-GB" dirty="0" smtClean="0"/>
              <a:t>by Giovanni, </a:t>
            </a:r>
            <a:r>
              <a:rPr lang="en-GB" dirty="0"/>
              <a:t>for studying </a:t>
            </a:r>
            <a:r>
              <a:rPr lang="en-GB" dirty="0" smtClean="0"/>
              <a:t>FBII </a:t>
            </a:r>
            <a:r>
              <a:rPr lang="en-GB" dirty="0"/>
              <a:t>in </a:t>
            </a:r>
            <a:r>
              <a:rPr lang="en-GB" dirty="0" smtClean="0"/>
              <a:t>CLIC structures</a:t>
            </a:r>
          </a:p>
          <a:p>
            <a:pPr lvl="1"/>
            <a:r>
              <a:rPr lang="en-GB" dirty="0"/>
              <a:t>Used </a:t>
            </a:r>
            <a:r>
              <a:rPr lang="en-GB" dirty="0" smtClean="0"/>
              <a:t>for scanning </a:t>
            </a:r>
            <a:r>
              <a:rPr lang="en-GB" dirty="0"/>
              <a:t>the </a:t>
            </a:r>
            <a:r>
              <a:rPr lang="en-GB" dirty="0" smtClean="0"/>
              <a:t>effect of </a:t>
            </a:r>
            <a:r>
              <a:rPr lang="en-GB" dirty="0"/>
              <a:t>vacuum pressure and </a:t>
            </a:r>
            <a:r>
              <a:rPr lang="en-GB" dirty="0" smtClean="0"/>
              <a:t>composition on </a:t>
            </a:r>
            <a:r>
              <a:rPr lang="en-GB" dirty="0"/>
              <a:t>instability </a:t>
            </a:r>
          </a:p>
          <a:p>
            <a:pPr lvl="1"/>
            <a:r>
              <a:rPr lang="en-GB" dirty="0"/>
              <a:t>Previously applied to linear </a:t>
            </a:r>
            <a:r>
              <a:rPr lang="en-GB" dirty="0" smtClean="0"/>
              <a:t>structures: Main </a:t>
            </a:r>
            <a:r>
              <a:rPr lang="en-GB" dirty="0" err="1" smtClean="0"/>
              <a:t>linac</a:t>
            </a:r>
            <a:r>
              <a:rPr lang="en-GB" dirty="0" smtClean="0"/>
              <a:t>, transfer </a:t>
            </a:r>
            <a:r>
              <a:rPr lang="en-GB" dirty="0" smtClean="0"/>
              <a:t>line, BDS   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ptimization </a:t>
            </a:r>
            <a:r>
              <a:rPr lang="en-GB" dirty="0"/>
              <a:t>for rings </a:t>
            </a:r>
            <a:r>
              <a:rPr lang="en-GB" dirty="0" smtClean="0"/>
              <a:t>on-going</a:t>
            </a:r>
          </a:p>
          <a:p>
            <a:pPr lvl="1"/>
            <a:r>
              <a:rPr lang="en-GB" dirty="0"/>
              <a:t>Code is still in “development“ phase for rings, systematic scans with realistic vacuum pressures and compositions have not yet been done</a:t>
            </a:r>
          </a:p>
          <a:p>
            <a:pPr marL="344488" lvl="1" indent="0">
              <a:buNone/>
            </a:pPr>
            <a:endParaRPr lang="en-GB" dirty="0"/>
          </a:p>
          <a:p>
            <a:r>
              <a:rPr lang="en-GB" dirty="0"/>
              <a:t>2D particle-in-cell (PIC) multi-bunch tracking code </a:t>
            </a:r>
          </a:p>
          <a:p>
            <a:pPr lvl="1"/>
            <a:r>
              <a:rPr lang="en-GB" dirty="0" smtClean="0"/>
              <a:t>Strong-strong code: b</a:t>
            </a:r>
            <a:r>
              <a:rPr lang="en-GB" dirty="0" smtClean="0"/>
              <a:t>oth </a:t>
            </a:r>
            <a:r>
              <a:rPr lang="en-GB" dirty="0"/>
              <a:t>beam and ions represented by macro-particles</a:t>
            </a:r>
          </a:p>
          <a:p>
            <a:pPr lvl="1"/>
            <a:r>
              <a:rPr lang="en-GB" dirty="0"/>
              <a:t>Based on old version </a:t>
            </a:r>
            <a:r>
              <a:rPr lang="en-GB" dirty="0" smtClean="0"/>
              <a:t>of </a:t>
            </a:r>
            <a:r>
              <a:rPr lang="en-GB" dirty="0" err="1" smtClean="0"/>
              <a:t>Headtail</a:t>
            </a:r>
            <a:r>
              <a:rPr lang="en-GB" dirty="0" smtClean="0"/>
              <a:t> e-cloud</a:t>
            </a:r>
            <a:endParaRPr lang="en-GB" dirty="0"/>
          </a:p>
          <a:p>
            <a:pPr lvl="1"/>
            <a:r>
              <a:rPr lang="en-GB" dirty="0"/>
              <a:t>Written in C</a:t>
            </a:r>
          </a:p>
          <a:p>
            <a:pPr marL="344488" lvl="1" indent="0">
              <a:buNone/>
            </a:pPr>
            <a:endParaRPr lang="en-GB" dirty="0"/>
          </a:p>
          <a:p>
            <a:pPr lvl="1"/>
            <a:r>
              <a:rPr lang="en-GB" dirty="0" smtClean="0"/>
              <a:t>Available </a:t>
            </a:r>
            <a:r>
              <a:rPr lang="en-GB" dirty="0"/>
              <a:t>on GitHub </a:t>
            </a:r>
            <a:br>
              <a:rPr lang="en-GB" dirty="0"/>
            </a:b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github.com/lmether/FASTION</a:t>
            </a:r>
            <a:endParaRPr lang="en-GB" dirty="0"/>
          </a:p>
          <a:p>
            <a:pPr lvl="2"/>
            <a:r>
              <a:rPr lang="en-GB" dirty="0" smtClean="0"/>
              <a:t>Currently only one branch: master</a:t>
            </a:r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BC5AAB-C2BB-4722-86A1-B4CFEFB16927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34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FASTION simulation </a:t>
            </a:r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2" indent="0" algn="ctr">
              <a:buNone/>
            </a:pPr>
            <a:r>
              <a:rPr lang="en-GB" dirty="0" smtClean="0"/>
              <a:t>An electron bunch train is tracked through the lattice</a:t>
            </a:r>
          </a:p>
          <a:p>
            <a:pPr marL="344488" lvl="1" indent="0" algn="ctr">
              <a:buNone/>
            </a:pPr>
            <a:r>
              <a:rPr lang="en-GB" dirty="0" smtClean="0"/>
              <a:t>In every interaction point, the beam is passed</a:t>
            </a:r>
            <a:r>
              <a:rPr lang="en-GB" dirty="0"/>
              <a:t>,</a:t>
            </a:r>
            <a:r>
              <a:rPr lang="en-GB" dirty="0" smtClean="0"/>
              <a:t> bunch by bunch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3F5F9E-9075-44F5-811D-6EC51B4981E2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1101211"/>
              </p:ext>
            </p:extLst>
          </p:nvPr>
        </p:nvGraphicFramePr>
        <p:xfrm>
          <a:off x="2233155" y="1918252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355551" y="4544039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719415" y="4264671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sp>
        <p:nvSpPr>
          <p:cNvPr id="14" name="Oval 13"/>
          <p:cNvSpPr/>
          <p:nvPr/>
        </p:nvSpPr>
        <p:spPr>
          <a:xfrm>
            <a:off x="-340912" y="4546024"/>
            <a:ext cx="1261692" cy="11997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1833354"/>
            <a:ext cx="3331038" cy="830997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 Light" panose="020F0302020204030204" pitchFamily="34" charset="0"/>
              </a:rPr>
              <a:t>Lattice is sampled through selected interaction points (</a:t>
            </a:r>
            <a:r>
              <a:rPr lang="el-GR" sz="1600" dirty="0" smtClean="0">
                <a:latin typeface="Calibri Light" panose="020F0302020204030204" pitchFamily="34" charset="0"/>
              </a:rPr>
              <a:t>β</a:t>
            </a:r>
            <a:r>
              <a:rPr lang="en-US" sz="1600" baseline="-25000" dirty="0" smtClean="0">
                <a:latin typeface="Calibri Light" panose="020F0302020204030204" pitchFamily="34" charset="0"/>
              </a:rPr>
              <a:t>min</a:t>
            </a:r>
            <a:r>
              <a:rPr lang="en-US" sz="1600" dirty="0" smtClean="0">
                <a:latin typeface="Calibri Light" panose="020F0302020204030204" pitchFamily="34" charset="0"/>
              </a:rPr>
              <a:t>,</a:t>
            </a:r>
            <a:r>
              <a:rPr lang="el-GR" sz="1600" dirty="0" smtClean="0">
                <a:latin typeface="Calibri Light" panose="020F0302020204030204" pitchFamily="34" charset="0"/>
              </a:rPr>
              <a:t> β</a:t>
            </a:r>
            <a:r>
              <a:rPr lang="en-US" sz="1600" baseline="-25000" dirty="0" smtClean="0">
                <a:latin typeface="Calibri Light" panose="020F0302020204030204" pitchFamily="34" charset="0"/>
              </a:rPr>
              <a:t>max</a:t>
            </a:r>
            <a:r>
              <a:rPr lang="en-US" sz="1600" dirty="0" smtClean="0">
                <a:latin typeface="Calibri Light" panose="020F0302020204030204" pitchFamily="34" charset="0"/>
              </a:rPr>
              <a:t>) </a:t>
            </a:r>
          </a:p>
          <a:p>
            <a:r>
              <a:rPr lang="en-US" sz="1600" dirty="0" smtClean="0">
                <a:latin typeface="Calibri Light" panose="020F0302020204030204" pitchFamily="34" charset="0"/>
              </a:rPr>
              <a:t>N = </a:t>
            </a:r>
            <a:r>
              <a:rPr lang="en-US" sz="1600" dirty="0" err="1" smtClean="0">
                <a:latin typeface="Calibri Light" panose="020F0302020204030204" pitchFamily="34" charset="0"/>
              </a:rPr>
              <a:t>N</a:t>
            </a:r>
            <a:r>
              <a:rPr lang="en-US" sz="1600" baseline="-25000" dirty="0" err="1" smtClean="0">
                <a:latin typeface="Calibri Light" panose="020F0302020204030204" pitchFamily="34" charset="0"/>
              </a:rPr>
              <a:t>lattice</a:t>
            </a:r>
            <a:r>
              <a:rPr lang="en-US" sz="1600" dirty="0" smtClean="0">
                <a:latin typeface="Calibri Light" panose="020F0302020204030204" pitchFamily="34" charset="0"/>
              </a:rPr>
              <a:t>*</a:t>
            </a:r>
            <a:r>
              <a:rPr lang="en-US" sz="1600" dirty="0" err="1" smtClean="0">
                <a:latin typeface="Calibri Light" panose="020F0302020204030204" pitchFamily="34" charset="0"/>
              </a:rPr>
              <a:t>N</a:t>
            </a:r>
            <a:r>
              <a:rPr lang="en-US" sz="1600" baseline="-25000" dirty="0" err="1" smtClean="0">
                <a:latin typeface="Calibri Light" panose="020F0302020204030204" pitchFamily="34" charset="0"/>
              </a:rPr>
              <a:t>turns</a:t>
            </a:r>
            <a:endParaRPr lang="en-US" sz="1600" baseline="-25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95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FASTION simulation </a:t>
            </a:r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2" indent="0" algn="ctr">
              <a:buNone/>
            </a:pPr>
            <a:r>
              <a:rPr lang="en-GB" dirty="0" smtClean="0"/>
              <a:t>An electron bunch train is tracked through the lattice</a:t>
            </a:r>
          </a:p>
          <a:p>
            <a:pPr marL="344488" lvl="1" indent="0" algn="ctr">
              <a:buNone/>
            </a:pPr>
            <a:r>
              <a:rPr lang="en-GB" dirty="0" smtClean="0"/>
              <a:t>In every interaction point, the beam is passed</a:t>
            </a:r>
            <a:r>
              <a:rPr lang="en-GB" dirty="0"/>
              <a:t>,</a:t>
            </a:r>
            <a:r>
              <a:rPr lang="en-GB" dirty="0" smtClean="0"/>
              <a:t> bunch by bunch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42FC975-D497-4E39-B899-21A25C143B9F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6988626"/>
              </p:ext>
            </p:extLst>
          </p:nvPr>
        </p:nvGraphicFramePr>
        <p:xfrm>
          <a:off x="2233155" y="1918252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355551" y="4544039"/>
            <a:ext cx="1261692" cy="1199794"/>
            <a:chOff x="738198" y="1354821"/>
            <a:chExt cx="1275466" cy="1275466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719415" y="4264671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sp>
        <p:nvSpPr>
          <p:cNvPr id="14" name="Oval 13"/>
          <p:cNvSpPr/>
          <p:nvPr/>
        </p:nvSpPr>
        <p:spPr>
          <a:xfrm>
            <a:off x="-340912" y="4546024"/>
            <a:ext cx="1261692" cy="11997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5" name="Group 14"/>
          <p:cNvGrpSpPr/>
          <p:nvPr/>
        </p:nvGrpSpPr>
        <p:grpSpPr>
          <a:xfrm>
            <a:off x="6787625" y="4343411"/>
            <a:ext cx="404908" cy="318740"/>
            <a:chOff x="3128009" y="1071795"/>
            <a:chExt cx="404908" cy="318740"/>
          </a:xfrm>
        </p:grpSpPr>
        <p:sp>
          <p:nvSpPr>
            <p:cNvPr id="19" name="Right Arrow 18"/>
            <p:cNvSpPr/>
            <p:nvPr/>
          </p:nvSpPr>
          <p:spPr>
            <a:xfrm rot="2700000">
              <a:off x="3171093" y="1028711"/>
              <a:ext cx="318740" cy="40490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ight Arrow 4"/>
            <p:cNvSpPr/>
            <p:nvPr/>
          </p:nvSpPr>
          <p:spPr>
            <a:xfrm rot="2700000">
              <a:off x="3185097" y="1075886"/>
              <a:ext cx="223118" cy="242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033388" y="4546090"/>
            <a:ext cx="1199728" cy="1199728"/>
            <a:chOff x="3373772" y="1274474"/>
            <a:chExt cx="1199728" cy="1199728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17" name="Oval 16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1" name="Footer Placeholder 2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" y="1833354"/>
            <a:ext cx="3331038" cy="830997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 Light" panose="020F0302020204030204" pitchFamily="34" charset="0"/>
              </a:rPr>
              <a:t>Ions generated </a:t>
            </a:r>
            <a:r>
              <a:rPr lang="en-US" sz="1600" dirty="0">
                <a:latin typeface="Calibri Light" panose="020F0302020204030204" pitchFamily="34" charset="0"/>
              </a:rPr>
              <a:t>correspond to ionization probability over s distance to next interaction point</a:t>
            </a:r>
            <a:endParaRPr lang="en-US" sz="16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02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FASTION simulation </a:t>
            </a:r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2" indent="0" algn="ctr">
              <a:buNone/>
            </a:pPr>
            <a:r>
              <a:rPr lang="en-GB" dirty="0" smtClean="0"/>
              <a:t>An electron bunch train is tracked through the lattice</a:t>
            </a:r>
          </a:p>
          <a:p>
            <a:pPr marL="344488" lvl="1" indent="0" algn="ctr">
              <a:buNone/>
            </a:pPr>
            <a:r>
              <a:rPr lang="en-GB" dirty="0" smtClean="0"/>
              <a:t>In every interaction point, the beam is passed</a:t>
            </a:r>
            <a:r>
              <a:rPr lang="en-GB" dirty="0"/>
              <a:t>,</a:t>
            </a:r>
            <a:r>
              <a:rPr lang="en-GB" dirty="0" smtClean="0"/>
              <a:t> bunch by bunch</a:t>
            </a:r>
          </a:p>
          <a:p>
            <a:pPr marL="628650" lvl="2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00BBBA-3A34-40EE-BCA3-BE968A5E8E8D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2582885"/>
              </p:ext>
            </p:extLst>
          </p:nvPr>
        </p:nvGraphicFramePr>
        <p:xfrm>
          <a:off x="2233155" y="1918252"/>
          <a:ext cx="5400097" cy="374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355551" y="4544039"/>
            <a:ext cx="1261692" cy="1199794"/>
            <a:chOff x="738198" y="1354821"/>
            <a:chExt cx="1275466" cy="1275466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" name="Oval 8"/>
            <p:cNvSpPr/>
            <p:nvPr/>
          </p:nvSpPr>
          <p:spPr>
            <a:xfrm>
              <a:off x="738198" y="1354821"/>
              <a:ext cx="1275466" cy="127546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924986" y="1666673"/>
              <a:ext cx="901890" cy="6559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Introduce bunch 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719415" y="4264671"/>
            <a:ext cx="334908" cy="404929"/>
            <a:chOff x="1876669" y="1107298"/>
            <a:chExt cx="338565" cy="430469"/>
          </a:xfrm>
          <a:solidFill>
            <a:schemeClr val="bg1">
              <a:lumMod val="85000"/>
            </a:schemeClr>
          </a:solidFill>
        </p:grpSpPr>
        <p:sp>
          <p:nvSpPr>
            <p:cNvPr id="12" name="Right Arrow 11"/>
            <p:cNvSpPr/>
            <p:nvPr/>
          </p:nvSpPr>
          <p:spPr>
            <a:xfrm rot="18900000">
              <a:off x="1876669" y="1107298"/>
              <a:ext cx="338565" cy="43046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ight Arrow 6"/>
            <p:cNvSpPr/>
            <p:nvPr/>
          </p:nvSpPr>
          <p:spPr>
            <a:xfrm rot="18900000">
              <a:off x="1891543" y="1229302"/>
              <a:ext cx="236996" cy="258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787625" y="4343411"/>
            <a:ext cx="404908" cy="318740"/>
            <a:chOff x="3128009" y="1071795"/>
            <a:chExt cx="404908" cy="318740"/>
          </a:xfrm>
        </p:grpSpPr>
        <p:sp>
          <p:nvSpPr>
            <p:cNvPr id="19" name="Right Arrow 18"/>
            <p:cNvSpPr/>
            <p:nvPr/>
          </p:nvSpPr>
          <p:spPr>
            <a:xfrm rot="2700000">
              <a:off x="3171093" y="1028711"/>
              <a:ext cx="318740" cy="40490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ight Arrow 4"/>
            <p:cNvSpPr/>
            <p:nvPr/>
          </p:nvSpPr>
          <p:spPr>
            <a:xfrm rot="2700000">
              <a:off x="3185097" y="1075886"/>
              <a:ext cx="223118" cy="242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033388" y="4546090"/>
            <a:ext cx="1199728" cy="1199728"/>
            <a:chOff x="3373772" y="1274474"/>
            <a:chExt cx="1199728" cy="119972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7" name="Oval 16"/>
            <p:cNvSpPr/>
            <p:nvPr/>
          </p:nvSpPr>
          <p:spPr>
            <a:xfrm>
              <a:off x="3373772" y="1274474"/>
              <a:ext cx="1199728" cy="1199728"/>
            </a:xfrm>
            <a:prstGeom prst="ellipse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val 6"/>
            <p:cNvSpPr/>
            <p:nvPr/>
          </p:nvSpPr>
          <p:spPr>
            <a:xfrm>
              <a:off x="3461434" y="1507971"/>
              <a:ext cx="936370" cy="73273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latin typeface="Calibri" panose="020F0502020204030204" pitchFamily="34" charset="0"/>
                </a:rPr>
                <a:t>Transport bunch</a:t>
              </a:r>
              <a:endParaRPr lang="en-US" sz="1600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8435340" y="4544039"/>
            <a:ext cx="1261692" cy="11997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Footer Placeholder 2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20878" y="1828383"/>
            <a:ext cx="3331038" cy="1323439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 Light" panose="020F0302020204030204" pitchFamily="34" charset="0"/>
              </a:rPr>
              <a:t>Typical CLIC-DR simulation: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 Light" panose="020F0302020204030204" pitchFamily="34" charset="0"/>
              </a:rPr>
              <a:t>Lattice </a:t>
            </a:r>
            <a:r>
              <a:rPr lang="en-US" sz="1600" dirty="0">
                <a:latin typeface="Calibri Light" panose="020F0302020204030204" pitchFamily="34" charset="0"/>
              </a:rPr>
              <a:t>with </a:t>
            </a:r>
            <a:r>
              <a:rPr lang="en-US" sz="1600" dirty="0" smtClean="0">
                <a:latin typeface="Calibri Light" panose="020F0302020204030204" pitchFamily="34" charset="0"/>
              </a:rPr>
              <a:t>260 </a:t>
            </a:r>
            <a:r>
              <a:rPr lang="en-US" sz="1600" dirty="0" err="1" smtClean="0">
                <a:latin typeface="Calibri Light" panose="020F0302020204030204" pitchFamily="34" charset="0"/>
              </a:rPr>
              <a:t>ip’s</a:t>
            </a:r>
            <a:endParaRPr lang="en-US" sz="1600" dirty="0" smtClean="0">
              <a:latin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 Light" panose="020F0302020204030204" pitchFamily="34" charset="0"/>
              </a:rPr>
              <a:t>Beam = 10 000 macro-particles, </a:t>
            </a:r>
            <a:endParaRPr lang="en-US" sz="1600" dirty="0" smtClean="0">
              <a:latin typeface="Calibri Light" panose="020F0302020204030204" pitchFamily="34" charset="0"/>
            </a:endParaRPr>
          </a:p>
          <a:p>
            <a:r>
              <a:rPr lang="en-US" sz="1600" dirty="0">
                <a:latin typeface="Calibri Light" panose="020F0302020204030204" pitchFamily="34" charset="0"/>
              </a:rPr>
              <a:t> </a:t>
            </a:r>
            <a:r>
              <a:rPr lang="en-US" sz="1600" dirty="0" smtClean="0">
                <a:latin typeface="Calibri Light" panose="020F0302020204030204" pitchFamily="34" charset="0"/>
              </a:rPr>
              <a:t>     ions </a:t>
            </a:r>
            <a:r>
              <a:rPr lang="en-US" sz="1600" dirty="0">
                <a:latin typeface="Calibri Light" panose="020F0302020204030204" pitchFamily="34" charset="0"/>
              </a:rPr>
              <a:t>= </a:t>
            </a:r>
            <a:r>
              <a:rPr lang="en-US" sz="1600" dirty="0" smtClean="0">
                <a:latin typeface="Calibri Light" panose="020F0302020204030204" pitchFamily="34" charset="0"/>
              </a:rPr>
              <a:t>312*500 </a:t>
            </a:r>
            <a:r>
              <a:rPr lang="en-US" sz="1600" dirty="0">
                <a:latin typeface="Calibri Light" panose="020F0302020204030204" pitchFamily="34" charset="0"/>
              </a:rPr>
              <a:t>= 156000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 Light" panose="020F0302020204030204" pitchFamily="34" charset="0"/>
              </a:rPr>
              <a:t>Computation time ~ 15 </a:t>
            </a:r>
            <a:r>
              <a:rPr lang="en-US" sz="1600" dirty="0" err="1" smtClean="0">
                <a:latin typeface="Calibri Light" panose="020F0302020204030204" pitchFamily="34" charset="0"/>
              </a:rPr>
              <a:t>mins</a:t>
            </a:r>
            <a:r>
              <a:rPr lang="en-US" sz="1600" dirty="0" smtClean="0">
                <a:latin typeface="Calibri Light" panose="020F0302020204030204" pitchFamily="34" charset="0"/>
              </a:rPr>
              <a:t>/turn</a:t>
            </a:r>
            <a:endParaRPr lang="en-US" sz="16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6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 PIC solvers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here are (at least) two types of FFT PIC solvers</a:t>
            </a:r>
          </a:p>
          <a:p>
            <a:pPr marL="344488" lvl="1" indent="0">
              <a:buNone/>
            </a:pPr>
            <a:endParaRPr lang="en-US" dirty="0" smtClean="0"/>
          </a:p>
          <a:p>
            <a:pPr marL="346075" indent="-285750"/>
            <a:r>
              <a:rPr lang="en-US" dirty="0" smtClean="0"/>
              <a:t>Direct matrix solver</a:t>
            </a:r>
          </a:p>
          <a:p>
            <a:pPr lvl="1"/>
            <a:r>
              <a:rPr lang="en-US" dirty="0" smtClean="0"/>
              <a:t>Discretize the Poisson equation and rewrite as a matrix equation M*</a:t>
            </a:r>
            <a:r>
              <a:rPr lang="el-GR" dirty="0" smtClean="0"/>
              <a:t>φ</a:t>
            </a:r>
            <a:r>
              <a:rPr lang="en-US" dirty="0" smtClean="0"/>
              <a:t> + </a:t>
            </a:r>
            <a:r>
              <a:rPr lang="el-GR" dirty="0" smtClean="0"/>
              <a:t>φ</a:t>
            </a:r>
            <a:r>
              <a:rPr lang="en-US" dirty="0" smtClean="0"/>
              <a:t>*M = </a:t>
            </a:r>
            <a:r>
              <a:rPr lang="el-GR" dirty="0" smtClean="0"/>
              <a:t>Ρ</a:t>
            </a:r>
            <a:endParaRPr lang="en-US" dirty="0" smtClean="0"/>
          </a:p>
          <a:p>
            <a:pPr lvl="1"/>
            <a:r>
              <a:rPr lang="en-US" dirty="0"/>
              <a:t>M</a:t>
            </a:r>
            <a:r>
              <a:rPr lang="en-US" dirty="0" smtClean="0"/>
              <a:t> constant valued matrix, can be factorized M = Q </a:t>
            </a:r>
            <a:r>
              <a:rPr lang="el-GR" dirty="0" smtClean="0"/>
              <a:t>Λ</a:t>
            </a:r>
            <a:r>
              <a:rPr lang="en-US" dirty="0" smtClean="0"/>
              <a:t> Q</a:t>
            </a:r>
            <a:r>
              <a:rPr lang="en-US" baseline="30000" dirty="0" smtClean="0"/>
              <a:t>-1</a:t>
            </a:r>
            <a:r>
              <a:rPr lang="en-US" dirty="0" smtClean="0"/>
              <a:t> with </a:t>
            </a:r>
            <a:r>
              <a:rPr lang="el-GR" dirty="0" smtClean="0"/>
              <a:t>Λ </a:t>
            </a:r>
            <a:r>
              <a:rPr lang="en-US" dirty="0" smtClean="0"/>
              <a:t>diagonal</a:t>
            </a:r>
          </a:p>
          <a:p>
            <a:pPr marL="344488" lvl="1" indent="0">
              <a:buNone/>
            </a:pPr>
            <a:r>
              <a:rPr lang="en-US" dirty="0" smtClean="0"/>
              <a:t>	-&gt; </a:t>
            </a:r>
            <a:r>
              <a:rPr lang="el-GR" dirty="0" smtClean="0"/>
              <a:t>Λ</a:t>
            </a:r>
            <a:r>
              <a:rPr lang="en-US" dirty="0" smtClean="0"/>
              <a:t> (Q</a:t>
            </a:r>
            <a:r>
              <a:rPr lang="en-US" baseline="30000" dirty="0" smtClean="0"/>
              <a:t>-1 </a:t>
            </a:r>
            <a:r>
              <a:rPr lang="el-GR" dirty="0" smtClean="0"/>
              <a:t>φ</a:t>
            </a:r>
            <a:r>
              <a:rPr lang="en-US" dirty="0" smtClean="0"/>
              <a:t> Q) + </a:t>
            </a:r>
            <a:r>
              <a:rPr lang="en-US" dirty="0"/>
              <a:t>(</a:t>
            </a:r>
            <a:r>
              <a:rPr lang="en-US" dirty="0" smtClean="0"/>
              <a:t>Q</a:t>
            </a:r>
            <a:r>
              <a:rPr lang="en-US" baseline="30000" dirty="0" smtClean="0"/>
              <a:t>-1 </a:t>
            </a:r>
            <a:r>
              <a:rPr lang="el-GR" dirty="0" smtClean="0"/>
              <a:t>φ</a:t>
            </a:r>
            <a:r>
              <a:rPr lang="en-US" dirty="0" smtClean="0"/>
              <a:t> Q) </a:t>
            </a:r>
            <a:r>
              <a:rPr lang="el-GR" dirty="0" smtClean="0"/>
              <a:t>Λ</a:t>
            </a:r>
            <a:r>
              <a:rPr lang="en-US" dirty="0" smtClean="0"/>
              <a:t> = 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/>
              <a:t>Q</a:t>
            </a:r>
            <a:r>
              <a:rPr lang="en-US" baseline="30000" dirty="0"/>
              <a:t>-1 </a:t>
            </a:r>
            <a:r>
              <a:rPr lang="el-GR" dirty="0"/>
              <a:t>Ρ</a:t>
            </a:r>
            <a:r>
              <a:rPr lang="en-US" dirty="0"/>
              <a:t> Q</a:t>
            </a:r>
            <a:r>
              <a:rPr lang="en-US" dirty="0" smtClean="0"/>
              <a:t>), which can be solved element-wise for (</a:t>
            </a:r>
            <a:r>
              <a:rPr lang="en-US" dirty="0"/>
              <a:t>Q</a:t>
            </a:r>
            <a:r>
              <a:rPr lang="en-US" baseline="30000" dirty="0"/>
              <a:t>-1 </a:t>
            </a:r>
            <a:r>
              <a:rPr lang="el-GR" dirty="0"/>
              <a:t>φ</a:t>
            </a:r>
            <a:r>
              <a:rPr lang="en-US" dirty="0"/>
              <a:t> Q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Q =</a:t>
            </a:r>
            <a:r>
              <a:rPr lang="en-US" dirty="0"/>
              <a:t> </a:t>
            </a:r>
            <a:r>
              <a:rPr lang="en-US" dirty="0" smtClean="0"/>
              <a:t>Q</a:t>
            </a:r>
            <a:r>
              <a:rPr lang="en-US" baseline="30000" dirty="0" smtClean="0"/>
              <a:t>-1</a:t>
            </a:r>
            <a:r>
              <a:rPr lang="en-US" dirty="0" smtClean="0"/>
              <a:t> related to FFT -&gt; matrix multiplications Q</a:t>
            </a:r>
            <a:r>
              <a:rPr lang="en-US" baseline="30000" dirty="0" smtClean="0"/>
              <a:t>-1 </a:t>
            </a:r>
            <a:r>
              <a:rPr lang="el-GR" dirty="0"/>
              <a:t>Ρ</a:t>
            </a:r>
            <a:r>
              <a:rPr lang="en-US" dirty="0"/>
              <a:t> </a:t>
            </a:r>
            <a:r>
              <a:rPr lang="en-US" dirty="0" smtClean="0"/>
              <a:t>Q </a:t>
            </a:r>
            <a:r>
              <a:rPr lang="en-US" dirty="0" err="1" smtClean="0"/>
              <a:t>etc</a:t>
            </a:r>
            <a:r>
              <a:rPr lang="en-US" dirty="0" smtClean="0"/>
              <a:t> can be done by FFT</a:t>
            </a:r>
          </a:p>
          <a:p>
            <a:pPr lvl="1"/>
            <a:endParaRPr lang="en-US" dirty="0"/>
          </a:p>
          <a:p>
            <a:r>
              <a:rPr lang="en-US" dirty="0" smtClean="0"/>
              <a:t>Green’s function solver</a:t>
            </a:r>
          </a:p>
          <a:p>
            <a:pPr lvl="1"/>
            <a:r>
              <a:rPr lang="en-US" dirty="0" smtClean="0"/>
              <a:t>Discretize the solution of the Poisson equation in terms of the Green’s function </a:t>
            </a:r>
          </a:p>
          <a:p>
            <a:pPr lvl="1"/>
            <a:endParaRPr lang="en-US" dirty="0"/>
          </a:p>
          <a:p>
            <a:pPr marL="344488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Calculate convolution using FFT</a:t>
            </a:r>
          </a:p>
          <a:p>
            <a:pPr lvl="1"/>
            <a:endParaRPr lang="en-US" dirty="0"/>
          </a:p>
          <a:p>
            <a:pPr marL="344488" lvl="1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This is the one used in FASTION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62" y="4029075"/>
            <a:ext cx="3614734" cy="3593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62" y="4886325"/>
            <a:ext cx="3545606" cy="38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40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Green’s function PIC solver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space Green’s function in 2D: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Use </a:t>
            </a:r>
            <a:r>
              <a:rPr lang="en-US" dirty="0"/>
              <a:t>i</a:t>
            </a:r>
            <a:r>
              <a:rPr lang="en-US" dirty="0" smtClean="0"/>
              <a:t>ntegrated Green’s function to approximate  contribution from entire cell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Calculating Green’s function costs 3 trigonometric functions + 1 FFT</a:t>
            </a:r>
          </a:p>
          <a:p>
            <a:pPr lvl="1"/>
            <a:r>
              <a:rPr lang="en-US" dirty="0" smtClean="0"/>
              <a:t>Note: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i,j</a:t>
            </a:r>
            <a:r>
              <a:rPr lang="en-US" baseline="-25000" dirty="0"/>
              <a:t> </a:t>
            </a:r>
            <a:r>
              <a:rPr lang="en-US" dirty="0" smtClean="0"/>
              <a:t>is not Green’s function for cell </a:t>
            </a:r>
            <a:r>
              <a:rPr lang="en-US" dirty="0" err="1" smtClean="0"/>
              <a:t>i,j</a:t>
            </a:r>
            <a:r>
              <a:rPr lang="en-US" dirty="0"/>
              <a:t> </a:t>
            </a:r>
            <a:r>
              <a:rPr lang="en-US" dirty="0" smtClean="0"/>
              <a:t>but distance </a:t>
            </a:r>
            <a:r>
              <a:rPr lang="en-US" dirty="0" err="1" smtClean="0"/>
              <a:t>i</a:t>
            </a:r>
            <a:r>
              <a:rPr lang="en-US" dirty="0" smtClean="0"/>
              <a:t>*</a:t>
            </a:r>
            <a:r>
              <a:rPr lang="el-GR" dirty="0" smtClean="0"/>
              <a:t>Δ</a:t>
            </a:r>
            <a:r>
              <a:rPr lang="en-US" dirty="0" smtClean="0"/>
              <a:t>x, j</a:t>
            </a:r>
            <a:r>
              <a:rPr lang="en-US" dirty="0"/>
              <a:t>*</a:t>
            </a:r>
            <a:r>
              <a:rPr lang="el-GR" dirty="0" smtClean="0"/>
              <a:t>Δ</a:t>
            </a:r>
            <a:r>
              <a:rPr lang="en-US" dirty="0" smtClean="0"/>
              <a:t>y</a:t>
            </a:r>
            <a:endParaRPr lang="en-US" baseline="-25000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9315BD-39FF-4E12-9DF8-7D282CC3EA26}" type="datetime1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FASTION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0" y="1476324"/>
            <a:ext cx="3086099" cy="3191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78" y="3861435"/>
            <a:ext cx="7804713" cy="5816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25" y="2828304"/>
            <a:ext cx="6049614" cy="2930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291" y="3252308"/>
            <a:ext cx="5425748" cy="30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49994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Lotta_white_calibri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5379</TotalTime>
  <Words>2025</Words>
  <Application>Microsoft Office PowerPoint</Application>
  <PresentationFormat>On-screen Show (4:3)</PresentationFormat>
  <Paragraphs>498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CERN_Lotta_white_calibri</vt:lpstr>
      <vt:lpstr>Dual grid PIC solver in FASTION</vt:lpstr>
      <vt:lpstr>Outline</vt:lpstr>
      <vt:lpstr>Fast beam-ion instability</vt:lpstr>
      <vt:lpstr>FASTION</vt:lpstr>
      <vt:lpstr>FASTION simulation outline</vt:lpstr>
      <vt:lpstr>FASTION simulation outline</vt:lpstr>
      <vt:lpstr>FASTION simulation outline</vt:lpstr>
      <vt:lpstr>FFT PIC solvers </vt:lpstr>
      <vt:lpstr>Green’s function PIC solver</vt:lpstr>
      <vt:lpstr>FASTION PIC routine</vt:lpstr>
      <vt:lpstr>Outline</vt:lpstr>
      <vt:lpstr>Resolving beam &amp; tracking ions</vt:lpstr>
      <vt:lpstr>Resolving beam &amp; tracking ions</vt:lpstr>
      <vt:lpstr>Problems with current approach</vt:lpstr>
      <vt:lpstr>Problems with current approach</vt:lpstr>
      <vt:lpstr>Problems with current approach</vt:lpstr>
      <vt:lpstr>Problems with current approach</vt:lpstr>
      <vt:lpstr>Problems with current approach</vt:lpstr>
      <vt:lpstr>Problems with current approach</vt:lpstr>
      <vt:lpstr>Problems with current approach</vt:lpstr>
      <vt:lpstr>Problems with current approach</vt:lpstr>
      <vt:lpstr>Dual-grid solver</vt:lpstr>
      <vt:lpstr>Implementation</vt:lpstr>
      <vt:lpstr>Implementation details</vt:lpstr>
      <vt:lpstr>Implementation details</vt:lpstr>
      <vt:lpstr>Oscillation frequency of bunch train</vt:lpstr>
      <vt:lpstr>Oscillation frequency of bunch train</vt:lpstr>
      <vt:lpstr>Beam resolution</vt:lpstr>
      <vt:lpstr>Accuracy</vt:lpstr>
      <vt:lpstr>Accuracy</vt:lpstr>
      <vt:lpstr>Accuracy</vt:lpstr>
      <vt:lpstr>Computation time</vt:lpstr>
      <vt:lpstr>Summary &amp; Outlook</vt:lpstr>
      <vt:lpstr>Summary &amp; Outlook</vt:lpstr>
      <vt:lpstr>PowerPoint Presentation</vt:lpstr>
      <vt:lpstr>CLIC e- Damping Ring</vt:lpstr>
      <vt:lpstr>Dual-grid solver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FASTION</dc:title>
  <dc:creator>Lotta Maria Mether</dc:creator>
  <cp:lastModifiedBy>Lotta Maria Mether</cp:lastModifiedBy>
  <cp:revision>246</cp:revision>
  <dcterms:created xsi:type="dcterms:W3CDTF">2014-11-10T10:07:34Z</dcterms:created>
  <dcterms:modified xsi:type="dcterms:W3CDTF">2014-12-16T13:10:10Z</dcterms:modified>
</cp:coreProperties>
</file>