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9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3861AA"/>
    <a:srgbClr val="3E282B"/>
    <a:srgbClr val="CC3300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26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90DEF7-8FFF-4BF2-80A3-159AE9F976CA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1C35550-6FD3-4F45-B7B2-4803B361B547}">
      <dgm:prSet/>
      <dgm:spPr/>
      <dgm:t>
        <a:bodyPr/>
        <a:lstStyle/>
        <a:p>
          <a:pPr rtl="0"/>
          <a:r>
            <a:rPr lang="en-US" b="1" dirty="0" smtClean="0"/>
            <a:t>A few years ago</a:t>
          </a:r>
          <a:endParaRPr lang="en-US" dirty="0"/>
        </a:p>
      </dgm:t>
    </dgm:pt>
    <dgm:pt modelId="{F2249DBC-D0A2-4087-AEE4-09008291EAFC}" type="parTrans" cxnId="{6AD20525-F957-4B95-966C-6054862052C7}">
      <dgm:prSet/>
      <dgm:spPr/>
      <dgm:t>
        <a:bodyPr/>
        <a:lstStyle/>
        <a:p>
          <a:endParaRPr lang="en-US"/>
        </a:p>
      </dgm:t>
    </dgm:pt>
    <dgm:pt modelId="{249C02F3-C281-4A83-A69B-8882985A0F2C}" type="sibTrans" cxnId="{6AD20525-F957-4B95-966C-6054862052C7}">
      <dgm:prSet/>
      <dgm:spPr/>
      <dgm:t>
        <a:bodyPr/>
        <a:lstStyle/>
        <a:p>
          <a:endParaRPr lang="en-US"/>
        </a:p>
      </dgm:t>
    </dgm:pt>
    <dgm:pt modelId="{1C22A632-144A-4631-88E0-31419C7F034C}">
      <dgm:prSet/>
      <dgm:spPr/>
      <dgm:t>
        <a:bodyPr/>
        <a:lstStyle/>
        <a:p>
          <a:pPr rtl="0"/>
          <a:r>
            <a:rPr lang="en-US" b="1" u="sng" dirty="0" smtClean="0"/>
            <a:t>Every day a CERN user had to type in:</a:t>
          </a:r>
          <a:endParaRPr lang="en-US" u="sng" dirty="0"/>
        </a:p>
      </dgm:t>
    </dgm:pt>
    <dgm:pt modelId="{44DB792A-C30F-4BA6-AD6F-7AEE9AA88532}" type="parTrans" cxnId="{C8DC87C3-CDF0-4C8B-8C5D-79041F819252}">
      <dgm:prSet/>
      <dgm:spPr/>
      <dgm:t>
        <a:bodyPr/>
        <a:lstStyle/>
        <a:p>
          <a:endParaRPr lang="en-US"/>
        </a:p>
      </dgm:t>
    </dgm:pt>
    <dgm:pt modelId="{375A9E99-47E4-443E-8C81-FDE3066A383B}" type="sibTrans" cxnId="{C8DC87C3-CDF0-4C8B-8C5D-79041F819252}">
      <dgm:prSet/>
      <dgm:spPr/>
      <dgm:t>
        <a:bodyPr/>
        <a:lstStyle/>
        <a:p>
          <a:endParaRPr lang="en-US"/>
        </a:p>
      </dgm:t>
    </dgm:pt>
    <dgm:pt modelId="{BA660B17-9A4E-44D6-AF25-B90A1DBEDB91}">
      <dgm:prSet/>
      <dgm:spPr/>
      <dgm:t>
        <a:bodyPr/>
        <a:lstStyle/>
        <a:p>
          <a:pPr rtl="0"/>
          <a:r>
            <a:rPr lang="en-US" dirty="0" smtClean="0"/>
            <a:t>Credentials to open the Windows desktop</a:t>
          </a:r>
          <a:endParaRPr lang="en-US" dirty="0"/>
        </a:p>
      </dgm:t>
    </dgm:pt>
    <dgm:pt modelId="{8DD0B146-12F6-4B5D-9ED1-431B753E4B82}" type="parTrans" cxnId="{E3948A8F-FE60-4CC9-AD39-5BA443171FAB}">
      <dgm:prSet/>
      <dgm:spPr/>
      <dgm:t>
        <a:bodyPr/>
        <a:lstStyle/>
        <a:p>
          <a:endParaRPr lang="en-US"/>
        </a:p>
      </dgm:t>
    </dgm:pt>
    <dgm:pt modelId="{30CC5C97-507E-4269-A299-AB6044D4DDE8}" type="sibTrans" cxnId="{E3948A8F-FE60-4CC9-AD39-5BA443171FAB}">
      <dgm:prSet/>
      <dgm:spPr/>
      <dgm:t>
        <a:bodyPr/>
        <a:lstStyle/>
        <a:p>
          <a:endParaRPr lang="en-US"/>
        </a:p>
      </dgm:t>
    </dgm:pt>
    <dgm:pt modelId="{92940D4C-FDDF-4532-AD16-80FD364BF3C1}">
      <dgm:prSet/>
      <dgm:spPr/>
      <dgm:t>
        <a:bodyPr/>
        <a:lstStyle/>
        <a:p>
          <a:pPr rtl="0"/>
          <a:r>
            <a:rPr lang="en-US" dirty="0" smtClean="0"/>
            <a:t>Credentials to open Linux</a:t>
          </a:r>
          <a:endParaRPr lang="en-US" dirty="0"/>
        </a:p>
      </dgm:t>
    </dgm:pt>
    <dgm:pt modelId="{E3930C08-E303-419D-821D-3BC02DB05F65}" type="parTrans" cxnId="{86A0B086-D6A0-4D82-8678-8E61923A7082}">
      <dgm:prSet/>
      <dgm:spPr/>
      <dgm:t>
        <a:bodyPr/>
        <a:lstStyle/>
        <a:p>
          <a:endParaRPr lang="en-US"/>
        </a:p>
      </dgm:t>
    </dgm:pt>
    <dgm:pt modelId="{173085CE-558D-4417-89E7-D539D4AAB0F9}" type="sibTrans" cxnId="{86A0B086-D6A0-4D82-8678-8E61923A7082}">
      <dgm:prSet/>
      <dgm:spPr/>
      <dgm:t>
        <a:bodyPr/>
        <a:lstStyle/>
        <a:p>
          <a:endParaRPr lang="en-US"/>
        </a:p>
      </dgm:t>
    </dgm:pt>
    <dgm:pt modelId="{16C0FF32-7494-413E-A796-6709BE4181BB}">
      <dgm:prSet/>
      <dgm:spPr/>
      <dgm:t>
        <a:bodyPr/>
        <a:lstStyle/>
        <a:p>
          <a:pPr rtl="0"/>
          <a:r>
            <a:rPr lang="en-US" dirty="0" smtClean="0"/>
            <a:t>Credentials to read mails</a:t>
          </a:r>
          <a:endParaRPr lang="en-US" dirty="0"/>
        </a:p>
      </dgm:t>
    </dgm:pt>
    <dgm:pt modelId="{8E615F18-FB40-42CA-B657-C90A4300A05B}" type="parTrans" cxnId="{1B234305-A287-4D14-8C3F-D71A03AF2C70}">
      <dgm:prSet/>
      <dgm:spPr/>
      <dgm:t>
        <a:bodyPr/>
        <a:lstStyle/>
        <a:p>
          <a:endParaRPr lang="en-US"/>
        </a:p>
      </dgm:t>
    </dgm:pt>
    <dgm:pt modelId="{005F92CD-CC63-451A-9454-2988B51107A0}" type="sibTrans" cxnId="{1B234305-A287-4D14-8C3F-D71A03AF2C70}">
      <dgm:prSet/>
      <dgm:spPr/>
      <dgm:t>
        <a:bodyPr/>
        <a:lstStyle/>
        <a:p>
          <a:endParaRPr lang="en-US"/>
        </a:p>
      </dgm:t>
    </dgm:pt>
    <dgm:pt modelId="{554AD44A-DE60-4689-8BD0-76C015BE3B35}">
      <dgm:prSet/>
      <dgm:spPr/>
      <dgm:t>
        <a:bodyPr/>
        <a:lstStyle/>
        <a:p>
          <a:pPr rtl="0"/>
          <a:r>
            <a:rPr lang="en-US" dirty="0" smtClean="0"/>
            <a:t>Credentials to verify holidays</a:t>
          </a:r>
          <a:endParaRPr lang="en-US" dirty="0"/>
        </a:p>
      </dgm:t>
    </dgm:pt>
    <dgm:pt modelId="{C0F8D35C-85CE-4D43-9888-F7ACE4FD7A9C}" type="parTrans" cxnId="{7EB953C0-CC44-442F-89EA-CB3D2A46A986}">
      <dgm:prSet/>
      <dgm:spPr/>
      <dgm:t>
        <a:bodyPr/>
        <a:lstStyle/>
        <a:p>
          <a:endParaRPr lang="en-US"/>
        </a:p>
      </dgm:t>
    </dgm:pt>
    <dgm:pt modelId="{DE782039-6659-4BBD-A6DF-C9E93DB6040F}" type="sibTrans" cxnId="{7EB953C0-CC44-442F-89EA-CB3D2A46A986}">
      <dgm:prSet/>
      <dgm:spPr/>
      <dgm:t>
        <a:bodyPr/>
        <a:lstStyle/>
        <a:p>
          <a:endParaRPr lang="en-US"/>
        </a:p>
      </dgm:t>
    </dgm:pt>
    <dgm:pt modelId="{B56B0BFA-BA4B-4235-A40F-02EC8C53B36B}">
      <dgm:prSet/>
      <dgm:spPr/>
      <dgm:t>
        <a:bodyPr/>
        <a:lstStyle/>
        <a:p>
          <a:pPr rtl="0"/>
          <a:r>
            <a:rPr lang="en-US" dirty="0" smtClean="0"/>
            <a:t>Credentials to upload CHEP presentations in </a:t>
          </a:r>
          <a:r>
            <a:rPr lang="en-US" dirty="0" err="1" smtClean="0"/>
            <a:t>Indico</a:t>
          </a:r>
          <a:endParaRPr lang="en-US" dirty="0"/>
        </a:p>
      </dgm:t>
    </dgm:pt>
    <dgm:pt modelId="{21BE1009-A132-4DEC-8654-B8356CAF0F2E}" type="parTrans" cxnId="{77A32E20-415A-4F42-854C-84E1F0130EEA}">
      <dgm:prSet/>
      <dgm:spPr/>
      <dgm:t>
        <a:bodyPr/>
        <a:lstStyle/>
        <a:p>
          <a:endParaRPr lang="en-US"/>
        </a:p>
      </dgm:t>
    </dgm:pt>
    <dgm:pt modelId="{AFB61DE6-C06C-425C-8F58-34D1B6DBC74C}" type="sibTrans" cxnId="{77A32E20-415A-4F42-854C-84E1F0130EEA}">
      <dgm:prSet/>
      <dgm:spPr/>
      <dgm:t>
        <a:bodyPr/>
        <a:lstStyle/>
        <a:p>
          <a:endParaRPr lang="en-US"/>
        </a:p>
      </dgm:t>
    </dgm:pt>
    <dgm:pt modelId="{C67E6D86-A9F4-4ABD-92C5-CCE0D3F89E7B}">
      <dgm:prSet/>
      <dgm:spPr/>
      <dgm:t>
        <a:bodyPr/>
        <a:lstStyle/>
        <a:p>
          <a:pPr rtl="0"/>
          <a:r>
            <a:rPr lang="en-US" dirty="0" smtClean="0"/>
            <a:t>…</a:t>
          </a:r>
          <a:endParaRPr lang="en-US" dirty="0"/>
        </a:p>
      </dgm:t>
    </dgm:pt>
    <dgm:pt modelId="{EED2FA71-CFFC-4191-88BA-88436A9F731B}" type="parTrans" cxnId="{EE822679-B86D-4312-A28F-F457EFCC9231}">
      <dgm:prSet/>
      <dgm:spPr/>
      <dgm:t>
        <a:bodyPr/>
        <a:lstStyle/>
        <a:p>
          <a:endParaRPr lang="en-US"/>
        </a:p>
      </dgm:t>
    </dgm:pt>
    <dgm:pt modelId="{E880278F-171F-4A92-BD79-5AC59E2B7652}" type="sibTrans" cxnId="{EE822679-B86D-4312-A28F-F457EFCC9231}">
      <dgm:prSet/>
      <dgm:spPr/>
      <dgm:t>
        <a:bodyPr/>
        <a:lstStyle/>
        <a:p>
          <a:endParaRPr lang="en-US"/>
        </a:p>
      </dgm:t>
    </dgm:pt>
    <dgm:pt modelId="{220BCAEE-2C50-4C88-862C-4E885C5DDDD4}">
      <dgm:prSet/>
      <dgm:spPr/>
      <dgm:t>
        <a:bodyPr/>
        <a:lstStyle/>
        <a:p>
          <a:pPr rtl="0"/>
          <a:r>
            <a:rPr lang="en-US" b="1" dirty="0" smtClean="0"/>
            <a:t>Today</a:t>
          </a:r>
          <a:endParaRPr lang="en-US" dirty="0"/>
        </a:p>
      </dgm:t>
    </dgm:pt>
    <dgm:pt modelId="{15A68CBE-5798-4826-9114-BB85216C5834}" type="parTrans" cxnId="{7A0EA7A2-53F7-459F-B8E4-0828BDDD7F1C}">
      <dgm:prSet/>
      <dgm:spPr/>
      <dgm:t>
        <a:bodyPr/>
        <a:lstStyle/>
        <a:p>
          <a:endParaRPr lang="en-US"/>
        </a:p>
      </dgm:t>
    </dgm:pt>
    <dgm:pt modelId="{E7643D52-8348-4F2D-A046-1AAA9850AB76}" type="sibTrans" cxnId="{7A0EA7A2-53F7-459F-B8E4-0828BDDD7F1C}">
      <dgm:prSet/>
      <dgm:spPr/>
      <dgm:t>
        <a:bodyPr/>
        <a:lstStyle/>
        <a:p>
          <a:endParaRPr lang="en-US"/>
        </a:p>
      </dgm:t>
    </dgm:pt>
    <dgm:pt modelId="{5E5B7C58-173E-4B82-B0BD-9DB77F35E405}">
      <dgm:prSet/>
      <dgm:spPr/>
      <dgm:t>
        <a:bodyPr/>
        <a:lstStyle/>
        <a:p>
          <a:pPr rtl="0"/>
          <a:r>
            <a:rPr lang="en-US" b="1" u="sng" dirty="0" smtClean="0"/>
            <a:t>Situation is better, but not optimal</a:t>
          </a:r>
          <a:endParaRPr lang="en-US" u="sng" dirty="0"/>
        </a:p>
      </dgm:t>
    </dgm:pt>
    <dgm:pt modelId="{AD62CC17-627D-4C78-A6BF-E3F1FA76553B}" type="parTrans" cxnId="{9B1D2646-1A10-44A1-B83D-74CD9468455C}">
      <dgm:prSet/>
      <dgm:spPr/>
      <dgm:t>
        <a:bodyPr/>
        <a:lstStyle/>
        <a:p>
          <a:endParaRPr lang="en-US"/>
        </a:p>
      </dgm:t>
    </dgm:pt>
    <dgm:pt modelId="{E104305E-547B-41D4-9C29-4796A6839FEA}" type="sibTrans" cxnId="{9B1D2646-1A10-44A1-B83D-74CD9468455C}">
      <dgm:prSet/>
      <dgm:spPr/>
      <dgm:t>
        <a:bodyPr/>
        <a:lstStyle/>
        <a:p>
          <a:endParaRPr lang="en-US"/>
        </a:p>
      </dgm:t>
    </dgm:pt>
    <dgm:pt modelId="{C3DF1D41-45BB-4A2C-B419-46EA15D09115}">
      <dgm:prSet/>
      <dgm:spPr/>
      <dgm:t>
        <a:bodyPr/>
        <a:lstStyle/>
        <a:p>
          <a:pPr rtl="0"/>
          <a:r>
            <a:rPr lang="en-US" dirty="0" smtClean="0"/>
            <a:t>Remains mainly 2 credential pairs (not synchronized)</a:t>
          </a:r>
          <a:endParaRPr lang="en-US" dirty="0"/>
        </a:p>
      </dgm:t>
    </dgm:pt>
    <dgm:pt modelId="{F4C82B0B-EBD3-4203-8C4B-0A13C4B2179F}" type="parTrans" cxnId="{B54880AC-56D6-40DE-B805-4DC96A609051}">
      <dgm:prSet/>
      <dgm:spPr/>
      <dgm:t>
        <a:bodyPr/>
        <a:lstStyle/>
        <a:p>
          <a:endParaRPr lang="en-US"/>
        </a:p>
      </dgm:t>
    </dgm:pt>
    <dgm:pt modelId="{B8A44F0A-C0E8-4332-BDCA-B32A2780E2B8}" type="sibTrans" cxnId="{B54880AC-56D6-40DE-B805-4DC96A609051}">
      <dgm:prSet/>
      <dgm:spPr/>
      <dgm:t>
        <a:bodyPr/>
        <a:lstStyle/>
        <a:p>
          <a:endParaRPr lang="en-US"/>
        </a:p>
      </dgm:t>
    </dgm:pt>
    <dgm:pt modelId="{141FD34A-D1A6-4CE4-8A57-275611487F57}">
      <dgm:prSet/>
      <dgm:spPr/>
      <dgm:t>
        <a:bodyPr/>
        <a:lstStyle/>
        <a:p>
          <a:pPr rtl="0"/>
          <a:r>
            <a:rPr lang="en-US" i="1" dirty="0" smtClean="0"/>
            <a:t>Some </a:t>
          </a:r>
          <a:r>
            <a:rPr lang="en-US" dirty="0" smtClean="0"/>
            <a:t>are </a:t>
          </a:r>
          <a:r>
            <a:rPr lang="en-US" i="1" dirty="0" smtClean="0"/>
            <a:t>stealing</a:t>
          </a:r>
          <a:r>
            <a:rPr lang="en-US" dirty="0" smtClean="0"/>
            <a:t> credentials to populate local databases !!!</a:t>
          </a:r>
          <a:endParaRPr lang="en-US" dirty="0"/>
        </a:p>
      </dgm:t>
    </dgm:pt>
    <dgm:pt modelId="{BBC821CE-A15A-4D59-8E41-68234C1BCC54}" type="parTrans" cxnId="{0EE056E0-004E-41DA-8A13-170F67A492FD}">
      <dgm:prSet/>
      <dgm:spPr/>
      <dgm:t>
        <a:bodyPr/>
        <a:lstStyle/>
        <a:p>
          <a:endParaRPr lang="en-US"/>
        </a:p>
      </dgm:t>
    </dgm:pt>
    <dgm:pt modelId="{F9555974-2A0E-4A37-8784-5A6A570741E0}" type="sibTrans" cxnId="{0EE056E0-004E-41DA-8A13-170F67A492FD}">
      <dgm:prSet/>
      <dgm:spPr/>
      <dgm:t>
        <a:bodyPr/>
        <a:lstStyle/>
        <a:p>
          <a:endParaRPr lang="en-US"/>
        </a:p>
      </dgm:t>
    </dgm:pt>
    <dgm:pt modelId="{F064084B-CA7E-4AC5-9ECB-C9C9AFBF373F}">
      <dgm:prSet/>
      <dgm:spPr/>
      <dgm:t>
        <a:bodyPr/>
        <a:lstStyle/>
        <a:p>
          <a:pPr rtl="0"/>
          <a:r>
            <a:rPr lang="en-US" dirty="0" smtClean="0"/>
            <a:t>Many experiments are still using dedicated user databases and credentials</a:t>
          </a:r>
          <a:endParaRPr lang="en-US" dirty="0"/>
        </a:p>
      </dgm:t>
    </dgm:pt>
    <dgm:pt modelId="{B737BB4B-AA38-4E35-8750-2C9E71E22CC2}" type="sibTrans" cxnId="{C17419F5-6AB6-4074-AACD-5CE270ED2F5D}">
      <dgm:prSet/>
      <dgm:spPr/>
      <dgm:t>
        <a:bodyPr/>
        <a:lstStyle/>
        <a:p>
          <a:endParaRPr lang="en-US"/>
        </a:p>
      </dgm:t>
    </dgm:pt>
    <dgm:pt modelId="{E7791FEE-747C-48D1-B928-5475770208B8}" type="parTrans" cxnId="{C17419F5-6AB6-4074-AACD-5CE270ED2F5D}">
      <dgm:prSet/>
      <dgm:spPr/>
      <dgm:t>
        <a:bodyPr/>
        <a:lstStyle/>
        <a:p>
          <a:endParaRPr lang="en-US"/>
        </a:p>
      </dgm:t>
    </dgm:pt>
    <dgm:pt modelId="{2767F587-C0F9-4DFF-9FBF-8CC563203E68}" type="pres">
      <dgm:prSet presAssocID="{7390DEF7-8FFF-4BF2-80A3-159AE9F976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6AE9B1-F3B2-498C-B179-D9E2C05AA058}" type="pres">
      <dgm:prSet presAssocID="{01C35550-6FD3-4F45-B7B2-4803B361B547}" presName="parentLin" presStyleCnt="0"/>
      <dgm:spPr/>
      <dgm:t>
        <a:bodyPr/>
        <a:lstStyle/>
        <a:p>
          <a:endParaRPr lang="en-US"/>
        </a:p>
      </dgm:t>
    </dgm:pt>
    <dgm:pt modelId="{04D37152-FCCB-4642-8AC8-71D3CEB1AA7D}" type="pres">
      <dgm:prSet presAssocID="{01C35550-6FD3-4F45-B7B2-4803B361B547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97183B5-81E7-4383-A5ED-2DE8E41B8805}" type="pres">
      <dgm:prSet presAssocID="{01C35550-6FD3-4F45-B7B2-4803B361B547}" presName="parentText" presStyleLbl="node1" presStyleIdx="0" presStyleCnt="2" custLinFactNeighborX="-807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4AB98-EC44-48D6-9951-5C25B6377AA5}" type="pres">
      <dgm:prSet presAssocID="{01C35550-6FD3-4F45-B7B2-4803B361B547}" presName="negativeSpace" presStyleCnt="0"/>
      <dgm:spPr/>
      <dgm:t>
        <a:bodyPr/>
        <a:lstStyle/>
        <a:p>
          <a:endParaRPr lang="en-US"/>
        </a:p>
      </dgm:t>
    </dgm:pt>
    <dgm:pt modelId="{628B4283-D61B-4175-824C-B7A40D8F34A2}" type="pres">
      <dgm:prSet presAssocID="{01C35550-6FD3-4F45-B7B2-4803B361B547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338E5A-6D29-4FA2-887D-067AF02A0629}" type="pres">
      <dgm:prSet presAssocID="{249C02F3-C281-4A83-A69B-8882985A0F2C}" presName="spaceBetweenRectangles" presStyleCnt="0"/>
      <dgm:spPr/>
      <dgm:t>
        <a:bodyPr/>
        <a:lstStyle/>
        <a:p>
          <a:endParaRPr lang="en-US"/>
        </a:p>
      </dgm:t>
    </dgm:pt>
    <dgm:pt modelId="{430F2255-906F-4E4D-9BFB-029A0BBC6DC5}" type="pres">
      <dgm:prSet presAssocID="{220BCAEE-2C50-4C88-862C-4E885C5DDDD4}" presName="parentLin" presStyleCnt="0"/>
      <dgm:spPr/>
      <dgm:t>
        <a:bodyPr/>
        <a:lstStyle/>
        <a:p>
          <a:endParaRPr lang="en-US"/>
        </a:p>
      </dgm:t>
    </dgm:pt>
    <dgm:pt modelId="{4A94A572-9842-46C6-95C2-98F9805E66D8}" type="pres">
      <dgm:prSet presAssocID="{220BCAEE-2C50-4C88-862C-4E885C5DDDD4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C8D9E73A-072C-46F1-90DA-B0EC004BD22E}" type="pres">
      <dgm:prSet presAssocID="{220BCAEE-2C50-4C88-862C-4E885C5DDDD4}" presName="parentText" presStyleLbl="node1" presStyleIdx="1" presStyleCnt="2" custLinFactNeighborX="-807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DFC76D-390A-4110-B147-03B4EC31F344}" type="pres">
      <dgm:prSet presAssocID="{220BCAEE-2C50-4C88-862C-4E885C5DDDD4}" presName="negativeSpace" presStyleCnt="0"/>
      <dgm:spPr/>
      <dgm:t>
        <a:bodyPr/>
        <a:lstStyle/>
        <a:p>
          <a:endParaRPr lang="en-US"/>
        </a:p>
      </dgm:t>
    </dgm:pt>
    <dgm:pt modelId="{80A9426C-BB32-456D-B5FA-1362B709A60E}" type="pres">
      <dgm:prSet presAssocID="{220BCAEE-2C50-4C88-862C-4E885C5DDDD4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A32E20-415A-4F42-854C-84E1F0130EEA}" srcId="{1C22A632-144A-4631-88E0-31419C7F034C}" destId="{B56B0BFA-BA4B-4235-A40F-02EC8C53B36B}" srcOrd="4" destOrd="0" parTransId="{21BE1009-A132-4DEC-8654-B8356CAF0F2E}" sibTransId="{AFB61DE6-C06C-425C-8F58-34D1B6DBC74C}"/>
    <dgm:cxn modelId="{739E2BDF-05EE-47EB-8B3A-EBC627A22485}" type="presOf" srcId="{554AD44A-DE60-4689-8BD0-76C015BE3B35}" destId="{628B4283-D61B-4175-824C-B7A40D8F34A2}" srcOrd="0" destOrd="4" presId="urn:microsoft.com/office/officeart/2005/8/layout/list1"/>
    <dgm:cxn modelId="{B8935719-7F48-4F0C-9E66-5418421A8E45}" type="presOf" srcId="{16C0FF32-7494-413E-A796-6709BE4181BB}" destId="{628B4283-D61B-4175-824C-B7A40D8F34A2}" srcOrd="0" destOrd="3" presId="urn:microsoft.com/office/officeart/2005/8/layout/list1"/>
    <dgm:cxn modelId="{EE822679-B86D-4312-A28F-F457EFCC9231}" srcId="{1C22A632-144A-4631-88E0-31419C7F034C}" destId="{C67E6D86-A9F4-4ABD-92C5-CCE0D3F89E7B}" srcOrd="5" destOrd="0" parTransId="{EED2FA71-CFFC-4191-88BA-88436A9F731B}" sibTransId="{E880278F-171F-4A92-BD79-5AC59E2B7652}"/>
    <dgm:cxn modelId="{9B1D2646-1A10-44A1-B83D-74CD9468455C}" srcId="{220BCAEE-2C50-4C88-862C-4E885C5DDDD4}" destId="{5E5B7C58-173E-4B82-B0BD-9DB77F35E405}" srcOrd="0" destOrd="0" parTransId="{AD62CC17-627D-4C78-A6BF-E3F1FA76553B}" sibTransId="{E104305E-547B-41D4-9C29-4796A6839FEA}"/>
    <dgm:cxn modelId="{0EE056E0-004E-41DA-8A13-170F67A492FD}" srcId="{5E5B7C58-173E-4B82-B0BD-9DB77F35E405}" destId="{141FD34A-D1A6-4CE4-8A57-275611487F57}" srcOrd="2" destOrd="0" parTransId="{BBC821CE-A15A-4D59-8E41-68234C1BCC54}" sibTransId="{F9555974-2A0E-4A37-8784-5A6A570741E0}"/>
    <dgm:cxn modelId="{341DCC3C-381B-428C-985E-C93F3CA38F7B}" type="presOf" srcId="{220BCAEE-2C50-4C88-862C-4E885C5DDDD4}" destId="{C8D9E73A-072C-46F1-90DA-B0EC004BD22E}" srcOrd="1" destOrd="0" presId="urn:microsoft.com/office/officeart/2005/8/layout/list1"/>
    <dgm:cxn modelId="{3D670F41-C62A-409D-9379-C65310E64982}" type="presOf" srcId="{C3DF1D41-45BB-4A2C-B419-46EA15D09115}" destId="{80A9426C-BB32-456D-B5FA-1362B709A60E}" srcOrd="0" destOrd="1" presId="urn:microsoft.com/office/officeart/2005/8/layout/list1"/>
    <dgm:cxn modelId="{7EB953C0-CC44-442F-89EA-CB3D2A46A986}" srcId="{1C22A632-144A-4631-88E0-31419C7F034C}" destId="{554AD44A-DE60-4689-8BD0-76C015BE3B35}" srcOrd="3" destOrd="0" parTransId="{C0F8D35C-85CE-4D43-9888-F7ACE4FD7A9C}" sibTransId="{DE782039-6659-4BBD-A6DF-C9E93DB6040F}"/>
    <dgm:cxn modelId="{C8DC87C3-CDF0-4C8B-8C5D-79041F819252}" srcId="{01C35550-6FD3-4F45-B7B2-4803B361B547}" destId="{1C22A632-144A-4631-88E0-31419C7F034C}" srcOrd="0" destOrd="0" parTransId="{44DB792A-C30F-4BA6-AD6F-7AEE9AA88532}" sibTransId="{375A9E99-47E4-443E-8C81-FDE3066A383B}"/>
    <dgm:cxn modelId="{C17419F5-6AB6-4074-AACD-5CE270ED2F5D}" srcId="{5E5B7C58-173E-4B82-B0BD-9DB77F35E405}" destId="{F064084B-CA7E-4AC5-9ECB-C9C9AFBF373F}" srcOrd="1" destOrd="0" parTransId="{E7791FEE-747C-48D1-B928-5475770208B8}" sibTransId="{B737BB4B-AA38-4E35-8750-2C9E71E22CC2}"/>
    <dgm:cxn modelId="{45F0FBEF-8488-40F2-88F8-01A032D44514}" type="presOf" srcId="{5E5B7C58-173E-4B82-B0BD-9DB77F35E405}" destId="{80A9426C-BB32-456D-B5FA-1362B709A60E}" srcOrd="0" destOrd="0" presId="urn:microsoft.com/office/officeart/2005/8/layout/list1"/>
    <dgm:cxn modelId="{652523D3-BAFA-47C4-AD4E-D29FED5F09D3}" type="presOf" srcId="{1C22A632-144A-4631-88E0-31419C7F034C}" destId="{628B4283-D61B-4175-824C-B7A40D8F34A2}" srcOrd="0" destOrd="0" presId="urn:microsoft.com/office/officeart/2005/8/layout/list1"/>
    <dgm:cxn modelId="{CD4ABBD7-8572-4EF0-8B17-8CA586C6242C}" type="presOf" srcId="{92940D4C-FDDF-4532-AD16-80FD364BF3C1}" destId="{628B4283-D61B-4175-824C-B7A40D8F34A2}" srcOrd="0" destOrd="2" presId="urn:microsoft.com/office/officeart/2005/8/layout/list1"/>
    <dgm:cxn modelId="{1B234305-A287-4D14-8C3F-D71A03AF2C70}" srcId="{1C22A632-144A-4631-88E0-31419C7F034C}" destId="{16C0FF32-7494-413E-A796-6709BE4181BB}" srcOrd="2" destOrd="0" parTransId="{8E615F18-FB40-42CA-B657-C90A4300A05B}" sibTransId="{005F92CD-CC63-451A-9454-2988B51107A0}"/>
    <dgm:cxn modelId="{7A0EA7A2-53F7-459F-B8E4-0828BDDD7F1C}" srcId="{7390DEF7-8FFF-4BF2-80A3-159AE9F976CA}" destId="{220BCAEE-2C50-4C88-862C-4E885C5DDDD4}" srcOrd="1" destOrd="0" parTransId="{15A68CBE-5798-4826-9114-BB85216C5834}" sibTransId="{E7643D52-8348-4F2D-A046-1AAA9850AB76}"/>
    <dgm:cxn modelId="{0E6D4656-A7B6-4EFE-AA99-124BD881E782}" type="presOf" srcId="{B56B0BFA-BA4B-4235-A40F-02EC8C53B36B}" destId="{628B4283-D61B-4175-824C-B7A40D8F34A2}" srcOrd="0" destOrd="5" presId="urn:microsoft.com/office/officeart/2005/8/layout/list1"/>
    <dgm:cxn modelId="{EEBF1997-4BA3-44B6-AC6E-343062B2490F}" type="presOf" srcId="{220BCAEE-2C50-4C88-862C-4E885C5DDDD4}" destId="{4A94A572-9842-46C6-95C2-98F9805E66D8}" srcOrd="0" destOrd="0" presId="urn:microsoft.com/office/officeart/2005/8/layout/list1"/>
    <dgm:cxn modelId="{45A6E33A-867D-4F00-9273-4337D68E420D}" type="presOf" srcId="{C67E6D86-A9F4-4ABD-92C5-CCE0D3F89E7B}" destId="{628B4283-D61B-4175-824C-B7A40D8F34A2}" srcOrd="0" destOrd="6" presId="urn:microsoft.com/office/officeart/2005/8/layout/list1"/>
    <dgm:cxn modelId="{B54880AC-56D6-40DE-B805-4DC96A609051}" srcId="{5E5B7C58-173E-4B82-B0BD-9DB77F35E405}" destId="{C3DF1D41-45BB-4A2C-B419-46EA15D09115}" srcOrd="0" destOrd="0" parTransId="{F4C82B0B-EBD3-4203-8C4B-0A13C4B2179F}" sibTransId="{B8A44F0A-C0E8-4332-BDCA-B32A2780E2B8}"/>
    <dgm:cxn modelId="{6AD20525-F957-4B95-966C-6054862052C7}" srcId="{7390DEF7-8FFF-4BF2-80A3-159AE9F976CA}" destId="{01C35550-6FD3-4F45-B7B2-4803B361B547}" srcOrd="0" destOrd="0" parTransId="{F2249DBC-D0A2-4087-AEE4-09008291EAFC}" sibTransId="{249C02F3-C281-4A83-A69B-8882985A0F2C}"/>
    <dgm:cxn modelId="{9AD57A89-F8D0-432E-8104-961C90A91F3C}" type="presOf" srcId="{BA660B17-9A4E-44D6-AF25-B90A1DBEDB91}" destId="{628B4283-D61B-4175-824C-B7A40D8F34A2}" srcOrd="0" destOrd="1" presId="urn:microsoft.com/office/officeart/2005/8/layout/list1"/>
    <dgm:cxn modelId="{2528B517-7D65-4795-8BB7-1F3216473D8C}" type="presOf" srcId="{01C35550-6FD3-4F45-B7B2-4803B361B547}" destId="{897183B5-81E7-4383-A5ED-2DE8E41B8805}" srcOrd="1" destOrd="0" presId="urn:microsoft.com/office/officeart/2005/8/layout/list1"/>
    <dgm:cxn modelId="{E3948A8F-FE60-4CC9-AD39-5BA443171FAB}" srcId="{1C22A632-144A-4631-88E0-31419C7F034C}" destId="{BA660B17-9A4E-44D6-AF25-B90A1DBEDB91}" srcOrd="0" destOrd="0" parTransId="{8DD0B146-12F6-4B5D-9ED1-431B753E4B82}" sibTransId="{30CC5C97-507E-4269-A299-AB6044D4DDE8}"/>
    <dgm:cxn modelId="{86A0B086-D6A0-4D82-8678-8E61923A7082}" srcId="{1C22A632-144A-4631-88E0-31419C7F034C}" destId="{92940D4C-FDDF-4532-AD16-80FD364BF3C1}" srcOrd="1" destOrd="0" parTransId="{E3930C08-E303-419D-821D-3BC02DB05F65}" sibTransId="{173085CE-558D-4417-89E7-D539D4AAB0F9}"/>
    <dgm:cxn modelId="{C802AF59-A085-468B-99BE-B740519B5237}" type="presOf" srcId="{01C35550-6FD3-4F45-B7B2-4803B361B547}" destId="{04D37152-FCCB-4642-8AC8-71D3CEB1AA7D}" srcOrd="0" destOrd="0" presId="urn:microsoft.com/office/officeart/2005/8/layout/list1"/>
    <dgm:cxn modelId="{BE8173F4-8502-4BD9-B01C-C9B427D68170}" type="presOf" srcId="{7390DEF7-8FFF-4BF2-80A3-159AE9F976CA}" destId="{2767F587-C0F9-4DFF-9FBF-8CC563203E68}" srcOrd="0" destOrd="0" presId="urn:microsoft.com/office/officeart/2005/8/layout/list1"/>
    <dgm:cxn modelId="{309C63E1-593F-43DB-AAF3-F9DBD6EACBD2}" type="presOf" srcId="{141FD34A-D1A6-4CE4-8A57-275611487F57}" destId="{80A9426C-BB32-456D-B5FA-1362B709A60E}" srcOrd="0" destOrd="3" presId="urn:microsoft.com/office/officeart/2005/8/layout/list1"/>
    <dgm:cxn modelId="{91819E5A-F537-415E-8AE7-349916953630}" type="presOf" srcId="{F064084B-CA7E-4AC5-9ECB-C9C9AFBF373F}" destId="{80A9426C-BB32-456D-B5FA-1362B709A60E}" srcOrd="0" destOrd="2" presId="urn:microsoft.com/office/officeart/2005/8/layout/list1"/>
    <dgm:cxn modelId="{E7C052F0-810C-462A-B5B1-31D737502112}" type="presParOf" srcId="{2767F587-C0F9-4DFF-9FBF-8CC563203E68}" destId="{276AE9B1-F3B2-498C-B179-D9E2C05AA058}" srcOrd="0" destOrd="0" presId="urn:microsoft.com/office/officeart/2005/8/layout/list1"/>
    <dgm:cxn modelId="{BD345836-3B75-4543-A818-12925535D856}" type="presParOf" srcId="{276AE9B1-F3B2-498C-B179-D9E2C05AA058}" destId="{04D37152-FCCB-4642-8AC8-71D3CEB1AA7D}" srcOrd="0" destOrd="0" presId="urn:microsoft.com/office/officeart/2005/8/layout/list1"/>
    <dgm:cxn modelId="{998A8ABB-E2CC-4D77-9541-93E4436FEE92}" type="presParOf" srcId="{276AE9B1-F3B2-498C-B179-D9E2C05AA058}" destId="{897183B5-81E7-4383-A5ED-2DE8E41B8805}" srcOrd="1" destOrd="0" presId="urn:microsoft.com/office/officeart/2005/8/layout/list1"/>
    <dgm:cxn modelId="{0608E2B1-24DB-4BD1-B782-0AD7237645AA}" type="presParOf" srcId="{2767F587-C0F9-4DFF-9FBF-8CC563203E68}" destId="{97B4AB98-EC44-48D6-9951-5C25B6377AA5}" srcOrd="1" destOrd="0" presId="urn:microsoft.com/office/officeart/2005/8/layout/list1"/>
    <dgm:cxn modelId="{23633321-5006-4C56-B4D0-3AB5ED90BFD7}" type="presParOf" srcId="{2767F587-C0F9-4DFF-9FBF-8CC563203E68}" destId="{628B4283-D61B-4175-824C-B7A40D8F34A2}" srcOrd="2" destOrd="0" presId="urn:microsoft.com/office/officeart/2005/8/layout/list1"/>
    <dgm:cxn modelId="{E2310C29-5EF7-4B63-843F-6F5B7C0E080B}" type="presParOf" srcId="{2767F587-C0F9-4DFF-9FBF-8CC563203E68}" destId="{99338E5A-6D29-4FA2-887D-067AF02A0629}" srcOrd="3" destOrd="0" presId="urn:microsoft.com/office/officeart/2005/8/layout/list1"/>
    <dgm:cxn modelId="{EEE3EB30-0552-4CCF-959F-0EEE15F65D4C}" type="presParOf" srcId="{2767F587-C0F9-4DFF-9FBF-8CC563203E68}" destId="{430F2255-906F-4E4D-9BFB-029A0BBC6DC5}" srcOrd="4" destOrd="0" presId="urn:microsoft.com/office/officeart/2005/8/layout/list1"/>
    <dgm:cxn modelId="{A4C8F78B-2D4C-4C7A-B378-7102169D5640}" type="presParOf" srcId="{430F2255-906F-4E4D-9BFB-029A0BBC6DC5}" destId="{4A94A572-9842-46C6-95C2-98F9805E66D8}" srcOrd="0" destOrd="0" presId="urn:microsoft.com/office/officeart/2005/8/layout/list1"/>
    <dgm:cxn modelId="{A49449A5-3468-4F86-99F9-F3A9417E9A09}" type="presParOf" srcId="{430F2255-906F-4E4D-9BFB-029A0BBC6DC5}" destId="{C8D9E73A-072C-46F1-90DA-B0EC004BD22E}" srcOrd="1" destOrd="0" presId="urn:microsoft.com/office/officeart/2005/8/layout/list1"/>
    <dgm:cxn modelId="{6B508F91-72BF-4BBF-8136-526ED5D1A6A9}" type="presParOf" srcId="{2767F587-C0F9-4DFF-9FBF-8CC563203E68}" destId="{6BDFC76D-390A-4110-B147-03B4EC31F344}" srcOrd="5" destOrd="0" presId="urn:microsoft.com/office/officeart/2005/8/layout/list1"/>
    <dgm:cxn modelId="{2A6740CB-AB1A-4879-829D-4514F726969F}" type="presParOf" srcId="{2767F587-C0F9-4DFF-9FBF-8CC563203E68}" destId="{80A9426C-BB32-456D-B5FA-1362B709A60E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92" name="Picture 20" descr="CERNlogo-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</p:spPr>
      </p:pic>
      <p:pic>
        <p:nvPicPr>
          <p:cNvPr id="3094" name="Picture 22" descr="banner0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</p:spPr>
      </p:pic>
      <p:pic>
        <p:nvPicPr>
          <p:cNvPr id="3090" name="Picture 18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</p:spPr>
      </p:pic>
      <p:sp>
        <p:nvSpPr>
          <p:cNvPr id="3095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/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3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3BCB32C-C572-4A46-9DAA-9B8ABF2F4566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783B32D-2807-4D62-8F13-2EC81E122435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1918749-AD1E-40D9-8C0E-31D74570BF10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FC44A91-7387-4A2D-B620-44393474F57B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FB20F33-BF2C-421C-B54A-7768470B4846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C37DDEA-0143-41E8-AF93-782711000ACD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19029AD-54C9-47E6-8F96-E46293AC8C44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26B9C94-2291-43C3-AF8C-C7851FA47E12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A3B9D13-06A3-4759-BB82-57B83E53FEF6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59F0C8E-98BA-47AA-89D7-1B8B7634E7A7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 descr="banner-ITonly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93AD68F-F7DC-4CAD-AC31-D7B7418DE013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1043" name="Picture 19" descr="lat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</p:spPr>
      </p:pic>
      <p:pic>
        <p:nvPicPr>
          <p:cNvPr id="1045" name="Picture 21" descr="CERNlogo-rgb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/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3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 b="1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>
            <a:lumMod val="75000"/>
          </a:schemeClr>
        </a:buClr>
        <a:buFont typeface="Wingdings" pitchFamily="2" charset="2"/>
        <a:buChar char=""/>
        <a:defRPr sz="2400" b="1">
          <a:solidFill>
            <a:schemeClr val="bg2">
              <a:lumMod val="75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echnet2.microsoft.com/windowsserver/en/technologies/featured/adfs/default.mspx" TargetMode="External"/><Relationship Id="rId2" Type="http://schemas.openxmlformats.org/officeDocument/2006/relationships/hyperlink" Target="http://cern.ch/logi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hibboleth.internet2.edu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emmanuel.ormancey@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2133600"/>
            <a:ext cx="6553200" cy="1470025"/>
          </a:xfrm>
        </p:spPr>
        <p:txBody>
          <a:bodyPr/>
          <a:lstStyle/>
          <a:p>
            <a:r>
              <a:rPr lang="en-US" sz="4400" dirty="0" smtClean="0"/>
              <a:t>CERN Single Sign On</a:t>
            </a:r>
            <a:endParaRPr lang="en-US" sz="4400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429000"/>
            <a:ext cx="6400800" cy="838200"/>
          </a:xfrm>
        </p:spPr>
        <p:txBody>
          <a:bodyPr/>
          <a:lstStyle/>
          <a:p>
            <a:r>
              <a:rPr lang="en-US" u="sng" dirty="0" smtClean="0"/>
              <a:t>http://cern.ch/login</a:t>
            </a:r>
            <a:endParaRPr lang="en-US" u="sng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133600" y="4876800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Emmanuel Ormancey</a:t>
            </a:r>
            <a:endParaRPr lang="en-US" sz="1600" kern="0" dirty="0" smtClean="0">
              <a:solidFill>
                <a:schemeClr val="accent3">
                  <a:lumMod val="65000"/>
                </a:schemeClr>
              </a:solidFill>
              <a:latin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IT/IS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10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543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For NON Web ‘clients’</a:t>
            </a:r>
          </a:p>
          <a:p>
            <a:pPr lvl="1"/>
            <a:r>
              <a:rPr lang="en-US" dirty="0" smtClean="0"/>
              <a:t>Use a SOAP Web Service</a:t>
            </a:r>
          </a:p>
          <a:p>
            <a:pPr lvl="2"/>
            <a:r>
              <a:rPr lang="en-US" dirty="0" smtClean="0"/>
              <a:t>To verify credentials</a:t>
            </a:r>
          </a:p>
          <a:p>
            <a:pPr lvl="2"/>
            <a:r>
              <a:rPr lang="en-US" dirty="0" smtClean="0"/>
              <a:t>To get and verify group membership</a:t>
            </a:r>
          </a:p>
          <a:p>
            <a:pPr lvl="1"/>
            <a:r>
              <a:rPr lang="en-US" dirty="0" smtClean="0"/>
              <a:t>Requires some coding:</a:t>
            </a:r>
          </a:p>
          <a:p>
            <a:pPr lvl="2"/>
            <a:r>
              <a:rPr lang="en-US" dirty="0" smtClean="0"/>
              <a:t>Write a SOAP client</a:t>
            </a:r>
          </a:p>
          <a:p>
            <a:pPr lvl="2"/>
            <a:r>
              <a:rPr lang="en-US" dirty="0" smtClean="0"/>
              <a:t>Send credentials and decode return codes</a:t>
            </a:r>
          </a:p>
          <a:p>
            <a:pPr lvl="1"/>
            <a:r>
              <a:rPr lang="en-US" dirty="0" smtClean="0"/>
              <a:t>Not a standard: a CERN made interface (but based on SOAP standard)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621268"/>
            <a:ext cx="4800600" cy="40862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9900"/>
                </a:solidFill>
              </a:rPr>
              <a:t>Non Web applications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11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543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Internet Services Websites are using SSO</a:t>
            </a:r>
          </a:p>
          <a:p>
            <a:pPr lvl="1"/>
            <a:r>
              <a:rPr lang="en-US" dirty="0" smtClean="0"/>
              <a:t>No major problems</a:t>
            </a:r>
          </a:p>
          <a:p>
            <a:r>
              <a:rPr lang="en-US" dirty="0" smtClean="0"/>
              <a:t>Several pilots are running</a:t>
            </a:r>
          </a:p>
          <a:p>
            <a:pPr lvl="1"/>
            <a:r>
              <a:rPr lang="en-US" dirty="0" smtClean="0"/>
              <a:t>On many different platforms (Linux SLC, </a:t>
            </a:r>
            <a:r>
              <a:rPr lang="en-US" dirty="0" err="1" smtClean="0"/>
              <a:t>RedHat</a:t>
            </a:r>
            <a:r>
              <a:rPr lang="en-US" dirty="0" smtClean="0"/>
              <a:t>, </a:t>
            </a:r>
            <a:r>
              <a:rPr lang="en-US" dirty="0" err="1" smtClean="0"/>
              <a:t>Ubuntu</a:t>
            </a:r>
            <a:r>
              <a:rPr lang="en-US" dirty="0" smtClean="0"/>
              <a:t>, Solaris, Windows…)</a:t>
            </a:r>
          </a:p>
          <a:p>
            <a:pPr lvl="1"/>
            <a:r>
              <a:rPr lang="en-US" dirty="0" smtClean="0"/>
              <a:t>For many different services</a:t>
            </a:r>
          </a:p>
          <a:p>
            <a:r>
              <a:rPr lang="en-US" dirty="0" smtClean="0"/>
              <a:t>Clarify account management</a:t>
            </a:r>
          </a:p>
          <a:p>
            <a:pPr lvl="1"/>
            <a:r>
              <a:rPr lang="en-US" dirty="0" smtClean="0"/>
              <a:t>Cleanup to have only one account for all services</a:t>
            </a:r>
          </a:p>
          <a:p>
            <a:pPr lvl="1"/>
            <a:r>
              <a:rPr lang="en-US" dirty="0" smtClean="0"/>
              <a:t>Use Roles to define resources access control</a:t>
            </a:r>
          </a:p>
          <a:p>
            <a:pPr lvl="2"/>
            <a:r>
              <a:rPr lang="en-US" dirty="0" smtClean="0"/>
              <a:t>No more: “close NICE Account, keep Mail account, block AIS account”</a:t>
            </a:r>
          </a:p>
          <a:p>
            <a:pPr lvl="2"/>
            <a:r>
              <a:rPr lang="en-US" dirty="0" smtClean="0"/>
              <a:t>But: “block Windows access, allow Mail access, block AIS access”.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12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 the 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02934" y="357665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n-lt"/>
              </a:rPr>
              <a:t>Authenticated and</a:t>
            </a:r>
          </a:p>
          <a:p>
            <a:r>
              <a:rPr lang="en-US" sz="1200" dirty="0" smtClean="0">
                <a:latin typeface="+mn-lt"/>
              </a:rPr>
              <a:t>authorized end-user</a:t>
            </a:r>
          </a:p>
          <a:p>
            <a:r>
              <a:rPr lang="en-US" sz="1200" dirty="0" smtClean="0">
                <a:latin typeface="+mn-lt"/>
              </a:rPr>
              <a:t>receiving services</a:t>
            </a:r>
            <a:endParaRPr lang="en-US" sz="1200" dirty="0">
              <a:latin typeface="+mn-lt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907006" y="2647960"/>
            <a:ext cx="928694" cy="2857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  <p:grpSp>
        <p:nvGrpSpPr>
          <p:cNvPr id="7" name="Group 11"/>
          <p:cNvGrpSpPr/>
          <p:nvPr/>
        </p:nvGrpSpPr>
        <p:grpSpPr>
          <a:xfrm>
            <a:off x="1447800" y="1143000"/>
            <a:ext cx="1214446" cy="719143"/>
            <a:chOff x="642910" y="2214554"/>
            <a:chExt cx="1214446" cy="719143"/>
          </a:xfrm>
        </p:grpSpPr>
        <p:pic>
          <p:nvPicPr>
            <p:cNvPr id="8" name="Picture 6" descr="C:\Documents and Settings\pace\Local Settings\Temporary Internet Files\Content.IE5\21QVSL6F\MCj04315660000[1]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2976" y="2214554"/>
              <a:ext cx="714380" cy="719143"/>
            </a:xfrm>
            <a:prstGeom prst="rect">
              <a:avLst/>
            </a:prstGeom>
            <a:noFill/>
          </p:spPr>
        </p:pic>
        <p:pic>
          <p:nvPicPr>
            <p:cNvPr id="9" name="Picture 4" descr="C:\Documents and Settings\pace\Local Settings\Temporary Internet Files\Content.IE5\H0KWH2O2\MCj0432624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642910" y="2214554"/>
              <a:ext cx="642942" cy="642942"/>
            </a:xfrm>
            <a:prstGeom prst="rect">
              <a:avLst/>
            </a:prstGeom>
            <a:noFill/>
          </p:spPr>
        </p:pic>
      </p:grpSp>
      <p:pic>
        <p:nvPicPr>
          <p:cNvPr id="10" name="Picture 5" descr="C:\Documents and Settings\pace\Local Settings\Temporary Internet Files\Content.IE5\YQ1NRPZM\MCj0432623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2424114"/>
            <a:ext cx="1214446" cy="1214446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 bwMode="auto">
          <a:xfrm>
            <a:off x="1371600" y="2586038"/>
            <a:ext cx="1423998" cy="690562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HR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Database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352800" y="2224094"/>
            <a:ext cx="1490650" cy="671506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Account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Database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3" name="Straight Arrow Connector 12"/>
          <p:cNvCxnSpPr>
            <a:stCxn id="11" idx="3"/>
            <a:endCxn id="12" idx="1"/>
          </p:cNvCxnSpPr>
          <p:nvPr/>
        </p:nvCxnSpPr>
        <p:spPr bwMode="auto">
          <a:xfrm flipV="1">
            <a:off x="2795598" y="2559847"/>
            <a:ext cx="557202" cy="3714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Arrow Connector 13"/>
          <p:cNvCxnSpPr>
            <a:endCxn id="11" idx="0"/>
          </p:cNvCxnSpPr>
          <p:nvPr/>
        </p:nvCxnSpPr>
        <p:spPr bwMode="auto">
          <a:xfrm rot="16200000" flipH="1">
            <a:off x="1729982" y="2232421"/>
            <a:ext cx="681036" cy="2619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>
            <a:off x="4953001" y="3810000"/>
            <a:ext cx="771535" cy="54612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  <p:grpSp>
        <p:nvGrpSpPr>
          <p:cNvPr id="16" name="Group 55"/>
          <p:cNvGrpSpPr/>
          <p:nvPr/>
        </p:nvGrpSpPr>
        <p:grpSpPr>
          <a:xfrm>
            <a:off x="5867409" y="4005282"/>
            <a:ext cx="1214446" cy="719143"/>
            <a:chOff x="642910" y="2214554"/>
            <a:chExt cx="1214446" cy="719143"/>
          </a:xfrm>
        </p:grpSpPr>
        <p:pic>
          <p:nvPicPr>
            <p:cNvPr id="17" name="Picture 6" descr="C:\Documents and Settings\pace\Local Settings\Temporary Internet Files\Content.IE5\21QVSL6F\MCj04315660000[1]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2976" y="2214554"/>
              <a:ext cx="714380" cy="719143"/>
            </a:xfrm>
            <a:prstGeom prst="rect">
              <a:avLst/>
            </a:prstGeom>
            <a:noFill/>
          </p:spPr>
        </p:pic>
        <p:pic>
          <p:nvPicPr>
            <p:cNvPr id="18" name="Picture 4" descr="C:\Documents and Settings\pace\Local Settings\Temporary Internet Files\Content.IE5\H0KWH2O2\MCj0432624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642910" y="2214554"/>
              <a:ext cx="642942" cy="642942"/>
            </a:xfrm>
            <a:prstGeom prst="rect">
              <a:avLst/>
            </a:prstGeom>
            <a:noFill/>
          </p:spPr>
        </p:pic>
      </p:grpSp>
      <p:cxnSp>
        <p:nvCxnSpPr>
          <p:cNvPr id="19" name="Straight Arrow Connector 18"/>
          <p:cNvCxnSpPr/>
          <p:nvPr/>
        </p:nvCxnSpPr>
        <p:spPr bwMode="auto">
          <a:xfrm flipV="1">
            <a:off x="4907006" y="3219464"/>
            <a:ext cx="928694" cy="21431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16200000" flipV="1">
            <a:off x="6019802" y="3657599"/>
            <a:ext cx="609599" cy="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257801" y="4753521"/>
            <a:ext cx="3446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latin typeface="+mn-lt"/>
                <a:ea typeface="Tahoma" pitchFamily="34" charset="0"/>
                <a:cs typeface="Tahoma" pitchFamily="34" charset="0"/>
              </a:rPr>
              <a:t>Resource owner and Service manager give authorization using :</a:t>
            </a:r>
          </a:p>
          <a:p>
            <a:pPr algn="l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B050"/>
                </a:solidFill>
                <a:latin typeface="+mn-lt"/>
                <a:ea typeface="Tahoma" pitchFamily="34" charset="0"/>
                <a:cs typeface="Tahoma" pitchFamily="34" charset="0"/>
              </a:rPr>
              <a:t> Accounts</a:t>
            </a:r>
          </a:p>
          <a:p>
            <a:pPr algn="l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B050"/>
                </a:solidFill>
                <a:latin typeface="+mn-lt"/>
                <a:ea typeface="Tahoma" pitchFamily="34" charset="0"/>
                <a:cs typeface="Tahoma" pitchFamily="34" charset="0"/>
              </a:rPr>
              <a:t> E-groups: default or custom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90800" y="12192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latin typeface="+mn-lt"/>
              </a:rPr>
              <a:t>Identity Management</a:t>
            </a:r>
          </a:p>
          <a:p>
            <a:r>
              <a:rPr lang="en-US" sz="1100" dirty="0" smtClean="0">
                <a:solidFill>
                  <a:srgbClr val="00B050"/>
                </a:solidFill>
                <a:latin typeface="+mn-lt"/>
              </a:rPr>
              <a:t>Made by CERN Administration</a:t>
            </a:r>
            <a:endParaRPr lang="en-US" sz="1100" dirty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6705592" y="2971800"/>
            <a:ext cx="1143008" cy="714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24" name="Picture 5" descr="C:\Documents and Settings\pace\Local Settings\Temporary Internet Files\Content.IE5\YQ1NRPZM\MCj0432623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724533" y="4076720"/>
            <a:ext cx="642942" cy="642942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276600" y="3962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B050"/>
                </a:solidFill>
                <a:latin typeface="+mn-lt"/>
              </a:rPr>
              <a:t> Unique account</a:t>
            </a:r>
          </a:p>
          <a:p>
            <a:pPr algn="l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B050"/>
                </a:solidFill>
                <a:latin typeface="+mn-lt"/>
              </a:rPr>
              <a:t> Unique set of groups / roles </a:t>
            </a:r>
          </a:p>
          <a:p>
            <a:pPr algn="l"/>
            <a:r>
              <a:rPr lang="en-US" sz="1200" dirty="0" smtClean="0">
                <a:solidFill>
                  <a:srgbClr val="00B050"/>
                </a:solidFill>
                <a:latin typeface="+mn-lt"/>
              </a:rPr>
              <a:t>(for all services)</a:t>
            </a:r>
            <a:endParaRPr lang="en-US" sz="12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3352800" y="3005150"/>
            <a:ext cx="1490650" cy="88105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Global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E-Group management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Flowchart: Summing Junction 26"/>
          <p:cNvSpPr/>
          <p:nvPr/>
        </p:nvSpPr>
        <p:spPr bwMode="auto">
          <a:xfrm>
            <a:off x="5915020" y="2705096"/>
            <a:ext cx="714380" cy="571504"/>
          </a:xfrm>
          <a:prstGeom prst="flowChartSummingJunction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38781" y="1790704"/>
            <a:ext cx="270619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latin typeface="+mn-lt"/>
              </a:rPr>
              <a:t>Computing Services at CERN:</a:t>
            </a:r>
          </a:p>
          <a:p>
            <a:r>
              <a:rPr lang="en-US" sz="1100" dirty="0" smtClean="0">
                <a:solidFill>
                  <a:srgbClr val="00B050"/>
                </a:solidFill>
                <a:latin typeface="+mn-lt"/>
              </a:rPr>
              <a:t>Mail, Web, Windows, Unix, EDMS, </a:t>
            </a:r>
          </a:p>
          <a:p>
            <a:r>
              <a:rPr lang="en-US" sz="1100" dirty="0" smtClean="0">
                <a:solidFill>
                  <a:srgbClr val="00B050"/>
                </a:solidFill>
                <a:latin typeface="+mn-lt"/>
              </a:rPr>
              <a:t>Administration, </a:t>
            </a:r>
            <a:r>
              <a:rPr lang="en-US" sz="1100" dirty="0" err="1" smtClean="0">
                <a:solidFill>
                  <a:srgbClr val="00B050"/>
                </a:solidFill>
                <a:latin typeface="+mn-lt"/>
              </a:rPr>
              <a:t>Indico</a:t>
            </a:r>
            <a:r>
              <a:rPr lang="en-US" sz="1100" dirty="0" smtClean="0">
                <a:solidFill>
                  <a:srgbClr val="00B050"/>
                </a:solidFill>
                <a:latin typeface="+mn-lt"/>
              </a:rPr>
              <a:t>, Document Server</a:t>
            </a:r>
          </a:p>
          <a:p>
            <a:r>
              <a:rPr lang="en-US" sz="1100" dirty="0" smtClean="0">
                <a:solidFill>
                  <a:srgbClr val="00B050"/>
                </a:solidFill>
                <a:latin typeface="+mn-lt"/>
              </a:rPr>
              <a:t>Remedy, Oracle, …</a:t>
            </a:r>
            <a:endParaRPr lang="en-US" sz="11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12658" y="3555581"/>
            <a:ext cx="1008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+mn-lt"/>
              </a:rPr>
              <a:t>Authorization</a:t>
            </a:r>
            <a:endParaRPr lang="en-US" sz="1100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 rot="1042193">
            <a:off x="4850013" y="2517327"/>
            <a:ext cx="1079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+mn-lt"/>
              </a:rPr>
              <a:t>Authentication</a:t>
            </a:r>
            <a:endParaRPr lang="en-US" sz="1100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 rot="20816341">
            <a:off x="4790870" y="3131920"/>
            <a:ext cx="9605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+mn-lt"/>
              </a:rPr>
              <a:t>Group</a:t>
            </a:r>
            <a:br>
              <a:rPr lang="en-US" sz="1100" dirty="0" smtClean="0">
                <a:latin typeface="+mn-lt"/>
              </a:rPr>
            </a:br>
            <a:r>
              <a:rPr lang="en-US" sz="1100" dirty="0" smtClean="0">
                <a:latin typeface="+mn-lt"/>
              </a:rPr>
              <a:t>membership</a:t>
            </a:r>
            <a:endParaRPr lang="en-US" sz="1100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 rot="238063">
            <a:off x="6684848" y="2782884"/>
            <a:ext cx="11560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+mn-lt"/>
              </a:rPr>
              <a:t>Access granted</a:t>
            </a:r>
            <a:endParaRPr lang="en-US" sz="1100" dirty="0">
              <a:latin typeface="+mn-lt"/>
            </a:endParaRPr>
          </a:p>
        </p:txBody>
      </p:sp>
      <p:cxnSp>
        <p:nvCxnSpPr>
          <p:cNvPr id="40" name="Straight Arrow Connector 39"/>
          <p:cNvCxnSpPr>
            <a:stCxn id="11" idx="3"/>
            <a:endCxn id="26" idx="1"/>
          </p:cNvCxnSpPr>
          <p:nvPr/>
        </p:nvCxnSpPr>
        <p:spPr bwMode="auto">
          <a:xfrm>
            <a:off x="2795598" y="2931319"/>
            <a:ext cx="557202" cy="5143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13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 and documentation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Identity Management Plenary session</a:t>
            </a:r>
          </a:p>
          <a:p>
            <a:pPr lvl="1"/>
            <a:r>
              <a:rPr lang="en-GB" dirty="0" smtClean="0"/>
              <a:t>05-Sep-2007 at 08:30, by Alberto Pace</a:t>
            </a:r>
            <a:endParaRPr lang="en-US" dirty="0" smtClean="0"/>
          </a:p>
          <a:p>
            <a:r>
              <a:rPr lang="en-US" dirty="0" smtClean="0"/>
              <a:t>CERN Authentication</a:t>
            </a:r>
          </a:p>
          <a:p>
            <a:pPr lvl="1"/>
            <a:r>
              <a:rPr lang="en-US" dirty="0" smtClean="0">
                <a:hlinkClick r:id="rId2"/>
              </a:rPr>
              <a:t>http://cern.ch/login</a:t>
            </a:r>
            <a:endParaRPr lang="en-US" dirty="0" smtClean="0"/>
          </a:p>
          <a:p>
            <a:r>
              <a:rPr lang="en-US" dirty="0" smtClean="0"/>
              <a:t>Microsoft ADFS</a:t>
            </a:r>
          </a:p>
          <a:p>
            <a:pPr lvl="1"/>
            <a:r>
              <a:rPr lang="en-US" dirty="0" smtClean="0">
                <a:hlinkClick r:id="rId3"/>
              </a:rPr>
              <a:t>http://technet2.microsoft.com/windowsserver/en/technologies/featured/adfs/default.mspx</a:t>
            </a:r>
            <a:r>
              <a:rPr lang="en-US" dirty="0" smtClean="0"/>
              <a:t> </a:t>
            </a:r>
          </a:p>
          <a:p>
            <a:r>
              <a:rPr lang="en-US" dirty="0" smtClean="0"/>
              <a:t>Shibboleth</a:t>
            </a:r>
          </a:p>
          <a:p>
            <a:pPr lvl="1"/>
            <a:r>
              <a:rPr lang="en-US" dirty="0" smtClean="0">
                <a:hlinkClick r:id="rId4"/>
              </a:rPr>
              <a:t>http://shibboleth.internet2.edu</a:t>
            </a: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14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/>
              <a:t>Questions ? Comments 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2"/>
              </a:rPr>
              <a:t>emmanuel.ormancey@cern.ch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</a:t>
            </a:r>
          </a:p>
          <a:p>
            <a:r>
              <a:rPr lang="en-US" dirty="0" smtClean="0"/>
              <a:t>CERN Authentication</a:t>
            </a:r>
          </a:p>
          <a:p>
            <a:pPr lvl="1"/>
            <a:r>
              <a:rPr lang="en-US" dirty="0" smtClean="0"/>
              <a:t>Main goals</a:t>
            </a:r>
          </a:p>
          <a:p>
            <a:pPr lvl="1"/>
            <a:r>
              <a:rPr lang="en-US" dirty="0" smtClean="0"/>
              <a:t>Authentication methods</a:t>
            </a:r>
          </a:p>
          <a:p>
            <a:pPr lvl="1"/>
            <a:r>
              <a:rPr lang="en-US" dirty="0" smtClean="0"/>
              <a:t>Demo overview</a:t>
            </a:r>
          </a:p>
          <a:p>
            <a:r>
              <a:rPr lang="en-US" dirty="0" smtClean="0"/>
              <a:t>Technical background</a:t>
            </a:r>
          </a:p>
          <a:p>
            <a:pPr lvl="1"/>
            <a:r>
              <a:rPr lang="en-US" dirty="0" smtClean="0"/>
              <a:t>Identity provider</a:t>
            </a:r>
          </a:p>
          <a:p>
            <a:pPr lvl="1"/>
            <a:r>
              <a:rPr lang="en-US" dirty="0" smtClean="0"/>
              <a:t>Service providers</a:t>
            </a:r>
          </a:p>
          <a:p>
            <a:r>
              <a:rPr lang="en-US" dirty="0" smtClean="0"/>
              <a:t>The next steps</a:t>
            </a:r>
          </a:p>
          <a:p>
            <a:r>
              <a:rPr lang="en-US" dirty="0" smtClean="0"/>
              <a:t>Links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1371600" y="1219200"/>
          <a:ext cx="754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477000" y="1905000"/>
            <a:ext cx="2286000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Different logins</a:t>
            </a:r>
          </a:p>
          <a:p>
            <a:pPr algn="l"/>
            <a:r>
              <a:rPr lang="en-US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Different passwords</a:t>
            </a:r>
            <a:endParaRPr lang="en-US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Authentication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5438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Provide SSO for CERN Web Applications</a:t>
            </a:r>
          </a:p>
          <a:p>
            <a:r>
              <a:rPr lang="en-US" dirty="0" smtClean="0"/>
              <a:t>Simplify !</a:t>
            </a:r>
          </a:p>
          <a:p>
            <a:pPr lvl="1"/>
            <a:r>
              <a:rPr lang="en-US" dirty="0" smtClean="0"/>
              <a:t>Reduce number of user databases</a:t>
            </a:r>
          </a:p>
          <a:p>
            <a:pPr lvl="1"/>
            <a:r>
              <a:rPr lang="en-US" dirty="0" smtClean="0"/>
              <a:t>Reduce number of login/password pairs to remember.</a:t>
            </a:r>
          </a:p>
          <a:p>
            <a:r>
              <a:rPr lang="en-US" dirty="0" smtClean="0"/>
              <a:t>Centralize</a:t>
            </a:r>
          </a:p>
          <a:p>
            <a:pPr lvl="1"/>
            <a:r>
              <a:rPr lang="en-US" dirty="0" smtClean="0"/>
              <a:t>Only one user database, one credential pair to remember</a:t>
            </a:r>
          </a:p>
          <a:p>
            <a:pPr lvl="1"/>
            <a:r>
              <a:rPr lang="en-US" dirty="0" smtClean="0"/>
              <a:t>Handle External accounts (lightweight registration)</a:t>
            </a:r>
          </a:p>
          <a:p>
            <a:pPr lvl="1"/>
            <a:r>
              <a:rPr lang="en-US" dirty="0" smtClean="0"/>
              <a:t>Provide Groups and Roles membership</a:t>
            </a:r>
          </a:p>
          <a:p>
            <a:r>
              <a:rPr lang="en-US" dirty="0" smtClean="0"/>
              <a:t>Improve security</a:t>
            </a:r>
          </a:p>
          <a:p>
            <a:pPr lvl="1"/>
            <a:r>
              <a:rPr lang="en-US" dirty="0" smtClean="0"/>
              <a:t>Block all accesses to applications in one click</a:t>
            </a:r>
          </a:p>
          <a:p>
            <a:pPr lvl="1"/>
            <a:r>
              <a:rPr lang="en-US" dirty="0" smtClean="0"/>
              <a:t>Use permissions and delegation instead of sharing credentials</a:t>
            </a:r>
          </a:p>
          <a:p>
            <a:pPr lvl="1"/>
            <a:r>
              <a:rPr lang="en-US" dirty="0" smtClean="0"/>
              <a:t>Complexity does not increase security !!!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1600" y="621268"/>
            <a:ext cx="4800600" cy="40862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Main goals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Authentication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5438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Different authentication methods</a:t>
            </a:r>
          </a:p>
          <a:p>
            <a:pPr lvl="1"/>
            <a:r>
              <a:rPr lang="en-US" dirty="0" smtClean="0"/>
              <a:t>Classic Forms (login and password)</a:t>
            </a:r>
          </a:p>
          <a:p>
            <a:pPr lvl="1"/>
            <a:r>
              <a:rPr lang="en-US" dirty="0" smtClean="0"/>
              <a:t>Certificates (CERN CA Certificates, smartcards)</a:t>
            </a:r>
          </a:p>
          <a:p>
            <a:pPr lvl="1"/>
            <a:r>
              <a:rPr lang="en-US" dirty="0" smtClean="0"/>
              <a:t>Windows Integrated (reuse windows current credentials)</a:t>
            </a:r>
          </a:p>
          <a:p>
            <a:r>
              <a:rPr lang="en-US" dirty="0" smtClean="0"/>
              <a:t>User information, Groups and Roles</a:t>
            </a:r>
          </a:p>
          <a:p>
            <a:pPr lvl="1"/>
            <a:r>
              <a:rPr lang="en-US" dirty="0" smtClean="0"/>
              <a:t>All user information is available: name, email, building, etc…</a:t>
            </a:r>
          </a:p>
          <a:p>
            <a:pPr lvl="1"/>
            <a:r>
              <a:rPr lang="en-US" dirty="0" smtClean="0"/>
              <a:t>Groups and Mailing Lists membership is available</a:t>
            </a:r>
          </a:p>
          <a:p>
            <a:pPr lvl="1"/>
            <a:r>
              <a:rPr lang="en-US" dirty="0" smtClean="0"/>
              <a:t>No more ‘per application dedicated role system’</a:t>
            </a:r>
          </a:p>
          <a:p>
            <a:r>
              <a:rPr lang="en-US" dirty="0" smtClean="0"/>
              <a:t>Authentication is standalone</a:t>
            </a:r>
          </a:p>
          <a:p>
            <a:pPr lvl="1"/>
            <a:r>
              <a:rPr lang="en-US" dirty="0" smtClean="0"/>
              <a:t>Not linked to calling Web Application</a:t>
            </a:r>
          </a:p>
          <a:p>
            <a:pPr lvl="1"/>
            <a:r>
              <a:rPr lang="en-US" dirty="0" smtClean="0"/>
              <a:t>A Linux/Apache application can use Windows Integrated authentication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621268"/>
            <a:ext cx="4800600" cy="40862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Authentication Methods and user information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6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Authentication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621268"/>
            <a:ext cx="4800600" cy="40862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143000"/>
            <a:ext cx="5457825" cy="3619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00300"/>
            <a:ext cx="4391025" cy="3619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143000"/>
            <a:ext cx="5457825" cy="3619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1143000"/>
            <a:ext cx="5505450" cy="4305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2743200"/>
            <a:ext cx="384810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38400"/>
            <a:ext cx="4391025" cy="3619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95400" y="2743200"/>
            <a:ext cx="4048125" cy="3495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95400" y="1143000"/>
            <a:ext cx="5448300" cy="3619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2438400"/>
            <a:ext cx="4410075" cy="3171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7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background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621268"/>
            <a:ext cx="4800600" cy="40862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9900"/>
                </a:solidFill>
              </a:rPr>
              <a:t>Overview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10200" y="1447800"/>
            <a:ext cx="3352800" cy="3733800"/>
            <a:chOff x="1828800" y="1752600"/>
            <a:chExt cx="3352800" cy="3733800"/>
          </a:xfrm>
        </p:grpSpPr>
        <p:sp>
          <p:nvSpPr>
            <p:cNvPr id="8" name="Rounded Rectangle 7"/>
            <p:cNvSpPr/>
            <p:nvPr/>
          </p:nvSpPr>
          <p:spPr>
            <a:xfrm>
              <a:off x="1828800" y="1752600"/>
              <a:ext cx="3352800" cy="3733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81200" y="2343466"/>
              <a:ext cx="3073333" cy="253333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2057400" y="1828800"/>
              <a:ext cx="2895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accent1">
                      <a:lumMod val="25000"/>
                    </a:schemeClr>
                  </a:solidFill>
                </a:rPr>
                <a:t>Identity Provider</a:t>
              </a:r>
              <a:endParaRPr lang="en-GB" sz="2000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81200" y="5029200"/>
              <a:ext cx="3048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70C0"/>
                  </a:solidFill>
                </a:rPr>
                <a:t>Microsoft ADFS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524000" y="1447800"/>
            <a:ext cx="3352800" cy="4191000"/>
            <a:chOff x="1524000" y="1676400"/>
            <a:chExt cx="3352800" cy="4191000"/>
          </a:xfrm>
        </p:grpSpPr>
        <p:sp>
          <p:nvSpPr>
            <p:cNvPr id="13" name="Rounded Rectangle 12"/>
            <p:cNvSpPr/>
            <p:nvPr/>
          </p:nvSpPr>
          <p:spPr>
            <a:xfrm>
              <a:off x="1524000" y="1676400"/>
              <a:ext cx="3352800" cy="419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3"/>
            <a:srcRect b="50721"/>
            <a:stretch>
              <a:fillRect/>
            </a:stretch>
          </p:blipFill>
          <p:spPr bwMode="auto">
            <a:xfrm>
              <a:off x="1676401" y="2244467"/>
              <a:ext cx="3073800" cy="118453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Picture 12"/>
            <p:cNvPicPr>
              <a:picLocks noChangeAspect="1" noChangeArrowheads="1"/>
            </p:cNvPicPr>
            <p:nvPr/>
          </p:nvPicPr>
          <p:blipFill>
            <a:blip r:embed="rId4"/>
            <a:srcRect b="54286"/>
            <a:stretch>
              <a:fillRect/>
            </a:stretch>
          </p:blipFill>
          <p:spPr bwMode="auto">
            <a:xfrm>
              <a:off x="1676400" y="4038600"/>
              <a:ext cx="3088488" cy="121919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7" name="TextBox 16"/>
            <p:cNvSpPr txBox="1"/>
            <p:nvPr/>
          </p:nvSpPr>
          <p:spPr>
            <a:xfrm>
              <a:off x="1676400" y="3429000"/>
              <a:ext cx="30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GB" sz="1200" dirty="0" smtClean="0">
                  <a:solidFill>
                    <a:srgbClr val="0070C0"/>
                  </a:solidFill>
                </a:rPr>
                <a:t> Windows + IIS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200" dirty="0" smtClean="0">
                  <a:solidFill>
                    <a:srgbClr val="0070C0"/>
                  </a:solidFill>
                </a:rPr>
                <a:t> Microsoft ADFS or Shibboleth SP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76400" y="5257800"/>
              <a:ext cx="30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GB" sz="1200" dirty="0" smtClean="0">
                  <a:solidFill>
                    <a:srgbClr val="0070C0"/>
                  </a:solidFill>
                </a:rPr>
                <a:t> Linux or Unix + Apache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200" dirty="0" smtClean="0">
                  <a:solidFill>
                    <a:srgbClr val="0070C0"/>
                  </a:solidFill>
                </a:rPr>
                <a:t> Shibboleth SP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76400" y="175260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accent5">
                      <a:lumMod val="25000"/>
                    </a:schemeClr>
                  </a:solidFill>
                </a:rPr>
                <a:t>Service Provider</a:t>
              </a:r>
              <a:endParaRPr lang="en-GB" sz="2000" b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8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543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Checks identity, supports various authentication methods</a:t>
            </a:r>
          </a:p>
          <a:p>
            <a:r>
              <a:rPr lang="en-US" dirty="0" smtClean="0"/>
              <a:t>Loads and shares user information: “Claims”</a:t>
            </a:r>
          </a:p>
          <a:p>
            <a:r>
              <a:rPr lang="en-US" dirty="0" smtClean="0"/>
              <a:t>Microsoft ADFS based</a:t>
            </a:r>
          </a:p>
          <a:p>
            <a:pPr lvl="1"/>
            <a:r>
              <a:rPr lang="en-US" dirty="0" smtClean="0"/>
              <a:t>Active Directory Federation Services</a:t>
            </a:r>
          </a:p>
          <a:p>
            <a:pPr lvl="2"/>
            <a:r>
              <a:rPr lang="en-US" dirty="0" smtClean="0"/>
              <a:t>Credentials are checked in Active Directory</a:t>
            </a:r>
          </a:p>
          <a:p>
            <a:pPr lvl="1"/>
            <a:r>
              <a:rPr lang="en-US" dirty="0" smtClean="0"/>
              <a:t>WS-Federation Passive Requester Profile (WS-F PRP) compliant</a:t>
            </a:r>
          </a:p>
          <a:p>
            <a:r>
              <a:rPr lang="en-US" dirty="0" smtClean="0"/>
              <a:t>Hosted on load balanced servers, in critical UPS area</a:t>
            </a:r>
          </a:p>
          <a:p>
            <a:pPr lvl="1"/>
            <a:r>
              <a:rPr lang="en-US" dirty="0" smtClean="0"/>
              <a:t>Minimize downtime: authentication is critical 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621268"/>
            <a:ext cx="4800600" cy="40862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9900"/>
                </a:solidFill>
              </a:rPr>
              <a:t>Identity Provider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CERN Single Sign On - </a:t>
            </a:r>
            <a:fld id="{A975469A-CE7C-402B-9E88-78F35FDA6C01}" type="slidenum">
              <a:rPr lang="en-US">
                <a:solidFill>
                  <a:srgbClr val="3861AA"/>
                </a:solidFill>
              </a:rPr>
              <a:pPr/>
              <a:t>9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543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SSO ‘clients’</a:t>
            </a:r>
          </a:p>
          <a:p>
            <a:pPr lvl="1"/>
            <a:r>
              <a:rPr lang="en-US" dirty="0" smtClean="0"/>
              <a:t>Allow identities to access Web Applications</a:t>
            </a:r>
          </a:p>
          <a:p>
            <a:pPr lvl="1"/>
            <a:r>
              <a:rPr lang="en-US" dirty="0" smtClean="0"/>
              <a:t>IIS module, Apache module, or application module (i.e. Java)</a:t>
            </a:r>
          </a:p>
          <a:p>
            <a:r>
              <a:rPr lang="en-US" dirty="0" smtClean="0"/>
              <a:t>Windows hosted Websites</a:t>
            </a:r>
          </a:p>
          <a:p>
            <a:pPr lvl="1"/>
            <a:r>
              <a:rPr lang="en-US" dirty="0" smtClean="0"/>
              <a:t>IIS (Internet Information Services) module comes with Windows 2003 R2.</a:t>
            </a:r>
          </a:p>
          <a:p>
            <a:r>
              <a:rPr lang="en-US" dirty="0" smtClean="0"/>
              <a:t>Linux/Apache hosted Websites</a:t>
            </a:r>
          </a:p>
          <a:p>
            <a:pPr lvl="1"/>
            <a:r>
              <a:rPr lang="en-US" dirty="0" smtClean="0"/>
              <a:t>Shibboleth Apache module, Open Source project (Internet2</a:t>
            </a:r>
            <a:r>
              <a:rPr lang="en-US" dirty="0" smtClean="0"/>
              <a:t>)</a:t>
            </a:r>
          </a:p>
          <a:p>
            <a:r>
              <a:rPr lang="en-US" dirty="0" smtClean="0"/>
              <a:t>IIS or Apache modules replace the basic authentication modules</a:t>
            </a:r>
          </a:p>
          <a:p>
            <a:pPr lvl="1"/>
            <a:r>
              <a:rPr lang="en-US" dirty="0" smtClean="0"/>
              <a:t>Transparent for </a:t>
            </a:r>
            <a:r>
              <a:rPr lang="en-US" smtClean="0"/>
              <a:t>the Application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71600" y="621268"/>
            <a:ext cx="4800600" cy="40862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9900"/>
                </a:solidFill>
              </a:rPr>
              <a:t>Service Providers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781</Words>
  <Application>Microsoft Office PowerPoint</Application>
  <PresentationFormat>On-screen Show (4:3)</PresentationFormat>
  <Paragraphs>165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CERN Single Sign On</vt:lpstr>
      <vt:lpstr>Agenda</vt:lpstr>
      <vt:lpstr>History</vt:lpstr>
      <vt:lpstr>CERN Authentication</vt:lpstr>
      <vt:lpstr>CERN Authentication</vt:lpstr>
      <vt:lpstr>CERN Authentication</vt:lpstr>
      <vt:lpstr>Technical background</vt:lpstr>
      <vt:lpstr>Technical background</vt:lpstr>
      <vt:lpstr>Technical background</vt:lpstr>
      <vt:lpstr>Technical background</vt:lpstr>
      <vt:lpstr>Next Steps</vt:lpstr>
      <vt:lpstr>Next Steps: the view</vt:lpstr>
      <vt:lpstr>Links and documentation</vt:lpstr>
      <vt:lpstr>Questions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ormancey</cp:lastModifiedBy>
  <cp:revision>68</cp:revision>
  <dcterms:created xsi:type="dcterms:W3CDTF">2006-05-15T08:51:15Z</dcterms:created>
  <dcterms:modified xsi:type="dcterms:W3CDTF">2007-08-03T06:24:26Z</dcterms:modified>
</cp:coreProperties>
</file>