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Layouts/slideLayout7.xml" ContentType="application/vnd.openxmlformats-officedocument.presentationml.slideLayout+xml"/>
  <Override PartName="/ppt/theme/theme4.xml" ContentType="application/vnd.openxmlformats-officedocument.them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62" r:id="rId2"/>
  </p:sldMasterIdLst>
  <p:notesMasterIdLst>
    <p:notesMasterId r:id="rId4"/>
  </p:notesMasterIdLst>
  <p:handoutMasterIdLst>
    <p:handoutMasterId r:id="rId5"/>
  </p:handoutMasterIdLst>
  <p:sldIdLst>
    <p:sldId id="263" r:id="rId3"/>
  </p:sldIdLst>
  <p:sldSz cx="30279975" cy="42808525"/>
  <p:notesSz cx="29456063" cy="41748075"/>
  <p:defaultTextStyle>
    <a:defPPr>
      <a:defRPr lang="en-US"/>
    </a:defPPr>
    <a:lvl1pPr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5pPr>
    <a:lvl6pPr marL="2286000" algn="l" defTabSz="914400" rtl="0" eaLnBrk="1" latinLnBrk="0" hangingPunct="1">
      <a:defRPr sz="9900" kern="1200">
        <a:solidFill>
          <a:schemeClr val="tx1"/>
        </a:solidFill>
        <a:latin typeface="Times New Roman" pitchFamily="18" charset="0"/>
        <a:ea typeface="+mn-ea"/>
        <a:cs typeface="+mn-cs"/>
      </a:defRPr>
    </a:lvl6pPr>
    <a:lvl7pPr marL="2743200" algn="l" defTabSz="914400" rtl="0" eaLnBrk="1" latinLnBrk="0" hangingPunct="1">
      <a:defRPr sz="9900" kern="1200">
        <a:solidFill>
          <a:schemeClr val="tx1"/>
        </a:solidFill>
        <a:latin typeface="Times New Roman" pitchFamily="18" charset="0"/>
        <a:ea typeface="+mn-ea"/>
        <a:cs typeface="+mn-cs"/>
      </a:defRPr>
    </a:lvl7pPr>
    <a:lvl8pPr marL="3200400" algn="l" defTabSz="914400" rtl="0" eaLnBrk="1" latinLnBrk="0" hangingPunct="1">
      <a:defRPr sz="9900" kern="1200">
        <a:solidFill>
          <a:schemeClr val="tx1"/>
        </a:solidFill>
        <a:latin typeface="Times New Roman" pitchFamily="18" charset="0"/>
        <a:ea typeface="+mn-ea"/>
        <a:cs typeface="+mn-cs"/>
      </a:defRPr>
    </a:lvl8pPr>
    <a:lvl9pPr marL="3657600" algn="l" defTabSz="914400" rtl="0" eaLnBrk="1" latinLnBrk="0" hangingPunct="1">
      <a:defRPr sz="99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Johnson (IWNM)" initials="" lastIdx="4" clrIdx="0"/>
  <p:cmAuthor id="1" name="v-debuye" initials="" lastIdx="8" clrIdx="1"/>
  <p:cmAuthor id="2" name="a-bumont"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
    <p:penClr>
      <a:schemeClr val="tx1"/>
    </p:penClr>
  </p:showPr>
  <p:clrMru>
    <a:srgbClr val="3861AA"/>
    <a:srgbClr val="FFFFFF"/>
    <a:srgbClr val="8AA5DC"/>
    <a:srgbClr val="FF33CC"/>
    <a:srgbClr val="333333"/>
    <a:srgbClr val="FFFFCC"/>
    <a:srgbClr val="004442"/>
    <a:srgbClr val="00808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0634" autoAdjust="0"/>
    <p:restoredTop sz="96307" autoAdjust="0"/>
  </p:normalViewPr>
  <p:slideViewPr>
    <p:cSldViewPr>
      <p:cViewPr>
        <p:scale>
          <a:sx n="50" d="100"/>
          <a:sy n="50" d="100"/>
        </p:scale>
        <p:origin x="1302" y="4398"/>
      </p:cViewPr>
      <p:guideLst>
        <p:guide orient="horz" pos="13483"/>
        <p:guide pos="9537"/>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2" y="2"/>
            <a:ext cx="12718054" cy="2316190"/>
          </a:xfrm>
          <a:prstGeom prst="rect">
            <a:avLst/>
          </a:prstGeom>
          <a:noFill/>
          <a:ln w="9525">
            <a:noFill/>
            <a:miter lim="800000"/>
            <a:headEnd/>
            <a:tailEnd/>
          </a:ln>
          <a:effectLst/>
        </p:spPr>
        <p:txBody>
          <a:bodyPr vert="horz" wrap="square" lIns="404953" tIns="202476" rIns="404953" bIns="202476" numCol="1" anchor="t" anchorCtr="0" compatLnSpc="1">
            <a:prstTxWarp prst="textNoShape">
              <a:avLst/>
            </a:prstTxWarp>
          </a:bodyPr>
          <a:lstStyle>
            <a:lvl1pPr defTabSz="4049286">
              <a:spcBef>
                <a:spcPct val="0"/>
              </a:spcBef>
              <a:buFontTx/>
              <a:buNone/>
              <a:defRPr sz="5300">
                <a:latin typeface="Arial" charset="0"/>
              </a:defRPr>
            </a:lvl1pPr>
          </a:lstStyle>
          <a:p>
            <a:endParaRPr lang="en-US"/>
          </a:p>
        </p:txBody>
      </p:sp>
      <p:sp>
        <p:nvSpPr>
          <p:cNvPr id="9219" name="Rectangle 3"/>
          <p:cNvSpPr>
            <a:spLocks noGrp="1" noChangeArrowheads="1"/>
          </p:cNvSpPr>
          <p:nvPr>
            <p:ph type="dt" sz="quarter" idx="1"/>
          </p:nvPr>
        </p:nvSpPr>
        <p:spPr bwMode="auto">
          <a:xfrm>
            <a:off x="16626629" y="2"/>
            <a:ext cx="12712990" cy="2316190"/>
          </a:xfrm>
          <a:prstGeom prst="rect">
            <a:avLst/>
          </a:prstGeom>
          <a:noFill/>
          <a:ln w="9525">
            <a:noFill/>
            <a:miter lim="800000"/>
            <a:headEnd/>
            <a:tailEnd/>
          </a:ln>
          <a:effectLst/>
        </p:spPr>
        <p:txBody>
          <a:bodyPr vert="horz" wrap="square" lIns="404953" tIns="202476" rIns="404953" bIns="202476" numCol="1" anchor="t" anchorCtr="0" compatLnSpc="1">
            <a:prstTxWarp prst="textNoShape">
              <a:avLst/>
            </a:prstTxWarp>
          </a:bodyPr>
          <a:lstStyle>
            <a:lvl1pPr algn="r" defTabSz="4049286">
              <a:spcBef>
                <a:spcPct val="0"/>
              </a:spcBef>
              <a:buFontTx/>
              <a:buNone/>
              <a:defRPr sz="5300">
                <a:latin typeface="Arial" charset="0"/>
              </a:defRPr>
            </a:lvl1pPr>
          </a:lstStyle>
          <a:p>
            <a:endParaRPr lang="en-US"/>
          </a:p>
        </p:txBody>
      </p:sp>
      <p:sp>
        <p:nvSpPr>
          <p:cNvPr id="9220" name="Rectangle 4"/>
          <p:cNvSpPr>
            <a:spLocks noGrp="1" noChangeArrowheads="1"/>
          </p:cNvSpPr>
          <p:nvPr>
            <p:ph type="ftr" sz="quarter" idx="2"/>
          </p:nvPr>
        </p:nvSpPr>
        <p:spPr bwMode="auto">
          <a:xfrm>
            <a:off x="2" y="39431896"/>
            <a:ext cx="12718054" cy="2316181"/>
          </a:xfrm>
          <a:prstGeom prst="rect">
            <a:avLst/>
          </a:prstGeom>
          <a:noFill/>
          <a:ln w="9525">
            <a:noFill/>
            <a:miter lim="800000"/>
            <a:headEnd/>
            <a:tailEnd/>
          </a:ln>
          <a:effectLst/>
        </p:spPr>
        <p:txBody>
          <a:bodyPr vert="horz" wrap="square" lIns="404953" tIns="202476" rIns="404953" bIns="202476" numCol="1" anchor="b" anchorCtr="0" compatLnSpc="1">
            <a:prstTxWarp prst="textNoShape">
              <a:avLst/>
            </a:prstTxWarp>
          </a:bodyPr>
          <a:lstStyle>
            <a:lvl1pPr defTabSz="4049286">
              <a:spcBef>
                <a:spcPct val="0"/>
              </a:spcBef>
              <a:buFontTx/>
              <a:buNone/>
              <a:defRPr sz="5300">
                <a:latin typeface="Arial" charset="0"/>
              </a:defRPr>
            </a:lvl1pPr>
          </a:lstStyle>
          <a:p>
            <a:endParaRPr lang="en-US"/>
          </a:p>
        </p:txBody>
      </p:sp>
      <p:sp>
        <p:nvSpPr>
          <p:cNvPr id="9221" name="Rectangle 5"/>
          <p:cNvSpPr>
            <a:spLocks noGrp="1" noChangeArrowheads="1"/>
          </p:cNvSpPr>
          <p:nvPr>
            <p:ph type="sldNum" sz="quarter" idx="3"/>
          </p:nvPr>
        </p:nvSpPr>
        <p:spPr bwMode="auto">
          <a:xfrm>
            <a:off x="16626629" y="39431896"/>
            <a:ext cx="12712990" cy="2316181"/>
          </a:xfrm>
          <a:prstGeom prst="rect">
            <a:avLst/>
          </a:prstGeom>
          <a:noFill/>
          <a:ln w="9525">
            <a:noFill/>
            <a:miter lim="800000"/>
            <a:headEnd/>
            <a:tailEnd/>
          </a:ln>
          <a:effectLst/>
        </p:spPr>
        <p:txBody>
          <a:bodyPr vert="horz" wrap="square" lIns="404953" tIns="202476" rIns="404953" bIns="202476" numCol="1" anchor="b" anchorCtr="0" compatLnSpc="1">
            <a:prstTxWarp prst="textNoShape">
              <a:avLst/>
            </a:prstTxWarp>
          </a:bodyPr>
          <a:lstStyle>
            <a:lvl1pPr algn="r" defTabSz="4049286">
              <a:spcBef>
                <a:spcPct val="0"/>
              </a:spcBef>
              <a:buFontTx/>
              <a:buNone/>
              <a:defRPr sz="5300">
                <a:latin typeface="Arial" charset="0"/>
              </a:defRPr>
            </a:lvl1pPr>
          </a:lstStyle>
          <a:p>
            <a:fld id="{51A70BE8-C779-44A0-980B-0C11403EDED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812" y="13297772"/>
            <a:ext cx="25738354" cy="9176705"/>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621" y="24258164"/>
            <a:ext cx="21196733" cy="109399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8F4BB72-45A7-43C2-9478-1838BC295C4B}"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7AB3BC-CEF4-4F7B-8CA4-027F207ACF8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3359" y="1714945"/>
            <a:ext cx="6812431" cy="365247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14187" y="1714945"/>
            <a:ext cx="20349052" cy="365247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1044F5A-7246-4A54-B9CB-05AB1B06E0F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187" y="1714943"/>
            <a:ext cx="27251602" cy="7134754"/>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14188" y="9988656"/>
            <a:ext cx="13580741" cy="2825102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5185047" y="9988659"/>
            <a:ext cx="13580742" cy="140353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5185047" y="24202424"/>
            <a:ext cx="13580742" cy="140372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514187" y="38982885"/>
            <a:ext cx="7064952" cy="2972814"/>
          </a:xfrm>
        </p:spPr>
        <p:txBody>
          <a:bodyPr/>
          <a:lstStyle>
            <a:lvl1pPr>
              <a:defRPr/>
            </a:lvl1pPr>
          </a:lstStyle>
          <a:p>
            <a:endParaRPr lang="en-US"/>
          </a:p>
        </p:txBody>
      </p:sp>
      <p:sp>
        <p:nvSpPr>
          <p:cNvPr id="7" name="Footer Placeholder 6"/>
          <p:cNvSpPr>
            <a:spLocks noGrp="1"/>
          </p:cNvSpPr>
          <p:nvPr>
            <p:ph type="ftr" sz="quarter" idx="11"/>
          </p:nvPr>
        </p:nvSpPr>
        <p:spPr>
          <a:xfrm>
            <a:off x="10345848" y="38982885"/>
            <a:ext cx="9588283" cy="2972814"/>
          </a:xfrm>
        </p:spPr>
        <p:txBody>
          <a:bodyPr/>
          <a:lstStyle>
            <a:lvl1pPr>
              <a:defRPr/>
            </a:lvl1pPr>
          </a:lstStyle>
          <a:p>
            <a:endParaRPr lang="en-US"/>
          </a:p>
        </p:txBody>
      </p:sp>
      <p:sp>
        <p:nvSpPr>
          <p:cNvPr id="8" name="Slide Number Placeholder 7"/>
          <p:cNvSpPr>
            <a:spLocks noGrp="1"/>
          </p:cNvSpPr>
          <p:nvPr>
            <p:ph type="sldNum" sz="quarter" idx="12"/>
          </p:nvPr>
        </p:nvSpPr>
        <p:spPr>
          <a:xfrm>
            <a:off x="21700837" y="38982885"/>
            <a:ext cx="7064952" cy="2972814"/>
          </a:xfrm>
        </p:spPr>
        <p:txBody>
          <a:bodyPr/>
          <a:lstStyle>
            <a:lvl1pPr>
              <a:defRPr/>
            </a:lvl1pPr>
          </a:lstStyle>
          <a:p>
            <a:fld id="{EDEC6ADF-306C-4E64-93F2-BD2E74E50FE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99" y="13298400"/>
            <a:ext cx="25737979" cy="9176087"/>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1996" y="24258164"/>
            <a:ext cx="21195983" cy="10939956"/>
          </a:xfrm>
        </p:spPr>
        <p:txBody>
          <a:bodyPr/>
          <a:lstStyle>
            <a:lvl1pPr marL="0" indent="0" algn="ctr">
              <a:buNone/>
              <a:defRPr>
                <a:solidFill>
                  <a:schemeClr val="tx1">
                    <a:tint val="75000"/>
                  </a:schemeClr>
                </a:solidFill>
              </a:defRPr>
            </a:lvl1pPr>
            <a:lvl2pPr marL="2087804" indent="0" algn="ctr">
              <a:buNone/>
              <a:defRPr>
                <a:solidFill>
                  <a:schemeClr val="tx1">
                    <a:tint val="75000"/>
                  </a:schemeClr>
                </a:solidFill>
              </a:defRPr>
            </a:lvl2pPr>
            <a:lvl3pPr marL="4175613" indent="0" algn="ctr">
              <a:buNone/>
              <a:defRPr>
                <a:solidFill>
                  <a:schemeClr val="tx1">
                    <a:tint val="75000"/>
                  </a:schemeClr>
                </a:solidFill>
              </a:defRPr>
            </a:lvl3pPr>
            <a:lvl4pPr marL="6263417" indent="0" algn="ctr">
              <a:buNone/>
              <a:defRPr>
                <a:solidFill>
                  <a:schemeClr val="tx1">
                    <a:tint val="75000"/>
                  </a:schemeClr>
                </a:solidFill>
              </a:defRPr>
            </a:lvl4pPr>
            <a:lvl5pPr marL="8351221" indent="0" algn="ctr">
              <a:buNone/>
              <a:defRPr>
                <a:solidFill>
                  <a:schemeClr val="tx1">
                    <a:tint val="75000"/>
                  </a:schemeClr>
                </a:solidFill>
              </a:defRPr>
            </a:lvl5pPr>
            <a:lvl6pPr marL="10439030" indent="0" algn="ctr">
              <a:buNone/>
              <a:defRPr>
                <a:solidFill>
                  <a:schemeClr val="tx1">
                    <a:tint val="75000"/>
                  </a:schemeClr>
                </a:solidFill>
              </a:defRPr>
            </a:lvl6pPr>
            <a:lvl7pPr marL="12526834" indent="0" algn="ctr">
              <a:buNone/>
              <a:defRPr>
                <a:solidFill>
                  <a:schemeClr val="tx1">
                    <a:tint val="75000"/>
                  </a:schemeClr>
                </a:solidFill>
              </a:defRPr>
            </a:lvl7pPr>
            <a:lvl8pPr marL="14614639" indent="0" algn="ctr">
              <a:buNone/>
              <a:defRPr>
                <a:solidFill>
                  <a:schemeClr val="tx1">
                    <a:tint val="75000"/>
                  </a:schemeClr>
                </a:solidFill>
              </a:defRPr>
            </a:lvl8pPr>
            <a:lvl9pPr marL="16702447"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F4BB72-45A7-43C2-9478-1838BC295C4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5A796A-9EEB-48AB-B639-7C9103DEF31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10" y="27508452"/>
            <a:ext cx="25737979" cy="8502249"/>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391910" y="18144082"/>
            <a:ext cx="25737979" cy="9364362"/>
          </a:xfrm>
        </p:spPr>
        <p:txBody>
          <a:bodyPr anchor="b"/>
          <a:lstStyle>
            <a:lvl1pPr marL="0" indent="0">
              <a:buNone/>
              <a:defRPr sz="9100">
                <a:solidFill>
                  <a:schemeClr val="tx1">
                    <a:tint val="75000"/>
                  </a:schemeClr>
                </a:solidFill>
              </a:defRPr>
            </a:lvl1pPr>
            <a:lvl2pPr marL="2087804" indent="0">
              <a:buNone/>
              <a:defRPr sz="8200">
                <a:solidFill>
                  <a:schemeClr val="tx1">
                    <a:tint val="75000"/>
                  </a:schemeClr>
                </a:solidFill>
              </a:defRPr>
            </a:lvl2pPr>
            <a:lvl3pPr marL="4175613" indent="0">
              <a:buNone/>
              <a:defRPr sz="7300">
                <a:solidFill>
                  <a:schemeClr val="tx1">
                    <a:tint val="75000"/>
                  </a:schemeClr>
                </a:solidFill>
              </a:defRPr>
            </a:lvl3pPr>
            <a:lvl4pPr marL="6263417" indent="0">
              <a:buNone/>
              <a:defRPr sz="6400">
                <a:solidFill>
                  <a:schemeClr val="tx1">
                    <a:tint val="75000"/>
                  </a:schemeClr>
                </a:solidFill>
              </a:defRPr>
            </a:lvl4pPr>
            <a:lvl5pPr marL="8351221" indent="0">
              <a:buNone/>
              <a:defRPr sz="6400">
                <a:solidFill>
                  <a:schemeClr val="tx1">
                    <a:tint val="75000"/>
                  </a:schemeClr>
                </a:solidFill>
              </a:defRPr>
            </a:lvl5pPr>
            <a:lvl6pPr marL="10439030" indent="0">
              <a:buNone/>
              <a:defRPr sz="6400">
                <a:solidFill>
                  <a:schemeClr val="tx1">
                    <a:tint val="75000"/>
                  </a:schemeClr>
                </a:solidFill>
              </a:defRPr>
            </a:lvl6pPr>
            <a:lvl7pPr marL="12526834" indent="0">
              <a:buNone/>
              <a:defRPr sz="6400">
                <a:solidFill>
                  <a:schemeClr val="tx1">
                    <a:tint val="75000"/>
                  </a:schemeClr>
                </a:solidFill>
              </a:defRPr>
            </a:lvl7pPr>
            <a:lvl8pPr marL="14614639" indent="0">
              <a:buNone/>
              <a:defRPr sz="6400">
                <a:solidFill>
                  <a:schemeClr val="tx1">
                    <a:tint val="75000"/>
                  </a:schemeClr>
                </a:solidFill>
              </a:defRPr>
            </a:lvl8pPr>
            <a:lvl9pPr marL="16702447"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5D465D-0241-489A-A5E8-FF71EEE5CB23}"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15127" y="62349824"/>
            <a:ext cx="44867985" cy="17634734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87773" y="62349824"/>
            <a:ext cx="44867982" cy="176347340"/>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303096-F481-4667-B2DE-1D0EFB8B0967}"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000" y="1714326"/>
            <a:ext cx="27251978" cy="7134754"/>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4000" y="9582375"/>
            <a:ext cx="13378914" cy="3993477"/>
          </a:xfrm>
        </p:spPr>
        <p:txBody>
          <a:bodyPr anchor="b"/>
          <a:lstStyle>
            <a:lvl1pPr marL="0" indent="0">
              <a:buNone/>
              <a:defRPr sz="11000" b="1"/>
            </a:lvl1pPr>
            <a:lvl2pPr marL="2087804" indent="0">
              <a:buNone/>
              <a:defRPr sz="9100" b="1"/>
            </a:lvl2pPr>
            <a:lvl3pPr marL="4175613" indent="0">
              <a:buNone/>
              <a:defRPr sz="8200" b="1"/>
            </a:lvl3pPr>
            <a:lvl4pPr marL="6263417" indent="0">
              <a:buNone/>
              <a:defRPr sz="7300" b="1"/>
            </a:lvl4pPr>
            <a:lvl5pPr marL="8351221" indent="0">
              <a:buNone/>
              <a:defRPr sz="7300" b="1"/>
            </a:lvl5pPr>
            <a:lvl6pPr marL="10439030" indent="0">
              <a:buNone/>
              <a:defRPr sz="7300" b="1"/>
            </a:lvl6pPr>
            <a:lvl7pPr marL="12526834" indent="0">
              <a:buNone/>
              <a:defRPr sz="7300" b="1"/>
            </a:lvl7pPr>
            <a:lvl8pPr marL="14614639" indent="0">
              <a:buNone/>
              <a:defRPr sz="7300" b="1"/>
            </a:lvl8pPr>
            <a:lvl9pPr marL="16702447"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4000" y="13575852"/>
            <a:ext cx="13378914"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1809" y="9582375"/>
            <a:ext cx="13384170" cy="3993477"/>
          </a:xfrm>
        </p:spPr>
        <p:txBody>
          <a:bodyPr anchor="b"/>
          <a:lstStyle>
            <a:lvl1pPr marL="0" indent="0">
              <a:buNone/>
              <a:defRPr sz="11000" b="1"/>
            </a:lvl1pPr>
            <a:lvl2pPr marL="2087804" indent="0">
              <a:buNone/>
              <a:defRPr sz="9100" b="1"/>
            </a:lvl2pPr>
            <a:lvl3pPr marL="4175613" indent="0">
              <a:buNone/>
              <a:defRPr sz="8200" b="1"/>
            </a:lvl3pPr>
            <a:lvl4pPr marL="6263417" indent="0">
              <a:buNone/>
              <a:defRPr sz="7300" b="1"/>
            </a:lvl4pPr>
            <a:lvl5pPr marL="8351221" indent="0">
              <a:buNone/>
              <a:defRPr sz="7300" b="1"/>
            </a:lvl5pPr>
            <a:lvl6pPr marL="10439030" indent="0">
              <a:buNone/>
              <a:defRPr sz="7300" b="1"/>
            </a:lvl6pPr>
            <a:lvl7pPr marL="12526834" indent="0">
              <a:buNone/>
              <a:defRPr sz="7300" b="1"/>
            </a:lvl7pPr>
            <a:lvl8pPr marL="14614639" indent="0">
              <a:buNone/>
              <a:defRPr sz="7300" b="1"/>
            </a:lvl8pPr>
            <a:lvl9pPr marL="16702447"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81809" y="13575852"/>
            <a:ext cx="13384170" cy="24664452"/>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D51592-6B93-4A6E-9E47-3E89B47ED279}"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A4C139-C687-4260-BDB5-AD3505C0F80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DBC805-6A45-4817-8B29-E564A7990D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5A796A-9EEB-48AB-B639-7C9103DEF311}"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005" y="1704415"/>
            <a:ext cx="9961903" cy="7253667"/>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1838630" y="1704423"/>
            <a:ext cx="16927347" cy="3653589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005" y="8958092"/>
            <a:ext cx="9961903" cy="29282223"/>
          </a:xfrm>
        </p:spPr>
        <p:txBody>
          <a:bodyPr/>
          <a:lstStyle>
            <a:lvl1pPr marL="0" indent="0">
              <a:buNone/>
              <a:defRPr sz="6400"/>
            </a:lvl1pPr>
            <a:lvl2pPr marL="2087804" indent="0">
              <a:buNone/>
              <a:defRPr sz="5500"/>
            </a:lvl2pPr>
            <a:lvl3pPr marL="4175613" indent="0">
              <a:buNone/>
              <a:defRPr sz="4600"/>
            </a:lvl3pPr>
            <a:lvl4pPr marL="6263417" indent="0">
              <a:buNone/>
              <a:defRPr sz="4100"/>
            </a:lvl4pPr>
            <a:lvl5pPr marL="8351221" indent="0">
              <a:buNone/>
              <a:defRPr sz="4100"/>
            </a:lvl5pPr>
            <a:lvl6pPr marL="10439030" indent="0">
              <a:buNone/>
              <a:defRPr sz="4100"/>
            </a:lvl6pPr>
            <a:lvl7pPr marL="12526834" indent="0">
              <a:buNone/>
              <a:defRPr sz="4100"/>
            </a:lvl7pPr>
            <a:lvl8pPr marL="14614639" indent="0">
              <a:buNone/>
              <a:defRPr sz="4100"/>
            </a:lvl8pPr>
            <a:lvl9pPr marL="16702447"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43597A-A860-4F79-9BCE-FE4306F21FA5}"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088" y="29965968"/>
            <a:ext cx="18167985" cy="3537652"/>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5935088" y="3825021"/>
            <a:ext cx="18167985" cy="25685115"/>
          </a:xfrm>
        </p:spPr>
        <p:txBody>
          <a:bodyPr/>
          <a:lstStyle>
            <a:lvl1pPr marL="0" indent="0">
              <a:buNone/>
              <a:defRPr sz="14600"/>
            </a:lvl1pPr>
            <a:lvl2pPr marL="2087804" indent="0">
              <a:buNone/>
              <a:defRPr sz="12800"/>
            </a:lvl2pPr>
            <a:lvl3pPr marL="4175613" indent="0">
              <a:buNone/>
              <a:defRPr sz="11000"/>
            </a:lvl3pPr>
            <a:lvl4pPr marL="6263417" indent="0">
              <a:buNone/>
              <a:defRPr sz="9100"/>
            </a:lvl4pPr>
            <a:lvl5pPr marL="8351221" indent="0">
              <a:buNone/>
              <a:defRPr sz="9100"/>
            </a:lvl5pPr>
            <a:lvl6pPr marL="10439030" indent="0">
              <a:buNone/>
              <a:defRPr sz="9100"/>
            </a:lvl6pPr>
            <a:lvl7pPr marL="12526834" indent="0">
              <a:buNone/>
              <a:defRPr sz="9100"/>
            </a:lvl7pPr>
            <a:lvl8pPr marL="14614639" indent="0">
              <a:buNone/>
              <a:defRPr sz="9100"/>
            </a:lvl8pPr>
            <a:lvl9pPr marL="16702447" indent="0">
              <a:buNone/>
              <a:defRPr sz="9100"/>
            </a:lvl9pPr>
          </a:lstStyle>
          <a:p>
            <a:endParaRPr lang="en-US"/>
          </a:p>
        </p:txBody>
      </p:sp>
      <p:sp>
        <p:nvSpPr>
          <p:cNvPr id="4" name="Text Placeholder 3"/>
          <p:cNvSpPr>
            <a:spLocks noGrp="1"/>
          </p:cNvSpPr>
          <p:nvPr>
            <p:ph type="body" sz="half" idx="2"/>
          </p:nvPr>
        </p:nvSpPr>
        <p:spPr>
          <a:xfrm>
            <a:off x="5935088" y="33503622"/>
            <a:ext cx="18167985" cy="5024053"/>
          </a:xfrm>
        </p:spPr>
        <p:txBody>
          <a:bodyPr/>
          <a:lstStyle>
            <a:lvl1pPr marL="0" indent="0">
              <a:buNone/>
              <a:defRPr sz="6400"/>
            </a:lvl1pPr>
            <a:lvl2pPr marL="2087804" indent="0">
              <a:buNone/>
              <a:defRPr sz="5500"/>
            </a:lvl2pPr>
            <a:lvl3pPr marL="4175613" indent="0">
              <a:buNone/>
              <a:defRPr sz="4600"/>
            </a:lvl3pPr>
            <a:lvl4pPr marL="6263417" indent="0">
              <a:buNone/>
              <a:defRPr sz="4100"/>
            </a:lvl4pPr>
            <a:lvl5pPr marL="8351221" indent="0">
              <a:buNone/>
              <a:defRPr sz="4100"/>
            </a:lvl5pPr>
            <a:lvl6pPr marL="10439030" indent="0">
              <a:buNone/>
              <a:defRPr sz="4100"/>
            </a:lvl6pPr>
            <a:lvl7pPr marL="12526834" indent="0">
              <a:buNone/>
              <a:defRPr sz="4100"/>
            </a:lvl7pPr>
            <a:lvl8pPr marL="14614639" indent="0">
              <a:buNone/>
              <a:defRPr sz="4100"/>
            </a:lvl8pPr>
            <a:lvl9pPr marL="16702447"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B8198-9CBE-4EB0-95F5-B2864EE99BA4}"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7AB3BC-CEF4-4F7B-8CA4-027F207ACF83}"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98227" y="10702133"/>
            <a:ext cx="22557528" cy="227995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15127" y="10702133"/>
            <a:ext cx="67178439" cy="227995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44F5A-7246-4A54-B9CB-05AB1B06E0FE}"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187" y="1714943"/>
            <a:ext cx="27251602" cy="7134754"/>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514188" y="9988656"/>
            <a:ext cx="13580741" cy="2825102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15185047" y="9988659"/>
            <a:ext cx="13580742" cy="140353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5185047" y="24202424"/>
            <a:ext cx="13580742" cy="1403725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514187" y="38982885"/>
            <a:ext cx="7064952" cy="2972814"/>
          </a:xfrm>
        </p:spPr>
        <p:txBody>
          <a:bodyPr/>
          <a:lstStyle>
            <a:lvl1pPr>
              <a:defRPr/>
            </a:lvl1pPr>
          </a:lstStyle>
          <a:p>
            <a:endParaRPr lang="en-US"/>
          </a:p>
        </p:txBody>
      </p:sp>
      <p:sp>
        <p:nvSpPr>
          <p:cNvPr id="7" name="Footer Placeholder 6"/>
          <p:cNvSpPr>
            <a:spLocks noGrp="1"/>
          </p:cNvSpPr>
          <p:nvPr>
            <p:ph type="ftr" sz="quarter" idx="11"/>
          </p:nvPr>
        </p:nvSpPr>
        <p:spPr>
          <a:xfrm>
            <a:off x="10345848" y="38982885"/>
            <a:ext cx="9588283" cy="2972814"/>
          </a:xfrm>
        </p:spPr>
        <p:txBody>
          <a:bodyPr/>
          <a:lstStyle>
            <a:lvl1pPr>
              <a:defRPr/>
            </a:lvl1pPr>
          </a:lstStyle>
          <a:p>
            <a:endParaRPr lang="en-US"/>
          </a:p>
        </p:txBody>
      </p:sp>
      <p:sp>
        <p:nvSpPr>
          <p:cNvPr id="8" name="Slide Number Placeholder 7"/>
          <p:cNvSpPr>
            <a:spLocks noGrp="1"/>
          </p:cNvSpPr>
          <p:nvPr>
            <p:ph type="sldNum" sz="quarter" idx="12"/>
          </p:nvPr>
        </p:nvSpPr>
        <p:spPr>
          <a:xfrm>
            <a:off x="21700837" y="38982885"/>
            <a:ext cx="7064952" cy="2972814"/>
          </a:xfrm>
        </p:spPr>
        <p:txBody>
          <a:bodyPr/>
          <a:lstStyle>
            <a:lvl1pPr>
              <a:defRPr/>
            </a:lvl1pPr>
          </a:lstStyle>
          <a:p>
            <a:fld id="{EDEC6ADF-306C-4E64-93F2-BD2E74E50FE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908" y="27507824"/>
            <a:ext cx="25738354" cy="8502249"/>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391908" y="18143459"/>
            <a:ext cx="25738354" cy="936436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C5D465D-0241-489A-A5E8-FF71EEE5CB2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14188" y="9988656"/>
            <a:ext cx="13580741" cy="2825102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185047" y="9988656"/>
            <a:ext cx="13580742" cy="2825102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4303096-F481-4667-B2DE-1D0EFB8B096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4188" y="9581754"/>
            <a:ext cx="13378913" cy="39947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4188" y="13576472"/>
            <a:ext cx="13378913" cy="246632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82183" y="9581754"/>
            <a:ext cx="13383607" cy="39947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82183" y="13576472"/>
            <a:ext cx="13383607" cy="2466321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D4D51592-6B93-4A6E-9E47-3E89B47ED27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8A4C139-C687-4260-BDB5-AD3505C0F80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46DBC805-6A45-4817-8B29-E564A7990D0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188" y="1703797"/>
            <a:ext cx="9961901" cy="725366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838442" y="1703797"/>
            <a:ext cx="16927347" cy="365358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4188" y="8957462"/>
            <a:ext cx="9961901" cy="292822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43597A-A860-4F79-9BCE-FE4306F21FA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711" y="29965969"/>
            <a:ext cx="18168360" cy="353764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934711" y="3825643"/>
            <a:ext cx="18168360" cy="2568511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5934711" y="33503616"/>
            <a:ext cx="18168360" cy="50240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B5B8198-9CBE-4EB0-95F5-B2864EE99BA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3981" name="Rectangle 13"/>
          <p:cNvSpPr>
            <a:spLocks noChangeAspect="1" noChangeArrowheads="1"/>
          </p:cNvSpPr>
          <p:nvPr/>
        </p:nvSpPr>
        <p:spPr bwMode="auto">
          <a:xfrm>
            <a:off x="1" y="7829650"/>
            <a:ext cx="7577504" cy="34978876"/>
          </a:xfrm>
          <a:prstGeom prst="rect">
            <a:avLst/>
          </a:prstGeom>
          <a:solidFill>
            <a:schemeClr val="accent1"/>
          </a:solidFill>
          <a:ln w="9525" algn="ctr">
            <a:noFill/>
            <a:miter lim="800000"/>
            <a:headEnd/>
            <a:tailEnd/>
          </a:ln>
          <a:effectLst/>
        </p:spPr>
        <p:txBody>
          <a:bodyPr wrap="none" lIns="274430" tIns="138248" rIns="274430" bIns="138248" anchor="ctr"/>
          <a:lstStyle/>
          <a:p>
            <a:pPr marL="1027113" indent="-1027113" algn="ctr" defTabSz="6288088"/>
            <a:endParaRPr lang="en-US"/>
          </a:p>
        </p:txBody>
      </p:sp>
      <p:pic>
        <p:nvPicPr>
          <p:cNvPr id="83982" name="Picture 14" descr="MPj03905180000[1]"/>
          <p:cNvPicPr>
            <a:picLocks noChangeAspect="1" noChangeArrowheads="1"/>
          </p:cNvPicPr>
          <p:nvPr/>
        </p:nvPicPr>
        <p:blipFill>
          <a:blip r:embed="rId14"/>
          <a:srcRect t="14999" b="72250"/>
          <a:stretch>
            <a:fillRect/>
          </a:stretch>
        </p:blipFill>
        <p:spPr bwMode="auto">
          <a:xfrm>
            <a:off x="17718706" y="0"/>
            <a:ext cx="6343061" cy="1605320"/>
          </a:xfrm>
          <a:prstGeom prst="rect">
            <a:avLst/>
          </a:prstGeom>
          <a:noFill/>
          <a:ln w="9525" algn="in">
            <a:noFill/>
            <a:miter lim="800000"/>
            <a:headEnd/>
            <a:tailEnd/>
          </a:ln>
          <a:effectLst/>
        </p:spPr>
      </p:pic>
      <p:pic>
        <p:nvPicPr>
          <p:cNvPr id="83983" name="Picture 15" descr="MPj03211020000[1]"/>
          <p:cNvPicPr>
            <a:picLocks noChangeAspect="1" noChangeArrowheads="1"/>
          </p:cNvPicPr>
          <p:nvPr/>
        </p:nvPicPr>
        <p:blipFill>
          <a:blip r:embed="rId15"/>
          <a:srcRect t="56000" b="34750"/>
          <a:stretch>
            <a:fillRect/>
          </a:stretch>
        </p:blipFill>
        <p:spPr bwMode="auto">
          <a:xfrm>
            <a:off x="24029849" y="0"/>
            <a:ext cx="6250126" cy="1605320"/>
          </a:xfrm>
          <a:prstGeom prst="rect">
            <a:avLst/>
          </a:prstGeom>
          <a:noFill/>
          <a:ln w="9525" algn="in">
            <a:noFill/>
            <a:miter lim="800000"/>
            <a:headEnd/>
            <a:tailEnd/>
          </a:ln>
          <a:effectLst/>
        </p:spPr>
      </p:pic>
      <p:pic>
        <p:nvPicPr>
          <p:cNvPr id="83984" name="Picture 16" descr="MPj03905200000[1]"/>
          <p:cNvPicPr>
            <a:picLocks noChangeAspect="1" noChangeArrowheads="1"/>
          </p:cNvPicPr>
          <p:nvPr/>
        </p:nvPicPr>
        <p:blipFill>
          <a:blip r:embed="rId16"/>
          <a:srcRect t="62750" b="22501"/>
          <a:stretch>
            <a:fillRect/>
          </a:stretch>
        </p:blipFill>
        <p:spPr bwMode="auto">
          <a:xfrm>
            <a:off x="12211122" y="0"/>
            <a:ext cx="5524481" cy="1605320"/>
          </a:xfrm>
          <a:prstGeom prst="rect">
            <a:avLst/>
          </a:prstGeom>
          <a:noFill/>
          <a:ln w="9525" algn="in">
            <a:noFill/>
            <a:miter lim="800000"/>
            <a:headEnd/>
            <a:tailEnd/>
          </a:ln>
          <a:effectLst/>
        </p:spPr>
      </p:pic>
      <p:sp>
        <p:nvSpPr>
          <p:cNvPr id="83985" name="Line 17"/>
          <p:cNvSpPr>
            <a:spLocks noChangeShapeType="1"/>
          </p:cNvSpPr>
          <p:nvPr/>
        </p:nvSpPr>
        <p:spPr bwMode="auto">
          <a:xfrm>
            <a:off x="1" y="7829649"/>
            <a:ext cx="30279975" cy="0"/>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86" name="Line 18"/>
          <p:cNvSpPr>
            <a:spLocks noChangeShapeType="1"/>
          </p:cNvSpPr>
          <p:nvPr/>
        </p:nvSpPr>
        <p:spPr bwMode="auto">
          <a:xfrm>
            <a:off x="1" y="8368472"/>
            <a:ext cx="30279975" cy="0"/>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87" name="Line 19"/>
          <p:cNvSpPr>
            <a:spLocks noChangeShapeType="1"/>
          </p:cNvSpPr>
          <p:nvPr/>
        </p:nvSpPr>
        <p:spPr bwMode="auto">
          <a:xfrm>
            <a:off x="7585015" y="41901817"/>
            <a:ext cx="22702471" cy="0"/>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88" name="Line 20"/>
          <p:cNvSpPr>
            <a:spLocks noChangeShapeType="1"/>
          </p:cNvSpPr>
          <p:nvPr/>
        </p:nvSpPr>
        <p:spPr bwMode="auto">
          <a:xfrm>
            <a:off x="7577504" y="7829650"/>
            <a:ext cx="0" cy="34978876"/>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89" name="Line 21"/>
          <p:cNvSpPr>
            <a:spLocks noChangeShapeType="1"/>
          </p:cNvSpPr>
          <p:nvPr/>
        </p:nvSpPr>
        <p:spPr bwMode="auto">
          <a:xfrm>
            <a:off x="628017" y="7866810"/>
            <a:ext cx="0" cy="35023468"/>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90" name="Line 22"/>
          <p:cNvSpPr>
            <a:spLocks noChangeShapeType="1"/>
          </p:cNvSpPr>
          <p:nvPr/>
        </p:nvSpPr>
        <p:spPr bwMode="auto">
          <a:xfrm>
            <a:off x="8009324" y="2"/>
            <a:ext cx="0" cy="42808525"/>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91" name="Line 23"/>
          <p:cNvSpPr>
            <a:spLocks noChangeShapeType="1"/>
          </p:cNvSpPr>
          <p:nvPr/>
        </p:nvSpPr>
        <p:spPr bwMode="auto">
          <a:xfrm>
            <a:off x="15344633" y="8368474"/>
            <a:ext cx="0" cy="34440053"/>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92" name="Line 24"/>
          <p:cNvSpPr>
            <a:spLocks noChangeShapeType="1"/>
          </p:cNvSpPr>
          <p:nvPr/>
        </p:nvSpPr>
        <p:spPr bwMode="auto">
          <a:xfrm>
            <a:off x="22702471" y="8368474"/>
            <a:ext cx="0" cy="34440053"/>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93" name="Line 25"/>
          <p:cNvSpPr>
            <a:spLocks noChangeShapeType="1"/>
          </p:cNvSpPr>
          <p:nvPr/>
        </p:nvSpPr>
        <p:spPr bwMode="auto">
          <a:xfrm>
            <a:off x="29583430" y="8368474"/>
            <a:ext cx="0" cy="34440053"/>
          </a:xfrm>
          <a:prstGeom prst="line">
            <a:avLst/>
          </a:prstGeom>
          <a:noFill/>
          <a:ln w="28575">
            <a:solidFill>
              <a:schemeClr val="tx1"/>
            </a:solidFill>
            <a:round/>
            <a:headEnd/>
            <a:tailEnd/>
          </a:ln>
          <a:effectLst/>
        </p:spPr>
        <p:txBody>
          <a:bodyPr lIns="274430" tIns="138248" rIns="274430" bIns="138248"/>
          <a:lstStyle/>
          <a:p>
            <a:endParaRPr lang="en-US"/>
          </a:p>
        </p:txBody>
      </p:sp>
      <p:sp>
        <p:nvSpPr>
          <p:cNvPr id="83994" name="Rectangle 26"/>
          <p:cNvSpPr>
            <a:spLocks noChangeAspect="1" noChangeArrowheads="1"/>
          </p:cNvSpPr>
          <p:nvPr/>
        </p:nvSpPr>
        <p:spPr bwMode="auto">
          <a:xfrm>
            <a:off x="0" y="9293"/>
            <a:ext cx="12301240" cy="1596029"/>
          </a:xfrm>
          <a:prstGeom prst="rect">
            <a:avLst/>
          </a:prstGeom>
          <a:solidFill>
            <a:srgbClr val="008080"/>
          </a:solidFill>
          <a:ln w="9525" algn="ctr">
            <a:noFill/>
            <a:miter lim="800000"/>
            <a:headEnd/>
            <a:tailEnd/>
          </a:ln>
          <a:effectLst/>
        </p:spPr>
        <p:txBody>
          <a:bodyPr wrap="none" lIns="274430" tIns="138248" rIns="274430" bIns="138248" anchor="ctr"/>
          <a:lstStyle/>
          <a:p>
            <a:endParaRPr lang="en-US"/>
          </a:p>
        </p:txBody>
      </p:sp>
      <p:sp>
        <p:nvSpPr>
          <p:cNvPr id="83970" name="Rectangle 2"/>
          <p:cNvSpPr>
            <a:spLocks noGrp="1" noChangeArrowheads="1"/>
          </p:cNvSpPr>
          <p:nvPr>
            <p:ph type="title"/>
          </p:nvPr>
        </p:nvSpPr>
        <p:spPr bwMode="auto">
          <a:xfrm>
            <a:off x="1514187" y="1714943"/>
            <a:ext cx="27251602" cy="7134754"/>
          </a:xfrm>
          <a:prstGeom prst="rect">
            <a:avLst/>
          </a:prstGeom>
          <a:noFill/>
          <a:ln w="9525">
            <a:noFill/>
            <a:miter lim="800000"/>
            <a:headEnd/>
            <a:tailEnd/>
          </a:ln>
          <a:effectLst/>
        </p:spPr>
        <p:txBody>
          <a:bodyPr vert="horz" wrap="square" lIns="91392" tIns="45696" rIns="91392" bIns="45696" numCol="1" anchor="ctr" anchorCtr="0" compatLnSpc="1">
            <a:prstTxWarp prst="textNoShape">
              <a:avLst/>
            </a:prstTxWarp>
          </a:bodyPr>
          <a:lstStyle/>
          <a:p>
            <a:pPr lvl="0"/>
            <a:r>
              <a:rPr lang="en-US" smtClean="0"/>
              <a:t>Click to edit Master title style</a:t>
            </a:r>
          </a:p>
        </p:txBody>
      </p:sp>
      <p:sp>
        <p:nvSpPr>
          <p:cNvPr id="83971" name="Rectangle 3"/>
          <p:cNvSpPr>
            <a:spLocks noGrp="1" noChangeArrowheads="1"/>
          </p:cNvSpPr>
          <p:nvPr>
            <p:ph type="body" idx="1"/>
          </p:nvPr>
        </p:nvSpPr>
        <p:spPr bwMode="auto">
          <a:xfrm>
            <a:off x="1514187" y="9988656"/>
            <a:ext cx="27251602" cy="28251026"/>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3972" name="Rectangle 4"/>
          <p:cNvSpPr>
            <a:spLocks noGrp="1" noChangeArrowheads="1"/>
          </p:cNvSpPr>
          <p:nvPr>
            <p:ph type="dt" sz="half" idx="2"/>
          </p:nvPr>
        </p:nvSpPr>
        <p:spPr bwMode="auto">
          <a:xfrm>
            <a:off x="1514187" y="38982885"/>
            <a:ext cx="7064952" cy="2972814"/>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spcBef>
                <a:spcPct val="0"/>
              </a:spcBef>
              <a:buFontTx/>
              <a:buNone/>
              <a:defRPr sz="1600"/>
            </a:lvl1pPr>
          </a:lstStyle>
          <a:p>
            <a:endParaRPr lang="en-US"/>
          </a:p>
        </p:txBody>
      </p:sp>
      <p:sp>
        <p:nvSpPr>
          <p:cNvPr id="83973" name="Rectangle 5"/>
          <p:cNvSpPr>
            <a:spLocks noGrp="1" noChangeArrowheads="1"/>
          </p:cNvSpPr>
          <p:nvPr>
            <p:ph type="ftr" sz="quarter" idx="3"/>
          </p:nvPr>
        </p:nvSpPr>
        <p:spPr bwMode="auto">
          <a:xfrm>
            <a:off x="10345848" y="38982885"/>
            <a:ext cx="9588283" cy="2972814"/>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lgn="ctr">
              <a:spcBef>
                <a:spcPct val="0"/>
              </a:spcBef>
              <a:buFontTx/>
              <a:buNone/>
              <a:defRPr sz="1600"/>
            </a:lvl1pPr>
          </a:lstStyle>
          <a:p>
            <a:endParaRPr lang="en-US"/>
          </a:p>
        </p:txBody>
      </p:sp>
      <p:sp>
        <p:nvSpPr>
          <p:cNvPr id="83974" name="Rectangle 6"/>
          <p:cNvSpPr>
            <a:spLocks noGrp="1" noChangeArrowheads="1"/>
          </p:cNvSpPr>
          <p:nvPr>
            <p:ph type="sldNum" sz="quarter" idx="4"/>
          </p:nvPr>
        </p:nvSpPr>
        <p:spPr bwMode="auto">
          <a:xfrm>
            <a:off x="21700837" y="38982885"/>
            <a:ext cx="7064952" cy="2972814"/>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lgn="r">
              <a:spcBef>
                <a:spcPct val="0"/>
              </a:spcBef>
              <a:buFontTx/>
              <a:buNone/>
              <a:defRPr sz="1600"/>
            </a:lvl1pPr>
          </a:lstStyle>
          <a:p>
            <a:fld id="{14C1C11B-2796-4A26-B579-83DE538C2BB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39725" indent="-339725" algn="l" rtl="0" eaLnBrk="1" fontAlgn="base" hangingPunct="1">
        <a:spcBef>
          <a:spcPct val="20000"/>
        </a:spcBef>
        <a:spcAft>
          <a:spcPct val="0"/>
        </a:spcAft>
        <a:buChar char="•"/>
        <a:defRPr sz="3300">
          <a:solidFill>
            <a:schemeClr val="tx1"/>
          </a:solidFill>
          <a:latin typeface="+mn-lt"/>
          <a:ea typeface="+mn-ea"/>
          <a:cs typeface="+mn-cs"/>
        </a:defRPr>
      </a:lvl1pPr>
      <a:lvl2pPr marL="739775" indent="-287338" algn="l" rtl="0" eaLnBrk="1" fontAlgn="base" hangingPunct="1">
        <a:spcBef>
          <a:spcPct val="20000"/>
        </a:spcBef>
        <a:spcAft>
          <a:spcPct val="0"/>
        </a:spcAft>
        <a:buChar char="–"/>
        <a:defRPr sz="2700">
          <a:solidFill>
            <a:schemeClr val="tx1"/>
          </a:solidFill>
          <a:latin typeface="+mn-lt"/>
        </a:defRPr>
      </a:lvl2pPr>
      <a:lvl3pPr marL="1141413" indent="-227013" algn="l" rtl="0" eaLnBrk="1" fontAlgn="base" hangingPunct="1">
        <a:spcBef>
          <a:spcPct val="20000"/>
        </a:spcBef>
        <a:spcAft>
          <a:spcPct val="0"/>
        </a:spcAft>
        <a:buChar char="•"/>
        <a:defRPr sz="2200">
          <a:solidFill>
            <a:schemeClr val="tx1"/>
          </a:solidFill>
          <a:latin typeface="+mn-lt"/>
        </a:defRPr>
      </a:lvl3pPr>
      <a:lvl4pPr marL="1601788" indent="-234950" algn="l" rtl="0" eaLnBrk="1" fontAlgn="base" hangingPunct="1">
        <a:spcBef>
          <a:spcPct val="20000"/>
        </a:spcBef>
        <a:spcAft>
          <a:spcPct val="0"/>
        </a:spcAft>
        <a:buChar char="–"/>
        <a:defRPr sz="2200">
          <a:solidFill>
            <a:schemeClr val="tx1"/>
          </a:solidFill>
          <a:latin typeface="+mn-lt"/>
        </a:defRPr>
      </a:lvl4pPr>
      <a:lvl5pPr marL="2055813" indent="-227013" algn="l" rtl="0" eaLnBrk="1" fontAlgn="base" hangingPunct="1">
        <a:spcBef>
          <a:spcPct val="20000"/>
        </a:spcBef>
        <a:spcAft>
          <a:spcPct val="0"/>
        </a:spcAft>
        <a:buChar char="»"/>
        <a:defRPr sz="2200">
          <a:solidFill>
            <a:schemeClr val="tx1"/>
          </a:solidFill>
          <a:latin typeface="+mn-lt"/>
        </a:defRPr>
      </a:lvl5pPr>
      <a:lvl6pPr marL="2513013" indent="-227013" algn="l" rtl="0" eaLnBrk="1" fontAlgn="base" hangingPunct="1">
        <a:spcBef>
          <a:spcPct val="20000"/>
        </a:spcBef>
        <a:spcAft>
          <a:spcPct val="0"/>
        </a:spcAft>
        <a:buChar char="»"/>
        <a:defRPr sz="2200">
          <a:solidFill>
            <a:schemeClr val="tx1"/>
          </a:solidFill>
          <a:latin typeface="+mn-lt"/>
        </a:defRPr>
      </a:lvl6pPr>
      <a:lvl7pPr marL="2970213" indent="-227013" algn="l" rtl="0" eaLnBrk="1" fontAlgn="base" hangingPunct="1">
        <a:spcBef>
          <a:spcPct val="20000"/>
        </a:spcBef>
        <a:spcAft>
          <a:spcPct val="0"/>
        </a:spcAft>
        <a:buChar char="»"/>
        <a:defRPr sz="2200">
          <a:solidFill>
            <a:schemeClr val="tx1"/>
          </a:solidFill>
          <a:latin typeface="+mn-lt"/>
        </a:defRPr>
      </a:lvl7pPr>
      <a:lvl8pPr marL="3427413" indent="-227013" algn="l" rtl="0" eaLnBrk="1" fontAlgn="base" hangingPunct="1">
        <a:spcBef>
          <a:spcPct val="20000"/>
        </a:spcBef>
        <a:spcAft>
          <a:spcPct val="0"/>
        </a:spcAft>
        <a:buChar char="»"/>
        <a:defRPr sz="2200">
          <a:solidFill>
            <a:schemeClr val="tx1"/>
          </a:solidFill>
          <a:latin typeface="+mn-lt"/>
        </a:defRPr>
      </a:lvl8pPr>
      <a:lvl9pPr marL="3884613" indent="-227013" algn="l" rtl="0" eaLnBrk="1" fontAlgn="base" hangingPunct="1">
        <a:spcBef>
          <a:spcPct val="20000"/>
        </a:spcBef>
        <a:spcAft>
          <a:spcPct val="0"/>
        </a:spcAft>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4000" y="1714326"/>
            <a:ext cx="27251978" cy="7134754"/>
          </a:xfrm>
          <a:prstGeom prst="rect">
            <a:avLst/>
          </a:prstGeom>
        </p:spPr>
        <p:txBody>
          <a:bodyPr vert="horz" lIns="417561" tIns="208780" rIns="417561" bIns="20878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14000" y="9988665"/>
            <a:ext cx="27251978" cy="28251648"/>
          </a:xfrm>
          <a:prstGeom prst="rect">
            <a:avLst/>
          </a:prstGeom>
        </p:spPr>
        <p:txBody>
          <a:bodyPr vert="horz" lIns="417561" tIns="208780" rIns="417561" bIns="2087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13998" y="39677170"/>
            <a:ext cx="7065328" cy="2279158"/>
          </a:xfrm>
          <a:prstGeom prst="rect">
            <a:avLst/>
          </a:prstGeom>
        </p:spPr>
        <p:txBody>
          <a:bodyPr vert="horz" lIns="417561" tIns="208780" rIns="417561" bIns="208780" rtlCol="0" anchor="ctr"/>
          <a:lstStyle>
            <a:lvl1pPr algn="l">
              <a:defRPr sz="55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0345658" y="39677170"/>
            <a:ext cx="9588659" cy="2279158"/>
          </a:xfrm>
          <a:prstGeom prst="rect">
            <a:avLst/>
          </a:prstGeom>
        </p:spPr>
        <p:txBody>
          <a:bodyPr vert="horz" lIns="417561" tIns="208780" rIns="417561" bIns="208780"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700649" y="39677170"/>
            <a:ext cx="7065328" cy="2279158"/>
          </a:xfrm>
          <a:prstGeom prst="rect">
            <a:avLst/>
          </a:prstGeom>
        </p:spPr>
        <p:txBody>
          <a:bodyPr vert="horz" lIns="417561" tIns="208780" rIns="417561" bIns="208780" rtlCol="0" anchor="ctr"/>
          <a:lstStyle>
            <a:lvl1pPr algn="r">
              <a:defRPr sz="5500">
                <a:solidFill>
                  <a:schemeClr val="tx1">
                    <a:tint val="75000"/>
                  </a:schemeClr>
                </a:solidFill>
              </a:defRPr>
            </a:lvl1pPr>
          </a:lstStyle>
          <a:p>
            <a:fld id="{14C1C11B-2796-4A26-B579-83DE538C2BB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4175613" rtl="0" eaLnBrk="1" latinLnBrk="0" hangingPunct="1">
        <a:spcBef>
          <a:spcPct val="0"/>
        </a:spcBef>
        <a:buNone/>
        <a:defRPr sz="20100" kern="1200">
          <a:solidFill>
            <a:schemeClr val="tx1"/>
          </a:solidFill>
          <a:latin typeface="+mj-lt"/>
          <a:ea typeface="+mj-ea"/>
          <a:cs typeface="+mj-cs"/>
        </a:defRPr>
      </a:lvl1pPr>
    </p:titleStyle>
    <p:bodyStyle>
      <a:lvl1pPr marL="1565855" indent="-1565855" algn="l" defTabSz="4175613"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2683" indent="-1304879" algn="l" defTabSz="4175613"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9515" indent="-1043902" algn="l" defTabSz="4175613"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7319"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5128"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2932"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0737"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8545"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6350" indent="-1043902" algn="l" defTabSz="4175613"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5613" rtl="0" eaLnBrk="1" latinLnBrk="0" hangingPunct="1">
        <a:defRPr sz="8200" kern="1200">
          <a:solidFill>
            <a:schemeClr val="tx1"/>
          </a:solidFill>
          <a:latin typeface="+mn-lt"/>
          <a:ea typeface="+mn-ea"/>
          <a:cs typeface="+mn-cs"/>
        </a:defRPr>
      </a:lvl1pPr>
      <a:lvl2pPr marL="2087804" algn="l" defTabSz="4175613" rtl="0" eaLnBrk="1" latinLnBrk="0" hangingPunct="1">
        <a:defRPr sz="8200" kern="1200">
          <a:solidFill>
            <a:schemeClr val="tx1"/>
          </a:solidFill>
          <a:latin typeface="+mn-lt"/>
          <a:ea typeface="+mn-ea"/>
          <a:cs typeface="+mn-cs"/>
        </a:defRPr>
      </a:lvl2pPr>
      <a:lvl3pPr marL="4175613" algn="l" defTabSz="4175613" rtl="0" eaLnBrk="1" latinLnBrk="0" hangingPunct="1">
        <a:defRPr sz="8200" kern="1200">
          <a:solidFill>
            <a:schemeClr val="tx1"/>
          </a:solidFill>
          <a:latin typeface="+mn-lt"/>
          <a:ea typeface="+mn-ea"/>
          <a:cs typeface="+mn-cs"/>
        </a:defRPr>
      </a:lvl3pPr>
      <a:lvl4pPr marL="6263417" algn="l" defTabSz="4175613" rtl="0" eaLnBrk="1" latinLnBrk="0" hangingPunct="1">
        <a:defRPr sz="8200" kern="1200">
          <a:solidFill>
            <a:schemeClr val="tx1"/>
          </a:solidFill>
          <a:latin typeface="+mn-lt"/>
          <a:ea typeface="+mn-ea"/>
          <a:cs typeface="+mn-cs"/>
        </a:defRPr>
      </a:lvl4pPr>
      <a:lvl5pPr marL="8351221" algn="l" defTabSz="4175613" rtl="0" eaLnBrk="1" latinLnBrk="0" hangingPunct="1">
        <a:defRPr sz="8200" kern="1200">
          <a:solidFill>
            <a:schemeClr val="tx1"/>
          </a:solidFill>
          <a:latin typeface="+mn-lt"/>
          <a:ea typeface="+mn-ea"/>
          <a:cs typeface="+mn-cs"/>
        </a:defRPr>
      </a:lvl5pPr>
      <a:lvl6pPr marL="10439030" algn="l" defTabSz="4175613" rtl="0" eaLnBrk="1" latinLnBrk="0" hangingPunct="1">
        <a:defRPr sz="8200" kern="1200">
          <a:solidFill>
            <a:schemeClr val="tx1"/>
          </a:solidFill>
          <a:latin typeface="+mn-lt"/>
          <a:ea typeface="+mn-ea"/>
          <a:cs typeface="+mn-cs"/>
        </a:defRPr>
      </a:lvl6pPr>
      <a:lvl7pPr marL="12526834" algn="l" defTabSz="4175613" rtl="0" eaLnBrk="1" latinLnBrk="0" hangingPunct="1">
        <a:defRPr sz="8200" kern="1200">
          <a:solidFill>
            <a:schemeClr val="tx1"/>
          </a:solidFill>
          <a:latin typeface="+mn-lt"/>
          <a:ea typeface="+mn-ea"/>
          <a:cs typeface="+mn-cs"/>
        </a:defRPr>
      </a:lvl7pPr>
      <a:lvl8pPr marL="14614639" algn="l" defTabSz="4175613" rtl="0" eaLnBrk="1" latinLnBrk="0" hangingPunct="1">
        <a:defRPr sz="8200" kern="1200">
          <a:solidFill>
            <a:schemeClr val="tx1"/>
          </a:solidFill>
          <a:latin typeface="+mn-lt"/>
          <a:ea typeface="+mn-ea"/>
          <a:cs typeface="+mn-cs"/>
        </a:defRPr>
      </a:lvl8pPr>
      <a:lvl9pPr marL="16702447" algn="l" defTabSz="4175613"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13" Type="http://schemas.openxmlformats.org/officeDocument/2006/relationships/image" Target="../media/image12.gif"/><Relationship Id="rId18" Type="http://schemas.openxmlformats.org/officeDocument/2006/relationships/image" Target="../media/image17.gif"/><Relationship Id="rId26" Type="http://schemas.openxmlformats.org/officeDocument/2006/relationships/hyperlink" Target="https://cern.ch/alerts/Internal%20Documentation" TargetMode="External"/><Relationship Id="rId3" Type="http://schemas.openxmlformats.org/officeDocument/2006/relationships/image" Target="../media/image5.png"/><Relationship Id="rId21" Type="http://schemas.openxmlformats.org/officeDocument/2006/relationships/image" Target="../media/image20.png"/><Relationship Id="rId7" Type="http://schemas.openxmlformats.org/officeDocument/2006/relationships/image" Target="../media/image7.jpeg"/><Relationship Id="rId12" Type="http://schemas.openxmlformats.org/officeDocument/2006/relationships/image" Target="../media/image11.png"/><Relationship Id="rId17" Type="http://schemas.openxmlformats.org/officeDocument/2006/relationships/image" Target="../media/image16.gif"/><Relationship Id="rId25" Type="http://schemas.openxmlformats.org/officeDocument/2006/relationships/hyperlink" Target="https://cern.ch/winservices/Help/?kbid=060810" TargetMode="External"/><Relationship Id="rId2" Type="http://schemas.openxmlformats.org/officeDocument/2006/relationships/slideLayout" Target="../slideLayouts/slideLayout24.xml"/><Relationship Id="rId16" Type="http://schemas.openxmlformats.org/officeDocument/2006/relationships/image" Target="../media/image15.png"/><Relationship Id="rId20" Type="http://schemas.openxmlformats.org/officeDocument/2006/relationships/image" Target="../media/image19.png"/><Relationship Id="rId1" Type="http://schemas.openxmlformats.org/officeDocument/2006/relationships/vmlDrawing" Target="../drawings/vmlDrawing1.vml"/><Relationship Id="rId6" Type="http://schemas.openxmlformats.org/officeDocument/2006/relationships/hyperlink" Target="http://cern.ch/cernalerts/alerts.aspx?login=MYLOGIN&amp;computername=MYCOMPUTER" TargetMode="External"/><Relationship Id="rId11" Type="http://schemas.openxmlformats.org/officeDocument/2006/relationships/image" Target="../media/image10.png"/><Relationship Id="rId24" Type="http://schemas.openxmlformats.org/officeDocument/2006/relationships/image" Target="../media/image23.png"/><Relationship Id="rId5" Type="http://schemas.openxmlformats.org/officeDocument/2006/relationships/hyperlink" Target="http://cern.ch/cernalerts/alerts.aspx" TargetMode="External"/><Relationship Id="rId15" Type="http://schemas.openxmlformats.org/officeDocument/2006/relationships/image" Target="../media/image14.gif"/><Relationship Id="rId23" Type="http://schemas.openxmlformats.org/officeDocument/2006/relationships/image" Target="../media/image22.gif"/><Relationship Id="rId28" Type="http://schemas.openxmlformats.org/officeDocument/2006/relationships/image" Target="../media/image2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6.png"/><Relationship Id="rId9" Type="http://schemas.openxmlformats.org/officeDocument/2006/relationships/image" Target="../media/image8.png"/><Relationship Id="rId14" Type="http://schemas.openxmlformats.org/officeDocument/2006/relationships/image" Target="../media/image13.gif"/><Relationship Id="rId22" Type="http://schemas.openxmlformats.org/officeDocument/2006/relationships/image" Target="../media/image21.png"/><Relationship Id="rId27" Type="http://schemas.openxmlformats.org/officeDocument/2006/relationships/hyperlink" Target="http://cyber.law.harvard.edu/rss/rss.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Box 91"/>
          <p:cNvSpPr txBox="1"/>
          <p:nvPr/>
        </p:nvSpPr>
        <p:spPr>
          <a:xfrm>
            <a:off x="22712415" y="16832230"/>
            <a:ext cx="7143800" cy="6494085"/>
          </a:xfrm>
          <a:prstGeom prst="rect">
            <a:avLst/>
          </a:prstGeom>
          <a:noFill/>
        </p:spPr>
        <p:txBody>
          <a:bodyPr wrap="square" numCol="2" rtlCol="0">
            <a:spAutoFit/>
          </a:bodyPr>
          <a:lstStyle/>
          <a:p>
            <a:pPr>
              <a:buNone/>
            </a:pPr>
            <a:r>
              <a:rPr lang="en-US" sz="3200" b="1" dirty="0" smtClean="0">
                <a:latin typeface="+mn-lt"/>
              </a:rPr>
              <a:t>Message Content</a:t>
            </a:r>
          </a:p>
          <a:p>
            <a:pPr marL="533400" lvl="1" indent="-533400">
              <a:buBlip>
                <a:blip r:embed="rId3"/>
              </a:buBlip>
            </a:pPr>
            <a:r>
              <a:rPr lang="en-US" sz="3200" dirty="0" smtClean="0">
                <a:latin typeface="+mn-lt"/>
              </a:rPr>
              <a:t>Title</a:t>
            </a:r>
          </a:p>
          <a:p>
            <a:pPr marL="533400" lvl="1" indent="-533400">
              <a:buBlip>
                <a:blip r:embed="rId3"/>
              </a:buBlip>
            </a:pPr>
            <a:r>
              <a:rPr lang="en-US" sz="3200" dirty="0" smtClean="0">
                <a:latin typeface="+mn-lt"/>
              </a:rPr>
              <a:t>Body</a:t>
            </a:r>
          </a:p>
          <a:p>
            <a:pPr marL="533400" lvl="1" indent="-533400">
              <a:buBlip>
                <a:blip r:embed="rId3"/>
              </a:buBlip>
            </a:pPr>
            <a:r>
              <a:rPr lang="en-US" sz="3200" dirty="0" smtClean="0">
                <a:latin typeface="+mn-lt"/>
              </a:rPr>
              <a:t>Author</a:t>
            </a:r>
          </a:p>
          <a:p>
            <a:pPr marL="533400" lvl="1" indent="-533400">
              <a:buBlip>
                <a:blip r:embed="rId3"/>
              </a:buBlip>
            </a:pPr>
            <a:r>
              <a:rPr lang="en-US" sz="3200" dirty="0" smtClean="0">
                <a:latin typeface="+mn-lt"/>
              </a:rPr>
              <a:t>Publication Date  </a:t>
            </a:r>
          </a:p>
          <a:p>
            <a:pPr marL="533400" lvl="1" indent="-533400">
              <a:buBlip>
                <a:blip r:embed="rId3"/>
              </a:buBlip>
            </a:pPr>
            <a:r>
              <a:rPr lang="en-US" sz="3200" dirty="0" smtClean="0"/>
              <a:t>Enclosure</a:t>
            </a:r>
          </a:p>
          <a:p>
            <a:pPr marL="542925" lvl="1" indent="-542925">
              <a:buBlip>
                <a:blip r:embed="rId4"/>
              </a:buBlip>
            </a:pPr>
            <a:r>
              <a:rPr lang="en-US" sz="3200" dirty="0" smtClean="0"/>
              <a:t>Severity</a:t>
            </a:r>
          </a:p>
          <a:p>
            <a:pPr marL="800100" indent="-800100">
              <a:buBlip>
                <a:blip r:embed="rId4"/>
              </a:buBlip>
            </a:pPr>
            <a:endParaRPr lang="en-US" sz="3200" b="1" dirty="0" smtClean="0">
              <a:latin typeface="+mn-lt"/>
            </a:endParaRPr>
          </a:p>
          <a:p>
            <a:pPr marL="800100" indent="-800100">
              <a:buBlip>
                <a:blip r:embed="rId4"/>
              </a:buBlip>
            </a:pPr>
            <a:endParaRPr lang="en-US" sz="3200" b="1" dirty="0" smtClean="0">
              <a:latin typeface="+mn-lt"/>
            </a:endParaRPr>
          </a:p>
          <a:p>
            <a:pPr marL="800100" indent="-800100">
              <a:buBlip>
                <a:blip r:embed="rId4"/>
              </a:buBlip>
            </a:pPr>
            <a:endParaRPr lang="en-US" sz="3200" b="1" dirty="0" smtClean="0">
              <a:latin typeface="+mn-lt"/>
            </a:endParaRPr>
          </a:p>
          <a:p>
            <a:pPr marL="800100" indent="-800100">
              <a:buBlip>
                <a:blip r:embed="rId4"/>
              </a:buBlip>
            </a:pPr>
            <a:endParaRPr lang="en-US" sz="3200" b="1" dirty="0" smtClean="0">
              <a:latin typeface="+mn-lt"/>
            </a:endParaRPr>
          </a:p>
          <a:p>
            <a:pPr marL="800100" indent="-800100">
              <a:buNone/>
            </a:pPr>
            <a:r>
              <a:rPr lang="en-US" sz="3200" b="1" dirty="0" smtClean="0">
                <a:latin typeface="+mn-lt"/>
              </a:rPr>
              <a:t>Message Behavior</a:t>
            </a:r>
          </a:p>
          <a:p>
            <a:pPr lvl="1" indent="-457200">
              <a:buBlip>
                <a:blip r:embed="rId4"/>
              </a:buBlip>
            </a:pPr>
            <a:r>
              <a:rPr lang="en-US" sz="3200" dirty="0" smtClean="0">
                <a:latin typeface="+mn-lt"/>
              </a:rPr>
              <a:t>Message Type</a:t>
            </a:r>
          </a:p>
          <a:p>
            <a:pPr lvl="1" indent="-457200">
              <a:buBlip>
                <a:blip r:embed="rId4"/>
              </a:buBlip>
            </a:pPr>
            <a:r>
              <a:rPr lang="en-US" sz="3200" dirty="0" smtClean="0">
                <a:latin typeface="+mn-lt"/>
              </a:rPr>
              <a:t>Valid From Date</a:t>
            </a:r>
          </a:p>
          <a:p>
            <a:pPr lvl="1" indent="-457200">
              <a:buBlip>
                <a:blip r:embed="rId4"/>
              </a:buBlip>
            </a:pPr>
            <a:r>
              <a:rPr lang="en-US" sz="3200" dirty="0" smtClean="0">
                <a:latin typeface="+mn-lt"/>
              </a:rPr>
              <a:t>Expiration Date</a:t>
            </a:r>
            <a:endParaRPr lang="en-US" sz="3200" b="1" dirty="0" smtClean="0">
              <a:latin typeface="+mn-lt"/>
            </a:endParaRPr>
          </a:p>
          <a:p>
            <a:pPr marL="800100" indent="-800100">
              <a:buNone/>
            </a:pPr>
            <a:r>
              <a:rPr lang="en-US" sz="3200" b="1" dirty="0" smtClean="0">
                <a:latin typeface="+mn-lt"/>
              </a:rPr>
              <a:t>Message Scope</a:t>
            </a:r>
          </a:p>
          <a:p>
            <a:pPr marL="371475" lvl="1" indent="-371475">
              <a:buBlip>
                <a:blip r:embed="rId4"/>
              </a:buBlip>
            </a:pPr>
            <a:r>
              <a:rPr lang="en-US" sz="3200" dirty="0" smtClean="0">
                <a:latin typeface="+mn-lt"/>
              </a:rPr>
              <a:t>Department</a:t>
            </a:r>
          </a:p>
          <a:p>
            <a:pPr marL="371475" lvl="1" indent="-371475">
              <a:buBlip>
                <a:blip r:embed="rId4"/>
              </a:buBlip>
            </a:pPr>
            <a:r>
              <a:rPr lang="en-US" sz="3200" dirty="0" smtClean="0">
                <a:latin typeface="+mn-lt"/>
              </a:rPr>
              <a:t>Building</a:t>
            </a:r>
          </a:p>
          <a:p>
            <a:pPr marL="371475" lvl="1" indent="-371475">
              <a:buBlip>
                <a:blip r:embed="rId4"/>
              </a:buBlip>
            </a:pPr>
            <a:r>
              <a:rPr lang="en-US" sz="3200" dirty="0" smtClean="0">
                <a:latin typeface="+mn-lt"/>
              </a:rPr>
              <a:t>OS</a:t>
            </a:r>
          </a:p>
        </p:txBody>
      </p:sp>
      <p:sp>
        <p:nvSpPr>
          <p:cNvPr id="220" name="Rectangle 219"/>
          <p:cNvSpPr/>
          <p:nvPr/>
        </p:nvSpPr>
        <p:spPr>
          <a:xfrm>
            <a:off x="14997110" y="31905648"/>
            <a:ext cx="14778039" cy="5459956"/>
          </a:xfrm>
          <a:prstGeom prst="rect">
            <a:avLst/>
          </a:prstGeom>
        </p:spPr>
        <p:txBody>
          <a:bodyPr wrap="square">
            <a:spAutoFit/>
          </a:bodyPr>
          <a:lstStyle/>
          <a:p>
            <a:pPr>
              <a:buNone/>
            </a:pPr>
            <a:r>
              <a:rPr lang="en-US" sz="4800" b="1" dirty="0" smtClean="0">
                <a:solidFill>
                  <a:srgbClr val="3861AA"/>
                </a:solidFill>
                <a:latin typeface="+mn-lt"/>
              </a:rPr>
              <a:t>Non-Windows Operating Systems</a:t>
            </a:r>
          </a:p>
          <a:p>
            <a:pPr algn="just">
              <a:buNone/>
            </a:pPr>
            <a:r>
              <a:rPr lang="en-US" sz="3200" dirty="0" smtClean="0">
                <a:latin typeface="+mn-lt"/>
              </a:rPr>
              <a:t>As CERN Alerter is based on RSS (Really Simple Syndication) as a transport protocol which makes the system easily accessible from other platforms. It is enough then to install any RSS reader (all recent web browsers can act as RSS reader including Firefox and Safari). In order to see all messages ever sent by the central services one should then subscribe to the following RSS feed:</a:t>
            </a:r>
          </a:p>
          <a:p>
            <a:pPr>
              <a:buNone/>
            </a:pPr>
            <a:r>
              <a:rPr lang="en-US" sz="3200" dirty="0" smtClean="0">
                <a:latin typeface="+mn-lt"/>
                <a:hlinkClick r:id="rId5"/>
              </a:rPr>
              <a:t>http://cern.ch/cernalerts/alerts.aspx</a:t>
            </a:r>
            <a:r>
              <a:rPr lang="en-US" sz="3200" dirty="0" smtClean="0">
                <a:latin typeface="+mn-lt"/>
              </a:rPr>
              <a:t/>
            </a:r>
            <a:br>
              <a:rPr lang="en-US" sz="3200" dirty="0" smtClean="0">
                <a:latin typeface="+mn-lt"/>
              </a:rPr>
            </a:br>
            <a:r>
              <a:rPr lang="en-US" sz="3200" dirty="0" smtClean="0">
                <a:latin typeface="+mn-lt"/>
              </a:rPr>
              <a:t>Optionally a user name and a computer name can be added to the URL in order to filter messages and see only those concerning specified user and computer:</a:t>
            </a:r>
            <a:br>
              <a:rPr lang="en-US" sz="3200" dirty="0" smtClean="0">
                <a:latin typeface="+mn-lt"/>
              </a:rPr>
            </a:br>
            <a:r>
              <a:rPr lang="en-US" sz="3200" dirty="0" smtClean="0">
                <a:latin typeface="+mn-lt"/>
                <a:hlinkClick r:id="rId6"/>
              </a:rPr>
              <a:t>http://cern.ch/cernalerts/alerts.aspx?login=MYLOGIN&amp;computername=MYCOMPUTER</a:t>
            </a:r>
            <a:r>
              <a:rPr lang="en-US" sz="3200" dirty="0" smtClean="0">
                <a:latin typeface="+mn-lt"/>
              </a:rPr>
              <a:t>.</a:t>
            </a:r>
            <a:endParaRPr lang="en-US" sz="3200" dirty="0">
              <a:latin typeface="+mn-lt"/>
            </a:endParaRPr>
          </a:p>
        </p:txBody>
      </p:sp>
      <p:sp>
        <p:nvSpPr>
          <p:cNvPr id="81" name="Text Box 4"/>
          <p:cNvSpPr txBox="1">
            <a:spLocks noChangeArrowheads="1"/>
          </p:cNvSpPr>
          <p:nvPr/>
        </p:nvSpPr>
        <p:spPr bwMode="auto">
          <a:xfrm>
            <a:off x="4567163" y="758676"/>
            <a:ext cx="24931862" cy="3956400"/>
          </a:xfrm>
          <a:prstGeom prst="rect">
            <a:avLst/>
          </a:prstGeom>
          <a:gradFill flip="none" rotWithShape="1">
            <a:gsLst>
              <a:gs pos="50000">
                <a:srgbClr val="3861AA"/>
              </a:gs>
              <a:gs pos="50000">
                <a:schemeClr val="accent1">
                  <a:tint val="44500"/>
                  <a:satMod val="160000"/>
                </a:schemeClr>
              </a:gs>
              <a:gs pos="100000">
                <a:schemeClr val="accent1">
                  <a:tint val="23500"/>
                  <a:satMod val="160000"/>
                </a:schemeClr>
              </a:gs>
            </a:gsLst>
            <a:lin ang="4980000" scaled="0"/>
            <a:tileRect/>
          </a:gradFill>
          <a:ln w="9525">
            <a:noFill/>
            <a:miter lim="800000"/>
            <a:headEnd/>
            <a:tailEnd/>
          </a:ln>
          <a:effectLst>
            <a:outerShdw blurRad="50800" dist="393700" dir="2700000" algn="tl" rotWithShape="0">
              <a:srgbClr val="3861AA">
                <a:alpha val="35000"/>
              </a:srgbClr>
            </a:outerShdw>
          </a:effectLst>
        </p:spPr>
        <p:txBody>
          <a:bodyPr wrap="square">
            <a:spAutoFit/>
          </a:bodyPr>
          <a:lstStyle/>
          <a:p>
            <a:pPr marL="628650" defTabSz="4156075">
              <a:spcBef>
                <a:spcPts val="1800"/>
              </a:spcBef>
              <a:buNone/>
            </a:pPr>
            <a:r>
              <a:rPr lang="en-US" sz="11500" b="1" dirty="0">
                <a:solidFill>
                  <a:srgbClr val="FFFFFF"/>
                </a:solidFill>
                <a:effectLst>
                  <a:outerShdw blurRad="38100" dist="38100" dir="2700000" algn="tl">
                    <a:srgbClr val="000000">
                      <a:alpha val="43137"/>
                    </a:srgbClr>
                  </a:outerShdw>
                </a:effectLst>
                <a:latin typeface="Cambria" pitchFamily="18" charset="0"/>
              </a:rPr>
              <a:t>RSS based CERN </a:t>
            </a:r>
            <a:r>
              <a:rPr lang="en-US" sz="11500" b="1" dirty="0" smtClean="0">
                <a:solidFill>
                  <a:srgbClr val="FFFFFF"/>
                </a:solidFill>
                <a:effectLst>
                  <a:outerShdw blurRad="38100" dist="38100" dir="2700000" algn="tl">
                    <a:srgbClr val="000000">
                      <a:alpha val="43137"/>
                    </a:srgbClr>
                  </a:outerShdw>
                </a:effectLst>
                <a:latin typeface="Cambria" pitchFamily="18" charset="0"/>
              </a:rPr>
              <a:t>Alerter</a:t>
            </a:r>
            <a:br>
              <a:rPr lang="en-US" sz="11500" b="1" dirty="0" smtClean="0">
                <a:solidFill>
                  <a:srgbClr val="FFFFFF"/>
                </a:solidFill>
                <a:effectLst>
                  <a:outerShdw blurRad="38100" dist="38100" dir="2700000" algn="tl">
                    <a:srgbClr val="000000">
                      <a:alpha val="43137"/>
                    </a:srgbClr>
                  </a:outerShdw>
                </a:effectLst>
                <a:latin typeface="Cambria" pitchFamily="18" charset="0"/>
              </a:rPr>
            </a:br>
            <a:r>
              <a:rPr lang="en-US" sz="6600" b="1" dirty="0" smtClean="0">
                <a:solidFill>
                  <a:srgbClr val="FFFFFF"/>
                </a:solidFill>
                <a:effectLst>
                  <a:outerShdw blurRad="38100" dist="38100" dir="2700000" algn="tl">
                    <a:srgbClr val="000000">
                      <a:alpha val="43137"/>
                    </a:srgbClr>
                  </a:outerShdw>
                </a:effectLst>
                <a:latin typeface="Cambria" pitchFamily="18" charset="0"/>
              </a:rPr>
              <a:t>Information broadcast to all CERN Offices</a:t>
            </a:r>
            <a:r>
              <a:rPr lang="pl-PL" sz="6600" b="1" dirty="0">
                <a:solidFill>
                  <a:srgbClr val="FFFFFF"/>
                </a:solidFill>
                <a:effectLst>
                  <a:outerShdw blurRad="38100" dist="38100" dir="2700000" algn="tl">
                    <a:srgbClr val="000000">
                      <a:alpha val="43137"/>
                    </a:srgbClr>
                  </a:outerShdw>
                </a:effectLst>
                <a:latin typeface="Cambria" pitchFamily="18" charset="0"/>
              </a:rPr>
              <a:t/>
            </a:r>
            <a:br>
              <a:rPr lang="pl-PL" sz="6600" b="1" dirty="0">
                <a:solidFill>
                  <a:srgbClr val="FFFFFF"/>
                </a:solidFill>
                <a:effectLst>
                  <a:outerShdw blurRad="38100" dist="38100" dir="2700000" algn="tl">
                    <a:srgbClr val="000000">
                      <a:alpha val="43137"/>
                    </a:srgbClr>
                  </a:outerShdw>
                </a:effectLst>
                <a:latin typeface="Cambria" pitchFamily="18" charset="0"/>
              </a:rPr>
            </a:br>
            <a:r>
              <a:rPr lang="en-US" sz="3600" b="1" dirty="0" smtClean="0">
                <a:solidFill>
                  <a:srgbClr val="FFFFFF"/>
                </a:solidFill>
                <a:effectLst>
                  <a:outerShdw blurRad="38100" dist="38100" dir="2700000" algn="tl">
                    <a:srgbClr val="000000">
                      <a:alpha val="43137"/>
                    </a:srgbClr>
                  </a:outerShdw>
                </a:effectLst>
                <a:latin typeface="Cambria" pitchFamily="18" charset="0"/>
              </a:rPr>
              <a:t>Rafal Otto, Emmanuel Ormancey</a:t>
            </a:r>
            <a:r>
              <a:rPr lang="pl-PL" sz="3600" b="1" dirty="0" smtClean="0">
                <a:solidFill>
                  <a:srgbClr val="FFFFFF"/>
                </a:solidFill>
                <a:effectLst>
                  <a:outerShdw blurRad="38100" dist="38100" dir="2700000" algn="tl">
                    <a:srgbClr val="000000">
                      <a:alpha val="43137"/>
                    </a:srgbClr>
                  </a:outerShdw>
                </a:effectLst>
                <a:latin typeface="Cambria" pitchFamily="18" charset="0"/>
              </a:rPr>
              <a:t>, </a:t>
            </a:r>
            <a:r>
              <a:rPr lang="pl-PL" sz="3600" b="1" dirty="0">
                <a:solidFill>
                  <a:srgbClr val="FFFFFF"/>
                </a:solidFill>
                <a:effectLst>
                  <a:outerShdw blurRad="38100" dist="38100" dir="2700000" algn="tl">
                    <a:srgbClr val="000000">
                      <a:alpha val="43137"/>
                    </a:srgbClr>
                  </a:outerShdw>
                </a:effectLst>
                <a:latin typeface="Cambria" pitchFamily="18" charset="0"/>
              </a:rPr>
              <a:t>CERN IT Department </a:t>
            </a:r>
            <a:r>
              <a:rPr lang="en-US" sz="5400" b="1" dirty="0" smtClean="0">
                <a:solidFill>
                  <a:srgbClr val="FFFFFF"/>
                </a:solidFill>
                <a:effectLst>
                  <a:outerShdw blurRad="38100" dist="38100" dir="2700000" algn="tl">
                    <a:srgbClr val="000000">
                      <a:alpha val="43137"/>
                    </a:srgbClr>
                  </a:outerShdw>
                </a:effectLst>
                <a:latin typeface="Cambria" pitchFamily="18" charset="0"/>
              </a:rPr>
              <a:t/>
            </a:r>
            <a:br>
              <a:rPr lang="en-US" sz="5400" b="1" dirty="0" smtClean="0">
                <a:solidFill>
                  <a:srgbClr val="FFFFFF"/>
                </a:solidFill>
                <a:effectLst>
                  <a:outerShdw blurRad="38100" dist="38100" dir="2700000" algn="tl">
                    <a:srgbClr val="000000">
                      <a:alpha val="43137"/>
                    </a:srgbClr>
                  </a:outerShdw>
                </a:effectLst>
                <a:latin typeface="Cambria" pitchFamily="18" charset="0"/>
              </a:rPr>
            </a:br>
            <a:r>
              <a:rPr lang="pl-PL" sz="2400" b="1" dirty="0" smtClean="0">
                <a:solidFill>
                  <a:srgbClr val="FFFFFF"/>
                </a:solidFill>
                <a:effectLst>
                  <a:outerShdw blurRad="38100" dist="38100" dir="2700000" algn="tl">
                    <a:srgbClr val="000000">
                      <a:alpha val="43137"/>
                    </a:srgbClr>
                  </a:outerShdw>
                </a:effectLst>
                <a:latin typeface="Cambria" pitchFamily="18" charset="0"/>
              </a:rPr>
              <a:t>email</a:t>
            </a:r>
            <a:r>
              <a:rPr lang="pl-PL" sz="2400" b="1" dirty="0">
                <a:solidFill>
                  <a:srgbClr val="FFFFFF"/>
                </a:solidFill>
                <a:effectLst>
                  <a:outerShdw blurRad="38100" dist="38100" dir="2700000" algn="tl">
                    <a:srgbClr val="000000">
                      <a:alpha val="43137"/>
                    </a:srgbClr>
                  </a:outerShdw>
                </a:effectLst>
                <a:latin typeface="Cambria" pitchFamily="18" charset="0"/>
              </a:rPr>
              <a:t>: </a:t>
            </a:r>
            <a:r>
              <a:rPr lang="en-US" sz="2400" b="1" dirty="0" err="1" smtClean="0">
                <a:solidFill>
                  <a:schemeClr val="bg1"/>
                </a:solidFill>
                <a:effectLst>
                  <a:outerShdw blurRad="38100" dist="38100" dir="2700000" algn="tl">
                    <a:srgbClr val="000000">
                      <a:alpha val="43137"/>
                    </a:srgbClr>
                  </a:outerShdw>
                </a:effectLst>
                <a:latin typeface="Cambria" pitchFamily="18" charset="0"/>
              </a:rPr>
              <a:t>Rafal.Otto</a:t>
            </a:r>
            <a:r>
              <a:rPr lang="pl-PL" sz="2400" b="1" dirty="0" smtClean="0">
                <a:solidFill>
                  <a:schemeClr val="bg1"/>
                </a:solidFill>
                <a:effectLst>
                  <a:outerShdw blurRad="38100" dist="38100" dir="2700000" algn="tl">
                    <a:srgbClr val="000000">
                      <a:alpha val="43137"/>
                    </a:srgbClr>
                  </a:outerShdw>
                </a:effectLst>
                <a:latin typeface="Cambria" pitchFamily="18" charset="0"/>
              </a:rPr>
              <a:t>@</a:t>
            </a:r>
            <a:r>
              <a:rPr lang="pl-PL" sz="2400" b="1" dirty="0" err="1" smtClean="0">
                <a:solidFill>
                  <a:schemeClr val="bg1"/>
                </a:solidFill>
                <a:effectLst>
                  <a:outerShdw blurRad="38100" dist="38100" dir="2700000" algn="tl">
                    <a:srgbClr val="000000">
                      <a:alpha val="43137"/>
                    </a:srgbClr>
                  </a:outerShdw>
                </a:effectLst>
                <a:latin typeface="Cambria" pitchFamily="18" charset="0"/>
              </a:rPr>
              <a:t>cern.ch</a:t>
            </a:r>
            <a:r>
              <a:rPr lang="en-US" sz="2400" b="1" dirty="0" smtClean="0">
                <a:solidFill>
                  <a:schemeClr val="bg1"/>
                </a:solidFill>
                <a:effectLst>
                  <a:outerShdw blurRad="38100" dist="38100" dir="2700000" algn="tl">
                    <a:srgbClr val="000000">
                      <a:alpha val="43137"/>
                    </a:srgbClr>
                  </a:outerShdw>
                </a:effectLst>
                <a:latin typeface="Cambria" pitchFamily="18" charset="0"/>
              </a:rPr>
              <a:t>,</a:t>
            </a:r>
            <a:r>
              <a:rPr lang="en-US" sz="2400" b="1" dirty="0" smtClean="0">
                <a:solidFill>
                  <a:srgbClr val="FFFFFF"/>
                </a:solidFill>
                <a:effectLst>
                  <a:outerShdw blurRad="38100" dist="38100" dir="2700000" algn="tl">
                    <a:srgbClr val="000000">
                      <a:alpha val="43137"/>
                    </a:srgbClr>
                  </a:outerShdw>
                </a:effectLst>
                <a:latin typeface="Cambria" pitchFamily="18" charset="0"/>
              </a:rPr>
              <a:t> Emmanuel.Ormancey@cern.ch </a:t>
            </a:r>
            <a:endParaRPr lang="en-US" sz="2400" b="1" dirty="0">
              <a:solidFill>
                <a:srgbClr val="FFFFFF"/>
              </a:solidFill>
              <a:effectLst>
                <a:outerShdw blurRad="38100" dist="38100" dir="2700000" algn="tl">
                  <a:srgbClr val="000000">
                    <a:alpha val="43137"/>
                  </a:srgbClr>
                </a:outerShdw>
              </a:effectLst>
              <a:latin typeface="Cambria" pitchFamily="18" charset="0"/>
            </a:endParaRPr>
          </a:p>
        </p:txBody>
      </p:sp>
      <p:sp>
        <p:nvSpPr>
          <p:cNvPr id="83" name="Text Box 15"/>
          <p:cNvSpPr txBox="1">
            <a:spLocks noChangeArrowheads="1"/>
          </p:cNvSpPr>
          <p:nvPr/>
        </p:nvSpPr>
        <p:spPr bwMode="auto">
          <a:xfrm>
            <a:off x="20426399" y="1044432"/>
            <a:ext cx="9001188" cy="2099036"/>
          </a:xfrm>
          <a:prstGeom prst="rect">
            <a:avLst/>
          </a:prstGeom>
          <a:noFill/>
          <a:ln w="9525">
            <a:noFill/>
            <a:miter lim="800000"/>
            <a:headEnd/>
            <a:tailEnd/>
          </a:ln>
          <a:effectLst/>
        </p:spPr>
        <p:txBody>
          <a:bodyPr wrap="square">
            <a:spAutoFit/>
          </a:bodyPr>
          <a:lstStyle/>
          <a:p>
            <a:pPr algn="r" defTabSz="4156075">
              <a:buNone/>
            </a:pPr>
            <a:r>
              <a:rPr lang="en-US" sz="4400" b="1" dirty="0" smtClean="0">
                <a:solidFill>
                  <a:schemeClr val="bg1"/>
                </a:solidFill>
                <a:effectLst>
                  <a:outerShdw blurRad="38100" dist="38100" dir="2700000" algn="tl">
                    <a:srgbClr val="000000">
                      <a:alpha val="43137"/>
                    </a:srgbClr>
                  </a:outerShdw>
                </a:effectLst>
                <a:latin typeface="Cambria" pitchFamily="18" charset="0"/>
              </a:rPr>
              <a:t>CHEP 2007</a:t>
            </a:r>
          </a:p>
          <a:p>
            <a:pPr algn="r" defTabSz="4156075">
              <a:buNone/>
            </a:pPr>
            <a:r>
              <a:rPr lang="pl-PL" sz="2400" b="1" dirty="0" smtClean="0">
                <a:solidFill>
                  <a:schemeClr val="bg1"/>
                </a:solidFill>
                <a:effectLst>
                  <a:outerShdw blurRad="38100" dist="38100" dir="2700000" algn="tl">
                    <a:srgbClr val="000000">
                      <a:alpha val="43137"/>
                    </a:srgbClr>
                  </a:outerShdw>
                </a:effectLst>
                <a:latin typeface="Cambria" pitchFamily="18" charset="0"/>
              </a:rPr>
              <a:t>International </a:t>
            </a:r>
            <a:r>
              <a:rPr lang="pl-PL" sz="2400" b="1" dirty="0" err="1">
                <a:solidFill>
                  <a:schemeClr val="bg1"/>
                </a:solidFill>
                <a:effectLst>
                  <a:outerShdw blurRad="38100" dist="38100" dir="2700000" algn="tl">
                    <a:srgbClr val="000000">
                      <a:alpha val="43137"/>
                    </a:srgbClr>
                  </a:outerShdw>
                </a:effectLst>
                <a:latin typeface="Cambria" pitchFamily="18" charset="0"/>
              </a:rPr>
              <a:t>Conference</a:t>
            </a:r>
            <a:r>
              <a:rPr lang="pl-PL" sz="2400" b="1" dirty="0">
                <a:solidFill>
                  <a:schemeClr val="bg1"/>
                </a:solidFill>
                <a:effectLst>
                  <a:outerShdw blurRad="38100" dist="38100" dir="2700000" algn="tl">
                    <a:srgbClr val="000000">
                      <a:alpha val="43137"/>
                    </a:srgbClr>
                  </a:outerShdw>
                </a:effectLst>
                <a:latin typeface="Cambria" pitchFamily="18" charset="0"/>
              </a:rPr>
              <a:t> on </a:t>
            </a:r>
            <a:r>
              <a:rPr lang="pl-PL" sz="2400" b="1" dirty="0" err="1">
                <a:solidFill>
                  <a:schemeClr val="bg1"/>
                </a:solidFill>
                <a:effectLst>
                  <a:outerShdw blurRad="38100" dist="38100" dir="2700000" algn="tl">
                    <a:srgbClr val="000000">
                      <a:alpha val="43137"/>
                    </a:srgbClr>
                  </a:outerShdw>
                </a:effectLst>
                <a:latin typeface="Cambria" pitchFamily="18" charset="0"/>
              </a:rPr>
              <a:t>Computing</a:t>
            </a:r>
            <a:r>
              <a:rPr lang="pl-PL" sz="2400" b="1" dirty="0">
                <a:solidFill>
                  <a:schemeClr val="bg1"/>
                </a:solidFill>
                <a:effectLst>
                  <a:outerShdw blurRad="38100" dist="38100" dir="2700000" algn="tl">
                    <a:srgbClr val="000000">
                      <a:alpha val="43137"/>
                    </a:srgbClr>
                  </a:outerShdw>
                </a:effectLst>
                <a:latin typeface="Cambria" pitchFamily="18" charset="0"/>
              </a:rPr>
              <a:t/>
            </a:r>
            <a:br>
              <a:rPr lang="pl-PL" sz="2400" b="1" dirty="0">
                <a:solidFill>
                  <a:schemeClr val="bg1"/>
                </a:solidFill>
                <a:effectLst>
                  <a:outerShdw blurRad="38100" dist="38100" dir="2700000" algn="tl">
                    <a:srgbClr val="000000">
                      <a:alpha val="43137"/>
                    </a:srgbClr>
                  </a:outerShdw>
                </a:effectLst>
                <a:latin typeface="Cambria" pitchFamily="18" charset="0"/>
              </a:rPr>
            </a:br>
            <a:r>
              <a:rPr lang="pl-PL" sz="2400" b="1" dirty="0" err="1">
                <a:solidFill>
                  <a:schemeClr val="bg1"/>
                </a:solidFill>
                <a:effectLst>
                  <a:outerShdw blurRad="38100" dist="38100" dir="2700000" algn="tl">
                    <a:srgbClr val="000000">
                      <a:alpha val="43137"/>
                    </a:srgbClr>
                  </a:outerShdw>
                </a:effectLst>
                <a:latin typeface="Cambria" pitchFamily="18" charset="0"/>
              </a:rPr>
              <a:t>in</a:t>
            </a:r>
            <a:r>
              <a:rPr lang="pl-PL" sz="2400" b="1" dirty="0">
                <a:solidFill>
                  <a:schemeClr val="bg1"/>
                </a:solidFill>
                <a:effectLst>
                  <a:outerShdw blurRad="38100" dist="38100" dir="2700000" algn="tl">
                    <a:srgbClr val="000000">
                      <a:alpha val="43137"/>
                    </a:srgbClr>
                  </a:outerShdw>
                </a:effectLst>
                <a:latin typeface="Cambria" pitchFamily="18" charset="0"/>
              </a:rPr>
              <a:t> High Energy and </a:t>
            </a:r>
            <a:r>
              <a:rPr lang="pl-PL" sz="2400" b="1" dirty="0" err="1">
                <a:solidFill>
                  <a:schemeClr val="bg1"/>
                </a:solidFill>
                <a:effectLst>
                  <a:outerShdw blurRad="38100" dist="38100" dir="2700000" algn="tl">
                    <a:srgbClr val="000000">
                      <a:alpha val="43137"/>
                    </a:srgbClr>
                  </a:outerShdw>
                </a:effectLst>
                <a:latin typeface="Cambria" pitchFamily="18" charset="0"/>
              </a:rPr>
              <a:t>Nuclear</a:t>
            </a:r>
            <a:r>
              <a:rPr lang="pl-PL" sz="2400" b="1" dirty="0">
                <a:solidFill>
                  <a:schemeClr val="bg1"/>
                </a:solidFill>
                <a:effectLst>
                  <a:outerShdw blurRad="38100" dist="38100" dir="2700000" algn="tl">
                    <a:srgbClr val="000000">
                      <a:alpha val="43137"/>
                    </a:srgbClr>
                  </a:outerShdw>
                </a:effectLst>
                <a:latin typeface="Cambria" pitchFamily="18" charset="0"/>
              </a:rPr>
              <a:t> </a:t>
            </a:r>
            <a:r>
              <a:rPr lang="pl-PL" sz="2400" b="1" dirty="0" err="1">
                <a:solidFill>
                  <a:schemeClr val="bg1"/>
                </a:solidFill>
                <a:effectLst>
                  <a:outerShdw blurRad="38100" dist="38100" dir="2700000" algn="tl">
                    <a:srgbClr val="000000">
                      <a:alpha val="43137"/>
                    </a:srgbClr>
                  </a:outerShdw>
                </a:effectLst>
                <a:latin typeface="Cambria" pitchFamily="18" charset="0"/>
              </a:rPr>
              <a:t>Physics</a:t>
            </a:r>
            <a:endParaRPr lang="pl-PL" sz="2400" b="1" dirty="0">
              <a:solidFill>
                <a:schemeClr val="bg1"/>
              </a:solidFill>
              <a:effectLst>
                <a:outerShdw blurRad="38100" dist="38100" dir="2700000" algn="tl">
                  <a:srgbClr val="000000">
                    <a:alpha val="43137"/>
                  </a:srgbClr>
                </a:outerShdw>
              </a:effectLst>
              <a:latin typeface="Cambria" pitchFamily="18" charset="0"/>
            </a:endParaRPr>
          </a:p>
          <a:p>
            <a:pPr algn="r" defTabSz="4156075">
              <a:lnSpc>
                <a:spcPct val="120000"/>
              </a:lnSpc>
              <a:buNone/>
            </a:pPr>
            <a:r>
              <a:rPr lang="pl-PL" sz="2400" b="1" dirty="0">
                <a:solidFill>
                  <a:schemeClr val="bg1"/>
                </a:solidFill>
                <a:effectLst>
                  <a:outerShdw blurRad="38100" dist="38100" dir="2700000" algn="tl">
                    <a:srgbClr val="000000">
                      <a:alpha val="43137"/>
                    </a:srgbClr>
                  </a:outerShdw>
                </a:effectLst>
                <a:latin typeface="Cambria" pitchFamily="18" charset="0"/>
              </a:rPr>
              <a:t>2-7 Sept </a:t>
            </a:r>
            <a:r>
              <a:rPr lang="pl-PL" sz="2400" b="1" dirty="0" smtClean="0">
                <a:solidFill>
                  <a:schemeClr val="bg1"/>
                </a:solidFill>
                <a:effectLst>
                  <a:outerShdw blurRad="38100" dist="38100" dir="2700000" algn="tl">
                    <a:srgbClr val="000000">
                      <a:alpha val="43137"/>
                    </a:srgbClr>
                  </a:outerShdw>
                </a:effectLst>
                <a:latin typeface="Cambria" pitchFamily="18" charset="0"/>
              </a:rPr>
              <a:t>2007</a:t>
            </a:r>
            <a:r>
              <a:rPr lang="en-US" sz="2400" b="1" dirty="0" smtClean="0">
                <a:solidFill>
                  <a:schemeClr val="bg1"/>
                </a:solidFill>
                <a:effectLst>
                  <a:outerShdw blurRad="38100" dist="38100" dir="2700000" algn="tl">
                    <a:srgbClr val="000000">
                      <a:alpha val="43137"/>
                    </a:srgbClr>
                  </a:outerShdw>
                </a:effectLst>
                <a:latin typeface="Cambria" pitchFamily="18" charset="0"/>
              </a:rPr>
              <a:t>,</a:t>
            </a:r>
            <a:r>
              <a:rPr lang="pl-PL" sz="2400" b="1" dirty="0" smtClean="0">
                <a:solidFill>
                  <a:schemeClr val="bg1"/>
                </a:solidFill>
                <a:effectLst>
                  <a:outerShdw blurRad="38100" dist="38100" dir="2700000" algn="tl">
                    <a:srgbClr val="000000">
                      <a:alpha val="43137"/>
                    </a:srgbClr>
                  </a:outerShdw>
                </a:effectLst>
                <a:latin typeface="Cambria" pitchFamily="18" charset="0"/>
              </a:rPr>
              <a:t> </a:t>
            </a:r>
            <a:r>
              <a:rPr lang="pl-PL" sz="2400" b="1" dirty="0">
                <a:solidFill>
                  <a:schemeClr val="bg1"/>
                </a:solidFill>
                <a:effectLst>
                  <a:outerShdw blurRad="38100" dist="38100" dir="2700000" algn="tl">
                    <a:srgbClr val="000000">
                      <a:alpha val="43137"/>
                    </a:srgbClr>
                  </a:outerShdw>
                </a:effectLst>
                <a:latin typeface="Cambria" pitchFamily="18" charset="0"/>
              </a:rPr>
              <a:t>Victoria BC Canada</a:t>
            </a:r>
            <a:endParaRPr lang="en-US" sz="2400" b="1" dirty="0">
              <a:solidFill>
                <a:schemeClr val="bg1"/>
              </a:solidFill>
              <a:effectLst>
                <a:outerShdw blurRad="38100" dist="38100" dir="2700000" algn="tl">
                  <a:srgbClr val="000000">
                    <a:alpha val="43137"/>
                  </a:srgbClr>
                </a:outerShdw>
              </a:effectLst>
              <a:latin typeface="Cambria" pitchFamily="18" charset="0"/>
            </a:endParaRPr>
          </a:p>
        </p:txBody>
      </p:sp>
      <p:sp>
        <p:nvSpPr>
          <p:cNvPr id="86" name="TextBox 85"/>
          <p:cNvSpPr txBox="1"/>
          <p:nvPr/>
        </p:nvSpPr>
        <p:spPr>
          <a:xfrm>
            <a:off x="709511" y="5330712"/>
            <a:ext cx="5214974" cy="5509200"/>
          </a:xfrm>
          <a:prstGeom prst="rect">
            <a:avLst/>
          </a:prstGeom>
          <a:noFill/>
        </p:spPr>
        <p:txBody>
          <a:bodyPr wrap="square" rtlCol="0">
            <a:spAutoFit/>
          </a:bodyPr>
          <a:lstStyle/>
          <a:p>
            <a:pPr algn="just">
              <a:buNone/>
            </a:pPr>
            <a:r>
              <a:rPr lang="en-US" sz="3200" dirty="0">
                <a:latin typeface="+mn-lt"/>
              </a:rPr>
              <a:t>The CERN Alerter is a system giving another way of </a:t>
            </a:r>
            <a:r>
              <a:rPr lang="en-US" sz="3200" dirty="0" smtClean="0">
                <a:latin typeface="+mn-lt"/>
              </a:rPr>
              <a:t> communication </a:t>
            </a:r>
            <a:r>
              <a:rPr lang="en-US" sz="3200" dirty="0">
                <a:latin typeface="+mn-lt"/>
              </a:rPr>
              <a:t>between corporate service managers and users community. It assures that the message has been delivered and displayed to each user who is currently onsite, sitting in front of </a:t>
            </a:r>
            <a:r>
              <a:rPr lang="en-US" sz="3200" dirty="0" smtClean="0">
                <a:latin typeface="+mn-lt"/>
              </a:rPr>
              <a:t>a </a:t>
            </a:r>
            <a:r>
              <a:rPr lang="en-US" sz="3200" dirty="0">
                <a:latin typeface="+mn-lt"/>
              </a:rPr>
              <a:t>Windows computer. It should be used in two cases</a:t>
            </a:r>
            <a:r>
              <a:rPr lang="en-US" sz="3200" dirty="0" smtClean="0">
                <a:latin typeface="+mn-lt"/>
              </a:rPr>
              <a:t>:</a:t>
            </a:r>
          </a:p>
        </p:txBody>
      </p:sp>
      <p:sp>
        <p:nvSpPr>
          <p:cNvPr id="87" name="TextBox 86"/>
          <p:cNvSpPr txBox="1"/>
          <p:nvPr/>
        </p:nvSpPr>
        <p:spPr>
          <a:xfrm>
            <a:off x="14997111" y="5187836"/>
            <a:ext cx="7429552" cy="7922169"/>
          </a:xfrm>
          <a:prstGeom prst="rect">
            <a:avLst/>
          </a:prstGeom>
          <a:noFill/>
        </p:spPr>
        <p:txBody>
          <a:bodyPr wrap="square" rtlCol="0">
            <a:spAutoFit/>
          </a:bodyPr>
          <a:lstStyle/>
          <a:p>
            <a:pPr algn="just">
              <a:buNone/>
            </a:pPr>
            <a:r>
              <a:rPr lang="en-US" sz="4800" b="1" dirty="0" smtClean="0">
                <a:solidFill>
                  <a:srgbClr val="3861AA"/>
                </a:solidFill>
                <a:latin typeface="+mn-lt"/>
              </a:rPr>
              <a:t>Message Scope</a:t>
            </a:r>
          </a:p>
          <a:p>
            <a:pPr algn="just">
              <a:buNone/>
            </a:pPr>
            <a:r>
              <a:rPr lang="en-US" sz="3200" dirty="0" smtClean="0">
                <a:latin typeface="+mn-lt"/>
              </a:rPr>
              <a:t>Any user logged on any Windows computer is automatically subscribed to the dedicated RSS feed. It means that there are as many different feeds as combinations of active users and computers. This is a task of the front-end application to generate those feeds out of the source SharePoint RSS feed.</a:t>
            </a:r>
          </a:p>
          <a:p>
            <a:pPr algn="just">
              <a:buNone/>
            </a:pPr>
            <a:r>
              <a:rPr lang="en-US" sz="3200" dirty="0" smtClean="0">
                <a:latin typeface="+mn-lt"/>
              </a:rPr>
              <a:t>Each message can be therefore targeted to a group of computers or users. It means that  </a:t>
            </a:r>
            <a:r>
              <a:rPr lang="en-US" sz="3200" smtClean="0">
                <a:latin typeface="+mn-lt"/>
              </a:rPr>
              <a:t>a message</a:t>
            </a:r>
            <a:r>
              <a:rPr lang="en-US" sz="3200" dirty="0" smtClean="0">
                <a:latin typeface="+mn-lt"/>
              </a:rPr>
              <a:t>, which is targeted to users from IT department will appear only in the feeds, which will have a login name of the IT user specified in the URL.</a:t>
            </a:r>
            <a:endParaRPr lang="en-US" sz="3200" dirty="0">
              <a:latin typeface="+mn-lt"/>
            </a:endParaRPr>
          </a:p>
        </p:txBody>
      </p:sp>
      <p:grpSp>
        <p:nvGrpSpPr>
          <p:cNvPr id="190" name="Group 189"/>
          <p:cNvGrpSpPr/>
          <p:nvPr/>
        </p:nvGrpSpPr>
        <p:grpSpPr>
          <a:xfrm>
            <a:off x="7418020" y="30548326"/>
            <a:ext cx="7138984" cy="4214842"/>
            <a:chOff x="23023490" y="26762112"/>
            <a:chExt cx="6078739" cy="3429024"/>
          </a:xfrm>
        </p:grpSpPr>
        <p:sp>
          <p:nvSpPr>
            <p:cNvPr id="189" name="Rectangle 188"/>
            <p:cNvSpPr/>
            <p:nvPr/>
          </p:nvSpPr>
          <p:spPr>
            <a:xfrm>
              <a:off x="23023490" y="26762112"/>
              <a:ext cx="6078739" cy="3429024"/>
            </a:xfrm>
            <a:prstGeom prst="rect">
              <a:avLst/>
            </a:prstGeom>
            <a:solidFill>
              <a:schemeClr val="bg1">
                <a:lumMod val="95000"/>
              </a:schemeClr>
            </a:solidFill>
            <a:ln>
              <a:solidFill>
                <a:srgbClr val="3861AA"/>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marL="1517650" indent="-1343025">
                <a:buNone/>
              </a:pPr>
              <a:r>
                <a:rPr lang="en-US" sz="2800" b="1" dirty="0" smtClean="0">
                  <a:solidFill>
                    <a:schemeClr val="tx1"/>
                  </a:solidFill>
                </a:rPr>
                <a:t>Figure 3. The example of the balloon notification</a:t>
              </a:r>
              <a:endParaRPr lang="en-US" sz="2800" b="1" dirty="0">
                <a:solidFill>
                  <a:schemeClr val="tx1"/>
                </a:solidFill>
              </a:endParaRPr>
            </a:p>
          </p:txBody>
        </p:sp>
        <p:pic>
          <p:nvPicPr>
            <p:cNvPr id="81440" name="Picture 544" descr="balloon"/>
            <p:cNvPicPr>
              <a:picLocks noChangeAspect="1" noChangeArrowheads="1"/>
            </p:cNvPicPr>
            <p:nvPr/>
          </p:nvPicPr>
          <p:blipFill>
            <a:blip r:embed="rId7"/>
            <a:srcRect/>
            <a:stretch>
              <a:fillRect/>
            </a:stretch>
          </p:blipFill>
          <p:spPr bwMode="auto">
            <a:xfrm>
              <a:off x="23262702" y="26994588"/>
              <a:ext cx="5557889" cy="1846093"/>
            </a:xfrm>
            <a:prstGeom prst="rect">
              <a:avLst/>
            </a:prstGeom>
            <a:ln>
              <a:noFill/>
            </a:ln>
            <a:effectLst>
              <a:outerShdw blurRad="292100" dist="139700" dir="2700000" algn="tl" rotWithShape="0">
                <a:srgbClr val="333333">
                  <a:alpha val="65000"/>
                </a:srgbClr>
              </a:outerShdw>
            </a:effectLst>
          </p:spPr>
        </p:pic>
      </p:grpSp>
      <p:grpSp>
        <p:nvGrpSpPr>
          <p:cNvPr id="180" name="Group 179"/>
          <p:cNvGrpSpPr/>
          <p:nvPr/>
        </p:nvGrpSpPr>
        <p:grpSpPr>
          <a:xfrm>
            <a:off x="7424683" y="35263234"/>
            <a:ext cx="7132321" cy="5143536"/>
            <a:chOff x="-11149197" y="20761320"/>
            <a:chExt cx="7232767" cy="5143536"/>
          </a:xfrm>
        </p:grpSpPr>
        <p:sp>
          <p:nvSpPr>
            <p:cNvPr id="88" name="Rectangle 87"/>
            <p:cNvSpPr/>
            <p:nvPr/>
          </p:nvSpPr>
          <p:spPr>
            <a:xfrm>
              <a:off x="-11149197" y="20761320"/>
              <a:ext cx="7232767" cy="5143536"/>
            </a:xfrm>
            <a:prstGeom prst="rect">
              <a:avLst/>
            </a:prstGeom>
            <a:solidFill>
              <a:schemeClr val="bg1">
                <a:lumMod val="95000"/>
              </a:schemeClr>
            </a:solidFill>
            <a:ln>
              <a:solidFill>
                <a:srgbClr val="3861AA"/>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marL="1524000" indent="-1333500">
                <a:buNone/>
              </a:pPr>
              <a:r>
                <a:rPr lang="en-US" sz="2800" b="1" dirty="0" smtClean="0">
                  <a:solidFill>
                    <a:schemeClr val="tx1"/>
                  </a:solidFill>
                </a:rPr>
                <a:t>Figure 4. Message behavior</a:t>
              </a:r>
              <a:endParaRPr lang="en-US" sz="2800" b="1" dirty="0">
                <a:solidFill>
                  <a:schemeClr val="tx1"/>
                </a:solidFill>
              </a:endParaRPr>
            </a:p>
          </p:txBody>
        </p:sp>
        <p:graphicFrame>
          <p:nvGraphicFramePr>
            <p:cNvPr id="81441" name="Object 545"/>
            <p:cNvGraphicFramePr>
              <a:graphicFrameLocks noChangeAspect="1"/>
            </p:cNvGraphicFramePr>
            <p:nvPr/>
          </p:nvGraphicFramePr>
          <p:xfrm>
            <a:off x="-11055932" y="20761323"/>
            <a:ext cx="7078823" cy="4636360"/>
          </p:xfrm>
          <a:graphic>
            <a:graphicData uri="http://schemas.openxmlformats.org/presentationml/2006/ole">
              <p:oleObj spid="_x0000_s81441" name="Visio" r:id="rId8" imgW="7600849" imgH="4654980" progId="Visio.Drawing.11">
                <p:embed/>
              </p:oleObj>
            </a:graphicData>
          </a:graphic>
        </p:graphicFrame>
      </p:grpSp>
      <p:sp>
        <p:nvSpPr>
          <p:cNvPr id="76" name="TextBox 75"/>
          <p:cNvSpPr txBox="1"/>
          <p:nvPr/>
        </p:nvSpPr>
        <p:spPr>
          <a:xfrm>
            <a:off x="22569539" y="14189025"/>
            <a:ext cx="7000924" cy="2406813"/>
          </a:xfrm>
          <a:prstGeom prst="rect">
            <a:avLst/>
          </a:prstGeom>
          <a:noFill/>
        </p:spPr>
        <p:txBody>
          <a:bodyPr wrap="square" rtlCol="0">
            <a:spAutoFit/>
          </a:bodyPr>
          <a:lstStyle/>
          <a:p>
            <a:pPr algn="just">
              <a:buNone/>
            </a:pPr>
            <a:r>
              <a:rPr lang="en-US" sz="4800" b="1" dirty="0" smtClean="0">
                <a:solidFill>
                  <a:srgbClr val="3861AA"/>
                </a:solidFill>
                <a:latin typeface="+mn-lt"/>
              </a:rPr>
              <a:t>Message Attributes</a:t>
            </a:r>
          </a:p>
          <a:p>
            <a:pPr algn="just">
              <a:buNone/>
            </a:pPr>
            <a:r>
              <a:rPr lang="en-US" sz="3200" dirty="0" smtClean="0">
                <a:latin typeface="+mn-lt"/>
              </a:rPr>
              <a:t>Each message has several attributes, which determine its content, behavior and scope:</a:t>
            </a:r>
          </a:p>
        </p:txBody>
      </p:sp>
      <p:sp>
        <p:nvSpPr>
          <p:cNvPr id="75" name="TextBox 74"/>
          <p:cNvSpPr txBox="1"/>
          <p:nvPr/>
        </p:nvSpPr>
        <p:spPr>
          <a:xfrm>
            <a:off x="14997111" y="26833550"/>
            <a:ext cx="14859104" cy="4967514"/>
          </a:xfrm>
          <a:prstGeom prst="rect">
            <a:avLst/>
          </a:prstGeom>
          <a:noFill/>
        </p:spPr>
        <p:txBody>
          <a:bodyPr wrap="square" rtlCol="0">
            <a:spAutoFit/>
          </a:bodyPr>
          <a:lstStyle/>
          <a:p>
            <a:pPr algn="just">
              <a:buNone/>
            </a:pPr>
            <a:r>
              <a:rPr lang="en-US" sz="4800" b="1" dirty="0" smtClean="0">
                <a:solidFill>
                  <a:srgbClr val="3861AA"/>
                </a:solidFill>
                <a:latin typeface="+mn-lt"/>
              </a:rPr>
              <a:t>Architecture Overview</a:t>
            </a:r>
          </a:p>
          <a:p>
            <a:pPr algn="just">
              <a:buNone/>
            </a:pPr>
            <a:r>
              <a:rPr lang="en-US" sz="3200" dirty="0" smtClean="0">
                <a:latin typeface="+mn-lt"/>
              </a:rPr>
              <a:t>The CERN Alerter is a solution taking advantage of standard and supported products. Any RSS reader could be used to receive messages, however we provide a Windows thin client application, which provides additional functionality like alert pop-up.</a:t>
            </a:r>
          </a:p>
          <a:p>
            <a:pPr algn="just">
              <a:buNone/>
            </a:pPr>
            <a:r>
              <a:rPr lang="en-US" sz="3200" dirty="0" smtClean="0">
                <a:latin typeface="+mn-lt"/>
              </a:rPr>
              <a:t>At the back-end the Microsoft SharePoint is used to provide the posting interface. Messages are then populated via the RSS to the front-end C# web application which provides filtering of messages. Filtered messages are then consumed by the Internet Explorer 7.0 </a:t>
            </a:r>
            <a:r>
              <a:rPr lang="en-US" sz="3200" smtClean="0">
                <a:latin typeface="+mn-lt"/>
              </a:rPr>
              <a:t>RSS store</a:t>
            </a:r>
            <a:r>
              <a:rPr lang="en-US" sz="3200" dirty="0" smtClean="0">
                <a:latin typeface="+mn-lt"/>
              </a:rPr>
              <a:t>. The CERN Alerter Windows client is only used to popup urgent messages on the screen and provide notification balloons.</a:t>
            </a:r>
          </a:p>
        </p:txBody>
      </p:sp>
      <p:sp>
        <p:nvSpPr>
          <p:cNvPr id="79" name="TextBox 78"/>
          <p:cNvSpPr txBox="1"/>
          <p:nvPr/>
        </p:nvSpPr>
        <p:spPr>
          <a:xfrm>
            <a:off x="709511" y="19546874"/>
            <a:ext cx="5727078" cy="4376583"/>
          </a:xfrm>
          <a:prstGeom prst="rect">
            <a:avLst/>
          </a:prstGeom>
          <a:noFill/>
        </p:spPr>
        <p:txBody>
          <a:bodyPr wrap="square" rtlCol="0">
            <a:spAutoFit/>
          </a:bodyPr>
          <a:lstStyle/>
          <a:p>
            <a:pPr algn="just">
              <a:buNone/>
            </a:pPr>
            <a:r>
              <a:rPr lang="en-US" sz="4800" b="1" dirty="0" smtClean="0">
                <a:solidFill>
                  <a:srgbClr val="3861AA"/>
                </a:solidFill>
                <a:latin typeface="+mn-lt"/>
              </a:rPr>
              <a:t>Message Behavior</a:t>
            </a:r>
          </a:p>
          <a:p>
            <a:pPr algn="just">
              <a:buNone/>
            </a:pPr>
            <a:r>
              <a:rPr lang="en-US" sz="3200" dirty="0" smtClean="0">
                <a:latin typeface="+mn-lt"/>
              </a:rPr>
              <a:t>CERN Alerter distinguishes 3 types of messages: alerts, important messages and information messages. Depending on the type, CERN Alerter behaves differently (see Figure 4). </a:t>
            </a:r>
          </a:p>
        </p:txBody>
      </p:sp>
      <p:grpSp>
        <p:nvGrpSpPr>
          <p:cNvPr id="91" name="Group 90"/>
          <p:cNvGrpSpPr/>
          <p:nvPr/>
        </p:nvGrpSpPr>
        <p:grpSpPr>
          <a:xfrm>
            <a:off x="6138799" y="5330709"/>
            <a:ext cx="8418203" cy="8143931"/>
            <a:chOff x="15954082" y="25190473"/>
            <a:chExt cx="5329572" cy="5472266"/>
          </a:xfrm>
        </p:grpSpPr>
        <p:sp>
          <p:nvSpPr>
            <p:cNvPr id="90" name="Rectangle 89"/>
            <p:cNvSpPr/>
            <p:nvPr/>
          </p:nvSpPr>
          <p:spPr>
            <a:xfrm>
              <a:off x="15954082" y="25190473"/>
              <a:ext cx="5329572" cy="5472266"/>
            </a:xfrm>
            <a:prstGeom prst="rect">
              <a:avLst/>
            </a:prstGeom>
            <a:solidFill>
              <a:schemeClr val="bg1">
                <a:lumMod val="95000"/>
              </a:schemeClr>
            </a:solidFill>
            <a:ln>
              <a:solidFill>
                <a:srgbClr val="3861AA"/>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marL="1611313" indent="-1436688">
                <a:buNone/>
              </a:pPr>
              <a:r>
                <a:rPr lang="en-US" sz="2800" b="1" dirty="0" smtClean="0">
                  <a:solidFill>
                    <a:schemeClr val="tx1"/>
                  </a:solidFill>
                </a:rPr>
                <a:t>Figure 1. 	The example of the popup window with an alert message </a:t>
              </a:r>
              <a:endParaRPr lang="en-US" sz="2800" b="1" dirty="0">
                <a:solidFill>
                  <a:schemeClr val="tx1"/>
                </a:solidFill>
              </a:endParaRPr>
            </a:p>
          </p:txBody>
        </p:sp>
        <p:pic>
          <p:nvPicPr>
            <p:cNvPr id="85" name="Picture 546" descr="\\cern.ch\dfs\Users\r\rotto\Documents\My Pictures\Alerter\alert.png"/>
            <p:cNvPicPr>
              <a:picLocks noChangeAspect="1" noChangeArrowheads="1"/>
            </p:cNvPicPr>
            <p:nvPr/>
          </p:nvPicPr>
          <p:blipFill>
            <a:blip r:embed="rId9"/>
            <a:stretch>
              <a:fillRect/>
            </a:stretch>
          </p:blipFill>
          <p:spPr bwMode="auto">
            <a:xfrm>
              <a:off x="16164224" y="25334482"/>
              <a:ext cx="4991017" cy="4656227"/>
            </a:xfrm>
            <a:prstGeom prst="rect">
              <a:avLst/>
            </a:prstGeom>
            <a:ln>
              <a:noFill/>
            </a:ln>
            <a:effectLst>
              <a:outerShdw blurRad="292100" dist="139700" dir="2700000" algn="tl" rotWithShape="0">
                <a:srgbClr val="333333">
                  <a:alpha val="65000"/>
                </a:srgbClr>
              </a:outerShdw>
            </a:effectLst>
          </p:spPr>
        </p:pic>
      </p:grpSp>
      <p:sp>
        <p:nvSpPr>
          <p:cNvPr id="93" name="TextBox 92"/>
          <p:cNvSpPr txBox="1"/>
          <p:nvPr/>
        </p:nvSpPr>
        <p:spPr>
          <a:xfrm>
            <a:off x="22640977" y="22261518"/>
            <a:ext cx="7143800" cy="4031873"/>
          </a:xfrm>
          <a:prstGeom prst="rect">
            <a:avLst/>
          </a:prstGeom>
          <a:noFill/>
        </p:spPr>
        <p:txBody>
          <a:bodyPr wrap="square" rtlCol="0">
            <a:spAutoFit/>
          </a:bodyPr>
          <a:lstStyle/>
          <a:p>
            <a:pPr algn="just">
              <a:buNone/>
            </a:pPr>
            <a:r>
              <a:rPr lang="en-US" sz="3200" dirty="0" smtClean="0">
                <a:latin typeface="+mn-lt"/>
              </a:rPr>
              <a:t>Almost </a:t>
            </a:r>
            <a:r>
              <a:rPr lang="en-US" sz="3200" dirty="0" smtClean="0">
                <a:latin typeface="+mn-lt"/>
              </a:rPr>
              <a:t>al</a:t>
            </a:r>
            <a:r>
              <a:rPr lang="en-US" sz="3200" dirty="0" smtClean="0">
                <a:latin typeface="+mn-lt"/>
              </a:rPr>
              <a:t>l </a:t>
            </a:r>
            <a:r>
              <a:rPr lang="en-US" sz="3200" dirty="0" smtClean="0">
                <a:latin typeface="+mn-lt"/>
              </a:rPr>
              <a:t>attributes determining the content </a:t>
            </a:r>
            <a:r>
              <a:rPr lang="en-US" sz="3200" dirty="0" smtClean="0">
                <a:latin typeface="+mn-lt"/>
              </a:rPr>
              <a:t>of </a:t>
            </a:r>
            <a:r>
              <a:rPr lang="en-US" sz="3200" dirty="0" smtClean="0">
                <a:latin typeface="+mn-lt"/>
              </a:rPr>
              <a:t>the message are standard RSS </a:t>
            </a:r>
            <a:r>
              <a:rPr lang="en-US" sz="3200" smtClean="0">
                <a:latin typeface="+mn-lt"/>
              </a:rPr>
              <a:t>2.0 </a:t>
            </a:r>
            <a:r>
              <a:rPr lang="en-US" sz="3200" smtClean="0">
                <a:latin typeface="+mn-lt"/>
              </a:rPr>
              <a:t>attributes</a:t>
            </a:r>
            <a:r>
              <a:rPr lang="en-US" sz="3200" dirty="0" smtClean="0">
                <a:latin typeface="+mn-lt"/>
              </a:rPr>
              <a:t>. The others are additional but still compliant with RSS 2.0 specification, which actually allows to add custom elements to feed items. It as well means that any RSS reader could be used to read messages.</a:t>
            </a:r>
          </a:p>
        </p:txBody>
      </p:sp>
      <p:grpSp>
        <p:nvGrpSpPr>
          <p:cNvPr id="188" name="Group 187"/>
          <p:cNvGrpSpPr/>
          <p:nvPr/>
        </p:nvGrpSpPr>
        <p:grpSpPr>
          <a:xfrm>
            <a:off x="22789904" y="5330712"/>
            <a:ext cx="6643734" cy="8715436"/>
            <a:chOff x="15997243" y="33905912"/>
            <a:chExt cx="6643734" cy="8715436"/>
          </a:xfrm>
        </p:grpSpPr>
        <p:sp>
          <p:nvSpPr>
            <p:cNvPr id="185" name="Rectangle 184"/>
            <p:cNvSpPr/>
            <p:nvPr/>
          </p:nvSpPr>
          <p:spPr>
            <a:xfrm>
              <a:off x="15997243" y="33905912"/>
              <a:ext cx="6643734" cy="8715436"/>
            </a:xfrm>
            <a:prstGeom prst="rect">
              <a:avLst/>
            </a:prstGeom>
            <a:solidFill>
              <a:schemeClr val="bg1">
                <a:lumMod val="95000"/>
              </a:schemeClr>
            </a:solidFill>
            <a:ln>
              <a:solidFill>
                <a:srgbClr val="3861AA"/>
              </a:solid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marL="1619250" indent="-1447800">
                <a:buNone/>
              </a:pPr>
              <a:r>
                <a:rPr lang="en-US" sz="2800" b="1" dirty="0" smtClean="0">
                  <a:solidFill>
                    <a:schemeClr val="tx1"/>
                  </a:solidFill>
                </a:rPr>
                <a:t>Figure 5. 	Messages can be targeted using buildings, departments, operating system and other attributes.</a:t>
              </a:r>
              <a:endParaRPr lang="en-US" sz="2800" b="1" dirty="0">
                <a:solidFill>
                  <a:schemeClr val="tx1"/>
                </a:solidFill>
              </a:endParaRPr>
            </a:p>
          </p:txBody>
        </p:sp>
        <p:sp>
          <p:nvSpPr>
            <p:cNvPr id="95" name="Letter"/>
            <p:cNvSpPr>
              <a:spLocks noEditPoints="1" noChangeArrowheads="1"/>
            </p:cNvSpPr>
            <p:nvPr/>
          </p:nvSpPr>
          <p:spPr bwMode="auto">
            <a:xfrm>
              <a:off x="19283391" y="34120226"/>
              <a:ext cx="3214710" cy="1571636"/>
            </a:xfrm>
            <a:custGeom>
              <a:avLst/>
              <a:gdLst>
                <a:gd name="T0" fmla="*/ 0 w 21600"/>
                <a:gd name="T1" fmla="*/ 0 h 21600"/>
                <a:gd name="T2" fmla="*/ 10800 w 21600"/>
                <a:gd name="T3" fmla="*/ 0 h 21600"/>
                <a:gd name="T4" fmla="*/ 21600 w 21600"/>
                <a:gd name="T5" fmla="*/ 0 h 21600"/>
                <a:gd name="T6" fmla="*/ 21600 w 21600"/>
                <a:gd name="T7" fmla="*/ 10800 h 21600"/>
                <a:gd name="T8" fmla="*/ 21600 w 21600"/>
                <a:gd name="T9" fmla="*/ 21600 h 21600"/>
                <a:gd name="T10" fmla="*/ 10800 w 21600"/>
                <a:gd name="T11" fmla="*/ 21600 h 21600"/>
                <a:gd name="T12" fmla="*/ 0 w 21600"/>
                <a:gd name="T13" fmla="*/ 21600 h 21600"/>
                <a:gd name="T14" fmla="*/ 0 w 21600"/>
                <a:gd name="T15" fmla="*/ 10800 h 21600"/>
                <a:gd name="T16" fmla="*/ 5304 w 21600"/>
                <a:gd name="T17" fmla="*/ 9216 h 21600"/>
                <a:gd name="T18" fmla="*/ 17504 w 21600"/>
                <a:gd name="T19" fmla="*/ 1837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extrusionOk="0">
                  <a:moveTo>
                    <a:pt x="14" y="0"/>
                  </a:moveTo>
                  <a:lnTo>
                    <a:pt x="21600" y="0"/>
                  </a:lnTo>
                  <a:lnTo>
                    <a:pt x="21600" y="21628"/>
                  </a:lnTo>
                  <a:lnTo>
                    <a:pt x="14" y="21628"/>
                  </a:lnTo>
                  <a:lnTo>
                    <a:pt x="14" y="0"/>
                  </a:lnTo>
                  <a:close/>
                </a:path>
                <a:path w="21600" h="21600" extrusionOk="0">
                  <a:moveTo>
                    <a:pt x="18476" y="2035"/>
                  </a:moveTo>
                  <a:lnTo>
                    <a:pt x="20539" y="2035"/>
                  </a:lnTo>
                  <a:lnTo>
                    <a:pt x="20539" y="6559"/>
                  </a:lnTo>
                  <a:lnTo>
                    <a:pt x="18476" y="6559"/>
                  </a:lnTo>
                  <a:lnTo>
                    <a:pt x="18476" y="2035"/>
                  </a:lnTo>
                  <a:close/>
                </a:path>
                <a:path w="21600" h="21600" extrusionOk="0">
                  <a:moveTo>
                    <a:pt x="884" y="2092"/>
                  </a:moveTo>
                  <a:lnTo>
                    <a:pt x="7425" y="2092"/>
                  </a:lnTo>
                  <a:lnTo>
                    <a:pt x="7425" y="2770"/>
                  </a:lnTo>
                  <a:lnTo>
                    <a:pt x="884" y="2770"/>
                  </a:lnTo>
                  <a:lnTo>
                    <a:pt x="884" y="2092"/>
                  </a:lnTo>
                  <a:close/>
                </a:path>
                <a:path w="21600" h="21600" extrusionOk="0">
                  <a:moveTo>
                    <a:pt x="884" y="3109"/>
                  </a:moveTo>
                  <a:lnTo>
                    <a:pt x="7425" y="3109"/>
                  </a:lnTo>
                  <a:lnTo>
                    <a:pt x="7425" y="3788"/>
                  </a:lnTo>
                  <a:lnTo>
                    <a:pt x="884" y="3788"/>
                  </a:lnTo>
                  <a:lnTo>
                    <a:pt x="884" y="3109"/>
                  </a:lnTo>
                  <a:close/>
                </a:path>
                <a:path w="21600" h="21600" extrusionOk="0">
                  <a:moveTo>
                    <a:pt x="884" y="4127"/>
                  </a:moveTo>
                  <a:lnTo>
                    <a:pt x="7425" y="4127"/>
                  </a:lnTo>
                  <a:lnTo>
                    <a:pt x="7425" y="4806"/>
                  </a:lnTo>
                  <a:lnTo>
                    <a:pt x="884" y="4806"/>
                  </a:lnTo>
                  <a:lnTo>
                    <a:pt x="884" y="4127"/>
                  </a:lnTo>
                  <a:close/>
                </a:path>
                <a:path w="21600" h="21600" extrusionOk="0">
                  <a:moveTo>
                    <a:pt x="5127" y="5145"/>
                  </a:moveTo>
                  <a:lnTo>
                    <a:pt x="7425" y="5145"/>
                  </a:lnTo>
                  <a:lnTo>
                    <a:pt x="7425" y="5824"/>
                  </a:lnTo>
                  <a:lnTo>
                    <a:pt x="5127" y="5824"/>
                  </a:lnTo>
                  <a:lnTo>
                    <a:pt x="5127" y="5145"/>
                  </a:lnTo>
                  <a:close/>
                </a:path>
              </a:pathLst>
            </a:cu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p>
              <a:pPr>
                <a:buNone/>
              </a:pPr>
              <a:r>
                <a:rPr lang="en-US" sz="2000" b="1" dirty="0" smtClean="0">
                  <a:solidFill>
                    <a:schemeClr val="tx1"/>
                  </a:solidFill>
                  <a:effectLst>
                    <a:outerShdw blurRad="38100" dist="38100" dir="2700000" algn="tl">
                      <a:srgbClr val="000000">
                        <a:alpha val="43137"/>
                      </a:srgbClr>
                    </a:outerShdw>
                  </a:effectLst>
                </a:rPr>
                <a:t>Dept.:    IT</a:t>
              </a:r>
            </a:p>
            <a:p>
              <a:pPr>
                <a:buNone/>
              </a:pPr>
              <a:r>
                <a:rPr lang="en-US" sz="2000" b="1" dirty="0" smtClean="0">
                  <a:solidFill>
                    <a:schemeClr val="tx1"/>
                  </a:solidFill>
                  <a:effectLst>
                    <a:outerShdw blurRad="38100" dist="38100" dir="2700000" algn="tl">
                      <a:srgbClr val="000000">
                        <a:alpha val="43137"/>
                      </a:srgbClr>
                    </a:outerShdw>
                  </a:effectLst>
                </a:rPr>
                <a:t>Bld.:        4</a:t>
              </a:r>
              <a:endParaRPr lang="en-US" sz="2000" b="1" dirty="0">
                <a:solidFill>
                  <a:schemeClr val="tx1"/>
                </a:solidFill>
                <a:effectLst>
                  <a:outerShdw blurRad="38100" dist="38100" dir="2700000" algn="tl">
                    <a:srgbClr val="000000">
                      <a:alpha val="43137"/>
                    </a:srgbClr>
                  </a:outerShdw>
                </a:effectLst>
              </a:endParaRPr>
            </a:p>
          </p:txBody>
        </p:sp>
        <p:sp>
          <p:nvSpPr>
            <p:cNvPr id="103" name="L-Shape 102"/>
            <p:cNvSpPr/>
            <p:nvPr/>
          </p:nvSpPr>
          <p:spPr>
            <a:xfrm>
              <a:off x="16282995" y="37858804"/>
              <a:ext cx="4572000" cy="2819400"/>
            </a:xfrm>
            <a:prstGeom prst="corner">
              <a:avLst>
                <a:gd name="adj1" fmla="val 56967"/>
                <a:gd name="adj2" fmla="val 79797"/>
              </a:avLst>
            </a:prstGeom>
            <a:solidFill>
              <a:srgbClr val="FFC000">
                <a:alpha val="7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1" name="Group 110"/>
            <p:cNvGrpSpPr/>
            <p:nvPr/>
          </p:nvGrpSpPr>
          <p:grpSpPr>
            <a:xfrm>
              <a:off x="17883195" y="39535204"/>
              <a:ext cx="1047750" cy="910061"/>
              <a:chOff x="5181600" y="5105400"/>
              <a:chExt cx="1047750" cy="910061"/>
            </a:xfrm>
          </p:grpSpPr>
          <p:pic>
            <p:nvPicPr>
              <p:cNvPr id="115" name="Picture 3" descr="\\cern.ch\dfs\Users\r\rotto\My Pictures\Icons\computer-128x128.png"/>
              <p:cNvPicPr>
                <a:picLocks noChangeAspect="1" noChangeArrowheads="1"/>
              </p:cNvPicPr>
              <p:nvPr/>
            </p:nvPicPr>
            <p:blipFill>
              <a:blip r:embed="rId10"/>
              <a:srcRect/>
              <a:stretch>
                <a:fillRect/>
              </a:stretch>
            </p:blipFill>
            <p:spPr bwMode="auto">
              <a:xfrm>
                <a:off x="5181600" y="5105400"/>
                <a:ext cx="762000" cy="762000"/>
              </a:xfrm>
              <a:prstGeom prst="rect">
                <a:avLst/>
              </a:prstGeom>
              <a:noFill/>
            </p:spPr>
          </p:pic>
          <p:pic>
            <p:nvPicPr>
              <p:cNvPr id="118" name="Picture 4" descr="\\cern.ch\dfs\Users\r\rotto\My Pictures\Icons\user-256x256.png"/>
              <p:cNvPicPr>
                <a:picLocks noChangeAspect="1" noChangeArrowheads="1"/>
              </p:cNvPicPr>
              <p:nvPr/>
            </p:nvPicPr>
            <p:blipFill>
              <a:blip r:embed="rId11" cstate="print"/>
              <a:srcRect/>
              <a:stretch>
                <a:fillRect/>
              </a:stretch>
            </p:blipFill>
            <p:spPr bwMode="auto">
              <a:xfrm>
                <a:off x="5715000" y="5334000"/>
                <a:ext cx="514350" cy="514350"/>
              </a:xfrm>
              <a:prstGeom prst="rect">
                <a:avLst/>
              </a:prstGeom>
              <a:noFill/>
            </p:spPr>
          </p:pic>
          <p:pic>
            <p:nvPicPr>
              <p:cNvPr id="124" name="Picture 5" descr="\\cern.ch\dfs\Users\r\rotto\My Pictures\wv_home_nav_pearl.png"/>
              <p:cNvPicPr>
                <a:picLocks noChangeAspect="1" noChangeArrowheads="1"/>
              </p:cNvPicPr>
              <p:nvPr/>
            </p:nvPicPr>
            <p:blipFill>
              <a:blip r:embed="rId12" cstate="print"/>
              <a:srcRect/>
              <a:stretch>
                <a:fillRect/>
              </a:stretch>
            </p:blipFill>
            <p:spPr bwMode="auto">
              <a:xfrm>
                <a:off x="5181600" y="5638800"/>
                <a:ext cx="254883" cy="376661"/>
              </a:xfrm>
              <a:prstGeom prst="rect">
                <a:avLst/>
              </a:prstGeom>
              <a:noFill/>
            </p:spPr>
          </p:pic>
        </p:grpSp>
        <p:sp>
          <p:nvSpPr>
            <p:cNvPr id="125" name="TextBox 124"/>
            <p:cNvSpPr txBox="1"/>
            <p:nvPr/>
          </p:nvSpPr>
          <p:spPr>
            <a:xfrm>
              <a:off x="16282995" y="37858804"/>
              <a:ext cx="915635" cy="400110"/>
            </a:xfrm>
            <a:prstGeom prst="rect">
              <a:avLst/>
            </a:prstGeom>
            <a:noFill/>
          </p:spPr>
          <p:txBody>
            <a:bodyPr wrap="none" rtlCol="0">
              <a:spAutoFit/>
            </a:bodyPr>
            <a:lstStyle/>
            <a:p>
              <a:pPr>
                <a:buNone/>
              </a:pPr>
              <a:r>
                <a:rPr lang="en-US" sz="2000" b="1" dirty="0" smtClean="0">
                  <a:latin typeface="+mn-lt"/>
                </a:rPr>
                <a:t>Bld. 58</a:t>
              </a:r>
              <a:endParaRPr lang="en-US" sz="2000" b="1" dirty="0">
                <a:latin typeface="+mn-lt"/>
              </a:endParaRPr>
            </a:p>
          </p:txBody>
        </p:sp>
        <p:sp>
          <p:nvSpPr>
            <p:cNvPr id="128" name="L-Shape 127"/>
            <p:cNvSpPr/>
            <p:nvPr/>
          </p:nvSpPr>
          <p:spPr>
            <a:xfrm rot="10800000">
              <a:off x="16282995" y="36334804"/>
              <a:ext cx="4572000" cy="2667000"/>
            </a:xfrm>
            <a:prstGeom prst="corner">
              <a:avLst>
                <a:gd name="adj1" fmla="val 54644"/>
                <a:gd name="adj2" fmla="val 83572"/>
              </a:avLst>
            </a:prstGeom>
            <a:solidFill>
              <a:srgbClr val="FFC000">
                <a:alpha val="42000"/>
              </a:srgbClr>
            </a:solidFill>
            <a:ln>
              <a:solidFill>
                <a:srgbClr val="00B050"/>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cxnSp>
          <p:nvCxnSpPr>
            <p:cNvPr id="135" name="Straight Connector 134"/>
            <p:cNvCxnSpPr/>
            <p:nvPr/>
          </p:nvCxnSpPr>
          <p:spPr>
            <a:xfrm rot="16200000" flipH="1">
              <a:off x="16092496" y="38430303"/>
              <a:ext cx="4952999" cy="1"/>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82995" y="36334804"/>
              <a:ext cx="785793" cy="400110"/>
            </a:xfrm>
            <a:prstGeom prst="rect">
              <a:avLst/>
            </a:prstGeom>
            <a:noFill/>
          </p:spPr>
          <p:txBody>
            <a:bodyPr wrap="none" rtlCol="0">
              <a:spAutoFit/>
            </a:bodyPr>
            <a:lstStyle/>
            <a:p>
              <a:pPr>
                <a:buNone/>
              </a:pPr>
              <a:r>
                <a:rPr lang="en-US" sz="2000" b="1" dirty="0" smtClean="0">
                  <a:latin typeface="+mn-lt"/>
                </a:rPr>
                <a:t>Bld. 4</a:t>
              </a:r>
              <a:endParaRPr lang="en-US" sz="2000" b="1" dirty="0">
                <a:latin typeface="+mn-lt"/>
              </a:endParaRPr>
            </a:p>
          </p:txBody>
        </p:sp>
        <p:sp>
          <p:nvSpPr>
            <p:cNvPr id="145" name="TextBox 144"/>
            <p:cNvSpPr txBox="1"/>
            <p:nvPr/>
          </p:nvSpPr>
          <p:spPr>
            <a:xfrm>
              <a:off x="17959395" y="35877604"/>
              <a:ext cx="542136" cy="461665"/>
            </a:xfrm>
            <a:prstGeom prst="rect">
              <a:avLst/>
            </a:prstGeom>
            <a:noFill/>
          </p:spPr>
          <p:txBody>
            <a:bodyPr wrap="none" rtlCol="0">
              <a:spAutoFit/>
            </a:bodyPr>
            <a:lstStyle/>
            <a:p>
              <a:pPr>
                <a:buNone/>
              </a:pPr>
              <a:r>
                <a:rPr lang="en-US" sz="2400" b="1" dirty="0" smtClean="0">
                  <a:latin typeface="+mn-lt"/>
                </a:rPr>
                <a:t>PH</a:t>
              </a:r>
              <a:endParaRPr lang="en-US" sz="2400" b="1" dirty="0">
                <a:latin typeface="+mn-lt"/>
              </a:endParaRPr>
            </a:p>
          </p:txBody>
        </p:sp>
        <p:sp>
          <p:nvSpPr>
            <p:cNvPr id="146" name="TextBox 145"/>
            <p:cNvSpPr txBox="1"/>
            <p:nvPr/>
          </p:nvSpPr>
          <p:spPr>
            <a:xfrm>
              <a:off x="18721395" y="35877604"/>
              <a:ext cx="418704" cy="461665"/>
            </a:xfrm>
            <a:prstGeom prst="rect">
              <a:avLst/>
            </a:prstGeom>
            <a:noFill/>
          </p:spPr>
          <p:txBody>
            <a:bodyPr wrap="none" rtlCol="0">
              <a:spAutoFit/>
            </a:bodyPr>
            <a:lstStyle/>
            <a:p>
              <a:pPr>
                <a:buNone/>
              </a:pPr>
              <a:r>
                <a:rPr lang="en-US" sz="2400" b="1" dirty="0" smtClean="0">
                  <a:latin typeface="+mn-lt"/>
                </a:rPr>
                <a:t>IT</a:t>
              </a:r>
              <a:endParaRPr lang="en-US" sz="1600" b="1" dirty="0">
                <a:latin typeface="+mn-lt"/>
              </a:endParaRPr>
            </a:p>
          </p:txBody>
        </p:sp>
        <p:grpSp>
          <p:nvGrpSpPr>
            <p:cNvPr id="147" name="Group 146"/>
            <p:cNvGrpSpPr/>
            <p:nvPr/>
          </p:nvGrpSpPr>
          <p:grpSpPr>
            <a:xfrm>
              <a:off x="17121195" y="36715804"/>
              <a:ext cx="1047750" cy="910061"/>
              <a:chOff x="4038600" y="2590800"/>
              <a:chExt cx="1047750" cy="910061"/>
            </a:xfrm>
          </p:grpSpPr>
          <p:pic>
            <p:nvPicPr>
              <p:cNvPr id="148" name="Picture 3" descr="\\cern.ch\dfs\Users\r\rotto\My Pictures\Icons\computer-128x128.png"/>
              <p:cNvPicPr>
                <a:picLocks noChangeAspect="1" noChangeArrowheads="1"/>
              </p:cNvPicPr>
              <p:nvPr/>
            </p:nvPicPr>
            <p:blipFill>
              <a:blip r:embed="rId10"/>
              <a:srcRect/>
              <a:stretch>
                <a:fillRect/>
              </a:stretch>
            </p:blipFill>
            <p:spPr bwMode="auto">
              <a:xfrm>
                <a:off x="4038600" y="2590800"/>
                <a:ext cx="762000" cy="762000"/>
              </a:xfrm>
              <a:prstGeom prst="rect">
                <a:avLst/>
              </a:prstGeom>
              <a:noFill/>
            </p:spPr>
          </p:pic>
          <p:pic>
            <p:nvPicPr>
              <p:cNvPr id="149" name="Picture 4" descr="\\cern.ch\dfs\Users\r\rotto\My Pictures\Icons\user-256x256.png"/>
              <p:cNvPicPr>
                <a:picLocks noChangeAspect="1" noChangeArrowheads="1"/>
              </p:cNvPicPr>
              <p:nvPr/>
            </p:nvPicPr>
            <p:blipFill>
              <a:blip r:embed="rId11" cstate="print"/>
              <a:srcRect/>
              <a:stretch>
                <a:fillRect/>
              </a:stretch>
            </p:blipFill>
            <p:spPr bwMode="auto">
              <a:xfrm>
                <a:off x="4572000" y="2819400"/>
                <a:ext cx="514350" cy="514350"/>
              </a:xfrm>
              <a:prstGeom prst="rect">
                <a:avLst/>
              </a:prstGeom>
              <a:noFill/>
            </p:spPr>
          </p:pic>
          <p:pic>
            <p:nvPicPr>
              <p:cNvPr id="150" name="Picture 5" descr="\\cern.ch\dfs\Users\r\rotto\My Pictures\wv_home_nav_pearl.png"/>
              <p:cNvPicPr>
                <a:picLocks noChangeAspect="1" noChangeArrowheads="1"/>
              </p:cNvPicPr>
              <p:nvPr/>
            </p:nvPicPr>
            <p:blipFill>
              <a:blip r:embed="rId12" cstate="print"/>
              <a:srcRect/>
              <a:stretch>
                <a:fillRect/>
              </a:stretch>
            </p:blipFill>
            <p:spPr bwMode="auto">
              <a:xfrm>
                <a:off x="4038600" y="3124200"/>
                <a:ext cx="254883" cy="376661"/>
              </a:xfrm>
              <a:prstGeom prst="rect">
                <a:avLst/>
              </a:prstGeom>
              <a:noFill/>
            </p:spPr>
          </p:pic>
        </p:grpSp>
        <p:grpSp>
          <p:nvGrpSpPr>
            <p:cNvPr id="151" name="Group 150"/>
            <p:cNvGrpSpPr/>
            <p:nvPr/>
          </p:nvGrpSpPr>
          <p:grpSpPr>
            <a:xfrm>
              <a:off x="16511595" y="39459004"/>
              <a:ext cx="1047750" cy="776287"/>
              <a:chOff x="3810000" y="5334000"/>
              <a:chExt cx="1047750" cy="776287"/>
            </a:xfrm>
          </p:grpSpPr>
          <p:pic>
            <p:nvPicPr>
              <p:cNvPr id="152" name="Picture 3" descr="\\cern.ch\dfs\Users\r\rotto\My Pictures\Icons\computer-128x128.png"/>
              <p:cNvPicPr>
                <a:picLocks noChangeAspect="1" noChangeArrowheads="1"/>
              </p:cNvPicPr>
              <p:nvPr/>
            </p:nvPicPr>
            <p:blipFill>
              <a:blip r:embed="rId10"/>
              <a:srcRect/>
              <a:stretch>
                <a:fillRect/>
              </a:stretch>
            </p:blipFill>
            <p:spPr bwMode="auto">
              <a:xfrm>
                <a:off x="3810000" y="5334000"/>
                <a:ext cx="762000" cy="762000"/>
              </a:xfrm>
              <a:prstGeom prst="rect">
                <a:avLst/>
              </a:prstGeom>
              <a:noFill/>
            </p:spPr>
          </p:pic>
          <p:pic>
            <p:nvPicPr>
              <p:cNvPr id="153" name="Picture 4" descr="\\cern.ch\dfs\Users\r\rotto\My Pictures\Icons\user-256x256.png"/>
              <p:cNvPicPr>
                <a:picLocks noChangeAspect="1" noChangeArrowheads="1"/>
              </p:cNvPicPr>
              <p:nvPr/>
            </p:nvPicPr>
            <p:blipFill>
              <a:blip r:embed="rId11" cstate="print"/>
              <a:srcRect/>
              <a:stretch>
                <a:fillRect/>
              </a:stretch>
            </p:blipFill>
            <p:spPr bwMode="auto">
              <a:xfrm>
                <a:off x="4343400" y="5562600"/>
                <a:ext cx="514350" cy="514350"/>
              </a:xfrm>
              <a:prstGeom prst="rect">
                <a:avLst/>
              </a:prstGeom>
              <a:noFill/>
            </p:spPr>
          </p:pic>
          <p:pic>
            <p:nvPicPr>
              <p:cNvPr id="154" name="Picture 6" descr="\\cern.ch\dfs\Users\r\rotto\My Pictures\linux-logo.gif"/>
              <p:cNvPicPr>
                <a:picLocks noChangeAspect="1" noChangeArrowheads="1"/>
              </p:cNvPicPr>
              <p:nvPr/>
            </p:nvPicPr>
            <p:blipFill>
              <a:blip r:embed="rId13"/>
              <a:srcRect/>
              <a:stretch>
                <a:fillRect/>
              </a:stretch>
            </p:blipFill>
            <p:spPr bwMode="auto">
              <a:xfrm>
                <a:off x="3810000" y="5791200"/>
                <a:ext cx="302293" cy="319087"/>
              </a:xfrm>
              <a:prstGeom prst="rect">
                <a:avLst/>
              </a:prstGeom>
              <a:noFill/>
            </p:spPr>
          </p:pic>
        </p:grpSp>
        <p:grpSp>
          <p:nvGrpSpPr>
            <p:cNvPr id="155" name="Group 154"/>
            <p:cNvGrpSpPr/>
            <p:nvPr/>
          </p:nvGrpSpPr>
          <p:grpSpPr>
            <a:xfrm>
              <a:off x="17121195" y="38239804"/>
              <a:ext cx="1047750" cy="762000"/>
              <a:chOff x="4267200" y="4114800"/>
              <a:chExt cx="1047750" cy="762000"/>
            </a:xfrm>
          </p:grpSpPr>
          <p:pic>
            <p:nvPicPr>
              <p:cNvPr id="156" name="Picture 3" descr="\\cern.ch\dfs\Users\r\rotto\My Pictures\Icons\computer-128x128.png"/>
              <p:cNvPicPr>
                <a:picLocks noChangeAspect="1" noChangeArrowheads="1"/>
              </p:cNvPicPr>
              <p:nvPr/>
            </p:nvPicPr>
            <p:blipFill>
              <a:blip r:embed="rId10"/>
              <a:srcRect/>
              <a:stretch>
                <a:fillRect/>
              </a:stretch>
            </p:blipFill>
            <p:spPr bwMode="auto">
              <a:xfrm>
                <a:off x="4267200" y="4114800"/>
                <a:ext cx="762000" cy="762000"/>
              </a:xfrm>
              <a:prstGeom prst="rect">
                <a:avLst/>
              </a:prstGeom>
              <a:noFill/>
            </p:spPr>
          </p:pic>
          <p:pic>
            <p:nvPicPr>
              <p:cNvPr id="157" name="Picture 4" descr="\\cern.ch\dfs\Users\r\rotto\My Pictures\Icons\user-256x256.png"/>
              <p:cNvPicPr>
                <a:picLocks noChangeAspect="1" noChangeArrowheads="1"/>
              </p:cNvPicPr>
              <p:nvPr/>
            </p:nvPicPr>
            <p:blipFill>
              <a:blip r:embed="rId11" cstate="print"/>
              <a:srcRect/>
              <a:stretch>
                <a:fillRect/>
              </a:stretch>
            </p:blipFill>
            <p:spPr bwMode="auto">
              <a:xfrm>
                <a:off x="4800600" y="4343400"/>
                <a:ext cx="514350" cy="514350"/>
              </a:xfrm>
              <a:prstGeom prst="rect">
                <a:avLst/>
              </a:prstGeom>
              <a:noFill/>
            </p:spPr>
          </p:pic>
          <p:pic>
            <p:nvPicPr>
              <p:cNvPr id="158" name="Picture 7" descr="\\cern.ch\dfs\Users\r\rotto\My Pictures\windows.gif"/>
              <p:cNvPicPr>
                <a:picLocks noChangeAspect="1" noChangeArrowheads="1"/>
              </p:cNvPicPr>
              <p:nvPr/>
            </p:nvPicPr>
            <p:blipFill>
              <a:blip r:embed="rId14"/>
              <a:srcRect/>
              <a:stretch>
                <a:fillRect/>
              </a:stretch>
            </p:blipFill>
            <p:spPr bwMode="auto">
              <a:xfrm>
                <a:off x="4343400" y="4648200"/>
                <a:ext cx="223837" cy="223837"/>
              </a:xfrm>
              <a:prstGeom prst="rect">
                <a:avLst/>
              </a:prstGeom>
              <a:noFill/>
            </p:spPr>
          </p:pic>
        </p:grpSp>
        <p:grpSp>
          <p:nvGrpSpPr>
            <p:cNvPr id="159" name="Group 158"/>
            <p:cNvGrpSpPr/>
            <p:nvPr/>
          </p:nvGrpSpPr>
          <p:grpSpPr>
            <a:xfrm>
              <a:off x="19330995" y="39459004"/>
              <a:ext cx="1047750" cy="762000"/>
              <a:chOff x="7010400" y="5257800"/>
              <a:chExt cx="1047750" cy="762000"/>
            </a:xfrm>
          </p:grpSpPr>
          <p:pic>
            <p:nvPicPr>
              <p:cNvPr id="160" name="Picture 3" descr="\\cern.ch\dfs\Users\r\rotto\My Pictures\Icons\computer-128x128.png"/>
              <p:cNvPicPr>
                <a:picLocks noChangeAspect="1" noChangeArrowheads="1"/>
              </p:cNvPicPr>
              <p:nvPr/>
            </p:nvPicPr>
            <p:blipFill>
              <a:blip r:embed="rId10"/>
              <a:srcRect/>
              <a:stretch>
                <a:fillRect/>
              </a:stretch>
            </p:blipFill>
            <p:spPr bwMode="auto">
              <a:xfrm>
                <a:off x="7010400" y="5257800"/>
                <a:ext cx="762000" cy="762000"/>
              </a:xfrm>
              <a:prstGeom prst="rect">
                <a:avLst/>
              </a:prstGeom>
              <a:noFill/>
            </p:spPr>
          </p:pic>
          <p:pic>
            <p:nvPicPr>
              <p:cNvPr id="161" name="Picture 4" descr="\\cern.ch\dfs\Users\r\rotto\My Pictures\Icons\user-256x256.png"/>
              <p:cNvPicPr>
                <a:picLocks noChangeAspect="1" noChangeArrowheads="1"/>
              </p:cNvPicPr>
              <p:nvPr/>
            </p:nvPicPr>
            <p:blipFill>
              <a:blip r:embed="rId11" cstate="print"/>
              <a:srcRect/>
              <a:stretch>
                <a:fillRect/>
              </a:stretch>
            </p:blipFill>
            <p:spPr bwMode="auto">
              <a:xfrm>
                <a:off x="7543800" y="5486400"/>
                <a:ext cx="514350" cy="514350"/>
              </a:xfrm>
              <a:prstGeom prst="rect">
                <a:avLst/>
              </a:prstGeom>
              <a:noFill/>
            </p:spPr>
          </p:pic>
          <p:pic>
            <p:nvPicPr>
              <p:cNvPr id="162" name="Picture 8" descr="\\cern.ch\dfs\Users\r\rotto\My Pictures\Apple Logo.gif"/>
              <p:cNvPicPr>
                <a:picLocks noChangeAspect="1" noChangeArrowheads="1"/>
              </p:cNvPicPr>
              <p:nvPr/>
            </p:nvPicPr>
            <p:blipFill>
              <a:blip r:embed="rId15"/>
              <a:srcRect/>
              <a:stretch>
                <a:fillRect/>
              </a:stretch>
            </p:blipFill>
            <p:spPr bwMode="auto">
              <a:xfrm>
                <a:off x="7010400" y="5715000"/>
                <a:ext cx="304800" cy="304800"/>
              </a:xfrm>
              <a:prstGeom prst="rect">
                <a:avLst/>
              </a:prstGeom>
              <a:noFill/>
            </p:spPr>
          </p:pic>
        </p:grpSp>
        <p:grpSp>
          <p:nvGrpSpPr>
            <p:cNvPr id="163" name="Group 162"/>
            <p:cNvGrpSpPr/>
            <p:nvPr/>
          </p:nvGrpSpPr>
          <p:grpSpPr>
            <a:xfrm>
              <a:off x="19559595" y="37782604"/>
              <a:ext cx="1047750" cy="776287"/>
              <a:chOff x="7010400" y="3810000"/>
              <a:chExt cx="1047750" cy="776287"/>
            </a:xfrm>
          </p:grpSpPr>
          <p:pic>
            <p:nvPicPr>
              <p:cNvPr id="164" name="Picture 3" descr="\\cern.ch\dfs\Users\r\rotto\My Pictures\Icons\computer-128x128.png"/>
              <p:cNvPicPr>
                <a:picLocks noChangeAspect="1" noChangeArrowheads="1"/>
              </p:cNvPicPr>
              <p:nvPr/>
            </p:nvPicPr>
            <p:blipFill>
              <a:blip r:embed="rId10"/>
              <a:srcRect/>
              <a:stretch>
                <a:fillRect/>
              </a:stretch>
            </p:blipFill>
            <p:spPr bwMode="auto">
              <a:xfrm>
                <a:off x="7010400" y="3810000"/>
                <a:ext cx="762000" cy="762000"/>
              </a:xfrm>
              <a:prstGeom prst="rect">
                <a:avLst/>
              </a:prstGeom>
              <a:noFill/>
            </p:spPr>
          </p:pic>
          <p:pic>
            <p:nvPicPr>
              <p:cNvPr id="165" name="Picture 4" descr="\\cern.ch\dfs\Users\r\rotto\My Pictures\Icons\user-256x256.png"/>
              <p:cNvPicPr>
                <a:picLocks noChangeAspect="1" noChangeArrowheads="1"/>
              </p:cNvPicPr>
              <p:nvPr/>
            </p:nvPicPr>
            <p:blipFill>
              <a:blip r:embed="rId11" cstate="print"/>
              <a:srcRect/>
              <a:stretch>
                <a:fillRect/>
              </a:stretch>
            </p:blipFill>
            <p:spPr bwMode="auto">
              <a:xfrm>
                <a:off x="7543800" y="4038600"/>
                <a:ext cx="514350" cy="514350"/>
              </a:xfrm>
              <a:prstGeom prst="rect">
                <a:avLst/>
              </a:prstGeom>
              <a:noFill/>
            </p:spPr>
          </p:pic>
          <p:pic>
            <p:nvPicPr>
              <p:cNvPr id="166" name="Picture 6" descr="\\cern.ch\dfs\Users\r\rotto\My Pictures\linux-logo.gif"/>
              <p:cNvPicPr>
                <a:picLocks noChangeAspect="1" noChangeArrowheads="1"/>
              </p:cNvPicPr>
              <p:nvPr/>
            </p:nvPicPr>
            <p:blipFill>
              <a:blip r:embed="rId13"/>
              <a:srcRect/>
              <a:stretch>
                <a:fillRect/>
              </a:stretch>
            </p:blipFill>
            <p:spPr bwMode="auto">
              <a:xfrm>
                <a:off x="7010400" y="4267200"/>
                <a:ext cx="302293" cy="319087"/>
              </a:xfrm>
              <a:prstGeom prst="rect">
                <a:avLst/>
              </a:prstGeom>
              <a:noFill/>
            </p:spPr>
          </p:pic>
        </p:grpSp>
        <p:grpSp>
          <p:nvGrpSpPr>
            <p:cNvPr id="167" name="Group 166"/>
            <p:cNvGrpSpPr/>
            <p:nvPr/>
          </p:nvGrpSpPr>
          <p:grpSpPr>
            <a:xfrm>
              <a:off x="18873795" y="36563404"/>
              <a:ext cx="1047750" cy="762000"/>
              <a:chOff x="6096000" y="2590800"/>
              <a:chExt cx="1047750" cy="762000"/>
            </a:xfrm>
          </p:grpSpPr>
          <p:pic>
            <p:nvPicPr>
              <p:cNvPr id="168" name="Picture 3" descr="\\cern.ch\dfs\Users\r\rotto\My Pictures\Icons\computer-128x128.png"/>
              <p:cNvPicPr>
                <a:picLocks noChangeAspect="1" noChangeArrowheads="1"/>
              </p:cNvPicPr>
              <p:nvPr/>
            </p:nvPicPr>
            <p:blipFill>
              <a:blip r:embed="rId10"/>
              <a:srcRect/>
              <a:stretch>
                <a:fillRect/>
              </a:stretch>
            </p:blipFill>
            <p:spPr bwMode="auto">
              <a:xfrm>
                <a:off x="6096000" y="2590800"/>
                <a:ext cx="762000" cy="762000"/>
              </a:xfrm>
              <a:prstGeom prst="rect">
                <a:avLst/>
              </a:prstGeom>
              <a:noFill/>
            </p:spPr>
          </p:pic>
          <p:pic>
            <p:nvPicPr>
              <p:cNvPr id="169" name="Picture 4" descr="\\cern.ch\dfs\Users\r\rotto\My Pictures\Icons\user-256x256.png"/>
              <p:cNvPicPr>
                <a:picLocks noChangeAspect="1" noChangeArrowheads="1"/>
              </p:cNvPicPr>
              <p:nvPr/>
            </p:nvPicPr>
            <p:blipFill>
              <a:blip r:embed="rId11" cstate="print"/>
              <a:srcRect/>
              <a:stretch>
                <a:fillRect/>
              </a:stretch>
            </p:blipFill>
            <p:spPr bwMode="auto">
              <a:xfrm>
                <a:off x="6629400" y="2819400"/>
                <a:ext cx="514350" cy="514350"/>
              </a:xfrm>
              <a:prstGeom prst="rect">
                <a:avLst/>
              </a:prstGeom>
              <a:noFill/>
            </p:spPr>
          </p:pic>
          <p:pic>
            <p:nvPicPr>
              <p:cNvPr id="170" name="Picture 7" descr="\\cern.ch\dfs\Users\r\rotto\My Pictures\windows.gif"/>
              <p:cNvPicPr>
                <a:picLocks noChangeAspect="1" noChangeArrowheads="1"/>
              </p:cNvPicPr>
              <p:nvPr/>
            </p:nvPicPr>
            <p:blipFill>
              <a:blip r:embed="rId14"/>
              <a:srcRect/>
              <a:stretch>
                <a:fillRect/>
              </a:stretch>
            </p:blipFill>
            <p:spPr bwMode="auto">
              <a:xfrm>
                <a:off x="6096000" y="3124200"/>
                <a:ext cx="223837" cy="223837"/>
              </a:xfrm>
              <a:prstGeom prst="rect">
                <a:avLst/>
              </a:prstGeom>
              <a:noFill/>
            </p:spPr>
          </p:pic>
        </p:grpSp>
        <p:sp>
          <p:nvSpPr>
            <p:cNvPr id="175" name="Oval 174"/>
            <p:cNvSpPr/>
            <p:nvPr/>
          </p:nvSpPr>
          <p:spPr>
            <a:xfrm>
              <a:off x="18797595" y="36411004"/>
              <a:ext cx="1219200" cy="1219200"/>
            </a:xfrm>
            <a:prstGeom prst="ellipse">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175"/>
            <p:cNvSpPr/>
            <p:nvPr/>
          </p:nvSpPr>
          <p:spPr>
            <a:xfrm>
              <a:off x="19483395" y="37630204"/>
              <a:ext cx="1219200" cy="1219200"/>
            </a:xfrm>
            <a:prstGeom prst="ellipse">
              <a:avLst/>
            </a:prstGeom>
            <a:solidFill>
              <a:srgbClr val="C00000">
                <a:alpha val="25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9" name="Straight Arrow Connector 178"/>
            <p:cNvCxnSpPr>
              <a:stCxn id="95" idx="5"/>
              <a:endCxn id="175" idx="0"/>
            </p:cNvCxnSpPr>
            <p:nvPr/>
          </p:nvCxnSpPr>
          <p:spPr>
            <a:xfrm flipH="1">
              <a:off x="19407195" y="35691862"/>
              <a:ext cx="1483551" cy="719142"/>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1" name="Straight Arrow Connector 180"/>
            <p:cNvCxnSpPr>
              <a:stCxn id="95" idx="5"/>
              <a:endCxn id="176" idx="0"/>
            </p:cNvCxnSpPr>
            <p:nvPr/>
          </p:nvCxnSpPr>
          <p:spPr>
            <a:xfrm flipH="1">
              <a:off x="20092995" y="35691862"/>
              <a:ext cx="797751" cy="1938342"/>
            </a:xfrm>
            <a:prstGeom prst="straightConnector1">
              <a:avLst/>
            </a:prstGeom>
            <a:ln w="508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p:nvGrpSpPr>
        <p:grpSpPr>
          <a:xfrm>
            <a:off x="6853179" y="14331900"/>
            <a:ext cx="15420249" cy="12144460"/>
            <a:chOff x="6434910" y="14117586"/>
            <a:chExt cx="16287864" cy="13216030"/>
          </a:xfrm>
        </p:grpSpPr>
        <p:sp>
          <p:nvSpPr>
            <p:cNvPr id="82" name="Rectangle 81"/>
            <p:cNvSpPr/>
            <p:nvPr/>
          </p:nvSpPr>
          <p:spPr>
            <a:xfrm>
              <a:off x="6434910" y="14117586"/>
              <a:ext cx="16287864" cy="13216030"/>
            </a:xfrm>
            <a:prstGeom prst="rect">
              <a:avLst/>
            </a:prstGeom>
            <a:solidFill>
              <a:schemeClr val="bg1">
                <a:lumMod val="95000"/>
              </a:schemeClr>
            </a:solidFill>
            <a:ln>
              <a:solidFill>
                <a:srgbClr val="3861AA"/>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marL="87313">
                <a:buNone/>
              </a:pPr>
              <a:r>
                <a:rPr lang="en-US" sz="2800" b="1" dirty="0" smtClean="0">
                  <a:solidFill>
                    <a:schemeClr val="tx1"/>
                  </a:solidFill>
                </a:rPr>
                <a:t>Figure 2. CERN Alerter Architecture</a:t>
              </a:r>
              <a:endParaRPr lang="en-US" sz="2800" b="1" dirty="0">
                <a:solidFill>
                  <a:schemeClr val="tx1"/>
                </a:solidFill>
              </a:endParaRPr>
            </a:p>
          </p:txBody>
        </p:sp>
        <p:grpSp>
          <p:nvGrpSpPr>
            <p:cNvPr id="70" name="Group 69"/>
            <p:cNvGrpSpPr/>
            <p:nvPr/>
          </p:nvGrpSpPr>
          <p:grpSpPr>
            <a:xfrm>
              <a:off x="6649224" y="14403338"/>
              <a:ext cx="15930674" cy="12381928"/>
              <a:chOff x="1566767" y="24833286"/>
              <a:chExt cx="15930674" cy="12381928"/>
            </a:xfrm>
          </p:grpSpPr>
          <p:sp>
            <p:nvSpPr>
              <p:cNvPr id="96" name="Rectangle 95"/>
              <p:cNvSpPr/>
              <p:nvPr/>
            </p:nvSpPr>
            <p:spPr>
              <a:xfrm>
                <a:off x="1566767" y="26410111"/>
                <a:ext cx="5148282" cy="8553480"/>
              </a:xfrm>
              <a:prstGeom prst="rect">
                <a:avLst/>
              </a:prstGeom>
              <a:solidFill>
                <a:schemeClr val="accent1">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None/>
                </a:pPr>
                <a:r>
                  <a:rPr lang="en-US" sz="4800" b="1" dirty="0" smtClean="0">
                    <a:solidFill>
                      <a:srgbClr val="00529E"/>
                    </a:solidFill>
                    <a:effectLst>
                      <a:outerShdw blurRad="38100" dist="38100" dir="2700000" algn="tl">
                        <a:srgbClr val="000000">
                          <a:alpha val="43137"/>
                        </a:srgbClr>
                      </a:outerShdw>
                    </a:effectLst>
                  </a:rPr>
                  <a:t>Back-End</a:t>
                </a:r>
                <a:endParaRPr lang="en-US" sz="4800" b="1" dirty="0">
                  <a:solidFill>
                    <a:srgbClr val="00529E"/>
                  </a:solidFill>
                  <a:effectLst>
                    <a:outerShdw blurRad="38100" dist="38100" dir="2700000" algn="tl">
                      <a:srgbClr val="000000">
                        <a:alpha val="43137"/>
                      </a:srgbClr>
                    </a:outerShdw>
                  </a:effectLst>
                </a:endParaRPr>
              </a:p>
            </p:txBody>
          </p:sp>
          <p:sp>
            <p:nvSpPr>
              <p:cNvPr id="97" name="Rectangle 96"/>
              <p:cNvSpPr/>
              <p:nvPr/>
            </p:nvSpPr>
            <p:spPr>
              <a:xfrm>
                <a:off x="6715049" y="26410111"/>
                <a:ext cx="5067352" cy="8553480"/>
              </a:xfrm>
              <a:prstGeom prst="rect">
                <a:avLst/>
              </a:prstGeom>
              <a:solidFill>
                <a:srgbClr val="92D05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None/>
                </a:pPr>
                <a:r>
                  <a:rPr lang="en-US" sz="4800" b="1" dirty="0" smtClean="0">
                    <a:solidFill>
                      <a:srgbClr val="00529E"/>
                    </a:solidFill>
                    <a:effectLst>
                      <a:outerShdw blurRad="38100" dist="38100" dir="2700000" algn="tl">
                        <a:srgbClr val="000000">
                          <a:alpha val="43137"/>
                        </a:srgbClr>
                      </a:outerShdw>
                    </a:effectLst>
                  </a:rPr>
                  <a:t>Front-End</a:t>
                </a:r>
                <a:endParaRPr lang="en-US" sz="4800" b="1" dirty="0">
                  <a:solidFill>
                    <a:srgbClr val="00529E"/>
                  </a:solidFill>
                  <a:effectLst>
                    <a:outerShdw blurRad="38100" dist="38100" dir="2700000" algn="tl">
                      <a:srgbClr val="000000">
                        <a:alpha val="43137"/>
                      </a:srgbClr>
                    </a:outerShdw>
                  </a:effectLst>
                </a:endParaRPr>
              </a:p>
            </p:txBody>
          </p:sp>
          <p:sp>
            <p:nvSpPr>
              <p:cNvPr id="98" name="Rectangle 97"/>
              <p:cNvSpPr/>
              <p:nvPr/>
            </p:nvSpPr>
            <p:spPr>
              <a:xfrm>
                <a:off x="11783758" y="26391031"/>
                <a:ext cx="5072098" cy="8572560"/>
              </a:xfrm>
              <a:prstGeom prst="rect">
                <a:avLst/>
              </a:prstGeom>
              <a:solidFill>
                <a:schemeClr val="accent3">
                  <a:lumMod val="40000"/>
                  <a:lumOff val="6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buNone/>
                </a:pPr>
                <a:r>
                  <a:rPr lang="en-US" sz="4800" b="1" dirty="0" smtClean="0">
                    <a:solidFill>
                      <a:srgbClr val="00529E"/>
                    </a:solidFill>
                    <a:effectLst>
                      <a:outerShdw blurRad="38100" dist="38100" dir="2700000" algn="tl">
                        <a:srgbClr val="000000">
                          <a:alpha val="43137"/>
                        </a:srgbClr>
                      </a:outerShdw>
                    </a:effectLst>
                  </a:rPr>
                  <a:t>Thin Client</a:t>
                </a:r>
                <a:endParaRPr lang="en-US" sz="4800" b="1" dirty="0">
                  <a:solidFill>
                    <a:srgbClr val="00529E"/>
                  </a:solidFill>
                  <a:effectLst>
                    <a:outerShdw blurRad="38100" dist="38100" dir="2700000" algn="tl">
                      <a:srgbClr val="000000">
                        <a:alpha val="43137"/>
                      </a:srgbClr>
                    </a:outerShdw>
                  </a:effectLst>
                </a:endParaRPr>
              </a:p>
            </p:txBody>
          </p:sp>
          <p:pic>
            <p:nvPicPr>
              <p:cNvPr id="99" name="Picture 2" descr="\\cern.ch\dfs\Users\r\rotto\My Pictures\Icons\user-256x256.png"/>
              <p:cNvPicPr>
                <a:picLocks noChangeAspect="1" noChangeArrowheads="1"/>
              </p:cNvPicPr>
              <p:nvPr/>
            </p:nvPicPr>
            <p:blipFill>
              <a:blip r:embed="rId16" cstate="print"/>
              <a:srcRect/>
              <a:stretch>
                <a:fillRect/>
              </a:stretch>
            </p:blipFill>
            <p:spPr bwMode="auto">
              <a:xfrm>
                <a:off x="3495593" y="35620424"/>
                <a:ext cx="928694" cy="928694"/>
              </a:xfrm>
              <a:prstGeom prst="rect">
                <a:avLst/>
              </a:prstGeom>
              <a:noFill/>
              <a:ln>
                <a:noFill/>
              </a:ln>
            </p:spPr>
          </p:pic>
          <p:sp>
            <p:nvSpPr>
              <p:cNvPr id="100" name="TextBox 99"/>
              <p:cNvSpPr txBox="1"/>
              <p:nvPr/>
            </p:nvSpPr>
            <p:spPr>
              <a:xfrm>
                <a:off x="2924089" y="36620556"/>
                <a:ext cx="3139962" cy="523220"/>
              </a:xfrm>
              <a:prstGeom prst="rect">
                <a:avLst/>
              </a:prstGeom>
              <a:noFill/>
              <a:ln>
                <a:noFill/>
              </a:ln>
            </p:spPr>
            <p:txBody>
              <a:bodyPr wrap="none" rtlCol="0">
                <a:spAutoFit/>
              </a:bodyPr>
              <a:lstStyle/>
              <a:p>
                <a:pPr>
                  <a:buNone/>
                </a:pPr>
                <a:r>
                  <a:rPr lang="en-US" sz="2800" b="1" dirty="0" smtClean="0">
                    <a:solidFill>
                      <a:srgbClr val="00529E"/>
                    </a:solidFill>
                    <a:latin typeface="+mn-lt"/>
                  </a:rPr>
                  <a:t>IT Manager on Duty</a:t>
                </a:r>
                <a:endParaRPr lang="en-US" sz="2800" b="1" dirty="0">
                  <a:solidFill>
                    <a:srgbClr val="00529E"/>
                  </a:solidFill>
                  <a:latin typeface="+mn-lt"/>
                </a:endParaRPr>
              </a:p>
            </p:txBody>
          </p:sp>
          <p:pic>
            <p:nvPicPr>
              <p:cNvPr id="101" name="Picture 3" descr="\\cern.ch\dfs\Users\r\rotto\My Pictures\rssinput.gif"/>
              <p:cNvPicPr>
                <a:picLocks noChangeAspect="1" noChangeArrowheads="1"/>
              </p:cNvPicPr>
              <p:nvPr/>
            </p:nvPicPr>
            <p:blipFill>
              <a:blip r:embed="rId17"/>
              <a:srcRect/>
              <a:stretch>
                <a:fillRect/>
              </a:stretch>
            </p:blipFill>
            <p:spPr bwMode="auto">
              <a:xfrm>
                <a:off x="2066833" y="28976690"/>
                <a:ext cx="4098279" cy="5572164"/>
              </a:xfrm>
              <a:prstGeom prst="rect">
                <a:avLst/>
              </a:prstGeom>
              <a:noFill/>
              <a:ln>
                <a:noFill/>
              </a:ln>
            </p:spPr>
          </p:pic>
          <p:pic>
            <p:nvPicPr>
              <p:cNvPr id="102" name="Picture 4" descr="\\cern.ch\dfs\Users\r\rotto\My Pictures\Icons\CERNSharePoint.gif"/>
              <p:cNvPicPr>
                <a:picLocks noChangeAspect="1" noChangeArrowheads="1"/>
              </p:cNvPicPr>
              <p:nvPr/>
            </p:nvPicPr>
            <p:blipFill>
              <a:blip r:embed="rId18"/>
              <a:srcRect/>
              <a:stretch>
                <a:fillRect/>
              </a:stretch>
            </p:blipFill>
            <p:spPr bwMode="auto">
              <a:xfrm>
                <a:off x="2638337" y="27405054"/>
                <a:ext cx="3066338" cy="1285884"/>
              </a:xfrm>
              <a:prstGeom prst="rect">
                <a:avLst/>
              </a:prstGeom>
              <a:noFill/>
              <a:ln>
                <a:noFill/>
              </a:ln>
            </p:spPr>
          </p:pic>
          <p:pic>
            <p:nvPicPr>
              <p:cNvPr id="104" name="Picture 7" descr="\\cern.ch\dfs\Users\r\rotto\My Pictures\Icons\data-server-128x128.png"/>
              <p:cNvPicPr>
                <a:picLocks noChangeAspect="1" noChangeArrowheads="1"/>
              </p:cNvPicPr>
              <p:nvPr/>
            </p:nvPicPr>
            <p:blipFill>
              <a:blip r:embed="rId19"/>
              <a:srcRect/>
              <a:stretch>
                <a:fillRect/>
              </a:stretch>
            </p:blipFill>
            <p:spPr bwMode="auto">
              <a:xfrm>
                <a:off x="8782005" y="27333616"/>
                <a:ext cx="976322" cy="976322"/>
              </a:xfrm>
              <a:prstGeom prst="rect">
                <a:avLst/>
              </a:prstGeom>
              <a:noFill/>
              <a:ln>
                <a:noFill/>
              </a:ln>
            </p:spPr>
          </p:pic>
          <p:sp>
            <p:nvSpPr>
              <p:cNvPr id="105" name="TextBox 104"/>
              <p:cNvSpPr txBox="1"/>
              <p:nvPr/>
            </p:nvSpPr>
            <p:spPr>
              <a:xfrm>
                <a:off x="8067625" y="28405186"/>
                <a:ext cx="2579873" cy="523220"/>
              </a:xfrm>
              <a:prstGeom prst="rect">
                <a:avLst/>
              </a:prstGeom>
              <a:noFill/>
              <a:ln>
                <a:noFill/>
              </a:ln>
            </p:spPr>
            <p:txBody>
              <a:bodyPr wrap="none" rtlCol="0">
                <a:spAutoFit/>
              </a:bodyPr>
              <a:lstStyle/>
              <a:p>
                <a:pPr>
                  <a:buNone/>
                </a:pPr>
                <a:r>
                  <a:rPr lang="en-US" sz="2800" b="1" dirty="0" smtClean="0">
                    <a:solidFill>
                      <a:srgbClr val="00529E"/>
                    </a:solidFill>
                    <a:latin typeface="+mn-lt"/>
                  </a:rPr>
                  <a:t>Active Directory</a:t>
                </a:r>
                <a:endParaRPr lang="en-US" sz="2800" b="1" dirty="0">
                  <a:solidFill>
                    <a:srgbClr val="00529E"/>
                  </a:solidFill>
                  <a:latin typeface="+mn-lt"/>
                </a:endParaRPr>
              </a:p>
            </p:txBody>
          </p:sp>
          <p:sp>
            <p:nvSpPr>
              <p:cNvPr id="106" name="Curved Right Arrow 105"/>
              <p:cNvSpPr/>
              <p:nvPr/>
            </p:nvSpPr>
            <p:spPr>
              <a:xfrm>
                <a:off x="8710567" y="29048128"/>
                <a:ext cx="500066" cy="857256"/>
              </a:xfrm>
              <a:prstGeom prst="curv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7" name="Curved Right Arrow 106"/>
              <p:cNvSpPr/>
              <p:nvPr/>
            </p:nvSpPr>
            <p:spPr>
              <a:xfrm rot="10800000">
                <a:off x="9353509" y="28976690"/>
                <a:ext cx="500066" cy="881066"/>
              </a:xfrm>
              <a:prstGeom prst="curv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ctr"/>
                <a:endParaRPr lang="en-US" dirty="0">
                  <a:solidFill>
                    <a:schemeClr val="tx1"/>
                  </a:solidFill>
                </a:endParaRPr>
              </a:p>
            </p:txBody>
          </p:sp>
          <p:grpSp>
            <p:nvGrpSpPr>
              <p:cNvPr id="108" name="Group 107"/>
              <p:cNvGrpSpPr/>
              <p:nvPr/>
            </p:nvGrpSpPr>
            <p:grpSpPr>
              <a:xfrm>
                <a:off x="7924750" y="29976822"/>
                <a:ext cx="2868928" cy="3571900"/>
                <a:chOff x="3657600" y="2842903"/>
                <a:chExt cx="1662856" cy="2148285"/>
              </a:xfrm>
            </p:grpSpPr>
            <p:pic>
              <p:nvPicPr>
                <p:cNvPr id="109" name="Picture 5"/>
                <p:cNvPicPr>
                  <a:picLocks noChangeAspect="1" noChangeArrowheads="1"/>
                </p:cNvPicPr>
                <p:nvPr/>
              </p:nvPicPr>
              <p:blipFill>
                <a:blip r:embed="rId20" cstate="print"/>
                <a:srcRect/>
                <a:stretch>
                  <a:fillRect/>
                </a:stretch>
              </p:blipFill>
              <p:spPr bwMode="auto">
                <a:xfrm>
                  <a:off x="3740412" y="2842903"/>
                  <a:ext cx="1580044" cy="2148285"/>
                </a:xfrm>
                <a:prstGeom prst="rect">
                  <a:avLst/>
                </a:prstGeom>
                <a:noFill/>
                <a:ln w="9525">
                  <a:noFill/>
                  <a:miter lim="800000"/>
                  <a:headEnd/>
                  <a:tailEnd/>
                </a:ln>
                <a:effectLst/>
              </p:spPr>
            </p:pic>
            <p:pic>
              <p:nvPicPr>
                <p:cNvPr id="110" name="Picture 8" descr="\\cern.ch\dfs\Users\r\rotto\My Pictures\Icons\csharpicon.png"/>
                <p:cNvPicPr>
                  <a:picLocks noChangeAspect="1" noChangeArrowheads="1"/>
                </p:cNvPicPr>
                <p:nvPr/>
              </p:nvPicPr>
              <p:blipFill>
                <a:blip r:embed="rId21"/>
                <a:srcRect/>
                <a:stretch>
                  <a:fillRect/>
                </a:stretch>
              </p:blipFill>
              <p:spPr bwMode="auto">
                <a:xfrm>
                  <a:off x="3657600" y="3048000"/>
                  <a:ext cx="295275" cy="342900"/>
                </a:xfrm>
                <a:prstGeom prst="rect">
                  <a:avLst/>
                </a:prstGeom>
                <a:noFill/>
                <a:ln>
                  <a:noFill/>
                </a:ln>
              </p:spPr>
            </p:pic>
          </p:grpSp>
          <p:pic>
            <p:nvPicPr>
              <p:cNvPr id="112" name="Picture 9" descr="\\cern.ch\dfs\Users\r\rotto\My Pictures\rss.png"/>
              <p:cNvPicPr>
                <a:picLocks noChangeAspect="1" noChangeArrowheads="1"/>
              </p:cNvPicPr>
              <p:nvPr/>
            </p:nvPicPr>
            <p:blipFill>
              <a:blip r:embed="rId22"/>
              <a:srcRect/>
              <a:stretch>
                <a:fillRect/>
              </a:stretch>
            </p:blipFill>
            <p:spPr bwMode="auto">
              <a:xfrm>
                <a:off x="6853179" y="31048392"/>
                <a:ext cx="615312" cy="657591"/>
              </a:xfrm>
              <a:prstGeom prst="rect">
                <a:avLst/>
              </a:prstGeom>
              <a:noFill/>
              <a:ln>
                <a:noFill/>
              </a:ln>
            </p:spPr>
          </p:pic>
          <p:sp>
            <p:nvSpPr>
              <p:cNvPr id="114" name="TextBox 113"/>
              <p:cNvSpPr txBox="1"/>
              <p:nvPr/>
            </p:nvSpPr>
            <p:spPr>
              <a:xfrm>
                <a:off x="6638865" y="31834210"/>
                <a:ext cx="1338508" cy="523220"/>
              </a:xfrm>
              <a:prstGeom prst="rect">
                <a:avLst/>
              </a:prstGeom>
              <a:noFill/>
              <a:ln>
                <a:noFill/>
              </a:ln>
            </p:spPr>
            <p:txBody>
              <a:bodyPr wrap="none" rtlCol="0">
                <a:spAutoFit/>
              </a:bodyPr>
              <a:lstStyle/>
              <a:p>
                <a:pPr>
                  <a:buNone/>
                </a:pPr>
                <a:r>
                  <a:rPr lang="en-US" sz="2800" b="1" dirty="0" smtClean="0">
                    <a:solidFill>
                      <a:srgbClr val="00529E"/>
                    </a:solidFill>
                    <a:latin typeface="+mn-lt"/>
                  </a:rPr>
                  <a:t>Full RSS</a:t>
                </a:r>
                <a:endParaRPr lang="en-US" sz="2800" b="1" dirty="0">
                  <a:solidFill>
                    <a:srgbClr val="00529E"/>
                  </a:solidFill>
                  <a:latin typeface="+mn-lt"/>
                </a:endParaRPr>
              </a:p>
            </p:txBody>
          </p:sp>
          <p:sp>
            <p:nvSpPr>
              <p:cNvPr id="117" name="TextBox 116"/>
              <p:cNvSpPr txBox="1"/>
              <p:nvPr/>
            </p:nvSpPr>
            <p:spPr>
              <a:xfrm>
                <a:off x="4067097" y="35048920"/>
                <a:ext cx="1276119" cy="523220"/>
              </a:xfrm>
              <a:prstGeom prst="rect">
                <a:avLst/>
              </a:prstGeom>
              <a:noFill/>
              <a:ln>
                <a:noFill/>
              </a:ln>
            </p:spPr>
            <p:txBody>
              <a:bodyPr wrap="none" rtlCol="0">
                <a:spAutoFit/>
              </a:bodyPr>
              <a:lstStyle/>
              <a:p>
                <a:pPr>
                  <a:buNone/>
                </a:pPr>
                <a:r>
                  <a:rPr lang="en-US" sz="2800" b="1" dirty="0" smtClean="0">
                    <a:solidFill>
                      <a:srgbClr val="00529E"/>
                    </a:solidFill>
                    <a:latin typeface="+mn-lt"/>
                  </a:rPr>
                  <a:t>Posting</a:t>
                </a:r>
                <a:endParaRPr lang="en-US" sz="2800" b="1" dirty="0">
                  <a:solidFill>
                    <a:srgbClr val="00529E"/>
                  </a:solidFill>
                  <a:latin typeface="+mn-lt"/>
                </a:endParaRPr>
              </a:p>
            </p:txBody>
          </p:sp>
          <p:pic>
            <p:nvPicPr>
              <p:cNvPr id="119" name="Picture 2" descr="\\cern.ch\dfs\Users\r\rotto\My Pictures\Icons\user-256x256.png"/>
              <p:cNvPicPr>
                <a:picLocks noChangeAspect="1" noChangeArrowheads="1"/>
              </p:cNvPicPr>
              <p:nvPr/>
            </p:nvPicPr>
            <p:blipFill>
              <a:blip r:embed="rId16" cstate="print"/>
              <a:srcRect/>
              <a:stretch>
                <a:fillRect/>
              </a:stretch>
            </p:blipFill>
            <p:spPr bwMode="auto">
              <a:xfrm>
                <a:off x="13639789" y="35477548"/>
                <a:ext cx="942980" cy="942980"/>
              </a:xfrm>
              <a:prstGeom prst="rect">
                <a:avLst/>
              </a:prstGeom>
              <a:noFill/>
              <a:ln>
                <a:noFill/>
              </a:ln>
            </p:spPr>
          </p:pic>
          <p:pic>
            <p:nvPicPr>
              <p:cNvPr id="120" name="Picture 2" descr="\\cern.ch\dfs\Users\r\rotto\My Pictures\Icons\user-256x256.png"/>
              <p:cNvPicPr>
                <a:picLocks noChangeAspect="1" noChangeArrowheads="1"/>
              </p:cNvPicPr>
              <p:nvPr/>
            </p:nvPicPr>
            <p:blipFill>
              <a:blip r:embed="rId16" cstate="print"/>
              <a:srcRect/>
              <a:stretch>
                <a:fillRect/>
              </a:stretch>
            </p:blipFill>
            <p:spPr bwMode="auto">
              <a:xfrm>
                <a:off x="14239865" y="35477548"/>
                <a:ext cx="942980" cy="942980"/>
              </a:xfrm>
              <a:prstGeom prst="rect">
                <a:avLst/>
              </a:prstGeom>
              <a:noFill/>
              <a:ln>
                <a:noFill/>
              </a:ln>
            </p:spPr>
          </p:pic>
          <p:pic>
            <p:nvPicPr>
              <p:cNvPr id="121" name="Picture 2" descr="\\cern.ch\dfs\Users\r\rotto\My Pictures\Icons\user-256x256.png"/>
              <p:cNvPicPr>
                <a:picLocks noChangeAspect="1" noChangeArrowheads="1"/>
              </p:cNvPicPr>
              <p:nvPr/>
            </p:nvPicPr>
            <p:blipFill>
              <a:blip r:embed="rId16" cstate="print"/>
              <a:srcRect/>
              <a:stretch>
                <a:fillRect/>
              </a:stretch>
            </p:blipFill>
            <p:spPr bwMode="auto">
              <a:xfrm>
                <a:off x="13954113" y="35691862"/>
                <a:ext cx="942980" cy="942980"/>
              </a:xfrm>
              <a:prstGeom prst="rect">
                <a:avLst/>
              </a:prstGeom>
              <a:noFill/>
              <a:ln>
                <a:noFill/>
              </a:ln>
            </p:spPr>
          </p:pic>
          <p:sp>
            <p:nvSpPr>
              <p:cNvPr id="122" name="TextBox 121"/>
              <p:cNvSpPr txBox="1"/>
              <p:nvPr/>
            </p:nvSpPr>
            <p:spPr>
              <a:xfrm>
                <a:off x="13996979" y="36691994"/>
                <a:ext cx="1009059" cy="523220"/>
              </a:xfrm>
              <a:prstGeom prst="rect">
                <a:avLst/>
              </a:prstGeom>
              <a:noFill/>
              <a:ln>
                <a:noFill/>
              </a:ln>
            </p:spPr>
            <p:txBody>
              <a:bodyPr wrap="none" rtlCol="0">
                <a:spAutoFit/>
              </a:bodyPr>
              <a:lstStyle/>
              <a:p>
                <a:pPr>
                  <a:buNone/>
                </a:pPr>
                <a:r>
                  <a:rPr lang="en-US" sz="2800" b="1" dirty="0" smtClean="0">
                    <a:solidFill>
                      <a:srgbClr val="00529E"/>
                    </a:solidFill>
                    <a:latin typeface="+mn-lt"/>
                  </a:rPr>
                  <a:t>Users</a:t>
                </a:r>
                <a:endParaRPr lang="en-US" sz="2800" b="1" dirty="0">
                  <a:solidFill>
                    <a:srgbClr val="00529E"/>
                  </a:solidFill>
                  <a:latin typeface="+mn-lt"/>
                </a:endParaRPr>
              </a:p>
            </p:txBody>
          </p:sp>
          <p:pic>
            <p:nvPicPr>
              <p:cNvPr id="123" name="Picture 10" descr="\\cern.ch\dfs\Users\r\rotto\My Pictures\ie7_logo.gif"/>
              <p:cNvPicPr>
                <a:picLocks noChangeAspect="1" noChangeArrowheads="1"/>
              </p:cNvPicPr>
              <p:nvPr/>
            </p:nvPicPr>
            <p:blipFill>
              <a:blip r:embed="rId23"/>
              <a:srcRect/>
              <a:stretch>
                <a:fillRect/>
              </a:stretch>
            </p:blipFill>
            <p:spPr bwMode="auto">
              <a:xfrm>
                <a:off x="13425475" y="27476492"/>
                <a:ext cx="1934779" cy="714380"/>
              </a:xfrm>
              <a:prstGeom prst="rect">
                <a:avLst/>
              </a:prstGeom>
              <a:noFill/>
              <a:ln>
                <a:noFill/>
              </a:ln>
            </p:spPr>
          </p:pic>
          <p:sp>
            <p:nvSpPr>
              <p:cNvPr id="126" name="TextBox 125"/>
              <p:cNvSpPr txBox="1"/>
              <p:nvPr/>
            </p:nvSpPr>
            <p:spPr>
              <a:xfrm>
                <a:off x="14425606" y="34620292"/>
                <a:ext cx="1565588" cy="569386"/>
              </a:xfrm>
              <a:prstGeom prst="rect">
                <a:avLst/>
              </a:prstGeom>
              <a:noFill/>
              <a:ln>
                <a:noFill/>
              </a:ln>
            </p:spPr>
            <p:txBody>
              <a:bodyPr wrap="square" rtlCol="0">
                <a:spAutoFit/>
              </a:bodyPr>
              <a:lstStyle/>
              <a:p>
                <a:pPr>
                  <a:buNone/>
                </a:pPr>
                <a:r>
                  <a:rPr lang="en-US" sz="2800" b="1" dirty="0" smtClean="0">
                    <a:solidFill>
                      <a:srgbClr val="00529E"/>
                    </a:solidFill>
                    <a:latin typeface="+mn-lt"/>
                  </a:rPr>
                  <a:t>Alerting</a:t>
                </a:r>
                <a:endParaRPr lang="en-US" sz="2800" b="1" dirty="0">
                  <a:solidFill>
                    <a:srgbClr val="00529E"/>
                  </a:solidFill>
                  <a:latin typeface="+mn-lt"/>
                </a:endParaRPr>
              </a:p>
            </p:txBody>
          </p:sp>
          <p:pic>
            <p:nvPicPr>
              <p:cNvPr id="127" name="Picture 2"/>
              <p:cNvPicPr>
                <a:picLocks noChangeAspect="1" noChangeArrowheads="1"/>
              </p:cNvPicPr>
              <p:nvPr/>
            </p:nvPicPr>
            <p:blipFill>
              <a:blip r:embed="rId7"/>
              <a:stretch>
                <a:fillRect/>
              </a:stretch>
            </p:blipFill>
            <p:spPr bwMode="auto">
              <a:xfrm>
                <a:off x="13139723" y="31262706"/>
                <a:ext cx="2635296" cy="8752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9" name="Bent-Up Arrow 128"/>
              <p:cNvSpPr/>
              <p:nvPr/>
            </p:nvSpPr>
            <p:spPr>
              <a:xfrm rot="5400000">
                <a:off x="10175046" y="33084375"/>
                <a:ext cx="2214578" cy="4000528"/>
              </a:xfrm>
              <a:prstGeom prst="bentUpArrow">
                <a:avLst>
                  <a:gd name="adj1" fmla="val 2884"/>
                  <a:gd name="adj2" fmla="val 3365"/>
                  <a:gd name="adj3" fmla="val 4808"/>
                </a:avLst>
              </a:prstGeom>
              <a:noFill/>
              <a:ln w="730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p:cNvSpPr txBox="1"/>
              <p:nvPr/>
            </p:nvSpPr>
            <p:spPr>
              <a:xfrm>
                <a:off x="10353641" y="36334804"/>
                <a:ext cx="1251112" cy="523220"/>
              </a:xfrm>
              <a:prstGeom prst="rect">
                <a:avLst/>
              </a:prstGeom>
              <a:noFill/>
              <a:ln>
                <a:noFill/>
              </a:ln>
            </p:spPr>
            <p:txBody>
              <a:bodyPr wrap="none" rtlCol="0">
                <a:spAutoFit/>
              </a:bodyPr>
              <a:lstStyle/>
              <a:p>
                <a:pPr>
                  <a:buNone/>
                </a:pPr>
                <a:r>
                  <a:rPr lang="en-US" sz="2800" b="1" dirty="0" smtClean="0">
                    <a:solidFill>
                      <a:srgbClr val="00529E"/>
                    </a:solidFill>
                    <a:latin typeface="+mn-lt"/>
                  </a:rPr>
                  <a:t>History</a:t>
                </a:r>
                <a:endParaRPr lang="en-US" sz="2800" b="1" dirty="0">
                  <a:solidFill>
                    <a:srgbClr val="00529E"/>
                  </a:solidFill>
                  <a:latin typeface="+mn-lt"/>
                </a:endParaRPr>
              </a:p>
            </p:txBody>
          </p:sp>
          <p:pic>
            <p:nvPicPr>
              <p:cNvPr id="131" name="Picture 9" descr="\\cern.ch\dfs\Users\r\rotto\My Pictures\rss.png"/>
              <p:cNvPicPr>
                <a:picLocks noChangeAspect="1" noChangeArrowheads="1"/>
              </p:cNvPicPr>
              <p:nvPr/>
            </p:nvPicPr>
            <p:blipFill>
              <a:blip r:embed="rId22"/>
              <a:srcRect/>
              <a:stretch>
                <a:fillRect/>
              </a:stretch>
            </p:blipFill>
            <p:spPr bwMode="auto">
              <a:xfrm>
                <a:off x="9496385" y="35406110"/>
                <a:ext cx="785818" cy="785818"/>
              </a:xfrm>
              <a:prstGeom prst="rect">
                <a:avLst/>
              </a:prstGeom>
              <a:noFill/>
              <a:ln>
                <a:noFill/>
              </a:ln>
            </p:spPr>
          </p:pic>
          <p:grpSp>
            <p:nvGrpSpPr>
              <p:cNvPr id="132" name="Group 131"/>
              <p:cNvGrpSpPr/>
              <p:nvPr/>
            </p:nvGrpSpPr>
            <p:grpSpPr>
              <a:xfrm>
                <a:off x="13854103" y="28333748"/>
                <a:ext cx="995378" cy="1014410"/>
                <a:chOff x="7162800" y="2438400"/>
                <a:chExt cx="342900" cy="381000"/>
              </a:xfrm>
            </p:grpSpPr>
            <p:sp>
              <p:nvSpPr>
                <p:cNvPr id="133" name="Curved Right Arrow 132"/>
                <p:cNvSpPr/>
                <p:nvPr/>
              </p:nvSpPr>
              <p:spPr>
                <a:xfrm>
                  <a:off x="7162800" y="2438400"/>
                  <a:ext cx="152400" cy="381000"/>
                </a:xfrm>
                <a:prstGeom prst="curv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4" name="Curved Right Arrow 133"/>
                <p:cNvSpPr/>
                <p:nvPr/>
              </p:nvSpPr>
              <p:spPr>
                <a:xfrm rot="10800000">
                  <a:off x="7353300" y="2438400"/>
                  <a:ext cx="152400" cy="381000"/>
                </a:xfrm>
                <a:prstGeom prst="curved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pic>
            <p:nvPicPr>
              <p:cNvPr id="136" name="Picture 9" descr="\\cern.ch\dfs\Users\r\rotto\My Pictures\rss.png"/>
              <p:cNvPicPr>
                <a:picLocks noChangeAspect="1" noChangeArrowheads="1"/>
              </p:cNvPicPr>
              <p:nvPr/>
            </p:nvPicPr>
            <p:blipFill>
              <a:blip r:embed="rId22"/>
              <a:srcRect/>
              <a:stretch>
                <a:fillRect/>
              </a:stretch>
            </p:blipFill>
            <p:spPr bwMode="auto">
              <a:xfrm>
                <a:off x="11282335" y="30905516"/>
                <a:ext cx="652821" cy="688019"/>
              </a:xfrm>
              <a:prstGeom prst="rect">
                <a:avLst/>
              </a:prstGeom>
              <a:noFill/>
              <a:ln>
                <a:noFill/>
              </a:ln>
            </p:spPr>
          </p:pic>
          <p:sp>
            <p:nvSpPr>
              <p:cNvPr id="137" name="TextBox 136"/>
              <p:cNvSpPr txBox="1"/>
              <p:nvPr/>
            </p:nvSpPr>
            <p:spPr>
              <a:xfrm>
                <a:off x="10782269" y="31834210"/>
                <a:ext cx="1945661" cy="523220"/>
              </a:xfrm>
              <a:prstGeom prst="rect">
                <a:avLst/>
              </a:prstGeom>
              <a:noFill/>
              <a:ln>
                <a:noFill/>
              </a:ln>
            </p:spPr>
            <p:txBody>
              <a:bodyPr wrap="none" rtlCol="0">
                <a:spAutoFit/>
              </a:bodyPr>
              <a:lstStyle/>
              <a:p>
                <a:pPr>
                  <a:buNone/>
                </a:pPr>
                <a:r>
                  <a:rPr lang="en-US" sz="2800" b="1" dirty="0" smtClean="0">
                    <a:solidFill>
                      <a:srgbClr val="00529E"/>
                    </a:solidFill>
                    <a:latin typeface="+mn-lt"/>
                  </a:rPr>
                  <a:t>Filtered RSS</a:t>
                </a:r>
                <a:endParaRPr lang="en-US" sz="2800" b="1" dirty="0">
                  <a:solidFill>
                    <a:srgbClr val="00529E"/>
                  </a:solidFill>
                  <a:latin typeface="+mn-lt"/>
                </a:endParaRPr>
              </a:p>
            </p:txBody>
          </p:sp>
          <p:cxnSp>
            <p:nvCxnSpPr>
              <p:cNvPr id="138" name="Elbow Connector 137"/>
              <p:cNvCxnSpPr>
                <a:stCxn id="109" idx="3"/>
                <a:endCxn id="123" idx="1"/>
              </p:cNvCxnSpPr>
              <p:nvPr/>
            </p:nvCxnSpPr>
            <p:spPr>
              <a:xfrm flipV="1">
                <a:off x="10793677" y="27833682"/>
                <a:ext cx="2631798" cy="3929090"/>
              </a:xfrm>
              <a:prstGeom prst="bentConnector3">
                <a:avLst>
                  <a:gd name="adj1" fmla="val 50000"/>
                </a:avLst>
              </a:prstGeom>
              <a:ln w="101600">
                <a:noFill/>
                <a:tailEnd type="triangle" w="sm" len="sm"/>
              </a:ln>
            </p:spPr>
            <p:style>
              <a:lnRef idx="1">
                <a:schemeClr val="accent1"/>
              </a:lnRef>
              <a:fillRef idx="0">
                <a:schemeClr val="accent1"/>
              </a:fillRef>
              <a:effectRef idx="0">
                <a:schemeClr val="accent1"/>
              </a:effectRef>
              <a:fontRef idx="minor">
                <a:schemeClr val="tx1"/>
              </a:fontRef>
            </p:style>
          </p:cxnSp>
          <p:sp>
            <p:nvSpPr>
              <p:cNvPr id="139" name="Rounded Rectangle 138"/>
              <p:cNvSpPr/>
              <p:nvPr/>
            </p:nvSpPr>
            <p:spPr>
              <a:xfrm>
                <a:off x="13957305" y="29548194"/>
                <a:ext cx="1000132" cy="785818"/>
              </a:xfrm>
              <a:prstGeom prst="roundRect">
                <a:avLst/>
              </a:prstGeom>
              <a:solidFill>
                <a:srgbClr val="FFC000">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2800" b="1" dirty="0" smtClean="0">
                    <a:effectLst>
                      <a:outerShdw blurRad="38100" dist="38100" dir="2700000" algn="tl">
                        <a:srgbClr val="000000">
                          <a:alpha val="43137"/>
                        </a:srgbClr>
                      </a:outerShdw>
                    </a:effectLst>
                  </a:rPr>
                  <a:t>CMF</a:t>
                </a:r>
                <a:endParaRPr lang="en-US" sz="2800" b="1" dirty="0">
                  <a:effectLst>
                    <a:outerShdw blurRad="38100" dist="38100" dir="2700000" algn="tl">
                      <a:srgbClr val="000000">
                        <a:alpha val="43137"/>
                      </a:srgbClr>
                    </a:outerShdw>
                  </a:effectLst>
                </a:endParaRPr>
              </a:p>
            </p:txBody>
          </p:sp>
          <p:sp>
            <p:nvSpPr>
              <p:cNvPr id="142" name="Down Arrow Callout 141"/>
              <p:cNvSpPr/>
              <p:nvPr/>
            </p:nvSpPr>
            <p:spPr>
              <a:xfrm>
                <a:off x="5710171" y="24833286"/>
                <a:ext cx="11787270" cy="5984894"/>
              </a:xfrm>
              <a:prstGeom prst="downArrowCallout">
                <a:avLst>
                  <a:gd name="adj1" fmla="val 5426"/>
                  <a:gd name="adj2" fmla="val 5558"/>
                  <a:gd name="adj3" fmla="val 6294"/>
                  <a:gd name="adj4" fmla="val 10657"/>
                </a:avLst>
              </a:prstGeom>
              <a:solidFill>
                <a:srgbClr val="C000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buNone/>
                </a:pPr>
                <a:r>
                  <a:rPr lang="en-US" sz="2400" b="1" dirty="0" smtClean="0"/>
                  <a:t>http://cern.ch/cernalerts/alerts.aspx?login=rotto&amp;computername=PCITIS51</a:t>
                </a:r>
              </a:p>
            </p:txBody>
          </p:sp>
          <p:sp>
            <p:nvSpPr>
              <p:cNvPr id="143" name="Down Arrow Callout 142"/>
              <p:cNvSpPr/>
              <p:nvPr/>
            </p:nvSpPr>
            <p:spPr>
              <a:xfrm>
                <a:off x="2995527" y="25619104"/>
                <a:ext cx="8358246" cy="5357850"/>
              </a:xfrm>
              <a:prstGeom prst="downArrowCallout">
                <a:avLst>
                  <a:gd name="adj1" fmla="val 7601"/>
                  <a:gd name="adj2" fmla="val 7140"/>
                  <a:gd name="adj3" fmla="val 5122"/>
                  <a:gd name="adj4" fmla="val 11816"/>
                </a:avLst>
              </a:prstGeom>
              <a:solidFill>
                <a:srgbClr val="C00000">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buNone/>
                </a:pPr>
                <a:r>
                  <a:rPr lang="en-US" sz="2400" b="1" dirty="0" smtClean="0"/>
                  <a:t>https://cern.ch/alerts/_layouts/listfeed.aspx?List=16...</a:t>
                </a:r>
              </a:p>
            </p:txBody>
          </p:sp>
          <p:pic>
            <p:nvPicPr>
              <p:cNvPr id="144" name="Picture 2"/>
              <p:cNvPicPr>
                <a:picLocks noChangeAspect="1" noChangeArrowheads="1"/>
              </p:cNvPicPr>
              <p:nvPr/>
            </p:nvPicPr>
            <p:blipFill>
              <a:blip r:embed="rId24" cstate="print"/>
              <a:srcRect/>
              <a:stretch>
                <a:fillRect/>
              </a:stretch>
            </p:blipFill>
            <p:spPr bwMode="auto">
              <a:xfrm>
                <a:off x="13235781" y="33048656"/>
                <a:ext cx="2443181" cy="1357322"/>
              </a:xfrm>
              <a:prstGeom prst="rect">
                <a:avLst/>
              </a:prstGeom>
              <a:ln>
                <a:noFill/>
              </a:ln>
              <a:effectLst>
                <a:outerShdw blurRad="292100" dist="139700" dir="2700000" algn="tl" rotWithShape="0">
                  <a:srgbClr val="333333">
                    <a:alpha val="65000"/>
                  </a:srgbClr>
                </a:outerShdw>
              </a:effectLst>
            </p:spPr>
          </p:pic>
        </p:grpSp>
        <p:cxnSp>
          <p:nvCxnSpPr>
            <p:cNvPr id="193" name="Elbow Connector 192"/>
            <p:cNvCxnSpPr>
              <a:stCxn id="109" idx="3"/>
              <a:endCxn id="123" idx="1"/>
            </p:cNvCxnSpPr>
            <p:nvPr/>
          </p:nvCxnSpPr>
          <p:spPr>
            <a:xfrm flipV="1">
              <a:off x="15876135" y="17403734"/>
              <a:ext cx="2631797" cy="3929090"/>
            </a:xfrm>
            <a:prstGeom prst="bentConnector3">
              <a:avLst>
                <a:gd name="adj1" fmla="val 50000"/>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a:stCxn id="139" idx="2"/>
              <a:endCxn id="127" idx="0"/>
            </p:cNvCxnSpPr>
            <p:nvPr/>
          </p:nvCxnSpPr>
          <p:spPr>
            <a:xfrm rot="16200000" flipH="1">
              <a:off x="19075481" y="20368411"/>
              <a:ext cx="928694" cy="1"/>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8" name="Straight Arrow Connector 197"/>
            <p:cNvCxnSpPr>
              <a:stCxn id="127" idx="2"/>
              <a:endCxn id="144" idx="0"/>
            </p:cNvCxnSpPr>
            <p:nvPr/>
          </p:nvCxnSpPr>
          <p:spPr>
            <a:xfrm rot="5400000">
              <a:off x="19084501" y="22163440"/>
              <a:ext cx="910657" cy="1466"/>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a:stCxn id="144" idx="2"/>
              <a:endCxn id="121" idx="0"/>
            </p:cNvCxnSpPr>
            <p:nvPr/>
          </p:nvCxnSpPr>
          <p:spPr>
            <a:xfrm rot="5400000">
              <a:off x="18881002" y="24603087"/>
              <a:ext cx="1285884" cy="31769"/>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rot="5400000" flipH="1" flipV="1">
              <a:off x="8648343" y="24651539"/>
              <a:ext cx="855156" cy="3"/>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p:cNvCxnSpPr>
              <a:stCxn id="101" idx="3"/>
              <a:endCxn id="109" idx="1"/>
            </p:cNvCxnSpPr>
            <p:nvPr/>
          </p:nvCxnSpPr>
          <p:spPr>
            <a:xfrm>
              <a:off x="11247569" y="21332824"/>
              <a:ext cx="1902514" cy="1588"/>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5" name="Elbow Connector 214"/>
            <p:cNvCxnSpPr/>
            <p:nvPr/>
          </p:nvCxnSpPr>
          <p:spPr>
            <a:xfrm>
              <a:off x="14282669" y="23118774"/>
              <a:ext cx="4286280" cy="2714644"/>
            </a:xfrm>
            <a:prstGeom prst="bentConnector3">
              <a:avLst>
                <a:gd name="adj1" fmla="val 667"/>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19" name="TextBox 218"/>
          <p:cNvSpPr txBox="1"/>
          <p:nvPr/>
        </p:nvSpPr>
        <p:spPr>
          <a:xfrm>
            <a:off x="14997111" y="37406374"/>
            <a:ext cx="14144724" cy="4487382"/>
          </a:xfrm>
          <a:prstGeom prst="rect">
            <a:avLst/>
          </a:prstGeom>
          <a:noFill/>
        </p:spPr>
        <p:txBody>
          <a:bodyPr wrap="square" rtlCol="0">
            <a:spAutoFit/>
          </a:bodyPr>
          <a:lstStyle/>
          <a:p>
            <a:pPr algn="just">
              <a:buNone/>
            </a:pPr>
            <a:r>
              <a:rPr lang="en-US" sz="4800" b="1" dirty="0" smtClean="0">
                <a:solidFill>
                  <a:srgbClr val="3861AA"/>
                </a:solidFill>
                <a:latin typeface="+mn-lt"/>
              </a:rPr>
              <a:t>References</a:t>
            </a:r>
          </a:p>
          <a:p>
            <a:pPr marL="371475" indent="-371475">
              <a:buFont typeface="+mj-lt"/>
              <a:buAutoNum type="arabicPeriod"/>
            </a:pPr>
            <a:r>
              <a:rPr lang="en-US" sz="3200" dirty="0" smtClean="0">
                <a:latin typeface="+mn-lt"/>
              </a:rPr>
              <a:t>CERN Alerter User Documentation</a:t>
            </a:r>
            <a:br>
              <a:rPr lang="en-US" sz="3200" dirty="0" smtClean="0">
                <a:latin typeface="+mn-lt"/>
              </a:rPr>
            </a:br>
            <a:r>
              <a:rPr lang="en-US" sz="2800" dirty="0" smtClean="0">
                <a:solidFill>
                  <a:srgbClr val="3861AA"/>
                </a:solidFill>
                <a:latin typeface="+mn-lt"/>
                <a:hlinkClick r:id="rId25"/>
              </a:rPr>
              <a:t>https://cern.ch/winservices/Help/?kbid=060810</a:t>
            </a:r>
            <a:endParaRPr lang="en-US" sz="2800" dirty="0" smtClean="0">
              <a:solidFill>
                <a:srgbClr val="3861AA"/>
              </a:solidFill>
              <a:latin typeface="+mn-lt"/>
            </a:endParaRPr>
          </a:p>
          <a:p>
            <a:pPr marL="371475" indent="-371475">
              <a:buFont typeface="+mj-lt"/>
              <a:buAutoNum type="arabicPeriod"/>
            </a:pPr>
            <a:r>
              <a:rPr lang="en-US" sz="3200" dirty="0" smtClean="0">
                <a:latin typeface="+mn-lt"/>
              </a:rPr>
              <a:t>CERN Alerter Documentation</a:t>
            </a:r>
            <a:br>
              <a:rPr lang="en-US" sz="3200" dirty="0" smtClean="0">
                <a:latin typeface="+mn-lt"/>
              </a:rPr>
            </a:br>
            <a:r>
              <a:rPr lang="en-US" sz="2800" dirty="0" smtClean="0">
                <a:latin typeface="+mn-lt"/>
                <a:hlinkClick r:id="rId26"/>
              </a:rPr>
              <a:t>https://cern.ch/alerts/Internal%20Documentation</a:t>
            </a:r>
            <a:endParaRPr lang="en-US" sz="2800" dirty="0" smtClean="0">
              <a:latin typeface="+mn-lt"/>
            </a:endParaRPr>
          </a:p>
          <a:p>
            <a:pPr marL="371475" indent="-371475">
              <a:buFont typeface="+mj-lt"/>
              <a:buAutoNum type="arabicPeriod"/>
            </a:pPr>
            <a:r>
              <a:rPr lang="en-US" sz="3200" dirty="0" smtClean="0">
                <a:latin typeface="+mn-lt"/>
              </a:rPr>
              <a:t>RSS 2.0 Specification</a:t>
            </a:r>
            <a:br>
              <a:rPr lang="en-US" sz="3200" dirty="0" smtClean="0">
                <a:latin typeface="+mn-lt"/>
              </a:rPr>
            </a:br>
            <a:r>
              <a:rPr lang="en-US" sz="2800" dirty="0" smtClean="0">
                <a:latin typeface="+mn-lt"/>
                <a:hlinkClick r:id="rId27"/>
              </a:rPr>
              <a:t>http://cyber.law.harvard.edu/rss/rss.html</a:t>
            </a:r>
            <a:endParaRPr lang="en-US" sz="3200" dirty="0" smtClean="0">
              <a:latin typeface="+mn-lt"/>
            </a:endParaRPr>
          </a:p>
          <a:p>
            <a:pPr marL="514350" indent="-514350">
              <a:buFont typeface="+mj-lt"/>
              <a:buAutoNum type="arabicPeriod"/>
            </a:pPr>
            <a:endParaRPr lang="en-US" sz="3200" dirty="0" smtClean="0">
              <a:latin typeface="+mn-lt"/>
            </a:endParaRPr>
          </a:p>
        </p:txBody>
      </p:sp>
      <p:sp>
        <p:nvSpPr>
          <p:cNvPr id="221" name="TextBox 220"/>
          <p:cNvSpPr txBox="1"/>
          <p:nvPr/>
        </p:nvSpPr>
        <p:spPr>
          <a:xfrm>
            <a:off x="709511" y="23833154"/>
            <a:ext cx="5798517" cy="3699474"/>
          </a:xfrm>
          <a:prstGeom prst="rect">
            <a:avLst/>
          </a:prstGeom>
          <a:noFill/>
        </p:spPr>
        <p:txBody>
          <a:bodyPr wrap="square" rtlCol="0">
            <a:spAutoFit/>
          </a:bodyPr>
          <a:lstStyle/>
          <a:p>
            <a:pPr algn="just">
              <a:buNone/>
            </a:pPr>
            <a:r>
              <a:rPr lang="en-US" sz="3600" b="1" dirty="0" smtClean="0">
                <a:latin typeface="+mn-lt"/>
              </a:rPr>
              <a:t>Alert</a:t>
            </a:r>
          </a:p>
          <a:p>
            <a:pPr algn="just">
              <a:buNone/>
            </a:pPr>
            <a:r>
              <a:rPr lang="en-US" sz="3200" dirty="0" smtClean="0">
                <a:latin typeface="+mn-lt"/>
              </a:rPr>
              <a:t>Once an alert  message is received by the client computer within the validity period, a window with an alert message is immediately displayed on the screen (see Figure 1.). </a:t>
            </a:r>
          </a:p>
        </p:txBody>
      </p:sp>
      <p:sp>
        <p:nvSpPr>
          <p:cNvPr id="222" name="TextBox 221"/>
          <p:cNvSpPr txBox="1"/>
          <p:nvPr/>
        </p:nvSpPr>
        <p:spPr>
          <a:xfrm>
            <a:off x="709511" y="27476492"/>
            <a:ext cx="13871011" cy="3207032"/>
          </a:xfrm>
          <a:prstGeom prst="rect">
            <a:avLst/>
          </a:prstGeom>
          <a:noFill/>
        </p:spPr>
        <p:txBody>
          <a:bodyPr wrap="square" rtlCol="0">
            <a:spAutoFit/>
          </a:bodyPr>
          <a:lstStyle/>
          <a:p>
            <a:pPr algn="just">
              <a:buNone/>
            </a:pPr>
            <a:r>
              <a:rPr lang="en-US" sz="3600" b="1" dirty="0" smtClean="0">
                <a:latin typeface="+mn-lt"/>
              </a:rPr>
              <a:t>Important Message</a:t>
            </a:r>
          </a:p>
          <a:p>
            <a:pPr algn="just">
              <a:buNone/>
            </a:pPr>
            <a:r>
              <a:rPr lang="en-US" sz="3200" dirty="0" smtClean="0">
                <a:latin typeface="+mn-lt"/>
              </a:rPr>
              <a:t>Once an important message is received by the client computer, it first displays a notification balloon (which can be disabled by a user), then it waits until 6AM and then pops-up a window with an alert. It will display a window with an alert immediately after the logon as well if a logon has taken place after the first 6AM following “valid from” date.</a:t>
            </a:r>
          </a:p>
        </p:txBody>
      </p:sp>
      <p:pic>
        <p:nvPicPr>
          <p:cNvPr id="80" name="Picture 6" descr="CERN600"/>
          <p:cNvPicPr>
            <a:picLocks noChangeAspect="1" noChangeArrowheads="1"/>
          </p:cNvPicPr>
          <p:nvPr/>
        </p:nvPicPr>
        <p:blipFill>
          <a:blip r:embed="rId28"/>
          <a:srcRect/>
          <a:stretch>
            <a:fillRect/>
          </a:stretch>
        </p:blipFill>
        <p:spPr bwMode="auto">
          <a:xfrm>
            <a:off x="709511" y="758679"/>
            <a:ext cx="3857652" cy="3956153"/>
          </a:xfrm>
          <a:prstGeom prst="rect">
            <a:avLst/>
          </a:prstGeom>
          <a:noFill/>
          <a:effectLst>
            <a:outerShdw blurRad="50800" dist="393700" dir="2700000" algn="tl" rotWithShape="0">
              <a:srgbClr val="3861AA">
                <a:alpha val="35000"/>
              </a:srgbClr>
            </a:outerShdw>
          </a:effectLst>
        </p:spPr>
      </p:pic>
      <p:sp>
        <p:nvSpPr>
          <p:cNvPr id="141" name="TextBox 140"/>
          <p:cNvSpPr txBox="1"/>
          <p:nvPr/>
        </p:nvSpPr>
        <p:spPr>
          <a:xfrm>
            <a:off x="780950" y="10688562"/>
            <a:ext cx="5143536" cy="4130361"/>
          </a:xfrm>
          <a:prstGeom prst="rect">
            <a:avLst/>
          </a:prstGeom>
          <a:noFill/>
        </p:spPr>
        <p:txBody>
          <a:bodyPr wrap="square" rtlCol="0">
            <a:spAutoFit/>
          </a:bodyPr>
          <a:lstStyle/>
          <a:p>
            <a:pPr marL="714375" indent="-714375" algn="just">
              <a:buFont typeface="+mj-lt"/>
              <a:buAutoNum type="arabicPeriod"/>
            </a:pPr>
            <a:r>
              <a:rPr lang="en-US" sz="3200" dirty="0" smtClean="0">
                <a:latin typeface="+mn-lt"/>
              </a:rPr>
              <a:t>In </a:t>
            </a:r>
            <a:r>
              <a:rPr lang="en-US" sz="3200" dirty="0">
                <a:latin typeface="+mn-lt"/>
              </a:rPr>
              <a:t>case of an urgent message which should be </a:t>
            </a:r>
            <a:r>
              <a:rPr lang="en-US" sz="3200" dirty="0" smtClean="0">
                <a:latin typeface="+mn-lt"/>
              </a:rPr>
              <a:t>broadcast </a:t>
            </a:r>
            <a:r>
              <a:rPr lang="en-US" sz="3200" dirty="0">
                <a:latin typeface="+mn-lt"/>
              </a:rPr>
              <a:t>immediately around the </a:t>
            </a:r>
            <a:r>
              <a:rPr lang="en-US" sz="3200" dirty="0" smtClean="0">
                <a:latin typeface="+mn-lt"/>
              </a:rPr>
              <a:t>site</a:t>
            </a:r>
          </a:p>
          <a:p>
            <a:pPr marL="714375" indent="-714375" algn="just">
              <a:buFont typeface="+mj-lt"/>
              <a:buAutoNum type="arabicPeriod"/>
            </a:pPr>
            <a:r>
              <a:rPr lang="en-US" sz="3200" dirty="0" smtClean="0">
                <a:latin typeface="+mn-lt"/>
              </a:rPr>
              <a:t>In </a:t>
            </a:r>
            <a:r>
              <a:rPr lang="en-US" sz="3200" dirty="0">
                <a:latin typeface="+mn-lt"/>
              </a:rPr>
              <a:t>case of an important message that service providers need to be sure it was read by the </a:t>
            </a:r>
            <a:r>
              <a:rPr lang="en-US" sz="3200" dirty="0" smtClean="0">
                <a:latin typeface="+mn-lt"/>
              </a:rPr>
              <a:t>users</a:t>
            </a:r>
            <a:endParaRPr lang="en-US" sz="3200" b="1" dirty="0">
              <a:latin typeface="+mn-lt"/>
            </a:endParaRPr>
          </a:p>
        </p:txBody>
      </p:sp>
      <p:sp>
        <p:nvSpPr>
          <p:cNvPr id="171" name="TextBox 170"/>
          <p:cNvSpPr txBox="1"/>
          <p:nvPr/>
        </p:nvSpPr>
        <p:spPr>
          <a:xfrm>
            <a:off x="709511" y="14689090"/>
            <a:ext cx="5869955" cy="5016758"/>
          </a:xfrm>
          <a:prstGeom prst="rect">
            <a:avLst/>
          </a:prstGeom>
          <a:noFill/>
        </p:spPr>
        <p:txBody>
          <a:bodyPr wrap="square" rtlCol="0">
            <a:spAutoFit/>
          </a:bodyPr>
          <a:lstStyle/>
          <a:p>
            <a:pPr algn="just">
              <a:buNone/>
            </a:pPr>
            <a:r>
              <a:rPr lang="en-US" sz="3200" dirty="0" smtClean="0">
                <a:latin typeface="+mn-lt"/>
              </a:rPr>
              <a:t>An </a:t>
            </a:r>
            <a:r>
              <a:rPr lang="en-US" sz="3200" dirty="0">
                <a:latin typeface="+mn-lt"/>
              </a:rPr>
              <a:t>e-mail is a natural system which could be used but it would not assure that the message has been read in case of an urgent message. A user might have an email client closed or just postpone reading it by some time. A user could as well just ignore reading important messages  received</a:t>
            </a:r>
            <a:r>
              <a:rPr lang="en-US" sz="3200" dirty="0" smtClean="0">
                <a:latin typeface="+mn-lt"/>
              </a:rPr>
              <a:t>.</a:t>
            </a:r>
          </a:p>
        </p:txBody>
      </p:sp>
      <p:sp>
        <p:nvSpPr>
          <p:cNvPr id="174" name="TextBox 173"/>
          <p:cNvSpPr txBox="1"/>
          <p:nvPr/>
        </p:nvSpPr>
        <p:spPr>
          <a:xfrm>
            <a:off x="697472" y="33405846"/>
            <a:ext cx="6155707" cy="7478970"/>
          </a:xfrm>
          <a:prstGeom prst="rect">
            <a:avLst/>
          </a:prstGeom>
          <a:noFill/>
        </p:spPr>
        <p:txBody>
          <a:bodyPr wrap="square" rtlCol="0">
            <a:spAutoFit/>
          </a:bodyPr>
          <a:lstStyle/>
          <a:p>
            <a:pPr algn="just">
              <a:buNone/>
            </a:pPr>
            <a:r>
              <a:rPr lang="en-US" sz="3200" dirty="0" smtClean="0">
                <a:latin typeface="+mn-lt"/>
              </a:rPr>
              <a:t>In addition to message type there are two dates, which as well have an impact on the message behavior. First is the “valid from” date. A message posted by the service provider will not appear in the final RSS feed before this date. It can be useful when a service provider wants to post messages in advance. Second, is the “expiration date”. Messages, which have already expired, are still be visible in the feed, however they do not cause any window pop-up nor balloon notification.</a:t>
            </a:r>
          </a:p>
        </p:txBody>
      </p:sp>
      <p:sp>
        <p:nvSpPr>
          <p:cNvPr id="177" name="TextBox 176"/>
          <p:cNvSpPr txBox="1"/>
          <p:nvPr/>
        </p:nvSpPr>
        <p:spPr>
          <a:xfrm>
            <a:off x="697472" y="30619765"/>
            <a:ext cx="6155707" cy="2714589"/>
          </a:xfrm>
          <a:prstGeom prst="rect">
            <a:avLst/>
          </a:prstGeom>
          <a:noFill/>
        </p:spPr>
        <p:txBody>
          <a:bodyPr wrap="square" rtlCol="0">
            <a:spAutoFit/>
          </a:bodyPr>
          <a:lstStyle/>
          <a:p>
            <a:pPr algn="just">
              <a:buNone/>
            </a:pPr>
            <a:r>
              <a:rPr lang="en-US" sz="3600" b="1" dirty="0" smtClean="0">
                <a:latin typeface="+mn-lt"/>
              </a:rPr>
              <a:t>Information Message</a:t>
            </a:r>
          </a:p>
          <a:p>
            <a:pPr algn="just">
              <a:buNone/>
            </a:pPr>
            <a:r>
              <a:rPr lang="en-US" sz="3200" dirty="0" smtClean="0">
                <a:latin typeface="+mn-lt"/>
              </a:rPr>
              <a:t>This type of message never pops-up any window. A user may optionally enable balloon notifications (see Figure 2.).</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dical poster with graphics">
  <a:themeElements>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edical poster with graphics_post design_082605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dical poster with graphics_post design_082605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dical poster with graphics_post design_082605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dical poster with graphics_post design_082605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dical poster with graphics_post design_082605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dical poster with graphics_post design_082605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dical poster with graphics_post design_082605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dical poster with graphics_post design_082605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dical poster with graphics_post design_082605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dical poster with graphics_post design_082605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dical poster with graphics_post design_082605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Medical poster with graphics</Template>
  <TotalTime>4502</TotalTime>
  <Words>824</Words>
  <Application>Microsoft PowerPoint</Application>
  <PresentationFormat>Custom</PresentationFormat>
  <Paragraphs>77</Paragraphs>
  <Slides>1</Slides>
  <Notes>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vt:i4>
      </vt:variant>
    </vt:vector>
  </HeadingPairs>
  <TitlesOfParts>
    <vt:vector size="4" baseType="lpstr">
      <vt:lpstr>Medical poster with graphics</vt:lpstr>
      <vt:lpstr>Office Theme</vt:lpstr>
      <vt:lpstr>Visio</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title]</dc:title>
  <dc:creator>Rafal Otto</dc:creator>
  <cp:lastModifiedBy>Rafal Otto</cp:lastModifiedBy>
  <cp:revision>370</cp:revision>
  <cp:lastPrinted>2004-07-01T22:30:03Z</cp:lastPrinted>
  <dcterms:created xsi:type="dcterms:W3CDTF">2007-08-08T09:59:24Z</dcterms:created>
  <dcterms:modified xsi:type="dcterms:W3CDTF">2007-08-20T15:59:23Z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TC100214271033</vt:lpwstr>
  </property>
</Properties>
</file>