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56" r:id="rId2"/>
    <p:sldId id="285" r:id="rId3"/>
    <p:sldId id="267" r:id="rId4"/>
    <p:sldId id="282" r:id="rId5"/>
    <p:sldId id="275" r:id="rId6"/>
    <p:sldId id="283" r:id="rId7"/>
    <p:sldId id="284" r:id="rId8"/>
    <p:sldId id="279" r:id="rId9"/>
    <p:sldId id="272" r:id="rId10"/>
    <p:sldId id="277" r:id="rId11"/>
    <p:sldId id="276" r:id="rId12"/>
    <p:sldId id="278" r:id="rId13"/>
    <p:sldId id="270" r:id="rId14"/>
    <p:sldId id="296" r:id="rId15"/>
    <p:sldId id="273" r:id="rId16"/>
    <p:sldId id="294" r:id="rId17"/>
    <p:sldId id="287" r:id="rId18"/>
    <p:sldId id="295" r:id="rId19"/>
    <p:sldId id="288" r:id="rId20"/>
    <p:sldId id="262" r:id="rId21"/>
    <p:sldId id="264" r:id="rId22"/>
    <p:sldId id="291" r:id="rId23"/>
    <p:sldId id="290" r:id="rId24"/>
    <p:sldId id="266" r:id="rId25"/>
    <p:sldId id="292" r:id="rId26"/>
    <p:sldId id="298" r:id="rId27"/>
    <p:sldId id="293" r:id="rId28"/>
    <p:sldId id="299" r:id="rId2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28" d="100"/>
          <a:sy n="128" d="100"/>
        </p:scale>
        <p:origin x="-3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9F0C9-B139-3F48-8FE1-1F050BB43D8F}" type="datetimeFigureOut">
              <a:rPr lang="en-US" smtClean="0"/>
              <a:pPr/>
              <a:t>2/3/15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866321-8479-7F42-A4E9-C386B90947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3069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8130E-48AF-1644-8A18-6DA67C09345E}" type="datetimeFigureOut">
              <a:rPr lang="en-US" smtClean="0"/>
              <a:pPr/>
              <a:t>2/3/15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225F79-9B6C-0F4A-80B2-C0261DD7A7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5607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225F79-9B6C-0F4A-80B2-C0261DD7A77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513638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94112"/>
            <a:ext cx="8229600" cy="49320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34627" y="6340475"/>
            <a:ext cx="41853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0" i="0">
                <a:solidFill>
                  <a:schemeClr val="tx1">
                    <a:tint val="75000"/>
                  </a:schemeClr>
                </a:solidFill>
                <a:latin typeface="Arial Bold"/>
                <a:cs typeface="Arial Bold"/>
              </a:defRPr>
            </a:lvl1pPr>
          </a:lstStyle>
          <a:p>
            <a:r>
              <a:rPr lang="en-US" smtClean="0"/>
              <a:t>FCC-hh 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207734" y="6356350"/>
            <a:ext cx="966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 </a:t>
            </a:r>
            <a:fld id="{CD9BD9BB-B12C-164B-8A19-3A4BEAC6256A}" type="slidenum">
              <a:rPr lang="en-US" smtClean="0">
                <a:latin typeface="Calibri (Body)"/>
                <a:cs typeface="Calibri (Body)"/>
              </a:rPr>
              <a:pPr/>
              <a:t>‹#›</a:t>
            </a:fld>
            <a:endParaRPr lang="en-US" dirty="0">
              <a:latin typeface="Calibri (Body)"/>
              <a:cs typeface="Calibri (Body)"/>
            </a:endParaRPr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>
            <a:off x="0" y="990600"/>
            <a:ext cx="8574088" cy="0"/>
          </a:xfrm>
          <a:prstGeom prst="line">
            <a:avLst/>
          </a:prstGeom>
          <a:noFill/>
          <a:ln w="38100">
            <a:solidFill>
              <a:srgbClr val="B40000"/>
            </a:solidFill>
            <a:round/>
            <a:headEnd/>
            <a:tailEnd type="oval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15" descr="SLAC_Logo_hires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2400" y="6157913"/>
            <a:ext cx="1527175" cy="547687"/>
          </a:xfrm>
          <a:prstGeom prst="rect">
            <a:avLst/>
          </a:prstGeom>
          <a:noFill/>
        </p:spPr>
      </p:pic>
      <p:pic>
        <p:nvPicPr>
          <p:cNvPr id="9" name="Picture 21" descr="ar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8305800" y="6019800"/>
            <a:ext cx="712788" cy="7127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600" b="1" i="0" kern="1200">
          <a:solidFill>
            <a:schemeClr val="tx1"/>
          </a:solidFill>
          <a:latin typeface="Arial Bold"/>
          <a:ea typeface="+mj-ea"/>
          <a:cs typeface="Arial Bold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b="0" i="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b="0" i="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b="0" i="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b="0" i="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b="0" i="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gi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FCC-</a:t>
            </a:r>
            <a:r>
              <a:rPr lang="en-US" i="1" dirty="0" err="1" smtClean="0"/>
              <a:t>hh</a:t>
            </a:r>
            <a:r>
              <a:rPr lang="en-US" dirty="0" smtClean="0"/>
              <a:t> Background Estimates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/>
          <a:lstStyle/>
          <a:p>
            <a:r>
              <a:rPr lang="en-US" dirty="0" smtClean="0"/>
              <a:t>Charles Young (SLAC)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Pipe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(Radially) thin beam pipe is O(1) interaction length at </a:t>
            </a:r>
            <a:r>
              <a:rPr lang="en-US" i="1" dirty="0" err="1" smtClean="0">
                <a:latin typeface="Symbol" charset="2"/>
                <a:cs typeface="Symbol" charset="2"/>
              </a:rPr>
              <a:t>h</a:t>
            </a:r>
            <a:r>
              <a:rPr lang="en-US" i="1" baseline="-25000" dirty="0" err="1" smtClean="0"/>
              <a:t>peak</a:t>
            </a:r>
            <a:r>
              <a:rPr lang="en-US" dirty="0" smtClean="0"/>
              <a:t> due to glancing incidence angle</a:t>
            </a:r>
          </a:p>
          <a:p>
            <a:pPr lvl="1"/>
            <a:r>
              <a:rPr lang="en-US" dirty="0" smtClean="0"/>
              <a:t>Flange: near normal incidence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 “thin”</a:t>
            </a:r>
          </a:p>
          <a:p>
            <a:r>
              <a:rPr lang="en-US" dirty="0" smtClean="0"/>
              <a:t>Small radius near IP for physics performance</a:t>
            </a:r>
            <a:endParaRPr lang="en-US" dirty="0"/>
          </a:p>
          <a:p>
            <a:r>
              <a:rPr lang="en-US" dirty="0" smtClean="0"/>
              <a:t>Larger radius (away from IP)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 shower initiation point further away in z</a:t>
            </a:r>
          </a:p>
          <a:p>
            <a:pPr lvl="1"/>
            <a:r>
              <a:rPr lang="en-US" i="1" dirty="0" smtClean="0"/>
              <a:t>r</a:t>
            </a:r>
            <a:r>
              <a:rPr lang="en-US" dirty="0" smtClean="0"/>
              <a:t> = 3 </a:t>
            </a:r>
            <a:r>
              <a:rPr lang="en-US" i="1" dirty="0" smtClean="0"/>
              <a:t>cm</a:t>
            </a:r>
            <a:r>
              <a:rPr lang="en-US" dirty="0" smtClean="0"/>
              <a:t> for </a:t>
            </a:r>
            <a:r>
              <a:rPr lang="en-US" i="1" dirty="0" smtClean="0"/>
              <a:t>z</a:t>
            </a:r>
            <a:r>
              <a:rPr lang="en-US" dirty="0" smtClean="0"/>
              <a:t> &lt; 7.5 </a:t>
            </a:r>
            <a:r>
              <a:rPr lang="en-US" i="1" dirty="0" smtClean="0"/>
              <a:t>m</a:t>
            </a:r>
            <a:r>
              <a:rPr lang="en-US" dirty="0" smtClean="0"/>
              <a:t> and 6 </a:t>
            </a:r>
            <a:r>
              <a:rPr lang="en-US" i="1" dirty="0" smtClean="0"/>
              <a:t>cm</a:t>
            </a:r>
            <a:r>
              <a:rPr lang="en-US" dirty="0" smtClean="0"/>
              <a:t> for </a:t>
            </a:r>
            <a:r>
              <a:rPr lang="en-US" i="1" dirty="0" smtClean="0"/>
              <a:t>z</a:t>
            </a:r>
            <a:r>
              <a:rPr lang="en-US" dirty="0" smtClean="0"/>
              <a:t> &gt; 7.5 </a:t>
            </a:r>
            <a:r>
              <a:rPr lang="en-US" i="1" dirty="0" smtClean="0"/>
              <a:t>m</a:t>
            </a:r>
            <a:endParaRPr lang="en-US" i="1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10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901684"/>
              </p:ext>
            </p:extLst>
          </p:nvPr>
        </p:nvGraphicFramePr>
        <p:xfrm>
          <a:off x="1466601" y="4644788"/>
          <a:ext cx="5585950" cy="1523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7190"/>
                <a:gridCol w="1117190"/>
                <a:gridCol w="1117190"/>
                <a:gridCol w="1117190"/>
                <a:gridCol w="1117190"/>
              </a:tblGrid>
              <a:tr h="274433">
                <a:tc>
                  <a:txBody>
                    <a:bodyPr/>
                    <a:lstStyle/>
                    <a:p>
                      <a:r>
                        <a:rPr lang="en-US" sz="1400" i="1" dirty="0" smtClean="0"/>
                        <a:t>z</a:t>
                      </a:r>
                      <a:r>
                        <a:rPr lang="en-US" sz="1400" dirty="0" smtClean="0"/>
                        <a:t>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i="1" dirty="0" smtClean="0"/>
                        <a:t>r</a:t>
                      </a:r>
                      <a:r>
                        <a:rPr lang="en-US" sz="1400" dirty="0" smtClean="0"/>
                        <a:t> = 3 cm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15</a:t>
                      </a:r>
                      <a:endParaRPr lang="en-US" sz="1400" dirty="0"/>
                    </a:p>
                  </a:txBody>
                  <a:tcPr/>
                </a:tc>
              </a:tr>
              <a:tr h="274433">
                <a:tc>
                  <a:txBody>
                    <a:bodyPr/>
                    <a:lstStyle/>
                    <a:p>
                      <a:pPr algn="r"/>
                      <a:r>
                        <a:rPr lang="en-US" sz="1400" i="1" dirty="0" smtClean="0">
                          <a:latin typeface="Symbol" charset="2"/>
                          <a:cs typeface="Symbol" charset="2"/>
                        </a:rPr>
                        <a:t>h</a:t>
                      </a:r>
                      <a:r>
                        <a:rPr lang="en-US" sz="1400" dirty="0" smtClean="0"/>
                        <a:t> = 4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0.8</a:t>
                      </a:r>
                      <a:endParaRPr lang="en-US" sz="14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1.4</a:t>
                      </a:r>
                      <a:endParaRPr lang="en-US" sz="14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2.7</a:t>
                      </a:r>
                      <a:endParaRPr lang="en-US" sz="14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4.1</a:t>
                      </a:r>
                      <a:endParaRPr lang="en-US" sz="14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274433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5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2.2</a:t>
                      </a:r>
                      <a:endParaRPr lang="en-US" sz="14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3.7</a:t>
                      </a:r>
                      <a:endParaRPr lang="en-US" sz="14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7.4</a:t>
                      </a:r>
                      <a:endParaRPr lang="en-US" sz="14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11</a:t>
                      </a:r>
                      <a:endParaRPr lang="en-US" sz="14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</a:tr>
              <a:tr h="274433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6.1</a:t>
                      </a:r>
                      <a:endParaRPr lang="en-US" sz="14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10</a:t>
                      </a:r>
                      <a:endParaRPr lang="en-US" sz="1400" dirty="0"/>
                    </a:p>
                  </a:txBody>
                  <a:tcPr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20</a:t>
                      </a:r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30</a:t>
                      </a:r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274433"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7</a:t>
                      </a:r>
                      <a:endParaRPr lang="en-US" sz="14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16</a:t>
                      </a:r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27</a:t>
                      </a:r>
                      <a:endParaRPr lang="en-US" sz="1400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55</a:t>
                      </a:r>
                      <a:endParaRPr lang="en-US" sz="14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smtClean="0"/>
                        <a:t>82</a:t>
                      </a:r>
                      <a:endParaRPr lang="en-US" sz="1400" dirty="0"/>
                    </a:p>
                  </a:txBody>
                  <a:tcPr>
                    <a:solidFill>
                      <a:srgbClr val="CCFFCC"/>
                    </a:solidFill>
                  </a:tcPr>
                </a:tc>
              </a:tr>
            </a:tbl>
          </a:graphicData>
        </a:graphic>
      </p:graphicFrame>
      <p:sp>
        <p:nvSpPr>
          <p:cNvPr id="7" name="Line Callout 2 6"/>
          <p:cNvSpPr/>
          <p:nvPr/>
        </p:nvSpPr>
        <p:spPr>
          <a:xfrm>
            <a:off x="7629992" y="4962324"/>
            <a:ext cx="1327662" cy="340206"/>
          </a:xfrm>
          <a:prstGeom prst="borderCallout2">
            <a:avLst/>
          </a:prstGeom>
          <a:solidFill>
            <a:srgbClr val="FF6600"/>
          </a:solidFill>
          <a:ln w="25400">
            <a:solidFill>
              <a:srgbClr val="FF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Inside barrel</a:t>
            </a:r>
            <a:endParaRPr lang="en-US" sz="1400" dirty="0"/>
          </a:p>
        </p:txBody>
      </p:sp>
      <p:sp>
        <p:nvSpPr>
          <p:cNvPr id="8" name="Line Callout 2 7"/>
          <p:cNvSpPr/>
          <p:nvPr/>
        </p:nvSpPr>
        <p:spPr>
          <a:xfrm>
            <a:off x="7629991" y="5681735"/>
            <a:ext cx="1327663" cy="340206"/>
          </a:xfrm>
          <a:prstGeom prst="borderCallout2">
            <a:avLst/>
          </a:prstGeom>
          <a:solidFill>
            <a:srgbClr val="008000"/>
          </a:solidFill>
          <a:ln w="254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After </a:t>
            </a:r>
            <a:r>
              <a:rPr lang="en-US" sz="1400" dirty="0" err="1" smtClean="0"/>
              <a:t>endcap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42363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Barrel 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Two broad categories of background</a:t>
            </a:r>
          </a:p>
          <a:p>
            <a:pPr lvl="1"/>
            <a:r>
              <a:rPr lang="en-US" dirty="0" smtClean="0"/>
              <a:t>Direct </a:t>
            </a:r>
            <a:r>
              <a:rPr lang="en-US" i="1" dirty="0" smtClean="0"/>
              <a:t>p</a:t>
            </a:r>
            <a:r>
              <a:rPr lang="en-US" dirty="0" smtClean="0"/>
              <a:t>-</a:t>
            </a:r>
            <a:r>
              <a:rPr lang="en-US" i="1" dirty="0" smtClean="0"/>
              <a:t>p</a:t>
            </a:r>
            <a:r>
              <a:rPr lang="en-US" dirty="0" smtClean="0"/>
              <a:t> interaction products </a:t>
            </a:r>
          </a:p>
          <a:p>
            <a:pPr lvl="2"/>
            <a:r>
              <a:rPr lang="en-US" dirty="0" smtClean="0"/>
              <a:t>Multiplicity slow function of √</a:t>
            </a:r>
            <a:r>
              <a:rPr lang="en-US" i="1" dirty="0" smtClean="0"/>
              <a:t>s</a:t>
            </a:r>
          </a:p>
          <a:p>
            <a:pPr lvl="2"/>
            <a:r>
              <a:rPr lang="en-US" dirty="0" smtClean="0"/>
              <a:t>Dose per particle insensitive to particle energy </a:t>
            </a:r>
          </a:p>
          <a:p>
            <a:pPr lvl="1"/>
            <a:r>
              <a:rPr lang="en-US" dirty="0" smtClean="0"/>
              <a:t>Back scatter from calorimeters</a:t>
            </a:r>
          </a:p>
          <a:p>
            <a:pPr lvl="2"/>
            <a:r>
              <a:rPr lang="en-US" dirty="0"/>
              <a:t>Inner part of calorimeter acts as shield against outer part of calorimeter </a:t>
            </a:r>
          </a:p>
          <a:p>
            <a:pPr lvl="2"/>
            <a:r>
              <a:rPr lang="en-US" dirty="0" smtClean="0"/>
              <a:t>Larger inner radius </a:t>
            </a: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dirty="0" smtClean="0"/>
              <a:t> lower background density</a:t>
            </a:r>
          </a:p>
          <a:p>
            <a:r>
              <a:rPr lang="en-US" dirty="0" smtClean="0"/>
              <a:t>Background probably not much worse than in LHC (for the same luminosity) </a:t>
            </a:r>
          </a:p>
          <a:p>
            <a:pPr lvl="1"/>
            <a:r>
              <a:rPr lang="en-US" dirty="0" smtClean="0"/>
              <a:t>Beware end </a:t>
            </a:r>
            <a:r>
              <a:rPr lang="en-US" dirty="0" smtClean="0"/>
              <a:t>of barrel staves, i.e. high </a:t>
            </a:r>
            <a:r>
              <a:rPr lang="en-US" i="1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56065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Barrel Calorimeter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Self shielding (but every shield is also a source)</a:t>
            </a:r>
          </a:p>
          <a:p>
            <a:pPr lvl="1"/>
            <a:r>
              <a:rPr lang="en-US" dirty="0" smtClean="0"/>
              <a:t>Rapid decrease in background farther from IP </a:t>
            </a:r>
          </a:p>
          <a:p>
            <a:r>
              <a:rPr lang="en-US" dirty="0" smtClean="0"/>
              <a:t>Radiation damage concerns primarily for sensors at inner radius locations </a:t>
            </a:r>
          </a:p>
          <a:p>
            <a:pPr lvl="1"/>
            <a:r>
              <a:rPr lang="en-US" dirty="0" smtClean="0"/>
              <a:t>Degree of vulnerability depends on sensor: </a:t>
            </a:r>
            <a:r>
              <a:rPr lang="en-US" dirty="0" err="1" smtClean="0"/>
              <a:t>LAr</a:t>
            </a:r>
            <a:r>
              <a:rPr lang="en-US" dirty="0" smtClean="0"/>
              <a:t>, crystals, plastic scintillators, Si, </a:t>
            </a:r>
            <a:r>
              <a:rPr lang="en-US" dirty="0" err="1" smtClean="0"/>
              <a:t>etc</a:t>
            </a:r>
            <a:r>
              <a:rPr lang="en-US" dirty="0" smtClean="0"/>
              <a:t>  </a:t>
            </a:r>
          </a:p>
          <a:p>
            <a:r>
              <a:rPr lang="en-US" dirty="0" smtClean="0"/>
              <a:t>Front-end electronics concerns greatly reduced if located at outer radius </a:t>
            </a:r>
          </a:p>
          <a:p>
            <a:pPr lvl="1"/>
            <a:r>
              <a:rPr lang="en-US" dirty="0" smtClean="0"/>
              <a:t>Not obviously a problem if embedded within calorimeter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9878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Barrel </a:t>
            </a:r>
            <a:r>
              <a:rPr lang="en-US" dirty="0" err="1" smtClean="0"/>
              <a:t>Muon</a:t>
            </a:r>
            <a:r>
              <a:rPr lang="en-US" dirty="0" smtClean="0"/>
              <a:t>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Calorimeter expected to provide better shielding in FCC-</a:t>
            </a:r>
            <a:r>
              <a:rPr lang="en-US" i="1" dirty="0" err="1" smtClean="0"/>
              <a:t>hh</a:t>
            </a:r>
            <a:r>
              <a:rPr lang="en-US" dirty="0" smtClean="0"/>
              <a:t> than in LHC</a:t>
            </a:r>
          </a:p>
          <a:p>
            <a:pPr lvl="1"/>
            <a:r>
              <a:rPr lang="en-US" dirty="0"/>
              <a:t>C</a:t>
            </a:r>
            <a:r>
              <a:rPr lang="en-US" dirty="0" smtClean="0"/>
              <a:t>alorimeters becoming thicker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to contain </a:t>
            </a:r>
            <a:r>
              <a:rPr lang="en-US" dirty="0" err="1" smtClean="0"/>
              <a:t>hadronic</a:t>
            </a:r>
            <a:r>
              <a:rPr lang="en-US" dirty="0" smtClean="0"/>
              <a:t> showers </a:t>
            </a:r>
          </a:p>
          <a:p>
            <a:pPr marL="457200" lvl="1" indent="0">
              <a:buNone/>
            </a:pPr>
            <a:r>
              <a:rPr lang="en-US" dirty="0" smtClean="0"/>
              <a:t>    of high </a:t>
            </a:r>
            <a:r>
              <a:rPr lang="en-US" i="1" dirty="0" err="1" smtClean="0"/>
              <a:t>p</a:t>
            </a:r>
            <a:r>
              <a:rPr lang="en-US" i="1" baseline="-25000" dirty="0" err="1" smtClean="0"/>
              <a:t>T</a:t>
            </a:r>
            <a:r>
              <a:rPr lang="en-US" dirty="0" smtClean="0"/>
              <a:t> hadrons in FCC-</a:t>
            </a:r>
            <a:r>
              <a:rPr lang="en-US" i="1" dirty="0" err="1" smtClean="0"/>
              <a:t>hh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Background dominated by min-bias events </a:t>
            </a:r>
          </a:p>
          <a:p>
            <a:pPr lvl="2"/>
            <a:r>
              <a:rPr lang="en-US" dirty="0" smtClean="0"/>
              <a:t>Slow rise in jet and particle energy </a:t>
            </a:r>
          </a:p>
          <a:p>
            <a:pPr lvl="2"/>
            <a:r>
              <a:rPr lang="en-US" dirty="0" smtClean="0"/>
              <a:t>Shower length ~ </a:t>
            </a:r>
            <a:r>
              <a:rPr lang="en-US" i="1" dirty="0" smtClean="0"/>
              <a:t>log</a:t>
            </a:r>
            <a:r>
              <a:rPr lang="en-US" dirty="0" smtClean="0"/>
              <a:t>(</a:t>
            </a:r>
            <a:r>
              <a:rPr lang="en-US" i="1" dirty="0" smtClean="0"/>
              <a:t>E</a:t>
            </a:r>
            <a:r>
              <a:rPr lang="en-US" dirty="0" smtClean="0"/>
              <a:t>)</a:t>
            </a:r>
          </a:p>
          <a:p>
            <a:r>
              <a:rPr lang="en-US" dirty="0" smtClean="0"/>
              <a:t>Expect tolerable background </a:t>
            </a:r>
            <a:r>
              <a:rPr lang="en-US" dirty="0" smtClean="0">
                <a:solidFill>
                  <a:srgbClr val="FF0000"/>
                </a:solidFill>
              </a:rPr>
              <a:t>when shielded by calorimeter</a:t>
            </a:r>
            <a:r>
              <a:rPr lang="en-US" dirty="0" smtClean="0"/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 descr="Screen Shot 2015-02-01 at 15.06.4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2245" y="2361470"/>
            <a:ext cx="294640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550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Unshielded Barrel </a:t>
            </a:r>
            <a:r>
              <a:rPr lang="en-US" dirty="0" err="1" smtClean="0"/>
              <a:t>Muon</a:t>
            </a:r>
            <a:r>
              <a:rPr lang="en-US" dirty="0" smtClean="0"/>
              <a:t> Detector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058" y="1129860"/>
            <a:ext cx="7322569" cy="5507182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5964646" y="3867015"/>
            <a:ext cx="657699" cy="669074"/>
          </a:xfrm>
          <a:prstGeom prst="ellipse">
            <a:avLst/>
          </a:prstGeom>
          <a:noFill/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6691799" y="4139182"/>
            <a:ext cx="2369986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Comic Sans MS"/>
                <a:cs typeface="Comic Sans MS"/>
              </a:rPr>
              <a:t>Direct line of sight to bare beam pipe </a:t>
            </a:r>
            <a:endParaRPr lang="en-US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615245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Endcap</a:t>
            </a:r>
            <a:r>
              <a:rPr lang="en-US" dirty="0" smtClean="0"/>
              <a:t>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</a:t>
            </a:r>
            <a:r>
              <a:rPr lang="en-US" dirty="0" smtClean="0"/>
              <a:t>ery sensitive to details of beam-line geometry </a:t>
            </a:r>
          </a:p>
          <a:p>
            <a:pPr lvl="1"/>
            <a:r>
              <a:rPr lang="en-US" dirty="0" smtClean="0"/>
              <a:t>Arbitrary choice of beam pipe diameter</a:t>
            </a:r>
          </a:p>
          <a:p>
            <a:pPr lvl="1"/>
            <a:r>
              <a:rPr lang="en-US" dirty="0" smtClean="0"/>
              <a:t>No </a:t>
            </a:r>
            <a:r>
              <a:rPr lang="en-US" dirty="0" smtClean="0"/>
              <a:t>shielding in this simulation</a:t>
            </a:r>
          </a:p>
          <a:p>
            <a:pPr lvl="1"/>
            <a:r>
              <a:rPr lang="en-US" dirty="0" smtClean="0"/>
              <a:t>No final-focus </a:t>
            </a:r>
            <a:r>
              <a:rPr lang="en-US" dirty="0" err="1" smtClean="0"/>
              <a:t>quadrupole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No masks / collimators</a:t>
            </a:r>
          </a:p>
          <a:p>
            <a:r>
              <a:rPr lang="en-US" dirty="0" smtClean="0"/>
              <a:t>Strong </a:t>
            </a:r>
            <a:r>
              <a:rPr lang="en-US" dirty="0" smtClean="0"/>
              <a:t>function of radius </a:t>
            </a:r>
          </a:p>
          <a:p>
            <a:endParaRPr lang="en-US" dirty="0" smtClean="0"/>
          </a:p>
          <a:p>
            <a:r>
              <a:rPr lang="en-US" dirty="0" err="1" smtClean="0"/>
              <a:t>Endcap</a:t>
            </a:r>
            <a:r>
              <a:rPr lang="en-US" dirty="0" smtClean="0"/>
              <a:t> results should be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treated as qualitative at best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6" name="Picture 5" descr="grain-of-sal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974" y="3201455"/>
            <a:ext cx="3268980" cy="2616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223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estimates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44701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Inputs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US" dirty="0" smtClean="0"/>
              <a:t>vents</a:t>
            </a:r>
          </a:p>
          <a:p>
            <a:pPr lvl="1"/>
            <a:r>
              <a:rPr lang="en-US" dirty="0" smtClean="0"/>
              <a:t>Generated by </a:t>
            </a:r>
            <a:r>
              <a:rPr lang="en-US" dirty="0" err="1" smtClean="0"/>
              <a:t>Phojet</a:t>
            </a:r>
            <a:endParaRPr lang="en-US" dirty="0" smtClean="0"/>
          </a:p>
          <a:p>
            <a:pPr lvl="1"/>
            <a:r>
              <a:rPr lang="en-US" dirty="0" smtClean="0"/>
              <a:t>√</a:t>
            </a:r>
            <a:r>
              <a:rPr lang="en-US" i="1" dirty="0" smtClean="0"/>
              <a:t>s</a:t>
            </a:r>
            <a:r>
              <a:rPr lang="en-US" dirty="0" smtClean="0"/>
              <a:t> = 100 </a:t>
            </a:r>
            <a:r>
              <a:rPr lang="en-US" i="1" dirty="0" err="1" smtClean="0"/>
              <a:t>TeV</a:t>
            </a:r>
            <a:endParaRPr lang="en-US" i="1" dirty="0" smtClean="0"/>
          </a:p>
          <a:p>
            <a:r>
              <a:rPr lang="en-US" dirty="0" smtClean="0"/>
              <a:t>Normalization assumptions</a:t>
            </a:r>
          </a:p>
          <a:p>
            <a:pPr lvl="1"/>
            <a:r>
              <a:rPr lang="en-US" i="1" dirty="0" err="1" smtClean="0">
                <a:latin typeface="Symbol" charset="2"/>
                <a:cs typeface="Symbol" charset="2"/>
              </a:rPr>
              <a:t>s</a:t>
            </a:r>
            <a:r>
              <a:rPr lang="en-US" i="1" baseline="-25000" dirty="0" err="1" smtClean="0"/>
              <a:t>pp</a:t>
            </a:r>
            <a:r>
              <a:rPr lang="en-US" dirty="0" smtClean="0"/>
              <a:t> = 100 </a:t>
            </a:r>
            <a:r>
              <a:rPr lang="en-US" i="1" dirty="0" err="1" smtClean="0"/>
              <a:t>mb</a:t>
            </a:r>
            <a:endParaRPr lang="en-US" i="1" dirty="0" smtClean="0"/>
          </a:p>
          <a:p>
            <a:pPr lvl="1"/>
            <a:r>
              <a:rPr lang="en-US" dirty="0" smtClean="0"/>
              <a:t>“</a:t>
            </a:r>
            <a:r>
              <a:rPr lang="en-US" i="1" dirty="0" smtClean="0"/>
              <a:t>year</a:t>
            </a:r>
            <a:r>
              <a:rPr lang="en-US" dirty="0" smtClean="0"/>
              <a:t>” = 10</a:t>
            </a:r>
            <a:r>
              <a:rPr lang="en-US" baseline="30000" dirty="0" smtClean="0"/>
              <a:t>7</a:t>
            </a:r>
            <a:r>
              <a:rPr lang="en-US" dirty="0" smtClean="0"/>
              <a:t> </a:t>
            </a:r>
            <a:r>
              <a:rPr lang="en-US" i="1" dirty="0" smtClean="0"/>
              <a:t>sec</a:t>
            </a:r>
          </a:p>
          <a:p>
            <a:pPr lvl="1"/>
            <a:r>
              <a:rPr lang="en-US" dirty="0" smtClean="0"/>
              <a:t>Instantaneous luminosity = 10</a:t>
            </a:r>
            <a:r>
              <a:rPr lang="en-US" baseline="30000" dirty="0" smtClean="0">
                <a:solidFill>
                  <a:srgbClr val="FF0000"/>
                </a:solidFill>
              </a:rPr>
              <a:t>36</a:t>
            </a:r>
            <a:r>
              <a:rPr lang="en-US" dirty="0" smtClean="0"/>
              <a:t> </a:t>
            </a:r>
            <a:r>
              <a:rPr lang="en-US" i="1" dirty="0" smtClean="0"/>
              <a:t>cm</a:t>
            </a:r>
            <a:r>
              <a:rPr lang="en-US" baseline="30000" dirty="0" smtClean="0"/>
              <a:t>-2</a:t>
            </a:r>
            <a:r>
              <a:rPr lang="en-US" dirty="0" smtClean="0"/>
              <a:t> </a:t>
            </a:r>
            <a:r>
              <a:rPr lang="en-US" i="1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escale to suit your assumptions 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701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Outputs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2-D distributions in (</a:t>
            </a:r>
            <a:r>
              <a:rPr lang="en-US" i="1" dirty="0" err="1" smtClean="0"/>
              <a:t>r</a:t>
            </a:r>
            <a:r>
              <a:rPr lang="en-US" dirty="0" err="1" smtClean="0"/>
              <a:t>,</a:t>
            </a:r>
            <a:r>
              <a:rPr lang="en-US" i="1" dirty="0" err="1" smtClean="0"/>
              <a:t>z</a:t>
            </a:r>
            <a:r>
              <a:rPr lang="en-US" dirty="0" smtClean="0"/>
              <a:t>) </a:t>
            </a:r>
          </a:p>
          <a:p>
            <a:pPr lvl="1"/>
            <a:r>
              <a:rPr lang="en-US" dirty="0" smtClean="0"/>
              <a:t>Implied azimuthal symmetry </a:t>
            </a:r>
          </a:p>
          <a:p>
            <a:r>
              <a:rPr lang="en-US" dirty="0" smtClean="0"/>
              <a:t>Energy deposition map reflects simulation geometry </a:t>
            </a:r>
          </a:p>
          <a:p>
            <a:r>
              <a:rPr lang="en-US" dirty="0" smtClean="0"/>
              <a:t>Dose and </a:t>
            </a:r>
            <a:r>
              <a:rPr lang="en-US" dirty="0" err="1" smtClean="0"/>
              <a:t>fluence</a:t>
            </a:r>
            <a:r>
              <a:rPr lang="en-US" dirty="0" smtClean="0"/>
              <a:t> maps for background</a:t>
            </a:r>
          </a:p>
          <a:p>
            <a:pPr lvl="1"/>
            <a:r>
              <a:rPr lang="en-US" dirty="0" smtClean="0"/>
              <a:t>Directly read off value at any (</a:t>
            </a:r>
            <a:r>
              <a:rPr lang="en-US" i="1" dirty="0" err="1" smtClean="0"/>
              <a:t>r</a:t>
            </a:r>
            <a:r>
              <a:rPr lang="en-US" dirty="0" err="1" smtClean="0"/>
              <a:t>,</a:t>
            </a:r>
            <a:r>
              <a:rPr lang="en-US" i="1" dirty="0" err="1" smtClean="0"/>
              <a:t>z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Take slice at given </a:t>
            </a:r>
            <a:r>
              <a:rPr lang="en-US" i="1" dirty="0" smtClean="0"/>
              <a:t>z</a:t>
            </a:r>
            <a:r>
              <a:rPr lang="en-US" dirty="0" smtClean="0"/>
              <a:t> and plot as function of </a:t>
            </a:r>
            <a:r>
              <a:rPr lang="en-US" i="1" dirty="0" smtClean="0"/>
              <a:t>r</a:t>
            </a:r>
            <a:r>
              <a:rPr lang="en-US" dirty="0"/>
              <a:t> </a:t>
            </a:r>
            <a:r>
              <a:rPr lang="en-US" dirty="0" smtClean="0"/>
              <a:t>or vice versa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13205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Deposition</a:t>
            </a:r>
            <a:endParaRPr lang="en-US" dirty="0"/>
          </a:p>
        </p:txBody>
      </p:sp>
      <p:pic>
        <p:nvPicPr>
          <p:cNvPr id="6" name="Content Placeholder 5" descr="Untitled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33" r="-3333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21703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simulation application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739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Ionizing Dose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10" name="Content Placeholder 9" descr="foo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79" r="-657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166570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1-MeV </a:t>
            </a:r>
            <a:r>
              <a:rPr lang="en-US" i="1" dirty="0" err="1" smtClean="0"/>
              <a:t>n</a:t>
            </a:r>
            <a:r>
              <a:rPr lang="en-US" i="1" baseline="-25000" dirty="0" err="1" smtClean="0"/>
              <a:t>eq</a:t>
            </a:r>
            <a:r>
              <a:rPr lang="en-US" dirty="0"/>
              <a:t> </a:t>
            </a:r>
            <a:r>
              <a:rPr lang="en-US" dirty="0" err="1"/>
              <a:t>Fluence</a:t>
            </a:r>
            <a:r>
              <a:rPr lang="en-US" dirty="0"/>
              <a:t>  </a:t>
            </a:r>
          </a:p>
        </p:txBody>
      </p:sp>
      <p:pic>
        <p:nvPicPr>
          <p:cNvPr id="6" name="Content Placeholder 5" descr="foo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79" r="-6579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Line Callout 2 2"/>
          <p:cNvSpPr/>
          <p:nvPr/>
        </p:nvSpPr>
        <p:spPr>
          <a:xfrm>
            <a:off x="5789414" y="6042112"/>
            <a:ext cx="1438015" cy="44817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14620"/>
              <a:gd name="adj6" fmla="val -43420"/>
            </a:avLst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Endcap</a:t>
            </a:r>
            <a:r>
              <a:rPr lang="en-US" dirty="0" smtClean="0"/>
              <a:t> calorimeters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676751" y="3541853"/>
            <a:ext cx="2609383" cy="734166"/>
          </a:xfrm>
          <a:prstGeom prst="rect">
            <a:avLst/>
          </a:prstGeom>
          <a:noFill/>
          <a:ln w="38100">
            <a:solidFill>
              <a:schemeClr val="tx1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ine Callout 2 7"/>
          <p:cNvSpPr/>
          <p:nvPr/>
        </p:nvSpPr>
        <p:spPr>
          <a:xfrm>
            <a:off x="3353522" y="1656831"/>
            <a:ext cx="2520088" cy="77385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1988"/>
              <a:gd name="adj6" fmla="val -51391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At least 1 order of magnitude difference between shielded and unshielded </a:t>
            </a:r>
            <a:r>
              <a:rPr lang="en-US" sz="1400" dirty="0" err="1" smtClean="0"/>
              <a:t>muon</a:t>
            </a:r>
            <a:r>
              <a:rPr lang="en-US" sz="1400" dirty="0" smtClean="0"/>
              <a:t> regions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1929714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Background decreases with </a:t>
            </a:r>
            <a:r>
              <a:rPr lang="en-US" i="1" dirty="0" smtClean="0"/>
              <a:t>r</a:t>
            </a:r>
            <a:r>
              <a:rPr lang="en-US" dirty="0" smtClean="0"/>
              <a:t> and increases with </a:t>
            </a:r>
            <a:r>
              <a:rPr lang="en-US" i="1" dirty="0" smtClean="0"/>
              <a:t>z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Longer path length in beam pipe </a:t>
            </a:r>
          </a:p>
          <a:p>
            <a:r>
              <a:rPr lang="en-US" dirty="0" smtClean="0"/>
              <a:t>Highest background at end of first layer </a:t>
            </a:r>
          </a:p>
          <a:p>
            <a:pPr lvl="1"/>
            <a:r>
              <a:rPr lang="en-US" dirty="0"/>
              <a:t>D</a:t>
            </a:r>
            <a:r>
              <a:rPr lang="en-US" dirty="0" smtClean="0"/>
              <a:t>ose ~ 5 10</a:t>
            </a:r>
            <a:r>
              <a:rPr lang="en-US" baseline="30000" dirty="0" smtClean="0"/>
              <a:t>7</a:t>
            </a:r>
            <a:r>
              <a:rPr lang="en-US" dirty="0" smtClean="0"/>
              <a:t> </a:t>
            </a:r>
            <a:r>
              <a:rPr lang="en-US" i="1" dirty="0" err="1" smtClean="0"/>
              <a:t>Gy</a:t>
            </a:r>
            <a:r>
              <a:rPr lang="en-US" dirty="0" smtClean="0"/>
              <a:t> / </a:t>
            </a:r>
            <a:r>
              <a:rPr lang="en-US" i="1" dirty="0" smtClean="0"/>
              <a:t>year</a:t>
            </a:r>
          </a:p>
          <a:p>
            <a:pPr lvl="1"/>
            <a:r>
              <a:rPr lang="en-US" dirty="0" err="1"/>
              <a:t>F</a:t>
            </a:r>
            <a:r>
              <a:rPr lang="en-US" dirty="0" err="1" smtClean="0"/>
              <a:t>luence</a:t>
            </a:r>
            <a:r>
              <a:rPr lang="en-US" dirty="0" smtClean="0"/>
              <a:t> ~ 1.7 10</a:t>
            </a:r>
            <a:r>
              <a:rPr lang="en-US" baseline="30000" dirty="0" smtClean="0"/>
              <a:t>6</a:t>
            </a:r>
            <a:r>
              <a:rPr lang="en-US" dirty="0" smtClean="0"/>
              <a:t> </a:t>
            </a:r>
            <a:r>
              <a:rPr lang="en-US" i="1" dirty="0" smtClean="0"/>
              <a:t>kHz</a:t>
            </a:r>
            <a:r>
              <a:rPr lang="en-US" dirty="0" smtClean="0"/>
              <a:t> / </a:t>
            </a:r>
            <a:r>
              <a:rPr lang="en-US" i="1" dirty="0" smtClean="0"/>
              <a:t>cm</a:t>
            </a:r>
            <a:r>
              <a:rPr lang="en-US" i="1" baseline="30000" dirty="0" smtClean="0"/>
              <a:t>2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Results sensitive to input geometry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/>
              <a:t>Aluminium</a:t>
            </a:r>
            <a:r>
              <a:rPr lang="en-US" dirty="0" smtClean="0"/>
              <a:t> beam pipe at </a:t>
            </a:r>
            <a:r>
              <a:rPr lang="en-US" i="1" dirty="0" smtClean="0"/>
              <a:t>r</a:t>
            </a:r>
            <a:r>
              <a:rPr lang="en-US" dirty="0" smtClean="0"/>
              <a:t> = 3 </a:t>
            </a:r>
            <a:r>
              <a:rPr lang="en-US" i="1" dirty="0" smtClean="0"/>
              <a:t>cm</a:t>
            </a:r>
            <a:endParaRPr lang="en-US" i="1" dirty="0"/>
          </a:p>
          <a:p>
            <a:pPr lvl="1"/>
            <a:r>
              <a:rPr lang="en-US" dirty="0" smtClean="0"/>
              <a:t>First detector layer</a:t>
            </a:r>
          </a:p>
          <a:p>
            <a:pPr lvl="2"/>
            <a:r>
              <a:rPr lang="en-US" i="1" dirty="0" smtClean="0"/>
              <a:t>r</a:t>
            </a:r>
            <a:r>
              <a:rPr lang="en-US" dirty="0" smtClean="0"/>
              <a:t> = 5 </a:t>
            </a:r>
            <a:r>
              <a:rPr lang="en-US" i="1" dirty="0" smtClean="0"/>
              <a:t>cm</a:t>
            </a:r>
          </a:p>
          <a:p>
            <a:pPr lvl="2"/>
            <a:r>
              <a:rPr lang="en-US" dirty="0" smtClean="0"/>
              <a:t>Length = +/- 7 m</a:t>
            </a:r>
          </a:p>
          <a:p>
            <a:pPr lvl="1"/>
            <a:r>
              <a:rPr lang="en-US" dirty="0" smtClean="0"/>
              <a:t>No service material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Right Brace 5"/>
          <p:cNvSpPr/>
          <p:nvPr/>
        </p:nvSpPr>
        <p:spPr>
          <a:xfrm>
            <a:off x="3844118" y="4770038"/>
            <a:ext cx="283505" cy="59436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151722" y="4838082"/>
            <a:ext cx="45350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 smtClean="0">
                <a:solidFill>
                  <a:schemeClr val="accent1"/>
                </a:solidFill>
                <a:latin typeface="Symbol" charset="2"/>
                <a:cs typeface="Symbol" charset="2"/>
              </a:rPr>
              <a:t>h</a:t>
            </a:r>
            <a:r>
              <a:rPr lang="en-US" sz="2000" dirty="0" smtClean="0">
                <a:solidFill>
                  <a:schemeClr val="accent1"/>
                </a:solidFill>
                <a:latin typeface="Comic Sans MS"/>
                <a:cs typeface="Comic Sans MS"/>
              </a:rPr>
              <a:t> ~ 5.5 (surely not a rational layout)</a:t>
            </a:r>
            <a:endParaRPr lang="en-US" sz="2000" dirty="0">
              <a:solidFill>
                <a:schemeClr val="accent1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24912137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TID in Barrel Calorimeter</a:t>
            </a:r>
            <a:endParaRPr lang="en-US" dirty="0"/>
          </a:p>
        </p:txBody>
      </p:sp>
      <p:pic>
        <p:nvPicPr>
          <p:cNvPr id="6" name="Content Placeholder 5" descr="foo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579" r="-6579"/>
          <a:stretch>
            <a:fillRect/>
          </a:stretch>
        </p:blipFill>
        <p:spPr/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23</a:t>
            </a:fld>
            <a:endParaRPr lang="en-US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295611" y="2846396"/>
            <a:ext cx="748416" cy="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044027" y="2840033"/>
            <a:ext cx="2438022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74991" y="2446553"/>
            <a:ext cx="5896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ECal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718053" y="2448021"/>
            <a:ext cx="68673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err="1"/>
              <a:t>H</a:t>
            </a:r>
            <a:r>
              <a:rPr lang="en-US" dirty="0" err="1" smtClean="0"/>
              <a:t>Cal</a:t>
            </a:r>
            <a:endParaRPr lang="en-US" dirty="0"/>
          </a:p>
        </p:txBody>
      </p:sp>
      <p:sp>
        <p:nvSpPr>
          <p:cNvPr id="15" name="Line Callout 2 14"/>
          <p:cNvSpPr/>
          <p:nvPr/>
        </p:nvSpPr>
        <p:spPr>
          <a:xfrm>
            <a:off x="5689599" y="3373713"/>
            <a:ext cx="663506" cy="283506"/>
          </a:xfrm>
          <a:prstGeom prst="borderCallout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4000</a:t>
            </a:r>
            <a:endParaRPr lang="en-US" dirty="0"/>
          </a:p>
        </p:txBody>
      </p:sp>
      <p:sp>
        <p:nvSpPr>
          <p:cNvPr id="16" name="Line Callout 2 15"/>
          <p:cNvSpPr/>
          <p:nvPr/>
        </p:nvSpPr>
        <p:spPr>
          <a:xfrm>
            <a:off x="6397914" y="3809619"/>
            <a:ext cx="663506" cy="283506"/>
          </a:xfrm>
          <a:prstGeom prst="borderCallout2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r>
              <a:rPr lang="en-US" dirty="0" smtClean="0"/>
              <a:t>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20316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“Maximum” in Calorimeters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12146215"/>
              </p:ext>
            </p:extLst>
          </p:nvPr>
        </p:nvGraphicFramePr>
        <p:xfrm>
          <a:off x="457200" y="2134449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Barrel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Extended Barrel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Endcap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Dose (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4 10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6.5 10</a:t>
                      </a:r>
                      <a:r>
                        <a:rPr lang="en-US" baseline="30000" dirty="0" smtClean="0"/>
                        <a:t>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Fluence</a:t>
                      </a:r>
                      <a:r>
                        <a:rPr lang="en-US" dirty="0" smtClean="0"/>
                        <a:t> (KHz/cm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6 10</a:t>
                      </a:r>
                      <a:r>
                        <a:rPr lang="en-US" baseline="30000" dirty="0" smtClean="0"/>
                        <a:t>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2 10</a:t>
                      </a:r>
                      <a:r>
                        <a:rPr lang="en-US" baseline="30000" dirty="0" smtClean="0"/>
                        <a:t>5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80640363"/>
              </p:ext>
            </p:extLst>
          </p:nvPr>
        </p:nvGraphicFramePr>
        <p:xfrm>
          <a:off x="457200" y="4460296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Barrel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Extended Barrel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Endcap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Dose (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5 10</a:t>
                      </a:r>
                      <a:r>
                        <a:rPr lang="en-US" baseline="30000" dirty="0" smtClean="0"/>
                        <a:t>2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3 10</a:t>
                      </a:r>
                      <a:r>
                        <a:rPr lang="en-US" baseline="30000" dirty="0" smtClean="0"/>
                        <a:t>4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Fluence</a:t>
                      </a:r>
                      <a:r>
                        <a:rPr lang="en-US" dirty="0" smtClean="0"/>
                        <a:t> (KHz/cm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7 10</a:t>
                      </a:r>
                      <a:r>
                        <a:rPr lang="en-US" baseline="30000" dirty="0" smtClean="0"/>
                        <a:t>3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6 10</a:t>
                      </a:r>
                      <a:r>
                        <a:rPr lang="en-US" baseline="30000" dirty="0" smtClean="0"/>
                        <a:t>5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1678349"/>
            <a:ext cx="1893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ECal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3998631"/>
            <a:ext cx="1893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/>
              <a:t>H</a:t>
            </a:r>
            <a:r>
              <a:rPr lang="en-US" sz="2400" dirty="0" err="1" smtClean="0"/>
              <a:t>Cal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4639004" y="1242196"/>
            <a:ext cx="1939076" cy="4546895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>
                <a:solidFill>
                  <a:srgbClr val="660066"/>
                </a:solidFill>
                <a:latin typeface="Comic Sans MS"/>
                <a:cs typeface="Comic Sans MS"/>
              </a:rPr>
              <a:t>Depends on position</a:t>
            </a:r>
            <a:endParaRPr lang="en-US" sz="1600" dirty="0">
              <a:solidFill>
                <a:srgbClr val="660066"/>
              </a:solidFill>
              <a:latin typeface="Comic Sans MS"/>
              <a:cs typeface="Comic Sans MS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2573414" y="1242196"/>
            <a:ext cx="1939076" cy="4546895"/>
          </a:xfrm>
          <a:prstGeom prst="rect">
            <a:avLst/>
          </a:prstGeom>
          <a:noFill/>
          <a:ln w="25400">
            <a:solidFill>
              <a:schemeClr val="accent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>
                <a:solidFill>
                  <a:srgbClr val="660066"/>
                </a:solidFill>
                <a:latin typeface="Comic Sans MS"/>
                <a:cs typeface="Comic Sans MS"/>
              </a:rPr>
              <a:t>More reliable</a:t>
            </a:r>
            <a:endParaRPr lang="en-US" sz="1600" dirty="0">
              <a:solidFill>
                <a:srgbClr val="660066"/>
              </a:solidFill>
              <a:latin typeface="Comic Sans MS"/>
              <a:cs typeface="Comic Sans MS"/>
            </a:endParaRPr>
          </a:p>
        </p:txBody>
      </p:sp>
      <p:sp>
        <p:nvSpPr>
          <p:cNvPr id="3" name="Right Arrow 2"/>
          <p:cNvSpPr/>
          <p:nvPr/>
        </p:nvSpPr>
        <p:spPr>
          <a:xfrm>
            <a:off x="4077778" y="3098154"/>
            <a:ext cx="1071534" cy="53299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~ 10x</a:t>
            </a:r>
            <a:endParaRPr lang="en-US" dirty="0"/>
          </a:p>
        </p:txBody>
      </p:sp>
      <p:sp>
        <p:nvSpPr>
          <p:cNvPr id="13" name="Right Arrow 12"/>
          <p:cNvSpPr/>
          <p:nvPr/>
        </p:nvSpPr>
        <p:spPr>
          <a:xfrm>
            <a:off x="4077778" y="5413366"/>
            <a:ext cx="1071534" cy="53299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~ 100x</a:t>
            </a:r>
            <a:endParaRPr lang="en-US" dirty="0"/>
          </a:p>
        </p:txBody>
      </p:sp>
      <p:pic>
        <p:nvPicPr>
          <p:cNvPr id="14" name="Picture 13" descr="garbage_paradigm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63" b="41664"/>
          <a:stretch/>
        </p:blipFill>
        <p:spPr>
          <a:xfrm>
            <a:off x="6634956" y="3540462"/>
            <a:ext cx="2032000" cy="50292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6673327" y="1242196"/>
            <a:ext cx="1939076" cy="4546895"/>
          </a:xfrm>
          <a:prstGeom prst="rect">
            <a:avLst/>
          </a:prstGeom>
          <a:noFill/>
          <a:ln w="25400">
            <a:solidFill>
              <a:schemeClr val="accent2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sz="1600" dirty="0" smtClean="0">
                <a:solidFill>
                  <a:srgbClr val="660066"/>
                </a:solidFill>
                <a:latin typeface="Comic Sans MS"/>
                <a:cs typeface="Comic Sans MS"/>
              </a:rPr>
              <a:t>Very sensitive to beam line shielding </a:t>
            </a:r>
            <a:r>
              <a:rPr lang="en-US" sz="1600" dirty="0" err="1" smtClean="0">
                <a:solidFill>
                  <a:srgbClr val="660066"/>
                </a:solidFill>
                <a:latin typeface="Comic Sans MS"/>
                <a:cs typeface="Comic Sans MS"/>
              </a:rPr>
              <a:t>etc</a:t>
            </a:r>
            <a:endParaRPr lang="en-US" sz="1600" dirty="0">
              <a:solidFill>
                <a:srgbClr val="660066"/>
              </a:solidFill>
              <a:latin typeface="Comic Sans MS"/>
              <a:cs typeface="Comic Sans MS"/>
            </a:endParaRPr>
          </a:p>
        </p:txBody>
      </p:sp>
    </p:spTree>
    <p:extLst>
      <p:ext uri="{BB962C8B-B14F-4D97-AF65-F5344CB8AC3E}">
        <p14:creationId xmlns:p14="http://schemas.microsoft.com/office/powerpoint/2010/main" val="4069858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Relatively benign environment in shielded barrel region, i.e. </a:t>
            </a:r>
            <a:r>
              <a:rPr lang="en-US" i="1" dirty="0" smtClean="0"/>
              <a:t>z</a:t>
            </a:r>
            <a:r>
              <a:rPr lang="en-US" dirty="0" smtClean="0"/>
              <a:t> &lt; 12 </a:t>
            </a:r>
            <a:r>
              <a:rPr lang="en-US" i="1" dirty="0" smtClean="0"/>
              <a:t>m</a:t>
            </a:r>
            <a:r>
              <a:rPr lang="en-US" dirty="0" smtClean="0"/>
              <a:t> in this layout </a:t>
            </a:r>
          </a:p>
          <a:p>
            <a:r>
              <a:rPr lang="en-US" dirty="0" smtClean="0"/>
              <a:t>Much worse background in unshielded barrel region, i.e. 12 &lt; </a:t>
            </a:r>
            <a:r>
              <a:rPr lang="en-US" i="1" dirty="0" smtClean="0"/>
              <a:t>z</a:t>
            </a:r>
            <a:r>
              <a:rPr lang="en-US" dirty="0" smtClean="0"/>
              <a:t> &lt; 18 </a:t>
            </a:r>
            <a:r>
              <a:rPr lang="en-US" i="1" dirty="0" smtClean="0"/>
              <a:t>m</a:t>
            </a:r>
            <a:r>
              <a:rPr lang="en-US" dirty="0" smtClean="0"/>
              <a:t> </a:t>
            </a:r>
          </a:p>
          <a:p>
            <a:r>
              <a:rPr lang="en-US" dirty="0" err="1" smtClean="0"/>
              <a:t>Endcap</a:t>
            </a:r>
            <a:r>
              <a:rPr lang="en-US" dirty="0" smtClean="0"/>
              <a:t> background strong function of geometry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25</a:t>
            </a:fld>
            <a:endParaRPr lang="en-US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717130"/>
              </p:ext>
            </p:extLst>
          </p:nvPr>
        </p:nvGraphicFramePr>
        <p:xfrm>
          <a:off x="457200" y="4050997"/>
          <a:ext cx="82296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Barrel Shielded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Barrel Unshielded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Endcap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Dose (</a:t>
                      </a:r>
                      <a:r>
                        <a:rPr lang="en-US" dirty="0" err="1" smtClean="0"/>
                        <a:t>Gy</a:t>
                      </a:r>
                      <a:r>
                        <a:rPr lang="en-US" dirty="0" smtClean="0"/>
                        <a:t>/year)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1000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aseline="30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Fluence</a:t>
                      </a:r>
                      <a:r>
                        <a:rPr lang="en-US" dirty="0" smtClean="0"/>
                        <a:t> (KHz/cm</a:t>
                      </a:r>
                      <a:r>
                        <a:rPr lang="en-US" baseline="30000" dirty="0" smtClean="0"/>
                        <a:t>2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500</a:t>
                      </a:r>
                      <a:endParaRPr 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aseline="300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8" name="Picture 7" descr="garbage_paradigm.gif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63" b="41664"/>
          <a:stretch/>
        </p:blipFill>
        <p:spPr>
          <a:xfrm>
            <a:off x="6634956" y="4542483"/>
            <a:ext cx="2032000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433239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47499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Background simulation application validated using ATLAS Run-1 </a:t>
            </a:r>
            <a:r>
              <a:rPr lang="en-US" dirty="0" smtClean="0"/>
              <a:t>data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Much can be done on back of envelop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Final-focus </a:t>
            </a:r>
            <a:r>
              <a:rPr lang="en-US" dirty="0" err="1" smtClean="0"/>
              <a:t>quadrupole</a:t>
            </a:r>
            <a:r>
              <a:rPr lang="en-US" dirty="0" smtClean="0"/>
              <a:t> magnet and beam line shielding missing in FCC-</a:t>
            </a:r>
            <a:r>
              <a:rPr lang="en-US" i="1" dirty="0" err="1" smtClean="0"/>
              <a:t>hh</a:t>
            </a:r>
            <a:r>
              <a:rPr lang="en-US" dirty="0" smtClean="0"/>
              <a:t> geometry </a:t>
            </a:r>
          </a:p>
          <a:p>
            <a:pPr marL="0" indent="0">
              <a:buNone/>
            </a:pPr>
            <a:r>
              <a:rPr lang="en-US" dirty="0" smtClean="0">
                <a:latin typeface="Wingdings"/>
                <a:ea typeface="Wingdings"/>
                <a:cs typeface="Wingdings"/>
                <a:sym typeface="Wingdings"/>
              </a:rPr>
              <a:t> </a:t>
            </a:r>
            <a:r>
              <a:rPr lang="en-US" dirty="0" smtClean="0">
                <a:ea typeface="Wingdings"/>
                <a:sym typeface="Wingdings"/>
              </a:rPr>
              <a:t> </a:t>
            </a:r>
            <a:r>
              <a:rPr lang="en-US" dirty="0" err="1" smtClean="0">
                <a:ea typeface="Wingdings"/>
                <a:sym typeface="Wingdings"/>
              </a:rPr>
              <a:t>endcap</a:t>
            </a:r>
            <a:r>
              <a:rPr lang="en-US" dirty="0" smtClean="0">
                <a:ea typeface="Wingdings"/>
                <a:sym typeface="Wingdings"/>
              </a:rPr>
              <a:t> predictions not to be trusted and </a:t>
            </a:r>
          </a:p>
          <a:p>
            <a:pPr marL="0" indent="0">
              <a:buNone/>
            </a:pPr>
            <a:r>
              <a:rPr lang="en-US" dirty="0" smtClean="0">
                <a:ea typeface="Wingdings"/>
                <a:sym typeface="Wingdings"/>
              </a:rPr>
              <a:t>         therefore </a:t>
            </a:r>
            <a:r>
              <a:rPr lang="en-US" dirty="0" smtClean="0">
                <a:ea typeface="Wingdings"/>
                <a:sym typeface="Wingdings"/>
              </a:rPr>
              <a:t>numerical results not </a:t>
            </a:r>
            <a:r>
              <a:rPr lang="en-US" dirty="0" smtClean="0">
                <a:ea typeface="Wingdings"/>
                <a:sym typeface="Wingdings"/>
              </a:rPr>
              <a:t>reported here </a:t>
            </a:r>
            <a:endParaRPr lang="en-US" dirty="0" smtClean="0"/>
          </a:p>
          <a:p>
            <a:r>
              <a:rPr lang="en-US" dirty="0" smtClean="0"/>
              <a:t>Barrel predictions more robust </a:t>
            </a:r>
          </a:p>
          <a:p>
            <a:pPr lvl="1"/>
            <a:r>
              <a:rPr lang="en-US" dirty="0" smtClean="0"/>
              <a:t>Backgrounds likely tolerable </a:t>
            </a:r>
          </a:p>
          <a:p>
            <a:pPr lvl="1"/>
            <a:r>
              <a:rPr lang="en-US" dirty="0" smtClean="0"/>
              <a:t>Avoid unshielded path from beam line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46735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Suggestion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More realistic layout in forward </a:t>
            </a:r>
            <a:r>
              <a:rPr lang="en-US" dirty="0" smtClean="0"/>
              <a:t>region depends on </a:t>
            </a:r>
            <a:endParaRPr lang="en-US" dirty="0" smtClean="0"/>
          </a:p>
          <a:p>
            <a:pPr lvl="1"/>
            <a:r>
              <a:rPr lang="en-US" dirty="0" smtClean="0"/>
              <a:t>Machine parameters such as luminosity, L* </a:t>
            </a:r>
          </a:p>
          <a:p>
            <a:pPr lvl="1"/>
            <a:r>
              <a:rPr lang="en-US" dirty="0" smtClean="0"/>
              <a:t>Physics requirements such as </a:t>
            </a:r>
            <a:r>
              <a:rPr lang="en-US" i="1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coverage</a:t>
            </a:r>
          </a:p>
          <a:p>
            <a:pPr lvl="1"/>
            <a:r>
              <a:rPr lang="en-US" dirty="0" smtClean="0"/>
              <a:t>Beam line shielding (but shielding is also source) </a:t>
            </a:r>
            <a:endParaRPr lang="en-US" dirty="0" smtClean="0"/>
          </a:p>
          <a:p>
            <a:r>
              <a:rPr lang="en-US" dirty="0" smtClean="0"/>
              <a:t>More reliable </a:t>
            </a:r>
            <a:r>
              <a:rPr lang="en-US" dirty="0" err="1" smtClean="0"/>
              <a:t>endcap</a:t>
            </a:r>
            <a:r>
              <a:rPr lang="en-US" dirty="0" smtClean="0"/>
              <a:t> background estimates </a:t>
            </a:r>
          </a:p>
          <a:p>
            <a:r>
              <a:rPr lang="en-US" dirty="0" smtClean="0"/>
              <a:t>Iteration likely to be required </a:t>
            </a:r>
          </a:p>
          <a:p>
            <a:endParaRPr lang="en-US" dirty="0" smtClean="0"/>
          </a:p>
          <a:p>
            <a:r>
              <a:rPr lang="en-US" dirty="0" smtClean="0"/>
              <a:t>Do not worry too much about barrel </a:t>
            </a:r>
            <a:r>
              <a:rPr lang="en-US" dirty="0" smtClean="0"/>
              <a:t>now </a:t>
            </a:r>
            <a:endParaRPr lang="en-US" dirty="0" smtClean="0"/>
          </a:p>
          <a:p>
            <a:r>
              <a:rPr lang="en-US" dirty="0" smtClean="0"/>
              <a:t>Technological advances </a:t>
            </a:r>
            <a:r>
              <a:rPr lang="en-US" dirty="0" smtClean="0"/>
              <a:t>in next decades will </a:t>
            </a:r>
            <a:r>
              <a:rPr lang="en-US" dirty="0" smtClean="0"/>
              <a:t>likely supersede </a:t>
            </a:r>
            <a:r>
              <a:rPr lang="en-US" dirty="0" smtClean="0"/>
              <a:t>any </a:t>
            </a:r>
            <a:r>
              <a:rPr lang="en-US" dirty="0" smtClean="0"/>
              <a:t>detailed planning </a:t>
            </a:r>
            <a:r>
              <a:rPr lang="en-US" dirty="0" smtClean="0"/>
              <a:t>today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211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Background Simulation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Physics processes by FLUKA </a:t>
            </a:r>
          </a:p>
          <a:p>
            <a:pPr lvl="1"/>
            <a:r>
              <a:rPr lang="en-US" dirty="0" smtClean="0"/>
              <a:t>De facto standard for background calculations</a:t>
            </a:r>
          </a:p>
          <a:p>
            <a:r>
              <a:rPr lang="en-US" dirty="0"/>
              <a:t>V</a:t>
            </a:r>
            <a:r>
              <a:rPr lang="en-US" dirty="0" smtClean="0"/>
              <a:t>alidated against ATLAS Run-1 measurements </a:t>
            </a:r>
          </a:p>
          <a:p>
            <a:r>
              <a:rPr lang="en-US" dirty="0" smtClean="0"/>
              <a:t>Apply to FCC-</a:t>
            </a:r>
            <a:r>
              <a:rPr lang="en-US" i="1" dirty="0" err="1" smtClean="0"/>
              <a:t>hh</a:t>
            </a:r>
            <a:r>
              <a:rPr lang="en-US" dirty="0" smtClean="0"/>
              <a:t>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Predictions only as good as simulation inputs, e.g. geometry, truly represents reality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 descr="5651strip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295" y="4380978"/>
            <a:ext cx="5588000" cy="172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908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Based on “Option 2”</a:t>
            </a:r>
          </a:p>
          <a:p>
            <a:pPr lvl="1"/>
            <a:r>
              <a:rPr lang="en-US" dirty="0" smtClean="0"/>
              <a:t>Twin solenoids: main + shielding</a:t>
            </a:r>
          </a:p>
          <a:p>
            <a:pPr lvl="1"/>
            <a:r>
              <a:rPr lang="en-US" dirty="0" smtClean="0"/>
              <a:t>Dipoles in forward regions</a:t>
            </a:r>
          </a:p>
          <a:p>
            <a:r>
              <a:rPr lang="en-US" dirty="0" smtClean="0"/>
              <a:t>Detectors (material similar to those in ATLAS)</a:t>
            </a:r>
          </a:p>
          <a:p>
            <a:pPr lvl="1"/>
            <a:r>
              <a:rPr lang="en-US" dirty="0" smtClean="0"/>
              <a:t>Tracker</a:t>
            </a:r>
          </a:p>
          <a:p>
            <a:pPr lvl="1"/>
            <a:r>
              <a:rPr lang="en-US" dirty="0" smtClean="0"/>
              <a:t>EM calorimeter</a:t>
            </a:r>
          </a:p>
          <a:p>
            <a:pPr lvl="1"/>
            <a:r>
              <a:rPr lang="en-US" dirty="0" err="1" smtClean="0"/>
              <a:t>Hadronic</a:t>
            </a:r>
            <a:r>
              <a:rPr lang="en-US" dirty="0" smtClean="0"/>
              <a:t> calorimeter</a:t>
            </a:r>
          </a:p>
          <a:p>
            <a:pPr lvl="1"/>
            <a:r>
              <a:rPr lang="en-US" dirty="0" err="1" smtClean="0"/>
              <a:t>Muon</a:t>
            </a:r>
            <a:r>
              <a:rPr lang="en-US" dirty="0" smtClean="0"/>
              <a:t> detector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No final-focus </a:t>
            </a:r>
            <a:r>
              <a:rPr lang="en-US" dirty="0" err="1" smtClean="0">
                <a:solidFill>
                  <a:srgbClr val="FF0000"/>
                </a:solidFill>
              </a:rPr>
              <a:t>quadrupole</a:t>
            </a:r>
            <a:r>
              <a:rPr lang="en-US" dirty="0" smtClean="0">
                <a:solidFill>
                  <a:srgbClr val="FF0000"/>
                </a:solidFill>
              </a:rPr>
              <a:t>, other beam line elements or beam line shielding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810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Twin Solenoid + Dipoles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058" y="1129860"/>
            <a:ext cx="7322569" cy="5507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020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 descr="FCC-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9" b="12369"/>
          <a:stretch>
            <a:fillRect/>
          </a:stretch>
        </p:blipFill>
        <p:spPr>
          <a:xfrm>
            <a:off x="457200" y="1097280"/>
            <a:ext cx="8229600" cy="525907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Geometry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Line Callout 2 6"/>
          <p:cNvSpPr/>
          <p:nvPr/>
        </p:nvSpPr>
        <p:spPr>
          <a:xfrm>
            <a:off x="3656317" y="1936980"/>
            <a:ext cx="1051993" cy="3976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0887"/>
              <a:gd name="adj6" fmla="val -55204"/>
            </a:avLst>
          </a:prstGeom>
          <a:solidFill>
            <a:srgbClr val="008000"/>
          </a:solidFill>
          <a:ln w="254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Shielding solenoid</a:t>
            </a:r>
            <a:endParaRPr lang="en-US" sz="1400" dirty="0"/>
          </a:p>
        </p:txBody>
      </p:sp>
      <p:sp>
        <p:nvSpPr>
          <p:cNvPr id="8" name="Line Callout 2 7"/>
          <p:cNvSpPr/>
          <p:nvPr/>
        </p:nvSpPr>
        <p:spPr>
          <a:xfrm>
            <a:off x="5579144" y="2087848"/>
            <a:ext cx="1051993" cy="3976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51210"/>
              <a:gd name="adj6" fmla="val -82033"/>
            </a:avLst>
          </a:prstGeom>
          <a:solidFill>
            <a:srgbClr val="008000"/>
          </a:solidFill>
          <a:ln w="254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Main solenoid</a:t>
            </a:r>
            <a:endParaRPr lang="en-US" sz="1400" dirty="0"/>
          </a:p>
        </p:txBody>
      </p:sp>
      <p:sp>
        <p:nvSpPr>
          <p:cNvPr id="9" name="Line Callout 2 8"/>
          <p:cNvSpPr/>
          <p:nvPr/>
        </p:nvSpPr>
        <p:spPr>
          <a:xfrm>
            <a:off x="7348021" y="2041419"/>
            <a:ext cx="1051993" cy="3976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51210"/>
              <a:gd name="adj6" fmla="val -82033"/>
            </a:avLst>
          </a:prstGeom>
          <a:solidFill>
            <a:srgbClr val="008000"/>
          </a:solidFill>
          <a:ln w="25400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Endcap</a:t>
            </a:r>
            <a:r>
              <a:rPr lang="en-US" sz="1400" dirty="0" smtClean="0"/>
              <a:t> dipole</a:t>
            </a:r>
            <a:endParaRPr lang="en-US" sz="1400" dirty="0"/>
          </a:p>
        </p:txBody>
      </p:sp>
      <p:sp>
        <p:nvSpPr>
          <p:cNvPr id="10" name="Line Callout 2 9"/>
          <p:cNvSpPr/>
          <p:nvPr/>
        </p:nvSpPr>
        <p:spPr>
          <a:xfrm>
            <a:off x="6074832" y="5693652"/>
            <a:ext cx="1273189" cy="3976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78848"/>
              <a:gd name="adj6" fmla="val -104313"/>
            </a:avLst>
          </a:prstGeom>
          <a:solidFill>
            <a:srgbClr val="0000FF"/>
          </a:solidFill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Barrel </a:t>
            </a:r>
            <a:r>
              <a:rPr lang="en-US" sz="1400" dirty="0" err="1" smtClean="0"/>
              <a:t>muon</a:t>
            </a:r>
            <a:r>
              <a:rPr lang="en-US" sz="1400" dirty="0" smtClean="0"/>
              <a:t> chambers</a:t>
            </a:r>
            <a:endParaRPr lang="en-US" sz="1400" dirty="0"/>
          </a:p>
        </p:txBody>
      </p:sp>
      <p:sp>
        <p:nvSpPr>
          <p:cNvPr id="11" name="Line Callout 2 10"/>
          <p:cNvSpPr/>
          <p:nvPr/>
        </p:nvSpPr>
        <p:spPr>
          <a:xfrm>
            <a:off x="1956665" y="5463346"/>
            <a:ext cx="1273189" cy="3976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00402"/>
              <a:gd name="adj6" fmla="val -47292"/>
            </a:avLst>
          </a:prstGeom>
          <a:solidFill>
            <a:srgbClr val="0000FF"/>
          </a:solidFill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Endcap</a:t>
            </a:r>
            <a:r>
              <a:rPr lang="en-US" sz="1400" dirty="0" smtClean="0"/>
              <a:t> </a:t>
            </a:r>
            <a:r>
              <a:rPr lang="en-US" sz="1400" dirty="0" err="1" smtClean="0"/>
              <a:t>muon</a:t>
            </a:r>
            <a:r>
              <a:rPr lang="en-US" sz="1400" dirty="0" smtClean="0"/>
              <a:t> chambers</a:t>
            </a:r>
            <a:endParaRPr lang="en-US" sz="1400" dirty="0"/>
          </a:p>
        </p:txBody>
      </p:sp>
      <p:sp>
        <p:nvSpPr>
          <p:cNvPr id="12" name="Line Callout 2 11"/>
          <p:cNvSpPr/>
          <p:nvPr/>
        </p:nvSpPr>
        <p:spPr>
          <a:xfrm>
            <a:off x="3906693" y="5264517"/>
            <a:ext cx="1354899" cy="3976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00402"/>
              <a:gd name="adj6" fmla="val -64422"/>
            </a:avLst>
          </a:prstGeom>
          <a:solidFill>
            <a:srgbClr val="0000FF"/>
          </a:solidFill>
          <a:ln w="25400"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Intermediate </a:t>
            </a:r>
            <a:r>
              <a:rPr lang="en-US" sz="1400" dirty="0" err="1" smtClean="0"/>
              <a:t>muon</a:t>
            </a:r>
            <a:r>
              <a:rPr lang="en-US" sz="1400" dirty="0" smtClean="0"/>
              <a:t> chambers</a:t>
            </a:r>
            <a:endParaRPr lang="en-US" sz="1400" dirty="0"/>
          </a:p>
        </p:txBody>
      </p:sp>
      <p:sp>
        <p:nvSpPr>
          <p:cNvPr id="13" name="Line Callout 2 12"/>
          <p:cNvSpPr/>
          <p:nvPr/>
        </p:nvSpPr>
        <p:spPr>
          <a:xfrm>
            <a:off x="5562712" y="2735783"/>
            <a:ext cx="877036" cy="249569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44438"/>
              <a:gd name="adj6" fmla="val -82949"/>
            </a:avLst>
          </a:prstGeom>
          <a:solidFill>
            <a:schemeClr val="tx1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Tracker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Line Callout 2 13"/>
          <p:cNvSpPr/>
          <p:nvPr/>
        </p:nvSpPr>
        <p:spPr>
          <a:xfrm>
            <a:off x="5382663" y="4630814"/>
            <a:ext cx="1057085" cy="3976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48280"/>
              <a:gd name="adj6" fmla="val -65920"/>
            </a:avLst>
          </a:prstGeom>
          <a:solidFill>
            <a:srgbClr val="FF0000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Barrel EM calorimeter</a:t>
            </a:r>
            <a:endParaRPr lang="en-US" sz="1400" dirty="0"/>
          </a:p>
        </p:txBody>
      </p:sp>
      <p:sp>
        <p:nvSpPr>
          <p:cNvPr id="15" name="Line Callout 2 14"/>
          <p:cNvSpPr/>
          <p:nvPr/>
        </p:nvSpPr>
        <p:spPr>
          <a:xfrm>
            <a:off x="7348021" y="2587694"/>
            <a:ext cx="1051993" cy="3976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0459"/>
              <a:gd name="adj6" fmla="val -48791"/>
            </a:avLst>
          </a:prstGeom>
          <a:solidFill>
            <a:srgbClr val="FF0000"/>
          </a:solidFill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Endcap</a:t>
            </a:r>
            <a:r>
              <a:rPr lang="en-US" sz="1400" dirty="0" smtClean="0"/>
              <a:t> EM calorimeter</a:t>
            </a:r>
            <a:endParaRPr lang="en-US" sz="1400" dirty="0"/>
          </a:p>
        </p:txBody>
      </p:sp>
      <p:sp>
        <p:nvSpPr>
          <p:cNvPr id="16" name="Line Callout 2 15"/>
          <p:cNvSpPr/>
          <p:nvPr/>
        </p:nvSpPr>
        <p:spPr>
          <a:xfrm>
            <a:off x="7627357" y="4635056"/>
            <a:ext cx="1324507" cy="3976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40462"/>
              <a:gd name="adj6" fmla="val -41888"/>
            </a:avLst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</a:rPr>
              <a:t>Endcap</a:t>
            </a:r>
            <a:r>
              <a:rPr lang="en-US" sz="1400" dirty="0" smtClean="0">
                <a:solidFill>
                  <a:schemeClr val="tx1"/>
                </a:solidFill>
              </a:rPr>
              <a:t> hadron calorimeter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9" name="Line Callout 2 18"/>
          <p:cNvSpPr/>
          <p:nvPr/>
        </p:nvSpPr>
        <p:spPr>
          <a:xfrm>
            <a:off x="5777494" y="1362908"/>
            <a:ext cx="1324507" cy="397658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89776"/>
              <a:gd name="adj6" fmla="val -126646"/>
            </a:avLst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Barrel hadron calorimeter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20" name="Line Callout 2 19"/>
          <p:cNvSpPr/>
          <p:nvPr/>
        </p:nvSpPr>
        <p:spPr>
          <a:xfrm>
            <a:off x="1864527" y="2188794"/>
            <a:ext cx="1051993" cy="29168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523356"/>
              <a:gd name="adj6" fmla="val -90657"/>
            </a:avLst>
          </a:prstGeom>
          <a:solidFill>
            <a:schemeClr val="bg1">
              <a:lumMod val="75000"/>
            </a:schemeClr>
          </a:solidFill>
          <a:ln w="254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Beam pipe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9705368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 descr="FCC-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69" b="12369"/>
          <a:stretch>
            <a:fillRect/>
          </a:stretch>
        </p:blipFill>
        <p:spPr>
          <a:xfrm>
            <a:off x="457200" y="1097280"/>
            <a:ext cx="8229600" cy="5259070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 flipV="1">
            <a:off x="243754" y="3668719"/>
            <a:ext cx="2501691" cy="367406"/>
          </a:xfrm>
          <a:prstGeom prst="line">
            <a:avLst/>
          </a:prstGeom>
          <a:ln>
            <a:solidFill>
              <a:srgbClr val="660066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 rot="21219184">
            <a:off x="1577990" y="3415525"/>
            <a:ext cx="769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660066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660066"/>
                </a:solidFill>
              </a:rPr>
              <a:t>=2.7</a:t>
            </a:r>
            <a:endParaRPr lang="en-US" dirty="0">
              <a:solidFill>
                <a:srgbClr val="66006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1219184">
            <a:off x="2923504" y="3114657"/>
            <a:ext cx="7697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00FF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0000FF"/>
                </a:solidFill>
              </a:rPr>
              <a:t>=2.6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1219184">
            <a:off x="4474284" y="2790773"/>
            <a:ext cx="76975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008000"/>
                </a:solidFill>
              </a:rPr>
              <a:t>=2.5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21219184">
            <a:off x="6846855" y="2312954"/>
            <a:ext cx="769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660066"/>
                </a:solidFill>
                <a:latin typeface="Symbol" charset="2"/>
                <a:cs typeface="Symbol" charset="2"/>
              </a:rPr>
              <a:t>h</a:t>
            </a:r>
            <a:r>
              <a:rPr lang="en-US" dirty="0" smtClean="0">
                <a:solidFill>
                  <a:srgbClr val="660066"/>
                </a:solidFill>
              </a:rPr>
              <a:t>=2.4</a:t>
            </a:r>
            <a:endParaRPr lang="en-US" dirty="0">
              <a:solidFill>
                <a:srgbClr val="660066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5413915" y="2448991"/>
            <a:ext cx="3272885" cy="589390"/>
          </a:xfrm>
          <a:prstGeom prst="line">
            <a:avLst/>
          </a:prstGeom>
          <a:ln>
            <a:solidFill>
              <a:srgbClr val="660066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Rapidity Coverage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Line Callout 2 13"/>
          <p:cNvSpPr/>
          <p:nvPr/>
        </p:nvSpPr>
        <p:spPr>
          <a:xfrm>
            <a:off x="2993595" y="6356350"/>
            <a:ext cx="1348464" cy="36512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28841"/>
              <a:gd name="adj6" fmla="val -28305"/>
            </a:avLst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Main solenoid: z = 12 m</a:t>
            </a:r>
            <a:endParaRPr lang="en-US" sz="1400" dirty="0"/>
          </a:p>
        </p:txBody>
      </p:sp>
      <p:sp>
        <p:nvSpPr>
          <p:cNvPr id="15" name="Line Callout 2 14"/>
          <p:cNvSpPr/>
          <p:nvPr/>
        </p:nvSpPr>
        <p:spPr>
          <a:xfrm>
            <a:off x="7634662" y="6356350"/>
            <a:ext cx="1422963" cy="36512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20921"/>
              <a:gd name="adj6" fmla="val 48927"/>
            </a:avLst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Muon</a:t>
            </a:r>
            <a:r>
              <a:rPr lang="en-US" sz="1400" dirty="0" smtClean="0"/>
              <a:t> detector: z = 33 m</a:t>
            </a:r>
            <a:endParaRPr lang="en-US" sz="1400" dirty="0"/>
          </a:p>
        </p:txBody>
      </p:sp>
      <p:sp>
        <p:nvSpPr>
          <p:cNvPr id="16" name="Line Callout 2 15"/>
          <p:cNvSpPr/>
          <p:nvPr/>
        </p:nvSpPr>
        <p:spPr>
          <a:xfrm>
            <a:off x="4961171" y="1097280"/>
            <a:ext cx="1617545" cy="365125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65287"/>
              <a:gd name="adj6" fmla="val -42980"/>
            </a:avLst>
          </a:prstGeom>
          <a:ln w="381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Shielding solenoid: z = 18 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904308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general comments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247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 descr="Untitled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770308" y="1742793"/>
            <a:ext cx="3324758" cy="349483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i="1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Dependence of Background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u="sng" dirty="0" smtClean="0"/>
              <a:t>Multiplicity</a:t>
            </a:r>
            <a:r>
              <a:rPr lang="en-US" dirty="0" smtClean="0"/>
              <a:t> flat in central </a:t>
            </a:r>
            <a:r>
              <a:rPr lang="en-US" i="1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and falling for large </a:t>
            </a:r>
            <a:r>
              <a:rPr lang="en-US" i="1" dirty="0" smtClean="0">
                <a:latin typeface="Symbol" charset="2"/>
                <a:cs typeface="Symbol" charset="2"/>
              </a:rPr>
              <a:t>h</a:t>
            </a:r>
          </a:p>
          <a:p>
            <a:r>
              <a:rPr lang="en-US" dirty="0" smtClean="0"/>
              <a:t>Outgoing </a:t>
            </a:r>
            <a:r>
              <a:rPr lang="en-US" u="sng" dirty="0" smtClean="0"/>
              <a:t>energy</a:t>
            </a:r>
            <a:r>
              <a:rPr lang="en-US" dirty="0" smtClean="0"/>
              <a:t> peak at larger </a:t>
            </a:r>
            <a:r>
              <a:rPr lang="en-US" i="1" dirty="0" smtClean="0">
                <a:latin typeface="Symbol" charset="2"/>
                <a:cs typeface="Symbol" charset="2"/>
              </a:rPr>
              <a:t>h</a:t>
            </a:r>
            <a:r>
              <a:rPr lang="en-US" dirty="0" smtClean="0"/>
              <a:t> </a:t>
            </a:r>
          </a:p>
          <a:p>
            <a:pPr lvl="1"/>
            <a:r>
              <a:rPr lang="en-US" i="1" dirty="0" err="1" smtClean="0">
                <a:latin typeface="Symbol" charset="2"/>
                <a:cs typeface="Symbol" charset="2"/>
              </a:rPr>
              <a:t>h</a:t>
            </a:r>
            <a:r>
              <a:rPr lang="en-US" i="1" baseline="-25000" dirty="0" err="1" smtClean="0"/>
              <a:t>peak</a:t>
            </a:r>
            <a:r>
              <a:rPr lang="en-US" dirty="0" smtClean="0"/>
              <a:t> ~ 7 – 8 for √</a:t>
            </a:r>
            <a:r>
              <a:rPr lang="en-US" i="1" dirty="0" smtClean="0"/>
              <a:t>s</a:t>
            </a:r>
            <a:r>
              <a:rPr lang="en-US" dirty="0" smtClean="0"/>
              <a:t> = 14 </a:t>
            </a:r>
            <a:r>
              <a:rPr lang="en-US" dirty="0" err="1" smtClean="0"/>
              <a:t>TeV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Background typically much more benign in barrel region than in </a:t>
            </a:r>
            <a:r>
              <a:rPr lang="en-US" dirty="0" err="1" smtClean="0"/>
              <a:t>endcap</a:t>
            </a:r>
            <a:r>
              <a:rPr lang="en-US" dirty="0" smtClean="0"/>
              <a:t> / forward regions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FCC-hh Background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9BD9BB-B12C-164B-8A19-3A4BEAC6256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233945" y="2932086"/>
            <a:ext cx="1995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omic Sans MS"/>
                <a:cs typeface="Comic Sans MS"/>
              </a:rPr>
              <a:t>Note logarithmic scale</a:t>
            </a:r>
            <a:endParaRPr lang="en-US" dirty="0">
              <a:solidFill>
                <a:srgbClr val="0000FF"/>
              </a:solidFill>
              <a:latin typeface="Comic Sans MS"/>
              <a:cs typeface="Comic Sans M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5916306" y="3322685"/>
            <a:ext cx="360322" cy="408248"/>
          </a:xfrm>
          <a:prstGeom prst="straightConnector1">
            <a:avLst/>
          </a:prstGeom>
          <a:ln>
            <a:solidFill>
              <a:srgbClr val="0000FF"/>
            </a:solidFill>
            <a:tailEnd type="arrow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539994"/>
      </p:ext>
    </p:extLst>
  </p:cSld>
  <p:clrMapOvr>
    <a:masterClrMapping/>
  </p:clrMapOvr>
</p:sld>
</file>

<file path=ppt/theme/theme1.xml><?xml version="1.0" encoding="utf-8"?>
<a:theme xmlns:a="http://schemas.openxmlformats.org/drawingml/2006/main" name="New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NewTemplate.potx</Template>
  <TotalTime>1952</TotalTime>
  <Words>1185</Words>
  <Application>Microsoft Macintosh PowerPoint</Application>
  <PresentationFormat>On-screen Show (4:3)</PresentationFormat>
  <Paragraphs>280</Paragraphs>
  <Slides>28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NewTemplate</vt:lpstr>
      <vt:lpstr>FCC-hh Background Estimates</vt:lpstr>
      <vt:lpstr>background simulation application</vt:lpstr>
      <vt:lpstr>Background Simulation Program</vt:lpstr>
      <vt:lpstr>Simulation Geometry</vt:lpstr>
      <vt:lpstr>Twin Solenoid + Dipoles</vt:lpstr>
      <vt:lpstr>Simulation Geometry</vt:lpstr>
      <vt:lpstr>Rapidity Coverage</vt:lpstr>
      <vt:lpstr>Some general comments</vt:lpstr>
      <vt:lpstr>h Dependence of Background</vt:lpstr>
      <vt:lpstr>Beam Pipe</vt:lpstr>
      <vt:lpstr>Barrel Tracker</vt:lpstr>
      <vt:lpstr>Barrel Calorimeter</vt:lpstr>
      <vt:lpstr>Barrel Muon Detector</vt:lpstr>
      <vt:lpstr>Unshielded Barrel Muon Detector</vt:lpstr>
      <vt:lpstr>Endcap Background</vt:lpstr>
      <vt:lpstr>Background estimates</vt:lpstr>
      <vt:lpstr>Simulation Inputs</vt:lpstr>
      <vt:lpstr>Simulation Outputs</vt:lpstr>
      <vt:lpstr>Energy Deposition</vt:lpstr>
      <vt:lpstr>Total Ionizing Dose</vt:lpstr>
      <vt:lpstr>1-MeV neq Fluence  </vt:lpstr>
      <vt:lpstr>Tracker</vt:lpstr>
      <vt:lpstr>TID in Barrel Calorimeter</vt:lpstr>
      <vt:lpstr>“Maximum” in Calorimeters</vt:lpstr>
      <vt:lpstr>Muon Detector</vt:lpstr>
      <vt:lpstr>conclusion</vt:lpstr>
      <vt:lpstr>Summary </vt:lpstr>
      <vt:lpstr>Suggestion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Upgrade Simulation</dc:title>
  <dc:creator>Charles Young</dc:creator>
  <cp:lastModifiedBy>Charles Young</cp:lastModifiedBy>
  <cp:revision>91</cp:revision>
  <cp:lastPrinted>2015-02-01T14:43:45Z</cp:lastPrinted>
  <dcterms:created xsi:type="dcterms:W3CDTF">2009-09-04T08:13:47Z</dcterms:created>
  <dcterms:modified xsi:type="dcterms:W3CDTF">2015-02-03T06:51:21Z</dcterms:modified>
</cp:coreProperties>
</file>