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3" r:id="rId2"/>
  </p:sldMasterIdLst>
  <p:notesMasterIdLst>
    <p:notesMasterId r:id="rId25"/>
  </p:notesMasterIdLst>
  <p:handoutMasterIdLst>
    <p:handoutMasterId r:id="rId26"/>
  </p:handoutMasterIdLst>
  <p:sldIdLst>
    <p:sldId id="256" r:id="rId3"/>
    <p:sldId id="636" r:id="rId4"/>
    <p:sldId id="562" r:id="rId5"/>
    <p:sldId id="606" r:id="rId6"/>
    <p:sldId id="607" r:id="rId7"/>
    <p:sldId id="627" r:id="rId8"/>
    <p:sldId id="628" r:id="rId9"/>
    <p:sldId id="637" r:id="rId10"/>
    <p:sldId id="638" r:id="rId11"/>
    <p:sldId id="639" r:id="rId12"/>
    <p:sldId id="640" r:id="rId13"/>
    <p:sldId id="642" r:id="rId14"/>
    <p:sldId id="630" r:id="rId15"/>
    <p:sldId id="643" r:id="rId16"/>
    <p:sldId id="635" r:id="rId17"/>
    <p:sldId id="644" r:id="rId18"/>
    <p:sldId id="632" r:id="rId19"/>
    <p:sldId id="633" r:id="rId20"/>
    <p:sldId id="634" r:id="rId21"/>
    <p:sldId id="631" r:id="rId22"/>
    <p:sldId id="622" r:id="rId23"/>
    <p:sldId id="577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F2490"/>
    <a:srgbClr val="F2BF31"/>
    <a:srgbClr val="000000"/>
    <a:srgbClr val="2BCE6F"/>
    <a:srgbClr val="20F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74" autoAdjust="0"/>
  </p:normalViewPr>
  <p:slideViewPr>
    <p:cSldViewPr snapToGrid="0" snapToObjects="1">
      <p:cViewPr>
        <p:scale>
          <a:sx n="110" d="100"/>
          <a:sy n="110" d="100"/>
        </p:scale>
        <p:origin x="3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C44F3-944F-314A-87A3-57506275F05D}" type="datetimeFigureOut">
              <a:rPr lang="en-US" smtClean="0"/>
              <a:pPr/>
              <a:t>03/02/15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CDE255-5622-C044-9500-9C86B906B3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6375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65E18-8713-C74B-A04E-858ED6901C13}" type="datetimeFigureOut">
              <a:rPr lang="en-US" smtClean="0"/>
              <a:pPr/>
              <a:t>03/02/15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F2887-9433-F64C-AE38-D2533FF49F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9979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2BF00-3672-6B47-B1DB-B7B152B61ADF}" type="datetime5">
              <a:rPr lang="en-US" smtClean="0"/>
              <a:t>3-Feb-15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371600" y="4343400"/>
            <a:ext cx="7772400" cy="1975104"/>
          </a:xfrm>
          <a:prstGeom prst="rect">
            <a:avLst/>
          </a:prstGeo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endParaRPr kumimoji="0" lang="en-US" dirty="0"/>
          </a:p>
        </p:txBody>
      </p:sp>
      <p:pic>
        <p:nvPicPr>
          <p:cNvPr id="2" name="Picture 1" descr="cortada_higgs-w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" y="0"/>
            <a:ext cx="1387169" cy="3467923"/>
          </a:xfrm>
          <a:prstGeom prst="rect">
            <a:avLst/>
          </a:prstGeom>
        </p:spPr>
      </p:pic>
      <p:pic>
        <p:nvPicPr>
          <p:cNvPr id="3" name="Picture 2" descr="cortada_higgs-zz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015" y="0"/>
            <a:ext cx="1390985" cy="339007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10600" cy="762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F66-F983-FC40-A4A1-3E744966D0F7}" type="datetime5">
              <a:rPr lang="en-US" smtClean="0"/>
              <a:t>3-Feb-15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  <a:prstGeom prst="rect">
            <a:avLst/>
          </a:prstGeom>
        </p:spPr>
        <p:txBody>
          <a:bodyPr vert="eaVert"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B5C2-D836-3B4F-B2CB-A28D86598557}" type="datetime5">
              <a:rPr lang="en-US" smtClean="0"/>
              <a:t>3-Feb-15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buNone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86106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EC General Meeting MM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0045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326E9-3451-D744-82C5-AFCF41ACCF6C}" type="datetime5">
              <a:rPr lang="en-US" smtClean="0"/>
              <a:t>3-Feb-15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9508"/>
            <a:ext cx="2895600" cy="365125"/>
          </a:xfrm>
        </p:spPr>
        <p:txBody>
          <a:bodyPr/>
          <a:lstStyle/>
          <a:p>
            <a:r>
              <a:rPr lang="en-US" smtClean="0"/>
              <a:t>EC General Meeting 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2FD-C378-1145-9529-B5C2E10B5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580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582D-1423-5244-B402-A2363FDD7DDB}" type="datetime5">
              <a:rPr lang="en-US" smtClean="0"/>
              <a:t>3-Feb-15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2FD-C378-1145-9529-B5C2E10B5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958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4312B-93B8-F347-81EE-EC7F2737F582}" type="datetime5">
              <a:rPr lang="en-US" smtClean="0"/>
              <a:t>3-Feb-15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2FD-C378-1145-9529-B5C2E10B5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217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7BE1-A2C7-BF4E-A9B7-736A657C8DC3}" type="datetime5">
              <a:rPr lang="en-US" smtClean="0"/>
              <a:t>3-Feb-15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2FD-C378-1145-9529-B5C2E10B5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1913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46464-8A94-4041-BBA5-725D4A784E98}" type="datetime5">
              <a:rPr lang="en-US" smtClean="0"/>
              <a:t>3-Feb-15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2FD-C378-1145-9529-B5C2E10B5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549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A5D0-208B-7F4D-A940-45CD600F509B}" type="datetime5">
              <a:rPr lang="en-US" smtClean="0"/>
              <a:t>3-Feb-15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2FD-C378-1145-9529-B5C2E10B5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815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8ABC1-BFEB-A74E-B49D-6CDD64C30F60}" type="datetime5">
              <a:rPr lang="en-US" smtClean="0"/>
              <a:t>3-Feb-15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2FD-C378-1145-9529-B5C2E10B5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43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778" y="275648"/>
            <a:ext cx="8247627" cy="638751"/>
          </a:xfrm>
          <a:prstGeom prst="rect">
            <a:avLst/>
          </a:prstGeo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173" y="1094104"/>
            <a:ext cx="8247627" cy="52614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E39D8-BB2E-8C4D-835B-63317CFD78AD}" type="datetime5">
              <a:rPr lang="en-US" smtClean="0"/>
              <a:t>3-Feb-15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98BC9-A700-BA4B-8F5B-ADD563820231}" type="datetime5">
              <a:rPr lang="en-US" smtClean="0"/>
              <a:t>3-Feb-15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2FD-C378-1145-9529-B5C2E10B5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138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4EF0-474B-5944-8915-085801A5856C}" type="datetime5">
              <a:rPr lang="en-US" smtClean="0"/>
              <a:t>3-Feb-15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2FD-C378-1145-9529-B5C2E10B5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449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D54A9-1D4F-6142-BB7A-AE2AA7D656FD}" type="datetime5">
              <a:rPr lang="en-US" smtClean="0"/>
              <a:t>3-Feb-15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2FD-C378-1145-9529-B5C2E10B5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710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BB73-A9F6-564A-AF8F-1A3BC6D9A0E7}" type="datetime5">
              <a:rPr lang="en-US" smtClean="0"/>
              <a:t>3-Feb-15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2FD-C378-1145-9529-B5C2E10B5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0165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4273062" cy="27432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latin typeface="Corbel"/>
              </a:rPr>
              <a:pPr/>
              <a:t>‹#›</a:t>
            </a:fld>
            <a:endParaRPr lang="en-US"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1713836" y="0"/>
            <a:ext cx="7430164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33000" endA="300" endPos="200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572000" y="990600"/>
            <a:ext cx="4386949" cy="2726432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572000" y="3861048"/>
            <a:ext cx="4386949" cy="2726432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211015" y="3853210"/>
            <a:ext cx="4273062" cy="27432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424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62000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DB580-516A-8548-ABCF-69C433E6AC95}" type="datetime5">
              <a:rPr lang="en-US" smtClean="0"/>
              <a:t>3-Feb-15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156448" cy="777240"/>
          </a:xfrm>
          <a:prstGeom prst="rect">
            <a:avLst/>
          </a:prstGeo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144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9BE8E-2499-DD4F-84D8-ADC01D89720D}" type="datetime5">
              <a:rPr lang="en-US" smtClean="0"/>
              <a:t>3-Feb-15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772400" cy="914400"/>
          </a:xfrm>
          <a:prstGeom prst="rect">
            <a:avLst/>
          </a:prstGeom>
        </p:spPr>
        <p:txBody>
          <a:bodyPr anchor="t"/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8F9B-6770-2A40-8592-D20B0E8F7DCC}" type="datetime5">
              <a:rPr lang="en-US" smtClean="0"/>
              <a:t>3-Feb-15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772400" cy="914400"/>
          </a:xfrm>
          <a:prstGeom prst="rect">
            <a:avLst/>
          </a:prstGeom>
        </p:spPr>
        <p:txBody>
          <a:bodyPr/>
          <a:lstStyle>
            <a:lvl1pPr>
              <a:defRPr sz="400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55894-7045-C045-B568-35E3BB409E38}" type="datetime5">
              <a:rPr lang="en-US" smtClean="0"/>
              <a:t>3-Feb-15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C0D3B-A5D6-F642-A233-C746835DF26C}" type="datetime5">
              <a:rPr lang="en-US" smtClean="0"/>
              <a:t>3-Feb-15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62050"/>
          </a:xfrm>
          <a:prstGeom prst="rect">
            <a:avLst/>
          </a:prstGeo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E5C9-C1EA-504B-99AB-1C4427E5F515}" type="datetime5">
              <a:rPr lang="en-US" smtClean="0"/>
              <a:t>3-Feb-15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0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7C7A4BB4-1A29-7C46-94D2-C9F31F583F25}" type="datetime5">
              <a:rPr lang="en-US" smtClean="0"/>
              <a:t>3-Feb-15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93870" y="942686"/>
            <a:ext cx="8635661" cy="52614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176271" y="6498611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F21D132F-5680-5341-980F-F9E1CFC0EA66}" type="datetime5">
              <a:rPr lang="en-US" smtClean="0"/>
              <a:t>3-Feb-15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98611"/>
            <a:ext cx="41783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EC General Meeting MM</a:t>
            </a:r>
            <a:endParaRPr lang="en-GB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88369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352425" y="304800"/>
            <a:ext cx="8439150" cy="6191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>
              <a:latin typeface="Helvetica" charset="0"/>
              <a:ea typeface="+mn-ea"/>
              <a:cs typeface="+mn-cs"/>
            </a:endParaRPr>
          </a:p>
        </p:txBody>
      </p:sp>
      <p:sp>
        <p:nvSpPr>
          <p:cNvPr id="11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381000"/>
            <a:ext cx="802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pic>
        <p:nvPicPr>
          <p:cNvPr id="15" name="Picture 26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6200" y="369482"/>
            <a:ext cx="533400" cy="54333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4000" b="1" i="0" kern="1200" spc="-100" baseline="0">
          <a:solidFill>
            <a:schemeClr val="tx2">
              <a:satMod val="200000"/>
            </a:schemeClr>
          </a:solidFill>
          <a:latin typeface="Helvetica"/>
          <a:ea typeface="+mj-ea"/>
          <a:cs typeface="Helvetica"/>
        </a:defRPr>
      </a:lvl1pPr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b="1" i="1" kern="1200">
          <a:solidFill>
            <a:srgbClr val="263B86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Tx/>
        <a:buSzPct val="90000"/>
        <a:buFont typeface="Wingdings"/>
        <a:buChar char=""/>
        <a:defRPr kumimoji="0" sz="2600" kern="1200">
          <a:solidFill>
            <a:srgbClr val="0000FF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Tx/>
        <a:buFont typeface="Wingdings 2"/>
        <a:buChar char=""/>
        <a:defRPr kumimoji="0" sz="2400" kern="1200">
          <a:solidFill>
            <a:srgbClr val="008000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Tx/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842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4017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3FE6E-DC59-DE4F-8A1E-25A649CBA0B4}" type="datetime5">
              <a:rPr lang="en-US" smtClean="0"/>
              <a:t>3-Feb-15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14288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EC General Meeting MM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4D2FD-C378-1145-9529-B5C2E10B5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63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6" r:id="rId1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b="1" i="1" kern="1200">
          <a:solidFill>
            <a:srgbClr val="000090"/>
          </a:solidFill>
          <a:latin typeface="Cambria Math"/>
          <a:ea typeface="+mj-ea"/>
          <a:cs typeface="Cambria Math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accent1">
              <a:lumMod val="75000"/>
            </a:schemeClr>
          </a:solidFill>
          <a:latin typeface="Cambria Math"/>
          <a:ea typeface="+mn-ea"/>
          <a:cs typeface="Cambria Math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accent1">
              <a:lumMod val="75000"/>
            </a:schemeClr>
          </a:solidFill>
          <a:latin typeface="Cambria Math"/>
          <a:ea typeface="+mn-ea"/>
          <a:cs typeface="Cambria Math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i="1" kern="1200">
          <a:solidFill>
            <a:schemeClr val="tx1"/>
          </a:solidFill>
          <a:latin typeface="Cambria Math"/>
          <a:ea typeface="+mn-ea"/>
          <a:cs typeface="Cambria Math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ambria Math"/>
          <a:ea typeface="+mn-ea"/>
          <a:cs typeface="Cambria Math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0090"/>
          </a:solidFill>
          <a:latin typeface="Cambria Math"/>
          <a:ea typeface="+mn-ea"/>
          <a:cs typeface="Cambria Math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E6C5-1908-7E41-A514-9EB6FB19A878}" type="datetime5">
              <a:rPr lang="en-US" smtClean="0"/>
              <a:t>3-Feb-15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-22726" y="6647121"/>
            <a:ext cx="2181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rgbClr val="000090"/>
                </a:solidFill>
              </a:rPr>
              <a:t>Left and right pictures by C0rtada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06005" y="194791"/>
            <a:ext cx="5392622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Prospects for Silicon based</a:t>
            </a:r>
          </a:p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 High Granularity Calorimeters</a:t>
            </a:r>
          </a:p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Helvetica"/>
                <a:cs typeface="Helvetica"/>
              </a:rPr>
              <a:t>at the FCC</a:t>
            </a:r>
            <a:endParaRPr lang="en-US" sz="28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444" y="2385792"/>
            <a:ext cx="3717084" cy="3585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39173" y="4105253"/>
            <a:ext cx="8443492" cy="2426871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en-US" dirty="0" smtClean="0"/>
              <a:t>Big Differences include</a:t>
            </a:r>
          </a:p>
          <a:p>
            <a:pPr algn="just"/>
            <a:r>
              <a:rPr lang="en-US" dirty="0" smtClean="0"/>
              <a:t>Power consumption, cooling,  &amp; Data rates</a:t>
            </a:r>
          </a:p>
          <a:p>
            <a:pPr algn="just"/>
            <a:r>
              <a:rPr lang="en-US" dirty="0" smtClean="0"/>
              <a:t>Radiation and -30</a:t>
            </a:r>
            <a:r>
              <a:rPr lang="en-US" baseline="30000" dirty="0" smtClean="0"/>
              <a:t>0</a:t>
            </a:r>
            <a:r>
              <a:rPr lang="en-US" dirty="0" smtClean="0"/>
              <a:t>C operating temperature</a:t>
            </a:r>
          </a:p>
          <a:p>
            <a:pPr lvl="1" algn="just"/>
            <a:r>
              <a:rPr lang="en-US" dirty="0" smtClean="0"/>
              <a:t>Thermal enclosure &amp; services feed-troughs</a:t>
            </a:r>
          </a:p>
          <a:p>
            <a:pPr algn="just"/>
            <a:r>
              <a:rPr lang="en-US" dirty="0" smtClean="0"/>
              <a:t>Profit from synergy with Tracker R&amp;D</a:t>
            </a:r>
          </a:p>
          <a:p>
            <a:pPr lvl="1" algn="just"/>
            <a:r>
              <a:rPr lang="en-US" dirty="0" smtClean="0"/>
              <a:t>Sensors, cold operation &amp; CO</a:t>
            </a:r>
            <a:r>
              <a:rPr lang="en-US" baseline="-25000" dirty="0" smtClean="0"/>
              <a:t>2</a:t>
            </a:r>
            <a:r>
              <a:rPr lang="en-US" dirty="0" smtClean="0"/>
              <a:t> cooling, Power &amp; Read-Out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363" y="930568"/>
            <a:ext cx="7146637" cy="283907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D01A1-8DD2-8E4D-9E92-270946737F26}" type="datetime5">
              <a:rPr lang="en-US" smtClean="0"/>
              <a:t>3-Feb-15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635038" y="323056"/>
            <a:ext cx="8247627" cy="5740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ILC-like </a:t>
            </a:r>
            <a:r>
              <a:rPr lang="en-US" dirty="0"/>
              <a:t>structure for </a:t>
            </a:r>
            <a:r>
              <a:rPr lang="en-US" dirty="0" smtClean="0"/>
              <a:t>FCC-HGC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165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D01A1-8DD2-8E4D-9E92-270946737F26}" type="datetime5">
              <a:rPr lang="en-US" smtClean="0"/>
              <a:t>3-Feb-15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635038" y="323056"/>
            <a:ext cx="8247627" cy="574091"/>
          </a:xfrm>
        </p:spPr>
        <p:txBody>
          <a:bodyPr>
            <a:noAutofit/>
          </a:bodyPr>
          <a:lstStyle/>
          <a:p>
            <a:r>
              <a:rPr lang="en-US" sz="3600" dirty="0" smtClean="0"/>
              <a:t>Power consumption, cooling &amp; data </a:t>
            </a:r>
            <a:r>
              <a:rPr lang="en-US" sz="3600" dirty="0" smtClean="0"/>
              <a:t>rates</a:t>
            </a:r>
            <a:br>
              <a:rPr lang="en-US" sz="3600" dirty="0" smtClean="0"/>
            </a:br>
            <a:r>
              <a:rPr lang="en-US" sz="3600" dirty="0" smtClean="0"/>
              <a:t>The CMS study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409" y="1127987"/>
            <a:ext cx="4000500" cy="28501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2454" y="3902365"/>
            <a:ext cx="5170973" cy="24431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79637" y="1547092"/>
            <a:ext cx="4464496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Power ranges from ~ 100W/m</a:t>
            </a:r>
            <a:r>
              <a:rPr lang="en-US" baseline="30000" dirty="0" smtClean="0"/>
              <a:t>2</a:t>
            </a:r>
            <a:r>
              <a:rPr lang="en-US" dirty="0" smtClean="0"/>
              <a:t> in Barrel</a:t>
            </a:r>
          </a:p>
          <a:p>
            <a:pPr algn="just"/>
            <a:r>
              <a:rPr lang="en-US" dirty="0" smtClean="0"/>
              <a:t>(300um thick sensors and 1cm</a:t>
            </a:r>
            <a:r>
              <a:rPr lang="en-US" baseline="30000" dirty="0" smtClean="0"/>
              <a:t>2</a:t>
            </a:r>
            <a:r>
              <a:rPr lang="en-US" dirty="0" smtClean="0"/>
              <a:t> cell size)</a:t>
            </a:r>
          </a:p>
          <a:p>
            <a:pPr algn="just"/>
            <a:endParaRPr lang="en-US" sz="800" dirty="0" smtClean="0"/>
          </a:p>
          <a:p>
            <a:pPr algn="just"/>
            <a:r>
              <a:rPr lang="en-US" dirty="0" smtClean="0"/>
              <a:t>Up to ~ 250W/m</a:t>
            </a:r>
            <a:r>
              <a:rPr lang="en-US" baseline="30000" dirty="0" smtClean="0"/>
              <a:t>2</a:t>
            </a:r>
            <a:r>
              <a:rPr lang="en-US" dirty="0" smtClean="0"/>
              <a:t> in End-Cap</a:t>
            </a:r>
          </a:p>
          <a:p>
            <a:pPr algn="just"/>
            <a:r>
              <a:rPr lang="en-US" dirty="0" smtClean="0"/>
              <a:t>(100um thick sensors and 0.5cm</a:t>
            </a:r>
            <a:r>
              <a:rPr lang="en-US" baseline="30000" dirty="0" smtClean="0"/>
              <a:t>2</a:t>
            </a:r>
            <a:r>
              <a:rPr lang="en-US" dirty="0" smtClean="0"/>
              <a:t> cell size)</a:t>
            </a:r>
          </a:p>
          <a:p>
            <a:pPr algn="just"/>
            <a:endParaRPr lang="en-US" sz="800" dirty="0" smtClean="0"/>
          </a:p>
          <a:p>
            <a:pPr algn="just"/>
            <a:r>
              <a:rPr lang="en-US" dirty="0" smtClean="0"/>
              <a:t>Operate Silicon at -30C</a:t>
            </a:r>
            <a:r>
              <a:rPr lang="en-US" baseline="30000" dirty="0" smtClean="0"/>
              <a:t>0</a:t>
            </a:r>
            <a:r>
              <a:rPr lang="en-US" dirty="0" smtClean="0"/>
              <a:t> (-35C</a:t>
            </a:r>
            <a:r>
              <a:rPr lang="en-US" baseline="30000" dirty="0" smtClean="0"/>
              <a:t>0</a:t>
            </a:r>
            <a:r>
              <a:rPr lang="en-US" dirty="0" smtClean="0"/>
              <a:t> if possible)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5456" y="3908859"/>
            <a:ext cx="377536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Exploit low cell occupancy and steeply falling energy spectrum, with simple data compression algorithm</a:t>
            </a:r>
          </a:p>
          <a:p>
            <a:pPr algn="just"/>
            <a:endParaRPr lang="en-US" sz="800" dirty="0"/>
          </a:p>
          <a:p>
            <a:pPr algn="just"/>
            <a:r>
              <a:rPr lang="en-US" dirty="0" smtClean="0"/>
              <a:t>CMS: from 1~2Gbps/Module up to ~8Gbps/Module in End-Cap; Dominated by L1 Trigger data</a:t>
            </a:r>
          </a:p>
          <a:p>
            <a:pPr algn="just"/>
            <a:endParaRPr lang="en-US" sz="800" dirty="0" smtClean="0"/>
          </a:p>
          <a:p>
            <a:pPr algn="just"/>
            <a:r>
              <a:rPr lang="en-US" dirty="0" smtClean="0"/>
              <a:t>Expect ~ *2 at FCC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568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Si-HGC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0175"/>
            <a:ext cx="8229600" cy="529828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/>
                <a:cs typeface="Cambria"/>
              </a:rPr>
              <a:t>Electromagnetic 26 ~ 28 </a:t>
            </a:r>
            <a:r>
              <a:rPr lang="en-US" dirty="0">
                <a:latin typeface="Cambria"/>
                <a:cs typeface="Cambria"/>
              </a:rPr>
              <a:t>X</a:t>
            </a:r>
            <a:r>
              <a:rPr lang="en-US" baseline="30000" dirty="0">
                <a:latin typeface="Cambria"/>
                <a:cs typeface="Cambria"/>
              </a:rPr>
              <a:t>0</a:t>
            </a:r>
            <a:r>
              <a:rPr lang="en-US" dirty="0">
                <a:latin typeface="Cambria"/>
                <a:cs typeface="Cambria"/>
              </a:rPr>
              <a:t> ( ~ 1 </a:t>
            </a:r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dirty="0">
                <a:latin typeface="Cambria"/>
                <a:cs typeface="Cambria"/>
              </a:rPr>
              <a:t>) </a:t>
            </a:r>
            <a:endParaRPr lang="en-US" dirty="0" smtClean="0">
              <a:latin typeface="Cambria"/>
              <a:cs typeface="Cambria"/>
            </a:endParaRPr>
          </a:p>
          <a:p>
            <a:pPr lvl="1"/>
            <a:r>
              <a:rPr lang="en-US" sz="2400" dirty="0" smtClean="0">
                <a:latin typeface="Cambria"/>
                <a:cs typeface="Cambria"/>
              </a:rPr>
              <a:t>30 sampling layers</a:t>
            </a:r>
          </a:p>
          <a:p>
            <a:pPr lvl="2"/>
            <a:r>
              <a:rPr lang="en-US" sz="2000" dirty="0" smtClean="0">
                <a:latin typeface="Cambria"/>
                <a:cs typeface="Cambria"/>
              </a:rPr>
              <a:t>Silicon surface (very rough estimate!)</a:t>
            </a:r>
          </a:p>
          <a:p>
            <a:pPr lvl="3"/>
            <a:r>
              <a:rPr lang="en-US" sz="1600" dirty="0">
                <a:latin typeface="Cambria"/>
                <a:cs typeface="Cambria"/>
              </a:rPr>
              <a:t>For </a:t>
            </a:r>
            <a:r>
              <a:rPr lang="en-US" sz="1600" dirty="0" smtClean="0">
                <a:latin typeface="Cambria"/>
                <a:cs typeface="Cambria"/>
              </a:rPr>
              <a:t>Large </a:t>
            </a:r>
            <a:r>
              <a:rPr lang="en-US" sz="1600" dirty="0">
                <a:latin typeface="Cambria"/>
                <a:cs typeface="Cambria"/>
              </a:rPr>
              <a:t>CMS-like </a:t>
            </a:r>
            <a:r>
              <a:rPr lang="en-US" sz="1600" dirty="0" smtClean="0">
                <a:latin typeface="Cambria"/>
                <a:cs typeface="Cambria"/>
              </a:rPr>
              <a:t>Solenoid 		~   3’000m</a:t>
            </a:r>
            <a:r>
              <a:rPr lang="en-US" sz="1600" baseline="30000" dirty="0" smtClean="0">
                <a:latin typeface="Cambria"/>
                <a:cs typeface="Cambria"/>
              </a:rPr>
              <a:t>2</a:t>
            </a:r>
            <a:endParaRPr lang="en-US" sz="1600" dirty="0">
              <a:latin typeface="Cambria"/>
              <a:cs typeface="Cambria"/>
            </a:endParaRPr>
          </a:p>
          <a:p>
            <a:pPr lvl="3"/>
            <a:r>
              <a:rPr lang="en-US" sz="1600" i="1" dirty="0">
                <a:latin typeface="Cambria"/>
                <a:cs typeface="Cambria"/>
              </a:rPr>
              <a:t>For Very Large D</a:t>
            </a:r>
            <a:r>
              <a:rPr lang="en-US" sz="1600" i="1" dirty="0" smtClean="0">
                <a:latin typeface="Cambria"/>
                <a:cs typeface="Cambria"/>
              </a:rPr>
              <a:t>ouble Solenoid	~ 10’000m</a:t>
            </a:r>
            <a:r>
              <a:rPr lang="en-US" sz="1600" i="1" baseline="30000" dirty="0" smtClean="0">
                <a:latin typeface="Cambria"/>
                <a:cs typeface="Cambria"/>
              </a:rPr>
              <a:t>2</a:t>
            </a:r>
            <a:endParaRPr lang="en-US" sz="2000" i="1" dirty="0" smtClean="0">
              <a:latin typeface="Cambria"/>
              <a:cs typeface="Cambria"/>
            </a:endParaRPr>
          </a:p>
          <a:p>
            <a:pPr lvl="1"/>
            <a:r>
              <a:rPr lang="en-US" sz="2400" dirty="0" smtClean="0">
                <a:latin typeface="Cambria"/>
                <a:cs typeface="Cambria"/>
              </a:rPr>
              <a:t>Cell size 0.25 ~ 1cm</a:t>
            </a:r>
            <a:r>
              <a:rPr lang="en-US" sz="2400" baseline="30000" dirty="0" smtClean="0">
                <a:latin typeface="Cambria"/>
                <a:cs typeface="Cambria"/>
              </a:rPr>
              <a:t>2</a:t>
            </a:r>
            <a:endParaRPr lang="en-US" sz="1600" i="1" dirty="0" smtClean="0">
              <a:latin typeface="Cambria"/>
              <a:cs typeface="Cambria"/>
            </a:endParaRPr>
          </a:p>
          <a:p>
            <a:pPr lvl="1"/>
            <a:r>
              <a:rPr lang="en-US" sz="2400" dirty="0" smtClean="0">
                <a:latin typeface="Cambria"/>
                <a:cs typeface="Cambria"/>
              </a:rPr>
              <a:t>Gap between absorber layers ~ 4mm</a:t>
            </a:r>
          </a:p>
          <a:p>
            <a:endParaRPr lang="en-US" sz="800" dirty="0">
              <a:latin typeface="Cambria"/>
              <a:cs typeface="Cambria"/>
            </a:endParaRPr>
          </a:p>
          <a:p>
            <a:r>
              <a:rPr lang="en-US" dirty="0" smtClean="0">
                <a:latin typeface="Cambria"/>
                <a:cs typeface="Cambria"/>
              </a:rPr>
              <a:t>Front Had</a:t>
            </a:r>
            <a:r>
              <a:rPr lang="en-US" dirty="0" smtClean="0"/>
              <a:t>ronic ~ 4 </a:t>
            </a:r>
            <a:r>
              <a:rPr lang="en-US" dirty="0" smtClean="0">
                <a:latin typeface="Symbol" charset="2"/>
                <a:cs typeface="Symbol" charset="2"/>
              </a:rPr>
              <a:t>l</a:t>
            </a:r>
            <a:endParaRPr lang="en-US" dirty="0" smtClean="0"/>
          </a:p>
          <a:p>
            <a:pPr lvl="1"/>
            <a:r>
              <a:rPr lang="en-US" sz="2400" dirty="0" smtClean="0"/>
              <a:t>12 ~ 20 samples </a:t>
            </a:r>
            <a:r>
              <a:rPr lang="en-US" sz="2400" dirty="0" smtClean="0">
                <a:latin typeface="Cambria"/>
                <a:cs typeface="Cambria"/>
              </a:rPr>
              <a:t> sampling layers, cell size ~ 1cm</a:t>
            </a:r>
            <a:r>
              <a:rPr lang="en-US" sz="2400" baseline="30000" dirty="0" smtClean="0">
                <a:latin typeface="Cambria"/>
                <a:cs typeface="Cambria"/>
              </a:rPr>
              <a:t>2</a:t>
            </a:r>
            <a:endParaRPr lang="en-US" sz="2400" dirty="0" smtClean="0">
              <a:latin typeface="Cambria"/>
              <a:cs typeface="Cambria"/>
            </a:endParaRPr>
          </a:p>
          <a:p>
            <a:pPr lvl="2"/>
            <a:r>
              <a:rPr lang="en-US" sz="2000" dirty="0" smtClean="0">
                <a:latin typeface="Cambria"/>
                <a:cs typeface="Cambria"/>
              </a:rPr>
              <a:t>Silicon Surface &amp; Number of Channels (very rough estimate!)</a:t>
            </a:r>
          </a:p>
          <a:p>
            <a:pPr lvl="3"/>
            <a:r>
              <a:rPr lang="en-US" sz="1600" dirty="0" smtClean="0">
                <a:latin typeface="Cambria"/>
                <a:cs typeface="Cambria"/>
              </a:rPr>
              <a:t>For Large CMS-like Solenoid		3’000 ~  6’000m</a:t>
            </a:r>
            <a:r>
              <a:rPr lang="en-US" sz="1600" baseline="30000" dirty="0" smtClean="0">
                <a:latin typeface="Cambria"/>
                <a:cs typeface="Cambria"/>
              </a:rPr>
              <a:t>2</a:t>
            </a:r>
            <a:endParaRPr lang="en-US" sz="1600" dirty="0" smtClean="0">
              <a:latin typeface="Cambria"/>
              <a:cs typeface="Cambria"/>
            </a:endParaRPr>
          </a:p>
          <a:p>
            <a:pPr lvl="3"/>
            <a:r>
              <a:rPr lang="en-US" sz="1600" i="1" dirty="0" smtClean="0">
                <a:latin typeface="Cambria"/>
                <a:cs typeface="Cambria"/>
              </a:rPr>
              <a:t>For Very Large Double Solenoid	7’000 ~ 14’000m</a:t>
            </a:r>
            <a:r>
              <a:rPr lang="en-US" sz="1600" i="1" baseline="30000" dirty="0">
                <a:latin typeface="Cambria"/>
                <a:cs typeface="Cambria"/>
              </a:rPr>
              <a:t>2</a:t>
            </a:r>
            <a:endParaRPr lang="en-US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582D-1423-5244-B402-A2363FDD7DDB}" type="datetime5">
              <a:rPr lang="en-US" smtClean="0"/>
              <a:t>3-Feb-15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2FD-C378-1145-9529-B5C2E10B503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388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Issues &amp; Challenges for HGC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0175"/>
            <a:ext cx="8229600" cy="5332916"/>
          </a:xfrm>
        </p:spPr>
        <p:txBody>
          <a:bodyPr>
            <a:normAutofit/>
          </a:bodyPr>
          <a:lstStyle/>
          <a:p>
            <a:r>
              <a:rPr lang="en-US" dirty="0" smtClean="0"/>
              <a:t>Si-HGC: Cell sizes mm</a:t>
            </a:r>
            <a:r>
              <a:rPr lang="en-US" baseline="30000" dirty="0" smtClean="0"/>
              <a:t>2</a:t>
            </a:r>
            <a:r>
              <a:rPr lang="en-US" dirty="0" smtClean="0"/>
              <a:t> ~ cm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dirty="0" smtClean="0"/>
              <a:t>Radiation tolerance</a:t>
            </a:r>
          </a:p>
          <a:p>
            <a:pPr lvl="1"/>
            <a:r>
              <a:rPr lang="en-US" dirty="0" smtClean="0"/>
              <a:t>Thin sensors </a:t>
            </a:r>
            <a:r>
              <a:rPr lang="en-US" dirty="0" err="1" smtClean="0"/>
              <a:t>vs</a:t>
            </a:r>
            <a:r>
              <a:rPr lang="en-US" dirty="0" smtClean="0"/>
              <a:t> noise &amp; MIP sensitivity</a:t>
            </a:r>
          </a:p>
          <a:p>
            <a:pPr lvl="2"/>
            <a:r>
              <a:rPr lang="en-US" dirty="0" smtClean="0"/>
              <a:t>Essential for Calibration</a:t>
            </a:r>
          </a:p>
          <a:p>
            <a:r>
              <a:rPr lang="en-US" dirty="0" smtClean="0"/>
              <a:t>Dynamic range </a:t>
            </a:r>
            <a:r>
              <a:rPr lang="en-US" dirty="0" err="1" smtClean="0"/>
              <a:t>vs</a:t>
            </a:r>
            <a:r>
              <a:rPr lang="en-US" dirty="0" smtClean="0"/>
              <a:t> technology</a:t>
            </a:r>
          </a:p>
          <a:p>
            <a:pPr lvl="1"/>
            <a:r>
              <a:rPr lang="en-US" dirty="0" smtClean="0"/>
              <a:t>MIP -&gt; 100~200pC !</a:t>
            </a:r>
          </a:p>
          <a:p>
            <a:pPr lvl="1"/>
            <a:r>
              <a:rPr lang="en-US" dirty="0" smtClean="0"/>
              <a:t>Complexity, Power dead-time &amp; pile-up sensitivity</a:t>
            </a:r>
          </a:p>
          <a:p>
            <a:r>
              <a:rPr lang="en-US" dirty="0" smtClean="0"/>
              <a:t>Stochastic term</a:t>
            </a:r>
          </a:p>
          <a:p>
            <a:pPr lvl="1"/>
            <a:r>
              <a:rPr lang="en-US" dirty="0" smtClean="0"/>
              <a:t>EM ~20% for ~ 30 layers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582D-1423-5244-B402-A2363FDD7DDB}" type="datetime5">
              <a:rPr lang="en-US" smtClean="0"/>
              <a:t>3-Feb-15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2FD-C378-1145-9529-B5C2E10B503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7095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75" y="2502713"/>
            <a:ext cx="8499163" cy="411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Maps (CMS ECAL TDR)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64D53-54AA-484F-ADC4-56805DF3C358}" type="datetime2">
              <a:rPr lang="en-US" smtClean="0"/>
              <a:t>Tuesday 3 February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marcello.mannelli@cern.ch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2FD-C378-1145-9529-B5C2E10B5033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73" y="747803"/>
            <a:ext cx="7010400" cy="177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6818" y="2023463"/>
            <a:ext cx="1358670" cy="35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56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HGC Silicon sensors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21/01/15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Upgrade EC Jamboree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7" name="Picture 6" descr="Shervin cceFinalNor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683" y="1134064"/>
            <a:ext cx="6995070" cy="5596056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5390890" y="5669614"/>
            <a:ext cx="1802290" cy="13854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562323" y="5681160"/>
            <a:ext cx="1828567" cy="2308"/>
          </a:xfrm>
          <a:prstGeom prst="straightConnector1">
            <a:avLst/>
          </a:prstGeom>
          <a:ln w="38100" cap="flat" cmpd="sng" algn="ctr">
            <a:solidFill>
              <a:srgbClr val="3366FF"/>
            </a:solidFill>
            <a:prstDash val="solid"/>
            <a:round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645778" y="5671922"/>
            <a:ext cx="1916545" cy="11546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onut 10"/>
          <p:cNvSpPr/>
          <p:nvPr/>
        </p:nvSpPr>
        <p:spPr>
          <a:xfrm>
            <a:off x="2782410" y="3732004"/>
            <a:ext cx="415635" cy="355600"/>
          </a:xfrm>
          <a:prstGeom prst="donut">
            <a:avLst/>
          </a:prstGeom>
          <a:noFill/>
          <a:ln w="28575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Donut 11"/>
          <p:cNvSpPr/>
          <p:nvPr/>
        </p:nvSpPr>
        <p:spPr>
          <a:xfrm>
            <a:off x="4604479" y="4910239"/>
            <a:ext cx="415635" cy="355600"/>
          </a:xfrm>
          <a:prstGeom prst="donut">
            <a:avLst/>
          </a:prstGeom>
          <a:noFill/>
          <a:ln w="28575" cmpd="sng"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6386224" y="5137807"/>
            <a:ext cx="415635" cy="355600"/>
          </a:xfrm>
          <a:prstGeom prst="donut">
            <a:avLst/>
          </a:prstGeom>
          <a:noFill/>
          <a:ln w="28575" cmpd="sng">
            <a:solidFill>
              <a:srgbClr val="FF091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Donut 13"/>
          <p:cNvSpPr/>
          <p:nvPr/>
        </p:nvSpPr>
        <p:spPr>
          <a:xfrm>
            <a:off x="2785907" y="4383667"/>
            <a:ext cx="415635" cy="355600"/>
          </a:xfrm>
          <a:prstGeom prst="donut">
            <a:avLst/>
          </a:prstGeom>
          <a:noFill/>
          <a:ln w="3810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49753" y="5215144"/>
            <a:ext cx="7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90"/>
                </a:solidFill>
              </a:rPr>
              <a:t>3’000e</a:t>
            </a:r>
            <a:r>
              <a:rPr lang="en-US" sz="1400" b="1" baseline="30000" dirty="0" smtClean="0">
                <a:solidFill>
                  <a:srgbClr val="000090"/>
                </a:solidFill>
              </a:rPr>
              <a:t>-</a:t>
            </a:r>
            <a:endParaRPr lang="en-US" sz="1400" b="1" dirty="0" smtClean="0">
              <a:solidFill>
                <a:srgbClr val="00009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309871" y="5404069"/>
            <a:ext cx="639882" cy="0"/>
          </a:xfrm>
          <a:prstGeom prst="straightConnector1">
            <a:avLst/>
          </a:prstGeom>
          <a:ln w="19050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957207" y="4551981"/>
            <a:ext cx="73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4</a:t>
            </a:r>
            <a:r>
              <a:rPr lang="en-US" sz="1400" b="1" dirty="0" smtClean="0">
                <a:solidFill>
                  <a:srgbClr val="FF0000"/>
                </a:solidFill>
              </a:rPr>
              <a:t>’000e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-</a:t>
            </a:r>
            <a:endParaRPr lang="en-US" sz="1400" b="1" dirty="0" smtClean="0">
              <a:solidFill>
                <a:srgbClr val="FF0000"/>
              </a:solidFill>
            </a:endParaRPr>
          </a:p>
        </p:txBody>
      </p:sp>
      <p:cxnSp>
        <p:nvCxnSpPr>
          <p:cNvPr id="18" name="Curved Connector 17"/>
          <p:cNvCxnSpPr/>
          <p:nvPr/>
        </p:nvCxnSpPr>
        <p:spPr>
          <a:xfrm rot="10800000" flipV="1">
            <a:off x="6801863" y="4739267"/>
            <a:ext cx="949516" cy="594732"/>
          </a:xfrm>
          <a:prstGeom prst="curvedConnector3">
            <a:avLst/>
          </a:prstGeom>
          <a:ln w="19050" cap="flat" cmpd="sng" algn="ctr">
            <a:solidFill>
              <a:srgbClr val="FF0911"/>
            </a:solidFill>
            <a:prstDash val="solid"/>
            <a:round/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502346" y="5266635"/>
            <a:ext cx="7766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300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cs typeface="Symbol" charset="2"/>
              </a:rPr>
              <a:t>m</a:t>
            </a:r>
            <a:endParaRPr lang="en-US" sz="16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4301839" y="5278977"/>
            <a:ext cx="7844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00FF"/>
                </a:solidFill>
              </a:rPr>
              <a:t>2</a:t>
            </a:r>
            <a:r>
              <a:rPr lang="en-US" sz="1600" dirty="0" smtClean="0">
                <a:solidFill>
                  <a:srgbClr val="0000FF"/>
                </a:solidFill>
              </a:rPr>
              <a:t>00</a:t>
            </a:r>
            <a:r>
              <a:rPr lang="en-US" sz="16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solidFill>
                  <a:srgbClr val="0000FF"/>
                </a:solidFill>
                <a:cs typeface="Symbol" charset="2"/>
              </a:rPr>
              <a:t>m</a:t>
            </a:r>
            <a:endParaRPr lang="en-US" sz="1600" dirty="0" smtClean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19253" y="5311151"/>
            <a:ext cx="7710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911"/>
                </a:solidFill>
              </a:rPr>
              <a:t>120</a:t>
            </a:r>
            <a:r>
              <a:rPr lang="en-US" sz="1600" dirty="0" smtClean="0">
                <a:solidFill>
                  <a:srgbClr val="FF0911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solidFill>
                  <a:srgbClr val="FF0911"/>
                </a:solidFill>
                <a:cs typeface="Symbol" charset="2"/>
              </a:rPr>
              <a:t>m</a:t>
            </a:r>
            <a:endParaRPr lang="en-US" sz="1600" dirty="0" smtClean="0">
              <a:solidFill>
                <a:srgbClr val="FF091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2407" y="1260506"/>
            <a:ext cx="1874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CMS Preliminary</a:t>
            </a:r>
          </a:p>
        </p:txBody>
      </p:sp>
    </p:spTree>
    <p:extLst>
      <p:ext uri="{BB962C8B-B14F-4D97-AF65-F5344CB8AC3E}">
        <p14:creationId xmlns:p14="http://schemas.microsoft.com/office/powerpoint/2010/main" val="966611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182" y="1125032"/>
            <a:ext cx="7148462" cy="54150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Si-HGC 50-2’000 </a:t>
            </a:r>
            <a:r>
              <a:rPr lang="en-US" dirty="0" err="1" smtClean="0"/>
              <a:t>GeV</a:t>
            </a:r>
            <a:r>
              <a:rPr lang="en-US" dirty="0" smtClean="0"/>
              <a:t> EM Showers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21/01/15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Upgrade EC Jamboree</a:t>
            </a:r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037477" y="2851893"/>
            <a:ext cx="0" cy="3035465"/>
          </a:xfrm>
          <a:prstGeom prst="straightConnector1">
            <a:avLst/>
          </a:prstGeom>
          <a:ln w="19050" cap="flat" cmpd="sng" algn="ctr">
            <a:solidFill>
              <a:srgbClr val="1F497D"/>
            </a:solidFill>
            <a:prstDash val="solid"/>
            <a:round/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905056" y="2851893"/>
            <a:ext cx="3121273" cy="0"/>
          </a:xfrm>
          <a:prstGeom prst="straightConnector1">
            <a:avLst/>
          </a:prstGeom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44387" y="2698004"/>
            <a:ext cx="91466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>
                <a:solidFill>
                  <a:srgbClr val="000090"/>
                </a:solidFill>
              </a:rPr>
              <a:t>3</a:t>
            </a:r>
            <a:r>
              <a:rPr lang="en-US" sz="1400" i="1" dirty="0" smtClean="0">
                <a:solidFill>
                  <a:srgbClr val="000090"/>
                </a:solidFill>
              </a:rPr>
              <a:t>’000MIP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63110" y="3170157"/>
            <a:ext cx="892573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90"/>
                </a:solidFill>
              </a:rPr>
              <a:t>~500GeV</a:t>
            </a:r>
          </a:p>
        </p:txBody>
      </p:sp>
    </p:spTree>
    <p:extLst>
      <p:ext uri="{BB962C8B-B14F-4D97-AF65-F5344CB8AC3E}">
        <p14:creationId xmlns:p14="http://schemas.microsoft.com/office/powerpoint/2010/main" val="19611280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CMC HGC </a:t>
            </a:r>
            <a:r>
              <a:rPr lang="en-US" dirty="0" smtClean="0"/>
              <a:t>FE </a:t>
            </a:r>
            <a:r>
              <a:rPr lang="en-US" dirty="0" smtClean="0"/>
              <a:t>ASIC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173" y="1094103"/>
            <a:ext cx="8336232" cy="539426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Developed HGC FE ASIC design which meets our performance requirements</a:t>
            </a:r>
          </a:p>
          <a:p>
            <a:pPr lvl="1"/>
            <a:r>
              <a:rPr lang="en-US" dirty="0" smtClean="0"/>
              <a:t>Uses </a:t>
            </a:r>
            <a:r>
              <a:rPr lang="en-US" dirty="0" err="1" smtClean="0"/>
              <a:t>ToT</a:t>
            </a:r>
            <a:r>
              <a:rPr lang="en-US" dirty="0" smtClean="0"/>
              <a:t> to provide low noise (2’000e-) and cover full dynamic range</a:t>
            </a:r>
          </a:p>
          <a:p>
            <a:pPr lvl="2"/>
            <a:r>
              <a:rPr lang="en-US" dirty="0" smtClean="0"/>
              <a:t>Full SPICE simulation of analogue performance</a:t>
            </a:r>
          </a:p>
          <a:p>
            <a:pPr lvl="2"/>
            <a:r>
              <a:rPr lang="en-US" dirty="0" smtClean="0"/>
              <a:t>ADC and TDC based on existing designs</a:t>
            </a:r>
          </a:p>
          <a:p>
            <a:pPr lvl="1"/>
            <a:r>
              <a:rPr lang="en-US" i="1" dirty="0" smtClean="0">
                <a:solidFill>
                  <a:srgbClr val="FF0911"/>
                </a:solidFill>
              </a:rPr>
              <a:t>Potential for ~50ps timing for each cell in core of showers with E</a:t>
            </a:r>
            <a:r>
              <a:rPr lang="en-US" i="1" baseline="-25000" dirty="0" smtClean="0">
                <a:solidFill>
                  <a:srgbClr val="FF0911"/>
                </a:solidFill>
              </a:rPr>
              <a:t>T</a:t>
            </a:r>
            <a:r>
              <a:rPr lang="en-US" i="1" dirty="0" smtClean="0">
                <a:solidFill>
                  <a:srgbClr val="FF0911"/>
                </a:solidFill>
              </a:rPr>
              <a:t> &gt; 2~ </a:t>
            </a:r>
            <a:r>
              <a:rPr lang="en-US" i="1" dirty="0">
                <a:solidFill>
                  <a:srgbClr val="FF0911"/>
                </a:solidFill>
              </a:rPr>
              <a:t>3</a:t>
            </a:r>
            <a:r>
              <a:rPr lang="en-US" i="1" dirty="0" smtClean="0">
                <a:solidFill>
                  <a:srgbClr val="FF0911"/>
                </a:solidFill>
              </a:rPr>
              <a:t> </a:t>
            </a:r>
            <a:r>
              <a:rPr lang="en-US" i="1" dirty="0" err="1" smtClean="0">
                <a:solidFill>
                  <a:srgbClr val="FF0911"/>
                </a:solidFill>
              </a:rPr>
              <a:t>GeV</a:t>
            </a:r>
            <a:endParaRPr lang="en-US" i="1" dirty="0" smtClean="0">
              <a:solidFill>
                <a:srgbClr val="FF0911"/>
              </a:solidFill>
            </a:endParaRPr>
          </a:p>
          <a:p>
            <a:pPr lvl="2"/>
            <a:r>
              <a:rPr lang="en-US" i="1" dirty="0" smtClean="0"/>
              <a:t>More on this later</a:t>
            </a:r>
          </a:p>
          <a:p>
            <a:pPr lvl="1"/>
            <a:r>
              <a:rPr lang="en-US" dirty="0" smtClean="0"/>
              <a:t>Potential issues related to this design being investigated</a:t>
            </a:r>
          </a:p>
          <a:p>
            <a:r>
              <a:rPr lang="en-US" dirty="0" smtClean="0"/>
              <a:t>Have also simpler back up design</a:t>
            </a:r>
            <a:endParaRPr lang="en-US" dirty="0"/>
          </a:p>
          <a:p>
            <a:pPr lvl="1"/>
            <a:r>
              <a:rPr lang="en-US" dirty="0" smtClean="0"/>
              <a:t>Lower gain to avoid issues associated with saturation</a:t>
            </a:r>
          </a:p>
          <a:p>
            <a:pPr lvl="2"/>
            <a:r>
              <a:rPr lang="en-US" dirty="0" smtClean="0"/>
              <a:t>Higher noise (11’000e-) =&gt; not sensitive to single MIP, requires dedicated channels for MIP calibration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21/01/15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Upgrade EC Jamboree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7431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HGC </a:t>
            </a:r>
            <a:r>
              <a:rPr lang="en-US" dirty="0" err="1" smtClean="0"/>
              <a:t>ToT</a:t>
            </a:r>
            <a:r>
              <a:rPr lang="en-US" dirty="0" smtClean="0"/>
              <a:t> FE </a:t>
            </a:r>
            <a:r>
              <a:rPr lang="en-US" dirty="0" smtClean="0"/>
              <a:t>ASIC Study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21/01/15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Upgrade EC Jamboree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42" y="1008612"/>
            <a:ext cx="7475072" cy="56121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96065" y="6209975"/>
            <a:ext cx="1624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Jan </a:t>
            </a:r>
            <a:r>
              <a:rPr lang="en-US" sz="1400" b="1" dirty="0" err="1" smtClean="0"/>
              <a:t>Kaplon</a:t>
            </a:r>
            <a:r>
              <a:rPr lang="en-US" sz="1400" b="1" dirty="0" smtClean="0"/>
              <a:t> (CERN)</a:t>
            </a:r>
          </a:p>
        </p:txBody>
      </p:sp>
    </p:spTree>
    <p:extLst>
      <p:ext uri="{BB962C8B-B14F-4D97-AF65-F5344CB8AC3E}">
        <p14:creationId xmlns:p14="http://schemas.microsoft.com/office/powerpoint/2010/main" val="29164385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HGC </a:t>
            </a:r>
            <a:r>
              <a:rPr lang="en-US" dirty="0" err="1" smtClean="0"/>
              <a:t>ToT</a:t>
            </a:r>
            <a:r>
              <a:rPr lang="en-US" dirty="0" smtClean="0"/>
              <a:t> in high Pile-Up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Operating an FE ASIC where large energy deposits result in a </a:t>
            </a:r>
            <a:r>
              <a:rPr lang="en-US" dirty="0" err="1" smtClean="0"/>
              <a:t>ToT</a:t>
            </a:r>
            <a:r>
              <a:rPr lang="en-US" dirty="0" smtClean="0"/>
              <a:t> which can span several bunch crossings raises a number of questions</a:t>
            </a:r>
          </a:p>
          <a:p>
            <a:pPr lvl="1"/>
            <a:r>
              <a:rPr lang="en-US" dirty="0" smtClean="0"/>
              <a:t>Dead-Time due to high energy, long </a:t>
            </a:r>
            <a:r>
              <a:rPr lang="en-US" dirty="0" err="1" smtClean="0"/>
              <a:t>ToT</a:t>
            </a:r>
            <a:r>
              <a:rPr lang="en-US" dirty="0"/>
              <a:t> </a:t>
            </a:r>
            <a:r>
              <a:rPr lang="en-US" dirty="0" smtClean="0"/>
              <a:t>cells, from </a:t>
            </a:r>
            <a:r>
              <a:rPr lang="en-US" dirty="0" err="1" smtClean="0"/>
              <a:t>bx’s</a:t>
            </a:r>
            <a:r>
              <a:rPr lang="en-US" dirty="0" smtClean="0"/>
              <a:t> prior to the triggered event, could lead to inefficiency</a:t>
            </a:r>
          </a:p>
          <a:p>
            <a:pPr lvl="1"/>
            <a:r>
              <a:rPr lang="en-US" dirty="0" smtClean="0">
                <a:solidFill>
                  <a:srgbClr val="FF0911"/>
                </a:solidFill>
              </a:rPr>
              <a:t>Integration of PU from </a:t>
            </a:r>
            <a:r>
              <a:rPr lang="en-US" dirty="0" err="1" smtClean="0">
                <a:solidFill>
                  <a:srgbClr val="FF0911"/>
                </a:solidFill>
              </a:rPr>
              <a:t>bx’s</a:t>
            </a:r>
            <a:r>
              <a:rPr lang="en-US" dirty="0" smtClean="0">
                <a:solidFill>
                  <a:srgbClr val="FF0911"/>
                </a:solidFill>
              </a:rPr>
              <a:t> following the triggered event, for high energy, long </a:t>
            </a:r>
            <a:r>
              <a:rPr lang="en-US" dirty="0" err="1" smtClean="0">
                <a:solidFill>
                  <a:srgbClr val="FF0911"/>
                </a:solidFill>
              </a:rPr>
              <a:t>ToT</a:t>
            </a:r>
            <a:r>
              <a:rPr lang="en-US" dirty="0" smtClean="0">
                <a:solidFill>
                  <a:srgbClr val="FF0911"/>
                </a:solidFill>
              </a:rPr>
              <a:t> in-time cells, could degrade the energy resolution</a:t>
            </a:r>
          </a:p>
          <a:p>
            <a:pPr lvl="1"/>
            <a:endParaRPr lang="en-US" dirty="0">
              <a:solidFill>
                <a:srgbClr val="FF0911"/>
              </a:solidFill>
            </a:endParaRPr>
          </a:p>
          <a:p>
            <a:pPr lvl="2"/>
            <a:r>
              <a:rPr lang="en-US" dirty="0" smtClean="0"/>
              <a:t>Nb these concerns were motivations for the back-up up design, which uses low gain to avoid saturation, at the cost of higher noise</a:t>
            </a:r>
          </a:p>
          <a:p>
            <a:pPr marL="68580" indent="0">
              <a:buNone/>
            </a:pPr>
            <a:endParaRPr lang="en-US" dirty="0" smtClean="0">
              <a:solidFill>
                <a:srgbClr val="FF091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21/01/15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Upgrade EC Jamboree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347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Si-HGC EM Showers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E39D8-BB2E-8C4D-835B-63317CFD78AD}" type="datetime5">
              <a:rPr lang="en-US" smtClean="0"/>
              <a:t>3-Feb-15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5186" y="2407685"/>
            <a:ext cx="4341318" cy="38192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151" y="1114595"/>
            <a:ext cx="4207638" cy="321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111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about an UHGC?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0175"/>
            <a:ext cx="8229600" cy="528673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Cell sizes &lt;&lt; mm</a:t>
            </a:r>
            <a:r>
              <a:rPr lang="en-US" baseline="30000" dirty="0" smtClean="0"/>
              <a:t>2</a:t>
            </a:r>
            <a:endParaRPr lang="en-US" dirty="0"/>
          </a:p>
          <a:p>
            <a:pPr lvl="1"/>
            <a:r>
              <a:rPr lang="en-US" dirty="0" smtClean="0"/>
              <a:t>Ideal goal would be cell occupancy 0 or 1</a:t>
            </a:r>
          </a:p>
          <a:p>
            <a:pPr lvl="2"/>
            <a:r>
              <a:rPr lang="en-US" dirty="0" smtClean="0"/>
              <a:t>~10um*10um cell size…</a:t>
            </a:r>
          </a:p>
          <a:p>
            <a:r>
              <a:rPr lang="en-US" dirty="0" smtClean="0"/>
              <a:t>Radiation tolerance</a:t>
            </a:r>
          </a:p>
          <a:p>
            <a:pPr lvl="1"/>
            <a:r>
              <a:rPr lang="en-US" dirty="0" smtClean="0"/>
              <a:t>Very low noise =&gt; thin depletion volume ok for MIP</a:t>
            </a:r>
          </a:p>
          <a:p>
            <a:pPr lvl="2"/>
            <a:r>
              <a:rPr lang="en-US" dirty="0" smtClean="0"/>
              <a:t>Essential for calibration</a:t>
            </a:r>
          </a:p>
          <a:p>
            <a:r>
              <a:rPr lang="en-US" dirty="0" smtClean="0"/>
              <a:t>Dynamic range </a:t>
            </a:r>
            <a:r>
              <a:rPr lang="en-US" dirty="0" err="1" smtClean="0"/>
              <a:t>vs</a:t>
            </a:r>
            <a:r>
              <a:rPr lang="en-US" dirty="0" smtClean="0"/>
              <a:t> technology</a:t>
            </a:r>
          </a:p>
          <a:p>
            <a:pPr lvl="1"/>
            <a:r>
              <a:rPr lang="en-US" dirty="0" smtClean="0"/>
              <a:t>1 ~ few MIP’s depending on cell size</a:t>
            </a:r>
          </a:p>
          <a:p>
            <a:pPr lvl="1"/>
            <a:r>
              <a:rPr lang="en-US" dirty="0" smtClean="0"/>
              <a:t>Complexity shifted to data compression/reduction, clustering</a:t>
            </a:r>
          </a:p>
          <a:p>
            <a:r>
              <a:rPr lang="en-US" dirty="0" smtClean="0"/>
              <a:t>Stochastic term</a:t>
            </a:r>
          </a:p>
          <a:p>
            <a:pPr lvl="1"/>
            <a:r>
              <a:rPr lang="en-US" dirty="0" smtClean="0"/>
              <a:t>In the limit of ideal binary MIP counting </a:t>
            </a:r>
            <a:r>
              <a:rPr lang="en-US" smtClean="0"/>
              <a:t>regime could </a:t>
            </a:r>
            <a:r>
              <a:rPr lang="en-US" dirty="0" smtClean="0"/>
              <a:t>remove dominant effect of Landau fluctuations</a:t>
            </a:r>
          </a:p>
          <a:p>
            <a:pPr lvl="1"/>
            <a:r>
              <a:rPr lang="en-US" dirty="0" smtClean="0"/>
              <a:t>EM ~10% for ~ 30 layers</a:t>
            </a:r>
          </a:p>
          <a:p>
            <a:pPr lvl="2"/>
            <a:r>
              <a:rPr lang="en-US" dirty="0" smtClean="0"/>
              <a:t>to be verified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582D-1423-5244-B402-A2363FDD7DDB}" type="datetime5">
              <a:rPr lang="en-US" smtClean="0"/>
              <a:t>3-Feb-15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2FD-C378-1145-9529-B5C2E10B503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625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182" y="1040175"/>
            <a:ext cx="8589818" cy="536755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Si-HGC extends Tracking into </a:t>
            </a:r>
            <a:r>
              <a:rPr lang="en-US" dirty="0" smtClean="0"/>
              <a:t>Calorimeter</a:t>
            </a:r>
            <a:endParaRPr lang="en-US" dirty="0"/>
          </a:p>
          <a:p>
            <a:pPr lvl="1"/>
            <a:r>
              <a:rPr lang="en-US" dirty="0"/>
              <a:t>Provides good cluster energy </a:t>
            </a:r>
            <a:r>
              <a:rPr lang="en-US" dirty="0" smtClean="0"/>
              <a:t>resolution </a:t>
            </a:r>
            <a:endParaRPr lang="en-US" dirty="0"/>
          </a:p>
          <a:p>
            <a:pPr lvl="1"/>
            <a:r>
              <a:rPr lang="en-US" dirty="0"/>
              <a:t>very detailed topological information</a:t>
            </a:r>
          </a:p>
          <a:p>
            <a:pPr lvl="1"/>
            <a:r>
              <a:rPr lang="en-US" dirty="0"/>
              <a:t>and excellent two-particle cluster </a:t>
            </a:r>
            <a:r>
              <a:rPr lang="en-US" dirty="0" smtClean="0"/>
              <a:t>resolving power</a:t>
            </a:r>
          </a:p>
          <a:p>
            <a:pPr lvl="1"/>
            <a:endParaRPr lang="en-US" sz="800" dirty="0"/>
          </a:p>
          <a:p>
            <a:r>
              <a:rPr lang="en-US" dirty="0"/>
              <a:t>Ideally suited for Particle </a:t>
            </a:r>
            <a:r>
              <a:rPr lang="en-US" dirty="0" smtClean="0"/>
              <a:t>Flow reconstruction in a crowded environment</a:t>
            </a:r>
          </a:p>
          <a:p>
            <a:pPr lvl="1"/>
            <a:r>
              <a:rPr lang="en-US" dirty="0" smtClean="0"/>
              <a:t>Baseline choice for ILC/CLIC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Technologically feasible for High Luminosity PP colliders</a:t>
            </a:r>
            <a:endParaRPr lang="en-US" dirty="0"/>
          </a:p>
          <a:p>
            <a:pPr lvl="1"/>
            <a:r>
              <a:rPr lang="en-US" dirty="0" smtClean="0"/>
              <a:t>An option under study for the CMS HL-LHC End-Cap upgrade</a:t>
            </a:r>
          </a:p>
          <a:p>
            <a:pPr lvl="1"/>
            <a:r>
              <a:rPr lang="en-US" dirty="0" smtClean="0"/>
              <a:t>An interesting option for the FCC</a:t>
            </a:r>
          </a:p>
          <a:p>
            <a:pPr lvl="2"/>
            <a:r>
              <a:rPr lang="en-US" dirty="0" smtClean="0"/>
              <a:t>MAPS technology and </a:t>
            </a:r>
            <a:r>
              <a:rPr lang="en-US" dirty="0"/>
              <a:t>U</a:t>
            </a:r>
            <a:r>
              <a:rPr lang="en-US" dirty="0" smtClean="0"/>
              <a:t>HGC: very interesting avenue to explore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Integrated precision timing an interesting R&amp;D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582D-1423-5244-B402-A2363FDD7DDB}" type="datetime5">
              <a:rPr lang="en-US" smtClean="0"/>
              <a:t>3-Feb-15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D2FD-C378-1145-9529-B5C2E10B503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9330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E39D8-BB2E-8C4D-835B-63317CFD78AD}" type="datetime5">
              <a:rPr lang="en-US" smtClean="0"/>
              <a:t>3-Feb-15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643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Si-HGC Event Displays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E39D8-BB2E-8C4D-835B-63317CFD78AD}" type="datetime5">
              <a:rPr lang="en-US" smtClean="0"/>
              <a:t>3-Feb-15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1426" y="3036455"/>
            <a:ext cx="4713740" cy="35545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22" y="1106834"/>
            <a:ext cx="4226603" cy="45447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68961" y="1129619"/>
            <a:ext cx="4796205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000090"/>
                </a:solidFill>
              </a:rPr>
              <a:t>Si-HGC extends Tracking into Calorimeter</a:t>
            </a:r>
          </a:p>
          <a:p>
            <a:pPr algn="ctr"/>
            <a:endParaRPr lang="en-US" sz="800" i="1" dirty="0" smtClean="0">
              <a:solidFill>
                <a:srgbClr val="000090"/>
              </a:solidFill>
            </a:endParaRPr>
          </a:p>
          <a:p>
            <a:pPr algn="ctr"/>
            <a:r>
              <a:rPr lang="en-US" i="1" dirty="0" smtClean="0">
                <a:solidFill>
                  <a:srgbClr val="000090"/>
                </a:solidFill>
              </a:rPr>
              <a:t>Provides good cluster energy resolution, </a:t>
            </a:r>
          </a:p>
          <a:p>
            <a:pPr algn="ctr"/>
            <a:r>
              <a:rPr lang="en-US" i="1" dirty="0" smtClean="0">
                <a:solidFill>
                  <a:srgbClr val="000090"/>
                </a:solidFill>
              </a:rPr>
              <a:t>very detailed topological information</a:t>
            </a:r>
          </a:p>
          <a:p>
            <a:pPr algn="ctr"/>
            <a:r>
              <a:rPr lang="en-US" i="1" dirty="0" smtClean="0">
                <a:solidFill>
                  <a:srgbClr val="000090"/>
                </a:solidFill>
              </a:rPr>
              <a:t>and excellent two-particle cluster res0lving power</a:t>
            </a:r>
          </a:p>
          <a:p>
            <a:pPr algn="ctr"/>
            <a:endParaRPr lang="en-US" sz="800" i="1" dirty="0" smtClean="0">
              <a:solidFill>
                <a:srgbClr val="000090"/>
              </a:solidFill>
            </a:endParaRPr>
          </a:p>
          <a:p>
            <a:pPr algn="ctr"/>
            <a:r>
              <a:rPr lang="en-US" i="1" dirty="0" smtClean="0">
                <a:solidFill>
                  <a:srgbClr val="000090"/>
                </a:solidFill>
              </a:rPr>
              <a:t>Ideally suited for Particle Flow reconstruction</a:t>
            </a:r>
          </a:p>
          <a:p>
            <a:pPr algn="ctr"/>
            <a:r>
              <a:rPr lang="en-US" i="1" dirty="0">
                <a:solidFill>
                  <a:srgbClr val="000090"/>
                </a:solidFill>
              </a:rPr>
              <a:t>i</a:t>
            </a:r>
            <a:r>
              <a:rPr lang="en-US" i="1" dirty="0" smtClean="0">
                <a:solidFill>
                  <a:srgbClr val="000090"/>
                </a:solidFill>
              </a:rPr>
              <a:t>n a high particle density environment</a:t>
            </a:r>
          </a:p>
        </p:txBody>
      </p:sp>
    </p:spTree>
    <p:extLst>
      <p:ext uri="{BB962C8B-B14F-4D97-AF65-F5344CB8AC3E}">
        <p14:creationId xmlns:p14="http://schemas.microsoft.com/office/powerpoint/2010/main" val="4212324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ILC/CLIC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69AF8-431E-9641-B4F0-CE5514909762}" type="datetime1">
              <a:rPr lang="en-US" smtClean="0"/>
              <a:t>03/02/15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Detectors Intro: Marcello Mannelli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999" y="877104"/>
            <a:ext cx="7975601" cy="555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406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ILC/CLIC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553F-0433-C640-B3A3-ADE860AB7866}" type="datetime1">
              <a:rPr lang="en-US" smtClean="0"/>
              <a:t>03/02/15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Detectors Intro: Marcello Mannelli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902" y="914400"/>
            <a:ext cx="7915698" cy="550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107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latin typeface="Corbel"/>
              </a:rPr>
              <a:pPr/>
              <a:t>6</a:t>
            </a:fld>
            <a:endParaRPr lang="en-US">
              <a:latin typeface="Corbe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size versus parton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7" name="Content Placeholder 6"/>
          <p:cNvSpPr>
            <a:spLocks noGrp="1"/>
          </p:cNvSpPr>
          <p:nvPr>
            <p:ph idx="15"/>
          </p:nvPr>
        </p:nvSpPr>
        <p:spPr>
          <a:xfrm>
            <a:off x="211016" y="4697614"/>
            <a:ext cx="4621044" cy="2160386"/>
          </a:xfrm>
        </p:spPr>
        <p:txBody>
          <a:bodyPr>
            <a:normAutofit/>
          </a:bodyPr>
          <a:lstStyle/>
          <a:p>
            <a:r>
              <a:rPr lang="en-US" dirty="0" smtClean="0"/>
              <a:t>Containment of 68% </a:t>
            </a:r>
          </a:p>
          <a:p>
            <a:pPr lvl="1"/>
            <a:r>
              <a:rPr lang="en-US" dirty="0" smtClean="0"/>
              <a:t>Radius is at the level of a few cm for parton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above 1 TeV</a:t>
            </a:r>
          </a:p>
          <a:p>
            <a:pPr lvl="1"/>
            <a:endParaRPr lang="en-US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30" y="805305"/>
            <a:ext cx="3931707" cy="3943657"/>
          </a:xfrm>
          <a:noFill/>
          <a:ln/>
        </p:spPr>
      </p:pic>
      <p:pic>
        <p:nvPicPr>
          <p:cNvPr id="1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037" y="1470596"/>
            <a:ext cx="3886200" cy="3946357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3203193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13836" y="0"/>
            <a:ext cx="7430164" cy="6985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Highly collimated final state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>
          <a:xfrm>
            <a:off x="209297" y="4878919"/>
            <a:ext cx="4436784" cy="1783413"/>
          </a:xfrm>
        </p:spPr>
        <p:txBody>
          <a:bodyPr>
            <a:noAutofit/>
          </a:bodyPr>
          <a:lstStyle/>
          <a:p>
            <a:r>
              <a:rPr lang="en-US" sz="1800" dirty="0" smtClean="0">
                <a:latin typeface="Corbel"/>
                <a:cs typeface="Corbel"/>
              </a:rPr>
              <a:t>Separation of centroids at face of ECAL</a:t>
            </a:r>
          </a:p>
          <a:p>
            <a:pPr lvl="1"/>
            <a:r>
              <a:rPr lang="en-US" sz="1600" dirty="0" smtClean="0"/>
              <a:t>Minimum separation between the centroids of any pair of jets </a:t>
            </a:r>
          </a:p>
          <a:p>
            <a:pPr lvl="2"/>
            <a:r>
              <a:rPr lang="en-US" sz="1400" dirty="0" smtClean="0"/>
              <a:t>Often less than 10 cm</a:t>
            </a:r>
            <a:r>
              <a:rPr lang="en-US" sz="1400" dirty="0"/>
              <a:t> </a:t>
            </a:r>
            <a:r>
              <a:rPr lang="en-US" sz="1400" dirty="0" smtClean="0"/>
              <a:t>for a 10 TeV state</a:t>
            </a:r>
          </a:p>
          <a:p>
            <a:pPr lvl="1"/>
            <a:r>
              <a:rPr lang="en-US" sz="1600" dirty="0" smtClean="0"/>
              <a:t>Can they be separated?</a:t>
            </a:r>
            <a:endParaRPr lang="en-US" sz="1600" dirty="0"/>
          </a:p>
        </p:txBody>
      </p:sp>
      <p:pic>
        <p:nvPicPr>
          <p:cNvPr id="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99" y="2107270"/>
            <a:ext cx="2524902" cy="2579962"/>
          </a:xfrm>
          <a:noFill/>
          <a:ln/>
        </p:spPr>
      </p:pic>
      <p:sp>
        <p:nvSpPr>
          <p:cNvPr id="5" name="TextBox 4"/>
          <p:cNvSpPr txBox="1"/>
          <p:nvPr/>
        </p:nvSpPr>
        <p:spPr>
          <a:xfrm>
            <a:off x="799039" y="1136569"/>
            <a:ext cx="1576917" cy="113241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no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Minimum distance between any two </a:t>
            </a:r>
            <a:r>
              <a:rPr lang="en-US" sz="1400" dirty="0" err="1" smtClean="0">
                <a:solidFill>
                  <a:schemeClr val="bg1"/>
                </a:solidFill>
              </a:rPr>
              <a:t>parton’s</a:t>
            </a:r>
            <a:r>
              <a:rPr lang="en-US" sz="1400" dirty="0" smtClean="0">
                <a:solidFill>
                  <a:schemeClr val="bg1"/>
                </a:solidFill>
              </a:rPr>
              <a:t> centroids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9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5799" y="161849"/>
            <a:ext cx="2472989" cy="1783244"/>
          </a:xfrm>
          <a:prstGeom prst="rect">
            <a:avLst/>
          </a:prstGeo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70701" y="1859182"/>
            <a:ext cx="2815347" cy="28280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09"/>
          <a:stretch/>
        </p:blipFill>
        <p:spPr>
          <a:xfrm>
            <a:off x="5486048" y="1288949"/>
            <a:ext cx="3479495" cy="3398283"/>
          </a:xfrm>
          <a:noFill/>
          <a:ln/>
        </p:spPr>
      </p:pic>
      <p:sp>
        <p:nvSpPr>
          <p:cNvPr id="25" name="Content Placeholder 6"/>
          <p:cNvSpPr>
            <a:spLocks noGrp="1"/>
          </p:cNvSpPr>
          <p:nvPr>
            <p:ph idx="15"/>
          </p:nvPr>
        </p:nvSpPr>
        <p:spPr>
          <a:xfrm>
            <a:off x="4646081" y="4889499"/>
            <a:ext cx="4497919" cy="178341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Compare size to separation </a:t>
            </a:r>
          </a:p>
          <a:p>
            <a:pPr lvl="1"/>
            <a:r>
              <a:rPr lang="en-US" dirty="0" smtClean="0"/>
              <a:t>At right the sum of </a:t>
            </a:r>
            <a:r>
              <a:rPr lang="en-US" dirty="0"/>
              <a:t>radii at </a:t>
            </a:r>
            <a:r>
              <a:rPr lang="en-US" dirty="0" smtClean="0"/>
              <a:t>68% containment of b and ‘W’, divided by centroid separation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igh degree of overlap independent of mass</a:t>
            </a:r>
          </a:p>
          <a:p>
            <a:pPr lvl="2"/>
            <a:r>
              <a:rPr lang="en-US" dirty="0" smtClean="0"/>
              <a:t>But relevant distance scale falls dramatically with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(see previous slides)</a:t>
            </a:r>
          </a:p>
        </p:txBody>
      </p:sp>
    </p:spTree>
    <p:extLst>
      <p:ext uri="{BB962C8B-B14F-4D97-AF65-F5344CB8AC3E}">
        <p14:creationId xmlns:p14="http://schemas.microsoft.com/office/powerpoint/2010/main" val="1458025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276" y="941926"/>
            <a:ext cx="7952509" cy="5625894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190E2-0F71-A949-9AAF-AD7FB5886938}" type="datetime5">
              <a:rPr lang="en-US" smtClean="0"/>
              <a:t>3-Feb-15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Like structure for </a:t>
            </a:r>
            <a:r>
              <a:rPr lang="en-US" dirty="0" smtClean="0"/>
              <a:t>FCC-HGC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113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363" y="930568"/>
            <a:ext cx="7146637" cy="2839075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383D-4ED4-4A44-A1B7-72CE4F12C6C3}" type="datetime5">
              <a:rPr lang="en-US" smtClean="0"/>
              <a:t>3-Feb-15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EC General Meeting MM</a:t>
            </a:r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Like structure for </a:t>
            </a:r>
            <a:r>
              <a:rPr lang="en-US" dirty="0" smtClean="0"/>
              <a:t>EE-HGC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18" y="3867726"/>
            <a:ext cx="2281873" cy="24755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9849" y="3867726"/>
            <a:ext cx="2994514" cy="273300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868872" y="4132481"/>
            <a:ext cx="3072979" cy="233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873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rk-standard-CMS">
  <a:themeElements>
    <a:clrScheme name="Custom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noFill/>
        <a:ln>
          <a:solidFill>
            <a:schemeClr val="accent6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ap="flat" cmpd="sng" algn="ctr">
          <a:solidFill>
            <a:schemeClr val="accent2">
              <a:lumMod val="75000"/>
            </a:schemeClr>
          </a:solidFill>
          <a:prstDash val="solid"/>
          <a:round/>
          <a:headEnd type="none" w="med" len="med"/>
          <a:tailEnd type="arrow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i="1" dirty="0" smtClean="0">
            <a:solidFill>
              <a:srgbClr val="00009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Dark-standard-CMS.potx</Template>
  <TotalTime>70353</TotalTime>
  <Words>1023</Words>
  <Application>Microsoft Macintosh PowerPoint</Application>
  <PresentationFormat>On-screen Show (4:3)</PresentationFormat>
  <Paragraphs>197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Dark-standard-CMS</vt:lpstr>
      <vt:lpstr>Custom Design</vt:lpstr>
      <vt:lpstr>PowerPoint Presentation</vt:lpstr>
      <vt:lpstr>Si-HGC EM Showers</vt:lpstr>
      <vt:lpstr>Si-HGC Event Displays</vt:lpstr>
      <vt:lpstr>ILC/CLIC</vt:lpstr>
      <vt:lpstr>ILC/CLIC</vt:lpstr>
      <vt:lpstr>Jet size versus parton pT </vt:lpstr>
      <vt:lpstr>Highly collimated final state </vt:lpstr>
      <vt:lpstr>ILC Like structure for FCC-HGC</vt:lpstr>
      <vt:lpstr>ILC Like structure for EE-HGC</vt:lpstr>
      <vt:lpstr>ILC-like structure for FCC-HGC</vt:lpstr>
      <vt:lpstr>Power consumption, cooling &amp; data rates The CMS study</vt:lpstr>
      <vt:lpstr>Typical Si-HGC parameters</vt:lpstr>
      <vt:lpstr>Some Issues &amp; Challenges for HGC</vt:lpstr>
      <vt:lpstr>Radiation Maps (CMS ECAL TDR)</vt:lpstr>
      <vt:lpstr>HGC Silicon sensors</vt:lpstr>
      <vt:lpstr>Si-HGC 50-2’000 GeV EM Showers</vt:lpstr>
      <vt:lpstr>CMC HGC FE ASIC Study</vt:lpstr>
      <vt:lpstr>CMS HGC ToT FE ASIC Study</vt:lpstr>
      <vt:lpstr>HGC ToT in high Pile-Up</vt:lpstr>
      <vt:lpstr>What about an UHGC?</vt:lpstr>
      <vt:lpstr>Summary and Conclusions</vt:lpstr>
      <vt:lpstr>Backup</vt:lpstr>
    </vt:vector>
  </TitlesOfParts>
  <Company>The University of Minnsota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Roger Rusack</dc:creator>
  <cp:lastModifiedBy>marcello mannelli</cp:lastModifiedBy>
  <cp:revision>373</cp:revision>
  <cp:lastPrinted>2014-05-05T08:59:02Z</cp:lastPrinted>
  <dcterms:created xsi:type="dcterms:W3CDTF">2014-07-18T08:05:32Z</dcterms:created>
  <dcterms:modified xsi:type="dcterms:W3CDTF">2015-02-03T14:28:50Z</dcterms:modified>
</cp:coreProperties>
</file>