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5" r:id="rId3"/>
    <p:sldId id="287" r:id="rId4"/>
    <p:sldId id="258" r:id="rId5"/>
    <p:sldId id="261" r:id="rId6"/>
    <p:sldId id="268" r:id="rId7"/>
    <p:sldId id="266" r:id="rId8"/>
    <p:sldId id="267" r:id="rId9"/>
    <p:sldId id="290" r:id="rId10"/>
    <p:sldId id="259" r:id="rId11"/>
    <p:sldId id="260" r:id="rId12"/>
    <p:sldId id="276" r:id="rId13"/>
    <p:sldId id="271" r:id="rId14"/>
    <p:sldId id="269" r:id="rId15"/>
    <p:sldId id="273" r:id="rId16"/>
    <p:sldId id="274" r:id="rId17"/>
    <p:sldId id="263" r:id="rId18"/>
    <p:sldId id="264" r:id="rId19"/>
    <p:sldId id="265" r:id="rId20"/>
    <p:sldId id="284" r:id="rId21"/>
    <p:sldId id="282" r:id="rId22"/>
    <p:sldId id="272" r:id="rId23"/>
    <p:sldId id="281" r:id="rId24"/>
    <p:sldId id="278" r:id="rId25"/>
    <p:sldId id="283" r:id="rId26"/>
    <p:sldId id="279" r:id="rId27"/>
    <p:sldId id="288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image" Target="../media/image22.png"/><Relationship Id="rId2" Type="http://schemas.openxmlformats.org/officeDocument/2006/relationships/image" Target="../media/image2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EA45F-5013-9243-B2F3-966C6E050BE0}" type="datetimeFigureOut">
              <a:rPr lang="en-US" smtClean="0"/>
              <a:t>4/2/15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598EC-8BCD-774C-B82F-E37CAFF74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035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B3996-04DC-B64D-8C5D-7ADC32D1FEA1}" type="datetimeFigureOut">
              <a:rPr lang="en-US" smtClean="0"/>
              <a:t>4/2/15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60700-0DA2-824F-AB99-CE79522FC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698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CMOS is not</a:t>
            </a:r>
            <a:r>
              <a:rPr lang="en-US" baseline="0" dirty="0" smtClean="0"/>
              <a:t> primarily made for HEP, so we want to understand what industry seeks with new generations of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60700-0DA2-824F-AB99-CE79522FC9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2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Bring FINFET model</a:t>
            </a:r>
          </a:p>
          <a:p>
            <a:r>
              <a:rPr lang="en-US" dirty="0" smtClean="0"/>
              <a:t>Bring Silicon molecular 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60700-0DA2-824F-AB99-CE79522FC9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06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Frpm</a:t>
            </a:r>
            <a:r>
              <a:rPr lang="en-US" dirty="0" smtClean="0"/>
              <a:t> ISSCC 2014: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13.5 A 16nm 128Mb SRAM in High-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κ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Metal-Gate </a:t>
            </a:r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FinFET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Technology with Write-Assist Circuitry for Low-VMIN Applications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60700-0DA2-824F-AB99-CE79522FC9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1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DA31-679B-5540-8A40-F411F111E7B0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6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78D3-4563-0E4F-AC8A-83BE8877E489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0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CA79-508C-284C-A437-468DBA7C445E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8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F2025-E8DC-9D42-9029-CADCF14029DB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3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D0548-B74D-9249-80C1-36B2ADA5DCCF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1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F366-7EE5-0D49-820E-D98385E9F150}" type="datetime1">
              <a:rPr lang="en-US" smtClean="0"/>
              <a:t>4/2/15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41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D7225-6C07-B842-9F47-124E1D3E422C}" type="datetime1">
              <a:rPr lang="en-US" smtClean="0"/>
              <a:t>4/2/15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0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8816-3ED5-C04A-8AC8-7887B3BA915D}" type="datetime1">
              <a:rPr lang="en-US" smtClean="0"/>
              <a:t>4/2/15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0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475A-2191-9E41-B148-6430E5577A41}" type="datetime1">
              <a:rPr lang="en-US" smtClean="0"/>
              <a:t>4/2/15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1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E1574-ED89-384A-8180-3BA31A8CC139}" type="datetime1">
              <a:rPr lang="en-US" smtClean="0"/>
              <a:t>4/2/15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47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F1B58-03F6-A640-A6E6-DE7419B34AF7}" type="datetime1">
              <a:rPr lang="en-US" smtClean="0"/>
              <a:t>4/2/15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643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3D856-4CF0-0843-8974-F601DC4E825F}" type="datetime1">
              <a:rPr lang="en-US" smtClean="0"/>
              <a:t>4/2/15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42EA3-F876-F543-BE7F-D16C3FB10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3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2.xlsx"/><Relationship Id="rId4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20" Type="http://schemas.openxmlformats.org/officeDocument/2006/relationships/image" Target="../media/image31.pn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jpeg"/><Relationship Id="rId24" Type="http://schemas.openxmlformats.org/officeDocument/2006/relationships/image" Target="../media/image35.png"/><Relationship Id="rId25" Type="http://schemas.openxmlformats.org/officeDocument/2006/relationships/image" Target="../media/image36.jpeg"/><Relationship Id="rId26" Type="http://schemas.openxmlformats.org/officeDocument/2006/relationships/image" Target="../media/image37.jpeg"/><Relationship Id="rId27" Type="http://schemas.openxmlformats.org/officeDocument/2006/relationships/image" Target="../media/image38.jpeg"/><Relationship Id="rId28" Type="http://schemas.openxmlformats.org/officeDocument/2006/relationships/image" Target="../media/image39.jpeg"/><Relationship Id="rId29" Type="http://schemas.openxmlformats.org/officeDocument/2006/relationships/image" Target="../media/image40.jpeg"/><Relationship Id="rId30" Type="http://schemas.openxmlformats.org/officeDocument/2006/relationships/image" Target="../media/image41.jpeg"/><Relationship Id="rId31" Type="http://schemas.openxmlformats.org/officeDocument/2006/relationships/image" Target="../media/image42.png"/><Relationship Id="rId32" Type="http://schemas.openxmlformats.org/officeDocument/2006/relationships/image" Target="../media/image43.png"/><Relationship Id="rId10" Type="http://schemas.openxmlformats.org/officeDocument/2006/relationships/image" Target="../media/image25.png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26.png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27.png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28.png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3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package" Target="../embeddings/Microsoft_Excel_Sheet3.xlsx"/><Relationship Id="rId5" Type="http://schemas.openxmlformats.org/officeDocument/2006/relationships/image" Target="../media/image45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8.png"/><Relationship Id="rId12" Type="http://schemas.openxmlformats.org/officeDocument/2006/relationships/image" Target="../media/image59.png"/><Relationship Id="rId13" Type="http://schemas.openxmlformats.org/officeDocument/2006/relationships/image" Target="../media/image60.png"/><Relationship Id="rId1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Advanced CMOS </a:t>
            </a:r>
            <a:r>
              <a:rPr lang="en-US" b="1" dirty="0" smtClean="0"/>
              <a:t>and Interconnect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Marchioro / PH-ESE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672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CMOS generations 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Tricks already in use (apart from geometrical shrinking):</a:t>
            </a:r>
          </a:p>
          <a:p>
            <a:pPr lvl="1"/>
            <a:r>
              <a:rPr lang="en-US" dirty="0" smtClean="0"/>
              <a:t>High K gate dielectric				</a:t>
            </a:r>
            <a:r>
              <a:rPr lang="en-US" i="1" dirty="0" smtClean="0"/>
              <a:t>Reduces gate leakage</a:t>
            </a:r>
          </a:p>
          <a:p>
            <a:pPr lvl="1"/>
            <a:r>
              <a:rPr lang="en-US" sz="2700" dirty="0"/>
              <a:t>Strained </a:t>
            </a:r>
            <a:r>
              <a:rPr lang="en-US" sz="2700" dirty="0" err="1" smtClean="0"/>
              <a:t>SiGe</a:t>
            </a:r>
            <a:r>
              <a:rPr lang="en-US" sz="2700" dirty="0" smtClean="0"/>
              <a:t> channels</a:t>
            </a:r>
            <a:r>
              <a:rPr lang="en-US" i="1" dirty="0" smtClean="0"/>
              <a:t>			Increase mobility</a:t>
            </a:r>
          </a:p>
          <a:p>
            <a:pPr lvl="1"/>
            <a:r>
              <a:rPr lang="en-US" dirty="0" smtClean="0"/>
              <a:t>Metal gate						</a:t>
            </a:r>
            <a:r>
              <a:rPr lang="en-US" i="1" dirty="0" smtClean="0"/>
              <a:t>Reduces gate resistance</a:t>
            </a:r>
          </a:p>
          <a:p>
            <a:pPr lvl="1"/>
            <a:r>
              <a:rPr lang="en-US" dirty="0" smtClean="0"/>
              <a:t>More metallization layers			</a:t>
            </a:r>
            <a:r>
              <a:rPr lang="en-US" i="1" dirty="0" smtClean="0"/>
              <a:t>Increases density</a:t>
            </a:r>
            <a:endParaRPr lang="en-US" dirty="0" smtClean="0"/>
          </a:p>
          <a:p>
            <a:pPr lvl="1"/>
            <a:r>
              <a:rPr lang="en-US" dirty="0" smtClean="0"/>
              <a:t>Low K inter-metal dielectric		</a:t>
            </a:r>
            <a:r>
              <a:rPr lang="en-US" i="1" dirty="0" smtClean="0"/>
              <a:t>Reduces cross-capacitance</a:t>
            </a:r>
          </a:p>
          <a:p>
            <a:pPr lvl="1"/>
            <a:r>
              <a:rPr lang="en-US" dirty="0" smtClean="0"/>
              <a:t>Cu wires						</a:t>
            </a:r>
            <a:r>
              <a:rPr lang="en-US" i="1" dirty="0" smtClean="0"/>
              <a:t>Reduces interconnect resistance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production: 16-14 nm </a:t>
            </a:r>
            <a:r>
              <a:rPr lang="en-US" dirty="0" err="1" smtClean="0"/>
              <a:t>FinFET</a:t>
            </a:r>
            <a:endParaRPr lang="en-US" dirty="0" smtClean="0"/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Hard Limit: 		7nm, perhaps 5?</a:t>
            </a:r>
          </a:p>
          <a:p>
            <a:endParaRPr lang="en-US" dirty="0"/>
          </a:p>
          <a:p>
            <a:r>
              <a:rPr lang="en-US" dirty="0" smtClean="0"/>
              <a:t>Speed of advancement: 1 generation every 2 years</a:t>
            </a:r>
          </a:p>
          <a:p>
            <a:r>
              <a:rPr lang="en-US" dirty="0" smtClean="0"/>
              <a:t>… Not much room ahead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677" y="274638"/>
            <a:ext cx="881625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Exotic materials and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Higher mobility:</a:t>
            </a:r>
          </a:p>
          <a:p>
            <a:pPr lvl="1"/>
            <a:r>
              <a:rPr lang="en-US" dirty="0" smtClean="0"/>
              <a:t>III-V materials (</a:t>
            </a:r>
            <a:r>
              <a:rPr lang="en-US" i="1" dirty="0" smtClean="0"/>
              <a:t>a la</a:t>
            </a:r>
            <a:r>
              <a:rPr lang="en-US" dirty="0" smtClean="0"/>
              <a:t> </a:t>
            </a:r>
            <a:r>
              <a:rPr lang="en-US" dirty="0" err="1" smtClean="0"/>
              <a:t>GaAs</a:t>
            </a:r>
            <a:r>
              <a:rPr lang="en-US" dirty="0" smtClean="0"/>
              <a:t> and others)</a:t>
            </a:r>
          </a:p>
          <a:p>
            <a:pPr lvl="1"/>
            <a:r>
              <a:rPr lang="en-US" dirty="0" err="1" smtClean="0"/>
              <a:t>Ge</a:t>
            </a:r>
            <a:endParaRPr lang="en-US" dirty="0" smtClean="0"/>
          </a:p>
          <a:p>
            <a:r>
              <a:rPr lang="en-US" dirty="0" smtClean="0"/>
              <a:t>Better sub-threshold control</a:t>
            </a:r>
            <a:endParaRPr lang="en-US" dirty="0"/>
          </a:p>
          <a:p>
            <a:pPr lvl="1"/>
            <a:r>
              <a:rPr lang="en-US" dirty="0" err="1" smtClean="0"/>
              <a:t>FinFET</a:t>
            </a:r>
            <a:r>
              <a:rPr lang="en-US" dirty="0" smtClean="0"/>
              <a:t> -&gt; Vertical cylindrical devices</a:t>
            </a:r>
          </a:p>
          <a:p>
            <a:r>
              <a:rPr lang="en-US" dirty="0" smtClean="0"/>
              <a:t>Higher density</a:t>
            </a:r>
          </a:p>
          <a:p>
            <a:pPr lvl="1"/>
            <a:r>
              <a:rPr lang="en-US" dirty="0" smtClean="0"/>
              <a:t>3D assemblies (wafer on wafer)</a:t>
            </a:r>
          </a:p>
          <a:p>
            <a:pPr lvl="1"/>
            <a:r>
              <a:rPr lang="en-US" dirty="0" smtClean="0"/>
              <a:t>Real 3D monolithic ICs</a:t>
            </a:r>
          </a:p>
          <a:p>
            <a:r>
              <a:rPr lang="en-US" dirty="0" smtClean="0"/>
              <a:t>Exotic</a:t>
            </a:r>
          </a:p>
          <a:p>
            <a:pPr lvl="1"/>
            <a:r>
              <a:rPr lang="en-US" dirty="0" smtClean="0"/>
              <a:t>Ferroelectric memories and resistive RAMs</a:t>
            </a:r>
          </a:p>
          <a:p>
            <a:pPr lvl="1"/>
            <a:r>
              <a:rPr lang="en-US" dirty="0" smtClean="0"/>
              <a:t>Quantum devices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8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scaling all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685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Speed?</a:t>
            </a:r>
          </a:p>
          <a:p>
            <a:r>
              <a:rPr lang="en-US" dirty="0" smtClean="0"/>
              <a:t>Low Power?</a:t>
            </a:r>
          </a:p>
          <a:p>
            <a:r>
              <a:rPr lang="en-US" dirty="0" smtClean="0"/>
              <a:t>High density?</a:t>
            </a:r>
          </a:p>
          <a:p>
            <a:r>
              <a:rPr lang="en-US" dirty="0" smtClean="0"/>
              <a:t>A combination of the above?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5461436"/>
              </p:ext>
            </p:extLst>
          </p:nvPr>
        </p:nvGraphicFramePr>
        <p:xfrm>
          <a:off x="504741" y="3483888"/>
          <a:ext cx="82296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Speed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Power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Density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CMOS (until now)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III-V or </a:t>
                      </a:r>
                      <a:r>
                        <a:rPr lang="en-US" sz="1600" dirty="0" err="1" smtClean="0"/>
                        <a:t>Ge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aseline="30000" dirty="0" smtClean="0"/>
                        <a:t>[1]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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Wingdings"/>
                        </a:rPr>
                        <a:t>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</a:t>
                      </a:r>
                      <a:r>
                        <a:rPr lang="en-US" sz="1600" baseline="0" dirty="0" smtClean="0"/>
                        <a:t> devices with enhanced Sub Slope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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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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Wingdings"/>
                        </a:rPr>
                        <a:t>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Quantum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??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887717"/>
            <a:ext cx="654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___NOTES______________________________________________________________________________________________________</a:t>
            </a:r>
          </a:p>
          <a:p>
            <a:r>
              <a:rPr lang="en-US" sz="900" dirty="0" smtClean="0"/>
              <a:t>[1] Intrinsically not “scalable”, i.e. one generation of advantage, and then?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3967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STS 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5" name="Picture 4" descr="Screen Shot 2015-01-16 at 2.23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6137864" cy="1503150"/>
          </a:xfrm>
          <a:prstGeom prst="rect">
            <a:avLst/>
          </a:prstGeom>
        </p:spPr>
      </p:pic>
      <p:pic>
        <p:nvPicPr>
          <p:cNvPr id="3" name="Picture 2" descr="Screen Shot 2015-01-18 at 9.57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24" y="3545310"/>
            <a:ext cx="2110978" cy="1594462"/>
          </a:xfrm>
          <a:prstGeom prst="rect">
            <a:avLst/>
          </a:prstGeom>
        </p:spPr>
      </p:pic>
      <p:pic>
        <p:nvPicPr>
          <p:cNvPr id="6" name="Picture 5" descr="Screen Shot 2015-01-18 at 9.58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203667"/>
            <a:ext cx="5415428" cy="23220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874" y="6007394"/>
            <a:ext cx="4907973" cy="30777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venir Light"/>
                <a:cs typeface="Avenir Light"/>
              </a:rPr>
              <a:t>(Notice that unfortunately the SS is steep only for high V</a:t>
            </a:r>
            <a:r>
              <a:rPr lang="en-US" sz="1400" baseline="-25000" dirty="0" smtClean="0">
                <a:latin typeface="Avenir Light"/>
                <a:cs typeface="Avenir Light"/>
              </a:rPr>
              <a:t>DS</a:t>
            </a:r>
            <a:r>
              <a:rPr lang="en-US" sz="1400" dirty="0" smtClean="0">
                <a:latin typeface="Avenir Light"/>
                <a:cs typeface="Avenir Light"/>
              </a:rPr>
              <a:t>!)</a:t>
            </a:r>
            <a:endParaRPr lang="en-US" sz="1400" dirty="0">
              <a:latin typeface="Avenir Light"/>
              <a:cs typeface="Avenir Light"/>
            </a:endParaRPr>
          </a:p>
        </p:txBody>
      </p:sp>
    </p:spTree>
    <p:extLst>
      <p:ext uri="{BB962C8B-B14F-4D97-AF65-F5344CB8AC3E}">
        <p14:creationId xmlns:p14="http://schemas.microsoft.com/office/powerpoint/2010/main" val="1890653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ITRS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6" name="Picture 5" descr="250px-Diamond_Cubic-F_lattice_anima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099" y="3435894"/>
            <a:ext cx="1787664" cy="175906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37704" y="2025412"/>
            <a:ext cx="8607466" cy="548305"/>
            <a:chOff x="237704" y="2989845"/>
            <a:chExt cx="8607466" cy="548305"/>
          </a:xfrm>
        </p:grpSpPr>
        <p:pic>
          <p:nvPicPr>
            <p:cNvPr id="9" name="Picture 8" descr="Screen Shot 2015-01-18 at 11.12.4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04" y="3312928"/>
              <a:ext cx="8607466" cy="22522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Picture 9" descr="Screen Shot 2015-01-18 at 11.12.3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04" y="2989845"/>
              <a:ext cx="8607466" cy="32308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3" name="Picture 12" descr="Screen Shot 2015-01-18 at 11.15.4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255" y="5099293"/>
            <a:ext cx="5689600" cy="381000"/>
          </a:xfrm>
          <a:prstGeom prst="rect">
            <a:avLst/>
          </a:prstGeom>
        </p:spPr>
      </p:pic>
      <p:sp>
        <p:nvSpPr>
          <p:cNvPr id="14" name="Left Brace 13"/>
          <p:cNvSpPr/>
          <p:nvPr/>
        </p:nvSpPr>
        <p:spPr>
          <a:xfrm>
            <a:off x="1636768" y="3721896"/>
            <a:ext cx="207331" cy="173190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877628" y="4398940"/>
            <a:ext cx="1148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from Wikipedia</a:t>
            </a:r>
            <a:endParaRPr lang="en-US" sz="1200" dirty="0"/>
          </a:p>
        </p:txBody>
      </p:sp>
      <p:pic>
        <p:nvPicPr>
          <p:cNvPr id="5" name="Picture 4" descr="Screen Shot 2015-01-18 at 12.12.3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007" y="2671081"/>
            <a:ext cx="2495754" cy="247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Issues to be solved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5677547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Lithography below 190nm</a:t>
            </a:r>
          </a:p>
          <a:p>
            <a:pPr lvl="1"/>
            <a:r>
              <a:rPr lang="en-US" dirty="0" smtClean="0"/>
              <a:t>The lack of a “projector” with</a:t>
            </a:r>
            <a:r>
              <a:rPr lang="en-US" dirty="0" smtClean="0">
                <a:latin typeface="Symbol" charset="2"/>
                <a:cs typeface="Symbol" charset="2"/>
              </a:rPr>
              <a:t> l </a:t>
            </a:r>
            <a:r>
              <a:rPr lang="en-US" dirty="0" smtClean="0"/>
              <a:t>&lt;&lt; </a:t>
            </a:r>
            <a:r>
              <a:rPr lang="en-US" i="1" dirty="0" smtClean="0"/>
              <a:t>FS</a:t>
            </a:r>
            <a:r>
              <a:rPr lang="en-US" dirty="0" smtClean="0"/>
              <a:t> is forcing very expensive solutions (double patterning, OPC etc.) and pushes the level of capital investment necessary for new </a:t>
            </a:r>
            <a:r>
              <a:rPr lang="en-US" dirty="0" err="1" smtClean="0"/>
              <a:t>fabs</a:t>
            </a:r>
            <a:r>
              <a:rPr lang="en-US" dirty="0" smtClean="0"/>
              <a:t> to ever higher limits. </a:t>
            </a:r>
          </a:p>
          <a:p>
            <a:r>
              <a:rPr lang="en-US" dirty="0" smtClean="0"/>
              <a:t>Manufacturing yield</a:t>
            </a:r>
          </a:p>
          <a:p>
            <a:pPr lvl="1"/>
            <a:r>
              <a:rPr lang="en-US" dirty="0" smtClean="0"/>
              <a:t>Complex lithography results in “slow” wafer exposures, i.e. too low productivity.</a:t>
            </a:r>
          </a:p>
          <a:p>
            <a:r>
              <a:rPr lang="en-US" dirty="0" smtClean="0"/>
              <a:t>Atomic variability</a:t>
            </a:r>
          </a:p>
          <a:p>
            <a:pPr lvl="1"/>
            <a:r>
              <a:rPr lang="en-US" dirty="0" smtClean="0"/>
              <a:t>When number of individual atoms can be counted in insulators, gates</a:t>
            </a:r>
            <a:r>
              <a:rPr lang="en-US" dirty="0"/>
              <a:t> </a:t>
            </a:r>
            <a:r>
              <a:rPr lang="en-US" dirty="0" smtClean="0"/>
              <a:t>and implants, Poisson eventually ruins the party</a:t>
            </a:r>
          </a:p>
          <a:p>
            <a:r>
              <a:rPr lang="en-US" dirty="0" smtClean="0"/>
              <a:t>Intrinsic reliability</a:t>
            </a:r>
          </a:p>
          <a:p>
            <a:pPr lvl="1"/>
            <a:r>
              <a:rPr lang="en-US" dirty="0" smtClean="0"/>
              <a:t>Very small devices may be intrinsically less robust than older generations, but perhaps given our high level of “consumerism” this may not be a problem (except for some applications)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3" name="Picture 2" descr="Screen Shot 2015-01-29 at 15.11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849" y="2716942"/>
            <a:ext cx="2708425" cy="2753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63418" y="5714489"/>
            <a:ext cx="23063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From: </a:t>
            </a:r>
            <a:br>
              <a:rPr lang="en-US" sz="800" dirty="0" smtClean="0"/>
            </a:br>
            <a:r>
              <a:rPr lang="en-US" sz="800" dirty="0" smtClean="0"/>
              <a:t>Modeling </a:t>
            </a:r>
            <a:r>
              <a:rPr lang="en-US" sz="800" dirty="0"/>
              <a:t>and Simulation of Statistical Variability in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Nanometer </a:t>
            </a:r>
            <a:r>
              <a:rPr lang="en-US" sz="800" dirty="0"/>
              <a:t>CMOS Technologies </a:t>
            </a:r>
          </a:p>
          <a:p>
            <a:r>
              <a:rPr lang="en-US" sz="800" dirty="0" smtClean="0"/>
              <a:t>A. </a:t>
            </a:r>
            <a:r>
              <a:rPr lang="en-US" sz="800" dirty="0" err="1" smtClean="0"/>
              <a:t>Asenov</a:t>
            </a:r>
            <a:r>
              <a:rPr lang="en-US" sz="800" dirty="0" smtClean="0"/>
              <a:t> </a:t>
            </a:r>
            <a:r>
              <a:rPr lang="en-US" sz="800" dirty="0"/>
              <a:t>and B. Cheng </a:t>
            </a:r>
            <a:r>
              <a:rPr lang="en-US" sz="800" dirty="0" smtClean="0"/>
              <a:t>,</a:t>
            </a:r>
          </a:p>
          <a:p>
            <a:r>
              <a:rPr lang="en-US" sz="800" dirty="0" smtClean="0"/>
              <a:t> Springer, 2011</a:t>
            </a:r>
            <a:endParaRPr lang="en-US" sz="800" dirty="0"/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670501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Costs/Performance</a:t>
            </a:r>
            <a:r>
              <a:rPr lang="en-US" sz="3200" baseline="30000" dirty="0" smtClean="0"/>
              <a:t>[$]</a:t>
            </a:r>
            <a:endParaRPr lang="en-US" baseline="30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5241" y="5925469"/>
            <a:ext cx="49696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__________________________________</a:t>
            </a:r>
            <a:br>
              <a:rPr lang="en-US" sz="1100" dirty="0" smtClean="0"/>
            </a:br>
            <a:r>
              <a:rPr lang="en-US" sz="1100" dirty="0" smtClean="0"/>
              <a:t>[$] Normalized to 250nm generation</a:t>
            </a:r>
            <a:endParaRPr lang="en-US" sz="11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616228"/>
              </p:ext>
            </p:extLst>
          </p:nvPr>
        </p:nvGraphicFramePr>
        <p:xfrm>
          <a:off x="506219" y="2549051"/>
          <a:ext cx="8163713" cy="1534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3" name="Worksheet" r:id="rId3" imgW="6146800" imgH="1155700" progId="Excel.Sheet.12">
                  <p:embed/>
                </p:oleObj>
              </mc:Choice>
              <mc:Fallback>
                <p:oleObj name="Worksheet" r:id="rId3" imgW="6146800" imgH="1155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6219" y="2549051"/>
                        <a:ext cx="8163713" cy="1534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Up Arrow 2"/>
          <p:cNvSpPr/>
          <p:nvPr/>
        </p:nvSpPr>
        <p:spPr>
          <a:xfrm>
            <a:off x="3269598" y="4322321"/>
            <a:ext cx="533239" cy="799910"/>
          </a:xfrm>
          <a:prstGeom prst="upArrow">
            <a:avLst/>
          </a:prstGeom>
          <a:solidFill>
            <a:srgbClr val="3CCD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5554955" y="4322321"/>
            <a:ext cx="533239" cy="799910"/>
          </a:xfrm>
          <a:prstGeom prst="upArrow">
            <a:avLst/>
          </a:prstGeom>
          <a:solidFill>
            <a:srgbClr val="3CCD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840312" y="4322321"/>
            <a:ext cx="533239" cy="799910"/>
          </a:xfrm>
          <a:prstGeom prst="upArrow">
            <a:avLst/>
          </a:prstGeom>
          <a:solidFill>
            <a:srgbClr val="3CCD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2109948" y="4322321"/>
            <a:ext cx="533239" cy="799910"/>
          </a:xfrm>
          <a:prstGeom prst="upArrow">
            <a:avLst/>
          </a:prstGeom>
          <a:solidFill>
            <a:srgbClr val="CD0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4395305" y="4322321"/>
            <a:ext cx="533239" cy="799910"/>
          </a:xfrm>
          <a:prstGeom prst="upArrow">
            <a:avLst/>
          </a:prstGeom>
          <a:solidFill>
            <a:srgbClr val="CD0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6680662" y="4322321"/>
            <a:ext cx="533239" cy="799910"/>
          </a:xfrm>
          <a:prstGeom prst="upArrow">
            <a:avLst/>
          </a:prstGeom>
          <a:solidFill>
            <a:srgbClr val="CD040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13114" y="5409917"/>
            <a:ext cx="1261884" cy="369332"/>
          </a:xfrm>
          <a:prstGeom prst="rect">
            <a:avLst/>
          </a:prstGeom>
          <a:solidFill>
            <a:srgbClr val="3CCD35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Good news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51230" y="5409917"/>
            <a:ext cx="1108221" cy="369332"/>
          </a:xfrm>
          <a:prstGeom prst="rect">
            <a:avLst/>
          </a:prstGeom>
          <a:solidFill>
            <a:srgbClr val="CD0404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Bad news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011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9" grpId="0" animBg="1"/>
      <p:bldP spid="9" grpId="1" animBg="1"/>
      <p:bldP spid="10" grpId="0" animBg="1"/>
      <p:bldP spid="10" grpId="1" animBg="1"/>
      <p:bldP spid="11" grpId="0" animBg="1"/>
      <p:bldP spid="12" grpId="0" animBg="1"/>
      <p:bldP spid="13" grpId="0" animBg="1"/>
      <p:bldP spid="6" grpId="0" animBg="1"/>
      <p:bldP spid="6" grpId="1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90"/>
          <p:cNvSpPr>
            <a:spLocks noChangeArrowheads="1"/>
          </p:cNvSpPr>
          <p:nvPr/>
        </p:nvSpPr>
        <p:spPr bwMode="auto">
          <a:xfrm>
            <a:off x="5919788" y="1144588"/>
            <a:ext cx="1331912" cy="5184775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tIns="54000"/>
          <a:lstStyle/>
          <a:p>
            <a:pPr algn="l"/>
            <a:endParaRPr kumimoji="0" lang="zh-TW" altLang="zh-TW" sz="1600"/>
          </a:p>
        </p:txBody>
      </p:sp>
      <p:sp>
        <p:nvSpPr>
          <p:cNvPr id="5" name="Rectangle 2090"/>
          <p:cNvSpPr>
            <a:spLocks noChangeArrowheads="1"/>
          </p:cNvSpPr>
          <p:nvPr/>
        </p:nvSpPr>
        <p:spPr bwMode="auto">
          <a:xfrm>
            <a:off x="7296150" y="1228725"/>
            <a:ext cx="1331913" cy="2224088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tIns="144000" bIns="108000"/>
          <a:lstStyle/>
          <a:p>
            <a:endParaRPr kumimoji="0" lang="zh-TW" altLang="zh-TW" sz="1600"/>
          </a:p>
        </p:txBody>
      </p:sp>
      <p:sp>
        <p:nvSpPr>
          <p:cNvPr id="6" name="Rectangle 2054"/>
          <p:cNvSpPr>
            <a:spLocks noChangeArrowheads="1"/>
          </p:cNvSpPr>
          <p:nvPr/>
        </p:nvSpPr>
        <p:spPr bwMode="auto">
          <a:xfrm>
            <a:off x="468313" y="1270000"/>
            <a:ext cx="1295400" cy="1223963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tIns="72000"/>
          <a:lstStyle/>
          <a:p>
            <a:r>
              <a:rPr kumimoji="0" lang="en-US" altLang="zh-TW" sz="1200"/>
              <a:t>6” Fab</a:t>
            </a:r>
          </a:p>
        </p:txBody>
      </p:sp>
      <p:sp>
        <p:nvSpPr>
          <p:cNvPr id="7" name="Rectangle 2055"/>
          <p:cNvSpPr>
            <a:spLocks noChangeArrowheads="1"/>
          </p:cNvSpPr>
          <p:nvPr/>
        </p:nvSpPr>
        <p:spPr bwMode="auto">
          <a:xfrm>
            <a:off x="522288" y="1516063"/>
            <a:ext cx="1187450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Fab 2</a:t>
            </a:r>
          </a:p>
        </p:txBody>
      </p:sp>
      <p:graphicFrame>
        <p:nvGraphicFramePr>
          <p:cNvPr id="8" name="Object 2"/>
          <p:cNvGraphicFramePr>
            <a:graphicFrameLocks/>
          </p:cNvGraphicFramePr>
          <p:nvPr/>
        </p:nvGraphicFramePr>
        <p:xfrm>
          <a:off x="561975" y="1558925"/>
          <a:ext cx="11080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2" name="Photo Editor 影像" r:id="rId3" imgW="1352381" imgH="838095" progId="">
                  <p:embed/>
                </p:oleObj>
              </mc:Choice>
              <mc:Fallback>
                <p:oleObj name="Photo Editor 影像" r:id="rId3" imgW="1352381" imgH="838095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" y="1558925"/>
                        <a:ext cx="11080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057"/>
          <p:cNvSpPr>
            <a:spLocks noChangeArrowheads="1"/>
          </p:cNvSpPr>
          <p:nvPr/>
        </p:nvSpPr>
        <p:spPr bwMode="auto">
          <a:xfrm>
            <a:off x="3157538" y="1282700"/>
            <a:ext cx="1296987" cy="3132138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lIns="0" tIns="54000" rIns="0"/>
          <a:lstStyle/>
          <a:p>
            <a:r>
              <a:rPr kumimoji="0" lang="en-US" altLang="zh-TW" sz="1200"/>
              <a:t>8”Fabs overseas</a:t>
            </a:r>
          </a:p>
        </p:txBody>
      </p:sp>
      <p:sp>
        <p:nvSpPr>
          <p:cNvPr id="10" name="Rectangle 2060"/>
          <p:cNvSpPr>
            <a:spLocks noChangeArrowheads="1"/>
          </p:cNvSpPr>
          <p:nvPr/>
        </p:nvSpPr>
        <p:spPr bwMode="auto">
          <a:xfrm>
            <a:off x="3211513" y="1516063"/>
            <a:ext cx="1187450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 Fab10 (China)</a:t>
            </a:r>
          </a:p>
        </p:txBody>
      </p:sp>
      <p:graphicFrame>
        <p:nvGraphicFramePr>
          <p:cNvPr id="11" name="Object 3"/>
          <p:cNvGraphicFramePr>
            <a:graphicFrameLocks/>
          </p:cNvGraphicFramePr>
          <p:nvPr/>
        </p:nvGraphicFramePr>
        <p:xfrm>
          <a:off x="3251200" y="1544638"/>
          <a:ext cx="11080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3" name="Photo Editor 影像" r:id="rId5" imgW="1409897" imgH="809738" progId="">
                  <p:embed/>
                </p:oleObj>
              </mc:Choice>
              <mc:Fallback>
                <p:oleObj name="Photo Editor 影像" r:id="rId5" imgW="1409897" imgH="809738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200" y="1544638"/>
                        <a:ext cx="11080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2063"/>
          <p:cNvSpPr>
            <a:spLocks noChangeArrowheads="1"/>
          </p:cNvSpPr>
          <p:nvPr/>
        </p:nvSpPr>
        <p:spPr bwMode="auto">
          <a:xfrm>
            <a:off x="3211513" y="2486025"/>
            <a:ext cx="1187450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 Fab11 (USA)</a:t>
            </a:r>
          </a:p>
        </p:txBody>
      </p:sp>
      <p:graphicFrame>
        <p:nvGraphicFramePr>
          <p:cNvPr id="13" name="Object 4"/>
          <p:cNvGraphicFramePr>
            <a:graphicFrameLocks/>
          </p:cNvGraphicFramePr>
          <p:nvPr/>
        </p:nvGraphicFramePr>
        <p:xfrm>
          <a:off x="3251200" y="2549525"/>
          <a:ext cx="11080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4" name="Photo Editor 影像" r:id="rId7" imgW="1371429" imgH="809738" progId="">
                  <p:embed/>
                </p:oleObj>
              </mc:Choice>
              <mc:Fallback>
                <p:oleObj name="Photo Editor 影像" r:id="rId7" imgW="1371429" imgH="809738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200" y="2549525"/>
                        <a:ext cx="11080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066"/>
          <p:cNvSpPr>
            <a:spLocks noChangeArrowheads="1"/>
          </p:cNvSpPr>
          <p:nvPr/>
        </p:nvSpPr>
        <p:spPr bwMode="auto">
          <a:xfrm>
            <a:off x="3211513" y="3448050"/>
            <a:ext cx="1187450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>
              <a:defRPr/>
            </a:pPr>
            <a:r>
              <a:rPr lang="en-US" altLang="zh-TW" sz="1100" dirty="0"/>
              <a:t>  </a:t>
            </a:r>
            <a:r>
              <a:rPr lang="en-US" altLang="zh-TW" sz="1050" dirty="0"/>
              <a:t>SSMC (Singapore)</a:t>
            </a:r>
          </a:p>
        </p:txBody>
      </p:sp>
      <p:graphicFrame>
        <p:nvGraphicFramePr>
          <p:cNvPr id="15" name="Object 5"/>
          <p:cNvGraphicFramePr>
            <a:graphicFrameLocks/>
          </p:cNvGraphicFramePr>
          <p:nvPr/>
        </p:nvGraphicFramePr>
        <p:xfrm>
          <a:off x="3251200" y="3495675"/>
          <a:ext cx="11080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5" name="Photo Editor 影像" r:id="rId9" imgW="1400000" imgH="809738" progId="">
                  <p:embed/>
                </p:oleObj>
              </mc:Choice>
              <mc:Fallback>
                <p:oleObj name="Photo Editor 影像" r:id="rId9" imgW="1400000" imgH="809738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200" y="3495675"/>
                        <a:ext cx="11080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068"/>
          <p:cNvSpPr>
            <a:spLocks noChangeArrowheads="1"/>
          </p:cNvSpPr>
          <p:nvPr/>
        </p:nvSpPr>
        <p:spPr bwMode="auto">
          <a:xfrm>
            <a:off x="1820863" y="1252538"/>
            <a:ext cx="1295400" cy="5087937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tIns="72000"/>
          <a:lstStyle/>
          <a:p>
            <a:r>
              <a:rPr kumimoji="0" lang="en-US" altLang="zh-TW" sz="1200"/>
              <a:t>8” Fabs</a:t>
            </a:r>
          </a:p>
        </p:txBody>
      </p:sp>
      <p:sp>
        <p:nvSpPr>
          <p:cNvPr id="17" name="Rectangle 2070"/>
          <p:cNvSpPr>
            <a:spLocks noChangeArrowheads="1"/>
          </p:cNvSpPr>
          <p:nvPr/>
        </p:nvSpPr>
        <p:spPr bwMode="auto">
          <a:xfrm>
            <a:off x="1874838" y="1516063"/>
            <a:ext cx="1187450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Fab 3</a:t>
            </a:r>
          </a:p>
        </p:txBody>
      </p:sp>
      <p:graphicFrame>
        <p:nvGraphicFramePr>
          <p:cNvPr id="18" name="Object 6"/>
          <p:cNvGraphicFramePr>
            <a:graphicFrameLocks/>
          </p:cNvGraphicFramePr>
          <p:nvPr/>
        </p:nvGraphicFramePr>
        <p:xfrm>
          <a:off x="1912938" y="1558925"/>
          <a:ext cx="1109662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6" name="Photo Editor 影像" r:id="rId11" imgW="1400000" imgH="847843" progId="">
                  <p:embed/>
                </p:oleObj>
              </mc:Choice>
              <mc:Fallback>
                <p:oleObj name="Photo Editor 影像" r:id="rId11" imgW="1400000" imgH="847843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1558925"/>
                        <a:ext cx="1109662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073"/>
          <p:cNvSpPr>
            <a:spLocks noChangeArrowheads="1"/>
          </p:cNvSpPr>
          <p:nvPr/>
        </p:nvSpPr>
        <p:spPr bwMode="auto">
          <a:xfrm>
            <a:off x="1874838" y="2486025"/>
            <a:ext cx="1187450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Fab 5</a:t>
            </a:r>
          </a:p>
        </p:txBody>
      </p:sp>
      <p:graphicFrame>
        <p:nvGraphicFramePr>
          <p:cNvPr id="20" name="Object 7"/>
          <p:cNvGraphicFramePr>
            <a:graphicFrameLocks/>
          </p:cNvGraphicFramePr>
          <p:nvPr/>
        </p:nvGraphicFramePr>
        <p:xfrm>
          <a:off x="1912938" y="2549525"/>
          <a:ext cx="1109662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7" name="Photo Editor 影像" r:id="rId13" imgW="1457143" imgH="885949" progId="">
                  <p:embed/>
                </p:oleObj>
              </mc:Choice>
              <mc:Fallback>
                <p:oleObj name="Photo Editor 影像" r:id="rId13" imgW="1457143" imgH="885949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2549525"/>
                        <a:ext cx="1109662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76"/>
          <p:cNvSpPr>
            <a:spLocks noChangeArrowheads="1"/>
          </p:cNvSpPr>
          <p:nvPr/>
        </p:nvSpPr>
        <p:spPr bwMode="auto">
          <a:xfrm>
            <a:off x="1874838" y="3448050"/>
            <a:ext cx="1187450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Fab 6</a:t>
            </a:r>
          </a:p>
        </p:txBody>
      </p:sp>
      <p:graphicFrame>
        <p:nvGraphicFramePr>
          <p:cNvPr id="22" name="Object 8"/>
          <p:cNvGraphicFramePr>
            <a:graphicFrameLocks/>
          </p:cNvGraphicFramePr>
          <p:nvPr/>
        </p:nvGraphicFramePr>
        <p:xfrm>
          <a:off x="1912938" y="3495675"/>
          <a:ext cx="1109662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8" name="Photo Editor 影像" r:id="rId15" imgW="1400000" imgH="866896" progId="">
                  <p:embed/>
                </p:oleObj>
              </mc:Choice>
              <mc:Fallback>
                <p:oleObj name="Photo Editor 影像" r:id="rId15" imgW="1400000" imgH="866896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3495675"/>
                        <a:ext cx="1109662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079"/>
          <p:cNvSpPr>
            <a:spLocks noChangeArrowheads="1"/>
          </p:cNvSpPr>
          <p:nvPr/>
        </p:nvSpPr>
        <p:spPr bwMode="auto">
          <a:xfrm>
            <a:off x="1874838" y="4395788"/>
            <a:ext cx="1187450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Fab 8</a:t>
            </a:r>
          </a:p>
        </p:txBody>
      </p:sp>
      <p:graphicFrame>
        <p:nvGraphicFramePr>
          <p:cNvPr id="24" name="Object 9"/>
          <p:cNvGraphicFramePr>
            <a:graphicFrameLocks/>
          </p:cNvGraphicFramePr>
          <p:nvPr/>
        </p:nvGraphicFramePr>
        <p:xfrm>
          <a:off x="1912938" y="4456113"/>
          <a:ext cx="1109662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9" name="Photo Editor 影像" r:id="rId17" imgW="1371429" imgH="847843" progId="">
                  <p:embed/>
                </p:oleObj>
              </mc:Choice>
              <mc:Fallback>
                <p:oleObj name="Photo Editor 影像" r:id="rId17" imgW="1371429" imgH="847843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2938" y="4456113"/>
                        <a:ext cx="1109662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090"/>
          <p:cNvSpPr>
            <a:spLocks noChangeArrowheads="1"/>
          </p:cNvSpPr>
          <p:nvPr/>
        </p:nvSpPr>
        <p:spPr bwMode="auto">
          <a:xfrm>
            <a:off x="4543425" y="1225550"/>
            <a:ext cx="1331913" cy="5111750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50000">
                <a:srgbClr val="B9B9B9"/>
              </a:gs>
              <a:gs pos="100000">
                <a:srgbClr val="DDDDDD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tIns="54000"/>
          <a:lstStyle/>
          <a:p>
            <a:pPr algn="l"/>
            <a:endParaRPr kumimoji="0" lang="zh-TW" altLang="zh-TW" sz="1600"/>
          </a:p>
        </p:txBody>
      </p:sp>
      <p:sp>
        <p:nvSpPr>
          <p:cNvPr id="26" name="Text Box 2093"/>
          <p:cNvSpPr txBox="1">
            <a:spLocks noChangeArrowheads="1"/>
          </p:cNvSpPr>
          <p:nvPr/>
        </p:nvSpPr>
        <p:spPr bwMode="auto">
          <a:xfrm>
            <a:off x="4584700" y="1260475"/>
            <a:ext cx="1250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400"/>
              <a:t>GIGAFAB 12</a:t>
            </a:r>
          </a:p>
        </p:txBody>
      </p:sp>
      <p:sp>
        <p:nvSpPr>
          <p:cNvPr id="27" name="Text Box 2094"/>
          <p:cNvSpPr txBox="1">
            <a:spLocks noChangeArrowheads="1"/>
          </p:cNvSpPr>
          <p:nvPr/>
        </p:nvSpPr>
        <p:spPr bwMode="auto">
          <a:xfrm>
            <a:off x="5937250" y="1260475"/>
            <a:ext cx="1296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1400"/>
              <a:t>GIGAFAB 14</a:t>
            </a:r>
          </a:p>
        </p:txBody>
      </p:sp>
      <p:sp>
        <p:nvSpPr>
          <p:cNvPr id="28" name="Rectangle 2095"/>
          <p:cNvSpPr>
            <a:spLocks noChangeArrowheads="1"/>
          </p:cNvSpPr>
          <p:nvPr/>
        </p:nvSpPr>
        <p:spPr bwMode="auto">
          <a:xfrm>
            <a:off x="4597400" y="1516063"/>
            <a:ext cx="1223963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P1 + P2</a:t>
            </a:r>
            <a:endParaRPr lang="zh-TW" altLang="en-US" sz="1100"/>
          </a:p>
        </p:txBody>
      </p:sp>
      <p:pic>
        <p:nvPicPr>
          <p:cNvPr id="29" name="Picture 2096" descr="C:\Documents and Settings\tdchiang.TSMC\桌面\digitalHome\fab12.gif"/>
          <p:cNvPicPr preferRelativeResize="0">
            <a:picLocks noChangeArrowheads="1"/>
          </p:cNvPicPr>
          <p:nvPr/>
        </p:nvPicPr>
        <p:blipFill>
          <a:blip r:embed="rId19" cstate="print"/>
          <a:srcRect l="5174" t="3864" r="4492" b="10149"/>
          <a:stretch>
            <a:fillRect/>
          </a:stretch>
        </p:blipFill>
        <p:spPr bwMode="auto">
          <a:xfrm>
            <a:off x="4654550" y="1568450"/>
            <a:ext cx="1109663" cy="669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" name="Rectangle 2098"/>
          <p:cNvSpPr>
            <a:spLocks noChangeArrowheads="1"/>
          </p:cNvSpPr>
          <p:nvPr/>
        </p:nvSpPr>
        <p:spPr bwMode="auto">
          <a:xfrm>
            <a:off x="5973763" y="1516063"/>
            <a:ext cx="1223962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pPr defTabSz="762000"/>
            <a:r>
              <a:rPr lang="en-US" altLang="zh-TW" sz="1100"/>
              <a:t>P1 + P2</a:t>
            </a:r>
          </a:p>
        </p:txBody>
      </p:sp>
      <p:pic>
        <p:nvPicPr>
          <p:cNvPr id="31" name="Picture 2099"/>
          <p:cNvPicPr preferRelativeResize="0">
            <a:picLocks noChangeArrowheads="1"/>
          </p:cNvPicPr>
          <p:nvPr/>
        </p:nvPicPr>
        <p:blipFill>
          <a:blip r:embed="rId20" cstate="print"/>
          <a:srcRect l="5727" t="7581" r="5577" b="6398"/>
          <a:stretch>
            <a:fillRect/>
          </a:stretch>
        </p:blipFill>
        <p:spPr bwMode="auto">
          <a:xfrm>
            <a:off x="6027738" y="1574800"/>
            <a:ext cx="11096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2104"/>
          <p:cNvSpPr>
            <a:spLocks noChangeArrowheads="1"/>
          </p:cNvSpPr>
          <p:nvPr/>
        </p:nvSpPr>
        <p:spPr bwMode="auto">
          <a:xfrm>
            <a:off x="4597400" y="2473325"/>
            <a:ext cx="1223963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P3</a:t>
            </a:r>
          </a:p>
        </p:txBody>
      </p:sp>
      <p:pic>
        <p:nvPicPr>
          <p:cNvPr id="33" name="Picture 2106"/>
          <p:cNvPicPr preferRelativeResize="0">
            <a:picLocks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654550" y="2541588"/>
            <a:ext cx="11096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2110"/>
          <p:cNvSpPr>
            <a:spLocks noChangeArrowheads="1"/>
          </p:cNvSpPr>
          <p:nvPr/>
        </p:nvSpPr>
        <p:spPr bwMode="auto">
          <a:xfrm>
            <a:off x="4597400" y="3430588"/>
            <a:ext cx="1223963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P4</a:t>
            </a:r>
            <a:endParaRPr lang="zh-TW" altLang="zh-TW" sz="1100"/>
          </a:p>
        </p:txBody>
      </p:sp>
      <p:sp>
        <p:nvSpPr>
          <p:cNvPr id="35" name="Rectangle 2112"/>
          <p:cNvSpPr>
            <a:spLocks noChangeArrowheads="1"/>
          </p:cNvSpPr>
          <p:nvPr/>
        </p:nvSpPr>
        <p:spPr bwMode="auto">
          <a:xfrm>
            <a:off x="5973763" y="2473325"/>
            <a:ext cx="1223962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P3</a:t>
            </a:r>
            <a:endParaRPr lang="zh-TW" altLang="zh-TW" sz="1100"/>
          </a:p>
        </p:txBody>
      </p:sp>
      <p:pic>
        <p:nvPicPr>
          <p:cNvPr id="36" name="Picture 2115"/>
          <p:cNvPicPr preferRelativeResize="0">
            <a:picLocks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032500" y="2541588"/>
            <a:ext cx="11080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2123"/>
          <p:cNvSpPr txBox="1">
            <a:spLocks noChangeArrowheads="1"/>
          </p:cNvSpPr>
          <p:nvPr/>
        </p:nvSpPr>
        <p:spPr bwMode="auto">
          <a:xfrm>
            <a:off x="7337425" y="1260475"/>
            <a:ext cx="12493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TW" sz="1400"/>
              <a:t>GIGAFAB 15</a:t>
            </a:r>
          </a:p>
        </p:txBody>
      </p:sp>
      <p:sp>
        <p:nvSpPr>
          <p:cNvPr id="38" name="Rectangle 2101"/>
          <p:cNvSpPr>
            <a:spLocks noChangeArrowheads="1"/>
          </p:cNvSpPr>
          <p:nvPr/>
        </p:nvSpPr>
        <p:spPr bwMode="auto">
          <a:xfrm>
            <a:off x="5973763" y="3430588"/>
            <a:ext cx="1223962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P4 </a:t>
            </a:r>
            <a:endParaRPr lang="zh-TW" altLang="zh-TW" sz="1100"/>
          </a:p>
        </p:txBody>
      </p:sp>
      <p:sp>
        <p:nvSpPr>
          <p:cNvPr id="39" name="Rectangle 2107"/>
          <p:cNvSpPr>
            <a:spLocks noChangeArrowheads="1"/>
          </p:cNvSpPr>
          <p:nvPr/>
        </p:nvSpPr>
        <p:spPr bwMode="auto">
          <a:xfrm>
            <a:off x="4597400" y="4387850"/>
            <a:ext cx="1223963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P5</a:t>
            </a:r>
            <a:endParaRPr lang="zh-TW" altLang="zh-TW" sz="1100"/>
          </a:p>
        </p:txBody>
      </p:sp>
      <p:pic>
        <p:nvPicPr>
          <p:cNvPr id="40" name="圖片 3" descr="F12P5.jpg"/>
          <p:cNvPicPr preferRelativeResize="0">
            <a:picLocks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654550" y="4451350"/>
            <a:ext cx="11096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Rectangle 2107"/>
          <p:cNvSpPr>
            <a:spLocks noChangeArrowheads="1"/>
          </p:cNvSpPr>
          <p:nvPr/>
        </p:nvSpPr>
        <p:spPr bwMode="auto">
          <a:xfrm>
            <a:off x="4597400" y="5346700"/>
            <a:ext cx="1223963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P6</a:t>
            </a:r>
            <a:endParaRPr lang="zh-TW" altLang="zh-TW" sz="1100"/>
          </a:p>
        </p:txBody>
      </p:sp>
      <p:pic>
        <p:nvPicPr>
          <p:cNvPr id="42" name="Picture 75"/>
          <p:cNvPicPr preferRelativeResize="0">
            <a:picLocks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654550" y="3495675"/>
            <a:ext cx="11096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2051"/>
          <p:cNvSpPr>
            <a:spLocks noChangeArrowheads="1"/>
          </p:cNvSpPr>
          <p:nvPr/>
        </p:nvSpPr>
        <p:spPr bwMode="auto">
          <a:xfrm>
            <a:off x="4544944" y="980728"/>
            <a:ext cx="4084578" cy="298464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tIns="10800" bIns="10800" anchor="ctr"/>
          <a:lstStyle/>
          <a:p>
            <a:pPr>
              <a:defRPr/>
            </a:pPr>
            <a:r>
              <a:rPr kumimoji="0" lang="en-US" altLang="zh-TW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12” GIGAFABs</a:t>
            </a:r>
          </a:p>
        </p:txBody>
      </p:sp>
      <p:sp>
        <p:nvSpPr>
          <p:cNvPr id="44" name="Rectangle 2052"/>
          <p:cNvSpPr>
            <a:spLocks noChangeArrowheads="1"/>
          </p:cNvSpPr>
          <p:nvPr/>
        </p:nvSpPr>
        <p:spPr bwMode="auto">
          <a:xfrm>
            <a:off x="468313" y="980729"/>
            <a:ext cx="3978000" cy="298464"/>
          </a:xfrm>
          <a:prstGeom prst="rect">
            <a:avLst/>
          </a:prstGeom>
          <a:gradFill flip="none" rotWithShape="1">
            <a:gsLst>
              <a:gs pos="0">
                <a:srgbClr val="CC0000">
                  <a:shade val="30000"/>
                  <a:satMod val="115000"/>
                </a:srgbClr>
              </a:gs>
              <a:gs pos="50000">
                <a:srgbClr val="CC0000">
                  <a:shade val="67500"/>
                  <a:satMod val="115000"/>
                </a:srgbClr>
              </a:gs>
              <a:gs pos="100000">
                <a:srgbClr val="CC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tIns="10800" bIns="10800" anchor="ctr"/>
          <a:lstStyle/>
          <a:p>
            <a:pPr>
              <a:defRPr/>
            </a:pPr>
            <a:r>
              <a:rPr kumimoji="0" lang="en-US" altLang="zh-TW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6” &amp; 8”  Fabs</a:t>
            </a:r>
          </a:p>
        </p:txBody>
      </p:sp>
      <p:sp>
        <p:nvSpPr>
          <p:cNvPr id="45" name="Rectangle 2107"/>
          <p:cNvSpPr>
            <a:spLocks noChangeArrowheads="1"/>
          </p:cNvSpPr>
          <p:nvPr/>
        </p:nvSpPr>
        <p:spPr bwMode="auto">
          <a:xfrm>
            <a:off x="7350125" y="1516063"/>
            <a:ext cx="1223963" cy="900112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P1 + P2</a:t>
            </a:r>
          </a:p>
        </p:txBody>
      </p:sp>
      <p:sp>
        <p:nvSpPr>
          <p:cNvPr id="46" name="Rectangle 2107"/>
          <p:cNvSpPr>
            <a:spLocks noChangeArrowheads="1"/>
          </p:cNvSpPr>
          <p:nvPr/>
        </p:nvSpPr>
        <p:spPr bwMode="auto">
          <a:xfrm>
            <a:off x="7350125" y="2473325"/>
            <a:ext cx="1223963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P3 + P4</a:t>
            </a:r>
          </a:p>
        </p:txBody>
      </p:sp>
      <p:sp>
        <p:nvSpPr>
          <p:cNvPr id="47" name="Rectangle 2055"/>
          <p:cNvSpPr>
            <a:spLocks noChangeArrowheads="1"/>
          </p:cNvSpPr>
          <p:nvPr/>
        </p:nvSpPr>
        <p:spPr bwMode="auto">
          <a:xfrm>
            <a:off x="1874838" y="5346700"/>
            <a:ext cx="1187450" cy="92233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lIns="0" tIns="504000" rIns="0" bIns="18000" anchor="b"/>
          <a:lstStyle/>
          <a:p>
            <a:pPr defTabSz="762000"/>
            <a:endParaRPr kumimoji="0" lang="en-US" altLang="zh-TW" sz="1100" dirty="0">
              <a:ea typeface="標楷體" pitchFamily="65" charset="-120"/>
            </a:endParaRPr>
          </a:p>
          <a:p>
            <a:pPr defTabSz="762000"/>
            <a:endParaRPr kumimoji="0" lang="en-US" altLang="zh-TW" sz="1100" dirty="0">
              <a:ea typeface="標楷體" pitchFamily="65" charset="-120"/>
            </a:endParaRPr>
          </a:p>
          <a:p>
            <a:pPr defTabSz="762000"/>
            <a:r>
              <a:rPr kumimoji="0" lang="en-US" altLang="zh-TW" sz="800" dirty="0">
                <a:ea typeface="標楷體" pitchFamily="65" charset="-120"/>
              </a:rPr>
              <a:t>Affiliate </a:t>
            </a:r>
            <a:r>
              <a:rPr kumimoji="0" lang="en-US" altLang="zh-TW" sz="800" dirty="0" err="1">
                <a:ea typeface="標楷體" pitchFamily="65" charset="-120"/>
              </a:rPr>
              <a:t>Fab</a:t>
            </a:r>
            <a:r>
              <a:rPr kumimoji="0" lang="en-US" altLang="zh-TW" sz="800" dirty="0">
                <a:ea typeface="標楷體" pitchFamily="65" charset="-120"/>
              </a:rPr>
              <a:t> (Vanguard) </a:t>
            </a:r>
          </a:p>
        </p:txBody>
      </p:sp>
      <p:pic>
        <p:nvPicPr>
          <p:cNvPr id="48" name="圖片 61" descr="F9_VIS.JPG"/>
          <p:cNvPicPr preferRelativeResize="0">
            <a:picLocks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914525" y="5399088"/>
            <a:ext cx="11080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圖片 61" descr="R0015411.JPG"/>
          <p:cNvPicPr preferRelativeResize="0">
            <a:picLocks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032500" y="3495675"/>
            <a:ext cx="11080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2101"/>
          <p:cNvSpPr>
            <a:spLocks noChangeArrowheads="1"/>
          </p:cNvSpPr>
          <p:nvPr/>
        </p:nvSpPr>
        <p:spPr bwMode="auto">
          <a:xfrm>
            <a:off x="5973763" y="4387850"/>
            <a:ext cx="1223962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P5</a:t>
            </a:r>
            <a:endParaRPr lang="zh-TW" altLang="en-US" sz="1100"/>
          </a:p>
        </p:txBody>
      </p:sp>
      <p:sp>
        <p:nvSpPr>
          <p:cNvPr id="51" name="Rectangle 2107"/>
          <p:cNvSpPr>
            <a:spLocks noChangeArrowheads="1"/>
          </p:cNvSpPr>
          <p:nvPr/>
        </p:nvSpPr>
        <p:spPr bwMode="auto">
          <a:xfrm>
            <a:off x="5973763" y="5346700"/>
            <a:ext cx="1223962" cy="900113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prstDash val="sysDot"/>
            <a:miter lim="800000"/>
            <a:headEnd/>
            <a:tailEnd/>
          </a:ln>
        </p:spPr>
        <p:txBody>
          <a:bodyPr wrap="none" lIns="36000" tIns="36000" rIns="36000" bIns="0" anchor="b"/>
          <a:lstStyle/>
          <a:p>
            <a:r>
              <a:rPr lang="en-US" altLang="zh-TW" sz="1100"/>
              <a:t>P6</a:t>
            </a:r>
            <a:endParaRPr lang="zh-TW" altLang="zh-TW" sz="1100"/>
          </a:p>
        </p:txBody>
      </p:sp>
      <p:pic>
        <p:nvPicPr>
          <p:cNvPr id="52" name="Picture 11"/>
          <p:cNvPicPr preferRelativeResize="0">
            <a:picLocks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4654550" y="5395913"/>
            <a:ext cx="11096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12"/>
          <p:cNvPicPr preferRelativeResize="0">
            <a:picLocks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030913" y="4451350"/>
            <a:ext cx="110966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13"/>
          <p:cNvPicPr preferRelativeResize="0">
            <a:picLocks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6030913" y="5395913"/>
            <a:ext cx="11096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14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404100" y="2541588"/>
            <a:ext cx="111601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62"/>
          <p:cNvPicPr preferRelativeResize="0">
            <a:picLocks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7407275" y="1574800"/>
            <a:ext cx="11096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標題 1"/>
          <p:cNvSpPr txBox="1">
            <a:spLocks/>
          </p:cNvSpPr>
          <p:nvPr/>
        </p:nvSpPr>
        <p:spPr>
          <a:xfrm>
            <a:off x="506413" y="92075"/>
            <a:ext cx="8231187" cy="70666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TW" dirty="0" smtClean="0">
                <a:latin typeface="+mn-lt"/>
              </a:rPr>
              <a:t>TSMC Manufacturing Fab Locations</a:t>
            </a:r>
            <a:endParaRPr lang="zh-TW" altLang="en-US" dirty="0" smtClean="0">
              <a:latin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-949877" y="5461819"/>
            <a:ext cx="2361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Courtesy of K. </a:t>
            </a:r>
            <a:r>
              <a:rPr lang="en-US" sz="1200" dirty="0" err="1" smtClean="0">
                <a:solidFill>
                  <a:srgbClr val="0000FF"/>
                </a:solidFill>
              </a:rPr>
              <a:t>Josse</a:t>
            </a:r>
            <a:r>
              <a:rPr lang="en-US" sz="1200" dirty="0" smtClean="0">
                <a:solidFill>
                  <a:srgbClr val="0000FF"/>
                </a:solidFill>
              </a:rPr>
              <a:t>, TSMC,</a:t>
            </a:r>
          </a:p>
          <a:p>
            <a:r>
              <a:rPr lang="en-US" sz="1200" dirty="0">
                <a:solidFill>
                  <a:srgbClr val="0000FF"/>
                </a:solidFill>
              </a:rPr>
              <a:t>a</a:t>
            </a:r>
            <a:r>
              <a:rPr lang="en-US" sz="1200" dirty="0" smtClean="0">
                <a:solidFill>
                  <a:srgbClr val="0000FF"/>
                </a:solidFill>
              </a:rPr>
              <a:t>nd TSMC 2013 Business Overview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16200000">
            <a:off x="7273424" y="3415063"/>
            <a:ext cx="1435954" cy="1057428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&gt; 5B$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3" name="Picture 2" descr="Screen Shot 2015-01-16 at 2.18.44 PM.png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922" y="4661752"/>
            <a:ext cx="2228078" cy="2196248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219164" y="4661752"/>
            <a:ext cx="501196" cy="24622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FFFF00"/>
                </a:solidFill>
              </a:rPr>
              <a:t>C</a:t>
            </a:r>
            <a:r>
              <a:rPr lang="en-US" sz="1000" dirty="0" err="1" smtClean="0">
                <a:solidFill>
                  <a:srgbClr val="FFFF00"/>
                </a:solidFill>
              </a:rPr>
              <a:t>apex</a:t>
            </a:r>
            <a:endParaRPr lang="en-US" sz="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9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2"/>
          <p:cNvSpPr txBox="1">
            <a:spLocks/>
          </p:cNvSpPr>
          <p:nvPr/>
        </p:nvSpPr>
        <p:spPr>
          <a:xfrm>
            <a:off x="531813" y="271463"/>
            <a:ext cx="82311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dirty="0" smtClean="0">
                <a:solidFill>
                  <a:srgbClr val="000000"/>
                </a:solidFill>
              </a:rPr>
              <a:t>Installed Capacity by Technology</a:t>
            </a:r>
            <a:endParaRPr lang="zh-TW" altLang="zh-TW" dirty="0" smtClean="0"/>
          </a:p>
        </p:txBody>
      </p:sp>
      <p:pic>
        <p:nvPicPr>
          <p:cNvPr id="3" name="圖片 4" descr="201304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357313"/>
            <a:ext cx="8905875" cy="46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rot="16200000">
            <a:off x="-787395" y="5793606"/>
            <a:ext cx="1851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Courtesy of K. </a:t>
            </a:r>
            <a:r>
              <a:rPr lang="en-US" sz="1200" dirty="0" err="1" smtClean="0">
                <a:solidFill>
                  <a:srgbClr val="0000FF"/>
                </a:solidFill>
              </a:rPr>
              <a:t>Josse</a:t>
            </a:r>
            <a:r>
              <a:rPr lang="en-US" sz="1200" dirty="0" smtClean="0">
                <a:solidFill>
                  <a:srgbClr val="0000FF"/>
                </a:solidFill>
              </a:rPr>
              <a:t>, TSMC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1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1-15 at 6.11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486" y="1537224"/>
            <a:ext cx="4467385" cy="22725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HEP a significant customer?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17212"/>
            <a:ext cx="3787058" cy="123703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Assuming a 1,000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all Si detector, this corresponds to ~33,000  8” wafers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8373394" y="2147278"/>
            <a:ext cx="1264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Source: IC Insight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70304" y="1453291"/>
            <a:ext cx="1749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Foundry capacity in 2013 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5843" y="3683369"/>
            <a:ext cx="3175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Notice that in 2014 the revenue of TSMC </a:t>
            </a:r>
            <a:br>
              <a:rPr lang="en-US" sz="1200" dirty="0" smtClean="0"/>
            </a:br>
            <a:r>
              <a:rPr lang="en-US" sz="1200" dirty="0" smtClean="0"/>
              <a:t>was ~ 42% that of Intel or 56% that of Samsung.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418725"/>
              </p:ext>
            </p:extLst>
          </p:nvPr>
        </p:nvGraphicFramePr>
        <p:xfrm>
          <a:off x="649235" y="3697093"/>
          <a:ext cx="3908196" cy="2659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" name="Worksheet" r:id="rId4" imgW="7073900" imgH="4813300" progId="Excel.Sheet.12">
                  <p:embed/>
                </p:oleObj>
              </mc:Choice>
              <mc:Fallback>
                <p:oleObj name="Worksheet" r:id="rId4" imgW="7073900" imgH="4813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9235" y="3697093"/>
                        <a:ext cx="3908196" cy="26592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515831" y="4050902"/>
            <a:ext cx="1" cy="2282405"/>
          </a:xfrm>
          <a:prstGeom prst="line">
            <a:avLst/>
          </a:prstGeom>
          <a:ln w="9525" cmpd="sng">
            <a:solidFill>
              <a:srgbClr val="FF66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515831" y="4533152"/>
            <a:ext cx="763591" cy="803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1687938" y="4533152"/>
            <a:ext cx="827893" cy="803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84392" y="414464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    Forecast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3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2158" y="1600200"/>
            <a:ext cx="7464641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CMOS</a:t>
            </a:r>
          </a:p>
          <a:p>
            <a:pPr lvl="1"/>
            <a:r>
              <a:rPr lang="en-US" dirty="0" smtClean="0"/>
              <a:t>Current state of the art</a:t>
            </a:r>
          </a:p>
          <a:p>
            <a:pPr lvl="1"/>
            <a:r>
              <a:rPr lang="en-US" dirty="0" smtClean="0"/>
              <a:t>Obstacles ahead</a:t>
            </a:r>
          </a:p>
          <a:p>
            <a:pPr lvl="1"/>
            <a:r>
              <a:rPr lang="en-US" dirty="0" smtClean="0"/>
              <a:t>Perspective solutions and ITRS predictions</a:t>
            </a:r>
          </a:p>
          <a:p>
            <a:pPr lvl="1"/>
            <a:endParaRPr lang="en-US" dirty="0"/>
          </a:p>
          <a:p>
            <a:r>
              <a:rPr lang="en-US" dirty="0" smtClean="0"/>
              <a:t>Interconnect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More than Moore</a:t>
            </a:r>
          </a:p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What to do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-432837" y="2047555"/>
            <a:ext cx="2462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Mildly technical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726207" y="4808204"/>
            <a:ext cx="3058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US" dirty="0">
                <a:solidFill>
                  <a:srgbClr val="FF0000"/>
                </a:solidFill>
              </a:rPr>
              <a:t>Highly non-technical</a:t>
            </a:r>
          </a:p>
        </p:txBody>
      </p:sp>
    </p:spTree>
    <p:extLst>
      <p:ext uri="{BB962C8B-B14F-4D97-AF65-F5344CB8AC3E}">
        <p14:creationId xmlns:p14="http://schemas.microsoft.com/office/powerpoint/2010/main" val="263083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 and packaging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928" y="103751"/>
            <a:ext cx="5780529" cy="2174924"/>
          </a:xfrm>
          <a:prstGeom prst="rect">
            <a:avLst/>
          </a:prstGeom>
        </p:spPr>
      </p:pic>
      <p:pic>
        <p:nvPicPr>
          <p:cNvPr id="3" name="Picture 2" descr="Screen Shot 2015-01-26 at 21.01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928" y="2168715"/>
            <a:ext cx="5780529" cy="127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59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Screen Shot 2015-01-26 at 10.39.1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387" y="2124341"/>
            <a:ext cx="1638300" cy="1714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Interconnection and Packaging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17" name="Picture 16" descr="Screen Shot 2015-01-26 at 10.26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87" y="1334219"/>
            <a:ext cx="2151313" cy="1451148"/>
          </a:xfrm>
          <a:prstGeom prst="rect">
            <a:avLst/>
          </a:prstGeom>
        </p:spPr>
      </p:pic>
      <p:pic>
        <p:nvPicPr>
          <p:cNvPr id="18" name="Picture 17" descr="Screen Shot 2015-01-26 at 10.27.2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58" y="3391708"/>
            <a:ext cx="1635642" cy="1138857"/>
          </a:xfrm>
          <a:prstGeom prst="rect">
            <a:avLst/>
          </a:prstGeom>
        </p:spPr>
      </p:pic>
      <p:pic>
        <p:nvPicPr>
          <p:cNvPr id="19" name="Picture 18" descr="Screen Shot 2015-01-26 at 10.28.2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04836"/>
            <a:ext cx="2336800" cy="1752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285679"/>
            <a:ext cx="4211094" cy="3772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US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85679"/>
            <a:ext cx="2403222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pitals"/>
                <a:cs typeface="Capitals"/>
              </a:rPr>
              <a:t>TSV </a:t>
            </a:r>
            <a:br>
              <a:rPr lang="en-US" sz="2800" dirty="0" smtClean="0">
                <a:solidFill>
                  <a:schemeClr val="bg1"/>
                </a:solidFill>
                <a:latin typeface="Capitals"/>
                <a:cs typeface="Capitals"/>
              </a:rPr>
            </a:br>
            <a:r>
              <a:rPr lang="en-US" sz="1400" dirty="0" smtClean="0">
                <a:solidFill>
                  <a:schemeClr val="bg1"/>
                </a:solidFill>
                <a:latin typeface="Capitals"/>
                <a:cs typeface="Capitals"/>
              </a:rPr>
              <a:t>Via First, Middle, Last</a:t>
            </a:r>
            <a:endParaRPr lang="en-US" sz="14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5602" y="1939675"/>
            <a:ext cx="217627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W-2-W bonding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08" y="2196492"/>
            <a:ext cx="295995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Cu-Pillar </a:t>
            </a:r>
            <a:r>
              <a:rPr lang="en-US" dirty="0" err="1" smtClean="0">
                <a:solidFill>
                  <a:schemeClr val="bg1"/>
                </a:solidFill>
                <a:latin typeface="Capitals"/>
                <a:cs typeface="Capitals"/>
              </a:rPr>
              <a:t>Microbump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1502" y="1285679"/>
            <a:ext cx="64418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pitals"/>
                <a:cs typeface="Capitals"/>
              </a:rPr>
              <a:t>PoP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65" y="2697783"/>
            <a:ext cx="800069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  <a:latin typeface="Capitals"/>
                <a:cs typeface="Capitals"/>
              </a:rPr>
              <a:t>CoG</a:t>
            </a:r>
            <a:endParaRPr lang="en-US" sz="24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6175" y="2964992"/>
            <a:ext cx="188288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Si Interposer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501643"/>
            <a:ext cx="2881994" cy="5539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TSV: </a:t>
            </a:r>
            <a:b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</a:br>
            <a:r>
              <a:rPr lang="en-US" sz="1200" dirty="0" smtClean="0">
                <a:solidFill>
                  <a:schemeClr val="bg1"/>
                </a:solidFill>
                <a:latin typeface="Capitals"/>
                <a:cs typeface="Capitals"/>
              </a:rPr>
              <a:t>cell level, block level, IO Level</a:t>
            </a:r>
            <a:endParaRPr lang="en-US" sz="12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7928" y="4143662"/>
            <a:ext cx="197316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Indium bumps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537" y="4311558"/>
            <a:ext cx="1236737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pitals"/>
                <a:cs typeface="Capitals"/>
              </a:rPr>
              <a:t>Flip-Chip</a:t>
            </a:r>
            <a:endParaRPr lang="en-US" sz="16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pic>
        <p:nvPicPr>
          <p:cNvPr id="20" name="Picture 19" descr="Screen Shot 2015-01-26 at 10.29.15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530" y="2697783"/>
            <a:ext cx="2481470" cy="724677"/>
          </a:xfrm>
          <a:prstGeom prst="rect">
            <a:avLst/>
          </a:prstGeom>
        </p:spPr>
      </p:pic>
      <p:pic>
        <p:nvPicPr>
          <p:cNvPr id="23" name="Picture 22" descr="Screen Shot 2015-01-26 at 10.32.51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094" y="3407802"/>
            <a:ext cx="3320757" cy="2237643"/>
          </a:xfrm>
          <a:prstGeom prst="rect">
            <a:avLst/>
          </a:prstGeom>
        </p:spPr>
      </p:pic>
      <p:pic>
        <p:nvPicPr>
          <p:cNvPr id="22" name="Picture 21" descr="Screen Shot 2015-01-26 at 10.32.08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094" y="1285679"/>
            <a:ext cx="1378162" cy="2905184"/>
          </a:xfrm>
          <a:prstGeom prst="rect">
            <a:avLst/>
          </a:prstGeom>
        </p:spPr>
      </p:pic>
      <p:pic>
        <p:nvPicPr>
          <p:cNvPr id="24" name="Picture 23" descr="Screen Shot 2015-01-26 at 10.34.26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744" y="5645446"/>
            <a:ext cx="5191256" cy="811990"/>
          </a:xfrm>
          <a:prstGeom prst="rect">
            <a:avLst/>
          </a:prstGeom>
        </p:spPr>
      </p:pic>
      <p:pic>
        <p:nvPicPr>
          <p:cNvPr id="21" name="Picture 20" descr="Screen Shot 2015-01-26 at 10.30.59 A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00" y="5644498"/>
            <a:ext cx="3995990" cy="812938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25" name="Picture 24" descr="Screen Shot 2015-01-26 at 10.36.53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05" y="1285680"/>
            <a:ext cx="1799766" cy="1298980"/>
          </a:xfrm>
          <a:prstGeom prst="rect">
            <a:avLst/>
          </a:prstGeom>
        </p:spPr>
      </p:pic>
      <p:pic>
        <p:nvPicPr>
          <p:cNvPr id="27" name="Picture 26" descr="Screen Shot 2015-01-26 at 10.40.13 A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358" y="4530565"/>
            <a:ext cx="1635642" cy="1235818"/>
          </a:xfrm>
          <a:prstGeom prst="rect">
            <a:avLst/>
          </a:prstGeom>
        </p:spPr>
      </p:pic>
      <p:pic>
        <p:nvPicPr>
          <p:cNvPr id="28" name="Picture 27" descr="Screen Shot 2015-01-26 at 10.41.50 A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720" y="5057878"/>
            <a:ext cx="775696" cy="586620"/>
          </a:xfrm>
          <a:prstGeom prst="rect">
            <a:avLst/>
          </a:prstGeom>
        </p:spPr>
      </p:pic>
      <p:pic>
        <p:nvPicPr>
          <p:cNvPr id="30" name="Picture 29" descr="Screen Shot 2015-01-26 at 10.43.40 A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400" y="5057878"/>
            <a:ext cx="1818879" cy="139955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32111" y="3316977"/>
            <a:ext cx="62063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pitals"/>
                <a:cs typeface="Capitals"/>
              </a:rPr>
              <a:t>CSP</a:t>
            </a:r>
            <a:endParaRPr lang="en-US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63738" y="2416035"/>
            <a:ext cx="635410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pitals"/>
                <a:cs typeface="Capitals"/>
              </a:rPr>
              <a:t>WLFO</a:t>
            </a:r>
            <a:endParaRPr lang="en-US" sz="12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16175" y="4678163"/>
            <a:ext cx="723575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pitals"/>
                <a:cs typeface="Capitals"/>
              </a:rPr>
              <a:t>D-2-W</a:t>
            </a:r>
            <a:endParaRPr lang="en-US" sz="12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16175" y="3334324"/>
            <a:ext cx="734446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pitals"/>
                <a:cs typeface="Capitals"/>
              </a:rPr>
              <a:t>WLCSP</a:t>
            </a:r>
            <a:endParaRPr lang="en-US" sz="12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87416" y="1293123"/>
            <a:ext cx="838691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Capitals"/>
                <a:cs typeface="Capitals"/>
              </a:rPr>
              <a:t>FCmBGA</a:t>
            </a:r>
            <a:endParaRPr lang="en-US" sz="1200" dirty="0">
              <a:solidFill>
                <a:schemeClr val="bg1"/>
              </a:solidFill>
              <a:latin typeface="Capitals"/>
              <a:cs typeface="Capitals"/>
            </a:endParaRPr>
          </a:p>
        </p:txBody>
      </p:sp>
    </p:spTree>
    <p:extLst>
      <p:ext uri="{BB962C8B-B14F-4D97-AF65-F5344CB8AC3E}">
        <p14:creationId xmlns:p14="http://schemas.microsoft.com/office/powerpoint/2010/main" val="295924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Interconnection solutions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264381"/>
              </p:ext>
            </p:extLst>
          </p:nvPr>
        </p:nvGraphicFramePr>
        <p:xfrm>
          <a:off x="677400" y="1351123"/>
          <a:ext cx="7853520" cy="4404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904"/>
                <a:gridCol w="1537404"/>
                <a:gridCol w="2648832"/>
                <a:gridCol w="1963380"/>
              </a:tblGrid>
              <a:tr h="810673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Applicable 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Perspective Volume</a:t>
                      </a:r>
                      <a:endParaRPr lang="en-US" dirty="0"/>
                    </a:p>
                  </a:txBody>
                  <a:tcPr/>
                </a:tc>
              </a:tr>
              <a:tr h="541797">
                <a:tc>
                  <a:txBody>
                    <a:bodyPr/>
                    <a:lstStyle/>
                    <a:p>
                      <a:r>
                        <a:rPr lang="en-US" dirty="0" smtClean="0"/>
                        <a:t>HD TSV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 ASICs</a:t>
                      </a:r>
                    </a:p>
                    <a:p>
                      <a:r>
                        <a:rPr lang="en-US" dirty="0" smtClean="0"/>
                        <a:t>Multi-tier</a:t>
                      </a:r>
                      <a:r>
                        <a:rPr lang="en-US" baseline="0" dirty="0" smtClean="0"/>
                        <a:t> ASICs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</a:tr>
              <a:tr h="469675">
                <a:tc>
                  <a:txBody>
                    <a:bodyPr/>
                    <a:lstStyle/>
                    <a:p>
                      <a:r>
                        <a:rPr lang="en-US" dirty="0" smtClean="0"/>
                        <a:t>LD TSV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Sensor to ROIC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to High</a:t>
                      </a:r>
                      <a:endParaRPr lang="en-US" dirty="0"/>
                    </a:p>
                  </a:txBody>
                  <a:tcPr/>
                </a:tc>
              </a:tr>
              <a:tr h="52829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CoG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Strip readouts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</a:tr>
              <a:tr h="60843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Microbumps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Hybrid-pixel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</a:tr>
              <a:tr h="537083">
                <a:tc>
                  <a:txBody>
                    <a:bodyPr/>
                    <a:lstStyle/>
                    <a:p>
                      <a:r>
                        <a:rPr lang="en-US" dirty="0" smtClean="0"/>
                        <a:t>W-2-W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 area detectors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</a:tr>
              <a:tr h="810673">
                <a:tc>
                  <a:txBody>
                    <a:bodyPr/>
                    <a:lstStyle/>
                    <a:p>
                      <a:r>
                        <a:rPr lang="en-US" dirty="0" smtClean="0"/>
                        <a:t>Interposers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density Hybrids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to medium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05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787" y="1600200"/>
            <a:ext cx="6350000" cy="422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With so many solutions, what is the problem?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variety of packaging solutions offered by industry is staggering and already today widely sufficient for most and perhaps all HEP applications</a:t>
            </a:r>
          </a:p>
          <a:p>
            <a:r>
              <a:rPr lang="en-US" dirty="0" smtClean="0"/>
              <a:t>Except that:</a:t>
            </a:r>
          </a:p>
          <a:p>
            <a:pPr lvl="1"/>
            <a:r>
              <a:rPr lang="en-US" dirty="0" smtClean="0"/>
              <a:t>There is a huge fragmentation of suppliers</a:t>
            </a:r>
          </a:p>
          <a:p>
            <a:pPr lvl="1"/>
            <a:r>
              <a:rPr lang="en-US" dirty="0" smtClean="0"/>
              <a:t>Entry fees are high</a:t>
            </a:r>
          </a:p>
          <a:p>
            <a:pPr lvl="1"/>
            <a:r>
              <a:rPr lang="en-US" dirty="0" smtClean="0"/>
              <a:t>Our volumes are pathetically small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4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“More than Moore”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Until recently CMOS managed to advance to better speed, power and density figures only through the continuous reduction of sizes of devices that could be fabricated reliably.</a:t>
            </a:r>
          </a:p>
          <a:p>
            <a:endParaRPr lang="en-US" sz="1600" dirty="0" smtClean="0"/>
          </a:p>
          <a:p>
            <a:r>
              <a:rPr lang="en-US" sz="1600" dirty="0" smtClean="0"/>
              <a:t>With the fast approach to hard limits, manufacturers have proposed the continuation of this spectacular growth through a hybridization of the game, i.e. through a new generation of heterogeneous devices that would cover specific needs and application areas (for instance bio-sensors for medical applications, 3D stacking for imagers etc.) with different solutions.</a:t>
            </a:r>
          </a:p>
          <a:p>
            <a:endParaRPr lang="en-US" sz="1600" dirty="0" smtClean="0"/>
          </a:p>
          <a:p>
            <a:r>
              <a:rPr lang="en-US" sz="1600" dirty="0" smtClean="0"/>
              <a:t>This model still has to be proven successful, as it violates the basic premise of CMOS development, i.e. “</a:t>
            </a:r>
            <a:r>
              <a:rPr lang="en-US" sz="1600" dirty="0" smtClean="0">
                <a:solidFill>
                  <a:srgbClr val="0000FF"/>
                </a:solidFill>
              </a:rPr>
              <a:t>one-technology-fits-all</a:t>
            </a:r>
            <a:r>
              <a:rPr lang="en-US" sz="1600" dirty="0" smtClean="0"/>
              <a:t>” that worked so well for 40 years.</a:t>
            </a:r>
          </a:p>
          <a:p>
            <a:endParaRPr lang="en-US" sz="1600" dirty="0" smtClean="0"/>
          </a:p>
          <a:p>
            <a:r>
              <a:rPr lang="en-US" sz="1600" dirty="0" smtClean="0"/>
              <a:t>On the other side, the M-M model might be beneficial for applications in HEP, if we find a market segment from where to ‘borrow’ technological advances that can be ported with a </a:t>
            </a:r>
            <a:r>
              <a:rPr lang="en-US" sz="1600" i="1" dirty="0" smtClean="0">
                <a:solidFill>
                  <a:srgbClr val="0000FF"/>
                </a:solidFill>
              </a:rPr>
              <a:t>‘relatively small’ </a:t>
            </a:r>
            <a:r>
              <a:rPr lang="en-US" sz="1600" dirty="0" smtClean="0"/>
              <a:t>(financial) effort to our field. For instance, the imagers market could be such a leader to be followed as it is by far the one where the intersection with HEP applications is largest.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31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5" name="Picture 4" descr="1965_1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2" y="1888405"/>
            <a:ext cx="3058058" cy="3058058"/>
          </a:xfrm>
          <a:prstGeom prst="rect">
            <a:avLst/>
          </a:prstGeom>
        </p:spPr>
      </p:pic>
      <p:pic>
        <p:nvPicPr>
          <p:cNvPr id="6" name="Picture 5" descr="Screen Shot 2015-01-26 at 2.40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295145"/>
            <a:ext cx="6019800" cy="3289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1725" y="1519073"/>
            <a:ext cx="20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Moore’s Law - 1965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582" y="4611698"/>
            <a:ext cx="2333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Intel’s Assertion - 2014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88771" y="5180778"/>
            <a:ext cx="659195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But for this industry to continue to exists it must be that: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$</a:t>
            </a:r>
            <a:r>
              <a:rPr lang="en-US" b="1" i="1" dirty="0" smtClean="0">
                <a:solidFill>
                  <a:srgbClr val="FF0000"/>
                </a:solidFill>
              </a:rPr>
              <a:t>/Transistor * Number of transistor produced &gt; Capital Investment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8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4.jpg"/>
          <p:cNvPicPr>
            <a:picLocks noChangeAspect="1"/>
          </p:cNvPicPr>
          <p:nvPr/>
        </p:nvPicPr>
        <p:blipFill rotWithShape="1">
          <a:blip r:embed="rId2">
            <a:alphaModFix amt="84000"/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1130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366"/>
            <a:ext cx="8229600" cy="487279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Pretending to predict what microelectronics will be in &gt; 25 years would simply be ludicrous. </a:t>
            </a:r>
          </a:p>
          <a:p>
            <a:pPr lvl="1"/>
            <a:r>
              <a:rPr lang="en-US" dirty="0" smtClean="0"/>
              <a:t>If we look back 25 years (i.e. 1990), none of us could have imagined what technologies we have available today,</a:t>
            </a:r>
            <a:r>
              <a:rPr lang="en-US" dirty="0"/>
              <a:t> </a:t>
            </a:r>
            <a:r>
              <a:rPr lang="en-US" dirty="0" smtClean="0"/>
              <a:t>and not just in semiconductor devices, but mainly in the applications that have created a </a:t>
            </a:r>
            <a:r>
              <a:rPr lang="en-US" i="1" dirty="0" smtClean="0"/>
              <a:t>virtuous</a:t>
            </a:r>
            <a:r>
              <a:rPr lang="en-US" dirty="0" smtClean="0"/>
              <a:t> cycle of development/investment</a:t>
            </a:r>
            <a:r>
              <a:rPr lang="en-US" dirty="0"/>
              <a:t>/</a:t>
            </a:r>
            <a:r>
              <a:rPr lang="en-US" dirty="0" smtClean="0"/>
              <a:t>new-applications (i.e. Internet, “disposable” computing, telecom, ubiquitous connectivity, cloud)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Other such technological revolutions are very likely ahead of us and we must be ready to profit from their potential fall-out in our field, i.e. on the new instruments that we could build using such technologies</a:t>
            </a:r>
          </a:p>
          <a:p>
            <a:pPr lvl="1"/>
            <a:r>
              <a:rPr lang="en-US" dirty="0" smtClean="0"/>
              <a:t>Beware: Back </a:t>
            </a:r>
            <a:r>
              <a:rPr lang="en-US" dirty="0"/>
              <a:t>in 1985 </a:t>
            </a:r>
            <a:r>
              <a:rPr lang="en-US" dirty="0" smtClean="0"/>
              <a:t>not exactly everybody agreed to start an activity on “microelectronics”, and in fact we had to knock at the door of “visionaries'” to get funded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Real innovation is rarely related to “tech+1”: resources must be allocated to “tech+2”, “tech+3” etc., with the understanding that some or even most will not be fruitful, but that we can not miss the one that eventually will be successful.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073650" y="3219450"/>
            <a:ext cx="127000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0950551">
            <a:off x="5361244" y="2914650"/>
            <a:ext cx="105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certainly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46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3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5" name="Picture 4" descr="Screen Shot 2015-02-04 at 08.11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719"/>
            <a:ext cx="5153000" cy="5966631"/>
          </a:xfrm>
          <a:prstGeom prst="rect">
            <a:avLst/>
          </a:prstGeom>
        </p:spPr>
      </p:pic>
      <p:pic>
        <p:nvPicPr>
          <p:cNvPr id="6" name="Picture 5" descr="Screen Shot 2015-02-04 at 08.12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638" y="389719"/>
            <a:ext cx="4120362" cy="622297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43764" y="3366845"/>
            <a:ext cx="1533485" cy="119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7249" y="3902658"/>
            <a:ext cx="1533485" cy="119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94861" y="4126947"/>
            <a:ext cx="1533485" cy="119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388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do we want from a transistor anyway? </a:t>
            </a:r>
            <a:r>
              <a:rPr lang="en-US" sz="600" dirty="0" smtClean="0"/>
              <a:t>(sorry engineers…)</a:t>
            </a:r>
            <a:endParaRPr lang="en-US" sz="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transistor (a digital transistor) is a device that has to have the following characteristics:</a:t>
            </a:r>
          </a:p>
          <a:p>
            <a:pPr lvl="1"/>
            <a:r>
              <a:rPr lang="en-US" dirty="0" smtClean="0"/>
              <a:t>to work as a switch (on or off)</a:t>
            </a:r>
          </a:p>
          <a:p>
            <a:pPr lvl="1"/>
            <a:r>
              <a:rPr lang="en-US" dirty="0" smtClean="0"/>
              <a:t>make a transition between the two states in a time as short as possible</a:t>
            </a:r>
          </a:p>
          <a:p>
            <a:pPr lvl="1"/>
            <a:r>
              <a:rPr lang="en-US" dirty="0" smtClean="0"/>
              <a:t>has no leakage current when off (&lt;&lt; 1 </a:t>
            </a:r>
            <a:r>
              <a:rPr lang="en-US" dirty="0" err="1" smtClean="0"/>
              <a:t>nA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has to deliver high current when on (to drive strongly the next stage). </a:t>
            </a:r>
          </a:p>
          <a:p>
            <a:pPr lvl="2"/>
            <a:r>
              <a:rPr lang="en-US" dirty="0" smtClean="0"/>
              <a:t>Unfortunately this it is not uncorrelated from the previous requirement</a:t>
            </a:r>
          </a:p>
          <a:p>
            <a:pPr lvl="1"/>
            <a:r>
              <a:rPr lang="en-US" dirty="0" smtClean="0"/>
              <a:t>make a transition between the two states with a voltage drive (Vg) as small as possible</a:t>
            </a:r>
          </a:p>
          <a:p>
            <a:pPr lvl="1"/>
            <a:r>
              <a:rPr lang="en-US" dirty="0" smtClean="0"/>
              <a:t>be physically small (otherwise other “parasitics” ruin the party)</a:t>
            </a:r>
          </a:p>
          <a:p>
            <a:r>
              <a:rPr lang="en-US" dirty="0" smtClean="0"/>
              <a:t>Good “analog” characteristics are desirable but by far not necessary or even important for the the majority of applications.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85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Moore’s law (another view)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04366"/>
              </p:ext>
            </p:extLst>
          </p:nvPr>
        </p:nvGraphicFramePr>
        <p:xfrm>
          <a:off x="1143000" y="1917445"/>
          <a:ext cx="6858000" cy="402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Worksheet" r:id="rId3" imgW="10261600" imgH="6019800" progId="Excel.Sheet.12">
                  <p:embed/>
                </p:oleObj>
              </mc:Choice>
              <mc:Fallback>
                <p:oleObj name="Worksheet" r:id="rId3" imgW="10261600" imgH="6019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1917445"/>
                        <a:ext cx="6858000" cy="402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6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overview of state of the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6458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Intel Tri-gate</a:t>
            </a:r>
          </a:p>
          <a:p>
            <a:r>
              <a:rPr lang="en-US" dirty="0" smtClean="0"/>
              <a:t>TSMC </a:t>
            </a:r>
            <a:r>
              <a:rPr lang="en-US" dirty="0" err="1" smtClean="0"/>
              <a:t>Finfet</a:t>
            </a:r>
            <a:endParaRPr lang="en-US" dirty="0" smtClean="0"/>
          </a:p>
          <a:p>
            <a:r>
              <a:rPr lang="en-US" dirty="0" smtClean="0"/>
              <a:t>STM FDSOI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5" name="Picture 4" descr="Screen Shot 2015-02-01 at 14.34.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24" y="2003918"/>
            <a:ext cx="4455508" cy="26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7220264" y="2790879"/>
            <a:ext cx="2944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from: “</a:t>
            </a:r>
            <a:r>
              <a:rPr lang="en-US" sz="1100" dirty="0"/>
              <a:t>The Ultimate CMOS Device and </a:t>
            </a:r>
            <a:r>
              <a:rPr lang="en-US" sz="1100" dirty="0" smtClean="0"/>
              <a:t>Beyond”,</a:t>
            </a:r>
          </a:p>
          <a:p>
            <a:r>
              <a:rPr lang="en-US" sz="1100" dirty="0" smtClean="0"/>
              <a:t>K. Kuhn, IEDM 2012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4853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Intel TRI-Gate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5" name="Picture 4" descr="Screen Shot 2015-01-16 at 9.58.0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31" y="1920963"/>
            <a:ext cx="1798547" cy="3337573"/>
          </a:xfrm>
          <a:prstGeom prst="rect">
            <a:avLst/>
          </a:prstGeom>
        </p:spPr>
      </p:pic>
      <p:pic>
        <p:nvPicPr>
          <p:cNvPr id="6" name="Picture 5" descr="Screen Shot 2015-01-16 at 9.58.3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889" y="1920963"/>
            <a:ext cx="1979610" cy="33375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347345" y="2940292"/>
            <a:ext cx="971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Source: Intel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48010" y="1679838"/>
            <a:ext cx="787704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23504" y="1417638"/>
            <a:ext cx="546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42 nm</a:t>
            </a:r>
            <a:endParaRPr lang="en-US" sz="1100" dirty="0"/>
          </a:p>
        </p:txBody>
      </p:sp>
      <p:cxnSp>
        <p:nvCxnSpPr>
          <p:cNvPr id="12" name="Straight Arrow Connector 11"/>
          <p:cNvCxnSpPr/>
          <p:nvPr/>
        </p:nvCxnSpPr>
        <p:spPr>
          <a:xfrm rot="16200000">
            <a:off x="261119" y="2904854"/>
            <a:ext cx="787704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257113" y="2735316"/>
            <a:ext cx="546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42 nm</a:t>
            </a:r>
            <a:endParaRPr lang="en-US" sz="1100" dirty="0"/>
          </a:p>
        </p:txBody>
      </p:sp>
      <p:sp>
        <p:nvSpPr>
          <p:cNvPr id="16" name="Left Brace 15"/>
          <p:cNvSpPr/>
          <p:nvPr/>
        </p:nvSpPr>
        <p:spPr>
          <a:xfrm rot="5400000">
            <a:off x="3177086" y="2359857"/>
            <a:ext cx="345625" cy="120553"/>
          </a:xfrm>
          <a:prstGeom prst="leftBrace">
            <a:avLst/>
          </a:prstGeom>
          <a:ln w="9525" cmpd="sng">
            <a:solidFill>
              <a:srgbClr val="FFFF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118568" y="1974046"/>
            <a:ext cx="583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14 nm</a:t>
            </a:r>
            <a:endParaRPr lang="en-US" sz="1200" b="1" dirty="0">
              <a:solidFill>
                <a:srgbClr val="FFFF00"/>
              </a:solidFill>
            </a:endParaRPr>
          </a:p>
        </p:txBody>
      </p:sp>
      <p:pic>
        <p:nvPicPr>
          <p:cNvPr id="18" name="Picture 17" descr="Screen Shot 2015-01-16 at 10.05.5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973" y="2247321"/>
            <a:ext cx="3695700" cy="2590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01634" y="4838121"/>
            <a:ext cx="1946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Metalization</a:t>
            </a:r>
            <a:r>
              <a:rPr lang="en-US" dirty="0" smtClean="0"/>
              <a:t> detail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9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TSMC </a:t>
            </a:r>
            <a:r>
              <a:rPr lang="en-US" dirty="0" err="1" smtClean="0"/>
              <a:t>FinFET</a:t>
            </a:r>
            <a:endParaRPr lang="en-US" dirty="0"/>
          </a:p>
        </p:txBody>
      </p:sp>
      <p:pic>
        <p:nvPicPr>
          <p:cNvPr id="5" name="Content Placeholder 4" descr="close+finfet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3" b="10583"/>
          <a:stretch>
            <a:fillRect/>
          </a:stretch>
        </p:blipFill>
        <p:spPr>
          <a:xfrm>
            <a:off x="939468" y="1872740"/>
            <a:ext cx="3463675" cy="190488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  <p:pic>
        <p:nvPicPr>
          <p:cNvPr id="6" name="Picture 5" descr="Screen Shot 2015-01-16 at 10.13.3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18" y="1703951"/>
            <a:ext cx="3329079" cy="33066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7215" y="4993663"/>
            <a:ext cx="24699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FinFET</a:t>
            </a:r>
            <a:r>
              <a:rPr lang="en-US" dirty="0" smtClean="0"/>
              <a:t> based SRAM,</a:t>
            </a:r>
          </a:p>
          <a:p>
            <a:r>
              <a:rPr lang="en-US" dirty="0" smtClean="0"/>
              <a:t>0.07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per bit,</a:t>
            </a:r>
          </a:p>
          <a:p>
            <a:r>
              <a:rPr lang="en-US" dirty="0" smtClean="0"/>
              <a:t>presented at ISSCC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3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STM FDSOI</a:t>
            </a:r>
            <a:endParaRPr lang="en-US" dirty="0"/>
          </a:p>
        </p:txBody>
      </p:sp>
      <p:pic>
        <p:nvPicPr>
          <p:cNvPr id="5" name="Content Placeholder 4" descr="Screen Shot 2015-01-16 at 9.46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" r="2653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FCC Meeting Feb-2015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7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7"/>
          <p:cNvSpPr txBox="1"/>
          <p:nvPr/>
        </p:nvSpPr>
        <p:spPr>
          <a:xfrm>
            <a:off x="8149088" y="6122769"/>
            <a:ext cx="95941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Roche, </a:t>
            </a:r>
          </a:p>
          <a:p>
            <a:pPr algn="ctr"/>
            <a:r>
              <a:rPr lang="en-US" sz="800" b="1" dirty="0" smtClean="0"/>
              <a:t>ESA QCA Days</a:t>
            </a:r>
          </a:p>
          <a:p>
            <a:pPr algn="ctr"/>
            <a:r>
              <a:rPr lang="en-US" sz="800" b="1" dirty="0" smtClean="0"/>
              <a:t>07’09’11’</a:t>
            </a:r>
          </a:p>
          <a:p>
            <a:pPr algn="ctr"/>
            <a:r>
              <a:rPr lang="en-US" sz="800" b="1" dirty="0" smtClean="0"/>
              <a:t>NSREC’14</a:t>
            </a:r>
            <a:endParaRPr lang="en-US" sz="800" b="1" dirty="0"/>
          </a:p>
        </p:txBody>
      </p:sp>
      <p:sp>
        <p:nvSpPr>
          <p:cNvPr id="3" name="Rectangle 2"/>
          <p:cNvSpPr/>
          <p:nvPr/>
        </p:nvSpPr>
        <p:spPr>
          <a:xfrm>
            <a:off x="573527" y="764704"/>
            <a:ext cx="86260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7163" lvl="1" indent="-157163">
              <a:lnSpc>
                <a:spcPct val="11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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Lowest (best) error rates against space ions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in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28nm UTBB FDSOI</a:t>
            </a:r>
          </a:p>
          <a:p>
            <a:pPr marL="533400" lvl="1" indent="-177800" fontAlgn="base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>
                  <a:lumMod val="90000"/>
                  <a:lumOff val="10000"/>
                </a:schemeClr>
              </a:buClr>
              <a:buSzPct val="89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pitchFamily="34" charset="0"/>
              </a:rPr>
              <a:t>3 and 2 decades 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</a:rPr>
              <a:t>lower respectively </a:t>
            </a:r>
            <a:r>
              <a:rPr lang="en-US" sz="1400" dirty="0" smtClean="0">
                <a:solidFill>
                  <a:schemeClr val="tx2"/>
                </a:solidFill>
                <a:latin typeface="Arial" pitchFamily="34" charset="0"/>
              </a:rPr>
              <a:t>than CMOS 65nmn and </a:t>
            </a:r>
            <a:r>
              <a:rPr lang="en-US" sz="1400" dirty="0">
                <a:solidFill>
                  <a:schemeClr val="tx2"/>
                </a:solidFill>
                <a:latin typeface="Arial" pitchFamily="34" charset="0"/>
              </a:rPr>
              <a:t>28nm </a:t>
            </a:r>
            <a:r>
              <a:rPr lang="en-US" sz="1400" dirty="0" smtClean="0">
                <a:solidFill>
                  <a:schemeClr val="tx2"/>
                </a:solidFill>
                <a:latin typeface="Arial" pitchFamily="34" charset="0"/>
              </a:rPr>
              <a:t>(no SEGR/SEL)</a:t>
            </a:r>
            <a:endParaRPr lang="en-US" sz="1400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8147" y="132172"/>
            <a:ext cx="8294215" cy="684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400" dirty="0" smtClean="0"/>
              <a:t>Soft Error Rate in SRAMs for Space  </a:t>
            </a:r>
            <a:endParaRPr lang="fr-FR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302105"/>
            <a:ext cx="1041341" cy="41653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609" y="1327041"/>
            <a:ext cx="9154129" cy="5543096"/>
            <a:chOff x="8609" y="1276748"/>
            <a:chExt cx="9154129" cy="5543096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9" y="1276748"/>
              <a:ext cx="9092059" cy="5543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>
              <a:off x="316654" y="1405959"/>
              <a:ext cx="576064" cy="4836327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vert="vert270" wrap="none" rtlCol="0" anchor="ctr"/>
            <a:lstStyle/>
            <a:p>
              <a:pPr algn="ctr"/>
              <a:r>
                <a:rPr lang="en-US" sz="1400" b="1" dirty="0" smtClean="0">
                  <a:solidFill>
                    <a:prstClr val="black"/>
                  </a:solidFill>
                </a:rPr>
                <a:t>Arbitrary units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8609" y="2226568"/>
              <a:ext cx="386927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Down Arrow 12"/>
          <p:cNvSpPr/>
          <p:nvPr/>
        </p:nvSpPr>
        <p:spPr bwMode="auto">
          <a:xfrm>
            <a:off x="5908327" y="3129067"/>
            <a:ext cx="575167" cy="1567549"/>
          </a:xfrm>
          <a:prstGeom prst="downArrow">
            <a:avLst/>
          </a:prstGeom>
          <a:solidFill>
            <a:srgbClr val="002052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dirty="0" smtClean="0">
              <a:solidFill>
                <a:prstClr val="white"/>
              </a:solidFill>
              <a:ea typeface="ＭＳ Ｐゴシック" pitchFamily="-96" charset="-128"/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5316496" y="3752723"/>
            <a:ext cx="1760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white"/>
                </a:solidFill>
                <a:ea typeface="ＭＳ Ｐゴシック" pitchFamily="-96" charset="-128"/>
              </a:rPr>
              <a:t> </a:t>
            </a:r>
            <a:r>
              <a:rPr lang="en-US" sz="1600" dirty="0" smtClean="0">
                <a:solidFill>
                  <a:prstClr val="white"/>
                </a:solidFill>
                <a:ea typeface="ＭＳ Ｐゴシック" pitchFamily="-96" charset="-128"/>
              </a:rPr>
              <a:t>28nm </a:t>
            </a:r>
            <a:r>
              <a:rPr lang="en-US" dirty="0" smtClean="0">
                <a:solidFill>
                  <a:prstClr val="white"/>
                </a:solidFill>
                <a:ea typeface="ＭＳ Ｐゴシック" pitchFamily="-96" charset="-128"/>
              </a:rPr>
              <a:t>FDSOI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8" name="Picture 17" descr="C:\_Data_\_ST\#Content Creation\Brand and media contents\FD-SOI logo\FD-SOI_visual_72dpi_SC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22028"/>
            <a:ext cx="720080" cy="24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-1389667" y="3397570"/>
            <a:ext cx="36724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600" b="1" dirty="0" smtClean="0"/>
          </a:p>
          <a:p>
            <a:r>
              <a:rPr lang="en-US" sz="1600" b="1" dirty="0" smtClean="0"/>
              <a:t>Normalized heavy ion </a:t>
            </a:r>
            <a:r>
              <a:rPr lang="en-US" sz="1600" b="1" dirty="0"/>
              <a:t>e</a:t>
            </a:r>
            <a:r>
              <a:rPr lang="en-US" sz="1600" b="1" dirty="0" smtClean="0"/>
              <a:t>rror rates</a:t>
            </a:r>
          </a:p>
          <a:p>
            <a:pPr algn="ctr"/>
            <a:r>
              <a:rPr lang="en-US" sz="1600" b="1" dirty="0" smtClean="0"/>
              <a:t>no mitigation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98576" y="6245879"/>
            <a:ext cx="261461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Ion’s ionizing power</a:t>
            </a:r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3471-7459-8E48-A647-2332D9F1F387}" type="slidenum">
              <a:rPr lang="en-US" smtClean="0"/>
              <a:t>9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246771" y="5316900"/>
            <a:ext cx="2749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Courtesy of P. Roche, STMicroelectronics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Marchioro / CERN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2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1704</Words>
  <Application>Microsoft Macintosh PowerPoint</Application>
  <PresentationFormat>On-screen Show (4:3)</PresentationFormat>
  <Paragraphs>294</Paragraphs>
  <Slides>28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Worksheet</vt:lpstr>
      <vt:lpstr>Photo Editor 影像</vt:lpstr>
      <vt:lpstr>Advanced CMOS and Interconnect Technologies</vt:lpstr>
      <vt:lpstr>Topics</vt:lpstr>
      <vt:lpstr>What do we want from a transistor anyway? (sorry engineers…)</vt:lpstr>
      <vt:lpstr>Moore’s law (another view)</vt:lpstr>
      <vt:lpstr>Brief overview of state of the art</vt:lpstr>
      <vt:lpstr>Intel TRI-Gate </vt:lpstr>
      <vt:lpstr>TSMC FinFET</vt:lpstr>
      <vt:lpstr>STM FDSOI</vt:lpstr>
      <vt:lpstr>PowerPoint Presentation</vt:lpstr>
      <vt:lpstr>CMOS generations ahead</vt:lpstr>
      <vt:lpstr>Exotic materials and processes</vt:lpstr>
      <vt:lpstr>What is scaling all about?</vt:lpstr>
      <vt:lpstr>High STS example</vt:lpstr>
      <vt:lpstr>ITRS 2013</vt:lpstr>
      <vt:lpstr>Major Issues to be solved</vt:lpstr>
      <vt:lpstr>Costs/Performance[$]</vt:lpstr>
      <vt:lpstr>PowerPoint Presentation</vt:lpstr>
      <vt:lpstr>PowerPoint Presentation</vt:lpstr>
      <vt:lpstr>Is HEP a significant customer?</vt:lpstr>
      <vt:lpstr>Interconnect and packaging</vt:lpstr>
      <vt:lpstr>Interconnection and Packaging</vt:lpstr>
      <vt:lpstr>Interconnection solutions</vt:lpstr>
      <vt:lpstr>With so many solutions, what is the problem?</vt:lpstr>
      <vt:lpstr>What about “More than Moore”</vt:lpstr>
      <vt:lpstr>Conclusion (1)</vt:lpstr>
      <vt:lpstr>Conclusion (2)</vt:lpstr>
      <vt:lpstr>Spare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Microelectronics </dc:title>
  <dc:creator>Alessandro Marchioro</dc:creator>
  <cp:lastModifiedBy>Alessandro Marchioro</cp:lastModifiedBy>
  <cp:revision>81</cp:revision>
  <dcterms:created xsi:type="dcterms:W3CDTF">2015-01-15T14:32:29Z</dcterms:created>
  <dcterms:modified xsi:type="dcterms:W3CDTF">2015-02-04T11:48:08Z</dcterms:modified>
</cp:coreProperties>
</file>