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5" r:id="rId1"/>
  </p:sldMasterIdLst>
  <p:notesMasterIdLst>
    <p:notesMasterId r:id="rId31"/>
  </p:notesMasterIdLst>
  <p:handoutMasterIdLst>
    <p:handoutMasterId r:id="rId32"/>
  </p:handoutMasterIdLst>
  <p:sldIdLst>
    <p:sldId id="261" r:id="rId2"/>
    <p:sldId id="262" r:id="rId3"/>
    <p:sldId id="284" r:id="rId4"/>
    <p:sldId id="264" r:id="rId5"/>
    <p:sldId id="266" r:id="rId6"/>
    <p:sldId id="282" r:id="rId7"/>
    <p:sldId id="283" r:id="rId8"/>
    <p:sldId id="279" r:id="rId9"/>
    <p:sldId id="289" r:id="rId10"/>
    <p:sldId id="290" r:id="rId11"/>
    <p:sldId id="285" r:id="rId12"/>
    <p:sldId id="291" r:id="rId13"/>
    <p:sldId id="292" r:id="rId14"/>
    <p:sldId id="293" r:id="rId15"/>
    <p:sldId id="294" r:id="rId16"/>
    <p:sldId id="295" r:id="rId17"/>
    <p:sldId id="296" r:id="rId18"/>
    <p:sldId id="298" r:id="rId19"/>
    <p:sldId id="299" r:id="rId20"/>
    <p:sldId id="274" r:id="rId21"/>
    <p:sldId id="277" r:id="rId22"/>
    <p:sldId id="271" r:id="rId23"/>
    <p:sldId id="297" r:id="rId24"/>
    <p:sldId id="268" r:id="rId25"/>
    <p:sldId id="288" r:id="rId26"/>
    <p:sldId id="280" r:id="rId27"/>
    <p:sldId id="286" r:id="rId28"/>
    <p:sldId id="281" r:id="rId29"/>
    <p:sldId id="287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671" autoAdjust="0"/>
  </p:normalViewPr>
  <p:slideViewPr>
    <p:cSldViewPr>
      <p:cViewPr>
        <p:scale>
          <a:sx n="80" d="100"/>
          <a:sy n="80" d="100"/>
        </p:scale>
        <p:origin x="-9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HOLA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021F3-D056-4B4B-A50E-99D57EDA023E}" type="datetimeFigureOut">
              <a:rPr lang="es-ES" smtClean="0"/>
              <a:t>15/01/2015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55C2-80F1-4981-95B9-5F1616DD39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4620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HOLA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1B89A-3E8F-40AC-8D35-48899B54BDB9}" type="datetimeFigureOut">
              <a:rPr lang="es-ES" smtClean="0"/>
              <a:t>15/01/2015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6913-006F-45BB-BC71-8DA2137B81F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0345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146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5368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87140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93773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85384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041593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61728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66844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74508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41969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99929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55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1079500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1558" y="6340512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5600" y="6350560"/>
            <a:ext cx="54102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95" y="108535"/>
            <a:ext cx="444669" cy="58944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71265"/>
            <a:ext cx="936104" cy="281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990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06424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61986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546129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007096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90628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68217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0363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6655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30491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44812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99599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76552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0536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7788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 userDrawn="1"/>
        </p:nvSpPr>
        <p:spPr bwMode="auto">
          <a:xfrm>
            <a:off x="72000" y="72000"/>
            <a:ext cx="9000000" cy="633600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AFA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n-US" sz="2000" i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"/>
            <a:ext cx="70104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1952" y="6314552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fld id="{729B781D-1B07-4E9C-8182-19D4D52035FB}" type="slidenum">
              <a:rPr lang="es-ES_tradnl" altLang="en-US" smtClean="0"/>
              <a:pPr algn="ctr" fontAlgn="base">
                <a:spcAft>
                  <a:spcPct val="0"/>
                </a:spcAft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75669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710" r:id="rId16"/>
    <p:sldLayoutId id="2147483772" r:id="rId17"/>
    <p:sldLayoutId id="2147483786" r:id="rId18"/>
    <p:sldLayoutId id="2147483800" r:id="rId19"/>
    <p:sldLayoutId id="2147483828" r:id="rId20"/>
    <p:sldLayoutId id="2147483814" r:id="rId21"/>
    <p:sldLayoutId id="2147483842" r:id="rId22"/>
    <p:sldLayoutId id="2147483856" r:id="rId23"/>
    <p:sldLayoutId id="2147483870" r:id="rId24"/>
    <p:sldLayoutId id="2147483884" r:id="rId25"/>
    <p:sldLayoutId id="2147483898" r:id="rId2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4.emf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4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9"/>
          <p:cNvSpPr>
            <a:spLocks noChangeArrowheads="1"/>
          </p:cNvSpPr>
          <p:nvPr/>
        </p:nvSpPr>
        <p:spPr bwMode="auto">
          <a:xfrm>
            <a:off x="683568" y="2780928"/>
            <a:ext cx="7397268" cy="720080"/>
          </a:xfrm>
          <a:prstGeom prst="roundRect">
            <a:avLst>
              <a:gd name="adj" fmla="val 15046"/>
            </a:avLst>
          </a:prstGeom>
          <a:solidFill>
            <a:srgbClr val="3164AB"/>
          </a:solidFill>
          <a:ln>
            <a:noFill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R&amp;D on u-</a:t>
            </a:r>
            <a:r>
              <a:rPr lang="en-US" sz="3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strpip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sensors @ </a:t>
            </a:r>
            <a:r>
              <a:rPr lang="en-US" sz="3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SDR</a:t>
            </a:r>
            <a:endParaRPr lang="es-ES" sz="3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4853154"/>
            <a:ext cx="7596844" cy="1384158"/>
          </a:xfrm>
        </p:spPr>
        <p:txBody>
          <a:bodyPr/>
          <a:lstStyle/>
          <a:p>
            <a:r>
              <a:rPr lang="es-ES" sz="2000" dirty="0" smtClean="0">
                <a:solidFill>
                  <a:srgbClr val="002060"/>
                </a:solidFill>
              </a:rPr>
              <a:t>E. </a:t>
            </a:r>
            <a:r>
              <a:rPr lang="es-ES" sz="2000" dirty="0" err="1" smtClean="0">
                <a:solidFill>
                  <a:srgbClr val="002060"/>
                </a:solidFill>
              </a:rPr>
              <a:t>Currás</a:t>
            </a:r>
            <a:r>
              <a:rPr lang="es-ES" sz="2000" dirty="0" smtClean="0">
                <a:solidFill>
                  <a:srgbClr val="002060"/>
                </a:solidFill>
              </a:rPr>
              <a:t>, M. Fernández, J. González, R. Jaramillo, D. Moya, </a:t>
            </a:r>
            <a:r>
              <a:rPr lang="es-ES" sz="2000" u="sng" dirty="0" smtClean="0">
                <a:solidFill>
                  <a:srgbClr val="002060"/>
                </a:solidFill>
              </a:rPr>
              <a:t>I. Vila</a:t>
            </a:r>
            <a:r>
              <a:rPr lang="es-ES" sz="2000" u="sng" dirty="0">
                <a:solidFill>
                  <a:srgbClr val="002060"/>
                </a:solidFill>
              </a:rPr>
              <a:t>.</a:t>
            </a:r>
            <a:endParaRPr lang="es-ES" sz="2000" u="sng" dirty="0" smtClean="0">
              <a:solidFill>
                <a:srgbClr val="002060"/>
              </a:solidFill>
            </a:endParaRPr>
          </a:p>
          <a:p>
            <a:r>
              <a:rPr lang="es-ES" sz="2000" b="1" dirty="0" smtClean="0">
                <a:solidFill>
                  <a:srgbClr val="002060"/>
                </a:solidFill>
              </a:rPr>
              <a:t>Instituto de Física de Cantabria(CSIC-</a:t>
            </a:r>
            <a:r>
              <a:rPr lang="es-ES" sz="2000" b="1" dirty="0" err="1" smtClean="0">
                <a:solidFill>
                  <a:srgbClr val="002060"/>
                </a:solidFill>
              </a:rPr>
              <a:t>UC</a:t>
            </a:r>
            <a:r>
              <a:rPr lang="es-ES" sz="2000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es-ES" sz="2000" dirty="0" smtClean="0">
                <a:solidFill>
                  <a:srgbClr val="002060"/>
                </a:solidFill>
              </a:rPr>
              <a:t>P. Fernández, S. Hidalgo, V. Greco, G. Pellegrini, D. </a:t>
            </a:r>
            <a:r>
              <a:rPr lang="es-ES" sz="2000" dirty="0" err="1" smtClean="0">
                <a:solidFill>
                  <a:srgbClr val="002060"/>
                </a:solidFill>
              </a:rPr>
              <a:t>Quirion</a:t>
            </a:r>
            <a:r>
              <a:rPr lang="es-ES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es-ES" sz="2000" b="1" dirty="0" smtClean="0">
                <a:solidFill>
                  <a:srgbClr val="002060"/>
                </a:solidFill>
              </a:rPr>
              <a:t>Centro Nacional de Microelectrónica at Barcelona (CSIC)</a:t>
            </a:r>
          </a:p>
          <a:p>
            <a:endParaRPr lang="es-ES" sz="2000" dirty="0">
              <a:solidFill>
                <a:srgbClr val="002060"/>
              </a:solidFill>
            </a:endParaRPr>
          </a:p>
          <a:p>
            <a:endParaRPr lang="es-ES_tradnl" sz="20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79" y="4293096"/>
            <a:ext cx="1010815" cy="133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704881"/>
            <a:ext cx="2088232" cy="6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44408" cy="129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9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Source: </a:t>
            </a:r>
            <a:r>
              <a:rPr lang="en-US" dirty="0" err="1" smtClean="0"/>
              <a:t>SNR</a:t>
            </a:r>
            <a:r>
              <a:rPr lang="en-US" dirty="0" smtClean="0"/>
              <a:t> 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124744"/>
                <a:ext cx="8727504" cy="50405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 smtClean="0"/>
                  <a:t>Defined as </a:t>
                </a:r>
                <a14:m>
                  <m:oMath xmlns:m="http://schemas.openxmlformats.org/officeDocument/2006/math">
                    <m:r>
                      <a:rPr lang="es-ES" sz="2000" b="0" i="1" smtClean="0">
                        <a:latin typeface="Cambria Math"/>
                        <a:ea typeface="Cambria Math"/>
                      </a:rPr>
                      <m:t>𝑆𝑁𝑅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≡(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1+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2)/</m:t>
                    </m:r>
                    <m:rad>
                      <m:radPr>
                        <m:degHide m:val="on"/>
                        <m:ctrlPr>
                          <a:rPr lang="es-E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s-ES" sz="2000" i="1">
                            <a:latin typeface="Cambria Math"/>
                            <a:ea typeface="Cambria Math"/>
                          </a:rPr>
                          <m:t>𝜎</m:t>
                        </m:r>
                        <m:r>
                          <a:rPr lang="es-ES" sz="2000" i="1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es-ES" sz="2000" i="1">
                            <a:latin typeface="Cambria Math"/>
                            <a:ea typeface="Cambria Math"/>
                            <a:sym typeface="Symbol"/>
                          </a:rPr>
                          <m:t>𝜎</m:t>
                        </m:r>
                        <m:r>
                          <a:rPr lang="es-ES" sz="2000" i="1">
                            <a:latin typeface="Cambria Math"/>
                            <a:ea typeface="Cambria Math"/>
                            <a:sym typeface="Symbol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000" dirty="0" smtClean="0"/>
                  <a:t>   (drives  the spatial resolution)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124744"/>
                <a:ext cx="8727504" cy="504056"/>
              </a:xfrm>
              <a:blipFill rotWithShape="1">
                <a:blip r:embed="rId2"/>
                <a:stretch>
                  <a:fillRect l="-769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7" name="6 Proceso"/>
          <p:cNvSpPr/>
          <p:nvPr/>
        </p:nvSpPr>
        <p:spPr>
          <a:xfrm>
            <a:off x="1237441" y="2470189"/>
            <a:ext cx="2376264" cy="144016"/>
          </a:xfrm>
          <a:prstGeom prst="flowChartProcess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Proceso"/>
          <p:cNvSpPr/>
          <p:nvPr/>
        </p:nvSpPr>
        <p:spPr>
          <a:xfrm>
            <a:off x="2795496" y="1864941"/>
            <a:ext cx="144016" cy="436733"/>
          </a:xfrm>
          <a:prstGeom prst="flowChartProcess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8 Proceso"/>
          <p:cNvSpPr/>
          <p:nvPr/>
        </p:nvSpPr>
        <p:spPr>
          <a:xfrm>
            <a:off x="1060391" y="2089166"/>
            <a:ext cx="2491176" cy="218366"/>
          </a:xfrm>
          <a:prstGeom prst="flowChartProcess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9 Proceso"/>
          <p:cNvSpPr/>
          <p:nvPr/>
        </p:nvSpPr>
        <p:spPr>
          <a:xfrm>
            <a:off x="2615364" y="2729036"/>
            <a:ext cx="513939" cy="109183"/>
          </a:xfrm>
          <a:prstGeom prst="flowChartProcess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>
                <a:shade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10 Proceso"/>
          <p:cNvSpPr/>
          <p:nvPr/>
        </p:nvSpPr>
        <p:spPr>
          <a:xfrm>
            <a:off x="1060390" y="2838219"/>
            <a:ext cx="2491177" cy="244646"/>
          </a:xfrm>
          <a:prstGeom prst="flowChartProcess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Proceso"/>
          <p:cNvSpPr/>
          <p:nvPr/>
        </p:nvSpPr>
        <p:spPr>
          <a:xfrm>
            <a:off x="611560" y="2008957"/>
            <a:ext cx="448831" cy="1204664"/>
          </a:xfrm>
          <a:prstGeom prst="flowChartProcess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12 Flecha izquierda y derecha"/>
          <p:cNvSpPr/>
          <p:nvPr/>
        </p:nvSpPr>
        <p:spPr>
          <a:xfrm>
            <a:off x="3746889" y="2441005"/>
            <a:ext cx="792088" cy="144016"/>
          </a:xfrm>
          <a:prstGeom prst="left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13 Proceso"/>
          <p:cNvSpPr/>
          <p:nvPr/>
        </p:nvSpPr>
        <p:spPr>
          <a:xfrm>
            <a:off x="2610534" y="2345004"/>
            <a:ext cx="513939" cy="65966"/>
          </a:xfrm>
          <a:prstGeom prst="flowChartProcess">
            <a:avLst/>
          </a:prstGeom>
          <a:solidFill>
            <a:sysClr val="windowText" lastClr="000000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5336589" y="1671434"/>
            <a:ext cx="3339867" cy="2117606"/>
            <a:chOff x="5376553" y="3069745"/>
            <a:chExt cx="3339867" cy="2117606"/>
          </a:xfrm>
        </p:grpSpPr>
        <p:grpSp>
          <p:nvGrpSpPr>
            <p:cNvPr id="16" name="15 Grupo"/>
            <p:cNvGrpSpPr/>
            <p:nvPr/>
          </p:nvGrpSpPr>
          <p:grpSpPr>
            <a:xfrm rot="16200000">
              <a:off x="5987684" y="2458614"/>
              <a:ext cx="2117606" cy="3339867"/>
              <a:chOff x="5937959" y="2950710"/>
              <a:chExt cx="2117606" cy="3339867"/>
            </a:xfrm>
          </p:grpSpPr>
          <p:grpSp>
            <p:nvGrpSpPr>
              <p:cNvPr id="20" name="Group 17"/>
              <p:cNvGrpSpPr>
                <a:grpSpLocks noChangeAspect="1"/>
              </p:cNvGrpSpPr>
              <p:nvPr/>
            </p:nvGrpSpPr>
            <p:grpSpPr bwMode="auto">
              <a:xfrm>
                <a:off x="5937959" y="2950710"/>
                <a:ext cx="2117606" cy="3339867"/>
                <a:chOff x="4746" y="732"/>
                <a:chExt cx="862" cy="1571"/>
              </a:xfrm>
            </p:grpSpPr>
            <p:sp>
              <p:nvSpPr>
                <p:cNvPr id="24" name="AutoShap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4746" y="732"/>
                  <a:ext cx="862" cy="157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25" name="AutoShap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4780" y="778"/>
                  <a:ext cx="792" cy="147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26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4900" y="917"/>
                  <a:ext cx="36" cy="12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27" name="AutoShap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4900" y="985"/>
                  <a:ext cx="35" cy="116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28" name="AutoShape 22"/>
                <p:cNvSpPr>
                  <a:spLocks noChangeAspect="1" noChangeArrowheads="1"/>
                </p:cNvSpPr>
                <p:nvPr/>
              </p:nvSpPr>
              <p:spPr bwMode="auto">
                <a:xfrm>
                  <a:off x="4900" y="2119"/>
                  <a:ext cx="36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29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5026" y="917"/>
                  <a:ext cx="35" cy="12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0" name="AutoShap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5026" y="985"/>
                  <a:ext cx="35" cy="116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1" name="AutoShap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5026" y="2119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2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5152" y="917"/>
                  <a:ext cx="34" cy="12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3" name="AutoShap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5151" y="985"/>
                  <a:ext cx="35" cy="116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4" name="AutoShap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5152" y="2119"/>
                  <a:ext cx="34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5" name="AutoShap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5277" y="917"/>
                  <a:ext cx="35" cy="12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6" name="AutoShape 30"/>
                <p:cNvSpPr>
                  <a:spLocks noChangeAspect="1" noChangeArrowheads="1"/>
                </p:cNvSpPr>
                <p:nvPr/>
              </p:nvSpPr>
              <p:spPr bwMode="auto">
                <a:xfrm>
                  <a:off x="5277" y="985"/>
                  <a:ext cx="35" cy="116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7" name="AutoShap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5277" y="2119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8" name="AutoShap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5403" y="917"/>
                  <a:ext cx="35" cy="12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39" name="AutoShap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5402" y="985"/>
                  <a:ext cx="35" cy="116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40" name="AutoShap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5403" y="2119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41" name="Group 35"/>
                <p:cNvGrpSpPr>
                  <a:grpSpLocks noChangeAspect="1"/>
                </p:cNvGrpSpPr>
                <p:nvPr/>
              </p:nvGrpSpPr>
              <p:grpSpPr bwMode="auto">
                <a:xfrm>
                  <a:off x="4900" y="778"/>
                  <a:ext cx="17" cy="138"/>
                  <a:chOff x="4900" y="778"/>
                  <a:chExt cx="17" cy="138"/>
                </a:xfrm>
              </p:grpSpPr>
              <p:sp>
                <p:nvSpPr>
                  <p:cNvPr id="84" name="Line 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900" y="820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5" name="Line 3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4900" y="832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6" name="Line 3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900" y="847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7" name="Line 3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4900" y="860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8" name="Line 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4900" y="804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9" name="Line 4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900" y="875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90" name="Line 4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917" y="889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91" name="Line 4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917" y="778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42" name="AutoShap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898" y="945"/>
                  <a:ext cx="36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43" name="Group 45"/>
                <p:cNvGrpSpPr>
                  <a:grpSpLocks noChangeAspect="1"/>
                </p:cNvGrpSpPr>
                <p:nvPr/>
              </p:nvGrpSpPr>
              <p:grpSpPr bwMode="auto">
                <a:xfrm>
                  <a:off x="5026" y="778"/>
                  <a:ext cx="16" cy="138"/>
                  <a:chOff x="5026" y="778"/>
                  <a:chExt cx="16" cy="138"/>
                </a:xfrm>
              </p:grpSpPr>
              <p:sp>
                <p:nvSpPr>
                  <p:cNvPr id="76" name="Line 4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026" y="820"/>
                    <a:ext cx="16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7" name="Line 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026" y="832"/>
                    <a:ext cx="16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8" name="Line 4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026" y="847"/>
                    <a:ext cx="16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9" name="Line 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026" y="860"/>
                    <a:ext cx="16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0" name="Line 5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026" y="804"/>
                    <a:ext cx="16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1" name="Line 5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026" y="875"/>
                    <a:ext cx="16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2" name="Line 5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042" y="889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83" name="Line 5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042" y="778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44" name="AutoShap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5025" y="945"/>
                  <a:ext cx="34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45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5152" y="778"/>
                  <a:ext cx="17" cy="138"/>
                  <a:chOff x="5152" y="778"/>
                  <a:chExt cx="17" cy="138"/>
                </a:xfrm>
              </p:grpSpPr>
              <p:sp>
                <p:nvSpPr>
                  <p:cNvPr id="68" name="Line 5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52" y="820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9" name="Line 5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152" y="832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0" name="Line 5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52" y="847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1" name="Line 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152" y="860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2" name="Line 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152" y="804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3" name="Line 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52" y="875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4" name="Line 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69" y="889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75" name="Line 6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169" y="778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46" name="AutoShap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5150" y="945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47" name="Group 65"/>
                <p:cNvGrpSpPr>
                  <a:grpSpLocks noChangeAspect="1"/>
                </p:cNvGrpSpPr>
                <p:nvPr/>
              </p:nvGrpSpPr>
              <p:grpSpPr bwMode="auto">
                <a:xfrm>
                  <a:off x="5277" y="778"/>
                  <a:ext cx="17" cy="138"/>
                  <a:chOff x="5277" y="778"/>
                  <a:chExt cx="17" cy="138"/>
                </a:xfrm>
              </p:grpSpPr>
              <p:sp>
                <p:nvSpPr>
                  <p:cNvPr id="60" name="Line 6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277" y="820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1" name="Line 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277" y="832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2" name="Line 6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277" y="847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3" name="Line 6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277" y="860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4" name="Line 7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277" y="804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5" name="Line 7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277" y="875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6" name="Line 7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294" y="889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67" name="Line 7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294" y="778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48" name="AutoShap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5276" y="945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49" name="Group 75"/>
                <p:cNvGrpSpPr>
                  <a:grpSpLocks noChangeAspect="1"/>
                </p:cNvGrpSpPr>
                <p:nvPr/>
              </p:nvGrpSpPr>
              <p:grpSpPr bwMode="auto">
                <a:xfrm>
                  <a:off x="5403" y="778"/>
                  <a:ext cx="17" cy="138"/>
                  <a:chOff x="5403" y="778"/>
                  <a:chExt cx="17" cy="138"/>
                </a:xfrm>
              </p:grpSpPr>
              <p:sp>
                <p:nvSpPr>
                  <p:cNvPr id="52" name="Line 7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403" y="820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3" name="Line 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403" y="832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4" name="Line 7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403" y="847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5" name="Line 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403" y="860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6" name="Line 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5403" y="804"/>
                    <a:ext cx="17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7" name="Line 8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403" y="875"/>
                    <a:ext cx="17" cy="13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8" name="Line 8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420" y="889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sp>
                <p:nvSpPr>
                  <p:cNvPr id="59" name="Line 8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420" y="778"/>
                    <a:ext cx="0" cy="2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50" name="AutoShap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5402" y="945"/>
                  <a:ext cx="35" cy="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51" name="Text Box 8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78" y="1795"/>
                  <a:ext cx="115" cy="1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</p:grpSp>
          <p:sp>
            <p:nvSpPr>
              <p:cNvPr id="21" name="20 CuadroTexto"/>
              <p:cNvSpPr txBox="1"/>
              <p:nvPr/>
            </p:nvSpPr>
            <p:spPr>
              <a:xfrm>
                <a:off x="6831398" y="448570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</a:rPr>
                  <a:t>x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2" name="21 CuadroTexto"/>
              <p:cNvSpPr txBox="1"/>
              <p:nvPr/>
            </p:nvSpPr>
            <p:spPr>
              <a:xfrm>
                <a:off x="6831968" y="4147543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</a:rPr>
                  <a:t>x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" name="22 CuadroTexto"/>
              <p:cNvSpPr txBox="1"/>
              <p:nvPr/>
            </p:nvSpPr>
            <p:spPr>
              <a:xfrm>
                <a:off x="6831968" y="480195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_tradnl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</a:rPr>
                  <a:t>x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7" name="16 Elipse"/>
            <p:cNvSpPr/>
            <p:nvPr/>
          </p:nvSpPr>
          <p:spPr>
            <a:xfrm>
              <a:off x="6399805" y="4059375"/>
              <a:ext cx="201187" cy="185019"/>
            </a:xfrm>
            <a:prstGeom prst="ellipse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17 Flecha izquierda y derecha"/>
            <p:cNvSpPr/>
            <p:nvPr/>
          </p:nvSpPr>
          <p:spPr>
            <a:xfrm>
              <a:off x="5973946" y="3930116"/>
              <a:ext cx="1075285" cy="72008"/>
            </a:xfrm>
            <a:prstGeom prst="left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6174216" y="3671987"/>
              <a:ext cx="7572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 mm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2" name="91 CuadroTexto"/>
          <p:cNvSpPr txBox="1"/>
          <p:nvPr/>
        </p:nvSpPr>
        <p:spPr>
          <a:xfrm>
            <a:off x="3282358" y="3358001"/>
            <a:ext cx="131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prstClr val="black"/>
                </a:solidFill>
                <a:latin typeface="Calibri"/>
              </a:rPr>
              <a:t>Trigger</a:t>
            </a:r>
            <a:r>
              <a:rPr lang="es-ES_tradnl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_tradnl" dirty="0" err="1" smtClean="0">
                <a:solidFill>
                  <a:prstClr val="black"/>
                </a:solidFill>
                <a:latin typeface="Calibri"/>
              </a:rPr>
              <a:t>PMT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92 CuadroTexto"/>
          <p:cNvSpPr txBox="1"/>
          <p:nvPr/>
        </p:nvSpPr>
        <p:spPr>
          <a:xfrm>
            <a:off x="1042017" y="2783166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Support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94" name="93 CuadroTexto"/>
          <p:cNvSpPr txBox="1"/>
          <p:nvPr/>
        </p:nvSpPr>
        <p:spPr>
          <a:xfrm>
            <a:off x="2051720" y="1599426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C00000"/>
                </a:solidFill>
                <a:latin typeface="Calibri"/>
              </a:rPr>
              <a:t>Sr90</a:t>
            </a:r>
            <a:endParaRPr lang="en-US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95" name="94 CuadroTexto"/>
          <p:cNvSpPr txBox="1"/>
          <p:nvPr/>
        </p:nvSpPr>
        <p:spPr>
          <a:xfrm>
            <a:off x="1697409" y="253596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Sensor</a:t>
            </a:r>
            <a:endParaRPr lang="en-US" dirty="0">
              <a:solidFill>
                <a:srgbClr val="F79646">
                  <a:lumMod val="50000"/>
                </a:srgbClr>
              </a:solidFill>
              <a:latin typeface="Calibri"/>
            </a:endParaRPr>
          </a:p>
        </p:txBody>
      </p:sp>
      <p:cxnSp>
        <p:nvCxnSpPr>
          <p:cNvPr id="96" name="95 Conector recto de flecha"/>
          <p:cNvCxnSpPr>
            <a:stCxn id="14" idx="0"/>
          </p:cNvCxnSpPr>
          <p:nvPr/>
        </p:nvCxnSpPr>
        <p:spPr>
          <a:xfrm flipV="1">
            <a:off x="2867504" y="1850792"/>
            <a:ext cx="1165966" cy="49421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98" name="97 CuadroTexto"/>
          <p:cNvSpPr txBox="1"/>
          <p:nvPr/>
        </p:nvSpPr>
        <p:spPr>
          <a:xfrm>
            <a:off x="3981785" y="1599426"/>
            <a:ext cx="115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prstClr val="black"/>
                </a:solidFill>
                <a:latin typeface="Calibri"/>
              </a:rPr>
              <a:t>Collimator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9" name="98 Conector recto de flecha"/>
          <p:cNvCxnSpPr>
            <a:stCxn id="10" idx="2"/>
            <a:endCxn id="92" idx="1"/>
          </p:cNvCxnSpPr>
          <p:nvPr/>
        </p:nvCxnSpPr>
        <p:spPr>
          <a:xfrm>
            <a:off x="2872334" y="2838219"/>
            <a:ext cx="410024" cy="70444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pic>
        <p:nvPicPr>
          <p:cNvPr id="10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8" y="4005064"/>
            <a:ext cx="3435047" cy="216024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45" y="4044474"/>
            <a:ext cx="3836827" cy="212083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4" name="103 Conector recto"/>
          <p:cNvCxnSpPr/>
          <p:nvPr/>
        </p:nvCxnSpPr>
        <p:spPr bwMode="auto">
          <a:xfrm>
            <a:off x="5459684" y="4557760"/>
            <a:ext cx="3089796" cy="0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dash"/>
            <a:round/>
            <a:headEnd type="none" w="med" len="med"/>
            <a:tailEnd type="none"/>
          </a:ln>
          <a:effectLst/>
        </p:spPr>
      </p:cxnSp>
      <p:sp>
        <p:nvSpPr>
          <p:cNvPr id="110" name="109 CuadroTexto"/>
          <p:cNvSpPr txBox="1"/>
          <p:nvPr/>
        </p:nvSpPr>
        <p:spPr>
          <a:xfrm>
            <a:off x="5508104" y="4149080"/>
            <a:ext cx="306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SNR</a:t>
            </a:r>
            <a:r>
              <a:rPr lang="en-US" dirty="0" smtClean="0">
                <a:solidFill>
                  <a:srgbClr val="0070C0"/>
                </a:solidFill>
              </a:rPr>
              <a:t> for non-resistive sensor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12" name="111 Conector recto de flecha"/>
          <p:cNvCxnSpPr/>
          <p:nvPr/>
        </p:nvCxnSpPr>
        <p:spPr bwMode="auto">
          <a:xfrm flipV="1">
            <a:off x="2615364" y="5104889"/>
            <a:ext cx="4393903" cy="412343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115 Conector recto de flecha"/>
          <p:cNvCxnSpPr/>
          <p:nvPr/>
        </p:nvCxnSpPr>
        <p:spPr bwMode="auto">
          <a:xfrm>
            <a:off x="7004582" y="4557760"/>
            <a:ext cx="0" cy="527424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8" name="117 CuadroTexto"/>
          <p:cNvSpPr txBox="1"/>
          <p:nvPr/>
        </p:nvSpPr>
        <p:spPr>
          <a:xfrm>
            <a:off x="7057541" y="4653136"/>
            <a:ext cx="970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20% drop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17" name="1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7416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236024" cy="1079500"/>
          </a:xfrm>
        </p:spPr>
        <p:txBody>
          <a:bodyPr/>
          <a:lstStyle/>
          <a:p>
            <a:r>
              <a:rPr lang="en-US" sz="3200" dirty="0" smtClean="0"/>
              <a:t>Charge-division sensor:  Intermediate summary </a:t>
            </a: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8458200" cy="4800600"/>
          </a:xfrm>
        </p:spPr>
        <p:txBody>
          <a:bodyPr/>
          <a:lstStyle/>
          <a:p>
            <a:r>
              <a:rPr lang="en-US" dirty="0" smtClean="0"/>
              <a:t>The charge-division concept on microstrips has been confirmed experimentally,  two limitations:</a:t>
            </a:r>
          </a:p>
          <a:p>
            <a:pPr lvl="1"/>
            <a:r>
              <a:rPr lang="en-US" dirty="0" smtClean="0"/>
              <a:t>Both ends readout difficult to integrate in long ladder (need to combine the information from both ends)</a:t>
            </a:r>
          </a:p>
          <a:p>
            <a:pPr lvl="1"/>
            <a:r>
              <a:rPr lang="en-US" dirty="0" smtClean="0"/>
              <a:t>Signal attenuation due to the strip resistance (current prototypes 20% signal loss for 2cm  length sensor).</a:t>
            </a:r>
          </a:p>
          <a:p>
            <a:r>
              <a:rPr lang="en-US" dirty="0" smtClean="0"/>
              <a:t>Proposed solutions:</a:t>
            </a:r>
          </a:p>
          <a:p>
            <a:pPr lvl="1"/>
            <a:r>
              <a:rPr lang="en-US" dirty="0" smtClean="0"/>
              <a:t>Integrated signal lines in the sensor to route the signals to the same end. </a:t>
            </a:r>
          </a:p>
          <a:p>
            <a:pPr lvl="1"/>
            <a:r>
              <a:rPr lang="en-US" dirty="0" smtClean="0"/>
              <a:t>Reduce the strip resistivity (limited by the amp. charge resolution) and/or integrate charge amplification mechanism in the sensor.</a:t>
            </a:r>
          </a:p>
          <a:p>
            <a:pPr lvl="1"/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11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031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947992" cy="1079500"/>
          </a:xfrm>
        </p:spPr>
        <p:txBody>
          <a:bodyPr/>
          <a:lstStyle/>
          <a:p>
            <a:r>
              <a:rPr lang="en-US" sz="3200" dirty="0" smtClean="0"/>
              <a:t>Resistive strips with internal signal routing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20" y="1052736"/>
            <a:ext cx="7014492" cy="487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6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sp>
        <p:nvSpPr>
          <p:cNvPr id="66" name="6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8114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308032" cy="1079500"/>
          </a:xfrm>
        </p:spPr>
        <p:txBody>
          <a:bodyPr/>
          <a:lstStyle/>
          <a:p>
            <a:r>
              <a:rPr lang="en-US" sz="3200" dirty="0"/>
              <a:t>Resistive strips with internal signal </a:t>
            </a:r>
            <a:r>
              <a:rPr lang="en-US" sz="3200" dirty="0" smtClean="0"/>
              <a:t>routing (2)</a:t>
            </a: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08720"/>
            <a:ext cx="8458200" cy="4800600"/>
          </a:xfrm>
        </p:spPr>
        <p:txBody>
          <a:bodyPr/>
          <a:lstStyle/>
          <a:p>
            <a:r>
              <a:rPr lang="en-US" sz="3200" dirty="0"/>
              <a:t>Induced signal on metallic </a:t>
            </a:r>
            <a:r>
              <a:rPr lang="en-US" sz="3200" dirty="0" err="1"/>
              <a:t>vias</a:t>
            </a:r>
            <a:r>
              <a:rPr lang="en-US" sz="3200" dirty="0"/>
              <a:t> superposed to “direct signal” propagated through </a:t>
            </a:r>
            <a:r>
              <a:rPr lang="en-US" sz="3200" dirty="0" err="1"/>
              <a:t>polysilicon</a:t>
            </a:r>
            <a:r>
              <a:rPr lang="en-US" sz="3200" dirty="0"/>
              <a:t> electrode.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5" y="2708920"/>
            <a:ext cx="3273425" cy="247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2201"/>
            <a:ext cx="4651300" cy="262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 de flecha"/>
          <p:cNvCxnSpPr/>
          <p:nvPr/>
        </p:nvCxnSpPr>
        <p:spPr bwMode="auto">
          <a:xfrm flipH="1">
            <a:off x="3635896" y="4509120"/>
            <a:ext cx="1224136" cy="792088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8 CuadroTexto"/>
          <p:cNvSpPr txBox="1"/>
          <p:nvPr/>
        </p:nvSpPr>
        <p:spPr>
          <a:xfrm>
            <a:off x="1259632" y="5373216"/>
            <a:ext cx="502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Fractional position shows a clear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00" y="4003171"/>
            <a:ext cx="2071687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23" descr="detector_poly_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20264"/>
            <a:ext cx="1371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Isolation structures for cross-talk suppression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0232" y="6398220"/>
            <a:ext cx="54102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grpSp>
        <p:nvGrpSpPr>
          <p:cNvPr id="50" name="49 Grupo"/>
          <p:cNvGrpSpPr/>
          <p:nvPr/>
        </p:nvGrpSpPr>
        <p:grpSpPr>
          <a:xfrm>
            <a:off x="35496" y="4005064"/>
            <a:ext cx="4499057" cy="1977312"/>
            <a:chOff x="4427984" y="1552880"/>
            <a:chExt cx="4499057" cy="1977312"/>
          </a:xfrm>
        </p:grpSpPr>
        <p:grpSp>
          <p:nvGrpSpPr>
            <p:cNvPr id="22" name="21 Grupo"/>
            <p:cNvGrpSpPr/>
            <p:nvPr/>
          </p:nvGrpSpPr>
          <p:grpSpPr>
            <a:xfrm>
              <a:off x="4533088" y="1628800"/>
              <a:ext cx="4320480" cy="1800200"/>
              <a:chOff x="323528" y="2420888"/>
              <a:chExt cx="7272808" cy="1584176"/>
            </a:xfrm>
          </p:grpSpPr>
          <p:sp>
            <p:nvSpPr>
              <p:cNvPr id="6" name="5 Rectángulo"/>
              <p:cNvSpPr/>
              <p:nvPr/>
            </p:nvSpPr>
            <p:spPr bwMode="auto">
              <a:xfrm>
                <a:off x="323528" y="2708920"/>
                <a:ext cx="7272808" cy="1296144"/>
              </a:xfrm>
              <a:prstGeom prst="rect">
                <a:avLst/>
              </a:prstGeom>
              <a:solidFill>
                <a:srgbClr val="00B0F0">
                  <a:alpha val="34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6 Rectángulo"/>
              <p:cNvSpPr/>
              <p:nvPr/>
            </p:nvSpPr>
            <p:spPr bwMode="auto">
              <a:xfrm>
                <a:off x="323528" y="3875464"/>
                <a:ext cx="7272808" cy="129600"/>
              </a:xfrm>
              <a:prstGeom prst="rect">
                <a:avLst/>
              </a:prstGeom>
              <a:solidFill>
                <a:srgbClr val="00B0F0">
                  <a:alpha val="76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7 Rectángulo"/>
              <p:cNvSpPr/>
              <p:nvPr/>
            </p:nvSpPr>
            <p:spPr bwMode="auto">
              <a:xfrm>
                <a:off x="323528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8 Rectángulo"/>
              <p:cNvSpPr/>
              <p:nvPr/>
            </p:nvSpPr>
            <p:spPr bwMode="auto">
              <a:xfrm>
                <a:off x="3275856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9 Rectángulo"/>
              <p:cNvSpPr/>
              <p:nvPr/>
            </p:nvSpPr>
            <p:spPr bwMode="auto">
              <a:xfrm>
                <a:off x="6156176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10 Rectángulo"/>
              <p:cNvSpPr/>
              <p:nvPr/>
            </p:nvSpPr>
            <p:spPr bwMode="auto">
              <a:xfrm>
                <a:off x="323528" y="2420920"/>
                <a:ext cx="7272808" cy="288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11 Rectángulo"/>
              <p:cNvSpPr/>
              <p:nvPr/>
            </p:nvSpPr>
            <p:spPr bwMode="auto">
              <a:xfrm>
                <a:off x="323528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 bwMode="auto">
              <a:xfrm>
                <a:off x="1964805" y="2420888"/>
                <a:ext cx="516842" cy="14913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17 Rectángulo"/>
              <p:cNvSpPr/>
              <p:nvPr/>
            </p:nvSpPr>
            <p:spPr bwMode="auto">
              <a:xfrm>
                <a:off x="2028940" y="2708920"/>
                <a:ext cx="436939" cy="144016"/>
              </a:xfrm>
              <a:prstGeom prst="rect">
                <a:avLst/>
              </a:prstGeom>
              <a:solidFill>
                <a:srgbClr val="00B0F0">
                  <a:alpha val="76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19 Rectángulo"/>
              <p:cNvSpPr/>
              <p:nvPr/>
            </p:nvSpPr>
            <p:spPr bwMode="auto">
              <a:xfrm>
                <a:off x="3275856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20 Rectángulo"/>
              <p:cNvSpPr/>
              <p:nvPr/>
            </p:nvSpPr>
            <p:spPr bwMode="auto">
              <a:xfrm>
                <a:off x="6156176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22 CuadroTexto"/>
            <p:cNvSpPr txBox="1"/>
            <p:nvPr/>
          </p:nvSpPr>
          <p:spPr>
            <a:xfrm>
              <a:off x="8458908" y="250788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p-</a:t>
              </a:r>
              <a:endParaRPr lang="en-US" dirty="0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8277504" y="3160860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p++</a:t>
              </a:r>
              <a:endParaRPr lang="en-US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8012306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4533088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6284114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5508186" y="1552880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Al</a:t>
              </a:r>
              <a:endParaRPr lang="en-US" sz="1400" dirty="0"/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508104" y="184091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</a:t>
              </a:r>
              <a:endParaRPr lang="en-US" sz="1600" dirty="0"/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7884368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6188660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4427984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331764" y="184482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</a:t>
              </a:r>
              <a:endParaRPr lang="en-US" sz="1600" dirty="0"/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179512" y="1628800"/>
            <a:ext cx="4320480" cy="1800200"/>
            <a:chOff x="323528" y="2420888"/>
            <a:chExt cx="7272808" cy="1584176"/>
          </a:xfrm>
        </p:grpSpPr>
        <p:sp>
          <p:nvSpPr>
            <p:cNvPr id="37" name="36 Rectángulo"/>
            <p:cNvSpPr/>
            <p:nvPr/>
          </p:nvSpPr>
          <p:spPr bwMode="auto">
            <a:xfrm>
              <a:off x="323528" y="2708920"/>
              <a:ext cx="7272808" cy="1296144"/>
            </a:xfrm>
            <a:prstGeom prst="rect">
              <a:avLst/>
            </a:prstGeom>
            <a:solidFill>
              <a:srgbClr val="C00000">
                <a:alpha val="34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37 Rectángulo"/>
            <p:cNvSpPr/>
            <p:nvPr/>
          </p:nvSpPr>
          <p:spPr bwMode="auto">
            <a:xfrm>
              <a:off x="323528" y="3875464"/>
              <a:ext cx="7272808" cy="129600"/>
            </a:xfrm>
            <a:prstGeom prst="rect">
              <a:avLst/>
            </a:prstGeom>
            <a:solidFill>
              <a:srgbClr val="C00000">
                <a:alpha val="76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38 Rectángulo"/>
            <p:cNvSpPr/>
            <p:nvPr/>
          </p:nvSpPr>
          <p:spPr bwMode="auto">
            <a:xfrm>
              <a:off x="323528" y="2708920"/>
              <a:ext cx="864096" cy="144016"/>
            </a:xfrm>
            <a:prstGeom prst="rect">
              <a:avLst/>
            </a:prstGeom>
            <a:solidFill>
              <a:srgbClr val="0070C0">
                <a:alpha val="48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39 Rectángulo"/>
            <p:cNvSpPr/>
            <p:nvPr/>
          </p:nvSpPr>
          <p:spPr bwMode="auto">
            <a:xfrm>
              <a:off x="3275856" y="2708920"/>
              <a:ext cx="864096" cy="144016"/>
            </a:xfrm>
            <a:prstGeom prst="rect">
              <a:avLst/>
            </a:prstGeom>
            <a:solidFill>
              <a:srgbClr val="0070C0">
                <a:alpha val="48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40 Rectángulo"/>
            <p:cNvSpPr/>
            <p:nvPr/>
          </p:nvSpPr>
          <p:spPr bwMode="auto">
            <a:xfrm>
              <a:off x="6156176" y="2708920"/>
              <a:ext cx="864096" cy="144016"/>
            </a:xfrm>
            <a:prstGeom prst="rect">
              <a:avLst/>
            </a:prstGeom>
            <a:solidFill>
              <a:srgbClr val="0070C0">
                <a:alpha val="48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41 Rectángulo"/>
            <p:cNvSpPr/>
            <p:nvPr/>
          </p:nvSpPr>
          <p:spPr bwMode="auto">
            <a:xfrm>
              <a:off x="323528" y="2420920"/>
              <a:ext cx="7272808" cy="288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42 Rectángulo"/>
            <p:cNvSpPr/>
            <p:nvPr/>
          </p:nvSpPr>
          <p:spPr bwMode="auto">
            <a:xfrm>
              <a:off x="323528" y="2420888"/>
              <a:ext cx="864096" cy="144016"/>
            </a:xfrm>
            <a:prstGeom prst="rect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4" name="43 Rectángulo"/>
            <p:cNvSpPr/>
            <p:nvPr/>
          </p:nvSpPr>
          <p:spPr bwMode="auto">
            <a:xfrm>
              <a:off x="1763688" y="2420888"/>
              <a:ext cx="864096" cy="1440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44 Rectángulo"/>
            <p:cNvSpPr/>
            <p:nvPr/>
          </p:nvSpPr>
          <p:spPr bwMode="auto">
            <a:xfrm>
              <a:off x="4788024" y="2420888"/>
              <a:ext cx="864096" cy="1440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8" name="47 Rectángulo"/>
            <p:cNvSpPr/>
            <p:nvPr/>
          </p:nvSpPr>
          <p:spPr bwMode="auto">
            <a:xfrm>
              <a:off x="3275856" y="2420888"/>
              <a:ext cx="864096" cy="144016"/>
            </a:xfrm>
            <a:prstGeom prst="rect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48 Rectángulo"/>
            <p:cNvSpPr/>
            <p:nvPr/>
          </p:nvSpPr>
          <p:spPr bwMode="auto">
            <a:xfrm>
              <a:off x="6156176" y="2420888"/>
              <a:ext cx="864096" cy="144016"/>
            </a:xfrm>
            <a:prstGeom prst="rect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51" name="50 CuadroTexto"/>
          <p:cNvSpPr txBox="1"/>
          <p:nvPr/>
        </p:nvSpPr>
        <p:spPr>
          <a:xfrm>
            <a:off x="1979712" y="1844824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p+</a:t>
            </a:r>
            <a:endParaRPr lang="en-US" sz="16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3669026" y="186428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p+</a:t>
            </a:r>
            <a:endParaRPr lang="en-US" sz="16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179512" y="1844824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p+</a:t>
            </a:r>
            <a:endParaRPr lang="en-US" sz="16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45224" y="1546775"/>
            <a:ext cx="7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Poly-Si</a:t>
            </a:r>
            <a:endParaRPr lang="en-US" sz="14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1844812" y="1556792"/>
            <a:ext cx="7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Poly-Si</a:t>
            </a:r>
            <a:endParaRPr lang="en-US" sz="1400" dirty="0"/>
          </a:p>
        </p:txBody>
      </p:sp>
      <p:sp>
        <p:nvSpPr>
          <p:cNvPr id="56" name="55 CuadroTexto"/>
          <p:cNvSpPr txBox="1"/>
          <p:nvPr/>
        </p:nvSpPr>
        <p:spPr>
          <a:xfrm>
            <a:off x="3514636" y="1546775"/>
            <a:ext cx="7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Poly-Si</a:t>
            </a:r>
            <a:endParaRPr lang="en-US" sz="1400" dirty="0"/>
          </a:p>
        </p:txBody>
      </p:sp>
      <p:sp>
        <p:nvSpPr>
          <p:cNvPr id="57" name="56 CuadroTexto"/>
          <p:cNvSpPr txBox="1"/>
          <p:nvPr/>
        </p:nvSpPr>
        <p:spPr>
          <a:xfrm>
            <a:off x="1115616" y="1556792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sp>
        <p:nvSpPr>
          <p:cNvPr id="58" name="57 CuadroTexto"/>
          <p:cNvSpPr txBox="1"/>
          <p:nvPr/>
        </p:nvSpPr>
        <p:spPr>
          <a:xfrm>
            <a:off x="2942110" y="1556792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sp>
        <p:nvSpPr>
          <p:cNvPr id="59" name="58 CuadroTexto"/>
          <p:cNvSpPr txBox="1"/>
          <p:nvPr/>
        </p:nvSpPr>
        <p:spPr>
          <a:xfrm>
            <a:off x="4103730" y="249289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n-</a:t>
            </a:r>
            <a:endParaRPr lang="en-US" dirty="0"/>
          </a:p>
        </p:txBody>
      </p:sp>
      <p:sp>
        <p:nvSpPr>
          <p:cNvPr id="60" name="59 CuadroTexto"/>
          <p:cNvSpPr txBox="1"/>
          <p:nvPr/>
        </p:nvSpPr>
        <p:spPr>
          <a:xfrm>
            <a:off x="3914200" y="315113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++</a:t>
            </a:r>
            <a:endParaRPr lang="en-US" dirty="0"/>
          </a:p>
        </p:txBody>
      </p:sp>
      <p:cxnSp>
        <p:nvCxnSpPr>
          <p:cNvPr id="122" name="121 Conector recto"/>
          <p:cNvCxnSpPr/>
          <p:nvPr/>
        </p:nvCxnSpPr>
        <p:spPr bwMode="auto">
          <a:xfrm>
            <a:off x="5652120" y="4365104"/>
            <a:ext cx="1872208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23" name="122 Flecha arriba"/>
          <p:cNvSpPr/>
          <p:nvPr/>
        </p:nvSpPr>
        <p:spPr bwMode="auto">
          <a:xfrm rot="16200000">
            <a:off x="4890896" y="1977400"/>
            <a:ext cx="484632" cy="978408"/>
          </a:xfrm>
          <a:prstGeom prst="upArrow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4" name="123 CuadroTexto"/>
          <p:cNvSpPr txBox="1"/>
          <p:nvPr/>
        </p:nvSpPr>
        <p:spPr>
          <a:xfrm>
            <a:off x="5868144" y="3553271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sp>
        <p:nvSpPr>
          <p:cNvPr id="125" name="124 CuadroTexto"/>
          <p:cNvSpPr txBox="1"/>
          <p:nvPr/>
        </p:nvSpPr>
        <p:spPr>
          <a:xfrm>
            <a:off x="6902550" y="3533815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sp>
        <p:nvSpPr>
          <p:cNvPr id="126" name="125 CuadroTexto"/>
          <p:cNvSpPr txBox="1"/>
          <p:nvPr/>
        </p:nvSpPr>
        <p:spPr>
          <a:xfrm>
            <a:off x="6227572" y="3524087"/>
            <a:ext cx="7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Poly-Si</a:t>
            </a:r>
            <a:endParaRPr lang="en-US" sz="1400" dirty="0"/>
          </a:p>
        </p:txBody>
      </p:sp>
      <p:sp>
        <p:nvSpPr>
          <p:cNvPr id="133" name="132 CuadroTexto"/>
          <p:cNvSpPr txBox="1"/>
          <p:nvPr/>
        </p:nvSpPr>
        <p:spPr>
          <a:xfrm>
            <a:off x="7740352" y="213285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OLD DESIGN</a:t>
            </a:r>
            <a:endParaRPr lang="en-US" dirty="0"/>
          </a:p>
        </p:txBody>
      </p:sp>
      <p:sp>
        <p:nvSpPr>
          <p:cNvPr id="134" name="133 Rectángulo"/>
          <p:cNvSpPr/>
          <p:nvPr/>
        </p:nvSpPr>
        <p:spPr bwMode="auto">
          <a:xfrm>
            <a:off x="2554686" y="4080801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5" name="134 Rectángulo"/>
          <p:cNvSpPr/>
          <p:nvPr/>
        </p:nvSpPr>
        <p:spPr bwMode="auto">
          <a:xfrm>
            <a:off x="3400416" y="4086800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7" name="136 CuadroTexto"/>
          <p:cNvSpPr txBox="1"/>
          <p:nvPr/>
        </p:nvSpPr>
        <p:spPr>
          <a:xfrm>
            <a:off x="7892752" y="4050938"/>
            <a:ext cx="1080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DESIGN</a:t>
            </a:r>
          </a:p>
          <a:p>
            <a:pPr algn="ctr"/>
            <a:r>
              <a:rPr lang="en-US" dirty="0" smtClean="0"/>
              <a:t>Common P-stop and field plates</a:t>
            </a:r>
            <a:endParaRPr lang="en-US" dirty="0"/>
          </a:p>
        </p:txBody>
      </p:sp>
      <p:sp>
        <p:nvSpPr>
          <p:cNvPr id="139" name="138 Flecha arriba"/>
          <p:cNvSpPr/>
          <p:nvPr/>
        </p:nvSpPr>
        <p:spPr bwMode="auto">
          <a:xfrm rot="16200000">
            <a:off x="4818888" y="4425672"/>
            <a:ext cx="484632" cy="978408"/>
          </a:xfrm>
          <a:prstGeom prst="upArrow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40" name="139 Conector recto"/>
          <p:cNvCxnSpPr/>
          <p:nvPr/>
        </p:nvCxnSpPr>
        <p:spPr bwMode="auto">
          <a:xfrm>
            <a:off x="5868144" y="2420888"/>
            <a:ext cx="1368152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48" name="147 Rectángulo"/>
          <p:cNvSpPr/>
          <p:nvPr/>
        </p:nvSpPr>
        <p:spPr bwMode="auto">
          <a:xfrm>
            <a:off x="2962424" y="4417473"/>
            <a:ext cx="259568" cy="163655"/>
          </a:xfrm>
          <a:prstGeom prst="rect">
            <a:avLst/>
          </a:prstGeom>
          <a:solidFill>
            <a:srgbClr val="00B0F0">
              <a:alpha val="76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3" name="142 Rectángulo"/>
          <p:cNvSpPr/>
          <p:nvPr/>
        </p:nvSpPr>
        <p:spPr bwMode="auto">
          <a:xfrm>
            <a:off x="1609944" y="4080801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4" name="143 Rectángulo"/>
          <p:cNvSpPr/>
          <p:nvPr/>
        </p:nvSpPr>
        <p:spPr bwMode="auto">
          <a:xfrm>
            <a:off x="773942" y="4077072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50" name="149 Rectángulo"/>
          <p:cNvSpPr/>
          <p:nvPr/>
        </p:nvSpPr>
        <p:spPr bwMode="auto">
          <a:xfrm>
            <a:off x="2915816" y="4077072"/>
            <a:ext cx="307035" cy="16947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6" name="145 CuadroTexto"/>
          <p:cNvSpPr txBox="1"/>
          <p:nvPr/>
        </p:nvSpPr>
        <p:spPr>
          <a:xfrm>
            <a:off x="2915816" y="4005064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419872" y="6021288"/>
            <a:ext cx="559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Spin-off  of FOSTER sensors proposed by KIT at 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4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340768"/>
            <a:ext cx="2592288" cy="357008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 suppression (common stop)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39552"/>
            <a:ext cx="8943528" cy="689248"/>
          </a:xfrm>
        </p:spPr>
        <p:txBody>
          <a:bodyPr/>
          <a:lstStyle/>
          <a:p>
            <a:r>
              <a:rPr lang="en-US" sz="2400" dirty="0" smtClean="0"/>
              <a:t>Time Resolved Readout  </a:t>
            </a:r>
            <a:r>
              <a:rPr lang="en-US" sz="2400" dirty="0" err="1" smtClean="0"/>
              <a:t>IR</a:t>
            </a:r>
            <a:r>
              <a:rPr lang="en-US" sz="2400" dirty="0" smtClean="0"/>
              <a:t>-laser induced (e-</a:t>
            </a:r>
            <a:r>
              <a:rPr lang="en-US" sz="2400" dirty="0" err="1" smtClean="0"/>
              <a:t>TCT</a:t>
            </a:r>
            <a:r>
              <a:rPr lang="en-US" sz="2400" dirty="0"/>
              <a:t> </a:t>
            </a:r>
            <a:r>
              <a:rPr lang="en-US" sz="2400" dirty="0" smtClean="0"/>
              <a:t>like measurement)</a:t>
            </a:r>
            <a:endParaRPr lang="en-U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grpSp>
        <p:nvGrpSpPr>
          <p:cNvPr id="6" name="5 Grupo"/>
          <p:cNvGrpSpPr/>
          <p:nvPr/>
        </p:nvGrpSpPr>
        <p:grpSpPr>
          <a:xfrm>
            <a:off x="360007" y="1536040"/>
            <a:ext cx="5400600" cy="4989304"/>
            <a:chOff x="781190" y="3800472"/>
            <a:chExt cx="8262850" cy="3226757"/>
          </a:xfrm>
        </p:grpSpPr>
        <p:grpSp>
          <p:nvGrpSpPr>
            <p:cNvPr id="7" name="6 Grupo"/>
            <p:cNvGrpSpPr/>
            <p:nvPr/>
          </p:nvGrpSpPr>
          <p:grpSpPr>
            <a:xfrm>
              <a:off x="781190" y="3800472"/>
              <a:ext cx="8262850" cy="3226757"/>
              <a:chOff x="781190" y="3800472"/>
              <a:chExt cx="8262850" cy="3226757"/>
            </a:xfrm>
          </p:grpSpPr>
          <p:pic>
            <p:nvPicPr>
              <p:cNvPr id="9" name="8 Imagen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494" t="10176" b="8506"/>
              <a:stretch/>
            </p:blipFill>
            <p:spPr>
              <a:xfrm>
                <a:off x="781190" y="3800472"/>
                <a:ext cx="8262850" cy="2753686"/>
              </a:xfrm>
              <a:prstGeom prst="rect">
                <a:avLst/>
              </a:prstGeom>
            </p:spPr>
          </p:pic>
          <p:sp>
            <p:nvSpPr>
              <p:cNvPr id="10" name="TextBox 11"/>
              <p:cNvSpPr txBox="1"/>
              <p:nvPr/>
            </p:nvSpPr>
            <p:spPr>
              <a:xfrm>
                <a:off x="2235375" y="6604567"/>
                <a:ext cx="6384929" cy="42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 No </a:t>
                </a:r>
                <a:r>
                  <a:rPr lang="es-ES" sz="1500" dirty="0" err="1" smtClean="0"/>
                  <a:t>grid</a:t>
                </a:r>
                <a:r>
                  <a:rPr lang="es-ES" sz="1500" dirty="0" smtClean="0"/>
                  <a:t> Al.  </a:t>
                </a:r>
                <a:r>
                  <a:rPr lang="es-ES" sz="1500" dirty="0" err="1" smtClean="0"/>
                  <a:t>Implant</a:t>
                </a:r>
                <a:r>
                  <a:rPr lang="es-ES" sz="1500" dirty="0" smtClean="0"/>
                  <a:t> – Al </a:t>
                </a:r>
                <a:r>
                  <a:rPr lang="es-ES" sz="1500" dirty="0" err="1" smtClean="0"/>
                  <a:t>routing</a:t>
                </a:r>
                <a:r>
                  <a:rPr lang="es-ES" sz="1500" dirty="0" smtClean="0"/>
                  <a:t> – </a:t>
                </a:r>
                <a:r>
                  <a:rPr lang="es-ES" sz="1500" dirty="0" err="1" smtClean="0"/>
                  <a:t>Implant</a:t>
                </a:r>
                <a:endParaRPr lang="es-ES" sz="1500" dirty="0"/>
              </a:p>
            </p:txBody>
          </p:sp>
        </p:grpSp>
        <p:sp>
          <p:nvSpPr>
            <p:cNvPr id="8" name="7 CuadroTexto"/>
            <p:cNvSpPr txBox="1"/>
            <p:nvPr/>
          </p:nvSpPr>
          <p:spPr>
            <a:xfrm>
              <a:off x="2195736" y="5445224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S8</a:t>
              </a:r>
              <a:endParaRPr lang="es-ES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14 Triángulo isósceles"/>
          <p:cNvSpPr/>
          <p:nvPr/>
        </p:nvSpPr>
        <p:spPr bwMode="auto">
          <a:xfrm rot="10800000">
            <a:off x="7189274" y="4797150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4" name="13 Conector recto"/>
          <p:cNvCxnSpPr/>
          <p:nvPr/>
        </p:nvCxnSpPr>
        <p:spPr bwMode="auto">
          <a:xfrm flipV="1">
            <a:off x="7279284" y="4354087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9" name="18 Triángulo isósceles"/>
          <p:cNvSpPr/>
          <p:nvPr/>
        </p:nvSpPr>
        <p:spPr bwMode="auto">
          <a:xfrm rot="10800000">
            <a:off x="7474355" y="4808167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20" name="19 Conector recto"/>
          <p:cNvCxnSpPr/>
          <p:nvPr/>
        </p:nvCxnSpPr>
        <p:spPr bwMode="auto">
          <a:xfrm flipV="1">
            <a:off x="7564365" y="4365104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1" name="20 Triángulo isósceles"/>
          <p:cNvSpPr/>
          <p:nvPr/>
        </p:nvSpPr>
        <p:spPr bwMode="auto">
          <a:xfrm rot="10800000">
            <a:off x="7751370" y="4786133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22" name="21 Conector recto"/>
          <p:cNvCxnSpPr/>
          <p:nvPr/>
        </p:nvCxnSpPr>
        <p:spPr bwMode="auto">
          <a:xfrm flipV="1">
            <a:off x="7841380" y="4343070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3" name="22 Rectángulo"/>
          <p:cNvSpPr/>
          <p:nvPr/>
        </p:nvSpPr>
        <p:spPr bwMode="auto">
          <a:xfrm>
            <a:off x="6948264" y="5301208"/>
            <a:ext cx="1872208" cy="1008112"/>
          </a:xfrm>
          <a:prstGeom prst="rect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25" name="24 Conector recto"/>
          <p:cNvCxnSpPr>
            <a:stCxn id="15" idx="0"/>
          </p:cNvCxnSpPr>
          <p:nvPr/>
        </p:nvCxnSpPr>
        <p:spPr bwMode="auto">
          <a:xfrm>
            <a:off x="7279284" y="5099016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31" name="30 Conector recto"/>
          <p:cNvCxnSpPr/>
          <p:nvPr/>
        </p:nvCxnSpPr>
        <p:spPr bwMode="auto">
          <a:xfrm>
            <a:off x="7583636" y="5099017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32" name="31 Conector recto"/>
          <p:cNvCxnSpPr/>
          <p:nvPr/>
        </p:nvCxnSpPr>
        <p:spPr bwMode="auto">
          <a:xfrm>
            <a:off x="7850460" y="5085184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7" name="26 Rectángulo"/>
          <p:cNvSpPr/>
          <p:nvPr/>
        </p:nvSpPr>
        <p:spPr bwMode="auto">
          <a:xfrm>
            <a:off x="7668344" y="5733256"/>
            <a:ext cx="936104" cy="459715"/>
          </a:xfrm>
          <a:prstGeom prst="rect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2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9" y="4221087"/>
            <a:ext cx="3434583" cy="216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139700"/>
            <a:ext cx="6435824" cy="1079500"/>
          </a:xfrm>
        </p:spPr>
        <p:txBody>
          <a:bodyPr/>
          <a:lstStyle/>
          <a:p>
            <a:r>
              <a:rPr lang="en-US" sz="3200" dirty="0" smtClean="0"/>
              <a:t>Crosstalk Suppression: Current pulses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692696"/>
            <a:ext cx="8964488" cy="61724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Infrared </a:t>
            </a:r>
            <a:r>
              <a:rPr lang="en-US" sz="2400" dirty="0" err="1" smtClean="0"/>
              <a:t>pico</a:t>
            </a:r>
            <a:r>
              <a:rPr lang="en-US" sz="2400" dirty="0" smtClean="0"/>
              <a:t> second laser </a:t>
            </a:r>
          </a:p>
          <a:p>
            <a:pPr marL="0" indent="0">
              <a:buNone/>
            </a:pPr>
            <a:r>
              <a:rPr lang="en-US" sz="2400" dirty="0" smtClean="0"/>
              <a:t>(fast, 1GHz readout channel)</a:t>
            </a:r>
            <a:endParaRPr lang="en-U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7164288" y="5517232"/>
            <a:ext cx="533400" cy="457200"/>
          </a:xfrm>
        </p:spPr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-27384"/>
            <a:ext cx="2736304" cy="192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71835"/>
            <a:ext cx="1625940" cy="140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44824"/>
            <a:ext cx="2592288" cy="164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175751"/>
            <a:ext cx="2448272" cy="156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81" y="3501008"/>
            <a:ext cx="2624523" cy="174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55 CuadroTexto"/>
          <p:cNvSpPr txBox="1"/>
          <p:nvPr/>
        </p:nvSpPr>
        <p:spPr>
          <a:xfrm>
            <a:off x="5580112" y="934629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endParaRPr lang="en-US" dirty="0"/>
          </a:p>
        </p:txBody>
      </p:sp>
      <p:sp>
        <p:nvSpPr>
          <p:cNvPr id="68" name="67 CuadroTexto"/>
          <p:cNvSpPr txBox="1"/>
          <p:nvPr/>
        </p:nvSpPr>
        <p:spPr>
          <a:xfrm>
            <a:off x="5544108" y="2412177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</a:t>
            </a:r>
            <a:endParaRPr lang="en-US" dirty="0"/>
          </a:p>
        </p:txBody>
      </p:sp>
      <p:sp>
        <p:nvSpPr>
          <p:cNvPr id="71" name="70 CuadroTexto"/>
          <p:cNvSpPr txBox="1"/>
          <p:nvPr/>
        </p:nvSpPr>
        <p:spPr>
          <a:xfrm>
            <a:off x="5580112" y="3996353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</a:t>
            </a:r>
            <a:endParaRPr lang="en-US" dirty="0"/>
          </a:p>
        </p:txBody>
      </p:sp>
      <p:sp>
        <p:nvSpPr>
          <p:cNvPr id="72" name="71 CuadroTexto"/>
          <p:cNvSpPr txBox="1"/>
          <p:nvPr/>
        </p:nvSpPr>
        <p:spPr>
          <a:xfrm>
            <a:off x="5580112" y="5517232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</a:t>
            </a:r>
            <a:endParaRPr lang="en-US" dirty="0"/>
          </a:p>
        </p:txBody>
      </p:sp>
      <p:sp>
        <p:nvSpPr>
          <p:cNvPr id="73" name="72 CuadroTexto"/>
          <p:cNvSpPr txBox="1"/>
          <p:nvPr/>
        </p:nvSpPr>
        <p:spPr>
          <a:xfrm>
            <a:off x="61144" y="5508521"/>
            <a:ext cx="1270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CH1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925240" y="5508521"/>
            <a:ext cx="1270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CH2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1835696" y="5529644"/>
            <a:ext cx="1270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CH3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77" name="76 Grupo"/>
          <p:cNvGrpSpPr/>
          <p:nvPr/>
        </p:nvGrpSpPr>
        <p:grpSpPr>
          <a:xfrm>
            <a:off x="216959" y="1772816"/>
            <a:ext cx="4499057" cy="1977312"/>
            <a:chOff x="4427984" y="1552880"/>
            <a:chExt cx="4499057" cy="1977312"/>
          </a:xfrm>
        </p:grpSpPr>
        <p:grpSp>
          <p:nvGrpSpPr>
            <p:cNvPr id="78" name="77 Grupo"/>
            <p:cNvGrpSpPr/>
            <p:nvPr/>
          </p:nvGrpSpPr>
          <p:grpSpPr>
            <a:xfrm>
              <a:off x="4533088" y="1628800"/>
              <a:ext cx="4320480" cy="1800200"/>
              <a:chOff x="323528" y="2420888"/>
              <a:chExt cx="7272808" cy="1584176"/>
            </a:xfrm>
          </p:grpSpPr>
          <p:sp>
            <p:nvSpPr>
              <p:cNvPr id="90" name="89 Rectángulo"/>
              <p:cNvSpPr/>
              <p:nvPr/>
            </p:nvSpPr>
            <p:spPr bwMode="auto">
              <a:xfrm>
                <a:off x="323528" y="2708920"/>
                <a:ext cx="7272808" cy="1296144"/>
              </a:xfrm>
              <a:prstGeom prst="rect">
                <a:avLst/>
              </a:prstGeom>
              <a:solidFill>
                <a:srgbClr val="00B0F0">
                  <a:alpha val="34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90 Rectángulo"/>
              <p:cNvSpPr/>
              <p:nvPr/>
            </p:nvSpPr>
            <p:spPr bwMode="auto">
              <a:xfrm>
                <a:off x="323528" y="3875464"/>
                <a:ext cx="7272808" cy="129600"/>
              </a:xfrm>
              <a:prstGeom prst="rect">
                <a:avLst/>
              </a:prstGeom>
              <a:solidFill>
                <a:srgbClr val="00B0F0">
                  <a:alpha val="76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91 Rectángulo"/>
              <p:cNvSpPr/>
              <p:nvPr/>
            </p:nvSpPr>
            <p:spPr bwMode="auto">
              <a:xfrm>
                <a:off x="323528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92 Rectángulo"/>
              <p:cNvSpPr/>
              <p:nvPr/>
            </p:nvSpPr>
            <p:spPr bwMode="auto">
              <a:xfrm>
                <a:off x="3275856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93 Rectángulo"/>
              <p:cNvSpPr/>
              <p:nvPr/>
            </p:nvSpPr>
            <p:spPr bwMode="auto">
              <a:xfrm>
                <a:off x="6156176" y="2708920"/>
                <a:ext cx="864096" cy="144016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94 Rectángulo"/>
              <p:cNvSpPr/>
              <p:nvPr/>
            </p:nvSpPr>
            <p:spPr bwMode="auto">
              <a:xfrm>
                <a:off x="323528" y="2420920"/>
                <a:ext cx="7272808" cy="288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95 Rectángulo"/>
              <p:cNvSpPr/>
              <p:nvPr/>
            </p:nvSpPr>
            <p:spPr bwMode="auto">
              <a:xfrm>
                <a:off x="323528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96 Rectángulo"/>
              <p:cNvSpPr/>
              <p:nvPr/>
            </p:nvSpPr>
            <p:spPr bwMode="auto">
              <a:xfrm>
                <a:off x="1964805" y="2420888"/>
                <a:ext cx="516842" cy="14913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97 Rectángulo"/>
              <p:cNvSpPr/>
              <p:nvPr/>
            </p:nvSpPr>
            <p:spPr bwMode="auto">
              <a:xfrm>
                <a:off x="2028940" y="2708920"/>
                <a:ext cx="436939" cy="144016"/>
              </a:xfrm>
              <a:prstGeom prst="rect">
                <a:avLst/>
              </a:prstGeom>
              <a:solidFill>
                <a:srgbClr val="00B0F0">
                  <a:alpha val="76000"/>
                </a:srgb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98 Rectángulo"/>
              <p:cNvSpPr/>
              <p:nvPr/>
            </p:nvSpPr>
            <p:spPr bwMode="auto">
              <a:xfrm>
                <a:off x="3275856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99 Rectángulo"/>
              <p:cNvSpPr/>
              <p:nvPr/>
            </p:nvSpPr>
            <p:spPr bwMode="auto">
              <a:xfrm>
                <a:off x="6156176" y="2420888"/>
                <a:ext cx="864096" cy="144016"/>
              </a:xfrm>
              <a:prstGeom prst="rect">
                <a:avLst/>
              </a:prstGeom>
              <a:pattFill prst="wd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" name="78 CuadroTexto"/>
            <p:cNvSpPr txBox="1"/>
            <p:nvPr/>
          </p:nvSpPr>
          <p:spPr>
            <a:xfrm>
              <a:off x="8458908" y="250788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p-</a:t>
              </a:r>
              <a:endParaRPr lang="en-US" dirty="0"/>
            </a:p>
          </p:txBody>
        </p:sp>
        <p:sp>
          <p:nvSpPr>
            <p:cNvPr id="80" name="79 CuadroTexto"/>
            <p:cNvSpPr txBox="1"/>
            <p:nvPr/>
          </p:nvSpPr>
          <p:spPr>
            <a:xfrm>
              <a:off x="8277504" y="3160860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p++</a:t>
              </a:r>
              <a:endParaRPr lang="en-US" dirty="0"/>
            </a:p>
          </p:txBody>
        </p:sp>
        <p:sp>
          <p:nvSpPr>
            <p:cNvPr id="81" name="80 CuadroTexto"/>
            <p:cNvSpPr txBox="1"/>
            <p:nvPr/>
          </p:nvSpPr>
          <p:spPr>
            <a:xfrm>
              <a:off x="8012306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82" name="81 CuadroTexto"/>
            <p:cNvSpPr txBox="1"/>
            <p:nvPr/>
          </p:nvSpPr>
          <p:spPr>
            <a:xfrm>
              <a:off x="4533088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83" name="82 CuadroTexto"/>
            <p:cNvSpPr txBox="1"/>
            <p:nvPr/>
          </p:nvSpPr>
          <p:spPr>
            <a:xfrm>
              <a:off x="6284114" y="1844824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84" name="83 CuadroTexto"/>
            <p:cNvSpPr txBox="1"/>
            <p:nvPr/>
          </p:nvSpPr>
          <p:spPr>
            <a:xfrm>
              <a:off x="5508186" y="1552880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Al</a:t>
              </a:r>
              <a:endParaRPr lang="en-US" sz="1400" dirty="0"/>
            </a:p>
          </p:txBody>
        </p:sp>
        <p:sp>
          <p:nvSpPr>
            <p:cNvPr id="85" name="84 CuadroTexto"/>
            <p:cNvSpPr txBox="1"/>
            <p:nvPr/>
          </p:nvSpPr>
          <p:spPr>
            <a:xfrm>
              <a:off x="5508104" y="184091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</a:t>
              </a:r>
              <a:endParaRPr lang="en-US" sz="1600" dirty="0"/>
            </a:p>
          </p:txBody>
        </p:sp>
        <p:sp>
          <p:nvSpPr>
            <p:cNvPr id="86" name="85 CuadroTexto"/>
            <p:cNvSpPr txBox="1"/>
            <p:nvPr/>
          </p:nvSpPr>
          <p:spPr>
            <a:xfrm>
              <a:off x="7884368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87" name="86 CuadroTexto"/>
            <p:cNvSpPr txBox="1"/>
            <p:nvPr/>
          </p:nvSpPr>
          <p:spPr>
            <a:xfrm>
              <a:off x="6188660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88" name="87 CuadroTexto"/>
            <p:cNvSpPr txBox="1"/>
            <p:nvPr/>
          </p:nvSpPr>
          <p:spPr>
            <a:xfrm>
              <a:off x="4427984" y="1552880"/>
              <a:ext cx="710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Poly-Si</a:t>
              </a:r>
              <a:endParaRPr lang="en-US" sz="1400" dirty="0"/>
            </a:p>
          </p:txBody>
        </p:sp>
        <p:sp>
          <p:nvSpPr>
            <p:cNvPr id="89" name="88 CuadroTexto"/>
            <p:cNvSpPr txBox="1"/>
            <p:nvPr/>
          </p:nvSpPr>
          <p:spPr>
            <a:xfrm>
              <a:off x="7331764" y="184482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</a:t>
              </a:r>
              <a:endParaRPr lang="en-US" sz="1600" dirty="0"/>
            </a:p>
          </p:txBody>
        </p:sp>
      </p:grpSp>
      <p:sp>
        <p:nvSpPr>
          <p:cNvPr id="101" name="100 Rectángulo"/>
          <p:cNvSpPr/>
          <p:nvPr/>
        </p:nvSpPr>
        <p:spPr bwMode="auto">
          <a:xfrm>
            <a:off x="2736149" y="1848553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2" name="101 Rectángulo"/>
          <p:cNvSpPr/>
          <p:nvPr/>
        </p:nvSpPr>
        <p:spPr bwMode="auto">
          <a:xfrm>
            <a:off x="3581879" y="1854552"/>
            <a:ext cx="125650" cy="16365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3" name="102 Rectángulo"/>
          <p:cNvSpPr/>
          <p:nvPr/>
        </p:nvSpPr>
        <p:spPr bwMode="auto">
          <a:xfrm>
            <a:off x="3143887" y="2185225"/>
            <a:ext cx="259568" cy="163655"/>
          </a:xfrm>
          <a:prstGeom prst="rect">
            <a:avLst/>
          </a:prstGeom>
          <a:solidFill>
            <a:srgbClr val="00B0F0">
              <a:alpha val="76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6" name="105 Rectángulo"/>
          <p:cNvSpPr/>
          <p:nvPr/>
        </p:nvSpPr>
        <p:spPr bwMode="auto">
          <a:xfrm>
            <a:off x="3097279" y="1844824"/>
            <a:ext cx="307035" cy="16947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7" name="106 CuadroTexto"/>
          <p:cNvSpPr txBox="1"/>
          <p:nvPr/>
        </p:nvSpPr>
        <p:spPr>
          <a:xfrm>
            <a:off x="3097279" y="1772816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</a:t>
            </a:r>
            <a:endParaRPr lang="en-US" sz="1400" dirty="0"/>
          </a:p>
        </p:txBody>
      </p:sp>
      <p:grpSp>
        <p:nvGrpSpPr>
          <p:cNvPr id="53" name="52 Grupo"/>
          <p:cNvGrpSpPr/>
          <p:nvPr/>
        </p:nvGrpSpPr>
        <p:grpSpPr>
          <a:xfrm>
            <a:off x="440479" y="1684324"/>
            <a:ext cx="322524" cy="3256844"/>
            <a:chOff x="1812424" y="1684324"/>
            <a:chExt cx="322524" cy="3256844"/>
          </a:xfrm>
        </p:grpSpPr>
        <p:cxnSp>
          <p:nvCxnSpPr>
            <p:cNvPr id="51" name="50 Conector recto"/>
            <p:cNvCxnSpPr/>
            <p:nvPr/>
          </p:nvCxnSpPr>
          <p:spPr bwMode="auto">
            <a:xfrm flipH="1">
              <a:off x="1973254" y="1684324"/>
              <a:ext cx="10251" cy="2536764"/>
            </a:xfrm>
            <a:prstGeom prst="line">
              <a:avLst/>
            </a:prstGeom>
            <a:noFill/>
            <a:ln w="50800" cap="flat" cmpd="sng" algn="ctr">
              <a:solidFill>
                <a:srgbClr val="FF0000">
                  <a:alpha val="48000"/>
                </a:srgb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grpSp>
          <p:nvGrpSpPr>
            <p:cNvPr id="48" name="47 Grupo"/>
            <p:cNvGrpSpPr/>
            <p:nvPr/>
          </p:nvGrpSpPr>
          <p:grpSpPr>
            <a:xfrm>
              <a:off x="1812424" y="4418885"/>
              <a:ext cx="322524" cy="522283"/>
              <a:chOff x="1812424" y="4418885"/>
              <a:chExt cx="322524" cy="522283"/>
            </a:xfrm>
          </p:grpSpPr>
          <p:sp>
            <p:nvSpPr>
              <p:cNvPr id="37" name="36 CuadroTexto"/>
              <p:cNvSpPr txBox="1"/>
              <p:nvPr/>
            </p:nvSpPr>
            <p:spPr>
              <a:xfrm>
                <a:off x="1812424" y="4571836"/>
                <a:ext cx="3225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52" name="51 Elipse"/>
              <p:cNvSpPr/>
              <p:nvPr/>
            </p:nvSpPr>
            <p:spPr bwMode="auto">
              <a:xfrm>
                <a:off x="1839489" y="4418885"/>
                <a:ext cx="212231" cy="203515"/>
              </a:xfrm>
              <a:prstGeom prst="ellipse">
                <a:avLst/>
              </a:prstGeom>
              <a:solidFill>
                <a:srgbClr val="FF0000"/>
              </a:solidFill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53 Grupo"/>
          <p:cNvGrpSpPr/>
          <p:nvPr/>
        </p:nvGrpSpPr>
        <p:grpSpPr>
          <a:xfrm>
            <a:off x="947123" y="1706853"/>
            <a:ext cx="391265" cy="3266519"/>
            <a:chOff x="2174129" y="1684324"/>
            <a:chExt cx="391265" cy="3266519"/>
          </a:xfrm>
        </p:grpSpPr>
        <p:sp>
          <p:nvSpPr>
            <p:cNvPr id="38" name="37 CuadroTexto"/>
            <p:cNvSpPr txBox="1"/>
            <p:nvPr/>
          </p:nvSpPr>
          <p:spPr>
            <a:xfrm>
              <a:off x="2244472" y="4581511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49" name="48 Conector recto"/>
            <p:cNvCxnSpPr/>
            <p:nvPr/>
          </p:nvCxnSpPr>
          <p:spPr bwMode="auto">
            <a:xfrm flipH="1">
              <a:off x="2277362" y="1684324"/>
              <a:ext cx="10251" cy="2536764"/>
            </a:xfrm>
            <a:prstGeom prst="line">
              <a:avLst/>
            </a:prstGeom>
            <a:noFill/>
            <a:ln w="50800" cap="flat" cmpd="sng" algn="ctr">
              <a:solidFill>
                <a:srgbClr val="FF0000">
                  <a:alpha val="48000"/>
                </a:srgb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50" name="49 Elipse"/>
            <p:cNvSpPr/>
            <p:nvPr/>
          </p:nvSpPr>
          <p:spPr bwMode="auto">
            <a:xfrm>
              <a:off x="2174129" y="4393485"/>
              <a:ext cx="212231" cy="203515"/>
            </a:xfrm>
            <a:prstGeom prst="ellipse">
              <a:avLst/>
            </a:prstGeom>
            <a:solidFill>
              <a:srgbClr val="FF000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46 Grupo"/>
          <p:cNvGrpSpPr/>
          <p:nvPr/>
        </p:nvGrpSpPr>
        <p:grpSpPr>
          <a:xfrm>
            <a:off x="1691680" y="1706853"/>
            <a:ext cx="447246" cy="3306323"/>
            <a:chOff x="2551798" y="1634845"/>
            <a:chExt cx="447246" cy="3306323"/>
          </a:xfrm>
        </p:grpSpPr>
        <p:cxnSp>
          <p:nvCxnSpPr>
            <p:cNvPr id="34" name="33 Conector recto"/>
            <p:cNvCxnSpPr/>
            <p:nvPr/>
          </p:nvCxnSpPr>
          <p:spPr bwMode="auto">
            <a:xfrm flipH="1">
              <a:off x="2666087" y="1634845"/>
              <a:ext cx="10250" cy="2500740"/>
            </a:xfrm>
            <a:prstGeom prst="line">
              <a:avLst/>
            </a:prstGeom>
            <a:noFill/>
            <a:ln w="50800" cap="flat" cmpd="sng" algn="ctr">
              <a:solidFill>
                <a:srgbClr val="FF0000">
                  <a:alpha val="48000"/>
                </a:srgb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44" name="43 Elipse"/>
            <p:cNvSpPr/>
            <p:nvPr/>
          </p:nvSpPr>
          <p:spPr bwMode="auto">
            <a:xfrm>
              <a:off x="2551798" y="4377995"/>
              <a:ext cx="212231" cy="203515"/>
            </a:xfrm>
            <a:prstGeom prst="ellipse">
              <a:avLst/>
            </a:prstGeom>
            <a:solidFill>
              <a:srgbClr val="FF000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2676520" y="4571836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0" name="59 Grupo"/>
          <p:cNvGrpSpPr/>
          <p:nvPr/>
        </p:nvGrpSpPr>
        <p:grpSpPr>
          <a:xfrm>
            <a:off x="2180538" y="1706853"/>
            <a:ext cx="466482" cy="3267411"/>
            <a:chOff x="2551798" y="1673757"/>
            <a:chExt cx="466482" cy="3267411"/>
          </a:xfrm>
        </p:grpSpPr>
        <p:cxnSp>
          <p:nvCxnSpPr>
            <p:cNvPr id="61" name="60 Conector recto"/>
            <p:cNvCxnSpPr/>
            <p:nvPr/>
          </p:nvCxnSpPr>
          <p:spPr bwMode="auto">
            <a:xfrm flipH="1">
              <a:off x="2666087" y="1673757"/>
              <a:ext cx="10433" cy="2461828"/>
            </a:xfrm>
            <a:prstGeom prst="line">
              <a:avLst/>
            </a:prstGeom>
            <a:noFill/>
            <a:ln w="50800" cap="flat" cmpd="sng" algn="ctr">
              <a:solidFill>
                <a:srgbClr val="FF0000">
                  <a:alpha val="48000"/>
                </a:srgb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62" name="61 Elipse"/>
            <p:cNvSpPr/>
            <p:nvPr/>
          </p:nvSpPr>
          <p:spPr bwMode="auto">
            <a:xfrm>
              <a:off x="2551798" y="4377995"/>
              <a:ext cx="212231" cy="203515"/>
            </a:xfrm>
            <a:prstGeom prst="ellipse">
              <a:avLst/>
            </a:prstGeom>
            <a:solidFill>
              <a:srgbClr val="FF000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  <p:sp>
          <p:nvSpPr>
            <p:cNvPr id="63" name="62 CuadroTexto"/>
            <p:cNvSpPr txBox="1"/>
            <p:nvPr/>
          </p:nvSpPr>
          <p:spPr>
            <a:xfrm>
              <a:off x="2676520" y="4571836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467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350696" cy="1079500"/>
          </a:xfrm>
        </p:spPr>
        <p:txBody>
          <a:bodyPr/>
          <a:lstStyle/>
          <a:p>
            <a:r>
              <a:rPr lang="en-US" dirty="0" smtClean="0"/>
              <a:t>Cross-talk suppression: Integrated charge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738" y="1340768"/>
            <a:ext cx="2592288" cy="3570081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 bwMode="auto">
          <a:xfrm>
            <a:off x="8503096" y="6340512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kern="1200" baseline="0">
                <a:solidFill>
                  <a:srgbClr val="7030A0"/>
                </a:solidFill>
                <a:latin typeface="Candara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8" name="7 Triángulo isósceles"/>
          <p:cNvSpPr/>
          <p:nvPr/>
        </p:nvSpPr>
        <p:spPr bwMode="auto">
          <a:xfrm rot="10800000">
            <a:off x="7170812" y="4797150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 bwMode="auto">
          <a:xfrm flipV="1">
            <a:off x="7260822" y="4354087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0" name="9 Triángulo isósceles"/>
          <p:cNvSpPr/>
          <p:nvPr/>
        </p:nvSpPr>
        <p:spPr bwMode="auto">
          <a:xfrm rot="10800000">
            <a:off x="7455893" y="4808167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 bwMode="auto">
          <a:xfrm flipV="1">
            <a:off x="7545903" y="4365104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2" name="11 Triángulo isósceles"/>
          <p:cNvSpPr/>
          <p:nvPr/>
        </p:nvSpPr>
        <p:spPr bwMode="auto">
          <a:xfrm rot="10800000">
            <a:off x="7732908" y="4786133"/>
            <a:ext cx="180021" cy="301866"/>
          </a:xfrm>
          <a:prstGeom prst="triangl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3" name="12 Conector recto"/>
          <p:cNvCxnSpPr/>
          <p:nvPr/>
        </p:nvCxnSpPr>
        <p:spPr bwMode="auto">
          <a:xfrm flipV="1">
            <a:off x="7822918" y="4343070"/>
            <a:ext cx="0" cy="432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4" name="13 Rectángulo"/>
          <p:cNvSpPr/>
          <p:nvPr/>
        </p:nvSpPr>
        <p:spPr bwMode="auto">
          <a:xfrm>
            <a:off x="6929802" y="5301208"/>
            <a:ext cx="1872208" cy="1008112"/>
          </a:xfrm>
          <a:prstGeom prst="rect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5" name="14 Conector recto"/>
          <p:cNvCxnSpPr>
            <a:stCxn id="8" idx="0"/>
          </p:cNvCxnSpPr>
          <p:nvPr/>
        </p:nvCxnSpPr>
        <p:spPr bwMode="auto">
          <a:xfrm>
            <a:off x="7260822" y="5099016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6" name="15 Conector recto"/>
          <p:cNvCxnSpPr/>
          <p:nvPr/>
        </p:nvCxnSpPr>
        <p:spPr bwMode="auto">
          <a:xfrm>
            <a:off x="7565174" y="5099017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7" name="16 Conector recto"/>
          <p:cNvCxnSpPr/>
          <p:nvPr/>
        </p:nvCxnSpPr>
        <p:spPr bwMode="auto">
          <a:xfrm>
            <a:off x="7831998" y="5085184"/>
            <a:ext cx="0" cy="490223"/>
          </a:xfrm>
          <a:prstGeom prst="line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18" name="17 Rectángulo"/>
          <p:cNvSpPr/>
          <p:nvPr/>
        </p:nvSpPr>
        <p:spPr bwMode="auto">
          <a:xfrm>
            <a:off x="7649882" y="5733256"/>
            <a:ext cx="936104" cy="459715"/>
          </a:xfrm>
          <a:prstGeom prst="rect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136" y="5623148"/>
            <a:ext cx="995742" cy="63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1118"/>
            <a:ext cx="5715000" cy="3752850"/>
          </a:xfrm>
          <a:prstGeom prst="rect">
            <a:avLst/>
          </a:prstGeom>
          <a:solidFill>
            <a:schemeClr val="tx2">
              <a:lumMod val="40000"/>
              <a:lumOff val="60000"/>
              <a:alpha val="42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0" name="19 Rectángulo"/>
          <p:cNvSpPr/>
          <p:nvPr/>
        </p:nvSpPr>
        <p:spPr bwMode="auto">
          <a:xfrm>
            <a:off x="2339752" y="1988840"/>
            <a:ext cx="504056" cy="2858284"/>
          </a:xfrm>
          <a:prstGeom prst="rect">
            <a:avLst/>
          </a:prstGeom>
          <a:solidFill>
            <a:srgbClr val="0070C0">
              <a:alpha val="18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3" name="22 Rectángulo"/>
          <p:cNvSpPr/>
          <p:nvPr/>
        </p:nvSpPr>
        <p:spPr bwMode="auto">
          <a:xfrm>
            <a:off x="4499992" y="1988840"/>
            <a:ext cx="504056" cy="2858284"/>
          </a:xfrm>
          <a:prstGeom prst="rect">
            <a:avLst/>
          </a:prstGeom>
          <a:solidFill>
            <a:srgbClr val="0070C0">
              <a:alpha val="18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4" name="23 Rectángulo"/>
          <p:cNvSpPr/>
          <p:nvPr/>
        </p:nvSpPr>
        <p:spPr bwMode="auto">
          <a:xfrm>
            <a:off x="3481276" y="1988840"/>
            <a:ext cx="252028" cy="2858284"/>
          </a:xfrm>
          <a:prstGeom prst="rect">
            <a:avLst/>
          </a:prstGeom>
          <a:solidFill>
            <a:srgbClr val="0070C0">
              <a:alpha val="18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 bwMode="auto">
          <a:xfrm>
            <a:off x="4752020" y="4847124"/>
            <a:ext cx="540060" cy="742116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24 CuadroTexto"/>
          <p:cNvSpPr txBox="1"/>
          <p:nvPr/>
        </p:nvSpPr>
        <p:spPr>
          <a:xfrm>
            <a:off x="5220072" y="5517232"/>
            <a:ext cx="857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Poly-Si</a:t>
            </a:r>
          </a:p>
          <a:p>
            <a:r>
              <a:rPr lang="en-US" dirty="0" smtClean="0"/>
              <a:t>Strip</a:t>
            </a:r>
            <a:endParaRPr lang="en-U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475656" y="5517232"/>
            <a:ext cx="857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Poly-Si</a:t>
            </a:r>
          </a:p>
          <a:p>
            <a:r>
              <a:rPr lang="en-US" dirty="0" smtClean="0"/>
              <a:t>Strip</a:t>
            </a:r>
            <a:endParaRPr lang="en-US" dirty="0"/>
          </a:p>
        </p:txBody>
      </p:sp>
      <p:cxnSp>
        <p:nvCxnSpPr>
          <p:cNvPr id="27" name="26 Conector recto de flecha"/>
          <p:cNvCxnSpPr>
            <a:stCxn id="20" idx="2"/>
          </p:cNvCxnSpPr>
          <p:nvPr/>
        </p:nvCxnSpPr>
        <p:spPr bwMode="auto">
          <a:xfrm flipH="1">
            <a:off x="2123728" y="4847124"/>
            <a:ext cx="468052" cy="670108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29 Conector recto de flecha"/>
          <p:cNvCxnSpPr/>
          <p:nvPr/>
        </p:nvCxnSpPr>
        <p:spPr bwMode="auto">
          <a:xfrm>
            <a:off x="3607290" y="4847124"/>
            <a:ext cx="0" cy="728283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30 CuadroTexto"/>
          <p:cNvSpPr txBox="1"/>
          <p:nvPr/>
        </p:nvSpPr>
        <p:spPr>
          <a:xfrm>
            <a:off x="2987824" y="5661248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Aluminum</a:t>
            </a:r>
          </a:p>
          <a:p>
            <a:r>
              <a:rPr lang="en-US" dirty="0" smtClean="0"/>
              <a:t>Strip</a:t>
            </a:r>
            <a:endParaRPr lang="en-US" dirty="0"/>
          </a:p>
        </p:txBody>
      </p:sp>
      <p:sp>
        <p:nvSpPr>
          <p:cNvPr id="9216" name="9215 Rectángulo"/>
          <p:cNvSpPr/>
          <p:nvPr/>
        </p:nvSpPr>
        <p:spPr bwMode="auto">
          <a:xfrm>
            <a:off x="1259632" y="2276872"/>
            <a:ext cx="4680520" cy="360040"/>
          </a:xfrm>
          <a:prstGeom prst="rect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9224" name="9223 CuadroTexto"/>
          <p:cNvSpPr txBox="1"/>
          <p:nvPr/>
        </p:nvSpPr>
        <p:spPr>
          <a:xfrm>
            <a:off x="642852" y="764704"/>
            <a:ext cx="718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charge pedestal for Al routing track, suppressed by calibration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5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Attenuation studies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52120" y="1136712"/>
            <a:ext cx="2880320" cy="11401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Time-resolved study of the pulse shape and charge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93614"/>
            <a:ext cx="1224136" cy="234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Elipse"/>
          <p:cNvSpPr/>
          <p:nvPr/>
        </p:nvSpPr>
        <p:spPr bwMode="auto">
          <a:xfrm>
            <a:off x="1115616" y="2255168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1115616" y="2420888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9 Elipse"/>
          <p:cNvSpPr/>
          <p:nvPr/>
        </p:nvSpPr>
        <p:spPr bwMode="auto">
          <a:xfrm>
            <a:off x="1115616" y="2564904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1115616" y="2708920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" name="11 Elipse"/>
          <p:cNvSpPr/>
          <p:nvPr/>
        </p:nvSpPr>
        <p:spPr bwMode="auto">
          <a:xfrm>
            <a:off x="1115616" y="2852936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12 Elipse"/>
          <p:cNvSpPr/>
          <p:nvPr/>
        </p:nvSpPr>
        <p:spPr bwMode="auto">
          <a:xfrm>
            <a:off x="1115616" y="2996952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1115616" y="3140968"/>
            <a:ext cx="72008" cy="72008"/>
          </a:xfrm>
          <a:prstGeom prst="ellipse">
            <a:avLst/>
          </a:prstGeom>
          <a:solidFill>
            <a:srgbClr val="FF0000">
              <a:alpha val="60000"/>
            </a:srgbClr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 bwMode="auto">
          <a:xfrm flipV="1">
            <a:off x="1259632" y="2060848"/>
            <a:ext cx="1080120" cy="203783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21 CuadroTexto"/>
          <p:cNvSpPr txBox="1"/>
          <p:nvPr/>
        </p:nvSpPr>
        <p:spPr>
          <a:xfrm>
            <a:off x="2350562" y="1844824"/>
            <a:ext cx="2661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longitudinal scan</a:t>
            </a:r>
          </a:p>
          <a:p>
            <a:r>
              <a:rPr lang="en-US" dirty="0" smtClean="0"/>
              <a:t>(42 points, 500um steps</a:t>
            </a:r>
            <a:endParaRPr lang="en-US" dirty="0"/>
          </a:p>
        </p:txBody>
      </p:sp>
      <p:graphicFrame>
        <p:nvGraphicFramePr>
          <p:cNvPr id="23" name="2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442407"/>
              </p:ext>
            </p:extLst>
          </p:nvPr>
        </p:nvGraphicFramePr>
        <p:xfrm>
          <a:off x="-108520" y="3573016"/>
          <a:ext cx="4048125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Acrobat Document" r:id="rId4" imgW="4048033" imgH="2162168" progId="AcroExch.Document.7">
                  <p:embed/>
                </p:oleObj>
              </mc:Choice>
              <mc:Fallback>
                <p:oleObj name="Acrobat Document" r:id="rId4" imgW="4048033" imgH="216216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08520" y="3573016"/>
                        <a:ext cx="4048125" cy="2162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2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834625"/>
              </p:ext>
            </p:extLst>
          </p:nvPr>
        </p:nvGraphicFramePr>
        <p:xfrm>
          <a:off x="2627784" y="3573016"/>
          <a:ext cx="4048125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Acrobat Document" r:id="rId6" imgW="4048033" imgH="2162168" progId="AcroExch.Document.7">
                  <p:embed/>
                </p:oleObj>
              </mc:Choice>
              <mc:Fallback>
                <p:oleObj name="Acrobat Document" r:id="rId6" imgW="4048033" imgH="216216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27784" y="3573016"/>
                        <a:ext cx="4048125" cy="2162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2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944045"/>
              </p:ext>
            </p:extLst>
          </p:nvPr>
        </p:nvGraphicFramePr>
        <p:xfrm>
          <a:off x="5420419" y="3573016"/>
          <a:ext cx="4048125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Acrobat Document" r:id="rId8" imgW="4048033" imgH="2162168" progId="AcroExch.Document.7">
                  <p:embed/>
                </p:oleObj>
              </mc:Choice>
              <mc:Fallback>
                <p:oleObj name="Acrobat Document" r:id="rId8" imgW="4048033" imgH="216216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20419" y="3573016"/>
                        <a:ext cx="4048125" cy="2162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25 CuadroTexto"/>
          <p:cNvSpPr txBox="1"/>
          <p:nvPr/>
        </p:nvSpPr>
        <p:spPr>
          <a:xfrm>
            <a:off x="563373" y="5661248"/>
            <a:ext cx="213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mm from r/o pad</a:t>
            </a:r>
            <a:endParaRPr lang="en-U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156176" y="5651956"/>
            <a:ext cx="226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 from r/o pad</a:t>
            </a:r>
            <a:endParaRPr lang="en-US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443693" y="5651956"/>
            <a:ext cx="213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 mm from r/o pad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51" y="2564071"/>
            <a:ext cx="5798679" cy="309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Attenuation studies (2)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004089"/>
              </p:ext>
            </p:extLst>
          </p:nvPr>
        </p:nvGraphicFramePr>
        <p:xfrm>
          <a:off x="3995936" y="980728"/>
          <a:ext cx="5031361" cy="2687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Acrobat Document" r:id="rId4" imgW="4048033" imgH="2162168" progId="AcroExch.Document.7">
                  <p:embed/>
                </p:oleObj>
              </mc:Choice>
              <mc:Fallback>
                <p:oleObj name="Acrobat Document" r:id="rId4" imgW="4048033" imgH="216216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95936" y="980728"/>
                        <a:ext cx="5031361" cy="2687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950060"/>
              </p:ext>
            </p:extLst>
          </p:nvPr>
        </p:nvGraphicFramePr>
        <p:xfrm>
          <a:off x="3923928" y="3067025"/>
          <a:ext cx="5126658" cy="2738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Acrobat Document" r:id="rId6" imgW="4048033" imgH="2162168" progId="AcroExch.Document.7">
                  <p:embed/>
                </p:oleObj>
              </mc:Choice>
              <mc:Fallback>
                <p:oleObj name="Acrobat Document" r:id="rId6" imgW="4048033" imgH="2162168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3928" y="3067025"/>
                        <a:ext cx="5126658" cy="2738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899592" y="980728"/>
            <a:ext cx="2880320" cy="11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defRPr sz="2600" baseline="0">
                <a:solidFill>
                  <a:srgbClr val="AFAFFF"/>
                </a:solidFill>
                <a:latin typeface="Calibri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None/>
              <a:defRPr sz="2200">
                <a:solidFill>
                  <a:srgbClr val="2A1BEB"/>
                </a:solidFill>
                <a:latin typeface="Calibri" pitchFamily="34" charset="0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Calibri" pitchFamily="34" charset="0"/>
              <a:buNone/>
            </a:pPr>
            <a:r>
              <a:rPr lang="en-US" kern="0" dirty="0" smtClean="0"/>
              <a:t>Charge and amplitude vs. distance</a:t>
            </a:r>
            <a:endParaRPr lang="en-US" kern="0" dirty="0"/>
          </a:p>
        </p:txBody>
      </p:sp>
      <p:cxnSp>
        <p:nvCxnSpPr>
          <p:cNvPr id="10" name="9 Conector recto de flecha"/>
          <p:cNvCxnSpPr/>
          <p:nvPr/>
        </p:nvCxnSpPr>
        <p:spPr bwMode="auto">
          <a:xfrm>
            <a:off x="5292080" y="2420888"/>
            <a:ext cx="1944216" cy="864096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10 CuadroTexto"/>
          <p:cNvSpPr txBox="1"/>
          <p:nvPr/>
        </p:nvSpPr>
        <p:spPr>
          <a:xfrm>
            <a:off x="7164288" y="5589240"/>
            <a:ext cx="18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charge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380312" y="2780928"/>
            <a:ext cx="1278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Reduced </a:t>
            </a:r>
          </a:p>
          <a:p>
            <a:r>
              <a:rPr lang="en-US" dirty="0" smtClean="0"/>
              <a:t>Amplitude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err="1" smtClean="0"/>
              <a:t>Outline</a:t>
            </a:r>
            <a:endParaRPr lang="es-ES_tradnl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81000" y="1052736"/>
            <a:ext cx="8458200" cy="4800600"/>
          </a:xfrm>
        </p:spPr>
        <p:txBody>
          <a:bodyPr/>
          <a:lstStyle/>
          <a:p>
            <a:r>
              <a:rPr lang="en-US" dirty="0" smtClean="0"/>
              <a:t>Motivations for the R&amp;D.</a:t>
            </a:r>
          </a:p>
          <a:p>
            <a:r>
              <a:rPr lang="en-US" dirty="0"/>
              <a:t>A</a:t>
            </a:r>
            <a:r>
              <a:rPr lang="en-US" dirty="0" smtClean="0"/>
              <a:t> 2D position sensitive </a:t>
            </a:r>
            <a:r>
              <a:rPr lang="en-US" dirty="0" err="1" smtClean="0"/>
              <a:t>microstrip</a:t>
            </a:r>
            <a:r>
              <a:rPr lang="en-US" dirty="0" smtClean="0"/>
              <a:t> sensor.</a:t>
            </a:r>
          </a:p>
          <a:p>
            <a:pPr lvl="1"/>
            <a:r>
              <a:rPr lang="en-US" dirty="0" smtClean="0"/>
              <a:t>Laser, radioactive source and particle beam characterization</a:t>
            </a:r>
          </a:p>
          <a:p>
            <a:r>
              <a:rPr lang="en-US" dirty="0" smtClean="0"/>
              <a:t>Improving the design</a:t>
            </a:r>
          </a:p>
          <a:p>
            <a:pPr lvl="1"/>
            <a:r>
              <a:rPr lang="en-US" dirty="0" smtClean="0"/>
              <a:t>Integrated signal routing lines (Crosstalk suppression). </a:t>
            </a:r>
          </a:p>
          <a:p>
            <a:pPr lvl="1"/>
            <a:r>
              <a:rPr lang="en-US" dirty="0" smtClean="0"/>
              <a:t>Incrementing the signal: Low Gain Avalanche Detectors.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Vila,  XIth FLC Workshop 15th January, Barcelona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99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Increasing the signal: </a:t>
            </a:r>
            <a:r>
              <a:rPr lang="en-US" sz="3200" dirty="0" err="1"/>
              <a:t>LGAD</a:t>
            </a:r>
            <a:endParaRPr lang="es-ES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24744"/>
            <a:ext cx="8458200" cy="4800600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Implanting an n++/p+/p- junction along the centre of the electrodes.   Under reverse bias conditions, a high electric field region is created at this localised region, which can lead to a multiplication mechanism  (impact Ionization)</a:t>
            </a:r>
            <a:r>
              <a:rPr lang="es-E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I. Vila,  XIth FLC Workshop 15th January, Barcelona</a:t>
            </a:r>
            <a:endParaRPr lang="en-US" dirty="0"/>
          </a:p>
        </p:txBody>
      </p:sp>
      <p:grpSp>
        <p:nvGrpSpPr>
          <p:cNvPr id="15364" name="23 Grupo"/>
          <p:cNvGrpSpPr>
            <a:grpSpLocks/>
          </p:cNvGrpSpPr>
          <p:nvPr/>
        </p:nvGrpSpPr>
        <p:grpSpPr bwMode="auto">
          <a:xfrm>
            <a:off x="5389563" y="3789040"/>
            <a:ext cx="3303587" cy="2024063"/>
            <a:chOff x="5435854" y="3485912"/>
            <a:chExt cx="3100904" cy="1815465"/>
          </a:xfrm>
        </p:grpSpPr>
        <p:pic>
          <p:nvPicPr>
            <p:cNvPr id="15375" name="Picture 22" descr="APD_Fig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854" y="3485912"/>
              <a:ext cx="3094355" cy="1815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Line 32"/>
            <p:cNvSpPr>
              <a:spLocks noChangeShapeType="1"/>
            </p:cNvSpPr>
            <p:nvPr/>
          </p:nvSpPr>
          <p:spPr bwMode="auto">
            <a:xfrm flipH="1" flipV="1">
              <a:off x="8187308" y="3534172"/>
              <a:ext cx="635" cy="800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7" name="Line 33"/>
            <p:cNvSpPr>
              <a:spLocks noChangeShapeType="1"/>
            </p:cNvSpPr>
            <p:nvPr/>
          </p:nvSpPr>
          <p:spPr bwMode="auto">
            <a:xfrm flipH="1">
              <a:off x="8179053" y="4562872"/>
              <a:ext cx="8255" cy="7023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8" name="AutoShape 34"/>
            <p:cNvSpPr>
              <a:spLocks noChangeArrowheads="1"/>
            </p:cNvSpPr>
            <p:nvPr/>
          </p:nvSpPr>
          <p:spPr bwMode="auto">
            <a:xfrm>
              <a:off x="7850958" y="4354177"/>
              <a:ext cx="685800" cy="2286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700" b="1" smtClean="0">
                  <a:solidFill>
                    <a:srgbClr val="000000"/>
                  </a:solidFill>
                  <a:latin typeface="Arial" pitchFamily="34" charset="0"/>
                </a:rPr>
                <a:t>285 um</a:t>
              </a:r>
              <a:endParaRPr lang="en-GB" sz="7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15365" name="38 Grupo"/>
          <p:cNvGrpSpPr>
            <a:grpSpLocks/>
          </p:cNvGrpSpPr>
          <p:nvPr/>
        </p:nvGrpSpPr>
        <p:grpSpPr bwMode="auto">
          <a:xfrm>
            <a:off x="211138" y="3501008"/>
            <a:ext cx="4833937" cy="2328862"/>
            <a:chOff x="-72008" y="2492896"/>
            <a:chExt cx="4833784" cy="2328160"/>
          </a:xfrm>
        </p:grpSpPr>
        <p:grpSp>
          <p:nvGrpSpPr>
            <p:cNvPr id="15368" name="25 Grupo"/>
            <p:cNvGrpSpPr>
              <a:grpSpLocks noChangeAspect="1"/>
            </p:cNvGrpSpPr>
            <p:nvPr/>
          </p:nvGrpSpPr>
          <p:grpSpPr bwMode="auto">
            <a:xfrm>
              <a:off x="1835696" y="2780928"/>
              <a:ext cx="2926080" cy="2040128"/>
              <a:chOff x="143000" y="-208750"/>
              <a:chExt cx="9144000" cy="6375400"/>
            </a:xfrm>
          </p:grpSpPr>
          <p:pic>
            <p:nvPicPr>
              <p:cNvPr id="15372" name="1 Imagen" descr="Overlap100_Junction_EField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000" y="-208750"/>
                <a:ext cx="9144000" cy="637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27 CuadroTexto"/>
              <p:cNvSpPr txBox="1"/>
              <p:nvPr/>
            </p:nvSpPr>
            <p:spPr>
              <a:xfrm>
                <a:off x="4132751" y="1048505"/>
                <a:ext cx="1403899" cy="10514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ES" sz="1600" b="1" dirty="0">
                    <a:solidFill>
                      <a:srgbClr val="FFFF00"/>
                    </a:solidFill>
                    <a:latin typeface="Garamond"/>
                  </a:rPr>
                  <a:t>N</a:t>
                </a:r>
                <a:r>
                  <a:rPr lang="es-ES" sz="1600" b="1" baseline="30000" dirty="0">
                    <a:solidFill>
                      <a:srgbClr val="FFFF00"/>
                    </a:solidFill>
                    <a:latin typeface="Garamond"/>
                  </a:rPr>
                  <a:t>+</a:t>
                </a:r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4212124" y="3850592"/>
                <a:ext cx="967351" cy="10514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ES" sz="1600" b="1" dirty="0">
                    <a:solidFill>
                      <a:srgbClr val="FFFF00"/>
                    </a:solidFill>
                    <a:latin typeface="Garamond"/>
                  </a:rPr>
                  <a:t>P</a:t>
                </a:r>
                <a:endParaRPr lang="es-ES" sz="1600" b="1" baseline="30000" dirty="0">
                  <a:solidFill>
                    <a:srgbClr val="FFFF00"/>
                  </a:solidFill>
                  <a:latin typeface="Garamond"/>
                </a:endParaRPr>
              </a:p>
            </p:txBody>
          </p:sp>
        </p:grpSp>
        <p:sp>
          <p:nvSpPr>
            <p:cNvPr id="15369" name="29 Elipse"/>
            <p:cNvSpPr>
              <a:spLocks noChangeArrowheads="1"/>
            </p:cNvSpPr>
            <p:nvPr/>
          </p:nvSpPr>
          <p:spPr bwMode="auto">
            <a:xfrm>
              <a:off x="2339752" y="3284984"/>
              <a:ext cx="1800200" cy="216024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000" smtClean="0">
                <a:solidFill>
                  <a:prstClr val="black"/>
                </a:solidFill>
              </a:endParaRPr>
            </a:p>
          </p:txBody>
        </p:sp>
        <p:sp>
          <p:nvSpPr>
            <p:cNvPr id="15370" name="Line 37"/>
            <p:cNvSpPr>
              <a:spLocks noChangeShapeType="1"/>
            </p:cNvSpPr>
            <p:nvPr/>
          </p:nvSpPr>
          <p:spPr bwMode="auto">
            <a:xfrm flipH="1" flipV="1">
              <a:off x="1619672" y="3140968"/>
              <a:ext cx="720080" cy="2160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1" name="Text Box 25"/>
            <p:cNvSpPr txBox="1">
              <a:spLocks noChangeArrowheads="1"/>
            </p:cNvSpPr>
            <p:nvPr/>
          </p:nvSpPr>
          <p:spPr bwMode="auto">
            <a:xfrm>
              <a:off x="-72008" y="2492896"/>
              <a:ext cx="2016061" cy="73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smtClean="0">
                  <a:solidFill>
                    <a:prstClr val="black"/>
                  </a:solidFill>
                  <a:latin typeface="Verdana" pitchFamily="34" charset="0"/>
                </a:rPr>
                <a:t>High Electric Field region leading to multiplication</a:t>
              </a:r>
            </a:p>
          </p:txBody>
        </p:sp>
      </p:grpSp>
      <p:sp>
        <p:nvSpPr>
          <p:cNvPr id="15366" name="Rectangle 18"/>
          <p:cNvSpPr>
            <a:spLocks noChangeArrowheads="1"/>
          </p:cNvSpPr>
          <p:nvPr/>
        </p:nvSpPr>
        <p:spPr bwMode="auto">
          <a:xfrm>
            <a:off x="0" y="58772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prstClr val="black"/>
                </a:solidFill>
                <a:latin typeface="Arial" pitchFamily="34" charset="0"/>
              </a:rPr>
              <a:t>P. Fernandez et al, “Simulation of new p-type strip detectors with trench to enhance the charge multiplication effect in the n-type electrodes” , Nuclear InstrumentsandMethodsinPhysicsResearchA658(2011) 98–102.</a:t>
            </a:r>
          </a:p>
        </p:txBody>
      </p:sp>
      <p:sp>
        <p:nvSpPr>
          <p:cNvPr id="15367" name="1 CuadroTexto"/>
          <p:cNvSpPr txBox="1">
            <a:spLocks noChangeArrowheads="1"/>
          </p:cNvSpPr>
          <p:nvPr/>
        </p:nvSpPr>
        <p:spPr bwMode="auto">
          <a:xfrm>
            <a:off x="692150" y="3062288"/>
            <a:ext cx="793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prstClr val="black"/>
                </a:solidFill>
              </a:rPr>
              <a:t>Advantages = Thinning while keeping same S/N as standard detectors.</a:t>
            </a:r>
          </a:p>
        </p:txBody>
      </p:sp>
    </p:spTree>
    <p:extLst>
      <p:ext uri="{BB962C8B-B14F-4D97-AF65-F5344CB8AC3E}">
        <p14:creationId xmlns:p14="http://schemas.microsoft.com/office/powerpoint/2010/main" val="153848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308032" cy="625004"/>
          </a:xfrm>
        </p:spPr>
        <p:txBody>
          <a:bodyPr/>
          <a:lstStyle/>
          <a:p>
            <a:r>
              <a:rPr lang="es-ES" dirty="0" err="1" smtClean="0"/>
              <a:t>PAD</a:t>
            </a:r>
            <a:r>
              <a:rPr lang="es-ES" dirty="0" smtClean="0"/>
              <a:t> </a:t>
            </a:r>
            <a:r>
              <a:rPr lang="es-ES" dirty="0" err="1" smtClean="0"/>
              <a:t>LGAD</a:t>
            </a:r>
            <a:r>
              <a:rPr lang="es-ES" dirty="0" smtClean="0"/>
              <a:t>: Red laser </a:t>
            </a:r>
            <a:r>
              <a:rPr lang="es-ES" dirty="0" err="1" smtClean="0"/>
              <a:t>TCT</a:t>
            </a:r>
            <a:r>
              <a:rPr lang="es-ES" dirty="0" smtClean="0"/>
              <a:t> </a:t>
            </a:r>
            <a:r>
              <a:rPr lang="es-ES" dirty="0" err="1" smtClean="0"/>
              <a:t>characterization</a:t>
            </a: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I. Vila,  XIth FLC Workshop 15th January, Barcelona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298823"/>
            <a:ext cx="4953728" cy="292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5912"/>
            <a:ext cx="3960440" cy="280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23 Grupo"/>
          <p:cNvGrpSpPr>
            <a:grpSpLocks/>
          </p:cNvGrpSpPr>
          <p:nvPr/>
        </p:nvGrpSpPr>
        <p:grpSpPr bwMode="auto">
          <a:xfrm>
            <a:off x="1475656" y="4483262"/>
            <a:ext cx="2000252" cy="1134187"/>
            <a:chOff x="5435854" y="3485912"/>
            <a:chExt cx="3100904" cy="1815465"/>
          </a:xfrm>
        </p:grpSpPr>
        <p:pic>
          <p:nvPicPr>
            <p:cNvPr id="10" name="Picture 22" descr="APD_Fig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854" y="3485912"/>
              <a:ext cx="3094355" cy="1815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32"/>
            <p:cNvSpPr>
              <a:spLocks noChangeShapeType="1"/>
            </p:cNvSpPr>
            <p:nvPr/>
          </p:nvSpPr>
          <p:spPr bwMode="auto">
            <a:xfrm flipH="1" flipV="1">
              <a:off x="8187308" y="3534172"/>
              <a:ext cx="635" cy="800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H="1">
              <a:off x="8179053" y="4562872"/>
              <a:ext cx="8255" cy="7023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" name="AutoShape 34"/>
            <p:cNvSpPr>
              <a:spLocks noChangeArrowheads="1"/>
            </p:cNvSpPr>
            <p:nvPr/>
          </p:nvSpPr>
          <p:spPr bwMode="auto">
            <a:xfrm>
              <a:off x="7850958" y="4354177"/>
              <a:ext cx="685800" cy="2286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700" b="1" smtClean="0">
                  <a:solidFill>
                    <a:srgbClr val="000000"/>
                  </a:solidFill>
                  <a:latin typeface="Arial" pitchFamily="34" charset="0"/>
                </a:rPr>
                <a:t>285 um</a:t>
              </a:r>
              <a:endParaRPr lang="en-GB" sz="7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6" name="5 Flecha arriba"/>
          <p:cNvSpPr/>
          <p:nvPr/>
        </p:nvSpPr>
        <p:spPr bwMode="auto">
          <a:xfrm>
            <a:off x="2329654" y="5645574"/>
            <a:ext cx="144016" cy="360040"/>
          </a:xfrm>
          <a:prstGeom prst="upArrow">
            <a:avLst/>
          </a:prstGeom>
          <a:solidFill>
            <a:srgbClr val="FF0000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7" name="6 Elipse"/>
          <p:cNvSpPr/>
          <p:nvPr/>
        </p:nvSpPr>
        <p:spPr bwMode="auto">
          <a:xfrm>
            <a:off x="2252597" y="5445224"/>
            <a:ext cx="298130" cy="14961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cxnSp>
        <p:nvCxnSpPr>
          <p:cNvPr id="14" name="13 Conector recto de flecha"/>
          <p:cNvCxnSpPr>
            <a:stCxn id="7" idx="1"/>
          </p:cNvCxnSpPr>
          <p:nvPr/>
        </p:nvCxnSpPr>
        <p:spPr bwMode="auto">
          <a:xfrm flipV="1">
            <a:off x="2296257" y="4941168"/>
            <a:ext cx="0" cy="525966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15 CuadroTexto"/>
          <p:cNvSpPr txBox="1"/>
          <p:nvPr/>
        </p:nvSpPr>
        <p:spPr>
          <a:xfrm>
            <a:off x="1946244" y="500218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e-</a:t>
            </a:r>
            <a:endParaRPr lang="es-ES" sz="1400" dirty="0"/>
          </a:p>
        </p:txBody>
      </p:sp>
      <p:sp>
        <p:nvSpPr>
          <p:cNvPr id="21" name="20 Elipse"/>
          <p:cNvSpPr/>
          <p:nvPr/>
        </p:nvSpPr>
        <p:spPr bwMode="auto">
          <a:xfrm>
            <a:off x="2162268" y="4527381"/>
            <a:ext cx="298130" cy="149613"/>
          </a:xfrm>
          <a:prstGeom prst="ellipse">
            <a:avLst/>
          </a:prstGeom>
          <a:noFill/>
          <a:ln w="28575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 bwMode="auto">
          <a:xfrm>
            <a:off x="2473670" y="4603772"/>
            <a:ext cx="0" cy="564742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2550727" y="486073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h+</a:t>
            </a:r>
            <a:endParaRPr lang="es-ES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601482" y="5697837"/>
            <a:ext cx="1250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Red laser (1060 </a:t>
            </a:r>
            <a:r>
              <a:rPr lang="es-ES" sz="1400" dirty="0" err="1" smtClean="0"/>
              <a:t>nm</a:t>
            </a:r>
            <a:r>
              <a:rPr lang="es-ES" sz="1400" dirty="0" smtClean="0"/>
              <a:t>)</a:t>
            </a:r>
            <a:endParaRPr lang="es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254719" y="746085"/>
            <a:ext cx="184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Bottom</a:t>
            </a:r>
            <a:r>
              <a:rPr lang="es-ES" dirty="0" smtClean="0"/>
              <a:t> </a:t>
            </a:r>
            <a:r>
              <a:rPr lang="es-ES" dirty="0" err="1" smtClean="0"/>
              <a:t>injection</a:t>
            </a:r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95536" y="966100"/>
            <a:ext cx="2200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Standard </a:t>
            </a:r>
            <a:r>
              <a:rPr lang="es-ES" sz="1600" dirty="0" err="1" smtClean="0"/>
              <a:t>diode</a:t>
            </a:r>
            <a:r>
              <a:rPr lang="es-ES" sz="1600" dirty="0" smtClean="0"/>
              <a:t> n </a:t>
            </a:r>
            <a:r>
              <a:rPr lang="es-ES" sz="1600" dirty="0" err="1" smtClean="0"/>
              <a:t>on</a:t>
            </a:r>
            <a:r>
              <a:rPr lang="es-ES" sz="1600" dirty="0" smtClean="0"/>
              <a:t> p</a:t>
            </a:r>
            <a:endParaRPr lang="es-ES" sz="16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724128" y="1002214"/>
            <a:ext cx="2355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P-type diffusion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56" y="4221088"/>
            <a:ext cx="2602747" cy="215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 de flecha"/>
          <p:cNvCxnSpPr/>
          <p:nvPr/>
        </p:nvCxnSpPr>
        <p:spPr bwMode="auto">
          <a:xfrm>
            <a:off x="2550727" y="3068960"/>
            <a:ext cx="365089" cy="0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17" name="16 CuadroTexto"/>
          <p:cNvSpPr txBox="1"/>
          <p:nvPr/>
        </p:nvSpPr>
        <p:spPr>
          <a:xfrm>
            <a:off x="2483768" y="270892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5ns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5501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C:\Paulus\P-STRIPS RESMDD2010 NIMA2010\Presentación Guilio Noviembre 2012\Strip_Efield400V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07" y="1270781"/>
            <a:ext cx="3816548" cy="26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00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268" name="12 CuadroTexto"/>
          <p:cNvSpPr txBox="1">
            <a:spLocks noChangeArrowheads="1"/>
          </p:cNvSpPr>
          <p:nvPr/>
        </p:nvSpPr>
        <p:spPr bwMode="auto">
          <a:xfrm>
            <a:off x="1138238" y="1196752"/>
            <a:ext cx="2046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Standard Strip</a:t>
            </a:r>
          </a:p>
        </p:txBody>
      </p:sp>
      <p:pic>
        <p:nvPicPr>
          <p:cNvPr id="11269" name="Picture 16" descr="C:\Paulus\P-STRIPS RESMDD2010 NIMA2010\Presentación Guilio Noviembre 2012\PDif_Efield_400V_Detail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1293954"/>
            <a:ext cx="3757613" cy="261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13 CuadroTexto"/>
          <p:cNvSpPr txBox="1">
            <a:spLocks noChangeArrowheads="1"/>
          </p:cNvSpPr>
          <p:nvPr/>
        </p:nvSpPr>
        <p:spPr bwMode="auto">
          <a:xfrm>
            <a:off x="4950469" y="1231925"/>
            <a:ext cx="35099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Strip with P-type diffusion</a:t>
            </a:r>
          </a:p>
        </p:txBody>
      </p:sp>
      <p:graphicFrame>
        <p:nvGraphicFramePr>
          <p:cNvPr id="11271" name="1 Objeto"/>
          <p:cNvGraphicFramePr>
            <a:graphicFrameLocks noChangeAspect="1"/>
          </p:cNvGraphicFramePr>
          <p:nvPr/>
        </p:nvGraphicFramePr>
        <p:xfrm>
          <a:off x="4572000" y="4016375"/>
          <a:ext cx="3487738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Graph" r:id="rId6" imgW="4153814" imgH="2901696" progId="Origin50.Graph">
                  <p:embed/>
                </p:oleObj>
              </mc:Choice>
              <mc:Fallback>
                <p:oleObj name="Graph" r:id="rId6" imgW="4153814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016375"/>
                        <a:ext cx="3487738" cy="243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2" name="Picture 12" descr="C:\Paulus\P-STRIPS RESMDD2010 NIMA2010\Presentación Guilio Noviembre 2012\Pstrip2_Doping_Detail.t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149725"/>
            <a:ext cx="3148012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13 CuadroTexto"/>
          <p:cNvSpPr txBox="1">
            <a:spLocks noChangeArrowheads="1"/>
          </p:cNvSpPr>
          <p:nvPr/>
        </p:nvSpPr>
        <p:spPr bwMode="auto">
          <a:xfrm>
            <a:off x="2074863" y="3921125"/>
            <a:ext cx="4992687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Strip with P-type diffusion: 2D and 1D doping profiles</a:t>
            </a: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52400" y="117252"/>
            <a:ext cx="7610303" cy="1079500"/>
          </a:xfrm>
        </p:spPr>
        <p:txBody>
          <a:bodyPr/>
          <a:lstStyle/>
          <a:p>
            <a:r>
              <a:rPr lang="en-US" dirty="0" smtClean="0"/>
              <a:t>Strip </a:t>
            </a:r>
            <a:r>
              <a:rPr lang="en-US" dirty="0" err="1" smtClean="0"/>
              <a:t>LGAD</a:t>
            </a:r>
            <a:r>
              <a:rPr lang="en-US" dirty="0" smtClean="0"/>
              <a:t>: </a:t>
            </a:r>
            <a:r>
              <a:rPr lang="en-US" dirty="0"/>
              <a:t>Electric Field</a:t>
            </a:r>
            <a:br>
              <a:rPr lang="en-US" dirty="0"/>
            </a:br>
            <a:endParaRPr lang="en-U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Vila,  XIth FLC Workshop 15th January, Barcelona</a:t>
            </a:r>
            <a:endParaRPr lang="en-US" dirty="0"/>
          </a:p>
        </p:txBody>
      </p:sp>
      <p:sp>
        <p:nvSpPr>
          <p:cNvPr id="15" name="12 CuadroTexto"/>
          <p:cNvSpPr txBox="1">
            <a:spLocks noChangeArrowheads="1"/>
          </p:cNvSpPr>
          <p:nvPr/>
        </p:nvSpPr>
        <p:spPr bwMode="auto">
          <a:xfrm>
            <a:off x="457200" y="780378"/>
            <a:ext cx="59385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prstClr val="black"/>
                </a:solidFill>
                <a:cs typeface="Arial" pitchFamily="34" charset="0"/>
              </a:rPr>
              <a:t>- To obtain the manufacture parameters (doping profiles)</a:t>
            </a:r>
          </a:p>
        </p:txBody>
      </p:sp>
    </p:spTree>
    <p:extLst>
      <p:ext uri="{BB962C8B-B14F-4D97-AF65-F5344CB8AC3E}">
        <p14:creationId xmlns:p14="http://schemas.microsoft.com/office/powerpoint/2010/main" val="664821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status:  preliminary results on strips</a:t>
            </a:r>
            <a:endParaRPr lang="en-US" dirty="0"/>
          </a:p>
        </p:txBody>
      </p:sp>
      <p:pic>
        <p:nvPicPr>
          <p:cNvPr id="6" name="Picture 5" descr="C:\Users\marta\Desktop\Sin título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6752"/>
            <a:ext cx="4038600" cy="3113772"/>
          </a:xfrm>
        </p:spPr>
      </p:pic>
      <p:sp>
        <p:nvSpPr>
          <p:cNvPr id="15" name="14 Marcador de contenido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4530725"/>
          </a:xfrm>
        </p:spPr>
        <p:txBody>
          <a:bodyPr/>
          <a:lstStyle/>
          <a:p>
            <a:r>
              <a:rPr lang="en-US" dirty="0" smtClean="0"/>
              <a:t>Very preliminary test do not show signal amplification. </a:t>
            </a:r>
          </a:p>
          <a:p>
            <a:r>
              <a:rPr lang="en-US" dirty="0" smtClean="0"/>
              <a:t>New run in progress and new concept to implement: p-on-p sensor (holes readout with electron amplification in a non-structured anode (pad-like) to ensure uniform amplification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23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11560" y="4653136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RD50 </a:t>
            </a:r>
            <a:r>
              <a:rPr lang="en-US" sz="2000" b="1" dirty="0" err="1" smtClean="0"/>
              <a:t>LGAD</a:t>
            </a:r>
            <a:r>
              <a:rPr lang="en-US" sz="2000" b="1" dirty="0" smtClean="0"/>
              <a:t> GROUP</a:t>
            </a:r>
          </a:p>
          <a:p>
            <a:r>
              <a:rPr lang="en-US" sz="2000" dirty="0" smtClean="0"/>
              <a:t>(CERN, </a:t>
            </a:r>
            <a:r>
              <a:rPr lang="en-US" sz="2000" dirty="0" err="1" smtClean="0"/>
              <a:t>CNM</a:t>
            </a:r>
            <a:r>
              <a:rPr lang="en-US" sz="2000" dirty="0" smtClean="0"/>
              <a:t>, Barcelona, Torino, </a:t>
            </a:r>
            <a:r>
              <a:rPr lang="en-US" sz="2000" dirty="0" err="1" smtClean="0"/>
              <a:t>Ljbljiana</a:t>
            </a:r>
            <a:r>
              <a:rPr lang="en-US" sz="2000" dirty="0" smtClean="0"/>
              <a:t>, Santander, </a:t>
            </a:r>
            <a:r>
              <a:rPr lang="en-US" sz="2000" dirty="0" err="1" smtClean="0"/>
              <a:t>SCIPP</a:t>
            </a:r>
            <a:r>
              <a:rPr lang="en-US" sz="2000" dirty="0" smtClean="0"/>
              <a:t>, Freiburg, Glasgow, Liverpool)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4322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Summary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836712"/>
            <a:ext cx="8458200" cy="4800600"/>
          </a:xfrm>
        </p:spPr>
        <p:txBody>
          <a:bodyPr/>
          <a:lstStyle/>
          <a:p>
            <a:r>
              <a:rPr lang="en-US" sz="2200" dirty="0" smtClean="0"/>
              <a:t>A novel 2D position-sensitive semiconductor detector concept based on the resistive charge-division readout method and manufactured using standard semiconductor planar techniques has been introduced.</a:t>
            </a:r>
          </a:p>
          <a:p>
            <a:r>
              <a:rPr lang="en-US" sz="2200" dirty="0" smtClean="0"/>
              <a:t>A full testing cycle of this technology has been successfully completed: laser, RS and test beam source.</a:t>
            </a:r>
          </a:p>
          <a:p>
            <a:r>
              <a:rPr lang="en-US" sz="2200" dirty="0" smtClean="0"/>
              <a:t>To be used as a tracking sensor suitable:</a:t>
            </a:r>
          </a:p>
          <a:p>
            <a:pPr lvl="1"/>
            <a:r>
              <a:rPr lang="en-US" sz="2200" dirty="0" smtClean="0"/>
              <a:t>Single end readout </a:t>
            </a:r>
            <a:r>
              <a:rPr lang="en-US" sz="2200" dirty="0" smtClean="0">
                <a:sym typeface="Symbol"/>
              </a:rPr>
              <a:t></a:t>
            </a:r>
            <a:r>
              <a:rPr lang="en-US" sz="2200" dirty="0" smtClean="0"/>
              <a:t> the integration in the sensor of signal routing tracks</a:t>
            </a:r>
          </a:p>
          <a:p>
            <a:pPr lvl="1"/>
            <a:r>
              <a:rPr lang="en-US" sz="2200" dirty="0" smtClean="0"/>
              <a:t>Increase </a:t>
            </a:r>
            <a:r>
              <a:rPr lang="en-US" sz="2200" dirty="0" err="1" smtClean="0"/>
              <a:t>SNR</a:t>
            </a:r>
            <a:r>
              <a:rPr lang="en-US" sz="2200" dirty="0" smtClean="0"/>
              <a:t> </a:t>
            </a:r>
            <a:r>
              <a:rPr lang="en-US" sz="2200" dirty="0" smtClean="0">
                <a:sym typeface="Symbol"/>
              </a:rPr>
              <a:t></a:t>
            </a:r>
            <a:r>
              <a:rPr lang="en-US" sz="2200" dirty="0" smtClean="0"/>
              <a:t> Reduction of the strip resistivity and Linear gain of the signal</a:t>
            </a:r>
          </a:p>
          <a:p>
            <a:r>
              <a:rPr lang="en-US" sz="2200" dirty="0" smtClean="0"/>
              <a:t>The first issue has been tackled integrating isolation structures (preliminary results are positive).</a:t>
            </a:r>
          </a:p>
          <a:p>
            <a:r>
              <a:rPr lang="en-US" sz="2200" dirty="0" smtClean="0"/>
              <a:t>New detector designs aim to fabricate detectors with moderate gain (RD50) and p-on-p strip </a:t>
            </a:r>
            <a:r>
              <a:rPr lang="en-US" sz="2200" dirty="0" err="1" smtClean="0"/>
              <a:t>LGAD</a:t>
            </a:r>
            <a:r>
              <a:rPr lang="en-US" sz="2200" dirty="0" smtClean="0"/>
              <a:t>.</a:t>
            </a:r>
            <a:endParaRPr lang="es-ES" sz="2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Vila,  XIth FLC Workshop 15th January, Barcelona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78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000" dirty="0" err="1" smtClean="0"/>
              <a:t>THANK</a:t>
            </a:r>
            <a:r>
              <a:rPr lang="es-ES" sz="6000" dirty="0" smtClean="0"/>
              <a:t> </a:t>
            </a:r>
            <a:r>
              <a:rPr lang="es-ES" sz="6000" dirty="0" err="1" smtClean="0"/>
              <a:t>YOU</a:t>
            </a:r>
            <a:r>
              <a:rPr lang="es-ES" sz="6000" dirty="0" smtClean="0"/>
              <a:t> !</a:t>
            </a:r>
            <a:endParaRPr lang="es-ES" sz="60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881D0-A6CF-4285-99E9-6602BDE09BB5}" type="slidenum">
              <a:rPr lang="es-ES_tradnl" altLang="en-US" smtClean="0"/>
              <a:pPr>
                <a:defRPr/>
              </a:pPr>
              <a:t>25</a:t>
            </a:fld>
            <a:endParaRPr lang="es-ES_tradnl" alt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5368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4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Equivalent</a:t>
            </a:r>
            <a:r>
              <a:rPr lang="es-ES" dirty="0" smtClean="0"/>
              <a:t> </a:t>
            </a:r>
            <a:r>
              <a:rPr lang="es-ES" dirty="0" err="1" smtClean="0"/>
              <a:t>Electrical</a:t>
            </a:r>
            <a:r>
              <a:rPr lang="es-ES" dirty="0" smtClean="0"/>
              <a:t> </a:t>
            </a:r>
            <a:r>
              <a:rPr lang="es-ES" dirty="0" err="1" smtClean="0"/>
              <a:t>Circuit</a:t>
            </a:r>
            <a:endParaRPr lang="es-ES_tradnl" dirty="0"/>
          </a:p>
        </p:txBody>
      </p:sp>
      <p:sp>
        <p:nvSpPr>
          <p:cNvPr id="48" name="4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26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32556"/>
            <a:ext cx="4608512" cy="285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3" descr="pulse_injected_2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2" y="3592091"/>
            <a:ext cx="3995738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634532"/>
            <a:ext cx="4751388" cy="254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940425" y="3691682"/>
            <a:ext cx="30241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sz="1600" dirty="0">
                <a:latin typeface="Palatino Linotype" pitchFamily="18" charset="0"/>
              </a:rPr>
              <a:t>Peaking time 25ns (Beetle chip ALIBAVA DAQ system).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476375" y="4056807"/>
            <a:ext cx="1622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500">
                <a:solidFill>
                  <a:srgbClr val="3366FF"/>
                </a:solidFill>
              </a:rPr>
              <a:t> </a:t>
            </a:r>
            <a:r>
              <a:rPr lang="en-GB"/>
              <a:t>rise time 2ns</a:t>
            </a:r>
          </a:p>
          <a:p>
            <a:pPr eaLnBrk="1" hangingPunct="1">
              <a:buFontTx/>
              <a:buChar char="•"/>
            </a:pPr>
            <a:r>
              <a:rPr lang="en-GB" sz="1500">
                <a:solidFill>
                  <a:srgbClr val="3366FF"/>
                </a:solidFill>
              </a:rPr>
              <a:t> </a:t>
            </a:r>
            <a:r>
              <a:rPr lang="en-GB"/>
              <a:t>Q~4fC</a:t>
            </a:r>
          </a:p>
        </p:txBody>
      </p:sp>
      <p:grpSp>
        <p:nvGrpSpPr>
          <p:cNvPr id="49" name="48 Grupo"/>
          <p:cNvGrpSpPr/>
          <p:nvPr/>
        </p:nvGrpSpPr>
        <p:grpSpPr>
          <a:xfrm>
            <a:off x="151779" y="918716"/>
            <a:ext cx="3340101" cy="2654300"/>
            <a:chOff x="-7938" y="762745"/>
            <a:chExt cx="3340101" cy="2654300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-7938" y="762745"/>
              <a:ext cx="3340101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n-GB">
                  <a:solidFill>
                    <a:srgbClr val="000000"/>
                  </a:solidFill>
                  <a:latin typeface="Palatino Linotype" pitchFamily="18" charset="0"/>
                </a:rPr>
                <a:t>Detector (p</a:t>
              </a:r>
              <a:r>
                <a:rPr lang="en-GB" baseline="30000">
                  <a:solidFill>
                    <a:srgbClr val="000000"/>
                  </a:solidFill>
                  <a:latin typeface="Palatino Linotype" pitchFamily="18" charset="0"/>
                </a:rPr>
                <a:t>+</a:t>
              </a:r>
              <a:r>
                <a:rPr lang="en-GB">
                  <a:solidFill>
                    <a:srgbClr val="000000"/>
                  </a:solidFill>
                  <a:latin typeface="Palatino Linotype" pitchFamily="18" charset="0"/>
                </a:rPr>
                <a:t>-on-n) model </a:t>
              </a:r>
              <a:r>
                <a:rPr lang="en-GB">
                  <a:solidFill>
                    <a:srgbClr val="0066FF"/>
                  </a:solidFill>
                  <a:latin typeface="Palatino Linotype" pitchFamily="18" charset="0"/>
                </a:rPr>
                <a:t>***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0825" y="961182"/>
              <a:ext cx="20177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GB" sz="1600" dirty="0">
                  <a:latin typeface="Palatino Linotype" pitchFamily="18" charset="0"/>
                </a:rPr>
                <a:t>80 cells 250 </a:t>
              </a:r>
              <a:r>
                <a:rPr lang="el-GR" sz="1600" dirty="0">
                  <a:latin typeface="Palatino Linotype" pitchFamily="18" charset="0"/>
                </a:rPr>
                <a:t>μ</a:t>
              </a:r>
              <a:r>
                <a:rPr lang="es-ES" sz="1600" dirty="0">
                  <a:latin typeface="Palatino Linotype" pitchFamily="18" charset="0"/>
                </a:rPr>
                <a:t>m </a:t>
              </a:r>
              <a:r>
                <a:rPr lang="es-ES" sz="1600" dirty="0" err="1">
                  <a:latin typeface="Palatino Linotype" pitchFamily="18" charset="0"/>
                </a:rPr>
                <a:t>long</a:t>
              </a:r>
              <a:endParaRPr lang="en-GB" sz="1500" dirty="0">
                <a:latin typeface="Palatino Linotype" pitchFamily="18" charset="0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323850" y="2147045"/>
              <a:ext cx="2519363" cy="793750"/>
            </a:xfrm>
            <a:prstGeom prst="rect">
              <a:avLst/>
            </a:prstGeom>
            <a:solidFill>
              <a:srgbClr val="FDE4CB">
                <a:alpha val="78822"/>
              </a:srgb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DE4CB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r>
                <a:rPr lang="en-US"/>
                <a:t> </a:t>
              </a: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323850" y="2940795"/>
              <a:ext cx="2519363" cy="47625"/>
            </a:xfrm>
            <a:prstGeom prst="rect">
              <a:avLst/>
            </a:prstGeom>
            <a:solidFill>
              <a:srgbClr val="0099CC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0099CC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323850" y="2894757"/>
              <a:ext cx="2519363" cy="46038"/>
            </a:xfrm>
            <a:prstGeom prst="rect">
              <a:avLst/>
            </a:prstGeom>
            <a:gradFill rotWithShape="1">
              <a:gsLst>
                <a:gs pos="0">
                  <a:srgbClr val="478E00">
                    <a:alpha val="75999"/>
                  </a:srgbClr>
                </a:gs>
                <a:gs pos="50000">
                  <a:srgbClr val="478E00">
                    <a:gamma/>
                    <a:tint val="96863"/>
                    <a:invGamma/>
                    <a:alpha val="28999"/>
                  </a:srgbClr>
                </a:gs>
                <a:gs pos="100000">
                  <a:srgbClr val="478E00">
                    <a:alpha val="75999"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478E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2527300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1987550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1482725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995363" y="2147045"/>
              <a:ext cx="179387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>
              <a:off x="1808163" y="2988420"/>
              <a:ext cx="0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1784350" y="3361482"/>
              <a:ext cx="44450" cy="460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Text Box 29"/>
            <p:cNvSpPr txBox="1">
              <a:spLocks noChangeArrowheads="1"/>
            </p:cNvSpPr>
            <p:nvPr/>
          </p:nvSpPr>
          <p:spPr bwMode="auto">
            <a:xfrm>
              <a:off x="1781175" y="1105645"/>
              <a:ext cx="3222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p</a:t>
              </a: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1835150" y="3048745"/>
              <a:ext cx="619125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V</a:t>
              </a:r>
              <a:r>
                <a:rPr lang="en-US" baseline="-25000"/>
                <a:t>bias</a:t>
              </a:r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 rot="1388295">
              <a:off x="1628775" y="3005882"/>
              <a:ext cx="134938" cy="325438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Oval 33"/>
            <p:cNvSpPr>
              <a:spLocks noChangeArrowheads="1"/>
            </p:cNvSpPr>
            <p:nvPr/>
          </p:nvSpPr>
          <p:spPr bwMode="auto">
            <a:xfrm rot="1388295">
              <a:off x="1631950" y="2262932"/>
              <a:ext cx="44450" cy="46038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" name="Oval 34"/>
            <p:cNvSpPr>
              <a:spLocks noChangeArrowheads="1"/>
            </p:cNvSpPr>
            <p:nvPr/>
          </p:nvSpPr>
          <p:spPr bwMode="auto">
            <a:xfrm rot="1388295">
              <a:off x="1644650" y="2381995"/>
              <a:ext cx="44450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" name="Oval 35"/>
            <p:cNvSpPr>
              <a:spLocks noChangeArrowheads="1"/>
            </p:cNvSpPr>
            <p:nvPr/>
          </p:nvSpPr>
          <p:spPr bwMode="auto">
            <a:xfrm rot="1388295">
              <a:off x="1733550" y="2258170"/>
              <a:ext cx="42863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" name="Oval 36"/>
            <p:cNvSpPr>
              <a:spLocks noChangeArrowheads="1"/>
            </p:cNvSpPr>
            <p:nvPr/>
          </p:nvSpPr>
          <p:spPr bwMode="auto">
            <a:xfrm rot="1388295">
              <a:off x="1744663" y="2381995"/>
              <a:ext cx="44450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" name="Oval 37"/>
            <p:cNvSpPr>
              <a:spLocks noChangeArrowheads="1"/>
            </p:cNvSpPr>
            <p:nvPr/>
          </p:nvSpPr>
          <p:spPr bwMode="auto">
            <a:xfrm rot="1388295">
              <a:off x="1749425" y="2485182"/>
              <a:ext cx="46038" cy="46038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auto">
            <a:xfrm rot="1388295">
              <a:off x="1725613" y="2693145"/>
              <a:ext cx="44450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 rot="1388295">
              <a:off x="1725613" y="2577257"/>
              <a:ext cx="44450" cy="46038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Text Box 40"/>
            <p:cNvSpPr txBox="1">
              <a:spLocks noChangeArrowheads="1"/>
            </p:cNvSpPr>
            <p:nvPr/>
          </p:nvSpPr>
          <p:spPr bwMode="auto">
            <a:xfrm>
              <a:off x="1320800" y="2197845"/>
              <a:ext cx="274638" cy="24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000"/>
                <a:t>e</a:t>
              </a:r>
              <a:r>
                <a:rPr lang="en-US" sz="1000" baseline="30000"/>
                <a:t>-</a:t>
              </a:r>
              <a:endParaRPr lang="en-US" sz="1000"/>
            </a:p>
          </p:txBody>
        </p:sp>
        <p:sp>
          <p:nvSpPr>
            <p:cNvPr id="33" name="Text Box 41"/>
            <p:cNvSpPr txBox="1">
              <a:spLocks noChangeArrowheads="1"/>
            </p:cNvSpPr>
            <p:nvPr/>
          </p:nvSpPr>
          <p:spPr bwMode="auto">
            <a:xfrm>
              <a:off x="1725613" y="2339132"/>
              <a:ext cx="303212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000"/>
                <a:t>h</a:t>
              </a:r>
              <a:r>
                <a:rPr lang="en-US" sz="1000" baseline="30000"/>
                <a:t>+</a:t>
              </a:r>
              <a:endParaRPr lang="en-US" sz="1000"/>
            </a:p>
          </p:txBody>
        </p:sp>
        <p:sp>
          <p:nvSpPr>
            <p:cNvPr id="34" name="Oval 42"/>
            <p:cNvSpPr>
              <a:spLocks noChangeArrowheads="1"/>
            </p:cNvSpPr>
            <p:nvPr/>
          </p:nvSpPr>
          <p:spPr bwMode="auto">
            <a:xfrm rot="1388295">
              <a:off x="1638300" y="2496295"/>
              <a:ext cx="42863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Oval 43"/>
            <p:cNvSpPr>
              <a:spLocks noChangeArrowheads="1"/>
            </p:cNvSpPr>
            <p:nvPr/>
          </p:nvSpPr>
          <p:spPr bwMode="auto">
            <a:xfrm rot="1388295">
              <a:off x="1651000" y="2615357"/>
              <a:ext cx="42863" cy="46038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" name="Oval 44"/>
            <p:cNvSpPr>
              <a:spLocks noChangeArrowheads="1"/>
            </p:cNvSpPr>
            <p:nvPr/>
          </p:nvSpPr>
          <p:spPr bwMode="auto">
            <a:xfrm rot="1388295">
              <a:off x="1590675" y="2709020"/>
              <a:ext cx="44450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" name="Line 45"/>
            <p:cNvSpPr>
              <a:spLocks noChangeShapeType="1"/>
            </p:cNvSpPr>
            <p:nvPr/>
          </p:nvSpPr>
          <p:spPr bwMode="auto">
            <a:xfrm>
              <a:off x="1708150" y="2196257"/>
              <a:ext cx="0" cy="558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Rectangle 46"/>
            <p:cNvSpPr>
              <a:spLocks noChangeArrowheads="1"/>
            </p:cNvSpPr>
            <p:nvPr/>
          </p:nvSpPr>
          <p:spPr bwMode="auto">
            <a:xfrm>
              <a:off x="503238" y="2147045"/>
              <a:ext cx="179387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39" name="Rectangle 47"/>
            <p:cNvSpPr>
              <a:spLocks noChangeArrowheads="1"/>
            </p:cNvSpPr>
            <p:nvPr/>
          </p:nvSpPr>
          <p:spPr bwMode="auto">
            <a:xfrm>
              <a:off x="323850" y="2102595"/>
              <a:ext cx="2519363" cy="4603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0" name="Rectangle 48"/>
            <p:cNvSpPr>
              <a:spLocks noChangeArrowheads="1"/>
            </p:cNvSpPr>
            <p:nvPr/>
          </p:nvSpPr>
          <p:spPr bwMode="auto">
            <a:xfrm>
              <a:off x="2527300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1" name="Rectangle 49"/>
            <p:cNvSpPr>
              <a:spLocks noChangeArrowheads="1"/>
            </p:cNvSpPr>
            <p:nvPr/>
          </p:nvSpPr>
          <p:spPr bwMode="auto">
            <a:xfrm>
              <a:off x="1987550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2" name="Rectangle 50"/>
            <p:cNvSpPr>
              <a:spLocks noChangeArrowheads="1"/>
            </p:cNvSpPr>
            <p:nvPr/>
          </p:nvSpPr>
          <p:spPr bwMode="auto">
            <a:xfrm>
              <a:off x="1482725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3" name="Rectangle 51"/>
            <p:cNvSpPr>
              <a:spLocks noChangeArrowheads="1"/>
            </p:cNvSpPr>
            <p:nvPr/>
          </p:nvSpPr>
          <p:spPr bwMode="auto">
            <a:xfrm>
              <a:off x="995363" y="2051795"/>
              <a:ext cx="179387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4" name="Line 52"/>
            <p:cNvSpPr>
              <a:spLocks noChangeShapeType="1"/>
            </p:cNvSpPr>
            <p:nvPr/>
          </p:nvSpPr>
          <p:spPr bwMode="auto">
            <a:xfrm rot="1388295">
              <a:off x="1595438" y="1324720"/>
              <a:ext cx="238125" cy="560387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Rectangle 53"/>
            <p:cNvSpPr>
              <a:spLocks noChangeArrowheads="1"/>
            </p:cNvSpPr>
            <p:nvPr/>
          </p:nvSpPr>
          <p:spPr bwMode="auto">
            <a:xfrm>
              <a:off x="503238" y="2051795"/>
              <a:ext cx="179387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6190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881D0-A6CF-4285-99E9-6602BDE09BB5}" type="slidenum">
              <a:rPr lang="es-ES_tradnl" altLang="en-US" smtClean="0"/>
              <a:pPr>
                <a:defRPr/>
              </a:pPr>
              <a:t>27</a:t>
            </a:fld>
            <a:endParaRPr lang="es-ES_tradnl" alt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742950"/>
            <a:ext cx="74104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8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157 Título"/>
          <p:cNvSpPr>
            <a:spLocks noGrp="1"/>
          </p:cNvSpPr>
          <p:nvPr>
            <p:ph type="title"/>
          </p:nvPr>
        </p:nvSpPr>
        <p:spPr>
          <a:xfrm>
            <a:off x="151732" y="188520"/>
            <a:ext cx="7610303" cy="1079500"/>
          </a:xfrm>
        </p:spPr>
        <p:txBody>
          <a:bodyPr/>
          <a:lstStyle/>
          <a:p>
            <a:r>
              <a:rPr lang="es-ES" sz="3200" dirty="0" err="1" smtClean="0"/>
              <a:t>Signal</a:t>
            </a:r>
            <a:r>
              <a:rPr lang="es-ES" sz="3200" dirty="0"/>
              <a:t> </a:t>
            </a:r>
            <a:r>
              <a:rPr lang="es-ES" sz="3200" dirty="0" err="1" smtClean="0"/>
              <a:t>Propagation</a:t>
            </a:r>
            <a:r>
              <a:rPr lang="es-ES" sz="3200" dirty="0"/>
              <a:t> </a:t>
            </a:r>
            <a:r>
              <a:rPr lang="es-ES" sz="3200" dirty="0" smtClean="0"/>
              <a:t>– </a:t>
            </a:r>
            <a:r>
              <a:rPr lang="es-ES" sz="3200" dirty="0" err="1" smtClean="0"/>
              <a:t>Linearity</a:t>
            </a:r>
            <a:r>
              <a:rPr lang="es-ES" sz="3200" dirty="0" smtClean="0"/>
              <a:t> (</a:t>
            </a:r>
            <a:r>
              <a:rPr lang="es-ES" sz="3200" dirty="0" err="1" smtClean="0"/>
              <a:t>Simulation</a:t>
            </a:r>
            <a:r>
              <a:rPr lang="es-ES" dirty="0" smtClean="0"/>
              <a:t>) </a:t>
            </a: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28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84213" y="1432496"/>
            <a:ext cx="3455987" cy="1944687"/>
            <a:chOff x="1728" y="1967"/>
            <a:chExt cx="2503" cy="161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2163" y="2782"/>
              <a:ext cx="347" cy="73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031" y="2820"/>
              <a:ext cx="134" cy="51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31" y="2845"/>
              <a:ext cx="173" cy="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989" y="2872"/>
              <a:ext cx="1992" cy="459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989" y="3304"/>
              <a:ext cx="1992" cy="27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989" y="3332"/>
              <a:ext cx="1992" cy="26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271" y="2872"/>
              <a:ext cx="1371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031" y="2872"/>
              <a:ext cx="134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294" y="2845"/>
              <a:ext cx="1505" cy="2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512" y="2807"/>
              <a:ext cx="1130" cy="37"/>
            </a:xfrm>
            <a:prstGeom prst="rect">
              <a:avLst/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797" y="2872"/>
              <a:ext cx="133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513" y="2768"/>
              <a:ext cx="69" cy="35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575" y="2768"/>
              <a:ext cx="69" cy="35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2649" y="2146"/>
              <a:ext cx="2" cy="13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617" y="2970"/>
              <a:ext cx="34" cy="37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687" y="2933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582" y="3082"/>
              <a:ext cx="33" cy="36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652" y="3045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617" y="3194"/>
              <a:ext cx="34" cy="37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687" y="3157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2721" y="3044"/>
              <a:ext cx="0" cy="11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2583" y="3120"/>
              <a:ext cx="0" cy="1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25"/>
            <p:cNvSpPr>
              <a:spLocks noChangeArrowheads="1"/>
            </p:cNvSpPr>
            <p:nvPr/>
          </p:nvSpPr>
          <p:spPr bwMode="auto">
            <a:xfrm>
              <a:off x="2305" y="2670"/>
              <a:ext cx="241" cy="112"/>
            </a:xfrm>
            <a:custGeom>
              <a:avLst/>
              <a:gdLst>
                <a:gd name="T0" fmla="*/ 183 w 317"/>
                <a:gd name="T1" fmla="*/ 92 h 136"/>
                <a:gd name="T2" fmla="*/ 183 w 317"/>
                <a:gd name="T3" fmla="*/ 0 h 136"/>
                <a:gd name="T4" fmla="*/ 0 w 317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" h="136">
                  <a:moveTo>
                    <a:pt x="317" y="136"/>
                  </a:moveTo>
                  <a:lnTo>
                    <a:pt x="317" y="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" name="Freeform 26"/>
            <p:cNvSpPr>
              <a:spLocks noChangeArrowheads="1"/>
            </p:cNvSpPr>
            <p:nvPr/>
          </p:nvSpPr>
          <p:spPr bwMode="auto">
            <a:xfrm>
              <a:off x="3624" y="2670"/>
              <a:ext cx="137" cy="112"/>
            </a:xfrm>
            <a:custGeom>
              <a:avLst/>
              <a:gdLst>
                <a:gd name="T0" fmla="*/ 0 w 181"/>
                <a:gd name="T1" fmla="*/ 92 h 136"/>
                <a:gd name="T2" fmla="*/ 0 w 181"/>
                <a:gd name="T3" fmla="*/ 0 h 136"/>
                <a:gd name="T4" fmla="*/ 104 w 181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 rot="5400000">
              <a:off x="3742" y="2618"/>
              <a:ext cx="148" cy="10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 rot="-5400000">
              <a:off x="2179" y="2619"/>
              <a:ext cx="148" cy="10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" name="Freeform 29"/>
            <p:cNvSpPr>
              <a:spLocks noChangeArrowheads="1"/>
            </p:cNvSpPr>
            <p:nvPr/>
          </p:nvSpPr>
          <p:spPr bwMode="auto">
            <a:xfrm>
              <a:off x="2062" y="2034"/>
              <a:ext cx="119" cy="396"/>
            </a:xfrm>
            <a:custGeom>
              <a:avLst/>
              <a:gdLst>
                <a:gd name="T0" fmla="*/ 0 w 317"/>
                <a:gd name="T1" fmla="*/ 459 h 333"/>
                <a:gd name="T2" fmla="*/ 6 w 317"/>
                <a:gd name="T3" fmla="*/ 10 h 333"/>
                <a:gd name="T4" fmla="*/ 19 w 317"/>
                <a:gd name="T5" fmla="*/ 396 h 333"/>
                <a:gd name="T6" fmla="*/ 45 w 317"/>
                <a:gd name="T7" fmla="*/ 459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2061" y="2670"/>
              <a:ext cx="140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3866" y="2670"/>
              <a:ext cx="138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32"/>
            <p:cNvSpPr>
              <a:spLocks noChangeArrowheads="1"/>
            </p:cNvSpPr>
            <p:nvPr/>
          </p:nvSpPr>
          <p:spPr bwMode="auto">
            <a:xfrm>
              <a:off x="3692" y="2259"/>
              <a:ext cx="155" cy="134"/>
            </a:xfrm>
            <a:custGeom>
              <a:avLst/>
              <a:gdLst>
                <a:gd name="T0" fmla="*/ 0 w 317"/>
                <a:gd name="T1" fmla="*/ 53 h 333"/>
                <a:gd name="T2" fmla="*/ 11 w 317"/>
                <a:gd name="T3" fmla="*/ 1 h 333"/>
                <a:gd name="T4" fmla="*/ 32 w 317"/>
                <a:gd name="T5" fmla="*/ 45 h 333"/>
                <a:gd name="T6" fmla="*/ 76 w 317"/>
                <a:gd name="T7" fmla="*/ 53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2027" y="2445"/>
              <a:ext cx="31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3623" y="2108"/>
              <a:ext cx="0" cy="3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>
              <a:off x="3623" y="2408"/>
              <a:ext cx="27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2298" y="2373"/>
              <a:ext cx="158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3857" y="2336"/>
              <a:ext cx="158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>
              <a:off x="2097" y="2408"/>
              <a:ext cx="0" cy="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>
              <a:off x="3727" y="2370"/>
              <a:ext cx="0" cy="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2030" y="2447"/>
              <a:ext cx="18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  <a:r>
                <a:rPr lang="en-US" sz="900" baseline="-2500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  <p:sp>
          <p:nvSpPr>
            <p:cNvPr id="43" name="Text Box 41"/>
            <p:cNvSpPr txBox="1">
              <a:spLocks noChangeArrowheads="1"/>
            </p:cNvSpPr>
            <p:nvPr/>
          </p:nvSpPr>
          <p:spPr bwMode="auto">
            <a:xfrm>
              <a:off x="3694" y="2412"/>
              <a:ext cx="18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  <a:r>
                <a:rPr lang="en-US" sz="900" baseline="-25000">
                  <a:solidFill>
                    <a:srgbClr val="000000"/>
                  </a:solidFill>
                  <a:latin typeface="Palatino Linotype" pitchFamily="18" charset="0"/>
                </a:rPr>
                <a:t>2</a:t>
              </a:r>
            </a:p>
          </p:txBody>
        </p:sp>
        <p:sp>
          <p:nvSpPr>
            <p:cNvPr id="44" name="Freeform 42"/>
            <p:cNvSpPr>
              <a:spLocks noChangeArrowheads="1"/>
            </p:cNvSpPr>
            <p:nvPr/>
          </p:nvSpPr>
          <p:spPr bwMode="auto">
            <a:xfrm>
              <a:off x="1815" y="2761"/>
              <a:ext cx="277" cy="261"/>
            </a:xfrm>
            <a:custGeom>
              <a:avLst/>
              <a:gdLst>
                <a:gd name="T0" fmla="*/ 211 w 363"/>
                <a:gd name="T1" fmla="*/ 62 h 318"/>
                <a:gd name="T2" fmla="*/ 211 w 363"/>
                <a:gd name="T3" fmla="*/ 0 h 318"/>
                <a:gd name="T4" fmla="*/ 0 w 363"/>
                <a:gd name="T5" fmla="*/ 0 h 318"/>
                <a:gd name="T6" fmla="*/ 0 w 363"/>
                <a:gd name="T7" fmla="*/ 214 h 3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" h="318">
                  <a:moveTo>
                    <a:pt x="363" y="91"/>
                  </a:moveTo>
                  <a:lnTo>
                    <a:pt x="363" y="0"/>
                  </a:lnTo>
                  <a:lnTo>
                    <a:pt x="0" y="0"/>
                  </a:lnTo>
                  <a:lnTo>
                    <a:pt x="0" y="31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" name="Freeform 43"/>
            <p:cNvSpPr>
              <a:spLocks noChangeArrowheads="1"/>
            </p:cNvSpPr>
            <p:nvPr/>
          </p:nvSpPr>
          <p:spPr bwMode="auto">
            <a:xfrm>
              <a:off x="1815" y="3209"/>
              <a:ext cx="1179" cy="374"/>
            </a:xfrm>
            <a:custGeom>
              <a:avLst/>
              <a:gdLst>
                <a:gd name="T0" fmla="*/ 901 w 1542"/>
                <a:gd name="T1" fmla="*/ 124 h 454"/>
                <a:gd name="T2" fmla="*/ 901 w 1542"/>
                <a:gd name="T3" fmla="*/ 308 h 454"/>
                <a:gd name="T4" fmla="*/ 0 w 1542"/>
                <a:gd name="T5" fmla="*/ 308 h 454"/>
                <a:gd name="T6" fmla="*/ 0 w 1542"/>
                <a:gd name="T7" fmla="*/ 0 h 4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2" h="454">
                  <a:moveTo>
                    <a:pt x="1542" y="182"/>
                  </a:moveTo>
                  <a:lnTo>
                    <a:pt x="1542" y="454"/>
                  </a:lnTo>
                  <a:lnTo>
                    <a:pt x="0" y="454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auto">
            <a:xfrm>
              <a:off x="1728" y="3023"/>
              <a:ext cx="173" cy="185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defTabSz="449263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V</a:t>
              </a: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3645" y="2798"/>
              <a:ext cx="151" cy="73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797" y="2820"/>
              <a:ext cx="133" cy="51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2616" y="2150"/>
              <a:ext cx="56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1400">
                  <a:solidFill>
                    <a:srgbClr val="000000"/>
                  </a:solidFill>
                  <a:latin typeface="Palatino Linotype" pitchFamily="18" charset="0"/>
                </a:rPr>
                <a:t>Particle</a:t>
              </a: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1776" y="1980"/>
              <a:ext cx="335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  <a:buSzPct val="100000"/>
              </a:pPr>
              <a:r>
                <a:rPr lang="en-US" b="1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US" b="1" baseline="-2500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3359" y="2098"/>
              <a:ext cx="335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  <a:buSzPct val="100000"/>
              </a:pPr>
              <a:r>
                <a:rPr lang="en-US" b="1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US" b="1" baseline="-25000">
                  <a:solidFill>
                    <a:srgbClr val="000000"/>
                  </a:solidFill>
                  <a:latin typeface="Palatino Linotype" pitchFamily="18" charset="0"/>
                </a:rPr>
                <a:t>2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2258" y="2521"/>
              <a:ext cx="131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endParaRPr lang="it-IT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3767" y="2521"/>
              <a:ext cx="464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endParaRPr lang="it-IT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2028" y="1967"/>
              <a:ext cx="0" cy="48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57" name="Group 62"/>
          <p:cNvGrpSpPr>
            <a:grpSpLocks/>
          </p:cNvGrpSpPr>
          <p:nvPr/>
        </p:nvGrpSpPr>
        <p:grpSpPr bwMode="auto">
          <a:xfrm>
            <a:off x="7083425" y="1342008"/>
            <a:ext cx="1368425" cy="2159000"/>
            <a:chOff x="4746" y="732"/>
            <a:chExt cx="862" cy="1571"/>
          </a:xfrm>
        </p:grpSpPr>
        <p:sp>
          <p:nvSpPr>
            <p:cNvPr id="58" name="AutoShape 63"/>
            <p:cNvSpPr>
              <a:spLocks noChangeArrowheads="1"/>
            </p:cNvSpPr>
            <p:nvPr/>
          </p:nvSpPr>
          <p:spPr bwMode="auto">
            <a:xfrm>
              <a:off x="4746" y="732"/>
              <a:ext cx="862" cy="157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9" name="AutoShape 64"/>
            <p:cNvSpPr>
              <a:spLocks noChangeArrowheads="1"/>
            </p:cNvSpPr>
            <p:nvPr/>
          </p:nvSpPr>
          <p:spPr bwMode="auto">
            <a:xfrm>
              <a:off x="4780" y="778"/>
              <a:ext cx="792" cy="147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" name="AutoShape 65"/>
            <p:cNvSpPr>
              <a:spLocks noChangeArrowheads="1"/>
            </p:cNvSpPr>
            <p:nvPr/>
          </p:nvSpPr>
          <p:spPr bwMode="auto">
            <a:xfrm>
              <a:off x="4900" y="917"/>
              <a:ext cx="36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" name="AutoShape 66"/>
            <p:cNvSpPr>
              <a:spLocks noChangeArrowheads="1"/>
            </p:cNvSpPr>
            <p:nvPr/>
          </p:nvSpPr>
          <p:spPr bwMode="auto">
            <a:xfrm>
              <a:off x="4900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" name="AutoShape 67"/>
            <p:cNvSpPr>
              <a:spLocks noChangeArrowheads="1"/>
            </p:cNvSpPr>
            <p:nvPr/>
          </p:nvSpPr>
          <p:spPr bwMode="auto">
            <a:xfrm>
              <a:off x="4900" y="2119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" name="AutoShape 68"/>
            <p:cNvSpPr>
              <a:spLocks noChangeArrowheads="1"/>
            </p:cNvSpPr>
            <p:nvPr/>
          </p:nvSpPr>
          <p:spPr bwMode="auto">
            <a:xfrm>
              <a:off x="5026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4" name="AutoShape 69"/>
            <p:cNvSpPr>
              <a:spLocks noChangeArrowheads="1"/>
            </p:cNvSpPr>
            <p:nvPr/>
          </p:nvSpPr>
          <p:spPr bwMode="auto">
            <a:xfrm>
              <a:off x="5026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" name="AutoShape 70"/>
            <p:cNvSpPr>
              <a:spLocks noChangeArrowheads="1"/>
            </p:cNvSpPr>
            <p:nvPr/>
          </p:nvSpPr>
          <p:spPr bwMode="auto">
            <a:xfrm>
              <a:off x="5026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6" name="AutoShape 71"/>
            <p:cNvSpPr>
              <a:spLocks noChangeArrowheads="1"/>
            </p:cNvSpPr>
            <p:nvPr/>
          </p:nvSpPr>
          <p:spPr bwMode="auto">
            <a:xfrm>
              <a:off x="5152" y="917"/>
              <a:ext cx="34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7" name="AutoShape 72"/>
            <p:cNvSpPr>
              <a:spLocks noChangeArrowheads="1"/>
            </p:cNvSpPr>
            <p:nvPr/>
          </p:nvSpPr>
          <p:spPr bwMode="auto">
            <a:xfrm>
              <a:off x="5151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" name="AutoShape 73"/>
            <p:cNvSpPr>
              <a:spLocks noChangeArrowheads="1"/>
            </p:cNvSpPr>
            <p:nvPr/>
          </p:nvSpPr>
          <p:spPr bwMode="auto">
            <a:xfrm>
              <a:off x="5152" y="2119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" name="AutoShape 74"/>
            <p:cNvSpPr>
              <a:spLocks noChangeArrowheads="1"/>
            </p:cNvSpPr>
            <p:nvPr/>
          </p:nvSpPr>
          <p:spPr bwMode="auto">
            <a:xfrm>
              <a:off x="5277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" name="AutoShape 75"/>
            <p:cNvSpPr>
              <a:spLocks noChangeArrowheads="1"/>
            </p:cNvSpPr>
            <p:nvPr/>
          </p:nvSpPr>
          <p:spPr bwMode="auto">
            <a:xfrm>
              <a:off x="5277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" name="AutoShape 76"/>
            <p:cNvSpPr>
              <a:spLocks noChangeArrowheads="1"/>
            </p:cNvSpPr>
            <p:nvPr/>
          </p:nvSpPr>
          <p:spPr bwMode="auto">
            <a:xfrm>
              <a:off x="5277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2" name="AutoShape 77"/>
            <p:cNvSpPr>
              <a:spLocks noChangeArrowheads="1"/>
            </p:cNvSpPr>
            <p:nvPr/>
          </p:nvSpPr>
          <p:spPr bwMode="auto">
            <a:xfrm>
              <a:off x="5403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3" name="AutoShape 78"/>
            <p:cNvSpPr>
              <a:spLocks noChangeArrowheads="1"/>
            </p:cNvSpPr>
            <p:nvPr/>
          </p:nvSpPr>
          <p:spPr bwMode="auto">
            <a:xfrm>
              <a:off x="5402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" name="AutoShape 79"/>
            <p:cNvSpPr>
              <a:spLocks noChangeArrowheads="1"/>
            </p:cNvSpPr>
            <p:nvPr/>
          </p:nvSpPr>
          <p:spPr bwMode="auto">
            <a:xfrm>
              <a:off x="5403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5" name="Group 80"/>
            <p:cNvGrpSpPr>
              <a:grpSpLocks/>
            </p:cNvGrpSpPr>
            <p:nvPr/>
          </p:nvGrpSpPr>
          <p:grpSpPr bwMode="auto">
            <a:xfrm>
              <a:off x="4900" y="778"/>
              <a:ext cx="17" cy="138"/>
              <a:chOff x="4900" y="778"/>
              <a:chExt cx="17" cy="138"/>
            </a:xfrm>
          </p:grpSpPr>
          <p:sp>
            <p:nvSpPr>
              <p:cNvPr id="118" name="Line 81"/>
              <p:cNvSpPr>
                <a:spLocks noChangeShapeType="1"/>
              </p:cNvSpPr>
              <p:nvPr/>
            </p:nvSpPr>
            <p:spPr bwMode="auto">
              <a:xfrm>
                <a:off x="4900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9" name="Line 82"/>
              <p:cNvSpPr>
                <a:spLocks noChangeShapeType="1"/>
              </p:cNvSpPr>
              <p:nvPr/>
            </p:nvSpPr>
            <p:spPr bwMode="auto">
              <a:xfrm flipV="1">
                <a:off x="4900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" name="Line 83"/>
              <p:cNvSpPr>
                <a:spLocks noChangeShapeType="1"/>
              </p:cNvSpPr>
              <p:nvPr/>
            </p:nvSpPr>
            <p:spPr bwMode="auto">
              <a:xfrm>
                <a:off x="4900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1" name="Line 84"/>
              <p:cNvSpPr>
                <a:spLocks noChangeShapeType="1"/>
              </p:cNvSpPr>
              <p:nvPr/>
            </p:nvSpPr>
            <p:spPr bwMode="auto">
              <a:xfrm flipV="1">
                <a:off x="4900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" name="Line 85"/>
              <p:cNvSpPr>
                <a:spLocks noChangeShapeType="1"/>
              </p:cNvSpPr>
              <p:nvPr/>
            </p:nvSpPr>
            <p:spPr bwMode="auto">
              <a:xfrm flipV="1">
                <a:off x="4900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" name="Line 86"/>
              <p:cNvSpPr>
                <a:spLocks noChangeShapeType="1"/>
              </p:cNvSpPr>
              <p:nvPr/>
            </p:nvSpPr>
            <p:spPr bwMode="auto">
              <a:xfrm>
                <a:off x="4900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" name="Line 87"/>
              <p:cNvSpPr>
                <a:spLocks noChangeShapeType="1"/>
              </p:cNvSpPr>
              <p:nvPr/>
            </p:nvSpPr>
            <p:spPr bwMode="auto">
              <a:xfrm>
                <a:off x="4917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5" name="Line 88"/>
              <p:cNvSpPr>
                <a:spLocks noChangeShapeType="1"/>
              </p:cNvSpPr>
              <p:nvPr/>
            </p:nvSpPr>
            <p:spPr bwMode="auto">
              <a:xfrm>
                <a:off x="4917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6" name="AutoShape 89"/>
            <p:cNvSpPr>
              <a:spLocks noChangeArrowheads="1"/>
            </p:cNvSpPr>
            <p:nvPr/>
          </p:nvSpPr>
          <p:spPr bwMode="auto">
            <a:xfrm>
              <a:off x="4898" y="945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7" name="Group 90"/>
            <p:cNvGrpSpPr>
              <a:grpSpLocks/>
            </p:cNvGrpSpPr>
            <p:nvPr/>
          </p:nvGrpSpPr>
          <p:grpSpPr bwMode="auto">
            <a:xfrm>
              <a:off x="5026" y="778"/>
              <a:ext cx="16" cy="138"/>
              <a:chOff x="5026" y="778"/>
              <a:chExt cx="16" cy="138"/>
            </a:xfrm>
          </p:grpSpPr>
          <p:sp>
            <p:nvSpPr>
              <p:cNvPr id="110" name="Line 91"/>
              <p:cNvSpPr>
                <a:spLocks noChangeShapeType="1"/>
              </p:cNvSpPr>
              <p:nvPr/>
            </p:nvSpPr>
            <p:spPr bwMode="auto">
              <a:xfrm>
                <a:off x="5026" y="820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" name="Line 92"/>
              <p:cNvSpPr>
                <a:spLocks noChangeShapeType="1"/>
              </p:cNvSpPr>
              <p:nvPr/>
            </p:nvSpPr>
            <p:spPr bwMode="auto">
              <a:xfrm flipV="1">
                <a:off x="5026" y="832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" name="Line 93"/>
              <p:cNvSpPr>
                <a:spLocks noChangeShapeType="1"/>
              </p:cNvSpPr>
              <p:nvPr/>
            </p:nvSpPr>
            <p:spPr bwMode="auto">
              <a:xfrm>
                <a:off x="5026" y="847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" name="Line 94"/>
              <p:cNvSpPr>
                <a:spLocks noChangeShapeType="1"/>
              </p:cNvSpPr>
              <p:nvPr/>
            </p:nvSpPr>
            <p:spPr bwMode="auto">
              <a:xfrm flipV="1">
                <a:off x="5026" y="860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4" name="Line 95"/>
              <p:cNvSpPr>
                <a:spLocks noChangeShapeType="1"/>
              </p:cNvSpPr>
              <p:nvPr/>
            </p:nvSpPr>
            <p:spPr bwMode="auto">
              <a:xfrm flipV="1">
                <a:off x="5026" y="804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" name="Line 96"/>
              <p:cNvSpPr>
                <a:spLocks noChangeShapeType="1"/>
              </p:cNvSpPr>
              <p:nvPr/>
            </p:nvSpPr>
            <p:spPr bwMode="auto">
              <a:xfrm>
                <a:off x="5026" y="875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" name="Line 97"/>
              <p:cNvSpPr>
                <a:spLocks noChangeShapeType="1"/>
              </p:cNvSpPr>
              <p:nvPr/>
            </p:nvSpPr>
            <p:spPr bwMode="auto">
              <a:xfrm>
                <a:off x="5042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" name="Line 98"/>
              <p:cNvSpPr>
                <a:spLocks noChangeShapeType="1"/>
              </p:cNvSpPr>
              <p:nvPr/>
            </p:nvSpPr>
            <p:spPr bwMode="auto">
              <a:xfrm>
                <a:off x="5042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8" name="AutoShape 99"/>
            <p:cNvSpPr>
              <a:spLocks noChangeArrowheads="1"/>
            </p:cNvSpPr>
            <p:nvPr/>
          </p:nvSpPr>
          <p:spPr bwMode="auto">
            <a:xfrm>
              <a:off x="5025" y="945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9" name="Group 100"/>
            <p:cNvGrpSpPr>
              <a:grpSpLocks/>
            </p:cNvGrpSpPr>
            <p:nvPr/>
          </p:nvGrpSpPr>
          <p:grpSpPr bwMode="auto">
            <a:xfrm>
              <a:off x="5152" y="778"/>
              <a:ext cx="17" cy="138"/>
              <a:chOff x="5152" y="778"/>
              <a:chExt cx="17" cy="138"/>
            </a:xfrm>
          </p:grpSpPr>
          <p:sp>
            <p:nvSpPr>
              <p:cNvPr id="102" name="Line 101"/>
              <p:cNvSpPr>
                <a:spLocks noChangeShapeType="1"/>
              </p:cNvSpPr>
              <p:nvPr/>
            </p:nvSpPr>
            <p:spPr bwMode="auto">
              <a:xfrm>
                <a:off x="5152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" name="Line 102"/>
              <p:cNvSpPr>
                <a:spLocks noChangeShapeType="1"/>
              </p:cNvSpPr>
              <p:nvPr/>
            </p:nvSpPr>
            <p:spPr bwMode="auto">
              <a:xfrm flipV="1">
                <a:off x="5152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" name="Line 103"/>
              <p:cNvSpPr>
                <a:spLocks noChangeShapeType="1"/>
              </p:cNvSpPr>
              <p:nvPr/>
            </p:nvSpPr>
            <p:spPr bwMode="auto">
              <a:xfrm>
                <a:off x="5152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5" name="Line 104"/>
              <p:cNvSpPr>
                <a:spLocks noChangeShapeType="1"/>
              </p:cNvSpPr>
              <p:nvPr/>
            </p:nvSpPr>
            <p:spPr bwMode="auto">
              <a:xfrm flipV="1">
                <a:off x="5152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" name="Line 105"/>
              <p:cNvSpPr>
                <a:spLocks noChangeShapeType="1"/>
              </p:cNvSpPr>
              <p:nvPr/>
            </p:nvSpPr>
            <p:spPr bwMode="auto">
              <a:xfrm flipV="1">
                <a:off x="5152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7" name="Line 106"/>
              <p:cNvSpPr>
                <a:spLocks noChangeShapeType="1"/>
              </p:cNvSpPr>
              <p:nvPr/>
            </p:nvSpPr>
            <p:spPr bwMode="auto">
              <a:xfrm>
                <a:off x="5152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8" name="Line 107"/>
              <p:cNvSpPr>
                <a:spLocks noChangeShapeType="1"/>
              </p:cNvSpPr>
              <p:nvPr/>
            </p:nvSpPr>
            <p:spPr bwMode="auto">
              <a:xfrm>
                <a:off x="5169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" name="Line 108"/>
              <p:cNvSpPr>
                <a:spLocks noChangeShapeType="1"/>
              </p:cNvSpPr>
              <p:nvPr/>
            </p:nvSpPr>
            <p:spPr bwMode="auto">
              <a:xfrm>
                <a:off x="5169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0" name="AutoShape 109"/>
            <p:cNvSpPr>
              <a:spLocks noChangeArrowheads="1"/>
            </p:cNvSpPr>
            <p:nvPr/>
          </p:nvSpPr>
          <p:spPr bwMode="auto">
            <a:xfrm>
              <a:off x="5150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1" name="Group 110"/>
            <p:cNvGrpSpPr>
              <a:grpSpLocks/>
            </p:cNvGrpSpPr>
            <p:nvPr/>
          </p:nvGrpSpPr>
          <p:grpSpPr bwMode="auto">
            <a:xfrm>
              <a:off x="5277" y="778"/>
              <a:ext cx="17" cy="138"/>
              <a:chOff x="5277" y="778"/>
              <a:chExt cx="17" cy="138"/>
            </a:xfrm>
          </p:grpSpPr>
          <p:sp>
            <p:nvSpPr>
              <p:cNvPr id="94" name="Line 111"/>
              <p:cNvSpPr>
                <a:spLocks noChangeShapeType="1"/>
              </p:cNvSpPr>
              <p:nvPr/>
            </p:nvSpPr>
            <p:spPr bwMode="auto">
              <a:xfrm>
                <a:off x="5277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5" name="Line 112"/>
              <p:cNvSpPr>
                <a:spLocks noChangeShapeType="1"/>
              </p:cNvSpPr>
              <p:nvPr/>
            </p:nvSpPr>
            <p:spPr bwMode="auto">
              <a:xfrm flipV="1">
                <a:off x="5277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6" name="Line 113"/>
              <p:cNvSpPr>
                <a:spLocks noChangeShapeType="1"/>
              </p:cNvSpPr>
              <p:nvPr/>
            </p:nvSpPr>
            <p:spPr bwMode="auto">
              <a:xfrm>
                <a:off x="5277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7" name="Line 114"/>
              <p:cNvSpPr>
                <a:spLocks noChangeShapeType="1"/>
              </p:cNvSpPr>
              <p:nvPr/>
            </p:nvSpPr>
            <p:spPr bwMode="auto">
              <a:xfrm flipV="1">
                <a:off x="5277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8" name="Line 115"/>
              <p:cNvSpPr>
                <a:spLocks noChangeShapeType="1"/>
              </p:cNvSpPr>
              <p:nvPr/>
            </p:nvSpPr>
            <p:spPr bwMode="auto">
              <a:xfrm flipV="1">
                <a:off x="5277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9" name="Line 116"/>
              <p:cNvSpPr>
                <a:spLocks noChangeShapeType="1"/>
              </p:cNvSpPr>
              <p:nvPr/>
            </p:nvSpPr>
            <p:spPr bwMode="auto">
              <a:xfrm>
                <a:off x="5277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0" name="Line 117"/>
              <p:cNvSpPr>
                <a:spLocks noChangeShapeType="1"/>
              </p:cNvSpPr>
              <p:nvPr/>
            </p:nvSpPr>
            <p:spPr bwMode="auto">
              <a:xfrm>
                <a:off x="5294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1" name="Line 118"/>
              <p:cNvSpPr>
                <a:spLocks noChangeShapeType="1"/>
              </p:cNvSpPr>
              <p:nvPr/>
            </p:nvSpPr>
            <p:spPr bwMode="auto">
              <a:xfrm>
                <a:off x="5294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" name="AutoShape 119"/>
            <p:cNvSpPr>
              <a:spLocks noChangeArrowheads="1"/>
            </p:cNvSpPr>
            <p:nvPr/>
          </p:nvSpPr>
          <p:spPr bwMode="auto">
            <a:xfrm>
              <a:off x="5276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3" name="Group 120"/>
            <p:cNvGrpSpPr>
              <a:grpSpLocks/>
            </p:cNvGrpSpPr>
            <p:nvPr/>
          </p:nvGrpSpPr>
          <p:grpSpPr bwMode="auto">
            <a:xfrm>
              <a:off x="5403" y="778"/>
              <a:ext cx="17" cy="138"/>
              <a:chOff x="5403" y="778"/>
              <a:chExt cx="17" cy="138"/>
            </a:xfrm>
          </p:grpSpPr>
          <p:sp>
            <p:nvSpPr>
              <p:cNvPr id="86" name="Line 121"/>
              <p:cNvSpPr>
                <a:spLocks noChangeShapeType="1"/>
              </p:cNvSpPr>
              <p:nvPr/>
            </p:nvSpPr>
            <p:spPr bwMode="auto">
              <a:xfrm>
                <a:off x="5403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7" name="Line 122"/>
              <p:cNvSpPr>
                <a:spLocks noChangeShapeType="1"/>
              </p:cNvSpPr>
              <p:nvPr/>
            </p:nvSpPr>
            <p:spPr bwMode="auto">
              <a:xfrm flipV="1">
                <a:off x="5403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8" name="Line 123"/>
              <p:cNvSpPr>
                <a:spLocks noChangeShapeType="1"/>
              </p:cNvSpPr>
              <p:nvPr/>
            </p:nvSpPr>
            <p:spPr bwMode="auto">
              <a:xfrm>
                <a:off x="5403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9" name="Line 124"/>
              <p:cNvSpPr>
                <a:spLocks noChangeShapeType="1"/>
              </p:cNvSpPr>
              <p:nvPr/>
            </p:nvSpPr>
            <p:spPr bwMode="auto">
              <a:xfrm flipV="1">
                <a:off x="5403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0" name="Line 125"/>
              <p:cNvSpPr>
                <a:spLocks noChangeShapeType="1"/>
              </p:cNvSpPr>
              <p:nvPr/>
            </p:nvSpPr>
            <p:spPr bwMode="auto">
              <a:xfrm flipV="1">
                <a:off x="5403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1" name="Line 126"/>
              <p:cNvSpPr>
                <a:spLocks noChangeShapeType="1"/>
              </p:cNvSpPr>
              <p:nvPr/>
            </p:nvSpPr>
            <p:spPr bwMode="auto">
              <a:xfrm>
                <a:off x="5403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" name="Line 127"/>
              <p:cNvSpPr>
                <a:spLocks noChangeShapeType="1"/>
              </p:cNvSpPr>
              <p:nvPr/>
            </p:nvSpPr>
            <p:spPr bwMode="auto">
              <a:xfrm>
                <a:off x="5420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" name="Line 128"/>
              <p:cNvSpPr>
                <a:spLocks noChangeShapeType="1"/>
              </p:cNvSpPr>
              <p:nvPr/>
            </p:nvSpPr>
            <p:spPr bwMode="auto">
              <a:xfrm>
                <a:off x="5420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4" name="AutoShape 129"/>
            <p:cNvSpPr>
              <a:spLocks noChangeArrowheads="1"/>
            </p:cNvSpPr>
            <p:nvPr/>
          </p:nvSpPr>
          <p:spPr bwMode="auto">
            <a:xfrm>
              <a:off x="5402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" name="Text Box 130"/>
            <p:cNvSpPr txBox="1">
              <a:spLocks noChangeArrowheads="1"/>
            </p:cNvSpPr>
            <p:nvPr/>
          </p:nvSpPr>
          <p:spPr bwMode="auto">
            <a:xfrm>
              <a:off x="4978" y="1795"/>
              <a:ext cx="115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ES"/>
            </a:p>
          </p:txBody>
        </p:sp>
      </p:grpSp>
      <p:sp>
        <p:nvSpPr>
          <p:cNvPr id="126" name="Text Box 131"/>
          <p:cNvSpPr txBox="1">
            <a:spLocks noChangeArrowheads="1"/>
          </p:cNvSpPr>
          <p:nvPr/>
        </p:nvSpPr>
        <p:spPr bwMode="auto">
          <a:xfrm>
            <a:off x="6353175" y="1753171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buSzPct val="100000"/>
            </a:pPr>
            <a:r>
              <a:rPr lang="it-IT" dirty="0">
                <a:solidFill>
                  <a:srgbClr val="000000"/>
                </a:solidFill>
                <a:latin typeface="Palatino Linotype" pitchFamily="18" charset="0"/>
              </a:rPr>
              <a:t>2 mm</a:t>
            </a:r>
          </a:p>
        </p:txBody>
      </p:sp>
      <p:sp>
        <p:nvSpPr>
          <p:cNvPr id="127" name="Oval 132"/>
          <p:cNvSpPr>
            <a:spLocks noChangeArrowheads="1"/>
          </p:cNvSpPr>
          <p:nvPr/>
        </p:nvSpPr>
        <p:spPr bwMode="auto">
          <a:xfrm>
            <a:off x="7718425" y="18452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8" name="Oval 133"/>
          <p:cNvSpPr>
            <a:spLocks noChangeArrowheads="1"/>
          </p:cNvSpPr>
          <p:nvPr/>
        </p:nvSpPr>
        <p:spPr bwMode="auto">
          <a:xfrm>
            <a:off x="7716838" y="3058096"/>
            <a:ext cx="69850" cy="65087"/>
          </a:xfrm>
          <a:prstGeom prst="ellipse">
            <a:avLst/>
          </a:prstGeom>
          <a:solidFill>
            <a:schemeClr val="tx1"/>
          </a:solidFill>
          <a:ln w="936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9" name="Line 134"/>
          <p:cNvSpPr>
            <a:spLocks noChangeShapeType="1"/>
          </p:cNvSpPr>
          <p:nvPr/>
        </p:nvSpPr>
        <p:spPr bwMode="auto">
          <a:xfrm>
            <a:off x="6969125" y="1913508"/>
            <a:ext cx="646113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0" name="Line 135"/>
          <p:cNvSpPr>
            <a:spLocks noChangeShapeType="1"/>
          </p:cNvSpPr>
          <p:nvPr/>
        </p:nvSpPr>
        <p:spPr bwMode="auto">
          <a:xfrm>
            <a:off x="6996113" y="3102546"/>
            <a:ext cx="646112" cy="0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1" name="Line 136"/>
          <p:cNvSpPr>
            <a:spLocks noChangeShapeType="1"/>
          </p:cNvSpPr>
          <p:nvPr/>
        </p:nvSpPr>
        <p:spPr bwMode="auto">
          <a:xfrm>
            <a:off x="5865813" y="1707133"/>
            <a:ext cx="1882775" cy="1588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2" name="Line 137"/>
          <p:cNvSpPr>
            <a:spLocks noChangeShapeType="1"/>
          </p:cNvSpPr>
          <p:nvPr/>
        </p:nvSpPr>
        <p:spPr bwMode="auto">
          <a:xfrm>
            <a:off x="5799138" y="3272408"/>
            <a:ext cx="1962150" cy="1588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" name="Text Box 138"/>
          <p:cNvSpPr txBox="1">
            <a:spLocks noChangeArrowheads="1"/>
          </p:cNvSpPr>
          <p:nvPr/>
        </p:nvSpPr>
        <p:spPr bwMode="auto">
          <a:xfrm>
            <a:off x="5700713" y="1268983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it-IT" b="1" baseline="-25000">
                <a:solidFill>
                  <a:srgbClr val="000000"/>
                </a:solidFill>
                <a:latin typeface="Palatino Linotype" pitchFamily="18" charset="0"/>
              </a:rPr>
              <a:t>1</a:t>
            </a:r>
          </a:p>
        </p:txBody>
      </p:sp>
      <p:sp>
        <p:nvSpPr>
          <p:cNvPr id="134" name="Text Box 139"/>
          <p:cNvSpPr txBox="1">
            <a:spLocks noChangeArrowheads="1"/>
          </p:cNvSpPr>
          <p:nvPr/>
        </p:nvSpPr>
        <p:spPr bwMode="auto">
          <a:xfrm>
            <a:off x="5651500" y="2853308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it-IT" b="1" baseline="-25000">
                <a:solidFill>
                  <a:srgbClr val="000000"/>
                </a:solidFill>
                <a:latin typeface="Palatino Linotype" pitchFamily="18" charset="0"/>
              </a:rPr>
              <a:t>2</a:t>
            </a:r>
          </a:p>
        </p:txBody>
      </p:sp>
      <p:sp>
        <p:nvSpPr>
          <p:cNvPr id="135" name="AutoShape 140"/>
          <p:cNvSpPr>
            <a:spLocks noChangeArrowheads="1"/>
          </p:cNvSpPr>
          <p:nvPr/>
        </p:nvSpPr>
        <p:spPr bwMode="auto">
          <a:xfrm rot="16200000">
            <a:off x="6075363" y="1535683"/>
            <a:ext cx="342900" cy="342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6" name="AutoShape 141"/>
          <p:cNvSpPr>
            <a:spLocks noChangeArrowheads="1"/>
          </p:cNvSpPr>
          <p:nvPr/>
        </p:nvSpPr>
        <p:spPr bwMode="auto">
          <a:xfrm rot="16200000">
            <a:off x="6026150" y="3091433"/>
            <a:ext cx="342900" cy="342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7" name="Line 142"/>
          <p:cNvSpPr>
            <a:spLocks noChangeShapeType="1"/>
          </p:cNvSpPr>
          <p:nvPr/>
        </p:nvSpPr>
        <p:spPr bwMode="auto">
          <a:xfrm flipH="1">
            <a:off x="6721475" y="1989708"/>
            <a:ext cx="1588" cy="100806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8" name="Text Box 143"/>
          <p:cNvSpPr txBox="1">
            <a:spLocks noChangeArrowheads="1"/>
          </p:cNvSpPr>
          <p:nvPr/>
        </p:nvSpPr>
        <p:spPr bwMode="auto">
          <a:xfrm>
            <a:off x="6103938" y="2211958"/>
            <a:ext cx="3063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y</a:t>
            </a:r>
          </a:p>
        </p:txBody>
      </p:sp>
      <p:sp>
        <p:nvSpPr>
          <p:cNvPr id="139" name="Text Box 144"/>
          <p:cNvSpPr txBox="1">
            <a:spLocks noChangeArrowheads="1"/>
          </p:cNvSpPr>
          <p:nvPr/>
        </p:nvSpPr>
        <p:spPr bwMode="auto">
          <a:xfrm>
            <a:off x="6321425" y="2958083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buSzPct val="100000"/>
            </a:pPr>
            <a:r>
              <a:rPr lang="it-IT">
                <a:solidFill>
                  <a:srgbClr val="000000"/>
                </a:solidFill>
                <a:latin typeface="Palatino Linotype" pitchFamily="18" charset="0"/>
              </a:rPr>
              <a:t>18 mm</a:t>
            </a:r>
          </a:p>
        </p:txBody>
      </p:sp>
      <p:sp>
        <p:nvSpPr>
          <p:cNvPr id="140" name="Oval 158"/>
          <p:cNvSpPr>
            <a:spLocks noChangeArrowheads="1"/>
          </p:cNvSpPr>
          <p:nvPr/>
        </p:nvSpPr>
        <p:spPr bwMode="auto">
          <a:xfrm>
            <a:off x="7723188" y="2038921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" name="Oval 159"/>
          <p:cNvSpPr>
            <a:spLocks noChangeArrowheads="1"/>
          </p:cNvSpPr>
          <p:nvPr/>
        </p:nvSpPr>
        <p:spPr bwMode="auto">
          <a:xfrm>
            <a:off x="7718425" y="223259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2" name="Oval 160"/>
          <p:cNvSpPr>
            <a:spLocks noChangeArrowheads="1"/>
          </p:cNvSpPr>
          <p:nvPr/>
        </p:nvSpPr>
        <p:spPr bwMode="auto">
          <a:xfrm>
            <a:off x="7718425" y="2426271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" name="Oval 161"/>
          <p:cNvSpPr>
            <a:spLocks noChangeArrowheads="1"/>
          </p:cNvSpPr>
          <p:nvPr/>
        </p:nvSpPr>
        <p:spPr bwMode="auto">
          <a:xfrm>
            <a:off x="7718425" y="26199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4" name="Oval 162"/>
          <p:cNvSpPr>
            <a:spLocks noChangeArrowheads="1"/>
          </p:cNvSpPr>
          <p:nvPr/>
        </p:nvSpPr>
        <p:spPr bwMode="auto">
          <a:xfrm>
            <a:off x="7723188" y="28358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5" name="Group 163"/>
          <p:cNvGrpSpPr>
            <a:grpSpLocks/>
          </p:cNvGrpSpPr>
          <p:nvPr/>
        </p:nvGrpSpPr>
        <p:grpSpPr bwMode="auto">
          <a:xfrm>
            <a:off x="673992" y="3933056"/>
            <a:ext cx="7655692" cy="2350012"/>
            <a:chOff x="0" y="411"/>
            <a:chExt cx="5770" cy="2041"/>
          </a:xfrm>
        </p:grpSpPr>
        <p:pic>
          <p:nvPicPr>
            <p:cNvPr id="146" name="Picture 164" descr="S2-puls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4" y="411"/>
              <a:ext cx="288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Picture 165" descr="S1-puls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1"/>
              <a:ext cx="288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Line 166"/>
            <p:cNvSpPr>
              <a:spLocks noChangeShapeType="1"/>
            </p:cNvSpPr>
            <p:nvPr/>
          </p:nvSpPr>
          <p:spPr bwMode="auto">
            <a:xfrm>
              <a:off x="884" y="845"/>
              <a:ext cx="31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9" name="Line 167"/>
            <p:cNvSpPr>
              <a:spLocks noChangeShapeType="1"/>
            </p:cNvSpPr>
            <p:nvPr/>
          </p:nvSpPr>
          <p:spPr bwMode="auto">
            <a:xfrm flipH="1" flipV="1">
              <a:off x="3787" y="845"/>
              <a:ext cx="363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50" name="Group 152"/>
          <p:cNvGrpSpPr>
            <a:grpSpLocks/>
          </p:cNvGrpSpPr>
          <p:nvPr/>
        </p:nvGrpSpPr>
        <p:grpSpPr bwMode="auto">
          <a:xfrm>
            <a:off x="491247" y="870568"/>
            <a:ext cx="8185209" cy="3206504"/>
            <a:chOff x="404" y="2190"/>
            <a:chExt cx="4623" cy="1648"/>
          </a:xfrm>
        </p:grpSpPr>
        <p:pic>
          <p:nvPicPr>
            <p:cNvPr id="151" name="Picture 146" descr="simulation_A_B"/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" y="2190"/>
              <a:ext cx="2320" cy="1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Picture 147" descr="residual_polyA_polyB"/>
            <p:cNvPicPr preferRelativeResize="0"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2316"/>
              <a:ext cx="2154" cy="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4" y="2368738"/>
            <a:ext cx="2090737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1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617585"/>
          </a:xfrm>
        </p:spPr>
        <p:txBody>
          <a:bodyPr/>
          <a:lstStyle/>
          <a:p>
            <a:r>
              <a:rPr lang="es-ES" dirty="0"/>
              <a:t>Red laser TCT </a:t>
            </a:r>
            <a:r>
              <a:rPr lang="es-ES" dirty="0" err="1"/>
              <a:t>characterization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37112"/>
            <a:ext cx="2378075" cy="185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04" y="1412776"/>
            <a:ext cx="3161056" cy="25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641255" y="757285"/>
            <a:ext cx="294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Charge</a:t>
            </a:r>
            <a:r>
              <a:rPr lang="es-ES" dirty="0" smtClean="0"/>
              <a:t> </a:t>
            </a:r>
            <a:r>
              <a:rPr lang="es-ES" dirty="0" err="1" smtClean="0"/>
              <a:t>collection</a:t>
            </a:r>
            <a:r>
              <a:rPr lang="es-ES" dirty="0" smtClean="0"/>
              <a:t> </a:t>
            </a:r>
            <a:r>
              <a:rPr lang="es-ES" dirty="0" err="1" smtClean="0"/>
              <a:t>efficiency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5536" y="966100"/>
            <a:ext cx="1554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Standard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724128" y="1002214"/>
            <a:ext cx="2355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P-type diffusion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56" y="4230847"/>
            <a:ext cx="2602747" cy="215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136219" cy="256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5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R&amp;D</a:t>
            </a:r>
            <a:r>
              <a:rPr lang="es-ES" dirty="0" smtClean="0"/>
              <a:t> </a:t>
            </a:r>
            <a:r>
              <a:rPr lang="es-ES" dirty="0" err="1" smtClean="0"/>
              <a:t>Motivation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908720"/>
            <a:ext cx="8458200" cy="4800600"/>
          </a:xfrm>
        </p:spPr>
        <p:txBody>
          <a:bodyPr/>
          <a:lstStyle/>
          <a:p>
            <a:r>
              <a:rPr lang="en-US" dirty="0" smtClean="0"/>
              <a:t>Charge division in </a:t>
            </a:r>
            <a:r>
              <a:rPr lang="en-US" dirty="0" err="1" smtClean="0"/>
              <a:t>microstrips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Long </a:t>
            </a:r>
            <a:r>
              <a:rPr lang="en-US" dirty="0" err="1" smtClean="0"/>
              <a:t>microstrips</a:t>
            </a:r>
            <a:r>
              <a:rPr lang="en-US" dirty="0" smtClean="0"/>
              <a:t> ladders  (several tens of centimeters) proposed for the </a:t>
            </a:r>
            <a:r>
              <a:rPr lang="en-US" dirty="0" err="1" smtClean="0"/>
              <a:t>ILC</a:t>
            </a:r>
            <a:r>
              <a:rPr lang="en-US" dirty="0" smtClean="0"/>
              <a:t> tracking detectors.</a:t>
            </a:r>
          </a:p>
          <a:p>
            <a:pPr lvl="1"/>
            <a:r>
              <a:rPr lang="en-US" dirty="0" smtClean="0"/>
              <a:t>Getting the particle hit coordinate along the strip using the charge division method. </a:t>
            </a:r>
          </a:p>
          <a:p>
            <a:pPr lvl="1"/>
            <a:r>
              <a:rPr lang="en-US" dirty="0" smtClean="0"/>
              <a:t>Avoid the complexity of double sided sensors and the additional material of a second  layer of sensors.</a:t>
            </a:r>
          </a:p>
          <a:p>
            <a:r>
              <a:rPr lang="en-US" dirty="0" smtClean="0"/>
              <a:t>Low gain segmented p-type pixels (strips) </a:t>
            </a:r>
          </a:p>
          <a:p>
            <a:pPr lvl="1"/>
            <a:r>
              <a:rPr lang="en-US" dirty="0" smtClean="0"/>
              <a:t>Implementing a small gain in the segmented diode so we can reduce the thickness of the sensors without reducing the signal amplitude </a:t>
            </a:r>
          </a:p>
          <a:p>
            <a:pPr lvl="1"/>
            <a:r>
              <a:rPr lang="en-US" dirty="0" smtClean="0"/>
              <a:t>Smaller contribution to the material budget. 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15816" y="6400800"/>
            <a:ext cx="54102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57410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33"/>
          <p:cNvSpPr txBox="1">
            <a:spLocks noChangeArrowheads="1"/>
          </p:cNvSpPr>
          <p:nvPr/>
        </p:nvSpPr>
        <p:spPr bwMode="auto">
          <a:xfrm>
            <a:off x="2642195" y="1052736"/>
            <a:ext cx="48101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Simple single-side AC-coupled </a:t>
            </a:r>
            <a:r>
              <a:rPr lang="en-GB" sz="1600" dirty="0" err="1" smtClean="0">
                <a:solidFill>
                  <a:prstClr val="black"/>
                </a:solidFill>
              </a:rPr>
              <a:t>microstrip</a:t>
            </a:r>
            <a:r>
              <a:rPr lang="en-GB" sz="1600" dirty="0" smtClean="0">
                <a:solidFill>
                  <a:prstClr val="black"/>
                </a:solidFill>
              </a:rPr>
              <a:t> detectors</a:t>
            </a:r>
          </a:p>
        </p:txBody>
      </p:sp>
      <p:sp>
        <p:nvSpPr>
          <p:cNvPr id="24579" name="Text Box 232"/>
          <p:cNvSpPr txBox="1">
            <a:spLocks noChangeArrowheads="1"/>
          </p:cNvSpPr>
          <p:nvPr/>
        </p:nvSpPr>
        <p:spPr bwMode="auto">
          <a:xfrm>
            <a:off x="3427413" y="1717675"/>
            <a:ext cx="550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0000"/>
                </a:solidFill>
              </a:rPr>
              <a:t>X-coordinate: cluster-finding algorithms for strip detectors.</a:t>
            </a:r>
          </a:p>
        </p:txBody>
      </p:sp>
      <p:grpSp>
        <p:nvGrpSpPr>
          <p:cNvPr id="24580" name="Group 140"/>
          <p:cNvGrpSpPr>
            <a:grpSpLocks/>
          </p:cNvGrpSpPr>
          <p:nvPr/>
        </p:nvGrpSpPr>
        <p:grpSpPr bwMode="auto">
          <a:xfrm>
            <a:off x="228600" y="990600"/>
            <a:ext cx="3654425" cy="4179888"/>
            <a:chOff x="144" y="624"/>
            <a:chExt cx="2302" cy="2633"/>
          </a:xfrm>
        </p:grpSpPr>
        <p:sp>
          <p:nvSpPr>
            <p:cNvPr id="24717" name="Rectangle 141"/>
            <p:cNvSpPr>
              <a:spLocks noChangeArrowheads="1"/>
            </p:cNvSpPr>
            <p:nvPr/>
          </p:nvSpPr>
          <p:spPr bwMode="auto">
            <a:xfrm>
              <a:off x="1519" y="1725"/>
              <a:ext cx="147" cy="90"/>
            </a:xfrm>
            <a:prstGeom prst="rect">
              <a:avLst/>
            </a:prstGeom>
            <a:solidFill>
              <a:srgbClr val="3399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18" name="Text Box 142"/>
            <p:cNvSpPr txBox="1">
              <a:spLocks noChangeArrowheads="1"/>
            </p:cNvSpPr>
            <p:nvPr/>
          </p:nvSpPr>
          <p:spPr bwMode="auto">
            <a:xfrm>
              <a:off x="1666" y="1672"/>
              <a:ext cx="7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smtClean="0">
                  <a:solidFill>
                    <a:srgbClr val="000000"/>
                  </a:solidFill>
                  <a:latin typeface="Palatino Linotype" pitchFamily="18" charset="0"/>
                </a:rPr>
                <a:t>Aluminium</a:t>
              </a:r>
            </a:p>
          </p:txBody>
        </p:sp>
        <p:sp>
          <p:nvSpPr>
            <p:cNvPr id="24719" name="Rectangle 143"/>
            <p:cNvSpPr>
              <a:spLocks noChangeArrowheads="1"/>
            </p:cNvSpPr>
            <p:nvPr/>
          </p:nvSpPr>
          <p:spPr bwMode="auto">
            <a:xfrm>
              <a:off x="144" y="1360"/>
              <a:ext cx="1296" cy="189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0" name="AutoShape 144"/>
            <p:cNvSpPr>
              <a:spLocks noChangeArrowheads="1"/>
            </p:cNvSpPr>
            <p:nvPr/>
          </p:nvSpPr>
          <p:spPr bwMode="auto">
            <a:xfrm>
              <a:off x="222" y="1443"/>
              <a:ext cx="1136" cy="1734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1" name="AutoShape 145"/>
            <p:cNvSpPr>
              <a:spLocks noChangeArrowheads="1"/>
            </p:cNvSpPr>
            <p:nvPr/>
          </p:nvSpPr>
          <p:spPr bwMode="auto">
            <a:xfrm>
              <a:off x="267" y="1494"/>
              <a:ext cx="1044" cy="163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2" name="AutoShape 146"/>
            <p:cNvSpPr>
              <a:spLocks noChangeArrowheads="1"/>
            </p:cNvSpPr>
            <p:nvPr/>
          </p:nvSpPr>
          <p:spPr bwMode="auto">
            <a:xfrm>
              <a:off x="425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3" name="AutoShape 147"/>
            <p:cNvSpPr>
              <a:spLocks noChangeArrowheads="1"/>
            </p:cNvSpPr>
            <p:nvPr/>
          </p:nvSpPr>
          <p:spPr bwMode="auto">
            <a:xfrm>
              <a:off x="424" y="1722"/>
              <a:ext cx="48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4" name="AutoShape 148"/>
            <p:cNvSpPr>
              <a:spLocks noChangeArrowheads="1"/>
            </p:cNvSpPr>
            <p:nvPr/>
          </p:nvSpPr>
          <p:spPr bwMode="auto">
            <a:xfrm>
              <a:off x="591" y="1646"/>
              <a:ext cx="46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5" name="AutoShape 149"/>
            <p:cNvSpPr>
              <a:spLocks noChangeArrowheads="1"/>
            </p:cNvSpPr>
            <p:nvPr/>
          </p:nvSpPr>
          <p:spPr bwMode="auto">
            <a:xfrm>
              <a:off x="590" y="1722"/>
              <a:ext cx="47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6" name="AutoShape 150"/>
            <p:cNvSpPr>
              <a:spLocks noChangeArrowheads="1"/>
            </p:cNvSpPr>
            <p:nvPr/>
          </p:nvSpPr>
          <p:spPr bwMode="auto">
            <a:xfrm>
              <a:off x="757" y="1646"/>
              <a:ext cx="46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7" name="AutoShape 151"/>
            <p:cNvSpPr>
              <a:spLocks noChangeArrowheads="1"/>
            </p:cNvSpPr>
            <p:nvPr/>
          </p:nvSpPr>
          <p:spPr bwMode="auto">
            <a:xfrm>
              <a:off x="756" y="1722"/>
              <a:ext cx="46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8" name="AutoShape 152"/>
            <p:cNvSpPr>
              <a:spLocks noChangeArrowheads="1"/>
            </p:cNvSpPr>
            <p:nvPr/>
          </p:nvSpPr>
          <p:spPr bwMode="auto">
            <a:xfrm>
              <a:off x="921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9" name="AutoShape 153"/>
            <p:cNvSpPr>
              <a:spLocks noChangeArrowheads="1"/>
            </p:cNvSpPr>
            <p:nvPr/>
          </p:nvSpPr>
          <p:spPr bwMode="auto">
            <a:xfrm>
              <a:off x="920" y="1722"/>
              <a:ext cx="49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0" name="AutoShape 154"/>
            <p:cNvSpPr>
              <a:spLocks noChangeArrowheads="1"/>
            </p:cNvSpPr>
            <p:nvPr/>
          </p:nvSpPr>
          <p:spPr bwMode="auto">
            <a:xfrm>
              <a:off x="1087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1" name="AutoShape 155"/>
            <p:cNvSpPr>
              <a:spLocks noChangeArrowheads="1"/>
            </p:cNvSpPr>
            <p:nvPr/>
          </p:nvSpPr>
          <p:spPr bwMode="auto">
            <a:xfrm>
              <a:off x="1086" y="1722"/>
              <a:ext cx="48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2" name="Oval 156"/>
            <p:cNvSpPr>
              <a:spLocks noChangeArrowheads="1"/>
            </p:cNvSpPr>
            <p:nvPr/>
          </p:nvSpPr>
          <p:spPr bwMode="auto">
            <a:xfrm>
              <a:off x="719" y="1953"/>
              <a:ext cx="30" cy="31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3" name="Group 157"/>
            <p:cNvGrpSpPr>
              <a:grpSpLocks/>
            </p:cNvGrpSpPr>
            <p:nvPr/>
          </p:nvGrpSpPr>
          <p:grpSpPr bwMode="auto">
            <a:xfrm>
              <a:off x="425" y="1494"/>
              <a:ext cx="22" cy="152"/>
              <a:chOff x="425" y="1494"/>
              <a:chExt cx="22" cy="152"/>
            </a:xfrm>
          </p:grpSpPr>
          <p:sp>
            <p:nvSpPr>
              <p:cNvPr id="24800" name="Line 158"/>
              <p:cNvSpPr>
                <a:spLocks noChangeShapeType="1"/>
              </p:cNvSpPr>
              <p:nvPr/>
            </p:nvSpPr>
            <p:spPr bwMode="auto">
              <a:xfrm>
                <a:off x="425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1" name="Line 159"/>
              <p:cNvSpPr>
                <a:spLocks noChangeShapeType="1"/>
              </p:cNvSpPr>
              <p:nvPr/>
            </p:nvSpPr>
            <p:spPr bwMode="auto">
              <a:xfrm flipV="1">
                <a:off x="425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2" name="Line 160"/>
              <p:cNvSpPr>
                <a:spLocks noChangeShapeType="1"/>
              </p:cNvSpPr>
              <p:nvPr/>
            </p:nvSpPr>
            <p:spPr bwMode="auto">
              <a:xfrm>
                <a:off x="425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3" name="Line 161"/>
              <p:cNvSpPr>
                <a:spLocks noChangeShapeType="1"/>
              </p:cNvSpPr>
              <p:nvPr/>
            </p:nvSpPr>
            <p:spPr bwMode="auto">
              <a:xfrm flipV="1">
                <a:off x="425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4" name="Line 162"/>
              <p:cNvSpPr>
                <a:spLocks noChangeShapeType="1"/>
              </p:cNvSpPr>
              <p:nvPr/>
            </p:nvSpPr>
            <p:spPr bwMode="auto">
              <a:xfrm flipV="1">
                <a:off x="425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5" name="Line 163"/>
              <p:cNvSpPr>
                <a:spLocks noChangeShapeType="1"/>
              </p:cNvSpPr>
              <p:nvPr/>
            </p:nvSpPr>
            <p:spPr bwMode="auto">
              <a:xfrm>
                <a:off x="425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6" name="Line 164"/>
              <p:cNvSpPr>
                <a:spLocks noChangeShapeType="1"/>
              </p:cNvSpPr>
              <p:nvPr/>
            </p:nvSpPr>
            <p:spPr bwMode="auto">
              <a:xfrm>
                <a:off x="447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7" name="Line 165"/>
              <p:cNvSpPr>
                <a:spLocks noChangeShapeType="1"/>
              </p:cNvSpPr>
              <p:nvPr/>
            </p:nvSpPr>
            <p:spPr bwMode="auto">
              <a:xfrm>
                <a:off x="447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4" name="AutoShape 166"/>
            <p:cNvSpPr>
              <a:spLocks noChangeArrowheads="1"/>
            </p:cNvSpPr>
            <p:nvPr/>
          </p:nvSpPr>
          <p:spPr bwMode="auto">
            <a:xfrm>
              <a:off x="422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5" name="Group 167"/>
            <p:cNvGrpSpPr>
              <a:grpSpLocks/>
            </p:cNvGrpSpPr>
            <p:nvPr/>
          </p:nvGrpSpPr>
          <p:grpSpPr bwMode="auto">
            <a:xfrm>
              <a:off x="591" y="1494"/>
              <a:ext cx="21" cy="152"/>
              <a:chOff x="591" y="1494"/>
              <a:chExt cx="21" cy="152"/>
            </a:xfrm>
          </p:grpSpPr>
          <p:sp>
            <p:nvSpPr>
              <p:cNvPr id="24792" name="Line 168"/>
              <p:cNvSpPr>
                <a:spLocks noChangeShapeType="1"/>
              </p:cNvSpPr>
              <p:nvPr/>
            </p:nvSpPr>
            <p:spPr bwMode="auto">
              <a:xfrm>
                <a:off x="591" y="1540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3" name="Line 169"/>
              <p:cNvSpPr>
                <a:spLocks noChangeShapeType="1"/>
              </p:cNvSpPr>
              <p:nvPr/>
            </p:nvSpPr>
            <p:spPr bwMode="auto">
              <a:xfrm flipV="1">
                <a:off x="591" y="1554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4" name="Line 170"/>
              <p:cNvSpPr>
                <a:spLocks noChangeShapeType="1"/>
              </p:cNvSpPr>
              <p:nvPr/>
            </p:nvSpPr>
            <p:spPr bwMode="auto">
              <a:xfrm>
                <a:off x="591" y="1570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5" name="Line 171"/>
              <p:cNvSpPr>
                <a:spLocks noChangeShapeType="1"/>
              </p:cNvSpPr>
              <p:nvPr/>
            </p:nvSpPr>
            <p:spPr bwMode="auto">
              <a:xfrm flipV="1">
                <a:off x="591" y="1585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6" name="Line 172"/>
              <p:cNvSpPr>
                <a:spLocks noChangeShapeType="1"/>
              </p:cNvSpPr>
              <p:nvPr/>
            </p:nvSpPr>
            <p:spPr bwMode="auto">
              <a:xfrm flipV="1">
                <a:off x="591" y="1523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7" name="Line 173"/>
              <p:cNvSpPr>
                <a:spLocks noChangeShapeType="1"/>
              </p:cNvSpPr>
              <p:nvPr/>
            </p:nvSpPr>
            <p:spPr bwMode="auto">
              <a:xfrm>
                <a:off x="591" y="1601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8" name="Line 174"/>
              <p:cNvSpPr>
                <a:spLocks noChangeShapeType="1"/>
              </p:cNvSpPr>
              <p:nvPr/>
            </p:nvSpPr>
            <p:spPr bwMode="auto">
              <a:xfrm>
                <a:off x="613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9" name="Line 175"/>
              <p:cNvSpPr>
                <a:spLocks noChangeShapeType="1"/>
              </p:cNvSpPr>
              <p:nvPr/>
            </p:nvSpPr>
            <p:spPr bwMode="auto">
              <a:xfrm>
                <a:off x="613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6" name="AutoShape 176"/>
            <p:cNvSpPr>
              <a:spLocks noChangeArrowheads="1"/>
            </p:cNvSpPr>
            <p:nvPr/>
          </p:nvSpPr>
          <p:spPr bwMode="auto">
            <a:xfrm>
              <a:off x="589" y="1678"/>
              <a:ext cx="46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7" name="Group 177"/>
            <p:cNvGrpSpPr>
              <a:grpSpLocks/>
            </p:cNvGrpSpPr>
            <p:nvPr/>
          </p:nvGrpSpPr>
          <p:grpSpPr bwMode="auto">
            <a:xfrm>
              <a:off x="756" y="1494"/>
              <a:ext cx="22" cy="152"/>
              <a:chOff x="756" y="1494"/>
              <a:chExt cx="22" cy="152"/>
            </a:xfrm>
          </p:grpSpPr>
          <p:sp>
            <p:nvSpPr>
              <p:cNvPr id="24784" name="Line 178"/>
              <p:cNvSpPr>
                <a:spLocks noChangeShapeType="1"/>
              </p:cNvSpPr>
              <p:nvPr/>
            </p:nvSpPr>
            <p:spPr bwMode="auto">
              <a:xfrm>
                <a:off x="756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5" name="Line 179"/>
              <p:cNvSpPr>
                <a:spLocks noChangeShapeType="1"/>
              </p:cNvSpPr>
              <p:nvPr/>
            </p:nvSpPr>
            <p:spPr bwMode="auto">
              <a:xfrm flipV="1">
                <a:off x="756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6" name="Line 180"/>
              <p:cNvSpPr>
                <a:spLocks noChangeShapeType="1"/>
              </p:cNvSpPr>
              <p:nvPr/>
            </p:nvSpPr>
            <p:spPr bwMode="auto">
              <a:xfrm>
                <a:off x="756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7" name="Line 181"/>
              <p:cNvSpPr>
                <a:spLocks noChangeShapeType="1"/>
              </p:cNvSpPr>
              <p:nvPr/>
            </p:nvSpPr>
            <p:spPr bwMode="auto">
              <a:xfrm flipV="1">
                <a:off x="756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8" name="Line 182"/>
              <p:cNvSpPr>
                <a:spLocks noChangeShapeType="1"/>
              </p:cNvSpPr>
              <p:nvPr/>
            </p:nvSpPr>
            <p:spPr bwMode="auto">
              <a:xfrm flipV="1">
                <a:off x="756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9" name="Line 183"/>
              <p:cNvSpPr>
                <a:spLocks noChangeShapeType="1"/>
              </p:cNvSpPr>
              <p:nvPr/>
            </p:nvSpPr>
            <p:spPr bwMode="auto">
              <a:xfrm>
                <a:off x="756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0" name="Line 184"/>
              <p:cNvSpPr>
                <a:spLocks noChangeShapeType="1"/>
              </p:cNvSpPr>
              <p:nvPr/>
            </p:nvSpPr>
            <p:spPr bwMode="auto">
              <a:xfrm>
                <a:off x="779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1" name="Line 185"/>
              <p:cNvSpPr>
                <a:spLocks noChangeShapeType="1"/>
              </p:cNvSpPr>
              <p:nvPr/>
            </p:nvSpPr>
            <p:spPr bwMode="auto">
              <a:xfrm>
                <a:off x="779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8" name="AutoShape 186"/>
            <p:cNvSpPr>
              <a:spLocks noChangeArrowheads="1"/>
            </p:cNvSpPr>
            <p:nvPr/>
          </p:nvSpPr>
          <p:spPr bwMode="auto">
            <a:xfrm>
              <a:off x="753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9" name="Group 187"/>
            <p:cNvGrpSpPr>
              <a:grpSpLocks/>
            </p:cNvGrpSpPr>
            <p:nvPr/>
          </p:nvGrpSpPr>
          <p:grpSpPr bwMode="auto">
            <a:xfrm>
              <a:off x="921" y="1494"/>
              <a:ext cx="22" cy="152"/>
              <a:chOff x="921" y="1494"/>
              <a:chExt cx="22" cy="152"/>
            </a:xfrm>
          </p:grpSpPr>
          <p:sp>
            <p:nvSpPr>
              <p:cNvPr id="24776" name="Line 188"/>
              <p:cNvSpPr>
                <a:spLocks noChangeShapeType="1"/>
              </p:cNvSpPr>
              <p:nvPr/>
            </p:nvSpPr>
            <p:spPr bwMode="auto">
              <a:xfrm>
                <a:off x="921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7" name="Line 189"/>
              <p:cNvSpPr>
                <a:spLocks noChangeShapeType="1"/>
              </p:cNvSpPr>
              <p:nvPr/>
            </p:nvSpPr>
            <p:spPr bwMode="auto">
              <a:xfrm flipV="1">
                <a:off x="921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8" name="Line 190"/>
              <p:cNvSpPr>
                <a:spLocks noChangeShapeType="1"/>
              </p:cNvSpPr>
              <p:nvPr/>
            </p:nvSpPr>
            <p:spPr bwMode="auto">
              <a:xfrm>
                <a:off x="921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9" name="Line 191"/>
              <p:cNvSpPr>
                <a:spLocks noChangeShapeType="1"/>
              </p:cNvSpPr>
              <p:nvPr/>
            </p:nvSpPr>
            <p:spPr bwMode="auto">
              <a:xfrm flipV="1">
                <a:off x="921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0" name="Line 192"/>
              <p:cNvSpPr>
                <a:spLocks noChangeShapeType="1"/>
              </p:cNvSpPr>
              <p:nvPr/>
            </p:nvSpPr>
            <p:spPr bwMode="auto">
              <a:xfrm flipV="1">
                <a:off x="921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1" name="Line 193"/>
              <p:cNvSpPr>
                <a:spLocks noChangeShapeType="1"/>
              </p:cNvSpPr>
              <p:nvPr/>
            </p:nvSpPr>
            <p:spPr bwMode="auto">
              <a:xfrm>
                <a:off x="921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2" name="Line 194"/>
              <p:cNvSpPr>
                <a:spLocks noChangeShapeType="1"/>
              </p:cNvSpPr>
              <p:nvPr/>
            </p:nvSpPr>
            <p:spPr bwMode="auto">
              <a:xfrm>
                <a:off x="943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3" name="Line 195"/>
              <p:cNvSpPr>
                <a:spLocks noChangeShapeType="1"/>
              </p:cNvSpPr>
              <p:nvPr/>
            </p:nvSpPr>
            <p:spPr bwMode="auto">
              <a:xfrm>
                <a:off x="943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40" name="AutoShape 196"/>
            <p:cNvSpPr>
              <a:spLocks noChangeArrowheads="1"/>
            </p:cNvSpPr>
            <p:nvPr/>
          </p:nvSpPr>
          <p:spPr bwMode="auto">
            <a:xfrm>
              <a:off x="919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41" name="Group 197"/>
            <p:cNvGrpSpPr>
              <a:grpSpLocks/>
            </p:cNvGrpSpPr>
            <p:nvPr/>
          </p:nvGrpSpPr>
          <p:grpSpPr bwMode="auto">
            <a:xfrm>
              <a:off x="1087" y="1494"/>
              <a:ext cx="22" cy="152"/>
              <a:chOff x="1087" y="1494"/>
              <a:chExt cx="22" cy="152"/>
            </a:xfrm>
          </p:grpSpPr>
          <p:sp>
            <p:nvSpPr>
              <p:cNvPr id="24768" name="Line 198"/>
              <p:cNvSpPr>
                <a:spLocks noChangeShapeType="1"/>
              </p:cNvSpPr>
              <p:nvPr/>
            </p:nvSpPr>
            <p:spPr bwMode="auto">
              <a:xfrm>
                <a:off x="1087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69" name="Line 199"/>
              <p:cNvSpPr>
                <a:spLocks noChangeShapeType="1"/>
              </p:cNvSpPr>
              <p:nvPr/>
            </p:nvSpPr>
            <p:spPr bwMode="auto">
              <a:xfrm flipV="1">
                <a:off x="1087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0" name="Line 200"/>
              <p:cNvSpPr>
                <a:spLocks noChangeShapeType="1"/>
              </p:cNvSpPr>
              <p:nvPr/>
            </p:nvSpPr>
            <p:spPr bwMode="auto">
              <a:xfrm>
                <a:off x="1087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1" name="Line 201"/>
              <p:cNvSpPr>
                <a:spLocks noChangeShapeType="1"/>
              </p:cNvSpPr>
              <p:nvPr/>
            </p:nvSpPr>
            <p:spPr bwMode="auto">
              <a:xfrm flipV="1">
                <a:off x="1087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2" name="Line 202"/>
              <p:cNvSpPr>
                <a:spLocks noChangeShapeType="1"/>
              </p:cNvSpPr>
              <p:nvPr/>
            </p:nvSpPr>
            <p:spPr bwMode="auto">
              <a:xfrm flipV="1">
                <a:off x="1087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3" name="Line 203"/>
              <p:cNvSpPr>
                <a:spLocks noChangeShapeType="1"/>
              </p:cNvSpPr>
              <p:nvPr/>
            </p:nvSpPr>
            <p:spPr bwMode="auto">
              <a:xfrm>
                <a:off x="1087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4" name="Line 204"/>
              <p:cNvSpPr>
                <a:spLocks noChangeShapeType="1"/>
              </p:cNvSpPr>
              <p:nvPr/>
            </p:nvSpPr>
            <p:spPr bwMode="auto">
              <a:xfrm>
                <a:off x="1109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5" name="Line 205"/>
              <p:cNvSpPr>
                <a:spLocks noChangeShapeType="1"/>
              </p:cNvSpPr>
              <p:nvPr/>
            </p:nvSpPr>
            <p:spPr bwMode="auto">
              <a:xfrm>
                <a:off x="1109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42" name="AutoShape 206"/>
            <p:cNvSpPr>
              <a:spLocks noChangeArrowheads="1"/>
            </p:cNvSpPr>
            <p:nvPr/>
          </p:nvSpPr>
          <p:spPr bwMode="auto">
            <a:xfrm>
              <a:off x="1085" y="1678"/>
              <a:ext cx="47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3" name="AutoShape 207"/>
            <p:cNvSpPr>
              <a:spLocks noChangeArrowheads="1"/>
            </p:cNvSpPr>
            <p:nvPr/>
          </p:nvSpPr>
          <p:spPr bwMode="auto">
            <a:xfrm>
              <a:off x="1147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4" name="Freeform 208"/>
            <p:cNvSpPr>
              <a:spLocks noChangeArrowheads="1"/>
            </p:cNvSpPr>
            <p:nvPr/>
          </p:nvSpPr>
          <p:spPr bwMode="auto">
            <a:xfrm>
              <a:off x="1116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5" name="Freeform 209"/>
            <p:cNvSpPr>
              <a:spLocks noChangeArrowheads="1"/>
            </p:cNvSpPr>
            <p:nvPr/>
          </p:nvSpPr>
          <p:spPr bwMode="auto">
            <a:xfrm>
              <a:off x="945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6" name="Freeform 210"/>
            <p:cNvSpPr>
              <a:spLocks noChangeArrowheads="1"/>
            </p:cNvSpPr>
            <p:nvPr/>
          </p:nvSpPr>
          <p:spPr bwMode="auto">
            <a:xfrm>
              <a:off x="781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7" name="Freeform 211"/>
            <p:cNvSpPr>
              <a:spLocks noChangeArrowheads="1"/>
            </p:cNvSpPr>
            <p:nvPr/>
          </p:nvSpPr>
          <p:spPr bwMode="auto">
            <a:xfrm>
              <a:off x="611" y="1199"/>
              <a:ext cx="89" cy="521"/>
            </a:xfrm>
            <a:custGeom>
              <a:avLst/>
              <a:gdLst>
                <a:gd name="T0" fmla="*/ 0 w 137"/>
                <a:gd name="T1" fmla="*/ 352 h 771"/>
                <a:gd name="T2" fmla="*/ 58 w 137"/>
                <a:gd name="T3" fmla="*/ 352 h 771"/>
                <a:gd name="T4" fmla="*/ 58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8" name="Freeform 212"/>
            <p:cNvSpPr>
              <a:spLocks noChangeArrowheads="1"/>
            </p:cNvSpPr>
            <p:nvPr/>
          </p:nvSpPr>
          <p:spPr bwMode="auto">
            <a:xfrm>
              <a:off x="440" y="1199"/>
              <a:ext cx="89" cy="521"/>
            </a:xfrm>
            <a:custGeom>
              <a:avLst/>
              <a:gdLst>
                <a:gd name="T0" fmla="*/ 0 w 137"/>
                <a:gd name="T1" fmla="*/ 352 h 771"/>
                <a:gd name="T2" fmla="*/ 58 w 137"/>
                <a:gd name="T3" fmla="*/ 352 h 771"/>
                <a:gd name="T4" fmla="*/ 58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9" name="AutoShape 213"/>
            <p:cNvSpPr>
              <a:spLocks noChangeArrowheads="1"/>
            </p:cNvSpPr>
            <p:nvPr/>
          </p:nvSpPr>
          <p:spPr bwMode="auto">
            <a:xfrm>
              <a:off x="972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0" name="AutoShape 214"/>
            <p:cNvSpPr>
              <a:spLocks noChangeArrowheads="1"/>
            </p:cNvSpPr>
            <p:nvPr/>
          </p:nvSpPr>
          <p:spPr bwMode="auto">
            <a:xfrm>
              <a:off x="807" y="1076"/>
              <a:ext cx="120" cy="12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1" name="AutoShape 215"/>
            <p:cNvSpPr>
              <a:spLocks noChangeArrowheads="1"/>
            </p:cNvSpPr>
            <p:nvPr/>
          </p:nvSpPr>
          <p:spPr bwMode="auto">
            <a:xfrm>
              <a:off x="641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2" name="AutoShape 216"/>
            <p:cNvSpPr>
              <a:spLocks noChangeArrowheads="1"/>
            </p:cNvSpPr>
            <p:nvPr/>
          </p:nvSpPr>
          <p:spPr bwMode="auto">
            <a:xfrm>
              <a:off x="469" y="1077"/>
              <a:ext cx="120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3" name="Line 217"/>
            <p:cNvSpPr>
              <a:spLocks noChangeShapeType="1"/>
            </p:cNvSpPr>
            <p:nvPr/>
          </p:nvSpPr>
          <p:spPr bwMode="auto">
            <a:xfrm flipV="1">
              <a:off x="52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4" name="Line 218"/>
            <p:cNvSpPr>
              <a:spLocks noChangeShapeType="1"/>
            </p:cNvSpPr>
            <p:nvPr/>
          </p:nvSpPr>
          <p:spPr bwMode="auto">
            <a:xfrm flipV="1">
              <a:off x="700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5" name="Line 219"/>
            <p:cNvSpPr>
              <a:spLocks noChangeShapeType="1"/>
            </p:cNvSpPr>
            <p:nvPr/>
          </p:nvSpPr>
          <p:spPr bwMode="auto">
            <a:xfrm flipV="1">
              <a:off x="86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6" name="Line 220"/>
            <p:cNvSpPr>
              <a:spLocks noChangeShapeType="1"/>
            </p:cNvSpPr>
            <p:nvPr/>
          </p:nvSpPr>
          <p:spPr bwMode="auto">
            <a:xfrm flipV="1">
              <a:off x="1030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7" name="Line 221"/>
            <p:cNvSpPr>
              <a:spLocks noChangeShapeType="1"/>
            </p:cNvSpPr>
            <p:nvPr/>
          </p:nvSpPr>
          <p:spPr bwMode="auto">
            <a:xfrm flipV="1">
              <a:off x="120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8" name="Freeform 222"/>
            <p:cNvSpPr>
              <a:spLocks noChangeArrowheads="1"/>
            </p:cNvSpPr>
            <p:nvPr/>
          </p:nvSpPr>
          <p:spPr bwMode="auto">
            <a:xfrm>
              <a:off x="824" y="624"/>
              <a:ext cx="111" cy="362"/>
            </a:xfrm>
            <a:custGeom>
              <a:avLst/>
              <a:gdLst>
                <a:gd name="T0" fmla="*/ 0 w 317"/>
                <a:gd name="T1" fmla="*/ 384 h 333"/>
                <a:gd name="T2" fmla="*/ 6 w 317"/>
                <a:gd name="T3" fmla="*/ 9 h 333"/>
                <a:gd name="T4" fmla="*/ 17 w 317"/>
                <a:gd name="T5" fmla="*/ 330 h 333"/>
                <a:gd name="T6" fmla="*/ 39 w 317"/>
                <a:gd name="T7" fmla="*/ 384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9" name="Freeform 223"/>
            <p:cNvSpPr>
              <a:spLocks noChangeArrowheads="1"/>
            </p:cNvSpPr>
            <p:nvPr/>
          </p:nvSpPr>
          <p:spPr bwMode="auto">
            <a:xfrm>
              <a:off x="665" y="846"/>
              <a:ext cx="111" cy="138"/>
            </a:xfrm>
            <a:custGeom>
              <a:avLst/>
              <a:gdLst>
                <a:gd name="T0" fmla="*/ 0 w 317"/>
                <a:gd name="T1" fmla="*/ 56 h 333"/>
                <a:gd name="T2" fmla="*/ 6 w 317"/>
                <a:gd name="T3" fmla="*/ 1 h 333"/>
                <a:gd name="T4" fmla="*/ 17 w 317"/>
                <a:gd name="T5" fmla="*/ 48 h 333"/>
                <a:gd name="T6" fmla="*/ 39 w 317"/>
                <a:gd name="T7" fmla="*/ 56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0" name="Freeform 224"/>
            <p:cNvSpPr>
              <a:spLocks noChangeArrowheads="1"/>
            </p:cNvSpPr>
            <p:nvPr/>
          </p:nvSpPr>
          <p:spPr bwMode="auto">
            <a:xfrm>
              <a:off x="1015" y="949"/>
              <a:ext cx="111" cy="33"/>
            </a:xfrm>
            <a:custGeom>
              <a:avLst/>
              <a:gdLst>
                <a:gd name="T0" fmla="*/ 0 w 317"/>
                <a:gd name="T1" fmla="*/ 3 h 333"/>
                <a:gd name="T2" fmla="*/ 6 w 317"/>
                <a:gd name="T3" fmla="*/ 0 h 333"/>
                <a:gd name="T4" fmla="*/ 17 w 317"/>
                <a:gd name="T5" fmla="*/ 3 h 333"/>
                <a:gd name="T6" fmla="*/ 39 w 317"/>
                <a:gd name="T7" fmla="*/ 3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1" name="Freeform 225"/>
            <p:cNvSpPr>
              <a:spLocks noChangeArrowheads="1"/>
            </p:cNvSpPr>
            <p:nvPr/>
          </p:nvSpPr>
          <p:spPr bwMode="auto">
            <a:xfrm>
              <a:off x="1174" y="960"/>
              <a:ext cx="111" cy="18"/>
            </a:xfrm>
            <a:custGeom>
              <a:avLst/>
              <a:gdLst>
                <a:gd name="T0" fmla="*/ 0 w 317"/>
                <a:gd name="T1" fmla="*/ 1 h 333"/>
                <a:gd name="T2" fmla="*/ 6 w 317"/>
                <a:gd name="T3" fmla="*/ 0 h 333"/>
                <a:gd name="T4" fmla="*/ 17 w 317"/>
                <a:gd name="T5" fmla="*/ 1 h 333"/>
                <a:gd name="T6" fmla="*/ 39 w 317"/>
                <a:gd name="T7" fmla="*/ 1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2" name="Freeform 226"/>
            <p:cNvSpPr>
              <a:spLocks noChangeArrowheads="1"/>
            </p:cNvSpPr>
            <p:nvPr/>
          </p:nvSpPr>
          <p:spPr bwMode="auto">
            <a:xfrm>
              <a:off x="475" y="949"/>
              <a:ext cx="111" cy="17"/>
            </a:xfrm>
            <a:custGeom>
              <a:avLst/>
              <a:gdLst>
                <a:gd name="T0" fmla="*/ 0 w 317"/>
                <a:gd name="T1" fmla="*/ 1 h 333"/>
                <a:gd name="T2" fmla="*/ 6 w 317"/>
                <a:gd name="T3" fmla="*/ 0 h 333"/>
                <a:gd name="T4" fmla="*/ 17 w 317"/>
                <a:gd name="T5" fmla="*/ 1 h 333"/>
                <a:gd name="T6" fmla="*/ 39 w 317"/>
                <a:gd name="T7" fmla="*/ 1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3" name="Line 227"/>
            <p:cNvSpPr>
              <a:spLocks noChangeShapeType="1"/>
            </p:cNvSpPr>
            <p:nvPr/>
          </p:nvSpPr>
          <p:spPr bwMode="auto">
            <a:xfrm>
              <a:off x="300" y="1979"/>
              <a:ext cx="418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4" name="Text Box 228"/>
            <p:cNvSpPr txBox="1">
              <a:spLocks noChangeArrowheads="1"/>
            </p:cNvSpPr>
            <p:nvPr/>
          </p:nvSpPr>
          <p:spPr bwMode="auto">
            <a:xfrm>
              <a:off x="453" y="1824"/>
              <a:ext cx="171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400" b="1" smtClean="0">
                  <a:solidFill>
                    <a:srgbClr val="000000"/>
                  </a:solidFill>
                  <a:latin typeface="Palatino Linotype" pitchFamily="18" charset="0"/>
                </a:rPr>
                <a:t>x</a:t>
              </a:r>
            </a:p>
          </p:txBody>
        </p:sp>
        <p:sp>
          <p:nvSpPr>
            <p:cNvPr id="24765" name="Line 229"/>
            <p:cNvSpPr>
              <a:spLocks noChangeShapeType="1"/>
            </p:cNvSpPr>
            <p:nvPr/>
          </p:nvSpPr>
          <p:spPr bwMode="auto">
            <a:xfrm>
              <a:off x="1014" y="1764"/>
              <a:ext cx="1" cy="120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6" name="Text Box 230"/>
            <p:cNvSpPr txBox="1">
              <a:spLocks noChangeArrowheads="1"/>
            </p:cNvSpPr>
            <p:nvPr/>
          </p:nvSpPr>
          <p:spPr bwMode="auto">
            <a:xfrm>
              <a:off x="961" y="2084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b="1" smtClean="0">
                  <a:solidFill>
                    <a:srgbClr val="000000"/>
                  </a:solidFill>
                  <a:latin typeface="Palatino Linotype" pitchFamily="18" charset="0"/>
                </a:rPr>
                <a:t>L</a:t>
              </a:r>
            </a:p>
          </p:txBody>
        </p:sp>
        <p:sp>
          <p:nvSpPr>
            <p:cNvPr id="24767" name="Text Box 231"/>
            <p:cNvSpPr txBox="1">
              <a:spLocks noChangeArrowheads="1"/>
            </p:cNvSpPr>
            <p:nvPr/>
          </p:nvSpPr>
          <p:spPr bwMode="auto">
            <a:xfrm>
              <a:off x="816" y="624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ts val="1125"/>
                </a:spcBef>
                <a:spcAft>
                  <a:spcPct val="0"/>
                </a:spcAft>
                <a:buSzPct val="100000"/>
              </a:pPr>
              <a:r>
                <a:rPr lang="en-GB" b="1" smtClean="0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GB" b="1" baseline="-25000" smtClean="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</p:grpSp>
      <p:sp>
        <p:nvSpPr>
          <p:cNvPr id="24592" name="Text Box 7"/>
          <p:cNvSpPr txBox="1">
            <a:spLocks noChangeArrowheads="1"/>
          </p:cNvSpPr>
          <p:nvPr/>
        </p:nvSpPr>
        <p:spPr bwMode="auto">
          <a:xfrm>
            <a:off x="2297113" y="3962400"/>
            <a:ext cx="13573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2400" smtClean="0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en-GB" sz="2400" baseline="-25000" smtClean="0">
                <a:solidFill>
                  <a:srgbClr val="000000"/>
                </a:solidFill>
                <a:latin typeface="Palatino Linotype" pitchFamily="18" charset="0"/>
              </a:rPr>
              <a:t>1</a:t>
            </a:r>
            <a:r>
              <a:rPr lang="en-GB" sz="2400" smtClean="0">
                <a:solidFill>
                  <a:srgbClr val="000000"/>
                </a:solidFill>
                <a:latin typeface="Palatino Linotype" pitchFamily="18" charset="0"/>
              </a:rPr>
              <a:t>=f(y)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2400" smtClean="0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en-GB" sz="2400" baseline="-25000" smtClean="0">
                <a:solidFill>
                  <a:srgbClr val="000000"/>
                </a:solidFill>
                <a:latin typeface="Palatino Linotype" pitchFamily="18" charset="0"/>
              </a:rPr>
              <a:t>2</a:t>
            </a:r>
            <a:r>
              <a:rPr lang="en-GB" sz="2400" smtClean="0">
                <a:solidFill>
                  <a:srgbClr val="000000"/>
                </a:solidFill>
                <a:latin typeface="Palatino Linotype" pitchFamily="18" charset="0"/>
              </a:rPr>
              <a:t>=f(L-y)</a:t>
            </a:r>
          </a:p>
        </p:txBody>
      </p:sp>
      <p:sp>
        <p:nvSpPr>
          <p:cNvPr id="24593" name="Rectangle 8"/>
          <p:cNvSpPr>
            <a:spLocks noChangeArrowheads="1"/>
          </p:cNvSpPr>
          <p:nvPr/>
        </p:nvSpPr>
        <p:spPr bwMode="auto">
          <a:xfrm>
            <a:off x="2644775" y="1419225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42900" indent="-341313" defTabSz="449263" fontAlgn="base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dirty="0" smtClean="0">
                <a:solidFill>
                  <a:srgbClr val="3366FF"/>
                </a:solidFill>
                <a:latin typeface="Arial" pitchFamily="34" charset="0"/>
              </a:rPr>
              <a:t>with resistive coupling electrodes.</a:t>
            </a:r>
          </a:p>
        </p:txBody>
      </p:sp>
      <p:grpSp>
        <p:nvGrpSpPr>
          <p:cNvPr id="24594" name="Group 138"/>
          <p:cNvGrpSpPr>
            <a:grpSpLocks/>
          </p:cNvGrpSpPr>
          <p:nvPr/>
        </p:nvGrpSpPr>
        <p:grpSpPr bwMode="auto">
          <a:xfrm>
            <a:off x="228600" y="990600"/>
            <a:ext cx="4189413" cy="5167313"/>
            <a:chOff x="144" y="624"/>
            <a:chExt cx="2639" cy="3255"/>
          </a:xfrm>
        </p:grpSpPr>
        <p:sp>
          <p:nvSpPr>
            <p:cNvPr id="24595" name="Rectangle 3"/>
            <p:cNvSpPr>
              <a:spLocks noChangeArrowheads="1"/>
            </p:cNvSpPr>
            <p:nvPr/>
          </p:nvSpPr>
          <p:spPr bwMode="auto">
            <a:xfrm>
              <a:off x="1519" y="1725"/>
              <a:ext cx="147" cy="90"/>
            </a:xfrm>
            <a:prstGeom prst="rect">
              <a:avLst/>
            </a:prstGeom>
            <a:solidFill>
              <a:srgbClr val="00B0F0"/>
            </a:solidFill>
            <a:ln w="9360">
              <a:solidFill>
                <a:schemeClr val="accent5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596" name="Rectangle 4"/>
            <p:cNvSpPr>
              <a:spLocks noChangeArrowheads="1"/>
            </p:cNvSpPr>
            <p:nvPr/>
          </p:nvSpPr>
          <p:spPr bwMode="auto">
            <a:xfrm>
              <a:off x="1519" y="1543"/>
              <a:ext cx="147" cy="91"/>
            </a:xfrm>
            <a:prstGeom prst="rect">
              <a:avLst/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597" name="Text Box 5"/>
            <p:cNvSpPr txBox="1">
              <a:spLocks noChangeArrowheads="1"/>
            </p:cNvSpPr>
            <p:nvPr/>
          </p:nvSpPr>
          <p:spPr bwMode="auto">
            <a:xfrm>
              <a:off x="1666" y="1672"/>
              <a:ext cx="7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dirty="0" smtClean="0">
                  <a:solidFill>
                    <a:srgbClr val="000000"/>
                  </a:solidFill>
                  <a:latin typeface="Palatino Linotype" pitchFamily="18" charset="0"/>
                </a:rPr>
                <a:t>Aluminium</a:t>
              </a:r>
            </a:p>
          </p:txBody>
        </p:sp>
        <p:sp>
          <p:nvSpPr>
            <p:cNvPr id="24598" name="Text Box 6"/>
            <p:cNvSpPr txBox="1">
              <a:spLocks noChangeArrowheads="1"/>
            </p:cNvSpPr>
            <p:nvPr/>
          </p:nvSpPr>
          <p:spPr bwMode="auto">
            <a:xfrm>
              <a:off x="1664" y="1480"/>
              <a:ext cx="111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smtClean="0">
                  <a:solidFill>
                    <a:srgbClr val="000000"/>
                  </a:solidFill>
                  <a:latin typeface="Palatino Linotype" pitchFamily="18" charset="0"/>
                </a:rPr>
                <a:t>Resistive material</a:t>
              </a:r>
            </a:p>
          </p:txBody>
        </p:sp>
        <p:grpSp>
          <p:nvGrpSpPr>
            <p:cNvPr id="24599" name="Group 10"/>
            <p:cNvGrpSpPr>
              <a:grpSpLocks/>
            </p:cNvGrpSpPr>
            <p:nvPr/>
          </p:nvGrpSpPr>
          <p:grpSpPr bwMode="auto">
            <a:xfrm>
              <a:off x="144" y="624"/>
              <a:ext cx="1296" cy="3255"/>
              <a:chOff x="144" y="624"/>
              <a:chExt cx="1296" cy="3255"/>
            </a:xfrm>
          </p:grpSpPr>
          <p:sp>
            <p:nvSpPr>
              <p:cNvPr id="24600" name="Rectangle 11"/>
              <p:cNvSpPr>
                <a:spLocks noChangeArrowheads="1"/>
              </p:cNvSpPr>
              <p:nvPr/>
            </p:nvSpPr>
            <p:spPr bwMode="auto">
              <a:xfrm>
                <a:off x="144" y="1360"/>
                <a:ext cx="1296" cy="1897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1" name="AutoShape 12"/>
              <p:cNvSpPr>
                <a:spLocks noChangeArrowheads="1"/>
              </p:cNvSpPr>
              <p:nvPr/>
            </p:nvSpPr>
            <p:spPr bwMode="auto">
              <a:xfrm>
                <a:off x="222" y="1443"/>
                <a:ext cx="1136" cy="1734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2" name="AutoShape 13"/>
              <p:cNvSpPr>
                <a:spLocks noChangeArrowheads="1"/>
              </p:cNvSpPr>
              <p:nvPr/>
            </p:nvSpPr>
            <p:spPr bwMode="auto">
              <a:xfrm>
                <a:off x="267" y="1494"/>
                <a:ext cx="1044" cy="163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3" name="AutoShape 14"/>
              <p:cNvSpPr>
                <a:spLocks noChangeArrowheads="1"/>
              </p:cNvSpPr>
              <p:nvPr/>
            </p:nvSpPr>
            <p:spPr bwMode="auto">
              <a:xfrm>
                <a:off x="425" y="1646"/>
                <a:ext cx="48" cy="140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4" name="AutoShape 15"/>
              <p:cNvSpPr>
                <a:spLocks noChangeArrowheads="1"/>
              </p:cNvSpPr>
              <p:nvPr/>
            </p:nvSpPr>
            <p:spPr bwMode="auto">
              <a:xfrm>
                <a:off x="424" y="1722"/>
                <a:ext cx="48" cy="1291"/>
              </a:xfrm>
              <a:prstGeom prst="roundRect">
                <a:avLst>
                  <a:gd name="adj" fmla="val 16667"/>
                </a:avLst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5" name="AutoShape 16"/>
              <p:cNvSpPr>
                <a:spLocks noChangeArrowheads="1"/>
              </p:cNvSpPr>
              <p:nvPr/>
            </p:nvSpPr>
            <p:spPr bwMode="auto">
              <a:xfrm>
                <a:off x="425" y="2972"/>
                <a:ext cx="48" cy="77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6" name="AutoShape 17"/>
              <p:cNvSpPr>
                <a:spLocks noChangeArrowheads="1"/>
              </p:cNvSpPr>
              <p:nvPr/>
            </p:nvSpPr>
            <p:spPr bwMode="auto">
              <a:xfrm>
                <a:off x="591" y="1646"/>
                <a:ext cx="46" cy="140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7" name="AutoShape 18"/>
              <p:cNvSpPr>
                <a:spLocks noChangeArrowheads="1"/>
              </p:cNvSpPr>
              <p:nvPr/>
            </p:nvSpPr>
            <p:spPr bwMode="auto">
              <a:xfrm>
                <a:off x="590" y="1722"/>
                <a:ext cx="47" cy="1291"/>
              </a:xfrm>
              <a:prstGeom prst="roundRect">
                <a:avLst>
                  <a:gd name="adj" fmla="val 16667"/>
                </a:avLst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8" name="AutoShape 19"/>
              <p:cNvSpPr>
                <a:spLocks noChangeArrowheads="1"/>
              </p:cNvSpPr>
              <p:nvPr/>
            </p:nvSpPr>
            <p:spPr bwMode="auto">
              <a:xfrm>
                <a:off x="591" y="2972"/>
                <a:ext cx="46" cy="77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09" name="AutoShape 20"/>
              <p:cNvSpPr>
                <a:spLocks noChangeArrowheads="1"/>
              </p:cNvSpPr>
              <p:nvPr/>
            </p:nvSpPr>
            <p:spPr bwMode="auto">
              <a:xfrm>
                <a:off x="757" y="1646"/>
                <a:ext cx="46" cy="140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0" name="AutoShape 21"/>
              <p:cNvSpPr>
                <a:spLocks noChangeArrowheads="1"/>
              </p:cNvSpPr>
              <p:nvPr/>
            </p:nvSpPr>
            <p:spPr bwMode="auto">
              <a:xfrm>
                <a:off x="756" y="1722"/>
                <a:ext cx="46" cy="1291"/>
              </a:xfrm>
              <a:prstGeom prst="roundRect">
                <a:avLst>
                  <a:gd name="adj" fmla="val 16667"/>
                </a:avLst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1" name="AutoShape 22"/>
              <p:cNvSpPr>
                <a:spLocks noChangeArrowheads="1"/>
              </p:cNvSpPr>
              <p:nvPr/>
            </p:nvSpPr>
            <p:spPr bwMode="auto">
              <a:xfrm>
                <a:off x="757" y="2972"/>
                <a:ext cx="46" cy="77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2" name="AutoShape 23"/>
              <p:cNvSpPr>
                <a:spLocks noChangeArrowheads="1"/>
              </p:cNvSpPr>
              <p:nvPr/>
            </p:nvSpPr>
            <p:spPr bwMode="auto">
              <a:xfrm>
                <a:off x="921" y="1646"/>
                <a:ext cx="48" cy="140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3" name="AutoShape 24"/>
              <p:cNvSpPr>
                <a:spLocks noChangeArrowheads="1"/>
              </p:cNvSpPr>
              <p:nvPr/>
            </p:nvSpPr>
            <p:spPr bwMode="auto">
              <a:xfrm>
                <a:off x="920" y="1722"/>
                <a:ext cx="49" cy="1291"/>
              </a:xfrm>
              <a:prstGeom prst="roundRect">
                <a:avLst>
                  <a:gd name="adj" fmla="val 16667"/>
                </a:avLst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4" name="AutoShape 25"/>
              <p:cNvSpPr>
                <a:spLocks noChangeArrowheads="1"/>
              </p:cNvSpPr>
              <p:nvPr/>
            </p:nvSpPr>
            <p:spPr bwMode="auto">
              <a:xfrm>
                <a:off x="921" y="2972"/>
                <a:ext cx="48" cy="77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5" name="AutoShape 26"/>
              <p:cNvSpPr>
                <a:spLocks noChangeArrowheads="1"/>
              </p:cNvSpPr>
              <p:nvPr/>
            </p:nvSpPr>
            <p:spPr bwMode="auto">
              <a:xfrm>
                <a:off x="1087" y="1646"/>
                <a:ext cx="48" cy="140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6" name="AutoShape 27"/>
              <p:cNvSpPr>
                <a:spLocks noChangeArrowheads="1"/>
              </p:cNvSpPr>
              <p:nvPr/>
            </p:nvSpPr>
            <p:spPr bwMode="auto">
              <a:xfrm>
                <a:off x="1086" y="1722"/>
                <a:ext cx="48" cy="1291"/>
              </a:xfrm>
              <a:prstGeom prst="roundRect">
                <a:avLst>
                  <a:gd name="adj" fmla="val 16667"/>
                </a:avLst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7" name="AutoShape 28"/>
              <p:cNvSpPr>
                <a:spLocks noChangeArrowheads="1"/>
              </p:cNvSpPr>
              <p:nvPr/>
            </p:nvSpPr>
            <p:spPr bwMode="auto">
              <a:xfrm>
                <a:off x="1087" y="2972"/>
                <a:ext cx="48" cy="77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8" name="Oval 29"/>
              <p:cNvSpPr>
                <a:spLocks noChangeArrowheads="1"/>
              </p:cNvSpPr>
              <p:nvPr/>
            </p:nvSpPr>
            <p:spPr bwMode="auto">
              <a:xfrm>
                <a:off x="719" y="1953"/>
                <a:ext cx="30" cy="31"/>
              </a:xfrm>
              <a:prstGeom prst="ellipse">
                <a:avLst/>
              </a:prstGeom>
              <a:solidFill>
                <a:srgbClr val="00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19" name="AutoShape 30"/>
              <p:cNvSpPr>
                <a:spLocks noChangeArrowheads="1"/>
              </p:cNvSpPr>
              <p:nvPr/>
            </p:nvSpPr>
            <p:spPr bwMode="auto">
              <a:xfrm flipV="1">
                <a:off x="1150" y="3361"/>
                <a:ext cx="120" cy="122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0" name="Freeform 31"/>
              <p:cNvSpPr>
                <a:spLocks noChangeArrowheads="1"/>
              </p:cNvSpPr>
              <p:nvPr/>
            </p:nvSpPr>
            <p:spPr bwMode="auto">
              <a:xfrm flipV="1">
                <a:off x="1120" y="3023"/>
                <a:ext cx="90" cy="337"/>
              </a:xfrm>
              <a:custGeom>
                <a:avLst/>
                <a:gdLst>
                  <a:gd name="T0" fmla="*/ 0 w 137"/>
                  <a:gd name="T1" fmla="*/ 147 h 771"/>
                  <a:gd name="T2" fmla="*/ 59 w 137"/>
                  <a:gd name="T3" fmla="*/ 147 h 771"/>
                  <a:gd name="T4" fmla="*/ 59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1" name="Freeform 32"/>
              <p:cNvSpPr>
                <a:spLocks noChangeArrowheads="1"/>
              </p:cNvSpPr>
              <p:nvPr/>
            </p:nvSpPr>
            <p:spPr bwMode="auto">
              <a:xfrm flipV="1">
                <a:off x="948" y="3023"/>
                <a:ext cx="91" cy="337"/>
              </a:xfrm>
              <a:custGeom>
                <a:avLst/>
                <a:gdLst>
                  <a:gd name="T0" fmla="*/ 0 w 137"/>
                  <a:gd name="T1" fmla="*/ 147 h 771"/>
                  <a:gd name="T2" fmla="*/ 60 w 137"/>
                  <a:gd name="T3" fmla="*/ 147 h 771"/>
                  <a:gd name="T4" fmla="*/ 60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2" name="Freeform 33"/>
              <p:cNvSpPr>
                <a:spLocks noChangeArrowheads="1"/>
              </p:cNvSpPr>
              <p:nvPr/>
            </p:nvSpPr>
            <p:spPr bwMode="auto">
              <a:xfrm flipV="1">
                <a:off x="785" y="3023"/>
                <a:ext cx="90" cy="337"/>
              </a:xfrm>
              <a:custGeom>
                <a:avLst/>
                <a:gdLst>
                  <a:gd name="T0" fmla="*/ 0 w 137"/>
                  <a:gd name="T1" fmla="*/ 147 h 771"/>
                  <a:gd name="T2" fmla="*/ 59 w 137"/>
                  <a:gd name="T3" fmla="*/ 147 h 771"/>
                  <a:gd name="T4" fmla="*/ 59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3" name="Freeform 34"/>
              <p:cNvSpPr>
                <a:spLocks noChangeArrowheads="1"/>
              </p:cNvSpPr>
              <p:nvPr/>
            </p:nvSpPr>
            <p:spPr bwMode="auto">
              <a:xfrm flipV="1">
                <a:off x="614" y="3023"/>
                <a:ext cx="90" cy="337"/>
              </a:xfrm>
              <a:custGeom>
                <a:avLst/>
                <a:gdLst>
                  <a:gd name="T0" fmla="*/ 0 w 137"/>
                  <a:gd name="T1" fmla="*/ 147 h 771"/>
                  <a:gd name="T2" fmla="*/ 59 w 137"/>
                  <a:gd name="T3" fmla="*/ 147 h 771"/>
                  <a:gd name="T4" fmla="*/ 59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4" name="Freeform 35"/>
              <p:cNvSpPr>
                <a:spLocks noChangeArrowheads="1"/>
              </p:cNvSpPr>
              <p:nvPr/>
            </p:nvSpPr>
            <p:spPr bwMode="auto">
              <a:xfrm flipV="1">
                <a:off x="443" y="3023"/>
                <a:ext cx="89" cy="337"/>
              </a:xfrm>
              <a:custGeom>
                <a:avLst/>
                <a:gdLst>
                  <a:gd name="T0" fmla="*/ 0 w 137"/>
                  <a:gd name="T1" fmla="*/ 147 h 771"/>
                  <a:gd name="T2" fmla="*/ 58 w 137"/>
                  <a:gd name="T3" fmla="*/ 147 h 771"/>
                  <a:gd name="T4" fmla="*/ 58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5" name="AutoShape 36"/>
              <p:cNvSpPr>
                <a:spLocks noChangeArrowheads="1"/>
              </p:cNvSpPr>
              <p:nvPr/>
            </p:nvSpPr>
            <p:spPr bwMode="auto">
              <a:xfrm flipV="1">
                <a:off x="975" y="3361"/>
                <a:ext cx="120" cy="122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6" name="AutoShape 37"/>
              <p:cNvSpPr>
                <a:spLocks noChangeArrowheads="1"/>
              </p:cNvSpPr>
              <p:nvPr/>
            </p:nvSpPr>
            <p:spPr bwMode="auto">
              <a:xfrm flipV="1">
                <a:off x="811" y="3361"/>
                <a:ext cx="119" cy="123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7" name="AutoShape 38"/>
              <p:cNvSpPr>
                <a:spLocks noChangeArrowheads="1"/>
              </p:cNvSpPr>
              <p:nvPr/>
            </p:nvSpPr>
            <p:spPr bwMode="auto">
              <a:xfrm flipV="1">
                <a:off x="644" y="3361"/>
                <a:ext cx="119" cy="122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8" name="AutoShape 39"/>
              <p:cNvSpPr>
                <a:spLocks noChangeArrowheads="1"/>
              </p:cNvSpPr>
              <p:nvPr/>
            </p:nvSpPr>
            <p:spPr bwMode="auto">
              <a:xfrm flipV="1">
                <a:off x="472" y="3361"/>
                <a:ext cx="120" cy="122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29" name="Line 40"/>
              <p:cNvSpPr>
                <a:spLocks noChangeShapeType="1"/>
              </p:cNvSpPr>
              <p:nvPr/>
            </p:nvSpPr>
            <p:spPr bwMode="auto">
              <a:xfrm>
                <a:off x="530" y="3483"/>
                <a:ext cx="1" cy="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0" name="Line 41"/>
              <p:cNvSpPr>
                <a:spLocks noChangeShapeType="1"/>
              </p:cNvSpPr>
              <p:nvPr/>
            </p:nvSpPr>
            <p:spPr bwMode="auto">
              <a:xfrm>
                <a:off x="704" y="3483"/>
                <a:ext cx="1" cy="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1" name="Line 42"/>
              <p:cNvSpPr>
                <a:spLocks noChangeShapeType="1"/>
              </p:cNvSpPr>
              <p:nvPr/>
            </p:nvSpPr>
            <p:spPr bwMode="auto">
              <a:xfrm>
                <a:off x="870" y="3483"/>
                <a:ext cx="1" cy="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2" name="Line 43"/>
              <p:cNvSpPr>
                <a:spLocks noChangeShapeType="1"/>
              </p:cNvSpPr>
              <p:nvPr/>
            </p:nvSpPr>
            <p:spPr bwMode="auto">
              <a:xfrm>
                <a:off x="1033" y="3483"/>
                <a:ext cx="1" cy="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3" name="Line 44"/>
              <p:cNvSpPr>
                <a:spLocks noChangeShapeType="1"/>
              </p:cNvSpPr>
              <p:nvPr/>
            </p:nvSpPr>
            <p:spPr bwMode="auto">
              <a:xfrm>
                <a:off x="1210" y="3483"/>
                <a:ext cx="1" cy="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4" name="Freeform 45"/>
              <p:cNvSpPr>
                <a:spLocks noChangeArrowheads="1"/>
              </p:cNvSpPr>
              <p:nvPr/>
            </p:nvSpPr>
            <p:spPr bwMode="auto">
              <a:xfrm>
                <a:off x="845" y="3578"/>
                <a:ext cx="128" cy="123"/>
              </a:xfrm>
              <a:custGeom>
                <a:avLst/>
                <a:gdLst>
                  <a:gd name="T0" fmla="*/ 0 w 317"/>
                  <a:gd name="T1" fmla="*/ 44 h 333"/>
                  <a:gd name="T2" fmla="*/ 7 w 317"/>
                  <a:gd name="T3" fmla="*/ 1 h 333"/>
                  <a:gd name="T4" fmla="*/ 22 w 317"/>
                  <a:gd name="T5" fmla="*/ 38 h 333"/>
                  <a:gd name="T6" fmla="*/ 52 w 317"/>
                  <a:gd name="T7" fmla="*/ 44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5" name="Freeform 46"/>
              <p:cNvSpPr>
                <a:spLocks noChangeArrowheads="1"/>
              </p:cNvSpPr>
              <p:nvPr/>
            </p:nvSpPr>
            <p:spPr bwMode="auto">
              <a:xfrm>
                <a:off x="687" y="3623"/>
                <a:ext cx="111" cy="68"/>
              </a:xfrm>
              <a:custGeom>
                <a:avLst/>
                <a:gdLst>
                  <a:gd name="T0" fmla="*/ 0 w 317"/>
                  <a:gd name="T1" fmla="*/ 13 h 333"/>
                  <a:gd name="T2" fmla="*/ 6 w 317"/>
                  <a:gd name="T3" fmla="*/ 0 h 333"/>
                  <a:gd name="T4" fmla="*/ 17 w 317"/>
                  <a:gd name="T5" fmla="*/ 12 h 333"/>
                  <a:gd name="T6" fmla="*/ 39 w 317"/>
                  <a:gd name="T7" fmla="*/ 13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36" name="Freeform 47"/>
              <p:cNvSpPr>
                <a:spLocks noChangeArrowheads="1"/>
              </p:cNvSpPr>
              <p:nvPr/>
            </p:nvSpPr>
            <p:spPr bwMode="auto">
              <a:xfrm>
                <a:off x="1004" y="3674"/>
                <a:ext cx="111" cy="18"/>
              </a:xfrm>
              <a:custGeom>
                <a:avLst/>
                <a:gdLst>
                  <a:gd name="T0" fmla="*/ 0 w 317"/>
                  <a:gd name="T1" fmla="*/ 1 h 333"/>
                  <a:gd name="T2" fmla="*/ 6 w 317"/>
                  <a:gd name="T3" fmla="*/ 0 h 333"/>
                  <a:gd name="T4" fmla="*/ 17 w 317"/>
                  <a:gd name="T5" fmla="*/ 1 h 333"/>
                  <a:gd name="T6" fmla="*/ 39 w 317"/>
                  <a:gd name="T7" fmla="*/ 1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4637" name="Group 48"/>
              <p:cNvGrpSpPr>
                <a:grpSpLocks/>
              </p:cNvGrpSpPr>
              <p:nvPr/>
            </p:nvGrpSpPr>
            <p:grpSpPr bwMode="auto">
              <a:xfrm>
                <a:off x="425" y="1494"/>
                <a:ext cx="22" cy="152"/>
                <a:chOff x="425" y="1494"/>
                <a:chExt cx="22" cy="152"/>
              </a:xfrm>
            </p:grpSpPr>
            <p:sp>
              <p:nvSpPr>
                <p:cNvPr id="24709" name="Line 49"/>
                <p:cNvSpPr>
                  <a:spLocks noChangeShapeType="1"/>
                </p:cNvSpPr>
                <p:nvPr/>
              </p:nvSpPr>
              <p:spPr bwMode="auto">
                <a:xfrm>
                  <a:off x="425" y="154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0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25" y="1554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1" name="Line 51"/>
                <p:cNvSpPr>
                  <a:spLocks noChangeShapeType="1"/>
                </p:cNvSpPr>
                <p:nvPr/>
              </p:nvSpPr>
              <p:spPr bwMode="auto">
                <a:xfrm>
                  <a:off x="425" y="157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425" y="1585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3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425" y="1523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4" name="Line 54"/>
                <p:cNvSpPr>
                  <a:spLocks noChangeShapeType="1"/>
                </p:cNvSpPr>
                <p:nvPr/>
              </p:nvSpPr>
              <p:spPr bwMode="auto">
                <a:xfrm>
                  <a:off x="425" y="1601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5" name="Line 55"/>
                <p:cNvSpPr>
                  <a:spLocks noChangeShapeType="1"/>
                </p:cNvSpPr>
                <p:nvPr/>
              </p:nvSpPr>
              <p:spPr bwMode="auto">
                <a:xfrm>
                  <a:off x="447" y="1616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16" name="Line 56"/>
                <p:cNvSpPr>
                  <a:spLocks noChangeShapeType="1"/>
                </p:cNvSpPr>
                <p:nvPr/>
              </p:nvSpPr>
              <p:spPr bwMode="auto">
                <a:xfrm>
                  <a:off x="447" y="1494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24638" name="AutoShape 57"/>
              <p:cNvSpPr>
                <a:spLocks noChangeArrowheads="1"/>
              </p:cNvSpPr>
              <p:nvPr/>
            </p:nvSpPr>
            <p:spPr bwMode="auto">
              <a:xfrm>
                <a:off x="422" y="1678"/>
                <a:ext cx="48" cy="76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4639" name="Group 58"/>
              <p:cNvGrpSpPr>
                <a:grpSpLocks/>
              </p:cNvGrpSpPr>
              <p:nvPr/>
            </p:nvGrpSpPr>
            <p:grpSpPr bwMode="auto">
              <a:xfrm>
                <a:off x="591" y="1494"/>
                <a:ext cx="21" cy="152"/>
                <a:chOff x="591" y="1494"/>
                <a:chExt cx="21" cy="152"/>
              </a:xfrm>
            </p:grpSpPr>
            <p:sp>
              <p:nvSpPr>
                <p:cNvPr id="24701" name="Line 59"/>
                <p:cNvSpPr>
                  <a:spLocks noChangeShapeType="1"/>
                </p:cNvSpPr>
                <p:nvPr/>
              </p:nvSpPr>
              <p:spPr bwMode="auto">
                <a:xfrm>
                  <a:off x="591" y="1540"/>
                  <a:ext cx="21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2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591" y="1554"/>
                  <a:ext cx="21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3" name="Line 61"/>
                <p:cNvSpPr>
                  <a:spLocks noChangeShapeType="1"/>
                </p:cNvSpPr>
                <p:nvPr/>
              </p:nvSpPr>
              <p:spPr bwMode="auto">
                <a:xfrm>
                  <a:off x="591" y="1570"/>
                  <a:ext cx="21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4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591" y="1585"/>
                  <a:ext cx="21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5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591" y="1523"/>
                  <a:ext cx="21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6" name="Line 64"/>
                <p:cNvSpPr>
                  <a:spLocks noChangeShapeType="1"/>
                </p:cNvSpPr>
                <p:nvPr/>
              </p:nvSpPr>
              <p:spPr bwMode="auto">
                <a:xfrm>
                  <a:off x="591" y="1601"/>
                  <a:ext cx="21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7" name="Line 65"/>
                <p:cNvSpPr>
                  <a:spLocks noChangeShapeType="1"/>
                </p:cNvSpPr>
                <p:nvPr/>
              </p:nvSpPr>
              <p:spPr bwMode="auto">
                <a:xfrm>
                  <a:off x="613" y="1616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8" name="Line 66"/>
                <p:cNvSpPr>
                  <a:spLocks noChangeShapeType="1"/>
                </p:cNvSpPr>
                <p:nvPr/>
              </p:nvSpPr>
              <p:spPr bwMode="auto">
                <a:xfrm>
                  <a:off x="613" y="1494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24640" name="AutoShape 67"/>
              <p:cNvSpPr>
                <a:spLocks noChangeArrowheads="1"/>
              </p:cNvSpPr>
              <p:nvPr/>
            </p:nvSpPr>
            <p:spPr bwMode="auto">
              <a:xfrm>
                <a:off x="589" y="1678"/>
                <a:ext cx="46" cy="76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4641" name="Group 68"/>
              <p:cNvGrpSpPr>
                <a:grpSpLocks/>
              </p:cNvGrpSpPr>
              <p:nvPr/>
            </p:nvGrpSpPr>
            <p:grpSpPr bwMode="auto">
              <a:xfrm>
                <a:off x="756" y="1494"/>
                <a:ext cx="22" cy="152"/>
                <a:chOff x="756" y="1494"/>
                <a:chExt cx="22" cy="152"/>
              </a:xfrm>
            </p:grpSpPr>
            <p:sp>
              <p:nvSpPr>
                <p:cNvPr id="24693" name="Line 69"/>
                <p:cNvSpPr>
                  <a:spLocks noChangeShapeType="1"/>
                </p:cNvSpPr>
                <p:nvPr/>
              </p:nvSpPr>
              <p:spPr bwMode="auto">
                <a:xfrm>
                  <a:off x="756" y="154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4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756" y="1554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5" name="Line 71"/>
                <p:cNvSpPr>
                  <a:spLocks noChangeShapeType="1"/>
                </p:cNvSpPr>
                <p:nvPr/>
              </p:nvSpPr>
              <p:spPr bwMode="auto">
                <a:xfrm>
                  <a:off x="756" y="157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6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756" y="1585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7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756" y="1523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8" name="Line 74"/>
                <p:cNvSpPr>
                  <a:spLocks noChangeShapeType="1"/>
                </p:cNvSpPr>
                <p:nvPr/>
              </p:nvSpPr>
              <p:spPr bwMode="auto">
                <a:xfrm>
                  <a:off x="756" y="1601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9" name="Line 75"/>
                <p:cNvSpPr>
                  <a:spLocks noChangeShapeType="1"/>
                </p:cNvSpPr>
                <p:nvPr/>
              </p:nvSpPr>
              <p:spPr bwMode="auto">
                <a:xfrm>
                  <a:off x="779" y="1616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700" name="Line 76"/>
                <p:cNvSpPr>
                  <a:spLocks noChangeShapeType="1"/>
                </p:cNvSpPr>
                <p:nvPr/>
              </p:nvSpPr>
              <p:spPr bwMode="auto">
                <a:xfrm>
                  <a:off x="779" y="1494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24642" name="AutoShape 77"/>
              <p:cNvSpPr>
                <a:spLocks noChangeArrowheads="1"/>
              </p:cNvSpPr>
              <p:nvPr/>
            </p:nvSpPr>
            <p:spPr bwMode="auto">
              <a:xfrm>
                <a:off x="753" y="1678"/>
                <a:ext cx="48" cy="76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4643" name="Group 78"/>
              <p:cNvGrpSpPr>
                <a:grpSpLocks/>
              </p:cNvGrpSpPr>
              <p:nvPr/>
            </p:nvGrpSpPr>
            <p:grpSpPr bwMode="auto">
              <a:xfrm>
                <a:off x="921" y="1494"/>
                <a:ext cx="22" cy="152"/>
                <a:chOff x="921" y="1494"/>
                <a:chExt cx="22" cy="152"/>
              </a:xfrm>
            </p:grpSpPr>
            <p:sp>
              <p:nvSpPr>
                <p:cNvPr id="24685" name="Line 79"/>
                <p:cNvSpPr>
                  <a:spLocks noChangeShapeType="1"/>
                </p:cNvSpPr>
                <p:nvPr/>
              </p:nvSpPr>
              <p:spPr bwMode="auto">
                <a:xfrm>
                  <a:off x="921" y="154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6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921" y="1554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7" name="Line 81"/>
                <p:cNvSpPr>
                  <a:spLocks noChangeShapeType="1"/>
                </p:cNvSpPr>
                <p:nvPr/>
              </p:nvSpPr>
              <p:spPr bwMode="auto">
                <a:xfrm>
                  <a:off x="921" y="157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8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921" y="1585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9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921" y="1523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0" name="Line 84"/>
                <p:cNvSpPr>
                  <a:spLocks noChangeShapeType="1"/>
                </p:cNvSpPr>
                <p:nvPr/>
              </p:nvSpPr>
              <p:spPr bwMode="auto">
                <a:xfrm>
                  <a:off x="921" y="1601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1" name="Line 85"/>
                <p:cNvSpPr>
                  <a:spLocks noChangeShapeType="1"/>
                </p:cNvSpPr>
                <p:nvPr/>
              </p:nvSpPr>
              <p:spPr bwMode="auto">
                <a:xfrm>
                  <a:off x="943" y="1616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92" name="Line 86"/>
                <p:cNvSpPr>
                  <a:spLocks noChangeShapeType="1"/>
                </p:cNvSpPr>
                <p:nvPr/>
              </p:nvSpPr>
              <p:spPr bwMode="auto">
                <a:xfrm>
                  <a:off x="943" y="1494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24644" name="AutoShape 87"/>
              <p:cNvSpPr>
                <a:spLocks noChangeArrowheads="1"/>
              </p:cNvSpPr>
              <p:nvPr/>
            </p:nvSpPr>
            <p:spPr bwMode="auto">
              <a:xfrm>
                <a:off x="919" y="1678"/>
                <a:ext cx="48" cy="76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4645" name="Group 88"/>
              <p:cNvGrpSpPr>
                <a:grpSpLocks/>
              </p:cNvGrpSpPr>
              <p:nvPr/>
            </p:nvGrpSpPr>
            <p:grpSpPr bwMode="auto">
              <a:xfrm>
                <a:off x="1087" y="1494"/>
                <a:ext cx="22" cy="152"/>
                <a:chOff x="1087" y="1494"/>
                <a:chExt cx="22" cy="152"/>
              </a:xfrm>
            </p:grpSpPr>
            <p:sp>
              <p:nvSpPr>
                <p:cNvPr id="24677" name="Line 89"/>
                <p:cNvSpPr>
                  <a:spLocks noChangeShapeType="1"/>
                </p:cNvSpPr>
                <p:nvPr/>
              </p:nvSpPr>
              <p:spPr bwMode="auto">
                <a:xfrm>
                  <a:off x="1087" y="154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78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1087" y="1554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79" name="Line 91"/>
                <p:cNvSpPr>
                  <a:spLocks noChangeShapeType="1"/>
                </p:cNvSpPr>
                <p:nvPr/>
              </p:nvSpPr>
              <p:spPr bwMode="auto">
                <a:xfrm>
                  <a:off x="1087" y="1570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0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087" y="1585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1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087" y="1523"/>
                  <a:ext cx="22" cy="1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2" name="Line 94"/>
                <p:cNvSpPr>
                  <a:spLocks noChangeShapeType="1"/>
                </p:cNvSpPr>
                <p:nvPr/>
              </p:nvSpPr>
              <p:spPr bwMode="auto">
                <a:xfrm>
                  <a:off x="1087" y="1601"/>
                  <a:ext cx="22" cy="1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3" name="Line 95"/>
                <p:cNvSpPr>
                  <a:spLocks noChangeShapeType="1"/>
                </p:cNvSpPr>
                <p:nvPr/>
              </p:nvSpPr>
              <p:spPr bwMode="auto">
                <a:xfrm>
                  <a:off x="1109" y="1616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84" name="Line 96"/>
                <p:cNvSpPr>
                  <a:spLocks noChangeShapeType="1"/>
                </p:cNvSpPr>
                <p:nvPr/>
              </p:nvSpPr>
              <p:spPr bwMode="auto">
                <a:xfrm>
                  <a:off x="1109" y="1494"/>
                  <a:ext cx="0" cy="30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24646" name="AutoShape 97"/>
              <p:cNvSpPr>
                <a:spLocks noChangeArrowheads="1"/>
              </p:cNvSpPr>
              <p:nvPr/>
            </p:nvSpPr>
            <p:spPr bwMode="auto">
              <a:xfrm>
                <a:off x="1085" y="1678"/>
                <a:ext cx="47" cy="76"/>
              </a:xfrm>
              <a:prstGeom prst="roundRect">
                <a:avLst>
                  <a:gd name="adj" fmla="val 16667"/>
                </a:avLst>
              </a:prstGeom>
              <a:solidFill>
                <a:srgbClr val="0099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47" name="AutoShape 98"/>
              <p:cNvSpPr>
                <a:spLocks noChangeArrowheads="1"/>
              </p:cNvSpPr>
              <p:nvPr/>
            </p:nvSpPr>
            <p:spPr bwMode="auto">
              <a:xfrm>
                <a:off x="1147" y="1077"/>
                <a:ext cx="119" cy="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48" name="Freeform 99"/>
              <p:cNvSpPr>
                <a:spLocks noChangeArrowheads="1"/>
              </p:cNvSpPr>
              <p:nvPr/>
            </p:nvSpPr>
            <p:spPr bwMode="auto">
              <a:xfrm>
                <a:off x="1116" y="1199"/>
                <a:ext cx="91" cy="521"/>
              </a:xfrm>
              <a:custGeom>
                <a:avLst/>
                <a:gdLst>
                  <a:gd name="T0" fmla="*/ 0 w 137"/>
                  <a:gd name="T1" fmla="*/ 352 h 771"/>
                  <a:gd name="T2" fmla="*/ 60 w 137"/>
                  <a:gd name="T3" fmla="*/ 352 h 771"/>
                  <a:gd name="T4" fmla="*/ 60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49" name="Freeform 100"/>
              <p:cNvSpPr>
                <a:spLocks noChangeArrowheads="1"/>
              </p:cNvSpPr>
              <p:nvPr/>
            </p:nvSpPr>
            <p:spPr bwMode="auto">
              <a:xfrm>
                <a:off x="945" y="1199"/>
                <a:ext cx="91" cy="521"/>
              </a:xfrm>
              <a:custGeom>
                <a:avLst/>
                <a:gdLst>
                  <a:gd name="T0" fmla="*/ 0 w 137"/>
                  <a:gd name="T1" fmla="*/ 352 h 771"/>
                  <a:gd name="T2" fmla="*/ 60 w 137"/>
                  <a:gd name="T3" fmla="*/ 352 h 771"/>
                  <a:gd name="T4" fmla="*/ 60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0" name="Freeform 101"/>
              <p:cNvSpPr>
                <a:spLocks noChangeArrowheads="1"/>
              </p:cNvSpPr>
              <p:nvPr/>
            </p:nvSpPr>
            <p:spPr bwMode="auto">
              <a:xfrm>
                <a:off x="781" y="1199"/>
                <a:ext cx="91" cy="521"/>
              </a:xfrm>
              <a:custGeom>
                <a:avLst/>
                <a:gdLst>
                  <a:gd name="T0" fmla="*/ 0 w 137"/>
                  <a:gd name="T1" fmla="*/ 352 h 771"/>
                  <a:gd name="T2" fmla="*/ 60 w 137"/>
                  <a:gd name="T3" fmla="*/ 352 h 771"/>
                  <a:gd name="T4" fmla="*/ 60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1" name="Freeform 102"/>
              <p:cNvSpPr>
                <a:spLocks noChangeArrowheads="1"/>
              </p:cNvSpPr>
              <p:nvPr/>
            </p:nvSpPr>
            <p:spPr bwMode="auto">
              <a:xfrm>
                <a:off x="611" y="1199"/>
                <a:ext cx="89" cy="521"/>
              </a:xfrm>
              <a:custGeom>
                <a:avLst/>
                <a:gdLst>
                  <a:gd name="T0" fmla="*/ 0 w 137"/>
                  <a:gd name="T1" fmla="*/ 352 h 771"/>
                  <a:gd name="T2" fmla="*/ 58 w 137"/>
                  <a:gd name="T3" fmla="*/ 352 h 771"/>
                  <a:gd name="T4" fmla="*/ 58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2" name="Freeform 103"/>
              <p:cNvSpPr>
                <a:spLocks noChangeArrowheads="1"/>
              </p:cNvSpPr>
              <p:nvPr/>
            </p:nvSpPr>
            <p:spPr bwMode="auto">
              <a:xfrm>
                <a:off x="440" y="1199"/>
                <a:ext cx="89" cy="521"/>
              </a:xfrm>
              <a:custGeom>
                <a:avLst/>
                <a:gdLst>
                  <a:gd name="T0" fmla="*/ 0 w 137"/>
                  <a:gd name="T1" fmla="*/ 352 h 771"/>
                  <a:gd name="T2" fmla="*/ 58 w 137"/>
                  <a:gd name="T3" fmla="*/ 352 h 771"/>
                  <a:gd name="T4" fmla="*/ 58 w 137"/>
                  <a:gd name="T5" fmla="*/ 0 h 77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3" name="AutoShape 104"/>
              <p:cNvSpPr>
                <a:spLocks noChangeArrowheads="1"/>
              </p:cNvSpPr>
              <p:nvPr/>
            </p:nvSpPr>
            <p:spPr bwMode="auto">
              <a:xfrm>
                <a:off x="972" y="1077"/>
                <a:ext cx="119" cy="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4" name="AutoShape 105"/>
              <p:cNvSpPr>
                <a:spLocks noChangeArrowheads="1"/>
              </p:cNvSpPr>
              <p:nvPr/>
            </p:nvSpPr>
            <p:spPr bwMode="auto">
              <a:xfrm>
                <a:off x="807" y="1076"/>
                <a:ext cx="120" cy="122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5" name="AutoShape 106"/>
              <p:cNvSpPr>
                <a:spLocks noChangeArrowheads="1"/>
              </p:cNvSpPr>
              <p:nvPr/>
            </p:nvSpPr>
            <p:spPr bwMode="auto">
              <a:xfrm>
                <a:off x="641" y="1077"/>
                <a:ext cx="119" cy="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6" name="AutoShape 107"/>
              <p:cNvSpPr>
                <a:spLocks noChangeArrowheads="1"/>
              </p:cNvSpPr>
              <p:nvPr/>
            </p:nvSpPr>
            <p:spPr bwMode="auto">
              <a:xfrm>
                <a:off x="469" y="1077"/>
                <a:ext cx="120" cy="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7" name="Line 108"/>
              <p:cNvSpPr>
                <a:spLocks noChangeShapeType="1"/>
              </p:cNvSpPr>
              <p:nvPr/>
            </p:nvSpPr>
            <p:spPr bwMode="auto">
              <a:xfrm flipV="1">
                <a:off x="527" y="1015"/>
                <a:ext cx="1" cy="6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8" name="Line 109"/>
              <p:cNvSpPr>
                <a:spLocks noChangeShapeType="1"/>
              </p:cNvSpPr>
              <p:nvPr/>
            </p:nvSpPr>
            <p:spPr bwMode="auto">
              <a:xfrm flipV="1">
                <a:off x="700" y="1015"/>
                <a:ext cx="1" cy="6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59" name="Line 110"/>
              <p:cNvSpPr>
                <a:spLocks noChangeShapeType="1"/>
              </p:cNvSpPr>
              <p:nvPr/>
            </p:nvSpPr>
            <p:spPr bwMode="auto">
              <a:xfrm flipV="1">
                <a:off x="867" y="1015"/>
                <a:ext cx="1" cy="6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0" name="Line 111"/>
              <p:cNvSpPr>
                <a:spLocks noChangeShapeType="1"/>
              </p:cNvSpPr>
              <p:nvPr/>
            </p:nvSpPr>
            <p:spPr bwMode="auto">
              <a:xfrm flipV="1">
                <a:off x="1030" y="1015"/>
                <a:ext cx="1" cy="6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1" name="Line 112"/>
              <p:cNvSpPr>
                <a:spLocks noChangeShapeType="1"/>
              </p:cNvSpPr>
              <p:nvPr/>
            </p:nvSpPr>
            <p:spPr bwMode="auto">
              <a:xfrm flipV="1">
                <a:off x="1207" y="1015"/>
                <a:ext cx="1" cy="6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2" name="Freeform 113"/>
              <p:cNvSpPr>
                <a:spLocks noChangeArrowheads="1"/>
              </p:cNvSpPr>
              <p:nvPr/>
            </p:nvSpPr>
            <p:spPr bwMode="auto">
              <a:xfrm>
                <a:off x="824" y="624"/>
                <a:ext cx="111" cy="362"/>
              </a:xfrm>
              <a:custGeom>
                <a:avLst/>
                <a:gdLst>
                  <a:gd name="T0" fmla="*/ 0 w 317"/>
                  <a:gd name="T1" fmla="*/ 384 h 333"/>
                  <a:gd name="T2" fmla="*/ 6 w 317"/>
                  <a:gd name="T3" fmla="*/ 9 h 333"/>
                  <a:gd name="T4" fmla="*/ 17 w 317"/>
                  <a:gd name="T5" fmla="*/ 330 h 333"/>
                  <a:gd name="T6" fmla="*/ 39 w 317"/>
                  <a:gd name="T7" fmla="*/ 384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3" name="Freeform 114"/>
              <p:cNvSpPr>
                <a:spLocks noChangeArrowheads="1"/>
              </p:cNvSpPr>
              <p:nvPr/>
            </p:nvSpPr>
            <p:spPr bwMode="auto">
              <a:xfrm>
                <a:off x="665" y="846"/>
                <a:ext cx="111" cy="138"/>
              </a:xfrm>
              <a:custGeom>
                <a:avLst/>
                <a:gdLst>
                  <a:gd name="T0" fmla="*/ 0 w 317"/>
                  <a:gd name="T1" fmla="*/ 56 h 333"/>
                  <a:gd name="T2" fmla="*/ 6 w 317"/>
                  <a:gd name="T3" fmla="*/ 1 h 333"/>
                  <a:gd name="T4" fmla="*/ 17 w 317"/>
                  <a:gd name="T5" fmla="*/ 48 h 333"/>
                  <a:gd name="T6" fmla="*/ 39 w 317"/>
                  <a:gd name="T7" fmla="*/ 56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4" name="Freeform 115"/>
              <p:cNvSpPr>
                <a:spLocks noChangeArrowheads="1"/>
              </p:cNvSpPr>
              <p:nvPr/>
            </p:nvSpPr>
            <p:spPr bwMode="auto">
              <a:xfrm>
                <a:off x="1015" y="949"/>
                <a:ext cx="111" cy="33"/>
              </a:xfrm>
              <a:custGeom>
                <a:avLst/>
                <a:gdLst>
                  <a:gd name="T0" fmla="*/ 0 w 317"/>
                  <a:gd name="T1" fmla="*/ 3 h 333"/>
                  <a:gd name="T2" fmla="*/ 6 w 317"/>
                  <a:gd name="T3" fmla="*/ 0 h 333"/>
                  <a:gd name="T4" fmla="*/ 17 w 317"/>
                  <a:gd name="T5" fmla="*/ 3 h 333"/>
                  <a:gd name="T6" fmla="*/ 39 w 317"/>
                  <a:gd name="T7" fmla="*/ 3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5" name="Freeform 116"/>
              <p:cNvSpPr>
                <a:spLocks noChangeArrowheads="1"/>
              </p:cNvSpPr>
              <p:nvPr/>
            </p:nvSpPr>
            <p:spPr bwMode="auto">
              <a:xfrm>
                <a:off x="1174" y="960"/>
                <a:ext cx="111" cy="18"/>
              </a:xfrm>
              <a:custGeom>
                <a:avLst/>
                <a:gdLst>
                  <a:gd name="T0" fmla="*/ 0 w 317"/>
                  <a:gd name="T1" fmla="*/ 1 h 333"/>
                  <a:gd name="T2" fmla="*/ 6 w 317"/>
                  <a:gd name="T3" fmla="*/ 0 h 333"/>
                  <a:gd name="T4" fmla="*/ 17 w 317"/>
                  <a:gd name="T5" fmla="*/ 1 h 333"/>
                  <a:gd name="T6" fmla="*/ 39 w 317"/>
                  <a:gd name="T7" fmla="*/ 1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6" name="Freeform 117"/>
              <p:cNvSpPr>
                <a:spLocks noChangeArrowheads="1"/>
              </p:cNvSpPr>
              <p:nvPr/>
            </p:nvSpPr>
            <p:spPr bwMode="auto">
              <a:xfrm>
                <a:off x="475" y="949"/>
                <a:ext cx="111" cy="17"/>
              </a:xfrm>
              <a:custGeom>
                <a:avLst/>
                <a:gdLst>
                  <a:gd name="T0" fmla="*/ 0 w 317"/>
                  <a:gd name="T1" fmla="*/ 1 h 333"/>
                  <a:gd name="T2" fmla="*/ 6 w 317"/>
                  <a:gd name="T3" fmla="*/ 0 h 333"/>
                  <a:gd name="T4" fmla="*/ 17 w 317"/>
                  <a:gd name="T5" fmla="*/ 1 h 333"/>
                  <a:gd name="T6" fmla="*/ 39 w 317"/>
                  <a:gd name="T7" fmla="*/ 1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7" name="Freeform 118"/>
              <p:cNvSpPr>
                <a:spLocks noChangeArrowheads="1"/>
              </p:cNvSpPr>
              <p:nvPr/>
            </p:nvSpPr>
            <p:spPr bwMode="auto">
              <a:xfrm>
                <a:off x="1163" y="3692"/>
                <a:ext cx="135" cy="6"/>
              </a:xfrm>
              <a:custGeom>
                <a:avLst/>
                <a:gdLst>
                  <a:gd name="T0" fmla="*/ 0 w 192"/>
                  <a:gd name="T1" fmla="*/ 0 h 9"/>
                  <a:gd name="T2" fmla="*/ 39 w 192"/>
                  <a:gd name="T3" fmla="*/ 3 h 9"/>
                  <a:gd name="T4" fmla="*/ 95 w 192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2" h="9">
                    <a:moveTo>
                      <a:pt x="0" y="0"/>
                    </a:moveTo>
                    <a:cubicBezTo>
                      <a:pt x="26" y="9"/>
                      <a:pt x="49" y="1"/>
                      <a:pt x="78" y="6"/>
                    </a:cubicBezTo>
                    <a:cubicBezTo>
                      <a:pt x="116" y="4"/>
                      <a:pt x="192" y="0"/>
                      <a:pt x="192" y="0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8" name="Freeform 119"/>
              <p:cNvSpPr>
                <a:spLocks noChangeArrowheads="1"/>
              </p:cNvSpPr>
              <p:nvPr/>
            </p:nvSpPr>
            <p:spPr bwMode="auto">
              <a:xfrm>
                <a:off x="496" y="3674"/>
                <a:ext cx="111" cy="18"/>
              </a:xfrm>
              <a:custGeom>
                <a:avLst/>
                <a:gdLst>
                  <a:gd name="T0" fmla="*/ 0 w 317"/>
                  <a:gd name="T1" fmla="*/ 1 h 333"/>
                  <a:gd name="T2" fmla="*/ 6 w 317"/>
                  <a:gd name="T3" fmla="*/ 0 h 333"/>
                  <a:gd name="T4" fmla="*/ 17 w 317"/>
                  <a:gd name="T5" fmla="*/ 1 h 333"/>
                  <a:gd name="T6" fmla="*/ 39 w 317"/>
                  <a:gd name="T7" fmla="*/ 1 h 3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7" h="333">
                    <a:moveTo>
                      <a:pt x="0" y="325"/>
                    </a:moveTo>
                    <a:cubicBezTo>
                      <a:pt x="11" y="169"/>
                      <a:pt x="22" y="14"/>
                      <a:pt x="45" y="7"/>
                    </a:cubicBezTo>
                    <a:cubicBezTo>
                      <a:pt x="68" y="0"/>
                      <a:pt x="91" y="227"/>
                      <a:pt x="136" y="280"/>
                    </a:cubicBezTo>
                    <a:cubicBezTo>
                      <a:pt x="181" y="333"/>
                      <a:pt x="249" y="329"/>
                      <a:pt x="317" y="325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69" name="Line 120"/>
              <p:cNvSpPr>
                <a:spLocks noChangeShapeType="1"/>
              </p:cNvSpPr>
              <p:nvPr/>
            </p:nvSpPr>
            <p:spPr bwMode="auto">
              <a:xfrm>
                <a:off x="774" y="1760"/>
                <a:ext cx="1" cy="19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70" name="Line 121"/>
              <p:cNvSpPr>
                <a:spLocks noChangeShapeType="1"/>
              </p:cNvSpPr>
              <p:nvPr/>
            </p:nvSpPr>
            <p:spPr bwMode="auto">
              <a:xfrm>
                <a:off x="300" y="1979"/>
                <a:ext cx="418" cy="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71" name="Text Box 122"/>
              <p:cNvSpPr txBox="1">
                <a:spLocks noChangeArrowheads="1"/>
              </p:cNvSpPr>
              <p:nvPr/>
            </p:nvSpPr>
            <p:spPr bwMode="auto">
              <a:xfrm>
                <a:off x="453" y="1824"/>
                <a:ext cx="171" cy="1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1400" b="1" smtClean="0">
                    <a:solidFill>
                      <a:srgbClr val="000000"/>
                    </a:solidFill>
                    <a:latin typeface="Palatino Linotype" pitchFamily="18" charset="0"/>
                  </a:rPr>
                  <a:t>x</a:t>
                </a:r>
              </a:p>
            </p:txBody>
          </p:sp>
          <p:sp>
            <p:nvSpPr>
              <p:cNvPr id="24672" name="Text Box 123"/>
              <p:cNvSpPr txBox="1">
                <a:spLocks noChangeArrowheads="1"/>
              </p:cNvSpPr>
              <p:nvPr/>
            </p:nvSpPr>
            <p:spPr bwMode="auto">
              <a:xfrm>
                <a:off x="612" y="1748"/>
                <a:ext cx="135" cy="1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1400" b="1" smtClean="0">
                    <a:solidFill>
                      <a:srgbClr val="000000"/>
                    </a:solidFill>
                    <a:latin typeface="Palatino Linotype" pitchFamily="18" charset="0"/>
                  </a:rPr>
                  <a:t>y</a:t>
                </a:r>
              </a:p>
            </p:txBody>
          </p:sp>
          <p:sp>
            <p:nvSpPr>
              <p:cNvPr id="24673" name="Line 124"/>
              <p:cNvSpPr>
                <a:spLocks noChangeShapeType="1"/>
              </p:cNvSpPr>
              <p:nvPr/>
            </p:nvSpPr>
            <p:spPr bwMode="auto">
              <a:xfrm>
                <a:off x="1014" y="1764"/>
                <a:ext cx="1" cy="1200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674" name="Text Box 125"/>
              <p:cNvSpPr txBox="1">
                <a:spLocks noChangeArrowheads="1"/>
              </p:cNvSpPr>
              <p:nvPr/>
            </p:nvSpPr>
            <p:spPr bwMode="auto">
              <a:xfrm>
                <a:off x="961" y="2084"/>
                <a:ext cx="19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1600" b="1" smtClean="0">
                    <a:solidFill>
                      <a:srgbClr val="000000"/>
                    </a:solidFill>
                    <a:latin typeface="Palatino Linotype" pitchFamily="18" charset="0"/>
                  </a:rPr>
                  <a:t>L</a:t>
                </a:r>
              </a:p>
            </p:txBody>
          </p:sp>
          <p:sp>
            <p:nvSpPr>
              <p:cNvPr id="24675" name="Text Box 126"/>
              <p:cNvSpPr txBox="1">
                <a:spLocks noChangeArrowheads="1"/>
              </p:cNvSpPr>
              <p:nvPr/>
            </p:nvSpPr>
            <p:spPr bwMode="auto">
              <a:xfrm>
                <a:off x="816" y="624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ts val="1125"/>
                  </a:spcBef>
                  <a:spcAft>
                    <a:spcPct val="0"/>
                  </a:spcAft>
                  <a:buSzPct val="100000"/>
                </a:pPr>
                <a:r>
                  <a:rPr lang="en-GB" b="1" smtClean="0">
                    <a:solidFill>
                      <a:srgbClr val="000000"/>
                    </a:solidFill>
                    <a:latin typeface="Palatino Linotype" pitchFamily="18" charset="0"/>
                  </a:rPr>
                  <a:t>S</a:t>
                </a:r>
                <a:r>
                  <a:rPr lang="en-GB" b="1" baseline="-25000" smtClean="0">
                    <a:solidFill>
                      <a:srgbClr val="000000"/>
                    </a:solidFill>
                    <a:latin typeface="Palatino Linotype" pitchFamily="18" charset="0"/>
                  </a:rPr>
                  <a:t>1</a:t>
                </a:r>
              </a:p>
            </p:txBody>
          </p:sp>
          <p:sp>
            <p:nvSpPr>
              <p:cNvPr id="24676" name="Text Box 127"/>
              <p:cNvSpPr txBox="1">
                <a:spLocks noChangeArrowheads="1"/>
              </p:cNvSpPr>
              <p:nvPr/>
            </p:nvSpPr>
            <p:spPr bwMode="auto">
              <a:xfrm>
                <a:off x="768" y="3648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ts val="1125"/>
                  </a:spcBef>
                  <a:spcAft>
                    <a:spcPct val="0"/>
                  </a:spcAft>
                  <a:buSzPct val="100000"/>
                </a:pPr>
                <a:r>
                  <a:rPr lang="en-GB" b="1" smtClean="0">
                    <a:solidFill>
                      <a:srgbClr val="000000"/>
                    </a:solidFill>
                    <a:latin typeface="Palatino Linotype" pitchFamily="18" charset="0"/>
                  </a:rPr>
                  <a:t>S</a:t>
                </a:r>
                <a:r>
                  <a:rPr lang="en-GB" b="1" baseline="-25000" smtClean="0">
                    <a:solidFill>
                      <a:srgbClr val="000000"/>
                    </a:solidFill>
                    <a:latin typeface="Palatino Linotype" pitchFamily="18" charset="0"/>
                  </a:rPr>
                  <a:t>2</a:t>
                </a:r>
              </a:p>
            </p:txBody>
          </p:sp>
        </p:grpSp>
      </p:grpSp>
      <p:grpSp>
        <p:nvGrpSpPr>
          <p:cNvPr id="65771" name="Group 235"/>
          <p:cNvGrpSpPr>
            <a:grpSpLocks/>
          </p:cNvGrpSpPr>
          <p:nvPr/>
        </p:nvGrpSpPr>
        <p:grpSpPr bwMode="auto">
          <a:xfrm>
            <a:off x="2484438" y="1776413"/>
            <a:ext cx="6659563" cy="4265613"/>
            <a:chOff x="1565" y="1119"/>
            <a:chExt cx="4195" cy="2687"/>
          </a:xfrm>
        </p:grpSpPr>
        <p:sp>
          <p:nvSpPr>
            <p:cNvPr id="24584" name="Text Box 2"/>
            <p:cNvSpPr txBox="1">
              <a:spLocks noChangeArrowheads="1"/>
            </p:cNvSpPr>
            <p:nvPr/>
          </p:nvSpPr>
          <p:spPr bwMode="auto">
            <a:xfrm>
              <a:off x="2160" y="1119"/>
              <a:ext cx="360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Palatino Linotype" pitchFamily="18" charset="0"/>
                <a:buNone/>
              </a:pPr>
              <a:endParaRPr lang="en-GB" sz="1600" dirty="0" smtClean="0">
                <a:solidFill>
                  <a:srgbClr val="000000"/>
                </a:solidFill>
                <a:latin typeface="Palatino Linotype" pitchFamily="18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Palatino Linotype" pitchFamily="18" charset="0"/>
                <a:buNone/>
              </a:pPr>
              <a:r>
                <a:rPr lang="en-GB" sz="1600" dirty="0" smtClean="0">
                  <a:solidFill>
                    <a:srgbClr val="3366FF"/>
                  </a:solidFill>
                  <a:latin typeface="Palatino Linotype" pitchFamily="18" charset="0"/>
                </a:rPr>
                <a:t>Y-coordinate: Resistive charge division method.</a:t>
              </a: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1565" y="3294"/>
              <a:ext cx="3504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2000" b="1" i="1" smtClean="0">
                  <a:solidFill>
                    <a:prstClr val="black"/>
                  </a:solidFill>
                  <a:latin typeface="Palatino Linotype" pitchFamily="18" charset="0"/>
                </a:rPr>
                <a:t>Resistive material: high doped polysilicon</a:t>
              </a:r>
            </a:p>
          </p:txBody>
        </p:sp>
        <p:sp>
          <p:nvSpPr>
            <p:cNvPr id="24586" name="Text Box 128"/>
            <p:cNvSpPr txBox="1">
              <a:spLocks noChangeArrowheads="1"/>
            </p:cNvSpPr>
            <p:nvPr/>
          </p:nvSpPr>
          <p:spPr bwMode="auto">
            <a:xfrm>
              <a:off x="1666" y="3611"/>
              <a:ext cx="375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400" dirty="0" smtClean="0">
                  <a:solidFill>
                    <a:srgbClr val="006600"/>
                  </a:solidFill>
                  <a:latin typeface="Palatino Linotype" pitchFamily="18" charset="0"/>
                </a:rPr>
                <a:t>** </a:t>
              </a:r>
              <a:r>
                <a:rPr lang="en-GB" sz="1400" dirty="0" smtClean="0">
                  <a:solidFill>
                    <a:prstClr val="black"/>
                  </a:solidFill>
                  <a:latin typeface="Palatino Linotype" pitchFamily="18" charset="0"/>
                </a:rPr>
                <a:t>V. </a:t>
              </a:r>
              <a:r>
                <a:rPr lang="en-GB" sz="1400" dirty="0" err="1" smtClean="0">
                  <a:solidFill>
                    <a:prstClr val="black"/>
                  </a:solidFill>
                  <a:latin typeface="Palatino Linotype" pitchFamily="18" charset="0"/>
                </a:rPr>
                <a:t>Radeka</a:t>
              </a:r>
              <a:r>
                <a:rPr lang="en-GB" sz="1400" dirty="0" smtClean="0">
                  <a:solidFill>
                    <a:prstClr val="black"/>
                  </a:solidFill>
                  <a:latin typeface="Palatino Linotype" pitchFamily="18" charset="0"/>
                </a:rPr>
                <a:t>, IEEE Transaction on Nuclear Science NS-21 (1974) 51</a:t>
              </a:r>
            </a:p>
          </p:txBody>
        </p:sp>
        <p:sp>
          <p:nvSpPr>
            <p:cNvPr id="24587" name="Text Box 129"/>
            <p:cNvSpPr txBox="1">
              <a:spLocks noChangeArrowheads="1"/>
            </p:cNvSpPr>
            <p:nvPr/>
          </p:nvSpPr>
          <p:spPr bwMode="auto">
            <a:xfrm>
              <a:off x="2903" y="2005"/>
              <a:ext cx="2688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6600"/>
                </a:buClr>
                <a:buSzPct val="100000"/>
                <a:buFont typeface="Wingdings" pitchFamily="2" charset="2"/>
                <a:buNone/>
              </a:pPr>
              <a:r>
                <a:rPr lang="en-GB" sz="1800" dirty="0" smtClean="0">
                  <a:solidFill>
                    <a:srgbClr val="006600"/>
                  </a:solidFill>
                  <a:latin typeface="Palatino Linotype" pitchFamily="18" charset="0"/>
                </a:rPr>
                <a:t>**</a:t>
              </a:r>
              <a:r>
                <a:rPr lang="en-GB" sz="1800" dirty="0" smtClean="0">
                  <a:solidFill>
                    <a:prstClr val="black"/>
                  </a:solidFill>
                  <a:latin typeface="Palatino Linotype" pitchFamily="18" charset="0"/>
                </a:rPr>
                <a:t> Electrode resistance &gt;&gt; preamplifier impedance</a:t>
              </a:r>
              <a:r>
                <a:rPr lang="en-GB" dirty="0" smtClean="0">
                  <a:solidFill>
                    <a:prstClr val="black"/>
                  </a:solidFill>
                  <a:latin typeface="Palatino Linotype" pitchFamily="18" charset="0"/>
                </a:rPr>
                <a:t>.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6600"/>
                </a:buClr>
                <a:buSzPct val="100000"/>
                <a:buFont typeface="Wingdings" pitchFamily="2" charset="2"/>
                <a:buNone/>
              </a:pPr>
              <a:endParaRPr lang="en-GB" dirty="0" smtClean="0">
                <a:solidFill>
                  <a:prstClr val="black"/>
                </a:solidFill>
                <a:latin typeface="Palatino Linotype" pitchFamily="18" charset="0"/>
              </a:endParaRPr>
            </a:p>
          </p:txBody>
        </p:sp>
        <p:grpSp>
          <p:nvGrpSpPr>
            <p:cNvPr id="24588" name="Group 130"/>
            <p:cNvGrpSpPr>
              <a:grpSpLocks/>
            </p:cNvGrpSpPr>
            <p:nvPr/>
          </p:nvGrpSpPr>
          <p:grpSpPr bwMode="auto">
            <a:xfrm>
              <a:off x="3681" y="2572"/>
              <a:ext cx="1256" cy="525"/>
              <a:chOff x="3921" y="2473"/>
              <a:chExt cx="1256" cy="525"/>
            </a:xfrm>
          </p:grpSpPr>
          <p:sp>
            <p:nvSpPr>
              <p:cNvPr id="24589" name="Text Box 131"/>
              <p:cNvSpPr txBox="1">
                <a:spLocks noChangeArrowheads="1"/>
              </p:cNvSpPr>
              <p:nvPr/>
            </p:nvSpPr>
            <p:spPr bwMode="auto">
              <a:xfrm>
                <a:off x="3921" y="2473"/>
                <a:ext cx="1256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y        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2</a:t>
                </a: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L     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1</a:t>
                </a: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+A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2</a:t>
                </a:r>
              </a:p>
            </p:txBody>
          </p:sp>
          <p:sp>
            <p:nvSpPr>
              <p:cNvPr id="24590" name="Line 132"/>
              <p:cNvSpPr>
                <a:spLocks noChangeShapeType="1"/>
              </p:cNvSpPr>
              <p:nvPr/>
            </p:nvSpPr>
            <p:spPr bwMode="auto">
              <a:xfrm>
                <a:off x="3936" y="2751"/>
                <a:ext cx="815" cy="0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591" name="Text Box 133"/>
              <p:cNvSpPr txBox="1">
                <a:spLocks noChangeArrowheads="1"/>
              </p:cNvSpPr>
              <p:nvPr/>
            </p:nvSpPr>
            <p:spPr bwMode="auto">
              <a:xfrm>
                <a:off x="4117" y="2592"/>
                <a:ext cx="210" cy="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  <a:cs typeface="Arial" pitchFamily="34" charset="0"/>
                  </a:rPr>
                  <a:t>=</a:t>
                </a:r>
              </a:p>
            </p:txBody>
          </p:sp>
        </p:grpSp>
      </p:grp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err="1" smtClean="0"/>
              <a:t>Charge</a:t>
            </a:r>
            <a:r>
              <a:rPr lang="es-ES" sz="4800" dirty="0" smtClean="0"/>
              <a:t> </a:t>
            </a:r>
            <a:r>
              <a:rPr lang="es-ES" sz="4800" dirty="0" err="1" smtClean="0"/>
              <a:t>Division</a:t>
            </a:r>
            <a:r>
              <a:rPr lang="es-ES" sz="4800" dirty="0" smtClean="0"/>
              <a:t> in </a:t>
            </a:r>
            <a:r>
              <a:rPr lang="es-ES" sz="4800" dirty="0" err="1" smtClean="0"/>
              <a:t>uStrips</a:t>
            </a:r>
            <a:endParaRPr lang="es-ES_tradnl" sz="4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I. Vila,  XIth FLC Workshop 15th January, Barcelona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1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237" y="3550788"/>
            <a:ext cx="3147709" cy="2701925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8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" y="1836738"/>
            <a:ext cx="3494087" cy="310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79388" y="5062538"/>
            <a:ext cx="2152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256 channels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 peaking time = 25ns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S/N≈20 for standard no irradiated detectors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443880" y="1196752"/>
            <a:ext cx="3048000" cy="10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ALIBAVA DAQ system for </a:t>
            </a:r>
            <a:r>
              <a:rPr lang="en-GB" sz="1600" dirty="0" err="1" smtClean="0">
                <a:solidFill>
                  <a:prstClr val="black"/>
                </a:solidFill>
                <a:cs typeface="Arial" pitchFamily="34" charset="0"/>
              </a:rPr>
              <a:t>microstrip</a:t>
            </a: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detectors, based on the </a:t>
            </a:r>
            <a:r>
              <a:rPr lang="en-GB" sz="1600" dirty="0" smtClean="0">
                <a:solidFill>
                  <a:srgbClr val="FF0066"/>
                </a:solidFill>
                <a:cs typeface="Arial" pitchFamily="34" charset="0"/>
              </a:rPr>
              <a:t>Beetle</a:t>
            </a: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analogue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readout ASIC</a:t>
            </a:r>
          </a:p>
        </p:txBody>
      </p:sp>
      <p:pic>
        <p:nvPicPr>
          <p:cNvPr id="28680" name="Picture 15" descr="fo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04" y="987167"/>
            <a:ext cx="3096145" cy="257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16"/>
          <p:cNvSpPr txBox="1">
            <a:spLocks noChangeArrowheads="1"/>
          </p:cNvSpPr>
          <p:nvPr/>
        </p:nvSpPr>
        <p:spPr bwMode="auto">
          <a:xfrm>
            <a:off x="6227763" y="981075"/>
            <a:ext cx="1558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2 Beetle chips</a:t>
            </a:r>
          </a:p>
        </p:txBody>
      </p:sp>
      <p:sp>
        <p:nvSpPr>
          <p:cNvPr id="28682" name="Text Box 3"/>
          <p:cNvSpPr txBox="1">
            <a:spLocks noChangeArrowheads="1"/>
          </p:cNvSpPr>
          <p:nvPr/>
        </p:nvSpPr>
        <p:spPr bwMode="auto">
          <a:xfrm>
            <a:off x="2915816" y="4532660"/>
            <a:ext cx="2562225" cy="134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Pulsed DFB laser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λ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=1060nm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Gaussian beam spot width ≈ 15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μ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m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pulse duration 2ns</a:t>
            </a:r>
          </a:p>
        </p:txBody>
      </p:sp>
      <p:sp>
        <p:nvSpPr>
          <p:cNvPr id="28683" name="Text Box 8"/>
          <p:cNvSpPr txBox="1">
            <a:spLocks noChangeArrowheads="1"/>
          </p:cNvSpPr>
          <p:nvPr/>
        </p:nvSpPr>
        <p:spPr bwMode="auto">
          <a:xfrm>
            <a:off x="2843808" y="3922163"/>
            <a:ext cx="3107011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3D axis stage with displacement accuracy ≈ 10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μ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m</a:t>
            </a:r>
          </a:p>
        </p:txBody>
      </p:sp>
      <p:sp>
        <p:nvSpPr>
          <p:cNvPr id="28685" name="Text Box 20"/>
          <p:cNvSpPr txBox="1">
            <a:spLocks noChangeArrowheads="1"/>
          </p:cNvSpPr>
          <p:nvPr/>
        </p:nvSpPr>
        <p:spPr bwMode="auto">
          <a:xfrm>
            <a:off x="2262188" y="6015038"/>
            <a:ext cx="4475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</a:rPr>
              <a:t>Clean room laboratory at IFCA, Santander</a:t>
            </a: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Proof-of-Concept Prototype</a:t>
            </a:r>
            <a:endParaRPr lang="en-U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I. Vila,  XIth FLC Workshop 15th January, Barcelona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50" y="1146387"/>
            <a:ext cx="2172403" cy="225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093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9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2" name="9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4" name="Picture 5" descr="newpolyB_sim_ex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444798"/>
            <a:ext cx="419258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ewpolyA_sim_ex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44798"/>
            <a:ext cx="41925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6156325" y="4380210"/>
            <a:ext cx="2540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Systematic error</a:t>
            </a:r>
          </a:p>
          <a:p>
            <a:pPr eaLnBrk="1" hangingPunct="1"/>
            <a:r>
              <a:rPr lang="en-GB"/>
              <a:t>=&gt;</a:t>
            </a:r>
          </a:p>
          <a:p>
            <a:pPr eaLnBrk="1" hangingPunct="1"/>
            <a:r>
              <a:rPr lang="en-GB"/>
              <a:t>Ballistic deficit</a:t>
            </a:r>
          </a:p>
        </p:txBody>
      </p:sp>
      <p:grpSp>
        <p:nvGrpSpPr>
          <p:cNvPr id="7" name="Group 17"/>
          <p:cNvGrpSpPr>
            <a:grpSpLocks noChangeAspect="1"/>
          </p:cNvGrpSpPr>
          <p:nvPr/>
        </p:nvGrpSpPr>
        <p:grpSpPr bwMode="auto">
          <a:xfrm>
            <a:off x="4006850" y="1308398"/>
            <a:ext cx="1141413" cy="1800225"/>
            <a:chOff x="4746" y="732"/>
            <a:chExt cx="862" cy="1571"/>
          </a:xfrm>
        </p:grpSpPr>
        <p:sp>
          <p:nvSpPr>
            <p:cNvPr id="8" name="AutoShape 18"/>
            <p:cNvSpPr>
              <a:spLocks noChangeAspect="1" noChangeArrowheads="1"/>
            </p:cNvSpPr>
            <p:nvPr/>
          </p:nvSpPr>
          <p:spPr bwMode="auto">
            <a:xfrm>
              <a:off x="4746" y="732"/>
              <a:ext cx="862" cy="157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AutoShape 19"/>
            <p:cNvSpPr>
              <a:spLocks noChangeAspect="1" noChangeArrowheads="1"/>
            </p:cNvSpPr>
            <p:nvPr/>
          </p:nvSpPr>
          <p:spPr bwMode="auto">
            <a:xfrm>
              <a:off x="4780" y="778"/>
              <a:ext cx="792" cy="147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AutoShape 20"/>
            <p:cNvSpPr>
              <a:spLocks noChangeAspect="1" noChangeArrowheads="1"/>
            </p:cNvSpPr>
            <p:nvPr/>
          </p:nvSpPr>
          <p:spPr bwMode="auto">
            <a:xfrm>
              <a:off x="4900" y="917"/>
              <a:ext cx="36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AutoShape 21"/>
            <p:cNvSpPr>
              <a:spLocks noChangeAspect="1" noChangeArrowheads="1"/>
            </p:cNvSpPr>
            <p:nvPr/>
          </p:nvSpPr>
          <p:spPr bwMode="auto">
            <a:xfrm>
              <a:off x="4900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AutoShape 22"/>
            <p:cNvSpPr>
              <a:spLocks noChangeAspect="1" noChangeArrowheads="1"/>
            </p:cNvSpPr>
            <p:nvPr/>
          </p:nvSpPr>
          <p:spPr bwMode="auto">
            <a:xfrm>
              <a:off x="4900" y="2119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AutoShape 23"/>
            <p:cNvSpPr>
              <a:spLocks noChangeAspect="1" noChangeArrowheads="1"/>
            </p:cNvSpPr>
            <p:nvPr/>
          </p:nvSpPr>
          <p:spPr bwMode="auto">
            <a:xfrm>
              <a:off x="5026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AutoShape 24"/>
            <p:cNvSpPr>
              <a:spLocks noChangeAspect="1" noChangeArrowheads="1"/>
            </p:cNvSpPr>
            <p:nvPr/>
          </p:nvSpPr>
          <p:spPr bwMode="auto">
            <a:xfrm>
              <a:off x="5026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AutoShape 25"/>
            <p:cNvSpPr>
              <a:spLocks noChangeAspect="1" noChangeArrowheads="1"/>
            </p:cNvSpPr>
            <p:nvPr/>
          </p:nvSpPr>
          <p:spPr bwMode="auto">
            <a:xfrm>
              <a:off x="5026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AutoShape 26"/>
            <p:cNvSpPr>
              <a:spLocks noChangeAspect="1" noChangeArrowheads="1"/>
            </p:cNvSpPr>
            <p:nvPr/>
          </p:nvSpPr>
          <p:spPr bwMode="auto">
            <a:xfrm>
              <a:off x="5152" y="917"/>
              <a:ext cx="34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AutoShape 27"/>
            <p:cNvSpPr>
              <a:spLocks noChangeAspect="1" noChangeArrowheads="1"/>
            </p:cNvSpPr>
            <p:nvPr/>
          </p:nvSpPr>
          <p:spPr bwMode="auto">
            <a:xfrm>
              <a:off x="5151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AutoShape 28"/>
            <p:cNvSpPr>
              <a:spLocks noChangeAspect="1" noChangeArrowheads="1"/>
            </p:cNvSpPr>
            <p:nvPr/>
          </p:nvSpPr>
          <p:spPr bwMode="auto">
            <a:xfrm>
              <a:off x="5152" y="2119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" name="AutoShape 29"/>
            <p:cNvSpPr>
              <a:spLocks noChangeAspect="1" noChangeArrowheads="1"/>
            </p:cNvSpPr>
            <p:nvPr/>
          </p:nvSpPr>
          <p:spPr bwMode="auto">
            <a:xfrm>
              <a:off x="5277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AutoShape 30"/>
            <p:cNvSpPr>
              <a:spLocks noChangeAspect="1" noChangeArrowheads="1"/>
            </p:cNvSpPr>
            <p:nvPr/>
          </p:nvSpPr>
          <p:spPr bwMode="auto">
            <a:xfrm>
              <a:off x="5277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AutoShape 31"/>
            <p:cNvSpPr>
              <a:spLocks noChangeAspect="1" noChangeArrowheads="1"/>
            </p:cNvSpPr>
            <p:nvPr/>
          </p:nvSpPr>
          <p:spPr bwMode="auto">
            <a:xfrm>
              <a:off x="5277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AutoShape 32"/>
            <p:cNvSpPr>
              <a:spLocks noChangeAspect="1" noChangeArrowheads="1"/>
            </p:cNvSpPr>
            <p:nvPr/>
          </p:nvSpPr>
          <p:spPr bwMode="auto">
            <a:xfrm>
              <a:off x="5403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" name="AutoShape 33"/>
            <p:cNvSpPr>
              <a:spLocks noChangeAspect="1" noChangeArrowheads="1"/>
            </p:cNvSpPr>
            <p:nvPr/>
          </p:nvSpPr>
          <p:spPr bwMode="auto">
            <a:xfrm>
              <a:off x="5402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AutoShape 34"/>
            <p:cNvSpPr>
              <a:spLocks noChangeAspect="1" noChangeArrowheads="1"/>
            </p:cNvSpPr>
            <p:nvPr/>
          </p:nvSpPr>
          <p:spPr bwMode="auto">
            <a:xfrm>
              <a:off x="5403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" name="Group 35"/>
            <p:cNvGrpSpPr>
              <a:grpSpLocks noChangeAspect="1"/>
            </p:cNvGrpSpPr>
            <p:nvPr/>
          </p:nvGrpSpPr>
          <p:grpSpPr bwMode="auto">
            <a:xfrm>
              <a:off x="4900" y="778"/>
              <a:ext cx="17" cy="138"/>
              <a:chOff x="4900" y="778"/>
              <a:chExt cx="17" cy="138"/>
            </a:xfrm>
          </p:grpSpPr>
          <p:sp>
            <p:nvSpPr>
              <p:cNvPr id="68" name="Line 36"/>
              <p:cNvSpPr>
                <a:spLocks noChangeAspect="1" noChangeShapeType="1"/>
              </p:cNvSpPr>
              <p:nvPr/>
            </p:nvSpPr>
            <p:spPr bwMode="auto">
              <a:xfrm>
                <a:off x="4900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" name="Line 37"/>
              <p:cNvSpPr>
                <a:spLocks noChangeAspect="1" noChangeShapeType="1"/>
              </p:cNvSpPr>
              <p:nvPr/>
            </p:nvSpPr>
            <p:spPr bwMode="auto">
              <a:xfrm flipV="1">
                <a:off x="4900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0" name="Line 38"/>
              <p:cNvSpPr>
                <a:spLocks noChangeAspect="1" noChangeShapeType="1"/>
              </p:cNvSpPr>
              <p:nvPr/>
            </p:nvSpPr>
            <p:spPr bwMode="auto">
              <a:xfrm>
                <a:off x="4900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1" name="Line 39"/>
              <p:cNvSpPr>
                <a:spLocks noChangeAspect="1" noChangeShapeType="1"/>
              </p:cNvSpPr>
              <p:nvPr/>
            </p:nvSpPr>
            <p:spPr bwMode="auto">
              <a:xfrm flipV="1">
                <a:off x="4900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2" name="Line 40"/>
              <p:cNvSpPr>
                <a:spLocks noChangeAspect="1" noChangeShapeType="1"/>
              </p:cNvSpPr>
              <p:nvPr/>
            </p:nvSpPr>
            <p:spPr bwMode="auto">
              <a:xfrm flipV="1">
                <a:off x="4900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3" name="Line 41"/>
              <p:cNvSpPr>
                <a:spLocks noChangeAspect="1" noChangeShapeType="1"/>
              </p:cNvSpPr>
              <p:nvPr/>
            </p:nvSpPr>
            <p:spPr bwMode="auto">
              <a:xfrm>
                <a:off x="4900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4" name="Line 42"/>
              <p:cNvSpPr>
                <a:spLocks noChangeAspect="1" noChangeShapeType="1"/>
              </p:cNvSpPr>
              <p:nvPr/>
            </p:nvSpPr>
            <p:spPr bwMode="auto">
              <a:xfrm>
                <a:off x="4917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5" name="Line 43"/>
              <p:cNvSpPr>
                <a:spLocks noChangeAspect="1" noChangeShapeType="1"/>
              </p:cNvSpPr>
              <p:nvPr/>
            </p:nvSpPr>
            <p:spPr bwMode="auto">
              <a:xfrm>
                <a:off x="4917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6" name="AutoShape 44"/>
            <p:cNvSpPr>
              <a:spLocks noChangeAspect="1" noChangeArrowheads="1"/>
            </p:cNvSpPr>
            <p:nvPr/>
          </p:nvSpPr>
          <p:spPr bwMode="auto">
            <a:xfrm>
              <a:off x="4898" y="945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7" name="Group 45"/>
            <p:cNvGrpSpPr>
              <a:grpSpLocks noChangeAspect="1"/>
            </p:cNvGrpSpPr>
            <p:nvPr/>
          </p:nvGrpSpPr>
          <p:grpSpPr bwMode="auto">
            <a:xfrm>
              <a:off x="5026" y="778"/>
              <a:ext cx="16" cy="138"/>
              <a:chOff x="5026" y="778"/>
              <a:chExt cx="16" cy="138"/>
            </a:xfrm>
          </p:grpSpPr>
          <p:sp>
            <p:nvSpPr>
              <p:cNvPr id="60" name="Line 46"/>
              <p:cNvSpPr>
                <a:spLocks noChangeAspect="1" noChangeShapeType="1"/>
              </p:cNvSpPr>
              <p:nvPr/>
            </p:nvSpPr>
            <p:spPr bwMode="auto">
              <a:xfrm>
                <a:off x="5026" y="820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" name="Line 47"/>
              <p:cNvSpPr>
                <a:spLocks noChangeAspect="1" noChangeShapeType="1"/>
              </p:cNvSpPr>
              <p:nvPr/>
            </p:nvSpPr>
            <p:spPr bwMode="auto">
              <a:xfrm flipV="1">
                <a:off x="5026" y="832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" name="Line 48"/>
              <p:cNvSpPr>
                <a:spLocks noChangeAspect="1" noChangeShapeType="1"/>
              </p:cNvSpPr>
              <p:nvPr/>
            </p:nvSpPr>
            <p:spPr bwMode="auto">
              <a:xfrm>
                <a:off x="5026" y="847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" name="Line 49"/>
              <p:cNvSpPr>
                <a:spLocks noChangeAspect="1" noChangeShapeType="1"/>
              </p:cNvSpPr>
              <p:nvPr/>
            </p:nvSpPr>
            <p:spPr bwMode="auto">
              <a:xfrm flipV="1">
                <a:off x="5026" y="860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4" name="Line 50"/>
              <p:cNvSpPr>
                <a:spLocks noChangeAspect="1" noChangeShapeType="1"/>
              </p:cNvSpPr>
              <p:nvPr/>
            </p:nvSpPr>
            <p:spPr bwMode="auto">
              <a:xfrm flipV="1">
                <a:off x="5026" y="804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5" name="Line 51"/>
              <p:cNvSpPr>
                <a:spLocks noChangeAspect="1" noChangeShapeType="1"/>
              </p:cNvSpPr>
              <p:nvPr/>
            </p:nvSpPr>
            <p:spPr bwMode="auto">
              <a:xfrm>
                <a:off x="5026" y="875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6" name="Line 52"/>
              <p:cNvSpPr>
                <a:spLocks noChangeAspect="1" noChangeShapeType="1"/>
              </p:cNvSpPr>
              <p:nvPr/>
            </p:nvSpPr>
            <p:spPr bwMode="auto">
              <a:xfrm>
                <a:off x="5042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7" name="Line 53"/>
              <p:cNvSpPr>
                <a:spLocks noChangeAspect="1" noChangeShapeType="1"/>
              </p:cNvSpPr>
              <p:nvPr/>
            </p:nvSpPr>
            <p:spPr bwMode="auto">
              <a:xfrm>
                <a:off x="5042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8" name="AutoShape 54"/>
            <p:cNvSpPr>
              <a:spLocks noChangeAspect="1" noChangeArrowheads="1"/>
            </p:cNvSpPr>
            <p:nvPr/>
          </p:nvSpPr>
          <p:spPr bwMode="auto">
            <a:xfrm>
              <a:off x="5025" y="945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9" name="Group 55"/>
            <p:cNvGrpSpPr>
              <a:grpSpLocks noChangeAspect="1"/>
            </p:cNvGrpSpPr>
            <p:nvPr/>
          </p:nvGrpSpPr>
          <p:grpSpPr bwMode="auto">
            <a:xfrm>
              <a:off x="5152" y="778"/>
              <a:ext cx="17" cy="138"/>
              <a:chOff x="5152" y="778"/>
              <a:chExt cx="17" cy="138"/>
            </a:xfrm>
          </p:grpSpPr>
          <p:sp>
            <p:nvSpPr>
              <p:cNvPr id="52" name="Line 56"/>
              <p:cNvSpPr>
                <a:spLocks noChangeAspect="1" noChangeShapeType="1"/>
              </p:cNvSpPr>
              <p:nvPr/>
            </p:nvSpPr>
            <p:spPr bwMode="auto">
              <a:xfrm>
                <a:off x="5152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3" name="Line 57"/>
              <p:cNvSpPr>
                <a:spLocks noChangeAspect="1" noChangeShapeType="1"/>
              </p:cNvSpPr>
              <p:nvPr/>
            </p:nvSpPr>
            <p:spPr bwMode="auto">
              <a:xfrm flipV="1">
                <a:off x="5152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4" name="Line 58"/>
              <p:cNvSpPr>
                <a:spLocks noChangeAspect="1" noChangeShapeType="1"/>
              </p:cNvSpPr>
              <p:nvPr/>
            </p:nvSpPr>
            <p:spPr bwMode="auto">
              <a:xfrm>
                <a:off x="5152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5" name="Line 59"/>
              <p:cNvSpPr>
                <a:spLocks noChangeAspect="1" noChangeShapeType="1"/>
              </p:cNvSpPr>
              <p:nvPr/>
            </p:nvSpPr>
            <p:spPr bwMode="auto">
              <a:xfrm flipV="1">
                <a:off x="5152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6" name="Line 60"/>
              <p:cNvSpPr>
                <a:spLocks noChangeAspect="1" noChangeShapeType="1"/>
              </p:cNvSpPr>
              <p:nvPr/>
            </p:nvSpPr>
            <p:spPr bwMode="auto">
              <a:xfrm flipV="1">
                <a:off x="5152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7" name="Line 61"/>
              <p:cNvSpPr>
                <a:spLocks noChangeAspect="1" noChangeShapeType="1"/>
              </p:cNvSpPr>
              <p:nvPr/>
            </p:nvSpPr>
            <p:spPr bwMode="auto">
              <a:xfrm>
                <a:off x="5152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8" name="Line 62"/>
              <p:cNvSpPr>
                <a:spLocks noChangeAspect="1" noChangeShapeType="1"/>
              </p:cNvSpPr>
              <p:nvPr/>
            </p:nvSpPr>
            <p:spPr bwMode="auto">
              <a:xfrm>
                <a:off x="5169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9" name="Line 63"/>
              <p:cNvSpPr>
                <a:spLocks noChangeAspect="1" noChangeShapeType="1"/>
              </p:cNvSpPr>
              <p:nvPr/>
            </p:nvSpPr>
            <p:spPr bwMode="auto">
              <a:xfrm>
                <a:off x="5169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0" name="AutoShape 64"/>
            <p:cNvSpPr>
              <a:spLocks noChangeAspect="1" noChangeArrowheads="1"/>
            </p:cNvSpPr>
            <p:nvPr/>
          </p:nvSpPr>
          <p:spPr bwMode="auto">
            <a:xfrm>
              <a:off x="5150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1" name="Group 65"/>
            <p:cNvGrpSpPr>
              <a:grpSpLocks noChangeAspect="1"/>
            </p:cNvGrpSpPr>
            <p:nvPr/>
          </p:nvGrpSpPr>
          <p:grpSpPr bwMode="auto">
            <a:xfrm>
              <a:off x="5277" y="778"/>
              <a:ext cx="17" cy="138"/>
              <a:chOff x="5277" y="778"/>
              <a:chExt cx="17" cy="138"/>
            </a:xfrm>
          </p:grpSpPr>
          <p:sp>
            <p:nvSpPr>
              <p:cNvPr id="44" name="Line 66"/>
              <p:cNvSpPr>
                <a:spLocks noChangeAspect="1" noChangeShapeType="1"/>
              </p:cNvSpPr>
              <p:nvPr/>
            </p:nvSpPr>
            <p:spPr bwMode="auto">
              <a:xfrm>
                <a:off x="5277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" name="Line 67"/>
              <p:cNvSpPr>
                <a:spLocks noChangeAspect="1" noChangeShapeType="1"/>
              </p:cNvSpPr>
              <p:nvPr/>
            </p:nvSpPr>
            <p:spPr bwMode="auto">
              <a:xfrm flipV="1">
                <a:off x="5277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" name="Line 68"/>
              <p:cNvSpPr>
                <a:spLocks noChangeAspect="1" noChangeShapeType="1"/>
              </p:cNvSpPr>
              <p:nvPr/>
            </p:nvSpPr>
            <p:spPr bwMode="auto">
              <a:xfrm>
                <a:off x="5277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" name="Line 69"/>
              <p:cNvSpPr>
                <a:spLocks noChangeAspect="1" noChangeShapeType="1"/>
              </p:cNvSpPr>
              <p:nvPr/>
            </p:nvSpPr>
            <p:spPr bwMode="auto">
              <a:xfrm flipV="1">
                <a:off x="5277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8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5277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9" name="Line 71"/>
              <p:cNvSpPr>
                <a:spLocks noChangeAspect="1" noChangeShapeType="1"/>
              </p:cNvSpPr>
              <p:nvPr/>
            </p:nvSpPr>
            <p:spPr bwMode="auto">
              <a:xfrm>
                <a:off x="5277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" name="Line 72"/>
              <p:cNvSpPr>
                <a:spLocks noChangeAspect="1" noChangeShapeType="1"/>
              </p:cNvSpPr>
              <p:nvPr/>
            </p:nvSpPr>
            <p:spPr bwMode="auto">
              <a:xfrm>
                <a:off x="5294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" name="Line 73"/>
              <p:cNvSpPr>
                <a:spLocks noChangeAspect="1" noChangeShapeType="1"/>
              </p:cNvSpPr>
              <p:nvPr/>
            </p:nvSpPr>
            <p:spPr bwMode="auto">
              <a:xfrm>
                <a:off x="5294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2" name="AutoShape 74"/>
            <p:cNvSpPr>
              <a:spLocks noChangeAspect="1" noChangeArrowheads="1"/>
            </p:cNvSpPr>
            <p:nvPr/>
          </p:nvSpPr>
          <p:spPr bwMode="auto">
            <a:xfrm>
              <a:off x="5276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" name="Group 75"/>
            <p:cNvGrpSpPr>
              <a:grpSpLocks noChangeAspect="1"/>
            </p:cNvGrpSpPr>
            <p:nvPr/>
          </p:nvGrpSpPr>
          <p:grpSpPr bwMode="auto">
            <a:xfrm>
              <a:off x="5403" y="778"/>
              <a:ext cx="17" cy="138"/>
              <a:chOff x="5403" y="778"/>
              <a:chExt cx="17" cy="138"/>
            </a:xfrm>
          </p:grpSpPr>
          <p:sp>
            <p:nvSpPr>
              <p:cNvPr id="36" name="Line 76"/>
              <p:cNvSpPr>
                <a:spLocks noChangeAspect="1" noChangeShapeType="1"/>
              </p:cNvSpPr>
              <p:nvPr/>
            </p:nvSpPr>
            <p:spPr bwMode="auto">
              <a:xfrm>
                <a:off x="5403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5403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" name="Line 78"/>
              <p:cNvSpPr>
                <a:spLocks noChangeAspect="1" noChangeShapeType="1"/>
              </p:cNvSpPr>
              <p:nvPr/>
            </p:nvSpPr>
            <p:spPr bwMode="auto">
              <a:xfrm>
                <a:off x="5403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" name="Line 79"/>
              <p:cNvSpPr>
                <a:spLocks noChangeAspect="1" noChangeShapeType="1"/>
              </p:cNvSpPr>
              <p:nvPr/>
            </p:nvSpPr>
            <p:spPr bwMode="auto">
              <a:xfrm flipV="1">
                <a:off x="5403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" name="Line 80"/>
              <p:cNvSpPr>
                <a:spLocks noChangeAspect="1" noChangeShapeType="1"/>
              </p:cNvSpPr>
              <p:nvPr/>
            </p:nvSpPr>
            <p:spPr bwMode="auto">
              <a:xfrm flipV="1">
                <a:off x="5403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" name="Line 81"/>
              <p:cNvSpPr>
                <a:spLocks noChangeAspect="1" noChangeShapeType="1"/>
              </p:cNvSpPr>
              <p:nvPr/>
            </p:nvSpPr>
            <p:spPr bwMode="auto">
              <a:xfrm>
                <a:off x="5403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" name="Line 82"/>
              <p:cNvSpPr>
                <a:spLocks noChangeAspect="1" noChangeShapeType="1"/>
              </p:cNvSpPr>
              <p:nvPr/>
            </p:nvSpPr>
            <p:spPr bwMode="auto">
              <a:xfrm>
                <a:off x="5420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" name="Line 83"/>
              <p:cNvSpPr>
                <a:spLocks noChangeAspect="1" noChangeShapeType="1"/>
              </p:cNvSpPr>
              <p:nvPr/>
            </p:nvSpPr>
            <p:spPr bwMode="auto">
              <a:xfrm>
                <a:off x="5420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4" name="AutoShape 84"/>
            <p:cNvSpPr>
              <a:spLocks noChangeAspect="1" noChangeArrowheads="1"/>
            </p:cNvSpPr>
            <p:nvPr/>
          </p:nvSpPr>
          <p:spPr bwMode="auto">
            <a:xfrm>
              <a:off x="5402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Text Box 85"/>
            <p:cNvSpPr txBox="1">
              <a:spLocks noChangeAspect="1" noChangeArrowheads="1"/>
            </p:cNvSpPr>
            <p:nvPr/>
          </p:nvSpPr>
          <p:spPr bwMode="auto">
            <a:xfrm>
              <a:off x="4978" y="1795"/>
              <a:ext cx="115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ES"/>
            </a:p>
          </p:txBody>
        </p:sp>
      </p:grpSp>
      <p:sp>
        <p:nvSpPr>
          <p:cNvPr id="85" name="Text Box 111"/>
          <p:cNvSpPr txBox="1">
            <a:spLocks noChangeArrowheads="1"/>
          </p:cNvSpPr>
          <p:nvPr/>
        </p:nvSpPr>
        <p:spPr bwMode="auto">
          <a:xfrm>
            <a:off x="971550" y="260648"/>
            <a:ext cx="1395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/>
              <a:t>R/l=2.8 </a:t>
            </a:r>
            <a:r>
              <a:rPr lang="el-GR" sz="1600"/>
              <a:t>Ω</a:t>
            </a:r>
            <a:r>
              <a:rPr lang="es-ES" sz="1600"/>
              <a:t>/</a:t>
            </a:r>
            <a:r>
              <a:rPr lang="el-GR" sz="1600"/>
              <a:t>μ</a:t>
            </a:r>
            <a:r>
              <a:rPr lang="es-ES" sz="1600"/>
              <a:t>m</a:t>
            </a:r>
            <a:endParaRPr lang="el-GR" sz="1600"/>
          </a:p>
        </p:txBody>
      </p:sp>
      <p:sp>
        <p:nvSpPr>
          <p:cNvPr id="86" name="Text Box 112"/>
          <p:cNvSpPr txBox="1">
            <a:spLocks noChangeArrowheads="1"/>
          </p:cNvSpPr>
          <p:nvPr/>
        </p:nvSpPr>
        <p:spPr bwMode="auto">
          <a:xfrm>
            <a:off x="5795963" y="260648"/>
            <a:ext cx="1497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/>
              <a:t>R/l=12.2 </a:t>
            </a:r>
            <a:r>
              <a:rPr lang="el-GR" sz="1600"/>
              <a:t>Ω</a:t>
            </a:r>
            <a:r>
              <a:rPr lang="es-ES" sz="1600"/>
              <a:t>/</a:t>
            </a:r>
            <a:r>
              <a:rPr lang="el-GR" sz="1600"/>
              <a:t>μ</a:t>
            </a:r>
            <a:r>
              <a:rPr lang="es-ES" sz="1600"/>
              <a:t>m</a:t>
            </a:r>
            <a:endParaRPr lang="el-GR" sz="1600"/>
          </a:p>
        </p:txBody>
      </p:sp>
      <p:pic>
        <p:nvPicPr>
          <p:cNvPr id="87" name="Picture 1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95973"/>
            <a:ext cx="345598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8" name="Picture 1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97560"/>
            <a:ext cx="3513138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3836988" y="3811885"/>
            <a:ext cx="2160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600"/>
              <a:t>20000 events </a:t>
            </a:r>
            <a:r>
              <a:rPr lang="en-GB" sz="1600">
                <a:ea typeface="Arial Unicode MS" pitchFamily="34" charset="-128"/>
                <a:cs typeface="Arial Unicode MS" pitchFamily="34" charset="-128"/>
              </a:rPr>
              <a:t>∀ measurement</a:t>
            </a:r>
          </a:p>
        </p:txBody>
      </p:sp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513" y="476548"/>
            <a:ext cx="12858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8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 spatial resolution for 6 </a:t>
            </a:r>
            <a:r>
              <a:rPr lang="en-US" dirty="0" err="1"/>
              <a:t>MIPs</a:t>
            </a:r>
            <a:r>
              <a:rPr lang="en-US" dirty="0"/>
              <a:t> signal</a:t>
            </a:r>
            <a:br>
              <a:rPr lang="en-US" dirty="0"/>
            </a:b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69B5E-57AA-4CCE-B6AB-07EDB346C168}" type="slidenum">
              <a:rPr lang="es-ES_tradnl" altLang="en-US" smtClean="0"/>
              <a:pPr/>
              <a:t>7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520950" y="6066706"/>
            <a:ext cx="1620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l-GR"/>
              <a:t>σ</a:t>
            </a:r>
            <a:r>
              <a:rPr lang="es-ES" baseline="-25000"/>
              <a:t>A1</a:t>
            </a:r>
            <a:r>
              <a:rPr lang="es-ES"/>
              <a:t>=1.83 ADU</a:t>
            </a:r>
            <a:endParaRPr lang="el-GR" baseline="-2500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040312" y="6066706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l-GR"/>
              <a:t>σ</a:t>
            </a:r>
            <a:r>
              <a:rPr lang="es-ES" baseline="-25000"/>
              <a:t>A2</a:t>
            </a:r>
            <a:r>
              <a:rPr lang="es-ES"/>
              <a:t>=1.80 ADU</a:t>
            </a:r>
            <a:endParaRPr lang="el-GR" baseline="-25000"/>
          </a:p>
        </p:txBody>
      </p: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213150" y="1839722"/>
            <a:ext cx="8654386" cy="4457700"/>
            <a:chOff x="0" y="1026"/>
            <a:chExt cx="5760" cy="3039"/>
          </a:xfrm>
        </p:grpSpPr>
        <p:sp>
          <p:nvSpPr>
            <p:cNvPr id="8" name="Rectangle 65"/>
            <p:cNvSpPr>
              <a:spLocks noChangeArrowheads="1"/>
            </p:cNvSpPr>
            <p:nvPr/>
          </p:nvSpPr>
          <p:spPr bwMode="auto">
            <a:xfrm>
              <a:off x="0" y="1026"/>
              <a:ext cx="5760" cy="3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9" name="Picture 66" descr="sigma_polyB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" y="1616"/>
              <a:ext cx="2934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7" descr="sigma_poly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19"/>
              <a:ext cx="2934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68"/>
            <p:cNvSpPr txBox="1">
              <a:spLocks noChangeArrowheads="1"/>
            </p:cNvSpPr>
            <p:nvPr/>
          </p:nvSpPr>
          <p:spPr bwMode="auto">
            <a:xfrm>
              <a:off x="1066" y="1528"/>
              <a:ext cx="8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600" dirty="0"/>
                <a:t>R/l=2.8 </a:t>
              </a:r>
              <a:r>
                <a:rPr lang="el-GR" sz="1600" dirty="0"/>
                <a:t>Ω</a:t>
              </a:r>
              <a:r>
                <a:rPr lang="es-ES" sz="1600" dirty="0"/>
                <a:t>/</a:t>
              </a:r>
              <a:r>
                <a:rPr lang="el-GR" sz="1600" dirty="0"/>
                <a:t>μ</a:t>
              </a:r>
              <a:r>
                <a:rPr lang="es-ES" sz="1600" dirty="0"/>
                <a:t>m</a:t>
              </a:r>
              <a:endParaRPr lang="el-GR" sz="1600" dirty="0"/>
            </a:p>
          </p:txBody>
        </p:sp>
        <p:sp>
          <p:nvSpPr>
            <p:cNvPr id="12" name="Text Box 69"/>
            <p:cNvSpPr txBox="1">
              <a:spLocks noChangeArrowheads="1"/>
            </p:cNvSpPr>
            <p:nvPr/>
          </p:nvSpPr>
          <p:spPr bwMode="auto">
            <a:xfrm>
              <a:off x="3887" y="1540"/>
              <a:ext cx="9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600" dirty="0"/>
                <a:t>R/l=12.2 </a:t>
              </a:r>
              <a:r>
                <a:rPr lang="el-GR" sz="1600" dirty="0"/>
                <a:t>Ω</a:t>
              </a:r>
              <a:r>
                <a:rPr lang="es-ES" sz="1600" dirty="0"/>
                <a:t>/</a:t>
              </a:r>
              <a:r>
                <a:rPr lang="el-GR" sz="1600" dirty="0"/>
                <a:t>μ</a:t>
              </a:r>
              <a:r>
                <a:rPr lang="es-ES" sz="1600" dirty="0"/>
                <a:t>m</a:t>
              </a:r>
              <a:endParaRPr lang="el-GR" sz="1600" dirty="0"/>
            </a:p>
          </p:txBody>
        </p:sp>
        <p:sp>
          <p:nvSpPr>
            <p:cNvPr id="13" name="Line 70"/>
            <p:cNvSpPr>
              <a:spLocks noChangeShapeType="1"/>
            </p:cNvSpPr>
            <p:nvPr/>
          </p:nvSpPr>
          <p:spPr bwMode="auto">
            <a:xfrm>
              <a:off x="521" y="2614"/>
              <a:ext cx="1996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Line 71"/>
            <p:cNvSpPr>
              <a:spLocks noChangeShapeType="1"/>
            </p:cNvSpPr>
            <p:nvPr/>
          </p:nvSpPr>
          <p:spPr bwMode="auto">
            <a:xfrm>
              <a:off x="3288" y="2529"/>
              <a:ext cx="1996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1698625" y="2234481"/>
            <a:ext cx="18617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 dirty="0"/>
              <a:t>1.1% L =&gt; 220 </a:t>
            </a:r>
            <a:r>
              <a:rPr lang="el-GR" sz="1600" dirty="0"/>
              <a:t>μ</a:t>
            </a:r>
            <a:r>
              <a:rPr lang="es-ES" sz="1600" dirty="0"/>
              <a:t>m</a:t>
            </a:r>
            <a:endParaRPr lang="el-GR" sz="1600" dirty="0"/>
          </a:p>
        </p:txBody>
      </p:sp>
      <p:sp>
        <p:nvSpPr>
          <p:cNvPr id="16" name="Text Box 74"/>
          <p:cNvSpPr txBox="1">
            <a:spLocks noChangeArrowheads="1"/>
          </p:cNvSpPr>
          <p:nvPr/>
        </p:nvSpPr>
        <p:spPr bwMode="auto">
          <a:xfrm>
            <a:off x="5873240" y="2239244"/>
            <a:ext cx="18617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 dirty="0"/>
              <a:t>1.2% L =&gt; 240 </a:t>
            </a:r>
            <a:r>
              <a:rPr lang="el-GR" sz="1600" dirty="0"/>
              <a:t>μ</a:t>
            </a:r>
            <a:r>
              <a:rPr lang="es-ES" sz="1600" dirty="0"/>
              <a:t>m</a:t>
            </a:r>
            <a:endParaRPr lang="el-GR" sz="1600" dirty="0"/>
          </a:p>
          <a:p>
            <a:pPr eaLnBrk="1" hangingPunct="1"/>
            <a:endParaRPr lang="en-GB" dirty="0"/>
          </a:p>
        </p:txBody>
      </p:sp>
      <p:grpSp>
        <p:nvGrpSpPr>
          <p:cNvPr id="17" name="Group 80"/>
          <p:cNvGrpSpPr>
            <a:grpSpLocks/>
          </p:cNvGrpSpPr>
          <p:nvPr/>
        </p:nvGrpSpPr>
        <p:grpSpPr bwMode="auto">
          <a:xfrm>
            <a:off x="476250" y="1715369"/>
            <a:ext cx="757237" cy="646112"/>
            <a:chOff x="725" y="572"/>
            <a:chExt cx="477" cy="407"/>
          </a:xfrm>
        </p:grpSpPr>
        <p:sp>
          <p:nvSpPr>
            <p:cNvPr id="18" name="Text Box 77"/>
            <p:cNvSpPr txBox="1">
              <a:spLocks noChangeArrowheads="1"/>
            </p:cNvSpPr>
            <p:nvPr/>
          </p:nvSpPr>
          <p:spPr bwMode="auto">
            <a:xfrm>
              <a:off x="855" y="572"/>
              <a:ext cx="23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400" i="1"/>
                <a:t>A</a:t>
              </a:r>
              <a:r>
                <a:rPr lang="en-GB" sz="1400" i="1" baseline="-25000"/>
                <a:t>2</a:t>
              </a:r>
            </a:p>
          </p:txBody>
        </p:sp>
        <p:sp>
          <p:nvSpPr>
            <p:cNvPr id="19" name="Text Box 78"/>
            <p:cNvSpPr txBox="1">
              <a:spLocks noChangeArrowheads="1"/>
            </p:cNvSpPr>
            <p:nvPr/>
          </p:nvSpPr>
          <p:spPr bwMode="auto">
            <a:xfrm>
              <a:off x="725" y="785"/>
              <a:ext cx="418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400" i="1"/>
                <a:t>A</a:t>
              </a:r>
              <a:r>
                <a:rPr lang="en-GB" sz="1400" i="1" baseline="-25000"/>
                <a:t>1</a:t>
              </a:r>
              <a:r>
                <a:rPr lang="en-GB" sz="1400" i="1"/>
                <a:t>+A</a:t>
              </a:r>
              <a:r>
                <a:rPr lang="en-GB" sz="1400" i="1" baseline="-25000"/>
                <a:t>2</a:t>
              </a:r>
            </a:p>
          </p:txBody>
        </p:sp>
        <p:sp>
          <p:nvSpPr>
            <p:cNvPr id="20" name="Line 79"/>
            <p:cNvSpPr>
              <a:spLocks noChangeShapeType="1"/>
            </p:cNvSpPr>
            <p:nvPr/>
          </p:nvSpPr>
          <p:spPr bwMode="auto">
            <a:xfrm>
              <a:off x="748" y="799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21" name="Picture 6" descr="resolu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25" y="1161331"/>
            <a:ext cx="573563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6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I. Vila,  XIth FLC Workshop 15th January, Barcelona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723657" cy="2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12591" y="3933056"/>
            <a:ext cx="58155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Test beam at CERN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SPS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Pion Beam, Nov 2012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First successful integration and synchronization with AIDA MIMOSA pixel telescope</a:t>
            </a:r>
          </a:p>
        </p:txBody>
      </p:sp>
      <p:sp>
        <p:nvSpPr>
          <p:cNvPr id="11" name="25 Título"/>
          <p:cNvSpPr txBox="1">
            <a:spLocks/>
          </p:cNvSpPr>
          <p:nvPr/>
        </p:nvSpPr>
        <p:spPr bwMode="auto">
          <a:xfrm>
            <a:off x="304800" y="292100"/>
            <a:ext cx="761030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cap="none" baseline="0">
                <a:solidFill>
                  <a:srgbClr val="AFAFFF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r>
              <a:rPr lang="en-US" kern="0" dirty="0"/>
              <a:t>Test Beam Characterization</a:t>
            </a:r>
            <a:endParaRPr lang="es-ES_tradnl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808312" cy="438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67" y="4856386"/>
            <a:ext cx="3448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099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 Beam: Spatial Resolution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268760"/>
                <a:ext cx="9145016" cy="86409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 smtClean="0"/>
                  <a:t>Trans. Coordinate X </a:t>
                </a:r>
                <a:r>
                  <a:rPr lang="en-US" sz="2800" dirty="0" smtClean="0">
                    <a:sym typeface="Symbol"/>
                  </a:rPr>
                  <a:t> 25 </a:t>
                </a:r>
                <a:r>
                  <a:rPr lang="en-US" sz="2800" dirty="0" smtClean="0">
                    <a:latin typeface="Symbol" panose="05050102010706020507" pitchFamily="18" charset="2"/>
                  </a:rPr>
                  <a:t>m</a:t>
                </a:r>
                <a:r>
                  <a:rPr lang="en-US" sz="2800" dirty="0" smtClean="0"/>
                  <a:t>m   </a:t>
                </a:r>
                <a:r>
                  <a:rPr lang="en-US" sz="2800" dirty="0" smtClean="0">
                    <a:sym typeface="Symbol"/>
                  </a:rPr>
                  <a:t>(pitch/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sym typeface="Symbol"/>
                      </a:rPr>
                      <m:t>√</m:t>
                    </m:r>
                    <m:r>
                      <a:rPr lang="es-ES" sz="2800" b="0" i="1" smtClean="0">
                        <a:latin typeface="Cambria Math"/>
                        <a:ea typeface="Cambria Math"/>
                        <a:sym typeface="Symbol"/>
                      </a:rPr>
                      <m:t>12</m:t>
                    </m:r>
                  </m:oMath>
                </a14:m>
                <a:r>
                  <a:rPr lang="en-US" sz="2800" dirty="0" smtClean="0"/>
                  <a:t>= 23 </a:t>
                </a:r>
                <a:r>
                  <a:rPr lang="en-US" sz="2800" dirty="0" smtClean="0">
                    <a:latin typeface="Symbol" panose="05050102010706020507" pitchFamily="18" charset="2"/>
                  </a:rPr>
                  <a:t>m</a:t>
                </a:r>
                <a:r>
                  <a:rPr lang="en-US" sz="2800" dirty="0" smtClean="0"/>
                  <a:t>m)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Long. Coordinate Y </a:t>
                </a:r>
                <a:r>
                  <a:rPr lang="en-US" sz="2800" dirty="0">
                    <a:sym typeface="Symbol"/>
                  </a:rPr>
                  <a:t> </a:t>
                </a:r>
                <a:r>
                  <a:rPr lang="en-US" sz="2800" dirty="0" smtClean="0">
                    <a:sym typeface="Symbol"/>
                  </a:rPr>
                  <a:t>1.7 mm ( 8.5% strip length)</a:t>
                </a:r>
                <a:endParaRPr lang="en-US" sz="2800" dirty="0"/>
              </a:p>
            </p:txBody>
          </p:sp>
        </mc:Choice>
        <mc:Fallback xmlns="">
          <p:sp>
            <p:nvSpPr>
              <p:cNvPr id="11" name="10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0"/>
                <a:ext cx="9145016" cy="864096"/>
              </a:xfrm>
              <a:blipFill rotWithShape="1">
                <a:blip r:embed="rId2"/>
                <a:stretch>
                  <a:fillRect l="-1400" t="-4930" b="-42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I. Vila,  XIth FLC Workshop 15th January, Barcelona</a:t>
            </a:r>
            <a:endParaRPr lang="es-ES_tradnl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493" y="2708920"/>
            <a:ext cx="4289517" cy="266429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19" y="2708920"/>
            <a:ext cx="4257584" cy="266429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35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2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3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4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5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6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7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8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9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4555</TotalTime>
  <Words>1604</Words>
  <Application>Microsoft Office PowerPoint</Application>
  <PresentationFormat>Presentación en pantalla (4:3)</PresentationFormat>
  <Paragraphs>305</Paragraphs>
  <Slides>29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2" baseType="lpstr">
      <vt:lpstr>Borde</vt:lpstr>
      <vt:lpstr>Graph</vt:lpstr>
      <vt:lpstr>Adobe Acrobat Document</vt:lpstr>
      <vt:lpstr>Presentación de PowerPoint</vt:lpstr>
      <vt:lpstr>Outline</vt:lpstr>
      <vt:lpstr>R&amp;D Motivation</vt:lpstr>
      <vt:lpstr>Charge Division in uStrips</vt:lpstr>
      <vt:lpstr>Proof-of-Concept Prototype</vt:lpstr>
      <vt:lpstr>Presentación de PowerPoint</vt:lpstr>
      <vt:lpstr>Longitudinal  spatial resolution for 6 MIPs signal </vt:lpstr>
      <vt:lpstr>Presentación de PowerPoint</vt:lpstr>
      <vt:lpstr>Test Beam: Spatial Resolution</vt:lpstr>
      <vt:lpstr>Radioactive Source: SNR estimation</vt:lpstr>
      <vt:lpstr>Charge-division sensor:  Intermediate summary </vt:lpstr>
      <vt:lpstr>Resistive strips with internal signal routing</vt:lpstr>
      <vt:lpstr>Resistive strips with internal signal routing (2)</vt:lpstr>
      <vt:lpstr>Isolation structures for cross-talk suppression  </vt:lpstr>
      <vt:lpstr>Crosstalk suppression (common stop)</vt:lpstr>
      <vt:lpstr>Crosstalk Suppression: Current pulses</vt:lpstr>
      <vt:lpstr>Cross-talk suppression: Integrated charge</vt:lpstr>
      <vt:lpstr>Signal Attenuation studies</vt:lpstr>
      <vt:lpstr>Signal Attenuation studies (2)</vt:lpstr>
      <vt:lpstr>Increasing the signal: LGAD</vt:lpstr>
      <vt:lpstr>PAD LGAD: Red laser TCT characterization</vt:lpstr>
      <vt:lpstr>Strip LGAD: Electric Field </vt:lpstr>
      <vt:lpstr>Current status:  preliminary results on strips</vt:lpstr>
      <vt:lpstr>Summary</vt:lpstr>
      <vt:lpstr>THANK YOU !</vt:lpstr>
      <vt:lpstr>Equivalent Electrical Circuit</vt:lpstr>
      <vt:lpstr>Presentación de PowerPoint</vt:lpstr>
      <vt:lpstr>Signal Propagation – Linearity (Simulation) </vt:lpstr>
      <vt:lpstr>Red laser TCT characterization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sensor technologies for tracking and vertexing:</dc:title>
  <dc:creator>Esteban</dc:creator>
  <cp:lastModifiedBy>Iván Vila Álvarez</cp:lastModifiedBy>
  <cp:revision>106</cp:revision>
  <dcterms:created xsi:type="dcterms:W3CDTF">2013-05-23T08:05:15Z</dcterms:created>
  <dcterms:modified xsi:type="dcterms:W3CDTF">2015-01-16T00:30:40Z</dcterms:modified>
</cp:coreProperties>
</file>