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2" r:id="rId3"/>
    <p:sldId id="309" r:id="rId4"/>
    <p:sldId id="310" r:id="rId5"/>
    <p:sldId id="324" r:id="rId6"/>
    <p:sldId id="311" r:id="rId7"/>
    <p:sldId id="296" r:id="rId8"/>
    <p:sldId id="295" r:id="rId9"/>
    <p:sldId id="297" r:id="rId10"/>
    <p:sldId id="298" r:id="rId11"/>
    <p:sldId id="299" r:id="rId12"/>
    <p:sldId id="300" r:id="rId13"/>
    <p:sldId id="303" r:id="rId14"/>
    <p:sldId id="321" r:id="rId15"/>
    <p:sldId id="304" r:id="rId16"/>
    <p:sldId id="305" r:id="rId17"/>
    <p:sldId id="308" r:id="rId18"/>
    <p:sldId id="312" r:id="rId19"/>
    <p:sldId id="322" r:id="rId20"/>
    <p:sldId id="313" r:id="rId21"/>
    <p:sldId id="323" r:id="rId22"/>
    <p:sldId id="325" r:id="rId23"/>
    <p:sldId id="314" r:id="rId24"/>
    <p:sldId id="317" r:id="rId25"/>
    <p:sldId id="318" r:id="rId26"/>
    <p:sldId id="307" r:id="rId27"/>
    <p:sldId id="319" r:id="rId28"/>
  </p:sldIdLst>
  <p:sldSz cx="9144000" cy="6858000" type="screen4x3"/>
  <p:notesSz cx="6797675" cy="9926638"/>
  <p:defaultTextStyle>
    <a:defPPr>
      <a:defRPr lang="es-E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CE44C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1" autoAdjust="0"/>
    <p:restoredTop sz="94588" autoAdjust="0"/>
  </p:normalViewPr>
  <p:slideViewPr>
    <p:cSldViewPr snapToGrid="0" snapToObjects="1">
      <p:cViewPr varScale="1">
        <p:scale>
          <a:sx n="88" d="100"/>
          <a:sy n="88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DEFD66-9F73-4467-8D4E-632D66112197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B022C7C-41AB-4EA1-BB48-46CC0E8DC8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DF0A9BB-234D-409C-BE31-1393907E5359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4D29039-9D7A-465D-AA80-A4C0903BED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8ED9B-3241-42E0-A22A-5DA516E50355}" type="slidenum">
              <a:rPr lang="es-ES" smtClean="0"/>
              <a:pPr>
                <a:defRPr/>
              </a:pPr>
              <a:t>3</a:t>
            </a:fld>
            <a:endParaRPr lang="es-ES" dirty="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2CDFE0-D3F9-4C93-A980-B4712849E66E}" type="slidenum">
              <a:rPr lang="es-ES" smtClean="0"/>
              <a:pPr>
                <a:defRPr/>
              </a:pPr>
              <a:t>4</a:t>
            </a:fld>
            <a:endParaRPr lang="es-E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2CDFE0-D3F9-4C93-A980-B4712849E66E}" type="slidenum">
              <a:rPr lang="es-ES" smtClean="0"/>
              <a:pPr>
                <a:defRPr/>
              </a:pPr>
              <a:t>5</a:t>
            </a:fld>
            <a:endParaRPr lang="es-E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CD9201-9E49-4030-8989-10306462FDA4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EA83B1-6324-4170-A4F7-DF5EBD179A43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42884D8-EBD8-4B8B-97E3-11898F57E892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BA27F-EABF-4E80-9612-03EEDA9A40BE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7216C-9510-4C36-BB06-21460B4550F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F9282-EE4B-4F42-A361-5D3EC61D4695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3966-AF02-450B-9EBF-8FE2354587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FE044-03B1-467B-9E9A-67ABAE2ECDB7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20BA0-AB29-4C45-BC5B-9B264341F0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6985000" cy="8763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dirty="0" smtClean="0"/>
              <a:t>Clic para editar título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93800"/>
            <a:ext cx="8229600" cy="4932363"/>
          </a:xfrm>
        </p:spPr>
        <p:txBody>
          <a:bodyPr/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88CDF-7CBB-424C-98F5-71577BB75082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F0799-E6C8-4745-B883-0919B30CD97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0F338-ABBA-49FA-B68D-B5AE3E36EFC7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112F2-5E23-476C-8BE4-103A91E8F2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FEB3F-5661-41D8-87A6-BA4CB2A51D29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672DD-39D7-4EBA-9B9C-8131B3BDAB1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0E36E-E079-458D-8F16-E2A9F3DDB796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26BC6-147F-4B3B-A8FA-9C2D61B70E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6F402-26BB-4A72-800F-80083CB502C8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2DB35-BFB6-48A1-A7EC-0F5491CB77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AD916-0EE5-4DB9-96B2-6F29C098D742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01CF1-8078-4A0D-8932-4FDA33424C4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D5BC4-B277-4B73-9821-DD354E2E0D2C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EE44C-CDD7-4805-93B3-3B4804D9CE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7AA8CC-B3D7-4103-AEBB-01C0FB3F777C}" type="datetimeFigureOut">
              <a:rPr lang="es-ES"/>
              <a:pPr>
                <a:defRPr/>
              </a:pPr>
              <a:t>16/01/2015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FC75F8-E094-473D-A1FA-862F5753C32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5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33.png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34.png"/><Relationship Id="rId9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uadroTexto 4"/>
          <p:cNvSpPr txBox="1">
            <a:spLocks noChangeArrowheads="1"/>
          </p:cNvSpPr>
          <p:nvPr/>
        </p:nvSpPr>
        <p:spPr bwMode="auto">
          <a:xfrm>
            <a:off x="296863" y="4170363"/>
            <a:ext cx="8343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u="sng">
                <a:solidFill>
                  <a:schemeClr val="tx2"/>
                </a:solidFill>
              </a:rPr>
              <a:t>System level issues at Depfet subdetector</a:t>
            </a:r>
            <a:endParaRPr lang="it-IT" sz="900" b="1" u="sng"/>
          </a:p>
        </p:txBody>
      </p:sp>
      <p:sp>
        <p:nvSpPr>
          <p:cNvPr id="3" name="2 Rectángulo"/>
          <p:cNvSpPr/>
          <p:nvPr/>
        </p:nvSpPr>
        <p:spPr>
          <a:xfrm>
            <a:off x="1122363" y="4870450"/>
            <a:ext cx="6491287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XI Meeting of the Spanish Network for Future Linear Colliders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Barcelona, Spain, 15-16 January  2015</a:t>
            </a:r>
          </a:p>
        </p:txBody>
      </p:sp>
      <p:sp>
        <p:nvSpPr>
          <p:cNvPr id="4100" name="3 Rectángulo"/>
          <p:cNvSpPr>
            <a:spLocks noChangeArrowheads="1"/>
          </p:cNvSpPr>
          <p:nvPr/>
        </p:nvSpPr>
        <p:spPr bwMode="auto">
          <a:xfrm>
            <a:off x="5495925" y="6488113"/>
            <a:ext cx="3625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Mateo Iglesias </a:t>
            </a:r>
            <a:r>
              <a:rPr lang="en-US" sz="1400" b="1" dirty="0" smtClean="0">
                <a:solidFill>
                  <a:schemeClr val="bg1"/>
                </a:solidFill>
              </a:rPr>
              <a:t>/ </a:t>
            </a:r>
            <a:r>
              <a:rPr lang="en-US" sz="1400" b="1" dirty="0">
                <a:solidFill>
                  <a:schemeClr val="bg1"/>
                </a:solidFill>
              </a:rPr>
              <a:t>Fernando </a:t>
            </a:r>
            <a:r>
              <a:rPr lang="en-US" sz="1400" b="1" dirty="0" err="1">
                <a:solidFill>
                  <a:schemeClr val="bg1"/>
                </a:solidFill>
              </a:rPr>
              <a:t>Arteche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1450" y="939800"/>
            <a:ext cx="8697913" cy="84931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3100" dirty="0" smtClean="0"/>
              <a:t>All OFF  - Background noise – CM DC-DC1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700" dirty="0" smtClean="0"/>
              <a:t> CM : (</a:t>
            </a:r>
            <a:r>
              <a:rPr lang="en-US" sz="2700" dirty="0" err="1" smtClean="0"/>
              <a:t>DCD_AVDD+Refin</a:t>
            </a:r>
            <a:r>
              <a:rPr lang="en-US" sz="2700" dirty="0" smtClean="0"/>
              <a:t> +Source+ ANG_GND)</a:t>
            </a:r>
            <a:endParaRPr lang="en-US" sz="2300" dirty="0" smtClean="0"/>
          </a:p>
        </p:txBody>
      </p:sp>
      <p:pic>
        <p:nvPicPr>
          <p:cNvPr id="13315" name="5 Imag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813" y="1789113"/>
            <a:ext cx="82169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456488" cy="876300"/>
          </a:xfrm>
        </p:spPr>
        <p:txBody>
          <a:bodyPr/>
          <a:lstStyle/>
          <a:p>
            <a:pPr algn="l" eaLnBrk="1" hangingPunct="1"/>
            <a:r>
              <a:rPr lang="en-US" sz="2800" b="1" u="sng" smtClean="0"/>
              <a:t>2.1.1 PXD system: noise emission studies </a:t>
            </a:r>
            <a:br>
              <a:rPr lang="en-US" sz="2800" b="1" u="sng" smtClean="0"/>
            </a:br>
            <a:r>
              <a:rPr lang="en-US" sz="2800" b="1" u="sng" smtClean="0"/>
              <a:t>RESULTS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1477963" y="4749800"/>
            <a:ext cx="63166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8" name="9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13319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F62F7E99-2A47-40A9-BD07-722F7A6489DF}" type="slidenum">
              <a:rPr lang="es-ES" sz="1400" b="1">
                <a:latin typeface="Calibri" pitchFamily="34" charset="0"/>
              </a:rPr>
              <a:pPr algn="ctr"/>
              <a:t>10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13 Imagen"/>
          <p:cNvPicPr>
            <a:picLocks noChangeAspect="1" noChangeArrowheads="1"/>
          </p:cNvPicPr>
          <p:nvPr/>
        </p:nvPicPr>
        <p:blipFill>
          <a:blip r:embed="rId3"/>
          <a:srcRect l="10092" r="8328"/>
          <a:stretch>
            <a:fillRect/>
          </a:stretch>
        </p:blipFill>
        <p:spPr bwMode="auto">
          <a:xfrm>
            <a:off x="4624388" y="3667125"/>
            <a:ext cx="4475162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8 Imagen"/>
          <p:cNvPicPr>
            <a:picLocks noChangeAspect="1" noChangeArrowheads="1"/>
          </p:cNvPicPr>
          <p:nvPr/>
        </p:nvPicPr>
        <p:blipFill>
          <a:blip r:embed="rId4"/>
          <a:srcRect l="8769" r="8328"/>
          <a:stretch>
            <a:fillRect/>
          </a:stretch>
        </p:blipFill>
        <p:spPr bwMode="auto">
          <a:xfrm>
            <a:off x="0" y="876300"/>
            <a:ext cx="4624388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10 Imagen"/>
          <p:cNvPicPr>
            <a:picLocks noChangeAspect="1" noChangeArrowheads="1"/>
          </p:cNvPicPr>
          <p:nvPr/>
        </p:nvPicPr>
        <p:blipFill>
          <a:blip r:embed="rId5"/>
          <a:srcRect l="8989" r="8328"/>
          <a:stretch>
            <a:fillRect/>
          </a:stretch>
        </p:blipFill>
        <p:spPr bwMode="auto">
          <a:xfrm>
            <a:off x="4624388" y="876300"/>
            <a:ext cx="4475162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12 Imagen"/>
          <p:cNvPicPr>
            <a:picLocks noChangeAspect="1" noChangeArrowheads="1"/>
          </p:cNvPicPr>
          <p:nvPr/>
        </p:nvPicPr>
        <p:blipFill>
          <a:blip r:embed="rId6"/>
          <a:srcRect l="8989" r="8549"/>
          <a:stretch>
            <a:fillRect/>
          </a:stretch>
        </p:blipFill>
        <p:spPr bwMode="auto">
          <a:xfrm>
            <a:off x="12700" y="3667125"/>
            <a:ext cx="4624388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14 CuadroTexto"/>
          <p:cNvSpPr txBox="1">
            <a:spLocks noChangeArrowheads="1"/>
          </p:cNvSpPr>
          <p:nvPr/>
        </p:nvSpPr>
        <p:spPr bwMode="auto">
          <a:xfrm>
            <a:off x="3043238" y="1685925"/>
            <a:ext cx="13668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b="1" u="sng">
                <a:solidFill>
                  <a:srgbClr val="C00000"/>
                </a:solidFill>
                <a:latin typeface="Calibri" pitchFamily="34" charset="0"/>
              </a:rPr>
              <a:t>standby</a:t>
            </a:r>
          </a:p>
        </p:txBody>
      </p:sp>
      <p:sp>
        <p:nvSpPr>
          <p:cNvPr id="10249" name="15 CuadroTexto"/>
          <p:cNvSpPr txBox="1">
            <a:spLocks noChangeArrowheads="1"/>
          </p:cNvSpPr>
          <p:nvPr/>
        </p:nvSpPr>
        <p:spPr bwMode="auto">
          <a:xfrm>
            <a:off x="7464425" y="1489075"/>
            <a:ext cx="15351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b="1" u="sng">
                <a:solidFill>
                  <a:srgbClr val="C00000"/>
                </a:solidFill>
                <a:latin typeface="Calibri" pitchFamily="34" charset="0"/>
              </a:rPr>
              <a:t>On – V=0</a:t>
            </a:r>
          </a:p>
        </p:txBody>
      </p:sp>
      <p:sp>
        <p:nvSpPr>
          <p:cNvPr id="10250" name="16 CuadroTexto"/>
          <p:cNvSpPr txBox="1">
            <a:spLocks noChangeArrowheads="1"/>
          </p:cNvSpPr>
          <p:nvPr/>
        </p:nvSpPr>
        <p:spPr bwMode="auto">
          <a:xfrm>
            <a:off x="171450" y="5940425"/>
            <a:ext cx="3265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b="1" u="sng">
                <a:solidFill>
                  <a:srgbClr val="C00000"/>
                </a:solidFill>
                <a:latin typeface="Calibri" pitchFamily="34" charset="0"/>
              </a:rPr>
              <a:t>On – Vnom – Ang off</a:t>
            </a:r>
          </a:p>
        </p:txBody>
      </p:sp>
      <p:sp>
        <p:nvSpPr>
          <p:cNvPr id="10251" name="17 CuadroTexto"/>
          <p:cNvSpPr txBox="1">
            <a:spLocks noChangeArrowheads="1"/>
          </p:cNvSpPr>
          <p:nvPr/>
        </p:nvSpPr>
        <p:spPr bwMode="auto">
          <a:xfrm>
            <a:off x="4702175" y="5884863"/>
            <a:ext cx="32654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b="1" u="sng">
                <a:solidFill>
                  <a:srgbClr val="C00000"/>
                </a:solidFill>
                <a:latin typeface="Calibri" pitchFamily="34" charset="0"/>
              </a:rPr>
              <a:t>On – Vnom – Ang on</a:t>
            </a:r>
          </a:p>
        </p:txBody>
      </p:sp>
      <p:sp>
        <p:nvSpPr>
          <p:cNvPr id="10252" name="18 CuadroTexto"/>
          <p:cNvSpPr txBox="1">
            <a:spLocks noChangeArrowheads="1"/>
          </p:cNvSpPr>
          <p:nvPr/>
        </p:nvSpPr>
        <p:spPr bwMode="auto">
          <a:xfrm>
            <a:off x="3879850" y="3457575"/>
            <a:ext cx="207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800" b="1" u="sng">
                <a:solidFill>
                  <a:srgbClr val="C00000"/>
                </a:solidFill>
                <a:latin typeface="Calibri" pitchFamily="34" charset="0"/>
              </a:rPr>
              <a:t>CM: DC-DC 1</a:t>
            </a:r>
          </a:p>
        </p:txBody>
      </p:sp>
      <p:sp>
        <p:nvSpPr>
          <p:cNvPr id="14" name="13 Elipse"/>
          <p:cNvSpPr/>
          <p:nvPr/>
        </p:nvSpPr>
        <p:spPr>
          <a:xfrm>
            <a:off x="6391275" y="1304925"/>
            <a:ext cx="1762125" cy="1962150"/>
          </a:xfrm>
          <a:prstGeom prst="ellipse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" name="14 Elipse"/>
          <p:cNvSpPr/>
          <p:nvPr/>
        </p:nvSpPr>
        <p:spPr>
          <a:xfrm>
            <a:off x="2389188" y="4135438"/>
            <a:ext cx="1366837" cy="774700"/>
          </a:xfrm>
          <a:prstGeom prst="ellipse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" name="15 Elipse"/>
          <p:cNvSpPr/>
          <p:nvPr/>
        </p:nvSpPr>
        <p:spPr>
          <a:xfrm>
            <a:off x="7759700" y="4691063"/>
            <a:ext cx="561975" cy="581025"/>
          </a:xfrm>
          <a:prstGeom prst="ellipse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7" name="14 CuadroTexto"/>
          <p:cNvSpPr txBox="1">
            <a:spLocks noChangeArrowheads="1"/>
          </p:cNvSpPr>
          <p:nvPr/>
        </p:nvSpPr>
        <p:spPr bwMode="auto">
          <a:xfrm>
            <a:off x="6546850" y="3267075"/>
            <a:ext cx="1774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u="sng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200 kHz-7 MHz</a:t>
            </a:r>
          </a:p>
        </p:txBody>
      </p:sp>
      <p:cxnSp>
        <p:nvCxnSpPr>
          <p:cNvPr id="19" name="18 Conector recto"/>
          <p:cNvCxnSpPr/>
          <p:nvPr/>
        </p:nvCxnSpPr>
        <p:spPr>
          <a:xfrm>
            <a:off x="184150" y="4691063"/>
            <a:ext cx="44529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4816475" y="1900238"/>
            <a:ext cx="41830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14 CuadroTexto"/>
          <p:cNvSpPr txBox="1">
            <a:spLocks noChangeArrowheads="1"/>
          </p:cNvSpPr>
          <p:nvPr/>
        </p:nvSpPr>
        <p:spPr bwMode="auto">
          <a:xfrm>
            <a:off x="552450" y="4135438"/>
            <a:ext cx="165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000" b="1" u="sng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1 MHZ-7 MHZ</a:t>
            </a:r>
          </a:p>
        </p:txBody>
      </p:sp>
      <p:sp>
        <p:nvSpPr>
          <p:cNvPr id="30" name="14 CuadroTexto"/>
          <p:cNvSpPr txBox="1">
            <a:spLocks noChangeArrowheads="1"/>
          </p:cNvSpPr>
          <p:nvPr/>
        </p:nvSpPr>
        <p:spPr bwMode="auto">
          <a:xfrm>
            <a:off x="7345363" y="4291013"/>
            <a:ext cx="165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u="sng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5 MHZ-7 MHZ</a:t>
            </a:r>
          </a:p>
        </p:txBody>
      </p:sp>
      <p:sp>
        <p:nvSpPr>
          <p:cNvPr id="32" name="31 Elipse"/>
          <p:cNvSpPr/>
          <p:nvPr/>
        </p:nvSpPr>
        <p:spPr>
          <a:xfrm>
            <a:off x="5272088" y="4910138"/>
            <a:ext cx="1712912" cy="654050"/>
          </a:xfrm>
          <a:prstGeom prst="ellipse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3" name="14 CuadroTexto"/>
          <p:cNvSpPr txBox="1">
            <a:spLocks noChangeArrowheads="1"/>
          </p:cNvSpPr>
          <p:nvPr/>
        </p:nvSpPr>
        <p:spPr bwMode="auto">
          <a:xfrm>
            <a:off x="4702175" y="4135438"/>
            <a:ext cx="1951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u="sng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100 KHz-500 </a:t>
            </a:r>
            <a:r>
              <a:rPr lang="es-ES" sz="2000" b="1" u="sng" dirty="0" err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kHz</a:t>
            </a:r>
            <a:endParaRPr lang="es-ES" sz="2000" b="1" u="sng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36" name="35 Conector recto"/>
          <p:cNvCxnSpPr/>
          <p:nvPr/>
        </p:nvCxnSpPr>
        <p:spPr>
          <a:xfrm>
            <a:off x="4816475" y="4691063"/>
            <a:ext cx="41830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227013" y="2797175"/>
            <a:ext cx="41830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41 Elipse"/>
          <p:cNvSpPr/>
          <p:nvPr/>
        </p:nvSpPr>
        <p:spPr>
          <a:xfrm>
            <a:off x="1981200" y="2797175"/>
            <a:ext cx="1374775" cy="600075"/>
          </a:xfrm>
          <a:prstGeom prst="ellipse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3" name="14 CuadroTexto"/>
          <p:cNvSpPr txBox="1">
            <a:spLocks noChangeArrowheads="1"/>
          </p:cNvSpPr>
          <p:nvPr/>
        </p:nvSpPr>
        <p:spPr bwMode="auto">
          <a:xfrm>
            <a:off x="1981200" y="3267075"/>
            <a:ext cx="1774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000" b="1" u="sng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400 kHz-4 MHz</a:t>
            </a:r>
          </a:p>
        </p:txBody>
      </p:sp>
      <p:cxnSp>
        <p:nvCxnSpPr>
          <p:cNvPr id="44" name="43 Conector recto"/>
          <p:cNvCxnSpPr/>
          <p:nvPr/>
        </p:nvCxnSpPr>
        <p:spPr>
          <a:xfrm>
            <a:off x="4816475" y="2797175"/>
            <a:ext cx="41830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/>
          <p:nvPr/>
        </p:nvCxnSpPr>
        <p:spPr>
          <a:xfrm>
            <a:off x="227013" y="5564188"/>
            <a:ext cx="41830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"/>
          <p:cNvCxnSpPr/>
          <p:nvPr/>
        </p:nvCxnSpPr>
        <p:spPr>
          <a:xfrm>
            <a:off x="4816475" y="5564188"/>
            <a:ext cx="41830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64" name="46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1436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2.1.1 PXD system:  noise emission studies</a:t>
            </a:r>
            <a:br>
              <a:rPr lang="en-US" sz="2800" b="1" u="sng" smtClean="0"/>
            </a:br>
            <a:r>
              <a:rPr lang="en-US" sz="2800" b="1" u="sng" smtClean="0"/>
              <a:t>RESULTS</a:t>
            </a:r>
          </a:p>
        </p:txBody>
      </p:sp>
      <p:sp>
        <p:nvSpPr>
          <p:cNvPr id="31" name="30 Elipse"/>
          <p:cNvSpPr/>
          <p:nvPr/>
        </p:nvSpPr>
        <p:spPr>
          <a:xfrm>
            <a:off x="2360613" y="5062538"/>
            <a:ext cx="1365250" cy="774700"/>
          </a:xfrm>
          <a:prstGeom prst="ellipse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367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0C0DA5EA-E787-40D5-A620-F8960E1E6301}" type="slidenum">
              <a:rPr lang="es-ES" sz="1400" b="1">
                <a:latin typeface="Calibri" pitchFamily="34" charset="0"/>
              </a:rPr>
              <a:pPr algn="ctr"/>
              <a:t>11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  <p:bldP spid="10249" grpId="0"/>
      <p:bldP spid="10250" grpId="0"/>
      <p:bldP spid="10251" grpId="0"/>
      <p:bldP spid="10252" grpId="0"/>
      <p:bldP spid="14" grpId="0" animBg="1"/>
      <p:bldP spid="15" grpId="0" animBg="1"/>
      <p:bldP spid="16" grpId="0" animBg="1"/>
      <p:bldP spid="17" grpId="0"/>
      <p:bldP spid="29" grpId="0"/>
      <p:bldP spid="30" grpId="0"/>
      <p:bldP spid="32" grpId="0" animBg="1"/>
      <p:bldP spid="33" grpId="0"/>
      <p:bldP spid="42" grpId="0" animBg="1"/>
      <p:bldP spid="43" grpId="0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8 Imagen"/>
          <p:cNvPicPr>
            <a:picLocks noChangeAspect="1" noChangeArrowheads="1"/>
          </p:cNvPicPr>
          <p:nvPr/>
        </p:nvPicPr>
        <p:blipFill>
          <a:blip r:embed="rId2"/>
          <a:srcRect l="8640" r="7915"/>
          <a:stretch>
            <a:fillRect/>
          </a:stretch>
        </p:blipFill>
        <p:spPr bwMode="auto">
          <a:xfrm>
            <a:off x="1181100" y="714375"/>
            <a:ext cx="5878513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6 Conector recto"/>
          <p:cNvCxnSpPr/>
          <p:nvPr/>
        </p:nvCxnSpPr>
        <p:spPr>
          <a:xfrm>
            <a:off x="1470025" y="1743075"/>
            <a:ext cx="551497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1470025" y="2546350"/>
            <a:ext cx="551497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65" name="11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153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2.1.1 PXD system:  noise emission studies</a:t>
            </a:r>
            <a:br>
              <a:rPr lang="en-US" sz="2800" b="1" u="sng" smtClean="0"/>
            </a:br>
            <a:r>
              <a:rPr lang="en-US" sz="2800" b="1" u="sng" smtClean="0"/>
              <a:t>RESULTS</a:t>
            </a:r>
          </a:p>
        </p:txBody>
      </p:sp>
      <p:pic>
        <p:nvPicPr>
          <p:cNvPr id="12" name="6 Imagen"/>
          <p:cNvPicPr>
            <a:picLocks noChangeAspect="1" noChangeArrowheads="1"/>
          </p:cNvPicPr>
          <p:nvPr/>
        </p:nvPicPr>
        <p:blipFill>
          <a:blip r:embed="rId3"/>
          <a:srcRect l="8398" r="8156"/>
          <a:stretch>
            <a:fillRect/>
          </a:stretch>
        </p:blipFill>
        <p:spPr bwMode="auto">
          <a:xfrm>
            <a:off x="1181100" y="3175000"/>
            <a:ext cx="5878513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7 Marcador de contenido"/>
          <p:cNvSpPr txBox="1">
            <a:spLocks/>
          </p:cNvSpPr>
          <p:nvPr/>
        </p:nvSpPr>
        <p:spPr bwMode="auto">
          <a:xfrm>
            <a:off x="6956425" y="4811713"/>
            <a:ext cx="218757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1" dirty="0">
                <a:latin typeface="+mn-lt"/>
                <a:cs typeface="+mn-cs"/>
              </a:rPr>
              <a:t>CM+DM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1" dirty="0">
                <a:latin typeface="+mn-lt"/>
                <a:cs typeface="+mn-cs"/>
              </a:rPr>
              <a:t>(1 line of DC-DC 2)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1" dirty="0">
                <a:latin typeface="+mn-lt"/>
                <a:cs typeface="+mn-cs"/>
              </a:rPr>
              <a:t> </a:t>
            </a:r>
          </a:p>
        </p:txBody>
      </p:sp>
      <p:sp>
        <p:nvSpPr>
          <p:cNvPr id="18" name="7 Marcador de contenido"/>
          <p:cNvSpPr txBox="1">
            <a:spLocks/>
          </p:cNvSpPr>
          <p:nvPr/>
        </p:nvSpPr>
        <p:spPr bwMode="auto">
          <a:xfrm>
            <a:off x="6443663" y="2036763"/>
            <a:ext cx="218757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1" dirty="0">
                <a:latin typeface="+mn-lt"/>
                <a:cs typeface="+mn-cs"/>
              </a:rPr>
              <a:t>CM DC-DC2</a:t>
            </a:r>
            <a:endParaRPr lang="en-US" sz="1400" b="1" dirty="0">
              <a:latin typeface="+mn-lt"/>
              <a:cs typeface="+mn-cs"/>
            </a:endParaRPr>
          </a:p>
        </p:txBody>
      </p:sp>
      <p:cxnSp>
        <p:nvCxnSpPr>
          <p:cNvPr id="19" name="18 Conector recto"/>
          <p:cNvCxnSpPr/>
          <p:nvPr/>
        </p:nvCxnSpPr>
        <p:spPr>
          <a:xfrm>
            <a:off x="1514475" y="4443413"/>
            <a:ext cx="54419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1474788" y="5321300"/>
            <a:ext cx="551497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23 Elipse"/>
          <p:cNvSpPr/>
          <p:nvPr/>
        </p:nvSpPr>
        <p:spPr>
          <a:xfrm>
            <a:off x="4672013" y="4173538"/>
            <a:ext cx="1139825" cy="774700"/>
          </a:xfrm>
          <a:prstGeom prst="ellipse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5" name="24 Elipse"/>
          <p:cNvSpPr/>
          <p:nvPr/>
        </p:nvSpPr>
        <p:spPr>
          <a:xfrm>
            <a:off x="1474788" y="4811713"/>
            <a:ext cx="3336925" cy="1152525"/>
          </a:xfrm>
          <a:prstGeom prst="ellipse">
            <a:avLst/>
          </a:prstGeom>
          <a:noFill/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374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6F4936D-F573-4A81-B6BD-429CB3F25692}" type="slidenum">
              <a:rPr lang="es-ES" sz="1400" b="1">
                <a:latin typeface="Calibri" pitchFamily="34" charset="0"/>
              </a:rPr>
              <a:pPr algn="ctr"/>
              <a:t>12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8" grpId="0" build="p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>
          <a:xfrm>
            <a:off x="0" y="141288"/>
            <a:ext cx="6985000" cy="876300"/>
          </a:xfrm>
        </p:spPr>
        <p:txBody>
          <a:bodyPr/>
          <a:lstStyle/>
          <a:p>
            <a:pPr algn="l" eaLnBrk="1" hangingPunct="1"/>
            <a:r>
              <a:rPr lang="en-US" sz="2400" b="1" u="sng" smtClean="0"/>
              <a:t>2.1.2 PXD system:  noise emission studies </a:t>
            </a:r>
            <a:br>
              <a:rPr lang="en-US" sz="2400" b="1" u="sng" smtClean="0"/>
            </a:br>
            <a:r>
              <a:rPr lang="en-US" sz="2400" b="1" u="sng" smtClean="0"/>
              <a:t>RESULTS</a:t>
            </a:r>
            <a:br>
              <a:rPr lang="en-US" sz="2400" b="1" u="sng" smtClean="0"/>
            </a:br>
            <a:endParaRPr lang="en-US" sz="2400" b="1" u="sng" smtClean="0"/>
          </a:p>
        </p:txBody>
      </p:sp>
      <p:sp>
        <p:nvSpPr>
          <p:cNvPr id="16387" name="5 Rectángulo"/>
          <p:cNvSpPr>
            <a:spLocks noChangeArrowheads="1"/>
          </p:cNvSpPr>
          <p:nvPr/>
        </p:nvSpPr>
        <p:spPr bwMode="auto">
          <a:xfrm>
            <a:off x="-271463" y="3078163"/>
            <a:ext cx="15097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CM</a:t>
            </a:r>
          </a:p>
          <a:p>
            <a:pPr algn="ctr"/>
            <a:r>
              <a:rPr lang="en-US" sz="2000" b="1"/>
              <a:t> DC-DC 2</a:t>
            </a:r>
          </a:p>
        </p:txBody>
      </p:sp>
      <p:sp>
        <p:nvSpPr>
          <p:cNvPr id="16388" name="5 Rectángulo"/>
          <p:cNvSpPr>
            <a:spLocks noChangeArrowheads="1"/>
          </p:cNvSpPr>
          <p:nvPr/>
        </p:nvSpPr>
        <p:spPr bwMode="auto">
          <a:xfrm>
            <a:off x="6161088" y="5319713"/>
            <a:ext cx="25923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FF33CC"/>
                </a:solidFill>
              </a:rPr>
              <a:t>ITA LAB</a:t>
            </a:r>
          </a:p>
        </p:txBody>
      </p:sp>
      <p:sp>
        <p:nvSpPr>
          <p:cNvPr id="16389" name="5 Rectángulo"/>
          <p:cNvSpPr>
            <a:spLocks noChangeArrowheads="1"/>
          </p:cNvSpPr>
          <p:nvPr/>
        </p:nvSpPr>
        <p:spPr bwMode="auto">
          <a:xfrm>
            <a:off x="6392863" y="5597525"/>
            <a:ext cx="25923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0070C0"/>
                </a:solidFill>
              </a:rPr>
              <a:t>     MAX PLANK LAB</a:t>
            </a:r>
          </a:p>
        </p:txBody>
      </p:sp>
      <p:pic>
        <p:nvPicPr>
          <p:cNvPr id="16390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1700" y="3432175"/>
            <a:ext cx="3916363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338" y="684213"/>
            <a:ext cx="3916362" cy="294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1700" y="684213"/>
            <a:ext cx="3916363" cy="294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795338" y="3432175"/>
            <a:ext cx="3916362" cy="2941638"/>
          </a:xfrm>
          <a:noFill/>
        </p:spPr>
      </p:pic>
      <p:sp>
        <p:nvSpPr>
          <p:cNvPr id="16394" name="5 Rectángulo"/>
          <p:cNvSpPr>
            <a:spLocks noChangeArrowheads="1"/>
          </p:cNvSpPr>
          <p:nvPr/>
        </p:nvSpPr>
        <p:spPr bwMode="auto">
          <a:xfrm>
            <a:off x="4157663" y="3995738"/>
            <a:ext cx="2590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00B050"/>
                </a:solidFill>
              </a:rPr>
              <a:t>    </a:t>
            </a:r>
            <a:r>
              <a:rPr lang="en-US" sz="1600" b="1"/>
              <a:t>ON</a:t>
            </a:r>
          </a:p>
        </p:txBody>
      </p:sp>
      <p:sp>
        <p:nvSpPr>
          <p:cNvPr id="16395" name="5 Rectángulo"/>
          <p:cNvSpPr>
            <a:spLocks noChangeArrowheads="1"/>
          </p:cNvSpPr>
          <p:nvPr/>
        </p:nvSpPr>
        <p:spPr bwMode="auto">
          <a:xfrm>
            <a:off x="1643063" y="6264275"/>
            <a:ext cx="2592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ITA LAB</a:t>
            </a:r>
          </a:p>
        </p:txBody>
      </p:sp>
      <p:sp>
        <p:nvSpPr>
          <p:cNvPr id="16396" name="5 Rectángulo"/>
          <p:cNvSpPr>
            <a:spLocks noChangeArrowheads="1"/>
          </p:cNvSpPr>
          <p:nvPr/>
        </p:nvSpPr>
        <p:spPr bwMode="auto">
          <a:xfrm>
            <a:off x="642938" y="1187450"/>
            <a:ext cx="25923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00B050"/>
                </a:solidFill>
              </a:rPr>
              <a:t>    </a:t>
            </a:r>
            <a:r>
              <a:rPr lang="en-US" sz="1600" b="1"/>
              <a:t>STAND-BY</a:t>
            </a:r>
          </a:p>
        </p:txBody>
      </p:sp>
      <p:sp>
        <p:nvSpPr>
          <p:cNvPr id="16397" name="5 Rectángulo"/>
          <p:cNvSpPr>
            <a:spLocks noChangeArrowheads="1"/>
          </p:cNvSpPr>
          <p:nvPr/>
        </p:nvSpPr>
        <p:spPr bwMode="auto">
          <a:xfrm>
            <a:off x="347663" y="3995738"/>
            <a:ext cx="2590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00B050"/>
                </a:solidFill>
              </a:rPr>
              <a:t>  </a:t>
            </a:r>
            <a:r>
              <a:rPr lang="en-US" sz="1600" b="1"/>
              <a:t>ON</a:t>
            </a:r>
          </a:p>
        </p:txBody>
      </p:sp>
      <p:sp>
        <p:nvSpPr>
          <p:cNvPr id="16398" name="5 Rectángulo"/>
          <p:cNvSpPr>
            <a:spLocks noChangeArrowheads="1"/>
          </p:cNvSpPr>
          <p:nvPr/>
        </p:nvSpPr>
        <p:spPr bwMode="auto">
          <a:xfrm>
            <a:off x="5453063" y="6264275"/>
            <a:ext cx="2592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/>
              <a:t>MAX PLANK LAB</a:t>
            </a:r>
          </a:p>
        </p:txBody>
      </p:sp>
      <p:sp>
        <p:nvSpPr>
          <p:cNvPr id="16399" name="5 Rectángulo"/>
          <p:cNvSpPr>
            <a:spLocks noChangeArrowheads="1"/>
          </p:cNvSpPr>
          <p:nvPr/>
        </p:nvSpPr>
        <p:spPr bwMode="auto">
          <a:xfrm>
            <a:off x="4554538" y="1187450"/>
            <a:ext cx="25923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00B050"/>
                </a:solidFill>
              </a:rPr>
              <a:t>    </a:t>
            </a:r>
            <a:r>
              <a:rPr lang="en-US" sz="1600" b="1"/>
              <a:t>STAND-BY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1119188" y="847725"/>
            <a:ext cx="3435350" cy="57753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8" name="17 Rectángulo"/>
          <p:cNvSpPr/>
          <p:nvPr/>
        </p:nvSpPr>
        <p:spPr>
          <a:xfrm>
            <a:off x="4991100" y="847725"/>
            <a:ext cx="3471863" cy="57753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6402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D3C4765C-62E6-4D92-9611-D342942ED678}" type="slidenum">
              <a:rPr lang="es-ES" sz="1400" b="1">
                <a:latin typeface="Calibri" pitchFamily="34" charset="0"/>
              </a:rPr>
              <a:pPr algn="ctr"/>
              <a:t>13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7 Marcador de contenido"/>
          <p:cNvSpPr>
            <a:spLocks noGrp="1"/>
          </p:cNvSpPr>
          <p:nvPr>
            <p:ph idx="1"/>
          </p:nvPr>
        </p:nvSpPr>
        <p:spPr>
          <a:xfrm>
            <a:off x="171450" y="1138238"/>
            <a:ext cx="8685213" cy="4652962"/>
          </a:xfrm>
        </p:spPr>
        <p:txBody>
          <a:bodyPr/>
          <a:lstStyle/>
          <a:p>
            <a:pPr eaLnBrk="1" hangingPunct="1"/>
            <a:r>
              <a:rPr lang="en-US" smtClean="0"/>
              <a:t>The noise current in the power cables has been measured under two different conditions :</a:t>
            </a:r>
          </a:p>
          <a:p>
            <a:pPr lvl="1" eaLnBrk="1" hangingPunct="1"/>
            <a:r>
              <a:rPr lang="en-US" smtClean="0"/>
              <a:t>With and without trigger signal</a:t>
            </a:r>
          </a:p>
          <a:p>
            <a:pPr eaLnBrk="1" hangingPunct="1"/>
            <a:r>
              <a:rPr lang="en-US" smtClean="0"/>
              <a:t>Frequency range </a:t>
            </a:r>
          </a:p>
          <a:p>
            <a:pPr lvl="1" eaLnBrk="1" hangingPunct="1"/>
            <a:r>
              <a:rPr lang="en-US" smtClean="0"/>
              <a:t>100Hz – 20 kHz</a:t>
            </a:r>
          </a:p>
          <a:p>
            <a:pPr eaLnBrk="1" hangingPunct="1"/>
            <a:r>
              <a:rPr lang="en-US" smtClean="0"/>
              <a:t>Four lines have been measured :</a:t>
            </a:r>
          </a:p>
          <a:p>
            <a:pPr lvl="1" eaLnBrk="1" hangingPunct="1"/>
            <a:r>
              <a:rPr lang="en-US" smtClean="0"/>
              <a:t>2 digital lines : DHP_VDD  &amp; DCD_VDDD</a:t>
            </a:r>
          </a:p>
          <a:p>
            <a:pPr lvl="1" eaLnBrk="1" hangingPunct="1"/>
            <a:r>
              <a:rPr lang="en-US" smtClean="0"/>
              <a:t>2 analogue  lines: DDvDDA &amp; SOURCE</a:t>
            </a:r>
          </a:p>
        </p:txBody>
      </p:sp>
      <p:sp>
        <p:nvSpPr>
          <p:cNvPr id="17411" name="5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1741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2.1.2 PXD system:  trigger effects</a:t>
            </a:r>
            <a:br>
              <a:rPr lang="en-US" sz="2800" b="1" u="sng" smtClean="0"/>
            </a:br>
            <a:r>
              <a:rPr lang="en-US" sz="2800" b="1" u="sng" smtClean="0"/>
              <a:t>INTRODUCTION</a:t>
            </a:r>
          </a:p>
        </p:txBody>
      </p:sp>
      <p:sp>
        <p:nvSpPr>
          <p:cNvPr id="17413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0FE5F4B5-44D5-41DC-8B9B-5C941CF16949}" type="slidenum">
              <a:rPr lang="es-ES" sz="1400" b="1">
                <a:latin typeface="Calibri" pitchFamily="34" charset="0"/>
              </a:rPr>
              <a:pPr algn="ctr"/>
              <a:t>14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71450" y="5511800"/>
            <a:ext cx="4348163" cy="952500"/>
          </a:xfrm>
        </p:spPr>
        <p:txBody>
          <a:bodyPr rtlCol="0">
            <a:normAutofit fontScale="6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3100" b="1" u="sng" dirty="0" smtClean="0"/>
              <a:t>DHP_VDD</a:t>
            </a:r>
            <a:r>
              <a:rPr lang="en-US" sz="3100" dirty="0" smtClean="0"/>
              <a:t> </a:t>
            </a: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3100" dirty="0" smtClean="0"/>
              <a:t>Trigger On - green</a:t>
            </a: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3100" dirty="0" smtClean="0"/>
              <a:t>Trigger Off -  blue</a:t>
            </a:r>
          </a:p>
        </p:txBody>
      </p:sp>
      <p:pic>
        <p:nvPicPr>
          <p:cNvPr id="18435" name="5 Imagen"/>
          <p:cNvPicPr>
            <a:picLocks noChangeAspect="1" noChangeArrowheads="1"/>
          </p:cNvPicPr>
          <p:nvPr/>
        </p:nvPicPr>
        <p:blipFill>
          <a:blip r:embed="rId2"/>
          <a:srcRect l="8398" r="8156"/>
          <a:stretch>
            <a:fillRect/>
          </a:stretch>
        </p:blipFill>
        <p:spPr bwMode="auto">
          <a:xfrm>
            <a:off x="28575" y="876300"/>
            <a:ext cx="4648200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6 Imagen"/>
          <p:cNvPicPr>
            <a:picLocks noChangeAspect="1" noChangeArrowheads="1"/>
          </p:cNvPicPr>
          <p:nvPr/>
        </p:nvPicPr>
        <p:blipFill>
          <a:blip r:embed="rId3"/>
          <a:srcRect l="8156" r="6946"/>
          <a:stretch>
            <a:fillRect/>
          </a:stretch>
        </p:blipFill>
        <p:spPr bwMode="auto">
          <a:xfrm>
            <a:off x="4676775" y="876300"/>
            <a:ext cx="4427538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7 Marcador de contenido"/>
          <p:cNvSpPr txBox="1">
            <a:spLocks/>
          </p:cNvSpPr>
          <p:nvPr/>
        </p:nvSpPr>
        <p:spPr>
          <a:xfrm>
            <a:off x="4672013" y="5511800"/>
            <a:ext cx="4348162" cy="95250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00" b="1" u="sng" dirty="0">
                <a:latin typeface="+mn-lt"/>
                <a:cs typeface="+mn-cs"/>
              </a:rPr>
              <a:t>DCD_VDDD</a:t>
            </a:r>
            <a:r>
              <a:rPr lang="en-US" sz="3100" dirty="0">
                <a:latin typeface="+mn-lt"/>
                <a:cs typeface="+mn-cs"/>
              </a:rPr>
              <a:t>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3100" dirty="0">
                <a:latin typeface="+mn-lt"/>
                <a:cs typeface="+mn-cs"/>
              </a:rPr>
              <a:t>Trigger Off - green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3100" dirty="0">
                <a:latin typeface="+mn-lt"/>
                <a:cs typeface="+mn-cs"/>
              </a:rPr>
              <a:t>Trigger On -  blue</a:t>
            </a:r>
          </a:p>
        </p:txBody>
      </p:sp>
      <p:sp>
        <p:nvSpPr>
          <p:cNvPr id="18438" name="9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1843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2.1.2 PXD system:  trigger effects</a:t>
            </a:r>
            <a:br>
              <a:rPr lang="en-US" sz="2800" b="1" u="sng" smtClean="0"/>
            </a:br>
            <a:r>
              <a:rPr lang="en-US" sz="2800" b="1" u="sng" smtClean="0"/>
              <a:t>Digital lines</a:t>
            </a:r>
          </a:p>
        </p:txBody>
      </p:sp>
      <p:sp>
        <p:nvSpPr>
          <p:cNvPr id="18440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AC0D3D3C-8963-4743-BDD7-40728FEC70D3}" type="slidenum">
              <a:rPr lang="es-ES" sz="1400" b="1">
                <a:latin typeface="Calibri" pitchFamily="34" charset="0"/>
              </a:rPr>
              <a:pPr algn="ctr"/>
              <a:t>15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6 Imagen"/>
          <p:cNvPicPr>
            <a:picLocks noChangeAspect="1" noChangeArrowheads="1"/>
          </p:cNvPicPr>
          <p:nvPr/>
        </p:nvPicPr>
        <p:blipFill>
          <a:blip r:embed="rId2"/>
          <a:srcRect l="9123" r="8397"/>
          <a:stretch>
            <a:fillRect/>
          </a:stretch>
        </p:blipFill>
        <p:spPr bwMode="auto">
          <a:xfrm>
            <a:off x="11113" y="811213"/>
            <a:ext cx="4443412" cy="501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8 Imagen"/>
          <p:cNvPicPr>
            <a:picLocks noChangeAspect="1" noChangeArrowheads="1"/>
          </p:cNvPicPr>
          <p:nvPr/>
        </p:nvPicPr>
        <p:blipFill>
          <a:blip r:embed="rId3"/>
          <a:srcRect l="8640" r="8640"/>
          <a:stretch>
            <a:fillRect/>
          </a:stretch>
        </p:blipFill>
        <p:spPr bwMode="auto">
          <a:xfrm>
            <a:off x="4611688" y="811213"/>
            <a:ext cx="4462462" cy="501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7 Marcador de contenido"/>
          <p:cNvSpPr>
            <a:spLocks noGrp="1"/>
          </p:cNvSpPr>
          <p:nvPr>
            <p:ph idx="1"/>
          </p:nvPr>
        </p:nvSpPr>
        <p:spPr>
          <a:xfrm>
            <a:off x="171450" y="5486400"/>
            <a:ext cx="4348163" cy="952500"/>
          </a:xfrm>
        </p:spPr>
        <p:txBody>
          <a:bodyPr rtlCol="0">
            <a:normAutofit fontScale="6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3100" b="1" u="sng" dirty="0" err="1" smtClean="0"/>
              <a:t>DDvDDA</a:t>
            </a:r>
            <a:r>
              <a:rPr lang="en-US" sz="3100" dirty="0" smtClean="0"/>
              <a:t> </a:t>
            </a: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3100" dirty="0" smtClean="0"/>
              <a:t>Trigger on - green</a:t>
            </a:r>
          </a:p>
          <a:p>
            <a:pPr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3100" dirty="0" smtClean="0"/>
              <a:t>Trigger Off -  blue</a:t>
            </a:r>
          </a:p>
        </p:txBody>
      </p:sp>
      <p:sp>
        <p:nvSpPr>
          <p:cNvPr id="13" name="7 Marcador de contenido"/>
          <p:cNvSpPr txBox="1">
            <a:spLocks/>
          </p:cNvSpPr>
          <p:nvPr/>
        </p:nvSpPr>
        <p:spPr>
          <a:xfrm>
            <a:off x="4725988" y="5573713"/>
            <a:ext cx="4348162" cy="950912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00" b="1" u="sng" dirty="0">
                <a:latin typeface="+mn-lt"/>
                <a:cs typeface="+mn-cs"/>
              </a:rPr>
              <a:t>SOURCE</a:t>
            </a:r>
            <a:r>
              <a:rPr lang="en-US" sz="3100" dirty="0">
                <a:latin typeface="+mn-lt"/>
                <a:cs typeface="+mn-cs"/>
              </a:rPr>
              <a:t>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3100" dirty="0">
                <a:latin typeface="+mn-lt"/>
                <a:cs typeface="+mn-cs"/>
              </a:rPr>
              <a:t>Trigger on - green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3100" dirty="0">
                <a:latin typeface="+mn-lt"/>
                <a:cs typeface="+mn-cs"/>
              </a:rPr>
              <a:t>Trigger Off -  blue</a:t>
            </a:r>
          </a:p>
        </p:txBody>
      </p:sp>
      <p:sp>
        <p:nvSpPr>
          <p:cNvPr id="19462" name="8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1946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2.1.2 PXD system:  trigger effects</a:t>
            </a:r>
            <a:br>
              <a:rPr lang="en-US" sz="2800" b="1" u="sng" smtClean="0"/>
            </a:br>
            <a:r>
              <a:rPr lang="en-US" sz="2800" b="1" u="sng" smtClean="0"/>
              <a:t>Analogue lines</a:t>
            </a:r>
          </a:p>
        </p:txBody>
      </p:sp>
      <p:sp>
        <p:nvSpPr>
          <p:cNvPr id="19464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7EC5E3EC-17D4-4F99-9BB7-9401E8E95200}" type="slidenum">
              <a:rPr lang="es-ES" sz="1400" b="1">
                <a:latin typeface="Calibri" pitchFamily="34" charset="0"/>
              </a:rPr>
              <a:pPr algn="ctr"/>
              <a:t>16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2.2 Noise propagation studies</a:t>
            </a:r>
          </a:p>
        </p:txBody>
      </p:sp>
      <p:sp>
        <p:nvSpPr>
          <p:cNvPr id="1035" name="7 Marcador de contenido"/>
          <p:cNvSpPr>
            <a:spLocks noGrp="1"/>
          </p:cNvSpPr>
          <p:nvPr>
            <p:ph idx="1"/>
          </p:nvPr>
        </p:nvSpPr>
        <p:spPr>
          <a:xfrm>
            <a:off x="303213" y="876300"/>
            <a:ext cx="8928100" cy="5532438"/>
          </a:xfrm>
        </p:spPr>
        <p:txBody>
          <a:bodyPr/>
          <a:lstStyle/>
          <a:p>
            <a:pPr eaLnBrk="1" hangingPunct="1"/>
            <a:r>
              <a:rPr lang="en-US" sz="1800" b="1" smtClean="0"/>
              <a:t>Objective</a:t>
            </a:r>
            <a:r>
              <a:rPr lang="en-US" sz="1800" smtClean="0"/>
              <a:t>: study of noise propagation in the power cables of the PXD system for DEPFET:</a:t>
            </a:r>
          </a:p>
          <a:p>
            <a:pPr eaLnBrk="1" hangingPunct="1">
              <a:buFontTx/>
              <a:buChar char="-"/>
            </a:pPr>
            <a:r>
              <a:rPr lang="en-US" sz="1800" smtClean="0"/>
              <a:t>Simulations to analyze the coupling mechanism within the cable bundle: </a:t>
            </a:r>
            <a:r>
              <a:rPr lang="en-US" sz="1800" b="1" smtClean="0"/>
              <a:t>Multi-conductor Transmission Line</a:t>
            </a:r>
            <a:r>
              <a:rPr lang="en-US" sz="1800" smtClean="0"/>
              <a:t> model (</a:t>
            </a:r>
            <a:r>
              <a:rPr lang="en-US" sz="1800" b="1" smtClean="0"/>
              <a:t>MTL</a:t>
            </a:r>
            <a:r>
              <a:rPr lang="en-US" sz="1800" smtClean="0"/>
              <a:t>)</a:t>
            </a:r>
          </a:p>
          <a:p>
            <a:pPr lvl="1" eaLnBrk="1" hangingPunct="1">
              <a:buFont typeface="Arial" charset="0"/>
              <a:buNone/>
            </a:pPr>
            <a:endParaRPr lang="en-US" sz="2400" smtClean="0"/>
          </a:p>
          <a:p>
            <a:pPr lvl="1" eaLnBrk="1" hangingPunct="1">
              <a:buFont typeface="Arial" charset="0"/>
              <a:buNone/>
            </a:pPr>
            <a:endParaRPr lang="en-US" sz="2400" smtClean="0"/>
          </a:p>
          <a:p>
            <a:pPr lvl="2" eaLnBrk="1" hangingPunct="1">
              <a:buFont typeface="Arial" charset="0"/>
              <a:buNone/>
            </a:pPr>
            <a:endParaRPr lang="en-US" smtClean="0"/>
          </a:p>
        </p:txBody>
      </p:sp>
      <p:pic>
        <p:nvPicPr>
          <p:cNvPr id="1036" name="13 Imag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163" y="2308225"/>
            <a:ext cx="22288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14 Imag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68688" y="2308225"/>
            <a:ext cx="2312987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7 Marcador de contenido"/>
          <p:cNvSpPr txBox="1">
            <a:spLocks/>
          </p:cNvSpPr>
          <p:nvPr/>
        </p:nvSpPr>
        <p:spPr bwMode="auto">
          <a:xfrm>
            <a:off x="-185738" y="1863725"/>
            <a:ext cx="324961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2000" b="1" u="sng" dirty="0">
                <a:latin typeface="+mn-lt"/>
                <a:cs typeface="+mn-cs"/>
              </a:rPr>
              <a:t>MTL model</a:t>
            </a:r>
            <a:endParaRPr lang="en-US" sz="2000" dirty="0">
              <a:latin typeface="+mn-lt"/>
              <a:cs typeface="+mn-cs"/>
            </a:endParaRPr>
          </a:p>
        </p:txBody>
      </p:sp>
      <p:sp>
        <p:nvSpPr>
          <p:cNvPr id="17" name="7 Marcador de contenido"/>
          <p:cNvSpPr txBox="1">
            <a:spLocks/>
          </p:cNvSpPr>
          <p:nvPr/>
        </p:nvSpPr>
        <p:spPr bwMode="auto">
          <a:xfrm>
            <a:off x="3257550" y="1863725"/>
            <a:ext cx="324961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2000" b="1" u="sng" dirty="0">
                <a:latin typeface="+mn-lt"/>
                <a:cs typeface="+mn-cs"/>
              </a:rPr>
              <a:t>Distributed MTL model</a:t>
            </a:r>
            <a:endParaRPr lang="en-US" sz="2000" dirty="0">
              <a:latin typeface="+mn-lt"/>
              <a:cs typeface="+mn-cs"/>
            </a:endParaRPr>
          </a:p>
        </p:txBody>
      </p:sp>
      <p:sp>
        <p:nvSpPr>
          <p:cNvPr id="10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4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303213" y="4427538"/>
          <a:ext cx="2209800" cy="809625"/>
        </p:xfrm>
        <a:graphic>
          <a:graphicData uri="http://schemas.openxmlformats.org/presentationml/2006/ole">
            <p:oleObj spid="_x0000_s1026" name="Ecuación" r:id="rId5" imgW="2209800" imgH="812800" progId="Equation.3">
              <p:embed/>
            </p:oleObj>
          </a:graphicData>
        </a:graphic>
      </p:graphicFrame>
      <p:sp>
        <p:nvSpPr>
          <p:cNvPr id="104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6251575" y="2308225"/>
          <a:ext cx="2257425" cy="504825"/>
        </p:xfrm>
        <a:graphic>
          <a:graphicData uri="http://schemas.openxmlformats.org/presentationml/2006/ole">
            <p:oleObj spid="_x0000_s1027" name="Ecuación" r:id="rId6" imgW="2260600" imgH="508000" progId="Equation.3">
              <p:embed/>
            </p:oleObj>
          </a:graphicData>
        </a:graphic>
      </p:graphicFrame>
      <p:sp>
        <p:nvSpPr>
          <p:cNvPr id="104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8" name="Object 9"/>
          <p:cNvGraphicFramePr>
            <a:graphicFrameLocks noChangeAspect="1"/>
          </p:cNvGraphicFramePr>
          <p:nvPr/>
        </p:nvGraphicFramePr>
        <p:xfrm>
          <a:off x="6251575" y="2940050"/>
          <a:ext cx="2282825" cy="1604963"/>
        </p:xfrm>
        <a:graphic>
          <a:graphicData uri="http://schemas.openxmlformats.org/presentationml/2006/ole">
            <p:oleObj spid="_x0000_s1028" name="Ecuación" r:id="rId7" imgW="2286000" imgH="1625400" progId="Equation.3">
              <p:embed/>
            </p:oleObj>
          </a:graphicData>
        </a:graphic>
      </p:graphicFrame>
      <p:sp>
        <p:nvSpPr>
          <p:cNvPr id="104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9" name="Object 14"/>
          <p:cNvGraphicFramePr>
            <a:graphicFrameLocks noChangeAspect="1"/>
          </p:cNvGraphicFramePr>
          <p:nvPr/>
        </p:nvGraphicFramePr>
        <p:xfrm>
          <a:off x="3624263" y="5716588"/>
          <a:ext cx="1000125" cy="504825"/>
        </p:xfrm>
        <a:graphic>
          <a:graphicData uri="http://schemas.openxmlformats.org/presentationml/2006/ole">
            <p:oleObj spid="_x0000_s1029" name="Ecuación" r:id="rId8" imgW="1002865" imgH="507780" progId="Equation.3">
              <p:embed/>
            </p:oleObj>
          </a:graphicData>
        </a:graphic>
      </p:graphicFrame>
      <p:sp>
        <p:nvSpPr>
          <p:cNvPr id="104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0" name="Object 16"/>
          <p:cNvGraphicFramePr>
            <a:graphicFrameLocks noChangeAspect="1"/>
          </p:cNvGraphicFramePr>
          <p:nvPr/>
        </p:nvGraphicFramePr>
        <p:xfrm>
          <a:off x="3624263" y="5324475"/>
          <a:ext cx="1114425" cy="228600"/>
        </p:xfrm>
        <a:graphic>
          <a:graphicData uri="http://schemas.openxmlformats.org/presentationml/2006/ole">
            <p:oleObj spid="_x0000_s1030" name="Ecuación" r:id="rId9" imgW="1117600" imgH="228600" progId="Equation.3">
              <p:embed/>
            </p:oleObj>
          </a:graphicData>
        </a:graphic>
      </p:graphicFrame>
      <p:sp>
        <p:nvSpPr>
          <p:cNvPr id="104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1" name="Object 18"/>
          <p:cNvGraphicFramePr>
            <a:graphicFrameLocks noChangeAspect="1"/>
          </p:cNvGraphicFramePr>
          <p:nvPr/>
        </p:nvGraphicFramePr>
        <p:xfrm>
          <a:off x="6251575" y="4710113"/>
          <a:ext cx="923925" cy="238125"/>
        </p:xfrm>
        <a:graphic>
          <a:graphicData uri="http://schemas.openxmlformats.org/presentationml/2006/ole">
            <p:oleObj spid="_x0000_s1031" name="Ecuación" r:id="rId10" imgW="927100" imgH="241300" progId="Equation.3">
              <p:embed/>
            </p:oleObj>
          </a:graphicData>
        </a:graphic>
      </p:graphicFrame>
      <p:sp>
        <p:nvSpPr>
          <p:cNvPr id="1048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2" name="Object 20"/>
          <p:cNvGraphicFramePr>
            <a:graphicFrameLocks noChangeAspect="1"/>
          </p:cNvGraphicFramePr>
          <p:nvPr/>
        </p:nvGraphicFramePr>
        <p:xfrm>
          <a:off x="6251575" y="5013325"/>
          <a:ext cx="1257300" cy="476250"/>
        </p:xfrm>
        <a:graphic>
          <a:graphicData uri="http://schemas.openxmlformats.org/presentationml/2006/ole">
            <p:oleObj spid="_x0000_s1032" name="Ecuación" r:id="rId11" imgW="1256755" imgH="482391" progId="Equation.3">
              <p:embed/>
            </p:oleObj>
          </a:graphicData>
        </a:graphic>
      </p:graphicFrame>
      <p:sp>
        <p:nvSpPr>
          <p:cNvPr id="104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3" name="Object 22"/>
          <p:cNvGraphicFramePr>
            <a:graphicFrameLocks noChangeAspect="1"/>
          </p:cNvGraphicFramePr>
          <p:nvPr/>
        </p:nvGraphicFramePr>
        <p:xfrm>
          <a:off x="3624263" y="4427538"/>
          <a:ext cx="1257300" cy="809625"/>
        </p:xfrm>
        <a:graphic>
          <a:graphicData uri="http://schemas.openxmlformats.org/presentationml/2006/ole">
            <p:oleObj spid="_x0000_s1033" name="Ecuación" r:id="rId12" imgW="1256755" imgH="812447" progId="Equation.3">
              <p:embed/>
            </p:oleObj>
          </a:graphicData>
        </a:graphic>
      </p:graphicFrame>
      <p:sp>
        <p:nvSpPr>
          <p:cNvPr id="41" name="7 Marcador de contenido"/>
          <p:cNvSpPr txBox="1">
            <a:spLocks/>
          </p:cNvSpPr>
          <p:nvPr/>
        </p:nvSpPr>
        <p:spPr bwMode="auto">
          <a:xfrm>
            <a:off x="171450" y="5438775"/>
            <a:ext cx="3452813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L,C,R G  values per unit length (</a:t>
            </a:r>
            <a:r>
              <a:rPr lang="en-US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NxN</a:t>
            </a: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matrix) 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Z position along the transmission line: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	Z(0) </a:t>
            </a:r>
            <a:r>
              <a:rPr lang="en-US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phasor</a:t>
            </a: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at z=0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	Z(L) </a:t>
            </a:r>
            <a:r>
              <a:rPr lang="en-US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phasor</a:t>
            </a:r>
            <a:r>
              <a:rPr 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at z=L</a:t>
            </a:r>
          </a:p>
        </p:txBody>
      </p:sp>
      <p:sp>
        <p:nvSpPr>
          <p:cNvPr id="42" name="7 Marcador de contenido"/>
          <p:cNvSpPr txBox="1">
            <a:spLocks/>
          </p:cNvSpPr>
          <p:nvPr/>
        </p:nvSpPr>
        <p:spPr bwMode="auto">
          <a:xfrm>
            <a:off x="3063875" y="6402388"/>
            <a:ext cx="345281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FREQUENCY DOMAIN SOLUTION</a:t>
            </a:r>
          </a:p>
        </p:txBody>
      </p:sp>
      <p:sp>
        <p:nvSpPr>
          <p:cNvPr id="43" name="7 Marcador de contenido"/>
          <p:cNvSpPr txBox="1">
            <a:spLocks/>
          </p:cNvSpPr>
          <p:nvPr/>
        </p:nvSpPr>
        <p:spPr bwMode="auto">
          <a:xfrm>
            <a:off x="6156325" y="5575300"/>
            <a:ext cx="27051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Z=Impedance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Y=</a:t>
            </a:r>
            <a:r>
              <a:rPr lang="en-US" sz="1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Admitance</a:t>
            </a:r>
            <a:endParaRPr lang="en-US" sz="1200" b="1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T=complex </a:t>
            </a:r>
            <a:r>
              <a:rPr lang="en-US" sz="1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eigen</a:t>
            </a:r>
            <a:r>
              <a:rPr lang="en-US" sz="1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-vectors of Y and Z</a:t>
            </a:r>
          </a:p>
        </p:txBody>
      </p:sp>
      <p:sp>
        <p:nvSpPr>
          <p:cNvPr id="1053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DB13046-EDAA-4B72-B7C0-62BC97CF937A}" type="slidenum">
              <a:rPr lang="es-ES" sz="1400" b="1">
                <a:latin typeface="Calibri" pitchFamily="34" charset="0"/>
              </a:rPr>
              <a:pPr algn="ctr"/>
              <a:t>17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2.2 Noise propagation studies</a:t>
            </a:r>
          </a:p>
        </p:txBody>
      </p:sp>
      <p:sp>
        <p:nvSpPr>
          <p:cNvPr id="20483" name="11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9" name="7 Marcador de contenido"/>
          <p:cNvSpPr txBox="1">
            <a:spLocks/>
          </p:cNvSpPr>
          <p:nvPr/>
        </p:nvSpPr>
        <p:spPr bwMode="auto">
          <a:xfrm>
            <a:off x="752475" y="1085850"/>
            <a:ext cx="8108950" cy="48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400" dirty="0">
                <a:latin typeface="+mn-lt"/>
                <a:cs typeface="+mn-cs"/>
              </a:rPr>
              <a:t>	</a:t>
            </a:r>
            <a:endParaRPr lang="en-US" dirty="0"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dirty="0">
                <a:latin typeface="+mn-lt"/>
                <a:cs typeface="+mn-cs"/>
              </a:rPr>
              <a:t>	</a:t>
            </a:r>
            <a:endParaRPr lang="en-US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400" dirty="0">
              <a:latin typeface="+mn-lt"/>
              <a:cs typeface="+mn-cs"/>
            </a:endParaRPr>
          </a:p>
          <a:p>
            <a:pPr marL="1143000" lvl="2" indent="-228600">
              <a:spcBef>
                <a:spcPct val="20000"/>
              </a:spcBef>
              <a:buFont typeface="Arial" charset="0"/>
              <a:buNone/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pic>
        <p:nvPicPr>
          <p:cNvPr id="20485" name="9 Imag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963" y="1085850"/>
            <a:ext cx="8839200" cy="497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7 Marcador de contenido"/>
          <p:cNvSpPr txBox="1">
            <a:spLocks/>
          </p:cNvSpPr>
          <p:nvPr/>
        </p:nvSpPr>
        <p:spPr bwMode="auto">
          <a:xfrm>
            <a:off x="207963" y="5737225"/>
            <a:ext cx="8839200" cy="401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normAutofit fontScale="775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3100" dirty="0">
              <a:latin typeface="+mn-lt"/>
              <a:cs typeface="+mn-cs"/>
            </a:endParaRPr>
          </a:p>
        </p:txBody>
      </p:sp>
      <p:sp>
        <p:nvSpPr>
          <p:cNvPr id="20487" name="Rectangle 10"/>
          <p:cNvSpPr txBox="1">
            <a:spLocks noChangeArrowheads="1"/>
          </p:cNvSpPr>
          <p:nvPr/>
        </p:nvSpPr>
        <p:spPr bwMode="auto">
          <a:xfrm>
            <a:off x="3138488" y="5030788"/>
            <a:ext cx="25146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GB" sz="1000" b="1" i="1">
              <a:solidFill>
                <a:srgbClr val="004E76"/>
              </a:solidFill>
              <a:cs typeface="Times New Roman" pitchFamily="18" charset="0"/>
            </a:endParaRPr>
          </a:p>
          <a:p>
            <a:pPr algn="ctr" eaLnBrk="0" hangingPunct="0"/>
            <a:endParaRPr lang="en-GB" sz="1000" b="1" i="1">
              <a:solidFill>
                <a:srgbClr val="004E76"/>
              </a:solidFill>
              <a:cs typeface="Times New Roman" pitchFamily="18" charset="0"/>
            </a:endParaRPr>
          </a:p>
          <a:p>
            <a:pPr algn="ctr" eaLnBrk="0" hangingPunct="0"/>
            <a:endParaRPr lang="en-GB" sz="1000" b="1" i="1">
              <a:solidFill>
                <a:srgbClr val="004E76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GB" b="1" i="1">
                <a:solidFill>
                  <a:srgbClr val="004E76"/>
                </a:solidFill>
              </a:rPr>
              <a:t>MATLAB INTERFACE</a:t>
            </a:r>
            <a:endParaRPr lang="en-GB" sz="4000"/>
          </a:p>
        </p:txBody>
      </p:sp>
      <p:sp>
        <p:nvSpPr>
          <p:cNvPr id="20488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CB8C6908-2614-4436-BA50-CC738CEC71C1}" type="slidenum">
              <a:rPr lang="es-ES" sz="1400" b="1">
                <a:latin typeface="Calibri" pitchFamily="34" charset="0"/>
              </a:rPr>
              <a:pPr algn="ctr"/>
              <a:t>18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2.2 Noise propagation studies</a:t>
            </a:r>
          </a:p>
        </p:txBody>
      </p:sp>
      <p:sp>
        <p:nvSpPr>
          <p:cNvPr id="21507" name="7 Marcador de contenido"/>
          <p:cNvSpPr>
            <a:spLocks noGrp="1"/>
          </p:cNvSpPr>
          <p:nvPr>
            <p:ph idx="1"/>
          </p:nvPr>
        </p:nvSpPr>
        <p:spPr>
          <a:xfrm>
            <a:off x="0" y="1220788"/>
            <a:ext cx="8410575" cy="5119687"/>
          </a:xfrm>
        </p:spPr>
        <p:txBody>
          <a:bodyPr/>
          <a:lstStyle/>
          <a:p>
            <a:pPr lvl="1" eaLnBrk="1" hangingPunct="1">
              <a:buFont typeface="Arial" charset="0"/>
              <a:buNone/>
            </a:pPr>
            <a:endParaRPr lang="en-US" sz="2400" smtClean="0"/>
          </a:p>
          <a:p>
            <a:pPr lvl="1" eaLnBrk="1" hangingPunct="1">
              <a:buFont typeface="Arial" charset="0"/>
              <a:buNone/>
            </a:pPr>
            <a:endParaRPr lang="en-US" sz="2400" smtClean="0"/>
          </a:p>
          <a:p>
            <a:pPr lvl="2"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21508" name="11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pic>
        <p:nvPicPr>
          <p:cNvPr id="21509" name="7 Imag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363" y="3781425"/>
            <a:ext cx="2378075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7 Marcador de contenido"/>
          <p:cNvSpPr txBox="1">
            <a:spLocks/>
          </p:cNvSpPr>
          <p:nvPr/>
        </p:nvSpPr>
        <p:spPr bwMode="auto">
          <a:xfrm>
            <a:off x="752475" y="1085850"/>
            <a:ext cx="8108950" cy="48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400" dirty="0">
                <a:latin typeface="+mn-lt"/>
                <a:cs typeface="+mn-cs"/>
              </a:rPr>
              <a:t>	</a:t>
            </a:r>
            <a:r>
              <a:rPr lang="en-US" sz="2400" b="1" dirty="0">
                <a:latin typeface="+mn-lt"/>
                <a:cs typeface="+mn-cs"/>
              </a:rPr>
              <a:t>CABLE  UNDER STUDY: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/>
              <a:t>Extremely complex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/>
              <a:t>Hybrid cable used for digital and analogue signals:</a:t>
            </a:r>
            <a:endParaRPr lang="en-US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en-US" dirty="0">
                <a:latin typeface="+mn-lt"/>
                <a:cs typeface="+mn-cs"/>
              </a:rPr>
              <a:t>	3x18 AWG+14 AWG+20 AWG+4x2x26 AWG+18AWG+4x2x26 AWG+4x2x26 AWG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dirty="0">
                <a:latin typeface="+mn-lt"/>
                <a:cs typeface="+mn-cs"/>
              </a:rPr>
              <a:t>Connection cable between FEE and Power Unit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2400" dirty="0">
                <a:latin typeface="+mn-lt"/>
                <a:cs typeface="+mn-cs"/>
              </a:rPr>
              <a:t>	</a:t>
            </a:r>
            <a:r>
              <a:rPr lang="en-US" sz="2400" b="1" dirty="0">
                <a:latin typeface="+mn-lt"/>
                <a:cs typeface="+mn-cs"/>
              </a:rPr>
              <a:t>STRUCTURE: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400" dirty="0">
                <a:latin typeface="+mn-lt"/>
                <a:cs typeface="+mn-cs"/>
              </a:rPr>
              <a:t>			--</a:t>
            </a:r>
            <a:r>
              <a:rPr lang="en-US" u="sng" dirty="0">
                <a:latin typeface="+mn-lt"/>
                <a:cs typeface="+mn-cs"/>
              </a:rPr>
              <a:t>External system</a:t>
            </a:r>
            <a:r>
              <a:rPr lang="en-US" dirty="0">
                <a:latin typeface="+mn-lt"/>
                <a:cs typeface="+mn-cs"/>
              </a:rPr>
              <a:t>: Outer shield 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1400" dirty="0">
                <a:latin typeface="+mn-lt"/>
                <a:cs typeface="+mn-cs"/>
              </a:rPr>
              <a:t>				</a:t>
            </a:r>
            <a:r>
              <a:rPr lang="en-US" sz="1400" i="1" dirty="0">
                <a:latin typeface="+mn-lt"/>
                <a:cs typeface="+mn-cs"/>
              </a:rPr>
              <a:t>(External tinned copper braid shield+ Aluminum foil wrapping shield)</a:t>
            </a:r>
            <a:endParaRPr lang="en-US" sz="1200" i="1" dirty="0"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dirty="0"/>
              <a:t>			-- </a:t>
            </a:r>
            <a:r>
              <a:rPr lang="en-US" u="sng" dirty="0">
                <a:latin typeface="+mn-lt"/>
                <a:cs typeface="+mn-cs"/>
              </a:rPr>
              <a:t>Intermediate system</a:t>
            </a:r>
            <a:r>
              <a:rPr lang="en-US" dirty="0">
                <a:latin typeface="+mn-lt"/>
                <a:cs typeface="+mn-cs"/>
              </a:rPr>
              <a:t>: 17 conductors and the inner shield 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dirty="0">
                <a:latin typeface="+mn-lt"/>
                <a:cs typeface="+mn-cs"/>
              </a:rPr>
              <a:t>				</a:t>
            </a:r>
            <a:r>
              <a:rPr lang="en-US" sz="1400" i="1" dirty="0">
                <a:latin typeface="+mn-lt"/>
                <a:cs typeface="+mn-cs"/>
              </a:rPr>
              <a:t>(Aluminum foil shield)	</a:t>
            </a:r>
            <a:r>
              <a:rPr lang="en-US" sz="1400" dirty="0">
                <a:latin typeface="+mn-lt"/>
                <a:cs typeface="+mn-cs"/>
              </a:rPr>
              <a:t>	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dirty="0"/>
              <a:t>-		-	-- </a:t>
            </a:r>
            <a:r>
              <a:rPr lang="en-US" u="sng" dirty="0">
                <a:latin typeface="+mn-lt"/>
                <a:cs typeface="+mn-cs"/>
              </a:rPr>
              <a:t>Internal system</a:t>
            </a:r>
            <a:r>
              <a:rPr lang="en-US" dirty="0">
                <a:latin typeface="+mn-lt"/>
                <a:cs typeface="+mn-cs"/>
              </a:rPr>
              <a:t>: 13 conductors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US" dirty="0"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dirty="0">
                <a:latin typeface="+mn-lt"/>
                <a:cs typeface="+mn-cs"/>
              </a:rPr>
              <a:t>			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dirty="0">
                <a:latin typeface="+mn-lt"/>
                <a:cs typeface="+mn-cs"/>
              </a:rPr>
              <a:t>	</a:t>
            </a:r>
            <a:endParaRPr lang="en-US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400" dirty="0">
              <a:latin typeface="+mn-lt"/>
              <a:cs typeface="+mn-cs"/>
            </a:endParaRPr>
          </a:p>
          <a:p>
            <a:pPr marL="1143000" lvl="2" indent="-228600">
              <a:spcBef>
                <a:spcPct val="20000"/>
              </a:spcBef>
              <a:buFont typeface="Arial" charset="0"/>
              <a:buNone/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21511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0892B862-A513-4B68-8F52-5D3896227403}" type="slidenum">
              <a:rPr lang="es-ES" sz="1400" b="1">
                <a:latin typeface="Calibri" pitchFamily="34" charset="0"/>
              </a:rPr>
              <a:pPr algn="ctr"/>
              <a:t>19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ángulo 1"/>
          <p:cNvSpPr>
            <a:spLocks noChangeArrowheads="1"/>
          </p:cNvSpPr>
          <p:nvPr/>
        </p:nvSpPr>
        <p:spPr bwMode="auto">
          <a:xfrm>
            <a:off x="546100" y="1857375"/>
            <a:ext cx="8051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 sz="1600"/>
          </a:p>
        </p:txBody>
      </p:sp>
      <p:sp>
        <p:nvSpPr>
          <p:cNvPr id="5123" name="Rectángulo 6"/>
          <p:cNvSpPr>
            <a:spLocks noChangeArrowheads="1"/>
          </p:cNvSpPr>
          <p:nvPr/>
        </p:nvSpPr>
        <p:spPr bwMode="auto">
          <a:xfrm>
            <a:off x="546100" y="111125"/>
            <a:ext cx="7607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3600" b="1" u="sng">
                <a:solidFill>
                  <a:schemeClr val="bg1"/>
                </a:solidFill>
              </a:rPr>
              <a:t>OUTLINE</a:t>
            </a:r>
          </a:p>
        </p:txBody>
      </p:sp>
      <p:sp>
        <p:nvSpPr>
          <p:cNvPr id="5124" name="8 Marcador de contenido"/>
          <p:cNvSpPr>
            <a:spLocks noGrp="1"/>
          </p:cNvSpPr>
          <p:nvPr>
            <p:ph idx="1"/>
          </p:nvPr>
        </p:nvSpPr>
        <p:spPr>
          <a:xfrm>
            <a:off x="457200" y="1146220"/>
            <a:ext cx="8482013" cy="5248230"/>
          </a:xfrm>
        </p:spPr>
        <p:txBody>
          <a:bodyPr/>
          <a:lstStyle/>
          <a:p>
            <a:pPr eaLnBrk="1" hangingPunct="1"/>
            <a:r>
              <a:rPr lang="en-US" b="1" dirty="0" smtClean="0"/>
              <a:t>1. Introduction</a:t>
            </a:r>
          </a:p>
          <a:p>
            <a:pPr eaLnBrk="1" hangingPunct="1"/>
            <a:r>
              <a:rPr lang="en-US" b="1" dirty="0" smtClean="0"/>
              <a:t>2. Belle II: PXD System: Electronic integration </a:t>
            </a:r>
            <a:r>
              <a:rPr lang="en-US" b="1" dirty="0" smtClean="0"/>
              <a:t>aspects </a:t>
            </a:r>
            <a:r>
              <a:rPr lang="en-US" b="1" i="1" dirty="0" smtClean="0">
                <a:solidFill>
                  <a:srgbClr val="3CE44C"/>
                </a:solidFill>
              </a:rPr>
              <a:t>(</a:t>
            </a:r>
            <a:r>
              <a:rPr lang="en-US" b="1" i="1" dirty="0" smtClean="0">
                <a:solidFill>
                  <a:srgbClr val="3CE44C"/>
                </a:solidFill>
              </a:rPr>
              <a:t>Electromagnetic Compatibility</a:t>
            </a:r>
            <a:r>
              <a:rPr lang="en-US" b="1" i="1" dirty="0" smtClean="0">
                <a:solidFill>
                  <a:srgbClr val="3CE44C"/>
                </a:solidFill>
              </a:rPr>
              <a:t>)</a:t>
            </a:r>
            <a:endParaRPr lang="en-US" b="1" i="1" dirty="0" smtClean="0">
              <a:solidFill>
                <a:srgbClr val="3CE44C"/>
              </a:solidFill>
            </a:endParaRPr>
          </a:p>
          <a:p>
            <a:pPr lvl="1" eaLnBrk="1" hangingPunct="1"/>
            <a:r>
              <a:rPr lang="en-US" b="1" dirty="0" smtClean="0"/>
              <a:t>2.1) Noise emission studies</a:t>
            </a:r>
          </a:p>
          <a:p>
            <a:pPr lvl="2" eaLnBrk="1" hangingPunct="1"/>
            <a:r>
              <a:rPr lang="en-US" sz="2800" dirty="0" smtClean="0"/>
              <a:t>2.1.1 System level emission noise</a:t>
            </a:r>
          </a:p>
          <a:p>
            <a:pPr lvl="2" eaLnBrk="1" hangingPunct="1"/>
            <a:r>
              <a:rPr lang="en-US" sz="2800" dirty="0" smtClean="0"/>
              <a:t>2.1.2 Trigger effects</a:t>
            </a:r>
          </a:p>
          <a:p>
            <a:pPr lvl="1" eaLnBrk="1" hangingPunct="1"/>
            <a:r>
              <a:rPr lang="en-US" b="1" dirty="0" smtClean="0"/>
              <a:t>2.2) Noise propagation studies</a:t>
            </a:r>
            <a:endParaRPr lang="en-US" dirty="0" smtClean="0"/>
          </a:p>
          <a:p>
            <a:pPr eaLnBrk="1" hangingPunct="1"/>
            <a:r>
              <a:rPr lang="en-US" b="1" dirty="0" smtClean="0"/>
              <a:t>3. Conclusions </a:t>
            </a:r>
            <a:endParaRPr lang="es-ES" sz="4000" b="1" dirty="0" smtClean="0"/>
          </a:p>
        </p:txBody>
      </p:sp>
      <p:sp>
        <p:nvSpPr>
          <p:cNvPr id="5125" name="6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dirty="0"/>
              <a:t>XI </a:t>
            </a:r>
            <a:r>
              <a:rPr lang="en-US" sz="1200" dirty="0" err="1"/>
              <a:t>th</a:t>
            </a:r>
            <a:r>
              <a:rPr lang="en-US" sz="1200" dirty="0"/>
              <a:t>. Meeting of the Spanish Network for Future Linear Colliders</a:t>
            </a:r>
          </a:p>
          <a:p>
            <a:pPr algn="ctr"/>
            <a:r>
              <a:rPr lang="en-US" sz="1200" dirty="0"/>
              <a:t>Barcelona, Spain, 15-16 January  2015</a:t>
            </a:r>
          </a:p>
        </p:txBody>
      </p:sp>
      <p:sp>
        <p:nvSpPr>
          <p:cNvPr id="5126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C9A7BDEE-DE96-46AF-A7C7-18461B5B13F3}" type="slidenum">
              <a:rPr lang="es-ES" sz="1400" b="1">
                <a:latin typeface="Calibri" pitchFamily="34" charset="0"/>
              </a:rPr>
              <a:pPr algn="ctr"/>
              <a:t>2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2.2 Noise propagation studies</a:t>
            </a:r>
          </a:p>
        </p:txBody>
      </p:sp>
      <p:sp>
        <p:nvSpPr>
          <p:cNvPr id="23555" name="7 Marcador de contenido"/>
          <p:cNvSpPr>
            <a:spLocks noGrp="1"/>
          </p:cNvSpPr>
          <p:nvPr>
            <p:ph idx="1"/>
          </p:nvPr>
        </p:nvSpPr>
        <p:spPr>
          <a:xfrm>
            <a:off x="106363" y="1239838"/>
            <a:ext cx="8928100" cy="5119687"/>
          </a:xfrm>
        </p:spPr>
        <p:txBody>
          <a:bodyPr/>
          <a:lstStyle/>
          <a:p>
            <a:pPr lvl="1" eaLnBrk="1" hangingPunct="1">
              <a:buFont typeface="Arial" charset="0"/>
              <a:buNone/>
            </a:pPr>
            <a:endParaRPr lang="en-US" sz="2400" smtClean="0"/>
          </a:p>
          <a:p>
            <a:pPr lvl="1" eaLnBrk="1" hangingPunct="1">
              <a:buFont typeface="Arial" charset="0"/>
              <a:buNone/>
            </a:pPr>
            <a:endParaRPr lang="en-US" sz="2400" smtClean="0"/>
          </a:p>
          <a:p>
            <a:pPr lvl="2"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23556" name="11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9" name="7 Marcador de contenido"/>
          <p:cNvSpPr txBox="1">
            <a:spLocks/>
          </p:cNvSpPr>
          <p:nvPr/>
        </p:nvSpPr>
        <p:spPr bwMode="auto">
          <a:xfrm>
            <a:off x="230188" y="1017588"/>
            <a:ext cx="8229600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latin typeface="+mn-lt"/>
                <a:cs typeface="+mn-cs"/>
              </a:rPr>
              <a:t>NOISE PROPAGATION STUDIE PROCEDURE</a:t>
            </a:r>
          </a:p>
          <a:p>
            <a:pPr marL="342900" indent="-342900"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b="1" dirty="0">
                <a:latin typeface="+mn-lt"/>
                <a:cs typeface="+mn-cs"/>
              </a:rPr>
              <a:t>PHASE 1</a:t>
            </a:r>
            <a:r>
              <a:rPr lang="en-US" sz="2800" dirty="0">
                <a:latin typeface="+mn-lt"/>
                <a:cs typeface="+mn-cs"/>
              </a:rPr>
              <a:t>: </a:t>
            </a:r>
            <a:r>
              <a:rPr lang="en-US" sz="2800" dirty="0">
                <a:solidFill>
                  <a:srgbClr val="00B050"/>
                </a:solidFill>
                <a:latin typeface="+mn-lt"/>
                <a:cs typeface="+mn-cs"/>
              </a:rPr>
              <a:t>LCR </a:t>
            </a:r>
            <a:r>
              <a:rPr lang="en-US" sz="2800" dirty="0">
                <a:latin typeface="+mn-lt"/>
                <a:cs typeface="+mn-cs"/>
              </a:rPr>
              <a:t>matrix </a:t>
            </a:r>
            <a:r>
              <a:rPr lang="en-US" sz="2800" dirty="0">
                <a:solidFill>
                  <a:srgbClr val="00B050"/>
                </a:solidFill>
                <a:latin typeface="+mn-lt"/>
                <a:cs typeface="+mn-cs"/>
              </a:rPr>
              <a:t>measurements</a:t>
            </a:r>
          </a:p>
          <a:p>
            <a:pPr marL="800100" lvl="1" indent="-342900" algn="just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sz="2800" dirty="0">
                <a:latin typeface="+mn-lt"/>
                <a:cs typeface="+mn-cs"/>
              </a:rPr>
              <a:t>Inductance measurement: Self and mutual inductance </a:t>
            </a:r>
            <a:r>
              <a:rPr lang="en-US" sz="2800" b="1" dirty="0">
                <a:latin typeface="+mn-lt"/>
                <a:cs typeface="+mn-cs"/>
              </a:rPr>
              <a:t>L</a:t>
            </a:r>
          </a:p>
          <a:p>
            <a:pPr marL="800100" lvl="1" indent="-342900" algn="just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sz="2800" dirty="0">
                <a:latin typeface="+mn-lt"/>
                <a:cs typeface="+mn-cs"/>
              </a:rPr>
              <a:t>Capacitance measurement: Self and mutual capacitance </a:t>
            </a:r>
            <a:r>
              <a:rPr lang="en-US" sz="2800" b="1" dirty="0">
                <a:latin typeface="+mn-lt"/>
                <a:cs typeface="+mn-cs"/>
              </a:rPr>
              <a:t>C</a:t>
            </a:r>
          </a:p>
          <a:p>
            <a:pPr marL="800100" lvl="1" indent="-342900" algn="just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en-US" sz="2800" dirty="0">
                <a:latin typeface="+mn-lt"/>
                <a:cs typeface="+mn-cs"/>
              </a:rPr>
              <a:t>Resistance measurement: each conductor and shield </a:t>
            </a:r>
            <a:r>
              <a:rPr lang="en-US" sz="2800" b="1" dirty="0">
                <a:latin typeface="+mn-lt"/>
                <a:cs typeface="+mn-cs"/>
              </a:rPr>
              <a:t>R</a:t>
            </a:r>
          </a:p>
          <a:p>
            <a:pPr marL="1257300" lvl="2" indent="-342900" algn="just">
              <a:spcBef>
                <a:spcPct val="20000"/>
              </a:spcBef>
              <a:defRPr/>
            </a:pPr>
            <a:r>
              <a:rPr lang="en-US" sz="2000" dirty="0">
                <a:latin typeface="+mj-lt"/>
              </a:rPr>
              <a:t>	External system: Matrix 1x1 for each L,C,R,G</a:t>
            </a:r>
          </a:p>
          <a:p>
            <a:pPr marL="1257300" lvl="2" indent="-342900" algn="just">
              <a:spcBef>
                <a:spcPct val="2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	Intermediate system: </a:t>
            </a:r>
            <a:r>
              <a:rPr lang="en-US" sz="2000" dirty="0">
                <a:latin typeface="+mj-lt"/>
              </a:rPr>
              <a:t>Matrix 18x18 for each L,C,R,G</a:t>
            </a:r>
          </a:p>
          <a:p>
            <a:pPr marL="1257300" lvl="2" indent="-342900" algn="just">
              <a:spcBef>
                <a:spcPct val="2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	Internal system: </a:t>
            </a:r>
            <a:r>
              <a:rPr lang="en-US" sz="2000" dirty="0" err="1">
                <a:latin typeface="+mj-lt"/>
              </a:rPr>
              <a:t>Matriz</a:t>
            </a:r>
            <a:r>
              <a:rPr lang="en-US" sz="2000" dirty="0">
                <a:latin typeface="+mj-lt"/>
              </a:rPr>
              <a:t> 13x13 for each L,C,R,G</a:t>
            </a:r>
            <a:endParaRPr lang="en-US" sz="2000" dirty="0">
              <a:latin typeface="+mj-lt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400" dirty="0">
              <a:latin typeface="+mn-lt"/>
              <a:cs typeface="+mn-cs"/>
            </a:endParaRPr>
          </a:p>
          <a:p>
            <a:pPr marL="1143000" lvl="2" indent="-228600">
              <a:spcBef>
                <a:spcPct val="20000"/>
              </a:spcBef>
              <a:buFont typeface="Arial" charset="0"/>
              <a:buNone/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23558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0ECAA93-C292-4CDD-96EC-74E5EA54B784}" type="slidenum">
              <a:rPr lang="es-ES" sz="1400" b="1">
                <a:latin typeface="Calibri" pitchFamily="34" charset="0"/>
              </a:rPr>
              <a:pPr algn="ctr"/>
              <a:t>20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2.2 Noise propagation studies</a:t>
            </a:r>
          </a:p>
        </p:txBody>
      </p:sp>
      <p:sp>
        <p:nvSpPr>
          <p:cNvPr id="22531" name="11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9" name="7 Marcador de contenido"/>
          <p:cNvSpPr txBox="1">
            <a:spLocks/>
          </p:cNvSpPr>
          <p:nvPr/>
        </p:nvSpPr>
        <p:spPr bwMode="auto">
          <a:xfrm>
            <a:off x="752475" y="1085850"/>
            <a:ext cx="8108950" cy="485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400" dirty="0">
                <a:latin typeface="+mn-lt"/>
                <a:cs typeface="+mn-cs"/>
              </a:rPr>
              <a:t>	</a:t>
            </a:r>
            <a:endParaRPr lang="en-US" dirty="0"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dirty="0">
                <a:latin typeface="+mn-lt"/>
                <a:cs typeface="+mn-cs"/>
              </a:rPr>
              <a:t>	</a:t>
            </a:r>
            <a:endParaRPr lang="en-US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400" dirty="0">
              <a:latin typeface="+mn-lt"/>
              <a:cs typeface="+mn-cs"/>
            </a:endParaRPr>
          </a:p>
          <a:p>
            <a:pPr marL="1143000" lvl="2" indent="-228600">
              <a:spcBef>
                <a:spcPct val="20000"/>
              </a:spcBef>
              <a:buFont typeface="Arial" charset="0"/>
              <a:buNone/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11" name="7 Marcador de contenido"/>
          <p:cNvSpPr txBox="1">
            <a:spLocks/>
          </p:cNvSpPr>
          <p:nvPr/>
        </p:nvSpPr>
        <p:spPr bwMode="auto">
          <a:xfrm>
            <a:off x="347663" y="3760788"/>
            <a:ext cx="5400675" cy="309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normAutofit fontScale="550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endParaRPr lang="en-US" sz="3100" dirty="0">
              <a:latin typeface="+mn-lt"/>
              <a:cs typeface="+mn-cs"/>
            </a:endParaRPr>
          </a:p>
        </p:txBody>
      </p:sp>
      <p:pic>
        <p:nvPicPr>
          <p:cNvPr id="22534" name="11 Imagen" descr="D:\med1_00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8963" y="1368425"/>
            <a:ext cx="2643187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12 Imagen"/>
          <p:cNvPicPr>
            <a:picLocks noChangeAspect="1" noChangeArrowheads="1"/>
          </p:cNvPicPr>
          <p:nvPr/>
        </p:nvPicPr>
        <p:blipFill>
          <a:blip r:embed="rId4"/>
          <a:srcRect l="8321" t="5766" r="7030" b="5696"/>
          <a:stretch>
            <a:fillRect/>
          </a:stretch>
        </p:blipFill>
        <p:spPr bwMode="auto">
          <a:xfrm>
            <a:off x="0" y="1435100"/>
            <a:ext cx="2751138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308350" y="3005138"/>
            <a:ext cx="908050" cy="242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ES" sz="1100" b="1">
                <a:solidFill>
                  <a:srgbClr val="FF0000"/>
                </a:solidFill>
                <a:latin typeface="Calibri" pitchFamily="34" charset="0"/>
              </a:rPr>
              <a:t>MEASURED</a:t>
            </a:r>
            <a:endParaRPr lang="es-ES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47663" y="3005138"/>
            <a:ext cx="908050" cy="242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ES" sz="1100" b="1">
                <a:solidFill>
                  <a:srgbClr val="FF0000"/>
                </a:solidFill>
                <a:latin typeface="Calibri" pitchFamily="34" charset="0"/>
              </a:rPr>
              <a:t>SIMULATED</a:t>
            </a:r>
            <a:endParaRPr lang="es-ES"/>
          </a:p>
        </p:txBody>
      </p:sp>
      <p:sp>
        <p:nvSpPr>
          <p:cNvPr id="22538" name="Rectangle 10"/>
          <p:cNvSpPr>
            <a:spLocks noGrp="1" noChangeArrowheads="1"/>
          </p:cNvSpPr>
          <p:nvPr>
            <p:ph idx="1"/>
          </p:nvPr>
        </p:nvSpPr>
        <p:spPr>
          <a:xfrm>
            <a:off x="5969000" y="1962150"/>
            <a:ext cx="2846388" cy="1430338"/>
          </a:xfrm>
        </p:spPr>
        <p:txBody>
          <a:bodyPr wrap="none" anchor="ctr">
            <a:spAutoFit/>
          </a:bodyPr>
          <a:lstStyle/>
          <a:p>
            <a:pPr marL="0" indent="0" algn="ctr">
              <a:spcBef>
                <a:spcPct val="0"/>
              </a:spcBef>
              <a:buFontTx/>
              <a:buNone/>
            </a:pPr>
            <a:endParaRPr lang="en-GB" sz="900" b="1" i="1" smtClean="0">
              <a:solidFill>
                <a:srgbClr val="004E76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GB" sz="900" b="1" i="1" smtClean="0">
              <a:solidFill>
                <a:srgbClr val="004E76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endParaRPr lang="en-GB" sz="900" b="1" i="1" smtClean="0">
              <a:solidFill>
                <a:srgbClr val="004E76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GB" sz="1600" b="1" i="1" smtClean="0">
                <a:solidFill>
                  <a:srgbClr val="004E76"/>
                </a:solidFill>
                <a:latin typeface="Arial" charset="0"/>
                <a:ea typeface="Times New Roman" pitchFamily="18" charset="0"/>
                <a:cs typeface="Arial" charset="0"/>
              </a:rPr>
              <a:t>VALIDATION MTL MODEL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GB" sz="1400" b="1" i="1" smtClean="0">
                <a:solidFill>
                  <a:srgbClr val="004E76"/>
                </a:solidFill>
                <a:latin typeface="Arial" charset="0"/>
                <a:ea typeface="Times New Roman" pitchFamily="18" charset="0"/>
                <a:cs typeface="Arial" charset="0"/>
              </a:rPr>
              <a:t>Noise inyection on return cable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GB" sz="900" b="1" i="1" smtClean="0">
                <a:solidFill>
                  <a:srgbClr val="004E76"/>
                </a:solidFill>
                <a:latin typeface="Arial" charset="0"/>
                <a:ea typeface="Times New Roman" pitchFamily="18" charset="0"/>
                <a:cs typeface="Arial" charset="0"/>
              </a:rPr>
              <a:t>Example: 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GB" sz="900" b="1" i="1" smtClean="0">
                <a:solidFill>
                  <a:srgbClr val="004E76"/>
                </a:solidFill>
                <a:latin typeface="Arial" charset="0"/>
                <a:ea typeface="Times New Roman" pitchFamily="18" charset="0"/>
                <a:cs typeface="Arial" charset="0"/>
              </a:rPr>
              <a:t> Voltage in STGND/GGND return cable (z=L)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en-GB" sz="900" b="1" i="1" smtClean="0">
                <a:solidFill>
                  <a:srgbClr val="004E76"/>
                </a:solidFill>
                <a:latin typeface="Arial" charset="0"/>
                <a:ea typeface="Times New Roman" pitchFamily="18" charset="0"/>
                <a:cs typeface="Arial" charset="0"/>
              </a:rPr>
              <a:t>100 kHz to 10 MHz</a:t>
            </a:r>
            <a:endParaRPr lang="en-GB" sz="160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2539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BCB36AC-0F01-483C-8668-0BC0D076527C}" type="slidenum">
              <a:rPr lang="es-ES" sz="1400" b="1">
                <a:latin typeface="Calibri" pitchFamily="34" charset="0"/>
              </a:rPr>
              <a:pPr algn="ctr"/>
              <a:t>21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  <p:pic>
        <p:nvPicPr>
          <p:cNvPr id="22540" name="Picture 6"/>
          <p:cNvPicPr>
            <a:picLocks noChangeAspect="1" noChangeArrowheads="1"/>
          </p:cNvPicPr>
          <p:nvPr/>
        </p:nvPicPr>
        <p:blipFill>
          <a:blip r:embed="rId5"/>
          <a:srcRect l="15765" t="13181" r="15411" b="3285"/>
          <a:stretch>
            <a:fillRect/>
          </a:stretch>
        </p:blipFill>
        <p:spPr bwMode="auto">
          <a:xfrm>
            <a:off x="3130550" y="3948113"/>
            <a:ext cx="26416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9"/>
          <p:cNvPicPr>
            <a:picLocks noChangeAspect="1" noChangeArrowheads="1"/>
          </p:cNvPicPr>
          <p:nvPr/>
        </p:nvPicPr>
        <p:blipFill>
          <a:blip r:embed="rId6"/>
          <a:srcRect l="8353" t="4546" r="8235" b="2020"/>
          <a:stretch>
            <a:fillRect/>
          </a:stretch>
        </p:blipFill>
        <p:spPr bwMode="auto">
          <a:xfrm>
            <a:off x="17463" y="3948113"/>
            <a:ext cx="273367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2" name="Text Box 2"/>
          <p:cNvSpPr txBox="1">
            <a:spLocks noChangeArrowheads="1"/>
          </p:cNvSpPr>
          <p:nvPr/>
        </p:nvSpPr>
        <p:spPr bwMode="auto">
          <a:xfrm>
            <a:off x="3130550" y="5570538"/>
            <a:ext cx="908050" cy="242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ES" sz="1100" b="1">
                <a:solidFill>
                  <a:srgbClr val="FF0000"/>
                </a:solidFill>
                <a:latin typeface="Calibri" pitchFamily="34" charset="0"/>
              </a:rPr>
              <a:t>MEASURED</a:t>
            </a:r>
            <a:endParaRPr lang="es-ES"/>
          </a:p>
        </p:txBody>
      </p:sp>
      <p:sp>
        <p:nvSpPr>
          <p:cNvPr id="22543" name="Text Box 3"/>
          <p:cNvSpPr txBox="1">
            <a:spLocks noChangeArrowheads="1"/>
          </p:cNvSpPr>
          <p:nvPr/>
        </p:nvSpPr>
        <p:spPr bwMode="auto">
          <a:xfrm>
            <a:off x="298450" y="5570538"/>
            <a:ext cx="908050" cy="242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es-ES" sz="1100" b="1">
                <a:solidFill>
                  <a:srgbClr val="FF0000"/>
                </a:solidFill>
                <a:latin typeface="Calibri" pitchFamily="34" charset="0"/>
              </a:rPr>
              <a:t>SIMULATED</a:t>
            </a:r>
            <a:endParaRPr lang="es-ES"/>
          </a:p>
        </p:txBody>
      </p:sp>
      <p:sp>
        <p:nvSpPr>
          <p:cNvPr id="22544" name="Rectangle 10"/>
          <p:cNvSpPr txBox="1">
            <a:spLocks noChangeArrowheads="1"/>
          </p:cNvSpPr>
          <p:nvPr/>
        </p:nvSpPr>
        <p:spPr bwMode="auto">
          <a:xfrm>
            <a:off x="6176963" y="4289425"/>
            <a:ext cx="27352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en-GB" sz="1000" b="1" i="1">
              <a:solidFill>
                <a:srgbClr val="004E76"/>
              </a:solidFill>
              <a:cs typeface="Times New Roman" pitchFamily="18" charset="0"/>
            </a:endParaRPr>
          </a:p>
          <a:p>
            <a:pPr algn="ctr" eaLnBrk="0" hangingPunct="0"/>
            <a:endParaRPr lang="en-GB" sz="1000" b="1" i="1">
              <a:solidFill>
                <a:srgbClr val="004E76"/>
              </a:solidFill>
              <a:cs typeface="Times New Roman" pitchFamily="18" charset="0"/>
            </a:endParaRPr>
          </a:p>
          <a:p>
            <a:pPr algn="ctr" eaLnBrk="0" hangingPunct="0"/>
            <a:endParaRPr lang="en-GB" sz="1000" b="1" i="1">
              <a:solidFill>
                <a:srgbClr val="004E76"/>
              </a:solidFill>
              <a:cs typeface="Times New Roman" pitchFamily="18" charset="0"/>
            </a:endParaRPr>
          </a:p>
          <a:p>
            <a:pPr algn="ctr" eaLnBrk="0" hangingPunct="0"/>
            <a:r>
              <a:rPr lang="en-GB" sz="1600" b="1" i="1">
                <a:solidFill>
                  <a:srgbClr val="004E76"/>
                </a:solidFill>
                <a:cs typeface="Times New Roman" pitchFamily="18" charset="0"/>
              </a:rPr>
              <a:t>VALIDATION MTL MODEL </a:t>
            </a:r>
          </a:p>
          <a:p>
            <a:pPr algn="ctr" eaLnBrk="0" hangingPunct="0"/>
            <a:r>
              <a:rPr lang="en-GB" sz="1400" b="1" i="1">
                <a:solidFill>
                  <a:srgbClr val="004E76"/>
                </a:solidFill>
                <a:cs typeface="Times New Roman" pitchFamily="18" charset="0"/>
              </a:rPr>
              <a:t>Noise inyection in shield</a:t>
            </a:r>
          </a:p>
          <a:p>
            <a:pPr algn="ctr" eaLnBrk="0" hangingPunct="0"/>
            <a:r>
              <a:rPr lang="en-GB" sz="1000" b="1" i="1">
                <a:solidFill>
                  <a:srgbClr val="004E76"/>
                </a:solidFill>
                <a:cs typeface="Times New Roman" pitchFamily="18" charset="0"/>
              </a:rPr>
              <a:t>Example: </a:t>
            </a:r>
          </a:p>
          <a:p>
            <a:pPr algn="ctr" eaLnBrk="0" hangingPunct="0"/>
            <a:r>
              <a:rPr lang="en-GB" sz="900" b="1" i="1">
                <a:solidFill>
                  <a:srgbClr val="004E76"/>
                </a:solidFill>
                <a:cs typeface="Times New Roman" pitchFamily="18" charset="0"/>
              </a:rPr>
              <a:t> Voltage in Sense+(CLEAR HIGH) cable (z=L)</a:t>
            </a:r>
          </a:p>
          <a:p>
            <a:pPr algn="ctr" eaLnBrk="0" hangingPunct="0"/>
            <a:r>
              <a:rPr lang="en-GB" sz="900" b="1" i="1">
                <a:solidFill>
                  <a:srgbClr val="004E76"/>
                </a:solidFill>
                <a:cs typeface="Times New Roman" pitchFamily="18" charset="0"/>
              </a:rPr>
              <a:t>100 kHz to 10 MHz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2.2 Noise propagation studies</a:t>
            </a:r>
          </a:p>
        </p:txBody>
      </p:sp>
      <p:sp>
        <p:nvSpPr>
          <p:cNvPr id="23555" name="7 Marcador de contenido"/>
          <p:cNvSpPr>
            <a:spLocks noGrp="1"/>
          </p:cNvSpPr>
          <p:nvPr>
            <p:ph idx="1"/>
          </p:nvPr>
        </p:nvSpPr>
        <p:spPr>
          <a:xfrm>
            <a:off x="106363" y="1239838"/>
            <a:ext cx="8928100" cy="5119687"/>
          </a:xfrm>
        </p:spPr>
        <p:txBody>
          <a:bodyPr/>
          <a:lstStyle/>
          <a:p>
            <a:pPr lvl="1" eaLnBrk="1" hangingPunct="1">
              <a:buFont typeface="Arial" charset="0"/>
              <a:buNone/>
            </a:pPr>
            <a:endParaRPr lang="en-US" sz="2400" smtClean="0"/>
          </a:p>
          <a:p>
            <a:pPr lvl="1" eaLnBrk="1" hangingPunct="1">
              <a:buFont typeface="Arial" charset="0"/>
              <a:buNone/>
            </a:pPr>
            <a:endParaRPr lang="en-US" sz="2400" smtClean="0"/>
          </a:p>
          <a:p>
            <a:pPr lvl="2"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23556" name="11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9" name="7 Marcador de contenido"/>
          <p:cNvSpPr txBox="1">
            <a:spLocks/>
          </p:cNvSpPr>
          <p:nvPr/>
        </p:nvSpPr>
        <p:spPr bwMode="auto">
          <a:xfrm>
            <a:off x="230188" y="1239838"/>
            <a:ext cx="8229600" cy="47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800" b="1" dirty="0">
                <a:latin typeface="+mn-lt"/>
                <a:cs typeface="+mn-cs"/>
              </a:rPr>
              <a:t>NOISE PROPAGATION STUDIE PROCEDURE</a:t>
            </a:r>
          </a:p>
          <a:p>
            <a:pPr marL="342900" indent="-342900"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b="1" dirty="0" smtClean="0">
                <a:latin typeface="+mn-lt"/>
                <a:cs typeface="+mn-cs"/>
              </a:rPr>
              <a:t>PHASE </a:t>
            </a:r>
            <a:r>
              <a:rPr lang="en-US" sz="2800" b="1" dirty="0">
                <a:latin typeface="+mn-lt"/>
                <a:cs typeface="+mn-cs"/>
              </a:rPr>
              <a:t>2</a:t>
            </a:r>
            <a:r>
              <a:rPr lang="en-US" sz="2800" dirty="0">
                <a:latin typeface="+mn-lt"/>
                <a:cs typeface="+mn-cs"/>
              </a:rPr>
              <a:t>: </a:t>
            </a:r>
            <a:r>
              <a:rPr lang="en-US" sz="2800" dirty="0">
                <a:solidFill>
                  <a:srgbClr val="00B050"/>
                </a:solidFill>
                <a:latin typeface="+mn-lt"/>
                <a:cs typeface="+mn-cs"/>
              </a:rPr>
              <a:t>Simulation  </a:t>
            </a:r>
            <a:r>
              <a:rPr lang="en-US" sz="2800" dirty="0">
                <a:latin typeface="+mn-lt"/>
                <a:cs typeface="+mn-cs"/>
              </a:rPr>
              <a:t>with </a:t>
            </a:r>
            <a:r>
              <a:rPr lang="en-US" sz="2800" dirty="0" err="1">
                <a:latin typeface="+mn-lt"/>
                <a:cs typeface="+mn-cs"/>
              </a:rPr>
              <a:t>Montecarlo</a:t>
            </a:r>
            <a:r>
              <a:rPr lang="en-US" sz="2800" dirty="0">
                <a:latin typeface="+mn-lt"/>
                <a:cs typeface="+mn-cs"/>
              </a:rPr>
              <a:t> approach </a:t>
            </a:r>
          </a:p>
          <a:p>
            <a:pPr marL="800100" lvl="1" indent="-342900"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  <a:cs typeface="+mn-cs"/>
                <a:sym typeface="Wingdings" pitchFamily="2" charset="2"/>
              </a:rPr>
              <a:t>Stochastic approach  with </a:t>
            </a:r>
            <a:r>
              <a:rPr lang="en-US" sz="2800" dirty="0" err="1">
                <a:latin typeface="+mn-lt"/>
                <a:cs typeface="+mn-cs"/>
                <a:sym typeface="Wingdings" pitchFamily="2" charset="2"/>
              </a:rPr>
              <a:t>Montecarlo</a:t>
            </a:r>
            <a:r>
              <a:rPr lang="en-US" sz="2800" dirty="0">
                <a:latin typeface="+mn-lt"/>
                <a:cs typeface="+mn-cs"/>
                <a:sym typeface="Wingdings" pitchFamily="2" charset="2"/>
              </a:rPr>
              <a:t> method.</a:t>
            </a:r>
          </a:p>
          <a:p>
            <a:pPr marL="800100" lvl="1" indent="-342900"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  <a:cs typeface="+mn-cs"/>
                <a:sym typeface="Wingdings" pitchFamily="2" charset="2"/>
              </a:rPr>
              <a:t>Way for estimate the deviation in the output results of a complex system (uncertainly not easy analyze analytically)</a:t>
            </a:r>
            <a:endParaRPr lang="en-US" sz="3200" dirty="0">
              <a:latin typeface="+mn-lt"/>
              <a:cs typeface="+mn-cs"/>
            </a:endParaRPr>
          </a:p>
          <a:p>
            <a:pPr marL="800100" lvl="1" indent="-342900"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  <a:cs typeface="+mn-cs"/>
                <a:sym typeface="Wingdings" pitchFamily="2" charset="2"/>
              </a:rPr>
              <a:t>MTL model + Monte Carlo algorithm</a:t>
            </a:r>
          </a:p>
          <a:p>
            <a:pPr marL="800100" lvl="1" indent="-342900" algn="just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dirty="0">
                <a:latin typeface="+mn-lt"/>
                <a:cs typeface="+mn-cs"/>
                <a:sym typeface="Wingdings" pitchFamily="2" charset="2"/>
              </a:rPr>
              <a:t>Density probability function of noise can be obtained</a:t>
            </a:r>
            <a:r>
              <a:rPr lang="en-US" sz="3200" dirty="0">
                <a:sym typeface="Wingdings" pitchFamily="2" charset="2"/>
              </a:rPr>
              <a:t>.</a:t>
            </a:r>
            <a:endParaRPr lang="en-US" sz="2800" dirty="0">
              <a:latin typeface="+mn-lt"/>
              <a:cs typeface="+mn-cs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400" dirty="0">
              <a:latin typeface="+mn-lt"/>
              <a:cs typeface="+mn-cs"/>
            </a:endParaRPr>
          </a:p>
          <a:p>
            <a:pPr marL="1143000" lvl="2" indent="-228600">
              <a:spcBef>
                <a:spcPct val="20000"/>
              </a:spcBef>
              <a:buFont typeface="Arial" charset="0"/>
              <a:buNone/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23558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0ECAA93-C292-4CDD-96EC-74E5EA54B784}" type="slidenum">
              <a:rPr lang="es-ES" sz="1400" b="1">
                <a:latin typeface="Calibri" pitchFamily="34" charset="0"/>
              </a:rPr>
              <a:pPr algn="ctr"/>
              <a:t>22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2.2 Noise propagation studies</a:t>
            </a:r>
          </a:p>
        </p:txBody>
      </p:sp>
      <p:sp>
        <p:nvSpPr>
          <p:cNvPr id="24579" name="11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9" name="7 Marcador de contenido"/>
          <p:cNvSpPr txBox="1">
            <a:spLocks/>
          </p:cNvSpPr>
          <p:nvPr/>
        </p:nvSpPr>
        <p:spPr bwMode="auto">
          <a:xfrm>
            <a:off x="230188" y="1000125"/>
            <a:ext cx="8229600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en-US" sz="2400" dirty="0">
              <a:latin typeface="+mn-lt"/>
              <a:cs typeface="+mn-cs"/>
            </a:endParaRPr>
          </a:p>
          <a:p>
            <a:pPr marL="1143000" lvl="2" indent="-228600">
              <a:spcBef>
                <a:spcPct val="20000"/>
              </a:spcBef>
              <a:buFont typeface="Arial" charset="0"/>
              <a:buNone/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pic>
        <p:nvPicPr>
          <p:cNvPr id="24581" name="Picture 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0850" y="1000125"/>
            <a:ext cx="53467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7 Marcador de contenido"/>
          <p:cNvSpPr txBox="1">
            <a:spLocks/>
          </p:cNvSpPr>
          <p:nvPr/>
        </p:nvSpPr>
        <p:spPr bwMode="auto">
          <a:xfrm>
            <a:off x="723900" y="3779838"/>
            <a:ext cx="7735888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257300" lvl="2" indent="-342900">
              <a:spcBef>
                <a:spcPct val="20000"/>
              </a:spcBef>
              <a:defRPr/>
            </a:pPr>
            <a:endParaRPr lang="en-US" sz="1200" dirty="0">
              <a:solidFill>
                <a:srgbClr val="FF0000"/>
              </a:solidFill>
              <a:sym typeface="Wingdings" pitchFamily="2" charset="2"/>
            </a:endParaRPr>
          </a:p>
          <a:p>
            <a:pPr marL="1257300" lvl="2" indent="-342900">
              <a:spcBef>
                <a:spcPct val="20000"/>
              </a:spcBef>
              <a:defRPr/>
            </a:pPr>
            <a:r>
              <a:rPr lang="en-US" sz="1200" dirty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1) </a:t>
            </a:r>
            <a:r>
              <a:rPr lang="en-US" sz="1400" dirty="0">
                <a:sym typeface="Wingdings" pitchFamily="2" charset="2"/>
              </a:rPr>
              <a:t>Uncertainty of each measured matrix.</a:t>
            </a:r>
          </a:p>
          <a:p>
            <a:pPr marL="1257300" lvl="2" indent="-342900">
              <a:spcBef>
                <a:spcPct val="20000"/>
              </a:spcBef>
              <a:defRPr/>
            </a:pP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(2) </a:t>
            </a:r>
            <a:r>
              <a:rPr lang="en-US" sz="1400" dirty="0">
                <a:sym typeface="Wingdings" pitchFamily="2" charset="2"/>
              </a:rPr>
              <a:t>R, L ,C: measured values</a:t>
            </a:r>
          </a:p>
          <a:p>
            <a:pPr marL="1257300" lvl="2" indent="-342900">
              <a:spcBef>
                <a:spcPct val="20000"/>
              </a:spcBef>
              <a:defRPr/>
            </a:pPr>
            <a:r>
              <a:rPr lang="en-US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(3)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New values for R,L,C used in the MTL model</a:t>
            </a:r>
          </a:p>
          <a:p>
            <a:pPr marL="1257300" lvl="2" indent="-342900">
              <a:spcBef>
                <a:spcPct val="20000"/>
              </a:spcBef>
              <a:defRPr/>
            </a:pPr>
            <a:r>
              <a:rPr lang="en-US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(4)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MTL model</a:t>
            </a:r>
          </a:p>
          <a:p>
            <a:pPr marL="1257300" lvl="2" indent="-342900">
              <a:spcBef>
                <a:spcPct val="20000"/>
              </a:spcBef>
              <a:defRPr/>
            </a:pPr>
            <a:r>
              <a:rPr lang="en-US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(5)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Computed solutions (N times=number of samples)</a:t>
            </a:r>
          </a:p>
          <a:p>
            <a:pPr marL="1257300" lvl="2" indent="-342900">
              <a:spcBef>
                <a:spcPct val="20000"/>
              </a:spcBef>
              <a:defRPr/>
            </a:pPr>
            <a:r>
              <a:rPr lang="en-US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(6)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Result: N solutions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(S=average value with deviation) represent the probability distribution of the final solution, including the variation in the measured values (cable position), tolerances, testing setup, measuring uncertainty.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2" name="7 Marcador de contenido"/>
          <p:cNvSpPr txBox="1">
            <a:spLocks/>
          </p:cNvSpPr>
          <p:nvPr/>
        </p:nvSpPr>
        <p:spPr bwMode="auto">
          <a:xfrm>
            <a:off x="1474788" y="3084513"/>
            <a:ext cx="5834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257300" lvl="2" indent="-342900">
              <a:spcBef>
                <a:spcPct val="20000"/>
              </a:spcBef>
              <a:defRPr/>
            </a:pPr>
            <a:endParaRPr lang="en-US" sz="1200" dirty="0">
              <a:solidFill>
                <a:srgbClr val="FF0000"/>
              </a:solidFill>
              <a:sym typeface="Wingdings" pitchFamily="2" charset="2"/>
            </a:endParaRPr>
          </a:p>
          <a:p>
            <a:pPr marL="1257300" lvl="2" indent="-342900">
              <a:spcBef>
                <a:spcPct val="20000"/>
              </a:spcBef>
              <a:defRPr/>
            </a:pPr>
            <a:r>
              <a:rPr lang="en-US" sz="1200" dirty="0">
                <a:sym typeface="Wingdings" pitchFamily="2" charset="2"/>
              </a:rPr>
              <a:t>Figure: Simulation procedure including </a:t>
            </a:r>
            <a:r>
              <a:rPr lang="en-US" sz="1200" dirty="0" err="1">
                <a:sym typeface="Wingdings" pitchFamily="2" charset="2"/>
              </a:rPr>
              <a:t>Montecarlo</a:t>
            </a:r>
            <a:r>
              <a:rPr lang="en-US" sz="1200" dirty="0">
                <a:sym typeface="Wingdings" pitchFamily="2" charset="2"/>
              </a:rPr>
              <a:t> approach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4584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45D92D7-4C07-48B1-96DB-95600956FD21}" type="slidenum">
              <a:rPr lang="es-ES" sz="1400" b="1">
                <a:latin typeface="Calibri" pitchFamily="34" charset="0"/>
              </a:rPr>
              <a:pPr algn="ctr"/>
              <a:t>23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2.2 Noise propagation studies</a:t>
            </a:r>
          </a:p>
        </p:txBody>
      </p:sp>
      <p:sp>
        <p:nvSpPr>
          <p:cNvPr id="25603" name="11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9" name="7 Marcador de contenido"/>
          <p:cNvSpPr txBox="1">
            <a:spLocks/>
          </p:cNvSpPr>
          <p:nvPr/>
        </p:nvSpPr>
        <p:spPr bwMode="auto">
          <a:xfrm>
            <a:off x="358775" y="1360488"/>
            <a:ext cx="8229600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defRPr/>
            </a:pPr>
            <a:r>
              <a:rPr lang="en-US" sz="2000" b="1" dirty="0">
                <a:latin typeface="+mn-lt"/>
                <a:cs typeface="+mn-cs"/>
                <a:sym typeface="Wingdings" pitchFamily="2" charset="2"/>
              </a:rPr>
              <a:t>SIMULATION CONDITIONS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Terminal connections on both sides of the cables are modeled (source terminal and load terminal)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10 samples simulated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Range 100 kHz to 10 </a:t>
            </a:r>
            <a:r>
              <a:rPr lang="en-US" sz="1600" dirty="0" err="1">
                <a:sym typeface="Wingdings" pitchFamily="2" charset="2"/>
              </a:rPr>
              <a:t>Mhz</a:t>
            </a:r>
            <a:endParaRPr lang="en-US" dirty="0"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000" b="1" dirty="0">
                <a:latin typeface="+mn-lt"/>
                <a:cs typeface="+mn-cs"/>
                <a:sym typeface="Wingdings" pitchFamily="2" charset="2"/>
              </a:rPr>
              <a:t>SIMULATION CASES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CM in DC-DC converters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CM in a reference conductor (</a:t>
            </a:r>
            <a:r>
              <a:rPr lang="en-US" sz="1600" dirty="0" err="1">
                <a:sym typeface="Wingdings" pitchFamily="2" charset="2"/>
              </a:rPr>
              <a:t>gnd</a:t>
            </a:r>
            <a:r>
              <a:rPr lang="en-US" sz="1600" dirty="0">
                <a:sym typeface="Wingdings" pitchFamily="2" charset="2"/>
              </a:rPr>
              <a:t>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Effects of currents in the shield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Effects of external electromagnetic fields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No external shield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External shield grounded at both ends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ym typeface="Wingdings" pitchFamily="2" charset="2"/>
              </a:rPr>
              <a:t>External shield grounded at one end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000" dirty="0">
                <a:sym typeface="Wingdings" pitchFamily="2" charset="2"/>
              </a:rPr>
              <a:t>		</a:t>
            </a:r>
            <a:endParaRPr lang="en-US" sz="1600" dirty="0"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25605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8A7A2DE5-D708-4980-B641-BE1B6D442F42}" type="slidenum">
              <a:rPr lang="es-ES" sz="1400" b="1">
                <a:latin typeface="Calibri" pitchFamily="34" charset="0"/>
              </a:rPr>
              <a:pPr algn="ctr"/>
              <a:t>24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2.2 Noise propagation studies</a:t>
            </a:r>
          </a:p>
        </p:txBody>
      </p:sp>
      <p:sp>
        <p:nvSpPr>
          <p:cNvPr id="26627" name="11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9" name="7 Marcador de contenido"/>
          <p:cNvSpPr txBox="1">
            <a:spLocks/>
          </p:cNvSpPr>
          <p:nvPr/>
        </p:nvSpPr>
        <p:spPr bwMode="auto">
          <a:xfrm>
            <a:off x="358775" y="1360488"/>
            <a:ext cx="8229600" cy="49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defRPr/>
            </a:pPr>
            <a:endParaRPr lang="en-US" sz="1600" dirty="0"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b="1" dirty="0">
              <a:latin typeface="+mn-lt"/>
              <a:cs typeface="+mn-cs"/>
            </a:endParaRPr>
          </a:p>
        </p:txBody>
      </p:sp>
      <p:pic>
        <p:nvPicPr>
          <p:cNvPr id="26629" name="25 Imag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175" y="1143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7 Marcador de contenido"/>
          <p:cNvSpPr txBox="1">
            <a:spLocks/>
          </p:cNvSpPr>
          <p:nvPr/>
        </p:nvSpPr>
        <p:spPr bwMode="auto">
          <a:xfrm>
            <a:off x="204788" y="3421063"/>
            <a:ext cx="302736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CM voltage propagation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US" sz="1600" dirty="0"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b="1" dirty="0">
              <a:latin typeface="+mn-lt"/>
              <a:cs typeface="+mn-cs"/>
            </a:endParaRPr>
          </a:p>
        </p:txBody>
      </p:sp>
      <p:pic>
        <p:nvPicPr>
          <p:cNvPr id="26631" name="27 Imag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2150" y="1171575"/>
            <a:ext cx="30099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7 Marcador de contenido"/>
          <p:cNvSpPr txBox="1">
            <a:spLocks/>
          </p:cNvSpPr>
          <p:nvPr/>
        </p:nvSpPr>
        <p:spPr bwMode="auto">
          <a:xfrm>
            <a:off x="3232150" y="3429000"/>
            <a:ext cx="3027363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CM current propagation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US" sz="1600" dirty="0"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b="1" dirty="0">
              <a:latin typeface="+mn-lt"/>
              <a:cs typeface="+mn-cs"/>
            </a:endParaRPr>
          </a:p>
        </p:txBody>
      </p:sp>
      <p:pic>
        <p:nvPicPr>
          <p:cNvPr id="26633" name="29 Imag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4175" y="3832225"/>
            <a:ext cx="2847975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7 Marcador de contenido"/>
          <p:cNvSpPr txBox="1">
            <a:spLocks/>
          </p:cNvSpPr>
          <p:nvPr/>
        </p:nvSpPr>
        <p:spPr bwMode="auto">
          <a:xfrm>
            <a:off x="204788" y="5967413"/>
            <a:ext cx="302736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CM  impedance at source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US" sz="1600" dirty="0"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b="1" dirty="0">
              <a:latin typeface="+mn-lt"/>
              <a:cs typeface="+mn-cs"/>
            </a:endParaRPr>
          </a:p>
        </p:txBody>
      </p:sp>
      <p:pic>
        <p:nvPicPr>
          <p:cNvPr id="26635" name="31 Image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2150" y="382428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7 Marcador de contenido"/>
          <p:cNvSpPr txBox="1">
            <a:spLocks/>
          </p:cNvSpPr>
          <p:nvPr/>
        </p:nvSpPr>
        <p:spPr bwMode="auto">
          <a:xfrm>
            <a:off x="3446463" y="5967413"/>
            <a:ext cx="302577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CM  impedance at load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US" sz="1600" dirty="0"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26637" name="33 Rectángulo"/>
          <p:cNvSpPr>
            <a:spLocks noChangeArrowheads="1"/>
          </p:cNvSpPr>
          <p:nvPr/>
        </p:nvSpPr>
        <p:spPr bwMode="auto">
          <a:xfrm>
            <a:off x="749300" y="876300"/>
            <a:ext cx="421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800100" lvl="1" indent="-342900">
              <a:spcBef>
                <a:spcPct val="20000"/>
              </a:spcBef>
            </a:pPr>
            <a:r>
              <a:rPr lang="en-US" sz="2000">
                <a:solidFill>
                  <a:srgbClr val="FF0000"/>
                </a:solidFill>
                <a:sym typeface="Wingdings" pitchFamily="2" charset="2"/>
              </a:rPr>
              <a:t>EXAMPLE RESULTS: DC-DC1</a:t>
            </a:r>
          </a:p>
        </p:txBody>
      </p:sp>
      <p:pic>
        <p:nvPicPr>
          <p:cNvPr id="26638" name="34 Image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00725" y="2271713"/>
            <a:ext cx="32988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7 Marcador de contenido"/>
          <p:cNvSpPr txBox="1">
            <a:spLocks/>
          </p:cNvSpPr>
          <p:nvPr/>
        </p:nvSpPr>
        <p:spPr bwMode="auto">
          <a:xfrm>
            <a:off x="5800725" y="4586288"/>
            <a:ext cx="385286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0100" lvl="1" indent="-342900">
              <a:spcBef>
                <a:spcPct val="20000"/>
              </a:spcBef>
              <a:defRPr/>
            </a:pPr>
            <a:r>
              <a:rPr lang="en-US" sz="1400" dirty="0">
                <a:solidFill>
                  <a:srgbClr val="FF0000"/>
                </a:solidFill>
                <a:sym typeface="Wingdings" pitchFamily="2" charset="2"/>
              </a:rPr>
              <a:t>Voltage on conductor at source</a:t>
            </a:r>
            <a:endParaRPr lang="en-US" sz="1600" b="1" dirty="0">
              <a:latin typeface="+mn-lt"/>
              <a:cs typeface="+mn-cs"/>
            </a:endParaRPr>
          </a:p>
        </p:txBody>
      </p:sp>
      <p:sp>
        <p:nvSpPr>
          <p:cNvPr id="26640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0F4AD48-B3B1-4F89-A910-0085BD4DBAA6}" type="slidenum">
              <a:rPr lang="es-ES" sz="1400" b="1">
                <a:latin typeface="Calibri" pitchFamily="34" charset="0"/>
              </a:rPr>
              <a:pPr algn="ctr"/>
              <a:t>25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207963" y="1084263"/>
            <a:ext cx="8728075" cy="5338762"/>
          </a:xfrm>
        </p:spPr>
        <p:txBody>
          <a:bodyPr/>
          <a:lstStyle/>
          <a:p>
            <a:pPr eaLnBrk="1" hangingPunct="1"/>
            <a:r>
              <a:rPr lang="en-US" sz="2800" smtClean="0"/>
              <a:t>Noise emission study:</a:t>
            </a:r>
          </a:p>
          <a:p>
            <a:pPr lvl="1" eaLnBrk="1" hangingPunct="1"/>
            <a:r>
              <a:rPr lang="en-US" sz="2000" smtClean="0"/>
              <a:t>Test campaign has been very useful</a:t>
            </a:r>
          </a:p>
          <a:p>
            <a:pPr lvl="1" eaLnBrk="1" hangingPunct="1"/>
            <a:r>
              <a:rPr lang="en-US" sz="2000" smtClean="0"/>
              <a:t>Common mode noise predominant </a:t>
            </a:r>
          </a:p>
          <a:p>
            <a:pPr lvl="1" eaLnBrk="1" hangingPunct="1"/>
            <a:r>
              <a:rPr lang="en-US" sz="2000" smtClean="0"/>
              <a:t>Common mode noise similar profile (differents DC-DC converters and differents signals)</a:t>
            </a:r>
          </a:p>
          <a:p>
            <a:pPr lvl="1" eaLnBrk="1" hangingPunct="1"/>
            <a:r>
              <a:rPr lang="en-US" sz="2000" smtClean="0"/>
              <a:t>The noise level of PXD system under normal operation condition is much higher than the noise level at Standby condition.</a:t>
            </a:r>
          </a:p>
          <a:p>
            <a:pPr lvl="1" eaLnBrk="1" hangingPunct="1"/>
            <a:r>
              <a:rPr lang="en-US" sz="2000" smtClean="0"/>
              <a:t>There is a clear influence of the trigger system on the noise emission level on the digital lines</a:t>
            </a:r>
          </a:p>
          <a:p>
            <a:pPr lvl="2" eaLnBrk="1" hangingPunct="1"/>
            <a:r>
              <a:rPr lang="en-US" sz="1800" smtClean="0"/>
              <a:t>It is shown in the low frequency region  </a:t>
            </a:r>
          </a:p>
          <a:p>
            <a:pPr lvl="2" eaLnBrk="1" hangingPunct="1"/>
            <a:r>
              <a:rPr lang="en-US" sz="1800" smtClean="0"/>
              <a:t>There is not any effect on the analogue lines</a:t>
            </a:r>
          </a:p>
          <a:p>
            <a:pPr lvl="1" eaLnBrk="1" hangingPunct="1"/>
            <a:r>
              <a:rPr lang="en-US" sz="2000" smtClean="0"/>
              <a:t>The noise level of PXD system with electronic is much higher (measured in Munich) than the noise level without electronic (measured in Zaragoza).</a:t>
            </a:r>
          </a:p>
          <a:p>
            <a:pPr lvl="1" eaLnBrk="1" hangingPunct="1">
              <a:buFont typeface="Arial" charset="0"/>
              <a:buNone/>
            </a:pPr>
            <a:endParaRPr lang="en-US" sz="2000" smtClean="0"/>
          </a:p>
        </p:txBody>
      </p:sp>
      <p:sp>
        <p:nvSpPr>
          <p:cNvPr id="27651" name="1 Título"/>
          <p:cNvSpPr>
            <a:spLocks noGrp="1"/>
          </p:cNvSpPr>
          <p:nvPr>
            <p:ph type="title"/>
          </p:nvPr>
        </p:nvSpPr>
        <p:spPr>
          <a:xfrm>
            <a:off x="401638" y="0"/>
            <a:ext cx="6583362" cy="876300"/>
          </a:xfrm>
        </p:spPr>
        <p:txBody>
          <a:bodyPr/>
          <a:lstStyle/>
          <a:p>
            <a:pPr algn="l" eaLnBrk="1" hangingPunct="1"/>
            <a:r>
              <a:rPr lang="es-ES" b="1" u="sng" smtClean="0"/>
              <a:t>3. CONCLUSIONS</a:t>
            </a:r>
          </a:p>
        </p:txBody>
      </p:sp>
      <p:sp>
        <p:nvSpPr>
          <p:cNvPr id="27652" name="5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27653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CD28D3A3-AEF9-4681-9928-617368CE3F6C}" type="slidenum">
              <a:rPr lang="es-ES" sz="1400" b="1">
                <a:latin typeface="Calibri" pitchFamily="34" charset="0"/>
              </a:rPr>
              <a:pPr algn="ctr"/>
              <a:t>26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207963" y="1084263"/>
            <a:ext cx="8728075" cy="5338762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Simulation study:</a:t>
            </a:r>
          </a:p>
          <a:p>
            <a:pPr>
              <a:defRPr/>
            </a:pPr>
            <a:r>
              <a:rPr lang="en-US" sz="2000" dirty="0" smtClean="0"/>
              <a:t>Analysis carried out with Multi-conductor Transmission Line model    </a:t>
            </a:r>
          </a:p>
          <a:p>
            <a:pPr>
              <a:defRPr/>
            </a:pPr>
            <a:r>
              <a:rPr lang="en-US" sz="2000" dirty="0" smtClean="0"/>
              <a:t>Parameter uncertainties are taken into account through a Monte Carlo approach</a:t>
            </a:r>
            <a:endParaRPr lang="es-ES" sz="2000" dirty="0" smtClean="0"/>
          </a:p>
          <a:p>
            <a:pPr>
              <a:defRPr/>
            </a:pPr>
            <a:r>
              <a:rPr lang="en-US" sz="2000" dirty="0" smtClean="0"/>
              <a:t>The results show than common mode currents resulting from noise injected in a DC-DC converter gets amplified mainly around 1 MHz, while it gets damped above this frequency. The same effect is observed when noise is injected into a power group referenced to a same return line.</a:t>
            </a:r>
            <a:endParaRPr lang="es-ES" sz="2000" dirty="0" smtClean="0"/>
          </a:p>
          <a:p>
            <a:pPr>
              <a:defRPr/>
            </a:pPr>
            <a:r>
              <a:rPr lang="en-US" sz="2000" dirty="0" smtClean="0"/>
              <a:t>The effects of an incident radiated field have also been simulated. Again, major amplifications in current noise is observed in the few MHz range. </a:t>
            </a:r>
          </a:p>
          <a:p>
            <a:pPr marL="342900" lvl="1" indent="-342900">
              <a:buFont typeface="Arial" charset="0"/>
              <a:buChar char="•"/>
              <a:defRPr/>
            </a:pPr>
            <a:r>
              <a:rPr lang="en-US" sz="2000" dirty="0" smtClean="0"/>
              <a:t>A detailed analysis of noise propagation is ongoing</a:t>
            </a:r>
          </a:p>
          <a:p>
            <a:pPr>
              <a:defRPr/>
            </a:pPr>
            <a:endParaRPr lang="es-ES" sz="1800" dirty="0" smtClean="0"/>
          </a:p>
          <a:p>
            <a:pPr lvl="1" eaLnBrk="1" hangingPunct="1">
              <a:buFont typeface="Arial" charset="0"/>
              <a:buNone/>
              <a:defRPr/>
            </a:pPr>
            <a:endParaRPr lang="en-US" sz="2000" dirty="0" smtClean="0"/>
          </a:p>
        </p:txBody>
      </p:sp>
      <p:sp>
        <p:nvSpPr>
          <p:cNvPr id="28675" name="1 Título"/>
          <p:cNvSpPr>
            <a:spLocks noGrp="1"/>
          </p:cNvSpPr>
          <p:nvPr>
            <p:ph type="title"/>
          </p:nvPr>
        </p:nvSpPr>
        <p:spPr>
          <a:xfrm>
            <a:off x="401638" y="0"/>
            <a:ext cx="6583362" cy="876300"/>
          </a:xfrm>
        </p:spPr>
        <p:txBody>
          <a:bodyPr/>
          <a:lstStyle/>
          <a:p>
            <a:pPr algn="l" eaLnBrk="1" hangingPunct="1"/>
            <a:r>
              <a:rPr lang="es-ES" b="1" u="sng" smtClean="0"/>
              <a:t>3. CONCLUSIONS</a:t>
            </a:r>
          </a:p>
        </p:txBody>
      </p:sp>
      <p:sp>
        <p:nvSpPr>
          <p:cNvPr id="28676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D2F1C003-55BA-461C-A3FB-C17CBBF62484}" type="slidenum">
              <a:rPr lang="es-ES" sz="1400" b="1">
                <a:latin typeface="Calibri" pitchFamily="34" charset="0"/>
              </a:rPr>
              <a:pPr algn="ctr"/>
              <a:t>27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  <p:sp>
        <p:nvSpPr>
          <p:cNvPr id="28677" name="5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9063"/>
            <a:ext cx="7345363" cy="719137"/>
          </a:xfrm>
        </p:spPr>
        <p:txBody>
          <a:bodyPr/>
          <a:lstStyle/>
          <a:p>
            <a:pPr algn="l" eaLnBrk="1" hangingPunct="1"/>
            <a:r>
              <a:rPr lang="en-GB" sz="3200" b="1" u="sng" smtClean="0"/>
              <a:t>1. Introduction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20763"/>
            <a:ext cx="8785225" cy="525462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4000" dirty="0" smtClean="0"/>
              <a:t>ITA has been carrying out several R&amp;D activities for future </a:t>
            </a:r>
            <a:r>
              <a:rPr lang="en-US" sz="4000" dirty="0" smtClean="0"/>
              <a:t>High Energy Physics</a:t>
            </a:r>
            <a:endParaRPr lang="en-US" sz="4000" dirty="0" smtClean="0"/>
          </a:p>
          <a:p>
            <a:pPr>
              <a:defRPr/>
            </a:pPr>
            <a:r>
              <a:rPr lang="en-US" sz="4000" dirty="0" smtClean="0"/>
              <a:t>The activities are focused on two aspects:</a:t>
            </a:r>
          </a:p>
          <a:p>
            <a:pPr lvl="1">
              <a:defRPr/>
            </a:pPr>
            <a:r>
              <a:rPr lang="en-US" sz="3600" dirty="0" smtClean="0"/>
              <a:t>Electromagnetic compatibility issues </a:t>
            </a:r>
          </a:p>
          <a:p>
            <a:pPr lvl="1">
              <a:defRPr/>
            </a:pPr>
            <a:r>
              <a:rPr lang="en-US" sz="3600" dirty="0" smtClean="0"/>
              <a:t>Power supply distribution system design</a:t>
            </a:r>
          </a:p>
          <a:p>
            <a:pPr>
              <a:defRPr/>
            </a:pPr>
            <a:r>
              <a:rPr lang="en-US" sz="4000" dirty="0" smtClean="0"/>
              <a:t>These studies are part of 3 projects:</a:t>
            </a:r>
          </a:p>
          <a:p>
            <a:pPr lvl="1">
              <a:defRPr/>
            </a:pPr>
            <a:r>
              <a:rPr lang="en-US" sz="3600" dirty="0" smtClean="0"/>
              <a:t>ILC </a:t>
            </a:r>
            <a:endParaRPr lang="en-US" sz="3600" dirty="0" smtClean="0"/>
          </a:p>
          <a:p>
            <a:pPr lvl="1">
              <a:defRPr/>
            </a:pPr>
            <a:r>
              <a:rPr lang="en-US" sz="3600" dirty="0" smtClean="0"/>
              <a:t>HL- LHC (CMS Phase II)</a:t>
            </a:r>
          </a:p>
          <a:p>
            <a:pPr lvl="1">
              <a:defRPr/>
            </a:pPr>
            <a:r>
              <a:rPr lang="en-US" sz="3600" dirty="0" smtClean="0"/>
              <a:t>Belle II </a:t>
            </a:r>
          </a:p>
          <a:p>
            <a:pPr lvl="1">
              <a:buFont typeface="Arial" charset="0"/>
              <a:buNone/>
              <a:defRPr/>
            </a:pPr>
            <a:endParaRPr lang="en-US" sz="3600" dirty="0" smtClean="0"/>
          </a:p>
          <a:p>
            <a:pPr>
              <a:defRPr/>
            </a:pPr>
            <a:endParaRPr lang="en-US" sz="4000" dirty="0" smtClean="0"/>
          </a:p>
        </p:txBody>
      </p:sp>
      <p:sp>
        <p:nvSpPr>
          <p:cNvPr id="6148" name="8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6149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A3088579-5834-4CB7-94B2-145EB5F0C0D8}" type="slidenum">
              <a:rPr lang="es-ES" sz="1400" b="1">
                <a:latin typeface="Calibri" pitchFamily="34" charset="0"/>
              </a:rPr>
              <a:pPr algn="ctr"/>
              <a:t>3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9063"/>
            <a:ext cx="7345363" cy="719137"/>
          </a:xfrm>
        </p:spPr>
        <p:txBody>
          <a:bodyPr/>
          <a:lstStyle/>
          <a:p>
            <a:pPr algn="l" eaLnBrk="1" hangingPunct="1"/>
            <a:r>
              <a:rPr lang="en-GB" sz="3200" b="1" u="sng" smtClean="0"/>
              <a:t>1. Introduction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5838"/>
            <a:ext cx="8769350" cy="5370512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ILC: </a:t>
            </a:r>
            <a:r>
              <a:rPr lang="en-US" dirty="0" smtClean="0"/>
              <a:t>Activities mainly focused on power pulsing systems ( ILD-FTD-CALICE): </a:t>
            </a:r>
          </a:p>
          <a:p>
            <a:pPr lvl="1">
              <a:defRPr/>
            </a:pPr>
            <a:r>
              <a:rPr lang="en-US" dirty="0" smtClean="0"/>
              <a:t>DC-DC </a:t>
            </a:r>
            <a:r>
              <a:rPr lang="en-US" dirty="0" err="1" smtClean="0"/>
              <a:t>vs</a:t>
            </a:r>
            <a:r>
              <a:rPr lang="en-US" dirty="0" smtClean="0"/>
              <a:t> Super-capacitors </a:t>
            </a:r>
          </a:p>
          <a:p>
            <a:pPr lvl="1">
              <a:defRPr/>
            </a:pPr>
            <a:r>
              <a:rPr lang="en-US" dirty="0" smtClean="0"/>
              <a:t>Super-capacitors RAD assessment</a:t>
            </a:r>
          </a:p>
          <a:p>
            <a:pPr lvl="1">
              <a:defRPr/>
            </a:pPr>
            <a:r>
              <a:rPr lang="en-US" dirty="0" smtClean="0"/>
              <a:t>Prototype development of </a:t>
            </a:r>
            <a:r>
              <a:rPr lang="en-US" dirty="0" smtClean="0"/>
              <a:t>Forward Tracker Detector</a:t>
            </a:r>
            <a:r>
              <a:rPr lang="en-US" dirty="0" smtClean="0"/>
              <a:t> </a:t>
            </a:r>
            <a:r>
              <a:rPr lang="en-US" dirty="0" smtClean="0"/>
              <a:t>power system based on SC</a:t>
            </a:r>
          </a:p>
          <a:p>
            <a:pPr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HL-SLHC: </a:t>
            </a:r>
            <a:r>
              <a:rPr lang="en-US" dirty="0" smtClean="0"/>
              <a:t>Activities focused on EMC &amp; Power issues (CMS 2-Pixel )</a:t>
            </a:r>
          </a:p>
          <a:p>
            <a:pPr lvl="1">
              <a:defRPr/>
            </a:pPr>
            <a:r>
              <a:rPr lang="en-US" dirty="0" smtClean="0"/>
              <a:t>Hybrid power systems  - Serial &amp; DC-DC power systems</a:t>
            </a:r>
          </a:p>
          <a:p>
            <a:pPr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Belle II: </a:t>
            </a:r>
            <a:r>
              <a:rPr lang="en-US" dirty="0" smtClean="0"/>
              <a:t>Activities focused on EMC (PXD )</a:t>
            </a:r>
          </a:p>
          <a:p>
            <a:pPr lvl="1">
              <a:defRPr/>
            </a:pPr>
            <a:r>
              <a:rPr lang="en-US" dirty="0" smtClean="0"/>
              <a:t>Electronics integration aspects </a:t>
            </a:r>
          </a:p>
          <a:p>
            <a:pPr lvl="2">
              <a:buFont typeface="Arial" charset="0"/>
              <a:buNone/>
              <a:defRPr/>
            </a:pPr>
            <a:endParaRPr lang="en-US" sz="2600" dirty="0" smtClean="0"/>
          </a:p>
          <a:p>
            <a:pPr lvl="2">
              <a:defRPr/>
            </a:pPr>
            <a:endParaRPr lang="en-US" sz="3200" dirty="0" smtClean="0"/>
          </a:p>
        </p:txBody>
      </p:sp>
      <p:sp>
        <p:nvSpPr>
          <p:cNvPr id="7172" name="8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7173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8BA62D5-06EC-47CD-83D1-1D3DA74A44B4}" type="slidenum">
              <a:rPr lang="es-ES" sz="1400" b="1">
                <a:latin typeface="Calibri" pitchFamily="34" charset="0"/>
              </a:rPr>
              <a:pPr algn="ctr"/>
              <a:t>4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13992" y="119063"/>
            <a:ext cx="7345363" cy="719137"/>
          </a:xfrm>
        </p:spPr>
        <p:txBody>
          <a:bodyPr/>
          <a:lstStyle/>
          <a:p>
            <a:pPr algn="l" eaLnBrk="1" hangingPunct="1"/>
            <a:r>
              <a:rPr lang="en-GB" sz="3200" b="1" u="sng" smtClean="0"/>
              <a:t>1. Introduction</a:t>
            </a:r>
          </a:p>
        </p:txBody>
      </p:sp>
      <p:sp>
        <p:nvSpPr>
          <p:cNvPr id="7172" name="8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7173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48BA62D5-06EC-47CD-83D1-1D3DA74A44B4}" type="slidenum">
              <a:rPr lang="es-ES" sz="1400" b="1">
                <a:latin typeface="Calibri" pitchFamily="34" charset="0"/>
              </a:rPr>
              <a:pPr algn="ctr"/>
              <a:t>5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44879" r="451" b="10808"/>
          <a:stretch>
            <a:fillRect/>
          </a:stretch>
        </p:blipFill>
        <p:spPr bwMode="auto">
          <a:xfrm>
            <a:off x="193182" y="1034987"/>
            <a:ext cx="5930339" cy="2352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8 Imagen" descr="DSC_3393.jpg"/>
          <p:cNvPicPr>
            <a:picLocks noChangeAspect="1"/>
          </p:cNvPicPr>
          <p:nvPr/>
        </p:nvPicPr>
        <p:blipFill>
          <a:blip r:embed="rId4" cstate="print"/>
          <a:srcRect l="11413" t="14300" r="13775" b="3801"/>
          <a:stretch>
            <a:fillRect/>
          </a:stretch>
        </p:blipFill>
        <p:spPr>
          <a:xfrm>
            <a:off x="5536019" y="3425977"/>
            <a:ext cx="3460065" cy="2840895"/>
          </a:xfrm>
          <a:prstGeom prst="rect">
            <a:avLst/>
          </a:prstGeom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2158" y="1036708"/>
            <a:ext cx="2876559" cy="235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948 Imagen" descr="IMG_20141202_145738.jpg"/>
          <p:cNvPicPr>
            <a:picLocks noChangeAspect="1" noChangeArrowheads="1"/>
          </p:cNvPicPr>
          <p:nvPr/>
        </p:nvPicPr>
        <p:blipFill>
          <a:blip r:embed="rId6"/>
          <a:srcRect l="14493" t="4695" b="19573"/>
          <a:stretch>
            <a:fillRect/>
          </a:stretch>
        </p:blipFill>
        <p:spPr bwMode="auto">
          <a:xfrm>
            <a:off x="218940" y="3451736"/>
            <a:ext cx="5138671" cy="282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218940" y="289774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 dirty="0" smtClean="0">
                <a:solidFill>
                  <a:srgbClr val="FFFF00"/>
                </a:solidFill>
              </a:rPr>
              <a:t>ILC - FTD</a:t>
            </a:r>
            <a:endParaRPr lang="es-ES" b="1" u="sng" dirty="0">
              <a:solidFill>
                <a:srgbClr val="FFFF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8433442" y="1461715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 dirty="0" smtClean="0">
                <a:solidFill>
                  <a:srgbClr val="FFFF00"/>
                </a:solidFill>
              </a:rPr>
              <a:t>ILC</a:t>
            </a:r>
            <a:endParaRPr lang="es-ES" b="1" u="sng" dirty="0">
              <a:solidFill>
                <a:srgbClr val="FFFF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39750" y="362311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 dirty="0" smtClean="0">
                <a:solidFill>
                  <a:srgbClr val="FFFF00"/>
                </a:solidFill>
              </a:rPr>
              <a:t>DEPFET -PXD</a:t>
            </a:r>
            <a:endParaRPr lang="es-ES" b="1" u="sng" dirty="0">
              <a:solidFill>
                <a:srgbClr val="FFFF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8060070" y="574813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u="sng" dirty="0" smtClean="0">
                <a:solidFill>
                  <a:srgbClr val="FFFF00"/>
                </a:solidFill>
              </a:rPr>
              <a:t>ILC</a:t>
            </a:r>
            <a:endParaRPr lang="es-ES" b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7 Marcador de contenido"/>
          <p:cNvSpPr>
            <a:spLocks noGrp="1"/>
          </p:cNvSpPr>
          <p:nvPr>
            <p:ph idx="1"/>
          </p:nvPr>
        </p:nvSpPr>
        <p:spPr>
          <a:xfrm>
            <a:off x="106363" y="1239838"/>
            <a:ext cx="8928100" cy="5532437"/>
          </a:xfrm>
        </p:spPr>
        <p:txBody>
          <a:bodyPr/>
          <a:lstStyle/>
          <a:p>
            <a:pPr eaLnBrk="1" hangingPunct="1"/>
            <a:r>
              <a:rPr lang="en-US" sz="2400" dirty="0" smtClean="0"/>
              <a:t>A year ago the noise emission of PS units of PXD system was measured </a:t>
            </a:r>
            <a:r>
              <a:rPr lang="en-US" sz="2400" i="1" dirty="0" smtClean="0">
                <a:solidFill>
                  <a:srgbClr val="00B050"/>
                </a:solidFill>
              </a:rPr>
              <a:t>(ITAINNOVA LAB-Zaragoza-Spain)</a:t>
            </a:r>
          </a:p>
          <a:p>
            <a:pPr lvl="1" eaLnBrk="1" hangingPunct="1">
              <a:buFontTx/>
              <a:buChar char="-"/>
            </a:pPr>
            <a:r>
              <a:rPr lang="en-US" sz="2000" dirty="0" smtClean="0"/>
              <a:t>PS unit loaded by a set of resistances.</a:t>
            </a:r>
          </a:p>
          <a:p>
            <a:pPr lvl="1" eaLnBrk="1" hangingPunct="1">
              <a:buFontTx/>
              <a:buChar char="-"/>
            </a:pPr>
            <a:r>
              <a:rPr lang="en-US" sz="2000" dirty="0" smtClean="0"/>
              <a:t>Noise emission spectra totally characterized.</a:t>
            </a:r>
          </a:p>
          <a:p>
            <a:pPr eaLnBrk="1" hangingPunct="1"/>
            <a:r>
              <a:rPr lang="en-US" sz="2400" dirty="0" smtClean="0"/>
              <a:t>A new noise test campaign has been carried out first week of December in order to continue the characterization of the PXD noise. </a:t>
            </a:r>
            <a:r>
              <a:rPr lang="en-US" sz="2400" i="1" dirty="0" smtClean="0">
                <a:solidFill>
                  <a:srgbClr val="00B050"/>
                </a:solidFill>
              </a:rPr>
              <a:t>(MAX PLANK INSTITUTE- Munich-Germany)</a:t>
            </a:r>
          </a:p>
          <a:p>
            <a:pPr eaLnBrk="1" hangingPunct="1"/>
            <a:r>
              <a:rPr lang="en-US" sz="2400" dirty="0" smtClean="0"/>
              <a:t>The main goal of this test  has been </a:t>
            </a:r>
            <a:r>
              <a:rPr lang="en-US" sz="2400" b="1" dirty="0" smtClean="0"/>
              <a:t>to characterize</a:t>
            </a:r>
            <a:r>
              <a:rPr lang="en-US" sz="2400" dirty="0" smtClean="0"/>
              <a:t>:</a:t>
            </a:r>
          </a:p>
          <a:p>
            <a:pPr lvl="1" eaLnBrk="1" hangingPunct="1"/>
            <a:r>
              <a:rPr lang="en-US" sz="2400" b="1" dirty="0" smtClean="0"/>
              <a:t>System noise </a:t>
            </a:r>
            <a:r>
              <a:rPr lang="en-US" sz="2400" dirty="0" smtClean="0"/>
              <a:t>level of PXD </a:t>
            </a:r>
            <a:r>
              <a:rPr lang="en-US" sz="2400" b="1" dirty="0" smtClean="0"/>
              <a:t>system</a:t>
            </a:r>
            <a:r>
              <a:rPr lang="en-US" sz="2400" dirty="0" smtClean="0"/>
              <a:t>.</a:t>
            </a:r>
          </a:p>
          <a:p>
            <a:pPr lvl="2" eaLnBrk="1" hangingPunct="1"/>
            <a:r>
              <a:rPr lang="en-US" sz="2000" dirty="0" smtClean="0"/>
              <a:t>PS units + power cables + EMCM</a:t>
            </a:r>
          </a:p>
          <a:p>
            <a:pPr lvl="1" eaLnBrk="1" hangingPunct="1"/>
            <a:r>
              <a:rPr lang="en-US" sz="2400" dirty="0" smtClean="0"/>
              <a:t>The </a:t>
            </a:r>
            <a:r>
              <a:rPr lang="en-US" sz="2400" b="1" dirty="0" smtClean="0"/>
              <a:t>Trigger effects </a:t>
            </a:r>
            <a:r>
              <a:rPr lang="en-US" sz="2400" dirty="0" smtClean="0"/>
              <a:t>on noise emission level.</a:t>
            </a:r>
          </a:p>
          <a:p>
            <a:pPr lvl="2" eaLnBrk="1" hangingPunct="1"/>
            <a:r>
              <a:rPr lang="en-US" sz="2000" dirty="0" smtClean="0"/>
              <a:t>Digital and analogue lines</a:t>
            </a:r>
          </a:p>
          <a:p>
            <a:pPr lvl="2" eaLnBrk="1" hangingPunct="1">
              <a:buFont typeface="Arial" charset="0"/>
              <a:buNone/>
            </a:pPr>
            <a:endParaRPr lang="en-US" dirty="0" smtClean="0"/>
          </a:p>
        </p:txBody>
      </p:sp>
      <p:sp>
        <p:nvSpPr>
          <p:cNvPr id="9219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7413625" cy="827088"/>
          </a:xfrm>
        </p:spPr>
        <p:txBody>
          <a:bodyPr/>
          <a:lstStyle/>
          <a:p>
            <a:pPr algn="l" eaLnBrk="1" hangingPunct="1"/>
            <a:r>
              <a:rPr lang="en-US" sz="2400" b="1" u="sng" dirty="0" smtClean="0"/>
              <a:t>2.1 </a:t>
            </a:r>
            <a:r>
              <a:rPr lang="en-US" sz="2400" b="1" u="sng" dirty="0" smtClean="0"/>
              <a:t>Belle II: </a:t>
            </a:r>
            <a:r>
              <a:rPr lang="en-US" sz="2400" b="1" u="sng" dirty="0" smtClean="0"/>
              <a:t>PXD </a:t>
            </a:r>
            <a:r>
              <a:rPr lang="en-US" sz="2400" b="1" u="sng" dirty="0" smtClean="0"/>
              <a:t>System: </a:t>
            </a:r>
            <a:r>
              <a:rPr lang="en-US" sz="2400" b="1" u="sng" dirty="0" smtClean="0"/>
              <a:t>electronic integration aspects</a:t>
            </a:r>
            <a:br>
              <a:rPr lang="en-US" sz="2400" b="1" u="sng" dirty="0" smtClean="0"/>
            </a:br>
            <a:r>
              <a:rPr lang="en-US" sz="2400" b="1" dirty="0" smtClean="0"/>
              <a:t>Noise emission studies: </a:t>
            </a:r>
            <a:r>
              <a:rPr lang="en-US" sz="2400" b="1" dirty="0" smtClean="0"/>
              <a:t>INTRODUCTION</a:t>
            </a:r>
            <a:endParaRPr lang="en-US" sz="2400" b="1" dirty="0" smtClean="0"/>
          </a:p>
        </p:txBody>
      </p:sp>
      <p:sp>
        <p:nvSpPr>
          <p:cNvPr id="9220" name="5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9221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1C7A4522-145C-415D-B02C-579121AF3C73}" type="slidenum">
              <a:rPr lang="es-ES" sz="1400" b="1">
                <a:latin typeface="Calibri" pitchFamily="34" charset="0"/>
              </a:rPr>
              <a:pPr algn="ctr"/>
              <a:t>6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5564188" y="1017588"/>
            <a:ext cx="3535362" cy="5446712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/>
              <a:t>System test :</a:t>
            </a:r>
          </a:p>
          <a:p>
            <a:pPr lvl="1" algn="just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 smtClean="0"/>
              <a:t>EMCM module</a:t>
            </a:r>
          </a:p>
          <a:p>
            <a:pPr lvl="1" algn="just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 smtClean="0"/>
              <a:t>Power cables</a:t>
            </a:r>
          </a:p>
          <a:p>
            <a:pPr lvl="1" algn="just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 smtClean="0"/>
              <a:t>PS units (LV)</a:t>
            </a:r>
          </a:p>
          <a:p>
            <a:pPr lvl="1" algn="just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 smtClean="0"/>
              <a:t>Bench PS unit (24V)</a:t>
            </a:r>
          </a:p>
          <a:p>
            <a:pPr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/>
              <a:t>Noise current has been measured with :</a:t>
            </a:r>
          </a:p>
          <a:p>
            <a:pPr lvl="1" algn="just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 smtClean="0"/>
              <a:t>Current probes</a:t>
            </a:r>
          </a:p>
          <a:p>
            <a:pPr lvl="1" algn="just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 smtClean="0"/>
              <a:t>Spectrum analyzer</a:t>
            </a:r>
          </a:p>
          <a:p>
            <a:pPr lvl="1" algn="just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000" dirty="0" smtClean="0"/>
              <a:t>Frequency range :</a:t>
            </a:r>
          </a:p>
          <a:p>
            <a:pPr lvl="2"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/>
              <a:t>20Hz up to 50 </a:t>
            </a:r>
            <a:r>
              <a:rPr lang="en-US" sz="1800" dirty="0" err="1" smtClean="0"/>
              <a:t>MHz.</a:t>
            </a:r>
            <a:endParaRPr lang="en-US" sz="1800" dirty="0" smtClean="0"/>
          </a:p>
          <a:p>
            <a:pPr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/>
              <a:t>The noise on the power cables has been measured in several operation conditions.</a:t>
            </a:r>
          </a:p>
        </p:txBody>
      </p:sp>
      <p:sp>
        <p:nvSpPr>
          <p:cNvPr id="1024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2.1 PXD system:  noise emission studies</a:t>
            </a:r>
            <a:br>
              <a:rPr lang="en-US" sz="2800" b="1" u="sng" smtClean="0"/>
            </a:br>
            <a:r>
              <a:rPr lang="en-US" sz="2800" b="1" u="sng" smtClean="0"/>
              <a:t>TEST SET-UP</a:t>
            </a:r>
          </a:p>
        </p:txBody>
      </p:sp>
      <p:pic>
        <p:nvPicPr>
          <p:cNvPr id="10244" name="948 Imagen" descr="IMG_20141202_1457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571" y="1436688"/>
            <a:ext cx="539273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8 CuadroTexto"/>
          <p:cNvSpPr txBox="1">
            <a:spLocks noChangeArrowheads="1"/>
          </p:cNvSpPr>
          <p:nvPr/>
        </p:nvSpPr>
        <p:spPr bwMode="auto">
          <a:xfrm>
            <a:off x="525463" y="1609725"/>
            <a:ext cx="15859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solidFill>
                  <a:srgbClr val="FFFF00"/>
                </a:solidFill>
                <a:latin typeface="Calibri" pitchFamily="34" charset="0"/>
              </a:rPr>
              <a:t>EMCM module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1196975" y="1978025"/>
            <a:ext cx="369888" cy="12557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47" name="18 CuadroTexto"/>
          <p:cNvSpPr txBox="1">
            <a:spLocks noChangeArrowheads="1"/>
          </p:cNvSpPr>
          <p:nvPr/>
        </p:nvSpPr>
        <p:spPr bwMode="auto">
          <a:xfrm>
            <a:off x="2590800" y="3451225"/>
            <a:ext cx="15986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Calibri" pitchFamily="34" charset="0"/>
              </a:rPr>
              <a:t>Current probes</a:t>
            </a:r>
          </a:p>
        </p:txBody>
      </p:sp>
      <p:sp>
        <p:nvSpPr>
          <p:cNvPr id="10248" name="13 CuadroTexto"/>
          <p:cNvSpPr txBox="1">
            <a:spLocks noChangeArrowheads="1"/>
          </p:cNvSpPr>
          <p:nvPr/>
        </p:nvSpPr>
        <p:spPr bwMode="auto">
          <a:xfrm>
            <a:off x="2590800" y="4268788"/>
            <a:ext cx="1920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alibri" pitchFamily="34" charset="0"/>
              </a:rPr>
              <a:t>Spectrum analyzer</a:t>
            </a:r>
          </a:p>
        </p:txBody>
      </p:sp>
      <p:cxnSp>
        <p:nvCxnSpPr>
          <p:cNvPr id="14" name="13 Conector recto de flecha"/>
          <p:cNvCxnSpPr>
            <a:stCxn id="10247" idx="0"/>
          </p:cNvCxnSpPr>
          <p:nvPr/>
        </p:nvCxnSpPr>
        <p:spPr>
          <a:xfrm flipH="1" flipV="1">
            <a:off x="3386138" y="2754313"/>
            <a:ext cx="4762" cy="6969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0" name="13 CuadroTexto"/>
          <p:cNvSpPr txBox="1">
            <a:spLocks noChangeArrowheads="1"/>
          </p:cNvSpPr>
          <p:nvPr/>
        </p:nvSpPr>
        <p:spPr bwMode="auto">
          <a:xfrm>
            <a:off x="1093788" y="5565775"/>
            <a:ext cx="3602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00B050"/>
                </a:solidFill>
                <a:latin typeface="Calibri" pitchFamily="34" charset="0"/>
              </a:rPr>
              <a:t>TEST SETUP (Max Plank lab)</a:t>
            </a:r>
          </a:p>
        </p:txBody>
      </p:sp>
      <p:sp>
        <p:nvSpPr>
          <p:cNvPr id="10251" name="12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cxnSp>
        <p:nvCxnSpPr>
          <p:cNvPr id="16" name="15 Conector recto de flecha"/>
          <p:cNvCxnSpPr>
            <a:stCxn id="10248" idx="0"/>
          </p:cNvCxnSpPr>
          <p:nvPr/>
        </p:nvCxnSpPr>
        <p:spPr>
          <a:xfrm flipV="1">
            <a:off x="3551238" y="3819525"/>
            <a:ext cx="1144587" cy="4492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3" name="13 CuadroTexto"/>
          <p:cNvSpPr txBox="1">
            <a:spLocks noChangeArrowheads="1"/>
          </p:cNvSpPr>
          <p:nvPr/>
        </p:nvSpPr>
        <p:spPr bwMode="auto">
          <a:xfrm>
            <a:off x="4214813" y="1793875"/>
            <a:ext cx="1349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70C0"/>
                </a:solidFill>
                <a:latin typeface="Calibri" pitchFamily="34" charset="0"/>
              </a:rPr>
              <a:t>Oscilloscope</a:t>
            </a:r>
          </a:p>
        </p:txBody>
      </p:sp>
      <p:cxnSp>
        <p:nvCxnSpPr>
          <p:cNvPr id="20" name="19 Conector recto de flecha"/>
          <p:cNvCxnSpPr/>
          <p:nvPr/>
        </p:nvCxnSpPr>
        <p:spPr>
          <a:xfrm>
            <a:off x="5068888" y="2162175"/>
            <a:ext cx="204787" cy="749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55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639F93AB-ABB9-4B5F-A474-FFE70C022451}" type="slidenum">
              <a:rPr lang="es-ES" sz="1400" b="1">
                <a:latin typeface="Calibri" pitchFamily="34" charset="0"/>
              </a:rPr>
              <a:pPr algn="ctr"/>
              <a:t>7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106363" y="1044575"/>
            <a:ext cx="8993187" cy="5588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/>
              <a:t>The noise current in the power cables has been measured under </a:t>
            </a:r>
            <a:r>
              <a:rPr lang="en-US" sz="2800" b="1" dirty="0" smtClean="0"/>
              <a:t>four</a:t>
            </a:r>
            <a:r>
              <a:rPr lang="en-US" sz="2800" dirty="0" smtClean="0"/>
              <a:t> different conditions :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PS </a:t>
            </a:r>
            <a:r>
              <a:rPr lang="en-US" sz="2400" b="1" dirty="0" smtClean="0"/>
              <a:t>standby 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PS </a:t>
            </a:r>
            <a:r>
              <a:rPr lang="en-US" sz="2400" b="1" dirty="0" smtClean="0"/>
              <a:t>on</a:t>
            </a:r>
            <a:r>
              <a:rPr lang="en-US" sz="2400" dirty="0" smtClean="0"/>
              <a:t>  - Voltage set to </a:t>
            </a:r>
            <a:r>
              <a:rPr lang="en-US" sz="2400" b="1" dirty="0" smtClean="0"/>
              <a:t>0V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PS </a:t>
            </a:r>
            <a:r>
              <a:rPr lang="en-US" sz="2400" b="1" dirty="0" smtClean="0"/>
              <a:t>on</a:t>
            </a:r>
            <a:r>
              <a:rPr lang="en-US" sz="2400" dirty="0" smtClean="0"/>
              <a:t>  - Voltage set to </a:t>
            </a:r>
            <a:r>
              <a:rPr lang="en-US" sz="2400" b="1" dirty="0" smtClean="0"/>
              <a:t>nominal values</a:t>
            </a:r>
            <a:r>
              <a:rPr lang="en-US" sz="2400" dirty="0" smtClean="0"/>
              <a:t>: </a:t>
            </a:r>
            <a:r>
              <a:rPr lang="en-US" sz="2400" b="1" dirty="0" smtClean="0"/>
              <a:t>Analogue OFF</a:t>
            </a:r>
          </a:p>
          <a:p>
            <a:pPr marL="971550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PS </a:t>
            </a:r>
            <a:r>
              <a:rPr lang="en-US" sz="2400" b="1" dirty="0" smtClean="0"/>
              <a:t>on</a:t>
            </a:r>
            <a:r>
              <a:rPr lang="en-US" sz="2400" dirty="0" smtClean="0"/>
              <a:t> -  Voltage set to </a:t>
            </a:r>
            <a:r>
              <a:rPr lang="en-US" sz="2400" b="1" dirty="0" smtClean="0"/>
              <a:t>nominal values: Analogue ON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 smtClean="0"/>
              <a:t>Frequency range :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/>
              <a:t>10 kHz up to 50 MHz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/>
              <a:t>BW : 1kHz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800" b="1" dirty="0" smtClean="0"/>
              <a:t>CM</a:t>
            </a:r>
            <a:r>
              <a:rPr lang="en-US" sz="2800" dirty="0" smtClean="0"/>
              <a:t> from 3 DC-DC converters has been measured as well as noise level in other conductors </a:t>
            </a:r>
            <a:r>
              <a:rPr lang="en-US" sz="2800" b="1" dirty="0" smtClean="0"/>
              <a:t>(CM+DM</a:t>
            </a:r>
            <a:r>
              <a:rPr lang="en-US" sz="2800" dirty="0" smtClean="0"/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2400" dirty="0" smtClean="0"/>
              <a:t> DHP_VDD, etc.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 smtClean="0"/>
          </a:p>
        </p:txBody>
      </p:sp>
      <p:sp>
        <p:nvSpPr>
          <p:cNvPr id="1126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2.1 PXD system:  noise emission studies </a:t>
            </a:r>
            <a:br>
              <a:rPr lang="en-US" sz="2800" b="1" u="sng" smtClean="0"/>
            </a:br>
            <a:r>
              <a:rPr lang="en-US" sz="2800" b="1" u="sng" smtClean="0"/>
              <a:t>TEST CONDITIONS</a:t>
            </a:r>
          </a:p>
        </p:txBody>
      </p:sp>
      <p:sp>
        <p:nvSpPr>
          <p:cNvPr id="11268" name="5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sp>
        <p:nvSpPr>
          <p:cNvPr id="11269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E5A5D83C-E3F1-4FD7-888B-5D056688D5B4}" type="slidenum">
              <a:rPr lang="es-ES" sz="1400" b="1">
                <a:latin typeface="Calibri" pitchFamily="34" charset="0"/>
              </a:rPr>
              <a:pPr algn="ctr"/>
              <a:t>8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3" y="1139825"/>
            <a:ext cx="6491287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2800" b="1" u="sng" smtClean="0"/>
              <a:t>2.1 PXD system:  noise emission studies</a:t>
            </a:r>
            <a:br>
              <a:rPr lang="en-US" sz="2800" b="1" u="sng" smtClean="0"/>
            </a:br>
            <a:r>
              <a:rPr lang="en-US" sz="2800" b="1" u="sng" smtClean="0"/>
              <a:t>TEST POINTS</a:t>
            </a:r>
          </a:p>
        </p:txBody>
      </p:sp>
      <p:sp>
        <p:nvSpPr>
          <p:cNvPr id="6" name="13 CuadroTexto"/>
          <p:cNvSpPr txBox="1">
            <a:spLocks noChangeArrowheads="1"/>
          </p:cNvSpPr>
          <p:nvPr/>
        </p:nvSpPr>
        <p:spPr bwMode="auto">
          <a:xfrm>
            <a:off x="419100" y="5119688"/>
            <a:ext cx="60277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B050"/>
                </a:solidFill>
                <a:latin typeface="Calibri" pitchFamily="34" charset="0"/>
              </a:rPr>
              <a:t>CM: COMMON MODE MEASURES</a:t>
            </a:r>
          </a:p>
          <a:p>
            <a:pPr>
              <a:defRPr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CM+DM: COMMON MODE + DIFFERENTIAL MODE MEASURES</a:t>
            </a:r>
          </a:p>
        </p:txBody>
      </p:sp>
      <p:sp>
        <p:nvSpPr>
          <p:cNvPr id="12293" name="6 Rectángulo"/>
          <p:cNvSpPr>
            <a:spLocks noChangeArrowheads="1"/>
          </p:cNvSpPr>
          <p:nvPr/>
        </p:nvSpPr>
        <p:spPr bwMode="auto">
          <a:xfrm>
            <a:off x="1908175" y="6359525"/>
            <a:ext cx="54006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/>
              <a:t>XI th. Meeting of the Spanish Network for Future Linear Colliders</a:t>
            </a:r>
          </a:p>
          <a:p>
            <a:pPr algn="ctr"/>
            <a:r>
              <a:rPr lang="en-US" sz="1200"/>
              <a:t>Barcelona, Spain, 15-16 January  2015</a:t>
            </a:r>
          </a:p>
        </p:txBody>
      </p:sp>
      <p:pic>
        <p:nvPicPr>
          <p:cNvPr id="12294" name="6 Imagen" descr="IMG_20141202_11173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7200" y="4749800"/>
            <a:ext cx="192881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3 Marcador de fecha"/>
          <p:cNvSpPr txBox="1">
            <a:spLocks/>
          </p:cNvSpPr>
          <p:nvPr/>
        </p:nvSpPr>
        <p:spPr bwMode="auto">
          <a:xfrm>
            <a:off x="8153400" y="6464300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fld id="{D09D6950-5F55-4058-B074-BA9EF4A76AD2}" type="slidenum">
              <a:rPr lang="es-ES" sz="1400" b="1">
                <a:latin typeface="Calibri" pitchFamily="34" charset="0"/>
              </a:rPr>
              <a:pPr algn="ctr"/>
              <a:t>9</a:t>
            </a:fld>
            <a:r>
              <a:rPr lang="es-ES" sz="1400" b="1">
                <a:latin typeface="Calibri" pitchFamily="34" charset="0"/>
              </a:rPr>
              <a:t> de 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5459</TotalTime>
  <Words>1899</Words>
  <Application>Microsoft Office PowerPoint</Application>
  <PresentationFormat>Presentación en pantalla (4:3)</PresentationFormat>
  <Paragraphs>338</Paragraphs>
  <Slides>27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Tema de Office</vt:lpstr>
      <vt:lpstr>Ecuación</vt:lpstr>
      <vt:lpstr>Diapositiva 1</vt:lpstr>
      <vt:lpstr>Diapositiva 2</vt:lpstr>
      <vt:lpstr>1. Introduction</vt:lpstr>
      <vt:lpstr>1. Introduction</vt:lpstr>
      <vt:lpstr>1. Introduction</vt:lpstr>
      <vt:lpstr>2.1 Belle II: PXD System: electronic integration aspects Noise emission studies: INTRODUCTION</vt:lpstr>
      <vt:lpstr>2.1 PXD system:  noise emission studies TEST SET-UP</vt:lpstr>
      <vt:lpstr>2.1 PXD system:  noise emission studies  TEST CONDITIONS</vt:lpstr>
      <vt:lpstr>2.1 PXD system:  noise emission studies TEST POINTS</vt:lpstr>
      <vt:lpstr>2.1.1 PXD system: noise emission studies  RESULTS</vt:lpstr>
      <vt:lpstr>2.1.1 PXD system:  noise emission studies RESULTS</vt:lpstr>
      <vt:lpstr>2.1.1 PXD system:  noise emission studies RESULTS</vt:lpstr>
      <vt:lpstr>2.1.2 PXD system:  noise emission studies  RESULTS </vt:lpstr>
      <vt:lpstr>2.1.2 PXD system:  trigger effects INTRODUCTION</vt:lpstr>
      <vt:lpstr>2.1.2 PXD system:  trigger effects Digital lines</vt:lpstr>
      <vt:lpstr>2.1.2 PXD system:  trigger effects Analogue lines</vt:lpstr>
      <vt:lpstr>2.2 Noise propagation studies</vt:lpstr>
      <vt:lpstr>2.2 Noise propagation studies</vt:lpstr>
      <vt:lpstr>2.2 Noise propagation studies</vt:lpstr>
      <vt:lpstr>2.2 Noise propagation studies</vt:lpstr>
      <vt:lpstr>2.2 Noise propagation studies</vt:lpstr>
      <vt:lpstr>2.2 Noise propagation studies</vt:lpstr>
      <vt:lpstr>2.2 Noise propagation studies</vt:lpstr>
      <vt:lpstr>2.2 Noise propagation studies</vt:lpstr>
      <vt:lpstr>2.2 Noise propagation studies</vt:lpstr>
      <vt:lpstr>3. CONCLUSIONS</vt:lpstr>
      <vt:lpstr>3. CONCLUSIONS</vt:lpstr>
    </vt:vector>
  </TitlesOfParts>
  <Company>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 Royo</dc:creator>
  <cp:lastModifiedBy>usuario</cp:lastModifiedBy>
  <cp:revision>479</cp:revision>
  <dcterms:created xsi:type="dcterms:W3CDTF">2014-03-11T14:45:36Z</dcterms:created>
  <dcterms:modified xsi:type="dcterms:W3CDTF">2015-01-15T23:59:57Z</dcterms:modified>
</cp:coreProperties>
</file>