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5" r:id="rId1"/>
  </p:sldMasterIdLst>
  <p:notesMasterIdLst>
    <p:notesMasterId r:id="rId37"/>
  </p:notesMasterIdLst>
  <p:handoutMasterIdLst>
    <p:handoutMasterId r:id="rId38"/>
  </p:handoutMasterIdLst>
  <p:sldIdLst>
    <p:sldId id="619" r:id="rId2"/>
    <p:sldId id="901" r:id="rId3"/>
    <p:sldId id="814" r:id="rId4"/>
    <p:sldId id="722" r:id="rId5"/>
    <p:sldId id="826" r:id="rId6"/>
    <p:sldId id="829" r:id="rId7"/>
    <p:sldId id="830" r:id="rId8"/>
    <p:sldId id="831" r:id="rId9"/>
    <p:sldId id="832" r:id="rId10"/>
    <p:sldId id="855" r:id="rId11"/>
    <p:sldId id="856" r:id="rId12"/>
    <p:sldId id="922" r:id="rId13"/>
    <p:sldId id="927" r:id="rId14"/>
    <p:sldId id="858" r:id="rId15"/>
    <p:sldId id="859" r:id="rId16"/>
    <p:sldId id="860" r:id="rId17"/>
    <p:sldId id="861" r:id="rId18"/>
    <p:sldId id="878" r:id="rId19"/>
    <p:sldId id="926" r:id="rId20"/>
    <p:sldId id="882" r:id="rId21"/>
    <p:sldId id="921" r:id="rId22"/>
    <p:sldId id="928" r:id="rId23"/>
    <p:sldId id="923" r:id="rId24"/>
    <p:sldId id="924" r:id="rId25"/>
    <p:sldId id="925" r:id="rId26"/>
    <p:sldId id="929" r:id="rId27"/>
    <p:sldId id="930" r:id="rId28"/>
    <p:sldId id="931" r:id="rId29"/>
    <p:sldId id="932" r:id="rId30"/>
    <p:sldId id="933" r:id="rId31"/>
    <p:sldId id="934" r:id="rId32"/>
    <p:sldId id="935" r:id="rId33"/>
    <p:sldId id="936" r:id="rId34"/>
    <p:sldId id="899" r:id="rId35"/>
    <p:sldId id="782" r:id="rId36"/>
  </p:sldIdLst>
  <p:sldSz cx="9144000" cy="6858000" type="screen4x3"/>
  <p:notesSz cx="6794500" cy="99314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FA"/>
    <a:srgbClr val="C0C0C0"/>
    <a:srgbClr val="99CCFF"/>
    <a:srgbClr val="0099FF"/>
    <a:srgbClr val="FFFF99"/>
    <a:srgbClr val="FF9900"/>
    <a:srgbClr val="3333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82" y="-102"/>
      </p:cViewPr>
      <p:guideLst>
        <p:guide orient="horz" pos="2160"/>
        <p:guide pos="25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81C951-E3FE-A64A-88DF-B048780EE492}" type="doc">
      <dgm:prSet loTypeId="urn:microsoft.com/office/officeart/2005/8/layout/hList2#1" loCatId="list" qsTypeId="urn:microsoft.com/office/officeart/2005/8/quickstyle/simple4" qsCatId="simple" csTypeId="urn:microsoft.com/office/officeart/2005/8/colors/accent1_2" csCatId="accent1" phldr="1"/>
      <dgm:spPr/>
      <dgm:t>
        <a:bodyPr/>
        <a:lstStyle/>
        <a:p>
          <a:endParaRPr lang="es-ES_tradnl"/>
        </a:p>
      </dgm:t>
    </dgm:pt>
    <dgm:pt modelId="{8D2B6B60-E802-9341-8306-6FFC29F3AC25}">
      <dgm:prSet/>
      <dgm:spPr/>
      <dgm:t>
        <a:bodyPr/>
        <a:lstStyle/>
        <a:p>
          <a:pPr algn="ctr"/>
          <a:r>
            <a:rPr lang="en-US" u="none" dirty="0" smtClean="0"/>
            <a:t>Coordination of the activities of the Accelerator community in Spain</a:t>
          </a:r>
          <a:endParaRPr lang="es-ES_tradnl" u="none" dirty="0"/>
        </a:p>
      </dgm:t>
    </dgm:pt>
    <dgm:pt modelId="{45A7D89C-DC84-1841-95F6-79D7CBACE553}" type="parTrans" cxnId="{FC6A0C07-0C47-E24D-8BBA-891270F221EC}">
      <dgm:prSet/>
      <dgm:spPr/>
      <dgm:t>
        <a:bodyPr/>
        <a:lstStyle/>
        <a:p>
          <a:endParaRPr lang="es-ES_tradnl"/>
        </a:p>
      </dgm:t>
    </dgm:pt>
    <dgm:pt modelId="{77E14905-78B0-A94A-AE1D-FEB708731202}" type="sibTrans" cxnId="{FC6A0C07-0C47-E24D-8BBA-891270F221EC}">
      <dgm:prSet/>
      <dgm:spPr/>
      <dgm:t>
        <a:bodyPr/>
        <a:lstStyle/>
        <a:p>
          <a:endParaRPr lang="es-ES_tradnl"/>
        </a:p>
      </dgm:t>
    </dgm:pt>
    <dgm:pt modelId="{6DC5BCA8-3AFF-9541-8231-3D2896F9A4BF}">
      <dgm:prSet custT="1"/>
      <dgm:spPr/>
      <dgm:t>
        <a:bodyPr/>
        <a:lstStyle/>
        <a:p>
          <a:r>
            <a:rPr lang="en-US" sz="2400" u="none" dirty="0" smtClean="0"/>
            <a:t>Contribute to the implementation of R&amp;D Plans</a:t>
          </a:r>
          <a:endParaRPr lang="es-ES_tradnl" sz="2400" u="none" dirty="0"/>
        </a:p>
      </dgm:t>
    </dgm:pt>
    <dgm:pt modelId="{DEC06838-6137-9048-A4D5-6C73D4320B37}" type="parTrans" cxnId="{A810F374-98D1-B742-B27B-6534BD345270}">
      <dgm:prSet/>
      <dgm:spPr/>
      <dgm:t>
        <a:bodyPr/>
        <a:lstStyle/>
        <a:p>
          <a:endParaRPr lang="es-ES_tradnl"/>
        </a:p>
      </dgm:t>
    </dgm:pt>
    <dgm:pt modelId="{5DF5FCD6-6187-514B-AE28-9D42612AF1FE}" type="sibTrans" cxnId="{A810F374-98D1-B742-B27B-6534BD345270}">
      <dgm:prSet/>
      <dgm:spPr/>
      <dgm:t>
        <a:bodyPr/>
        <a:lstStyle/>
        <a:p>
          <a:endParaRPr lang="es-ES_tradnl"/>
        </a:p>
      </dgm:t>
    </dgm:pt>
    <dgm:pt modelId="{549C5A4D-8A1B-5847-8C88-B57CC3B3F430}">
      <dgm:prSet custT="1"/>
      <dgm:spPr/>
      <dgm:t>
        <a:bodyPr/>
        <a:lstStyle/>
        <a:p>
          <a:r>
            <a:rPr lang="en-US" sz="2400" u="none" dirty="0" smtClean="0"/>
            <a:t>Provide technical consultancy</a:t>
          </a:r>
          <a:endParaRPr lang="es-ES_tradnl" sz="2400" u="none" dirty="0"/>
        </a:p>
      </dgm:t>
    </dgm:pt>
    <dgm:pt modelId="{29D08424-F0CC-EC48-BF41-78212A928DC3}" type="parTrans" cxnId="{873C85A2-4665-1B43-A01C-A71401F02FD0}">
      <dgm:prSet/>
      <dgm:spPr/>
      <dgm:t>
        <a:bodyPr/>
        <a:lstStyle/>
        <a:p>
          <a:endParaRPr lang="es-ES_tradnl"/>
        </a:p>
      </dgm:t>
    </dgm:pt>
    <dgm:pt modelId="{3D8E688D-650F-0B4D-AC9B-B694250DF081}" type="sibTrans" cxnId="{873C85A2-4665-1B43-A01C-A71401F02FD0}">
      <dgm:prSet/>
      <dgm:spPr/>
      <dgm:t>
        <a:bodyPr/>
        <a:lstStyle/>
        <a:p>
          <a:endParaRPr lang="es-ES_tradnl"/>
        </a:p>
      </dgm:t>
    </dgm:pt>
    <dgm:pt modelId="{C67C4F23-AD4F-A24F-9E7A-AB9619B892E7}">
      <dgm:prSet custT="1"/>
      <dgm:spPr/>
      <dgm:t>
        <a:bodyPr/>
        <a:lstStyle/>
        <a:p>
          <a:r>
            <a:rPr lang="en-US" sz="2400" u="none" dirty="0" smtClean="0"/>
            <a:t>Provide support to education and training</a:t>
          </a:r>
          <a:endParaRPr lang="es-ES_tradnl" sz="2400" u="none" dirty="0"/>
        </a:p>
      </dgm:t>
    </dgm:pt>
    <dgm:pt modelId="{127BA32E-2AC0-2842-9DF7-184629A5BC52}" type="parTrans" cxnId="{13F83BA7-A958-0B4D-AB6C-455396DCE883}">
      <dgm:prSet/>
      <dgm:spPr/>
      <dgm:t>
        <a:bodyPr/>
        <a:lstStyle/>
        <a:p>
          <a:endParaRPr lang="es-ES_tradnl"/>
        </a:p>
      </dgm:t>
    </dgm:pt>
    <dgm:pt modelId="{1D1534A6-F985-5846-A9B4-01C02C58248C}" type="sibTrans" cxnId="{13F83BA7-A958-0B4D-AB6C-455396DCE883}">
      <dgm:prSet/>
      <dgm:spPr/>
      <dgm:t>
        <a:bodyPr/>
        <a:lstStyle/>
        <a:p>
          <a:endParaRPr lang="es-ES_tradnl"/>
        </a:p>
      </dgm:t>
    </dgm:pt>
    <dgm:pt modelId="{019C7280-B524-964D-A96C-43779734CAEE}">
      <dgm:prSet custT="1"/>
      <dgm:spPr/>
      <dgm:t>
        <a:bodyPr/>
        <a:lstStyle/>
        <a:p>
          <a:r>
            <a:rPr lang="en-US" sz="2400" u="none" dirty="0" smtClean="0"/>
            <a:t>Help to coordinate the rationalization of the available resources</a:t>
          </a:r>
          <a:endParaRPr lang="es-ES_tradnl" sz="2400" u="none" dirty="0"/>
        </a:p>
      </dgm:t>
    </dgm:pt>
    <dgm:pt modelId="{77342F6C-C8BA-EF4A-8180-81EF4AF55484}" type="parTrans" cxnId="{977426F7-E935-3D4C-9CD4-300DD5B9D331}">
      <dgm:prSet/>
      <dgm:spPr/>
      <dgm:t>
        <a:bodyPr/>
        <a:lstStyle/>
        <a:p>
          <a:endParaRPr lang="es-ES_tradnl"/>
        </a:p>
      </dgm:t>
    </dgm:pt>
    <dgm:pt modelId="{CFDBA647-50D6-774F-B1C8-E97F51BB5C6F}" type="sibTrans" cxnId="{977426F7-E935-3D4C-9CD4-300DD5B9D331}">
      <dgm:prSet/>
      <dgm:spPr/>
      <dgm:t>
        <a:bodyPr/>
        <a:lstStyle/>
        <a:p>
          <a:endParaRPr lang="es-ES_tradnl"/>
        </a:p>
      </dgm:t>
    </dgm:pt>
    <dgm:pt modelId="{BE669CD5-BCF3-D147-A3BE-F3D101F001B1}">
      <dgm:prSet custT="1"/>
      <dgm:spPr/>
      <dgm:t>
        <a:bodyPr/>
        <a:lstStyle/>
        <a:p>
          <a:r>
            <a:rPr lang="en-US" sz="2400" u="none" dirty="0" smtClean="0"/>
            <a:t>Help to consolidate and recognize professional careers</a:t>
          </a:r>
          <a:endParaRPr lang="es-ES_tradnl" sz="2400" u="none" dirty="0"/>
        </a:p>
      </dgm:t>
    </dgm:pt>
    <dgm:pt modelId="{3C8DA248-FE1C-1E44-AC29-74EAE83CE3B8}" type="parTrans" cxnId="{92DEB6A2-6467-9B49-B5EE-508C1E18F950}">
      <dgm:prSet/>
      <dgm:spPr/>
      <dgm:t>
        <a:bodyPr/>
        <a:lstStyle/>
        <a:p>
          <a:endParaRPr lang="es-ES_tradnl"/>
        </a:p>
      </dgm:t>
    </dgm:pt>
    <dgm:pt modelId="{E2433EB6-DA73-0C41-A710-14C34C01D43E}" type="sibTrans" cxnId="{92DEB6A2-6467-9B49-B5EE-508C1E18F950}">
      <dgm:prSet/>
      <dgm:spPr/>
      <dgm:t>
        <a:bodyPr/>
        <a:lstStyle/>
        <a:p>
          <a:endParaRPr lang="es-ES_tradnl"/>
        </a:p>
      </dgm:t>
    </dgm:pt>
    <dgm:pt modelId="{9B9049F1-8E04-3249-AECA-6BC3ACD67F79}">
      <dgm:prSet custT="1"/>
      <dgm:spPr/>
      <dgm:t>
        <a:bodyPr/>
        <a:lstStyle/>
        <a:p>
          <a:r>
            <a:rPr lang="en-US" sz="2400" u="none" dirty="0" smtClean="0"/>
            <a:t>Serve as consultant to the industry, in coordination with official bodies</a:t>
          </a:r>
          <a:endParaRPr lang="es-ES_tradnl" sz="2400" u="none" dirty="0"/>
        </a:p>
      </dgm:t>
    </dgm:pt>
    <dgm:pt modelId="{56812565-6C12-DA48-A746-A430C4B2381F}" type="parTrans" cxnId="{C8053FB8-9CBE-0D4B-9A05-EFD203D9D005}">
      <dgm:prSet/>
      <dgm:spPr/>
      <dgm:t>
        <a:bodyPr/>
        <a:lstStyle/>
        <a:p>
          <a:endParaRPr lang="es-ES_tradnl"/>
        </a:p>
      </dgm:t>
    </dgm:pt>
    <dgm:pt modelId="{7091E61B-AF12-004D-9B20-5C4EC1911A70}" type="sibTrans" cxnId="{C8053FB8-9CBE-0D4B-9A05-EFD203D9D005}">
      <dgm:prSet/>
      <dgm:spPr/>
      <dgm:t>
        <a:bodyPr/>
        <a:lstStyle/>
        <a:p>
          <a:endParaRPr lang="es-ES_tradnl"/>
        </a:p>
      </dgm:t>
    </dgm:pt>
    <dgm:pt modelId="{54CD3F78-7E38-8C4F-AE60-D08665185E59}">
      <dgm:prSet custT="1"/>
      <dgm:spPr/>
      <dgm:t>
        <a:bodyPr/>
        <a:lstStyle/>
        <a:p>
          <a:r>
            <a:rPr lang="en-US" sz="2400" u="none" dirty="0" smtClean="0"/>
            <a:t>Provide knowledge and support to the Spanish participation in international collaborations</a:t>
          </a:r>
          <a:endParaRPr lang="es-ES_tradnl" sz="2400" u="none" dirty="0"/>
        </a:p>
      </dgm:t>
    </dgm:pt>
    <dgm:pt modelId="{618869B3-4067-4941-A00F-3792A625FC98}" type="parTrans" cxnId="{A870E7D9-559F-484D-AE97-FD7A6EED5046}">
      <dgm:prSet/>
      <dgm:spPr/>
      <dgm:t>
        <a:bodyPr/>
        <a:lstStyle/>
        <a:p>
          <a:endParaRPr lang="es-ES_tradnl"/>
        </a:p>
      </dgm:t>
    </dgm:pt>
    <dgm:pt modelId="{71FABB3B-4ED8-1B4A-8BB5-270A263F6EAC}" type="sibTrans" cxnId="{A870E7D9-559F-484D-AE97-FD7A6EED5046}">
      <dgm:prSet/>
      <dgm:spPr/>
      <dgm:t>
        <a:bodyPr/>
        <a:lstStyle/>
        <a:p>
          <a:endParaRPr lang="es-ES_tradnl"/>
        </a:p>
      </dgm:t>
    </dgm:pt>
    <dgm:pt modelId="{5CAA61A4-D1EC-A343-BE1E-81EBC6959C93}">
      <dgm:prSet custT="1"/>
      <dgm:spPr/>
      <dgm:t>
        <a:bodyPr/>
        <a:lstStyle/>
        <a:p>
          <a:r>
            <a:rPr lang="en-US" sz="2400" u="none" dirty="0" smtClean="0"/>
            <a:t>Gather the needs on accelerator technologies on different scientific fields</a:t>
          </a:r>
          <a:endParaRPr lang="es-ES_tradnl" sz="2400" u="none" dirty="0"/>
        </a:p>
      </dgm:t>
    </dgm:pt>
    <dgm:pt modelId="{F36732A3-9B02-9B4C-83E5-17E5C417BC89}" type="parTrans" cxnId="{9E082B3E-8B01-4F46-B184-D35AB6A6F1B4}">
      <dgm:prSet/>
      <dgm:spPr/>
      <dgm:t>
        <a:bodyPr/>
        <a:lstStyle/>
        <a:p>
          <a:endParaRPr lang="es-ES_tradnl"/>
        </a:p>
      </dgm:t>
    </dgm:pt>
    <dgm:pt modelId="{CE6102D5-9616-2E44-8605-631AD5606FD5}" type="sibTrans" cxnId="{9E082B3E-8B01-4F46-B184-D35AB6A6F1B4}">
      <dgm:prSet/>
      <dgm:spPr/>
      <dgm:t>
        <a:bodyPr/>
        <a:lstStyle/>
        <a:p>
          <a:endParaRPr lang="es-ES_tradnl"/>
        </a:p>
      </dgm:t>
    </dgm:pt>
    <dgm:pt modelId="{C6614ABF-0514-344D-93EF-3608DBFA87F5}" type="pres">
      <dgm:prSet presAssocID="{1E81C951-E3FE-A64A-88DF-B048780EE492}" presName="linearFlow" presStyleCnt="0">
        <dgm:presLayoutVars>
          <dgm:dir/>
          <dgm:animLvl val="lvl"/>
          <dgm:resizeHandles/>
        </dgm:presLayoutVars>
      </dgm:prSet>
      <dgm:spPr/>
      <dgm:t>
        <a:bodyPr/>
        <a:lstStyle/>
        <a:p>
          <a:endParaRPr lang="es-ES_tradnl"/>
        </a:p>
      </dgm:t>
    </dgm:pt>
    <dgm:pt modelId="{378C802C-4525-5A49-B48F-3E5A1ABA1769}" type="pres">
      <dgm:prSet presAssocID="{8D2B6B60-E802-9341-8306-6FFC29F3AC25}" presName="compositeNode" presStyleCnt="0">
        <dgm:presLayoutVars>
          <dgm:bulletEnabled val="1"/>
        </dgm:presLayoutVars>
      </dgm:prSet>
      <dgm:spPr/>
    </dgm:pt>
    <dgm:pt modelId="{19F1D9A7-406B-B444-BFCB-32C50EB4860E}" type="pres">
      <dgm:prSet presAssocID="{8D2B6B60-E802-9341-8306-6FFC29F3AC25}" presName="image" presStyleLbl="fgImgPlace1" presStyleIdx="0" presStyleCnt="1" custFlipVert="1" custFlipHor="0" custScaleX="16142" custScaleY="29328"/>
      <dgm:spPr/>
    </dgm:pt>
    <dgm:pt modelId="{9433342C-493F-A54E-AE74-579DFEE6BD53}" type="pres">
      <dgm:prSet presAssocID="{8D2B6B60-E802-9341-8306-6FFC29F3AC25}" presName="childNode" presStyleLbl="node1" presStyleIdx="0" presStyleCnt="1" custScaleX="109247" custScaleY="128205" custLinFactNeighborX="884" custLinFactNeighborY="0">
        <dgm:presLayoutVars>
          <dgm:bulletEnabled val="1"/>
        </dgm:presLayoutVars>
      </dgm:prSet>
      <dgm:spPr/>
      <dgm:t>
        <a:bodyPr/>
        <a:lstStyle/>
        <a:p>
          <a:endParaRPr lang="es-ES_tradnl"/>
        </a:p>
      </dgm:t>
    </dgm:pt>
    <dgm:pt modelId="{844262D0-FBCD-3240-B456-E839BB64DA87}" type="pres">
      <dgm:prSet presAssocID="{8D2B6B60-E802-9341-8306-6FFC29F3AC25}" presName="parentNode" presStyleLbl="revTx" presStyleIdx="0" presStyleCnt="1" custScaleY="128064" custLinFactNeighborX="-8894" custLinFactNeighborY="-5268">
        <dgm:presLayoutVars>
          <dgm:chMax val="0"/>
          <dgm:bulletEnabled val="1"/>
        </dgm:presLayoutVars>
      </dgm:prSet>
      <dgm:spPr/>
      <dgm:t>
        <a:bodyPr/>
        <a:lstStyle/>
        <a:p>
          <a:endParaRPr lang="es-ES_tradnl"/>
        </a:p>
      </dgm:t>
    </dgm:pt>
  </dgm:ptLst>
  <dgm:cxnLst>
    <dgm:cxn modelId="{873C85A2-4665-1B43-A01C-A71401F02FD0}" srcId="{8D2B6B60-E802-9341-8306-6FFC29F3AC25}" destId="{549C5A4D-8A1B-5847-8C88-B57CC3B3F430}" srcOrd="1" destOrd="0" parTransId="{29D08424-F0CC-EC48-BF41-78212A928DC3}" sibTransId="{3D8E688D-650F-0B4D-AC9B-B694250DF081}"/>
    <dgm:cxn modelId="{4BA42A76-5418-4984-9CB4-0398AEA85950}" type="presOf" srcId="{C67C4F23-AD4F-A24F-9E7A-AB9619B892E7}" destId="{9433342C-493F-A54E-AE74-579DFEE6BD53}" srcOrd="0" destOrd="2" presId="urn:microsoft.com/office/officeart/2005/8/layout/hList2#1"/>
    <dgm:cxn modelId="{B0EAF416-EF24-4635-93A0-68852BA95837}" type="presOf" srcId="{BE669CD5-BCF3-D147-A3BE-F3D101F001B1}" destId="{9433342C-493F-A54E-AE74-579DFEE6BD53}" srcOrd="0" destOrd="4" presId="urn:microsoft.com/office/officeart/2005/8/layout/hList2#1"/>
    <dgm:cxn modelId="{0188ABA0-7B2B-4F52-BB7E-5C8663FB65C9}" type="presOf" srcId="{549C5A4D-8A1B-5847-8C88-B57CC3B3F430}" destId="{9433342C-493F-A54E-AE74-579DFEE6BD53}" srcOrd="0" destOrd="1" presId="urn:microsoft.com/office/officeart/2005/8/layout/hList2#1"/>
    <dgm:cxn modelId="{69E846C5-AB49-4A4C-943A-A375C90760A9}" type="presOf" srcId="{1E81C951-E3FE-A64A-88DF-B048780EE492}" destId="{C6614ABF-0514-344D-93EF-3608DBFA87F5}" srcOrd="0" destOrd="0" presId="urn:microsoft.com/office/officeart/2005/8/layout/hList2#1"/>
    <dgm:cxn modelId="{767D4C8D-879D-4503-868F-5EDC58B2E4C2}" type="presOf" srcId="{5CAA61A4-D1EC-A343-BE1E-81EBC6959C93}" destId="{9433342C-493F-A54E-AE74-579DFEE6BD53}" srcOrd="0" destOrd="7" presId="urn:microsoft.com/office/officeart/2005/8/layout/hList2#1"/>
    <dgm:cxn modelId="{A870E7D9-559F-484D-AE97-FD7A6EED5046}" srcId="{8D2B6B60-E802-9341-8306-6FFC29F3AC25}" destId="{54CD3F78-7E38-8C4F-AE60-D08665185E59}" srcOrd="6" destOrd="0" parTransId="{618869B3-4067-4941-A00F-3792A625FC98}" sibTransId="{71FABB3B-4ED8-1B4A-8BB5-270A263F6EAC}"/>
    <dgm:cxn modelId="{00BAAF64-3162-48B5-9304-A561643A29D7}" type="presOf" srcId="{6DC5BCA8-3AFF-9541-8231-3D2896F9A4BF}" destId="{9433342C-493F-A54E-AE74-579DFEE6BD53}" srcOrd="0" destOrd="0" presId="urn:microsoft.com/office/officeart/2005/8/layout/hList2#1"/>
    <dgm:cxn modelId="{F42AE2EE-AA94-41A5-A3F1-9D03692EACDC}" type="presOf" srcId="{9B9049F1-8E04-3249-AECA-6BC3ACD67F79}" destId="{9433342C-493F-A54E-AE74-579DFEE6BD53}" srcOrd="0" destOrd="5" presId="urn:microsoft.com/office/officeart/2005/8/layout/hList2#1"/>
    <dgm:cxn modelId="{FC6A0C07-0C47-E24D-8BBA-891270F221EC}" srcId="{1E81C951-E3FE-A64A-88DF-B048780EE492}" destId="{8D2B6B60-E802-9341-8306-6FFC29F3AC25}" srcOrd="0" destOrd="0" parTransId="{45A7D89C-DC84-1841-95F6-79D7CBACE553}" sibTransId="{77E14905-78B0-A94A-AE1D-FEB708731202}"/>
    <dgm:cxn modelId="{C8053FB8-9CBE-0D4B-9A05-EFD203D9D005}" srcId="{8D2B6B60-E802-9341-8306-6FFC29F3AC25}" destId="{9B9049F1-8E04-3249-AECA-6BC3ACD67F79}" srcOrd="5" destOrd="0" parTransId="{56812565-6C12-DA48-A746-A430C4B2381F}" sibTransId="{7091E61B-AF12-004D-9B20-5C4EC1911A70}"/>
    <dgm:cxn modelId="{A810F374-98D1-B742-B27B-6534BD345270}" srcId="{8D2B6B60-E802-9341-8306-6FFC29F3AC25}" destId="{6DC5BCA8-3AFF-9541-8231-3D2896F9A4BF}" srcOrd="0" destOrd="0" parTransId="{DEC06838-6137-9048-A4D5-6C73D4320B37}" sibTransId="{5DF5FCD6-6187-514B-AE28-9D42612AF1FE}"/>
    <dgm:cxn modelId="{977426F7-E935-3D4C-9CD4-300DD5B9D331}" srcId="{8D2B6B60-E802-9341-8306-6FFC29F3AC25}" destId="{019C7280-B524-964D-A96C-43779734CAEE}" srcOrd="3" destOrd="0" parTransId="{77342F6C-C8BA-EF4A-8180-81EF4AF55484}" sibTransId="{CFDBA647-50D6-774F-B1C8-E97F51BB5C6F}"/>
    <dgm:cxn modelId="{DD6ACF18-4A70-44B0-A380-171B090D57AC}" type="presOf" srcId="{54CD3F78-7E38-8C4F-AE60-D08665185E59}" destId="{9433342C-493F-A54E-AE74-579DFEE6BD53}" srcOrd="0" destOrd="6" presId="urn:microsoft.com/office/officeart/2005/8/layout/hList2#1"/>
    <dgm:cxn modelId="{13F83BA7-A958-0B4D-AB6C-455396DCE883}" srcId="{8D2B6B60-E802-9341-8306-6FFC29F3AC25}" destId="{C67C4F23-AD4F-A24F-9E7A-AB9619B892E7}" srcOrd="2" destOrd="0" parTransId="{127BA32E-2AC0-2842-9DF7-184629A5BC52}" sibTransId="{1D1534A6-F985-5846-A9B4-01C02C58248C}"/>
    <dgm:cxn modelId="{D7716175-1A69-4D46-BF8D-93003E3600D9}" type="presOf" srcId="{8D2B6B60-E802-9341-8306-6FFC29F3AC25}" destId="{844262D0-FBCD-3240-B456-E839BB64DA87}" srcOrd="0" destOrd="0" presId="urn:microsoft.com/office/officeart/2005/8/layout/hList2#1"/>
    <dgm:cxn modelId="{92DEB6A2-6467-9B49-B5EE-508C1E18F950}" srcId="{8D2B6B60-E802-9341-8306-6FFC29F3AC25}" destId="{BE669CD5-BCF3-D147-A3BE-F3D101F001B1}" srcOrd="4" destOrd="0" parTransId="{3C8DA248-FE1C-1E44-AC29-74EAE83CE3B8}" sibTransId="{E2433EB6-DA73-0C41-A710-14C34C01D43E}"/>
    <dgm:cxn modelId="{9E082B3E-8B01-4F46-B184-D35AB6A6F1B4}" srcId="{8D2B6B60-E802-9341-8306-6FFC29F3AC25}" destId="{5CAA61A4-D1EC-A343-BE1E-81EBC6959C93}" srcOrd="7" destOrd="0" parTransId="{F36732A3-9B02-9B4C-83E5-17E5C417BC89}" sibTransId="{CE6102D5-9616-2E44-8605-631AD5606FD5}"/>
    <dgm:cxn modelId="{CE723C39-98B5-4F51-8732-FC5503CCCB13}" type="presOf" srcId="{019C7280-B524-964D-A96C-43779734CAEE}" destId="{9433342C-493F-A54E-AE74-579DFEE6BD53}" srcOrd="0" destOrd="3" presId="urn:microsoft.com/office/officeart/2005/8/layout/hList2#1"/>
    <dgm:cxn modelId="{B49D3475-32B1-4144-AF6C-2CC8AC31D3E9}" type="presParOf" srcId="{C6614ABF-0514-344D-93EF-3608DBFA87F5}" destId="{378C802C-4525-5A49-B48F-3E5A1ABA1769}" srcOrd="0" destOrd="0" presId="urn:microsoft.com/office/officeart/2005/8/layout/hList2#1"/>
    <dgm:cxn modelId="{E7A27514-5652-4D77-A9A3-B02C053897FA}" type="presParOf" srcId="{378C802C-4525-5A49-B48F-3E5A1ABA1769}" destId="{19F1D9A7-406B-B444-BFCB-32C50EB4860E}" srcOrd="0" destOrd="0" presId="urn:microsoft.com/office/officeart/2005/8/layout/hList2#1"/>
    <dgm:cxn modelId="{4459BFA5-6093-42F3-AC8A-5BFB845EAE6B}" type="presParOf" srcId="{378C802C-4525-5A49-B48F-3E5A1ABA1769}" destId="{9433342C-493F-A54E-AE74-579DFEE6BD53}" srcOrd="1" destOrd="0" presId="urn:microsoft.com/office/officeart/2005/8/layout/hList2#1"/>
    <dgm:cxn modelId="{33C942B0-1AE1-489F-BE47-EF7F4187A7A5}" type="presParOf" srcId="{378C802C-4525-5A49-B48F-3E5A1ABA1769}" destId="{844262D0-FBCD-3240-B456-E839BB64DA87}"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42362A-F9F2-484E-8A14-2CEDCC2586A5}" type="doc">
      <dgm:prSet loTypeId="urn:microsoft.com/office/officeart/2005/8/layout/vList2" loCatId="list" qsTypeId="urn:microsoft.com/office/officeart/2005/8/quickstyle/3D1" qsCatId="3D" csTypeId="urn:microsoft.com/office/officeart/2005/8/colors/accent1_2#3" csCatId="accent1" phldr="1"/>
      <dgm:spPr/>
      <dgm:t>
        <a:bodyPr/>
        <a:lstStyle/>
        <a:p>
          <a:endParaRPr lang="es-ES"/>
        </a:p>
      </dgm:t>
    </dgm:pt>
    <dgm:pt modelId="{BCCF2C7C-E8F1-4BEA-8561-385C4A2CB6C3}">
      <dgm:prSet phldrT="[Texto]" custT="1"/>
      <dgm:spPr/>
      <dgm:t>
        <a:bodyPr/>
        <a:lstStyle/>
        <a:p>
          <a:r>
            <a:rPr lang="en-US" sz="3200" noProof="0" dirty="0" smtClean="0"/>
            <a:t>National Accelerator Facilities and Groups </a:t>
          </a:r>
        </a:p>
      </dgm:t>
    </dgm:pt>
    <dgm:pt modelId="{BC40F0CC-073D-4F29-889E-4E404D8BC59B}" type="parTrans" cxnId="{08723B9D-8B7B-49D1-9C17-A44D976CCE59}">
      <dgm:prSet/>
      <dgm:spPr/>
      <dgm:t>
        <a:bodyPr/>
        <a:lstStyle/>
        <a:p>
          <a:endParaRPr lang="es-ES"/>
        </a:p>
      </dgm:t>
    </dgm:pt>
    <dgm:pt modelId="{BF5A9AF8-5D6A-4809-AB94-0525ECFECC72}" type="sibTrans" cxnId="{08723B9D-8B7B-49D1-9C17-A44D976CCE59}">
      <dgm:prSet/>
      <dgm:spPr/>
      <dgm:t>
        <a:bodyPr/>
        <a:lstStyle/>
        <a:p>
          <a:endParaRPr lang="es-ES"/>
        </a:p>
      </dgm:t>
    </dgm:pt>
    <dgm:pt modelId="{175FF738-C743-4B46-9B92-2B1D83541375}">
      <dgm:prSet phldrT="[Texto]" custT="1"/>
      <dgm:spPr/>
      <dgm:t>
        <a:bodyPr/>
        <a:lstStyle/>
        <a:p>
          <a:r>
            <a:rPr lang="en-GB" sz="2400" dirty="0" smtClean="0">
              <a:solidFill>
                <a:schemeClr val="accent1">
                  <a:lumMod val="75000"/>
                </a:schemeClr>
              </a:solidFill>
            </a:rPr>
            <a:t>IFIC Accelerator Group - CSIC-UV</a:t>
          </a:r>
          <a:endParaRPr lang="en-GB" sz="2400" dirty="0">
            <a:solidFill>
              <a:schemeClr val="accent1">
                <a:lumMod val="75000"/>
              </a:schemeClr>
            </a:solidFill>
          </a:endParaRPr>
        </a:p>
      </dgm:t>
    </dgm:pt>
    <dgm:pt modelId="{58175824-4DEE-3349-AAE4-D4C21D722D7E}" type="sibTrans" cxnId="{0CC7ECC6-FE7F-894B-9817-C082550768F7}">
      <dgm:prSet/>
      <dgm:spPr/>
      <dgm:t>
        <a:bodyPr/>
        <a:lstStyle/>
        <a:p>
          <a:endParaRPr lang="es-ES_tradnl"/>
        </a:p>
      </dgm:t>
    </dgm:pt>
    <dgm:pt modelId="{D5B6640D-C637-8949-9FE6-5CC9C7770EE3}" type="parTrans" cxnId="{0CC7ECC6-FE7F-894B-9817-C082550768F7}">
      <dgm:prSet/>
      <dgm:spPr/>
      <dgm:t>
        <a:bodyPr/>
        <a:lstStyle/>
        <a:p>
          <a:endParaRPr lang="es-ES_tradnl"/>
        </a:p>
      </dgm:t>
    </dgm:pt>
    <dgm:pt modelId="{F096EBD3-5F0C-F545-A0B1-CC8A4CBE39DB}">
      <dgm:prSet phldrT="[Texto]" custT="1"/>
      <dgm:spPr/>
      <dgm:t>
        <a:bodyPr/>
        <a:lstStyle/>
        <a:p>
          <a:r>
            <a:rPr lang="en-GB" sz="2400" dirty="0" smtClean="0">
              <a:solidFill>
                <a:schemeClr val="accent1">
                  <a:lumMod val="75000"/>
                </a:schemeClr>
              </a:solidFill>
            </a:rPr>
            <a:t>CIEMAT Accelerator Group</a:t>
          </a:r>
          <a:endParaRPr lang="en-GB" sz="2400" dirty="0">
            <a:solidFill>
              <a:schemeClr val="accent1">
                <a:lumMod val="75000"/>
              </a:schemeClr>
            </a:solidFill>
          </a:endParaRPr>
        </a:p>
      </dgm:t>
    </dgm:pt>
    <dgm:pt modelId="{B4B626BC-8927-E149-8200-61A2DA8330B7}" type="sibTrans" cxnId="{9B3FA241-39F1-CA45-979A-F1BBB45BD370}">
      <dgm:prSet/>
      <dgm:spPr/>
      <dgm:t>
        <a:bodyPr/>
        <a:lstStyle/>
        <a:p>
          <a:endParaRPr lang="es-ES_tradnl"/>
        </a:p>
      </dgm:t>
    </dgm:pt>
    <dgm:pt modelId="{B48976B4-254A-BB49-B8AD-775E64D0CA2D}" type="parTrans" cxnId="{9B3FA241-39F1-CA45-979A-F1BBB45BD370}">
      <dgm:prSet/>
      <dgm:spPr/>
      <dgm:t>
        <a:bodyPr/>
        <a:lstStyle/>
        <a:p>
          <a:endParaRPr lang="es-ES_tradnl"/>
        </a:p>
      </dgm:t>
    </dgm:pt>
    <dgm:pt modelId="{237F4F12-E16B-FF4A-8B62-588DADF273D7}">
      <dgm:prSet phldrT="[Texto]" custT="1"/>
      <dgm:spPr/>
      <dgm:t>
        <a:bodyPr/>
        <a:lstStyle/>
        <a:p>
          <a:r>
            <a:rPr lang="en-US" sz="2400" noProof="0" dirty="0" smtClean="0">
              <a:solidFill>
                <a:schemeClr val="accent1">
                  <a:lumMod val="75000"/>
                </a:schemeClr>
              </a:solidFill>
            </a:rPr>
            <a:t>ALBA 3rd Generation Light Source</a:t>
          </a:r>
        </a:p>
      </dgm:t>
    </dgm:pt>
    <dgm:pt modelId="{424EF071-DCC3-FB4B-A4C5-7878548BF37F}" type="parTrans" cxnId="{4AB66278-0384-5A4D-86C0-DF0DBB73AE6B}">
      <dgm:prSet/>
      <dgm:spPr/>
      <dgm:t>
        <a:bodyPr/>
        <a:lstStyle/>
        <a:p>
          <a:endParaRPr lang="es-ES_tradnl"/>
        </a:p>
      </dgm:t>
    </dgm:pt>
    <dgm:pt modelId="{8C4C1886-5DBC-7843-BF09-7D56764A505A}" type="sibTrans" cxnId="{4AB66278-0384-5A4D-86C0-DF0DBB73AE6B}">
      <dgm:prSet/>
      <dgm:spPr/>
      <dgm:t>
        <a:bodyPr/>
        <a:lstStyle/>
        <a:p>
          <a:endParaRPr lang="es-ES_tradnl"/>
        </a:p>
      </dgm:t>
    </dgm:pt>
    <dgm:pt modelId="{7AF48B10-76BA-2444-8FDD-2EECDBC8DFBB}">
      <dgm:prSet phldrT="[Texto]" custT="1"/>
      <dgm:spPr/>
      <dgm:t>
        <a:bodyPr/>
        <a:lstStyle/>
        <a:p>
          <a:r>
            <a:rPr lang="en-GB" sz="2400" dirty="0" smtClean="0">
              <a:solidFill>
                <a:schemeClr val="accent1">
                  <a:lumMod val="75000"/>
                </a:schemeClr>
              </a:solidFill>
            </a:rPr>
            <a:t>LRF </a:t>
          </a:r>
          <a:r>
            <a:rPr lang="en-GB" sz="2400" dirty="0" err="1" smtClean="0">
              <a:solidFill>
                <a:schemeClr val="accent1">
                  <a:lumMod val="75000"/>
                </a:schemeClr>
              </a:solidFill>
            </a:rPr>
            <a:t>Linac</a:t>
          </a:r>
          <a:r>
            <a:rPr lang="en-GB" sz="2400" dirty="0" smtClean="0">
              <a:solidFill>
                <a:schemeClr val="accent1">
                  <a:lumMod val="75000"/>
                </a:schemeClr>
              </a:solidFill>
            </a:rPr>
            <a:t> Research Facility – UHU</a:t>
          </a:r>
          <a:endParaRPr lang="en-GB" sz="2400" dirty="0">
            <a:solidFill>
              <a:schemeClr val="accent1">
                <a:lumMod val="75000"/>
              </a:schemeClr>
            </a:solidFill>
          </a:endParaRPr>
        </a:p>
      </dgm:t>
    </dgm:pt>
    <dgm:pt modelId="{7288A6C6-34DD-3841-93D6-51B50435C9F8}" type="parTrans" cxnId="{BC21CEEA-0F2E-144F-ABA9-9276543F9F43}">
      <dgm:prSet/>
      <dgm:spPr/>
      <dgm:t>
        <a:bodyPr/>
        <a:lstStyle/>
        <a:p>
          <a:endParaRPr lang="es-ES_tradnl"/>
        </a:p>
      </dgm:t>
    </dgm:pt>
    <dgm:pt modelId="{6DD69019-B0CF-0546-AEF3-BEA49CBCEA05}" type="sibTrans" cxnId="{BC21CEEA-0F2E-144F-ABA9-9276543F9F43}">
      <dgm:prSet/>
      <dgm:spPr/>
      <dgm:t>
        <a:bodyPr/>
        <a:lstStyle/>
        <a:p>
          <a:endParaRPr lang="es-ES_tradnl"/>
        </a:p>
      </dgm:t>
    </dgm:pt>
    <dgm:pt modelId="{6AA3AA1C-D666-CB4C-8674-0820CBD52B2A}">
      <dgm:prSet phldrT="[Texto]" custT="1"/>
      <dgm:spPr/>
      <dgm:t>
        <a:bodyPr/>
        <a:lstStyle/>
        <a:p>
          <a:r>
            <a:rPr lang="en-GB" sz="2400" dirty="0" smtClean="0">
              <a:solidFill>
                <a:schemeClr val="accent1">
                  <a:lumMod val="75000"/>
                </a:schemeClr>
              </a:solidFill>
            </a:rPr>
            <a:t>CNA Centro </a:t>
          </a:r>
          <a:r>
            <a:rPr lang="en-GB" sz="2400" dirty="0" err="1" smtClean="0">
              <a:solidFill>
                <a:schemeClr val="accent1">
                  <a:lumMod val="75000"/>
                </a:schemeClr>
              </a:solidFill>
            </a:rPr>
            <a:t>Nacional</a:t>
          </a:r>
          <a:r>
            <a:rPr lang="en-GB" sz="2400" dirty="0" smtClean="0">
              <a:solidFill>
                <a:schemeClr val="accent1">
                  <a:lumMod val="75000"/>
                </a:schemeClr>
              </a:solidFill>
            </a:rPr>
            <a:t> de </a:t>
          </a:r>
          <a:r>
            <a:rPr lang="en-GB" sz="2400" dirty="0" err="1" smtClean="0">
              <a:solidFill>
                <a:schemeClr val="accent1">
                  <a:lumMod val="75000"/>
                </a:schemeClr>
              </a:solidFill>
            </a:rPr>
            <a:t>Aceleradores</a:t>
          </a:r>
          <a:r>
            <a:rPr lang="en-GB" sz="2400" dirty="0" smtClean="0">
              <a:solidFill>
                <a:schemeClr val="accent1">
                  <a:lumMod val="75000"/>
                </a:schemeClr>
              </a:solidFill>
            </a:rPr>
            <a:t> - US</a:t>
          </a:r>
          <a:endParaRPr lang="en-US" sz="2400" noProof="0" dirty="0" smtClean="0">
            <a:solidFill>
              <a:schemeClr val="accent1">
                <a:lumMod val="75000"/>
              </a:schemeClr>
            </a:solidFill>
          </a:endParaRPr>
        </a:p>
      </dgm:t>
    </dgm:pt>
    <dgm:pt modelId="{8FB7AC24-57A1-F743-A1FD-BBF3D12B79AE}" type="parTrans" cxnId="{4D9EF12D-57CD-5646-B000-A2E97018EF86}">
      <dgm:prSet/>
      <dgm:spPr/>
      <dgm:t>
        <a:bodyPr/>
        <a:lstStyle/>
        <a:p>
          <a:endParaRPr lang="es-ES_tradnl"/>
        </a:p>
      </dgm:t>
    </dgm:pt>
    <dgm:pt modelId="{CF263B0E-E855-7D42-95FB-FFDED1EDA7F1}" type="sibTrans" cxnId="{4D9EF12D-57CD-5646-B000-A2E97018EF86}">
      <dgm:prSet/>
      <dgm:spPr/>
      <dgm:t>
        <a:bodyPr/>
        <a:lstStyle/>
        <a:p>
          <a:endParaRPr lang="es-ES_tradnl"/>
        </a:p>
      </dgm:t>
    </dgm:pt>
    <dgm:pt modelId="{1AE6644B-EE1A-CB4E-8F9E-E2E50B100B66}">
      <dgm:prSet custT="1"/>
      <dgm:spPr/>
      <dgm:t>
        <a:bodyPr/>
        <a:lstStyle/>
        <a:p>
          <a:r>
            <a:rPr lang="en-GB" sz="2400" dirty="0" smtClean="0">
              <a:solidFill>
                <a:schemeClr val="accent1">
                  <a:lumMod val="75000"/>
                </a:schemeClr>
              </a:solidFill>
            </a:rPr>
            <a:t>CMAM Centro de </a:t>
          </a:r>
          <a:r>
            <a:rPr lang="en-GB" sz="2400" dirty="0" err="1" smtClean="0">
              <a:solidFill>
                <a:schemeClr val="accent1">
                  <a:lumMod val="75000"/>
                </a:schemeClr>
              </a:solidFill>
            </a:rPr>
            <a:t>Microanálisis</a:t>
          </a:r>
          <a:r>
            <a:rPr lang="en-GB" sz="2400" dirty="0" smtClean="0">
              <a:solidFill>
                <a:schemeClr val="accent1">
                  <a:lumMod val="75000"/>
                </a:schemeClr>
              </a:solidFill>
            </a:rPr>
            <a:t> de </a:t>
          </a:r>
          <a:r>
            <a:rPr lang="en-GB" sz="2400" dirty="0" err="1" smtClean="0">
              <a:solidFill>
                <a:schemeClr val="accent1">
                  <a:lumMod val="75000"/>
                </a:schemeClr>
              </a:solidFill>
            </a:rPr>
            <a:t>Materiales</a:t>
          </a:r>
          <a:r>
            <a:rPr lang="en-GB" sz="2400" dirty="0" smtClean="0">
              <a:solidFill>
                <a:schemeClr val="accent1">
                  <a:lumMod val="75000"/>
                </a:schemeClr>
              </a:solidFill>
            </a:rPr>
            <a:t> - UAM</a:t>
          </a:r>
          <a:endParaRPr lang="en-GB" sz="2400" dirty="0">
            <a:solidFill>
              <a:schemeClr val="accent1">
                <a:lumMod val="75000"/>
              </a:schemeClr>
            </a:solidFill>
          </a:endParaRPr>
        </a:p>
      </dgm:t>
    </dgm:pt>
    <dgm:pt modelId="{F050EC88-319C-5548-9F44-72DD2A3DCFE4}" type="parTrans" cxnId="{858848C9-3068-794D-AB45-5995834B6F84}">
      <dgm:prSet/>
      <dgm:spPr/>
      <dgm:t>
        <a:bodyPr/>
        <a:lstStyle/>
        <a:p>
          <a:endParaRPr lang="es-ES_tradnl"/>
        </a:p>
      </dgm:t>
    </dgm:pt>
    <dgm:pt modelId="{2B13C15B-CDC7-914E-9632-D912CFE09D33}" type="sibTrans" cxnId="{858848C9-3068-794D-AB45-5995834B6F84}">
      <dgm:prSet/>
      <dgm:spPr/>
      <dgm:t>
        <a:bodyPr/>
        <a:lstStyle/>
        <a:p>
          <a:endParaRPr lang="es-ES_tradnl"/>
        </a:p>
      </dgm:t>
    </dgm:pt>
    <dgm:pt modelId="{512F66FC-7052-EF48-A548-449699157E4F}">
      <dgm:prSet phldrT="[Texto]" custT="1"/>
      <dgm:spPr/>
      <dgm:t>
        <a:bodyPr/>
        <a:lstStyle/>
        <a:p>
          <a:r>
            <a:rPr lang="en-GB" sz="2400" smtClean="0">
              <a:solidFill>
                <a:schemeClr val="accent1">
                  <a:lumMod val="75000"/>
                </a:schemeClr>
              </a:solidFill>
            </a:rPr>
            <a:t>ESS Bilbao</a:t>
          </a:r>
          <a:endParaRPr lang="en-GB" sz="2400" dirty="0">
            <a:solidFill>
              <a:schemeClr val="accent1">
                <a:lumMod val="75000"/>
              </a:schemeClr>
            </a:solidFill>
          </a:endParaRPr>
        </a:p>
      </dgm:t>
    </dgm:pt>
    <dgm:pt modelId="{32E63CB3-410A-3045-8FC3-E9EF9736919A}" type="parTrans" cxnId="{AF4DDB59-B58A-D04B-9538-82734F52A454}">
      <dgm:prSet/>
      <dgm:spPr/>
      <dgm:t>
        <a:bodyPr/>
        <a:lstStyle/>
        <a:p>
          <a:endParaRPr lang="es-ES_tradnl"/>
        </a:p>
      </dgm:t>
    </dgm:pt>
    <dgm:pt modelId="{A7FDF63D-3A9C-4C48-B917-341D581AE9D3}" type="sibTrans" cxnId="{AF4DDB59-B58A-D04B-9538-82734F52A454}">
      <dgm:prSet/>
      <dgm:spPr/>
      <dgm:t>
        <a:bodyPr/>
        <a:lstStyle/>
        <a:p>
          <a:endParaRPr lang="es-ES_tradnl"/>
        </a:p>
      </dgm:t>
    </dgm:pt>
    <dgm:pt modelId="{70137CC5-E43E-3245-B432-EDD451C43784}">
      <dgm:prSet phldrT="[Texto]" custT="1"/>
      <dgm:spPr/>
      <dgm:t>
        <a:bodyPr/>
        <a:lstStyle/>
        <a:p>
          <a:r>
            <a:rPr lang="en-GB" sz="2400" dirty="0" smtClean="0">
              <a:solidFill>
                <a:schemeClr val="accent1">
                  <a:lumMod val="75000"/>
                </a:schemeClr>
              </a:solidFill>
            </a:rPr>
            <a:t>Institute of Energy Technologies - UPC</a:t>
          </a:r>
          <a:endParaRPr lang="en-GB" sz="2400" dirty="0">
            <a:solidFill>
              <a:schemeClr val="accent1">
                <a:lumMod val="75000"/>
              </a:schemeClr>
            </a:solidFill>
          </a:endParaRPr>
        </a:p>
      </dgm:t>
    </dgm:pt>
    <dgm:pt modelId="{F48E8726-6AB6-604E-AD3F-F87869FB84A8}" type="parTrans" cxnId="{A5AB055A-0009-EE4F-A338-91461D0FBF3A}">
      <dgm:prSet/>
      <dgm:spPr/>
      <dgm:t>
        <a:bodyPr/>
        <a:lstStyle/>
        <a:p>
          <a:endParaRPr lang="es-ES_tradnl"/>
        </a:p>
      </dgm:t>
    </dgm:pt>
    <dgm:pt modelId="{60E2C9F4-7336-504D-B37F-C6D23ED5DB23}" type="sibTrans" cxnId="{A5AB055A-0009-EE4F-A338-91461D0FBF3A}">
      <dgm:prSet/>
      <dgm:spPr/>
      <dgm:t>
        <a:bodyPr/>
        <a:lstStyle/>
        <a:p>
          <a:endParaRPr lang="es-ES_tradnl"/>
        </a:p>
      </dgm:t>
    </dgm:pt>
    <dgm:pt modelId="{575D15FB-7088-E845-BD0E-5FA5FAB34AE2}" type="pres">
      <dgm:prSet presAssocID="{E442362A-F9F2-484E-8A14-2CEDCC2586A5}" presName="linear" presStyleCnt="0">
        <dgm:presLayoutVars>
          <dgm:animLvl val="lvl"/>
          <dgm:resizeHandles val="exact"/>
        </dgm:presLayoutVars>
      </dgm:prSet>
      <dgm:spPr/>
      <dgm:t>
        <a:bodyPr/>
        <a:lstStyle/>
        <a:p>
          <a:endParaRPr lang="es-ES_tradnl"/>
        </a:p>
      </dgm:t>
    </dgm:pt>
    <dgm:pt modelId="{1A604FC8-BD0B-E145-85BB-E3E8CD4A8DDE}" type="pres">
      <dgm:prSet presAssocID="{BCCF2C7C-E8F1-4BEA-8561-385C4A2CB6C3}" presName="parentText" presStyleLbl="node1" presStyleIdx="0" presStyleCnt="1" custScaleX="98279" custLinFactNeighborX="1505" custLinFactNeighborY="-22726">
        <dgm:presLayoutVars>
          <dgm:chMax val="0"/>
          <dgm:bulletEnabled val="1"/>
        </dgm:presLayoutVars>
      </dgm:prSet>
      <dgm:spPr/>
      <dgm:t>
        <a:bodyPr/>
        <a:lstStyle/>
        <a:p>
          <a:endParaRPr lang="es-ES_tradnl"/>
        </a:p>
      </dgm:t>
    </dgm:pt>
    <dgm:pt modelId="{2FC577A8-45EE-7744-9CC5-AE64F34A29FA}" type="pres">
      <dgm:prSet presAssocID="{BCCF2C7C-E8F1-4BEA-8561-385C4A2CB6C3}" presName="childText" presStyleLbl="revTx" presStyleIdx="0" presStyleCnt="1" custScaleY="99043" custLinFactNeighborY="1315">
        <dgm:presLayoutVars>
          <dgm:bulletEnabled val="1"/>
        </dgm:presLayoutVars>
      </dgm:prSet>
      <dgm:spPr/>
      <dgm:t>
        <a:bodyPr/>
        <a:lstStyle/>
        <a:p>
          <a:endParaRPr lang="es-ES_tradnl"/>
        </a:p>
      </dgm:t>
    </dgm:pt>
  </dgm:ptLst>
  <dgm:cxnLst>
    <dgm:cxn modelId="{9B3FA241-39F1-CA45-979A-F1BBB45BD370}" srcId="{BCCF2C7C-E8F1-4BEA-8561-385C4A2CB6C3}" destId="{F096EBD3-5F0C-F545-A0B1-CC8A4CBE39DB}" srcOrd="3" destOrd="0" parTransId="{B48976B4-254A-BB49-B8AD-775E64D0CA2D}" sibTransId="{B4B626BC-8927-E149-8200-61A2DA8330B7}"/>
    <dgm:cxn modelId="{08723B9D-8B7B-49D1-9C17-A44D976CCE59}" srcId="{E442362A-F9F2-484E-8A14-2CEDCC2586A5}" destId="{BCCF2C7C-E8F1-4BEA-8561-385C4A2CB6C3}" srcOrd="0" destOrd="0" parTransId="{BC40F0CC-073D-4F29-889E-4E404D8BC59B}" sibTransId="{BF5A9AF8-5D6A-4809-AB94-0525ECFECC72}"/>
    <dgm:cxn modelId="{B6E238C0-8906-4900-A111-A83C8BCCCF70}" type="presOf" srcId="{6AA3AA1C-D666-CB4C-8674-0820CBD52B2A}" destId="{2FC577A8-45EE-7744-9CC5-AE64F34A29FA}" srcOrd="0" destOrd="1" presId="urn:microsoft.com/office/officeart/2005/8/layout/vList2"/>
    <dgm:cxn modelId="{E4C8C582-728F-4DA1-9A1A-43E49B02AA57}" type="presOf" srcId="{E442362A-F9F2-484E-8A14-2CEDCC2586A5}" destId="{575D15FB-7088-E845-BD0E-5FA5FAB34AE2}" srcOrd="0" destOrd="0" presId="urn:microsoft.com/office/officeart/2005/8/layout/vList2"/>
    <dgm:cxn modelId="{A5AB055A-0009-EE4F-A338-91461D0FBF3A}" srcId="{BCCF2C7C-E8F1-4BEA-8561-385C4A2CB6C3}" destId="{70137CC5-E43E-3245-B432-EDD451C43784}" srcOrd="5" destOrd="0" parTransId="{F48E8726-6AB6-604E-AD3F-F87869FB84A8}" sibTransId="{60E2C9F4-7336-504D-B37F-C6D23ED5DB23}"/>
    <dgm:cxn modelId="{CCFC26E7-64FD-4F61-AC2D-26D1FD72AC90}" type="presOf" srcId="{1AE6644B-EE1A-CB4E-8F9E-E2E50B100B66}" destId="{2FC577A8-45EE-7744-9CC5-AE64F34A29FA}" srcOrd="0" destOrd="2" presId="urn:microsoft.com/office/officeart/2005/8/layout/vList2"/>
    <dgm:cxn modelId="{2CFC8125-C187-4B9A-A4B2-5A9F9CE5B782}" type="presOf" srcId="{7AF48B10-76BA-2444-8FDD-2EECDBC8DFBB}" destId="{2FC577A8-45EE-7744-9CC5-AE64F34A29FA}" srcOrd="0" destOrd="7" presId="urn:microsoft.com/office/officeart/2005/8/layout/vList2"/>
    <dgm:cxn modelId="{F9090B5E-2E68-46FC-A1D2-251947F5B6D4}" type="presOf" srcId="{237F4F12-E16B-FF4A-8B62-588DADF273D7}" destId="{2FC577A8-45EE-7744-9CC5-AE64F34A29FA}" srcOrd="0" destOrd="0" presId="urn:microsoft.com/office/officeart/2005/8/layout/vList2"/>
    <dgm:cxn modelId="{4D9EF12D-57CD-5646-B000-A2E97018EF86}" srcId="{BCCF2C7C-E8F1-4BEA-8561-385C4A2CB6C3}" destId="{6AA3AA1C-D666-CB4C-8674-0820CBD52B2A}" srcOrd="1" destOrd="0" parTransId="{8FB7AC24-57A1-F743-A1FD-BBF3D12B79AE}" sibTransId="{CF263B0E-E855-7D42-95FB-FFDED1EDA7F1}"/>
    <dgm:cxn modelId="{858848C9-3068-794D-AB45-5995834B6F84}" srcId="{BCCF2C7C-E8F1-4BEA-8561-385C4A2CB6C3}" destId="{1AE6644B-EE1A-CB4E-8F9E-E2E50B100B66}" srcOrd="2" destOrd="0" parTransId="{F050EC88-319C-5548-9F44-72DD2A3DCFE4}" sibTransId="{2B13C15B-CDC7-914E-9632-D912CFE09D33}"/>
    <dgm:cxn modelId="{4145FD1E-9035-4AA6-99F5-E1DBF9935950}" type="presOf" srcId="{70137CC5-E43E-3245-B432-EDD451C43784}" destId="{2FC577A8-45EE-7744-9CC5-AE64F34A29FA}" srcOrd="0" destOrd="5" presId="urn:microsoft.com/office/officeart/2005/8/layout/vList2"/>
    <dgm:cxn modelId="{4AB66278-0384-5A4D-86C0-DF0DBB73AE6B}" srcId="{BCCF2C7C-E8F1-4BEA-8561-385C4A2CB6C3}" destId="{237F4F12-E16B-FF4A-8B62-588DADF273D7}" srcOrd="0" destOrd="0" parTransId="{424EF071-DCC3-FB4B-A4C5-7878548BF37F}" sibTransId="{8C4C1886-5DBC-7843-BF09-7D56764A505A}"/>
    <dgm:cxn modelId="{1D072E63-ED85-4B74-AC79-3FA5AD33F0C4}" type="presOf" srcId="{175FF738-C743-4B46-9B92-2B1D83541375}" destId="{2FC577A8-45EE-7744-9CC5-AE64F34A29FA}" srcOrd="0" destOrd="4" presId="urn:microsoft.com/office/officeart/2005/8/layout/vList2"/>
    <dgm:cxn modelId="{AF4DDB59-B58A-D04B-9538-82734F52A454}" srcId="{BCCF2C7C-E8F1-4BEA-8561-385C4A2CB6C3}" destId="{512F66FC-7052-EF48-A548-449699157E4F}" srcOrd="6" destOrd="0" parTransId="{32E63CB3-410A-3045-8FC3-E9EF9736919A}" sibTransId="{A7FDF63D-3A9C-4C48-B917-341D581AE9D3}"/>
    <dgm:cxn modelId="{6F64AF01-D5E7-409E-8164-81D678F34674}" type="presOf" srcId="{F096EBD3-5F0C-F545-A0B1-CC8A4CBE39DB}" destId="{2FC577A8-45EE-7744-9CC5-AE64F34A29FA}" srcOrd="0" destOrd="3" presId="urn:microsoft.com/office/officeart/2005/8/layout/vList2"/>
    <dgm:cxn modelId="{17E0AAA8-7AC6-4C6B-A79A-732EA4BC3A8A}" type="presOf" srcId="{512F66FC-7052-EF48-A548-449699157E4F}" destId="{2FC577A8-45EE-7744-9CC5-AE64F34A29FA}" srcOrd="0" destOrd="6" presId="urn:microsoft.com/office/officeart/2005/8/layout/vList2"/>
    <dgm:cxn modelId="{227D3071-6C4C-42D0-BC28-FF6DC16D72B0}" type="presOf" srcId="{BCCF2C7C-E8F1-4BEA-8561-385C4A2CB6C3}" destId="{1A604FC8-BD0B-E145-85BB-E3E8CD4A8DDE}" srcOrd="0" destOrd="0" presId="urn:microsoft.com/office/officeart/2005/8/layout/vList2"/>
    <dgm:cxn modelId="{0CC7ECC6-FE7F-894B-9817-C082550768F7}" srcId="{BCCF2C7C-E8F1-4BEA-8561-385C4A2CB6C3}" destId="{175FF738-C743-4B46-9B92-2B1D83541375}" srcOrd="4" destOrd="0" parTransId="{D5B6640D-C637-8949-9FE6-5CC9C7770EE3}" sibTransId="{58175824-4DEE-3349-AAE4-D4C21D722D7E}"/>
    <dgm:cxn modelId="{BC21CEEA-0F2E-144F-ABA9-9276543F9F43}" srcId="{BCCF2C7C-E8F1-4BEA-8561-385C4A2CB6C3}" destId="{7AF48B10-76BA-2444-8FDD-2EECDBC8DFBB}" srcOrd="7" destOrd="0" parTransId="{7288A6C6-34DD-3841-93D6-51B50435C9F8}" sibTransId="{6DD69019-B0CF-0546-AEF3-BEA49CBCEA05}"/>
    <dgm:cxn modelId="{8039E78B-494D-46ED-A337-B987CF374B3F}" type="presParOf" srcId="{575D15FB-7088-E845-BD0E-5FA5FAB34AE2}" destId="{1A604FC8-BD0B-E145-85BB-E3E8CD4A8DDE}" srcOrd="0" destOrd="0" presId="urn:microsoft.com/office/officeart/2005/8/layout/vList2"/>
    <dgm:cxn modelId="{491A615B-118A-4F95-A7A9-8AE26FD09B25}" type="presParOf" srcId="{575D15FB-7088-E845-BD0E-5FA5FAB34AE2}" destId="{2FC577A8-45EE-7744-9CC5-AE64F34A29FA}"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262D0-FBCD-3240-B456-E839BB64DA87}">
      <dsp:nvSpPr>
        <dsp:cNvPr id="0" name=""/>
        <dsp:cNvSpPr/>
      </dsp:nvSpPr>
      <dsp:spPr>
        <a:xfrm rot="16200000">
          <a:off x="-2283484" y="2342976"/>
          <a:ext cx="5613142" cy="9271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17729" bIns="0" numCol="1" spcCol="1270" anchor="t" anchorCtr="0">
          <a:noAutofit/>
        </a:bodyPr>
        <a:lstStyle/>
        <a:p>
          <a:pPr lvl="0" algn="ctr" defTabSz="1022350">
            <a:lnSpc>
              <a:spcPct val="90000"/>
            </a:lnSpc>
            <a:spcBef>
              <a:spcPct val="0"/>
            </a:spcBef>
            <a:spcAft>
              <a:spcPct val="35000"/>
            </a:spcAft>
          </a:pPr>
          <a:r>
            <a:rPr lang="en-US" sz="2300" u="none" kern="1200" dirty="0" smtClean="0"/>
            <a:t>Coordination of the activities of the Accelerator community in Spain</a:t>
          </a:r>
          <a:endParaRPr lang="es-ES_tradnl" sz="2300" u="none" kern="1200" dirty="0"/>
        </a:p>
      </dsp:txBody>
      <dsp:txXfrm>
        <a:off x="-2283484" y="2342976"/>
        <a:ext cx="5613142" cy="927189"/>
      </dsp:txXfrm>
    </dsp:sp>
    <dsp:sp modelId="{9433342C-493F-A54E-AE74-579DFEE6BD53}">
      <dsp:nvSpPr>
        <dsp:cNvPr id="0" name=""/>
        <dsp:cNvSpPr/>
      </dsp:nvSpPr>
      <dsp:spPr>
        <a:xfrm>
          <a:off x="816382" y="2"/>
          <a:ext cx="7384293" cy="561932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817729" rIns="170688" bIns="170688" numCol="1" spcCol="1270" anchor="t" anchorCtr="0">
          <a:noAutofit/>
        </a:bodyPr>
        <a:lstStyle/>
        <a:p>
          <a:pPr marL="228600" lvl="1" indent="-228600" algn="l" defTabSz="1066800">
            <a:lnSpc>
              <a:spcPct val="90000"/>
            </a:lnSpc>
            <a:spcBef>
              <a:spcPct val="0"/>
            </a:spcBef>
            <a:spcAft>
              <a:spcPct val="15000"/>
            </a:spcAft>
            <a:buChar char="••"/>
          </a:pPr>
          <a:r>
            <a:rPr lang="en-US" sz="2400" u="none" kern="1200" dirty="0" smtClean="0"/>
            <a:t>Contribute to the implementation of R&amp;D Plans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Provide technical consultancy</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Provide support to education and training</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Help to coordinate the rationalization of the available resources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Help to consolidate and recognize professional careers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Serve as consultant to the industry, in coordination with official bodies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Provide knowledge and support to the Spanish participation in international collaborations</a:t>
          </a:r>
          <a:endParaRPr lang="es-ES_tradnl" sz="2400" u="none" kern="1200" dirty="0"/>
        </a:p>
        <a:p>
          <a:pPr marL="228600" lvl="1" indent="-228600" algn="l" defTabSz="1066800">
            <a:lnSpc>
              <a:spcPct val="90000"/>
            </a:lnSpc>
            <a:spcBef>
              <a:spcPct val="0"/>
            </a:spcBef>
            <a:spcAft>
              <a:spcPct val="15000"/>
            </a:spcAft>
            <a:buChar char="••"/>
          </a:pPr>
          <a:r>
            <a:rPr lang="en-US" sz="2400" u="none" kern="1200" dirty="0" smtClean="0"/>
            <a:t>Gather the needs on accelerator technologies on different scientific fields</a:t>
          </a:r>
          <a:endParaRPr lang="es-ES_tradnl" sz="2400" u="none" kern="1200" dirty="0"/>
        </a:p>
      </dsp:txBody>
      <dsp:txXfrm>
        <a:off x="816382" y="2"/>
        <a:ext cx="7384293" cy="5619322"/>
      </dsp:txXfrm>
    </dsp:sp>
    <dsp:sp modelId="{19F1D9A7-406B-B444-BFCB-32C50EB4860E}">
      <dsp:nvSpPr>
        <dsp:cNvPr id="0" name=""/>
        <dsp:cNvSpPr/>
      </dsp:nvSpPr>
      <dsp:spPr>
        <a:xfrm flipV="1">
          <a:off x="919478" y="49499"/>
          <a:ext cx="299333" cy="543852"/>
        </a:xfrm>
        <a:prstGeom prst="rect">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04FC8-BD0B-E145-85BB-E3E8CD4A8DDE}">
      <dsp:nvSpPr>
        <dsp:cNvPr id="0" name=""/>
        <dsp:cNvSpPr/>
      </dsp:nvSpPr>
      <dsp:spPr>
        <a:xfrm>
          <a:off x="152450" y="0"/>
          <a:ext cx="8705829" cy="1196909"/>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noProof="0" dirty="0" smtClean="0"/>
            <a:t>National Accelerator Facilities and Groups </a:t>
          </a:r>
        </a:p>
      </dsp:txBody>
      <dsp:txXfrm>
        <a:off x="210878" y="58428"/>
        <a:ext cx="8588973" cy="1080053"/>
      </dsp:txXfrm>
    </dsp:sp>
    <dsp:sp modelId="{2FC577A8-45EE-7744-9CC5-AE64F34A29FA}">
      <dsp:nvSpPr>
        <dsp:cNvPr id="0" name=""/>
        <dsp:cNvSpPr/>
      </dsp:nvSpPr>
      <dsp:spPr>
        <a:xfrm>
          <a:off x="0" y="1460278"/>
          <a:ext cx="8858280" cy="30804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1250"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noProof="0" dirty="0" smtClean="0">
              <a:solidFill>
                <a:schemeClr val="accent1">
                  <a:lumMod val="75000"/>
                </a:schemeClr>
              </a:solidFill>
            </a:rPr>
            <a:t>ALBA 3rd Generation Light Source</a:t>
          </a: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CNA Centro </a:t>
          </a:r>
          <a:r>
            <a:rPr lang="en-GB" sz="2400" kern="1200" dirty="0" err="1" smtClean="0">
              <a:solidFill>
                <a:schemeClr val="accent1">
                  <a:lumMod val="75000"/>
                </a:schemeClr>
              </a:solidFill>
            </a:rPr>
            <a:t>Nacional</a:t>
          </a:r>
          <a:r>
            <a:rPr lang="en-GB" sz="2400" kern="1200" dirty="0" smtClean="0">
              <a:solidFill>
                <a:schemeClr val="accent1">
                  <a:lumMod val="75000"/>
                </a:schemeClr>
              </a:solidFill>
            </a:rPr>
            <a:t> de </a:t>
          </a:r>
          <a:r>
            <a:rPr lang="en-GB" sz="2400" kern="1200" dirty="0" err="1" smtClean="0">
              <a:solidFill>
                <a:schemeClr val="accent1">
                  <a:lumMod val="75000"/>
                </a:schemeClr>
              </a:solidFill>
            </a:rPr>
            <a:t>Aceleradores</a:t>
          </a:r>
          <a:r>
            <a:rPr lang="en-GB" sz="2400" kern="1200" dirty="0" smtClean="0">
              <a:solidFill>
                <a:schemeClr val="accent1">
                  <a:lumMod val="75000"/>
                </a:schemeClr>
              </a:solidFill>
            </a:rPr>
            <a:t> - US</a:t>
          </a:r>
          <a:endParaRPr lang="en-US" sz="2400" kern="1200" noProof="0" dirty="0" smtClean="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CMAM Centro de </a:t>
          </a:r>
          <a:r>
            <a:rPr lang="en-GB" sz="2400" kern="1200" dirty="0" err="1" smtClean="0">
              <a:solidFill>
                <a:schemeClr val="accent1">
                  <a:lumMod val="75000"/>
                </a:schemeClr>
              </a:solidFill>
            </a:rPr>
            <a:t>Microanálisis</a:t>
          </a:r>
          <a:r>
            <a:rPr lang="en-GB" sz="2400" kern="1200" dirty="0" smtClean="0">
              <a:solidFill>
                <a:schemeClr val="accent1">
                  <a:lumMod val="75000"/>
                </a:schemeClr>
              </a:solidFill>
            </a:rPr>
            <a:t> de </a:t>
          </a:r>
          <a:r>
            <a:rPr lang="en-GB" sz="2400" kern="1200" dirty="0" err="1" smtClean="0">
              <a:solidFill>
                <a:schemeClr val="accent1">
                  <a:lumMod val="75000"/>
                </a:schemeClr>
              </a:solidFill>
            </a:rPr>
            <a:t>Materiales</a:t>
          </a:r>
          <a:r>
            <a:rPr lang="en-GB" sz="2400" kern="1200" dirty="0" smtClean="0">
              <a:solidFill>
                <a:schemeClr val="accent1">
                  <a:lumMod val="75000"/>
                </a:schemeClr>
              </a:solidFill>
            </a:rPr>
            <a:t> - UAM</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CIEMAT Accelerator Group</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IFIC Accelerator Group - CSIC-UV</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Institute of Energy Technologies - UPC</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smtClean="0">
              <a:solidFill>
                <a:schemeClr val="accent1">
                  <a:lumMod val="75000"/>
                </a:schemeClr>
              </a:solidFill>
            </a:rPr>
            <a:t>ESS Bilbao</a:t>
          </a:r>
          <a:endParaRPr lang="en-GB" sz="2400" kern="1200" dirty="0">
            <a:solidFill>
              <a:schemeClr val="accent1">
                <a:lumMod val="75000"/>
              </a:schemeClr>
            </a:solidFill>
          </a:endParaRPr>
        </a:p>
        <a:p>
          <a:pPr marL="228600" lvl="1" indent="-228600" algn="l" defTabSz="1066800">
            <a:lnSpc>
              <a:spcPct val="90000"/>
            </a:lnSpc>
            <a:spcBef>
              <a:spcPct val="0"/>
            </a:spcBef>
            <a:spcAft>
              <a:spcPct val="20000"/>
            </a:spcAft>
            <a:buChar char="••"/>
          </a:pPr>
          <a:r>
            <a:rPr lang="en-GB" sz="2400" kern="1200" dirty="0" smtClean="0">
              <a:solidFill>
                <a:schemeClr val="accent1">
                  <a:lumMod val="75000"/>
                </a:schemeClr>
              </a:solidFill>
            </a:rPr>
            <a:t>LRF </a:t>
          </a:r>
          <a:r>
            <a:rPr lang="en-GB" sz="2400" kern="1200" dirty="0" err="1" smtClean="0">
              <a:solidFill>
                <a:schemeClr val="accent1">
                  <a:lumMod val="75000"/>
                </a:schemeClr>
              </a:solidFill>
            </a:rPr>
            <a:t>Linac</a:t>
          </a:r>
          <a:r>
            <a:rPr lang="en-GB" sz="2400" kern="1200" dirty="0" smtClean="0">
              <a:solidFill>
                <a:schemeClr val="accent1">
                  <a:lumMod val="75000"/>
                </a:schemeClr>
              </a:solidFill>
            </a:rPr>
            <a:t> Research Facility – UHU</a:t>
          </a:r>
          <a:endParaRPr lang="en-GB" sz="2400" kern="1200" dirty="0">
            <a:solidFill>
              <a:schemeClr val="accent1">
                <a:lumMod val="75000"/>
              </a:schemeClr>
            </a:solidFill>
          </a:endParaRPr>
        </a:p>
      </dsp:txBody>
      <dsp:txXfrm>
        <a:off x="0" y="1460278"/>
        <a:ext cx="8858280" cy="3080474"/>
      </dsp:txXfrm>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7218" name="Rectangle 2"/>
          <p:cNvSpPr>
            <a:spLocks noGrp="1" noChangeArrowheads="1"/>
          </p:cNvSpPr>
          <p:nvPr>
            <p:ph type="hdr" sz="quarter"/>
          </p:nvPr>
        </p:nvSpPr>
        <p:spPr bwMode="auto">
          <a:xfrm>
            <a:off x="0" y="0"/>
            <a:ext cx="2944283" cy="496814"/>
          </a:xfrm>
          <a:prstGeom prst="rect">
            <a:avLst/>
          </a:prstGeom>
          <a:noFill/>
          <a:ln w="9525">
            <a:noFill/>
            <a:miter lim="800000"/>
            <a:headEnd/>
            <a:tailEnd/>
          </a:ln>
          <a:effectLst/>
        </p:spPr>
        <p:txBody>
          <a:bodyPr vert="horz" wrap="square" lIns="89440" tIns="44720" rIns="89440" bIns="44720" numCol="1" anchor="t" anchorCtr="0" compatLnSpc="1">
            <a:prstTxWarp prst="textNoShape">
              <a:avLst/>
            </a:prstTxWarp>
          </a:bodyPr>
          <a:lstStyle>
            <a:lvl1pPr eaLnBrk="1" hangingPunct="1">
              <a:defRPr sz="1100">
                <a:latin typeface="Times New Roman" pitchFamily="18" charset="0"/>
                <a:ea typeface="+mn-ea"/>
                <a:cs typeface="+mn-cs"/>
              </a:defRPr>
            </a:lvl1pPr>
          </a:lstStyle>
          <a:p>
            <a:pPr>
              <a:defRPr/>
            </a:pPr>
            <a:endParaRPr lang="es-ES"/>
          </a:p>
        </p:txBody>
      </p:sp>
      <p:sp>
        <p:nvSpPr>
          <p:cNvPr id="777219" name="Rectangle 3"/>
          <p:cNvSpPr>
            <a:spLocks noGrp="1" noChangeArrowheads="1"/>
          </p:cNvSpPr>
          <p:nvPr>
            <p:ph type="dt" sz="quarter" idx="1"/>
          </p:nvPr>
        </p:nvSpPr>
        <p:spPr bwMode="auto">
          <a:xfrm>
            <a:off x="3848645" y="0"/>
            <a:ext cx="2944283" cy="496814"/>
          </a:xfrm>
          <a:prstGeom prst="rect">
            <a:avLst/>
          </a:prstGeom>
          <a:noFill/>
          <a:ln w="9525">
            <a:noFill/>
            <a:miter lim="800000"/>
            <a:headEnd/>
            <a:tailEnd/>
          </a:ln>
          <a:effectLst/>
        </p:spPr>
        <p:txBody>
          <a:bodyPr vert="horz" wrap="square" lIns="89440" tIns="44720" rIns="89440" bIns="44720" numCol="1" anchor="t" anchorCtr="0" compatLnSpc="1">
            <a:prstTxWarp prst="textNoShape">
              <a:avLst/>
            </a:prstTxWarp>
          </a:bodyPr>
          <a:lstStyle>
            <a:lvl1pPr algn="r" eaLnBrk="1" hangingPunct="1">
              <a:defRPr sz="1100">
                <a:latin typeface="Times New Roman" pitchFamily="18" charset="0"/>
                <a:ea typeface="+mn-ea"/>
                <a:cs typeface="+mn-cs"/>
              </a:defRPr>
            </a:lvl1pPr>
          </a:lstStyle>
          <a:p>
            <a:pPr>
              <a:defRPr/>
            </a:pPr>
            <a:endParaRPr lang="es-ES"/>
          </a:p>
        </p:txBody>
      </p:sp>
      <p:sp>
        <p:nvSpPr>
          <p:cNvPr id="777220" name="Rectangle 4"/>
          <p:cNvSpPr>
            <a:spLocks noGrp="1" noChangeArrowheads="1"/>
          </p:cNvSpPr>
          <p:nvPr>
            <p:ph type="ftr" sz="quarter" idx="2"/>
          </p:nvPr>
        </p:nvSpPr>
        <p:spPr bwMode="auto">
          <a:xfrm>
            <a:off x="0" y="9434587"/>
            <a:ext cx="2944283" cy="495189"/>
          </a:xfrm>
          <a:prstGeom prst="rect">
            <a:avLst/>
          </a:prstGeom>
          <a:noFill/>
          <a:ln w="9525">
            <a:noFill/>
            <a:miter lim="800000"/>
            <a:headEnd/>
            <a:tailEnd/>
          </a:ln>
          <a:effectLst/>
        </p:spPr>
        <p:txBody>
          <a:bodyPr vert="horz" wrap="square" lIns="89440" tIns="44720" rIns="89440" bIns="44720" numCol="1" anchor="b" anchorCtr="0" compatLnSpc="1">
            <a:prstTxWarp prst="textNoShape">
              <a:avLst/>
            </a:prstTxWarp>
          </a:bodyPr>
          <a:lstStyle>
            <a:lvl1pPr eaLnBrk="1" hangingPunct="1">
              <a:defRPr sz="1100">
                <a:latin typeface="Times New Roman" pitchFamily="18" charset="0"/>
                <a:ea typeface="+mn-ea"/>
                <a:cs typeface="+mn-cs"/>
              </a:defRPr>
            </a:lvl1pPr>
          </a:lstStyle>
          <a:p>
            <a:pPr>
              <a:defRPr/>
            </a:pPr>
            <a:endParaRPr lang="es-ES"/>
          </a:p>
        </p:txBody>
      </p:sp>
      <p:sp>
        <p:nvSpPr>
          <p:cNvPr id="777221" name="Rectangle 5"/>
          <p:cNvSpPr>
            <a:spLocks noGrp="1" noChangeArrowheads="1"/>
          </p:cNvSpPr>
          <p:nvPr>
            <p:ph type="sldNum" sz="quarter" idx="3"/>
          </p:nvPr>
        </p:nvSpPr>
        <p:spPr bwMode="auto">
          <a:xfrm>
            <a:off x="3848645" y="9434587"/>
            <a:ext cx="2944283" cy="495189"/>
          </a:xfrm>
          <a:prstGeom prst="rect">
            <a:avLst/>
          </a:prstGeom>
          <a:noFill/>
          <a:ln w="9525">
            <a:noFill/>
            <a:miter lim="800000"/>
            <a:headEnd/>
            <a:tailEnd/>
          </a:ln>
          <a:effectLst/>
        </p:spPr>
        <p:txBody>
          <a:bodyPr vert="horz" wrap="square" lIns="89440" tIns="44720" rIns="89440" bIns="44720" numCol="1" anchor="b" anchorCtr="0" compatLnSpc="1">
            <a:prstTxWarp prst="textNoShape">
              <a:avLst/>
            </a:prstTxWarp>
          </a:bodyPr>
          <a:lstStyle>
            <a:lvl1pPr algn="r" eaLnBrk="1" hangingPunct="1">
              <a:defRPr sz="1100">
                <a:latin typeface="Times New Roman" charset="0"/>
                <a:ea typeface="ＭＳ Ｐゴシック" charset="-128"/>
              </a:defRPr>
            </a:lvl1pPr>
          </a:lstStyle>
          <a:p>
            <a:pPr>
              <a:defRPr/>
            </a:pPr>
            <a:fld id="{0818266C-3952-4775-8887-EDB45D3849C7}" type="slidenum">
              <a:rPr lang="es-ES"/>
              <a:pPr>
                <a:defRPr/>
              </a:pPr>
              <a:t>‹#›</a:t>
            </a:fld>
            <a:endParaRPr lang="es-ES"/>
          </a:p>
        </p:txBody>
      </p:sp>
    </p:spTree>
    <p:extLst>
      <p:ext uri="{BB962C8B-B14F-4D97-AF65-F5344CB8AC3E}">
        <p14:creationId xmlns:p14="http://schemas.microsoft.com/office/powerpoint/2010/main" val="289203367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4283" cy="496814"/>
          </a:xfrm>
          <a:prstGeom prst="rect">
            <a:avLst/>
          </a:prstGeom>
          <a:noFill/>
          <a:ln w="9525">
            <a:noFill/>
            <a:miter lim="800000"/>
            <a:headEnd/>
            <a:tailEnd/>
          </a:ln>
          <a:effectLst/>
        </p:spPr>
        <p:txBody>
          <a:bodyPr vert="horz" wrap="square" lIns="94639" tIns="47318" rIns="94639" bIns="47318" numCol="1" anchor="t" anchorCtr="0" compatLnSpc="1">
            <a:prstTxWarp prst="textNoShape">
              <a:avLst/>
            </a:prstTxWarp>
          </a:bodyPr>
          <a:lstStyle>
            <a:lvl1pPr defTabSz="947199" eaLnBrk="1" hangingPunct="1">
              <a:defRPr sz="1200">
                <a:latin typeface="Times New Roman" pitchFamily="18" charset="0"/>
                <a:ea typeface="+mn-ea"/>
                <a:cs typeface="+mn-cs"/>
              </a:defRPr>
            </a:lvl1pPr>
          </a:lstStyle>
          <a:p>
            <a:pPr>
              <a:defRPr/>
            </a:pPr>
            <a:endParaRPr lang="en-US"/>
          </a:p>
        </p:txBody>
      </p:sp>
      <p:sp>
        <p:nvSpPr>
          <p:cNvPr id="18435" name="Rectangle 3"/>
          <p:cNvSpPr>
            <a:spLocks noGrp="1" noChangeArrowheads="1"/>
          </p:cNvSpPr>
          <p:nvPr>
            <p:ph type="dt" idx="1"/>
          </p:nvPr>
        </p:nvSpPr>
        <p:spPr bwMode="auto">
          <a:xfrm>
            <a:off x="3850217" y="0"/>
            <a:ext cx="2944283" cy="496814"/>
          </a:xfrm>
          <a:prstGeom prst="rect">
            <a:avLst/>
          </a:prstGeom>
          <a:noFill/>
          <a:ln w="9525">
            <a:noFill/>
            <a:miter lim="800000"/>
            <a:headEnd/>
            <a:tailEnd/>
          </a:ln>
          <a:effectLst/>
        </p:spPr>
        <p:txBody>
          <a:bodyPr vert="horz" wrap="square" lIns="94639" tIns="47318" rIns="94639" bIns="47318" numCol="1" anchor="t" anchorCtr="0" compatLnSpc="1">
            <a:prstTxWarp prst="textNoShape">
              <a:avLst/>
            </a:prstTxWarp>
          </a:bodyPr>
          <a:lstStyle>
            <a:lvl1pPr algn="r" defTabSz="947199" eaLnBrk="1" hangingPunct="1">
              <a:defRPr sz="1200">
                <a:latin typeface="Times New Roman" pitchFamily="18" charset="0"/>
                <a:ea typeface="+mn-ea"/>
                <a:cs typeface="+mn-cs"/>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915988" y="742950"/>
            <a:ext cx="4967287"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7" name="Rectangle 5"/>
          <p:cNvSpPr>
            <a:spLocks noGrp="1" noChangeArrowheads="1"/>
          </p:cNvSpPr>
          <p:nvPr>
            <p:ph type="body" sz="quarter" idx="3"/>
          </p:nvPr>
        </p:nvSpPr>
        <p:spPr bwMode="auto">
          <a:xfrm>
            <a:off x="905934" y="4718105"/>
            <a:ext cx="4982633" cy="4469699"/>
          </a:xfrm>
          <a:prstGeom prst="rect">
            <a:avLst/>
          </a:prstGeom>
          <a:noFill/>
          <a:ln w="9525">
            <a:noFill/>
            <a:miter lim="800000"/>
            <a:headEnd/>
            <a:tailEnd/>
          </a:ln>
          <a:effectLst/>
        </p:spPr>
        <p:txBody>
          <a:bodyPr vert="horz" wrap="square" lIns="94639" tIns="47318" rIns="94639" bIns="4731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434587"/>
            <a:ext cx="2944283" cy="496814"/>
          </a:xfrm>
          <a:prstGeom prst="rect">
            <a:avLst/>
          </a:prstGeom>
          <a:noFill/>
          <a:ln w="9525">
            <a:noFill/>
            <a:miter lim="800000"/>
            <a:headEnd/>
            <a:tailEnd/>
          </a:ln>
          <a:effectLst/>
        </p:spPr>
        <p:txBody>
          <a:bodyPr vert="horz" wrap="square" lIns="94639" tIns="47318" rIns="94639" bIns="47318" numCol="1" anchor="b" anchorCtr="0" compatLnSpc="1">
            <a:prstTxWarp prst="textNoShape">
              <a:avLst/>
            </a:prstTxWarp>
          </a:bodyPr>
          <a:lstStyle>
            <a:lvl1pPr defTabSz="947199" eaLnBrk="1" hangingPunct="1">
              <a:defRPr sz="1200">
                <a:latin typeface="Times New Roman" pitchFamily="18" charset="0"/>
                <a:ea typeface="+mn-ea"/>
                <a:cs typeface="+mn-cs"/>
              </a:defRPr>
            </a:lvl1pPr>
          </a:lstStyle>
          <a:p>
            <a:pPr>
              <a:defRPr/>
            </a:pPr>
            <a:endParaRPr lang="en-US"/>
          </a:p>
        </p:txBody>
      </p:sp>
      <p:sp>
        <p:nvSpPr>
          <p:cNvPr id="18439" name="Rectangle 7"/>
          <p:cNvSpPr>
            <a:spLocks noGrp="1" noChangeArrowheads="1"/>
          </p:cNvSpPr>
          <p:nvPr>
            <p:ph type="sldNum" sz="quarter" idx="5"/>
          </p:nvPr>
        </p:nvSpPr>
        <p:spPr bwMode="auto">
          <a:xfrm>
            <a:off x="3850217" y="9434587"/>
            <a:ext cx="2944283" cy="496814"/>
          </a:xfrm>
          <a:prstGeom prst="rect">
            <a:avLst/>
          </a:prstGeom>
          <a:noFill/>
          <a:ln w="9525">
            <a:noFill/>
            <a:miter lim="800000"/>
            <a:headEnd/>
            <a:tailEnd/>
          </a:ln>
          <a:effectLst/>
        </p:spPr>
        <p:txBody>
          <a:bodyPr vert="horz" wrap="square" lIns="94639" tIns="47318" rIns="94639" bIns="47318" numCol="1" anchor="b" anchorCtr="0" compatLnSpc="1">
            <a:prstTxWarp prst="textNoShape">
              <a:avLst/>
            </a:prstTxWarp>
          </a:bodyPr>
          <a:lstStyle>
            <a:lvl1pPr algn="r" defTabSz="946150" eaLnBrk="1" hangingPunct="1">
              <a:defRPr sz="1200">
                <a:latin typeface="Times New Roman" charset="0"/>
                <a:ea typeface="ＭＳ Ｐゴシック" charset="-128"/>
              </a:defRPr>
            </a:lvl1pPr>
          </a:lstStyle>
          <a:p>
            <a:pPr>
              <a:defRPr/>
            </a:pPr>
            <a:fld id="{18DF7F21-3C8F-40F3-B85A-0D77522C8920}" type="slidenum">
              <a:rPr lang="en-US"/>
              <a:pPr>
                <a:defRPr/>
              </a:pPr>
              <a:t>‹#›</a:t>
            </a:fld>
            <a:endParaRPr lang="en-US"/>
          </a:p>
        </p:txBody>
      </p:sp>
    </p:spTree>
    <p:extLst>
      <p:ext uri="{BB962C8B-B14F-4D97-AF65-F5344CB8AC3E}">
        <p14:creationId xmlns:p14="http://schemas.microsoft.com/office/powerpoint/2010/main" val="140575463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D48A6AB7-BC31-40BA-8F08-AA4718C52D3B}" type="slidenum">
              <a:rPr lang="en-US" altLang="en-US" smtClean="0"/>
              <a:pPr eaLnBrk="1" hangingPunct="1">
                <a:spcBef>
                  <a:spcPct val="0"/>
                </a:spcBef>
              </a:pPr>
              <a:t>1</a:t>
            </a:fld>
            <a:endParaRPr lang="en-US" alt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366E5CC4-2BFD-4EEC-94E3-86916E7E310F}" type="slidenum">
              <a:rPr lang="en-GB" altLang="en-US" smtClean="0"/>
              <a:pPr eaLnBrk="1" hangingPunct="1">
                <a:spcBef>
                  <a:spcPct val="0"/>
                </a:spcBef>
              </a:pPr>
              <a:t>17</a:t>
            </a:fld>
            <a:endParaRPr lang="en-GB" altLang="en-US" smtClean="0"/>
          </a:p>
        </p:txBody>
      </p:sp>
      <p:sp>
        <p:nvSpPr>
          <p:cNvPr id="54275" name="Rectangle 2"/>
          <p:cNvSpPr>
            <a:spLocks noGrp="1" noRot="1" noChangeAspect="1" noChangeArrowheads="1" noTextEdit="1"/>
          </p:cNvSpPr>
          <p:nvPr>
            <p:ph type="sldImg"/>
          </p:nvPr>
        </p:nvSpPr>
        <p:spPr>
          <a:xfrm>
            <a:off x="914400" y="744538"/>
            <a:ext cx="4965700" cy="3725862"/>
          </a:xfrm>
          <a:ln/>
        </p:spPr>
      </p:sp>
      <p:sp>
        <p:nvSpPr>
          <p:cNvPr id="54276"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CD2AAB54-0BA9-456B-B475-C3C128CA125C}" type="slidenum">
              <a:rPr lang="en-US" altLang="en-US" smtClean="0">
                <a:solidFill>
                  <a:srgbClr val="000000"/>
                </a:solidFill>
                <a:latin typeface="Arial" pitchFamily="34" charset="0"/>
              </a:rPr>
              <a:pPr eaLnBrk="1" hangingPunct="1">
                <a:spcBef>
                  <a:spcPct val="0"/>
                </a:spcBef>
              </a:pPr>
              <a:t>18</a:t>
            </a:fld>
            <a:endParaRPr lang="en-US" altLang="en-US" smtClean="0">
              <a:solidFill>
                <a:srgbClr val="000000"/>
              </a:solidFill>
              <a:latin typeface="Arial" pitchFamily="34" charset="0"/>
            </a:endParaRPr>
          </a:p>
        </p:txBody>
      </p:sp>
      <p:sp>
        <p:nvSpPr>
          <p:cNvPr id="55299" name="Rectangle 7"/>
          <p:cNvSpPr txBox="1">
            <a:spLocks noGrp="1" noChangeArrowheads="1"/>
          </p:cNvSpPr>
          <p:nvPr/>
        </p:nvSpPr>
        <p:spPr bwMode="auto">
          <a:xfrm>
            <a:off x="3848645" y="9434587"/>
            <a:ext cx="2944283" cy="49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nchor="b"/>
          <a:lstStyle>
            <a:lvl1pPr defTabSz="7794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7794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7794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7794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7794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a:spcBef>
                <a:spcPct val="0"/>
              </a:spcBef>
            </a:pPr>
            <a:fld id="{C8C5141C-89DF-4C07-8620-43D2DD427D50}" type="slidenum">
              <a:rPr lang="en-GB" altLang="en-US" sz="1100">
                <a:solidFill>
                  <a:srgbClr val="000000"/>
                </a:solidFill>
                <a:latin typeface="Arial" pitchFamily="34" charset="0"/>
              </a:rPr>
              <a:pPr>
                <a:spcBef>
                  <a:spcPct val="0"/>
                </a:spcBef>
              </a:pPr>
              <a:t>18</a:t>
            </a:fld>
            <a:endParaRPr lang="en-GB" altLang="en-US" sz="1100">
              <a:solidFill>
                <a:srgbClr val="000000"/>
              </a:solidFill>
              <a:latin typeface="Arial" pitchFamily="34" charset="0"/>
            </a:endParaRPr>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lstStyle/>
          <a:p>
            <a:pPr eaLnBrk="1" hangingPunct="1">
              <a:lnSpc>
                <a:spcPct val="80000"/>
              </a:lnSpc>
            </a:pPr>
            <a:r>
              <a:rPr lang="es-ES" altLang="en-US" sz="900" smtClean="0">
                <a:ea typeface="ＭＳ Ｐゴシック" pitchFamily="34" charset="-128"/>
              </a:rPr>
              <a:t>The Accelerator group at IFIC</a:t>
            </a:r>
          </a:p>
          <a:p>
            <a:pPr eaLnBrk="1" hangingPunct="1">
              <a:lnSpc>
                <a:spcPct val="80000"/>
              </a:lnSpc>
            </a:pPr>
            <a:r>
              <a:rPr lang="es-ES" altLang="en-US" sz="900" smtClean="0">
                <a:ea typeface="ＭＳ Ｐゴシック" pitchFamily="34" charset="-128"/>
              </a:rPr>
              <a:t> </a:t>
            </a:r>
          </a:p>
          <a:p>
            <a:pPr>
              <a:lnSpc>
                <a:spcPct val="80000"/>
              </a:lnSpc>
            </a:pPr>
            <a:r>
              <a:rPr lang="en-GB" altLang="en-US" sz="900" smtClean="0">
                <a:ea typeface="ＭＳ Ｐゴシック" pitchFamily="34" charset="-128"/>
              </a:rPr>
              <a:t>IFIC participation in CLIC starts in 2002 with the collimation studies for the BDS; in 2004 the group initiates the collaboration with the CTF3 facility. In 2006 IFIC in collaboration with the Universitat Politecnica de Catalunya (UPC) and CERN, undertook the design, construction and performance tests of a series of 16 Beam Inductive Position Monitors  (BPM) for the CTF3. The BPMs are installed in the TBL of CTF3 and working successfully since October 2009 .</a:t>
            </a:r>
          </a:p>
          <a:p>
            <a:pPr>
              <a:lnSpc>
                <a:spcPct val="80000"/>
              </a:lnSpc>
            </a:pPr>
            <a:r>
              <a:rPr lang="en-GB" altLang="en-US" sz="900" smtClean="0">
                <a:ea typeface="ＭＳ Ｐゴシック" pitchFamily="34" charset="-128"/>
              </a:rPr>
              <a:t>These studies have been extended with the BPMs studies for the Drive Beam of CTF3, and are being made under the Spanish Programme of European Large Infrastructures. The work started in June 2011 and it is being made in collaboration with the Beam Instrumentation Group of CERN. The first prototype of a stripline BPM has been designed constructed and tested at the CERN labs. </a:t>
            </a:r>
            <a:endParaRPr lang="es-ES_tradnl" altLang="en-US" sz="900" smtClean="0">
              <a:ea typeface="ＭＳ Ｐゴシック" pitchFamily="34" charset="-128"/>
            </a:endParaRPr>
          </a:p>
          <a:p>
            <a:pPr>
              <a:lnSpc>
                <a:spcPct val="80000"/>
              </a:lnSpc>
            </a:pPr>
            <a:r>
              <a:rPr lang="en-GB" altLang="en-US" sz="900" smtClean="0">
                <a:ea typeface="ＭＳ Ｐゴシック" pitchFamily="34" charset="-128"/>
              </a:rPr>
              <a:t>Since October 2010 in the framework of the DR Working Group of CLIC, the IFIC and CIEMAT groups are developing a first prototype of a stripline kicker for the DR kickers in close collaboration with CLIC group at CERN, under the Spanish Research Programme of the Centro de Desarrollo Tecnologico e Industrial (CDTI) in collaboration with the company G&amp;P Vacuum projects. The first prototype is being designed and constructed and it will be tested at CERN labs at the beginning of 2014. This prototype will also be tested with beam and with the corresponding power supply, an inductive Adder type being constructed by CERN, in ATF2 test facility.  Yesterday the prototype has arrived at CERN!!!!!</a:t>
            </a:r>
          </a:p>
          <a:p>
            <a:pPr>
              <a:lnSpc>
                <a:spcPct val="80000"/>
              </a:lnSpc>
            </a:pPr>
            <a:endParaRPr lang="es-ES_tradnl"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The measured vertical emittance in the EXT of ATF was larger than expected . This motivated the study of the possible sources of emittance growth; IFIC started a collaboration with KEK in 2007, jointly with Laboratoire de l</a:t>
            </a:r>
            <a:r>
              <a:rPr lang="en-GB" altLang="es-ES" sz="900" smtClean="0">
                <a:ea typeface="ＭＳ Ｐゴシック" pitchFamily="34" charset="-128"/>
              </a:rPr>
              <a:t>’</a:t>
            </a:r>
            <a:r>
              <a:rPr lang="en-GB" altLang="en-US" sz="900" smtClean="0">
                <a:ea typeface="ＭＳ Ｐゴシック" pitchFamily="34" charset="-128"/>
              </a:rPr>
              <a:t>Accelerateur Lineaire (LAL), the Science &amp; Technology Facilities Council (STFC), in order to carry out this study. </a:t>
            </a:r>
          </a:p>
          <a:p>
            <a:pPr eaLnBrk="1" hangingPunct="1">
              <a:lnSpc>
                <a:spcPct val="80000"/>
              </a:lnSpc>
            </a:pPr>
            <a:endParaRPr lang="en-GB"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This study has permitted the presentation of a proposal in combination with the accelerator group of SLAC in June 2009 for constructing a </a:t>
            </a:r>
            <a:r>
              <a:rPr lang="en-US" altLang="en-US" sz="900" smtClean="0">
                <a:ea typeface="ＭＳ Ｐゴシック" pitchFamily="34" charset="-128"/>
              </a:rPr>
              <a:t>multi-Optical Transition Radiation (mOTR) system, consisting of four monitors,</a:t>
            </a:r>
            <a:r>
              <a:rPr lang="en-GB" altLang="en-US" sz="900" smtClean="0">
                <a:ea typeface="ＭＳ Ｐゴシック" pitchFamily="34" charset="-128"/>
              </a:rPr>
              <a:t> in the EXT line of ATF2</a:t>
            </a:r>
            <a:r>
              <a:rPr lang="en-US" altLang="en-US" sz="900" smtClean="0">
                <a:ea typeface="ＭＳ Ｐゴシック" pitchFamily="34" charset="-128"/>
              </a:rPr>
              <a:t>. This system is being used routinely since 2011 and has demonstrated to be a reliable and stable diagnostic tool for fast beam size measurement and emittance reconstruction. </a:t>
            </a:r>
            <a:r>
              <a:rPr lang="en-GB" altLang="en-US" sz="900" smtClean="0">
                <a:ea typeface="ＭＳ Ｐゴシック" pitchFamily="34" charset="-128"/>
              </a:rPr>
              <a:t> </a:t>
            </a:r>
            <a:r>
              <a:rPr lang="en-US" altLang="en-US" sz="900" smtClean="0">
                <a:ea typeface="ＭＳ Ｐゴシック" pitchFamily="34" charset="-128"/>
              </a:rPr>
              <a:t>Similar mOTR system can be deployed at FLC and linac-based synchrotron light sources. For instance, we have studied the feasibility of using mOTR systems in diagnostic sections of the Ring to Main Linac (RTML) of FLC. </a:t>
            </a:r>
          </a:p>
          <a:p>
            <a:pPr eaLnBrk="1" hangingPunct="1">
              <a:lnSpc>
                <a:spcPct val="80000"/>
              </a:lnSpc>
            </a:pPr>
            <a:endParaRPr lang="en-US"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In April 2013 jointly with LAL, we have started the study of the halo collimation in ATF2. Preliminary studies has been made in collaboration with LAL and this studies will be the starting point for making a proposal in collaboration with LAL, for the design, construction and implementation of a retracting halo collimator system in ATF2.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CD2AAB54-0BA9-456B-B475-C3C128CA125C}" type="slidenum">
              <a:rPr lang="en-US" altLang="en-US" smtClean="0">
                <a:solidFill>
                  <a:srgbClr val="000000"/>
                </a:solidFill>
                <a:latin typeface="Arial" pitchFamily="34" charset="0"/>
              </a:rPr>
              <a:pPr eaLnBrk="1" hangingPunct="1">
                <a:spcBef>
                  <a:spcPct val="0"/>
                </a:spcBef>
              </a:pPr>
              <a:t>19</a:t>
            </a:fld>
            <a:endParaRPr lang="en-US" altLang="en-US" smtClean="0">
              <a:solidFill>
                <a:srgbClr val="000000"/>
              </a:solidFill>
              <a:latin typeface="Arial" pitchFamily="34" charset="0"/>
            </a:endParaRPr>
          </a:p>
        </p:txBody>
      </p:sp>
      <p:sp>
        <p:nvSpPr>
          <p:cNvPr id="55299" name="Rectangle 7"/>
          <p:cNvSpPr txBox="1">
            <a:spLocks noGrp="1" noChangeArrowheads="1"/>
          </p:cNvSpPr>
          <p:nvPr/>
        </p:nvSpPr>
        <p:spPr bwMode="auto">
          <a:xfrm>
            <a:off x="3848645" y="9434587"/>
            <a:ext cx="2944283" cy="49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nchor="b"/>
          <a:lstStyle>
            <a:lvl1pPr defTabSz="7794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7794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7794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7794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7794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7794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a:spcBef>
                <a:spcPct val="0"/>
              </a:spcBef>
            </a:pPr>
            <a:fld id="{C8C5141C-89DF-4C07-8620-43D2DD427D50}" type="slidenum">
              <a:rPr lang="en-GB" altLang="en-US" sz="1100">
                <a:solidFill>
                  <a:srgbClr val="000000"/>
                </a:solidFill>
                <a:latin typeface="Arial" pitchFamily="34" charset="0"/>
              </a:rPr>
              <a:pPr>
                <a:spcBef>
                  <a:spcPct val="0"/>
                </a:spcBef>
              </a:pPr>
              <a:t>19</a:t>
            </a:fld>
            <a:endParaRPr lang="en-GB" altLang="en-US" sz="1100">
              <a:solidFill>
                <a:srgbClr val="000000"/>
              </a:solidFill>
              <a:latin typeface="Arial" pitchFamily="34" charset="0"/>
            </a:endParaRPr>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400" tIns="42200" rIns="84400" bIns="42200"/>
          <a:lstStyle/>
          <a:p>
            <a:pPr eaLnBrk="1" hangingPunct="1">
              <a:lnSpc>
                <a:spcPct val="80000"/>
              </a:lnSpc>
            </a:pPr>
            <a:r>
              <a:rPr lang="es-ES" altLang="en-US" sz="900" smtClean="0">
                <a:ea typeface="ＭＳ Ｐゴシック" pitchFamily="34" charset="-128"/>
              </a:rPr>
              <a:t>The Accelerator group at IFIC</a:t>
            </a:r>
          </a:p>
          <a:p>
            <a:pPr eaLnBrk="1" hangingPunct="1">
              <a:lnSpc>
                <a:spcPct val="80000"/>
              </a:lnSpc>
            </a:pPr>
            <a:r>
              <a:rPr lang="es-ES" altLang="en-US" sz="900" smtClean="0">
                <a:ea typeface="ＭＳ Ｐゴシック" pitchFamily="34" charset="-128"/>
              </a:rPr>
              <a:t> </a:t>
            </a:r>
          </a:p>
          <a:p>
            <a:pPr>
              <a:lnSpc>
                <a:spcPct val="80000"/>
              </a:lnSpc>
            </a:pPr>
            <a:r>
              <a:rPr lang="en-GB" altLang="en-US" sz="900" smtClean="0">
                <a:ea typeface="ＭＳ Ｐゴシック" pitchFamily="34" charset="-128"/>
              </a:rPr>
              <a:t>IFIC participation in CLIC starts in 2002 with the collimation studies for the BDS; in 2004 the group initiates the collaboration with the CTF3 facility. In 2006 IFIC in collaboration with the Universitat Politecnica de Catalunya (UPC) and CERN, undertook the design, construction and performance tests of a series of 16 Beam Inductive Position Monitors  (BPM) for the CTF3. The BPMs are installed in the TBL of CTF3 and working successfully since October 2009 .</a:t>
            </a:r>
          </a:p>
          <a:p>
            <a:pPr>
              <a:lnSpc>
                <a:spcPct val="80000"/>
              </a:lnSpc>
            </a:pPr>
            <a:r>
              <a:rPr lang="en-GB" altLang="en-US" sz="900" smtClean="0">
                <a:ea typeface="ＭＳ Ｐゴシック" pitchFamily="34" charset="-128"/>
              </a:rPr>
              <a:t>These studies have been extended with the BPMs studies for the Drive Beam of CTF3, and are being made under the Spanish Programme of European Large Infrastructures. The work started in June 2011 and it is being made in collaboration with the Beam Instrumentation Group of CERN. The first prototype of a stripline BPM has been designed constructed and tested at the CERN labs. </a:t>
            </a:r>
            <a:endParaRPr lang="es-ES_tradnl" altLang="en-US" sz="900" smtClean="0">
              <a:ea typeface="ＭＳ Ｐゴシック" pitchFamily="34" charset="-128"/>
            </a:endParaRPr>
          </a:p>
          <a:p>
            <a:pPr>
              <a:lnSpc>
                <a:spcPct val="80000"/>
              </a:lnSpc>
            </a:pPr>
            <a:r>
              <a:rPr lang="en-GB" altLang="en-US" sz="900" smtClean="0">
                <a:ea typeface="ＭＳ Ｐゴシック" pitchFamily="34" charset="-128"/>
              </a:rPr>
              <a:t>Since October 2010 in the framework of the DR Working Group of CLIC, the IFIC and CIEMAT groups are developing a first prototype of a stripline kicker for the DR kickers in close collaboration with CLIC group at CERN, under the Spanish Research Programme of the Centro de Desarrollo Tecnologico e Industrial (CDTI) in collaboration with the company G&amp;P Vacuum projects. The first prototype is being designed and constructed and it will be tested at CERN labs at the beginning of 2014. This prototype will also be tested with beam and with the corresponding power supply, an inductive Adder type being constructed by CERN, in ATF2 test facility.  Yesterday the prototype has arrived at CERN!!!!!</a:t>
            </a:r>
          </a:p>
          <a:p>
            <a:pPr>
              <a:lnSpc>
                <a:spcPct val="80000"/>
              </a:lnSpc>
            </a:pPr>
            <a:endParaRPr lang="es-ES_tradnl"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The measured vertical emittance in the EXT of ATF was larger than expected . This motivated the study of the possible sources of emittance growth; IFIC started a collaboration with KEK in 2007, jointly with Laboratoire de l</a:t>
            </a:r>
            <a:r>
              <a:rPr lang="en-GB" altLang="es-ES" sz="900" smtClean="0">
                <a:ea typeface="ＭＳ Ｐゴシック" pitchFamily="34" charset="-128"/>
              </a:rPr>
              <a:t>’</a:t>
            </a:r>
            <a:r>
              <a:rPr lang="en-GB" altLang="en-US" sz="900" smtClean="0">
                <a:ea typeface="ＭＳ Ｐゴシック" pitchFamily="34" charset="-128"/>
              </a:rPr>
              <a:t>Accelerateur Lineaire (LAL), the Science &amp; Technology Facilities Council (STFC), in order to carry out this study. </a:t>
            </a:r>
          </a:p>
          <a:p>
            <a:pPr eaLnBrk="1" hangingPunct="1">
              <a:lnSpc>
                <a:spcPct val="80000"/>
              </a:lnSpc>
            </a:pPr>
            <a:endParaRPr lang="en-GB"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This study has permitted the presentation of a proposal in combination with the accelerator group of SLAC in June 2009 for constructing a </a:t>
            </a:r>
            <a:r>
              <a:rPr lang="en-US" altLang="en-US" sz="900" smtClean="0">
                <a:ea typeface="ＭＳ Ｐゴシック" pitchFamily="34" charset="-128"/>
              </a:rPr>
              <a:t>multi-Optical Transition Radiation (mOTR) system, consisting of four monitors,</a:t>
            </a:r>
            <a:r>
              <a:rPr lang="en-GB" altLang="en-US" sz="900" smtClean="0">
                <a:ea typeface="ＭＳ Ｐゴシック" pitchFamily="34" charset="-128"/>
              </a:rPr>
              <a:t> in the EXT line of ATF2</a:t>
            </a:r>
            <a:r>
              <a:rPr lang="en-US" altLang="en-US" sz="900" smtClean="0">
                <a:ea typeface="ＭＳ Ｐゴシック" pitchFamily="34" charset="-128"/>
              </a:rPr>
              <a:t>. This system is being used routinely since 2011 and has demonstrated to be a reliable and stable diagnostic tool for fast beam size measurement and emittance reconstruction. </a:t>
            </a:r>
            <a:r>
              <a:rPr lang="en-GB" altLang="en-US" sz="900" smtClean="0">
                <a:ea typeface="ＭＳ Ｐゴシック" pitchFamily="34" charset="-128"/>
              </a:rPr>
              <a:t> </a:t>
            </a:r>
            <a:r>
              <a:rPr lang="en-US" altLang="en-US" sz="900" smtClean="0">
                <a:ea typeface="ＭＳ Ｐゴシック" pitchFamily="34" charset="-128"/>
              </a:rPr>
              <a:t>Similar mOTR system can be deployed at FLC and linac-based synchrotron light sources. For instance, we have studied the feasibility of using mOTR systems in diagnostic sections of the Ring to Main Linac (RTML) of FLC. </a:t>
            </a:r>
          </a:p>
          <a:p>
            <a:pPr eaLnBrk="1" hangingPunct="1">
              <a:lnSpc>
                <a:spcPct val="80000"/>
              </a:lnSpc>
            </a:pPr>
            <a:endParaRPr lang="en-US" altLang="en-US" sz="900" smtClean="0">
              <a:ea typeface="ＭＳ Ｐゴシック" pitchFamily="34" charset="-128"/>
            </a:endParaRPr>
          </a:p>
          <a:p>
            <a:pPr eaLnBrk="1" hangingPunct="1">
              <a:lnSpc>
                <a:spcPct val="80000"/>
              </a:lnSpc>
            </a:pPr>
            <a:r>
              <a:rPr lang="en-GB" altLang="en-US" sz="900" smtClean="0">
                <a:ea typeface="ＭＳ Ｐゴシック" pitchFamily="34" charset="-128"/>
              </a:rPr>
              <a:t>In April 2013 jointly with LAL, we have started the study of the halo collimation in ATF2. Preliminary studies has been made in collaboration with LAL and this studies will be the starting point for making a proposal in collaboration with LAL, for the design, construction and implementation of a retracting halo collimator system in ATF2.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B5EE03E-9935-4FB6-9B87-01A5F5646398}" type="slidenum">
              <a:rPr lang="es-ES" altLang="en-US"/>
              <a:pPr/>
              <a:t>23</a:t>
            </a:fld>
            <a:endParaRPr lang="es-ES" altLang="en-US"/>
          </a:p>
        </p:txBody>
      </p:sp>
      <p:sp>
        <p:nvSpPr>
          <p:cNvPr id="18433" name="Rectangle 1"/>
          <p:cNvSpPr txBox="1">
            <a:spLocks noGrp="1" noRot="1" noChangeAspect="1" noChangeArrowheads="1"/>
          </p:cNvSpPr>
          <p:nvPr>
            <p:ph type="sldImg"/>
          </p:nvPr>
        </p:nvSpPr>
        <p:spPr bwMode="auto">
          <a:xfrm>
            <a:off x="914400" y="744538"/>
            <a:ext cx="4967288" cy="37258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p:cNvSpPr txBox="1">
            <a:spLocks noGrp="1" noChangeArrowheads="1"/>
          </p:cNvSpPr>
          <p:nvPr>
            <p:ph type="body" idx="1"/>
          </p:nvPr>
        </p:nvSpPr>
        <p:spPr bwMode="auto">
          <a:xfrm>
            <a:off x="679292" y="4717892"/>
            <a:ext cx="5437504" cy="447008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A6E31D92-818C-4181-8CFD-05433C338DE4}" type="slidenum">
              <a:rPr lang="es-ES" altLang="en-US"/>
              <a:pPr/>
              <a:t>24</a:t>
            </a:fld>
            <a:endParaRPr lang="es-ES" altLang="en-US"/>
          </a:p>
        </p:txBody>
      </p:sp>
      <p:sp>
        <p:nvSpPr>
          <p:cNvPr id="19457" name="Rectangle 1"/>
          <p:cNvSpPr txBox="1">
            <a:spLocks noGrp="1" noRot="1" noChangeAspect="1" noChangeArrowheads="1"/>
          </p:cNvSpPr>
          <p:nvPr>
            <p:ph type="sldImg"/>
          </p:nvPr>
        </p:nvSpPr>
        <p:spPr bwMode="auto">
          <a:xfrm>
            <a:off x="914400" y="744538"/>
            <a:ext cx="4967288" cy="37258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Grp="1" noChangeArrowheads="1"/>
          </p:cNvSpPr>
          <p:nvPr>
            <p:ph type="body" idx="1"/>
          </p:nvPr>
        </p:nvSpPr>
        <p:spPr bwMode="auto">
          <a:xfrm>
            <a:off x="679292" y="4717892"/>
            <a:ext cx="5437504" cy="447008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Rectangle 7"/>
          <p:cNvSpPr>
            <a:spLocks noGrp="1" noChangeArrowheads="1"/>
          </p:cNvSpPr>
          <p:nvPr>
            <p:ph type="sldNum"/>
          </p:nvPr>
        </p:nvSpPr>
        <p:spPr>
          <a:ln/>
        </p:spPr>
        <p:txBody>
          <a:bodyPr/>
          <a:lstStyle/>
          <a:p>
            <a:fld id="{67855D58-266D-43BB-9478-52D8E9A77870}" type="slidenum">
              <a:rPr lang="es-ES" altLang="en-US"/>
              <a:pPr/>
              <a:t>25</a:t>
            </a:fld>
            <a:endParaRPr lang="es-ES" altLang="en-US"/>
          </a:p>
        </p:txBody>
      </p:sp>
      <p:sp>
        <p:nvSpPr>
          <p:cNvPr id="20481" name="Rectangle 1"/>
          <p:cNvSpPr txBox="1">
            <a:spLocks noGrp="1" noRot="1" noChangeAspect="1" noChangeArrowheads="1"/>
          </p:cNvSpPr>
          <p:nvPr>
            <p:ph type="sldImg"/>
          </p:nvPr>
        </p:nvSpPr>
        <p:spPr bwMode="auto">
          <a:xfrm>
            <a:off x="914400" y="744538"/>
            <a:ext cx="4967288" cy="37258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Text Box 2"/>
          <p:cNvSpPr txBox="1">
            <a:spLocks noChangeArrowheads="1"/>
          </p:cNvSpPr>
          <p:nvPr/>
        </p:nvSpPr>
        <p:spPr bwMode="auto">
          <a:xfrm>
            <a:off x="679292" y="4717892"/>
            <a:ext cx="5437504" cy="44700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483" name="Text Box 3"/>
          <p:cNvSpPr txBox="1">
            <a:spLocks noChangeArrowheads="1"/>
          </p:cNvSpPr>
          <p:nvPr/>
        </p:nvSpPr>
        <p:spPr bwMode="auto">
          <a:xfrm>
            <a:off x="3848788" y="9434196"/>
            <a:ext cx="2945712" cy="497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lgn="r">
              <a:buClrTx/>
              <a:buFontTx/>
              <a:buNone/>
            </a:pPr>
            <a:fld id="{75F72810-118E-4859-87E4-C2E9A948137E}" type="slidenum">
              <a:rPr lang="es-ES" altLang="en-US" sz="1200">
                <a:latin typeface="Calibri" pitchFamily="34" charset="0"/>
              </a:rPr>
              <a:pPr algn="r">
                <a:buClrTx/>
                <a:buFontTx/>
                <a:buNone/>
              </a:pPr>
              <a:t>25</a:t>
            </a:fld>
            <a:endParaRPr lang="es-ES" altLang="en-US" sz="120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8" name="Rectangle 3"/>
          <p:cNvSpPr>
            <a:spLocks noGrp="1" noChangeArrowheads="1"/>
          </p:cNvSpPr>
          <p:nvPr>
            <p:ph type="body" idx="1"/>
          </p:nvPr>
        </p:nvSpPr>
        <p:spPr bwMode="auto">
          <a:xfrm>
            <a:off x="498475" y="4687889"/>
            <a:ext cx="5802313" cy="4408488"/>
          </a:xfrm>
          <a:noFill/>
        </p:spPr>
        <p:txBody>
          <a:bodyPr wrap="square" numCol="1" anchor="t" anchorCtr="0" compatLnSpc="1">
            <a:prstTxWarp prst="textNoShape">
              <a:avLst/>
            </a:prstTxWarp>
          </a:bodyPr>
          <a:lstStyle/>
          <a:p>
            <a:pPr eaLnBrk="1" hangingPunct="1">
              <a:spcBef>
                <a:spcPct val="0"/>
              </a:spcBef>
            </a:pPr>
            <a:endParaRPr lang="es-E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8D7D0FEA-940E-4464-AB49-00C87A6CD581}" type="slidenum">
              <a:rPr lang="en-US" altLang="en-US" smtClean="0"/>
              <a:pPr eaLnBrk="1" hangingPunct="1">
                <a:spcBef>
                  <a:spcPct val="0"/>
                </a:spcBef>
              </a:pPr>
              <a:t>35</a:t>
            </a:fld>
            <a:endParaRPr lang="en-US" alt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563"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4563"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4563"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4563"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4563"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73127E8B-6484-49F1-8B2E-41813B2BAE15}" type="slidenum">
              <a:rPr lang="en-US" altLang="en-US" smtClean="0"/>
              <a:pPr eaLnBrk="1" hangingPunct="1">
                <a:spcBef>
                  <a:spcPct val="0"/>
                </a:spcBef>
              </a:pPr>
              <a:t>3</a:t>
            </a:fld>
            <a:endParaRPr lang="en-US" alt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 alt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Marcador de imagen de diapositiva 1"/>
          <p:cNvSpPr>
            <a:spLocks noGrp="1" noRot="1" noChangeAspect="1" noTextEdit="1"/>
          </p:cNvSpPr>
          <p:nvPr>
            <p:ph type="sldImg"/>
          </p:nvPr>
        </p:nvSpPr>
        <p:spPr>
          <a:ln/>
        </p:spPr>
      </p:sp>
      <p:sp>
        <p:nvSpPr>
          <p:cNvPr id="46083"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smtClean="0">
              <a:ea typeface="ＭＳ Ｐゴシック" pitchFamily="34" charset="-128"/>
            </a:endParaRPr>
          </a:p>
        </p:txBody>
      </p:sp>
      <p:sp>
        <p:nvSpPr>
          <p:cNvPr id="46084"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EA9BBC0B-FF61-4DDB-A21C-AA2EE95B9929}" type="slidenum">
              <a:rPr lang="en-US" altLang="en-US" smtClean="0"/>
              <a:pPr eaLnBrk="1" hangingPunct="1">
                <a:spcBef>
                  <a:spcPct val="0"/>
                </a:spcBef>
              </a:pPr>
              <a:t>4</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Marcador de imagen de diapositiva 1"/>
          <p:cNvSpPr>
            <a:spLocks noGrp="1" noRot="1" noChangeAspect="1" noTextEdit="1"/>
          </p:cNvSpPr>
          <p:nvPr>
            <p:ph type="sldImg"/>
          </p:nvPr>
        </p:nvSpPr>
        <p:spPr>
          <a:ln/>
        </p:spPr>
      </p:sp>
      <p:sp>
        <p:nvSpPr>
          <p:cNvPr id="49155" name="Marcador de nota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90000"/>
              </a:lnSpc>
              <a:buClr>
                <a:schemeClr val="tx1"/>
              </a:buClr>
            </a:pPr>
            <a:r>
              <a:rPr lang="es-ES" altLang="en-US" smtClean="0">
                <a:solidFill>
                  <a:srgbClr val="FF3300"/>
                </a:solidFill>
                <a:ea typeface="ＭＳ Ｐゴシック" pitchFamily="34" charset="-128"/>
              </a:rPr>
              <a:t>Centro mixto</a:t>
            </a:r>
            <a:r>
              <a:rPr lang="es-ES" altLang="en-US" smtClean="0">
                <a:ea typeface="ＭＳ Ｐゴシック" pitchFamily="34" charset="-128"/>
              </a:rPr>
              <a:t> U.Sevilla-J.Andalucia-CSIC</a:t>
            </a:r>
          </a:p>
          <a:p>
            <a:pPr marL="609600" indent="-609600">
              <a:lnSpc>
                <a:spcPct val="90000"/>
              </a:lnSpc>
              <a:buClr>
                <a:schemeClr val="tx1"/>
              </a:buClr>
            </a:pPr>
            <a:r>
              <a:rPr lang="es-ES" altLang="en-US" smtClean="0">
                <a:solidFill>
                  <a:srgbClr val="FF3300"/>
                </a:solidFill>
                <a:ea typeface="ＭＳ Ｐゴシック" pitchFamily="34" charset="-128"/>
              </a:rPr>
              <a:t>Instalaciones principales:</a:t>
            </a:r>
            <a:r>
              <a:rPr lang="es-ES" altLang="en-US" smtClean="0">
                <a:ea typeface="ＭＳ Ｐゴシック" pitchFamily="34" charset="-128"/>
              </a:rPr>
              <a:t> 4 aceleradores, 1 irradiador, 1 Tomógrafo PET-CT.</a:t>
            </a:r>
          </a:p>
          <a:p>
            <a:pPr marL="609600" indent="-609600">
              <a:lnSpc>
                <a:spcPct val="90000"/>
              </a:lnSpc>
              <a:buClr>
                <a:schemeClr val="tx1"/>
              </a:buClr>
            </a:pPr>
            <a:r>
              <a:rPr lang="es-ES" altLang="en-US" smtClean="0">
                <a:solidFill>
                  <a:srgbClr val="FF3300"/>
                </a:solidFill>
                <a:ea typeface="ＭＳ Ｐゴシック" pitchFamily="34" charset="-128"/>
              </a:rPr>
              <a:t>ICTS:</a:t>
            </a:r>
            <a:r>
              <a:rPr lang="es-ES" altLang="en-US" smtClean="0">
                <a:ea typeface="ＭＳ Ｐゴシック" pitchFamily="34" charset="-128"/>
              </a:rPr>
              <a:t> Instalación orientada a usuarios. Más de 100 solicitudes de uso al año. Comité científico regula el acceso al centro.</a:t>
            </a:r>
          </a:p>
          <a:p>
            <a:pPr marL="609600" indent="-609600">
              <a:lnSpc>
                <a:spcPct val="90000"/>
              </a:lnSpc>
              <a:buClr>
                <a:schemeClr val="tx1"/>
              </a:buClr>
            </a:pPr>
            <a:r>
              <a:rPr lang="es-ES" altLang="en-US" smtClean="0">
                <a:solidFill>
                  <a:srgbClr val="FF3300"/>
                </a:solidFill>
                <a:ea typeface="ＭＳ Ｐゴシック" pitchFamily="34" charset="-128"/>
              </a:rPr>
              <a:t>Personal:</a:t>
            </a:r>
            <a:r>
              <a:rPr lang="es-ES" altLang="en-US" smtClean="0">
                <a:ea typeface="ＭＳ Ｐゴシック" pitchFamily="34" charset="-128"/>
              </a:rPr>
              <a:t> 48 trabajadores. </a:t>
            </a:r>
          </a:p>
          <a:p>
            <a:pPr marL="609600" indent="-609600">
              <a:lnSpc>
                <a:spcPct val="90000"/>
              </a:lnSpc>
              <a:buClr>
                <a:schemeClr val="tx1"/>
              </a:buClr>
            </a:pPr>
            <a:r>
              <a:rPr lang="es-ES" altLang="en-US" smtClean="0">
                <a:ea typeface="ＭＳ Ｐゴシック" pitchFamily="34" charset="-128"/>
              </a:rPr>
              <a:t>	19 fijos. 20 temporales. 9 en formación.</a:t>
            </a:r>
          </a:p>
          <a:p>
            <a:pPr marL="609600" indent="-609600">
              <a:lnSpc>
                <a:spcPct val="90000"/>
              </a:lnSpc>
              <a:buClr>
                <a:schemeClr val="tx1"/>
              </a:buClr>
            </a:pPr>
            <a:r>
              <a:rPr lang="es-ES" altLang="en-US" smtClean="0">
                <a:ea typeface="ＭＳ Ｐゴシック" pitchFamily="34" charset="-128"/>
              </a:rPr>
              <a:t>	13 doctores de plantilla (12 US, 1 CSIC), </a:t>
            </a:r>
          </a:p>
          <a:p>
            <a:pPr marL="609600" indent="-609600">
              <a:lnSpc>
                <a:spcPct val="90000"/>
              </a:lnSpc>
              <a:buClr>
                <a:schemeClr val="tx1"/>
              </a:buClr>
            </a:pPr>
            <a:r>
              <a:rPr lang="es-ES" altLang="en-US" smtClean="0">
                <a:ea typeface="ＭＳ Ｐゴシック" pitchFamily="34" charset="-128"/>
              </a:rPr>
              <a:t>	10 doctores contratados (2 R&amp;C, 8 postdocs).</a:t>
            </a:r>
          </a:p>
          <a:p>
            <a:pPr marL="609600" indent="-609600">
              <a:lnSpc>
                <a:spcPct val="90000"/>
              </a:lnSpc>
              <a:buClr>
                <a:schemeClr val="tx1"/>
              </a:buClr>
            </a:pPr>
            <a:r>
              <a:rPr lang="es-ES" altLang="en-US" smtClean="0">
                <a:solidFill>
                  <a:srgbClr val="FF3300"/>
                </a:solidFill>
                <a:ea typeface="ＭＳ Ｐゴシック" pitchFamily="34" charset="-128"/>
              </a:rPr>
              <a:t>Financiación externa por empresas:</a:t>
            </a:r>
            <a:r>
              <a:rPr lang="es-ES" altLang="en-US" smtClean="0">
                <a:ea typeface="ＭＳ Ｐゴシック" pitchFamily="34" charset="-128"/>
              </a:rPr>
              <a:t> SAS, IBA, ALTER, ENRESA …además de proyectos autonómicos, nacionales y europeos, y facturación por el uso de las instalaciones.</a:t>
            </a:r>
          </a:p>
          <a:p>
            <a:pPr marL="609600" indent="-609600"/>
            <a:endParaRPr lang="es-ES_tradnl" altLang="en-US" smtClean="0">
              <a:ea typeface="ＭＳ Ｐゴシック" pitchFamily="34" charset="-128"/>
            </a:endParaRPr>
          </a:p>
        </p:txBody>
      </p:sp>
      <p:sp>
        <p:nvSpPr>
          <p:cNvPr id="49156" name="Marcador de número de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3FFD1171-136D-46F9-B29F-3CC490268938}" type="slidenum">
              <a:rPr lang="en-US" altLang="en-US" smtClean="0"/>
              <a:pPr eaLnBrk="1" hangingPunct="1">
                <a:spcBef>
                  <a:spcPct val="0"/>
                </a:spcBef>
              </a:pPr>
              <a:t>5</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smtClean="0">
              <a:ea typeface="ＭＳ Ｐゴシック" pitchFamily="34" charset="-128"/>
            </a:endParaRPr>
          </a:p>
        </p:txBody>
      </p:sp>
      <p:sp>
        <p:nvSpPr>
          <p:cNvPr id="501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0546FFF9-CF65-4FC0-B3F8-5CB8277D3AA3}" type="slidenum">
              <a:rPr lang="en-US" altLang="en-US" smtClean="0"/>
              <a:pPr eaLnBrk="1" hangingPunct="1">
                <a:spcBef>
                  <a:spcPct val="0"/>
                </a:spcBef>
              </a:pPr>
              <a:t>10</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_tradnl" altLang="en-US" smtClean="0">
              <a:ea typeface="ＭＳ Ｐゴシック" pitchFamily="34" charset="-128"/>
            </a:endParaRPr>
          </a:p>
        </p:txBody>
      </p:sp>
      <p:sp>
        <p:nvSpPr>
          <p:cNvPr id="5018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0546FFF9-CF65-4FC0-B3F8-5CB8277D3AA3}" type="slidenum">
              <a:rPr lang="en-US" altLang="en-US" smtClean="0"/>
              <a:pPr eaLnBrk="1" hangingPunct="1">
                <a:spcBef>
                  <a:spcPct val="0"/>
                </a:spcBef>
              </a:pPr>
              <a:t>12</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3848645" y="9434587"/>
            <a:ext cx="2944283" cy="49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398" tIns="43699" rIns="87398" bIns="43699" anchor="b"/>
          <a:lstStyle>
            <a:lvl1pPr eaLnBrk="0" hangingPunct="0">
              <a:spcBef>
                <a:spcPct val="30000"/>
              </a:spcBef>
              <a:defRPr sz="1200">
                <a:solidFill>
                  <a:schemeClr val="tx1"/>
                </a:solidFill>
                <a:latin typeface="Times New Roman" pitchFamily="18" charset="0"/>
                <a:ea typeface="ＭＳ Ｐゴシック" pitchFamily="34" charset="-128"/>
              </a:defRPr>
            </a:lvl1pPr>
            <a:lvl2pPr marL="742950" indent="-285750" eaLnBrk="0" hangingPunct="0">
              <a:spcBef>
                <a:spcPct val="30000"/>
              </a:spcBef>
              <a:defRPr sz="1200">
                <a:solidFill>
                  <a:schemeClr val="tx1"/>
                </a:solidFill>
                <a:latin typeface="Times New Roman" pitchFamily="18" charset="0"/>
                <a:ea typeface="ＭＳ Ｐゴシック" pitchFamily="34" charset="-128"/>
              </a:defRPr>
            </a:lvl2pPr>
            <a:lvl3pPr marL="1143000" indent="-228600" eaLnBrk="0" hangingPunct="0">
              <a:spcBef>
                <a:spcPct val="30000"/>
              </a:spcBef>
              <a:defRPr sz="1200">
                <a:solidFill>
                  <a:schemeClr val="tx1"/>
                </a:solidFill>
                <a:latin typeface="Times New Roman" pitchFamily="18" charset="0"/>
                <a:ea typeface="ＭＳ Ｐゴシック" pitchFamily="34" charset="-128"/>
              </a:defRPr>
            </a:lvl3pPr>
            <a:lvl4pPr marL="1600200" indent="-228600" eaLnBrk="0" hangingPunct="0">
              <a:spcBef>
                <a:spcPct val="30000"/>
              </a:spcBef>
              <a:defRPr sz="1200">
                <a:solidFill>
                  <a:schemeClr val="tx1"/>
                </a:solidFill>
                <a:latin typeface="Times New Roman" pitchFamily="18" charset="0"/>
                <a:ea typeface="ＭＳ Ｐゴシック" pitchFamily="34" charset="-128"/>
              </a:defRPr>
            </a:lvl4pPr>
            <a:lvl5pPr marL="2057400" indent="-228600" eaLnBrk="0" hangingPunct="0">
              <a:spcBef>
                <a:spcPct val="30000"/>
              </a:spcBef>
              <a:defRPr sz="1200">
                <a:solidFill>
                  <a:schemeClr val="tx1"/>
                </a:solidFill>
                <a:latin typeface="Times New Roman" pitchFamily="18"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algn="r">
              <a:spcBef>
                <a:spcPct val="0"/>
              </a:spcBef>
            </a:pPr>
            <a:fld id="{FBD2BEB8-691E-4214-AAE8-A5C324EC672F}" type="slidenum">
              <a:rPr lang="en-GB" altLang="en-US" sz="1100">
                <a:latin typeface="Arial" pitchFamily="34" charset="0"/>
              </a:rPr>
              <a:pPr algn="r">
                <a:spcBef>
                  <a:spcPct val="0"/>
                </a:spcBef>
              </a:pPr>
              <a:t>14</a:t>
            </a:fld>
            <a:endParaRPr lang="en-GB" altLang="en-US" sz="1100">
              <a:latin typeface="Arial" pitchFamily="34" charset="0"/>
            </a:endParaRPr>
          </a:p>
        </p:txBody>
      </p:sp>
      <p:sp>
        <p:nvSpPr>
          <p:cNvPr id="51203" name="Rectangle 2"/>
          <p:cNvSpPr>
            <a:spLocks noGrp="1" noRot="1" noChangeAspect="1" noChangeArrowheads="1" noTextEdit="1"/>
          </p:cNvSpPr>
          <p:nvPr>
            <p:ph type="sldImg"/>
          </p:nvPr>
        </p:nvSpPr>
        <p:spPr>
          <a:xfrm>
            <a:off x="914400" y="744538"/>
            <a:ext cx="4965700" cy="3725862"/>
          </a:xfrm>
          <a:ln/>
        </p:spPr>
      </p:sp>
      <p:sp>
        <p:nvSpPr>
          <p:cNvPr id="51204"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B2EE1231-F666-4EF2-9266-069AD5694DB7}" type="slidenum">
              <a:rPr lang="en-GB" altLang="en-US" smtClean="0"/>
              <a:pPr eaLnBrk="1" hangingPunct="1">
                <a:spcBef>
                  <a:spcPct val="0"/>
                </a:spcBef>
              </a:pPr>
              <a:t>15</a:t>
            </a:fld>
            <a:endParaRPr lang="en-GB" altLang="en-US" smtClean="0"/>
          </a:p>
        </p:txBody>
      </p:sp>
      <p:sp>
        <p:nvSpPr>
          <p:cNvPr id="52227" name="Rectangle 2"/>
          <p:cNvSpPr>
            <a:spLocks noGrp="1" noRot="1" noChangeAspect="1" noChangeArrowheads="1" noTextEdit="1"/>
          </p:cNvSpPr>
          <p:nvPr>
            <p:ph type="sldImg"/>
          </p:nvPr>
        </p:nvSpPr>
        <p:spPr>
          <a:xfrm>
            <a:off x="914400" y="744538"/>
            <a:ext cx="4965700" cy="3725862"/>
          </a:xfrm>
          <a:ln/>
        </p:spPr>
      </p:sp>
      <p:sp>
        <p:nvSpPr>
          <p:cNvPr id="52228"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6150" eaLnBrk="0" hangingPunct="0">
              <a:spcBef>
                <a:spcPct val="30000"/>
              </a:spcBef>
              <a:defRPr sz="1200">
                <a:solidFill>
                  <a:schemeClr val="tx1"/>
                </a:solidFill>
                <a:latin typeface="Times New Roman" pitchFamily="18" charset="0"/>
                <a:ea typeface="ＭＳ Ｐゴシック" pitchFamily="34" charset="-128"/>
              </a:defRPr>
            </a:lvl1pPr>
            <a:lvl2pPr marL="742950" indent="-285750" defTabSz="946150" eaLnBrk="0" hangingPunct="0">
              <a:spcBef>
                <a:spcPct val="30000"/>
              </a:spcBef>
              <a:defRPr sz="1200">
                <a:solidFill>
                  <a:schemeClr val="tx1"/>
                </a:solidFill>
                <a:latin typeface="Times New Roman" pitchFamily="18" charset="0"/>
                <a:ea typeface="ＭＳ Ｐゴシック" pitchFamily="34" charset="-128"/>
              </a:defRPr>
            </a:lvl2pPr>
            <a:lvl3pPr marL="1143000" indent="-228600" defTabSz="946150" eaLnBrk="0" hangingPunct="0">
              <a:spcBef>
                <a:spcPct val="30000"/>
              </a:spcBef>
              <a:defRPr sz="1200">
                <a:solidFill>
                  <a:schemeClr val="tx1"/>
                </a:solidFill>
                <a:latin typeface="Times New Roman" pitchFamily="18" charset="0"/>
                <a:ea typeface="ＭＳ Ｐゴシック" pitchFamily="34" charset="-128"/>
              </a:defRPr>
            </a:lvl3pPr>
            <a:lvl4pPr marL="1600200" indent="-228600" defTabSz="946150" eaLnBrk="0" hangingPunct="0">
              <a:spcBef>
                <a:spcPct val="30000"/>
              </a:spcBef>
              <a:defRPr sz="1200">
                <a:solidFill>
                  <a:schemeClr val="tx1"/>
                </a:solidFill>
                <a:latin typeface="Times New Roman" pitchFamily="18" charset="0"/>
                <a:ea typeface="ＭＳ Ｐゴシック" pitchFamily="34" charset="-128"/>
              </a:defRPr>
            </a:lvl4pPr>
            <a:lvl5pPr marL="2057400" indent="-228600" defTabSz="946150" eaLnBrk="0" hangingPunct="0">
              <a:spcBef>
                <a:spcPct val="30000"/>
              </a:spcBef>
              <a:defRPr sz="1200">
                <a:solidFill>
                  <a:schemeClr val="tx1"/>
                </a:solidFill>
                <a:latin typeface="Times New Roman" pitchFamily="18" charset="0"/>
                <a:ea typeface="ＭＳ Ｐゴシック" pitchFamily="34" charset="-128"/>
              </a:defRPr>
            </a:lvl5pPr>
            <a:lvl6pPr marL="25146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6pPr>
            <a:lvl7pPr marL="29718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7pPr>
            <a:lvl8pPr marL="34290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8pPr>
            <a:lvl9pPr marL="3886200" indent="-228600" defTabSz="946150" eaLnBrk="0" fontAlgn="base" hangingPunct="0">
              <a:spcBef>
                <a:spcPct val="30000"/>
              </a:spcBef>
              <a:spcAft>
                <a:spcPct val="0"/>
              </a:spcAft>
              <a:defRPr sz="1200">
                <a:solidFill>
                  <a:schemeClr val="tx1"/>
                </a:solidFill>
                <a:latin typeface="Times New Roman" pitchFamily="18" charset="0"/>
                <a:ea typeface="ＭＳ Ｐゴシック" pitchFamily="34" charset="-128"/>
              </a:defRPr>
            </a:lvl9pPr>
          </a:lstStyle>
          <a:p>
            <a:pPr eaLnBrk="1" hangingPunct="1">
              <a:spcBef>
                <a:spcPct val="0"/>
              </a:spcBef>
            </a:pPr>
            <a:fld id="{AA185EEE-9E64-42ED-8D74-EEB110249CDF}" type="slidenum">
              <a:rPr lang="en-GB" altLang="en-US" smtClean="0"/>
              <a:pPr eaLnBrk="1" hangingPunct="1">
                <a:spcBef>
                  <a:spcPct val="0"/>
                </a:spcBef>
              </a:pPr>
              <a:t>16</a:t>
            </a:fld>
            <a:endParaRPr lang="en-GB" altLang="en-US" smtClean="0"/>
          </a:p>
        </p:txBody>
      </p:sp>
      <p:sp>
        <p:nvSpPr>
          <p:cNvPr id="53251" name="Rectangle 2"/>
          <p:cNvSpPr>
            <a:spLocks noGrp="1" noRot="1" noChangeAspect="1" noChangeArrowheads="1" noTextEdit="1"/>
          </p:cNvSpPr>
          <p:nvPr>
            <p:ph type="sldImg"/>
          </p:nvPr>
        </p:nvSpPr>
        <p:spPr>
          <a:xfrm>
            <a:off x="914400" y="744538"/>
            <a:ext cx="4965700" cy="3725862"/>
          </a:xfrm>
          <a:ln/>
        </p:spPr>
      </p:sp>
      <p:sp>
        <p:nvSpPr>
          <p:cNvPr id="53252" name="Rectangle 3"/>
          <p:cNvSpPr>
            <a:spLocks noGrp="1" noChangeArrowheads="1"/>
          </p:cNvSpPr>
          <p:nvPr>
            <p:ph type="body" idx="1"/>
          </p:nvPr>
        </p:nvSpPr>
        <p:spPr>
          <a:xfrm>
            <a:off x="679450" y="4714858"/>
            <a:ext cx="5435600" cy="447132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ES_tradnl" alt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extLst>
      <p:ext uri="{BB962C8B-B14F-4D97-AF65-F5344CB8AC3E}">
        <p14:creationId xmlns:p14="http://schemas.microsoft.com/office/powerpoint/2010/main" val="3751437458"/>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8"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3145817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8"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1912825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60161"/>
            <a:ext cx="4495800" cy="2523703"/>
          </a:xfrm>
        </p:spPr>
        <p:txBody>
          <a:bodyPr/>
          <a:lstStyle>
            <a:lvl1pPr marL="0" indent="0" algn="l">
              <a:buNone/>
              <a:defRPr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itle 9"/>
          <p:cNvSpPr>
            <a:spLocks noGrp="1"/>
          </p:cNvSpPr>
          <p:nvPr>
            <p:ph type="title"/>
          </p:nvPr>
        </p:nvSpPr>
        <p:spPr>
          <a:xfrm>
            <a:off x="457200" y="1143000"/>
            <a:ext cx="4495800" cy="1728446"/>
          </a:xfrm>
        </p:spPr>
        <p:txBody>
          <a:bodyPr/>
          <a:lstStyle>
            <a:lvl1pPr algn="l">
              <a:defRPr>
                <a:solidFill>
                  <a:srgbClr val="112E50"/>
                </a:solidFill>
              </a:defRPr>
            </a:lvl1pPr>
          </a:lstStyle>
          <a:p>
            <a:r>
              <a:rPr lang="en-US" smtClean="0"/>
              <a:t>Click to edit Master title style</a:t>
            </a:r>
            <a:endParaRPr lang="en-US"/>
          </a:p>
        </p:txBody>
      </p:sp>
      <p:sp>
        <p:nvSpPr>
          <p:cNvPr id="12" name="Picture Placeholder 11"/>
          <p:cNvSpPr>
            <a:spLocks noGrp="1"/>
          </p:cNvSpPr>
          <p:nvPr>
            <p:ph type="pic" sz="quarter" idx="12"/>
          </p:nvPr>
        </p:nvSpPr>
        <p:spPr>
          <a:xfrm>
            <a:off x="5181600" y="1149172"/>
            <a:ext cx="3581400" cy="4718228"/>
          </a:xfrm>
        </p:spPr>
        <p:txBody>
          <a:bodyPr rtlCol="0">
            <a:normAutofit/>
          </a:bodyPr>
          <a:lstStyle>
            <a:lvl1pPr marL="0" indent="0">
              <a:buNone/>
              <a:defRPr/>
            </a:lvl1pPr>
          </a:lstStyle>
          <a:p>
            <a:pPr lvl="0"/>
            <a:r>
              <a:rPr lang="en-US" noProof="0" smtClean="0"/>
              <a:t>Click icon to add picture</a:t>
            </a:r>
            <a:endParaRPr lang="en-US" noProof="0"/>
          </a:p>
        </p:txBody>
      </p:sp>
      <p:sp>
        <p:nvSpPr>
          <p:cNvPr id="5" name="Slide Number Placeholder 5"/>
          <p:cNvSpPr>
            <a:spLocks noGrp="1"/>
          </p:cNvSpPr>
          <p:nvPr>
            <p:ph type="sldNum" sz="quarter" idx="13"/>
          </p:nvPr>
        </p:nvSpPr>
        <p:spPr>
          <a:xfrm>
            <a:off x="8534400" y="304800"/>
            <a:ext cx="457200" cy="304800"/>
          </a:xfrm>
          <a:prstGeom prst="rect">
            <a:avLst/>
          </a:prstGeom>
        </p:spPr>
        <p:txBody>
          <a:bodyPr/>
          <a:lstStyle>
            <a:lvl1pPr>
              <a:defRPr>
                <a:solidFill>
                  <a:schemeClr val="bg1"/>
                </a:solidFill>
                <a:latin typeface="Arial" charset="0"/>
                <a:cs typeface="Arial" charset="0"/>
              </a:defRPr>
            </a:lvl1pPr>
          </a:lstStyle>
          <a:p>
            <a:pPr>
              <a:defRPr/>
            </a:pPr>
            <a:fld id="{28881C13-BA3B-4C09-B443-B31EF99B0D59}" type="slidenum">
              <a:rPr lang="es-ES"/>
              <a:pPr>
                <a:defRPr/>
              </a:pPr>
              <a:t>‹#›</a:t>
            </a:fld>
            <a:endParaRPr lang="es-ES"/>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345550883"/>
      </p:ext>
    </p:extLst>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74433871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Rectangle 4"/>
          <p:cNvSpPr>
            <a:spLocks noGrp="1" noChangeArrowheads="1"/>
          </p:cNvSpPr>
          <p:nvPr>
            <p:ph type="dt" sz="half" idx="10"/>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9"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128183482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429477113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6" name="Footer Placeholder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101296098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Rectangle 4"/>
          <p:cNvSpPr>
            <a:spLocks noGrp="1" noChangeArrowheads="1"/>
          </p:cNvSpPr>
          <p:nvPr>
            <p:ph type="dt" sz="half" idx="10"/>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9"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176416174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Marcador de contenido 1"/>
          <p:cNvSpPr>
            <a:spLocks noGrp="1"/>
          </p:cNvSpPr>
          <p:nvPr>
            <p:ph/>
          </p:nvPr>
        </p:nvSpPr>
        <p:spPr>
          <a:xfrm>
            <a:off x="442913" y="103188"/>
            <a:ext cx="8243887" cy="5953125"/>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7"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804578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Título, 1 objeto y 2 objetos">
    <p:spTree>
      <p:nvGrpSpPr>
        <p:cNvPr id="1" name=""/>
        <p:cNvGrpSpPr/>
        <p:nvPr/>
      </p:nvGrpSpPr>
      <p:grpSpPr>
        <a:xfrm>
          <a:off x="0" y="0"/>
          <a:ext cx="0" cy="0"/>
          <a:chOff x="0" y="0"/>
          <a:chExt cx="0" cy="0"/>
        </a:xfrm>
      </p:grpSpPr>
      <p:sp>
        <p:nvSpPr>
          <p:cNvPr id="2" name="Título 1"/>
          <p:cNvSpPr>
            <a:spLocks noGrp="1"/>
          </p:cNvSpPr>
          <p:nvPr>
            <p:ph type="title"/>
          </p:nvPr>
        </p:nvSpPr>
        <p:spPr>
          <a:xfrm>
            <a:off x="442913" y="103188"/>
            <a:ext cx="8243887" cy="1314450"/>
          </a:xfrm>
        </p:spPr>
        <p:txBody>
          <a:bodyPr/>
          <a:lstStyle/>
          <a:p>
            <a:r>
              <a:rPr lang="es-ES_tradnl" smtClean="0"/>
              <a:t>Clic para editar título</a:t>
            </a:r>
            <a:endParaRPr lang="es-ES_tradnl"/>
          </a:p>
        </p:txBody>
      </p:sp>
      <p:sp>
        <p:nvSpPr>
          <p:cNvPr id="3" name="Marcador de contenido 2"/>
          <p:cNvSpPr>
            <a:spLocks noGrp="1"/>
          </p:cNvSpPr>
          <p:nvPr>
            <p:ph sz="half" idx="1"/>
          </p:nvPr>
        </p:nvSpPr>
        <p:spPr>
          <a:xfrm>
            <a:off x="457200" y="1600200"/>
            <a:ext cx="4038600" cy="4456113"/>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contenido 3"/>
          <p:cNvSpPr>
            <a:spLocks noGrp="1"/>
          </p:cNvSpPr>
          <p:nvPr>
            <p:ph sz="quarter" idx="2"/>
          </p:nvPr>
        </p:nvSpPr>
        <p:spPr>
          <a:xfrm>
            <a:off x="4648200" y="1600200"/>
            <a:ext cx="4038600" cy="2151063"/>
          </a:xfr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5" name="Marcador de contenido 4"/>
          <p:cNvSpPr>
            <a:spLocks noGrp="1"/>
          </p:cNvSpPr>
          <p:nvPr>
            <p:ph sz="quarter" idx="3"/>
          </p:nvPr>
        </p:nvSpPr>
        <p:spPr>
          <a:xfrm>
            <a:off x="4648200" y="3903663"/>
            <a:ext cx="4038600" cy="2152650"/>
          </a:xfrm>
        </p:spPr>
        <p:txBody>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9" name="Rectangle 4"/>
          <p:cNvSpPr>
            <a:spLocks noGrp="1" noChangeArrowheads="1"/>
          </p:cNvSpPr>
          <p:nvPr>
            <p:ph type="dt" sz="half" idx="10"/>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10" name="Rectangle 5"/>
          <p:cNvSpPr>
            <a:spLocks noGrp="1" noChangeArrowheads="1"/>
          </p:cNvSpPr>
          <p:nvPr>
            <p:ph type="ftr" sz="quarter" idx="11"/>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689897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2"/>
          </p:nvPr>
        </p:nvSpPr>
        <p:spPr bwMode="auto">
          <a:xfrm>
            <a:off x="685800" y="6453336"/>
            <a:ext cx="1149896"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s-ES" smtClean="0"/>
              <a:t>15 Enero 2015</a:t>
            </a:r>
            <a:endParaRPr lang="en-US" dirty="0"/>
          </a:p>
        </p:txBody>
      </p:sp>
      <p:sp>
        <p:nvSpPr>
          <p:cNvPr id="8" name="Rectangle 5"/>
          <p:cNvSpPr>
            <a:spLocks noGrp="1" noChangeArrowheads="1"/>
          </p:cNvSpPr>
          <p:nvPr>
            <p:ph type="ftr" sz="quarter" idx="3"/>
          </p:nvPr>
        </p:nvSpPr>
        <p:spPr bwMode="auto">
          <a:xfrm>
            <a:off x="2161263" y="6453336"/>
            <a:ext cx="4282945"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b="0">
                <a:latin typeface="Calibri" panose="020F0502020204030204" pitchFamily="34" charset="0"/>
                <a:ea typeface="ＭＳ Ｐゴシック" charset="0"/>
                <a:cs typeface="Calibri" panose="020F0502020204030204" pitchFamily="34" charset="0"/>
              </a:defRPr>
            </a:lvl1pPr>
          </a:lstStyle>
          <a:p>
            <a:pPr>
              <a:defRPr/>
            </a:pPr>
            <a:r>
              <a:rPr lang="en-US" smtClean="0"/>
              <a:t>XIth Meeting of the Spanish Network for Future Linear Colliders</a:t>
            </a:r>
            <a:endParaRPr lang="en-US" dirty="0"/>
          </a:p>
        </p:txBody>
      </p:sp>
    </p:spTree>
    <p:extLst>
      <p:ext uri="{BB962C8B-B14F-4D97-AF65-F5344CB8AC3E}">
        <p14:creationId xmlns:p14="http://schemas.microsoft.com/office/powerpoint/2010/main" val="4115587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Haga clic para cambiar el estilo de título	</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Haga clic para modificar el estilo de texto del patrón</a:t>
            </a:r>
          </a:p>
          <a:p>
            <a:pPr lvl="1"/>
            <a:r>
              <a:rPr lang="en-US" altLang="en-US" smtClean="0"/>
              <a:t>Segundo nivel</a:t>
            </a:r>
          </a:p>
          <a:p>
            <a:pPr lvl="2"/>
            <a:r>
              <a:rPr lang="en-US" altLang="en-US" smtClean="0"/>
              <a:t>Tercer nivel</a:t>
            </a:r>
          </a:p>
          <a:p>
            <a:pPr lvl="3"/>
            <a:r>
              <a:rPr lang="en-US" altLang="en-US" smtClean="0"/>
              <a:t>Cuarto nivel</a:t>
            </a:r>
          </a:p>
          <a:p>
            <a:pPr lvl="4"/>
            <a:r>
              <a:rPr lang="en-US" altLang="en-US" smtClean="0"/>
              <a:t>Quinto nivel</a:t>
            </a:r>
          </a:p>
        </p:txBody>
      </p:sp>
      <p:sp>
        <p:nvSpPr>
          <p:cNvPr id="7" name="Rectangle 4"/>
          <p:cNvSpPr txBox="1">
            <a:spLocks noChangeArrowheads="1"/>
          </p:cNvSpPr>
          <p:nvPr userDrawn="1"/>
        </p:nvSpPr>
        <p:spPr bwMode="auto">
          <a:xfrm>
            <a:off x="683568" y="6446960"/>
            <a:ext cx="7782477" cy="27694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l" rtl="0" eaLnBrk="1" fontAlgn="base" hangingPunct="1">
              <a:spcBef>
                <a:spcPct val="0"/>
              </a:spcBef>
              <a:spcAft>
                <a:spcPct val="0"/>
              </a:spcAft>
              <a:defRPr sz="1200" b="0" kern="1200">
                <a:solidFill>
                  <a:schemeClr val="tx1"/>
                </a:solidFill>
                <a:latin typeface="Calibri" panose="020F0502020204030204" pitchFamily="34" charset="0"/>
                <a:ea typeface="ＭＳ Ｐゴシック" charset="0"/>
                <a:cs typeface="Calibri" panose="020F0502020204030204" pitchFamily="34" charset="0"/>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defRPr/>
            </a:pPr>
            <a:r>
              <a:rPr lang="es-ES" dirty="0" smtClean="0"/>
              <a:t>15 Enero 2015	</a:t>
            </a:r>
            <a:r>
              <a:rPr lang="es-ES" baseline="0" dirty="0" smtClean="0"/>
              <a:t>                  </a:t>
            </a:r>
            <a:r>
              <a:rPr lang="en-US" dirty="0" err="1" smtClean="0"/>
              <a:t>XIth</a:t>
            </a:r>
            <a:r>
              <a:rPr lang="en-US" dirty="0" smtClean="0"/>
              <a:t> Meeting of the Spanish Network for Future Linear Colliders	</a:t>
            </a:r>
            <a:r>
              <a:rPr lang="en-US" baseline="0" dirty="0" smtClean="0"/>
              <a:t>      	          </a:t>
            </a:r>
            <a:r>
              <a:rPr lang="es-ES" dirty="0" smtClean="0"/>
              <a:t>Francis Perez  </a:t>
            </a:r>
            <a:endParaRPr lang="en-US" dirty="0"/>
          </a:p>
        </p:txBody>
      </p:sp>
      <p:pic>
        <p:nvPicPr>
          <p:cNvPr id="1031" name="Picture 7"/>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7025170" y="6467871"/>
            <a:ext cx="499158" cy="273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820" r:id="rId1"/>
    <p:sldLayoutId id="2147483821" r:id="rId2"/>
    <p:sldLayoutId id="2147483823" r:id="rId3"/>
    <p:sldLayoutId id="2147483825" r:id="rId4"/>
    <p:sldLayoutId id="2147483826" r:id="rId5"/>
    <p:sldLayoutId id="2147483828" r:id="rId6"/>
    <p:sldLayoutId id="2147483832" r:id="rId7"/>
    <p:sldLayoutId id="2147483833" r:id="rId8"/>
    <p:sldLayoutId id="2147483834" r:id="rId9"/>
    <p:sldLayoutId id="2147483835" r:id="rId10"/>
    <p:sldLayoutId id="2147483836" r:id="rId11"/>
    <p:sldLayoutId id="2147483837" r:id="rId12"/>
  </p:sldLayoutIdLst>
  <p:transition/>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8.pn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emf"/><Relationship Id="rId7" Type="http://schemas.openxmlformats.org/officeDocument/2006/relationships/image" Target="../media/image46.png"/><Relationship Id="rId12" Type="http://schemas.openxmlformats.org/officeDocument/2006/relationships/image" Target="../media/image51.jpe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9.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2.png"/><Relationship Id="rId7" Type="http://schemas.openxmlformats.org/officeDocument/2006/relationships/image" Target="../media/image54.jpe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53.jpeg"/><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56.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 Id="rId5" Type="http://schemas.openxmlformats.org/officeDocument/2006/relationships/image" Target="../media/image60.jpeg"/><Relationship Id="rId4" Type="http://schemas.openxmlformats.org/officeDocument/2006/relationships/image" Target="../media/image59.jpe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65.jpeg"/></Relationships>
</file>

<file path=ppt/slides/_rels/slide24.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6.jpeg"/><Relationship Id="rId7"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64.jpe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64.jpeg"/></Relationships>
</file>

<file path=ppt/slides/_rels/slide2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1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74.png"/></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8.jpeg"/><Relationship Id="rId1" Type="http://schemas.openxmlformats.org/officeDocument/2006/relationships/slideLayout" Target="../slideLayouts/slideLayout12.xml"/><Relationship Id="rId5" Type="http://schemas.openxmlformats.org/officeDocument/2006/relationships/image" Target="../media/image80.pn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jpeg"/><Relationship Id="rId1" Type="http://schemas.openxmlformats.org/officeDocument/2006/relationships/slideLayout" Target="../slideLayouts/slideLayout5.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86.png"/><Relationship Id="rId4" Type="http://schemas.openxmlformats.org/officeDocument/2006/relationships/image" Target="../media/image85.png"/></Relationships>
</file>

<file path=ppt/slides/_rels/slide3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5.xml"/><Relationship Id="rId6" Type="http://schemas.openxmlformats.org/officeDocument/2006/relationships/image" Target="../media/image74.png"/><Relationship Id="rId5" Type="http://schemas.openxmlformats.org/officeDocument/2006/relationships/image" Target="../media/image90.png"/><Relationship Id="rId4" Type="http://schemas.openxmlformats.org/officeDocument/2006/relationships/image" Target="../media/image89.png"/></Relationships>
</file>

<file path=ppt/slides/_rels/slide3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91.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Rectángulo 8"/>
          <p:cNvSpPr>
            <a:spLocks noChangeArrowheads="1"/>
          </p:cNvSpPr>
          <p:nvPr/>
        </p:nvSpPr>
        <p:spPr bwMode="auto">
          <a:xfrm>
            <a:off x="2133600" y="4114800"/>
            <a:ext cx="4572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dirty="0" smtClean="0">
                <a:solidFill>
                  <a:srgbClr val="376092"/>
                </a:solidFill>
                <a:latin typeface="Arial" pitchFamily="34" charset="0"/>
              </a:rPr>
              <a:t>Francis Perez</a:t>
            </a:r>
            <a:endParaRPr lang="en-GB" altLang="en-US" sz="2400" b="1" dirty="0">
              <a:solidFill>
                <a:srgbClr val="376092"/>
              </a:solidFill>
              <a:latin typeface="Arial" pitchFamily="34" charset="0"/>
            </a:endParaRPr>
          </a:p>
          <a:p>
            <a:pPr algn="ctr">
              <a:spcBef>
                <a:spcPct val="0"/>
              </a:spcBef>
              <a:buFontTx/>
              <a:buNone/>
            </a:pPr>
            <a:endParaRPr lang="en-GB" altLang="en-US" sz="2400" b="1" dirty="0">
              <a:solidFill>
                <a:srgbClr val="376092"/>
              </a:solidFill>
              <a:latin typeface="Arial" pitchFamily="34" charset="0"/>
            </a:endParaRPr>
          </a:p>
          <a:p>
            <a:pPr algn="ctr">
              <a:spcBef>
                <a:spcPct val="0"/>
              </a:spcBef>
              <a:buFontTx/>
              <a:buNone/>
            </a:pPr>
            <a:r>
              <a:rPr lang="en-GB" altLang="en-US" sz="2400" b="1" dirty="0" smtClean="0">
                <a:solidFill>
                  <a:srgbClr val="376092"/>
                </a:solidFill>
                <a:latin typeface="Arial" pitchFamily="34" charset="0"/>
              </a:rPr>
              <a:t>on </a:t>
            </a:r>
            <a:r>
              <a:rPr lang="en-GB" altLang="en-US" sz="2400" b="1" dirty="0">
                <a:solidFill>
                  <a:srgbClr val="376092"/>
                </a:solidFill>
                <a:latin typeface="Arial" pitchFamily="34" charset="0"/>
              </a:rPr>
              <a:t>behalf of CONECTA</a:t>
            </a:r>
          </a:p>
        </p:txBody>
      </p:sp>
      <p:sp>
        <p:nvSpPr>
          <p:cNvPr id="7" name="Rectangle 3"/>
          <p:cNvSpPr txBox="1">
            <a:spLocks noChangeArrowheads="1"/>
          </p:cNvSpPr>
          <p:nvPr/>
        </p:nvSpPr>
        <p:spPr bwMode="auto">
          <a:xfrm>
            <a:off x="539552" y="2060848"/>
            <a:ext cx="8147248" cy="1143000"/>
          </a:xfrm>
          <a:prstGeom prst="rect">
            <a:avLst/>
          </a:prstGeom>
          <a:solidFill>
            <a:schemeClr val="accent1">
              <a:lumMod val="75000"/>
            </a:schemeClr>
          </a:solidFill>
          <a:ln>
            <a:noFill/>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Calisto MT" pitchFamily="-107"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a:defRPr/>
            </a:pPr>
            <a:r>
              <a:rPr lang="en-US" sz="3600" kern="0" dirty="0" smtClean="0">
                <a:solidFill>
                  <a:schemeClr val="bg1"/>
                </a:solidFill>
                <a:effectLst>
                  <a:outerShdw blurRad="38100" dist="38100" dir="2700000" algn="tl">
                    <a:srgbClr val="C0C0C0"/>
                  </a:outerShdw>
                </a:effectLst>
                <a:latin typeface="Arial" charset="0"/>
              </a:rPr>
              <a:t/>
            </a:r>
            <a:br>
              <a:rPr lang="en-US" sz="3600" kern="0" dirty="0" smtClean="0">
                <a:solidFill>
                  <a:schemeClr val="bg1"/>
                </a:solidFill>
                <a:effectLst>
                  <a:outerShdw blurRad="38100" dist="38100" dir="2700000" algn="tl">
                    <a:srgbClr val="C0C0C0"/>
                  </a:outerShdw>
                </a:effectLst>
                <a:latin typeface="Arial" charset="0"/>
              </a:rPr>
            </a:br>
            <a:r>
              <a:rPr lang="en-US" sz="3600" kern="0" dirty="0" smtClean="0">
                <a:solidFill>
                  <a:schemeClr val="bg1"/>
                </a:solidFill>
                <a:effectLst>
                  <a:outerShdw blurRad="38100" dist="38100" dir="2700000" algn="tl">
                    <a:srgbClr val="C0C0C0"/>
                  </a:outerShdw>
                </a:effectLst>
                <a:latin typeface="Arial" charset="0"/>
              </a:rPr>
              <a:t/>
            </a:r>
            <a:br>
              <a:rPr lang="en-US" sz="3600" kern="0" dirty="0" smtClean="0">
                <a:solidFill>
                  <a:schemeClr val="bg1"/>
                </a:solidFill>
                <a:effectLst>
                  <a:outerShdw blurRad="38100" dist="38100" dir="2700000" algn="tl">
                    <a:srgbClr val="C0C0C0"/>
                  </a:outerShdw>
                </a:effectLst>
                <a:latin typeface="Arial" charset="0"/>
              </a:rPr>
            </a:br>
            <a:r>
              <a:rPr lang="en-US" sz="3600" kern="0" dirty="0" smtClean="0">
                <a:solidFill>
                  <a:schemeClr val="bg1"/>
                </a:solidFill>
                <a:effectLst>
                  <a:outerShdw blurRad="38100" dist="38100" dir="2700000" algn="tl">
                    <a:srgbClr val="C0C0C0"/>
                  </a:outerShdw>
                </a:effectLst>
                <a:latin typeface="Arial" charset="0"/>
              </a:rPr>
              <a:t>CONECTA: </a:t>
            </a:r>
            <a:r>
              <a:rPr lang="es-ES" sz="2800" kern="0" dirty="0" smtClean="0">
                <a:solidFill>
                  <a:schemeClr val="bg1"/>
                </a:solidFill>
              </a:rPr>
              <a:t>Coordinación Nacional Española para la Ciencia y Tecnología de Aceleradores</a:t>
            </a:r>
            <a:r>
              <a:rPr lang="es-ES_tradnl" sz="3600" kern="0" dirty="0" smtClean="0"/>
              <a:t/>
            </a:r>
            <a:br>
              <a:rPr lang="es-ES_tradnl" sz="3600" kern="0" dirty="0" smtClean="0"/>
            </a:br>
            <a:r>
              <a:rPr lang="es-ES" sz="3600" kern="0" dirty="0" smtClean="0"/>
              <a:t> </a:t>
            </a:r>
            <a:r>
              <a:rPr lang="es-ES_tradnl" sz="3600" kern="0" dirty="0" smtClean="0"/>
              <a:t/>
            </a:r>
            <a:br>
              <a:rPr lang="es-ES_tradnl" sz="3600" kern="0" dirty="0" smtClean="0"/>
            </a:br>
            <a:r>
              <a:rPr lang="en-US" sz="3600" kern="0" dirty="0" smtClean="0">
                <a:solidFill>
                  <a:srgbClr val="FFFFFF"/>
                </a:solidFill>
                <a:effectLst>
                  <a:outerShdw blurRad="38100" dist="38100" dir="2700000" algn="tl">
                    <a:srgbClr val="C0C0C0"/>
                  </a:outerShdw>
                </a:effectLst>
                <a:latin typeface="Arial" charset="0"/>
              </a:rPr>
              <a:t> </a:t>
            </a:r>
            <a:endParaRPr lang="es-ES" sz="4800" b="1" kern="0" dirty="0" smtClean="0">
              <a:solidFill>
                <a:schemeClr val="bg1"/>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7" name="17 Grupo"/>
          <p:cNvGrpSpPr>
            <a:grpSpLocks/>
          </p:cNvGrpSpPr>
          <p:nvPr/>
        </p:nvGrpSpPr>
        <p:grpSpPr bwMode="auto">
          <a:xfrm>
            <a:off x="5219700" y="1269727"/>
            <a:ext cx="3240088" cy="3527425"/>
            <a:chOff x="107504" y="476672"/>
            <a:chExt cx="3456384" cy="3860152"/>
          </a:xfrm>
        </p:grpSpPr>
        <p:sp>
          <p:nvSpPr>
            <p:cNvPr id="6" name="5 Rectángulo"/>
            <p:cNvSpPr/>
            <p:nvPr/>
          </p:nvSpPr>
          <p:spPr>
            <a:xfrm>
              <a:off x="107504" y="476672"/>
              <a:ext cx="3456384" cy="3860152"/>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s-ES"/>
            </a:p>
          </p:txBody>
        </p:sp>
        <p:sp>
          <p:nvSpPr>
            <p:cNvPr id="31764" name="15 Rectángulo"/>
            <p:cNvSpPr>
              <a:spLocks noChangeArrowheads="1"/>
            </p:cNvSpPr>
            <p:nvPr/>
          </p:nvSpPr>
          <p:spPr bwMode="auto">
            <a:xfrm>
              <a:off x="107504" y="2666637"/>
              <a:ext cx="3456384" cy="1616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endParaRPr lang="es-ES" altLang="en-US" sz="1800" b="1" i="1">
                <a:latin typeface="Calibri" pitchFamily="34" charset="0"/>
              </a:endParaRPr>
            </a:p>
            <a:p>
              <a:pPr>
                <a:spcBef>
                  <a:spcPct val="0"/>
                </a:spcBef>
                <a:buFontTx/>
                <a:buNone/>
              </a:pPr>
              <a:r>
                <a:rPr lang="es-ES" altLang="en-US" sz="1800" b="1" i="1">
                  <a:latin typeface="Calibri" pitchFamily="34" charset="0"/>
                </a:rPr>
                <a:t>A team of 22+:   </a:t>
              </a:r>
              <a:r>
                <a:rPr lang="es-ES" altLang="en-US" sz="1800">
                  <a:latin typeface="Calibri" pitchFamily="34" charset="0"/>
                </a:rPr>
                <a:t>10 scientists, </a:t>
              </a:r>
            </a:p>
            <a:p>
              <a:pPr>
                <a:spcBef>
                  <a:spcPct val="0"/>
                </a:spcBef>
                <a:buFontTx/>
                <a:buNone/>
              </a:pPr>
              <a:r>
                <a:rPr lang="es-ES" altLang="en-US" sz="1800">
                  <a:latin typeface="Calibri" pitchFamily="34" charset="0"/>
                </a:rPr>
                <a:t>8 technicians, 2 administration, 2 service, + PhD and other students</a:t>
              </a:r>
            </a:p>
          </p:txBody>
        </p:sp>
      </p:grpSp>
      <p:pic>
        <p:nvPicPr>
          <p:cNvPr id="31748" name="7 Imagen" descr="Gruppo.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725" y="1414189"/>
            <a:ext cx="309562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49" name="17 Grupo"/>
          <p:cNvGrpSpPr>
            <a:grpSpLocks/>
          </p:cNvGrpSpPr>
          <p:nvPr/>
        </p:nvGrpSpPr>
        <p:grpSpPr bwMode="auto">
          <a:xfrm>
            <a:off x="900807" y="2257772"/>
            <a:ext cx="3959225" cy="3619500"/>
            <a:chOff x="107504" y="1579821"/>
            <a:chExt cx="3520391" cy="3860152"/>
          </a:xfrm>
        </p:grpSpPr>
        <p:sp>
          <p:nvSpPr>
            <p:cNvPr id="17" name="16 Rectángulo"/>
            <p:cNvSpPr/>
            <p:nvPr/>
          </p:nvSpPr>
          <p:spPr>
            <a:xfrm>
              <a:off x="171023" y="1579821"/>
              <a:ext cx="3456872" cy="3860152"/>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s-ES"/>
            </a:p>
          </p:txBody>
        </p:sp>
        <p:sp>
          <p:nvSpPr>
            <p:cNvPr id="31762" name="15 Rectángulo"/>
            <p:cNvSpPr>
              <a:spLocks noChangeArrowheads="1"/>
            </p:cNvSpPr>
            <p:nvPr/>
          </p:nvSpPr>
          <p:spPr bwMode="auto">
            <a:xfrm>
              <a:off x="107504" y="2666637"/>
              <a:ext cx="3456384" cy="275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endParaRPr lang="es-ES" altLang="en-US" sz="1800" b="1" i="1">
                <a:latin typeface="Calibri" pitchFamily="34" charset="0"/>
              </a:endParaRPr>
            </a:p>
            <a:p>
              <a:pPr>
                <a:spcBef>
                  <a:spcPct val="0"/>
                </a:spcBef>
                <a:buFontTx/>
                <a:buNone/>
              </a:pPr>
              <a:endParaRPr lang="es-ES" altLang="en-US" sz="1800" b="1" i="1">
                <a:latin typeface="Calibri" pitchFamily="34" charset="0"/>
              </a:endParaRPr>
            </a:p>
            <a:p>
              <a:pPr>
                <a:spcBef>
                  <a:spcPct val="0"/>
                </a:spcBef>
                <a:buFontTx/>
                <a:buNone/>
              </a:pPr>
              <a:endParaRPr lang="es-ES" altLang="en-US" sz="1800" b="1" i="1">
                <a:latin typeface="Calibri" pitchFamily="34" charset="0"/>
              </a:endParaRPr>
            </a:p>
            <a:p>
              <a:pPr>
                <a:spcBef>
                  <a:spcPct val="0"/>
                </a:spcBef>
                <a:buFontTx/>
                <a:buNone/>
              </a:pPr>
              <a:endParaRPr lang="es-ES" altLang="en-US" sz="1800" b="1" i="1">
                <a:latin typeface="Calibri" pitchFamily="34" charset="0"/>
              </a:endParaRPr>
            </a:p>
            <a:p>
              <a:pPr>
                <a:spcBef>
                  <a:spcPct val="0"/>
                </a:spcBef>
                <a:buFontTx/>
                <a:buNone/>
              </a:pPr>
              <a:endParaRPr lang="es-ES" altLang="en-US" sz="1800" b="1" i="1">
                <a:latin typeface="Calibri" pitchFamily="34" charset="0"/>
              </a:endParaRPr>
            </a:p>
            <a:p>
              <a:pPr>
                <a:spcBef>
                  <a:spcPct val="0"/>
                </a:spcBef>
                <a:buFontTx/>
                <a:buNone/>
              </a:pPr>
              <a:r>
                <a:rPr lang="es-ES" altLang="en-US" sz="1800" b="1" i="1">
                  <a:latin typeface="Calibri" pitchFamily="34" charset="0"/>
                </a:rPr>
                <a:t> Belonging to UAM</a:t>
              </a:r>
            </a:p>
            <a:p>
              <a:pPr>
                <a:spcBef>
                  <a:spcPct val="0"/>
                </a:spcBef>
                <a:buFontTx/>
                <a:buNone/>
              </a:pPr>
              <a:r>
                <a:rPr lang="es-ES" altLang="en-US" sz="1800" b="1" i="1">
                  <a:latin typeface="Calibri" pitchFamily="34" charset="0"/>
                </a:rPr>
                <a:t> Located in the Cantoblanco Campus</a:t>
              </a:r>
            </a:p>
            <a:p>
              <a:pPr>
                <a:spcBef>
                  <a:spcPct val="0"/>
                </a:spcBef>
                <a:buFontTx/>
                <a:buNone/>
              </a:pPr>
              <a:r>
                <a:rPr lang="es-ES" altLang="en-US" sz="1800" b="1" i="1">
                  <a:latin typeface="Calibri" pitchFamily="34" charset="0"/>
                </a:rPr>
                <a:t> In operation since March 2003</a:t>
              </a:r>
            </a:p>
            <a:p>
              <a:pPr>
                <a:spcBef>
                  <a:spcPct val="0"/>
                </a:spcBef>
                <a:buFontTx/>
                <a:buNone/>
              </a:pPr>
              <a:r>
                <a:rPr lang="es-ES" altLang="en-US" sz="1800" b="1" i="1">
                  <a:latin typeface="Calibri" pitchFamily="34" charset="0"/>
                </a:rPr>
                <a:t> 11 M€ of technological investment</a:t>
              </a:r>
              <a:endParaRPr lang="es-ES" altLang="en-US" sz="1800">
                <a:latin typeface="Calibri" pitchFamily="34" charset="0"/>
              </a:endParaRPr>
            </a:p>
          </p:txBody>
        </p:sp>
      </p:grpSp>
      <p:pic>
        <p:nvPicPr>
          <p:cNvPr id="31750" name="9 Imagen" descr="Arcoiris.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15616" y="2348880"/>
            <a:ext cx="3384550"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5" name="Picture 2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55576" y="404664"/>
            <a:ext cx="7704212" cy="741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66" name="Picture 2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1171301"/>
            <a:ext cx="1628775"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6 Imagen" descr="AcceleLineeCorr.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88024" y="44624"/>
            <a:ext cx="4139952" cy="641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3 CuadroTexto"/>
          <p:cNvSpPr txBox="1">
            <a:spLocks noChangeArrowheads="1"/>
          </p:cNvSpPr>
          <p:nvPr/>
        </p:nvSpPr>
        <p:spPr bwMode="auto">
          <a:xfrm>
            <a:off x="-36513" y="188913"/>
            <a:ext cx="4246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2400" b="1">
                <a:solidFill>
                  <a:srgbClr val="0000FF"/>
                </a:solidFill>
                <a:latin typeface="Arial" pitchFamily="34" charset="0"/>
              </a:rPr>
              <a:t>CMAM accelerator &amp; Beamlines</a:t>
            </a:r>
          </a:p>
        </p:txBody>
      </p:sp>
      <p:pic>
        <p:nvPicPr>
          <p:cNvPr id="32772" name="4 Imagen" descr="DSC_6078.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388" y="836613"/>
            <a:ext cx="3730625"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5 Rectángulo"/>
          <p:cNvSpPr>
            <a:spLocks noChangeArrowheads="1"/>
          </p:cNvSpPr>
          <p:nvPr/>
        </p:nvSpPr>
        <p:spPr bwMode="auto">
          <a:xfrm>
            <a:off x="179388" y="3212976"/>
            <a:ext cx="38163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800" b="1" i="1" dirty="0">
                <a:latin typeface="Arial" pitchFamily="34" charset="0"/>
              </a:rPr>
              <a:t>Tandem accelerator, 5MV</a:t>
            </a:r>
            <a:r>
              <a:rPr lang="en-US" altLang="en-US" sz="1800" dirty="0">
                <a:latin typeface="Arial" pitchFamily="34" charset="0"/>
              </a:rPr>
              <a:t>, </a:t>
            </a:r>
            <a:r>
              <a:rPr lang="en-US" altLang="en-US" sz="1800" b="1" dirty="0">
                <a:latin typeface="Arial" pitchFamily="34" charset="0"/>
              </a:rPr>
              <a:t>HVEE. </a:t>
            </a:r>
          </a:p>
          <a:p>
            <a:pPr>
              <a:spcBef>
                <a:spcPct val="0"/>
              </a:spcBef>
              <a:buFontTx/>
              <a:buNone/>
            </a:pPr>
            <a:r>
              <a:rPr lang="en-US" altLang="en-US" sz="1800" dirty="0">
                <a:latin typeface="Arial" pitchFamily="34" charset="0"/>
              </a:rPr>
              <a:t>The first, High Current, </a:t>
            </a:r>
            <a:r>
              <a:rPr lang="en-US" altLang="en-US" sz="1800" dirty="0" err="1">
                <a:latin typeface="Arial" pitchFamily="34" charset="0"/>
              </a:rPr>
              <a:t>Tandetron</a:t>
            </a:r>
            <a:r>
              <a:rPr lang="en-US" altLang="en-US" sz="1800" dirty="0">
                <a:latin typeface="Arial" pitchFamily="34" charset="0"/>
              </a:rPr>
              <a:t> Accelerator using the Coaxial Cockcroft-Walton power supply system to reach 5MV.</a:t>
            </a:r>
            <a:endParaRPr lang="es-ES" altLang="en-US" sz="1800" dirty="0">
              <a:latin typeface="Arial" pitchFamily="34" charset="0"/>
            </a:endParaRPr>
          </a:p>
        </p:txBody>
      </p:sp>
      <p:sp>
        <p:nvSpPr>
          <p:cNvPr id="32774" name="7 Rectángulo"/>
          <p:cNvSpPr>
            <a:spLocks noChangeArrowheads="1"/>
          </p:cNvSpPr>
          <p:nvPr/>
        </p:nvSpPr>
        <p:spPr bwMode="auto">
          <a:xfrm>
            <a:off x="899666" y="4941168"/>
            <a:ext cx="381635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r">
              <a:spcBef>
                <a:spcPct val="0"/>
              </a:spcBef>
              <a:buFontTx/>
              <a:buNone/>
            </a:pPr>
            <a:r>
              <a:rPr lang="en-US" altLang="en-US" sz="1800" b="1" i="1" dirty="0">
                <a:latin typeface="Arial" pitchFamily="34" charset="0"/>
              </a:rPr>
              <a:t>Seven </a:t>
            </a:r>
            <a:r>
              <a:rPr lang="en-US" altLang="en-US" sz="1800" b="1" i="1" dirty="0" err="1">
                <a:latin typeface="Arial" pitchFamily="34" charset="0"/>
              </a:rPr>
              <a:t>beamlines</a:t>
            </a:r>
            <a:r>
              <a:rPr lang="en-US" altLang="en-US" sz="1800" b="1" i="1" dirty="0">
                <a:latin typeface="Arial" pitchFamily="34" charset="0"/>
              </a:rPr>
              <a:t>.</a:t>
            </a:r>
            <a:endParaRPr lang="en-US" altLang="en-US" sz="1800" b="1" dirty="0">
              <a:latin typeface="Arial" pitchFamily="34" charset="0"/>
            </a:endParaRPr>
          </a:p>
          <a:p>
            <a:pPr algn="r">
              <a:spcBef>
                <a:spcPct val="0"/>
              </a:spcBef>
              <a:buFontTx/>
              <a:buNone/>
            </a:pPr>
            <a:r>
              <a:rPr lang="en-US" altLang="en-US" sz="1800" dirty="0">
                <a:latin typeface="Arial" pitchFamily="34" charset="0"/>
              </a:rPr>
              <a:t>Six are in operation, including two micro-beams. One is under development (UHV for LEIS-low energy ion scattering)</a:t>
            </a:r>
            <a:endParaRPr lang="es-ES" altLang="en-US" sz="1800" dirty="0">
              <a:latin typeface="Arial" pitchFamily="34" charset="0"/>
            </a:endParaRPr>
          </a:p>
        </p:txBody>
      </p:sp>
      <p:pic>
        <p:nvPicPr>
          <p:cNvPr id="7" name="Picture 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88024" y="16636"/>
            <a:ext cx="4139952" cy="39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3 CuadroTexto"/>
          <p:cNvSpPr txBox="1">
            <a:spLocks noChangeArrowheads="1"/>
          </p:cNvSpPr>
          <p:nvPr/>
        </p:nvSpPr>
        <p:spPr bwMode="auto">
          <a:xfrm>
            <a:off x="317996" y="662782"/>
            <a:ext cx="44101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2400" b="1" dirty="0" smtClean="0">
                <a:solidFill>
                  <a:srgbClr val="0000FF"/>
                </a:solidFill>
                <a:latin typeface="Arial" pitchFamily="34" charset="0"/>
              </a:rPr>
              <a:t>Research fields at the CMAM</a:t>
            </a:r>
            <a:endParaRPr lang="en-US" altLang="en-US" sz="2400" b="1" dirty="0">
              <a:solidFill>
                <a:srgbClr val="0000FF"/>
              </a:solidFill>
              <a:latin typeface="Arial" pitchFamily="34" charset="0"/>
            </a:endParaRPr>
          </a:p>
        </p:txBody>
      </p:sp>
      <p:grpSp>
        <p:nvGrpSpPr>
          <p:cNvPr id="31751" name="31 Grupo"/>
          <p:cNvGrpSpPr>
            <a:grpSpLocks/>
          </p:cNvGrpSpPr>
          <p:nvPr/>
        </p:nvGrpSpPr>
        <p:grpSpPr bwMode="auto">
          <a:xfrm>
            <a:off x="322832" y="1244969"/>
            <a:ext cx="8424863" cy="2862263"/>
            <a:chOff x="251520" y="4365104"/>
            <a:chExt cx="8424936" cy="2862322"/>
          </a:xfrm>
        </p:grpSpPr>
        <p:grpSp>
          <p:nvGrpSpPr>
            <p:cNvPr id="31752" name="17 Grupo"/>
            <p:cNvGrpSpPr>
              <a:grpSpLocks/>
            </p:cNvGrpSpPr>
            <p:nvPr/>
          </p:nvGrpSpPr>
          <p:grpSpPr bwMode="auto">
            <a:xfrm>
              <a:off x="251520" y="4365104"/>
              <a:ext cx="8424936" cy="2304256"/>
              <a:chOff x="107504" y="476672"/>
              <a:chExt cx="3456384" cy="3860152"/>
            </a:xfrm>
          </p:grpSpPr>
          <p:sp>
            <p:nvSpPr>
              <p:cNvPr id="24" name="23 Rectángulo"/>
              <p:cNvSpPr/>
              <p:nvPr/>
            </p:nvSpPr>
            <p:spPr>
              <a:xfrm>
                <a:off x="107504" y="476672"/>
                <a:ext cx="3456384" cy="3858902"/>
              </a:xfrm>
              <a:prstGeom prst="rect">
                <a:avLst/>
              </a:prstGeom>
              <a:solidFill>
                <a:schemeClr val="accent3">
                  <a:lumMod val="40000"/>
                  <a:lumOff val="6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r>
                  <a:rPr lang="es-ES" dirty="0"/>
                  <a:t>CMAM</a:t>
                </a:r>
              </a:p>
            </p:txBody>
          </p:sp>
          <p:sp>
            <p:nvSpPr>
              <p:cNvPr id="31760" name="15 Rectángulo"/>
              <p:cNvSpPr>
                <a:spLocks noChangeArrowheads="1"/>
              </p:cNvSpPr>
              <p:nvPr/>
            </p:nvSpPr>
            <p:spPr bwMode="auto">
              <a:xfrm>
                <a:off x="107504" y="2666637"/>
                <a:ext cx="3456384" cy="40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endParaRPr lang="es-ES" altLang="en-US" sz="1800" b="1" i="1">
                  <a:latin typeface="Calibri" pitchFamily="34" charset="0"/>
                </a:endParaRPr>
              </a:p>
            </p:txBody>
          </p:sp>
        </p:grpSp>
        <p:pic>
          <p:nvPicPr>
            <p:cNvPr id="31753" name="Picture 14" descr="http://charts.webofknowledge.com/ChartServer/draw?SessionID=Q2lJXI8iBB3iXq8vgJn&amp;Product=UA&amp;GraphID=TC_BarChart_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40152" y="4437112"/>
              <a:ext cx="2448272" cy="20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Picture 12" descr="http://charts.webofknowledge.com/ChartServer/draw?SessionID=Q2lJXI8iBB3iXq8vgJn&amp;Product=UA&amp;GraphID=PI_BarChart_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75856" y="4437112"/>
              <a:ext cx="2448272" cy="2040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5" name="27 CuadroTexto"/>
            <p:cNvSpPr txBox="1">
              <a:spLocks noChangeArrowheads="1"/>
            </p:cNvSpPr>
            <p:nvPr/>
          </p:nvSpPr>
          <p:spPr bwMode="auto">
            <a:xfrm>
              <a:off x="323528" y="4365104"/>
              <a:ext cx="324036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800" b="1" i="1">
                  <a:latin typeface="Arial" pitchFamily="34" charset="0"/>
                </a:rPr>
                <a:t>CMAM Research Fields</a:t>
              </a:r>
            </a:p>
            <a:p>
              <a:pPr>
                <a:spcBef>
                  <a:spcPct val="0"/>
                </a:spcBef>
                <a:buFontTx/>
                <a:buNone/>
              </a:pPr>
              <a:r>
                <a:rPr lang="en-US" altLang="en-US" sz="1800">
                  <a:latin typeface="Arial" pitchFamily="34" charset="0"/>
                </a:rPr>
                <a:t>Archaeometry</a:t>
              </a:r>
            </a:p>
            <a:p>
              <a:pPr>
                <a:spcBef>
                  <a:spcPct val="0"/>
                </a:spcBef>
                <a:buFontTx/>
                <a:buNone/>
              </a:pPr>
              <a:r>
                <a:rPr lang="en-US" altLang="en-US" sz="1800">
                  <a:latin typeface="Arial" pitchFamily="34" charset="0"/>
                </a:rPr>
                <a:t>Photonics</a:t>
              </a:r>
            </a:p>
            <a:p>
              <a:pPr>
                <a:spcBef>
                  <a:spcPct val="0"/>
                </a:spcBef>
                <a:buFontTx/>
                <a:buNone/>
              </a:pPr>
              <a:r>
                <a:rPr lang="en-US" altLang="en-US" sz="1800">
                  <a:latin typeface="Arial" pitchFamily="34" charset="0"/>
                </a:rPr>
                <a:t>Energy Related Materials</a:t>
              </a:r>
            </a:p>
            <a:p>
              <a:pPr>
                <a:spcBef>
                  <a:spcPct val="0"/>
                </a:spcBef>
                <a:buFontTx/>
                <a:buNone/>
              </a:pPr>
              <a:r>
                <a:rPr lang="en-US" altLang="en-US" sz="1800">
                  <a:latin typeface="Arial" pitchFamily="34" charset="0"/>
                </a:rPr>
                <a:t>Ion-Solid Interactions</a:t>
              </a:r>
            </a:p>
            <a:p>
              <a:pPr>
                <a:spcBef>
                  <a:spcPct val="0"/>
                </a:spcBef>
                <a:buFontTx/>
                <a:buNone/>
              </a:pPr>
              <a:r>
                <a:rPr lang="en-US" altLang="en-US" sz="1800">
                  <a:latin typeface="Arial" pitchFamily="34" charset="0"/>
                </a:rPr>
                <a:t>Surface Physics</a:t>
              </a:r>
            </a:p>
            <a:p>
              <a:pPr>
                <a:spcBef>
                  <a:spcPct val="0"/>
                </a:spcBef>
                <a:buFontTx/>
                <a:buNone/>
              </a:pPr>
              <a:r>
                <a:rPr lang="en-US" altLang="en-US" sz="1800">
                  <a:latin typeface="Arial" pitchFamily="34" charset="0"/>
                </a:rPr>
                <a:t>Nuclear Physics</a:t>
              </a:r>
            </a:p>
            <a:p>
              <a:pPr>
                <a:spcBef>
                  <a:spcPct val="0"/>
                </a:spcBef>
                <a:buFontTx/>
                <a:buNone/>
              </a:pPr>
              <a:r>
                <a:rPr lang="en-US" altLang="en-US" sz="1800">
                  <a:latin typeface="Arial" pitchFamily="34" charset="0"/>
                </a:rPr>
                <a:t>Biophysics</a:t>
              </a:r>
            </a:p>
            <a:p>
              <a:pPr>
                <a:spcBef>
                  <a:spcPct val="0"/>
                </a:spcBef>
                <a:buFontTx/>
                <a:buNone/>
              </a:pPr>
              <a:endParaRPr lang="en-US" altLang="en-US" sz="1800" b="1" i="1">
                <a:latin typeface="Arial" pitchFamily="34" charset="0"/>
              </a:endParaRPr>
            </a:p>
            <a:p>
              <a:pPr>
                <a:spcBef>
                  <a:spcPct val="0"/>
                </a:spcBef>
                <a:buFontTx/>
                <a:buNone/>
              </a:pPr>
              <a:endParaRPr lang="en-US" altLang="en-US" sz="1800">
                <a:latin typeface="Arial" pitchFamily="34" charset="0"/>
              </a:endParaRPr>
            </a:p>
          </p:txBody>
        </p:sp>
        <p:sp>
          <p:nvSpPr>
            <p:cNvPr id="31756" name="28 CuadroTexto"/>
            <p:cNvSpPr txBox="1">
              <a:spLocks noChangeArrowheads="1"/>
            </p:cNvSpPr>
            <p:nvPr/>
          </p:nvSpPr>
          <p:spPr bwMode="auto">
            <a:xfrm>
              <a:off x="4211960" y="6453336"/>
              <a:ext cx="15841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000" b="1">
                  <a:latin typeface="Arial" pitchFamily="34" charset="0"/>
                </a:rPr>
                <a:t>Publications</a:t>
              </a:r>
            </a:p>
          </p:txBody>
        </p:sp>
        <p:sp>
          <p:nvSpPr>
            <p:cNvPr id="31757" name="29 CuadroTexto"/>
            <p:cNvSpPr txBox="1">
              <a:spLocks noChangeArrowheads="1"/>
            </p:cNvSpPr>
            <p:nvPr/>
          </p:nvSpPr>
          <p:spPr bwMode="auto">
            <a:xfrm>
              <a:off x="6948264" y="6453336"/>
              <a:ext cx="15841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000" b="1">
                  <a:latin typeface="Arial" pitchFamily="34" charset="0"/>
                </a:rPr>
                <a:t>Citations</a:t>
              </a:r>
            </a:p>
          </p:txBody>
        </p:sp>
        <p:sp>
          <p:nvSpPr>
            <p:cNvPr id="31758" name="30 CuadroTexto"/>
            <p:cNvSpPr txBox="1">
              <a:spLocks noChangeArrowheads="1"/>
            </p:cNvSpPr>
            <p:nvPr/>
          </p:nvSpPr>
          <p:spPr bwMode="auto">
            <a:xfrm>
              <a:off x="6300192" y="4581128"/>
              <a:ext cx="8640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n-US" altLang="en-US" sz="1600" b="1">
                  <a:latin typeface="Arial" pitchFamily="34" charset="0"/>
                </a:rPr>
                <a:t>H=23</a:t>
              </a:r>
            </a:p>
          </p:txBody>
        </p:sp>
      </p:grpSp>
      <p:pic>
        <p:nvPicPr>
          <p:cNvPr id="79875" name="Picture 3"/>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22832" y="3933056"/>
            <a:ext cx="8424863" cy="1897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896544" y="78299"/>
            <a:ext cx="4139952" cy="39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66237"/>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4 CuadroTexto"/>
          <p:cNvSpPr txBox="1">
            <a:spLocks noChangeArrowheads="1"/>
          </p:cNvSpPr>
          <p:nvPr/>
        </p:nvSpPr>
        <p:spPr bwMode="auto">
          <a:xfrm>
            <a:off x="107950" y="188913"/>
            <a:ext cx="27892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ltLang="en-US" b="1">
                <a:solidFill>
                  <a:srgbClr val="0000FF"/>
                </a:solidFill>
              </a:rPr>
              <a:t>CMAM performance</a:t>
            </a:r>
          </a:p>
        </p:txBody>
      </p:sp>
      <p:pic>
        <p:nvPicPr>
          <p:cNvPr id="5120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9388" y="3644900"/>
            <a:ext cx="3989387"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03" name="14 Grupo"/>
          <p:cNvGrpSpPr>
            <a:grpSpLocks/>
          </p:cNvGrpSpPr>
          <p:nvPr/>
        </p:nvGrpSpPr>
        <p:grpSpPr bwMode="auto">
          <a:xfrm>
            <a:off x="971550" y="692150"/>
            <a:ext cx="6651625" cy="2797175"/>
            <a:chOff x="904807" y="764704"/>
            <a:chExt cx="6650818" cy="2797279"/>
          </a:xfrm>
        </p:grpSpPr>
        <p:grpSp>
          <p:nvGrpSpPr>
            <p:cNvPr id="51268" name="11 Grupo"/>
            <p:cNvGrpSpPr>
              <a:grpSpLocks/>
            </p:cNvGrpSpPr>
            <p:nvPr/>
          </p:nvGrpSpPr>
          <p:grpSpPr bwMode="auto">
            <a:xfrm>
              <a:off x="904807" y="764704"/>
              <a:ext cx="6650818" cy="2564904"/>
              <a:chOff x="904807" y="764704"/>
              <a:chExt cx="6650818" cy="2564904"/>
            </a:xfrm>
          </p:grpSpPr>
          <p:pic>
            <p:nvPicPr>
              <p:cNvPr id="512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4807" y="764704"/>
                <a:ext cx="4527469" cy="2564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1"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64088" y="836712"/>
                <a:ext cx="2191537"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269" name="13 CuadroTexto"/>
            <p:cNvSpPr txBox="1">
              <a:spLocks noChangeArrowheads="1"/>
            </p:cNvSpPr>
            <p:nvPr/>
          </p:nvSpPr>
          <p:spPr bwMode="auto">
            <a:xfrm>
              <a:off x="1259632" y="3284984"/>
              <a:ext cx="61206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ltLang="en-US" sz="1200"/>
                <a:t>The statistics of Ions production, Time distribution and Beamlines use for the period 2012-2013</a:t>
              </a:r>
            </a:p>
          </p:txBody>
        </p:sp>
      </p:grpSp>
      <p:graphicFrame>
        <p:nvGraphicFramePr>
          <p:cNvPr id="16" name="15 Tabla"/>
          <p:cNvGraphicFramePr>
            <a:graphicFrameLocks noGrp="1"/>
          </p:cNvGraphicFramePr>
          <p:nvPr/>
        </p:nvGraphicFramePr>
        <p:xfrm>
          <a:off x="4427538" y="3933825"/>
          <a:ext cx="4537075" cy="1400175"/>
        </p:xfrm>
        <a:graphic>
          <a:graphicData uri="http://schemas.openxmlformats.org/drawingml/2006/table">
            <a:tbl>
              <a:tblPr/>
              <a:tblGrid>
                <a:gridCol w="720725"/>
                <a:gridCol w="650875"/>
                <a:gridCol w="787400"/>
                <a:gridCol w="433387"/>
                <a:gridCol w="722313"/>
                <a:gridCol w="762000"/>
                <a:gridCol w="460375"/>
              </a:tblGrid>
              <a:tr h="200025">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ASSIGNED</a:t>
                      </a:r>
                    </a:p>
                  </a:txBody>
                  <a:tcPr marL="9525" marR="9525" marT="9525"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FFFF"/>
                    </a:solidFill>
                  </a:tcPr>
                </a:tc>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CMAM &amp; Collaborators </a:t>
                      </a:r>
                    </a:p>
                  </a:txBody>
                  <a:tcPr marL="9525" marR="9525" marT="9525"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BEEF4"/>
                    </a:solidFill>
                  </a:tcPr>
                </a:tc>
                <a:tc hMerge="1">
                  <a:txBody>
                    <a:bodyPr/>
                    <a:lstStyle/>
                    <a:p>
                      <a:endParaRPr lang="es-ES"/>
                    </a:p>
                  </a:txBody>
                  <a:tcPr/>
                </a:tc>
                <a:tc hMerge="1">
                  <a:txBody>
                    <a:bodyPr/>
                    <a:lstStyle/>
                    <a:p>
                      <a:endParaRPr lang="es-ES"/>
                    </a:p>
                  </a:txBody>
                  <a:tcPr/>
                </a:tc>
                <a:tc gridSpan="3">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Access via Service </a:t>
                      </a:r>
                    </a:p>
                  </a:txBody>
                  <a:tcPr marL="9525" marR="9525" marT="9525"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2F2F2"/>
                    </a:solidFill>
                  </a:tcPr>
                </a:tc>
                <a:tc hMerge="1">
                  <a:txBody>
                    <a:bodyPr/>
                    <a:lstStyle/>
                    <a:p>
                      <a:endParaRPr lang="es-ES"/>
                    </a:p>
                  </a:txBody>
                  <a:tcPr/>
                </a:tc>
                <a:tc hMerge="1">
                  <a:txBody>
                    <a:bodyPr/>
                    <a:lstStyle/>
                    <a:p>
                      <a:endParaRPr lang="es-ES"/>
                    </a:p>
                  </a:txBody>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Year</a:t>
                      </a: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 </a:t>
                      </a:r>
                      <a:endParaRPr kumimoji="0" lang="es-ES" sz="1100" b="1" i="0" u="none" strike="noStrike" cap="none" normalizeH="0" baseline="0">
                        <a:ln>
                          <a:noFill/>
                        </a:ln>
                        <a:solidFill>
                          <a:srgbClr val="000000"/>
                        </a:solidFill>
                        <a:effectLst/>
                        <a:latin typeface="Calibri" charset="0"/>
                        <a:ea typeface="ＭＳ Ｐゴシック" charset="0"/>
                        <a:cs typeface="ＭＳ Ｐゴシック" charset="0"/>
                      </a:endParaRP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Exper.</a:t>
                      </a: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  #</a:t>
                      </a:r>
                      <a:endParaRPr kumimoji="0" lang="es-ES" sz="1100" b="1" i="0" u="none" strike="noStrike" cap="none" normalizeH="0" baseline="0">
                        <a:ln>
                          <a:noFill/>
                        </a:ln>
                        <a:solidFill>
                          <a:srgbClr val="000000"/>
                        </a:solidFill>
                        <a:effectLst/>
                        <a:latin typeface="Calibri" charset="0"/>
                        <a:ea typeface="ＭＳ Ｐゴシック" charset="0"/>
                        <a:cs typeface="ＭＳ Ｐゴシック" charset="0"/>
                      </a:endParaRP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Accept.%</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IP </a:t>
                      </a: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 #</a:t>
                      </a:r>
                      <a:endParaRPr kumimoji="0" lang="es-ES" sz="1100" b="1" i="0" u="none" strike="noStrike" cap="none" normalizeH="0" baseline="0">
                        <a:ln>
                          <a:noFill/>
                        </a:ln>
                        <a:solidFill>
                          <a:srgbClr val="000000"/>
                        </a:solidFill>
                        <a:effectLst/>
                        <a:latin typeface="Calibri" charset="0"/>
                        <a:ea typeface="ＭＳ Ｐゴシック" charset="0"/>
                        <a:cs typeface="ＭＳ Ｐゴシック" charset="0"/>
                      </a:endParaRP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Exper.</a:t>
                      </a: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  #</a:t>
                      </a:r>
                      <a:endParaRPr kumimoji="0" lang="es-ES" sz="1100" b="1" i="0" u="none" strike="noStrike" cap="none" normalizeH="0" baseline="0">
                        <a:ln>
                          <a:noFill/>
                        </a:ln>
                        <a:solidFill>
                          <a:srgbClr val="000000"/>
                        </a:solidFill>
                        <a:effectLst/>
                        <a:latin typeface="Calibri" charset="0"/>
                        <a:ea typeface="ＭＳ Ｐゴシック" charset="0"/>
                        <a:cs typeface="ＭＳ Ｐゴシック" charset="0"/>
                      </a:endParaRP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Accept.%</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1" i="0" u="none" strike="noStrike" cap="none" normalizeH="0" baseline="0">
                          <a:ln>
                            <a:noFill/>
                          </a:ln>
                          <a:solidFill>
                            <a:srgbClr val="000000"/>
                          </a:solidFill>
                          <a:effectLst/>
                          <a:latin typeface="Calibri" charset="0"/>
                          <a:ea typeface="ＭＳ Ｐゴシック" charset="0"/>
                          <a:cs typeface="ＭＳ Ｐゴシック" charset="0"/>
                        </a:rPr>
                        <a:t>IP </a:t>
                      </a: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 #</a:t>
                      </a:r>
                      <a:endParaRPr kumimoji="0" lang="es-ES" sz="1100" b="1" i="0" u="none" strike="noStrike" cap="none" normalizeH="0" baseline="0">
                        <a:ln>
                          <a:noFill/>
                        </a:ln>
                        <a:solidFill>
                          <a:srgbClr val="000000"/>
                        </a:solidFill>
                        <a:effectLst/>
                        <a:latin typeface="Calibri" charset="0"/>
                        <a:ea typeface="ＭＳ Ｐゴシック" charset="0"/>
                        <a:cs typeface="ＭＳ Ｐゴシック" charset="0"/>
                      </a:endParaRP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FF99FF"/>
                    </a:solidFill>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2009</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91</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60</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37</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80</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18</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2010</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101</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69</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14</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28</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78</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2011</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84</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55</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15</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39</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87</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16</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2012</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72</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53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28</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70</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19</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r>
              <a:tr h="200025">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2013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DD9C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76</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78</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13</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AEEF3"/>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17</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89</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S" sz="1100" b="0" i="0" u="none" strike="noStrike" cap="none" normalizeH="0" baseline="0">
                          <a:ln>
                            <a:noFill/>
                          </a:ln>
                          <a:solidFill>
                            <a:srgbClr val="000000"/>
                          </a:solidFill>
                          <a:effectLst/>
                          <a:latin typeface="Calibri" charset="0"/>
                          <a:ea typeface="ＭＳ Ｐゴシック" charset="0"/>
                          <a:cs typeface="ＭＳ Ｐゴシック" charset="0"/>
                        </a:rPr>
                        <a:t>14</a:t>
                      </a:r>
                    </a:p>
                  </a:txBody>
                  <a:tcPr marL="9525" marR="9525" marT="9525" marB="0"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AF1DD"/>
                    </a:solidFill>
                  </a:tcPr>
                </a:tc>
              </a:tr>
            </a:tbl>
          </a:graphicData>
        </a:graphic>
      </p:graphicFrame>
      <p:sp>
        <p:nvSpPr>
          <p:cNvPr id="51266" name="16 CuadroTexto"/>
          <p:cNvSpPr txBox="1">
            <a:spLocks noChangeArrowheads="1"/>
          </p:cNvSpPr>
          <p:nvPr/>
        </p:nvSpPr>
        <p:spPr bwMode="auto">
          <a:xfrm>
            <a:off x="251520" y="5949280"/>
            <a:ext cx="3816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ltLang="en-US" sz="1200"/>
              <a:t>The distribution of Maintenance and Beam on Sample</a:t>
            </a:r>
          </a:p>
        </p:txBody>
      </p:sp>
      <p:sp>
        <p:nvSpPr>
          <p:cNvPr id="51267" name="17 CuadroTexto"/>
          <p:cNvSpPr txBox="1">
            <a:spLocks noChangeArrowheads="1"/>
          </p:cNvSpPr>
          <p:nvPr/>
        </p:nvSpPr>
        <p:spPr bwMode="auto">
          <a:xfrm>
            <a:off x="4859338" y="5516563"/>
            <a:ext cx="39036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altLang="en-US" sz="1200"/>
              <a:t>Number of experiments approved each year with an acceptance rate and number of researchers in charge (IP)</a:t>
            </a:r>
          </a:p>
        </p:txBody>
      </p:sp>
      <p:pic>
        <p:nvPicPr>
          <p:cNvPr id="12" name="Picture 2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896544" y="78299"/>
            <a:ext cx="4139952" cy="39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4505146"/>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3795"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3796" name="Text Box 7"/>
          <p:cNvSpPr txBox="1">
            <a:spLocks noChangeArrowheads="1"/>
          </p:cNvSpPr>
          <p:nvPr/>
        </p:nvSpPr>
        <p:spPr bwMode="auto">
          <a:xfrm>
            <a:off x="4840288" y="19240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3797" name="Imagen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a:solidFill>
                  <a:schemeClr val="tx2"/>
                </a:solidFill>
              </a:rPr>
              <a:t>CIEMAT Accelerator Technology group </a:t>
            </a:r>
          </a:p>
        </p:txBody>
      </p:sp>
      <p:sp>
        <p:nvSpPr>
          <p:cNvPr id="33799" name="Text Box 20"/>
          <p:cNvSpPr txBox="1">
            <a:spLocks noChangeArrowheads="1"/>
          </p:cNvSpPr>
          <p:nvPr/>
        </p:nvSpPr>
        <p:spPr bwMode="auto">
          <a:xfrm>
            <a:off x="5364163" y="1790700"/>
            <a:ext cx="3216275"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just" eaLnBrk="1" hangingPunct="1">
              <a:spcBef>
                <a:spcPct val="50000"/>
              </a:spcBef>
              <a:buFontTx/>
              <a:buNone/>
            </a:pPr>
            <a:r>
              <a:rPr lang="en-GB" altLang="en-US" sz="1600">
                <a:solidFill>
                  <a:schemeClr val="tx2"/>
                </a:solidFill>
              </a:rPr>
              <a:t>In the year 2008, CIEMAT created a Particle Accelerators Unit with 25 people up to now. It absorbs the former Applied Superconductivity Group and the facilities located at another Institute, CEDEX. Presently  it is part of the Electrical Engineering Unit where other activities such as Energy Management, are also developed.</a:t>
            </a:r>
          </a:p>
        </p:txBody>
      </p:sp>
      <p:sp>
        <p:nvSpPr>
          <p:cNvPr id="33800" name="WordArt 22"/>
          <p:cNvSpPr>
            <a:spLocks noChangeArrowheads="1" noChangeShapeType="1" noTextEdit="1"/>
          </p:cNvSpPr>
          <p:nvPr/>
        </p:nvSpPr>
        <p:spPr bwMode="auto">
          <a:xfrm rot="-5400000">
            <a:off x="-317500" y="3278188"/>
            <a:ext cx="2286000" cy="571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sz="3600" kern="10">
                <a:solidFill>
                  <a:srgbClr val="172252"/>
                </a:solidFill>
                <a:effectLst>
                  <a:outerShdw dist="35921" dir="2700000" algn="ctr" rotWithShape="0">
                    <a:srgbClr val="C0C0C0">
                      <a:alpha val="79999"/>
                    </a:srgbClr>
                  </a:outerShdw>
                </a:effectLst>
                <a:latin typeface="+mn-lt"/>
                <a:ea typeface="+mn-lt"/>
                <a:cs typeface="+mn-lt"/>
              </a:rPr>
              <a:t>Manpower</a:t>
            </a:r>
          </a:p>
        </p:txBody>
      </p:sp>
      <p:pic>
        <p:nvPicPr>
          <p:cNvPr id="33801" name="Picture 11" descr="foto_grupo"/>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331913" y="1700213"/>
            <a:ext cx="35274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4819"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4820" name="Text Box 7"/>
          <p:cNvSpPr txBox="1">
            <a:spLocks noChangeArrowheads="1"/>
          </p:cNvSpPr>
          <p:nvPr/>
        </p:nvSpPr>
        <p:spPr bwMode="auto">
          <a:xfrm>
            <a:off x="4840288" y="19240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4821" name="Imagen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Rectangle 3"/>
          <p:cNvSpPr txBox="1">
            <a:spLocks noChangeArrowheads="1"/>
          </p:cNvSpPr>
          <p:nvPr/>
        </p:nvSpPr>
        <p:spPr bwMode="auto">
          <a:xfrm>
            <a:off x="611188" y="909638"/>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a:solidFill>
                  <a:schemeClr val="tx2"/>
                </a:solidFill>
              </a:rPr>
              <a:t>CIEMAT Accelerator Technology group </a:t>
            </a:r>
          </a:p>
        </p:txBody>
      </p:sp>
      <p:sp>
        <p:nvSpPr>
          <p:cNvPr id="34823" name="Text Box 19"/>
          <p:cNvSpPr txBox="1">
            <a:spLocks noChangeArrowheads="1"/>
          </p:cNvSpPr>
          <p:nvPr/>
        </p:nvSpPr>
        <p:spPr bwMode="auto">
          <a:xfrm>
            <a:off x="1619250" y="1844675"/>
            <a:ext cx="6589713"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7325" indent="-187325"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just">
              <a:spcBef>
                <a:spcPct val="0"/>
              </a:spcBef>
              <a:buClr>
                <a:schemeClr val="hlink"/>
              </a:buClr>
              <a:buFontTx/>
              <a:buChar char="o"/>
            </a:pPr>
            <a:r>
              <a:rPr lang="en-US" altLang="en-US" sz="1600" b="1">
                <a:solidFill>
                  <a:schemeClr val="tx2"/>
                </a:solidFill>
                <a:latin typeface="Arial" pitchFamily="34" charset="0"/>
              </a:rPr>
              <a:t>Calculations</a:t>
            </a:r>
            <a:r>
              <a:rPr lang="en-US" altLang="en-US" sz="1600">
                <a:solidFill>
                  <a:schemeClr val="tx2"/>
                </a:solidFill>
                <a:latin typeface="Arial" pitchFamily="34" charset="0"/>
              </a:rPr>
              <a:t>: electromagnetic, thermal and mechanical and beam dynamics simulations</a:t>
            </a:r>
          </a:p>
          <a:p>
            <a:pPr algn="just">
              <a:spcBef>
                <a:spcPct val="0"/>
              </a:spcBef>
              <a:buClr>
                <a:schemeClr val="hlink"/>
              </a:buClr>
              <a:buFontTx/>
              <a:buChar char="o"/>
            </a:pPr>
            <a:r>
              <a:rPr lang="en-US" altLang="en-US" sz="1600" b="1">
                <a:solidFill>
                  <a:schemeClr val="tx2"/>
                </a:solidFill>
                <a:latin typeface="Arial" pitchFamily="34" charset="0"/>
              </a:rPr>
              <a:t>Engineering design:</a:t>
            </a:r>
            <a:r>
              <a:rPr lang="en-US" altLang="en-US" sz="1600">
                <a:solidFill>
                  <a:schemeClr val="tx2"/>
                </a:solidFill>
                <a:latin typeface="Arial" pitchFamily="34" charset="0"/>
              </a:rPr>
              <a:t> 3-D model, fabrication techniques, drawings</a:t>
            </a:r>
            <a:endParaRPr lang="en-US" altLang="en-US" sz="1600" b="1">
              <a:solidFill>
                <a:schemeClr val="tx2"/>
              </a:solidFill>
              <a:latin typeface="Arial" pitchFamily="34" charset="0"/>
            </a:endParaRPr>
          </a:p>
          <a:p>
            <a:pPr algn="just">
              <a:spcBef>
                <a:spcPct val="0"/>
              </a:spcBef>
              <a:buClr>
                <a:schemeClr val="hlink"/>
              </a:buClr>
              <a:buFontTx/>
              <a:buChar char="o"/>
            </a:pPr>
            <a:r>
              <a:rPr lang="en-US" altLang="en-US" sz="1600" b="1">
                <a:solidFill>
                  <a:schemeClr val="tx2"/>
                </a:solidFill>
                <a:latin typeface="Arial" pitchFamily="34" charset="0"/>
              </a:rPr>
              <a:t>Prototyping</a:t>
            </a:r>
            <a:r>
              <a:rPr lang="en-US" altLang="en-US" sz="1600">
                <a:solidFill>
                  <a:schemeClr val="tx2"/>
                </a:solidFill>
                <a:latin typeface="Arial" pitchFamily="34" charset="0"/>
              </a:rPr>
              <a:t>: fabrication and assembly of magnets, RF structures and other accelerator devices</a:t>
            </a:r>
          </a:p>
          <a:p>
            <a:pPr algn="just">
              <a:spcBef>
                <a:spcPct val="0"/>
              </a:spcBef>
              <a:buClr>
                <a:schemeClr val="hlink"/>
              </a:buClr>
              <a:buFontTx/>
              <a:buChar char="o"/>
            </a:pPr>
            <a:r>
              <a:rPr lang="en-US" altLang="en-US" sz="1600" b="1">
                <a:solidFill>
                  <a:schemeClr val="tx2"/>
                </a:solidFill>
                <a:latin typeface="Arial" pitchFamily="34" charset="0"/>
              </a:rPr>
              <a:t>Tests</a:t>
            </a:r>
            <a:r>
              <a:rPr lang="en-US" altLang="en-US" sz="1600">
                <a:solidFill>
                  <a:schemeClr val="tx2"/>
                </a:solidFill>
                <a:latin typeface="Arial" pitchFamily="34" charset="0"/>
              </a:rPr>
              <a:t>: two vertical cryostats, one cryocooler and low power RF measurements</a:t>
            </a:r>
          </a:p>
          <a:p>
            <a:pPr algn="just">
              <a:spcBef>
                <a:spcPct val="0"/>
              </a:spcBef>
              <a:buClr>
                <a:schemeClr val="hlink"/>
              </a:buClr>
              <a:buFontTx/>
              <a:buChar char="o"/>
            </a:pPr>
            <a:endParaRPr lang="en-US" altLang="en-US" sz="1600">
              <a:solidFill>
                <a:schemeClr val="tx2"/>
              </a:solidFill>
              <a:latin typeface="Arial" pitchFamily="34" charset="0"/>
            </a:endParaRPr>
          </a:p>
        </p:txBody>
      </p:sp>
      <p:sp>
        <p:nvSpPr>
          <p:cNvPr id="34824" name="WordArt 22"/>
          <p:cNvSpPr>
            <a:spLocks noChangeArrowheads="1" noChangeShapeType="1" noTextEdit="1"/>
          </p:cNvSpPr>
          <p:nvPr/>
        </p:nvSpPr>
        <p:spPr bwMode="auto">
          <a:xfrm rot="-5400000">
            <a:off x="-101600" y="2486025"/>
            <a:ext cx="2286000" cy="571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sz="3600" kern="10">
                <a:solidFill>
                  <a:srgbClr val="172252"/>
                </a:solidFill>
                <a:effectLst>
                  <a:outerShdw dist="35921" dir="2700000" algn="ctr" rotWithShape="0">
                    <a:srgbClr val="C0C0C0">
                      <a:alpha val="79999"/>
                    </a:srgbClr>
                  </a:outerShdw>
                </a:effectLst>
                <a:latin typeface="+mn-lt"/>
                <a:ea typeface="+mn-lt"/>
                <a:cs typeface="+mn-lt"/>
              </a:rPr>
              <a:t>Capabilities</a:t>
            </a:r>
          </a:p>
        </p:txBody>
      </p:sp>
      <p:pic>
        <p:nvPicPr>
          <p:cNvPr id="34825"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9750" y="4437063"/>
            <a:ext cx="2016125"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6"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627313" y="4221163"/>
            <a:ext cx="17494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7" name="Picture 14" descr="IMG_126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643438" y="4149725"/>
            <a:ext cx="201612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132 Imagen" descr="IMG_1165.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020272" y="3573463"/>
            <a:ext cx="1025596" cy="2735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5843"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5844" name="Text Box 7"/>
          <p:cNvSpPr txBox="1">
            <a:spLocks noChangeArrowheads="1"/>
          </p:cNvSpPr>
          <p:nvPr/>
        </p:nvSpPr>
        <p:spPr bwMode="auto">
          <a:xfrm>
            <a:off x="4840288" y="1695227"/>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5845" name="Imagen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9" descr="DSC0047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77888" y="3903440"/>
            <a:ext cx="2955925" cy="221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10" descr="DSC0068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9175" y="3935190"/>
            <a:ext cx="3009900" cy="225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Picture 14" descr="bob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832350" y="1245965"/>
            <a:ext cx="2989263" cy="224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9" name="Text Box 19"/>
          <p:cNvSpPr txBox="1">
            <a:spLocks noChangeArrowheads="1"/>
          </p:cNvSpPr>
          <p:nvPr/>
        </p:nvSpPr>
        <p:spPr bwMode="auto">
          <a:xfrm>
            <a:off x="1116013" y="3429000"/>
            <a:ext cx="283368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50000"/>
              </a:spcBef>
              <a:buFontTx/>
              <a:buNone/>
            </a:pPr>
            <a:r>
              <a:rPr lang="en-US" altLang="en-US" sz="1100">
                <a:solidFill>
                  <a:srgbClr val="FF0000"/>
                </a:solidFill>
              </a:rPr>
              <a:t>Main Offices (</a:t>
            </a:r>
            <a:r>
              <a:rPr lang="en-US" altLang="en-US" sz="1100" dirty="0" err="1">
                <a:solidFill>
                  <a:srgbClr val="FF0000"/>
                </a:solidFill>
              </a:rPr>
              <a:t>Moncloa</a:t>
            </a:r>
            <a:r>
              <a:rPr lang="en-US" altLang="en-US" sz="1100" dirty="0">
                <a:solidFill>
                  <a:srgbClr val="FF0000"/>
                </a:solidFill>
              </a:rPr>
              <a:t>) </a:t>
            </a:r>
            <a:endParaRPr lang="es-ES" altLang="en-US" sz="1100" dirty="0">
              <a:solidFill>
                <a:srgbClr val="FF0000"/>
              </a:solidFill>
              <a:cs typeface="Arial" pitchFamily="34" charset="0"/>
            </a:endParaRPr>
          </a:p>
        </p:txBody>
      </p:sp>
      <p:sp>
        <p:nvSpPr>
          <p:cNvPr id="10" name="Text Box 19"/>
          <p:cNvSpPr txBox="1">
            <a:spLocks noChangeArrowheads="1"/>
          </p:cNvSpPr>
          <p:nvPr/>
        </p:nvSpPr>
        <p:spPr bwMode="auto">
          <a:xfrm>
            <a:off x="5322888" y="3501008"/>
            <a:ext cx="2087562" cy="260350"/>
          </a:xfrm>
          <a:prstGeom prst="rect">
            <a:avLst/>
          </a:prstGeom>
          <a:noFill/>
          <a:ln>
            <a:noFill/>
          </a:ln>
          <a:extLst/>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algn="ctr" eaLnBrk="0" fontAlgn="base" hangingPunct="0">
              <a:spcBef>
                <a:spcPct val="0"/>
              </a:spcBef>
              <a:spcAft>
                <a:spcPct val="0"/>
              </a:spcAft>
              <a:defRPr sz="3000">
                <a:solidFill>
                  <a:schemeClr val="tx2"/>
                </a:solidFill>
                <a:latin typeface="Tahoma" charset="0"/>
                <a:ea typeface="ＭＳ Ｐゴシック" charset="0"/>
              </a:defRPr>
            </a:lvl6pPr>
            <a:lvl7pPr marL="2971800" indent="-228600" algn="ctr" eaLnBrk="0" fontAlgn="base" hangingPunct="0">
              <a:spcBef>
                <a:spcPct val="0"/>
              </a:spcBef>
              <a:spcAft>
                <a:spcPct val="0"/>
              </a:spcAft>
              <a:defRPr sz="3000">
                <a:solidFill>
                  <a:schemeClr val="tx2"/>
                </a:solidFill>
                <a:latin typeface="Tahoma" charset="0"/>
                <a:ea typeface="ＭＳ Ｐゴシック" charset="0"/>
              </a:defRPr>
            </a:lvl7pPr>
            <a:lvl8pPr marL="3429000" indent="-228600" algn="ctr" eaLnBrk="0" fontAlgn="base" hangingPunct="0">
              <a:spcBef>
                <a:spcPct val="0"/>
              </a:spcBef>
              <a:spcAft>
                <a:spcPct val="0"/>
              </a:spcAft>
              <a:defRPr sz="3000">
                <a:solidFill>
                  <a:schemeClr val="tx2"/>
                </a:solidFill>
                <a:latin typeface="Tahoma" charset="0"/>
                <a:ea typeface="ＭＳ Ｐゴシック" charset="0"/>
              </a:defRPr>
            </a:lvl8pPr>
            <a:lvl9pPr marL="3886200" indent="-228600" algn="ctr" eaLnBrk="0" fontAlgn="base" hangingPunct="0">
              <a:spcBef>
                <a:spcPct val="0"/>
              </a:spcBef>
              <a:spcAft>
                <a:spcPct val="0"/>
              </a:spcAft>
              <a:defRPr sz="3000">
                <a:solidFill>
                  <a:schemeClr val="tx2"/>
                </a:solidFill>
                <a:latin typeface="Tahoma" charset="0"/>
                <a:ea typeface="ＭＳ Ｐゴシック" charset="0"/>
              </a:defRPr>
            </a:lvl9pPr>
          </a:lstStyle>
          <a:p>
            <a:pPr eaLnBrk="1" hangingPunct="1">
              <a:spcBef>
                <a:spcPct val="50000"/>
              </a:spcBef>
              <a:defRPr/>
            </a:pPr>
            <a:r>
              <a:rPr lang="es-ES" sz="1100">
                <a:solidFill>
                  <a:srgbClr val="FF3300"/>
                </a:solidFill>
                <a:latin typeface="+mn-lt"/>
                <a:cs typeface="Arial" charset="0"/>
              </a:rPr>
              <a:t>CIEMAT </a:t>
            </a:r>
            <a:r>
              <a:rPr lang="es-ES" sz="1100" dirty="0" err="1">
                <a:solidFill>
                  <a:srgbClr val="FF3300"/>
                </a:solidFill>
                <a:latin typeface="+mn-lt"/>
                <a:cs typeface="Arial" charset="0"/>
              </a:rPr>
              <a:t>Winding</a:t>
            </a:r>
            <a:r>
              <a:rPr lang="es-ES" sz="1100" dirty="0">
                <a:solidFill>
                  <a:srgbClr val="FF3300"/>
                </a:solidFill>
                <a:latin typeface="+mn-lt"/>
                <a:cs typeface="Arial" charset="0"/>
              </a:rPr>
              <a:t> Machine</a:t>
            </a:r>
          </a:p>
        </p:txBody>
      </p:sp>
      <p:sp>
        <p:nvSpPr>
          <p:cNvPr id="35851" name="Text Box 19"/>
          <p:cNvSpPr txBox="1">
            <a:spLocks noChangeArrowheads="1"/>
          </p:cNvSpPr>
          <p:nvPr/>
        </p:nvSpPr>
        <p:spPr bwMode="auto">
          <a:xfrm>
            <a:off x="755849" y="6093296"/>
            <a:ext cx="324008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50000"/>
              </a:spcBef>
              <a:buFontTx/>
              <a:buNone/>
            </a:pPr>
            <a:r>
              <a:rPr lang="en-US" altLang="en-US" sz="1100" dirty="0">
                <a:solidFill>
                  <a:srgbClr val="FF0000"/>
                </a:solidFill>
              </a:rPr>
              <a:t>Energy &amp; Superconductivity (J. Camarillo)</a:t>
            </a:r>
            <a:endParaRPr lang="es-ES" altLang="en-US" sz="1100" dirty="0">
              <a:solidFill>
                <a:srgbClr val="FF0000"/>
              </a:solidFill>
              <a:cs typeface="Arial" pitchFamily="34" charset="0"/>
            </a:endParaRPr>
          </a:p>
        </p:txBody>
      </p:sp>
      <p:sp>
        <p:nvSpPr>
          <p:cNvPr id="12" name="Text Box 19"/>
          <p:cNvSpPr txBox="1">
            <a:spLocks noChangeArrowheads="1"/>
          </p:cNvSpPr>
          <p:nvPr/>
        </p:nvSpPr>
        <p:spPr bwMode="auto">
          <a:xfrm>
            <a:off x="5076825" y="6165304"/>
            <a:ext cx="2716213" cy="261938"/>
          </a:xfrm>
          <a:prstGeom prst="rect">
            <a:avLst/>
          </a:prstGeom>
          <a:noFill/>
          <a:ln>
            <a:noFill/>
          </a:ln>
          <a:extLst/>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algn="ctr" eaLnBrk="0" fontAlgn="base" hangingPunct="0">
              <a:spcBef>
                <a:spcPct val="0"/>
              </a:spcBef>
              <a:spcAft>
                <a:spcPct val="0"/>
              </a:spcAft>
              <a:defRPr sz="3000">
                <a:solidFill>
                  <a:schemeClr val="tx2"/>
                </a:solidFill>
                <a:latin typeface="Tahoma" charset="0"/>
                <a:ea typeface="ＭＳ Ｐゴシック" charset="0"/>
              </a:defRPr>
            </a:lvl6pPr>
            <a:lvl7pPr marL="2971800" indent="-228600" algn="ctr" eaLnBrk="0" fontAlgn="base" hangingPunct="0">
              <a:spcBef>
                <a:spcPct val="0"/>
              </a:spcBef>
              <a:spcAft>
                <a:spcPct val="0"/>
              </a:spcAft>
              <a:defRPr sz="3000">
                <a:solidFill>
                  <a:schemeClr val="tx2"/>
                </a:solidFill>
                <a:latin typeface="Tahoma" charset="0"/>
                <a:ea typeface="ＭＳ Ｐゴシック" charset="0"/>
              </a:defRPr>
            </a:lvl7pPr>
            <a:lvl8pPr marL="3429000" indent="-228600" algn="ctr" eaLnBrk="0" fontAlgn="base" hangingPunct="0">
              <a:spcBef>
                <a:spcPct val="0"/>
              </a:spcBef>
              <a:spcAft>
                <a:spcPct val="0"/>
              </a:spcAft>
              <a:defRPr sz="3000">
                <a:solidFill>
                  <a:schemeClr val="tx2"/>
                </a:solidFill>
                <a:latin typeface="Tahoma" charset="0"/>
                <a:ea typeface="ＭＳ Ｐゴシック" charset="0"/>
              </a:defRPr>
            </a:lvl8pPr>
            <a:lvl9pPr marL="3886200" indent="-228600" algn="ctr" eaLnBrk="0" fontAlgn="base" hangingPunct="0">
              <a:spcBef>
                <a:spcPct val="0"/>
              </a:spcBef>
              <a:spcAft>
                <a:spcPct val="0"/>
              </a:spcAft>
              <a:defRPr sz="3000">
                <a:solidFill>
                  <a:schemeClr val="tx2"/>
                </a:solidFill>
                <a:latin typeface="Tahoma" charset="0"/>
                <a:ea typeface="ＭＳ Ｐゴシック" charset="0"/>
              </a:defRPr>
            </a:lvl9pPr>
          </a:lstStyle>
          <a:p>
            <a:pPr eaLnBrk="1" hangingPunct="1">
              <a:spcBef>
                <a:spcPct val="50000"/>
              </a:spcBef>
              <a:defRPr/>
            </a:pPr>
            <a:r>
              <a:rPr lang="en-US" sz="1100">
                <a:solidFill>
                  <a:srgbClr val="FF0000"/>
                </a:solidFill>
                <a:latin typeface="+mn-lt"/>
              </a:rPr>
              <a:t>Accelerators Components (J. </a:t>
            </a:r>
            <a:r>
              <a:rPr lang="en-US" sz="1100" dirty="0">
                <a:solidFill>
                  <a:srgbClr val="FF0000"/>
                </a:solidFill>
                <a:latin typeface="+mn-lt"/>
              </a:rPr>
              <a:t>Camarillo)</a:t>
            </a:r>
          </a:p>
        </p:txBody>
      </p:sp>
      <p:sp>
        <p:nvSpPr>
          <p:cNvPr id="35853" name="Rectangle 3"/>
          <p:cNvSpPr txBox="1">
            <a:spLocks noChangeArrowheads="1"/>
          </p:cNvSpPr>
          <p:nvPr/>
        </p:nvSpPr>
        <p:spPr bwMode="auto">
          <a:xfrm>
            <a:off x="467544" y="764704"/>
            <a:ext cx="78120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400" b="1">
                <a:solidFill>
                  <a:schemeClr val="tx2"/>
                </a:solidFill>
              </a:rPr>
              <a:t>Facilities</a:t>
            </a:r>
          </a:p>
        </p:txBody>
      </p:sp>
      <p:pic>
        <p:nvPicPr>
          <p:cNvPr id="35854" name="Picture 7" descr="DSC0072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21220" y="1245964"/>
            <a:ext cx="2957029"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3492500" y="115888"/>
            <a:ext cx="5183188" cy="612775"/>
          </a:xfrm>
        </p:spPr>
        <p:txBody>
          <a:bodyPr/>
          <a:lstStyle/>
          <a:p>
            <a:r>
              <a:rPr lang="en-US" altLang="en-US" sz="2400" smtClean="0">
                <a:solidFill>
                  <a:schemeClr val="tx1"/>
                </a:solidFill>
                <a:ea typeface="ＭＳ Ｐゴシック" pitchFamily="34" charset="-128"/>
              </a:rPr>
              <a:t>Accelerator R&amp;D activities: CIEMAT</a:t>
            </a:r>
          </a:p>
        </p:txBody>
      </p:sp>
      <p:sp>
        <p:nvSpPr>
          <p:cNvPr id="36867"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68" name="Text Box 7"/>
          <p:cNvSpPr txBox="1">
            <a:spLocks noChangeArrowheads="1"/>
          </p:cNvSpPr>
          <p:nvPr/>
        </p:nvSpPr>
        <p:spPr bwMode="auto">
          <a:xfrm>
            <a:off x="4840288" y="1924050"/>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endParaRPr lang="es-ES_tradnl" altLang="en-US" sz="2800">
              <a:solidFill>
                <a:schemeClr val="bg1"/>
              </a:solidFill>
              <a:latin typeface="Standard Symbols L"/>
            </a:endParaRPr>
          </a:p>
        </p:txBody>
      </p:sp>
      <p:pic>
        <p:nvPicPr>
          <p:cNvPr id="36869" name="Imagen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950" y="188913"/>
            <a:ext cx="34559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Rectangle 2"/>
          <p:cNvSpPr txBox="1">
            <a:spLocks noChangeArrowheads="1"/>
          </p:cNvSpPr>
          <p:nvPr/>
        </p:nvSpPr>
        <p:spPr bwMode="auto">
          <a:xfrm>
            <a:off x="0" y="919163"/>
            <a:ext cx="89646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eaLnBrk="1" hangingPunct="1">
              <a:spcBef>
                <a:spcPct val="0"/>
              </a:spcBef>
              <a:buFontTx/>
              <a:buNone/>
            </a:pPr>
            <a:r>
              <a:rPr lang="en-US" altLang="en-US" sz="2400" b="1">
                <a:solidFill>
                  <a:schemeClr val="tx2"/>
                </a:solidFill>
              </a:rPr>
              <a:t>CIEMAT Accelerator Group Activities</a:t>
            </a:r>
          </a:p>
        </p:txBody>
      </p:sp>
      <p:graphicFrame>
        <p:nvGraphicFramePr>
          <p:cNvPr id="90160" name="Group 48"/>
          <p:cNvGraphicFramePr>
            <a:graphicFrameLocks noGrp="1"/>
          </p:cNvGraphicFramePr>
          <p:nvPr>
            <p:ph idx="1"/>
          </p:nvPr>
        </p:nvGraphicFramePr>
        <p:xfrm>
          <a:off x="2195513" y="1920875"/>
          <a:ext cx="4681537" cy="4027550"/>
        </p:xfrm>
        <a:graphic>
          <a:graphicData uri="http://schemas.openxmlformats.org/drawingml/2006/table">
            <a:tbl>
              <a:tblPr/>
              <a:tblGrid>
                <a:gridCol w="2449512"/>
                <a:gridCol w="2232025"/>
              </a:tblGrid>
              <a:tr h="33969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0" u="none" strike="noStrike" cap="none" normalizeH="0" baseline="0">
                          <a:ln>
                            <a:noFill/>
                          </a:ln>
                          <a:solidFill>
                            <a:schemeClr val="bg1"/>
                          </a:solidFill>
                          <a:effectLst/>
                          <a:latin typeface="Kozuka Gothic Pro B" charset="0"/>
                          <a:ea typeface="ＭＳ Ｐゴシック" charset="0"/>
                          <a:cs typeface="MS PGothic" charset="0"/>
                        </a:rPr>
                        <a:t>Accelerators</a:t>
                      </a:r>
                      <a:endParaRPr kumimoji="0" lang="es-ES" sz="1600" b="1" i="0" u="none" strike="noStrike" cap="none" normalizeH="0" baseline="0">
                        <a:ln>
                          <a:noFill/>
                        </a:ln>
                        <a:solidFill>
                          <a:schemeClr val="tx1"/>
                        </a:solidFill>
                        <a:effectLst/>
                        <a:latin typeface="Kozuka Gothic Pro B" charset="0"/>
                        <a:ea typeface="ＭＳ Ｐゴシック" charset="0"/>
                        <a:cs typeface="MS PGothic"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353A7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0" u="none" strike="noStrike" cap="none" normalizeH="0" baseline="0">
                          <a:ln>
                            <a:noFill/>
                          </a:ln>
                          <a:solidFill>
                            <a:schemeClr val="bg1"/>
                          </a:solidFill>
                          <a:effectLst/>
                          <a:latin typeface="Kozuka Gothic Pro B" charset="0"/>
                          <a:ea typeface="ＭＳ Ｐゴシック" charset="0"/>
                          <a:cs typeface="MS PGothic" charset="0"/>
                        </a:rPr>
                        <a:t>Energy</a:t>
                      </a:r>
                      <a:endParaRPr kumimoji="0" lang="es-ES" sz="1600" b="1" i="0" u="none" strike="noStrike" cap="none" normalizeH="0" baseline="0">
                        <a:ln>
                          <a:noFill/>
                        </a:ln>
                        <a:solidFill>
                          <a:schemeClr val="tx1"/>
                        </a:solidFill>
                        <a:effectLst/>
                        <a:latin typeface="Kozuka Gothic Pro B" charset="0"/>
                        <a:ea typeface="ＭＳ Ｐゴシック" charset="0"/>
                        <a:cs typeface="MS PGothic"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353A77"/>
                    </a:solid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1" u="none" strike="noStrike" cap="none" normalizeH="0" baseline="0">
                          <a:ln>
                            <a:noFill/>
                          </a:ln>
                          <a:solidFill>
                            <a:schemeClr val="tx1"/>
                          </a:solidFill>
                          <a:effectLst/>
                          <a:latin typeface="Kozuka Gothic Pro B" charset="0"/>
                          <a:ea typeface="ＭＳ Ｐゴシック" charset="0"/>
                          <a:cs typeface="MS PGothic" charset="0"/>
                        </a:rPr>
                        <a:t>Large Facilities</a:t>
                      </a:r>
                      <a:endParaRPr kumimoji="0" lang="es-ES" sz="1600" b="1" i="0" u="none" strike="noStrike" cap="none" normalizeH="0" baseline="0">
                        <a:ln>
                          <a:noFill/>
                        </a:ln>
                        <a:solidFill>
                          <a:schemeClr val="tx1"/>
                        </a:solidFill>
                        <a:effectLst/>
                        <a:latin typeface="Kozuka Gothic Pro B" charset="0"/>
                        <a:ea typeface="ＭＳ Ｐゴシック" charset="0"/>
                        <a:cs typeface="MS PGothic" charset="0"/>
                        <a:sym typeface="Comic Sans MS"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1" u="none" strike="noStrike" cap="none" normalizeH="0" baseline="0">
                          <a:ln>
                            <a:noFill/>
                          </a:ln>
                          <a:solidFill>
                            <a:schemeClr val="tx1"/>
                          </a:solidFill>
                          <a:effectLst/>
                          <a:latin typeface="Kozuka Gothic Pro B" charset="0"/>
                          <a:ea typeface="ＭＳ Ｐゴシック" charset="0"/>
                          <a:cs typeface="MS PGothic" charset="0"/>
                        </a:rPr>
                        <a:t>Storage </a:t>
                      </a:r>
                      <a:endParaRPr kumimoji="0" lang="es-ES" sz="1600" b="1" i="0" u="none" strike="noStrike" cap="none" normalizeH="0" baseline="0">
                        <a:ln>
                          <a:noFill/>
                        </a:ln>
                        <a:solidFill>
                          <a:schemeClr val="tx1"/>
                        </a:solidFill>
                        <a:effectLst/>
                        <a:latin typeface="Kozuka Gothic Pro B" charset="0"/>
                        <a:ea typeface="ＭＳ Ｐゴシック" charset="0"/>
                        <a:cs typeface="MS PGothic" charset="0"/>
                        <a:sym typeface="Comic Sans MS"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XFEL</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SA</a:t>
                      </a:r>
                      <a:r>
                        <a:rPr kumimoji="0" lang="es-ES" sz="1600" b="0" i="0" u="none" strike="noStrike" cap="none" normalizeH="0" baseline="30000">
                          <a:ln>
                            <a:noFill/>
                          </a:ln>
                          <a:solidFill>
                            <a:schemeClr val="tx1"/>
                          </a:solidFill>
                          <a:effectLst/>
                          <a:latin typeface="Kozuka Gothic Pro B" charset="0"/>
                          <a:ea typeface="ＭＳ Ｐゴシック" charset="0"/>
                          <a:cs typeface="MS PGothic" charset="0"/>
                        </a:rPr>
                        <a:t>2</a:t>
                      </a: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VE</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FAIR</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ACEBO</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CLIC</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0" i="0" u="none" strike="noStrike" cap="none" normalizeH="0" baseline="0">
                          <a:ln>
                            <a:noFill/>
                          </a:ln>
                          <a:solidFill>
                            <a:schemeClr val="tx1"/>
                          </a:solidFill>
                          <a:effectLst/>
                          <a:latin typeface="Kozuka Gothic Pro B" charset="0"/>
                          <a:ea typeface="ＭＳ Ｐゴシック" charset="0"/>
                          <a:cs typeface="MS PGothic" charset="0"/>
                        </a:rPr>
                        <a:t>TRAIN2CAR</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HL-LHC</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0" i="0" u="none" strike="noStrike" cap="none" normalizeH="0" baseline="0">
                          <a:ln>
                            <a:noFill/>
                          </a:ln>
                          <a:solidFill>
                            <a:schemeClr val="tx1"/>
                          </a:solidFill>
                          <a:effectLst/>
                          <a:latin typeface="Kozuka Gothic Pro B" charset="0"/>
                          <a:ea typeface="ＭＳ Ｐゴシック" charset="0"/>
                          <a:cs typeface="MS PGothic" charset="0"/>
                        </a:rPr>
                        <a:t>EERA</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ILC </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1" u="none" strike="noStrike" cap="none" normalizeH="0" baseline="0">
                          <a:ln>
                            <a:noFill/>
                          </a:ln>
                          <a:solidFill>
                            <a:schemeClr val="tx1"/>
                          </a:solidFill>
                          <a:effectLst/>
                          <a:latin typeface="Kozuka Gothic Pro B" charset="0"/>
                          <a:ea typeface="ＭＳ Ｐゴシック" charset="0"/>
                          <a:cs typeface="MS PGothic" charset="0"/>
                        </a:rPr>
                        <a:t>Production </a:t>
                      </a:r>
                      <a:endParaRPr kumimoji="0" lang="en-US" sz="1600" b="1" i="1" u="none" strike="noStrike" cap="none" normalizeH="0" baseline="0">
                        <a:ln>
                          <a:noFill/>
                        </a:ln>
                        <a:solidFill>
                          <a:schemeClr val="tx1"/>
                        </a:solidFill>
                        <a:effectLst/>
                        <a:latin typeface="Kozuka Gothic Pro B" charset="0"/>
                        <a:ea typeface="ＭＳ Ｐゴシック" charset="0"/>
                        <a:cs typeface="MS PGothic"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IFMIF</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0" i="0" u="none" strike="noStrike" cap="none" normalizeH="0" baseline="0">
                          <a:ln>
                            <a:noFill/>
                          </a:ln>
                          <a:solidFill>
                            <a:schemeClr val="tx1"/>
                          </a:solidFill>
                          <a:effectLst/>
                          <a:latin typeface="Kozuka Gothic Pro B" charset="0"/>
                          <a:ea typeface="ＭＳ Ｐゴシック" charset="0"/>
                          <a:cs typeface="MS PGothic" charset="0"/>
                        </a:rPr>
                        <a:t>SuperTURBINES</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TIARA</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0" i="0" u="none" strike="noStrike" cap="none" normalizeH="0" baseline="0">
                          <a:ln>
                            <a:noFill/>
                          </a:ln>
                          <a:solidFill>
                            <a:schemeClr val="tx1"/>
                          </a:solidFill>
                          <a:effectLst/>
                          <a:latin typeface="Kozuka Gothic Pro B" charset="0"/>
                          <a:ea typeface="ＭＳ Ｐゴシック" charset="0"/>
                          <a:cs typeface="MS PGothic" charset="0"/>
                        </a:rPr>
                        <a:t>SeaWEDGE</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1" i="1" u="none" strike="noStrike" cap="none" normalizeH="0" baseline="0">
                          <a:ln>
                            <a:noFill/>
                          </a:ln>
                          <a:solidFill>
                            <a:schemeClr val="tx1"/>
                          </a:solidFill>
                          <a:effectLst/>
                          <a:latin typeface="Kozuka Gothic Pro B" charset="0"/>
                          <a:ea typeface="ＭＳ Ｐゴシック" charset="0"/>
                          <a:cs typeface="MS PGothic" charset="0"/>
                        </a:rPr>
                        <a:t>Small Accelerators</a:t>
                      </a:r>
                      <a:endParaRPr kumimoji="0" lang="es-ES" sz="1600" b="1" i="1" u="none" strike="noStrike" cap="none" normalizeH="0" baseline="0">
                        <a:ln>
                          <a:noFill/>
                        </a:ln>
                        <a:solidFill>
                          <a:schemeClr val="tx1"/>
                        </a:solidFill>
                        <a:effectLst/>
                        <a:latin typeface="Kozuka Gothic Pro B" charset="0"/>
                        <a:ea typeface="ＭＳ Ｐゴシック" charset="0"/>
                        <a:cs typeface="MS PGothic" charset="0"/>
                        <a:sym typeface="Comic Sans MS"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sym typeface="Comic Sans MS" charset="0"/>
                        </a:rPr>
                        <a:t>UNDIGEN</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MICROTRON</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IISIS</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r h="33525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s-ES" sz="1600" b="0" i="0" u="none" strike="noStrike" cap="none" normalizeH="0" baseline="0">
                          <a:ln>
                            <a:noFill/>
                          </a:ln>
                          <a:solidFill>
                            <a:schemeClr val="tx1"/>
                          </a:solidFill>
                          <a:effectLst/>
                          <a:latin typeface="Kozuka Gothic Pro B" charset="0"/>
                          <a:ea typeface="ＭＳ Ｐゴシック" charset="0"/>
                          <a:cs typeface="MS PGothic" charset="0"/>
                        </a:rPr>
                        <a:t>CYCLOTRON (AMIT)</a:t>
                      </a: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s-ES" sz="1600" b="0" i="0" u="none" strike="noStrike" cap="none" normalizeH="0" baseline="0">
                        <a:ln>
                          <a:noFill/>
                        </a:ln>
                        <a:solidFill>
                          <a:schemeClr val="tx1"/>
                        </a:solidFill>
                        <a:effectLst/>
                        <a:latin typeface="Kozuka Gothic Pro B" charset="0"/>
                        <a:ea typeface="ＭＳ Ｐゴシック" charset="0"/>
                        <a:cs typeface="MS PGothic" charset="0"/>
                      </a:endParaRPr>
                    </a:p>
                  </a:txBody>
                  <a:tcPr marT="45710" marB="45710" horzOverflow="overflow">
                    <a:lnL w="9525" cap="flat" cmpd="sng" algn="ctr">
                      <a:solidFill>
                        <a:srgbClr val="323776"/>
                      </a:solidFill>
                      <a:prstDash val="solid"/>
                      <a:round/>
                      <a:headEnd type="none" w="med" len="med"/>
                      <a:tailEnd type="none" w="med" len="med"/>
                    </a:lnL>
                    <a:lnR w="9525" cap="flat" cmpd="sng" algn="ctr">
                      <a:solidFill>
                        <a:srgbClr val="323776"/>
                      </a:solidFill>
                      <a:prstDash val="solid"/>
                      <a:round/>
                      <a:headEnd type="none" w="med" len="med"/>
                      <a:tailEnd type="none" w="med" len="med"/>
                    </a:lnR>
                    <a:lnT w="9525" cap="flat" cmpd="sng" algn="ctr">
                      <a:solidFill>
                        <a:srgbClr val="323776"/>
                      </a:solidFill>
                      <a:prstDash val="solid"/>
                      <a:round/>
                      <a:headEnd type="none" w="med" len="med"/>
                      <a:tailEnd type="none" w="med" len="med"/>
                    </a:lnT>
                    <a:lnB w="9525" cap="flat" cmpd="sng" algn="ctr">
                      <a:solidFill>
                        <a:srgbClr val="323776"/>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13" name="Picture 2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4252" y="839639"/>
            <a:ext cx="7974172" cy="5476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2" name="Rectangle 2"/>
          <p:cNvSpPr>
            <a:spLocks noGrp="1" noChangeArrowheads="1"/>
          </p:cNvSpPr>
          <p:nvPr>
            <p:ph type="title" idx="4294967295"/>
          </p:nvPr>
        </p:nvSpPr>
        <p:spPr>
          <a:xfrm>
            <a:off x="1692275" y="115888"/>
            <a:ext cx="5545138" cy="612775"/>
          </a:xfrm>
        </p:spPr>
        <p:txBody>
          <a:bodyPr/>
          <a:lstStyle/>
          <a:p>
            <a:pPr eaLnBrk="1" hangingPunct="1"/>
            <a:r>
              <a:rPr lang="en-US" altLang="en-US" sz="2400" smtClean="0">
                <a:solidFill>
                  <a:schemeClr val="tx1"/>
                </a:solidFill>
                <a:ea typeface="ＭＳ Ｐゴシック" pitchFamily="34" charset="-128"/>
              </a:rPr>
              <a:t>Accelerator R&amp;D, IFIC</a:t>
            </a:r>
          </a:p>
        </p:txBody>
      </p:sp>
      <p:sp>
        <p:nvSpPr>
          <p:cNvPr id="37893"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789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9550" y="76200"/>
            <a:ext cx="9334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7" descr="Accelerator Physics Group"/>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71600" y="152400"/>
            <a:ext cx="1225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1 CuadroTexto"/>
          <p:cNvSpPr txBox="1">
            <a:spLocks noChangeArrowheads="1"/>
          </p:cNvSpPr>
          <p:nvPr/>
        </p:nvSpPr>
        <p:spPr bwMode="auto">
          <a:xfrm>
            <a:off x="4197102" y="1052736"/>
            <a:ext cx="1511300" cy="277813"/>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s-ES" altLang="en-US" sz="1200" b="1">
                <a:solidFill>
                  <a:srgbClr val="FFFFFF"/>
                </a:solidFill>
                <a:latin typeface="Arial" pitchFamily="34" charset="0"/>
              </a:rPr>
              <a:t>PEOPLE </a:t>
            </a:r>
          </a:p>
        </p:txBody>
      </p:sp>
      <p:sp>
        <p:nvSpPr>
          <p:cNvPr id="37898" name="2 CuadroTexto"/>
          <p:cNvSpPr txBox="1">
            <a:spLocks noChangeArrowheads="1"/>
          </p:cNvSpPr>
          <p:nvPr/>
        </p:nvSpPr>
        <p:spPr bwMode="auto">
          <a:xfrm>
            <a:off x="4139952" y="1330549"/>
            <a:ext cx="41592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pPr>
            <a:r>
              <a:rPr lang="es-ES" altLang="en-US" sz="1000" b="1" dirty="0">
                <a:solidFill>
                  <a:srgbClr val="000000"/>
                </a:solidFill>
                <a:latin typeface="Arial" pitchFamily="34" charset="0"/>
              </a:rPr>
              <a:t>Dr. Angeles Faus-Golfe </a:t>
            </a:r>
            <a:r>
              <a:rPr lang="es-ES" altLang="en-US" sz="1000" dirty="0">
                <a:solidFill>
                  <a:srgbClr val="000000"/>
                </a:solidFill>
                <a:latin typeface="Arial" pitchFamily="34" charset="0"/>
              </a:rPr>
              <a:t>(CSIC </a:t>
            </a:r>
            <a:r>
              <a:rPr lang="es-ES" altLang="en-US" sz="1000" dirty="0" err="1">
                <a:solidFill>
                  <a:srgbClr val="000000"/>
                </a:solidFill>
                <a:latin typeface="Arial" pitchFamily="34" charset="0"/>
              </a:rPr>
              <a:t>researcher</a:t>
            </a:r>
            <a:r>
              <a:rPr lang="es-ES" altLang="en-US" sz="1000" dirty="0">
                <a:solidFill>
                  <a:srgbClr val="000000"/>
                </a:solidFill>
                <a:latin typeface="Arial" pitchFamily="34" charset="0"/>
              </a:rPr>
              <a:t>)</a:t>
            </a:r>
          </a:p>
          <a:p>
            <a:pPr>
              <a:spcBef>
                <a:spcPct val="0"/>
              </a:spcBef>
            </a:pPr>
            <a:r>
              <a:rPr lang="es-ES" altLang="en-US" sz="1000" b="1" dirty="0">
                <a:solidFill>
                  <a:srgbClr val="000000"/>
                </a:solidFill>
                <a:latin typeface="Arial" pitchFamily="34" charset="0"/>
              </a:rPr>
              <a:t>Dr. Daniel </a:t>
            </a:r>
            <a:r>
              <a:rPr lang="es-ES" altLang="en-US" sz="1000" b="1" dirty="0" err="1">
                <a:solidFill>
                  <a:srgbClr val="000000"/>
                </a:solidFill>
                <a:latin typeface="Arial" pitchFamily="34" charset="0"/>
              </a:rPr>
              <a:t>Esprante</a:t>
            </a:r>
            <a:r>
              <a:rPr lang="es-ES" altLang="en-US" sz="1000" b="1" dirty="0">
                <a:solidFill>
                  <a:srgbClr val="000000"/>
                </a:solidFill>
                <a:latin typeface="Arial" pitchFamily="34" charset="0"/>
              </a:rPr>
              <a:t> Pereira </a:t>
            </a:r>
            <a:r>
              <a:rPr lang="es-ES" altLang="en-US" sz="1000" dirty="0">
                <a:solidFill>
                  <a:srgbClr val="000000"/>
                </a:solidFill>
                <a:latin typeface="Arial" pitchFamily="34" charset="0"/>
              </a:rPr>
              <a:t>(</a:t>
            </a:r>
            <a:r>
              <a:rPr lang="es-ES" altLang="en-US" sz="1000" dirty="0" err="1">
                <a:solidFill>
                  <a:srgbClr val="000000"/>
                </a:solidFill>
                <a:latin typeface="Arial" pitchFamily="34" charset="0"/>
              </a:rPr>
              <a:t>Electronical</a:t>
            </a:r>
            <a:r>
              <a:rPr lang="es-ES" altLang="en-US" sz="1000" dirty="0">
                <a:solidFill>
                  <a:srgbClr val="000000"/>
                </a:solidFill>
                <a:latin typeface="Arial" pitchFamily="34" charset="0"/>
              </a:rPr>
              <a:t> </a:t>
            </a:r>
            <a:r>
              <a:rPr lang="es-ES" altLang="en-US" sz="1000" dirty="0" err="1">
                <a:solidFill>
                  <a:srgbClr val="000000"/>
                </a:solidFill>
                <a:latin typeface="Arial" pitchFamily="34" charset="0"/>
              </a:rPr>
              <a:t>engineering</a:t>
            </a:r>
            <a:r>
              <a:rPr lang="es-ES" altLang="en-US" sz="1000" dirty="0">
                <a:solidFill>
                  <a:srgbClr val="000000"/>
                </a:solidFill>
                <a:latin typeface="Arial" pitchFamily="34" charset="0"/>
              </a:rPr>
              <a:t> at CERN)</a:t>
            </a:r>
          </a:p>
          <a:p>
            <a:pPr>
              <a:spcBef>
                <a:spcPct val="0"/>
              </a:spcBef>
            </a:pPr>
            <a:r>
              <a:rPr lang="es-ES" altLang="en-US" sz="1000" b="1" dirty="0">
                <a:solidFill>
                  <a:srgbClr val="000000"/>
                </a:solidFill>
                <a:latin typeface="Arial" pitchFamily="34" charset="0"/>
              </a:rPr>
              <a:t>César Blanch Gutiérrez </a:t>
            </a:r>
            <a:r>
              <a:rPr lang="es-ES" altLang="en-US" sz="1000" dirty="0">
                <a:solidFill>
                  <a:srgbClr val="000000"/>
                </a:solidFill>
                <a:latin typeface="Arial" pitchFamily="34" charset="0"/>
              </a:rPr>
              <a:t>(</a:t>
            </a:r>
            <a:r>
              <a:rPr lang="es-ES" altLang="en-US" sz="1000" dirty="0" err="1">
                <a:solidFill>
                  <a:srgbClr val="000000"/>
                </a:solidFill>
                <a:latin typeface="Arial" pitchFamily="34" charset="0"/>
              </a:rPr>
              <a:t>Mechanical</a:t>
            </a:r>
            <a:r>
              <a:rPr lang="es-ES" altLang="en-US" sz="1000" dirty="0">
                <a:solidFill>
                  <a:srgbClr val="000000"/>
                </a:solidFill>
                <a:latin typeface="Arial" pitchFamily="34" charset="0"/>
              </a:rPr>
              <a:t> </a:t>
            </a:r>
            <a:r>
              <a:rPr lang="es-ES" altLang="en-US" sz="1000" dirty="0" err="1">
                <a:solidFill>
                  <a:srgbClr val="000000"/>
                </a:solidFill>
                <a:latin typeface="Arial" pitchFamily="34" charset="0"/>
              </a:rPr>
              <a:t>engineering</a:t>
            </a:r>
            <a:r>
              <a:rPr lang="es-ES" altLang="en-US" sz="1000" dirty="0">
                <a:solidFill>
                  <a:srgbClr val="000000"/>
                </a:solidFill>
                <a:latin typeface="Arial" pitchFamily="34" charset="0"/>
              </a:rPr>
              <a:t> at CERN)</a:t>
            </a:r>
          </a:p>
          <a:p>
            <a:pPr>
              <a:spcBef>
                <a:spcPct val="0"/>
              </a:spcBef>
            </a:pPr>
            <a:r>
              <a:rPr lang="es-ES" altLang="en-US" sz="1000" b="1" dirty="0">
                <a:solidFill>
                  <a:srgbClr val="000000"/>
                </a:solidFill>
                <a:latin typeface="Arial" pitchFamily="34" charset="0"/>
              </a:rPr>
              <a:t>Carolina </a:t>
            </a:r>
            <a:r>
              <a:rPr lang="es-ES" altLang="en-US" sz="1000" b="1" dirty="0" err="1">
                <a:solidFill>
                  <a:srgbClr val="000000"/>
                </a:solidFill>
                <a:latin typeface="Arial" pitchFamily="34" charset="0"/>
              </a:rPr>
              <a:t>Belver</a:t>
            </a:r>
            <a:r>
              <a:rPr lang="es-ES" altLang="en-US" sz="1000" b="1" dirty="0">
                <a:solidFill>
                  <a:srgbClr val="000000"/>
                </a:solidFill>
                <a:latin typeface="Arial" pitchFamily="34" charset="0"/>
              </a:rPr>
              <a:t> Aguilar </a:t>
            </a:r>
            <a:r>
              <a:rPr lang="es-ES" altLang="en-US" sz="1000" dirty="0">
                <a:solidFill>
                  <a:srgbClr val="000000"/>
                </a:solidFill>
                <a:latin typeface="Arial" pitchFamily="34" charset="0"/>
              </a:rPr>
              <a:t>(PhD FPI)</a:t>
            </a:r>
          </a:p>
          <a:p>
            <a:pPr>
              <a:spcBef>
                <a:spcPct val="0"/>
              </a:spcBef>
            </a:pPr>
            <a:r>
              <a:rPr lang="es-ES" altLang="en-US" sz="1000" b="1" dirty="0">
                <a:solidFill>
                  <a:srgbClr val="000000"/>
                </a:solidFill>
                <a:latin typeface="Arial" pitchFamily="34" charset="0"/>
              </a:rPr>
              <a:t>Alfonso </a:t>
            </a:r>
            <a:r>
              <a:rPr lang="es-ES" altLang="en-US" sz="1000" b="1" dirty="0" err="1">
                <a:solidFill>
                  <a:srgbClr val="000000"/>
                </a:solidFill>
                <a:latin typeface="Arial" pitchFamily="34" charset="0"/>
              </a:rPr>
              <a:t>Benot</a:t>
            </a:r>
            <a:r>
              <a:rPr lang="es-ES" altLang="en-US" sz="1000" b="1" dirty="0">
                <a:solidFill>
                  <a:srgbClr val="000000"/>
                </a:solidFill>
                <a:latin typeface="Arial" pitchFamily="34" charset="0"/>
              </a:rPr>
              <a:t> </a:t>
            </a:r>
            <a:r>
              <a:rPr lang="es-ES" altLang="en-US" sz="1000" b="1" dirty="0" err="1">
                <a:solidFill>
                  <a:srgbClr val="000000"/>
                </a:solidFill>
                <a:latin typeface="Arial" pitchFamily="34" charset="0"/>
              </a:rPr>
              <a:t>Morell</a:t>
            </a:r>
            <a:r>
              <a:rPr lang="es-ES" altLang="en-US" sz="1000" b="1" dirty="0">
                <a:solidFill>
                  <a:srgbClr val="000000"/>
                </a:solidFill>
                <a:latin typeface="Arial" pitchFamily="34" charset="0"/>
              </a:rPr>
              <a:t> (</a:t>
            </a:r>
            <a:r>
              <a:rPr lang="es-ES" altLang="en-US" sz="1000" dirty="0">
                <a:solidFill>
                  <a:srgbClr val="000000"/>
                </a:solidFill>
                <a:latin typeface="Arial" pitchFamily="34" charset="0"/>
              </a:rPr>
              <a:t>PhD Especialización Infraestructuras Científicas y Organismos Internacionales)</a:t>
            </a:r>
          </a:p>
          <a:p>
            <a:pPr>
              <a:spcBef>
                <a:spcPct val="0"/>
              </a:spcBef>
            </a:pPr>
            <a:r>
              <a:rPr lang="es-ES" altLang="en-US" sz="1000" b="1" dirty="0">
                <a:solidFill>
                  <a:srgbClr val="000000"/>
                </a:solidFill>
                <a:latin typeface="Arial" pitchFamily="34" charset="0"/>
              </a:rPr>
              <a:t>Núria Fuster Martínez </a:t>
            </a:r>
            <a:r>
              <a:rPr lang="es-ES" altLang="en-US" sz="1000" dirty="0">
                <a:solidFill>
                  <a:srgbClr val="000000"/>
                </a:solidFill>
                <a:latin typeface="Arial" pitchFamily="34" charset="0"/>
              </a:rPr>
              <a:t>(PhD </a:t>
            </a:r>
            <a:r>
              <a:rPr lang="es-ES" altLang="en-US" sz="1000" dirty="0" err="1">
                <a:solidFill>
                  <a:srgbClr val="000000"/>
                </a:solidFill>
                <a:latin typeface="Arial" pitchFamily="34" charset="0"/>
              </a:rPr>
              <a:t>Student</a:t>
            </a:r>
            <a:r>
              <a:rPr lang="es-ES" altLang="en-US" sz="1000" dirty="0">
                <a:solidFill>
                  <a:srgbClr val="000000"/>
                </a:solidFill>
                <a:latin typeface="Arial" pitchFamily="34" charset="0"/>
              </a:rPr>
              <a:t> UV)</a:t>
            </a:r>
          </a:p>
          <a:p>
            <a:pPr>
              <a:spcBef>
                <a:spcPct val="0"/>
              </a:spcBef>
            </a:pPr>
            <a:r>
              <a:rPr lang="es-ES" altLang="en-US" sz="1000" b="1" dirty="0">
                <a:solidFill>
                  <a:srgbClr val="000000"/>
                </a:solidFill>
                <a:latin typeface="Arial" pitchFamily="34" charset="0"/>
              </a:rPr>
              <a:t>Jorge Giner Navarro </a:t>
            </a:r>
            <a:r>
              <a:rPr lang="es-ES" altLang="en-US" sz="1000" dirty="0">
                <a:solidFill>
                  <a:srgbClr val="000000"/>
                </a:solidFill>
                <a:latin typeface="Arial" pitchFamily="34" charset="0"/>
              </a:rPr>
              <a:t>( Doctoral </a:t>
            </a:r>
            <a:r>
              <a:rPr lang="es-ES" altLang="en-US" sz="1000" dirty="0" err="1">
                <a:solidFill>
                  <a:srgbClr val="000000"/>
                </a:solidFill>
                <a:latin typeface="Arial" pitchFamily="34" charset="0"/>
              </a:rPr>
              <a:t>student</a:t>
            </a:r>
            <a:r>
              <a:rPr lang="es-ES" altLang="en-US" sz="1000" dirty="0">
                <a:solidFill>
                  <a:srgbClr val="000000"/>
                </a:solidFill>
                <a:latin typeface="Arial" pitchFamily="34" charset="0"/>
              </a:rPr>
              <a:t> CERN)</a:t>
            </a:r>
          </a:p>
          <a:p>
            <a:pPr>
              <a:spcBef>
                <a:spcPct val="0"/>
              </a:spcBef>
            </a:pPr>
            <a:r>
              <a:rPr lang="es-ES" altLang="en-US" sz="1000" b="1" dirty="0">
                <a:solidFill>
                  <a:srgbClr val="000000"/>
                </a:solidFill>
                <a:latin typeface="Arial" pitchFamily="34" charset="0"/>
              </a:rPr>
              <a:t>Natalia Galindo Muñoz </a:t>
            </a:r>
            <a:r>
              <a:rPr lang="es-ES" altLang="en-US" sz="1000" dirty="0">
                <a:solidFill>
                  <a:srgbClr val="000000"/>
                </a:solidFill>
                <a:latin typeface="Arial" pitchFamily="34" charset="0"/>
              </a:rPr>
              <a:t>(PACMAN </a:t>
            </a:r>
            <a:r>
              <a:rPr lang="es-ES" altLang="en-US" sz="1000" dirty="0" err="1">
                <a:solidFill>
                  <a:srgbClr val="000000"/>
                </a:solidFill>
                <a:latin typeface="Arial" pitchFamily="34" charset="0"/>
              </a:rPr>
              <a:t>student</a:t>
            </a:r>
            <a:r>
              <a:rPr lang="es-ES" altLang="en-US" sz="1000" dirty="0">
                <a:solidFill>
                  <a:srgbClr val="000000"/>
                </a:solidFill>
                <a:latin typeface="Arial" pitchFamily="34" charset="0"/>
              </a:rPr>
              <a:t>)</a:t>
            </a:r>
          </a:p>
        </p:txBody>
      </p:sp>
      <p:sp>
        <p:nvSpPr>
          <p:cNvPr id="37899" name="6 CuadroTexto"/>
          <p:cNvSpPr txBox="1">
            <a:spLocks noChangeArrowheads="1"/>
          </p:cNvSpPr>
          <p:nvPr/>
        </p:nvSpPr>
        <p:spPr bwMode="auto">
          <a:xfrm>
            <a:off x="467544" y="3851437"/>
            <a:ext cx="2016125" cy="288925"/>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s-ES" altLang="en-US" sz="1200" b="1" dirty="0">
                <a:solidFill>
                  <a:srgbClr val="FFFFFF"/>
                </a:solidFill>
                <a:latin typeface="Arial" pitchFamily="34" charset="0"/>
              </a:rPr>
              <a:t>COLLABORATORS</a:t>
            </a:r>
          </a:p>
        </p:txBody>
      </p:sp>
      <p:pic>
        <p:nvPicPr>
          <p:cNvPr id="37900" name="Picture 6" descr="SLAC"/>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3528" y="4499138"/>
            <a:ext cx="1106488"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1" name="Picture 9"/>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72059" y="4903157"/>
            <a:ext cx="633412"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2" name="1 Imagen"/>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1626866" y="4211801"/>
            <a:ext cx="18383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3" name="Picture 115"/>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25958" y="5720375"/>
            <a:ext cx="23590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4" name="1 Imagen"/>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699792" y="5018761"/>
            <a:ext cx="668337"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6" name="Imagen 30"/>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2063428" y="4834101"/>
            <a:ext cx="4826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7" name="Imagen 2" descr="lal_logo.jpg"/>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74328" y="4991263"/>
            <a:ext cx="66833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8" name="Rectángulo 22"/>
          <p:cNvSpPr>
            <a:spLocks noChangeArrowheads="1"/>
          </p:cNvSpPr>
          <p:nvPr/>
        </p:nvSpPr>
        <p:spPr bwMode="auto">
          <a:xfrm>
            <a:off x="6248400" y="228600"/>
            <a:ext cx="2171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s-ES_tradnl" altLang="en-US" sz="1800">
                <a:solidFill>
                  <a:srgbClr val="000000"/>
                </a:solidFill>
                <a:latin typeface="Arial" pitchFamily="34" charset="0"/>
              </a:rPr>
              <a:t>http://gap.ific.uv.es/</a:t>
            </a:r>
            <a:endParaRPr lang="en-GB" altLang="en-US" sz="1800">
              <a:solidFill>
                <a:srgbClr val="000000"/>
              </a:solidFill>
              <a:latin typeface="Arial" pitchFamily="34" charset="0"/>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9 Imagen" descr="101214 otrspot.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1008" y="4387614"/>
            <a:ext cx="421163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2 CuadroTexto"/>
          <p:cNvSpPr txBox="1">
            <a:spLocks noChangeArrowheads="1"/>
          </p:cNvSpPr>
          <p:nvPr/>
        </p:nvSpPr>
        <p:spPr bwMode="auto">
          <a:xfrm>
            <a:off x="179388" y="1584338"/>
            <a:ext cx="43916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pPr>
            <a:r>
              <a:rPr lang="en-US" altLang="en-US" sz="1400" dirty="0">
                <a:solidFill>
                  <a:srgbClr val="000000"/>
                </a:solidFill>
                <a:latin typeface="Arial" pitchFamily="34" charset="0"/>
              </a:rPr>
              <a:t>Collimation systems studies for  Future Linear Colliders (CLIC), halo collimation in ATF2</a:t>
            </a:r>
          </a:p>
          <a:p>
            <a:pPr>
              <a:spcBef>
                <a:spcPct val="0"/>
              </a:spcBef>
            </a:pPr>
            <a:r>
              <a:rPr lang="en-US" altLang="en-US" sz="1400" dirty="0">
                <a:solidFill>
                  <a:srgbClr val="000000"/>
                </a:solidFill>
                <a:latin typeface="Arial" pitchFamily="34" charset="0"/>
              </a:rPr>
              <a:t>Optics Design and Beam Instrumentation studies for the Beam Delivery System of Future Linear Colliders (ILC and CLIC).</a:t>
            </a:r>
          </a:p>
          <a:p>
            <a:pPr>
              <a:spcBef>
                <a:spcPct val="0"/>
              </a:spcBef>
            </a:pPr>
            <a:r>
              <a:rPr lang="en-US" altLang="en-US" sz="1400" dirty="0">
                <a:solidFill>
                  <a:srgbClr val="000000"/>
                </a:solidFill>
                <a:latin typeface="Arial" pitchFamily="34" charset="0"/>
              </a:rPr>
              <a:t>Beam Dynamics studies for the EXT line of ATF-ATF2.</a:t>
            </a:r>
          </a:p>
          <a:p>
            <a:pPr>
              <a:spcBef>
                <a:spcPct val="0"/>
              </a:spcBef>
            </a:pPr>
            <a:r>
              <a:rPr lang="en-US" altLang="en-US" sz="1400" dirty="0">
                <a:solidFill>
                  <a:srgbClr val="000000"/>
                </a:solidFill>
                <a:latin typeface="Arial" pitchFamily="34" charset="0"/>
              </a:rPr>
              <a:t>Design and Construction of Beam Instrumentation:</a:t>
            </a:r>
          </a:p>
          <a:p>
            <a:pPr lvl="1">
              <a:spcBef>
                <a:spcPct val="0"/>
              </a:spcBef>
              <a:buFont typeface="Arial" pitchFamily="34" charset="0"/>
              <a:buChar char="•"/>
            </a:pPr>
            <a:r>
              <a:rPr lang="en-US" altLang="en-US" sz="1200" dirty="0">
                <a:solidFill>
                  <a:srgbClr val="000000"/>
                </a:solidFill>
                <a:latin typeface="Arial" pitchFamily="34" charset="0"/>
              </a:rPr>
              <a:t>Inductive Beam Position Monitors for CTF3;</a:t>
            </a:r>
          </a:p>
          <a:p>
            <a:pPr lvl="1">
              <a:spcBef>
                <a:spcPct val="0"/>
              </a:spcBef>
              <a:buFont typeface="Arial" pitchFamily="34" charset="0"/>
              <a:buChar char="•"/>
            </a:pPr>
            <a:r>
              <a:rPr lang="en-US" altLang="en-US" sz="1200" dirty="0" err="1">
                <a:solidFill>
                  <a:srgbClr val="000000"/>
                </a:solidFill>
                <a:latin typeface="Arial" pitchFamily="34" charset="0"/>
              </a:rPr>
              <a:t>Stripline</a:t>
            </a:r>
            <a:r>
              <a:rPr lang="en-US" altLang="en-US" sz="1200" dirty="0">
                <a:solidFill>
                  <a:srgbClr val="000000"/>
                </a:solidFill>
                <a:latin typeface="Arial" pitchFamily="34" charset="0"/>
              </a:rPr>
              <a:t> Beam Position Monitors for the CLIC Drive Beam.</a:t>
            </a:r>
          </a:p>
          <a:p>
            <a:pPr lvl="1">
              <a:spcBef>
                <a:spcPct val="0"/>
              </a:spcBef>
              <a:buFont typeface="Arial" pitchFamily="34" charset="0"/>
              <a:buChar char="•"/>
            </a:pPr>
            <a:r>
              <a:rPr lang="en-US" altLang="en-US" sz="1200" dirty="0">
                <a:solidFill>
                  <a:srgbClr val="000000"/>
                </a:solidFill>
                <a:latin typeface="Arial" pitchFamily="34" charset="0"/>
              </a:rPr>
              <a:t>Optical Transition Radiation Monitors for ATF-ATF2;</a:t>
            </a:r>
          </a:p>
          <a:p>
            <a:pPr lvl="1">
              <a:spcBef>
                <a:spcPct val="0"/>
              </a:spcBef>
              <a:buFont typeface="Arial" pitchFamily="34" charset="0"/>
              <a:buChar char="•"/>
            </a:pPr>
            <a:r>
              <a:rPr lang="en-US" altLang="en-US" sz="1200" dirty="0" err="1">
                <a:solidFill>
                  <a:srgbClr val="000000"/>
                </a:solidFill>
                <a:latin typeface="Arial" pitchFamily="34" charset="0"/>
              </a:rPr>
              <a:t>Stripline</a:t>
            </a:r>
            <a:r>
              <a:rPr lang="en-US" altLang="en-US" sz="1200" dirty="0">
                <a:solidFill>
                  <a:srgbClr val="000000"/>
                </a:solidFill>
                <a:latin typeface="Arial" pitchFamily="34" charset="0"/>
              </a:rPr>
              <a:t> Kickers for CLIC Damping and Pre-Damping Rings;</a:t>
            </a:r>
          </a:p>
          <a:p>
            <a:pPr lvl="1">
              <a:spcBef>
                <a:spcPct val="0"/>
              </a:spcBef>
              <a:buFont typeface="Arial" pitchFamily="34" charset="0"/>
              <a:buChar char="•"/>
            </a:pPr>
            <a:r>
              <a:rPr lang="en-US" altLang="en-US" sz="1200" dirty="0" err="1">
                <a:solidFill>
                  <a:srgbClr val="000000"/>
                </a:solidFill>
                <a:latin typeface="Arial" pitchFamily="34" charset="0"/>
              </a:rPr>
              <a:t>Cyclinacs</a:t>
            </a:r>
            <a:r>
              <a:rPr lang="en-US" altLang="en-US" sz="1200" dirty="0">
                <a:solidFill>
                  <a:srgbClr val="000000"/>
                </a:solidFill>
                <a:latin typeface="Arial" pitchFamily="34" charset="0"/>
              </a:rPr>
              <a:t> for </a:t>
            </a:r>
            <a:r>
              <a:rPr lang="en-US" altLang="en-US" sz="1200" dirty="0" err="1">
                <a:solidFill>
                  <a:srgbClr val="000000"/>
                </a:solidFill>
                <a:latin typeface="Arial" pitchFamily="34" charset="0"/>
              </a:rPr>
              <a:t>hadrontherapy</a:t>
            </a:r>
            <a:r>
              <a:rPr lang="en-US" altLang="en-US" sz="1200" dirty="0">
                <a:solidFill>
                  <a:srgbClr val="000000"/>
                </a:solidFill>
                <a:latin typeface="Arial" pitchFamily="34" charset="0"/>
              </a:rPr>
              <a:t> applications, high gradient studies</a:t>
            </a:r>
          </a:p>
        </p:txBody>
      </p:sp>
      <p:sp>
        <p:nvSpPr>
          <p:cNvPr id="37892" name="Rectangle 2"/>
          <p:cNvSpPr>
            <a:spLocks noGrp="1" noChangeArrowheads="1"/>
          </p:cNvSpPr>
          <p:nvPr>
            <p:ph type="title" idx="4294967295"/>
          </p:nvPr>
        </p:nvSpPr>
        <p:spPr>
          <a:xfrm>
            <a:off x="1692275" y="115888"/>
            <a:ext cx="5545138" cy="612775"/>
          </a:xfrm>
        </p:spPr>
        <p:txBody>
          <a:bodyPr/>
          <a:lstStyle/>
          <a:p>
            <a:pPr eaLnBrk="1" hangingPunct="1"/>
            <a:r>
              <a:rPr lang="en-US" altLang="en-US" sz="2400" smtClean="0">
                <a:solidFill>
                  <a:schemeClr val="tx1"/>
                </a:solidFill>
                <a:ea typeface="ＭＳ Ｐゴシック" pitchFamily="34" charset="-128"/>
              </a:rPr>
              <a:t>Accelerator R&amp;D, IFIC</a:t>
            </a:r>
          </a:p>
        </p:txBody>
      </p:sp>
      <p:sp>
        <p:nvSpPr>
          <p:cNvPr id="37893" name="Line 3"/>
          <p:cNvSpPr>
            <a:spLocks noChangeShapeType="1"/>
          </p:cNvSpPr>
          <p:nvPr/>
        </p:nvSpPr>
        <p:spPr bwMode="auto">
          <a:xfrm>
            <a:off x="101600" y="765175"/>
            <a:ext cx="88630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37895"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9550" y="76200"/>
            <a:ext cx="9334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Picture 7" descr="Accelerator Physics Group"/>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71600" y="152400"/>
            <a:ext cx="1225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5" name="1 CuadroTexto"/>
          <p:cNvSpPr txBox="1">
            <a:spLocks noChangeArrowheads="1"/>
          </p:cNvSpPr>
          <p:nvPr/>
        </p:nvSpPr>
        <p:spPr bwMode="auto">
          <a:xfrm>
            <a:off x="180281" y="1121706"/>
            <a:ext cx="4103687" cy="461962"/>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s-ES" altLang="en-US" sz="2400" b="1">
                <a:solidFill>
                  <a:srgbClr val="FFFFFF"/>
                </a:solidFill>
                <a:latin typeface="Arial" pitchFamily="34" charset="0"/>
              </a:rPr>
              <a:t>RESEARCH ACTIVITIES</a:t>
            </a:r>
          </a:p>
        </p:txBody>
      </p:sp>
      <p:sp>
        <p:nvSpPr>
          <p:cNvPr id="37908" name="Rectángulo 22"/>
          <p:cNvSpPr>
            <a:spLocks noChangeArrowheads="1"/>
          </p:cNvSpPr>
          <p:nvPr/>
        </p:nvSpPr>
        <p:spPr bwMode="auto">
          <a:xfrm>
            <a:off x="6248400" y="228600"/>
            <a:ext cx="2171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s-ES_tradnl" altLang="en-US" sz="1800">
                <a:solidFill>
                  <a:srgbClr val="000000"/>
                </a:solidFill>
                <a:latin typeface="Arial" pitchFamily="34" charset="0"/>
              </a:rPr>
              <a:t>http://gap.ific.uv.es/</a:t>
            </a:r>
            <a:endParaRPr lang="en-GB" altLang="en-US" sz="1800">
              <a:solidFill>
                <a:srgbClr val="000000"/>
              </a:solidFill>
              <a:latin typeface="Arial" pitchFamily="34" charset="0"/>
            </a:endParaRPr>
          </a:p>
        </p:txBody>
      </p:sp>
      <p:pic>
        <p:nvPicPr>
          <p:cNvPr id="37909" name="50 Imagen" descr="0910181_03.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73912" y="2195512"/>
            <a:ext cx="124618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0" name="Imagen 8" descr="otr.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571008" y="4676539"/>
            <a:ext cx="22367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1"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076056" y="1067594"/>
            <a:ext cx="182245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2" name="Picture 10"/>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860032" y="2780928"/>
            <a:ext cx="1528763"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594849"/>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p:cNvGraphicFramePr/>
          <p:nvPr>
            <p:extLst>
              <p:ext uri="{D42A27DB-BD31-4B8C-83A1-F6EECF244321}">
                <p14:modId xmlns:p14="http://schemas.microsoft.com/office/powerpoint/2010/main" val="2217768822"/>
              </p:ext>
            </p:extLst>
          </p:nvPr>
        </p:nvGraphicFramePr>
        <p:xfrm>
          <a:off x="609600" y="762000"/>
          <a:ext cx="8282880" cy="5619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9" name="Group 8"/>
          <p:cNvGrpSpPr/>
          <p:nvPr/>
        </p:nvGrpSpPr>
        <p:grpSpPr>
          <a:xfrm>
            <a:off x="76200" y="76200"/>
            <a:ext cx="8991600" cy="781050"/>
            <a:chOff x="76200" y="76200"/>
            <a:chExt cx="8991600" cy="781050"/>
          </a:xfrm>
        </p:grpSpPr>
        <p:grpSp>
          <p:nvGrpSpPr>
            <p:cNvPr id="10" name="Agrupar 10"/>
            <p:cNvGrpSpPr>
              <a:grpSpLocks/>
            </p:cNvGrpSpPr>
            <p:nvPr/>
          </p:nvGrpSpPr>
          <p:grpSpPr bwMode="auto">
            <a:xfrm>
              <a:off x="76200" y="76200"/>
              <a:ext cx="2983632" cy="781050"/>
              <a:chOff x="76200" y="76200"/>
              <a:chExt cx="3124200" cy="914400"/>
            </a:xfrm>
          </p:grpSpPr>
          <p:pic>
            <p:nvPicPr>
              <p:cNvPr id="12" name="Imagen 9" descr="Overlay-Standard300.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11" name="Picture 0" descr="Overlay-Standard300.png"/>
            <p:cNvPicPr>
              <a:picLocks noChangeAspect="1" noChangeArrowheads="1"/>
            </p:cNvPicPr>
            <p:nvPr/>
          </p:nvPicPr>
          <p:blipFill>
            <a:blip r:embed="rId8" cstate="screen">
              <a:extLst>
                <a:ext uri="{28A0092B-C50C-407E-A947-70E740481C1C}">
                  <a14:useLocalDpi xmlns:a14="http://schemas.microsoft.com/office/drawing/2010/main"/>
                </a:ext>
              </a:extLst>
            </a:blip>
            <a:srcRect b="-78"/>
            <a:stretch>
              <a:fillRect/>
            </a:stretch>
          </p:blipFill>
          <p:spPr bwMode="auto">
            <a:xfrm>
              <a:off x="6248400" y="76200"/>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p:cNvSpPr txBox="1"/>
          <p:nvPr/>
        </p:nvSpPr>
        <p:spPr>
          <a:xfrm>
            <a:off x="3995936" y="764704"/>
            <a:ext cx="1289327" cy="584775"/>
          </a:xfrm>
          <a:prstGeom prst="rect">
            <a:avLst/>
          </a:prstGeom>
          <a:noFill/>
        </p:spPr>
        <p:txBody>
          <a:bodyPr wrap="none" rtlCol="0">
            <a:spAutoFit/>
          </a:bodyPr>
          <a:lstStyle/>
          <a:p>
            <a:r>
              <a:rPr lang="es-ES" sz="3200" b="1" i="1" dirty="0" smtClean="0">
                <a:solidFill>
                  <a:schemeClr val="bg1"/>
                </a:solidFill>
                <a:latin typeface="Calibri" panose="020F0502020204030204" pitchFamily="34" charset="0"/>
              </a:rPr>
              <a:t>SCOPE</a:t>
            </a:r>
            <a:endParaRPr lang="en-US" sz="3200" b="1" i="1" dirty="0">
              <a:solidFill>
                <a:schemeClr val="bg1"/>
              </a:solidFill>
              <a:latin typeface="Calibri" panose="020F0502020204030204" pitchFamily="34" charset="0"/>
            </a:endParaRPr>
          </a:p>
        </p:txBody>
      </p:sp>
    </p:spTree>
    <p:extLst>
      <p:ext uri="{BB962C8B-B14F-4D97-AF65-F5344CB8AC3E}">
        <p14:creationId xmlns:p14="http://schemas.microsoft.com/office/powerpoint/2010/main" val="4271926949"/>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108520" y="1965325"/>
            <a:ext cx="1371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eaLnBrk="1" hangingPunct="1">
              <a:spcBef>
                <a:spcPct val="0"/>
              </a:spcBef>
              <a:buFontTx/>
              <a:buNone/>
            </a:pPr>
            <a:r>
              <a:rPr lang="es-ES_tradnl" altLang="en-US" sz="1200" b="1">
                <a:latin typeface="Times New Roman" pitchFamily="18" charset="0"/>
              </a:rPr>
              <a:t> </a:t>
            </a:r>
            <a:endParaRPr lang="es-ES_tradnl" altLang="en-US" sz="2400">
              <a:latin typeface="Times New Roman" pitchFamily="18" charset="0"/>
            </a:endParaRPr>
          </a:p>
        </p:txBody>
      </p:sp>
      <p:pic>
        <p:nvPicPr>
          <p:cNvPr id="38917" name="Picture 10"/>
          <p:cNvPicPr>
            <a:picLocks noChangeAspect="1" noChangeArrowheads="1"/>
          </p:cNvPicPr>
          <p:nvPr/>
        </p:nvPicPr>
        <p:blipFill>
          <a:blip r:embed="rId2"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5339333" y="3169742"/>
            <a:ext cx="3517900"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Logo-INT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8225" y="-8582"/>
            <a:ext cx="6065845" cy="129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9" name="QuadreDeText 1"/>
          <p:cNvSpPr txBox="1">
            <a:spLocks noChangeArrowheads="1"/>
          </p:cNvSpPr>
          <p:nvPr/>
        </p:nvSpPr>
        <p:spPr bwMode="auto">
          <a:xfrm>
            <a:off x="251520" y="1238845"/>
            <a:ext cx="365837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0"/>
              </a:spcBef>
              <a:buFontTx/>
              <a:buNone/>
            </a:pPr>
            <a:r>
              <a:rPr lang="es-ES" altLang="en-US" sz="2000" b="1" dirty="0" err="1">
                <a:solidFill>
                  <a:srgbClr val="FF00FF"/>
                </a:solidFill>
                <a:latin typeface="Arial" pitchFamily="34" charset="0"/>
              </a:rPr>
              <a:t>Microtron</a:t>
            </a:r>
            <a:r>
              <a:rPr lang="es-ES" altLang="en-US" sz="2000" b="1" dirty="0">
                <a:solidFill>
                  <a:srgbClr val="FF00FF"/>
                </a:solidFill>
                <a:latin typeface="Arial" pitchFamily="34" charset="0"/>
              </a:rPr>
              <a:t> </a:t>
            </a:r>
            <a:r>
              <a:rPr lang="es-ES" altLang="en-US" sz="2000" b="1" dirty="0" err="1">
                <a:solidFill>
                  <a:srgbClr val="FF00FF"/>
                </a:solidFill>
                <a:latin typeface="Arial" pitchFamily="34" charset="0"/>
              </a:rPr>
              <a:t>project</a:t>
            </a:r>
            <a:r>
              <a:rPr lang="es-ES" altLang="en-US" sz="2000" b="1" dirty="0">
                <a:solidFill>
                  <a:srgbClr val="FF00FF"/>
                </a:solidFill>
                <a:latin typeface="Arial" pitchFamily="34" charset="0"/>
              </a:rPr>
              <a:t> at </a:t>
            </a:r>
            <a:r>
              <a:rPr lang="es-ES" altLang="en-US" sz="2000" b="1" dirty="0" err="1">
                <a:solidFill>
                  <a:srgbClr val="FF00FF"/>
                </a:solidFill>
                <a:latin typeface="Arial" pitchFamily="34" charset="0"/>
              </a:rPr>
              <a:t>the</a:t>
            </a:r>
            <a:r>
              <a:rPr lang="es-ES" altLang="en-US" sz="2000" b="1" dirty="0">
                <a:solidFill>
                  <a:srgbClr val="FF00FF"/>
                </a:solidFill>
                <a:latin typeface="Arial" pitchFamily="34" charset="0"/>
              </a:rPr>
              <a:t> UPC</a:t>
            </a:r>
            <a:endParaRPr lang="ca-ES" altLang="en-US" sz="2000" b="1" dirty="0">
              <a:solidFill>
                <a:srgbClr val="FF00FF"/>
              </a:solidFill>
              <a:latin typeface="Arial" pitchFamily="34" charset="0"/>
            </a:endParaRPr>
          </a:p>
        </p:txBody>
      </p:sp>
      <p:pic>
        <p:nvPicPr>
          <p:cNvPr id="38920" name="Picture 8" descr="muntatge sobre plataform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59345" y="2564904"/>
            <a:ext cx="3708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1" name="Rectangle 3"/>
          <p:cNvSpPr>
            <a:spLocks noChangeArrowheads="1"/>
          </p:cNvSpPr>
          <p:nvPr/>
        </p:nvSpPr>
        <p:spPr bwMode="auto">
          <a:xfrm>
            <a:off x="108520" y="1556891"/>
            <a:ext cx="86106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just" eaLnBrk="1" hangingPunct="1">
              <a:buClr>
                <a:schemeClr val="hlink"/>
              </a:buClr>
              <a:buSzPct val="65000"/>
              <a:buFontTx/>
              <a:buNone/>
            </a:pPr>
            <a:r>
              <a:rPr lang="en-US" altLang="en-US" sz="1800" dirty="0">
                <a:latin typeface="Arial" pitchFamily="34" charset="0"/>
              </a:rPr>
              <a:t>  The Institute of Energy Technologies (INTE) of the Technical University of Catalonia (UPC) in collaboration with CIEMAT and </a:t>
            </a:r>
            <a:r>
              <a:rPr lang="en-US" altLang="en-US" sz="1800" dirty="0" err="1">
                <a:latin typeface="Arial" pitchFamily="34" charset="0"/>
              </a:rPr>
              <a:t>Skobeltsyn</a:t>
            </a:r>
            <a:r>
              <a:rPr lang="en-US" altLang="en-US" sz="1800" dirty="0">
                <a:latin typeface="Arial" pitchFamily="34" charset="0"/>
              </a:rPr>
              <a:t> Institute of Nuclear Physics of Moscow State University is carrying out a project of design and construction of a compact accelerator of electrons of energies from 6 MeV to 12 MeV of the race-track </a:t>
            </a:r>
            <a:r>
              <a:rPr lang="en-US" altLang="en-US" sz="1800" dirty="0" err="1">
                <a:latin typeface="Arial" pitchFamily="34" charset="0"/>
              </a:rPr>
              <a:t>microtron</a:t>
            </a:r>
            <a:r>
              <a:rPr lang="en-US" altLang="en-US" sz="1800" dirty="0">
                <a:latin typeface="Arial" pitchFamily="34" charset="0"/>
              </a:rPr>
              <a:t>  (RTM) type. </a:t>
            </a:r>
          </a:p>
        </p:txBody>
      </p:sp>
      <p:sp>
        <p:nvSpPr>
          <p:cNvPr id="38922" name="Text Box 331"/>
          <p:cNvSpPr txBox="1">
            <a:spLocks noChangeArrowheads="1"/>
          </p:cNvSpPr>
          <p:nvPr/>
        </p:nvSpPr>
        <p:spPr bwMode="auto">
          <a:xfrm>
            <a:off x="565720" y="4698504"/>
            <a:ext cx="24701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43339" tIns="21669" rIns="43339" bIns="21669">
            <a:spAutoFit/>
          </a:bodyPr>
          <a:lstStyle>
            <a:lvl1pPr defTabSz="2085975"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defTabSz="2085975"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defTabSz="2085975"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defTabSz="2085975"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defTabSz="2085975"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defTabSz="2085975"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n-US" altLang="en-US" sz="1400" b="1">
                <a:solidFill>
                  <a:schemeClr val="hlink"/>
                </a:solidFill>
                <a:latin typeface="Arial" pitchFamily="34" charset="0"/>
                <a:cs typeface="Arial" pitchFamily="34" charset="0"/>
              </a:rPr>
              <a:t>3D image of the interior of the accelerator head</a:t>
            </a:r>
          </a:p>
        </p:txBody>
      </p:sp>
      <p:pic>
        <p:nvPicPr>
          <p:cNvPr id="38923" name="Picture 2" descr="P101072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32720" y="4885829"/>
            <a:ext cx="3181350" cy="148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4" name="Rectángulo 16"/>
          <p:cNvSpPr>
            <a:spLocks noChangeArrowheads="1"/>
          </p:cNvSpPr>
          <p:nvPr/>
        </p:nvSpPr>
        <p:spPr bwMode="auto">
          <a:xfrm>
            <a:off x="260920" y="5536704"/>
            <a:ext cx="31242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50000"/>
              </a:spcBef>
              <a:buFontTx/>
              <a:buNone/>
            </a:pPr>
            <a:r>
              <a:rPr lang="en-GB" altLang="en-US" sz="1400" b="1">
                <a:solidFill>
                  <a:srgbClr val="1003BD"/>
                </a:solidFill>
                <a:latin typeface="Arial" pitchFamily="34" charset="0"/>
                <a:cs typeface="Arial" pitchFamily="34" charset="0"/>
              </a:rPr>
              <a:t>Vacuum chamber and pumping /supporting tube with the pumps connected during vacuum tests</a:t>
            </a:r>
          </a:p>
        </p:txBody>
      </p:sp>
      <p:cxnSp>
        <p:nvCxnSpPr>
          <p:cNvPr id="38925" name="Conector recto de flecha 18"/>
          <p:cNvCxnSpPr>
            <a:cxnSpLocks noChangeShapeType="1"/>
          </p:cNvCxnSpPr>
          <p:nvPr/>
        </p:nvCxnSpPr>
        <p:spPr bwMode="auto">
          <a:xfrm flipV="1">
            <a:off x="3613720" y="3784104"/>
            <a:ext cx="1828800" cy="685800"/>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inte.upc.edu/img/f_inv/i_pdrm_0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239000" y="762000"/>
            <a:ext cx="1295400"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QuadreDeText 1"/>
          <p:cNvSpPr txBox="1">
            <a:spLocks noChangeArrowheads="1"/>
          </p:cNvSpPr>
          <p:nvPr/>
        </p:nvSpPr>
        <p:spPr bwMode="auto">
          <a:xfrm>
            <a:off x="228600" y="1295400"/>
            <a:ext cx="6477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just">
              <a:buFont typeface="Arial" pitchFamily="34" charset="0"/>
              <a:buChar char="•"/>
            </a:pPr>
            <a:r>
              <a:rPr lang="en-US" altLang="en-US"/>
              <a:t>Development of automated software tools based on the PENELOPE/penEasy code for the Monte Carlo simulation of clinical linacs</a:t>
            </a:r>
          </a:p>
          <a:p>
            <a:pPr algn="just">
              <a:buFont typeface="Arial" pitchFamily="34" charset="0"/>
              <a:buChar char="•"/>
            </a:pPr>
            <a:r>
              <a:rPr lang="en-US" altLang="en-US"/>
              <a:t>Simulation of most Varian and Elekta linacs currently available in the market for radiotherapy treatments</a:t>
            </a:r>
          </a:p>
          <a:p>
            <a:pPr algn="just">
              <a:buFont typeface="Arial" pitchFamily="34" charset="0"/>
              <a:buChar char="•"/>
            </a:pPr>
            <a:r>
              <a:rPr lang="en-US" altLang="en-US"/>
              <a:t>Simple graphical user interface inspired on those from commercial treatment planning systems</a:t>
            </a:r>
          </a:p>
          <a:p>
            <a:pPr algn="just">
              <a:buFont typeface="Arial" pitchFamily="34" charset="0"/>
              <a:buChar char="•"/>
            </a:pPr>
            <a:r>
              <a:rPr lang="en-US" altLang="en-US"/>
              <a:t>In collaboration with Universitätsklinikum Essen</a:t>
            </a:r>
          </a:p>
        </p:txBody>
      </p:sp>
      <p:pic>
        <p:nvPicPr>
          <p:cNvPr id="13316" name="Picture 7" descr="Logo-INTE"/>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07063" y="41275"/>
            <a:ext cx="3221037"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QuadreDeText 4"/>
          <p:cNvSpPr txBox="1">
            <a:spLocks noChangeArrowheads="1"/>
          </p:cNvSpPr>
          <p:nvPr/>
        </p:nvSpPr>
        <p:spPr bwMode="auto">
          <a:xfrm>
            <a:off x="304800" y="381000"/>
            <a:ext cx="466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altLang="en-US" sz="2400" b="1" i="1">
                <a:solidFill>
                  <a:srgbClr val="FF00FF"/>
                </a:solidFill>
              </a:rPr>
              <a:t>PRIMO</a:t>
            </a:r>
            <a:r>
              <a:rPr lang="en-US" altLang="en-US" sz="2400" b="1">
                <a:solidFill>
                  <a:srgbClr val="FF00FF"/>
                </a:solidFill>
              </a:rPr>
              <a:t> - Advanced tool for linac simulation</a:t>
            </a:r>
            <a:endParaRPr lang="ca-ES" altLang="en-US" sz="2400" b="1">
              <a:solidFill>
                <a:srgbClr val="FF00FF"/>
              </a:solidFill>
            </a:endParaRPr>
          </a:p>
        </p:txBody>
      </p:sp>
      <p:sp>
        <p:nvSpPr>
          <p:cNvPr id="65541" name="Rectángulo 5"/>
          <p:cNvSpPr>
            <a:spLocks noChangeArrowheads="1"/>
          </p:cNvSpPr>
          <p:nvPr/>
        </p:nvSpPr>
        <p:spPr bwMode="auto">
          <a:xfrm>
            <a:off x="228600" y="3756025"/>
            <a:ext cx="8534400"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defRPr/>
            </a:pPr>
            <a:r>
              <a:rPr lang="en-US" sz="2400" b="1" dirty="0">
                <a:solidFill>
                  <a:srgbClr val="FF00FF"/>
                </a:solidFill>
              </a:rPr>
              <a:t>Academic activities in the field of particle accelerators at the UPC</a:t>
            </a:r>
          </a:p>
          <a:p>
            <a:pPr eaLnBrk="0" hangingPunct="0">
              <a:defRPr/>
            </a:pPr>
            <a:endParaRPr lang="en-US" b="1" dirty="0">
              <a:solidFill>
                <a:srgbClr val="0070C0"/>
              </a:solidFill>
            </a:endParaRPr>
          </a:p>
          <a:p>
            <a:pPr marL="285750" indent="-285750" algn="just" eaLnBrk="0" hangingPunct="0">
              <a:buFont typeface="Arial" pitchFamily="34" charset="0"/>
              <a:buChar char="•"/>
              <a:defRPr/>
            </a:pPr>
            <a:r>
              <a:rPr lang="en-US" dirty="0">
                <a:solidFill>
                  <a:srgbClr val="000000"/>
                </a:solidFill>
              </a:rPr>
              <a:t>Course </a:t>
            </a:r>
            <a:r>
              <a:rPr lang="en-US" altLang="es-ES" dirty="0">
                <a:solidFill>
                  <a:srgbClr val="000000"/>
                </a:solidFill>
              </a:rPr>
              <a:t>“</a:t>
            </a:r>
            <a:r>
              <a:rPr lang="en-US" dirty="0">
                <a:solidFill>
                  <a:srgbClr val="000000"/>
                </a:solidFill>
              </a:rPr>
              <a:t>Engineering of particle accelerators</a:t>
            </a:r>
            <a:r>
              <a:rPr lang="en-US" altLang="es-ES" dirty="0">
                <a:solidFill>
                  <a:srgbClr val="000000"/>
                </a:solidFill>
              </a:rPr>
              <a:t>”</a:t>
            </a:r>
            <a:r>
              <a:rPr lang="en-US" dirty="0">
                <a:solidFill>
                  <a:srgbClr val="000000"/>
                </a:solidFill>
              </a:rPr>
              <a:t> at the School of Industrial Engineering</a:t>
            </a:r>
          </a:p>
          <a:p>
            <a:pPr marL="285750" indent="-285750" algn="just" eaLnBrk="0" hangingPunct="0">
              <a:buFont typeface="Arial" pitchFamily="34" charset="0"/>
              <a:buChar char="•"/>
              <a:defRPr/>
            </a:pPr>
            <a:r>
              <a:rPr lang="en-US" dirty="0">
                <a:solidFill>
                  <a:srgbClr val="000000"/>
                </a:solidFill>
              </a:rPr>
              <a:t>University diploma thesis, Master thesis</a:t>
            </a:r>
          </a:p>
          <a:p>
            <a:pPr marL="285750" indent="-285750" algn="just" eaLnBrk="0" hangingPunct="0">
              <a:buFont typeface="Arial" pitchFamily="34" charset="0"/>
              <a:buChar char="•"/>
              <a:defRPr/>
            </a:pPr>
            <a:r>
              <a:rPr lang="en-US" dirty="0">
                <a:solidFill>
                  <a:srgbClr val="000000"/>
                </a:solidFill>
              </a:rPr>
              <a:t>Student training at ALBA synchrotron light facility</a:t>
            </a:r>
          </a:p>
        </p:txBody>
      </p:sp>
    </p:spTree>
    <p:extLst>
      <p:ext uri="{BB962C8B-B14F-4D97-AF65-F5344CB8AC3E}">
        <p14:creationId xmlns:p14="http://schemas.microsoft.com/office/powerpoint/2010/main" val="4223359329"/>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pPr>
              <a:defRPr/>
            </a:pPr>
            <a:r>
              <a:rPr lang="es-ES" smtClean="0"/>
              <a:t>15 Enero 2015</a:t>
            </a:r>
            <a:endParaRPr lang="en-US" dirty="0"/>
          </a:p>
        </p:txBody>
      </p:sp>
      <p:sp>
        <p:nvSpPr>
          <p:cNvPr id="3" name="Footer Placeholder 2"/>
          <p:cNvSpPr>
            <a:spLocks noGrp="1"/>
          </p:cNvSpPr>
          <p:nvPr>
            <p:ph type="ftr" sz="quarter" idx="3"/>
          </p:nvPr>
        </p:nvSpPr>
        <p:spPr/>
        <p:txBody>
          <a:bodyPr/>
          <a:lstStyle/>
          <a:p>
            <a:pPr>
              <a:defRPr/>
            </a:pPr>
            <a:r>
              <a:rPr lang="en-US" smtClean="0"/>
              <a:t>XIth Meeting of the Spanish Network for Future Linear Colliders</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908" t="10000" r="28508" b="7195"/>
          <a:stretch/>
        </p:blipFill>
        <p:spPr bwMode="auto">
          <a:xfrm>
            <a:off x="1979712" y="148090"/>
            <a:ext cx="5400600" cy="6269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bwMode="auto">
          <a:xfrm>
            <a:off x="1979712" y="5589240"/>
            <a:ext cx="1584176" cy="144016"/>
          </a:xfrm>
          <a:prstGeom prst="ellipse">
            <a:avLst/>
          </a:prstGeom>
          <a:noFill/>
          <a:ln w="1905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521421569"/>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925" y="41275"/>
            <a:ext cx="2162175" cy="866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2" name="Text Box 2"/>
          <p:cNvSpPr txBox="1">
            <a:spLocks noChangeArrowheads="1"/>
          </p:cNvSpPr>
          <p:nvPr/>
        </p:nvSpPr>
        <p:spPr bwMode="auto">
          <a:xfrm>
            <a:off x="457200" y="225425"/>
            <a:ext cx="82296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1pPr>
            <a:lvl2pPr marL="45720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2pPr>
            <a:lvl3pP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3pPr>
            <a:lvl4pP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4pPr>
            <a:lvl5pP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a:solidFill>
                  <a:srgbClr val="000000"/>
                </a:solidFill>
                <a:latin typeface="Arial" pitchFamily="34" charset="0"/>
                <a:ea typeface="ＭＳ Ｐゴシック" pitchFamily="34" charset="-128"/>
              </a:defRPr>
            </a:lvl9pPr>
          </a:lstStyle>
          <a:p>
            <a:pPr lvl="1" indent="0" algn="ctr">
              <a:buClrTx/>
              <a:buFontTx/>
              <a:buNone/>
            </a:pPr>
            <a:r>
              <a:rPr lang="es-ES" altLang="en-US" sz="2400" b="1">
                <a:effectLst>
                  <a:outerShdw blurRad="38100" dist="38100" dir="2700000" algn="tl">
                    <a:srgbClr val="C0C0C0"/>
                  </a:outerShdw>
                </a:effectLst>
                <a:cs typeface="Arial" pitchFamily="34" charset="0"/>
              </a:rPr>
              <a:t>ESS BILBAO</a:t>
            </a:r>
          </a:p>
        </p:txBody>
      </p:sp>
      <p:sp>
        <p:nvSpPr>
          <p:cNvPr id="15363" name="Text Box 3"/>
          <p:cNvSpPr txBox="1">
            <a:spLocks noChangeArrowheads="1"/>
          </p:cNvSpPr>
          <p:nvPr/>
        </p:nvSpPr>
        <p:spPr bwMode="auto">
          <a:xfrm>
            <a:off x="457200" y="979488"/>
            <a:ext cx="8229600" cy="4465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76238" indent="-28575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1pPr>
            <a:lvl2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2pPr>
            <a:lvl3pPr marL="1200150" indent="-322263">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3pPr>
            <a:lvl4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4pPr>
            <a:lvl5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9pPr>
          </a:lstStyle>
          <a:p>
            <a:pPr algn="just">
              <a:lnSpc>
                <a:spcPct val="120000"/>
              </a:lnSpc>
              <a:spcBef>
                <a:spcPts val="450"/>
              </a:spcBef>
              <a:buFont typeface="Wingdings" pitchFamily="2" charset="2"/>
              <a:buChar char=""/>
            </a:pPr>
            <a:r>
              <a:rPr lang="es-ES" altLang="en-US"/>
              <a:t>Funded by the Spanish and Basque Country Governments (90 M€)</a:t>
            </a:r>
          </a:p>
          <a:p>
            <a:pPr algn="just">
              <a:lnSpc>
                <a:spcPct val="120000"/>
              </a:lnSpc>
              <a:spcBef>
                <a:spcPts val="450"/>
              </a:spcBef>
              <a:buFont typeface="Wingdings" pitchFamily="2" charset="2"/>
              <a:buChar char=""/>
            </a:pPr>
            <a:r>
              <a:rPr lang="es-ES" altLang="en-US"/>
              <a:t>Main Objective: Spanish in-kind contribution to European Spallation Source, located at Lund, Sweden (around 70 M€: 50% accelerator/target systems, 50% neutron instruments)</a:t>
            </a:r>
          </a:p>
          <a:p>
            <a:pPr algn="just">
              <a:lnSpc>
                <a:spcPct val="120000"/>
              </a:lnSpc>
              <a:spcBef>
                <a:spcPts val="450"/>
              </a:spcBef>
              <a:buFont typeface="Wingdings" pitchFamily="2" charset="2"/>
              <a:buChar char=""/>
            </a:pPr>
            <a:r>
              <a:rPr lang="es-ES" altLang="en-US"/>
              <a:t>A team of </a:t>
            </a:r>
            <a:r>
              <a:rPr lang="en-US" altLang="en-US" b="1">
                <a:latin typeface="Calibri" pitchFamily="34" charset="0"/>
                <a:cs typeface="Arial" pitchFamily="34" charset="0"/>
              </a:rPr>
              <a:t>~</a:t>
            </a:r>
            <a:r>
              <a:rPr lang="es-ES" altLang="en-US"/>
              <a:t>60 (including researchers, technicians, administration)</a:t>
            </a:r>
          </a:p>
          <a:p>
            <a:pPr algn="just">
              <a:lnSpc>
                <a:spcPct val="120000"/>
              </a:lnSpc>
              <a:spcBef>
                <a:spcPts val="450"/>
              </a:spcBef>
              <a:buFont typeface="Wingdings" pitchFamily="2" charset="2"/>
              <a:buChar char=""/>
            </a:pPr>
            <a:r>
              <a:rPr lang="es-ES" altLang="en-US"/>
              <a:t>Close collaboration with University and Industry</a:t>
            </a:r>
          </a:p>
          <a:p>
            <a:pPr lvl="2" algn="just">
              <a:lnSpc>
                <a:spcPct val="120000"/>
              </a:lnSpc>
              <a:spcBef>
                <a:spcPts val="1600"/>
              </a:spcBef>
              <a:buClrTx/>
              <a:buFontTx/>
              <a:buNone/>
            </a:pPr>
            <a:endParaRPr lang="es-ES" altLang="en-US" sz="6400" b="1"/>
          </a:p>
          <a:p>
            <a:pPr marL="377825" indent="-284163" algn="just">
              <a:lnSpc>
                <a:spcPct val="120000"/>
              </a:lnSpc>
              <a:spcBef>
                <a:spcPts val="1200"/>
              </a:spcBef>
              <a:buClrTx/>
              <a:buFontTx/>
              <a:buNone/>
            </a:pPr>
            <a:endParaRPr lang="es-ES" altLang="en-US" sz="4800"/>
          </a:p>
          <a:p>
            <a:pPr marL="377825" indent="-284163" algn="just">
              <a:lnSpc>
                <a:spcPct val="120000"/>
              </a:lnSpc>
              <a:spcBef>
                <a:spcPts val="1200"/>
              </a:spcBef>
              <a:buClrTx/>
              <a:buFontTx/>
              <a:buNone/>
            </a:pPr>
            <a:endParaRPr lang="es-ES" altLang="en-US" sz="4800"/>
          </a:p>
        </p:txBody>
      </p:sp>
      <p:pic>
        <p:nvPicPr>
          <p:cNvPr id="1536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9750" y="3716338"/>
            <a:ext cx="2682875" cy="1765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365" name="Rectangle 5"/>
          <p:cNvSpPr>
            <a:spLocks noChangeArrowheads="1"/>
          </p:cNvSpPr>
          <p:nvPr/>
        </p:nvSpPr>
        <p:spPr bwMode="auto">
          <a:xfrm>
            <a:off x="3924300" y="3368675"/>
            <a:ext cx="4572000" cy="300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marL="376238" indent="-28575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1pPr>
            <a:lvl2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2pPr>
            <a:lvl3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3pPr>
            <a:lvl4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4pPr>
            <a:lvl5pPr>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376238" algn="l"/>
                <a:tab pos="1290638" algn="l"/>
                <a:tab pos="2205038" algn="l"/>
                <a:tab pos="3119438" algn="l"/>
                <a:tab pos="4033838" algn="l"/>
                <a:tab pos="4948238" algn="l"/>
                <a:tab pos="5862638" algn="l"/>
                <a:tab pos="6777038" algn="l"/>
                <a:tab pos="7691438" algn="l"/>
                <a:tab pos="8605838" algn="l"/>
                <a:tab pos="9520238" algn="l"/>
                <a:tab pos="10434638" algn="l"/>
              </a:tabLst>
              <a:defRPr>
                <a:solidFill>
                  <a:srgbClr val="000000"/>
                </a:solidFill>
                <a:latin typeface="Arial" pitchFamily="34" charset="0"/>
                <a:ea typeface="ＭＳ Ｐゴシック" pitchFamily="34" charset="-128"/>
              </a:defRPr>
            </a:lvl9pPr>
          </a:lstStyle>
          <a:p>
            <a:pPr algn="just">
              <a:lnSpc>
                <a:spcPct val="120000"/>
              </a:lnSpc>
              <a:buClr>
                <a:srgbClr val="FF3300"/>
              </a:buClr>
              <a:buFont typeface="Wingdings" pitchFamily="2" charset="2"/>
              <a:buChar char=""/>
            </a:pPr>
            <a:r>
              <a:rPr lang="es-ES" altLang="en-US" b="1">
                <a:solidFill>
                  <a:srgbClr val="FF3300"/>
                </a:solidFill>
              </a:rPr>
              <a:t>CAPABILITIES: </a:t>
            </a:r>
            <a:r>
              <a:rPr lang="es-ES" altLang="en-US"/>
              <a:t>design, prototyping, manufacturing and test</a:t>
            </a:r>
          </a:p>
          <a:p>
            <a:pPr algn="just">
              <a:lnSpc>
                <a:spcPct val="120000"/>
              </a:lnSpc>
              <a:buClr>
                <a:srgbClr val="FF3300"/>
              </a:buClr>
              <a:buFont typeface="Wingdings" pitchFamily="2" charset="2"/>
              <a:buChar char=""/>
            </a:pPr>
            <a:r>
              <a:rPr lang="es-ES" altLang="en-US" b="1">
                <a:solidFill>
                  <a:srgbClr val="FF3300"/>
                </a:solidFill>
              </a:rPr>
              <a:t>FIELDS: </a:t>
            </a:r>
            <a:r>
              <a:rPr lang="es-ES" altLang="en-US"/>
              <a:t>Accelerator, Target, Neutron Instruments</a:t>
            </a:r>
          </a:p>
          <a:p>
            <a:pPr algn="just">
              <a:lnSpc>
                <a:spcPct val="120000"/>
              </a:lnSpc>
              <a:buClr>
                <a:srgbClr val="FF3300"/>
              </a:buClr>
              <a:buFont typeface="Wingdings" pitchFamily="2" charset="2"/>
              <a:buChar char=""/>
            </a:pPr>
            <a:r>
              <a:rPr lang="es-ES" altLang="en-US" b="1">
                <a:solidFill>
                  <a:srgbClr val="FF3300"/>
                </a:solidFill>
              </a:rPr>
              <a:t>TECHNOLOGIES: </a:t>
            </a:r>
            <a:r>
              <a:rPr lang="es-ES" altLang="en-US"/>
              <a:t>ion sources, cavities, magnets, RF design and test, control and diagnostics, high vacuum, neutronic design, mechanical design and manufacturing, welding,…</a:t>
            </a:r>
          </a:p>
        </p:txBody>
      </p:sp>
      <p:sp>
        <p:nvSpPr>
          <p:cNvPr id="15366" name="Rectangle 6"/>
          <p:cNvSpPr>
            <a:spLocks noChangeArrowheads="1"/>
          </p:cNvSpPr>
          <p:nvPr/>
        </p:nvSpPr>
        <p:spPr bwMode="auto">
          <a:xfrm>
            <a:off x="504825" y="5516563"/>
            <a:ext cx="3490913" cy="10178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buClrTx/>
              <a:buFontTx/>
              <a:buNone/>
            </a:pPr>
            <a:r>
              <a:rPr lang="es-ES" altLang="en-US" b="1" dirty="0">
                <a:solidFill>
                  <a:srgbClr val="FF3300"/>
                </a:solidFill>
              </a:rPr>
              <a:t>ESS Bilbao </a:t>
            </a:r>
            <a:r>
              <a:rPr lang="es-ES" altLang="en-US" b="1" dirty="0" err="1">
                <a:solidFill>
                  <a:srgbClr val="FF3300"/>
                </a:solidFill>
              </a:rPr>
              <a:t>headquarters</a:t>
            </a:r>
            <a:r>
              <a:rPr lang="es-ES" altLang="en-US" b="1" i="1" dirty="0">
                <a:solidFill>
                  <a:srgbClr val="FF3300"/>
                </a:solidFill>
              </a:rPr>
              <a:t/>
            </a:r>
            <a:br>
              <a:rPr lang="es-ES" altLang="en-US" b="1" i="1" dirty="0">
                <a:solidFill>
                  <a:srgbClr val="FF3300"/>
                </a:solidFill>
              </a:rPr>
            </a:br>
            <a:r>
              <a:rPr lang="es-ES" altLang="en-US" sz="1400" i="1" dirty="0" err="1"/>
              <a:t>Poligono</a:t>
            </a:r>
            <a:r>
              <a:rPr lang="es-ES" altLang="en-US" sz="1400" i="1" dirty="0"/>
              <a:t> </a:t>
            </a:r>
            <a:r>
              <a:rPr lang="es-ES" altLang="en-US" sz="1400" i="1" dirty="0" err="1"/>
              <a:t>Ugaldeguren</a:t>
            </a:r>
            <a:r>
              <a:rPr lang="es-ES" altLang="en-US" sz="1400" i="1" dirty="0"/>
              <a:t> III</a:t>
            </a:r>
            <a:br>
              <a:rPr lang="es-ES" altLang="en-US" sz="1400" i="1" dirty="0"/>
            </a:br>
            <a:r>
              <a:rPr lang="es-ES" altLang="en-US" sz="1400" i="1" dirty="0"/>
              <a:t>P. A, 7B, 48170-Zamudio</a:t>
            </a:r>
            <a:br>
              <a:rPr lang="es-ES" altLang="en-US" sz="1400" i="1" dirty="0"/>
            </a:br>
            <a:r>
              <a:rPr lang="es-ES" altLang="en-US" sz="1400" i="1" dirty="0" err="1"/>
              <a:t>Bizkaia</a:t>
            </a:r>
            <a:r>
              <a:rPr lang="es-ES" altLang="en-US" sz="1400" i="1" dirty="0"/>
              <a:t> (SPAIN)</a:t>
            </a:r>
          </a:p>
        </p:txBody>
      </p:sp>
    </p:spTree>
    <p:extLst>
      <p:ext uri="{BB962C8B-B14F-4D97-AF65-F5344CB8AC3E}">
        <p14:creationId xmlns:p14="http://schemas.microsoft.com/office/powerpoint/2010/main" val="42126801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73950" y="1916113"/>
            <a:ext cx="1490663" cy="1233487"/>
          </a:xfrm>
          <a:prstGeom prst="rect">
            <a:avLst/>
          </a:prstGeom>
          <a:noFill/>
          <a:ln>
            <a:noFill/>
          </a:ln>
          <a:effectLst/>
          <a:extLst>
            <a:ext uri="{909E8E84-426E-40DD-AFC4-6F175D3DCCD1}">
              <a14:hiddenFill xmlns:a14="http://schemas.microsoft.com/office/drawing/2010/main">
                <a:blipFill dpi="0" rotWithShape="0">
                  <a:blip/>
                  <a:srcRect l="19463"/>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 y="41275"/>
            <a:ext cx="2162175" cy="866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7" name="Text Box 3"/>
          <p:cNvSpPr txBox="1">
            <a:spLocks noChangeArrowheads="1"/>
          </p:cNvSpPr>
          <p:nvPr/>
        </p:nvSpPr>
        <p:spPr bwMode="auto">
          <a:xfrm>
            <a:off x="1763713" y="153988"/>
            <a:ext cx="7056437"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marL="0" lvl="1" indent="0" algn="ctr">
              <a:buClrTx/>
              <a:buFontTx/>
              <a:buNone/>
            </a:pPr>
            <a:r>
              <a:rPr lang="en-US" altLang="en-US" sz="2400" b="1">
                <a:effectLst>
                  <a:outerShdw blurRad="38100" dist="38100" dir="2700000" algn="tl">
                    <a:srgbClr val="C0C0C0"/>
                  </a:outerShdw>
                </a:effectLst>
                <a:cs typeface="Arial" pitchFamily="34" charset="0"/>
              </a:rPr>
              <a:t>CURRENT FACILITIES </a:t>
            </a:r>
          </a:p>
          <a:p>
            <a:pPr marL="0" lvl="1" indent="0" algn="ctr">
              <a:buClrTx/>
              <a:buFontTx/>
              <a:buNone/>
            </a:pPr>
            <a:r>
              <a:rPr lang="en-US" altLang="en-US" sz="2400" b="1">
                <a:effectLst>
                  <a:outerShdw blurRad="38100" dist="38100" dir="2700000" algn="tl">
                    <a:srgbClr val="C0C0C0"/>
                  </a:outerShdw>
                </a:effectLst>
                <a:cs typeface="Arial" pitchFamily="34" charset="0"/>
              </a:rPr>
              <a:t>AND DEVELOPMENTS</a:t>
            </a:r>
          </a:p>
        </p:txBody>
      </p:sp>
      <p:pic>
        <p:nvPicPr>
          <p:cNvPr id="16388"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7872" y="1628775"/>
            <a:ext cx="3251966" cy="201624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89"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686300" y="1628775"/>
            <a:ext cx="2813050" cy="18811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390" name="Picture 6"/>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11560" y="4269928"/>
            <a:ext cx="3168278" cy="214168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91" name="Rectangle 7"/>
          <p:cNvSpPr>
            <a:spLocks noChangeArrowheads="1"/>
          </p:cNvSpPr>
          <p:nvPr/>
        </p:nvSpPr>
        <p:spPr bwMode="auto">
          <a:xfrm>
            <a:off x="309563" y="981075"/>
            <a:ext cx="3416300" cy="62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lgn="just">
              <a:lnSpc>
                <a:spcPct val="120000"/>
              </a:lnSpc>
              <a:buClrTx/>
              <a:buFontTx/>
              <a:buNone/>
            </a:pPr>
            <a:r>
              <a:rPr lang="es-ES" altLang="en-US" b="1">
                <a:solidFill>
                  <a:srgbClr val="FF3300"/>
                </a:solidFill>
              </a:rPr>
              <a:t>ISHP</a:t>
            </a:r>
            <a:r>
              <a:rPr lang="es-ES" altLang="en-US" b="1"/>
              <a:t> </a:t>
            </a:r>
          </a:p>
          <a:p>
            <a:pPr algn="just">
              <a:lnSpc>
                <a:spcPct val="120000"/>
              </a:lnSpc>
              <a:buClrTx/>
              <a:buFontTx/>
              <a:buNone/>
            </a:pPr>
            <a:r>
              <a:rPr lang="es-ES" altLang="en-US" sz="1400" b="1"/>
              <a:t>ECR proton ion source, 45 keV, 40 mA</a:t>
            </a:r>
          </a:p>
        </p:txBody>
      </p:sp>
      <p:sp>
        <p:nvSpPr>
          <p:cNvPr id="16392" name="Rectangle 8"/>
          <p:cNvSpPr>
            <a:spLocks noChangeArrowheads="1"/>
          </p:cNvSpPr>
          <p:nvPr/>
        </p:nvSpPr>
        <p:spPr bwMode="auto">
          <a:xfrm>
            <a:off x="250825" y="3645024"/>
            <a:ext cx="3673475" cy="62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lnSpc>
                <a:spcPct val="120000"/>
              </a:lnSpc>
              <a:buClrTx/>
              <a:buFontTx/>
              <a:buNone/>
            </a:pPr>
            <a:r>
              <a:rPr lang="es-ES" altLang="en-US" b="1" dirty="0">
                <a:solidFill>
                  <a:srgbClr val="FF3300"/>
                </a:solidFill>
              </a:rPr>
              <a:t>RFQ</a:t>
            </a:r>
          </a:p>
          <a:p>
            <a:pPr algn="just">
              <a:lnSpc>
                <a:spcPct val="120000"/>
              </a:lnSpc>
              <a:buClrTx/>
              <a:buFontTx/>
              <a:buNone/>
            </a:pPr>
            <a:r>
              <a:rPr lang="en-US" altLang="en-US" sz="1400" b="1" dirty="0">
                <a:cs typeface="Arial" pitchFamily="34" charset="0"/>
              </a:rPr>
              <a:t>Four-vane, 3 MeV, </a:t>
            </a:r>
            <a:r>
              <a:rPr lang="es-ES" altLang="en-US" sz="1400" b="1" dirty="0">
                <a:cs typeface="Arial" pitchFamily="34" charset="0"/>
              </a:rPr>
              <a:t>3.2 m </a:t>
            </a:r>
            <a:r>
              <a:rPr lang="es-ES" altLang="en-US" sz="1400" b="1" dirty="0" err="1">
                <a:cs typeface="Arial" pitchFamily="34" charset="0"/>
              </a:rPr>
              <a:t>long</a:t>
            </a:r>
            <a:r>
              <a:rPr lang="es-ES" altLang="en-US" sz="1400" b="1" dirty="0">
                <a:cs typeface="Arial" pitchFamily="34" charset="0"/>
              </a:rPr>
              <a:t>, at 352 MHz </a:t>
            </a:r>
          </a:p>
        </p:txBody>
      </p:sp>
      <p:sp>
        <p:nvSpPr>
          <p:cNvPr id="16393" name="Rectangle 9"/>
          <p:cNvSpPr>
            <a:spLocks noChangeArrowheads="1"/>
          </p:cNvSpPr>
          <p:nvPr/>
        </p:nvSpPr>
        <p:spPr bwMode="auto">
          <a:xfrm>
            <a:off x="4619625" y="981075"/>
            <a:ext cx="2890838" cy="62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lnSpc>
                <a:spcPct val="120000"/>
              </a:lnSpc>
              <a:buClrTx/>
              <a:buFontTx/>
              <a:buNone/>
            </a:pPr>
            <a:r>
              <a:rPr lang="es-ES" altLang="en-US" b="1">
                <a:solidFill>
                  <a:srgbClr val="FF3300"/>
                </a:solidFill>
              </a:rPr>
              <a:t>LEBT</a:t>
            </a:r>
          </a:p>
          <a:p>
            <a:pPr>
              <a:lnSpc>
                <a:spcPct val="120000"/>
              </a:lnSpc>
              <a:buClrTx/>
              <a:buFontTx/>
              <a:buNone/>
            </a:pPr>
            <a:r>
              <a:rPr lang="es-ES" altLang="en-US" sz="1400" b="1">
                <a:cs typeface="Arial" pitchFamily="34" charset="0"/>
              </a:rPr>
              <a:t>Focusing and beam diagnostics</a:t>
            </a:r>
          </a:p>
        </p:txBody>
      </p:sp>
      <p:pic>
        <p:nvPicPr>
          <p:cNvPr id="16394" name="Picture 10"/>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860031" y="4485828"/>
            <a:ext cx="3215581" cy="1931477"/>
          </a:xfrm>
          <a:prstGeom prst="rect">
            <a:avLst/>
          </a:prstGeom>
          <a:noFill/>
          <a:ln>
            <a:noFill/>
          </a:ln>
          <a:effectLst/>
          <a:extLst>
            <a:ext uri="{909E8E84-426E-40DD-AFC4-6F175D3DCCD1}">
              <a14:hiddenFill xmlns:a14="http://schemas.microsoft.com/office/drawing/2010/main">
                <a:blipFill dpi="0" rotWithShape="0">
                  <a:blip/>
                  <a:srcRect l="1566" t="16927" r="35686" b="26378"/>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95" name="Rectangle 11"/>
          <p:cNvSpPr>
            <a:spLocks noChangeArrowheads="1"/>
          </p:cNvSpPr>
          <p:nvPr/>
        </p:nvSpPr>
        <p:spPr bwMode="auto">
          <a:xfrm>
            <a:off x="4643438" y="3573016"/>
            <a:ext cx="4105275" cy="1135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lgn="just">
              <a:lnSpc>
                <a:spcPct val="120000"/>
              </a:lnSpc>
              <a:buClrTx/>
              <a:buFontTx/>
              <a:buNone/>
            </a:pPr>
            <a:r>
              <a:rPr lang="es-ES" altLang="en-US" b="1">
                <a:solidFill>
                  <a:srgbClr val="FF3300"/>
                </a:solidFill>
              </a:rPr>
              <a:t>AWF</a:t>
            </a:r>
            <a:r>
              <a:rPr lang="es-ES" altLang="en-US" b="1"/>
              <a:t> </a:t>
            </a:r>
          </a:p>
          <a:p>
            <a:pPr algn="just">
              <a:lnSpc>
                <a:spcPct val="120000"/>
              </a:lnSpc>
              <a:buClrTx/>
              <a:buFontTx/>
              <a:buNone/>
            </a:pPr>
            <a:r>
              <a:rPr lang="es-ES" altLang="en-US" sz="1400" b="1"/>
              <a:t>Advanced Welding Facility: E-beam, brazing furnace, metallography, metrology,…</a:t>
            </a:r>
          </a:p>
          <a:p>
            <a:pPr algn="just">
              <a:lnSpc>
                <a:spcPct val="120000"/>
              </a:lnSpc>
              <a:buFont typeface="Wingdings" pitchFamily="2" charset="2"/>
              <a:buNone/>
            </a:pPr>
            <a:endParaRPr lang="es-ES" altLang="en-US" sz="1400" b="1"/>
          </a:p>
        </p:txBody>
      </p:sp>
    </p:spTree>
    <p:extLst>
      <p:ext uri="{BB962C8B-B14F-4D97-AF65-F5344CB8AC3E}">
        <p14:creationId xmlns:p14="http://schemas.microsoft.com/office/powerpoint/2010/main" val="386902294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1676" y="116632"/>
            <a:ext cx="8520804" cy="63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09"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 y="41275"/>
            <a:ext cx="2162175" cy="866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3" name="Text Box 5"/>
          <p:cNvSpPr txBox="1">
            <a:spLocks noChangeArrowheads="1"/>
          </p:cNvSpPr>
          <p:nvPr/>
        </p:nvSpPr>
        <p:spPr bwMode="auto">
          <a:xfrm>
            <a:off x="2268538" y="158750"/>
            <a:ext cx="6780212"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itchFamily="34" charset="0"/>
                <a:ea typeface="ＭＳ Ｐゴシック" pitchFamily="34" charset="-128"/>
              </a:defRPr>
            </a:lvl9pPr>
          </a:lstStyle>
          <a:p>
            <a:pPr>
              <a:buClrTx/>
              <a:buFontTx/>
              <a:buNone/>
            </a:pPr>
            <a:r>
              <a:rPr lang="en-US" altLang="en-US" sz="2400" b="1">
                <a:cs typeface="Arial" pitchFamily="34" charset="0"/>
              </a:rPr>
              <a:t>SPANISH CONTRIBUTION TO ESS (SWEDEN)</a:t>
            </a:r>
          </a:p>
        </p:txBody>
      </p:sp>
    </p:spTree>
    <p:extLst>
      <p:ext uri="{BB962C8B-B14F-4D97-AF65-F5344CB8AC3E}">
        <p14:creationId xmlns:p14="http://schemas.microsoft.com/office/powerpoint/2010/main" val="374189613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5172075"/>
            <a:ext cx="4495800" cy="695325"/>
          </a:xfrm>
        </p:spPr>
        <p:txBody>
          <a:bodyPr rtlCol="0">
            <a:normAutofit/>
          </a:bodyPr>
          <a:lstStyle/>
          <a:p>
            <a:pPr eaLnBrk="1" fontAlgn="auto" hangingPunct="1">
              <a:spcAft>
                <a:spcPts val="0"/>
              </a:spcAft>
              <a:buFont typeface="Arial" pitchFamily="34" charset="0"/>
              <a:buNone/>
              <a:defRPr/>
            </a:pPr>
            <a:r>
              <a:rPr lang="es-ES" dirty="0" smtClean="0"/>
              <a:t>Francis Perez</a:t>
            </a:r>
            <a:endParaRPr lang="en-US" dirty="0"/>
          </a:p>
        </p:txBody>
      </p:sp>
      <p:sp>
        <p:nvSpPr>
          <p:cNvPr id="10242" name="Title 3"/>
          <p:cNvSpPr>
            <a:spLocks noGrp="1"/>
          </p:cNvSpPr>
          <p:nvPr>
            <p:ph type="title"/>
          </p:nvPr>
        </p:nvSpPr>
        <p:spPr>
          <a:xfrm>
            <a:off x="323528" y="1708646"/>
            <a:ext cx="4484712" cy="1000274"/>
          </a:xfrm>
        </p:spPr>
        <p:txBody>
          <a:bodyPr/>
          <a:lstStyle/>
          <a:p>
            <a:pPr eaLnBrk="1" hangingPunct="1"/>
            <a:r>
              <a:rPr dirty="0" smtClean="0">
                <a:latin typeface="Arial" charset="0"/>
                <a:cs typeface="Arial" charset="0"/>
              </a:rPr>
              <a:t>ALBA, </a:t>
            </a:r>
            <a:br>
              <a:rPr dirty="0" smtClean="0">
                <a:latin typeface="Arial" charset="0"/>
                <a:cs typeface="Arial" charset="0"/>
              </a:rPr>
            </a:br>
            <a:r>
              <a:rPr lang="en-US" sz="2800" dirty="0" smtClean="0">
                <a:latin typeface="Arial" charset="0"/>
                <a:cs typeface="Arial" charset="0"/>
              </a:rPr>
              <a:t>Synchrotron Light Source</a:t>
            </a:r>
            <a:endParaRPr sz="2800" dirty="0" smtClean="0">
              <a:latin typeface="Arial" charset="0"/>
              <a:cs typeface="Arial" charset="0"/>
            </a:endParaRPr>
          </a:p>
        </p:txBody>
      </p:sp>
      <p:pic>
        <p:nvPicPr>
          <p:cNvPr id="5"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2996952"/>
            <a:ext cx="5178933" cy="339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p:cNvSpPr txBox="1">
            <a:spLocks noChangeArrowheads="1"/>
          </p:cNvSpPr>
          <p:nvPr/>
        </p:nvSpPr>
        <p:spPr bwMode="auto">
          <a:xfrm>
            <a:off x="228600" y="3124200"/>
            <a:ext cx="3241675" cy="884238"/>
          </a:xfrm>
          <a:prstGeom prst="rect">
            <a:avLst/>
          </a:prstGeom>
          <a:solidFill>
            <a:schemeClr val="tx2">
              <a:lumMod val="60000"/>
              <a:lumOff val="40000"/>
              <a:alpha val="50000"/>
            </a:schemeClr>
          </a:solidFill>
          <a:ln>
            <a:noFill/>
          </a:ln>
          <a:effectLst/>
          <a:ex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0" hangingPunct="0">
              <a:defRPr/>
            </a:pPr>
            <a:r>
              <a:rPr lang="en-GB" sz="2800" b="1" smtClean="0">
                <a:solidFill>
                  <a:srgbClr val="FFFFFF"/>
                </a:solidFill>
                <a:latin typeface="Calibri" charset="0"/>
              </a:rPr>
              <a:t>The ALBA Team</a:t>
            </a:r>
          </a:p>
          <a:p>
            <a:pPr algn="ctr" eaLnBrk="0" hangingPunct="0">
              <a:defRPr/>
            </a:pPr>
            <a:r>
              <a:rPr lang="en-GB" b="1" smtClean="0">
                <a:solidFill>
                  <a:srgbClr val="FFFFFF"/>
                </a:solidFill>
                <a:latin typeface="Calibri" charset="0"/>
              </a:rPr>
              <a:t>We are today  </a:t>
            </a:r>
            <a:r>
              <a:rPr lang="en-US" sz="2000" b="1" smtClean="0">
                <a:solidFill>
                  <a:srgbClr val="FFFFFF"/>
                </a:solidFill>
                <a:latin typeface="Calibri" charset="0"/>
                <a:cs typeface="Arial" charset="0"/>
              </a:rPr>
              <a:t>~</a:t>
            </a:r>
            <a:r>
              <a:rPr lang="en-GB" b="1" smtClean="0">
                <a:solidFill>
                  <a:srgbClr val="FFFFFF"/>
                </a:solidFill>
                <a:latin typeface="Calibri" charset="0"/>
                <a:ea typeface="Arial" charset="0"/>
                <a:cs typeface="Arial" charset="0"/>
              </a:rPr>
              <a:t>170</a:t>
            </a:r>
            <a:endParaRPr lang="en-GB" sz="2800" b="1" smtClean="0">
              <a:solidFill>
                <a:srgbClr val="FFFFFF"/>
              </a:solidFill>
              <a:latin typeface="Calibri" charset="0"/>
              <a:ea typeface="Arial" charset="0"/>
              <a:cs typeface="Arial" charset="0"/>
            </a:endParaRPr>
          </a:p>
        </p:txBody>
      </p:sp>
      <p:pic>
        <p:nvPicPr>
          <p:cNvPr id="10243" name="Picture 6" descr="fa11007scr (13)"/>
          <p:cNvPicPr>
            <a:picLocks noChangeAspect="1" noChangeArrowheads="1"/>
          </p:cNvPicPr>
          <p:nvPr/>
        </p:nvPicPr>
        <p:blipFill>
          <a:blip r:embed="rId3"/>
          <a:srcRect/>
          <a:stretch>
            <a:fillRect/>
          </a:stretch>
        </p:blipFill>
        <p:spPr bwMode="auto">
          <a:xfrm>
            <a:off x="4932040" y="332656"/>
            <a:ext cx="3740150" cy="4718050"/>
          </a:xfrm>
          <a:prstGeom prst="rect">
            <a:avLst/>
          </a:prstGeom>
          <a:noFill/>
          <a:ln w="9525">
            <a:noFill/>
            <a:miter lim="800000"/>
            <a:headEnd/>
            <a:tailEnd/>
          </a:ln>
        </p:spPr>
      </p:pic>
      <p:pic>
        <p:nvPicPr>
          <p:cNvPr id="81922"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3"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547664" y="360907"/>
            <a:ext cx="1666875" cy="43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26" name="Picture 6" descr="http://www.cells.es/shared/images/logo-gene.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394846" y="404664"/>
            <a:ext cx="1413394" cy="361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825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3470" y="967878"/>
            <a:ext cx="6585855" cy="4198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8" name="Title 1"/>
          <p:cNvSpPr txBox="1">
            <a:spLocks/>
          </p:cNvSpPr>
          <p:nvPr/>
        </p:nvSpPr>
        <p:spPr bwMode="auto">
          <a:xfrm>
            <a:off x="1752600" y="304800"/>
            <a:ext cx="6553200" cy="584200"/>
          </a:xfrm>
          <a:prstGeom prst="rect">
            <a:avLst/>
          </a:prstGeom>
          <a:noFill/>
          <a:ln w="9525">
            <a:noFill/>
            <a:miter lim="800000"/>
            <a:headEnd/>
            <a:tailEnd/>
          </a:ln>
        </p:spPr>
        <p:txBody>
          <a:bodyPr>
            <a:spAutoFit/>
          </a:bodyPr>
          <a:lstStyle/>
          <a:p>
            <a:pPr algn="ctr"/>
            <a:r>
              <a:rPr lang="es-ES" sz="3200" b="1" dirty="0">
                <a:solidFill>
                  <a:srgbClr val="112E50"/>
                </a:solidFill>
                <a:cs typeface="Arial" charset="0"/>
              </a:rPr>
              <a:t>ALBA </a:t>
            </a:r>
            <a:r>
              <a:rPr lang="es-ES" sz="3200" b="1" dirty="0" err="1">
                <a:solidFill>
                  <a:srgbClr val="112E50"/>
                </a:solidFill>
                <a:cs typeface="Arial" charset="0"/>
              </a:rPr>
              <a:t>Accelerators</a:t>
            </a:r>
            <a:endParaRPr lang="es-ES" sz="3200" b="1" dirty="0">
              <a:solidFill>
                <a:srgbClr val="112E50"/>
              </a:solidFill>
              <a:cs typeface="Arial" charset="0"/>
            </a:endParaRPr>
          </a:p>
        </p:txBody>
      </p:sp>
      <p:sp>
        <p:nvSpPr>
          <p:cNvPr id="8" name="Text Box 3"/>
          <p:cNvSpPr txBox="1">
            <a:spLocks noChangeArrowheads="1"/>
          </p:cNvSpPr>
          <p:nvPr/>
        </p:nvSpPr>
        <p:spPr bwMode="auto">
          <a:xfrm>
            <a:off x="3610270" y="3397173"/>
            <a:ext cx="5354218" cy="2696123"/>
          </a:xfrm>
          <a:prstGeom prst="rect">
            <a:avLst/>
          </a:prstGeom>
          <a:solidFill>
            <a:schemeClr val="bg2">
              <a:lumMod val="90000"/>
              <a:alpha val="70000"/>
            </a:schemeClr>
          </a:solidFill>
          <a:ln w="9525">
            <a:noFill/>
            <a:miter lim="800000"/>
            <a:headEnd/>
            <a:tailEnd/>
          </a:ln>
        </p:spPr>
        <p:txBody>
          <a:bodyPr wrap="square">
            <a:spAutoFit/>
          </a:bodyPr>
          <a:lstStyle/>
          <a:p>
            <a:pPr>
              <a:lnSpc>
                <a:spcPct val="120000"/>
              </a:lnSpc>
            </a:pPr>
            <a:r>
              <a:rPr lang="en-GB" altLang="en-US" sz="1200" b="1" dirty="0">
                <a:latin typeface="Calibri" pitchFamily="34" charset="0"/>
              </a:rPr>
              <a:t>Electron beam energy	</a:t>
            </a:r>
            <a:r>
              <a:rPr lang="en-GB" altLang="en-US" sz="1200" b="1" dirty="0" smtClean="0">
                <a:latin typeface="Calibri" pitchFamily="34" charset="0"/>
              </a:rPr>
              <a:t>	3.0 </a:t>
            </a:r>
            <a:r>
              <a:rPr lang="en-GB" altLang="en-US" sz="1200" b="1" dirty="0" err="1">
                <a:latin typeface="Calibri" pitchFamily="34" charset="0"/>
              </a:rPr>
              <a:t>GeV</a:t>
            </a:r>
            <a:endParaRPr lang="en-GB" altLang="en-US" sz="1200" b="1" dirty="0">
              <a:latin typeface="Calibri" pitchFamily="34" charset="0"/>
            </a:endParaRPr>
          </a:p>
          <a:p>
            <a:pPr>
              <a:lnSpc>
                <a:spcPct val="120000"/>
              </a:lnSpc>
            </a:pPr>
            <a:r>
              <a:rPr lang="en-GB" altLang="en-US" sz="1200" b="1" dirty="0">
                <a:latin typeface="Calibri" pitchFamily="34" charset="0"/>
              </a:rPr>
              <a:t>Storage Ring Circumference	</a:t>
            </a:r>
            <a:r>
              <a:rPr lang="en-GB" altLang="en-US" sz="1200" b="1" dirty="0" smtClean="0">
                <a:latin typeface="Calibri" pitchFamily="34" charset="0"/>
              </a:rPr>
              <a:t>	268.8 </a:t>
            </a:r>
            <a:r>
              <a:rPr lang="en-GB" altLang="en-US" sz="1200" b="1" dirty="0">
                <a:latin typeface="Calibri" pitchFamily="34" charset="0"/>
              </a:rPr>
              <a:t>m</a:t>
            </a:r>
          </a:p>
          <a:p>
            <a:pPr>
              <a:lnSpc>
                <a:spcPct val="120000"/>
              </a:lnSpc>
            </a:pPr>
            <a:r>
              <a:rPr lang="en-GB" altLang="en-US" sz="1200" b="1" dirty="0">
                <a:latin typeface="Calibri" pitchFamily="34" charset="0"/>
              </a:rPr>
              <a:t>Number of cells		</a:t>
            </a:r>
            <a:r>
              <a:rPr lang="en-GB" altLang="en-US" sz="1200" b="1" dirty="0" smtClean="0">
                <a:latin typeface="Calibri" pitchFamily="34" charset="0"/>
              </a:rPr>
              <a:t>16</a:t>
            </a:r>
            <a:endParaRPr lang="en-GB" altLang="en-US" sz="1200" b="1" dirty="0">
              <a:latin typeface="Calibri" pitchFamily="34" charset="0"/>
            </a:endParaRPr>
          </a:p>
          <a:p>
            <a:pPr>
              <a:lnSpc>
                <a:spcPct val="120000"/>
              </a:lnSpc>
            </a:pPr>
            <a:r>
              <a:rPr lang="en-GB" altLang="en-US" sz="1200" b="1" dirty="0">
                <a:latin typeface="Calibri" pitchFamily="34" charset="0"/>
              </a:rPr>
              <a:t>Symmetry		</a:t>
            </a:r>
            <a:r>
              <a:rPr lang="en-GB" altLang="en-US" sz="1200" b="1" dirty="0" smtClean="0">
                <a:latin typeface="Calibri" pitchFamily="34" charset="0"/>
              </a:rPr>
              <a:t>	4</a:t>
            </a:r>
            <a:endParaRPr lang="en-GB" altLang="en-US" sz="1200" b="1" dirty="0">
              <a:latin typeface="Calibri" pitchFamily="34" charset="0"/>
            </a:endParaRPr>
          </a:p>
          <a:p>
            <a:pPr>
              <a:lnSpc>
                <a:spcPct val="120000"/>
              </a:lnSpc>
            </a:pPr>
            <a:endParaRPr lang="en-GB" altLang="en-US" sz="1050" b="1" dirty="0">
              <a:latin typeface="Calibri" pitchFamily="34" charset="0"/>
            </a:endParaRPr>
          </a:p>
          <a:p>
            <a:pPr>
              <a:lnSpc>
                <a:spcPct val="120000"/>
              </a:lnSpc>
            </a:pPr>
            <a:r>
              <a:rPr lang="en-GB" altLang="en-US" sz="1200" b="1" dirty="0">
                <a:latin typeface="Calibri" pitchFamily="34" charset="0"/>
              </a:rPr>
              <a:t>Straight sections:	  4 Long	</a:t>
            </a:r>
            <a:r>
              <a:rPr lang="en-GB" altLang="en-US" sz="1200" b="1" dirty="0" smtClean="0">
                <a:latin typeface="Calibri" pitchFamily="34" charset="0"/>
              </a:rPr>
              <a:t>8.0 </a:t>
            </a:r>
            <a:r>
              <a:rPr lang="en-GB" altLang="en-US" sz="1200" b="1" dirty="0">
                <a:latin typeface="Calibri" pitchFamily="34" charset="0"/>
              </a:rPr>
              <a:t>m    	for   3 ID &amp; Injection</a:t>
            </a:r>
          </a:p>
          <a:p>
            <a:pPr>
              <a:lnSpc>
                <a:spcPct val="120000"/>
              </a:lnSpc>
            </a:pPr>
            <a:r>
              <a:rPr lang="en-GB" altLang="en-US" sz="1200" b="1" dirty="0">
                <a:latin typeface="Calibri" pitchFamily="34" charset="0"/>
              </a:rPr>
              <a:t>	</a:t>
            </a:r>
            <a:r>
              <a:rPr lang="en-GB" altLang="en-US" sz="1200" b="1" dirty="0" smtClean="0">
                <a:latin typeface="Calibri" pitchFamily="34" charset="0"/>
              </a:rPr>
              <a:t>	12 </a:t>
            </a:r>
            <a:r>
              <a:rPr lang="en-GB" altLang="en-US" sz="1200" b="1" dirty="0">
                <a:latin typeface="Calibri" pitchFamily="34" charset="0"/>
              </a:rPr>
              <a:t>Medium	4.4 m    	for 12 ID</a:t>
            </a:r>
          </a:p>
          <a:p>
            <a:pPr>
              <a:lnSpc>
                <a:spcPct val="120000"/>
              </a:lnSpc>
            </a:pPr>
            <a:r>
              <a:rPr lang="en-GB" altLang="en-US" sz="1200" b="1" dirty="0">
                <a:latin typeface="Calibri" pitchFamily="34" charset="0"/>
              </a:rPr>
              <a:t>	</a:t>
            </a:r>
            <a:r>
              <a:rPr lang="en-GB" altLang="en-US" sz="1200" b="1" dirty="0" smtClean="0">
                <a:latin typeface="Calibri" pitchFamily="34" charset="0"/>
              </a:rPr>
              <a:t>  	8 </a:t>
            </a:r>
            <a:r>
              <a:rPr lang="en-GB" altLang="en-US" sz="1200" b="1" dirty="0">
                <a:latin typeface="Calibri" pitchFamily="34" charset="0"/>
              </a:rPr>
              <a:t>Short	</a:t>
            </a:r>
            <a:r>
              <a:rPr lang="en-GB" altLang="en-US" sz="1200" b="1" dirty="0" smtClean="0">
                <a:latin typeface="Calibri" pitchFamily="34" charset="0"/>
              </a:rPr>
              <a:t>2.6 </a:t>
            </a:r>
            <a:r>
              <a:rPr lang="en-GB" altLang="en-US" sz="1200" b="1" dirty="0">
                <a:latin typeface="Calibri" pitchFamily="34" charset="0"/>
              </a:rPr>
              <a:t>m    	for   2 ID &amp; RF &amp; </a:t>
            </a:r>
            <a:r>
              <a:rPr lang="en-GB" altLang="en-US" sz="1200" b="1" dirty="0" err="1" smtClean="0">
                <a:latin typeface="Calibri" pitchFamily="34" charset="0"/>
              </a:rPr>
              <a:t>Diagn</a:t>
            </a:r>
            <a:endParaRPr lang="en-GB" altLang="en-US" sz="1200" b="1" dirty="0">
              <a:latin typeface="Calibri" pitchFamily="34" charset="0"/>
            </a:endParaRPr>
          </a:p>
          <a:p>
            <a:pPr>
              <a:lnSpc>
                <a:spcPct val="120000"/>
              </a:lnSpc>
            </a:pPr>
            <a:endParaRPr lang="en-GB" altLang="en-US" sz="1050" b="1" dirty="0">
              <a:latin typeface="Calibri" pitchFamily="34" charset="0"/>
            </a:endParaRPr>
          </a:p>
          <a:p>
            <a:pPr>
              <a:lnSpc>
                <a:spcPct val="120000"/>
              </a:lnSpc>
            </a:pPr>
            <a:r>
              <a:rPr lang="en-GB" altLang="en-US" sz="1200" b="1" dirty="0">
                <a:latin typeface="Calibri" pitchFamily="34" charset="0"/>
              </a:rPr>
              <a:t>Beam current		</a:t>
            </a:r>
            <a:r>
              <a:rPr lang="en-GB" altLang="en-US" sz="1200" b="1" dirty="0" smtClean="0">
                <a:latin typeface="Calibri" pitchFamily="34" charset="0"/>
              </a:rPr>
              <a:t>250 </a:t>
            </a:r>
            <a:r>
              <a:rPr lang="en-GB" altLang="en-US" sz="1200" b="1" dirty="0">
                <a:latin typeface="Calibri" pitchFamily="34" charset="0"/>
              </a:rPr>
              <a:t>mA</a:t>
            </a:r>
          </a:p>
          <a:p>
            <a:pPr>
              <a:lnSpc>
                <a:spcPct val="120000"/>
              </a:lnSpc>
            </a:pPr>
            <a:r>
              <a:rPr lang="en-GB" altLang="en-US" sz="1200" b="1" dirty="0" err="1">
                <a:latin typeface="Calibri" pitchFamily="34" charset="0"/>
              </a:rPr>
              <a:t>Emittance</a:t>
            </a:r>
            <a:r>
              <a:rPr lang="en-GB" altLang="en-US" sz="1200" b="1" dirty="0">
                <a:latin typeface="Calibri" pitchFamily="34" charset="0"/>
              </a:rPr>
              <a:t>		</a:t>
            </a:r>
            <a:r>
              <a:rPr lang="en-GB" altLang="en-US" sz="1200" b="1" dirty="0" smtClean="0">
                <a:latin typeface="Calibri" pitchFamily="34" charset="0"/>
              </a:rPr>
              <a:t>4.3 </a:t>
            </a:r>
            <a:r>
              <a:rPr lang="en-GB" altLang="en-US" sz="1200" b="1" dirty="0" err="1">
                <a:latin typeface="Calibri" pitchFamily="34" charset="0"/>
              </a:rPr>
              <a:t>nm.rad</a:t>
            </a:r>
            <a:endParaRPr lang="en-GB" altLang="en-US" sz="1200" b="1" dirty="0">
              <a:latin typeface="Calibri" pitchFamily="34" charset="0"/>
            </a:endParaRPr>
          </a:p>
          <a:p>
            <a:pPr>
              <a:lnSpc>
                <a:spcPct val="120000"/>
              </a:lnSpc>
            </a:pPr>
            <a:r>
              <a:rPr lang="en-GB" altLang="en-US" sz="1200" b="1" dirty="0">
                <a:latin typeface="Calibri" pitchFamily="34" charset="0"/>
              </a:rPr>
              <a:t>Lifetime		</a:t>
            </a:r>
            <a:r>
              <a:rPr lang="en-GB" altLang="en-US" sz="1200" b="1" dirty="0" smtClean="0">
                <a:latin typeface="Calibri" pitchFamily="34" charset="0"/>
              </a:rPr>
              <a:t>&gt; </a:t>
            </a:r>
            <a:r>
              <a:rPr lang="en-GB" altLang="en-US" sz="1200" b="1" dirty="0">
                <a:latin typeface="Calibri" pitchFamily="34" charset="0"/>
              </a:rPr>
              <a:t>10 h</a:t>
            </a:r>
          </a:p>
        </p:txBody>
      </p:sp>
      <p:pic>
        <p:nvPicPr>
          <p:cNvPr id="9"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3366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347864" y="1"/>
            <a:ext cx="5832648" cy="2629914"/>
          </a:xfrm>
          <a:prstGeom prst="rect">
            <a:avLst/>
          </a:prstGeom>
          <a:noFill/>
          <a:ln w="9525">
            <a:noFill/>
            <a:miter lim="800000"/>
            <a:headEnd/>
            <a:tailEnd/>
          </a:ln>
        </p:spPr>
      </p:pic>
      <p:sp>
        <p:nvSpPr>
          <p:cNvPr id="30722" name="Text Box 3"/>
          <p:cNvSpPr txBox="1">
            <a:spLocks noChangeArrowheads="1"/>
          </p:cNvSpPr>
          <p:nvPr/>
        </p:nvSpPr>
        <p:spPr bwMode="auto">
          <a:xfrm>
            <a:off x="5436096" y="1242684"/>
            <a:ext cx="3744416" cy="1394228"/>
          </a:xfrm>
          <a:prstGeom prst="rect">
            <a:avLst/>
          </a:prstGeom>
          <a:noFill/>
          <a:ln w="9525">
            <a:noFill/>
            <a:miter lim="800000"/>
            <a:headEnd/>
            <a:tailEnd/>
          </a:ln>
        </p:spPr>
        <p:txBody>
          <a:bodyPr wrap="square">
            <a:spAutoFit/>
          </a:bodyPr>
          <a:lstStyle/>
          <a:p>
            <a:pPr algn="ctr">
              <a:lnSpc>
                <a:spcPct val="150000"/>
              </a:lnSpc>
            </a:pPr>
            <a:r>
              <a:rPr lang="es-ES_tradnl" altLang="en-US" b="1" u="sng" dirty="0" err="1">
                <a:solidFill>
                  <a:schemeClr val="bg1"/>
                </a:solidFill>
                <a:latin typeface="Calibri" pitchFamily="34" charset="0"/>
              </a:rPr>
              <a:t>Linac</a:t>
            </a:r>
            <a:endParaRPr lang="es-ES_tradnl" altLang="en-US" b="1" u="sng" dirty="0">
              <a:solidFill>
                <a:schemeClr val="bg1"/>
              </a:solidFill>
              <a:latin typeface="Calibri" pitchFamily="34" charset="0"/>
            </a:endParaRPr>
          </a:p>
          <a:p>
            <a:pPr algn="ctr">
              <a:lnSpc>
                <a:spcPct val="120000"/>
              </a:lnSpc>
            </a:pPr>
            <a:r>
              <a:rPr lang="es-ES_tradnl" altLang="en-US" sz="1600" b="1" dirty="0" err="1">
                <a:solidFill>
                  <a:schemeClr val="bg1"/>
                </a:solidFill>
                <a:latin typeface="Calibri" pitchFamily="34" charset="0"/>
              </a:rPr>
              <a:t>Accelerate</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electrons</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from</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rest</a:t>
            </a:r>
            <a:r>
              <a:rPr lang="es-ES_tradnl" altLang="en-US" sz="1600" b="1" dirty="0">
                <a:solidFill>
                  <a:schemeClr val="bg1"/>
                </a:solidFill>
                <a:latin typeface="Calibri" pitchFamily="34" charset="0"/>
              </a:rPr>
              <a:t> </a:t>
            </a:r>
            <a:r>
              <a:rPr lang="es-ES_tradnl" altLang="en-US" sz="1600" b="1" dirty="0" err="1">
                <a:solidFill>
                  <a:schemeClr val="bg1"/>
                </a:solidFill>
                <a:latin typeface="Calibri" pitchFamily="34" charset="0"/>
              </a:rPr>
              <a:t>to</a:t>
            </a:r>
            <a:r>
              <a:rPr lang="es-ES_tradnl" altLang="en-US" sz="1600" b="1" dirty="0">
                <a:solidFill>
                  <a:schemeClr val="bg1"/>
                </a:solidFill>
                <a:latin typeface="Calibri" pitchFamily="34" charset="0"/>
              </a:rPr>
              <a:t> 100 </a:t>
            </a:r>
            <a:r>
              <a:rPr lang="es-ES_tradnl" altLang="en-US" sz="1600" b="1" dirty="0" err="1">
                <a:solidFill>
                  <a:schemeClr val="bg1"/>
                </a:solidFill>
                <a:latin typeface="Calibri" pitchFamily="34" charset="0"/>
              </a:rPr>
              <a:t>MeV</a:t>
            </a:r>
            <a:r>
              <a:rPr lang="es-ES_tradnl" altLang="en-US" sz="1600" b="1" dirty="0">
                <a:solidFill>
                  <a:schemeClr val="bg1"/>
                </a:solidFill>
                <a:latin typeface="Calibri" pitchFamily="34" charset="0"/>
              </a:rPr>
              <a:t> </a:t>
            </a:r>
            <a:r>
              <a:rPr lang="ca-ES" altLang="en-US" sz="1600" b="1" dirty="0" smtClean="0">
                <a:solidFill>
                  <a:schemeClr val="bg1"/>
                </a:solidFill>
                <a:latin typeface="Calibri" pitchFamily="34" charset="0"/>
              </a:rPr>
              <a:t>RF </a:t>
            </a:r>
            <a:r>
              <a:rPr lang="ca-ES" altLang="en-US" sz="1600" b="1" dirty="0" err="1">
                <a:solidFill>
                  <a:schemeClr val="bg1"/>
                </a:solidFill>
                <a:latin typeface="Calibri" pitchFamily="34" charset="0"/>
              </a:rPr>
              <a:t>cavities</a:t>
            </a:r>
            <a:r>
              <a:rPr lang="ca-ES" altLang="en-US" sz="1600" b="1" dirty="0">
                <a:solidFill>
                  <a:schemeClr val="bg1"/>
                </a:solidFill>
                <a:latin typeface="Calibri" pitchFamily="34" charset="0"/>
              </a:rPr>
              <a:t> 3 GHz</a:t>
            </a:r>
          </a:p>
          <a:p>
            <a:pPr algn="ctr">
              <a:lnSpc>
                <a:spcPct val="120000"/>
              </a:lnSpc>
            </a:pPr>
            <a:r>
              <a:rPr lang="ca-ES" altLang="en-US" sz="1600" b="1" dirty="0" err="1">
                <a:solidFill>
                  <a:schemeClr val="bg1"/>
                </a:solidFill>
                <a:latin typeface="Calibri" pitchFamily="34" charset="0"/>
              </a:rPr>
              <a:t>Repetition</a:t>
            </a:r>
            <a:r>
              <a:rPr lang="ca-ES" altLang="en-US" sz="1600" b="1" dirty="0">
                <a:solidFill>
                  <a:schemeClr val="bg1"/>
                </a:solidFill>
                <a:latin typeface="Calibri" pitchFamily="34" charset="0"/>
              </a:rPr>
              <a:t> </a:t>
            </a:r>
            <a:r>
              <a:rPr lang="ca-ES" altLang="en-US" sz="1600" b="1" dirty="0" err="1">
                <a:solidFill>
                  <a:schemeClr val="bg1"/>
                </a:solidFill>
                <a:latin typeface="Calibri" pitchFamily="34" charset="0"/>
              </a:rPr>
              <a:t>rate</a:t>
            </a:r>
            <a:r>
              <a:rPr lang="ca-ES" altLang="en-US" sz="1600" b="1" dirty="0">
                <a:solidFill>
                  <a:schemeClr val="bg1"/>
                </a:solidFill>
                <a:latin typeface="Calibri" pitchFamily="34" charset="0"/>
              </a:rPr>
              <a:t> of 3 Hz</a:t>
            </a:r>
            <a:endParaRPr lang="es-ES_tradnl" altLang="en-US" sz="1600" b="1" dirty="0">
              <a:solidFill>
                <a:schemeClr val="bg1"/>
              </a:solidFill>
              <a:latin typeface="Calibri" pitchFamily="34" charset="0"/>
            </a:endParaRPr>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753" y="1700808"/>
            <a:ext cx="5328902"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3"/>
          <p:cNvSpPr txBox="1">
            <a:spLocks noChangeArrowheads="1"/>
          </p:cNvSpPr>
          <p:nvPr/>
        </p:nvSpPr>
        <p:spPr bwMode="auto">
          <a:xfrm>
            <a:off x="5320149" y="2636912"/>
            <a:ext cx="3823851" cy="1246495"/>
          </a:xfrm>
          <a:prstGeom prst="rect">
            <a:avLst/>
          </a:prstGeom>
          <a:noFill/>
          <a:ln w="9525">
            <a:noFill/>
            <a:miter lim="800000"/>
            <a:headEnd/>
            <a:tailEnd/>
          </a:ln>
        </p:spPr>
        <p:txBody>
          <a:bodyPr wrap="square">
            <a:spAutoFit/>
          </a:bodyPr>
          <a:lstStyle/>
          <a:p>
            <a:pPr>
              <a:lnSpc>
                <a:spcPct val="150000"/>
              </a:lnSpc>
            </a:pPr>
            <a:r>
              <a:rPr lang="es-ES_tradnl" altLang="en-US" b="1" u="sng" dirty="0" err="1">
                <a:latin typeface="Calibri" pitchFamily="34" charset="0"/>
              </a:rPr>
              <a:t>Booster</a:t>
            </a:r>
            <a:endParaRPr lang="es-ES_tradnl" altLang="en-US" b="1" u="sng" dirty="0">
              <a:latin typeface="Calibri" pitchFamily="34" charset="0"/>
            </a:endParaRPr>
          </a:p>
          <a:p>
            <a:r>
              <a:rPr lang="es-ES_tradnl" altLang="en-US" sz="1600" b="1" dirty="0" err="1">
                <a:latin typeface="Calibri" pitchFamily="34" charset="0"/>
              </a:rPr>
              <a:t>Accelerate</a:t>
            </a:r>
            <a:r>
              <a:rPr lang="es-ES_tradnl" altLang="en-US" sz="1600" b="1" dirty="0">
                <a:latin typeface="Calibri" pitchFamily="34" charset="0"/>
              </a:rPr>
              <a:t> </a:t>
            </a:r>
            <a:r>
              <a:rPr lang="es-ES_tradnl" altLang="en-US" sz="1600" b="1" dirty="0" smtClean="0">
                <a:latin typeface="Calibri" pitchFamily="34" charset="0"/>
              </a:rPr>
              <a:t>e- </a:t>
            </a:r>
            <a:r>
              <a:rPr lang="es-ES_tradnl" altLang="en-US" sz="1600" b="1" dirty="0" err="1">
                <a:latin typeface="Calibri" pitchFamily="34" charset="0"/>
              </a:rPr>
              <a:t>from</a:t>
            </a:r>
            <a:r>
              <a:rPr lang="es-ES_tradnl" altLang="en-US" sz="1600" b="1" dirty="0">
                <a:latin typeface="Calibri" pitchFamily="34" charset="0"/>
              </a:rPr>
              <a:t> </a:t>
            </a:r>
            <a:r>
              <a:rPr lang="es-ES_tradnl" altLang="en-US" sz="1600" b="1" dirty="0" smtClean="0">
                <a:latin typeface="Calibri" pitchFamily="34" charset="0"/>
              </a:rPr>
              <a:t>100 </a:t>
            </a:r>
            <a:r>
              <a:rPr lang="es-ES_tradnl" altLang="en-US" sz="1600" b="1" dirty="0" err="1">
                <a:latin typeface="Calibri" pitchFamily="34" charset="0"/>
              </a:rPr>
              <a:t>MeV</a:t>
            </a:r>
            <a:r>
              <a:rPr lang="es-ES_tradnl" altLang="en-US" sz="1600" b="1" dirty="0">
                <a:latin typeface="Calibri" pitchFamily="34" charset="0"/>
              </a:rPr>
              <a:t> </a:t>
            </a:r>
            <a:r>
              <a:rPr lang="es-ES_tradnl" altLang="en-US" sz="1600" b="1" dirty="0" err="1">
                <a:latin typeface="Calibri" pitchFamily="34" charset="0"/>
              </a:rPr>
              <a:t>to</a:t>
            </a:r>
            <a:r>
              <a:rPr lang="es-ES_tradnl" altLang="en-US" sz="1600" b="1" dirty="0">
                <a:latin typeface="Calibri" pitchFamily="34" charset="0"/>
              </a:rPr>
              <a:t> 3 </a:t>
            </a:r>
            <a:r>
              <a:rPr lang="es-ES_tradnl" altLang="en-US" sz="1600" b="1" dirty="0" err="1">
                <a:latin typeface="Calibri" pitchFamily="34" charset="0"/>
              </a:rPr>
              <a:t>GeV</a:t>
            </a:r>
            <a:endParaRPr lang="es-ES_tradnl" altLang="en-US" sz="1600" b="1" dirty="0">
              <a:latin typeface="Calibri" pitchFamily="34" charset="0"/>
            </a:endParaRPr>
          </a:p>
          <a:p>
            <a:r>
              <a:rPr lang="ca-ES" altLang="en-US" sz="1600" b="1" dirty="0">
                <a:latin typeface="Calibri" pitchFamily="34" charset="0"/>
              </a:rPr>
              <a:t>1 x RF </a:t>
            </a:r>
            <a:r>
              <a:rPr lang="ca-ES" altLang="en-US" sz="1600" b="1" dirty="0" err="1">
                <a:latin typeface="Calibri" pitchFamily="34" charset="0"/>
              </a:rPr>
              <a:t>cavity</a:t>
            </a:r>
            <a:r>
              <a:rPr lang="ca-ES" altLang="en-US" sz="1600" b="1" dirty="0">
                <a:latin typeface="Calibri" pitchFamily="34" charset="0"/>
              </a:rPr>
              <a:t> </a:t>
            </a:r>
            <a:r>
              <a:rPr lang="ca-ES" altLang="en-US" sz="1600" b="1" dirty="0" err="1">
                <a:latin typeface="Calibri" pitchFamily="34" charset="0"/>
              </a:rPr>
              <a:t>at</a:t>
            </a:r>
            <a:r>
              <a:rPr lang="ca-ES" altLang="en-US" sz="1600" b="1" dirty="0">
                <a:latin typeface="Calibri" pitchFamily="34" charset="0"/>
              </a:rPr>
              <a:t> 500 MHz</a:t>
            </a:r>
          </a:p>
          <a:p>
            <a:r>
              <a:rPr lang="ca-ES" altLang="en-US" sz="1600" b="1" dirty="0" err="1">
                <a:latin typeface="Calibri" pitchFamily="34" charset="0"/>
              </a:rPr>
              <a:t>Repetition</a:t>
            </a:r>
            <a:r>
              <a:rPr lang="ca-ES" altLang="en-US" sz="1600" b="1" dirty="0">
                <a:latin typeface="Calibri" pitchFamily="34" charset="0"/>
              </a:rPr>
              <a:t> </a:t>
            </a:r>
            <a:r>
              <a:rPr lang="ca-ES" altLang="en-US" sz="1600" b="1" dirty="0" err="1">
                <a:latin typeface="Calibri" pitchFamily="34" charset="0"/>
              </a:rPr>
              <a:t>rate</a:t>
            </a:r>
            <a:r>
              <a:rPr lang="ca-ES" altLang="en-US" sz="1600" b="1" dirty="0">
                <a:latin typeface="Calibri" pitchFamily="34" charset="0"/>
              </a:rPr>
              <a:t> of 3 Hz</a:t>
            </a:r>
          </a:p>
        </p:txBody>
      </p:sp>
      <p:pic>
        <p:nvPicPr>
          <p:cNvPr id="1028"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3882160"/>
            <a:ext cx="5832648" cy="2337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5832649" y="4156624"/>
            <a:ext cx="3347864" cy="2003625"/>
          </a:xfrm>
          <a:prstGeom prst="rect">
            <a:avLst/>
          </a:prstGeom>
          <a:noFill/>
          <a:ln w="9525">
            <a:noFill/>
            <a:miter lim="800000"/>
            <a:headEnd/>
            <a:tailEnd/>
          </a:ln>
        </p:spPr>
        <p:txBody>
          <a:bodyPr wrap="square">
            <a:spAutoFit/>
          </a:bodyPr>
          <a:lstStyle/>
          <a:p>
            <a:pPr>
              <a:lnSpc>
                <a:spcPct val="130000"/>
              </a:lnSpc>
            </a:pPr>
            <a:r>
              <a:rPr lang="es-ES_tradnl" altLang="en-US" b="1" u="sng" dirty="0">
                <a:latin typeface="Calibri" pitchFamily="34" charset="0"/>
              </a:rPr>
              <a:t>Storage Ring</a:t>
            </a:r>
          </a:p>
          <a:p>
            <a:pPr>
              <a:lnSpc>
                <a:spcPct val="130000"/>
              </a:lnSpc>
            </a:pPr>
            <a:r>
              <a:rPr lang="es-ES_tradnl" altLang="en-US" sz="1600" b="1" dirty="0" err="1">
                <a:latin typeface="Calibri" pitchFamily="34" charset="0"/>
              </a:rPr>
              <a:t>Keep</a:t>
            </a:r>
            <a:r>
              <a:rPr lang="es-ES_tradnl" altLang="en-US" sz="1600" b="1" dirty="0">
                <a:latin typeface="Calibri" pitchFamily="34" charset="0"/>
              </a:rPr>
              <a:t> </a:t>
            </a:r>
            <a:r>
              <a:rPr lang="es-ES_tradnl" altLang="en-US" sz="1600" b="1" dirty="0" err="1">
                <a:latin typeface="Calibri" pitchFamily="34" charset="0"/>
              </a:rPr>
              <a:t>electrons</a:t>
            </a:r>
            <a:r>
              <a:rPr lang="es-ES_tradnl" altLang="en-US" sz="1600" b="1" dirty="0">
                <a:latin typeface="Calibri" pitchFamily="34" charset="0"/>
              </a:rPr>
              <a:t> at 3.0 </a:t>
            </a:r>
            <a:r>
              <a:rPr lang="es-ES_tradnl" altLang="en-US" sz="1600" b="1" dirty="0" err="1">
                <a:latin typeface="Calibri" pitchFamily="34" charset="0"/>
              </a:rPr>
              <a:t>GeV</a:t>
            </a:r>
            <a:endParaRPr lang="es-ES_tradnl" altLang="en-US" sz="1600" b="1" dirty="0">
              <a:latin typeface="Calibri" pitchFamily="34" charset="0"/>
            </a:endParaRPr>
          </a:p>
          <a:p>
            <a:pPr>
              <a:buClr>
                <a:schemeClr val="bg2"/>
              </a:buClr>
              <a:buSzPct val="80000"/>
              <a:buFont typeface="Wingdings" pitchFamily="2" charset="2"/>
              <a:buNone/>
            </a:pPr>
            <a:r>
              <a:rPr lang="es-ES_tradnl" altLang="en-US" sz="1600" b="1" dirty="0" err="1">
                <a:latin typeface="Calibri" pitchFamily="34" charset="0"/>
              </a:rPr>
              <a:t>Magnets</a:t>
            </a:r>
            <a:r>
              <a:rPr lang="es-ES_tradnl" altLang="en-US" sz="1600" b="1" dirty="0">
                <a:latin typeface="Calibri" pitchFamily="34" charset="0"/>
              </a:rPr>
              <a:t> and </a:t>
            </a:r>
            <a:r>
              <a:rPr lang="es-ES_tradnl" altLang="en-US" sz="1600" b="1" dirty="0" err="1">
                <a:latin typeface="Calibri" pitchFamily="34" charset="0"/>
              </a:rPr>
              <a:t>correctors</a:t>
            </a:r>
            <a:r>
              <a:rPr lang="es-ES_tradnl" altLang="en-US" sz="1600" b="1" dirty="0">
                <a:latin typeface="Calibri" pitchFamily="34" charset="0"/>
              </a:rPr>
              <a:t> </a:t>
            </a:r>
            <a:r>
              <a:rPr lang="es-ES_tradnl" altLang="en-US" sz="1600" b="1" dirty="0" err="1">
                <a:latin typeface="Calibri" pitchFamily="34" charset="0"/>
              </a:rPr>
              <a:t>to</a:t>
            </a:r>
            <a:r>
              <a:rPr lang="es-ES_tradnl" altLang="en-US" sz="1600" b="1" dirty="0">
                <a:latin typeface="Calibri" pitchFamily="34" charset="0"/>
              </a:rPr>
              <a:t> </a:t>
            </a:r>
            <a:r>
              <a:rPr lang="es-ES_tradnl" altLang="en-US" sz="1600" b="1" dirty="0" err="1">
                <a:latin typeface="Calibri" pitchFamily="34" charset="0"/>
              </a:rPr>
              <a:t>keep</a:t>
            </a:r>
            <a:r>
              <a:rPr lang="es-ES_tradnl" altLang="en-US" sz="1600" b="1" dirty="0">
                <a:latin typeface="Calibri" pitchFamily="34" charset="0"/>
              </a:rPr>
              <a:t> </a:t>
            </a:r>
            <a:r>
              <a:rPr lang="es-ES_tradnl" altLang="en-US" sz="1600" b="1" dirty="0" err="1">
                <a:latin typeface="Calibri" pitchFamily="34" charset="0"/>
              </a:rPr>
              <a:t>the</a:t>
            </a:r>
            <a:r>
              <a:rPr lang="es-ES_tradnl" altLang="en-US" sz="1600" b="1" dirty="0">
                <a:latin typeface="Calibri" pitchFamily="34" charset="0"/>
              </a:rPr>
              <a:t> </a:t>
            </a:r>
            <a:r>
              <a:rPr lang="es-ES_tradnl" altLang="en-US" sz="1600" b="1" dirty="0" err="1">
                <a:latin typeface="Calibri" pitchFamily="34" charset="0"/>
              </a:rPr>
              <a:t>orbit</a:t>
            </a:r>
            <a:r>
              <a:rPr lang="es-ES_tradnl" altLang="en-US" sz="1600" b="1" dirty="0">
                <a:latin typeface="Calibri" pitchFamily="34" charset="0"/>
              </a:rPr>
              <a:t> (s</a:t>
            </a:r>
            <a:r>
              <a:rPr lang="en-US" altLang="en-US" sz="1600" b="1" dirty="0" err="1">
                <a:latin typeface="Calibri" pitchFamily="34" charset="0"/>
              </a:rPr>
              <a:t>ub</a:t>
            </a:r>
            <a:r>
              <a:rPr lang="en-US" altLang="en-US" sz="1600" b="1" dirty="0">
                <a:latin typeface="Calibri" pitchFamily="34" charset="0"/>
              </a:rPr>
              <a:t>-</a:t>
            </a:r>
            <a:r>
              <a:rPr lang="en-US" altLang="en-US" sz="1600" b="1" dirty="0">
                <a:latin typeface="Symbol" pitchFamily="18" charset="2"/>
              </a:rPr>
              <a:t>m</a:t>
            </a:r>
            <a:r>
              <a:rPr lang="en-US" altLang="en-US" sz="1600" b="1" dirty="0">
                <a:latin typeface="Calibri" pitchFamily="34" charset="0"/>
              </a:rPr>
              <a:t>m)</a:t>
            </a:r>
            <a:endParaRPr lang="es-ES_tradnl" altLang="en-US" sz="1600" b="1" dirty="0">
              <a:latin typeface="Calibri" pitchFamily="34" charset="0"/>
            </a:endParaRPr>
          </a:p>
          <a:p>
            <a:pPr>
              <a:buClr>
                <a:schemeClr val="bg2"/>
              </a:buClr>
              <a:buSzPct val="80000"/>
              <a:buFont typeface="Wingdings" pitchFamily="2" charset="2"/>
              <a:buNone/>
            </a:pPr>
            <a:r>
              <a:rPr lang="es-ES_tradnl" altLang="en-US" sz="1600" b="1" dirty="0" err="1">
                <a:latin typeface="Calibri" pitchFamily="34" charset="0"/>
              </a:rPr>
              <a:t>Vacuum</a:t>
            </a:r>
            <a:r>
              <a:rPr lang="es-ES_tradnl" altLang="en-US" sz="1600" b="1" dirty="0">
                <a:latin typeface="Calibri" pitchFamily="34" charset="0"/>
              </a:rPr>
              <a:t> </a:t>
            </a:r>
            <a:r>
              <a:rPr lang="es-ES_tradnl" altLang="en-US" sz="1600" b="1" dirty="0" err="1">
                <a:latin typeface="Calibri" pitchFamily="34" charset="0"/>
              </a:rPr>
              <a:t>Pumps</a:t>
            </a:r>
            <a:r>
              <a:rPr lang="es-ES_tradnl" altLang="en-US" sz="1600" b="1" dirty="0">
                <a:latin typeface="Calibri" pitchFamily="34" charset="0"/>
              </a:rPr>
              <a:t> (10</a:t>
            </a:r>
            <a:r>
              <a:rPr lang="es-ES_tradnl" altLang="en-US" sz="1600" b="1" baseline="30000" dirty="0">
                <a:latin typeface="Calibri" pitchFamily="34" charset="0"/>
              </a:rPr>
              <a:t>-10</a:t>
            </a:r>
            <a:r>
              <a:rPr lang="es-ES_tradnl" altLang="en-US" sz="1600" b="1" dirty="0">
                <a:latin typeface="Calibri" pitchFamily="34" charset="0"/>
              </a:rPr>
              <a:t> mbar)</a:t>
            </a:r>
          </a:p>
          <a:p>
            <a:pPr>
              <a:buClr>
                <a:schemeClr val="bg2"/>
              </a:buClr>
              <a:buSzPct val="80000"/>
              <a:buFont typeface="Wingdings" pitchFamily="2" charset="2"/>
              <a:buNone/>
            </a:pPr>
            <a:r>
              <a:rPr lang="es-ES_tradnl" altLang="en-US" sz="1600" b="1" dirty="0">
                <a:latin typeface="Calibri" pitchFamily="34" charset="0"/>
              </a:rPr>
              <a:t>6 x RF </a:t>
            </a:r>
            <a:r>
              <a:rPr lang="es-ES_tradnl" altLang="en-US" sz="1600" b="1" dirty="0" err="1">
                <a:latin typeface="Calibri" pitchFamily="34" charset="0"/>
              </a:rPr>
              <a:t>cavities</a:t>
            </a:r>
            <a:r>
              <a:rPr lang="es-ES_tradnl" altLang="en-US" sz="1600" b="1" dirty="0">
                <a:latin typeface="Calibri" pitchFamily="34" charset="0"/>
              </a:rPr>
              <a:t> at 500 MHz </a:t>
            </a:r>
            <a:endParaRPr lang="es-ES_tradnl" altLang="en-US" sz="1600" b="1" dirty="0" smtClean="0">
              <a:latin typeface="Calibri" pitchFamily="34" charset="0"/>
            </a:endParaRPr>
          </a:p>
          <a:p>
            <a:pPr>
              <a:buClr>
                <a:schemeClr val="bg2"/>
              </a:buClr>
              <a:buSzPct val="80000"/>
              <a:buFont typeface="Wingdings" pitchFamily="2" charset="2"/>
              <a:buNone/>
            </a:pPr>
            <a:r>
              <a:rPr lang="es-ES_tradnl" altLang="en-US" sz="1600" b="1" dirty="0" err="1" smtClean="0">
                <a:latin typeface="Calibri" pitchFamily="34" charset="0"/>
              </a:rPr>
              <a:t>Circulating</a:t>
            </a:r>
            <a:r>
              <a:rPr lang="es-ES_tradnl" altLang="en-US" sz="1600" b="1" dirty="0" smtClean="0">
                <a:latin typeface="Calibri" pitchFamily="34" charset="0"/>
              </a:rPr>
              <a:t> </a:t>
            </a:r>
            <a:r>
              <a:rPr lang="es-ES_tradnl" altLang="en-US" sz="1600" b="1" dirty="0" err="1" smtClean="0">
                <a:latin typeface="Calibri" pitchFamily="34" charset="0"/>
              </a:rPr>
              <a:t>current</a:t>
            </a:r>
            <a:r>
              <a:rPr lang="es-ES_tradnl" altLang="en-US" sz="1600" b="1" dirty="0" smtClean="0">
                <a:latin typeface="Calibri" pitchFamily="34" charset="0"/>
              </a:rPr>
              <a:t>: </a:t>
            </a:r>
            <a:r>
              <a:rPr lang="ca-ES" altLang="en-US" sz="1600" b="1" dirty="0" smtClean="0">
                <a:latin typeface="Calibri" pitchFamily="34" charset="0"/>
              </a:rPr>
              <a:t>250 </a:t>
            </a:r>
            <a:r>
              <a:rPr lang="ca-ES" altLang="en-US" sz="1600" b="1" dirty="0" err="1">
                <a:latin typeface="Calibri" pitchFamily="34" charset="0"/>
              </a:rPr>
              <a:t>mA</a:t>
            </a:r>
            <a:endParaRPr lang="ca-ES" altLang="en-US" sz="1600" b="1" dirty="0">
              <a:latin typeface="Calibri" pitchFamily="34" charset="0"/>
            </a:endParaRPr>
          </a:p>
        </p:txBody>
      </p:sp>
      <p:sp>
        <p:nvSpPr>
          <p:cNvPr id="11" name="Title 1"/>
          <p:cNvSpPr txBox="1">
            <a:spLocks/>
          </p:cNvSpPr>
          <p:nvPr/>
        </p:nvSpPr>
        <p:spPr bwMode="auto">
          <a:xfrm>
            <a:off x="827584" y="764704"/>
            <a:ext cx="2520280" cy="954107"/>
          </a:xfrm>
          <a:prstGeom prst="rect">
            <a:avLst/>
          </a:prstGeom>
          <a:noFill/>
          <a:ln w="9525">
            <a:noFill/>
            <a:miter lim="800000"/>
            <a:headEnd/>
            <a:tailEnd/>
          </a:ln>
        </p:spPr>
        <p:txBody>
          <a:bodyPr wrap="square">
            <a:spAutoFit/>
          </a:bodyPr>
          <a:lstStyle/>
          <a:p>
            <a:pPr algn="r"/>
            <a:r>
              <a:rPr lang="es-ES" sz="2800" b="1" dirty="0" smtClean="0">
                <a:solidFill>
                  <a:srgbClr val="112E50"/>
                </a:solidFill>
                <a:cs typeface="Arial" charset="0"/>
              </a:rPr>
              <a:t>ALBA</a:t>
            </a:r>
          </a:p>
          <a:p>
            <a:pPr algn="r"/>
            <a:r>
              <a:rPr lang="es-ES" sz="2800" b="1" dirty="0" err="1" smtClean="0">
                <a:solidFill>
                  <a:srgbClr val="112E50"/>
                </a:solidFill>
                <a:cs typeface="Arial" charset="0"/>
              </a:rPr>
              <a:t>Accelerators</a:t>
            </a:r>
            <a:endParaRPr lang="es-ES" sz="2800" b="1" dirty="0">
              <a:solidFill>
                <a:srgbClr val="112E50"/>
              </a:solidFill>
              <a:cs typeface="Arial" charset="0"/>
            </a:endParaRPr>
          </a:p>
        </p:txBody>
      </p:sp>
    </p:spTree>
    <p:extLst>
      <p:ext uri="{BB962C8B-B14F-4D97-AF65-F5344CB8AC3E}">
        <p14:creationId xmlns:p14="http://schemas.microsoft.com/office/powerpoint/2010/main" val="28437996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2564223" y="304800"/>
            <a:ext cx="398897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endParaRPr lang="es-ES" sz="1200" b="1" dirty="0"/>
          </a:p>
          <a:p>
            <a:pPr algn="ctr" eaLnBrk="1" hangingPunct="1">
              <a:buFontTx/>
              <a:buChar char="•"/>
            </a:pPr>
            <a:r>
              <a:rPr lang="es-ES" b="1" dirty="0"/>
              <a:t> 7 </a:t>
            </a:r>
            <a:r>
              <a:rPr lang="es-ES" b="1" dirty="0" err="1"/>
              <a:t>phase</a:t>
            </a:r>
            <a:r>
              <a:rPr lang="es-ES" b="1" dirty="0"/>
              <a:t> I - </a:t>
            </a:r>
            <a:r>
              <a:rPr lang="es-ES" b="1" dirty="0" err="1"/>
              <a:t>BLs</a:t>
            </a:r>
            <a:r>
              <a:rPr lang="es-ES" b="1" dirty="0"/>
              <a:t> (6xID + 1xBM)</a:t>
            </a:r>
          </a:p>
          <a:p>
            <a:pPr algn="ctr" eaLnBrk="1" hangingPunct="1">
              <a:buFontTx/>
              <a:buChar char="•"/>
            </a:pPr>
            <a:r>
              <a:rPr lang="en-US" b="1" dirty="0"/>
              <a:t> 2 phase II - BLs (1xID + 1xBM</a:t>
            </a:r>
            <a:r>
              <a:rPr lang="en-US" b="1" dirty="0" smtClean="0"/>
              <a:t>)</a:t>
            </a:r>
            <a:endParaRPr lang="en-US" b="1" dirty="0"/>
          </a:p>
        </p:txBody>
      </p:sp>
      <p:sp>
        <p:nvSpPr>
          <p:cNvPr id="4" name="Rectangle 1"/>
          <p:cNvSpPr>
            <a:spLocks noChangeArrowheads="1"/>
          </p:cNvSpPr>
          <p:nvPr/>
        </p:nvSpPr>
        <p:spPr bwMode="auto">
          <a:xfrm>
            <a:off x="1981200" y="5301208"/>
            <a:ext cx="57912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lnSpc>
                <a:spcPct val="150000"/>
              </a:lnSpc>
              <a:buClr>
                <a:srgbClr val="0066FF"/>
              </a:buClr>
              <a:buSzPct val="80000"/>
              <a:buFont typeface="Wingdings" pitchFamily="2" charset="2"/>
              <a:buChar char="q"/>
            </a:pPr>
            <a:r>
              <a:rPr lang="en-GB" altLang="en-US" dirty="0">
                <a:latin typeface="Calibri" pitchFamily="34" charset="0"/>
              </a:rPr>
              <a:t> Spectral range: from UV (</a:t>
            </a:r>
            <a:r>
              <a:rPr lang="en-GB" altLang="en-US" dirty="0">
                <a:solidFill>
                  <a:srgbClr val="0066FF"/>
                </a:solidFill>
                <a:latin typeface="Calibri" pitchFamily="34" charset="0"/>
              </a:rPr>
              <a:t>80 eV</a:t>
            </a:r>
            <a:r>
              <a:rPr lang="en-GB" altLang="en-US" dirty="0">
                <a:latin typeface="Calibri" pitchFamily="34" charset="0"/>
              </a:rPr>
              <a:t>) to hard x-rays (</a:t>
            </a:r>
            <a:r>
              <a:rPr lang="en-GB" altLang="en-US" dirty="0">
                <a:solidFill>
                  <a:srgbClr val="0066FF"/>
                </a:solidFill>
                <a:latin typeface="Calibri" pitchFamily="34" charset="0"/>
              </a:rPr>
              <a:t>50 </a:t>
            </a:r>
            <a:r>
              <a:rPr lang="en-GB" altLang="en-US" dirty="0" err="1">
                <a:solidFill>
                  <a:srgbClr val="0066FF"/>
                </a:solidFill>
                <a:latin typeface="Calibri" pitchFamily="34" charset="0"/>
              </a:rPr>
              <a:t>keV</a:t>
            </a:r>
            <a:r>
              <a:rPr lang="en-GB" altLang="en-US" dirty="0">
                <a:latin typeface="Calibri" pitchFamily="34" charset="0"/>
              </a:rPr>
              <a:t>)</a:t>
            </a:r>
          </a:p>
          <a:p>
            <a:pPr eaLnBrk="1" hangingPunct="1">
              <a:lnSpc>
                <a:spcPct val="150000"/>
              </a:lnSpc>
              <a:buClr>
                <a:srgbClr val="0066FF"/>
              </a:buClr>
              <a:buSzPct val="80000"/>
              <a:buFont typeface="Wingdings" pitchFamily="2" charset="2"/>
              <a:buChar char="q"/>
            </a:pPr>
            <a:r>
              <a:rPr lang="en-GB" altLang="en-US" dirty="0">
                <a:latin typeface="Calibri" pitchFamily="34" charset="0"/>
              </a:rPr>
              <a:t> High brilliance: 10</a:t>
            </a:r>
            <a:r>
              <a:rPr lang="en-GB" altLang="en-US" baseline="30000" dirty="0">
                <a:latin typeface="Calibri" pitchFamily="34" charset="0"/>
              </a:rPr>
              <a:t>20</a:t>
            </a:r>
            <a:r>
              <a:rPr lang="en-GB" altLang="en-US" dirty="0">
                <a:latin typeface="Calibri" pitchFamily="34" charset="0"/>
              </a:rPr>
              <a:t> at 2 </a:t>
            </a:r>
            <a:r>
              <a:rPr lang="en-GB" altLang="en-US" dirty="0" err="1">
                <a:latin typeface="Calibri" pitchFamily="34" charset="0"/>
              </a:rPr>
              <a:t>keV</a:t>
            </a:r>
            <a:endParaRPr lang="en-GB" altLang="en-US" dirty="0">
              <a:latin typeface="Calibri" pitchFamily="34" charset="0"/>
            </a:endParaRPr>
          </a:p>
        </p:txBody>
      </p:sp>
      <p:pic>
        <p:nvPicPr>
          <p:cNvPr id="34099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97112" y="2060848"/>
            <a:ext cx="4439383" cy="313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78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919" y="2132856"/>
            <a:ext cx="3879779" cy="2928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539187"/>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extLst>
              <p:ext uri="{D42A27DB-BD31-4B8C-83A1-F6EECF244321}">
                <p14:modId xmlns:p14="http://schemas.microsoft.com/office/powerpoint/2010/main" val="3775260659"/>
              </p:ext>
            </p:extLst>
          </p:nvPr>
        </p:nvGraphicFramePr>
        <p:xfrm>
          <a:off x="106208" y="1268760"/>
          <a:ext cx="8858280" cy="47726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
          <p:cNvGrpSpPr/>
          <p:nvPr/>
        </p:nvGrpSpPr>
        <p:grpSpPr>
          <a:xfrm>
            <a:off x="76200" y="76200"/>
            <a:ext cx="8991600" cy="781050"/>
            <a:chOff x="76200" y="76200"/>
            <a:chExt cx="8991600" cy="781050"/>
          </a:xfrm>
        </p:grpSpPr>
        <p:grpSp>
          <p:nvGrpSpPr>
            <p:cNvPr id="23556" name="Agrupar 10"/>
            <p:cNvGrpSpPr>
              <a:grpSpLocks/>
            </p:cNvGrpSpPr>
            <p:nvPr/>
          </p:nvGrpSpPr>
          <p:grpSpPr bwMode="auto">
            <a:xfrm>
              <a:off x="76200" y="76200"/>
              <a:ext cx="2983632" cy="781050"/>
              <a:chOff x="76200" y="76200"/>
              <a:chExt cx="3124200" cy="914400"/>
            </a:xfrm>
          </p:grpSpPr>
          <p:pic>
            <p:nvPicPr>
              <p:cNvPr id="23560" name="Imagen 9" descr="Overlay-Standard300.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23559" name="Picture 0" descr="Overlay-Standard300.png"/>
            <p:cNvPicPr>
              <a:picLocks noChangeAspect="1" noChangeArrowheads="1"/>
            </p:cNvPicPr>
            <p:nvPr/>
          </p:nvPicPr>
          <p:blipFill>
            <a:blip r:embed="rId9" cstate="screen">
              <a:extLst>
                <a:ext uri="{28A0092B-C50C-407E-A947-70E740481C1C}">
                  <a14:useLocalDpi xmlns:a14="http://schemas.microsoft.com/office/drawing/2010/main"/>
                </a:ext>
              </a:extLst>
            </a:blip>
            <a:srcRect b="-78"/>
            <a:stretch>
              <a:fillRect/>
            </a:stretch>
          </p:blipFill>
          <p:spPr bwMode="auto">
            <a:xfrm>
              <a:off x="6248400" y="76200"/>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20"/>
          <p:cNvGraphicFramePr>
            <a:graphicFrameLocks noGrp="1"/>
          </p:cNvGraphicFramePr>
          <p:nvPr>
            <p:extLst>
              <p:ext uri="{D42A27DB-BD31-4B8C-83A1-F6EECF244321}">
                <p14:modId xmlns:p14="http://schemas.microsoft.com/office/powerpoint/2010/main" val="2500754900"/>
              </p:ext>
            </p:extLst>
          </p:nvPr>
        </p:nvGraphicFramePr>
        <p:xfrm>
          <a:off x="100806" y="1524000"/>
          <a:ext cx="8928100" cy="4898660"/>
        </p:xfrm>
        <a:graphic>
          <a:graphicData uri="http://schemas.openxmlformats.org/drawingml/2006/table">
            <a:tbl>
              <a:tblPr/>
              <a:tblGrid>
                <a:gridCol w="1655763"/>
                <a:gridCol w="2760662"/>
                <a:gridCol w="1847850"/>
                <a:gridCol w="2663825"/>
              </a:tblGrid>
              <a:tr h="30477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Beamline</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err="1" smtClean="0">
                          <a:ln>
                            <a:noFill/>
                          </a:ln>
                          <a:solidFill>
                            <a:schemeClr val="bg1"/>
                          </a:solidFill>
                          <a:effectLst/>
                          <a:latin typeface="Arial" charset="0"/>
                        </a:rPr>
                        <a:t>Beamline</a:t>
                      </a:r>
                      <a:r>
                        <a:rPr kumimoji="0" lang="en-GB" sz="1200" b="1" i="0" u="none" strike="noStrike" cap="none" normalizeH="0" baseline="0" dirty="0" smtClean="0">
                          <a:ln>
                            <a:noFill/>
                          </a:ln>
                          <a:solidFill>
                            <a:schemeClr val="bg1"/>
                          </a:solidFill>
                          <a:effectLst/>
                          <a:latin typeface="Arial" charset="0"/>
                        </a:rPr>
                        <a:t> use</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Field of activity</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Light source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CCCCCC"/>
                    </a:solidFill>
                  </a:tcPr>
                </a:tc>
              </a:tr>
              <a:tr h="51799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MSPD BL</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Powder Diffraction</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Materials science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Superconducting wiggler</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NCD BL</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Non-Crystalline Diffraction</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Life sciences, Materials science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In-vacuum undulator</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r>
              <a:tr h="4062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XALOC BL</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Macromolecular Crystallography</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Life sciences</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In-vacuum undulator</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CLAESS BL</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X-Ray Absorption/Emission Spectroscopies</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Materials science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Wiggler</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CCFF"/>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CIRCE BL</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Photoemission spectroscopy and microscopy</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Polarized electron spectroscopies</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Helical </a:t>
                      </a:r>
                      <a:r>
                        <a:rPr kumimoji="0" lang="en-GB" sz="1200" b="1" i="0" u="none" strike="noStrike" cap="none" normalizeH="0" baseline="0" dirty="0" err="1" smtClean="0">
                          <a:ln>
                            <a:noFill/>
                          </a:ln>
                          <a:solidFill>
                            <a:schemeClr val="bg1"/>
                          </a:solidFill>
                          <a:effectLst/>
                          <a:latin typeface="Arial" charset="0"/>
                        </a:rPr>
                        <a:t>undulator</a:t>
                      </a:r>
                      <a:r>
                        <a:rPr kumimoji="0" lang="en-GB" sz="1200" b="1" i="0" u="none" strike="noStrike" cap="none" normalizeH="0" baseline="0" dirty="0" smtClean="0">
                          <a:ln>
                            <a:noFill/>
                          </a:ln>
                          <a:solidFill>
                            <a:schemeClr val="bg1"/>
                          </a:solidFill>
                          <a:effectLst/>
                          <a:latin typeface="Arial" charset="0"/>
                        </a:rPr>
                        <a:t> (Apple II type)</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5608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BOREAS BL</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Soft X-Ray Magnetic Circular </a:t>
                      </a:r>
                      <a:r>
                        <a:rPr kumimoji="0" lang="en-GB" sz="1200" b="1" i="0" u="none" strike="noStrike" cap="none" normalizeH="0" baseline="0" dirty="0" err="1" smtClean="0">
                          <a:ln>
                            <a:noFill/>
                          </a:ln>
                          <a:solidFill>
                            <a:schemeClr val="bg1"/>
                          </a:solidFill>
                          <a:effectLst/>
                          <a:latin typeface="Arial" charset="0"/>
                        </a:rPr>
                        <a:t>Dichroism</a:t>
                      </a:r>
                      <a:r>
                        <a:rPr kumimoji="0" lang="en-GB" sz="1200" b="1" i="0" u="none" strike="noStrike" cap="none" normalizeH="0" baseline="0" dirty="0" smtClean="0">
                          <a:ln>
                            <a:noFill/>
                          </a:ln>
                          <a:solidFill>
                            <a:schemeClr val="bg1"/>
                          </a:solidFill>
                          <a:effectLst/>
                          <a:latin typeface="Arial" charset="0"/>
                        </a:rPr>
                        <a:t>, Resonant scattering</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Polarized electron spectroscopies</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Helical undulator (Apple II type)</a:t>
                      </a:r>
                      <a:endParaRPr kumimoji="0" lang="en-US" sz="1200" b="1" i="0" u="none" strike="noStrike" cap="none" normalizeH="0" baseline="0" smtClean="0">
                        <a:ln>
                          <a:noFill/>
                        </a:ln>
                        <a:solidFill>
                          <a:schemeClr val="bg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MISTRAL BL</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Soft X-Ray Microscopy beamline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smtClean="0">
                          <a:ln>
                            <a:noFill/>
                          </a:ln>
                          <a:solidFill>
                            <a:schemeClr val="bg1"/>
                          </a:solidFill>
                          <a:effectLst/>
                          <a:latin typeface="Arial" charset="0"/>
                        </a:rPr>
                        <a:t>Life sciences, Materials Science</a:t>
                      </a:r>
                      <a:endParaRPr kumimoji="0" lang="en-US" sz="1200" b="1" i="0" u="none" strike="noStrike" cap="none" normalizeH="0" baseline="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solidFill>
                          <a:effectLst/>
                          <a:latin typeface="Arial" charset="0"/>
                        </a:rPr>
                        <a:t>Bending magnet</a:t>
                      </a:r>
                      <a:endParaRPr kumimoji="0" lang="en-US" sz="1200" b="1" i="0" u="none" strike="noStrike" cap="none" normalizeH="0" baseline="0" dirty="0" smtClean="0">
                        <a:ln>
                          <a:noFill/>
                        </a:ln>
                        <a:solidFill>
                          <a:schemeClr val="bg1"/>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200" b="1" i="0" u="none" strike="noStrike" cap="none" normalizeH="0" baseline="0" dirty="0" smtClean="0">
                          <a:ln>
                            <a:noFill/>
                          </a:ln>
                          <a:solidFill>
                            <a:schemeClr val="bg1">
                              <a:lumMod val="85000"/>
                            </a:schemeClr>
                          </a:solidFill>
                          <a:effectLst/>
                          <a:latin typeface="Arial" charset="0"/>
                        </a:rPr>
                        <a:t>MIRAS</a:t>
                      </a: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lang="en-US" sz="1200" b="1" dirty="0" smtClean="0">
                          <a:solidFill>
                            <a:schemeClr val="bg1">
                              <a:lumMod val="85000"/>
                            </a:schemeClr>
                          </a:solidFill>
                        </a:rPr>
                        <a:t>Infrared </a:t>
                      </a:r>
                      <a:r>
                        <a:rPr lang="en-US" sz="1200" b="1" dirty="0" err="1" smtClean="0">
                          <a:solidFill>
                            <a:schemeClr val="bg1">
                              <a:lumMod val="85000"/>
                            </a:schemeClr>
                          </a:solidFill>
                        </a:rPr>
                        <a:t>microspectroscopy</a:t>
                      </a: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eaLnBrk="1" hangingPunct="1"/>
                      <a:r>
                        <a:rPr lang="en-US" sz="1200" b="1" dirty="0" smtClean="0">
                          <a:solidFill>
                            <a:schemeClr val="bg1">
                              <a:lumMod val="85000"/>
                            </a:schemeClr>
                          </a:solidFill>
                        </a:rPr>
                        <a:t>Life sciences, </a:t>
                      </a:r>
                    </a:p>
                    <a:p>
                      <a:pPr eaLnBrk="1" hangingPunct="1"/>
                      <a:r>
                        <a:rPr lang="en-US" sz="1200" b="1" dirty="0" smtClean="0">
                          <a:solidFill>
                            <a:schemeClr val="bg1">
                              <a:lumMod val="85000"/>
                            </a:schemeClr>
                          </a:solidFill>
                        </a:rPr>
                        <a:t>Chemistry</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200" b="1" dirty="0" smtClean="0">
                          <a:solidFill>
                            <a:schemeClr val="bg1">
                              <a:lumMod val="85000"/>
                            </a:schemeClr>
                          </a:solidFill>
                        </a:rPr>
                        <a:t>Bending magnet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r>
              <a:tr h="5181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1200" b="1" i="0" u="none" strike="noStrike" cap="none" normalizeH="0" baseline="0" dirty="0" smtClean="0">
                          <a:ln>
                            <a:noFill/>
                          </a:ln>
                          <a:solidFill>
                            <a:schemeClr val="bg1">
                              <a:lumMod val="85000"/>
                            </a:schemeClr>
                          </a:solidFill>
                          <a:effectLst/>
                          <a:latin typeface="Arial" charset="0"/>
                        </a:rPr>
                        <a:t>LOREA</a:t>
                      </a: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lang="en-US" sz="1200" b="1" dirty="0" smtClean="0">
                          <a:solidFill>
                            <a:schemeClr val="bg1">
                              <a:lumMod val="85000"/>
                            </a:schemeClr>
                          </a:solidFill>
                        </a:rPr>
                        <a:t>Angle-resolved photoemission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eaLnBrk="1" hangingPunct="1"/>
                      <a:r>
                        <a:rPr lang="en-US" sz="1200" b="1" dirty="0" smtClean="0">
                          <a:solidFill>
                            <a:schemeClr val="bg1">
                              <a:lumMod val="85000"/>
                            </a:schemeClr>
                          </a:solidFill>
                        </a:rPr>
                        <a:t>Polarized electron </a:t>
                      </a:r>
                    </a:p>
                    <a:p>
                      <a:pPr eaLnBrk="1" hangingPunct="1"/>
                      <a:r>
                        <a:rPr lang="en-US" sz="1200" b="1" dirty="0" smtClean="0">
                          <a:solidFill>
                            <a:schemeClr val="bg1">
                              <a:lumMod val="85000"/>
                            </a:schemeClr>
                          </a:solidFill>
                        </a:rPr>
                        <a:t>spectroscopies</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200" b="1" i="0" u="none" strike="noStrike" cap="none" normalizeH="0" baseline="0" dirty="0" smtClean="0">
                          <a:ln>
                            <a:noFill/>
                          </a:ln>
                          <a:solidFill>
                            <a:schemeClr val="bg1">
                              <a:lumMod val="85000"/>
                            </a:schemeClr>
                          </a:solidFill>
                          <a:effectLst/>
                          <a:latin typeface="Arial" charset="0"/>
                        </a:rPr>
                        <a:t>Helical </a:t>
                      </a:r>
                      <a:r>
                        <a:rPr kumimoji="0" lang="en-GB" sz="1200" b="1" i="0" u="none" strike="noStrike" cap="none" normalizeH="0" baseline="0" dirty="0" err="1" smtClean="0">
                          <a:ln>
                            <a:noFill/>
                          </a:ln>
                          <a:solidFill>
                            <a:schemeClr val="bg1">
                              <a:lumMod val="85000"/>
                            </a:schemeClr>
                          </a:solidFill>
                          <a:effectLst/>
                          <a:latin typeface="Arial" charset="0"/>
                        </a:rPr>
                        <a:t>undulator</a:t>
                      </a:r>
                      <a:r>
                        <a:rPr kumimoji="0" lang="en-GB" sz="1200" b="1" i="0" u="none" strike="noStrike" cap="none" normalizeH="0" baseline="0" dirty="0" smtClean="0">
                          <a:ln>
                            <a:noFill/>
                          </a:ln>
                          <a:solidFill>
                            <a:schemeClr val="bg1">
                              <a:lumMod val="85000"/>
                            </a:schemeClr>
                          </a:solidFill>
                          <a:effectLst/>
                          <a:latin typeface="Arial" charset="0"/>
                        </a:rPr>
                        <a:t> (Apple II type)</a:t>
                      </a:r>
                      <a:endParaRPr kumimoji="0" lang="en-US" sz="1200" b="1" i="0" u="none" strike="noStrike" cap="none" normalizeH="0" baseline="0" dirty="0" smtClean="0">
                        <a:ln>
                          <a:noFill/>
                        </a:ln>
                        <a:solidFill>
                          <a:schemeClr val="bg1">
                            <a:lumMod val="85000"/>
                          </a:schemeClr>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smtClean="0">
                        <a:ln>
                          <a:noFill/>
                        </a:ln>
                        <a:solidFill>
                          <a:schemeClr val="bg1">
                            <a:lumMod val="85000"/>
                          </a:schemeClr>
                        </a:solidFill>
                        <a:effectLst/>
                        <a:latin typeface="Arial"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75000"/>
                      </a:schemeClr>
                    </a:solidFill>
                  </a:tcPr>
                </a:tc>
              </a:tr>
            </a:tbl>
          </a:graphicData>
        </a:graphic>
      </p:graphicFrame>
      <p:sp>
        <p:nvSpPr>
          <p:cNvPr id="12" name="Text Box 6"/>
          <p:cNvSpPr txBox="1">
            <a:spLocks noChangeArrowheads="1"/>
          </p:cNvSpPr>
          <p:nvPr/>
        </p:nvSpPr>
        <p:spPr bwMode="auto">
          <a:xfrm>
            <a:off x="2564223" y="76200"/>
            <a:ext cx="398897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endParaRPr lang="es-ES" sz="1200" b="1" dirty="0"/>
          </a:p>
          <a:p>
            <a:pPr algn="ctr" eaLnBrk="1" hangingPunct="1">
              <a:buFontTx/>
              <a:buChar char="•"/>
            </a:pPr>
            <a:r>
              <a:rPr lang="es-ES" b="1" dirty="0"/>
              <a:t> 7 </a:t>
            </a:r>
            <a:r>
              <a:rPr lang="es-ES" b="1" dirty="0" err="1"/>
              <a:t>phase</a:t>
            </a:r>
            <a:r>
              <a:rPr lang="es-ES" b="1" dirty="0"/>
              <a:t> I - </a:t>
            </a:r>
            <a:r>
              <a:rPr lang="es-ES" b="1" dirty="0" err="1"/>
              <a:t>BLs</a:t>
            </a:r>
            <a:r>
              <a:rPr lang="es-ES" b="1" dirty="0"/>
              <a:t> (6xID + 1xBM)</a:t>
            </a:r>
          </a:p>
          <a:p>
            <a:pPr algn="ctr" eaLnBrk="1" hangingPunct="1">
              <a:buFontTx/>
              <a:buChar char="•"/>
            </a:pPr>
            <a:r>
              <a:rPr lang="en-US" b="1" dirty="0"/>
              <a:t> 2 phase II - BLs (1xID + 1xBM</a:t>
            </a:r>
            <a:r>
              <a:rPr lang="en-US" b="1" dirty="0" smtClean="0"/>
              <a:t>)</a:t>
            </a:r>
            <a:endParaRPr lang="en-US" b="1" dirty="0"/>
          </a:p>
        </p:txBody>
      </p:sp>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8946530"/>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638570" y="76200"/>
            <a:ext cx="38402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r>
              <a:rPr lang="es-ES" sz="1600" b="1" dirty="0" err="1" smtClean="0"/>
              <a:t>Some</a:t>
            </a:r>
            <a:r>
              <a:rPr lang="es-ES" sz="1600" b="1" dirty="0" smtClean="0"/>
              <a:t> </a:t>
            </a:r>
            <a:r>
              <a:rPr lang="es-ES" sz="1600" b="1" dirty="0" err="1" smtClean="0"/>
              <a:t>pictures</a:t>
            </a:r>
            <a:endParaRPr lang="en-US" sz="2400" b="1" dirty="0"/>
          </a:p>
        </p:txBody>
      </p:sp>
      <p:grpSp>
        <p:nvGrpSpPr>
          <p:cNvPr id="4" name="Group 3"/>
          <p:cNvGrpSpPr/>
          <p:nvPr/>
        </p:nvGrpSpPr>
        <p:grpSpPr>
          <a:xfrm>
            <a:off x="235254" y="1067227"/>
            <a:ext cx="4716289" cy="2217757"/>
            <a:chOff x="395536" y="1067227"/>
            <a:chExt cx="4556007" cy="1857717"/>
          </a:xfrm>
        </p:grpSpPr>
        <p:pic>
          <p:nvPicPr>
            <p:cNvPr id="7680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36" y="1067227"/>
              <a:ext cx="4556007" cy="1857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41901" y="1403484"/>
              <a:ext cx="761747" cy="369332"/>
            </a:xfrm>
            <a:prstGeom prst="rect">
              <a:avLst/>
            </a:prstGeom>
            <a:noFill/>
          </p:spPr>
          <p:txBody>
            <a:bodyPr wrap="none" rtlCol="0">
              <a:spAutoFit/>
            </a:bodyPr>
            <a:lstStyle/>
            <a:p>
              <a:r>
                <a:rPr lang="es-ES" dirty="0" err="1" smtClean="0">
                  <a:solidFill>
                    <a:schemeClr val="bg1"/>
                  </a:solidFill>
                </a:rPr>
                <a:t>Xaloc</a:t>
              </a:r>
              <a:endParaRPr lang="en-US" dirty="0">
                <a:solidFill>
                  <a:schemeClr val="bg1"/>
                </a:solidFill>
              </a:endParaRPr>
            </a:p>
          </p:txBody>
        </p:sp>
      </p:grpSp>
      <p:grpSp>
        <p:nvGrpSpPr>
          <p:cNvPr id="5" name="Group 4"/>
          <p:cNvGrpSpPr/>
          <p:nvPr/>
        </p:nvGrpSpPr>
        <p:grpSpPr>
          <a:xfrm>
            <a:off x="4427984" y="1551737"/>
            <a:ext cx="4408984" cy="2179811"/>
            <a:chOff x="4355976" y="1340768"/>
            <a:chExt cx="4408984" cy="2179811"/>
          </a:xfrm>
        </p:grpSpPr>
        <p:pic>
          <p:nvPicPr>
            <p:cNvPr id="76804"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5976" y="1340768"/>
              <a:ext cx="4408984" cy="2179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644008" y="1546502"/>
              <a:ext cx="864339" cy="369332"/>
            </a:xfrm>
            <a:prstGeom prst="rect">
              <a:avLst/>
            </a:prstGeom>
            <a:noFill/>
          </p:spPr>
          <p:txBody>
            <a:bodyPr wrap="none" rtlCol="0">
              <a:spAutoFit/>
            </a:bodyPr>
            <a:lstStyle/>
            <a:p>
              <a:r>
                <a:rPr lang="es-ES" dirty="0" smtClean="0">
                  <a:solidFill>
                    <a:schemeClr val="bg1"/>
                  </a:solidFill>
                </a:rPr>
                <a:t>Mistral</a:t>
              </a:r>
              <a:endParaRPr lang="en-US" dirty="0">
                <a:solidFill>
                  <a:schemeClr val="bg1"/>
                </a:solidFill>
              </a:endParaRPr>
            </a:p>
          </p:txBody>
        </p:sp>
      </p:grpSp>
      <p:grpSp>
        <p:nvGrpSpPr>
          <p:cNvPr id="6" name="Group 5"/>
          <p:cNvGrpSpPr/>
          <p:nvPr/>
        </p:nvGrpSpPr>
        <p:grpSpPr>
          <a:xfrm>
            <a:off x="235254" y="3573107"/>
            <a:ext cx="4323457" cy="2264654"/>
            <a:chOff x="827584" y="3212976"/>
            <a:chExt cx="4035425" cy="1764085"/>
          </a:xfrm>
        </p:grpSpPr>
        <p:pic>
          <p:nvPicPr>
            <p:cNvPr id="76805"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7584" y="3212976"/>
              <a:ext cx="4035425"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1649296" y="4607729"/>
              <a:ext cx="684803" cy="369332"/>
            </a:xfrm>
            <a:prstGeom prst="rect">
              <a:avLst/>
            </a:prstGeom>
            <a:noFill/>
          </p:spPr>
          <p:txBody>
            <a:bodyPr wrap="none" rtlCol="0">
              <a:spAutoFit/>
            </a:bodyPr>
            <a:lstStyle/>
            <a:p>
              <a:r>
                <a:rPr lang="es-ES" dirty="0" smtClean="0">
                  <a:solidFill>
                    <a:schemeClr val="bg1"/>
                  </a:solidFill>
                </a:rPr>
                <a:t>NCD</a:t>
              </a:r>
              <a:endParaRPr lang="en-US" dirty="0">
                <a:solidFill>
                  <a:schemeClr val="bg1"/>
                </a:solidFill>
              </a:endParaRPr>
            </a:p>
          </p:txBody>
        </p:sp>
      </p:grpSp>
      <p:grpSp>
        <p:nvGrpSpPr>
          <p:cNvPr id="7" name="Group 6"/>
          <p:cNvGrpSpPr/>
          <p:nvPr/>
        </p:nvGrpSpPr>
        <p:grpSpPr>
          <a:xfrm>
            <a:off x="4193401" y="3933056"/>
            <a:ext cx="4586139" cy="2266996"/>
            <a:chOff x="4355976" y="3610276"/>
            <a:chExt cx="4298107" cy="1941704"/>
          </a:xfrm>
        </p:grpSpPr>
        <p:pic>
          <p:nvPicPr>
            <p:cNvPr id="76806"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55976" y="3610276"/>
              <a:ext cx="4298107" cy="1941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7524328" y="5085184"/>
              <a:ext cx="1095172" cy="369332"/>
            </a:xfrm>
            <a:prstGeom prst="rect">
              <a:avLst/>
            </a:prstGeom>
            <a:noFill/>
          </p:spPr>
          <p:txBody>
            <a:bodyPr wrap="none" rtlCol="0">
              <a:spAutoFit/>
            </a:bodyPr>
            <a:lstStyle/>
            <a:p>
              <a:r>
                <a:rPr lang="es-ES" dirty="0" smtClean="0">
                  <a:solidFill>
                    <a:schemeClr val="bg1"/>
                  </a:solidFill>
                </a:rPr>
                <a:t>CLAESS</a:t>
              </a:r>
              <a:endParaRPr lang="en-US" dirty="0">
                <a:solidFill>
                  <a:schemeClr val="bg1"/>
                </a:solidFill>
              </a:endParaRPr>
            </a:p>
          </p:txBody>
        </p:sp>
      </p:grpSp>
      <p:pic>
        <p:nvPicPr>
          <p:cNvPr id="20"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6293512"/>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6"/>
          <p:cNvSpPr txBox="1">
            <a:spLocks noChangeArrowheads="1"/>
          </p:cNvSpPr>
          <p:nvPr/>
        </p:nvSpPr>
        <p:spPr bwMode="auto">
          <a:xfrm>
            <a:off x="2638570" y="76200"/>
            <a:ext cx="384028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s-ES" sz="3200" b="1" dirty="0" smtClean="0">
                <a:solidFill>
                  <a:srgbClr val="112E50"/>
                </a:solidFill>
                <a:cs typeface="Arial" charset="0"/>
              </a:rPr>
              <a:t>ALBA BEAMLINES</a:t>
            </a:r>
          </a:p>
          <a:p>
            <a:pPr algn="ctr" eaLnBrk="1" hangingPunct="1"/>
            <a:r>
              <a:rPr lang="es-ES" sz="1600" b="1" dirty="0" err="1" smtClean="0"/>
              <a:t>Some</a:t>
            </a:r>
            <a:r>
              <a:rPr lang="es-ES" sz="1600" b="1" dirty="0" smtClean="0"/>
              <a:t> </a:t>
            </a:r>
            <a:r>
              <a:rPr lang="es-ES" sz="1600" b="1" dirty="0" err="1" smtClean="0"/>
              <a:t>pictures</a:t>
            </a:r>
            <a:endParaRPr lang="en-US" sz="2400" b="1" dirty="0"/>
          </a:p>
        </p:txBody>
      </p:sp>
      <p:grpSp>
        <p:nvGrpSpPr>
          <p:cNvPr id="3" name="Group 2"/>
          <p:cNvGrpSpPr/>
          <p:nvPr/>
        </p:nvGrpSpPr>
        <p:grpSpPr>
          <a:xfrm>
            <a:off x="395536" y="1052736"/>
            <a:ext cx="4633484" cy="2605088"/>
            <a:chOff x="395536" y="1052736"/>
            <a:chExt cx="4633484" cy="2605088"/>
          </a:xfrm>
        </p:grpSpPr>
        <p:pic>
          <p:nvPicPr>
            <p:cNvPr id="19" name="Picture 2" descr="C:\ALBA\ALBA_comision_ejecutiva\2013_strategic_plan\MAGA_work\fotos_BLs\BL24_endstations.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36" y="1052736"/>
              <a:ext cx="4633484" cy="260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1331640" y="1228110"/>
              <a:ext cx="902811" cy="369332"/>
            </a:xfrm>
            <a:prstGeom prst="rect">
              <a:avLst/>
            </a:prstGeom>
            <a:noFill/>
          </p:spPr>
          <p:txBody>
            <a:bodyPr wrap="none" rtlCol="0">
              <a:spAutoFit/>
            </a:bodyPr>
            <a:lstStyle/>
            <a:p>
              <a:r>
                <a:rPr lang="es-ES" dirty="0" smtClean="0">
                  <a:solidFill>
                    <a:schemeClr val="bg1"/>
                  </a:solidFill>
                </a:rPr>
                <a:t>CIRCE</a:t>
              </a:r>
              <a:endParaRPr lang="en-US" dirty="0">
                <a:solidFill>
                  <a:schemeClr val="bg1"/>
                </a:solidFill>
              </a:endParaRPr>
            </a:p>
          </p:txBody>
        </p:sp>
      </p:grpSp>
      <p:pic>
        <p:nvPicPr>
          <p:cNvPr id="788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88387" y="1412776"/>
            <a:ext cx="3980929" cy="2574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4788024" y="3501008"/>
            <a:ext cx="1146468" cy="369332"/>
          </a:xfrm>
          <a:prstGeom prst="rect">
            <a:avLst/>
          </a:prstGeom>
          <a:noFill/>
        </p:spPr>
        <p:txBody>
          <a:bodyPr wrap="none" rtlCol="0">
            <a:spAutoFit/>
          </a:bodyPr>
          <a:lstStyle/>
          <a:p>
            <a:r>
              <a:rPr lang="es-ES" dirty="0" smtClean="0">
                <a:solidFill>
                  <a:schemeClr val="bg1"/>
                </a:solidFill>
              </a:rPr>
              <a:t>BOREAS</a:t>
            </a:r>
            <a:endParaRPr lang="en-US" dirty="0">
              <a:solidFill>
                <a:schemeClr val="bg1"/>
              </a:solidFill>
            </a:endParaRPr>
          </a:p>
        </p:txBody>
      </p:sp>
      <p:grpSp>
        <p:nvGrpSpPr>
          <p:cNvPr id="10" name="Group 9"/>
          <p:cNvGrpSpPr/>
          <p:nvPr/>
        </p:nvGrpSpPr>
        <p:grpSpPr>
          <a:xfrm>
            <a:off x="1115616" y="3870340"/>
            <a:ext cx="4105449" cy="2303015"/>
            <a:chOff x="1115616" y="3870340"/>
            <a:chExt cx="4105449" cy="2303015"/>
          </a:xfrm>
        </p:grpSpPr>
        <p:pic>
          <p:nvPicPr>
            <p:cNvPr id="7885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15616" y="3870340"/>
              <a:ext cx="4105449" cy="230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1496125" y="4149080"/>
              <a:ext cx="915635" cy="369332"/>
            </a:xfrm>
            <a:prstGeom prst="rect">
              <a:avLst/>
            </a:prstGeom>
            <a:noFill/>
          </p:spPr>
          <p:txBody>
            <a:bodyPr wrap="none" rtlCol="0">
              <a:spAutoFit/>
            </a:bodyPr>
            <a:lstStyle/>
            <a:p>
              <a:r>
                <a:rPr lang="es-ES" dirty="0" smtClean="0">
                  <a:solidFill>
                    <a:schemeClr val="bg1"/>
                  </a:solidFill>
                </a:rPr>
                <a:t>MIRAS</a:t>
              </a:r>
              <a:endParaRPr lang="en-US" dirty="0">
                <a:solidFill>
                  <a:schemeClr val="bg1"/>
                </a:solidFill>
              </a:endParaRPr>
            </a:p>
          </p:txBody>
        </p:sp>
      </p:grpSp>
      <p:grpSp>
        <p:nvGrpSpPr>
          <p:cNvPr id="26" name="Group 25"/>
          <p:cNvGrpSpPr/>
          <p:nvPr/>
        </p:nvGrpSpPr>
        <p:grpSpPr>
          <a:xfrm>
            <a:off x="5580112" y="3840283"/>
            <a:ext cx="3086591" cy="2333072"/>
            <a:chOff x="1403648" y="4226391"/>
            <a:chExt cx="2762739" cy="2086918"/>
          </a:xfrm>
        </p:grpSpPr>
        <p:pic>
          <p:nvPicPr>
            <p:cNvPr id="27"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03648" y="4226391"/>
              <a:ext cx="2762739" cy="208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3216429" y="5867980"/>
              <a:ext cx="851515" cy="369332"/>
            </a:xfrm>
            <a:prstGeom prst="rect">
              <a:avLst/>
            </a:prstGeom>
            <a:noFill/>
          </p:spPr>
          <p:txBody>
            <a:bodyPr wrap="none" rtlCol="0">
              <a:spAutoFit/>
            </a:bodyPr>
            <a:lstStyle/>
            <a:p>
              <a:r>
                <a:rPr lang="es-ES" dirty="0" smtClean="0">
                  <a:solidFill>
                    <a:schemeClr val="bg1"/>
                  </a:solidFill>
                </a:rPr>
                <a:t>MSPD</a:t>
              </a:r>
              <a:endParaRPr lang="en-US" dirty="0">
                <a:solidFill>
                  <a:schemeClr val="bg1"/>
                </a:solidFill>
              </a:endParaRPr>
            </a:p>
          </p:txBody>
        </p:sp>
      </p:grpSp>
      <p:pic>
        <p:nvPicPr>
          <p:cNvPr id="29"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5597973"/>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3" name="Rectangle 29"/>
          <p:cNvSpPr>
            <a:spLocks noChangeArrowheads="1"/>
          </p:cNvSpPr>
          <p:nvPr/>
        </p:nvSpPr>
        <p:spPr bwMode="auto">
          <a:xfrm>
            <a:off x="0" y="2805113"/>
            <a:ext cx="9144000" cy="0"/>
          </a:xfrm>
          <a:prstGeom prst="rect">
            <a:avLst/>
          </a:prstGeom>
          <a:noFill/>
          <a:ln w="9525">
            <a:noFill/>
            <a:miter lim="800000"/>
            <a:headEnd/>
            <a:tailEnd/>
          </a:ln>
        </p:spPr>
        <p:txBody>
          <a:bodyPr wrap="none" anchor="ctr">
            <a:spAutoFit/>
          </a:bodyPr>
          <a:lstStyle/>
          <a:p>
            <a:pPr eaLnBrk="0" hangingPunct="0"/>
            <a:endParaRPr lang="en-GB"/>
          </a:p>
        </p:txBody>
      </p:sp>
      <p:sp>
        <p:nvSpPr>
          <p:cNvPr id="397314" name="Rectangle 4"/>
          <p:cNvSpPr txBox="1">
            <a:spLocks noChangeArrowheads="1"/>
          </p:cNvSpPr>
          <p:nvPr/>
        </p:nvSpPr>
        <p:spPr bwMode="auto">
          <a:xfrm>
            <a:off x="1907704" y="260648"/>
            <a:ext cx="5791200" cy="1297236"/>
          </a:xfrm>
          <a:prstGeom prst="rect">
            <a:avLst/>
          </a:prstGeom>
          <a:solidFill>
            <a:srgbClr val="FFFFFF"/>
          </a:solidFill>
          <a:ln w="9525">
            <a:noFill/>
            <a:miter lim="800000"/>
            <a:headEnd/>
            <a:tailEnd/>
          </a:ln>
        </p:spPr>
        <p:txBody>
          <a:bodyPr anchor="ctr"/>
          <a:lstStyle/>
          <a:p>
            <a:pPr algn="ctr">
              <a:lnSpc>
                <a:spcPct val="150000"/>
              </a:lnSpc>
            </a:pPr>
            <a:r>
              <a:rPr lang="es-ES" sz="3500" b="1" dirty="0" smtClean="0">
                <a:solidFill>
                  <a:srgbClr val="112E50"/>
                </a:solidFill>
                <a:cs typeface="Arial" charset="0"/>
              </a:rPr>
              <a:t>ALBA </a:t>
            </a:r>
            <a:r>
              <a:rPr lang="es-ES" sz="3500" b="1" dirty="0" err="1" smtClean="0">
                <a:solidFill>
                  <a:srgbClr val="112E50"/>
                </a:solidFill>
                <a:cs typeface="Arial" charset="0"/>
              </a:rPr>
              <a:t>Operation</a:t>
            </a:r>
            <a:endParaRPr lang="es-ES" sz="3500" b="1" dirty="0" smtClean="0">
              <a:solidFill>
                <a:srgbClr val="112E50"/>
              </a:solidFill>
              <a:cs typeface="Arial" charset="0"/>
            </a:endParaRPr>
          </a:p>
          <a:p>
            <a:pPr algn="ctr">
              <a:lnSpc>
                <a:spcPct val="150000"/>
              </a:lnSpc>
            </a:pPr>
            <a:r>
              <a:rPr lang="es-ES" sz="2400" b="1" dirty="0" smtClean="0">
                <a:solidFill>
                  <a:srgbClr val="112E50"/>
                </a:solidFill>
                <a:cs typeface="Arial" charset="0"/>
              </a:rPr>
              <a:t>24/24h  7/7days</a:t>
            </a:r>
            <a:endParaRPr lang="es-ES" sz="2400" b="1" dirty="0">
              <a:solidFill>
                <a:srgbClr val="112E50"/>
              </a:solidFill>
              <a:cs typeface="Arial" charset="0"/>
            </a:endParaRPr>
          </a:p>
        </p:txBody>
      </p:sp>
      <p:sp>
        <p:nvSpPr>
          <p:cNvPr id="397315" name="Rectangle 2"/>
          <p:cNvSpPr>
            <a:spLocks noChangeArrowheads="1"/>
          </p:cNvSpPr>
          <p:nvPr/>
        </p:nvSpPr>
        <p:spPr bwMode="auto">
          <a:xfrm>
            <a:off x="395536" y="4919252"/>
            <a:ext cx="4899098" cy="886012"/>
          </a:xfrm>
          <a:prstGeom prst="rect">
            <a:avLst/>
          </a:prstGeom>
          <a:noFill/>
          <a:ln w="9525">
            <a:noFill/>
            <a:miter lim="800000"/>
            <a:headEnd/>
            <a:tailEnd/>
          </a:ln>
        </p:spPr>
        <p:txBody>
          <a:bodyPr wrap="none">
            <a:spAutoFit/>
          </a:bodyPr>
          <a:lstStyle/>
          <a:p>
            <a:pPr>
              <a:lnSpc>
                <a:spcPct val="150000"/>
              </a:lnSpc>
            </a:pPr>
            <a:r>
              <a:rPr lang="es-ES" sz="1200" dirty="0" err="1">
                <a:solidFill>
                  <a:srgbClr val="000000"/>
                </a:solidFill>
                <a:latin typeface="Verdana" pitchFamily="34" charset="0"/>
              </a:rPr>
              <a:t>Beam</a:t>
            </a:r>
            <a:r>
              <a:rPr lang="es-ES" sz="1200" dirty="0">
                <a:solidFill>
                  <a:srgbClr val="000000"/>
                </a:solidFill>
                <a:latin typeface="Verdana" pitchFamily="34" charset="0"/>
              </a:rPr>
              <a:t> </a:t>
            </a:r>
            <a:r>
              <a:rPr lang="es-ES" sz="1200" dirty="0" err="1">
                <a:solidFill>
                  <a:srgbClr val="000000"/>
                </a:solidFill>
                <a:latin typeface="Verdana" pitchFamily="34" charset="0"/>
              </a:rPr>
              <a:t>for</a:t>
            </a:r>
            <a:r>
              <a:rPr lang="es-ES" sz="1200" dirty="0">
                <a:solidFill>
                  <a:srgbClr val="000000"/>
                </a:solidFill>
                <a:latin typeface="Verdana" pitchFamily="34" charset="0"/>
              </a:rPr>
              <a:t> </a:t>
            </a:r>
            <a:r>
              <a:rPr lang="es-ES" sz="1200" dirty="0" err="1">
                <a:solidFill>
                  <a:srgbClr val="000000"/>
                </a:solidFill>
                <a:latin typeface="Verdana" pitchFamily="34" charset="0"/>
              </a:rPr>
              <a:t>BLs</a:t>
            </a:r>
            <a:r>
              <a:rPr lang="es-ES" sz="1200" dirty="0">
                <a:solidFill>
                  <a:srgbClr val="000000"/>
                </a:solidFill>
                <a:latin typeface="Verdana" pitchFamily="34" charset="0"/>
              </a:rPr>
              <a:t>: </a:t>
            </a:r>
            <a:r>
              <a:rPr lang="es-ES" sz="1200" dirty="0" err="1">
                <a:solidFill>
                  <a:srgbClr val="000000"/>
                </a:solidFill>
                <a:latin typeface="Verdana" pitchFamily="34" charset="0"/>
              </a:rPr>
              <a:t>scheduled</a:t>
            </a:r>
            <a:r>
              <a:rPr lang="es-ES" sz="1200" dirty="0">
                <a:solidFill>
                  <a:srgbClr val="000000"/>
                </a:solidFill>
                <a:latin typeface="Verdana" pitchFamily="34" charset="0"/>
              </a:rPr>
              <a:t> </a:t>
            </a:r>
            <a:r>
              <a:rPr lang="es-ES" sz="1200" dirty="0" err="1">
                <a:solidFill>
                  <a:srgbClr val="000000"/>
                </a:solidFill>
                <a:latin typeface="Verdana" pitchFamily="34" charset="0"/>
              </a:rPr>
              <a:t>user</a:t>
            </a:r>
            <a:r>
              <a:rPr lang="es-ES" sz="1200" dirty="0">
                <a:solidFill>
                  <a:srgbClr val="000000"/>
                </a:solidFill>
                <a:latin typeface="Verdana" pitchFamily="34" charset="0"/>
              </a:rPr>
              <a:t> </a:t>
            </a:r>
            <a:r>
              <a:rPr lang="es-ES" sz="1200" dirty="0" err="1">
                <a:solidFill>
                  <a:srgbClr val="000000"/>
                </a:solidFill>
                <a:latin typeface="Verdana" pitchFamily="34" charset="0"/>
              </a:rPr>
              <a:t>beam</a:t>
            </a:r>
            <a:r>
              <a:rPr lang="es-ES" sz="1200" dirty="0">
                <a:solidFill>
                  <a:srgbClr val="000000"/>
                </a:solidFill>
                <a:latin typeface="Verdana" pitchFamily="34" charset="0"/>
              </a:rPr>
              <a:t>, </a:t>
            </a:r>
            <a:r>
              <a:rPr lang="es-ES" sz="1200" dirty="0" err="1">
                <a:solidFill>
                  <a:srgbClr val="000000"/>
                </a:solidFill>
                <a:latin typeface="Verdana" pitchFamily="34" charset="0"/>
              </a:rPr>
              <a:t>including</a:t>
            </a:r>
            <a:r>
              <a:rPr lang="es-ES" sz="1200" dirty="0">
                <a:solidFill>
                  <a:srgbClr val="000000"/>
                </a:solidFill>
                <a:latin typeface="Verdana" pitchFamily="34" charset="0"/>
              </a:rPr>
              <a:t> </a:t>
            </a:r>
            <a:r>
              <a:rPr lang="es-ES" sz="1200" dirty="0" err="1">
                <a:solidFill>
                  <a:srgbClr val="000000"/>
                </a:solidFill>
                <a:latin typeface="Verdana" pitchFamily="34" charset="0"/>
              </a:rPr>
              <a:t>injection</a:t>
            </a:r>
            <a:r>
              <a:rPr lang="es-ES" sz="1200" dirty="0">
                <a:solidFill>
                  <a:srgbClr val="000000"/>
                </a:solidFill>
                <a:latin typeface="Verdana" pitchFamily="34" charset="0"/>
              </a:rPr>
              <a:t> time</a:t>
            </a:r>
          </a:p>
          <a:p>
            <a:pPr>
              <a:lnSpc>
                <a:spcPct val="150000"/>
              </a:lnSpc>
            </a:pPr>
            <a:r>
              <a:rPr lang="es-ES" sz="1200" dirty="0">
                <a:solidFill>
                  <a:srgbClr val="000000"/>
                </a:solidFill>
                <a:latin typeface="Verdana" pitchFamily="34" charset="0"/>
              </a:rPr>
              <a:t>MTBF: Mean time </a:t>
            </a:r>
            <a:r>
              <a:rPr lang="es-ES" sz="1200" dirty="0" err="1">
                <a:solidFill>
                  <a:srgbClr val="000000"/>
                </a:solidFill>
                <a:latin typeface="Verdana" pitchFamily="34" charset="0"/>
              </a:rPr>
              <a:t>between</a:t>
            </a:r>
            <a:r>
              <a:rPr lang="es-ES" sz="1200" dirty="0">
                <a:solidFill>
                  <a:srgbClr val="000000"/>
                </a:solidFill>
                <a:latin typeface="Verdana" pitchFamily="34" charset="0"/>
              </a:rPr>
              <a:t> </a:t>
            </a:r>
            <a:r>
              <a:rPr lang="es-ES" sz="1200" dirty="0" err="1">
                <a:solidFill>
                  <a:srgbClr val="000000"/>
                </a:solidFill>
                <a:latin typeface="Verdana" pitchFamily="34" charset="0"/>
              </a:rPr>
              <a:t>failures</a:t>
            </a:r>
            <a:endParaRPr lang="es-ES" sz="1200" dirty="0">
              <a:solidFill>
                <a:srgbClr val="000000"/>
              </a:solidFill>
              <a:latin typeface="Verdana" pitchFamily="34" charset="0"/>
            </a:endParaRPr>
          </a:p>
          <a:p>
            <a:pPr>
              <a:lnSpc>
                <a:spcPct val="150000"/>
              </a:lnSpc>
            </a:pPr>
            <a:r>
              <a:rPr lang="es-ES" sz="1200" dirty="0">
                <a:solidFill>
                  <a:srgbClr val="000000"/>
                </a:solidFill>
                <a:latin typeface="Verdana" pitchFamily="34" charset="0"/>
              </a:rPr>
              <a:t>MTTR: Mean time </a:t>
            </a:r>
            <a:r>
              <a:rPr lang="es-ES" sz="1200" dirty="0" err="1">
                <a:solidFill>
                  <a:srgbClr val="000000"/>
                </a:solidFill>
                <a:latin typeface="Verdana" pitchFamily="34" charset="0"/>
              </a:rPr>
              <a:t>to</a:t>
            </a:r>
            <a:r>
              <a:rPr lang="es-ES" sz="1200" dirty="0">
                <a:solidFill>
                  <a:srgbClr val="000000"/>
                </a:solidFill>
                <a:latin typeface="Verdana" pitchFamily="34" charset="0"/>
              </a:rPr>
              <a:t> </a:t>
            </a:r>
            <a:r>
              <a:rPr lang="es-ES" sz="1200" dirty="0" err="1">
                <a:solidFill>
                  <a:srgbClr val="000000"/>
                </a:solidFill>
                <a:latin typeface="Verdana" pitchFamily="34" charset="0"/>
              </a:rPr>
              <a:t>have</a:t>
            </a:r>
            <a:r>
              <a:rPr lang="es-ES" sz="1200" dirty="0">
                <a:solidFill>
                  <a:srgbClr val="000000"/>
                </a:solidFill>
                <a:latin typeface="Verdana" pitchFamily="34" charset="0"/>
              </a:rPr>
              <a:t> </a:t>
            </a:r>
            <a:r>
              <a:rPr lang="es-ES" sz="1200" dirty="0" err="1">
                <a:solidFill>
                  <a:srgbClr val="000000"/>
                </a:solidFill>
                <a:latin typeface="Verdana" pitchFamily="34" charset="0"/>
              </a:rPr>
              <a:t>the</a:t>
            </a:r>
            <a:r>
              <a:rPr lang="es-ES" sz="1200" dirty="0">
                <a:solidFill>
                  <a:srgbClr val="000000"/>
                </a:solidFill>
                <a:latin typeface="Verdana" pitchFamily="34" charset="0"/>
              </a:rPr>
              <a:t> </a:t>
            </a:r>
            <a:r>
              <a:rPr lang="es-ES" sz="1200" dirty="0" err="1">
                <a:solidFill>
                  <a:srgbClr val="000000"/>
                </a:solidFill>
                <a:latin typeface="Verdana" pitchFamily="34" charset="0"/>
              </a:rPr>
              <a:t>beam</a:t>
            </a:r>
            <a:r>
              <a:rPr lang="es-ES" sz="1200" dirty="0">
                <a:solidFill>
                  <a:srgbClr val="000000"/>
                </a:solidFill>
                <a:latin typeface="Verdana" pitchFamily="34" charset="0"/>
              </a:rPr>
              <a:t> </a:t>
            </a:r>
            <a:r>
              <a:rPr lang="es-ES" sz="1200" dirty="0" smtClean="0">
                <a:solidFill>
                  <a:srgbClr val="000000"/>
                </a:solidFill>
                <a:latin typeface="Verdana" pitchFamily="34" charset="0"/>
              </a:rPr>
              <a:t>back</a:t>
            </a:r>
            <a:endParaRPr lang="es-ES" sz="1200" dirty="0">
              <a:solidFill>
                <a:srgbClr val="000000"/>
              </a:solidFill>
              <a:latin typeface="Verdana"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500429091"/>
              </p:ext>
            </p:extLst>
          </p:nvPr>
        </p:nvGraphicFramePr>
        <p:xfrm>
          <a:off x="457200" y="1790700"/>
          <a:ext cx="4267200" cy="3009348"/>
        </p:xfrm>
        <a:graphic>
          <a:graphicData uri="http://schemas.openxmlformats.org/drawingml/2006/table">
            <a:tbl>
              <a:tblPr/>
              <a:tblGrid>
                <a:gridCol w="1106310"/>
                <a:gridCol w="699045"/>
                <a:gridCol w="861645"/>
                <a:gridCol w="861645"/>
                <a:gridCol w="738555"/>
              </a:tblGrid>
              <a:tr h="2944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000000"/>
                          </a:solidFill>
                          <a:effectLst/>
                          <a:latin typeface="Verdana" pitchFamily="34" charset="0"/>
                        </a:rPr>
                        <a:t>2012</a:t>
                      </a:r>
                      <a:endParaRPr kumimoji="0" lang="en-US" sz="1100" b="1"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000000"/>
                          </a:solidFill>
                          <a:effectLst/>
                          <a:latin typeface="Verdana" pitchFamily="34" charset="0"/>
                        </a:rPr>
                        <a:t>2013</a:t>
                      </a:r>
                      <a:endParaRPr kumimoji="0" lang="en-US" sz="1100" b="1"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000000"/>
                          </a:solidFill>
                          <a:effectLst/>
                          <a:latin typeface="Verdana" pitchFamily="34" charset="0"/>
                        </a:rPr>
                        <a:t>2014</a:t>
                      </a:r>
                      <a:endParaRPr kumimoji="0" lang="en-US" sz="1100" b="1"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000000"/>
                          </a:solidFill>
                          <a:effectLst/>
                          <a:latin typeface="Verdana" pitchFamily="34" charset="0"/>
                        </a:rPr>
                        <a:t>2015</a:t>
                      </a:r>
                      <a:endParaRPr kumimoji="0" lang="en-US" sz="1100" b="1"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545378">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1050" b="1" i="0" u="none" strike="noStrike" cap="none" normalizeH="0" baseline="0" dirty="0" err="1" smtClean="0">
                          <a:ln>
                            <a:noFill/>
                          </a:ln>
                          <a:solidFill>
                            <a:srgbClr val="000000"/>
                          </a:solidFill>
                          <a:effectLst/>
                          <a:latin typeface="Verdana" pitchFamily="34" charset="0"/>
                        </a:rPr>
                        <a:t>Accelerator</a:t>
                      </a:r>
                      <a:r>
                        <a:rPr kumimoji="0" lang="es-ES" sz="1050" b="1" i="0" u="none" strike="noStrike" cap="none" normalizeH="0" baseline="0" dirty="0" smtClean="0">
                          <a:ln>
                            <a:noFill/>
                          </a:ln>
                          <a:solidFill>
                            <a:srgbClr val="000000"/>
                          </a:solidFill>
                          <a:effectLst/>
                          <a:latin typeface="Verdana" pitchFamily="34" charset="0"/>
                        </a:rPr>
                        <a:t> </a:t>
                      </a:r>
                      <a:r>
                        <a:rPr kumimoji="0" lang="es-ES" sz="1050" b="1" i="0" u="none" strike="noStrike" cap="none" normalizeH="0" baseline="0" dirty="0" err="1" smtClean="0">
                          <a:ln>
                            <a:noFill/>
                          </a:ln>
                          <a:solidFill>
                            <a:srgbClr val="000000"/>
                          </a:solidFill>
                          <a:effectLst/>
                          <a:latin typeface="Verdana" pitchFamily="34" charset="0"/>
                        </a:rPr>
                        <a:t>operation</a:t>
                      </a:r>
                      <a:r>
                        <a:rPr kumimoji="0" lang="es-ES" sz="1050" b="1" i="0" u="none" strike="noStrike" cap="none" normalizeH="0" baseline="0" dirty="0" smtClean="0">
                          <a:ln>
                            <a:noFill/>
                          </a:ln>
                          <a:solidFill>
                            <a:srgbClr val="000000"/>
                          </a:solidFill>
                          <a:effectLst/>
                          <a:latin typeface="Verdana" pitchFamily="34" charset="0"/>
                        </a:rPr>
                        <a:t> [h]</a:t>
                      </a:r>
                      <a:endParaRPr kumimoji="0" lang="en-US" sz="1050" b="1"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accent2"/>
                          </a:solidFill>
                          <a:effectLst/>
                          <a:latin typeface="Verdana" pitchFamily="34" charset="0"/>
                        </a:rPr>
                        <a:t>3280</a:t>
                      </a:r>
                      <a:endParaRPr kumimoji="0" lang="en-US" sz="1100" b="1" i="0" u="none" strike="noStrike" cap="none" normalizeH="0" baseline="0" dirty="0" smtClean="0">
                        <a:ln>
                          <a:noFill/>
                        </a:ln>
                        <a:solidFill>
                          <a:schemeClr val="accent2"/>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accent2"/>
                          </a:solidFill>
                          <a:effectLst/>
                          <a:latin typeface="Verdana" pitchFamily="34" charset="0"/>
                        </a:rPr>
                        <a:t>4464</a:t>
                      </a:r>
                      <a:endParaRPr kumimoji="0" lang="en-US" sz="1100" b="1" i="0" u="none" strike="noStrike" cap="none" normalizeH="0" baseline="0" dirty="0" smtClean="0">
                        <a:ln>
                          <a:noFill/>
                        </a:ln>
                        <a:solidFill>
                          <a:schemeClr val="accent2"/>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accent2"/>
                          </a:solidFill>
                          <a:effectLst/>
                          <a:latin typeface="Verdana" pitchFamily="34" charset="0"/>
                        </a:rPr>
                        <a:t>5250</a:t>
                      </a:r>
                      <a:endParaRPr kumimoji="0" lang="en-US" sz="1100" b="1" i="0" u="none" strike="noStrike" cap="none" normalizeH="0" baseline="0" dirty="0" smtClean="0">
                        <a:ln>
                          <a:noFill/>
                        </a:ln>
                        <a:solidFill>
                          <a:schemeClr val="accent2"/>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chemeClr val="accent2"/>
                          </a:solidFill>
                          <a:effectLst/>
                          <a:latin typeface="Verdana" pitchFamily="34" charset="0"/>
                        </a:rPr>
                        <a:t>5730</a:t>
                      </a:r>
                      <a:endParaRPr kumimoji="0" lang="en-US" sz="1100" b="1" i="0" u="none" strike="noStrike" cap="none" normalizeH="0" baseline="0" dirty="0" smtClean="0">
                        <a:ln>
                          <a:noFill/>
                        </a:ln>
                        <a:solidFill>
                          <a:schemeClr val="accent2"/>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545378">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1050" b="1" i="0" u="none" strike="noStrike" cap="none" normalizeH="0" baseline="0" dirty="0" err="1" smtClean="0">
                          <a:ln>
                            <a:noFill/>
                          </a:ln>
                          <a:solidFill>
                            <a:srgbClr val="000000"/>
                          </a:solidFill>
                          <a:effectLst/>
                          <a:latin typeface="Verdana" pitchFamily="34" charset="0"/>
                        </a:rPr>
                        <a:t>Scheduled</a:t>
                      </a:r>
                      <a:r>
                        <a:rPr kumimoji="0" lang="es-ES" sz="1050" b="1" i="0" u="none" strike="noStrike" cap="none" normalizeH="0" baseline="0" dirty="0" smtClean="0">
                          <a:ln>
                            <a:noFill/>
                          </a:ln>
                          <a:solidFill>
                            <a:srgbClr val="000000"/>
                          </a:solidFill>
                          <a:effectLst/>
                          <a:latin typeface="Verdana" pitchFamily="34" charset="0"/>
                        </a:rPr>
                        <a:t> </a:t>
                      </a:r>
                      <a:r>
                        <a:rPr kumimoji="0" lang="es-ES" sz="1050" b="1" i="0" u="none" strike="noStrike" cap="none" normalizeH="0" baseline="0" dirty="0" err="1" smtClean="0">
                          <a:ln>
                            <a:noFill/>
                          </a:ln>
                          <a:solidFill>
                            <a:srgbClr val="000000"/>
                          </a:solidFill>
                          <a:effectLst/>
                          <a:latin typeface="Verdana" pitchFamily="34" charset="0"/>
                        </a:rPr>
                        <a:t>user</a:t>
                      </a:r>
                      <a:r>
                        <a:rPr kumimoji="0" lang="es-ES" sz="1050" b="1" i="0" u="none" strike="noStrike" cap="none" normalizeH="0" baseline="0" dirty="0" smtClean="0">
                          <a:ln>
                            <a:noFill/>
                          </a:ln>
                          <a:solidFill>
                            <a:srgbClr val="000000"/>
                          </a:solidFill>
                          <a:effectLst/>
                          <a:latin typeface="Verdana" pitchFamily="34" charset="0"/>
                        </a:rPr>
                        <a:t> </a:t>
                      </a:r>
                      <a:r>
                        <a:rPr kumimoji="0" lang="es-ES" sz="1050" b="1" i="0" u="none" strike="noStrike" cap="none" normalizeH="0" baseline="0" dirty="0" err="1" smtClean="0">
                          <a:ln>
                            <a:noFill/>
                          </a:ln>
                          <a:solidFill>
                            <a:srgbClr val="000000"/>
                          </a:solidFill>
                          <a:effectLst/>
                          <a:latin typeface="Verdana" pitchFamily="34" charset="0"/>
                        </a:rPr>
                        <a:t>beam</a:t>
                      </a:r>
                      <a:r>
                        <a:rPr kumimoji="0" lang="es-ES" sz="1050" b="1" i="0" u="none" strike="noStrike" cap="none" normalizeH="0" baseline="0" dirty="0" smtClean="0">
                          <a:ln>
                            <a:noFill/>
                          </a:ln>
                          <a:solidFill>
                            <a:srgbClr val="000000"/>
                          </a:solidFill>
                          <a:effectLst/>
                          <a:latin typeface="Verdana" pitchFamily="34" charset="0"/>
                        </a:rPr>
                        <a:t> [h] </a:t>
                      </a:r>
                      <a:endParaRPr kumimoji="0" lang="en-US" sz="1050" b="1"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2387.3</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3539.5</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3888.0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4320.0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39267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50" b="1" i="0" u="none" strike="noStrike" cap="none" normalizeH="0" baseline="0" dirty="0" err="1" smtClean="0">
                          <a:ln>
                            <a:noFill/>
                          </a:ln>
                          <a:solidFill>
                            <a:srgbClr val="000000"/>
                          </a:solidFill>
                          <a:effectLst/>
                          <a:latin typeface="Verdana" pitchFamily="34" charset="0"/>
                        </a:rPr>
                        <a:t>Availability</a:t>
                      </a:r>
                      <a:r>
                        <a:rPr kumimoji="0" lang="es-ES" sz="1050" b="1" i="0" u="none" strike="noStrike" cap="none" normalizeH="0" baseline="0" dirty="0" smtClean="0">
                          <a:ln>
                            <a:noFill/>
                          </a:ln>
                          <a:solidFill>
                            <a:srgbClr val="000000"/>
                          </a:solidFill>
                          <a:effectLst/>
                          <a:latin typeface="Verdana" pitchFamily="34" charset="0"/>
                        </a:rPr>
                        <a:t> [%]</a:t>
                      </a:r>
                      <a:endParaRPr kumimoji="0" lang="en-US" sz="1050" b="1"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77.0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83.8</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96.5</a:t>
                      </a:r>
                      <a:r>
                        <a:rPr kumimoji="0" lang="es-ES" sz="1100" b="0" i="0" u="none" strike="noStrike" cap="none" normalizeH="0" baseline="30000" dirty="0" smtClean="0">
                          <a:ln>
                            <a:noFill/>
                          </a:ln>
                          <a:solidFill>
                            <a:srgbClr val="000000"/>
                          </a:solidFill>
                          <a:effectLst/>
                          <a:latin typeface="Verdana" pitchFamily="34" charset="0"/>
                        </a:rPr>
                        <a:t>*</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5453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Verdana" pitchFamily="34" charset="0"/>
                        </a:rPr>
                        <a:t>Delivered beamtime [h]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Verdana" pitchFamily="34" charset="0"/>
                        </a:rPr>
                        <a:t>1838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Verdana" pitchFamily="34" charset="0"/>
                        </a:rPr>
                        <a:t>2967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Verdana" pitchFamily="34" charset="0"/>
                        </a:rPr>
                        <a:t>3752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2944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50" b="1" i="0" u="none" strike="noStrike" cap="none" normalizeH="0" baseline="0" dirty="0" smtClean="0">
                          <a:ln>
                            <a:noFill/>
                          </a:ln>
                          <a:solidFill>
                            <a:srgbClr val="000000"/>
                          </a:solidFill>
                          <a:effectLst/>
                          <a:latin typeface="Verdana" pitchFamily="34" charset="0"/>
                        </a:rPr>
                        <a:t>MTBF [h]</a:t>
                      </a:r>
                      <a:endParaRPr kumimoji="0" lang="en-US" sz="1050" b="1"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21.0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25.0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31.0</a:t>
                      </a:r>
                      <a:endParaRPr kumimoji="0" lang="en-US" sz="1100" b="0" i="0" u="none" strike="noStrike" cap="none" normalizeH="0" baseline="3000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DCDDA"/>
                    </a:solidFill>
                  </a:tcPr>
                </a:tc>
              </a:tr>
              <a:tr h="29445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50" b="1" i="0" u="none" strike="noStrike" cap="none" normalizeH="0" baseline="0" dirty="0" smtClean="0">
                          <a:ln>
                            <a:noFill/>
                          </a:ln>
                          <a:solidFill>
                            <a:srgbClr val="000000"/>
                          </a:solidFill>
                          <a:effectLst/>
                          <a:latin typeface="Verdana" pitchFamily="34" charset="0"/>
                        </a:rPr>
                        <a:t>MTTR [h]</a:t>
                      </a:r>
                      <a:endParaRPr kumimoji="0" lang="en-US" sz="1050" b="1" i="0" u="none" strike="noStrike" cap="none" normalizeH="0" baseline="0" dirty="0" smtClean="0">
                        <a:ln>
                          <a:noFill/>
                        </a:ln>
                        <a:solidFill>
                          <a:srgbClr val="000000"/>
                        </a:solidFill>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1.0</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0.8</a:t>
                      </a: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s-ES" sz="1100" b="0" i="0" u="none" strike="noStrike" cap="none" normalizeH="0" baseline="0" dirty="0" smtClean="0">
                          <a:ln>
                            <a:noFill/>
                          </a:ln>
                          <a:solidFill>
                            <a:srgbClr val="000000"/>
                          </a:solidFill>
                          <a:effectLst/>
                          <a:latin typeface="Verdana" pitchFamily="34" charset="0"/>
                        </a:rPr>
                        <a:t>1.1</a:t>
                      </a:r>
                      <a:endParaRPr kumimoji="0" lang="en-US" sz="1100" b="0" i="0" u="none" strike="noStrike" cap="none" normalizeH="0" baseline="3000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rgbClr val="000000"/>
                        </a:solidFill>
                        <a:effectLst/>
                        <a:latin typeface="Verdana"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bl>
          </a:graphicData>
        </a:graphic>
      </p:graphicFrame>
      <p:pic>
        <p:nvPicPr>
          <p:cNvPr id="397366" name="Picture 2"/>
          <p:cNvPicPr>
            <a:picLocks noChangeAspect="1" noChangeArrowheads="1"/>
          </p:cNvPicPr>
          <p:nvPr/>
        </p:nvPicPr>
        <p:blipFill>
          <a:blip r:embed="rId2"/>
          <a:srcRect/>
          <a:stretch>
            <a:fillRect/>
          </a:stretch>
        </p:blipFill>
        <p:spPr bwMode="auto">
          <a:xfrm>
            <a:off x="4845050" y="1905000"/>
            <a:ext cx="3994150" cy="2819400"/>
          </a:xfrm>
          <a:prstGeom prst="rect">
            <a:avLst/>
          </a:prstGeom>
          <a:noFill/>
          <a:ln w="9525">
            <a:noFill/>
            <a:miter lim="800000"/>
            <a:headEnd/>
            <a:tailEnd/>
          </a:ln>
        </p:spPr>
      </p:pic>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5437" y="332657"/>
            <a:ext cx="1078211" cy="59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222952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685800" y="1268413"/>
            <a:ext cx="7772400" cy="4827587"/>
          </a:xfrm>
        </p:spPr>
        <p:txBody>
          <a:bodyPr/>
          <a:lstStyle/>
          <a:p>
            <a:pPr>
              <a:lnSpc>
                <a:spcPct val="90000"/>
              </a:lnSpc>
            </a:pPr>
            <a:r>
              <a:rPr lang="es-ES" altLang="en-US" sz="2400" dirty="0" err="1" smtClean="0">
                <a:latin typeface="Calibri" panose="020F0502020204030204" pitchFamily="34" charset="0"/>
                <a:ea typeface="ＭＳ Ｐゴシック" pitchFamily="34" charset="-128"/>
              </a:rPr>
              <a:t>We</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include</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facilities</a:t>
            </a:r>
            <a:r>
              <a:rPr lang="es-ES" altLang="en-US" sz="2400" dirty="0" smtClean="0">
                <a:latin typeface="Calibri" panose="020F0502020204030204" pitchFamily="34" charset="0"/>
                <a:ea typeface="ＭＳ Ｐゴシック" pitchFamily="34" charset="-128"/>
              </a:rPr>
              <a:t> and </a:t>
            </a:r>
            <a:r>
              <a:rPr lang="es-ES" altLang="en-US" sz="2400" dirty="0" err="1" smtClean="0">
                <a:latin typeface="Calibri" panose="020F0502020204030204" pitchFamily="34" charset="0"/>
                <a:ea typeface="ＭＳ Ｐゴシック" pitchFamily="34" charset="-128"/>
              </a:rPr>
              <a:t>research</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groups</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related</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with</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accelerators</a:t>
            </a:r>
            <a:r>
              <a:rPr lang="es-ES" altLang="en-US" sz="2400" dirty="0" smtClean="0">
                <a:latin typeface="Calibri" panose="020F0502020204030204" pitchFamily="34" charset="0"/>
                <a:ea typeface="ＭＳ Ｐゴシック" pitchFamily="34" charset="-128"/>
              </a:rPr>
              <a:t>.</a:t>
            </a:r>
          </a:p>
          <a:p>
            <a:pPr>
              <a:lnSpc>
                <a:spcPct val="90000"/>
              </a:lnSpc>
            </a:pPr>
            <a:r>
              <a:rPr lang="es-ES" altLang="en-US" sz="2400" dirty="0" err="1" smtClean="0">
                <a:latin typeface="Calibri" panose="020F0502020204030204" pitchFamily="34" charset="0"/>
                <a:ea typeface="ＭＳ Ｐゴシック" pitchFamily="34" charset="-128"/>
              </a:rPr>
              <a:t>We</a:t>
            </a:r>
            <a:r>
              <a:rPr lang="es-ES" altLang="en-US" sz="2400" dirty="0" smtClean="0">
                <a:latin typeface="Calibri" panose="020F0502020204030204" pitchFamily="34" charset="0"/>
                <a:ea typeface="ＭＳ Ｐゴシック" pitchFamily="34" charset="-128"/>
              </a:rPr>
              <a:t> are </a:t>
            </a:r>
            <a:r>
              <a:rPr lang="es-ES" altLang="en-US" sz="2400" dirty="0" err="1" smtClean="0">
                <a:latin typeface="Calibri" panose="020F0502020204030204" pitchFamily="34" charset="0"/>
                <a:ea typeface="ＭＳ Ｐゴシック" pitchFamily="34" charset="-128"/>
              </a:rPr>
              <a:t>getting</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organized</a:t>
            </a:r>
            <a:endParaRPr lang="es-ES" altLang="en-US" sz="2400" dirty="0" smtClean="0">
              <a:latin typeface="Calibri" panose="020F0502020204030204" pitchFamily="34" charset="0"/>
              <a:ea typeface="ＭＳ Ｐゴシック" pitchFamily="34" charset="-128"/>
            </a:endParaRPr>
          </a:p>
          <a:p>
            <a:pPr lvl="1">
              <a:lnSpc>
                <a:spcPct val="90000"/>
              </a:lnSpc>
            </a:pPr>
            <a:r>
              <a:rPr lang="es-ES" altLang="en-US" sz="2000" dirty="0" smtClean="0">
                <a:latin typeface="Calibri" panose="020F0502020204030204" pitchFamily="34" charset="0"/>
                <a:ea typeface="ＭＳ Ｐゴシック" pitchFamily="34" charset="-128"/>
              </a:rPr>
              <a:t>2 </a:t>
            </a:r>
            <a:r>
              <a:rPr lang="es-ES" altLang="en-US" sz="2000" dirty="0" err="1" smtClean="0">
                <a:latin typeface="Calibri" panose="020F0502020204030204" pitchFamily="34" charset="0"/>
                <a:ea typeface="ＭＳ Ｐゴシック" pitchFamily="34" charset="-128"/>
              </a:rPr>
              <a:t>meetings</a:t>
            </a:r>
            <a:r>
              <a:rPr lang="es-ES" altLang="en-US" sz="2000" dirty="0" smtClean="0">
                <a:latin typeface="Calibri" panose="020F0502020204030204" pitchFamily="34" charset="0"/>
                <a:ea typeface="ＭＳ Ｐゴシック" pitchFamily="34" charset="-128"/>
              </a:rPr>
              <a:t> / </a:t>
            </a:r>
            <a:r>
              <a:rPr lang="es-ES" altLang="en-US" sz="2000" dirty="0" err="1" smtClean="0">
                <a:latin typeface="Calibri" panose="020F0502020204030204" pitchFamily="34" charset="0"/>
                <a:ea typeface="ＭＳ Ｐゴシック" pitchFamily="34" charset="-128"/>
              </a:rPr>
              <a:t>year</a:t>
            </a:r>
            <a:endParaRPr lang="es-ES" altLang="en-US" sz="2000" dirty="0" smtClean="0">
              <a:latin typeface="Calibri" panose="020F0502020204030204" pitchFamily="34" charset="0"/>
              <a:ea typeface="ＭＳ Ｐゴシック" pitchFamily="34" charset="-128"/>
            </a:endParaRPr>
          </a:p>
          <a:p>
            <a:pPr lvl="1">
              <a:lnSpc>
                <a:spcPct val="90000"/>
              </a:lnSpc>
            </a:pPr>
            <a:r>
              <a:rPr lang="es-ES" altLang="en-US" sz="2000" dirty="0" err="1" smtClean="0">
                <a:latin typeface="Calibri" panose="020F0502020204030204" pitchFamily="34" charset="0"/>
                <a:ea typeface="ＭＳ Ｐゴシック" pitchFamily="34" charset="-128"/>
              </a:rPr>
              <a:t>MoU</a:t>
            </a:r>
            <a:r>
              <a:rPr lang="es-ES" altLang="en-US" sz="2000" dirty="0" smtClean="0">
                <a:latin typeface="Calibri" panose="020F0502020204030204" pitchFamily="34" charset="0"/>
                <a:ea typeface="ＭＳ Ｐゴシック" pitchFamily="34" charset="-128"/>
              </a:rPr>
              <a:t> </a:t>
            </a:r>
            <a:r>
              <a:rPr lang="es-ES" altLang="en-US" sz="2000" dirty="0" err="1" smtClean="0">
                <a:latin typeface="Calibri" panose="020F0502020204030204" pitchFamily="34" charset="0"/>
                <a:ea typeface="ＭＳ Ｐゴシック" pitchFamily="34" charset="-128"/>
              </a:rPr>
              <a:t>ready</a:t>
            </a:r>
            <a:r>
              <a:rPr lang="es-ES" altLang="en-US" sz="2000" dirty="0" smtClean="0">
                <a:latin typeface="Calibri" panose="020F0502020204030204" pitchFamily="34" charset="0"/>
                <a:ea typeface="ＭＳ Ｐゴシック" pitchFamily="34" charset="-128"/>
              </a:rPr>
              <a:t>, </a:t>
            </a:r>
            <a:r>
              <a:rPr lang="es-ES" altLang="en-US" sz="2000" dirty="0" err="1" smtClean="0">
                <a:latin typeface="Calibri" panose="020F0502020204030204" pitchFamily="34" charset="0"/>
                <a:ea typeface="ＭＳ Ｐゴシック" pitchFamily="34" charset="-128"/>
              </a:rPr>
              <a:t>signatures</a:t>
            </a:r>
            <a:r>
              <a:rPr lang="es-ES" altLang="en-US" sz="2000" dirty="0" smtClean="0">
                <a:latin typeface="Calibri" panose="020F0502020204030204" pitchFamily="34" charset="0"/>
                <a:ea typeface="ＭＳ Ｐゴシック" pitchFamily="34" charset="-128"/>
              </a:rPr>
              <a:t> in </a:t>
            </a:r>
            <a:r>
              <a:rPr lang="es-ES" altLang="en-US" sz="2000" dirty="0" err="1" smtClean="0">
                <a:latin typeface="Calibri" panose="020F0502020204030204" pitchFamily="34" charset="0"/>
                <a:ea typeface="ＭＳ Ｐゴシック" pitchFamily="34" charset="-128"/>
              </a:rPr>
              <a:t>process</a:t>
            </a:r>
            <a:endParaRPr lang="es-ES" altLang="en-US" sz="2000" dirty="0" smtClean="0">
              <a:latin typeface="Calibri" panose="020F0502020204030204" pitchFamily="34" charset="0"/>
              <a:ea typeface="ＭＳ Ｐゴシック" pitchFamily="34" charset="-128"/>
            </a:endParaRPr>
          </a:p>
          <a:p>
            <a:pPr lvl="1">
              <a:lnSpc>
                <a:spcPct val="90000"/>
              </a:lnSpc>
            </a:pPr>
            <a:r>
              <a:rPr lang="es-ES" altLang="en-US" sz="2000" dirty="0" err="1" smtClean="0">
                <a:latin typeface="Calibri" panose="020F0502020204030204" pitchFamily="34" charset="0"/>
                <a:ea typeface="ＭＳ Ｐゴシック" pitchFamily="34" charset="-128"/>
              </a:rPr>
              <a:t>Capability</a:t>
            </a:r>
            <a:r>
              <a:rPr lang="es-ES" altLang="en-US" sz="2000" dirty="0" smtClean="0">
                <a:latin typeface="Calibri" panose="020F0502020204030204" pitchFamily="34" charset="0"/>
                <a:ea typeface="ＭＳ Ｐゴシック" pitchFamily="34" charset="-128"/>
              </a:rPr>
              <a:t> </a:t>
            </a:r>
            <a:r>
              <a:rPr lang="es-ES" altLang="en-US" sz="2000" dirty="0" err="1" smtClean="0">
                <a:latin typeface="Calibri" panose="020F0502020204030204" pitchFamily="34" charset="0"/>
                <a:ea typeface="ＭＳ Ｐゴシック" pitchFamily="34" charset="-128"/>
              </a:rPr>
              <a:t>document</a:t>
            </a:r>
            <a:r>
              <a:rPr lang="es-ES" altLang="en-US" sz="2000" dirty="0" smtClean="0">
                <a:latin typeface="Calibri" panose="020F0502020204030204" pitchFamily="34" charset="0"/>
                <a:ea typeface="ＭＳ Ｐゴシック" pitchFamily="34" charset="-128"/>
              </a:rPr>
              <a:t> in </a:t>
            </a:r>
            <a:r>
              <a:rPr lang="es-ES" altLang="en-US" sz="2000" dirty="0" err="1" smtClean="0">
                <a:latin typeface="Calibri" panose="020F0502020204030204" pitchFamily="34" charset="0"/>
                <a:ea typeface="ＭＳ Ｐゴシック" pitchFamily="34" charset="-128"/>
              </a:rPr>
              <a:t>progress</a:t>
            </a:r>
            <a:endParaRPr lang="es-ES" altLang="en-US" sz="2000" dirty="0" smtClean="0">
              <a:latin typeface="Calibri" panose="020F0502020204030204" pitchFamily="34" charset="0"/>
              <a:ea typeface="ＭＳ Ｐゴシック" pitchFamily="34" charset="-128"/>
            </a:endParaRPr>
          </a:p>
          <a:p>
            <a:pPr>
              <a:lnSpc>
                <a:spcPct val="90000"/>
              </a:lnSpc>
            </a:pPr>
            <a:r>
              <a:rPr lang="es-ES" altLang="en-US" sz="2400" dirty="0" err="1" smtClean="0">
                <a:latin typeface="Calibri" panose="020F0502020204030204" pitchFamily="34" charset="0"/>
                <a:ea typeface="ＭＳ Ｐゴシック" pitchFamily="34" charset="-128"/>
              </a:rPr>
              <a:t>We</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work</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through</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consensus</a:t>
            </a:r>
            <a:r>
              <a:rPr lang="es-ES" altLang="en-US" sz="2400" dirty="0" smtClean="0">
                <a:latin typeface="Calibri" panose="020F0502020204030204" pitchFamily="34" charset="0"/>
                <a:ea typeface="ＭＳ Ｐゴシック" pitchFamily="34" charset="-128"/>
              </a:rPr>
              <a:t>.</a:t>
            </a:r>
          </a:p>
          <a:p>
            <a:pPr>
              <a:lnSpc>
                <a:spcPct val="90000"/>
              </a:lnSpc>
            </a:pPr>
            <a:r>
              <a:rPr lang="es-ES" altLang="en-US" sz="2400" dirty="0" err="1" smtClean="0">
                <a:latin typeface="Calibri" panose="020F0502020204030204" pitchFamily="34" charset="0"/>
                <a:ea typeface="ＭＳ Ｐゴシック" pitchFamily="34" charset="-128"/>
              </a:rPr>
              <a:t>We</a:t>
            </a:r>
            <a:r>
              <a:rPr lang="es-ES" altLang="en-US" sz="2400" dirty="0" smtClean="0">
                <a:latin typeface="Calibri" panose="020F0502020204030204" pitchFamily="34" charset="0"/>
                <a:ea typeface="ＭＳ Ｐゴシック" pitchFamily="34" charset="-128"/>
              </a:rPr>
              <a:t> are </a:t>
            </a:r>
            <a:r>
              <a:rPr lang="es-ES" altLang="en-US" sz="2400" dirty="0" err="1" smtClean="0">
                <a:latin typeface="Calibri" panose="020F0502020204030204" pitchFamily="34" charset="0"/>
                <a:ea typeface="ＭＳ Ｐゴシック" pitchFamily="34" charset="-128"/>
              </a:rPr>
              <a:t>cross-disciplinary</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interaction</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with</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biology</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chemistry</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materials</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science</a:t>
            </a:r>
            <a:r>
              <a:rPr lang="es-ES" altLang="en-US" sz="2400" dirty="0" smtClean="0">
                <a:latin typeface="Calibri" panose="020F0502020204030204" pitchFamily="34" charset="0"/>
                <a:ea typeface="ＭＳ Ｐゴシック" pitchFamily="34" charset="-128"/>
              </a:rPr>
              <a:t>, nuclear </a:t>
            </a:r>
            <a:r>
              <a:rPr lang="es-ES" altLang="en-US" sz="2400" dirty="0" err="1" smtClean="0">
                <a:latin typeface="Calibri" panose="020F0502020204030204" pitchFamily="34" charset="0"/>
                <a:ea typeface="ＭＳ Ｐゴシック" pitchFamily="34" charset="-128"/>
              </a:rPr>
              <a:t>physics</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particle</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physics</a:t>
            </a:r>
            <a:r>
              <a:rPr lang="es-ES" altLang="en-US" sz="2400" dirty="0" smtClean="0">
                <a:latin typeface="Calibri" panose="020F0502020204030204" pitchFamily="34" charset="0"/>
                <a:ea typeface="ＭＳ Ｐゴシック" pitchFamily="34" charset="-128"/>
              </a:rPr>
              <a:t> …).</a:t>
            </a:r>
          </a:p>
          <a:p>
            <a:pPr>
              <a:lnSpc>
                <a:spcPct val="90000"/>
              </a:lnSpc>
            </a:pPr>
            <a:r>
              <a:rPr lang="es-ES" altLang="en-US" sz="2400" dirty="0" err="1" smtClean="0">
                <a:latin typeface="Calibri" panose="020F0502020204030204" pitchFamily="34" charset="0"/>
                <a:ea typeface="ＭＳ Ｐゴシック" pitchFamily="34" charset="-128"/>
              </a:rPr>
              <a:t>We</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want</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to</a:t>
            </a:r>
            <a:r>
              <a:rPr lang="es-ES" altLang="en-US" sz="2400" dirty="0" smtClean="0">
                <a:latin typeface="Calibri" panose="020F0502020204030204" pitchFamily="34" charset="0"/>
                <a:ea typeface="ＭＳ Ｐゴシック" pitchFamily="34" charset="-128"/>
              </a:rPr>
              <a:t> be </a:t>
            </a:r>
            <a:r>
              <a:rPr lang="es-ES" altLang="en-US" sz="2400" dirty="0" err="1" smtClean="0">
                <a:latin typeface="Calibri" panose="020F0502020204030204" pitchFamily="34" charset="0"/>
                <a:ea typeface="ＭＳ Ｐゴシック" pitchFamily="34" charset="-128"/>
              </a:rPr>
              <a:t>useful</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to</a:t>
            </a:r>
            <a:r>
              <a:rPr lang="es-ES" altLang="en-US" sz="2400" dirty="0" smtClean="0">
                <a:latin typeface="Calibri" panose="020F0502020204030204" pitchFamily="34" charset="0"/>
                <a:ea typeface="ＭＳ Ｐゴシック" pitchFamily="34" charset="-128"/>
              </a:rPr>
              <a:t> industries, </a:t>
            </a:r>
            <a:r>
              <a:rPr lang="es-ES" altLang="en-US" sz="2400" dirty="0" err="1" smtClean="0">
                <a:latin typeface="Calibri" panose="020F0502020204030204" pitchFamily="34" charset="0"/>
                <a:ea typeface="ＭＳ Ｐゴシック" pitchFamily="34" charset="-128"/>
              </a:rPr>
              <a:t>researchers</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academics</a:t>
            </a:r>
            <a:r>
              <a:rPr lang="es-ES" altLang="en-US" sz="2400" dirty="0" smtClean="0">
                <a:latin typeface="Calibri" panose="020F0502020204030204" pitchFamily="34" charset="0"/>
                <a:ea typeface="ＭＳ Ｐゴシック" pitchFamily="34" charset="-128"/>
              </a:rPr>
              <a:t> and </a:t>
            </a:r>
            <a:r>
              <a:rPr lang="es-ES" altLang="en-US" sz="2400" dirty="0" err="1" smtClean="0">
                <a:latin typeface="Calibri" panose="020F0502020204030204" pitchFamily="34" charset="0"/>
                <a:ea typeface="ＭＳ Ｐゴシック" pitchFamily="34" charset="-128"/>
              </a:rPr>
              <a:t>society</a:t>
            </a:r>
            <a:r>
              <a:rPr lang="es-ES" altLang="en-US" sz="2400" dirty="0" smtClean="0">
                <a:latin typeface="Calibri" panose="020F0502020204030204" pitchFamily="34" charset="0"/>
                <a:ea typeface="ＭＳ Ｐゴシック" pitchFamily="34" charset="-128"/>
              </a:rPr>
              <a:t> in general, </a:t>
            </a:r>
            <a:r>
              <a:rPr lang="es-ES" altLang="en-US" sz="2400" dirty="0" err="1" smtClean="0">
                <a:latin typeface="Calibri" panose="020F0502020204030204" pitchFamily="34" charset="0"/>
                <a:ea typeface="ＭＳ Ｐゴシック" pitchFamily="34" charset="-128"/>
              </a:rPr>
              <a:t>answering</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questions</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about</a:t>
            </a:r>
            <a:r>
              <a:rPr lang="es-ES" altLang="en-US" sz="2400" dirty="0" smtClean="0">
                <a:latin typeface="Calibri" panose="020F0502020204030204" pitchFamily="34" charset="0"/>
                <a:ea typeface="ＭＳ Ｐゴシック" pitchFamily="34" charset="-128"/>
              </a:rPr>
              <a:t> </a:t>
            </a:r>
            <a:r>
              <a:rPr lang="es-ES" altLang="en-US" sz="2400" dirty="0" err="1" smtClean="0">
                <a:latin typeface="Calibri" panose="020F0502020204030204" pitchFamily="34" charset="0"/>
                <a:ea typeface="ＭＳ Ｐゴシック" pitchFamily="34" charset="-128"/>
              </a:rPr>
              <a:t>accelerators</a:t>
            </a:r>
            <a:r>
              <a:rPr lang="es-ES" altLang="en-US" sz="2400" dirty="0" smtClean="0">
                <a:latin typeface="Calibri" panose="020F0502020204030204" pitchFamily="34" charset="0"/>
                <a:ea typeface="ＭＳ Ｐゴシック" pitchFamily="34" charset="-128"/>
              </a:rPr>
              <a:t>.</a:t>
            </a:r>
          </a:p>
          <a:p>
            <a:pPr>
              <a:lnSpc>
                <a:spcPct val="90000"/>
              </a:lnSpc>
            </a:pPr>
            <a:endParaRPr lang="es-ES" altLang="en-US" sz="2400" dirty="0" smtClean="0">
              <a:latin typeface="Calibri" panose="020F0502020204030204" pitchFamily="34" charset="0"/>
              <a:ea typeface="ＭＳ Ｐゴシック" pitchFamily="34" charset="-128"/>
            </a:endParaRPr>
          </a:p>
          <a:p>
            <a:pPr>
              <a:lnSpc>
                <a:spcPct val="90000"/>
              </a:lnSpc>
            </a:pPr>
            <a:endParaRPr lang="es-ES" altLang="en-US" sz="2400" i="1" dirty="0" smtClean="0">
              <a:solidFill>
                <a:schemeClr val="accent2"/>
              </a:solidFill>
              <a:latin typeface="Calibri" panose="020F0502020204030204" pitchFamily="34" charset="0"/>
              <a:ea typeface="ＭＳ Ｐゴシック" pitchFamily="34" charset="-128"/>
            </a:endParaRPr>
          </a:p>
          <a:p>
            <a:pPr>
              <a:lnSpc>
                <a:spcPct val="90000"/>
              </a:lnSpc>
            </a:pPr>
            <a:endParaRPr lang="es-ES" altLang="en-US" sz="2400" dirty="0" smtClean="0">
              <a:latin typeface="Calibri" panose="020F0502020204030204" pitchFamily="34" charset="0"/>
              <a:ea typeface="ＭＳ Ｐゴシック" pitchFamily="34" charset="-128"/>
            </a:endParaRPr>
          </a:p>
        </p:txBody>
      </p:sp>
      <p:grpSp>
        <p:nvGrpSpPr>
          <p:cNvPr id="5" name="Group 4"/>
          <p:cNvGrpSpPr/>
          <p:nvPr/>
        </p:nvGrpSpPr>
        <p:grpSpPr>
          <a:xfrm>
            <a:off x="76200" y="76200"/>
            <a:ext cx="8991600" cy="781050"/>
            <a:chOff x="76200" y="76200"/>
            <a:chExt cx="8991600" cy="781050"/>
          </a:xfrm>
        </p:grpSpPr>
        <p:grpSp>
          <p:nvGrpSpPr>
            <p:cNvPr id="6" name="Agrupar 10"/>
            <p:cNvGrpSpPr>
              <a:grpSpLocks/>
            </p:cNvGrpSpPr>
            <p:nvPr/>
          </p:nvGrpSpPr>
          <p:grpSpPr bwMode="auto">
            <a:xfrm>
              <a:off x="76200" y="76200"/>
              <a:ext cx="2983632" cy="781050"/>
              <a:chOff x="76200" y="76200"/>
              <a:chExt cx="3124200" cy="914400"/>
            </a:xfrm>
          </p:grpSpPr>
          <p:pic>
            <p:nvPicPr>
              <p:cNvPr id="8" name="Imagen 9" descr="Overlay-Standard300.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7" name="Picture 0" descr="Overlay-Standard300.png"/>
            <p:cNvPicPr>
              <a:picLocks noChangeAspect="1" noChangeArrowheads="1"/>
            </p:cNvPicPr>
            <p:nvPr/>
          </p:nvPicPr>
          <p:blipFill>
            <a:blip r:embed="rId3" cstate="screen">
              <a:extLst>
                <a:ext uri="{28A0092B-C50C-407E-A947-70E740481C1C}">
                  <a14:useLocalDpi xmlns:a14="http://schemas.microsoft.com/office/drawing/2010/main"/>
                </a:ext>
              </a:extLst>
            </a:blip>
            <a:srcRect b="-78"/>
            <a:stretch>
              <a:fillRect/>
            </a:stretch>
          </p:blipFill>
          <p:spPr bwMode="auto">
            <a:xfrm>
              <a:off x="6248400" y="76200"/>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Imagen 7" descr="image_large copia.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5992"/>
            <a:ext cx="9144000" cy="6863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6434" name="Rectangle 2"/>
          <p:cNvSpPr>
            <a:spLocks noGrp="1" noChangeArrowheads="1"/>
          </p:cNvSpPr>
          <p:nvPr>
            <p:ph type="title"/>
          </p:nvPr>
        </p:nvSpPr>
        <p:spPr>
          <a:xfrm>
            <a:off x="457200" y="304800"/>
            <a:ext cx="8429625" cy="1447800"/>
          </a:xfrm>
        </p:spPr>
        <p:txBody>
          <a:bodyPr/>
          <a:lstStyle/>
          <a:p>
            <a:pPr eaLnBrk="1" hangingPunct="1">
              <a:defRPr/>
            </a:pPr>
            <a:r>
              <a:rPr lang="en-US" sz="4000" dirty="0" smtClean="0">
                <a:solidFill>
                  <a:schemeClr val="accent1">
                    <a:lumMod val="75000"/>
                  </a:schemeClr>
                </a:solidFill>
                <a:effectLst>
                  <a:outerShdw blurRad="38100" dist="38100" dir="2700000" algn="tl">
                    <a:srgbClr val="C0C0C0"/>
                  </a:outerShdw>
                </a:effectLst>
                <a:latin typeface="Arial" charset="0"/>
              </a:rPr>
              <a:t>Thanks for your attention</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40" name="Picture 1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6905" y="901688"/>
            <a:ext cx="7283487" cy="5520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76200" y="76200"/>
            <a:ext cx="8991600" cy="781050"/>
            <a:chOff x="76200" y="76200"/>
            <a:chExt cx="8991600" cy="781050"/>
          </a:xfrm>
        </p:grpSpPr>
        <p:grpSp>
          <p:nvGrpSpPr>
            <p:cNvPr id="16" name="Agrupar 10"/>
            <p:cNvGrpSpPr>
              <a:grpSpLocks/>
            </p:cNvGrpSpPr>
            <p:nvPr/>
          </p:nvGrpSpPr>
          <p:grpSpPr bwMode="auto">
            <a:xfrm>
              <a:off x="76200" y="76200"/>
              <a:ext cx="2983632" cy="781050"/>
              <a:chOff x="76200" y="76200"/>
              <a:chExt cx="3124200" cy="914400"/>
            </a:xfrm>
          </p:grpSpPr>
          <p:pic>
            <p:nvPicPr>
              <p:cNvPr id="18" name="Imagen 9" descr="Overlay-Standard30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00" y="76200"/>
                <a:ext cx="312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5"/>
              <p:cNvSpPr>
                <a:spLocks noChangeArrowheads="1"/>
              </p:cNvSpPr>
              <p:nvPr/>
            </p:nvSpPr>
            <p:spPr bwMode="auto">
              <a:xfrm>
                <a:off x="76200" y="112151"/>
                <a:ext cx="29718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eaLnBrk="1" hangingPunct="1">
                  <a:spcBef>
                    <a:spcPct val="0"/>
                  </a:spcBef>
                  <a:buFontTx/>
                  <a:buNone/>
                </a:pPr>
                <a:r>
                  <a:rPr lang="es-ES" altLang="en-US" b="1" dirty="0">
                    <a:solidFill>
                      <a:srgbClr val="FFFFFF"/>
                    </a:solidFill>
                    <a:latin typeface="Arial" pitchFamily="34" charset="0"/>
                    <a:cs typeface="Arial" pitchFamily="34" charset="0"/>
                  </a:rPr>
                  <a:t>CONECTA</a:t>
                </a:r>
              </a:p>
            </p:txBody>
          </p:sp>
        </p:grpSp>
        <p:pic>
          <p:nvPicPr>
            <p:cNvPr id="17" name="Picture 0" descr="Overlay-Standard300.png"/>
            <p:cNvPicPr>
              <a:picLocks noChangeAspect="1" noChangeArrowheads="1"/>
            </p:cNvPicPr>
            <p:nvPr/>
          </p:nvPicPr>
          <p:blipFill>
            <a:blip r:embed="rId5" cstate="screen">
              <a:extLst>
                <a:ext uri="{28A0092B-C50C-407E-A947-70E740481C1C}">
                  <a14:useLocalDpi xmlns:a14="http://schemas.microsoft.com/office/drawing/2010/main"/>
                </a:ext>
              </a:extLst>
            </a:blip>
            <a:srcRect b="-78"/>
            <a:stretch>
              <a:fillRect/>
            </a:stretch>
          </p:blipFill>
          <p:spPr bwMode="auto">
            <a:xfrm>
              <a:off x="6248400" y="76200"/>
              <a:ext cx="2819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19"/>
          <p:cNvGrpSpPr/>
          <p:nvPr/>
        </p:nvGrpSpPr>
        <p:grpSpPr>
          <a:xfrm>
            <a:off x="816905" y="1249479"/>
            <a:ext cx="7283487" cy="1027393"/>
            <a:chOff x="152450" y="0"/>
            <a:chExt cx="8705829" cy="1196909"/>
          </a:xfrm>
          <a:scene3d>
            <a:camera prst="orthographicFront"/>
            <a:lightRig rig="flat" dir="t"/>
          </a:scene3d>
        </p:grpSpPr>
        <p:sp>
          <p:nvSpPr>
            <p:cNvPr id="21" name="Rounded Rectangle 20"/>
            <p:cNvSpPr/>
            <p:nvPr/>
          </p:nvSpPr>
          <p:spPr>
            <a:xfrm>
              <a:off x="152450" y="0"/>
              <a:ext cx="8705829" cy="1196909"/>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Rounded Rectangle 4"/>
            <p:cNvSpPr/>
            <p:nvPr/>
          </p:nvSpPr>
          <p:spPr>
            <a:xfrm>
              <a:off x="210878" y="58428"/>
              <a:ext cx="8588973" cy="108005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noProof="0" dirty="0" smtClean="0"/>
                <a:t>National Accelerator Facilities and Groups </a:t>
              </a:r>
            </a:p>
          </p:txBody>
        </p:sp>
      </p:gr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P0001003"/>
          <p:cNvPicPr>
            <a:picLocks noGrp="1" noChangeAspect="1" noChangeArrowheads="1"/>
          </p:cNvPicPr>
          <p:nvPr>
            <p:ph/>
          </p:nvPr>
        </p:nvPicPr>
        <p:blipFill>
          <a:blip r:embed="rId3">
            <a:extLst>
              <a:ext uri="{28A0092B-C50C-407E-A947-70E740481C1C}">
                <a14:useLocalDpi xmlns:a14="http://schemas.microsoft.com/office/drawing/2010/main"/>
              </a:ext>
            </a:extLst>
          </a:blip>
          <a:srcRect/>
          <a:stretch>
            <a:fillRect/>
          </a:stretch>
        </p:blipFill>
        <p:spPr>
          <a:xfrm>
            <a:off x="3655492" y="2297696"/>
            <a:ext cx="5020964" cy="3723592"/>
          </a:xfrm>
        </p:spPr>
      </p:pic>
      <p:pic>
        <p:nvPicPr>
          <p:cNvPr id="26627" name="Picture 2" descr="personal_cna_dic_20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1000" y="2743200"/>
            <a:ext cx="4386263"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3" descr="Cnalogo"/>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2560638" y="415255"/>
            <a:ext cx="3451225"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4" descr="Nuevo logo US"/>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3025" y="231105"/>
            <a:ext cx="1109663" cy="110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5" descr="JUnta Andalucia"/>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314450" y="396205"/>
            <a:ext cx="1131888" cy="808038"/>
          </a:xfrm>
          <a:prstGeom prst="rect">
            <a:avLst/>
          </a:prstGeom>
          <a:solidFill>
            <a:schemeClr val="tx1"/>
          </a:solidFill>
          <a:ln w="9525">
            <a:solidFill>
              <a:schemeClr val="tx1"/>
            </a:solidFill>
            <a:miter lim="800000"/>
            <a:headEnd/>
            <a:tailEnd/>
          </a:ln>
        </p:spPr>
      </p:pic>
      <p:pic>
        <p:nvPicPr>
          <p:cNvPr id="26631" name="Picture 6" descr="logocsic"/>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126163" y="294605"/>
            <a:ext cx="863600"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2" name="Picture 7" descr="escudoespana"/>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080250" y="345405"/>
            <a:ext cx="827088"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8" name="Text Box 8"/>
          <p:cNvSpPr txBox="1">
            <a:spLocks noChangeArrowheads="1"/>
          </p:cNvSpPr>
          <p:nvPr/>
        </p:nvSpPr>
        <p:spPr bwMode="auto">
          <a:xfrm>
            <a:off x="6283325" y="3621088"/>
            <a:ext cx="1517650" cy="579437"/>
          </a:xfrm>
          <a:prstGeom prst="rect">
            <a:avLst/>
          </a:prstGeom>
          <a:noFill/>
          <a:ln w="38100">
            <a:noFill/>
            <a:miter lim="800000"/>
            <a:headEnd/>
            <a:tailEnd/>
          </a:ln>
          <a:effectLst/>
        </p:spPr>
        <p:txBody>
          <a:bodyPr>
            <a:spAutoFit/>
          </a:bodyPr>
          <a:lstStyle/>
          <a:p>
            <a:pPr algn="ctr" eaLnBrk="0" hangingPunct="0">
              <a:spcBef>
                <a:spcPct val="50000"/>
              </a:spcBef>
              <a:defRPr/>
            </a:pPr>
            <a:endParaRPr lang="es-ES_tradnl" sz="3200" b="1">
              <a:solidFill>
                <a:srgbClr val="FFFF00"/>
              </a:solidFill>
              <a:effectLst>
                <a:outerShdw blurRad="38100" dist="38100" dir="2700000" algn="tl">
                  <a:srgbClr val="DDDDDD"/>
                </a:outerShdw>
              </a:effectLst>
              <a:latin typeface="Arial" pitchFamily="-109" charset="0"/>
              <a:ea typeface="+mn-ea"/>
            </a:endParaRPr>
          </a:p>
        </p:txBody>
      </p:sp>
      <p:sp>
        <p:nvSpPr>
          <p:cNvPr id="26634" name="Text Box 9"/>
          <p:cNvSpPr txBox="1">
            <a:spLocks noChangeArrowheads="1"/>
          </p:cNvSpPr>
          <p:nvPr/>
        </p:nvSpPr>
        <p:spPr bwMode="auto">
          <a:xfrm rot="10800000" flipV="1">
            <a:off x="7969250" y="539080"/>
            <a:ext cx="1073150" cy="520700"/>
          </a:xfrm>
          <a:prstGeom prst="rect">
            <a:avLst/>
          </a:prstGeom>
          <a:solidFill>
            <a:srgbClr val="FFC000"/>
          </a:solidFill>
          <a:ln>
            <a:noFill/>
          </a:ln>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50000"/>
              </a:spcBef>
              <a:buFontTx/>
              <a:buNone/>
            </a:pPr>
            <a:r>
              <a:rPr lang="es-ES" altLang="en-US" sz="800" b="1">
                <a:solidFill>
                  <a:schemeClr val="bg1"/>
                </a:solidFill>
                <a:latin typeface="Arial" pitchFamily="34" charset="0"/>
              </a:rPr>
              <a:t>MINISTERIO</a:t>
            </a:r>
          </a:p>
          <a:p>
            <a:pPr algn="ctr">
              <a:spcBef>
                <a:spcPct val="50000"/>
              </a:spcBef>
              <a:buFontTx/>
              <a:buNone/>
            </a:pPr>
            <a:r>
              <a:rPr lang="es-ES" altLang="en-US" sz="800" b="1">
                <a:solidFill>
                  <a:schemeClr val="bg1"/>
                </a:solidFill>
                <a:latin typeface="Arial" pitchFamily="34" charset="0"/>
              </a:rPr>
              <a:t> DE EDUCACION  Y CIENCIA</a:t>
            </a:r>
          </a:p>
        </p:txBody>
      </p:sp>
      <p:sp>
        <p:nvSpPr>
          <p:cNvPr id="204810" name="Text Box 10"/>
          <p:cNvSpPr txBox="1">
            <a:spLocks noChangeArrowheads="1"/>
          </p:cNvSpPr>
          <p:nvPr/>
        </p:nvSpPr>
        <p:spPr bwMode="auto">
          <a:xfrm>
            <a:off x="584200" y="1482998"/>
            <a:ext cx="7956550" cy="523220"/>
          </a:xfrm>
          <a:prstGeom prst="rect">
            <a:avLst/>
          </a:prstGeom>
          <a:noFill/>
          <a:ln w="9525">
            <a:noFill/>
            <a:miter lim="800000"/>
            <a:headEnd/>
            <a:tailEnd/>
          </a:ln>
          <a:effectLst/>
        </p:spPr>
        <p:txBody>
          <a:bodyPr>
            <a:spAutoFit/>
          </a:bodyPr>
          <a:lstStyle/>
          <a:p>
            <a:pPr algn="ctr" eaLnBrk="0" hangingPunct="0">
              <a:defRPr/>
            </a:pPr>
            <a:r>
              <a:rPr lang="es-ES" sz="1200" b="1" dirty="0">
                <a:effectLst>
                  <a:outerShdw blurRad="38100" dist="38100" dir="2700000" algn="tl">
                    <a:srgbClr val="C0C0C0"/>
                  </a:outerShdw>
                </a:effectLst>
                <a:latin typeface="Lucida Sans Unicode" charset="0"/>
                <a:ea typeface="ＭＳ Ｐゴシック" charset="-128"/>
              </a:rPr>
              <a:t>Parque Tecnológico Cartuja</a:t>
            </a:r>
            <a:r>
              <a:rPr lang="es-ES" altLang="es-ES" sz="1200" b="1" dirty="0">
                <a:effectLst>
                  <a:outerShdw blurRad="38100" dist="38100" dir="2700000" algn="tl">
                    <a:srgbClr val="C0C0C0"/>
                  </a:outerShdw>
                </a:effectLst>
                <a:latin typeface="Lucida Sans Unicode" charset="0"/>
                <a:ea typeface="ＭＳ Ｐゴシック" charset="-128"/>
              </a:rPr>
              <a:t>’</a:t>
            </a:r>
            <a:r>
              <a:rPr lang="es-ES" sz="1200" b="1" dirty="0">
                <a:effectLst>
                  <a:outerShdw blurRad="38100" dist="38100" dir="2700000" algn="tl">
                    <a:srgbClr val="C0C0C0"/>
                  </a:outerShdw>
                </a:effectLst>
                <a:latin typeface="Lucida Sans Unicode" charset="0"/>
                <a:ea typeface="ＭＳ Ｐゴシック" charset="-128"/>
              </a:rPr>
              <a:t>93, </a:t>
            </a:r>
            <a:r>
              <a:rPr lang="es-ES" sz="1200" b="1" dirty="0" err="1">
                <a:effectLst>
                  <a:outerShdw blurRad="38100" dist="38100" dir="2700000" algn="tl">
                    <a:srgbClr val="C0C0C0"/>
                  </a:outerShdw>
                </a:effectLst>
                <a:latin typeface="Lucida Sans Unicode" charset="0"/>
                <a:ea typeface="ＭＳ Ｐゴシック" charset="-128"/>
              </a:rPr>
              <a:t>Avda.Thomas</a:t>
            </a:r>
            <a:r>
              <a:rPr lang="es-ES" sz="1200" b="1" dirty="0">
                <a:effectLst>
                  <a:outerShdw blurRad="38100" dist="38100" dir="2700000" algn="tl">
                    <a:srgbClr val="C0C0C0"/>
                  </a:outerShdw>
                </a:effectLst>
                <a:latin typeface="Lucida Sans Unicode" charset="0"/>
                <a:ea typeface="ＭＳ Ｐゴシック" charset="-128"/>
              </a:rPr>
              <a:t> Alva Edison nº 7, E-41092 – Sevilla. </a:t>
            </a:r>
            <a:r>
              <a:rPr lang="es-ES" sz="1200" b="1" dirty="0" err="1">
                <a:effectLst>
                  <a:outerShdw blurRad="38100" dist="38100" dir="2700000" algn="tl">
                    <a:srgbClr val="C0C0C0"/>
                  </a:outerShdw>
                </a:effectLst>
                <a:latin typeface="Lucida Sans Unicode" charset="0"/>
                <a:ea typeface="ＭＳ Ｐゴシック" charset="-128"/>
              </a:rPr>
              <a:t>Spain</a:t>
            </a:r>
            <a:endParaRPr lang="es-ES" sz="1200" b="1" dirty="0">
              <a:effectLst>
                <a:outerShdw blurRad="38100" dist="38100" dir="2700000" algn="tl">
                  <a:srgbClr val="C0C0C0"/>
                </a:outerShdw>
              </a:effectLst>
              <a:latin typeface="Lucida Sans Unicode" charset="0"/>
              <a:ea typeface="ＭＳ Ｐゴシック" charset="-128"/>
            </a:endParaRPr>
          </a:p>
          <a:p>
            <a:pPr algn="ctr" eaLnBrk="0" hangingPunct="0">
              <a:defRPr/>
            </a:pPr>
            <a:r>
              <a:rPr lang="es-ES" sz="1200" b="1" dirty="0" err="1">
                <a:effectLst>
                  <a:outerShdw blurRad="38100" dist="38100" dir="2700000" algn="tl">
                    <a:srgbClr val="C0C0C0"/>
                  </a:outerShdw>
                </a:effectLst>
                <a:latin typeface="Lucida Sans Unicode" charset="0"/>
                <a:ea typeface="ＭＳ Ｐゴシック" charset="-128"/>
              </a:rPr>
              <a:t>Phone</a:t>
            </a:r>
            <a:r>
              <a:rPr lang="es-ES" sz="1200" b="1" dirty="0">
                <a:effectLst>
                  <a:outerShdw blurRad="38100" dist="38100" dir="2700000" algn="tl">
                    <a:srgbClr val="C0C0C0"/>
                  </a:outerShdw>
                </a:effectLst>
                <a:latin typeface="Lucida Sans Unicode" charset="0"/>
                <a:ea typeface="ＭＳ Ｐゴシック" charset="-128"/>
              </a:rPr>
              <a:t>: +34.95.4460553, Fax: +34.95.4460145  </a:t>
            </a:r>
            <a:r>
              <a:rPr lang="es-ES" sz="1600" b="1" dirty="0">
                <a:effectLst>
                  <a:outerShdw blurRad="38100" dist="38100" dir="2700000" algn="tl">
                    <a:srgbClr val="C0C0C0"/>
                  </a:outerShdw>
                </a:effectLst>
                <a:latin typeface="Lucida Sans Unicode" charset="0"/>
                <a:ea typeface="ＭＳ Ｐゴシック" charset="-128"/>
              </a:rPr>
              <a:t>cna@us.es</a:t>
            </a:r>
          </a:p>
        </p:txBody>
      </p:sp>
      <p:sp>
        <p:nvSpPr>
          <p:cNvPr id="26636" name="Rectángulo 11"/>
          <p:cNvSpPr>
            <a:spLocks noChangeArrowheads="1"/>
          </p:cNvSpPr>
          <p:nvPr/>
        </p:nvSpPr>
        <p:spPr bwMode="auto">
          <a:xfrm>
            <a:off x="-609600" y="2917825"/>
            <a:ext cx="45720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n-GB" altLang="en-US" sz="2800" b="1">
                <a:solidFill>
                  <a:schemeClr val="bg1"/>
                </a:solidFill>
                <a:latin typeface="Calibri" pitchFamily="34" charset="0"/>
              </a:rPr>
              <a:t>The CNA Team</a:t>
            </a:r>
          </a:p>
          <a:p>
            <a:pPr algn="ctr">
              <a:spcBef>
                <a:spcPct val="0"/>
              </a:spcBef>
              <a:buFontTx/>
              <a:buNone/>
            </a:pPr>
            <a:r>
              <a:rPr lang="en-GB" altLang="en-US" sz="2400" b="1">
                <a:solidFill>
                  <a:schemeClr val="bg1"/>
                </a:solidFill>
                <a:latin typeface="Calibri" pitchFamily="34" charset="0"/>
              </a:rPr>
              <a:t>We are today  </a:t>
            </a:r>
            <a:r>
              <a:rPr lang="en-US" altLang="en-US" sz="2000" b="1">
                <a:solidFill>
                  <a:schemeClr val="bg1"/>
                </a:solidFill>
                <a:latin typeface="Calibri" pitchFamily="34" charset="0"/>
                <a:cs typeface="Arial" pitchFamily="34" charset="0"/>
              </a:rPr>
              <a:t>~</a:t>
            </a:r>
            <a:r>
              <a:rPr lang="en-GB" altLang="en-US" sz="2400" b="1">
                <a:solidFill>
                  <a:schemeClr val="bg1"/>
                </a:solidFill>
                <a:latin typeface="Calibri" pitchFamily="34" charset="0"/>
                <a:cs typeface="Arial" pitchFamily="34" charset="0"/>
              </a:rPr>
              <a:t>48</a:t>
            </a:r>
            <a:endParaRPr lang="en-GB" altLang="en-US" sz="2800" b="1">
              <a:solidFill>
                <a:schemeClr val="bg1"/>
              </a:solidFill>
              <a:latin typeface="Calibri"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24544" y="0"/>
            <a:ext cx="8229600" cy="908050"/>
          </a:xfrm>
        </p:spPr>
        <p:txBody>
          <a:bodyPr/>
          <a:lstStyle/>
          <a:p>
            <a:r>
              <a:rPr lang="es-ES" altLang="en-US" dirty="0" smtClean="0">
                <a:ea typeface="ＭＳ Ｐゴシック" pitchFamily="34" charset="-128"/>
              </a:rPr>
              <a:t>3MV </a:t>
            </a:r>
            <a:r>
              <a:rPr lang="es-ES" altLang="en-US" dirty="0" err="1" smtClean="0">
                <a:ea typeface="ＭＳ Ｐゴシック" pitchFamily="34" charset="-128"/>
              </a:rPr>
              <a:t>Tandem</a:t>
            </a:r>
            <a:r>
              <a:rPr lang="es-ES" altLang="en-US" dirty="0" smtClean="0">
                <a:ea typeface="ＭＳ Ｐゴシック" pitchFamily="34" charset="-128"/>
              </a:rPr>
              <a:t> </a:t>
            </a:r>
            <a:r>
              <a:rPr lang="es-ES" altLang="en-US" dirty="0" err="1" smtClean="0">
                <a:ea typeface="ＭＳ Ｐゴシック" pitchFamily="34" charset="-128"/>
              </a:rPr>
              <a:t>accelerator</a:t>
            </a:r>
            <a:endParaRPr lang="es-ES" altLang="en-US" dirty="0" smtClean="0">
              <a:ea typeface="ＭＳ Ｐゴシック" pitchFamily="34" charset="-128"/>
            </a:endParaRPr>
          </a:p>
        </p:txBody>
      </p:sp>
      <p:pic>
        <p:nvPicPr>
          <p:cNvPr id="27651" name="Picture 3" descr="000_0006"/>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a:xfrm>
            <a:off x="0" y="908050"/>
            <a:ext cx="4679950" cy="2809875"/>
          </a:xfrm>
        </p:spPr>
      </p:pic>
      <p:pic>
        <p:nvPicPr>
          <p:cNvPr id="27652" name="Picture 4" descr="0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08400" y="2852738"/>
            <a:ext cx="4679950"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 Box 5"/>
          <p:cNvSpPr txBox="1">
            <a:spLocks noChangeArrowheads="1"/>
          </p:cNvSpPr>
          <p:nvPr/>
        </p:nvSpPr>
        <p:spPr bwMode="auto">
          <a:xfrm>
            <a:off x="228600" y="4038600"/>
            <a:ext cx="3124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800" b="1" dirty="0">
                <a:solidFill>
                  <a:srgbClr val="FF3300"/>
                </a:solidFill>
                <a:latin typeface="Arial" pitchFamily="34" charset="0"/>
              </a:rPr>
              <a:t>IBA </a:t>
            </a:r>
            <a:r>
              <a:rPr lang="es-ES" altLang="en-US" sz="1800" b="1" dirty="0" err="1">
                <a:solidFill>
                  <a:srgbClr val="FF3300"/>
                </a:solidFill>
                <a:latin typeface="Arial" pitchFamily="34" charset="0"/>
              </a:rPr>
              <a:t>techniques</a:t>
            </a:r>
            <a:r>
              <a:rPr lang="es-ES" altLang="en-US" sz="1800" b="1" dirty="0">
                <a:solidFill>
                  <a:srgbClr val="FF3300"/>
                </a:solidFill>
                <a:latin typeface="Arial" pitchFamily="34" charset="0"/>
              </a:rPr>
              <a:t> (Material </a:t>
            </a:r>
            <a:r>
              <a:rPr lang="es-ES" altLang="en-US" sz="1800" b="1" dirty="0" err="1">
                <a:solidFill>
                  <a:srgbClr val="FF3300"/>
                </a:solidFill>
                <a:latin typeface="Arial" pitchFamily="34" charset="0"/>
              </a:rPr>
              <a:t>Science</a:t>
            </a:r>
            <a:r>
              <a:rPr lang="es-ES" altLang="en-US" sz="1800" b="1" dirty="0">
                <a:solidFill>
                  <a:srgbClr val="FF3300"/>
                </a:solidFill>
                <a:latin typeface="Arial" pitchFamily="34" charset="0"/>
              </a:rPr>
              <a:t>)</a:t>
            </a:r>
          </a:p>
          <a:p>
            <a:pPr>
              <a:spcBef>
                <a:spcPct val="50000"/>
              </a:spcBef>
              <a:buFontTx/>
              <a:buNone/>
            </a:pPr>
            <a:r>
              <a:rPr lang="es-ES" altLang="en-US" sz="1800" b="1" dirty="0">
                <a:solidFill>
                  <a:srgbClr val="000000"/>
                </a:solidFill>
                <a:latin typeface="Arial" pitchFamily="34" charset="0"/>
              </a:rPr>
              <a:t>IO-CSIC, ICMSE-CSIC, ICMM-CSIC, ICMB-CSIC</a:t>
            </a:r>
          </a:p>
          <a:p>
            <a:pPr>
              <a:spcBef>
                <a:spcPct val="50000"/>
              </a:spcBef>
              <a:buFontTx/>
              <a:buNone/>
            </a:pPr>
            <a:r>
              <a:rPr lang="es-ES" altLang="en-US" sz="1800" b="1" dirty="0">
                <a:latin typeface="Arial" pitchFamily="34" charset="0"/>
              </a:rPr>
              <a:t>TRINOS, AVS, CRIOLAB, ATI-Sistemas</a:t>
            </a:r>
            <a:r>
              <a:rPr lang="es-ES" altLang="en-US" sz="1800" b="1" dirty="0">
                <a:solidFill>
                  <a:srgbClr val="000000"/>
                </a:solidFill>
                <a:latin typeface="Arial" pitchFamily="34" charset="0"/>
              </a:rPr>
              <a:t>, </a:t>
            </a:r>
            <a:r>
              <a:rPr lang="es-ES" altLang="en-US" sz="1800" b="1" dirty="0">
                <a:latin typeface="Arial" pitchFamily="34" charset="0"/>
              </a:rPr>
              <a:t>INDO, ACERINOX </a:t>
            </a:r>
          </a:p>
        </p:txBody>
      </p:sp>
      <p:sp>
        <p:nvSpPr>
          <p:cNvPr id="27654" name="Rectangle 6"/>
          <p:cNvSpPr>
            <a:spLocks noChangeArrowheads="1"/>
          </p:cNvSpPr>
          <p:nvPr/>
        </p:nvSpPr>
        <p:spPr bwMode="auto">
          <a:xfrm>
            <a:off x="4716463" y="908050"/>
            <a:ext cx="3960812"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800" b="1">
                <a:solidFill>
                  <a:srgbClr val="FF3300"/>
                </a:solidFill>
                <a:latin typeface="Arial" pitchFamily="34" charset="0"/>
              </a:rPr>
              <a:t>Nuclear physics and Instrumentation (Nuclear and Particle Physics)</a:t>
            </a:r>
          </a:p>
          <a:p>
            <a:pPr>
              <a:spcBef>
                <a:spcPct val="50000"/>
              </a:spcBef>
              <a:buFontTx/>
              <a:buNone/>
            </a:pPr>
            <a:r>
              <a:rPr lang="es-ES" altLang="en-US" sz="1800" b="1">
                <a:solidFill>
                  <a:srgbClr val="000000"/>
                </a:solidFill>
                <a:latin typeface="Arial" pitchFamily="34" charset="0"/>
              </a:rPr>
              <a:t>IEM-CSIC, IFCA-CSIC, IFIC-CSIC, I3M-CSIC, U-Huelva, U-Granada</a:t>
            </a:r>
          </a:p>
        </p:txBody>
      </p:sp>
      <p:pic>
        <p:nvPicPr>
          <p:cNvPr id="7" name="Picture 3" descr="Cnalogo"/>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380312" y="116632"/>
            <a:ext cx="1655688" cy="3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46088" y="176213"/>
            <a:ext cx="8229600" cy="1371600"/>
          </a:xfrm>
        </p:spPr>
        <p:txBody>
          <a:bodyPr/>
          <a:lstStyle/>
          <a:p>
            <a:r>
              <a:rPr lang="es-ES" altLang="en-US" smtClean="0">
                <a:ea typeface="ＭＳ Ｐゴシック" pitchFamily="34" charset="-128"/>
              </a:rPr>
              <a:t>Cyclotron  </a:t>
            </a:r>
            <a:br>
              <a:rPr lang="es-ES" altLang="en-US" smtClean="0">
                <a:ea typeface="ＭＳ Ｐゴシック" pitchFamily="34" charset="-128"/>
              </a:rPr>
            </a:br>
            <a:r>
              <a:rPr lang="es-ES" altLang="en-US" smtClean="0">
                <a:ea typeface="ＭＳ Ｐゴシック" pitchFamily="34" charset="-128"/>
              </a:rPr>
              <a:t>18 MeV (p), 9 MeV (d)</a:t>
            </a:r>
          </a:p>
        </p:txBody>
      </p:sp>
      <p:pic>
        <p:nvPicPr>
          <p:cNvPr id="28675" name="Picture 3" descr="P7200035"/>
          <p:cNvPicPr>
            <a:picLocks noGrp="1" noChangeAspect="1" noChangeArrowheads="1"/>
          </p:cNvPicPr>
          <p:nvPr>
            <p:ph sz="half" idx="1"/>
          </p:nvPr>
        </p:nvPicPr>
        <p:blipFill>
          <a:blip r:embed="rId2">
            <a:extLst>
              <a:ext uri="{28A0092B-C50C-407E-A947-70E740481C1C}">
                <a14:useLocalDpi xmlns:a14="http://schemas.microsoft.com/office/drawing/2010/main"/>
              </a:ext>
            </a:extLst>
          </a:blip>
          <a:srcRect/>
          <a:stretch>
            <a:fillRect/>
          </a:stretch>
        </p:blipFill>
        <p:spPr>
          <a:xfrm>
            <a:off x="458337" y="1747839"/>
            <a:ext cx="3931101" cy="3481362"/>
          </a:xfrm>
        </p:spPr>
      </p:pic>
      <p:sp>
        <p:nvSpPr>
          <p:cNvPr id="191492" name="Rectangle 4"/>
          <p:cNvSpPr>
            <a:spLocks noChangeArrowheads="1"/>
          </p:cNvSpPr>
          <p:nvPr/>
        </p:nvSpPr>
        <p:spPr bwMode="auto">
          <a:xfrm>
            <a:off x="179388" y="5157192"/>
            <a:ext cx="4392612" cy="1158875"/>
          </a:xfrm>
          <a:prstGeom prst="rect">
            <a:avLst/>
          </a:prstGeom>
          <a:noFill/>
          <a:ln w="38100">
            <a:noFill/>
            <a:miter lim="800000"/>
            <a:headEnd/>
            <a:tailEnd/>
          </a:ln>
          <a:effectLst/>
        </p:spPr>
        <p:txBody>
          <a:bodyPr>
            <a:spAutoFit/>
          </a:bodyPr>
          <a:lstStyle/>
          <a:p>
            <a:pPr algn="ctr" eaLnBrk="0" hangingPunct="0">
              <a:spcBef>
                <a:spcPct val="50000"/>
              </a:spcBef>
              <a:defRPr/>
            </a:pPr>
            <a:r>
              <a:rPr lang="es-ES" sz="2000" b="1" dirty="0" err="1">
                <a:solidFill>
                  <a:srgbClr val="FF3300"/>
                </a:solidFill>
                <a:effectLst>
                  <a:outerShdw blurRad="38100" dist="38100" dir="2700000" algn="tl">
                    <a:srgbClr val="C0C0C0"/>
                  </a:outerShdw>
                </a:effectLst>
                <a:latin typeface="Arial" charset="0"/>
                <a:ea typeface="ＭＳ Ｐゴシック" charset="-128"/>
              </a:rPr>
              <a:t>Radiopharmaceutical</a:t>
            </a:r>
            <a:r>
              <a:rPr lang="es-ES" sz="2000" b="1" dirty="0">
                <a:solidFill>
                  <a:srgbClr val="FF3300"/>
                </a:solidFill>
                <a:effectLst>
                  <a:outerShdw blurRad="38100" dist="38100" dir="2700000" algn="tl">
                    <a:srgbClr val="C0C0C0"/>
                  </a:outerShdw>
                </a:effectLst>
                <a:latin typeface="Arial" charset="0"/>
                <a:ea typeface="ＭＳ Ｐゴシック" charset="-128"/>
              </a:rPr>
              <a:t> </a:t>
            </a:r>
            <a:r>
              <a:rPr lang="es-ES" sz="2000" b="1" dirty="0" err="1">
                <a:solidFill>
                  <a:srgbClr val="FF3300"/>
                </a:solidFill>
                <a:effectLst>
                  <a:outerShdw blurRad="38100" dist="38100" dir="2700000" algn="tl">
                    <a:srgbClr val="C0C0C0"/>
                  </a:outerShdw>
                </a:effectLst>
                <a:latin typeface="Arial" charset="0"/>
                <a:ea typeface="ＭＳ Ｐゴシック" charset="-128"/>
              </a:rPr>
              <a:t>production</a:t>
            </a:r>
            <a:r>
              <a:rPr lang="es-ES" sz="2000" b="1" dirty="0">
                <a:solidFill>
                  <a:srgbClr val="FF3300"/>
                </a:solidFill>
                <a:effectLst>
                  <a:outerShdw blurRad="38100" dist="38100" dir="2700000" algn="tl">
                    <a:srgbClr val="C0C0C0"/>
                  </a:outerShdw>
                </a:effectLst>
                <a:latin typeface="Arial" charset="0"/>
                <a:ea typeface="ＭＳ Ｐゴシック" charset="-128"/>
              </a:rPr>
              <a:t> (Molecular </a:t>
            </a:r>
            <a:r>
              <a:rPr lang="es-ES" sz="2000" b="1" dirty="0" err="1">
                <a:solidFill>
                  <a:srgbClr val="FF3300"/>
                </a:solidFill>
                <a:effectLst>
                  <a:outerShdw blurRad="38100" dist="38100" dir="2700000" algn="tl">
                    <a:srgbClr val="C0C0C0"/>
                  </a:outerShdw>
                </a:effectLst>
                <a:latin typeface="Arial" charset="0"/>
                <a:ea typeface="ＭＳ Ｐゴシック" charset="-128"/>
              </a:rPr>
              <a:t>Imaging</a:t>
            </a:r>
            <a:r>
              <a:rPr lang="es-ES" sz="2000" b="1" dirty="0">
                <a:solidFill>
                  <a:srgbClr val="FF3300"/>
                </a:solidFill>
                <a:effectLst>
                  <a:outerShdw blurRad="38100" dist="38100" dir="2700000" algn="tl">
                    <a:srgbClr val="C0C0C0"/>
                  </a:outerShdw>
                </a:effectLst>
                <a:latin typeface="Arial" charset="0"/>
                <a:ea typeface="ＭＳ Ｐゴシック" charset="-128"/>
              </a:rPr>
              <a:t>)</a:t>
            </a:r>
          </a:p>
          <a:p>
            <a:pPr algn="ctr" eaLnBrk="0" hangingPunct="0">
              <a:spcBef>
                <a:spcPct val="50000"/>
              </a:spcBef>
              <a:defRPr/>
            </a:pPr>
            <a:r>
              <a:rPr lang="es-ES" sz="2000" b="1" dirty="0">
                <a:effectLst>
                  <a:outerShdw blurRad="38100" dist="38100" dir="2700000" algn="tl">
                    <a:srgbClr val="C0C0C0"/>
                  </a:outerShdw>
                </a:effectLst>
                <a:latin typeface="Arial" charset="0"/>
                <a:ea typeface="ＭＳ Ｐゴシック" charset="-128"/>
              </a:rPr>
              <a:t>IBA Molecular</a:t>
            </a:r>
          </a:p>
        </p:txBody>
      </p:sp>
      <p:pic>
        <p:nvPicPr>
          <p:cNvPr id="28677" name="Picture 5" descr="vistalineaciclot"/>
          <p:cNvPicPr>
            <a:picLocks noGrp="1" noChangeAspect="1" noChangeArrowheads="1"/>
          </p:cNvPicPr>
          <p:nvPr>
            <p:ph sz="quarter" idx="3"/>
          </p:nvPr>
        </p:nvPicPr>
        <p:blipFill>
          <a:blip r:embed="rId3">
            <a:extLst>
              <a:ext uri="{28A0092B-C50C-407E-A947-70E740481C1C}">
                <a14:useLocalDpi xmlns:a14="http://schemas.microsoft.com/office/drawing/2010/main"/>
              </a:ext>
            </a:extLst>
          </a:blip>
          <a:srcRect/>
          <a:stretch>
            <a:fillRect/>
          </a:stretch>
        </p:blipFill>
        <p:spPr>
          <a:xfrm>
            <a:off x="4627563" y="1746251"/>
            <a:ext cx="4058211" cy="3482950"/>
          </a:xfrm>
        </p:spPr>
      </p:pic>
      <p:sp>
        <p:nvSpPr>
          <p:cNvPr id="191494" name="Text Box 6"/>
          <p:cNvSpPr txBox="1">
            <a:spLocks noChangeArrowheads="1"/>
          </p:cNvSpPr>
          <p:nvPr/>
        </p:nvSpPr>
        <p:spPr bwMode="auto">
          <a:xfrm>
            <a:off x="4644008" y="5157192"/>
            <a:ext cx="4284662" cy="854075"/>
          </a:xfrm>
          <a:prstGeom prst="rect">
            <a:avLst/>
          </a:prstGeom>
          <a:noFill/>
          <a:ln w="38100">
            <a:noFill/>
            <a:miter lim="800000"/>
            <a:headEnd/>
            <a:tailEnd/>
          </a:ln>
          <a:effectLst/>
        </p:spPr>
        <p:txBody>
          <a:bodyPr>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0" hangingPunct="0">
              <a:spcBef>
                <a:spcPct val="50000"/>
              </a:spcBef>
              <a:defRPr/>
            </a:pPr>
            <a:r>
              <a:rPr lang="es-ES" sz="2000" b="1" dirty="0" err="1" smtClean="0">
                <a:solidFill>
                  <a:srgbClr val="FF3300"/>
                </a:solidFill>
                <a:effectLst>
                  <a:outerShdw blurRad="38100" dist="38100" dir="2700000" algn="tl">
                    <a:srgbClr val="DDDDDD"/>
                  </a:outerShdw>
                </a:effectLst>
              </a:rPr>
              <a:t>Irradiation</a:t>
            </a:r>
            <a:r>
              <a:rPr lang="es-ES" sz="2000" b="1" dirty="0" smtClean="0">
                <a:solidFill>
                  <a:srgbClr val="FF3300"/>
                </a:solidFill>
                <a:effectLst>
                  <a:outerShdw blurRad="38100" dist="38100" dir="2700000" algn="tl">
                    <a:srgbClr val="DDDDDD"/>
                  </a:outerShdw>
                </a:effectLst>
              </a:rPr>
              <a:t> (</a:t>
            </a:r>
            <a:r>
              <a:rPr lang="es-ES" sz="2000" b="1" dirty="0" err="1" smtClean="0">
                <a:solidFill>
                  <a:srgbClr val="FF3300"/>
                </a:solidFill>
                <a:effectLst>
                  <a:outerShdw blurRad="38100" dist="38100" dir="2700000" algn="tl">
                    <a:srgbClr val="DDDDDD"/>
                  </a:outerShdw>
                </a:effectLst>
              </a:rPr>
              <a:t>Space</a:t>
            </a:r>
            <a:r>
              <a:rPr lang="es-ES" sz="2000" b="1" dirty="0" smtClean="0">
                <a:solidFill>
                  <a:srgbClr val="FF3300"/>
                </a:solidFill>
                <a:effectLst>
                  <a:outerShdw blurRad="38100" dist="38100" dir="2700000" algn="tl">
                    <a:srgbClr val="DDDDDD"/>
                  </a:outerShdw>
                </a:effectLst>
              </a:rPr>
              <a:t> </a:t>
            </a:r>
            <a:r>
              <a:rPr lang="es-ES" sz="2000" b="1" dirty="0" err="1" smtClean="0">
                <a:solidFill>
                  <a:srgbClr val="FF3300"/>
                </a:solidFill>
                <a:effectLst>
                  <a:outerShdw blurRad="38100" dist="38100" dir="2700000" algn="tl">
                    <a:srgbClr val="DDDDDD"/>
                  </a:outerShdw>
                </a:effectLst>
              </a:rPr>
              <a:t>technology</a:t>
            </a:r>
            <a:r>
              <a:rPr lang="es-ES" sz="2000" b="1" dirty="0" smtClean="0">
                <a:solidFill>
                  <a:srgbClr val="FF3300"/>
                </a:solidFill>
                <a:effectLst>
                  <a:outerShdw blurRad="38100" dist="38100" dir="2700000" algn="tl">
                    <a:srgbClr val="DDDDDD"/>
                  </a:outerShdw>
                </a:effectLst>
              </a:rPr>
              <a:t>)</a:t>
            </a:r>
            <a:endParaRPr lang="es-ES" sz="2000" b="1" dirty="0" smtClean="0">
              <a:solidFill>
                <a:srgbClr val="000000"/>
              </a:solidFill>
              <a:effectLst>
                <a:outerShdw blurRad="38100" dist="38100" dir="2700000" algn="tl">
                  <a:srgbClr val="DDDDDD"/>
                </a:outerShdw>
              </a:effectLst>
            </a:endParaRPr>
          </a:p>
          <a:p>
            <a:pPr algn="ctr" eaLnBrk="0" hangingPunct="0">
              <a:spcBef>
                <a:spcPct val="50000"/>
              </a:spcBef>
              <a:defRPr/>
            </a:pPr>
            <a:r>
              <a:rPr lang="es-ES" sz="2000" b="1" dirty="0" smtClean="0">
                <a:effectLst>
                  <a:outerShdw blurRad="38100" dist="38100" dir="2700000" algn="tl">
                    <a:srgbClr val="DDDDDD"/>
                  </a:outerShdw>
                </a:effectLst>
              </a:rPr>
              <a:t>ALTER,</a:t>
            </a:r>
            <a:r>
              <a:rPr lang="es-ES" sz="2000" b="1" dirty="0" smtClean="0">
                <a:solidFill>
                  <a:srgbClr val="000000"/>
                </a:solidFill>
                <a:effectLst>
                  <a:outerShdw blurRad="38100" dist="38100" dir="2700000" algn="tl">
                    <a:srgbClr val="DDDDDD"/>
                  </a:outerShdw>
                </a:effectLst>
              </a:rPr>
              <a:t> </a:t>
            </a:r>
            <a:r>
              <a:rPr lang="es-ES" sz="2000" b="1" dirty="0" smtClean="0">
                <a:effectLst>
                  <a:outerShdw blurRad="38100" dist="38100" dir="2700000" algn="tl">
                    <a:srgbClr val="DDDDDD"/>
                  </a:outerShdw>
                </a:effectLst>
              </a:rPr>
              <a:t>TRAD,</a:t>
            </a:r>
            <a:r>
              <a:rPr lang="es-ES" sz="2000" b="1" dirty="0" smtClean="0">
                <a:solidFill>
                  <a:srgbClr val="000000"/>
                </a:solidFill>
                <a:effectLst>
                  <a:outerShdw blurRad="38100" dist="38100" dir="2700000" algn="tl">
                    <a:srgbClr val="DDDDDD"/>
                  </a:outerShdw>
                </a:effectLst>
              </a:rPr>
              <a:t> INTA</a:t>
            </a:r>
            <a:endParaRPr lang="es-ES" sz="2000" b="1" dirty="0" smtClean="0">
              <a:solidFill>
                <a:srgbClr val="FF3300"/>
              </a:solidFill>
              <a:effectLst>
                <a:outerShdw blurRad="38100" dist="38100" dir="2700000" algn="tl">
                  <a:srgbClr val="DDDDDD"/>
                </a:outerShdw>
              </a:effectLst>
            </a:endParaRPr>
          </a:p>
        </p:txBody>
      </p:sp>
      <p:pic>
        <p:nvPicPr>
          <p:cNvPr id="7" name="Picture 3" descr="Cnalogo"/>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380312" y="116632"/>
            <a:ext cx="1655688" cy="3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SARA global_2"/>
          <p:cNvPicPr>
            <a:picLocks noGrp="1" noChangeAspect="1" noChangeArrowheads="1"/>
          </p:cNvPicPr>
          <p:nvPr>
            <p:ph/>
          </p:nvPr>
        </p:nvPicPr>
        <p:blipFill>
          <a:blip r:embed="rId2">
            <a:extLst>
              <a:ext uri="{28A0092B-C50C-407E-A947-70E740481C1C}">
                <a14:useLocalDpi xmlns:a14="http://schemas.microsoft.com/office/drawing/2010/main"/>
              </a:ext>
            </a:extLst>
          </a:blip>
          <a:srcRect/>
          <a:stretch>
            <a:fillRect/>
          </a:stretch>
        </p:blipFill>
        <p:spPr>
          <a:xfrm>
            <a:off x="1476375" y="1052513"/>
            <a:ext cx="5543550" cy="4202112"/>
          </a:xfrm>
        </p:spPr>
      </p:pic>
      <p:sp>
        <p:nvSpPr>
          <p:cNvPr id="29699" name="Text Box 3"/>
          <p:cNvSpPr txBox="1">
            <a:spLocks noChangeArrowheads="1"/>
          </p:cNvSpPr>
          <p:nvPr/>
        </p:nvSpPr>
        <p:spPr bwMode="auto">
          <a:xfrm>
            <a:off x="-108520" y="234950"/>
            <a:ext cx="90360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lgn="ctr">
              <a:spcBef>
                <a:spcPct val="0"/>
              </a:spcBef>
              <a:buFontTx/>
              <a:buNone/>
            </a:pPr>
            <a:r>
              <a:rPr lang="es-ES_tradnl" altLang="en-US" sz="4400" dirty="0">
                <a:solidFill>
                  <a:schemeClr val="tx2"/>
                </a:solidFill>
                <a:latin typeface="Arial" pitchFamily="34" charset="0"/>
              </a:rPr>
              <a:t>SARA,  AMS </a:t>
            </a:r>
            <a:r>
              <a:rPr lang="es-ES_tradnl" altLang="en-US" sz="4400" dirty="0" err="1" smtClean="0">
                <a:solidFill>
                  <a:schemeClr val="tx2"/>
                </a:solidFill>
                <a:latin typeface="Arial" pitchFamily="34" charset="0"/>
              </a:rPr>
              <a:t>system</a:t>
            </a:r>
            <a:endParaRPr lang="es-ES" altLang="en-US" sz="4400" dirty="0">
              <a:solidFill>
                <a:schemeClr val="tx2"/>
              </a:solidFill>
              <a:latin typeface="Arial" pitchFamily="34" charset="0"/>
            </a:endParaRPr>
          </a:p>
        </p:txBody>
      </p:sp>
      <p:sp>
        <p:nvSpPr>
          <p:cNvPr id="29700" name="Text Box 4"/>
          <p:cNvSpPr txBox="1">
            <a:spLocks noChangeArrowheads="1"/>
          </p:cNvSpPr>
          <p:nvPr/>
        </p:nvSpPr>
        <p:spPr bwMode="auto">
          <a:xfrm>
            <a:off x="381000" y="5229225"/>
            <a:ext cx="8294688"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2000" b="1">
                <a:solidFill>
                  <a:srgbClr val="FF3300"/>
                </a:solidFill>
                <a:latin typeface="Arial" pitchFamily="34" charset="0"/>
              </a:rPr>
              <a:t>Precise AMS isotope measurements (Nuclear physics applied to environment)</a:t>
            </a:r>
          </a:p>
          <a:p>
            <a:pPr>
              <a:spcBef>
                <a:spcPct val="50000"/>
              </a:spcBef>
              <a:buFontTx/>
              <a:buNone/>
            </a:pPr>
            <a:r>
              <a:rPr lang="es-ES" altLang="en-US" sz="2000" b="1">
                <a:latin typeface="Arial" pitchFamily="34" charset="0"/>
              </a:rPr>
              <a:t>ENRESA,</a:t>
            </a:r>
            <a:r>
              <a:rPr lang="es-ES" altLang="en-US" sz="2000" b="1">
                <a:solidFill>
                  <a:srgbClr val="000000"/>
                </a:solidFill>
                <a:latin typeface="Arial" pitchFamily="34" charset="0"/>
              </a:rPr>
              <a:t> </a:t>
            </a:r>
            <a:r>
              <a:rPr lang="es-ES" altLang="en-US" sz="2000" b="1">
                <a:latin typeface="Arial" pitchFamily="34" charset="0"/>
              </a:rPr>
              <a:t>DUCARES</a:t>
            </a:r>
            <a:r>
              <a:rPr lang="es-ES" altLang="en-US" sz="2000" b="1">
                <a:solidFill>
                  <a:srgbClr val="000000"/>
                </a:solidFill>
                <a:latin typeface="Arial" pitchFamily="34" charset="0"/>
              </a:rPr>
              <a:t>, CIEMAT, UAB, UEX, U-Lund</a:t>
            </a:r>
          </a:p>
        </p:txBody>
      </p:sp>
      <p:pic>
        <p:nvPicPr>
          <p:cNvPr id="5" name="Picture 3" descr="Cnalogo"/>
          <p:cNvPicPr>
            <a:picLocks noChangeAspect="1" noChangeArrowheads="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380312" y="116632"/>
            <a:ext cx="1655688" cy="3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62000" y="152400"/>
            <a:ext cx="6096000" cy="838200"/>
          </a:xfrm>
        </p:spPr>
        <p:txBody>
          <a:bodyPr/>
          <a:lstStyle/>
          <a:p>
            <a:r>
              <a:rPr lang="es-ES" altLang="en-US" sz="2000" smtClean="0">
                <a:latin typeface="Arial" pitchFamily="34" charset="0"/>
                <a:ea typeface="ＭＳ Ｐゴシック" pitchFamily="34" charset="-128"/>
                <a:cs typeface="Arial" pitchFamily="34" charset="0"/>
              </a:rPr>
              <a:t>MICADAS compact 14C accelerator: </a:t>
            </a:r>
            <a:br>
              <a:rPr lang="es-ES" altLang="en-US" sz="2000" smtClean="0">
                <a:latin typeface="Arial" pitchFamily="34" charset="0"/>
                <a:ea typeface="ＭＳ Ｐゴシック" pitchFamily="34" charset="-128"/>
                <a:cs typeface="Arial" pitchFamily="34" charset="0"/>
              </a:rPr>
            </a:br>
            <a:endParaRPr lang="es-ES" altLang="en-US" sz="2000" smtClean="0">
              <a:latin typeface="Arial" pitchFamily="34" charset="0"/>
              <a:ea typeface="ＭＳ Ｐゴシック" pitchFamily="34" charset="-128"/>
              <a:cs typeface="Arial" pitchFamily="34" charset="0"/>
            </a:endParaRPr>
          </a:p>
        </p:txBody>
      </p:sp>
      <p:pic>
        <p:nvPicPr>
          <p:cNvPr id="30723" name="Picture 5" descr="DSCN0005"/>
          <p:cNvPicPr>
            <a:picLocks noGrp="1" noChangeAspect="1" noChangeArrowheads="1"/>
          </p:cNvPicPr>
          <p:nvPr>
            <p:ph type="body" idx="1"/>
          </p:nvPr>
        </p:nvPicPr>
        <p:blipFill>
          <a:blip r:embed="rId2" cstate="screen">
            <a:extLst>
              <a:ext uri="{28A0092B-C50C-407E-A947-70E740481C1C}">
                <a14:useLocalDpi xmlns:a14="http://schemas.microsoft.com/office/drawing/2010/main"/>
              </a:ext>
            </a:extLst>
          </a:blip>
          <a:srcRect/>
          <a:stretch>
            <a:fillRect/>
          </a:stretch>
        </p:blipFill>
        <p:spPr>
          <a:xfrm>
            <a:off x="381000" y="685800"/>
            <a:ext cx="3581400" cy="2687638"/>
          </a:xfrm>
        </p:spPr>
      </p:pic>
      <p:sp>
        <p:nvSpPr>
          <p:cNvPr id="178182" name="Text Box 6"/>
          <p:cNvSpPr txBox="1">
            <a:spLocks noChangeArrowheads="1"/>
          </p:cNvSpPr>
          <p:nvPr/>
        </p:nvSpPr>
        <p:spPr bwMode="auto">
          <a:xfrm>
            <a:off x="381000" y="3140968"/>
            <a:ext cx="3505200" cy="1354138"/>
          </a:xfrm>
          <a:prstGeom prst="rect">
            <a:avLst/>
          </a:prstGeom>
          <a:noFill/>
          <a:ln w="9525">
            <a:noFill/>
            <a:miter lim="800000"/>
            <a:headEnd/>
            <a:tailEnd/>
          </a:ln>
          <a:effectLst/>
        </p:spPr>
        <p:txBody>
          <a:bodyPr>
            <a:spAutoFit/>
          </a:bodyPr>
          <a:lstStyle/>
          <a:p>
            <a:pPr eaLnBrk="0" hangingPunct="0">
              <a:defRPr/>
            </a:pPr>
            <a:endParaRPr lang="es-ES" dirty="0">
              <a:solidFill>
                <a:schemeClr val="tx2"/>
              </a:solidFill>
              <a:effectLst>
                <a:outerShdw blurRad="38100" dist="38100" dir="2700000" algn="tl">
                  <a:srgbClr val="C0C0C0"/>
                </a:outerShdw>
              </a:effectLst>
              <a:latin typeface="Arial" charset="0"/>
              <a:ea typeface="ＭＳ Ｐゴシック" charset="-128"/>
            </a:endParaRPr>
          </a:p>
          <a:p>
            <a:pPr eaLnBrk="0" hangingPunct="0">
              <a:defRPr/>
            </a:pPr>
            <a:r>
              <a:rPr lang="es-ES" sz="1600" b="1" dirty="0">
                <a:solidFill>
                  <a:srgbClr val="FF3300"/>
                </a:solidFill>
                <a:effectLst>
                  <a:outerShdw blurRad="38100" dist="38100" dir="2700000" algn="tl">
                    <a:srgbClr val="C0C0C0"/>
                  </a:outerShdw>
                </a:effectLst>
                <a:latin typeface="Arial" charset="0"/>
                <a:ea typeface="ＭＳ Ｐゴシック" charset="-128"/>
              </a:rPr>
              <a:t>14C </a:t>
            </a:r>
            <a:r>
              <a:rPr lang="es-ES" sz="1600" b="1" dirty="0" err="1">
                <a:solidFill>
                  <a:srgbClr val="FF3300"/>
                </a:solidFill>
                <a:effectLst>
                  <a:outerShdw blurRad="38100" dist="38100" dir="2700000" algn="tl">
                    <a:srgbClr val="C0C0C0"/>
                  </a:outerShdw>
                </a:effectLst>
                <a:latin typeface="Arial" charset="0"/>
                <a:ea typeface="ＭＳ Ｐゴシック" charset="-128"/>
              </a:rPr>
              <a:t>dating</a:t>
            </a:r>
            <a:r>
              <a:rPr lang="es-ES" sz="1600" b="1" dirty="0">
                <a:solidFill>
                  <a:srgbClr val="FF3300"/>
                </a:solidFill>
                <a:effectLst>
                  <a:outerShdw blurRad="38100" dist="38100" dir="2700000" algn="tl">
                    <a:srgbClr val="C0C0C0"/>
                  </a:outerShdw>
                </a:effectLst>
                <a:latin typeface="Arial" charset="0"/>
                <a:ea typeface="ＭＳ Ｐゴシック" charset="-128"/>
              </a:rPr>
              <a:t> (</a:t>
            </a:r>
            <a:r>
              <a:rPr lang="es-ES" sz="1600" b="1" dirty="0" err="1">
                <a:solidFill>
                  <a:srgbClr val="FF3300"/>
                </a:solidFill>
                <a:effectLst>
                  <a:outerShdw blurRad="38100" dist="38100" dir="2700000" algn="tl">
                    <a:srgbClr val="C0C0C0"/>
                  </a:outerShdw>
                </a:effectLst>
                <a:latin typeface="Arial" charset="0"/>
                <a:ea typeface="ＭＳ Ｐゴシック" charset="-128"/>
              </a:rPr>
              <a:t>Nucl</a:t>
            </a:r>
            <a:r>
              <a:rPr lang="es-ES" sz="1600" b="1" dirty="0">
                <a:solidFill>
                  <a:srgbClr val="FF3300"/>
                </a:solidFill>
                <a:effectLst>
                  <a:outerShdw blurRad="38100" dist="38100" dir="2700000" algn="tl">
                    <a:srgbClr val="C0C0C0"/>
                  </a:outerShdw>
                </a:effectLst>
                <a:latin typeface="Arial" charset="0"/>
                <a:ea typeface="ＭＳ Ｐゴシック" charset="-128"/>
              </a:rPr>
              <a:t> </a:t>
            </a:r>
            <a:r>
              <a:rPr lang="es-ES" sz="1600" b="1" dirty="0" err="1">
                <a:solidFill>
                  <a:srgbClr val="FF3300"/>
                </a:solidFill>
                <a:effectLst>
                  <a:outerShdw blurRad="38100" dist="38100" dir="2700000" algn="tl">
                    <a:srgbClr val="C0C0C0"/>
                  </a:outerShdw>
                </a:effectLst>
                <a:latin typeface="Arial" charset="0"/>
                <a:ea typeface="ＭＳ Ｐゴシック" charset="-128"/>
              </a:rPr>
              <a:t>Phys</a:t>
            </a:r>
            <a:r>
              <a:rPr lang="es-ES" sz="1600" b="1" dirty="0">
                <a:solidFill>
                  <a:srgbClr val="FF3300"/>
                </a:solidFill>
                <a:effectLst>
                  <a:outerShdw blurRad="38100" dist="38100" dir="2700000" algn="tl">
                    <a:srgbClr val="C0C0C0"/>
                  </a:outerShdw>
                </a:effectLst>
                <a:latin typeface="Arial" charset="0"/>
                <a:ea typeface="ＭＳ Ｐゴシック" charset="-128"/>
              </a:rPr>
              <a:t> </a:t>
            </a:r>
            <a:r>
              <a:rPr lang="es-ES" sz="1600" b="1" dirty="0" err="1">
                <a:solidFill>
                  <a:srgbClr val="FF3300"/>
                </a:solidFill>
                <a:effectLst>
                  <a:outerShdw blurRad="38100" dist="38100" dir="2700000" algn="tl">
                    <a:srgbClr val="C0C0C0"/>
                  </a:outerShdw>
                </a:effectLst>
                <a:latin typeface="Arial" charset="0"/>
                <a:ea typeface="ＭＳ Ｐゴシック" charset="-128"/>
              </a:rPr>
              <a:t>applied</a:t>
            </a:r>
            <a:r>
              <a:rPr lang="es-ES" sz="1600" b="1" dirty="0">
                <a:solidFill>
                  <a:srgbClr val="FF3300"/>
                </a:solidFill>
                <a:effectLst>
                  <a:outerShdw blurRad="38100" dist="38100" dir="2700000" algn="tl">
                    <a:srgbClr val="C0C0C0"/>
                  </a:outerShdw>
                </a:effectLst>
                <a:latin typeface="Arial" charset="0"/>
                <a:ea typeface="ＭＳ Ｐゴシック" charset="-128"/>
              </a:rPr>
              <a:t> </a:t>
            </a:r>
            <a:r>
              <a:rPr lang="es-ES" sz="1600" b="1" dirty="0" err="1">
                <a:solidFill>
                  <a:srgbClr val="FF3300"/>
                </a:solidFill>
                <a:effectLst>
                  <a:outerShdw blurRad="38100" dist="38100" dir="2700000" algn="tl">
                    <a:srgbClr val="C0C0C0"/>
                  </a:outerShdw>
                </a:effectLst>
                <a:latin typeface="Arial" charset="0"/>
                <a:ea typeface="ＭＳ Ｐゴシック" charset="-128"/>
              </a:rPr>
              <a:t>to</a:t>
            </a:r>
            <a:r>
              <a:rPr lang="es-ES" sz="1600" b="1" dirty="0">
                <a:solidFill>
                  <a:srgbClr val="FF3300"/>
                </a:solidFill>
                <a:effectLst>
                  <a:outerShdw blurRad="38100" dist="38100" dir="2700000" algn="tl">
                    <a:srgbClr val="C0C0C0"/>
                  </a:outerShdw>
                </a:effectLst>
                <a:latin typeface="Arial" charset="0"/>
                <a:ea typeface="ＭＳ Ｐゴシック" charset="-128"/>
              </a:rPr>
              <a:t> </a:t>
            </a:r>
            <a:r>
              <a:rPr lang="es-ES" sz="1600" b="1" dirty="0" err="1">
                <a:solidFill>
                  <a:srgbClr val="FF3300"/>
                </a:solidFill>
                <a:effectLst>
                  <a:outerShdw blurRad="38100" dist="38100" dir="2700000" algn="tl">
                    <a:srgbClr val="C0C0C0"/>
                  </a:outerShdw>
                </a:effectLst>
                <a:latin typeface="Arial" charset="0"/>
                <a:ea typeface="ＭＳ Ｐゴシック" charset="-128"/>
              </a:rPr>
              <a:t>arqueology</a:t>
            </a:r>
            <a:r>
              <a:rPr lang="es-ES" sz="1600" b="1" dirty="0">
                <a:solidFill>
                  <a:srgbClr val="FF3300"/>
                </a:solidFill>
                <a:effectLst>
                  <a:outerShdw blurRad="38100" dist="38100" dir="2700000" algn="tl">
                    <a:srgbClr val="C0C0C0"/>
                  </a:outerShdw>
                </a:effectLst>
                <a:latin typeface="Arial" charset="0"/>
                <a:ea typeface="ＭＳ Ｐゴシック" charset="-128"/>
              </a:rPr>
              <a:t> and cultural </a:t>
            </a:r>
            <a:r>
              <a:rPr lang="es-ES" sz="1600" b="1" dirty="0" err="1">
                <a:solidFill>
                  <a:srgbClr val="FF3300"/>
                </a:solidFill>
                <a:effectLst>
                  <a:outerShdw blurRad="38100" dist="38100" dir="2700000" algn="tl">
                    <a:srgbClr val="C0C0C0"/>
                  </a:outerShdw>
                </a:effectLst>
                <a:latin typeface="Arial" charset="0"/>
                <a:ea typeface="ＭＳ Ｐゴシック" charset="-128"/>
              </a:rPr>
              <a:t>heritage</a:t>
            </a:r>
            <a:r>
              <a:rPr lang="es-ES" sz="1600" b="1" dirty="0">
                <a:solidFill>
                  <a:srgbClr val="FF3300"/>
                </a:solidFill>
                <a:effectLst>
                  <a:outerShdw blurRad="38100" dist="38100" dir="2700000" algn="tl">
                    <a:srgbClr val="C0C0C0"/>
                  </a:outerShdw>
                </a:effectLst>
                <a:latin typeface="Arial" charset="0"/>
                <a:ea typeface="ＭＳ Ｐゴシック" charset="-128"/>
              </a:rPr>
              <a:t>)</a:t>
            </a:r>
          </a:p>
          <a:p>
            <a:pPr eaLnBrk="0" hangingPunct="0">
              <a:defRPr/>
            </a:pPr>
            <a:r>
              <a:rPr lang="es-ES" sz="1600" b="1" dirty="0">
                <a:solidFill>
                  <a:srgbClr val="000000"/>
                </a:solidFill>
                <a:effectLst>
                  <a:outerShdw blurRad="38100" dist="38100" dir="2700000" algn="tl">
                    <a:srgbClr val="C0C0C0"/>
                  </a:outerShdw>
                </a:effectLst>
                <a:latin typeface="Arial" charset="0"/>
                <a:ea typeface="ＭＳ Ｐゴシック" charset="-128"/>
              </a:rPr>
              <a:t> IPE-CSIC, IMF-CSIC, UAB, UEX, </a:t>
            </a:r>
          </a:p>
          <a:p>
            <a:pPr eaLnBrk="0" hangingPunct="0">
              <a:defRPr/>
            </a:pPr>
            <a:r>
              <a:rPr lang="es-ES" sz="1600" b="1" dirty="0">
                <a:effectLst>
                  <a:outerShdw blurRad="38100" dist="38100" dir="2700000" algn="tl">
                    <a:srgbClr val="C0C0C0"/>
                  </a:outerShdw>
                </a:effectLst>
                <a:latin typeface="Arial" charset="0"/>
                <a:ea typeface="ＭＳ Ｐゴシック" charset="-128"/>
              </a:rPr>
              <a:t>CEPSA</a:t>
            </a:r>
          </a:p>
        </p:txBody>
      </p:sp>
      <p:pic>
        <p:nvPicPr>
          <p:cNvPr id="30725" name="Picture 2" descr="Sin título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762000"/>
            <a:ext cx="335280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ángulo 5"/>
          <p:cNvSpPr/>
          <p:nvPr/>
        </p:nvSpPr>
        <p:spPr>
          <a:xfrm>
            <a:off x="5181600" y="220638"/>
            <a:ext cx="1903413" cy="400050"/>
          </a:xfrm>
          <a:prstGeom prst="rect">
            <a:avLst/>
          </a:prstGeom>
        </p:spPr>
        <p:txBody>
          <a:bodyPr wrap="none">
            <a:spAutoFit/>
          </a:bodyPr>
          <a:lstStyle/>
          <a:p>
            <a:pPr eaLnBrk="0" hangingPunct="0">
              <a:defRPr/>
            </a:pPr>
            <a:r>
              <a:rPr lang="es-ES" sz="2000" dirty="0">
                <a:solidFill>
                  <a:schemeClr val="tx2"/>
                </a:solidFill>
                <a:effectLst>
                  <a:outerShdw blurRad="38100" dist="38100" dir="2700000" algn="tl">
                    <a:srgbClr val="C0C0C0"/>
                  </a:outerShdw>
                </a:effectLst>
                <a:latin typeface="Arial" charset="0"/>
                <a:ea typeface="ＭＳ Ｐゴシック" charset="-128"/>
              </a:rPr>
              <a:t>60Co </a:t>
            </a:r>
            <a:r>
              <a:rPr lang="es-ES" sz="2000" dirty="0" err="1">
                <a:solidFill>
                  <a:schemeClr val="tx2"/>
                </a:solidFill>
                <a:effectLst>
                  <a:outerShdw blurRad="38100" dist="38100" dir="2700000" algn="tl">
                    <a:srgbClr val="C0C0C0"/>
                  </a:outerShdw>
                </a:effectLst>
                <a:latin typeface="Arial" charset="0"/>
                <a:ea typeface="ＭＳ Ｐゴシック" charset="-128"/>
              </a:rPr>
              <a:t>Irradiator</a:t>
            </a:r>
            <a:endParaRPr lang="es-ES" sz="2000" dirty="0">
              <a:solidFill>
                <a:schemeClr val="tx2"/>
              </a:solidFill>
              <a:effectLst>
                <a:outerShdw blurRad="38100" dist="38100" dir="2700000" algn="tl">
                  <a:srgbClr val="C0C0C0"/>
                </a:outerShdw>
              </a:effectLst>
              <a:latin typeface="Arial" charset="0"/>
              <a:ea typeface="ＭＳ Ｐゴシック" charset="-128"/>
            </a:endParaRPr>
          </a:p>
        </p:txBody>
      </p:sp>
      <p:sp>
        <p:nvSpPr>
          <p:cNvPr id="30727" name="Rectángulo 6"/>
          <p:cNvSpPr>
            <a:spLocks noChangeArrowheads="1"/>
          </p:cNvSpPr>
          <p:nvPr/>
        </p:nvSpPr>
        <p:spPr bwMode="auto">
          <a:xfrm>
            <a:off x="4495800" y="3284984"/>
            <a:ext cx="43434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600" b="1" dirty="0" err="1">
                <a:solidFill>
                  <a:srgbClr val="FF3300"/>
                </a:solidFill>
                <a:latin typeface="Arial" pitchFamily="34" charset="0"/>
              </a:rPr>
              <a:t>Photon</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irradiation</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Space</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technology</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Biophysics</a:t>
            </a:r>
            <a:r>
              <a:rPr lang="es-ES" altLang="en-US" sz="1600" b="1" dirty="0">
                <a:solidFill>
                  <a:srgbClr val="FF3300"/>
                </a:solidFill>
                <a:latin typeface="Arial" pitchFamily="34" charset="0"/>
              </a:rPr>
              <a:t>)</a:t>
            </a:r>
          </a:p>
          <a:p>
            <a:pPr>
              <a:spcBef>
                <a:spcPct val="50000"/>
              </a:spcBef>
              <a:buFontTx/>
              <a:buNone/>
            </a:pPr>
            <a:r>
              <a:rPr lang="es-ES" altLang="en-US" sz="1600" b="1" dirty="0">
                <a:solidFill>
                  <a:srgbClr val="000000"/>
                </a:solidFill>
                <a:latin typeface="Arial" pitchFamily="34" charset="0"/>
              </a:rPr>
              <a:t>INTA, USE, UC3, </a:t>
            </a:r>
            <a:r>
              <a:rPr lang="es-ES" altLang="en-US" sz="1600" b="1" dirty="0">
                <a:latin typeface="Arial" pitchFamily="34" charset="0"/>
              </a:rPr>
              <a:t>ALTER, </a:t>
            </a:r>
            <a:r>
              <a:rPr lang="es-ES" altLang="en-US" sz="1600" b="1" dirty="0" err="1">
                <a:latin typeface="Arial" pitchFamily="34" charset="0"/>
              </a:rPr>
              <a:t>Hisparroz</a:t>
            </a:r>
            <a:r>
              <a:rPr lang="es-ES" altLang="en-US" sz="1600" b="1" dirty="0">
                <a:latin typeface="Arial" pitchFamily="34" charset="0"/>
              </a:rPr>
              <a:t>, </a:t>
            </a:r>
          </a:p>
        </p:txBody>
      </p:sp>
      <p:pic>
        <p:nvPicPr>
          <p:cNvPr id="30728" name="6 Imagen" descr="P1030094.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9600" y="4509120"/>
            <a:ext cx="3198813"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3851920" y="4653136"/>
            <a:ext cx="3725863" cy="346075"/>
          </a:xfrm>
          <a:prstGeom prst="rect">
            <a:avLst/>
          </a:prstGeom>
        </p:spPr>
        <p:txBody>
          <a:bodyPr wrap="none">
            <a:spAutoFit/>
          </a:bodyPr>
          <a:lstStyle/>
          <a:p>
            <a:pPr algn="ctr" eaLnBrk="0" hangingPunct="0">
              <a:lnSpc>
                <a:spcPct val="90000"/>
              </a:lnSpc>
              <a:defRPr/>
            </a:pPr>
            <a:r>
              <a:rPr lang="es-ES">
                <a:solidFill>
                  <a:schemeClr val="tx2"/>
                </a:solidFill>
                <a:effectLst>
                  <a:outerShdw blurRad="38100" dist="38100" dir="2700000" algn="tl">
                    <a:srgbClr val="C0C0C0"/>
                  </a:outerShdw>
                </a:effectLst>
                <a:latin typeface="Arial" charset="0"/>
                <a:ea typeface="ＭＳ Ｐゴシック" charset="-128"/>
              </a:rPr>
              <a:t>Unidad de Imagen del CNA-HUVR</a:t>
            </a:r>
          </a:p>
        </p:txBody>
      </p:sp>
      <p:sp>
        <p:nvSpPr>
          <p:cNvPr id="30730" name="Rectángulo 9"/>
          <p:cNvSpPr>
            <a:spLocks noChangeArrowheads="1"/>
          </p:cNvSpPr>
          <p:nvPr/>
        </p:nvSpPr>
        <p:spPr bwMode="auto">
          <a:xfrm>
            <a:off x="3928120" y="5110336"/>
            <a:ext cx="5105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Calisto MT" pitchFamily="18" charset="0"/>
                <a:ea typeface="ＭＳ Ｐゴシック" pitchFamily="34" charset="-128"/>
              </a:defRPr>
            </a:lvl1pPr>
            <a:lvl2pPr marL="742950" indent="-285750" eaLnBrk="0" hangingPunct="0">
              <a:spcBef>
                <a:spcPct val="20000"/>
              </a:spcBef>
              <a:buChar char="–"/>
              <a:defRPr sz="2800">
                <a:solidFill>
                  <a:schemeClr val="tx1"/>
                </a:solidFill>
                <a:latin typeface="Calisto MT" pitchFamily="18" charset="0"/>
                <a:ea typeface="ＭＳ Ｐゴシック" pitchFamily="34" charset="-128"/>
              </a:defRPr>
            </a:lvl2pPr>
            <a:lvl3pPr marL="1143000" indent="-228600" eaLnBrk="0" hangingPunct="0">
              <a:spcBef>
                <a:spcPct val="20000"/>
              </a:spcBef>
              <a:buChar char="•"/>
              <a:defRPr sz="2400">
                <a:solidFill>
                  <a:schemeClr val="tx1"/>
                </a:solidFill>
                <a:latin typeface="Calisto MT" pitchFamily="18" charset="0"/>
                <a:ea typeface="ＭＳ Ｐゴシック" pitchFamily="34" charset="-128"/>
              </a:defRPr>
            </a:lvl3pPr>
            <a:lvl4pPr marL="1600200" indent="-228600" eaLnBrk="0" hangingPunct="0">
              <a:spcBef>
                <a:spcPct val="20000"/>
              </a:spcBef>
              <a:buChar char="–"/>
              <a:defRPr sz="2000">
                <a:solidFill>
                  <a:schemeClr val="tx1"/>
                </a:solidFill>
                <a:latin typeface="Calisto MT" pitchFamily="18" charset="0"/>
                <a:ea typeface="ＭＳ Ｐゴシック" pitchFamily="34" charset="-128"/>
              </a:defRPr>
            </a:lvl4pPr>
            <a:lvl5pPr marL="2057400" indent="-228600" eaLnBrk="0" hangingPunct="0">
              <a:spcBef>
                <a:spcPct val="20000"/>
              </a:spcBef>
              <a:buChar char="»"/>
              <a:defRPr sz="2000">
                <a:solidFill>
                  <a:schemeClr val="tx1"/>
                </a:solidFill>
                <a:latin typeface="Calisto MT" pitchFamily="18"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Calisto MT" pitchFamily="18" charset="0"/>
                <a:ea typeface="ＭＳ Ｐゴシック" pitchFamily="34" charset="-128"/>
              </a:defRPr>
            </a:lvl9pPr>
          </a:lstStyle>
          <a:p>
            <a:pPr>
              <a:spcBef>
                <a:spcPct val="50000"/>
              </a:spcBef>
              <a:buFontTx/>
              <a:buNone/>
            </a:pPr>
            <a:r>
              <a:rPr lang="es-ES" altLang="en-US" sz="1600" b="1" dirty="0">
                <a:solidFill>
                  <a:srgbClr val="FF3300"/>
                </a:solidFill>
                <a:latin typeface="Arial" pitchFamily="34" charset="0"/>
              </a:rPr>
              <a:t>PET-CT Molecular </a:t>
            </a:r>
            <a:r>
              <a:rPr lang="es-ES" altLang="en-US" sz="1600" b="1" dirty="0" err="1">
                <a:solidFill>
                  <a:srgbClr val="FF3300"/>
                </a:solidFill>
                <a:latin typeface="Arial" pitchFamily="34" charset="0"/>
              </a:rPr>
              <a:t>Imaging</a:t>
            </a:r>
            <a:r>
              <a:rPr lang="es-ES" altLang="en-US" sz="1600" b="1" dirty="0">
                <a:solidFill>
                  <a:srgbClr val="FF3300"/>
                </a:solidFill>
                <a:latin typeface="Arial" pitchFamily="34" charset="0"/>
              </a:rPr>
              <a:t> (Molecular </a:t>
            </a:r>
            <a:r>
              <a:rPr lang="es-ES" altLang="en-US" sz="1600" b="1" dirty="0" err="1">
                <a:solidFill>
                  <a:srgbClr val="FF3300"/>
                </a:solidFill>
                <a:latin typeface="Arial" pitchFamily="34" charset="0"/>
              </a:rPr>
              <a:t>Imaging</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applied</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to</a:t>
            </a:r>
            <a:r>
              <a:rPr lang="es-ES" altLang="en-US" sz="1600" b="1" dirty="0">
                <a:solidFill>
                  <a:srgbClr val="FF3300"/>
                </a:solidFill>
                <a:latin typeface="Arial" pitchFamily="34" charset="0"/>
              </a:rPr>
              <a:t> </a:t>
            </a:r>
            <a:r>
              <a:rPr lang="es-ES" altLang="en-US" sz="1600" b="1" dirty="0" err="1">
                <a:solidFill>
                  <a:srgbClr val="FF3300"/>
                </a:solidFill>
                <a:latin typeface="Arial" pitchFamily="34" charset="0"/>
              </a:rPr>
              <a:t>Oncology</a:t>
            </a:r>
            <a:r>
              <a:rPr lang="es-ES" altLang="en-US" sz="1600" b="1" dirty="0">
                <a:solidFill>
                  <a:srgbClr val="FF3300"/>
                </a:solidFill>
                <a:latin typeface="Arial" pitchFamily="34" charset="0"/>
              </a:rPr>
              <a:t> and </a:t>
            </a:r>
            <a:r>
              <a:rPr lang="es-ES" altLang="en-US" sz="1600" b="1" dirty="0" err="1">
                <a:solidFill>
                  <a:srgbClr val="FF3300"/>
                </a:solidFill>
                <a:latin typeface="Arial" pitchFamily="34" charset="0"/>
              </a:rPr>
              <a:t>neurology</a:t>
            </a:r>
            <a:r>
              <a:rPr lang="es-ES" altLang="en-US" sz="1600" b="1" dirty="0">
                <a:solidFill>
                  <a:srgbClr val="FF3300"/>
                </a:solidFill>
                <a:latin typeface="Arial" pitchFamily="34" charset="0"/>
              </a:rPr>
              <a:t>)</a:t>
            </a:r>
          </a:p>
          <a:p>
            <a:pPr>
              <a:spcBef>
                <a:spcPct val="50000"/>
              </a:spcBef>
              <a:buFontTx/>
              <a:buNone/>
            </a:pPr>
            <a:r>
              <a:rPr lang="es-ES" altLang="en-US" sz="1600" b="1" dirty="0">
                <a:solidFill>
                  <a:srgbClr val="000000"/>
                </a:solidFill>
                <a:latin typeface="Arial" pitchFamily="34" charset="0"/>
              </a:rPr>
              <a:t>HUVR-SAS, HUVM-SAS, IBIS-CSIC, </a:t>
            </a:r>
            <a:r>
              <a:rPr lang="es-ES" altLang="en-US" sz="1600" b="1" dirty="0">
                <a:latin typeface="Arial" pitchFamily="34" charset="0"/>
              </a:rPr>
              <a:t>SIEMENS, IBA, PIRAMAL</a:t>
            </a:r>
          </a:p>
        </p:txBody>
      </p:sp>
      <p:pic>
        <p:nvPicPr>
          <p:cNvPr id="11" name="Picture 3" descr="Cnalogo"/>
          <p:cNvPicPr>
            <a:picLocks noChangeAspect="1" noChangeArrowheads="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7380312" y="116632"/>
            <a:ext cx="1655688" cy="367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ventura">
      <a:majorFont>
        <a:latin typeface="Calisto MT"/>
        <a:ea typeface=""/>
        <a:cs typeface=""/>
        <a:font script="Jpan" typeface="ＭＳ Ｐ明朝"/>
      </a:majorFont>
      <a:minorFont>
        <a:latin typeface="Calisto MT"/>
        <a:ea typeface=""/>
        <a:cs typeface=""/>
        <a:font script="Jpan" typeface="ＭＳ Ｐ明朝"/>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14989</TotalTime>
  <Words>2864</Words>
  <Application>Microsoft Office PowerPoint</Application>
  <PresentationFormat>On-screen Show (4:3)</PresentationFormat>
  <Paragraphs>432</Paragraphs>
  <Slides>35</Slides>
  <Notes>17</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Default Design</vt:lpstr>
      <vt:lpstr>PowerPoint Presentation</vt:lpstr>
      <vt:lpstr>PowerPoint Presentation</vt:lpstr>
      <vt:lpstr>PowerPoint Presentation</vt:lpstr>
      <vt:lpstr>PowerPoint Presentation</vt:lpstr>
      <vt:lpstr>PowerPoint Presentation</vt:lpstr>
      <vt:lpstr>3MV Tandem accelerator</vt:lpstr>
      <vt:lpstr>Cyclotron   18 MeV (p), 9 MeV (d)</vt:lpstr>
      <vt:lpstr>PowerPoint Presentation</vt:lpstr>
      <vt:lpstr>MICADAS compact 14C accelerator:  </vt:lpstr>
      <vt:lpstr>PowerPoint Presentation</vt:lpstr>
      <vt:lpstr>PowerPoint Presentation</vt:lpstr>
      <vt:lpstr>PowerPoint Presentation</vt:lpstr>
      <vt:lpstr>PowerPoint Presentation</vt:lpstr>
      <vt:lpstr>Accelerator R&amp;D activities: CIEMAT</vt:lpstr>
      <vt:lpstr>Accelerator R&amp;D activities: CIEMAT</vt:lpstr>
      <vt:lpstr>Accelerator R&amp;D activities: CIEMAT</vt:lpstr>
      <vt:lpstr>Accelerator R&amp;D activities: CIEMAT</vt:lpstr>
      <vt:lpstr>Accelerator R&amp;D, IFIC</vt:lpstr>
      <vt:lpstr>Accelerator R&amp;D, IFIC</vt:lpstr>
      <vt:lpstr>PowerPoint Presentation</vt:lpstr>
      <vt:lpstr>PowerPoint Presentation</vt:lpstr>
      <vt:lpstr>PowerPoint Presentation</vt:lpstr>
      <vt:lpstr>PowerPoint Presentation</vt:lpstr>
      <vt:lpstr>PowerPoint Presentation</vt:lpstr>
      <vt:lpstr>PowerPoint Presentation</vt:lpstr>
      <vt:lpstr>ALBA,  Synchrotron Light Source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for your attention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Javier Resta Lopez</dc:creator>
  <cp:lastModifiedBy>--</cp:lastModifiedBy>
  <cp:revision>956</cp:revision>
  <cp:lastPrinted>2015-01-15T11:48:16Z</cp:lastPrinted>
  <dcterms:created xsi:type="dcterms:W3CDTF">2014-09-29T07:41:20Z</dcterms:created>
  <dcterms:modified xsi:type="dcterms:W3CDTF">2015-01-15T13:21:51Z</dcterms:modified>
</cp:coreProperties>
</file>