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1" r:id="rId4"/>
    <p:sldId id="272" r:id="rId5"/>
    <p:sldId id="270" r:id="rId6"/>
    <p:sldId id="259" r:id="rId7"/>
    <p:sldId id="266" r:id="rId8"/>
    <p:sldId id="267" r:id="rId9"/>
    <p:sldId id="273" r:id="rId10"/>
    <p:sldId id="260" r:id="rId11"/>
    <p:sldId id="262" r:id="rId12"/>
    <p:sldId id="268" r:id="rId13"/>
    <p:sldId id="269" r:id="rId14"/>
    <p:sldId id="264" r:id="rId15"/>
    <p:sldId id="265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74" y="-1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AD691-AC05-425D-8456-6683C9D39885}" type="datetimeFigureOut">
              <a:rPr lang="en-GB" smtClean="0"/>
              <a:t>16/12/2014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8183A-A8C2-46FE-817C-DA16E048A8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25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8183A-A8C2-46FE-817C-DA16E048A82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47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962400"/>
          </a:xfrm>
        </p:spPr>
        <p:txBody>
          <a:bodyPr/>
          <a:lstStyle/>
          <a:p>
            <a:r>
              <a:rPr lang="en-GB" sz="6000" dirty="0" smtClean="0"/>
              <a:t>Comparing current waveforms and shielding options for SMH42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1430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Zsolt Szoke</a:t>
            </a:r>
          </a:p>
          <a:p>
            <a:endParaRPr lang="en-GB" dirty="0" smtClean="0"/>
          </a:p>
          <a:p>
            <a:r>
              <a:rPr lang="en-GB" dirty="0" smtClean="0"/>
              <a:t>LIU-PS Meeting, 16/12/2014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7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sz="3600" dirty="0" smtClean="0"/>
              <a:t>Comparing different </a:t>
            </a:r>
            <a:r>
              <a:rPr lang="en-GB" sz="3600" dirty="0"/>
              <a:t>s</a:t>
            </a:r>
            <a:r>
              <a:rPr lang="en-GB" sz="3600" dirty="0" smtClean="0"/>
              <a:t>hielding options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GB" dirty="0" smtClean="0"/>
              <a:t>2D simulations with time domain analysis.</a:t>
            </a:r>
          </a:p>
          <a:p>
            <a:r>
              <a:rPr lang="en-GB" dirty="0" smtClean="0"/>
              <a:t>Comparing the punctual field values, with 2 ms full sine excitation, 10 mm from the septum.</a:t>
            </a:r>
          </a:p>
          <a:p>
            <a:r>
              <a:rPr lang="en-GB" dirty="0" smtClean="0"/>
              <a:t>Overview of shielding options (insulation: 0.25 mm </a:t>
            </a:r>
            <a:r>
              <a:rPr lang="en-GB" dirty="0"/>
              <a:t>K</a:t>
            </a:r>
            <a:r>
              <a:rPr lang="en-GB" dirty="0" smtClean="0"/>
              <a:t>apton):</a:t>
            </a:r>
          </a:p>
          <a:p>
            <a:pPr lvl="1"/>
            <a:r>
              <a:rPr lang="en-GB" dirty="0" smtClean="0"/>
              <a:t>1: </a:t>
            </a:r>
            <a:r>
              <a:rPr lang="en-GB" dirty="0"/>
              <a:t>s</a:t>
            </a:r>
            <a:r>
              <a:rPr lang="en-GB" dirty="0" smtClean="0"/>
              <a:t>eptum only</a:t>
            </a:r>
          </a:p>
          <a:p>
            <a:pPr lvl="1"/>
            <a:r>
              <a:rPr lang="en-GB" dirty="0" smtClean="0"/>
              <a:t>2: septum + </a:t>
            </a:r>
            <a:r>
              <a:rPr lang="en-GB" dirty="0"/>
              <a:t>K</a:t>
            </a:r>
            <a:r>
              <a:rPr lang="en-GB" dirty="0" smtClean="0"/>
              <a:t>apton + 0.5 mm mu-metal screen</a:t>
            </a:r>
          </a:p>
          <a:p>
            <a:pPr lvl="1"/>
            <a:r>
              <a:rPr lang="en-GB" dirty="0" smtClean="0"/>
              <a:t>3: septum + </a:t>
            </a:r>
            <a:r>
              <a:rPr lang="en-GB" dirty="0"/>
              <a:t>K</a:t>
            </a:r>
            <a:r>
              <a:rPr lang="en-GB" dirty="0" smtClean="0"/>
              <a:t>apton + bumper</a:t>
            </a:r>
          </a:p>
          <a:p>
            <a:pPr lvl="1"/>
            <a:r>
              <a:rPr lang="en-GB" dirty="0" smtClean="0"/>
              <a:t>4: septum + </a:t>
            </a:r>
            <a:r>
              <a:rPr lang="en-GB" dirty="0"/>
              <a:t>K</a:t>
            </a:r>
            <a:r>
              <a:rPr lang="en-GB" dirty="0" smtClean="0"/>
              <a:t>apton + </a:t>
            </a:r>
            <a:r>
              <a:rPr lang="en-GB" dirty="0"/>
              <a:t>0.5 mm mu-metal </a:t>
            </a:r>
            <a:r>
              <a:rPr lang="en-GB" dirty="0" smtClean="0"/>
              <a:t>screen + </a:t>
            </a:r>
            <a:r>
              <a:rPr lang="en-GB" dirty="0"/>
              <a:t>K</a:t>
            </a:r>
            <a:r>
              <a:rPr lang="en-GB" dirty="0" smtClean="0"/>
              <a:t>apton + bumper</a:t>
            </a:r>
            <a:endParaRPr lang="en-GB" dirty="0"/>
          </a:p>
          <a:p>
            <a:pPr lvl="1"/>
            <a:r>
              <a:rPr lang="en-GB" dirty="0" smtClean="0"/>
              <a:t>5: non-uniform thickness (5-10 mm) septum</a:t>
            </a:r>
          </a:p>
          <a:p>
            <a:pPr lvl="1"/>
            <a:r>
              <a:rPr lang="en-GB" dirty="0" smtClean="0"/>
              <a:t>6: septum + </a:t>
            </a:r>
            <a:r>
              <a:rPr lang="en-GB" dirty="0"/>
              <a:t>K</a:t>
            </a:r>
            <a:r>
              <a:rPr lang="en-GB" dirty="0" smtClean="0"/>
              <a:t>apton + 0.35 mm thick mu-metal box in the size of the bumper beam acceptance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"/>
          <a:stretch/>
        </p:blipFill>
        <p:spPr bwMode="auto">
          <a:xfrm>
            <a:off x="130230" y="942975"/>
            <a:ext cx="281316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2" r="6978" b="2869"/>
          <a:stretch/>
        </p:blipFill>
        <p:spPr bwMode="auto">
          <a:xfrm>
            <a:off x="3178231" y="942975"/>
            <a:ext cx="281316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9"/>
          <a:stretch/>
        </p:blipFill>
        <p:spPr bwMode="auto">
          <a:xfrm>
            <a:off x="6216705" y="942975"/>
            <a:ext cx="281316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" r="6060"/>
          <a:stretch/>
        </p:blipFill>
        <p:spPr bwMode="auto">
          <a:xfrm>
            <a:off x="130230" y="3505200"/>
            <a:ext cx="281316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" r="585"/>
          <a:stretch/>
        </p:blipFill>
        <p:spPr bwMode="auto">
          <a:xfrm>
            <a:off x="3178231" y="3505200"/>
            <a:ext cx="281316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" r="20768" b="500"/>
          <a:stretch/>
        </p:blipFill>
        <p:spPr bwMode="auto">
          <a:xfrm>
            <a:off x="6235755" y="3505200"/>
            <a:ext cx="279411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0230" y="2847975"/>
            <a:ext cx="281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 smtClean="0"/>
              <a:t>1</a:t>
            </a:r>
            <a:r>
              <a:rPr lang="en-GB" dirty="0"/>
              <a:t>: septum </a:t>
            </a:r>
            <a:r>
              <a:rPr lang="en-GB" dirty="0" smtClean="0"/>
              <a:t>only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235755" y="2847974"/>
            <a:ext cx="281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/>
              <a:t>3</a:t>
            </a:r>
            <a:r>
              <a:rPr lang="en-GB" dirty="0" smtClean="0"/>
              <a:t>: </a:t>
            </a:r>
            <a:r>
              <a:rPr lang="en-GB" dirty="0"/>
              <a:t>septum + </a:t>
            </a:r>
            <a:r>
              <a:rPr lang="en-GB" dirty="0" smtClean="0"/>
              <a:t>Kapton </a:t>
            </a:r>
            <a:r>
              <a:rPr lang="en-GB" dirty="0"/>
              <a:t>+ bumper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230" y="5530334"/>
            <a:ext cx="2813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/>
              <a:t>4</a:t>
            </a:r>
            <a:r>
              <a:rPr lang="en-GB" dirty="0" smtClean="0"/>
              <a:t>: </a:t>
            </a:r>
            <a:r>
              <a:rPr lang="en-GB" dirty="0"/>
              <a:t>septum </a:t>
            </a:r>
            <a:r>
              <a:rPr lang="en-GB" dirty="0" smtClean="0"/>
              <a:t>+ Kapton + </a:t>
            </a:r>
            <a:br>
              <a:rPr lang="en-GB" dirty="0" smtClean="0"/>
            </a:br>
            <a:r>
              <a:rPr lang="en-GB" dirty="0" smtClean="0"/>
              <a:t>mu-metal screen + Kapton + bumper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235755" y="5530334"/>
            <a:ext cx="281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/>
              <a:t>6</a:t>
            </a:r>
            <a:r>
              <a:rPr lang="en-GB" dirty="0" smtClean="0"/>
              <a:t>: </a:t>
            </a:r>
            <a:r>
              <a:rPr lang="en-GB" dirty="0"/>
              <a:t>septum + Kapton +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mu-metal </a:t>
            </a:r>
            <a:r>
              <a:rPr lang="en-GB" dirty="0"/>
              <a:t>box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78231" y="5530334"/>
            <a:ext cx="281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/>
              <a:t>5</a:t>
            </a:r>
            <a:r>
              <a:rPr lang="en-GB" dirty="0" smtClean="0"/>
              <a:t>: </a:t>
            </a:r>
            <a:r>
              <a:rPr lang="en-GB" dirty="0"/>
              <a:t>non-uniform thickness </a:t>
            </a:r>
            <a:r>
              <a:rPr lang="en-GB" dirty="0" smtClean="0"/>
              <a:t>septum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178231" y="2847975"/>
            <a:ext cx="281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dirty="0"/>
              <a:t>2</a:t>
            </a:r>
            <a:r>
              <a:rPr lang="en-GB" dirty="0" smtClean="0"/>
              <a:t>: </a:t>
            </a:r>
            <a:r>
              <a:rPr lang="en-GB" dirty="0"/>
              <a:t>septum </a:t>
            </a:r>
            <a:r>
              <a:rPr lang="en-GB" dirty="0" smtClean="0"/>
              <a:t>+ </a:t>
            </a:r>
            <a:r>
              <a:rPr lang="en-GB" dirty="0"/>
              <a:t>K</a:t>
            </a:r>
            <a:r>
              <a:rPr lang="en-GB" dirty="0" smtClean="0"/>
              <a:t>apton + </a:t>
            </a:r>
            <a:br>
              <a:rPr lang="en-GB" dirty="0" smtClean="0"/>
            </a:br>
            <a:r>
              <a:rPr lang="en-GB" dirty="0" smtClean="0"/>
              <a:t>mu-metal screen</a:t>
            </a:r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GB" sz="3200" dirty="0" smtClean="0"/>
              <a:t>The arrangement in 2D simulations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691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200" dirty="0"/>
              <a:t>Leak field @ 10 mm, as function of </a:t>
            </a:r>
            <a:r>
              <a:rPr lang="en-GB" sz="3200" dirty="0" smtClean="0"/>
              <a:t>shielding, using 2 ms full sine wave excitation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7" t="3323" r="5835" b="4982"/>
          <a:stretch/>
        </p:blipFill>
        <p:spPr bwMode="auto">
          <a:xfrm>
            <a:off x="47625" y="1219200"/>
            <a:ext cx="8991600" cy="518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>
            <a:off x="457200" y="4495800"/>
            <a:ext cx="815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8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GB" dirty="0" smtClean="0"/>
              <a:t>Leak field values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277961"/>
              </p:ext>
            </p:extLst>
          </p:nvPr>
        </p:nvGraphicFramePr>
        <p:xfrm>
          <a:off x="381000" y="1524000"/>
          <a:ext cx="8305800" cy="456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638993"/>
                <a:gridCol w="1332807"/>
                <a:gridCol w="1600200"/>
                <a:gridCol w="1295400"/>
              </a:tblGrid>
              <a:tr h="733051">
                <a:tc>
                  <a:txBody>
                    <a:bodyPr/>
                    <a:lstStyle/>
                    <a:p>
                      <a:r>
                        <a:rPr lang="en-GB" dirty="0" smtClean="0"/>
                        <a:t>Shielding version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Fringe field @ 10 mm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Fringe field @ 55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</a:tr>
              <a:tr h="418886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Peak B</a:t>
                      </a:r>
                      <a:r>
                        <a:rPr lang="en-GB" baseline="-25000" dirty="0" smtClean="0"/>
                        <a:t>y</a:t>
                      </a:r>
                      <a:r>
                        <a:rPr lang="en-GB" dirty="0" smtClean="0"/>
                        <a:t> [mT]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@ [ms]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Peak B</a:t>
                      </a:r>
                      <a:r>
                        <a:rPr lang="en-GB" baseline="-25000" dirty="0" smtClean="0"/>
                        <a:t>y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[mT]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@ [ms]</a:t>
                      </a:r>
                    </a:p>
                  </a:txBody>
                  <a:tcPr/>
                </a:tc>
              </a:tr>
              <a:tr h="418886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only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13.57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4.33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1.250</a:t>
                      </a:r>
                      <a:endParaRPr lang="en-GB" dirty="0"/>
                    </a:p>
                  </a:txBody>
                  <a:tcPr/>
                </a:tc>
              </a:tr>
              <a:tr h="418886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+ mu-metal 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0.74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1.265</a:t>
                      </a:r>
                      <a:endParaRPr lang="en-GB" dirty="0"/>
                    </a:p>
                  </a:txBody>
                  <a:tcPr/>
                </a:tc>
              </a:tr>
              <a:tr h="430388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+ bumper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4.57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1.881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1.877</a:t>
                      </a:r>
                      <a:endParaRPr lang="en-GB" dirty="0"/>
                    </a:p>
                  </a:txBody>
                  <a:tcPr/>
                </a:tc>
              </a:tr>
              <a:tr h="437189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</a:t>
                      </a:r>
                      <a:r>
                        <a:rPr lang="de-DE" dirty="0" smtClean="0"/>
                        <a:t>+ </a:t>
                      </a:r>
                      <a:r>
                        <a:rPr lang="en-GB" dirty="0" smtClean="0"/>
                        <a:t>mu-metal </a:t>
                      </a:r>
                      <a:r>
                        <a:rPr lang="de-DE" dirty="0" smtClean="0"/>
                        <a:t>screen + bumper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2.252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2.125</a:t>
                      </a:r>
                      <a:endParaRPr lang="en-GB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with</a:t>
                      </a:r>
                      <a:r>
                        <a:rPr lang="en-GB" baseline="0" dirty="0" smtClean="0"/>
                        <a:t> n</a:t>
                      </a:r>
                      <a:r>
                        <a:rPr lang="en-GB" dirty="0" smtClean="0"/>
                        <a:t>on-uniform thickness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14.46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1.249</a:t>
                      </a:r>
                      <a:endParaRPr lang="en-GB" dirty="0"/>
                    </a:p>
                  </a:txBody>
                  <a:tcPr/>
                </a:tc>
              </a:tr>
              <a:tr h="418886">
                <a:tc>
                  <a:txBody>
                    <a:bodyPr/>
                    <a:lstStyle/>
                    <a:p>
                      <a:r>
                        <a:rPr lang="en-GB" dirty="0" smtClean="0"/>
                        <a:t>Septum + mu-metal 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1.268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on shielding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best shielding is the box, and could be used downstream of bumper.</a:t>
            </a:r>
          </a:p>
          <a:p>
            <a:r>
              <a:rPr lang="en-GB" dirty="0" smtClean="0"/>
              <a:t>Also a full height screen likely achieves the requirements for the leak field at 10 mm as well (3D calculations still to be done). </a:t>
            </a:r>
          </a:p>
          <a:p>
            <a:r>
              <a:rPr lang="en-GB" dirty="0" smtClean="0"/>
              <a:t>At the bumper, to obtain the required performance, a shield between septum and bumper is needed.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43400"/>
          </a:xfrm>
        </p:spPr>
        <p:txBody>
          <a:bodyPr>
            <a:normAutofit/>
          </a:bodyPr>
          <a:lstStyle/>
          <a:p>
            <a:r>
              <a:rPr lang="en-GB" dirty="0" smtClean="0"/>
              <a:t>Z. Szoke: “</a:t>
            </a:r>
            <a:r>
              <a:rPr lang="en-GB" i="1" dirty="0" smtClean="0"/>
              <a:t>Eddy Current Septa Magnet Optimization</a:t>
            </a:r>
            <a:r>
              <a:rPr lang="en-GB" dirty="0" smtClean="0"/>
              <a:t>”, LIU-PS Meeting, 19/8/2014</a:t>
            </a:r>
          </a:p>
          <a:p>
            <a:r>
              <a:rPr lang="en-GB" dirty="0" smtClean="0"/>
              <a:t>J. Borburgh, M. Hourican, M. Thivent: “</a:t>
            </a:r>
            <a:r>
              <a:rPr lang="en-GB" i="1" dirty="0" smtClean="0"/>
              <a:t>A New Set of Magnetic Septa in the CERN PS Complex</a:t>
            </a:r>
            <a:r>
              <a:rPr lang="en-GB" dirty="0" smtClean="0"/>
              <a:t>”, CERN / PS 99-023 (CA)</a:t>
            </a:r>
          </a:p>
          <a:p>
            <a:r>
              <a:rPr lang="en-GB" dirty="0" smtClean="0"/>
              <a:t>J. Borburgh: “</a:t>
            </a:r>
            <a:r>
              <a:rPr lang="en-GB" i="1" dirty="0" smtClean="0"/>
              <a:t>Magnetic Measurements on PIS MH 42 Lead Ion</a:t>
            </a:r>
            <a:r>
              <a:rPr lang="en-GB" dirty="0" smtClean="0"/>
              <a:t>”, CERN PS / PA / Note 95-24</a:t>
            </a:r>
          </a:p>
          <a:p>
            <a:r>
              <a:rPr lang="en-GB" dirty="0" smtClean="0"/>
              <a:t>FE </a:t>
            </a:r>
            <a:r>
              <a:rPr lang="en-GB" dirty="0"/>
              <a:t>simulations: </a:t>
            </a:r>
            <a:r>
              <a:rPr lang="en-GB" i="1" dirty="0"/>
              <a:t>Cobham Opera </a:t>
            </a:r>
            <a:r>
              <a:rPr lang="en-GB" i="1" dirty="0" smtClean="0"/>
              <a:t>16 &amp; 17</a:t>
            </a:r>
            <a:endParaRPr lang="en-GB" i="1" dirty="0"/>
          </a:p>
          <a:p>
            <a:r>
              <a:rPr lang="en-GB" dirty="0"/>
              <a:t>Data processing: </a:t>
            </a:r>
            <a:r>
              <a:rPr lang="en-GB" i="1" dirty="0"/>
              <a:t>MATLAB R2013b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1025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6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1905000"/>
          </a:xfrm>
        </p:spPr>
        <p:txBody>
          <a:bodyPr>
            <a:normAutofit/>
          </a:bodyPr>
          <a:lstStyle/>
          <a:p>
            <a:r>
              <a:rPr lang="en-GB" dirty="0" smtClean="0"/>
              <a:t>Present and future straight section 42</a:t>
            </a:r>
          </a:p>
          <a:p>
            <a:r>
              <a:rPr lang="en-GB" dirty="0" smtClean="0"/>
              <a:t>Proposed principal septum parameters</a:t>
            </a:r>
            <a:endParaRPr lang="en-GB" dirty="0"/>
          </a:p>
          <a:p>
            <a:r>
              <a:rPr lang="en-GB" dirty="0" smtClean="0"/>
              <a:t>Comparing different coil current waveforms</a:t>
            </a:r>
          </a:p>
          <a:p>
            <a:r>
              <a:rPr lang="en-GB" dirty="0" smtClean="0"/>
              <a:t>Comparing different shielding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5566" t="8557" r="22232" b="9745"/>
          <a:stretch/>
        </p:blipFill>
        <p:spPr bwMode="auto">
          <a:xfrm>
            <a:off x="3429000" y="4267200"/>
            <a:ext cx="2232248" cy="19442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0115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Present straight section 42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1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555101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3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Future straight section 42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 descr="\\cern.ch\dfs\Users\z\zsszoke\Desktop\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66800" y="914400"/>
            <a:ext cx="7086600" cy="546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88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Principal </a:t>
            </a:r>
            <a:r>
              <a:rPr lang="en-GB" sz="3200" dirty="0"/>
              <a:t>PS injection septum </a:t>
            </a:r>
            <a:r>
              <a:rPr lang="en-GB" sz="3200" dirty="0" smtClean="0"/>
              <a:t>parameters: </a:t>
            </a:r>
            <a:r>
              <a:rPr lang="en-GB" sz="3200" dirty="0"/>
              <a:t>present (1.4 GeV) and future (2 GeV)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656234"/>
              </p:ext>
            </p:extLst>
          </p:nvPr>
        </p:nvGraphicFramePr>
        <p:xfrm>
          <a:off x="1828800" y="1676406"/>
          <a:ext cx="5562599" cy="457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7225"/>
                <a:gridCol w="857264"/>
                <a:gridCol w="818110"/>
              </a:tblGrid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Future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Present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Nominal beam energy [GeV]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2.0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1.4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Physical length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940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610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Magnetic length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942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567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Septum thickness [mm]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5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5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Nominal septum position w.r.t orbing beam centre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64 (2012)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Septum position range [mm]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 – 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52-72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Nominal angular septum position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10.2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10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Angular septum position range [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mrad]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8-12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1-13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Magnet gap height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70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60.4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Magnet gap width [mm]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102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Nominal deflection angle [mrad]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55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54.7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</a:rPr>
                        <a:t>B</a:t>
                      </a:r>
                      <a:r>
                        <a:rPr lang="en-US" sz="1100" baseline="-25000" dirty="0" err="1">
                          <a:effectLst/>
                          <a:latin typeface="+mn-lt"/>
                        </a:rPr>
                        <a:t>gap</a:t>
                      </a:r>
                      <a:r>
                        <a:rPr lang="en-US" sz="1100" dirty="0">
                          <a:effectLst/>
                          <a:latin typeface="+mn-lt"/>
                        </a:rPr>
                        <a:t> [T]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0.54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0.689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Integrated field strength [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Tm</a:t>
                      </a:r>
                      <a:r>
                        <a:rPr lang="en-GB" sz="1100" dirty="0">
                          <a:effectLst/>
                          <a:latin typeface="+mn-lt"/>
                        </a:rPr>
                        <a:t>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0.51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0.390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Peak current for nominal deflection [kA]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30.3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33.5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Integrated leak field @ 10 mm from septum 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[mTm]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≤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3.6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≤2.8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Integrated leak field @ 55 mm from septum 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[mTm]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≤0.65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≤0.5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Field homogeneity in gap w.r.t angular deflection in H [%]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± 1.5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n.a.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Pulse width, (full sine, no filtering 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[</a:t>
                      </a:r>
                      <a:r>
                        <a:rPr lang="en-GB" sz="1100" dirty="0">
                          <a:effectLst/>
                          <a:latin typeface="+mn-lt"/>
                        </a:rPr>
                        <a:t>ms]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2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n.a.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Pulse width, (half sine with 3</a:t>
                      </a:r>
                      <a:r>
                        <a:rPr lang="en-GB" sz="1100" baseline="30000">
                          <a:effectLst/>
                          <a:latin typeface="+mn-lt"/>
                        </a:rPr>
                        <a:t>rd</a:t>
                      </a:r>
                      <a:r>
                        <a:rPr lang="en-GB" sz="1100">
                          <a:effectLst/>
                          <a:latin typeface="+mn-lt"/>
                        </a:rPr>
                        <a:t> harmonic and active filter) [ms]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n.a.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3.2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Magnet inductance [µH]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1.9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1.5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Magnet resistance [mΩ]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0.1</a:t>
                      </a:r>
                      <a:endParaRPr lang="en-GB" sz="1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Times New Roman"/>
                        </a:rPr>
                        <a:t>n.a</a:t>
                      </a:r>
                      <a:endParaRPr lang="en-GB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GB" sz="4400" dirty="0" smtClean="0"/>
              <a:t>Excitation current waveforms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</p:spPr>
        <p:txBody>
          <a:bodyPr>
            <a:normAutofit/>
          </a:bodyPr>
          <a:lstStyle/>
          <a:p>
            <a:r>
              <a:rPr lang="en-GB" dirty="0" smtClean="0"/>
              <a:t>3D simulations with time domain analysis</a:t>
            </a:r>
          </a:p>
          <a:p>
            <a:r>
              <a:rPr lang="en-GB" dirty="0" smtClean="0"/>
              <a:t>Comparing the integrated field values, 10 mm from the septum, without shielding</a:t>
            </a:r>
          </a:p>
          <a:p>
            <a:r>
              <a:rPr lang="en-GB" dirty="0" smtClean="0"/>
              <a:t>Overview of</a:t>
            </a:r>
            <a:br>
              <a:rPr lang="en-GB" dirty="0" smtClean="0"/>
            </a:br>
            <a:r>
              <a:rPr lang="en-GB" dirty="0" smtClean="0"/>
              <a:t>current </a:t>
            </a:r>
            <a:br>
              <a:rPr lang="en-GB" dirty="0" smtClean="0"/>
            </a:br>
            <a:r>
              <a:rPr lang="en-GB" dirty="0" smtClean="0"/>
              <a:t>waveforms:</a:t>
            </a:r>
          </a:p>
          <a:p>
            <a:pPr lvl="1"/>
            <a:r>
              <a:rPr lang="en-GB" dirty="0" smtClean="0"/>
              <a:t>1: full sine, 1 ms</a:t>
            </a:r>
          </a:p>
          <a:p>
            <a:pPr lvl="1"/>
            <a:r>
              <a:rPr lang="en-GB" dirty="0" smtClean="0"/>
              <a:t>2: full sine, 2 ms</a:t>
            </a:r>
          </a:p>
          <a:p>
            <a:pPr lvl="1"/>
            <a:r>
              <a:rPr lang="en-GB" dirty="0" smtClean="0"/>
              <a:t>3: full sine, 6 ms</a:t>
            </a:r>
          </a:p>
          <a:p>
            <a:pPr lvl="1"/>
            <a:r>
              <a:rPr lang="en-GB" dirty="0" smtClean="0"/>
              <a:t>4: trapezoidal</a:t>
            </a:r>
          </a:p>
          <a:p>
            <a:pPr lvl="1"/>
            <a:r>
              <a:rPr lang="en-GB" dirty="0" smtClean="0"/>
              <a:t>5: full sine, 2 ms</a:t>
            </a:r>
            <a:br>
              <a:rPr lang="en-GB" dirty="0" smtClean="0"/>
            </a:br>
            <a:r>
              <a:rPr lang="en-GB" dirty="0" smtClean="0"/>
              <a:t>with</a:t>
            </a:r>
            <a:r>
              <a:rPr lang="en-GB" dirty="0"/>
              <a:t>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harmonic,</a:t>
            </a:r>
            <a:br>
              <a:rPr lang="en-GB" dirty="0" smtClean="0"/>
            </a:b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version</a:t>
            </a:r>
          </a:p>
          <a:p>
            <a:pPr lvl="1"/>
            <a:r>
              <a:rPr lang="en-GB" dirty="0" smtClean="0"/>
              <a:t>6: full sine, 2 ms</a:t>
            </a:r>
            <a:br>
              <a:rPr lang="en-GB" dirty="0" smtClean="0"/>
            </a:br>
            <a:r>
              <a:rPr lang="en-GB" dirty="0" smtClean="0"/>
              <a:t>with</a:t>
            </a:r>
            <a:r>
              <a:rPr lang="en-GB" dirty="0"/>
              <a:t>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harmonic,</a:t>
            </a:r>
            <a:br>
              <a:rPr lang="en-GB" dirty="0" smtClean="0"/>
            </a:b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version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LIU-PS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3505" r="930" b="1298"/>
          <a:stretch/>
        </p:blipFill>
        <p:spPr bwMode="auto">
          <a:xfrm>
            <a:off x="2590800" y="2057400"/>
            <a:ext cx="6443204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86800" y="3944779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</a:t>
            </a:r>
            <a:r>
              <a:rPr lang="en-GB" sz="1000" dirty="0" smtClean="0"/>
              <a:t> (s)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7055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 smtClean="0"/>
              <a:t>Leak field @ 10 mm, as function of excitation current, without shielding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 descr="\\cern.ch\dfs\Users\z\zsszoke\Documents\MATLAB\Time Domain Analysis\Currents_10m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6032" r="5834" b="5148"/>
          <a:stretch/>
        </p:blipFill>
        <p:spPr bwMode="auto">
          <a:xfrm>
            <a:off x="76199" y="1600200"/>
            <a:ext cx="9006231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1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GB" dirty="0" smtClean="0"/>
              <a:t>Leak field values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021328"/>
              </p:ext>
            </p:extLst>
          </p:nvPr>
        </p:nvGraphicFramePr>
        <p:xfrm>
          <a:off x="304800" y="1371600"/>
          <a:ext cx="85344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981200"/>
                <a:gridCol w="1066800"/>
                <a:gridCol w="1981200"/>
                <a:gridCol w="1066800"/>
              </a:tblGrid>
              <a:tr h="815220">
                <a:tc>
                  <a:txBody>
                    <a:bodyPr/>
                    <a:lstStyle/>
                    <a:p>
                      <a:r>
                        <a:rPr lang="en-GB" dirty="0" smtClean="0"/>
                        <a:t>Coil</a:t>
                      </a:r>
                      <a:r>
                        <a:rPr lang="en-GB" baseline="0" dirty="0" smtClean="0"/>
                        <a:t> current waveform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Fringe field</a:t>
                      </a:r>
                      <a:r>
                        <a:rPr lang="en-GB" baseline="0" dirty="0" smtClean="0"/>
                        <a:t> @ 10 mm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Fringe field</a:t>
                      </a:r>
                      <a:r>
                        <a:rPr lang="en-GB" baseline="0" dirty="0" smtClean="0"/>
                        <a:t> @ 55 mm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1670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Peak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>
                          <a:latin typeface="Times New Roman"/>
                          <a:cs typeface="Times New Roman"/>
                        </a:rPr>
                        <a:t>ʃ</a:t>
                      </a:r>
                      <a:r>
                        <a:rPr lang="en-GB" baseline="0" dirty="0" smtClean="0"/>
                        <a:t>B∙dl [mTm]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@ [ms]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Peak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>
                          <a:latin typeface="Times New Roman"/>
                          <a:cs typeface="Times New Roman"/>
                        </a:rPr>
                        <a:t>ʃ</a:t>
                      </a:r>
                      <a:r>
                        <a:rPr lang="en-GB" baseline="0" dirty="0" smtClean="0"/>
                        <a:t>B∙dl [mTm]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@ [ms]</a:t>
                      </a:r>
                      <a:endParaRPr lang="en-GB" dirty="0"/>
                    </a:p>
                  </a:txBody>
                  <a:tcPr/>
                </a:tc>
              </a:tr>
              <a:tr h="516708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r>
                        <a:rPr lang="en-GB" baseline="0" dirty="0" smtClean="0"/>
                        <a:t> ms full sine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9.62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0.277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5.96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0.259</a:t>
                      </a:r>
                      <a:endParaRPr lang="en-GB" dirty="0"/>
                    </a:p>
                  </a:txBody>
                  <a:tcPr/>
                </a:tc>
              </a:tr>
              <a:tr h="516708">
                <a:tc>
                  <a:txBody>
                    <a:bodyPr/>
                    <a:lstStyle/>
                    <a:p>
                      <a:r>
                        <a:rPr lang="en-GB" dirty="0" smtClean="0"/>
                        <a:t>2 ms full sine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13.44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0.718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6.69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0.574</a:t>
                      </a:r>
                      <a:endParaRPr lang="en-GB" dirty="0"/>
                    </a:p>
                  </a:txBody>
                  <a:tcPr/>
                </a:tc>
              </a:tr>
              <a:tr h="516708">
                <a:tc>
                  <a:txBody>
                    <a:bodyPr/>
                    <a:lstStyle/>
                    <a:p>
                      <a:r>
                        <a:rPr lang="en-GB" dirty="0" smtClean="0"/>
                        <a:t>6 ms full sine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37.63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2.672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11.61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2.211</a:t>
                      </a:r>
                      <a:endParaRPr lang="en-GB" dirty="0"/>
                    </a:p>
                  </a:txBody>
                  <a:tcPr/>
                </a:tc>
              </a:tr>
              <a:tr h="546948">
                <a:tc>
                  <a:txBody>
                    <a:bodyPr/>
                    <a:lstStyle/>
                    <a:p>
                      <a:r>
                        <a:rPr lang="en-GB" dirty="0" smtClean="0"/>
                        <a:t>Trapezoidal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25.21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1.698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8.57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1.200</a:t>
                      </a:r>
                      <a:endParaRPr lang="en-GB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2 ms f</a:t>
                      </a:r>
                      <a:r>
                        <a:rPr lang="en-GB" dirty="0" smtClean="0"/>
                        <a:t>ull sine + 3</a:t>
                      </a:r>
                      <a:r>
                        <a:rPr lang="en-GB" baseline="30000" dirty="0" smtClean="0"/>
                        <a:t>rd</a:t>
                      </a:r>
                      <a:r>
                        <a:rPr lang="en-GB" dirty="0" smtClean="0"/>
                        <a:t> harmonic,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16.74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0.779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7.65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0.695</a:t>
                      </a:r>
                      <a:endParaRPr lang="en-GB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</a:t>
                      </a:r>
                      <a:r>
                        <a:rPr lang="en-GB" baseline="0" dirty="0" smtClean="0"/>
                        <a:t> ms f</a:t>
                      </a:r>
                      <a:r>
                        <a:rPr lang="en-GB" dirty="0" smtClean="0"/>
                        <a:t>ull sine + 3</a:t>
                      </a:r>
                      <a:r>
                        <a:rPr lang="en-GB" baseline="30000" dirty="0" smtClean="0"/>
                        <a:t>rd</a:t>
                      </a:r>
                      <a:r>
                        <a:rPr lang="en-GB" dirty="0" smtClean="0"/>
                        <a:t> harmonic,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baseline="0" dirty="0" smtClean="0"/>
                        <a:t> version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16.59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0.773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7.61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0.686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LIU-PS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Waveform preference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733800"/>
          </a:xfrm>
        </p:spPr>
        <p:txBody>
          <a:bodyPr/>
          <a:lstStyle/>
          <a:p>
            <a:r>
              <a:rPr lang="en-GB" dirty="0" smtClean="0"/>
              <a:t>The shorter the waveform the lower the leak field.</a:t>
            </a:r>
          </a:p>
          <a:p>
            <a:r>
              <a:rPr lang="en-GB" dirty="0" smtClean="0"/>
              <a:t>1 ms full sine would require very thin laminations: very difficult to achieve good vacuum.</a:t>
            </a:r>
          </a:p>
          <a:p>
            <a:r>
              <a:rPr lang="en-GB" dirty="0" smtClean="0"/>
              <a:t>2 ms can be done with 0.35 mm steel laminations (as presently used under vacuum septa in PS).</a:t>
            </a:r>
          </a:p>
          <a:p>
            <a:r>
              <a:rPr lang="en-GB" dirty="0" smtClean="0"/>
              <a:t>The closer the waveform approaches a full sine, the better the performance (the lower the leak field) is.</a:t>
            </a:r>
          </a:p>
          <a:p>
            <a:r>
              <a:rPr lang="en-GB" dirty="0" smtClean="0"/>
              <a:t>The performance is not good enough without shielding.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4888</TotalTime>
  <Words>934</Words>
  <Application>Microsoft Office PowerPoint</Application>
  <PresentationFormat>On-screen Show (4:3)</PresentationFormat>
  <Paragraphs>244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Executive</vt:lpstr>
      <vt:lpstr>Comparing current waveforms and shielding options for SMH42</vt:lpstr>
      <vt:lpstr>Overview</vt:lpstr>
      <vt:lpstr>Present straight section 42</vt:lpstr>
      <vt:lpstr>Future straight section 42</vt:lpstr>
      <vt:lpstr>Principal PS injection septum parameters: present (1.4 GeV) and future (2 GeV)</vt:lpstr>
      <vt:lpstr>Excitation current waveforms</vt:lpstr>
      <vt:lpstr>Leak field @ 10 mm, as function of excitation current, without shielding</vt:lpstr>
      <vt:lpstr>Leak field values</vt:lpstr>
      <vt:lpstr>Waveform preference</vt:lpstr>
      <vt:lpstr>Comparing different shielding options</vt:lpstr>
      <vt:lpstr>The arrangement in 2D simulations</vt:lpstr>
      <vt:lpstr>Leak field @ 10 mm, as function of shielding, using 2 ms full sine wave excitation</vt:lpstr>
      <vt:lpstr>Leak field values</vt:lpstr>
      <vt:lpstr>Conclusions on shielding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current waveforms and shielding options for SMH42</dc:title>
  <dc:creator>Zsolt Szoke</dc:creator>
  <cp:lastModifiedBy>Zsolt Szoke</cp:lastModifiedBy>
  <cp:revision>48</cp:revision>
  <cp:lastPrinted>2014-12-16T07:57:30Z</cp:lastPrinted>
  <dcterms:created xsi:type="dcterms:W3CDTF">2006-08-16T00:00:00Z</dcterms:created>
  <dcterms:modified xsi:type="dcterms:W3CDTF">2014-12-16T14:07:04Z</dcterms:modified>
</cp:coreProperties>
</file>