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490" r:id="rId3"/>
    <p:sldId id="430" r:id="rId4"/>
    <p:sldId id="487" r:id="rId5"/>
    <p:sldId id="497" r:id="rId6"/>
    <p:sldId id="501" r:id="rId7"/>
    <p:sldId id="500" r:id="rId8"/>
    <p:sldId id="502" r:id="rId9"/>
    <p:sldId id="507" r:id="rId10"/>
    <p:sldId id="511" r:id="rId11"/>
    <p:sldId id="508" r:id="rId12"/>
    <p:sldId id="509" r:id="rId13"/>
    <p:sldId id="512" r:id="rId14"/>
    <p:sldId id="499" r:id="rId15"/>
    <p:sldId id="506" r:id="rId16"/>
    <p:sldId id="423" r:id="rId17"/>
    <p:sldId id="517" r:id="rId18"/>
    <p:sldId id="519" r:id="rId19"/>
    <p:sldId id="521" r:id="rId20"/>
    <p:sldId id="522" r:id="rId21"/>
    <p:sldId id="518" r:id="rId22"/>
    <p:sldId id="336" r:id="rId23"/>
    <p:sldId id="513" r:id="rId24"/>
    <p:sldId id="514" r:id="rId25"/>
    <p:sldId id="515" r:id="rId26"/>
    <p:sldId id="516" r:id="rId27"/>
  </p:sldIdLst>
  <p:sldSz cx="9144000" cy="6858000" type="screen4x3"/>
  <p:notesSz cx="6797675" cy="9872663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FF"/>
    <a:srgbClr val="FFFF66"/>
    <a:srgbClr val="1E5AAE"/>
    <a:srgbClr val="FFFFFF"/>
    <a:srgbClr val="66FFFF"/>
    <a:srgbClr val="FFCC66"/>
    <a:srgbClr val="99FF99"/>
    <a:srgbClr val="10428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10" autoAdjust="0"/>
    <p:restoredTop sz="94641" autoAdjust="0"/>
  </p:normalViewPr>
  <p:slideViewPr>
    <p:cSldViewPr>
      <p:cViewPr varScale="1">
        <p:scale>
          <a:sx n="122" d="100"/>
          <a:sy n="122" d="100"/>
        </p:scale>
        <p:origin x="70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5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01BC4-2F73-4740-AD43-7B87DF8916A9}" type="datetimeFigureOut">
              <a:rPr lang="en-GB" smtClean="0"/>
              <a:t>03/06/2015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AC21C-81C2-4B07-B0BD-B930925E3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89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7D235-0AEA-4DFA-A9A3-576C91D89CDA}" type="datetimeFigureOut">
              <a:rPr lang="en-GB" smtClean="0"/>
              <a:t>03/06/2015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DFDDE-0145-4C80-8B10-77A61A66F8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33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DFDDE-0145-4C80-8B10-77A61A66F85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682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DFDDE-0145-4C80-8B10-77A61A66F8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519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DFDDE-0145-4C80-8B10-77A61A66F8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895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DFDDE-0145-4C80-8B10-77A61A66F85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045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DFDDE-0145-4C80-8B10-77A61A66F85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78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4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7081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Blu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Image 2" descr="LOGOfin.eps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2935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DarkBlue Layou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92162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DarkBlue Small Layou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Image 2" descr="LOGOfin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3521067" y="2976142"/>
            <a:ext cx="1172455" cy="11808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60364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Whi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04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White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37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52400" y="11430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17645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3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91510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3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2780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Column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sz="half" idx="12"/>
          </p:nvPr>
        </p:nvSpPr>
        <p:spPr>
          <a:xfrm>
            <a:off x="4665600" y="1159200"/>
            <a:ext cx="4305600" cy="4842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>
            <a:off x="180000" y="1159200"/>
            <a:ext cx="4298400" cy="4842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33975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Columns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sz="half" idx="12"/>
          </p:nvPr>
        </p:nvSpPr>
        <p:spPr>
          <a:xfrm>
            <a:off x="4665600" y="1159200"/>
            <a:ext cx="4305600" cy="4842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>
            <a:off x="180000" y="1159200"/>
            <a:ext cx="4298400" cy="4842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782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t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769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0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u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age 2" descr="LOGOfin.eps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722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6152400"/>
            <a:ext cx="9144000" cy="705600"/>
            <a:chOff x="0" y="6152400"/>
            <a:chExt cx="9144000" cy="705600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6152400"/>
              <a:ext cx="9144000" cy="705600"/>
            </a:xfrm>
            <a:prstGeom prst="rect">
              <a:avLst/>
            </a:prstGeom>
            <a:solidFill>
              <a:srgbClr val="1E5AAE"/>
            </a:solidFill>
            <a:ln>
              <a:solidFill>
                <a:srgbClr val="1E5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Image 2" descr="LOGOfin.eps"/>
            <p:cNvPicPr>
              <a:picLocks noChangeAspect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512"/>
            <a:stretch/>
          </p:blipFill>
          <p:spPr>
            <a:xfrm>
              <a:off x="123867" y="6281665"/>
              <a:ext cx="516933" cy="520612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762000" y="6324600"/>
            <a:ext cx="48768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dirty="0" smtClean="0"/>
              <a:t>D.</a:t>
            </a:r>
            <a:r>
              <a:rPr lang="en-GB" sz="1400" baseline="0" dirty="0" smtClean="0"/>
              <a:t> Giordano and A. Valassi – Quantitative Data Analysis #2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5943600" y="6322131"/>
            <a:ext cx="25908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 smtClean="0"/>
              <a:t>WA</a:t>
            </a:r>
            <a:r>
              <a:rPr lang="en-GB" sz="1400" baseline="0" dirty="0" smtClean="0"/>
              <a:t>  lecture – 3 June 2015</a:t>
            </a:r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5" r:id="rId4"/>
    <p:sldLayoutId id="2147483660" r:id="rId5"/>
    <p:sldLayoutId id="2147483661" r:id="rId6"/>
    <p:sldLayoutId id="2147483659" r:id="rId7"/>
    <p:sldLayoutId id="2147483654" r:id="rId8"/>
    <p:sldLayoutId id="2147483657" r:id="rId9"/>
    <p:sldLayoutId id="2147483656" r:id="rId10"/>
    <p:sldLayoutId id="2147483652" r:id="rId11"/>
    <p:sldLayoutId id="2147483655" r:id="rId12"/>
    <p:sldLayoutId id="2147483651" r:id="rId13"/>
    <p:sldLayoutId id="214748365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51669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92002/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xkcd.com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hyperlink" Target="https://indico.cern.ch/event/382623/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xkcd.com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nbviewer.ipython.org/urls/gitlab.cern.ch/avalassi/ipypies/raw/master/NOTEBOOKS/WhiteArea2015/Lecture2_May2015/WA_AV/WA_AV022_fts_csv_analysis.ipynb" TargetMode="External"/><Relationship Id="rId2" Type="http://schemas.openxmlformats.org/officeDocument/2006/relationships/hyperlink" Target="http://nbviewer.ipython.org/urls/gitlab.cern.ch/avalassi/ipypies/raw/master/NOTEBOOKS/WhiteArea2015/Lecture2_May2015/WA_AV/WA_AV021_fts_csv_createcsv.ipynb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t.wikipedia.org/wiki/I_bari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92002/" TargetMode="Externa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92002/" TargetMode="Externa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letsgo.gorizia.it/ristorazione/ricette/gubana" TargetMode="External"/><Relationship Id="rId3" Type="http://schemas.openxmlformats.org/officeDocument/2006/relationships/hyperlink" Target="https://gitlab.cern.ch/avalassi/ipypies/blob/master/setup_lcg_ipython.sh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gitlab.cern.ch/avalassi/ipypies/tree/master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nbviewer.ipython.org/urls/gitlab.cern.ch/avalassi/ipypies/raw/master/NOTEBOOKS/WhiteArea2015/Lecture1_Feb2015/WA_AV/Hello_World.ipynb" TargetMode="External"/><Relationship Id="rId5" Type="http://schemas.openxmlformats.org/officeDocument/2006/relationships/hyperlink" Target="https://gitlab.cern.ch/avalassi/ipypies/tree/master/NOTEBOOKS/WhiteArea2015" TargetMode="External"/><Relationship Id="rId4" Type="http://schemas.openxmlformats.org/officeDocument/2006/relationships/hyperlink" Target="https://gitlab.cern.ch/avalassi/ipypies/blob/master/start_ipython_screen.sh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37567/session/4/contribution/49/material/slides/0.pdf" TargetMode="External"/><Relationship Id="rId2" Type="http://schemas.openxmlformats.org/officeDocument/2006/relationships/hyperlink" Target="https://jupyter.org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337567/#2015-05-19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91886"/>
            <a:ext cx="8226854" cy="562791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dirty="0" smtClean="0"/>
          </a:p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Quantitative data analysis #2: practical examples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sz="2000" dirty="0" smtClean="0"/>
          </a:p>
          <a:p>
            <a:pPr algn="ctr"/>
            <a:r>
              <a:rPr lang="en-GB" sz="2000" dirty="0" smtClean="0"/>
              <a:t>Domenico Giordano, Andrea Valassi</a:t>
            </a:r>
            <a:r>
              <a:rPr lang="en-GB" sz="2000" dirty="0"/>
              <a:t> </a:t>
            </a:r>
            <a:r>
              <a:rPr lang="en-GB" sz="2000" dirty="0" smtClean="0"/>
              <a:t>(CERN IT-SDC)</a:t>
            </a:r>
          </a:p>
          <a:p>
            <a:pPr algn="ctr"/>
            <a:r>
              <a:rPr lang="en-GB" sz="2000" i="1" dirty="0" smtClean="0"/>
              <a:t>With contributions from and many thanks to Hassen Riahi </a:t>
            </a:r>
          </a:p>
          <a:p>
            <a:pPr algn="ctr"/>
            <a:endParaRPr lang="en-GB" sz="2000" dirty="0" smtClean="0"/>
          </a:p>
          <a:p>
            <a:pPr algn="ctr"/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White Area Lecture, 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June 2015</a:t>
            </a:r>
          </a:p>
          <a:p>
            <a:pPr algn="ctr"/>
            <a:r>
              <a:rPr lang="en-GB" sz="2000" dirty="0" smtClean="0"/>
              <a:t> </a:t>
            </a:r>
          </a:p>
          <a:p>
            <a:pPr algn="ctr"/>
            <a:r>
              <a:rPr lang="en-GB" sz="2000" dirty="0" smtClean="0"/>
              <a:t>(Follow-up to the previous </a:t>
            </a:r>
            <a:r>
              <a:rPr lang="en-GB" sz="2000" dirty="0" smtClean="0">
                <a:hlinkClick r:id="rId3"/>
              </a:rPr>
              <a:t>White Area Lecture on 18</a:t>
            </a:r>
            <a:r>
              <a:rPr lang="en-GB" sz="2000" baseline="30000" dirty="0" smtClean="0">
                <a:hlinkClick r:id="rId3"/>
              </a:rPr>
              <a:t>th</a:t>
            </a:r>
            <a:r>
              <a:rPr lang="en-GB" sz="2000" dirty="0" smtClean="0">
                <a:hlinkClick r:id="rId3"/>
              </a:rPr>
              <a:t> February 2015</a:t>
            </a:r>
            <a:r>
              <a:rPr lang="en-GB" sz="2000" dirty="0" smtClean="0"/>
              <a:t>)</a:t>
            </a:r>
          </a:p>
          <a:p>
            <a:pPr algn="ctr"/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64908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granularity and aggregation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4800"/>
            <a:ext cx="9067800" cy="4848227"/>
          </a:xfrm>
        </p:spPr>
        <p:txBody>
          <a:bodyPr/>
          <a:lstStyle/>
          <a:p>
            <a:r>
              <a:rPr lang="en-US" dirty="0"/>
              <a:t>Storing all data generated by an experiment is often </a:t>
            </a:r>
            <a:r>
              <a:rPr lang="en-US" dirty="0" smtClean="0"/>
              <a:t>impossible</a:t>
            </a:r>
          </a:p>
          <a:p>
            <a:pPr lvl="1"/>
            <a:r>
              <a:rPr lang="en-US" dirty="0" smtClean="0"/>
              <a:t>HEP experiments use “triggers” to select the relevant data to keep</a:t>
            </a:r>
          </a:p>
          <a:p>
            <a:pPr lvl="2"/>
            <a:r>
              <a:rPr lang="en-US" dirty="0" smtClean="0"/>
              <a:t>Some triggers may even be “downscaled” to randomly select a data fraction</a:t>
            </a:r>
          </a:p>
          <a:p>
            <a:pPr lvl="2"/>
            <a:r>
              <a:rPr lang="en-US" dirty="0" smtClean="0"/>
              <a:t>And even after triggering they may store only pre-reduced data</a:t>
            </a:r>
          </a:p>
          <a:p>
            <a:pPr lvl="1"/>
            <a:r>
              <a:rPr lang="en-US" dirty="0" smtClean="0"/>
              <a:t>For the IT “monitoring” data we are most concerned with, some raw data are kept, some are thrown away and then only sums/averages are kept</a:t>
            </a:r>
          </a:p>
          <a:p>
            <a:pPr lvl="3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Aggregate data contains less information than individual data</a:t>
            </a:r>
          </a:p>
          <a:p>
            <a:pPr lvl="1"/>
            <a:r>
              <a:rPr lang="en-US" dirty="0" smtClean="0"/>
              <a:t>By only storing sums and averages, you are likely to lose information about the differences between the categories of data in your sample</a:t>
            </a:r>
          </a:p>
          <a:p>
            <a:pPr lvl="1"/>
            <a:r>
              <a:rPr lang="en-US" dirty="0" smtClean="0"/>
              <a:t>Kind of obvious, but related to very fundamental concepts in statistics (sufficient statistics in parameter estimation, Fisher information…)</a:t>
            </a:r>
          </a:p>
          <a:p>
            <a:pPr lvl="3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09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ove Ownershi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37" y="685799"/>
            <a:ext cx="1047392" cy="71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1286660" y="30692"/>
            <a:ext cx="7781139" cy="615639"/>
          </a:xfrm>
        </p:spPr>
        <p:txBody>
          <a:bodyPr/>
          <a:lstStyle/>
          <a:p>
            <a:r>
              <a:rPr lang="en-US" dirty="0" smtClean="0"/>
              <a:t>Data samples and data processing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180000" y="5284573"/>
            <a:ext cx="8791200" cy="582827"/>
          </a:xfrm>
        </p:spPr>
        <p:txBody>
          <a:bodyPr/>
          <a:lstStyle/>
          <a:p>
            <a:r>
              <a:rPr lang="en-US" dirty="0" smtClean="0"/>
              <a:t>These WAs focus on </a:t>
            </a:r>
            <a:r>
              <a:rPr lang="en-US" dirty="0" smtClean="0">
                <a:solidFill>
                  <a:srgbClr val="CC00FF"/>
                </a:solidFill>
              </a:rPr>
              <a:t>interactive analysis </a:t>
            </a:r>
            <a:r>
              <a:rPr lang="en-US" dirty="0" smtClean="0"/>
              <a:t>(e.g. IPython)</a:t>
            </a:r>
          </a:p>
          <a:p>
            <a:pPr lvl="1"/>
            <a:r>
              <a:rPr lang="en-US" dirty="0" smtClean="0"/>
              <a:t>but we will also cover the other phases as they are very relevant too!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33400" y="685800"/>
            <a:ext cx="5290457" cy="3352800"/>
            <a:chOff x="304800" y="1917599"/>
            <a:chExt cx="5290457" cy="3352800"/>
          </a:xfrm>
        </p:grpSpPr>
        <p:grpSp>
          <p:nvGrpSpPr>
            <p:cNvPr id="24" name="Group 23"/>
            <p:cNvGrpSpPr/>
            <p:nvPr/>
          </p:nvGrpSpPr>
          <p:grpSpPr>
            <a:xfrm>
              <a:off x="2089359" y="3060599"/>
              <a:ext cx="1850922" cy="1251137"/>
              <a:chOff x="2241759" y="3060599"/>
              <a:chExt cx="1850922" cy="1251137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>
                <a:off x="3352800" y="3060599"/>
                <a:ext cx="490698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2362200" y="3060599"/>
                <a:ext cx="577641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2795888" y="3436824"/>
                <a:ext cx="1296793" cy="874912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2241759" y="3060599"/>
                <a:ext cx="577641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304800" y="1917599"/>
              <a:ext cx="5290457" cy="3352800"/>
              <a:chOff x="457200" y="1917599"/>
              <a:chExt cx="5290457" cy="335280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1048512" y="2374799"/>
                <a:ext cx="4114801" cy="2438400"/>
              </a:xfrm>
              <a:prstGeom prst="ellipse">
                <a:avLst/>
              </a:prstGeom>
              <a:noFill/>
              <a:ln w="19050"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4114800" y="2679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production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&amp; storage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2286000" y="1917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FF0000"/>
                    </a:solidFill>
                  </a:rPr>
                  <a:t>Questions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>
              <a:xfrm>
                <a:off x="3380232" y="4203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reduction,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Subsets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1186543" y="4203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analysis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457200" y="2679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Findings,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Answers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5" name="Isosceles Triangle 44"/>
              <p:cNvSpPr>
                <a:spLocks noChangeAspect="1"/>
              </p:cNvSpPr>
              <p:nvPr/>
            </p:nvSpPr>
            <p:spPr>
              <a:xfrm rot="7047100">
                <a:off x="4143245" y="2479444"/>
                <a:ext cx="163286" cy="163286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Isosceles Triangle 45"/>
              <p:cNvSpPr>
                <a:spLocks noChangeAspect="1"/>
              </p:cNvSpPr>
              <p:nvPr/>
            </p:nvSpPr>
            <p:spPr>
              <a:xfrm rot="3807075">
                <a:off x="1942431" y="2478882"/>
                <a:ext cx="163286" cy="163286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Isosceles Triangle 46"/>
              <p:cNvSpPr>
                <a:spLocks noChangeAspect="1"/>
              </p:cNvSpPr>
              <p:nvPr/>
            </p:nvSpPr>
            <p:spPr>
              <a:xfrm rot="16200000">
                <a:off x="3041370" y="4736999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Isosceles Triangle 47"/>
              <p:cNvSpPr>
                <a:spLocks noChangeAspect="1"/>
              </p:cNvSpPr>
              <p:nvPr/>
            </p:nvSpPr>
            <p:spPr>
              <a:xfrm rot="19553338">
                <a:off x="1094701" y="3937457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Isosceles Triangle 48"/>
              <p:cNvSpPr>
                <a:spLocks noChangeAspect="1"/>
              </p:cNvSpPr>
              <p:nvPr/>
            </p:nvSpPr>
            <p:spPr>
              <a:xfrm rot="12862645">
                <a:off x="4915360" y="4006009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0" name="Flowchart: Magnetic Disk 49"/>
          <p:cNvSpPr/>
          <p:nvPr/>
        </p:nvSpPr>
        <p:spPr>
          <a:xfrm>
            <a:off x="3810000" y="4191000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Reduced data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Flowchart: Magnetic Disk 50"/>
          <p:cNvSpPr/>
          <p:nvPr/>
        </p:nvSpPr>
        <p:spPr>
          <a:xfrm>
            <a:off x="5943600" y="1295400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Raw data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29200" y="3810000"/>
            <a:ext cx="2133600" cy="3048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Batch processing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4953000" y="914400"/>
            <a:ext cx="2133600" cy="3048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“Experiments”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685800" y="4191000"/>
            <a:ext cx="2133600" cy="3048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Interactive analysis</a:t>
            </a:r>
            <a:endParaRPr lang="en-US" dirty="0"/>
          </a:p>
        </p:txBody>
      </p:sp>
      <p:sp>
        <p:nvSpPr>
          <p:cNvPr id="55" name="Flowchart: Magnetic Disk 54"/>
          <p:cNvSpPr/>
          <p:nvPr/>
        </p:nvSpPr>
        <p:spPr>
          <a:xfrm>
            <a:off x="7391400" y="2438400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ata indexes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495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Pattern recognition by a human!</a:t>
            </a:r>
          </a:p>
          <a:p>
            <a:pPr algn="ctr"/>
            <a:r>
              <a:rPr lang="en-US" dirty="0" smtClean="0"/>
              <a:t>(fast turnaround)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257800" y="4154269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Computer program,</a:t>
            </a:r>
          </a:p>
          <a:p>
            <a:pPr algn="ctr"/>
            <a:r>
              <a:rPr lang="en-US" dirty="0" smtClean="0"/>
              <a:t>may be CPU intensive</a:t>
            </a:r>
          </a:p>
          <a:p>
            <a:pPr algn="ctr"/>
            <a:r>
              <a:rPr lang="en-US" dirty="0" smtClean="0"/>
              <a:t>(have a coffee and wait!)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6200" y="646331"/>
            <a:ext cx="4092681" cy="4638242"/>
          </a:xfrm>
          <a:prstGeom prst="rect">
            <a:avLst/>
          </a:prstGeom>
          <a:solidFill>
            <a:srgbClr val="CC00FF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3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15" grpId="0"/>
      <p:bldP spid="56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76200" y="30692"/>
            <a:ext cx="8991599" cy="615639"/>
          </a:xfrm>
        </p:spPr>
        <p:txBody>
          <a:bodyPr/>
          <a:lstStyle/>
          <a:p>
            <a:r>
              <a:rPr lang="en-US" dirty="0" smtClean="0"/>
              <a:t>HEP data samples and data processing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609600" y="1049463"/>
            <a:ext cx="5290457" cy="3352800"/>
            <a:chOff x="304800" y="1917599"/>
            <a:chExt cx="5290457" cy="3352800"/>
          </a:xfrm>
        </p:grpSpPr>
        <p:grpSp>
          <p:nvGrpSpPr>
            <p:cNvPr id="24" name="Group 23"/>
            <p:cNvGrpSpPr/>
            <p:nvPr/>
          </p:nvGrpSpPr>
          <p:grpSpPr>
            <a:xfrm>
              <a:off x="2089359" y="3060599"/>
              <a:ext cx="1850922" cy="1251137"/>
              <a:chOff x="2241759" y="3060599"/>
              <a:chExt cx="1850922" cy="1251137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>
                <a:off x="3352800" y="3060599"/>
                <a:ext cx="490698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2362200" y="3060599"/>
                <a:ext cx="577641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2795888" y="3436824"/>
                <a:ext cx="1296793" cy="874912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2241759" y="3060599"/>
                <a:ext cx="577641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304800" y="1917599"/>
              <a:ext cx="5290457" cy="3352800"/>
              <a:chOff x="457200" y="1917599"/>
              <a:chExt cx="5290457" cy="335280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1048512" y="2374799"/>
                <a:ext cx="4114801" cy="2438400"/>
              </a:xfrm>
              <a:prstGeom prst="ellipse">
                <a:avLst/>
              </a:prstGeom>
              <a:noFill/>
              <a:ln w="19050"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4114800" y="2679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production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&amp; storage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2286000" y="1917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FF0000"/>
                    </a:solidFill>
                  </a:rPr>
                  <a:t>Questions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>
              <a:xfrm>
                <a:off x="3380232" y="4203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reduction,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Subsets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1186543" y="4203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analysis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457200" y="2679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Findings,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Answers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5" name="Isosceles Triangle 44"/>
              <p:cNvSpPr>
                <a:spLocks noChangeAspect="1"/>
              </p:cNvSpPr>
              <p:nvPr/>
            </p:nvSpPr>
            <p:spPr>
              <a:xfrm rot="7047100">
                <a:off x="4143245" y="2479444"/>
                <a:ext cx="163286" cy="163286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Isosceles Triangle 45"/>
              <p:cNvSpPr>
                <a:spLocks noChangeAspect="1"/>
              </p:cNvSpPr>
              <p:nvPr/>
            </p:nvSpPr>
            <p:spPr>
              <a:xfrm rot="3807075">
                <a:off x="1942431" y="2478882"/>
                <a:ext cx="163286" cy="163286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Isosceles Triangle 46"/>
              <p:cNvSpPr>
                <a:spLocks noChangeAspect="1"/>
              </p:cNvSpPr>
              <p:nvPr/>
            </p:nvSpPr>
            <p:spPr>
              <a:xfrm rot="16200000">
                <a:off x="3041370" y="4736999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Isosceles Triangle 47"/>
              <p:cNvSpPr>
                <a:spLocks noChangeAspect="1"/>
              </p:cNvSpPr>
              <p:nvPr/>
            </p:nvSpPr>
            <p:spPr>
              <a:xfrm rot="19553338">
                <a:off x="1094701" y="3937457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Isosceles Triangle 48"/>
              <p:cNvSpPr>
                <a:spLocks noChangeAspect="1"/>
              </p:cNvSpPr>
              <p:nvPr/>
            </p:nvSpPr>
            <p:spPr>
              <a:xfrm rot="12862645">
                <a:off x="4915360" y="4006009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0" name="Flowchart: Magnetic Disk 49"/>
          <p:cNvSpPr/>
          <p:nvPr/>
        </p:nvSpPr>
        <p:spPr>
          <a:xfrm>
            <a:off x="4964321" y="4105887"/>
            <a:ext cx="1524000" cy="1685313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DSTs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mini DSTs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micro DSTs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user ntuples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Flowchart: Magnetic Disk 50"/>
          <p:cNvSpPr/>
          <p:nvPr/>
        </p:nvSpPr>
        <p:spPr>
          <a:xfrm>
            <a:off x="6019800" y="1659063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Raw data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629400" y="4425210"/>
            <a:ext cx="2133600" cy="81525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Reconstruction</a:t>
            </a:r>
          </a:p>
          <a:p>
            <a:pPr algn="ctr"/>
            <a:r>
              <a:rPr lang="en-US" dirty="0" smtClean="0"/>
              <a:t>Stripping</a:t>
            </a:r>
          </a:p>
          <a:p>
            <a:pPr algn="ctr"/>
            <a:r>
              <a:rPr lang="en-US" dirty="0" smtClean="0"/>
              <a:t>User analysis jobs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029200" y="1049463"/>
            <a:ext cx="2133600" cy="533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 experiment data taking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62000" y="4554662"/>
            <a:ext cx="2133600" cy="53340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Interactive user analysis (ROOT)</a:t>
            </a:r>
            <a:endParaRPr lang="en-US" dirty="0"/>
          </a:p>
        </p:txBody>
      </p:sp>
      <p:sp>
        <p:nvSpPr>
          <p:cNvPr id="55" name="Flowchart: Magnetic Disk 54"/>
          <p:cNvSpPr/>
          <p:nvPr/>
        </p:nvSpPr>
        <p:spPr>
          <a:xfrm>
            <a:off x="7467600" y="2802063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Event indexes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200" y="5634335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For a very good talk about “From raw data to physics results” in HEP, see</a:t>
            </a:r>
            <a:r>
              <a:rPr lang="en-US" sz="1200" dirty="0"/>
              <a:t> </a:t>
            </a:r>
            <a:r>
              <a:rPr lang="en-US" sz="1200" dirty="0" smtClean="0">
                <a:hlinkClick r:id="rId2"/>
              </a:rPr>
              <a:t>G. </a:t>
            </a:r>
            <a:r>
              <a:rPr lang="en-US" sz="1200" dirty="0" err="1" smtClean="0">
                <a:hlinkClick r:id="rId2"/>
              </a:rPr>
              <a:t>Dissertori’s</a:t>
            </a:r>
            <a:r>
              <a:rPr lang="en-US" sz="1200" dirty="0" smtClean="0">
                <a:hlinkClick r:id="rId2"/>
              </a:rPr>
              <a:t> CERN Summer Student Lecture 2010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340511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76200" y="30692"/>
            <a:ext cx="8991599" cy="615639"/>
          </a:xfrm>
        </p:spPr>
        <p:txBody>
          <a:bodyPr/>
          <a:lstStyle/>
          <a:p>
            <a:r>
              <a:rPr lang="en-US" dirty="0" smtClean="0"/>
              <a:t>FTS transfer analysis</a:t>
            </a:r>
            <a:r>
              <a:rPr lang="en-US" dirty="0"/>
              <a:t> </a:t>
            </a:r>
            <a:r>
              <a:rPr lang="en-US" dirty="0" smtClean="0"/>
              <a:t>data samples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57200" y="1113057"/>
            <a:ext cx="5290457" cy="3352800"/>
            <a:chOff x="304800" y="1917599"/>
            <a:chExt cx="5290457" cy="3352800"/>
          </a:xfrm>
        </p:grpSpPr>
        <p:grpSp>
          <p:nvGrpSpPr>
            <p:cNvPr id="24" name="Group 23"/>
            <p:cNvGrpSpPr/>
            <p:nvPr/>
          </p:nvGrpSpPr>
          <p:grpSpPr>
            <a:xfrm>
              <a:off x="2089359" y="3060599"/>
              <a:ext cx="1850922" cy="1251137"/>
              <a:chOff x="2241759" y="3060599"/>
              <a:chExt cx="1850922" cy="1251137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>
                <a:off x="3352800" y="3060599"/>
                <a:ext cx="490698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2362200" y="3060599"/>
                <a:ext cx="577641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2795888" y="3436824"/>
                <a:ext cx="1296793" cy="874912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2241759" y="3060599"/>
                <a:ext cx="577641" cy="1066800"/>
              </a:xfrm>
              <a:prstGeom prst="straightConnector1">
                <a:avLst/>
              </a:prstGeom>
              <a:ln w="19050">
                <a:solidFill>
                  <a:srgbClr val="104282"/>
                </a:solidFill>
                <a:prstDash val="dash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304800" y="1917599"/>
              <a:ext cx="5290457" cy="3352800"/>
              <a:chOff x="457200" y="1917599"/>
              <a:chExt cx="5290457" cy="335280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1048512" y="2374799"/>
                <a:ext cx="4114801" cy="2438400"/>
              </a:xfrm>
              <a:prstGeom prst="ellipse">
                <a:avLst/>
              </a:prstGeom>
              <a:noFill/>
              <a:ln w="19050"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4114800" y="2679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production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&amp; storage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2286000" y="1917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FF0000"/>
                    </a:solidFill>
                  </a:rPr>
                  <a:t>Questions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>
              <a:xfrm>
                <a:off x="3380232" y="4203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reduction,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Subsets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1186543" y="4203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Data analysis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457200" y="2679599"/>
                <a:ext cx="1632857" cy="1066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1042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Findings,</a:t>
                </a:r>
              </a:p>
              <a:p>
                <a:pPr algn="ctr"/>
                <a:r>
                  <a:rPr lang="en-GB" b="1" dirty="0" smtClean="0">
                    <a:solidFill>
                      <a:srgbClr val="104282"/>
                    </a:solidFill>
                  </a:rPr>
                  <a:t>Answers</a:t>
                </a:r>
                <a:endParaRPr lang="en-GB" b="1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45" name="Isosceles Triangle 44"/>
              <p:cNvSpPr>
                <a:spLocks noChangeAspect="1"/>
              </p:cNvSpPr>
              <p:nvPr/>
            </p:nvSpPr>
            <p:spPr>
              <a:xfrm rot="7047100">
                <a:off x="4143245" y="2479444"/>
                <a:ext cx="163286" cy="163286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Isosceles Triangle 45"/>
              <p:cNvSpPr>
                <a:spLocks noChangeAspect="1"/>
              </p:cNvSpPr>
              <p:nvPr/>
            </p:nvSpPr>
            <p:spPr>
              <a:xfrm rot="3807075">
                <a:off x="1942431" y="2478882"/>
                <a:ext cx="163286" cy="163286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Isosceles Triangle 46"/>
              <p:cNvSpPr>
                <a:spLocks noChangeAspect="1"/>
              </p:cNvSpPr>
              <p:nvPr/>
            </p:nvSpPr>
            <p:spPr>
              <a:xfrm rot="16200000">
                <a:off x="3041370" y="4736999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Isosceles Triangle 47"/>
              <p:cNvSpPr>
                <a:spLocks noChangeAspect="1"/>
              </p:cNvSpPr>
              <p:nvPr/>
            </p:nvSpPr>
            <p:spPr>
              <a:xfrm rot="19553338">
                <a:off x="1094701" y="3937457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Isosceles Triangle 48"/>
              <p:cNvSpPr>
                <a:spLocks noChangeAspect="1"/>
              </p:cNvSpPr>
              <p:nvPr/>
            </p:nvSpPr>
            <p:spPr>
              <a:xfrm rot="12862645">
                <a:off x="4915360" y="4006009"/>
                <a:ext cx="159030" cy="1590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1" name="Flowchart: Magnetic Disk 50"/>
          <p:cNvSpPr/>
          <p:nvPr/>
        </p:nvSpPr>
        <p:spPr>
          <a:xfrm>
            <a:off x="5867400" y="1722657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Oracle data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(summaries!)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876800" y="1113057"/>
            <a:ext cx="2133600" cy="533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FTS monitoring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609600" y="4618256"/>
            <a:ext cx="2133600" cy="53340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Interactive user analysis (IPython)</a:t>
            </a:r>
            <a:endParaRPr lang="en-US" dirty="0"/>
          </a:p>
        </p:txBody>
      </p:sp>
      <p:sp>
        <p:nvSpPr>
          <p:cNvPr id="55" name="Flowchart: Magnetic Disk 54"/>
          <p:cNvSpPr/>
          <p:nvPr/>
        </p:nvSpPr>
        <p:spPr>
          <a:xfrm>
            <a:off x="7315200" y="2865657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Oracle indexes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429538" y="4351556"/>
            <a:ext cx="2133600" cy="533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Oracle data extraction</a:t>
            </a:r>
            <a:endParaRPr lang="en-US" dirty="0"/>
          </a:p>
        </p:txBody>
      </p:sp>
      <p:sp>
        <p:nvSpPr>
          <p:cNvPr id="36" name="Flowchart: Magnetic Disk 35"/>
          <p:cNvSpPr/>
          <p:nvPr/>
        </p:nvSpPr>
        <p:spPr>
          <a:xfrm>
            <a:off x="4648200" y="4385846"/>
            <a:ext cx="1524000" cy="914400"/>
          </a:xfrm>
          <a:prstGeom prst="flowChartMagneticDisk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0000"/>
                </a:solidFill>
              </a:rPr>
              <a:t>CSV or JSON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200" y="5562600"/>
            <a:ext cx="899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This is the analysis model for Hassen’s case study that will be presented later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97759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3"/>
          </p:nvPr>
        </p:nvSpPr>
        <p:spPr>
          <a:xfrm>
            <a:off x="103800" y="914400"/>
            <a:ext cx="4620600" cy="4842227"/>
          </a:xfrm>
        </p:spPr>
        <p:txBody>
          <a:bodyPr/>
          <a:lstStyle/>
          <a:p>
            <a:r>
              <a:rPr lang="en-GB" dirty="0" smtClean="0"/>
              <a:t>We now present some case studies as practical examples</a:t>
            </a:r>
          </a:p>
          <a:p>
            <a:pPr lvl="2"/>
            <a:endParaRPr lang="en-GB" dirty="0"/>
          </a:p>
          <a:p>
            <a:r>
              <a:rPr lang="en-GB" b="1" i="1" dirty="0" smtClean="0">
                <a:solidFill>
                  <a:srgbClr val="FF0000"/>
                </a:solidFill>
              </a:rPr>
              <a:t>NB: DISCLAIMER! The point here is only to describe the analysis process, not to present any actual results!!</a:t>
            </a:r>
          </a:p>
          <a:p>
            <a:pPr lvl="2"/>
            <a:endParaRPr lang="en-GB" dirty="0"/>
          </a:p>
          <a:p>
            <a:r>
              <a:rPr lang="en-GB" dirty="0" smtClean="0"/>
              <a:t>This is why I used the term “meta-analysis”, an analysis of the analysis</a:t>
            </a:r>
          </a:p>
          <a:p>
            <a:pPr lvl="1"/>
            <a:r>
              <a:rPr lang="en-GB" dirty="0" smtClean="0"/>
              <a:t>(even if this term is actually used in statistics with a slightly different specific meaning...)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0000" y="76200"/>
            <a:ext cx="8791200" cy="731308"/>
          </a:xfrm>
        </p:spPr>
        <p:txBody>
          <a:bodyPr/>
          <a:lstStyle/>
          <a:p>
            <a:r>
              <a:rPr lang="en-GB" sz="3600" dirty="0" smtClean="0"/>
              <a:t>Case studies (as “meta-analyses”)</a:t>
            </a:r>
            <a:endParaRPr lang="en-GB" sz="3600" dirty="0"/>
          </a:p>
        </p:txBody>
      </p:sp>
      <p:grpSp>
        <p:nvGrpSpPr>
          <p:cNvPr id="9" name="Group 8"/>
          <p:cNvGrpSpPr/>
          <p:nvPr/>
        </p:nvGrpSpPr>
        <p:grpSpPr>
          <a:xfrm>
            <a:off x="4802757" y="1524000"/>
            <a:ext cx="4265043" cy="4267200"/>
            <a:chOff x="4802757" y="1524000"/>
            <a:chExt cx="4265043" cy="4267200"/>
          </a:xfrm>
        </p:grpSpPr>
        <p:pic>
          <p:nvPicPr>
            <p:cNvPr id="1026" name="Picture 2" descr="Meta-Analysi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2757" y="1905000"/>
              <a:ext cx="4265043" cy="3886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391400" y="1524000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hlinkClick r:id="rId3"/>
                </a:rPr>
                <a:t>http://xkcd.com</a:t>
              </a:r>
              <a:endParaRPr lang="en-GB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11814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2"/>
          </p:nvPr>
        </p:nvSpPr>
        <p:spPr>
          <a:xfrm>
            <a:off x="76200" y="838200"/>
            <a:ext cx="3200400" cy="4842227"/>
          </a:xfrm>
        </p:spPr>
        <p:txBody>
          <a:bodyPr/>
          <a:lstStyle/>
          <a:p>
            <a:r>
              <a:rPr lang="en-GB" dirty="0" smtClean="0"/>
              <a:t>FTS entered production in August 2014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Changed an algorithm during September</a:t>
            </a:r>
          </a:p>
          <a:p>
            <a:pPr lvl="1"/>
            <a:r>
              <a:rPr lang="en-GB" u="sng" dirty="0" smtClean="0">
                <a:solidFill>
                  <a:srgbClr val="FF0000"/>
                </a:solidFill>
              </a:rPr>
              <a:t>Question</a:t>
            </a:r>
            <a:r>
              <a:rPr lang="en-GB" dirty="0" smtClean="0">
                <a:solidFill>
                  <a:srgbClr val="FF0000"/>
                </a:solidFill>
              </a:rPr>
              <a:t>: did this lead to an improvement?</a:t>
            </a:r>
          </a:p>
          <a:p>
            <a:pPr lvl="3"/>
            <a:endParaRPr lang="en-GB" dirty="0" smtClean="0"/>
          </a:p>
          <a:p>
            <a:r>
              <a:rPr lang="en-GB" dirty="0" smtClean="0">
                <a:hlinkClick r:id="rId2"/>
              </a:rPr>
              <a:t>Hassen’s presentation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compared transfers for files &gt;2 GB over ~1 month, Aug vs Nov</a:t>
            </a:r>
          </a:p>
          <a:p>
            <a:pPr lvl="1"/>
            <a:r>
              <a:rPr lang="en-GB" dirty="0" smtClean="0"/>
              <a:t>average transfer time decreased by ~30%</a:t>
            </a:r>
          </a:p>
          <a:p>
            <a:pPr lvl="1"/>
            <a:r>
              <a:rPr lang="en-GB" u="sng" dirty="0" smtClean="0">
                <a:solidFill>
                  <a:srgbClr val="FF0000"/>
                </a:solidFill>
              </a:rPr>
              <a:t>Question</a:t>
            </a:r>
            <a:r>
              <a:rPr lang="en-GB" dirty="0" smtClean="0">
                <a:solidFill>
                  <a:srgbClr val="FF0000"/>
                </a:solidFill>
              </a:rPr>
              <a:t>: does this prove that the new algorithm is better?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564507"/>
          </a:xfrm>
        </p:spPr>
        <p:txBody>
          <a:bodyPr/>
          <a:lstStyle/>
          <a:p>
            <a:r>
              <a:rPr lang="en-GB" sz="3600" dirty="0" smtClean="0"/>
              <a:t>Hassen’s case study – FTS transfers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371600"/>
            <a:ext cx="5608495" cy="419368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7378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21293"/>
            <a:ext cx="8791200" cy="564507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Correlation does not imply causation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838200"/>
            <a:ext cx="8791200" cy="1674600"/>
          </a:xfrm>
        </p:spPr>
        <p:txBody>
          <a:bodyPr/>
          <a:lstStyle/>
          <a:p>
            <a:r>
              <a:rPr lang="en-GB" dirty="0" smtClean="0"/>
              <a:t>In the FTS transfer time case study:</a:t>
            </a:r>
            <a:endParaRPr lang="en-GB" dirty="0"/>
          </a:p>
          <a:p>
            <a:pPr lvl="1"/>
            <a:r>
              <a:rPr lang="en-GB" dirty="0"/>
              <a:t>did anything else change from Aug to Nov, apart from the algorithm?</a:t>
            </a:r>
          </a:p>
          <a:p>
            <a:pPr lvl="1"/>
            <a:r>
              <a:rPr lang="en-GB" dirty="0" smtClean="0"/>
              <a:t>are there other variables more relevant than the algorithm choice?</a:t>
            </a:r>
          </a:p>
          <a:p>
            <a:pPr lvl="1"/>
            <a:r>
              <a:rPr lang="en-GB" dirty="0" smtClean="0"/>
              <a:t>are (average) transfer times the most relevant metric?</a:t>
            </a:r>
          </a:p>
          <a:p>
            <a:r>
              <a:rPr lang="en-GB" dirty="0" smtClean="0"/>
              <a:t>Remember: by aggregating data you may lose information</a:t>
            </a:r>
          </a:p>
          <a:p>
            <a:pPr lvl="1"/>
            <a:r>
              <a:rPr lang="en-GB" dirty="0" smtClean="0"/>
              <a:t>look at distributions, not only at averages</a:t>
            </a:r>
          </a:p>
          <a:p>
            <a:pPr lvl="1"/>
            <a:r>
              <a:rPr lang="en-GB" dirty="0" smtClean="0"/>
              <a:t>look at multiple variables (multi-D distributions), not at a single metric 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447800" y="3733800"/>
            <a:ext cx="5932633" cy="2286000"/>
            <a:chOff x="1143000" y="3352800"/>
            <a:chExt cx="5932633" cy="2286000"/>
          </a:xfrm>
        </p:grpSpPr>
        <p:pic>
          <p:nvPicPr>
            <p:cNvPr id="3074" name="Picture 2" descr="Correla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632" y="3352800"/>
              <a:ext cx="5588001" cy="2252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 rot="16200000">
              <a:off x="512177" y="4669423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hlinkClick r:id="rId4"/>
                </a:rPr>
                <a:t>http://xkcd.com</a:t>
              </a:r>
              <a:endParaRPr lang="en-GB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88740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the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1144800"/>
            <a:ext cx="8964000" cy="4848227"/>
          </a:xfrm>
        </p:spPr>
        <p:txBody>
          <a:bodyPr/>
          <a:lstStyle/>
          <a:p>
            <a:r>
              <a:rPr lang="en-GB" dirty="0" smtClean="0"/>
              <a:t>Extracted a data subset from Oracle for interactive analysis</a:t>
            </a:r>
          </a:p>
          <a:p>
            <a:pPr lvl="1"/>
            <a:r>
              <a:rPr lang="en-GB" dirty="0" smtClean="0"/>
              <a:t>first in ~json from detailed tables (1 row per transfer)</a:t>
            </a:r>
          </a:p>
          <a:p>
            <a:pPr lvl="2"/>
            <a:r>
              <a:rPr lang="en-GB" dirty="0" smtClean="0"/>
              <a:t>understood this is only available for the last month, gave up</a:t>
            </a:r>
          </a:p>
          <a:p>
            <a:pPr lvl="2"/>
            <a:r>
              <a:rPr lang="en-GB" dirty="0" smtClean="0"/>
              <a:t>lesson on ~json: keep one row per line and make sure you can read back!</a:t>
            </a:r>
          </a:p>
          <a:p>
            <a:pPr lvl="1"/>
            <a:r>
              <a:rPr lang="en-GB" dirty="0" smtClean="0"/>
              <a:t>then in csv from summary tables (1 row per 10 minutes per channel)</a:t>
            </a:r>
          </a:p>
          <a:p>
            <a:pPr lvl="2"/>
            <a:r>
              <a:rPr lang="en-GB" dirty="0" smtClean="0"/>
              <a:t>only aggregate info available (e.g. average file size in 10 minutes &gt; 2GB)</a:t>
            </a:r>
          </a:p>
          <a:p>
            <a:pPr lvl="2"/>
            <a:r>
              <a:rPr lang="en-GB" dirty="0" smtClean="0"/>
              <a:t>good enough to identify some interesting patterns, but granularity could be improved if necessary (file categories by size? downscaled full detailed?)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Analysis using pandas DataFrame’s (~ntuples)</a:t>
            </a:r>
          </a:p>
          <a:p>
            <a:pPr lvl="1"/>
            <a:r>
              <a:rPr lang="en-GB" dirty="0" smtClean="0"/>
              <a:t>transfer time vs file size – better use throughput?</a:t>
            </a:r>
          </a:p>
          <a:p>
            <a:pPr lvl="1"/>
            <a:r>
              <a:rPr lang="en-GB" dirty="0" smtClean="0"/>
              <a:t>transfer time or throughput vs channel categories</a:t>
            </a:r>
          </a:p>
        </p:txBody>
      </p:sp>
    </p:spTree>
    <p:extLst>
      <p:ext uri="{BB962C8B-B14F-4D97-AF65-F5344CB8AC3E}">
        <p14:creationId xmlns:p14="http://schemas.microsoft.com/office/powerpoint/2010/main" val="261104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“Demo”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... or rather, scroll through the notebooks in nbviewer...</a:t>
            </a:r>
          </a:p>
          <a:p>
            <a:pPr marL="0" indent="0" algn="ctr">
              <a:buNone/>
            </a:pPr>
            <a:r>
              <a:rPr lang="en-GB" dirty="0" smtClean="0"/>
              <a:t>(</a:t>
            </a:r>
            <a:r>
              <a:rPr lang="en-GB" dirty="0" smtClean="0">
                <a:hlinkClick r:id="rId2"/>
              </a:rPr>
              <a:t>notebook1</a:t>
            </a:r>
            <a:r>
              <a:rPr lang="en-GB" dirty="0" smtClean="0"/>
              <a:t> – read from Oracle and create csv)</a:t>
            </a:r>
          </a:p>
          <a:p>
            <a:pPr marL="0" indent="0" algn="ctr">
              <a:buNone/>
            </a:pPr>
            <a:r>
              <a:rPr lang="en-GB" dirty="0"/>
              <a:t>(</a:t>
            </a:r>
            <a:r>
              <a:rPr lang="en-GB" dirty="0" smtClean="0">
                <a:hlinkClick r:id="rId3"/>
              </a:rPr>
              <a:t>notebook2</a:t>
            </a:r>
            <a:r>
              <a:rPr lang="en-GB" dirty="0" smtClean="0"/>
              <a:t> – load the csv into pandas and analyse data)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28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the FTS case study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674973"/>
            <a:ext cx="8895000" cy="1344827"/>
          </a:xfrm>
        </p:spPr>
        <p:txBody>
          <a:bodyPr/>
          <a:lstStyle/>
          <a:p>
            <a:r>
              <a:rPr lang="en-GB" dirty="0" smtClean="0"/>
              <a:t>Different channel categories have very different behaviours!</a:t>
            </a:r>
          </a:p>
          <a:p>
            <a:pPr lvl="1"/>
            <a:r>
              <a:rPr lang="en-GB" dirty="0" smtClean="0"/>
              <a:t>seems to be an improvement in all categories, but still too soon to tell</a:t>
            </a:r>
          </a:p>
          <a:p>
            <a:pPr lvl="1"/>
            <a:r>
              <a:rPr lang="en-GB" dirty="0" smtClean="0"/>
              <a:t>the fraction/weight of each category in the overall average is important!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3416567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066800"/>
            <a:ext cx="3974385" cy="2971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25" y="4003423"/>
            <a:ext cx="2657475" cy="568577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743200" y="1066800"/>
            <a:ext cx="762000" cy="1371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7315200" y="2057400"/>
            <a:ext cx="1524000" cy="533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581400" y="1371600"/>
            <a:ext cx="12954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FF0000"/>
                </a:solidFill>
              </a:rPr>
              <a:t>Average transfer time (all channels)</a:t>
            </a:r>
          </a:p>
          <a:p>
            <a:r>
              <a:rPr lang="en-GB" sz="1050" dirty="0" smtClean="0">
                <a:solidFill>
                  <a:srgbClr val="FF0000"/>
                </a:solidFill>
              </a:rPr>
              <a:t>~ 300s CERN Nov</a:t>
            </a:r>
            <a:endParaRPr lang="en-GB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66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r>
              <a:rPr lang="en-GB" dirty="0"/>
              <a:t>(WA #1)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1019173"/>
            <a:ext cx="8791200" cy="484822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Measurements and errors</a:t>
            </a:r>
          </a:p>
          <a:p>
            <a:pPr lvl="1">
              <a:spcBef>
                <a:spcPts val="0"/>
              </a:spcBef>
            </a:pPr>
            <a:r>
              <a:rPr lang="en-GB" dirty="0"/>
              <a:t>Probability and distributions, mean and standard </a:t>
            </a:r>
            <a:r>
              <a:rPr lang="en-GB" dirty="0" smtClean="0"/>
              <a:t>deviation</a:t>
            </a:r>
          </a:p>
          <a:p>
            <a:pPr lvl="1">
              <a:spcBef>
                <a:spcPts val="0"/>
              </a:spcBef>
            </a:pPr>
            <a:r>
              <a:rPr lang="en-GB" i="1" dirty="0">
                <a:solidFill>
                  <a:srgbClr val="00B050"/>
                </a:solidFill>
              </a:rPr>
              <a:t>Introduction to tools and first </a:t>
            </a:r>
            <a:r>
              <a:rPr lang="en-GB" i="1" dirty="0" smtClean="0">
                <a:solidFill>
                  <a:srgbClr val="00B050"/>
                </a:solidFill>
              </a:rPr>
              <a:t>demo</a:t>
            </a: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Populations and samples</a:t>
            </a:r>
          </a:p>
          <a:p>
            <a:pPr lvl="1">
              <a:spcBef>
                <a:spcPts val="0"/>
              </a:spcBef>
            </a:pPr>
            <a:r>
              <a:rPr lang="en-GB" dirty="0"/>
              <a:t>What is statistics and what do we do we do with it?</a:t>
            </a:r>
          </a:p>
          <a:p>
            <a:pPr lvl="1">
              <a:spcBef>
                <a:spcPts val="0"/>
              </a:spcBef>
            </a:pPr>
            <a:r>
              <a:rPr lang="en-GB" dirty="0" smtClean="0"/>
              <a:t>The </a:t>
            </a:r>
            <a:r>
              <a:rPr lang="en-GB" dirty="0"/>
              <a:t>Law of Large Numbers and the Central Limit </a:t>
            </a:r>
            <a:r>
              <a:rPr lang="en-GB" dirty="0" smtClean="0"/>
              <a:t>Theorem</a:t>
            </a:r>
          </a:p>
          <a:p>
            <a:pPr lvl="1">
              <a:spcBef>
                <a:spcPts val="0"/>
              </a:spcBef>
            </a:pPr>
            <a:r>
              <a:rPr lang="en-GB" i="1" dirty="0">
                <a:solidFill>
                  <a:srgbClr val="00B050"/>
                </a:solidFill>
              </a:rPr>
              <a:t>S</a:t>
            </a:r>
            <a:r>
              <a:rPr lang="en-GB" i="1" dirty="0" smtClean="0">
                <a:solidFill>
                  <a:srgbClr val="00B050"/>
                </a:solidFill>
              </a:rPr>
              <a:t>econd demo</a:t>
            </a: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Designing experiments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Presenting results</a:t>
            </a:r>
          </a:p>
          <a:p>
            <a:pPr lvl="1">
              <a:spcBef>
                <a:spcPts val="0"/>
              </a:spcBef>
            </a:pPr>
            <a:r>
              <a:rPr lang="en-GB" dirty="0"/>
              <a:t>Error bars: which ones?</a:t>
            </a:r>
          </a:p>
          <a:p>
            <a:pPr lvl="1">
              <a:spcBef>
                <a:spcPts val="0"/>
              </a:spcBef>
            </a:pPr>
            <a:r>
              <a:rPr lang="en-GB" dirty="0"/>
              <a:t>Displaying distributions: histograms or </a:t>
            </a:r>
            <a:r>
              <a:rPr lang="en-GB" dirty="0" smtClean="0"/>
              <a:t>smoothing?</a:t>
            </a: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Conclusions and references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20860831">
            <a:off x="108771" y="276521"/>
            <a:ext cx="1935079" cy="53125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REMINDER! 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(WA#1 Feb 2015)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65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the FTS case study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1"/>
            <a:ext cx="8895000" cy="4953000"/>
          </a:xfrm>
        </p:spPr>
        <p:txBody>
          <a:bodyPr/>
          <a:lstStyle/>
          <a:p>
            <a:r>
              <a:rPr lang="en-GB" dirty="0" smtClean="0"/>
              <a:t>Many things could be studied</a:t>
            </a:r>
          </a:p>
          <a:p>
            <a:pPr lvl="1"/>
            <a:r>
              <a:rPr lang="en-GB" dirty="0" smtClean="0"/>
              <a:t>1-D distribution showing contributions of different categories</a:t>
            </a:r>
          </a:p>
          <a:p>
            <a:pPr lvl="1"/>
            <a:r>
              <a:rPr lang="en-GB" dirty="0" smtClean="0"/>
              <a:t>why CERN and RAL endpoints are so different?</a:t>
            </a:r>
          </a:p>
          <a:p>
            <a:pPr lvl="1"/>
            <a:r>
              <a:rPr lang="en-GB" dirty="0" smtClean="0"/>
              <a:t>better and finer-grained categorization of channels</a:t>
            </a:r>
          </a:p>
          <a:p>
            <a:pPr lvl="1"/>
            <a:r>
              <a:rPr lang="en-GB" dirty="0" smtClean="0"/>
              <a:t>box plots (y axis) grouped by channel categories (x axis)</a:t>
            </a:r>
          </a:p>
          <a:p>
            <a:pPr lvl="1"/>
            <a:r>
              <a:rPr lang="en-GB" dirty="0" smtClean="0"/>
              <a:t>relevance of #streams (the actual thing that changed in the </a:t>
            </a:r>
            <a:r>
              <a:rPr lang="en-GB" dirty="0" smtClean="0"/>
              <a:t>algorithm</a:t>
            </a:r>
            <a:r>
              <a:rPr lang="en-GB" dirty="0" smtClean="0"/>
              <a:t>)</a:t>
            </a:r>
          </a:p>
          <a:p>
            <a:pPr lvl="3"/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T</a:t>
            </a:r>
            <a:r>
              <a:rPr lang="en-GB" dirty="0" smtClean="0">
                <a:sym typeface="Wingdings" panose="05000000000000000000" pitchFamily="2" charset="2"/>
              </a:rPr>
              <a:t>he point was to discuss a method, not the results...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1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(before Domenico’s part)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4800"/>
            <a:ext cx="8839200" cy="4848227"/>
          </a:xfrm>
        </p:spPr>
        <p:txBody>
          <a:bodyPr/>
          <a:lstStyle/>
          <a:p>
            <a:r>
              <a:rPr lang="en-GB" dirty="0" smtClean="0"/>
              <a:t>Data analysis is an iterative process</a:t>
            </a:r>
          </a:p>
          <a:p>
            <a:pPr lvl="1"/>
            <a:r>
              <a:rPr lang="en-GB" dirty="0" smtClean="0"/>
              <a:t>You start with questions, don’t know what you’ll find, apart from more questions – you need to review your process at each step</a:t>
            </a:r>
          </a:p>
          <a:p>
            <a:pPr lvl="1"/>
            <a:r>
              <a:rPr lang="en-GB" dirty="0" smtClean="0"/>
              <a:t>Use small data sets for fast interactive data analysis!</a:t>
            </a:r>
          </a:p>
          <a:p>
            <a:pPr lvl="3"/>
            <a:endParaRPr lang="en-GB" dirty="0" smtClean="0"/>
          </a:p>
          <a:p>
            <a:r>
              <a:rPr lang="en-GB" dirty="0"/>
              <a:t>Aggregating data you may lose some relevant information</a:t>
            </a:r>
          </a:p>
          <a:p>
            <a:pPr lvl="1"/>
            <a:r>
              <a:rPr lang="en-GB" dirty="0"/>
              <a:t>Look at individual data (if available, else review raw storage policies)</a:t>
            </a:r>
          </a:p>
          <a:p>
            <a:pPr lvl="1"/>
            <a:r>
              <a:rPr lang="en-GB" i="1" dirty="0"/>
              <a:t>It is often difficult to draw conclusions from a single </a:t>
            </a:r>
            <a:r>
              <a:rPr lang="en-GB" i="1" dirty="0" smtClean="0"/>
              <a:t>number</a:t>
            </a:r>
          </a:p>
          <a:p>
            <a:pPr lvl="3"/>
            <a:endParaRPr lang="en-GB" dirty="0"/>
          </a:p>
          <a:p>
            <a:r>
              <a:rPr lang="en-GB" dirty="0" smtClean="0"/>
              <a:t>Correlation does not imply causation</a:t>
            </a:r>
          </a:p>
          <a:p>
            <a:pPr lvl="1"/>
            <a:r>
              <a:rPr lang="en-GB" dirty="0" smtClean="0"/>
              <a:t>Look at what else changed – look at multidimensional distributions</a:t>
            </a:r>
          </a:p>
          <a:p>
            <a:pPr lvl="3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8909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 b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642662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12220" y="5638800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000000"/>
                </a:solidFill>
                <a:hlinkClick r:id="rId4"/>
              </a:rPr>
              <a:t>Caravaggio – I bari (1594)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2914873" y="2672970"/>
            <a:ext cx="3249000" cy="731308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12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609600"/>
            <a:ext cx="8791200" cy="5383427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 algn="ctr">
              <a:buNone/>
            </a:pPr>
            <a:r>
              <a:rPr lang="en-GB" sz="4400" b="1" dirty="0" smtClean="0"/>
              <a:t>Backup slides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55372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 data analysis chain in one slide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59623"/>
            <a:ext cx="6337441" cy="474822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52600" y="5715000"/>
            <a:ext cx="4965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hlinkClick r:id="rId3"/>
              </a:rPr>
              <a:t>G. Dissertori, CERN Summer Student Lectures 2010</a:t>
            </a:r>
            <a:endParaRPr lang="en-GB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69130" y="52972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brilliant talk that I highly recommend!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76400" y="2209800"/>
            <a:ext cx="4648200" cy="533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76400" y="3581400"/>
            <a:ext cx="3810000" cy="182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8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 </a:t>
            </a:r>
            <a:r>
              <a:rPr lang="en-US" dirty="0" smtClean="0">
                <a:sym typeface="Symbol" panose="05050102010706020507" pitchFamily="18" charset="2"/>
              </a:rPr>
              <a:t></a:t>
            </a:r>
            <a:r>
              <a:rPr lang="en-US" dirty="0" smtClean="0"/>
              <a:t> Intermediate data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 smtClean="0"/>
              <a:t> Plots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66779"/>
            <a:ext cx="6337441" cy="474822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752600" y="5715000"/>
            <a:ext cx="4965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hlinkClick r:id="rId3"/>
              </a:rPr>
              <a:t>G. Dissertori, CERN Summer Student Lectures 2010</a:t>
            </a:r>
            <a:endParaRPr lang="en-GB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781800" y="1030069"/>
            <a:ext cx="2284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*Distinction between online and offline is getting more blurred in HEP these days!</a:t>
            </a:r>
          </a:p>
        </p:txBody>
      </p:sp>
      <p:sp>
        <p:nvSpPr>
          <p:cNvPr id="10" name="Oval 9"/>
          <p:cNvSpPr/>
          <p:nvPr/>
        </p:nvSpPr>
        <p:spPr>
          <a:xfrm>
            <a:off x="1676400" y="914400"/>
            <a:ext cx="457200" cy="392911"/>
          </a:xfrm>
          <a:prstGeom prst="ellipse">
            <a:avLst/>
          </a:prstGeom>
          <a:solidFill>
            <a:srgbClr val="FFFF66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*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0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HEP example from LHCb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6600" y="2743200"/>
            <a:ext cx="1981200" cy="31241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Raw data vs reduced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Research is an iterative process!!!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18" y="928802"/>
            <a:ext cx="6796482" cy="50862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33800" y="4343400"/>
            <a:ext cx="3124200" cy="1295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86200" y="2667000"/>
            <a:ext cx="2971800" cy="1143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8000" y="2667000"/>
            <a:ext cx="381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58000" y="4343400"/>
            <a:ext cx="381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1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(WA #1)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Statistics has implications at many levels and in many fields</a:t>
            </a:r>
          </a:p>
          <a:p>
            <a:pPr lvl="1"/>
            <a:r>
              <a:rPr lang="en-GB" dirty="0" smtClean="0"/>
              <a:t>Daily needs, global economy, HEP, formal mathematics and more</a:t>
            </a:r>
          </a:p>
          <a:p>
            <a:pPr lvl="1"/>
            <a:r>
              <a:rPr lang="en-GB" dirty="0" smtClean="0"/>
              <a:t>Different fields may have different buzzwords for similar concepts 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We reminded a few basic concepts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And we suggested a few tools and practices</a:t>
            </a:r>
          </a:p>
        </p:txBody>
      </p:sp>
      <p:sp>
        <p:nvSpPr>
          <p:cNvPr id="6" name="Rectangle 5"/>
          <p:cNvSpPr/>
          <p:nvPr/>
        </p:nvSpPr>
        <p:spPr>
          <a:xfrm rot="20860831">
            <a:off x="108771" y="276521"/>
            <a:ext cx="1935079" cy="53125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REMINDER! 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(WA#1 Feb 2015)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28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Take-away messages? (WA #1)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914400"/>
            <a:ext cx="8887800" cy="5029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Do use errors and error bars!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When quoting measurements and errors, check your significant figures!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Different types of error bars for different needs! Say which ones you are using!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Descriptive, width of distributions – standard deviations </a:t>
            </a:r>
            <a:r>
              <a:rPr lang="en-US" dirty="0" smtClean="0">
                <a:sym typeface="Symbol" panose="05050102010706020507" pitchFamily="18" charset="2"/>
              </a:rPr>
              <a:t></a:t>
            </a:r>
            <a:r>
              <a:rPr lang="en-US" dirty="0" smtClean="0"/>
              <a:t>, box plots…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Inferential, population mean estimate uncertainty – standard errors </a:t>
            </a:r>
            <a:r>
              <a:rPr lang="en-US" dirty="0" smtClean="0">
                <a:sym typeface="Symbol" panose="05050102010706020507" pitchFamily="18" charset="2"/>
              </a:rPr>
              <a:t>/</a:t>
            </a:r>
            <a:r>
              <a:rPr lang="en-US" dirty="0">
                <a:sym typeface="Symbol" panose="05050102010706020507" pitchFamily="18" charset="2"/>
              </a:rPr>
              <a:t>n</a:t>
            </a:r>
            <a:r>
              <a:rPr lang="en-US" dirty="0" smtClean="0"/>
              <a:t>, CIs…</a:t>
            </a:r>
          </a:p>
          <a:p>
            <a:pPr lvl="2">
              <a:spcBef>
                <a:spcPts val="0"/>
              </a:spcBef>
            </a:pPr>
            <a:r>
              <a:rPr lang="en-US" i="1" dirty="0" smtClean="0"/>
              <a:t>[Why do we use </a:t>
            </a:r>
            <a:r>
              <a:rPr lang="en-US" i="1" dirty="0" smtClean="0">
                <a:sym typeface="Symbol" panose="05050102010706020507" pitchFamily="18" charset="2"/>
              </a:rPr>
              <a:t>/n? Because of </a:t>
            </a:r>
            <a:r>
              <a:rPr lang="en-US" i="1" dirty="0" smtClean="0"/>
              <a:t>the Central Limit Theorem!]</a:t>
            </a:r>
          </a:p>
          <a:p>
            <a:pPr lvl="2">
              <a:spcBef>
                <a:spcPts val="0"/>
              </a:spcBef>
            </a:pPr>
            <a:r>
              <a:rPr lang="en-US" i="1" dirty="0" smtClean="0"/>
              <a:t>[Ask yourself: are you describing a sample or inferring population properties?]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Beware of long tails and of outliers!</a:t>
            </a:r>
          </a:p>
          <a:p>
            <a:pPr lvl="1">
              <a:spcBef>
                <a:spcPts val="0"/>
              </a:spcBef>
            </a:pPr>
            <a:r>
              <a:rPr lang="en-US" dirty="0"/>
              <a:t>More generally: we all love Gaussians but reality is often different! </a:t>
            </a:r>
          </a:p>
          <a:p>
            <a:pPr lvl="2">
              <a:spcBef>
                <a:spcPts val="0"/>
              </a:spcBef>
            </a:pPr>
            <a:r>
              <a:rPr lang="en-US" i="1" dirty="0"/>
              <a:t>[Why do we </a:t>
            </a:r>
            <a:r>
              <a:rPr lang="en-US" i="1" dirty="0" smtClean="0"/>
              <a:t>love </a:t>
            </a:r>
            <a:r>
              <a:rPr lang="en-US" i="1" dirty="0"/>
              <a:t>Gaussians</a:t>
            </a:r>
            <a:r>
              <a:rPr lang="en-US" i="1" dirty="0">
                <a:sym typeface="Symbol" panose="05050102010706020507" pitchFamily="18" charset="2"/>
              </a:rPr>
              <a:t>? Because </a:t>
            </a:r>
            <a:r>
              <a:rPr lang="en-US" i="1" dirty="0" smtClean="0">
                <a:sym typeface="Symbol" panose="05050102010706020507" pitchFamily="18" charset="2"/>
              </a:rPr>
              <a:t>maths becomes so much easier with them!</a:t>
            </a:r>
            <a:r>
              <a:rPr lang="en-US" i="1" dirty="0" smtClean="0"/>
              <a:t>]</a:t>
            </a:r>
            <a:endParaRPr lang="en-US" i="1" dirty="0"/>
          </a:p>
          <a:p>
            <a:pPr lvl="2">
              <a:spcBef>
                <a:spcPts val="0"/>
              </a:spcBef>
            </a:pPr>
            <a:r>
              <a:rPr lang="en-US" i="1" dirty="0"/>
              <a:t>[Why do we feel ok to abuse Gaussians</a:t>
            </a:r>
            <a:r>
              <a:rPr lang="en-US" i="1" dirty="0">
                <a:sym typeface="Symbol" panose="05050102010706020507" pitchFamily="18" charset="2"/>
              </a:rPr>
              <a:t>? Because of </a:t>
            </a:r>
            <a:r>
              <a:rPr lang="en-US" i="1" dirty="0"/>
              <a:t>the </a:t>
            </a:r>
            <a:r>
              <a:rPr lang="en-US" i="1" dirty="0" smtClean="0"/>
              <a:t>Central Limit Theorem!]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Before analyzing data, design your experiment!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Aim for reproducibility, reduce external factors – and it is an iterative process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Make your plots understandable and consistent with one another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Label your axes and use similar ranges and styles across different plots 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 smtClean="0"/>
              <a:t>Be aware of binning effects (do you really prefer KDEs to histograms?)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860831">
            <a:off x="108771" y="276521"/>
            <a:ext cx="1935079" cy="53125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REMINDER! 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(WA#1 Feb 2015)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95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r>
              <a:rPr lang="en-GB" dirty="0"/>
              <a:t>(WA </a:t>
            </a:r>
            <a:r>
              <a:rPr lang="en-GB" dirty="0" smtClean="0"/>
              <a:t>#2)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1019173"/>
            <a:ext cx="8791200" cy="484822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 smtClean="0"/>
              <a:t>Follow-up about IPython, tools, repositories...</a:t>
            </a: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 smtClean="0"/>
              <a:t>Data analysis in practice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dirty="0" smtClean="0"/>
              <a:t>Data analysis is an iterative process!</a:t>
            </a:r>
          </a:p>
          <a:p>
            <a:pPr lvl="1">
              <a:spcBef>
                <a:spcPts val="0"/>
              </a:spcBef>
            </a:pPr>
            <a:r>
              <a:rPr lang="en-GB" dirty="0" smtClean="0"/>
              <a:t>Data samples</a:t>
            </a:r>
          </a:p>
          <a:p>
            <a:pPr lvl="1">
              <a:spcBef>
                <a:spcPts val="0"/>
              </a:spcBef>
            </a:pPr>
            <a:r>
              <a:rPr lang="en-GB" dirty="0" smtClean="0"/>
              <a:t>Data granularity</a:t>
            </a: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 smtClean="0"/>
              <a:t>Practical examples as meta-analyses </a:t>
            </a:r>
            <a:r>
              <a:rPr lang="en-GB" i="1" dirty="0" smtClean="0">
                <a:solidFill>
                  <a:srgbClr val="00B050"/>
                </a:solidFill>
              </a:rPr>
              <a:t>(with demos)</a:t>
            </a:r>
            <a:endParaRPr lang="en-GB" i="1" dirty="0">
              <a:solidFill>
                <a:srgbClr val="00B050"/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dirty="0" smtClean="0"/>
              <a:t>Hassen’s case study: FTS transfer monitoring and optimization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dirty="0"/>
              <a:t>Domenico’s </a:t>
            </a:r>
            <a:r>
              <a:rPr lang="en-GB" dirty="0" smtClean="0"/>
              <a:t>case </a:t>
            </a:r>
            <a:r>
              <a:rPr lang="en-GB" dirty="0"/>
              <a:t>study</a:t>
            </a:r>
            <a:r>
              <a:rPr lang="en-GB" dirty="0" smtClean="0"/>
              <a:t>: analysis of Ganglia metrics</a:t>
            </a: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 smtClean="0"/>
              <a:t>Conclusions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42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analysis tools on AFS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1144800"/>
            <a:ext cx="8887800" cy="4848227"/>
          </a:xfrm>
        </p:spPr>
        <p:txBody>
          <a:bodyPr/>
          <a:lstStyle/>
          <a:p>
            <a:r>
              <a:rPr lang="en-US" dirty="0" smtClean="0"/>
              <a:t>Goal: one-click script for anyone to setup the full environment </a:t>
            </a:r>
          </a:p>
          <a:p>
            <a:pPr lvl="1"/>
            <a:r>
              <a:rPr lang="en-US" b="1" i="1" dirty="0" smtClean="0">
                <a:solidFill>
                  <a:srgbClr val="FF0000"/>
                </a:solidFill>
              </a:rPr>
              <a:t>DONE!</a:t>
            </a:r>
            <a:r>
              <a:rPr lang="en-US" i="1" dirty="0" smtClean="0"/>
              <a:t> (details on next slide) – already used successfully by LucaMe</a:t>
            </a:r>
          </a:p>
          <a:p>
            <a:pPr lvl="3"/>
            <a:endParaRPr lang="en-US" dirty="0"/>
          </a:p>
          <a:p>
            <a:r>
              <a:rPr lang="en-US" dirty="0" smtClean="0"/>
              <a:t>A consistent set of Python packages is now installed on AFS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any thanks to Patricia Mendez Lorenzo from PH-SFT</a:t>
            </a:r>
          </a:p>
          <a:p>
            <a:pPr lvl="1"/>
            <a:r>
              <a:rPr lang="en-US" dirty="0" smtClean="0"/>
              <a:t>SLC6 and CC7, part of same software stack as ROOT, CORAL, COOL</a:t>
            </a:r>
          </a:p>
          <a:p>
            <a:pPr lvl="2"/>
            <a:r>
              <a:rPr lang="en-US" i="1" dirty="0" smtClean="0">
                <a:solidFill>
                  <a:srgbClr val="FF0000"/>
                </a:solidFill>
              </a:rPr>
              <a:t>Better out-of-the-box build integration between Python tools and ROOT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This is being continuously maintained and improved</a:t>
            </a:r>
          </a:p>
          <a:p>
            <a:pPr lvl="1"/>
            <a:r>
              <a:rPr lang="en-US" dirty="0" smtClean="0"/>
              <a:t>Missing some packages (e.g. pandas), will be added in a next iteration</a:t>
            </a:r>
          </a:p>
          <a:p>
            <a:pPr lvl="1"/>
            <a:r>
              <a:rPr lang="en-US" dirty="0" smtClean="0"/>
              <a:t>For this iteration I added these packages on another public AFS area</a:t>
            </a:r>
          </a:p>
          <a:p>
            <a:pPr lvl="1"/>
            <a:r>
              <a:rPr lang="en-US" dirty="0" smtClean="0"/>
              <a:t>You can also easily complement this setup using python easy-install</a:t>
            </a:r>
          </a:p>
        </p:txBody>
      </p:sp>
    </p:spTree>
    <p:extLst>
      <p:ext uri="{BB962C8B-B14F-4D97-AF65-F5344CB8AC3E}">
        <p14:creationId xmlns:p14="http://schemas.microsoft.com/office/powerpoint/2010/main" val="310052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00" y="197493"/>
            <a:ext cx="6677399" cy="731308"/>
          </a:xfrm>
        </p:spPr>
        <p:txBody>
          <a:bodyPr/>
          <a:lstStyle/>
          <a:p>
            <a:r>
              <a:rPr lang="en-US" dirty="0" smtClean="0"/>
              <a:t>Useful tools on gitlab.cern.ch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1144801"/>
            <a:ext cx="8887800" cy="4494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Committed all tools to gitlab as package </a:t>
            </a:r>
            <a:r>
              <a:rPr lang="en-US" dirty="0" smtClean="0">
                <a:hlinkClick r:id="rId2"/>
              </a:rPr>
              <a:t>ipypies</a:t>
            </a:r>
            <a:endParaRPr lang="en-US" dirty="0" smtClean="0"/>
          </a:p>
          <a:p>
            <a:pPr lvl="1"/>
            <a:r>
              <a:rPr lang="en-US" dirty="0" smtClean="0"/>
              <a:t>one-click </a:t>
            </a:r>
            <a:r>
              <a:rPr lang="en-US" dirty="0" smtClean="0">
                <a:hlinkClick r:id="rId3"/>
              </a:rPr>
              <a:t>setup script</a:t>
            </a:r>
            <a:endParaRPr lang="en-US" dirty="0" smtClean="0"/>
          </a:p>
          <a:p>
            <a:pPr lvl="1"/>
            <a:r>
              <a:rPr lang="en-US" dirty="0" smtClean="0"/>
              <a:t>one-click </a:t>
            </a:r>
            <a:r>
              <a:rPr lang="en-US" dirty="0" smtClean="0">
                <a:hlinkClick r:id="rId4"/>
              </a:rPr>
              <a:t>startup script </a:t>
            </a:r>
            <a:r>
              <a:rPr lang="en-US" dirty="0" smtClean="0"/>
              <a:t>(but you may prefer your own configuration)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hlinkClick r:id="rId5"/>
              </a:rPr>
              <a:t>notebooks</a:t>
            </a:r>
            <a:r>
              <a:rPr lang="en-US" dirty="0" smtClean="0"/>
              <a:t> used for these two White Area lectures</a:t>
            </a:r>
          </a:p>
          <a:p>
            <a:pPr lvl="3"/>
            <a:endParaRPr lang="en-US" dirty="0"/>
          </a:p>
          <a:p>
            <a:r>
              <a:rPr lang="en-US" dirty="0" smtClean="0"/>
              <a:t>View notebooks from any </a:t>
            </a:r>
            <a:r>
              <a:rPr lang="en-US" i="1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URL on nbviewer.ipython.org</a:t>
            </a:r>
          </a:p>
          <a:p>
            <a:pPr lvl="1"/>
            <a:r>
              <a:rPr lang="en-US" dirty="0" smtClean="0"/>
              <a:t>added direct links in the README.md of the relevant directories</a:t>
            </a:r>
          </a:p>
          <a:p>
            <a:pPr lvl="2"/>
            <a:r>
              <a:rPr lang="en-US" dirty="0" smtClean="0"/>
              <a:t>example: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r>
              <a:rPr lang="en-US" sz="1600" dirty="0" smtClean="0">
                <a:hlinkClick r:id="rId6"/>
              </a:rPr>
              <a:t>http</a:t>
            </a:r>
            <a:r>
              <a:rPr lang="en-US" sz="1600" dirty="0">
                <a:hlinkClick r:id="rId6"/>
              </a:rPr>
              <a:t>://</a:t>
            </a:r>
            <a:r>
              <a:rPr lang="en-US" sz="1600" dirty="0" smtClean="0">
                <a:hlinkClick r:id="rId6"/>
              </a:rPr>
              <a:t>nbviewer.ipython.org/urls/gitlab.cern.ch/avalassi/ipypies/raw/master/NOTEBOOKS/WhiteArea2015/Lecture1_Feb2015/WA_AV/Hello_World.ipynb</a:t>
            </a:r>
            <a:endParaRPr lang="en-US" sz="1600" dirty="0" smtClean="0"/>
          </a:p>
          <a:p>
            <a:pPr lvl="1"/>
            <a:r>
              <a:rPr lang="en-US" dirty="0" smtClean="0"/>
              <a:t>GitHub provides better integration with nbviewer than GitLab</a:t>
            </a:r>
          </a:p>
          <a:p>
            <a:pPr lvl="2"/>
            <a:r>
              <a:rPr lang="en-US" dirty="0" smtClean="0"/>
              <a:t>directory navigation within nbviewer, links to nbviewer within GitHub</a:t>
            </a:r>
          </a:p>
          <a:p>
            <a:pPr lvl="2"/>
            <a:r>
              <a:rPr lang="en-US" dirty="0" smtClean="0"/>
              <a:t>discussed this with IT-PES  (need own nbviewer for private notebooks)</a:t>
            </a:r>
          </a:p>
        </p:txBody>
      </p:sp>
      <p:pic>
        <p:nvPicPr>
          <p:cNvPr id="1026" name="Picture 2" descr="http://letsgo.gorizia.it/ristorazione/ricette/gubana/gubana.jpg/image_lar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199" y="76200"/>
            <a:ext cx="2286601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658201" y="881890"/>
            <a:ext cx="5409599" cy="718310"/>
            <a:chOff x="3658201" y="881890"/>
            <a:chExt cx="5409599" cy="718310"/>
          </a:xfrm>
        </p:grpSpPr>
        <p:sp>
          <p:nvSpPr>
            <p:cNvPr id="4" name="Rectangle 3"/>
            <p:cNvSpPr/>
            <p:nvPr/>
          </p:nvSpPr>
          <p:spPr>
            <a:xfrm>
              <a:off x="3658201" y="1143000"/>
              <a:ext cx="5409599" cy="457200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</a:rPr>
                <a:t>NB: No pythons were harmed to make this pie!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85599" y="881890"/>
              <a:ext cx="2895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hlinkClick r:id="rId8"/>
                </a:rPr>
                <a:t>http://letsgo.gorizia.it/ristorazione/ricette/gubana</a:t>
              </a:r>
              <a:endParaRPr lang="en-GB" sz="1000" dirty="0" smtClean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6934201" y="1524001"/>
            <a:ext cx="1655064" cy="576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(yummy!)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3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 related to IPython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1144800"/>
            <a:ext cx="8964000" cy="4848227"/>
          </a:xfrm>
        </p:spPr>
        <p:txBody>
          <a:bodyPr/>
          <a:lstStyle/>
          <a:p>
            <a:r>
              <a:rPr lang="en-US" dirty="0" smtClean="0"/>
              <a:t>Major changes in IPython v3: two separate components</a:t>
            </a:r>
          </a:p>
          <a:p>
            <a:pPr lvl="1"/>
            <a:r>
              <a:rPr lang="en-US" dirty="0" smtClean="0">
                <a:hlinkClick r:id="rId2"/>
              </a:rPr>
              <a:t>Jupyter</a:t>
            </a:r>
            <a:r>
              <a:rPr lang="en-US" dirty="0" smtClean="0"/>
              <a:t> is now the language-agnostic part, including notebooks</a:t>
            </a:r>
          </a:p>
          <a:p>
            <a:pPr lvl="1"/>
            <a:r>
              <a:rPr lang="en-US" dirty="0" smtClean="0"/>
              <a:t>IPython is the language-specific kernel (non-Python kernels also exist)</a:t>
            </a:r>
          </a:p>
          <a:p>
            <a:pPr lvl="1"/>
            <a:r>
              <a:rPr lang="en-US" dirty="0" smtClean="0"/>
              <a:t>This is the version included in the ipypies setup</a:t>
            </a:r>
          </a:p>
          <a:p>
            <a:pPr lvl="3"/>
            <a:endParaRPr lang="en-US" dirty="0"/>
          </a:p>
          <a:p>
            <a:r>
              <a:rPr lang="en-US" dirty="0" smtClean="0"/>
              <a:t>The ROOT team are also interested in IPython and notebooks</a:t>
            </a:r>
          </a:p>
          <a:p>
            <a:pPr lvl="1"/>
            <a:r>
              <a:rPr lang="en-US" dirty="0" smtClean="0"/>
              <a:t>As new GUI, as new parallel processing engine (ROOT-as-a-service)…</a:t>
            </a:r>
          </a:p>
          <a:p>
            <a:pPr lvl="2"/>
            <a:r>
              <a:rPr lang="en-US" dirty="0" smtClean="0"/>
              <a:t>Investigating ROOT as a new non-Python kernel within Jupyter</a:t>
            </a:r>
          </a:p>
          <a:p>
            <a:pPr lvl="2"/>
            <a:r>
              <a:rPr lang="en-US" dirty="0" smtClean="0"/>
              <a:t>See Pere Mato’s </a:t>
            </a:r>
            <a:r>
              <a:rPr lang="en-US" dirty="0" smtClean="0">
                <a:hlinkClick r:id="rId3"/>
              </a:rPr>
              <a:t>talk</a:t>
            </a:r>
            <a:r>
              <a:rPr lang="en-US" dirty="0" smtClean="0"/>
              <a:t> at the recent </a:t>
            </a:r>
            <a:r>
              <a:rPr lang="en-US" dirty="0" smtClean="0">
                <a:hlinkClick r:id="rId4"/>
              </a:rPr>
              <a:t>LHCb Computing Workshop</a:t>
            </a:r>
            <a:endParaRPr lang="en-US" dirty="0" smtClean="0"/>
          </a:p>
          <a:p>
            <a:pPr lvl="1"/>
            <a:r>
              <a:rPr lang="en-US" dirty="0" smtClean="0"/>
              <a:t>We had a chat with them last week and plan to follow up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275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is an ITERATIVE process!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2089359" y="3060599"/>
            <a:ext cx="1850922" cy="1251137"/>
            <a:chOff x="2241759" y="3060599"/>
            <a:chExt cx="1850922" cy="1251137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3352800" y="3060599"/>
              <a:ext cx="490698" cy="1066800"/>
            </a:xfrm>
            <a:prstGeom prst="straightConnector1">
              <a:avLst/>
            </a:prstGeom>
            <a:ln w="19050">
              <a:solidFill>
                <a:srgbClr val="10428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362200" y="3060599"/>
              <a:ext cx="577641" cy="1066800"/>
            </a:xfrm>
            <a:prstGeom prst="straightConnector1">
              <a:avLst/>
            </a:prstGeom>
            <a:ln w="19050">
              <a:solidFill>
                <a:srgbClr val="10428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2795888" y="3436824"/>
              <a:ext cx="1296793" cy="874912"/>
            </a:xfrm>
            <a:prstGeom prst="straightConnector1">
              <a:avLst/>
            </a:prstGeom>
            <a:ln w="19050">
              <a:solidFill>
                <a:srgbClr val="10428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2241759" y="3060599"/>
              <a:ext cx="577641" cy="1066800"/>
            </a:xfrm>
            <a:prstGeom prst="straightConnector1">
              <a:avLst/>
            </a:prstGeom>
            <a:ln w="19050">
              <a:solidFill>
                <a:srgbClr val="104282"/>
              </a:solidFill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304800" y="1917599"/>
            <a:ext cx="5290457" cy="3352800"/>
            <a:chOff x="457200" y="1917599"/>
            <a:chExt cx="5290457" cy="3352800"/>
          </a:xfrm>
        </p:grpSpPr>
        <p:sp>
          <p:nvSpPr>
            <p:cNvPr id="10" name="Oval 9"/>
            <p:cNvSpPr/>
            <p:nvPr/>
          </p:nvSpPr>
          <p:spPr>
            <a:xfrm>
              <a:off x="1048512" y="2374799"/>
              <a:ext cx="4114801" cy="2438400"/>
            </a:xfrm>
            <a:prstGeom prst="ellipse">
              <a:avLst/>
            </a:prstGeom>
            <a:noFill/>
            <a:ln w="19050">
              <a:solidFill>
                <a:srgbClr val="1042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>
              <a:spLocks noChangeAspect="1"/>
            </p:cNvSpPr>
            <p:nvPr/>
          </p:nvSpPr>
          <p:spPr>
            <a:xfrm>
              <a:off x="4114800" y="2679599"/>
              <a:ext cx="1632857" cy="1066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1042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Data </a:t>
              </a:r>
            </a:p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production</a:t>
              </a:r>
            </a:p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&amp; storage</a:t>
              </a:r>
              <a:endParaRPr lang="en-GB" b="1" dirty="0">
                <a:solidFill>
                  <a:srgbClr val="104282"/>
                </a:solidFill>
              </a:endParaRPr>
            </a:p>
          </p:txBody>
        </p:sp>
        <p:sp>
          <p:nvSpPr>
            <p:cNvPr id="4" name="Oval 3"/>
            <p:cNvSpPr>
              <a:spLocks noChangeAspect="1"/>
            </p:cNvSpPr>
            <p:nvPr/>
          </p:nvSpPr>
          <p:spPr>
            <a:xfrm>
              <a:off x="2286000" y="1917599"/>
              <a:ext cx="1632857" cy="1066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Questions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380232" y="4203599"/>
              <a:ext cx="1632857" cy="1066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1042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Data reduction,</a:t>
              </a:r>
            </a:p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Subsets</a:t>
              </a:r>
              <a:endParaRPr lang="en-GB" b="1" dirty="0">
                <a:solidFill>
                  <a:srgbClr val="104282"/>
                </a:solidFill>
              </a:endParaRPr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1186543" y="4203599"/>
              <a:ext cx="1632857" cy="1066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1042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Data analysis</a:t>
              </a:r>
              <a:endParaRPr lang="en-GB" b="1" dirty="0">
                <a:solidFill>
                  <a:srgbClr val="104282"/>
                </a:solidFill>
              </a:endParaRPr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457200" y="2679599"/>
              <a:ext cx="1632857" cy="1066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1042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Findings,</a:t>
              </a:r>
            </a:p>
            <a:p>
              <a:pPr algn="ctr"/>
              <a:r>
                <a:rPr lang="en-GB" b="1" dirty="0" smtClean="0">
                  <a:solidFill>
                    <a:srgbClr val="104282"/>
                  </a:solidFill>
                </a:rPr>
                <a:t>Answers</a:t>
              </a:r>
              <a:endParaRPr lang="en-GB" b="1" dirty="0">
                <a:solidFill>
                  <a:srgbClr val="104282"/>
                </a:solidFill>
              </a:endParaRPr>
            </a:p>
          </p:txBody>
        </p:sp>
        <p:sp>
          <p:nvSpPr>
            <p:cNvPr id="21" name="Isosceles Triangle 20"/>
            <p:cNvSpPr>
              <a:spLocks noChangeAspect="1"/>
            </p:cNvSpPr>
            <p:nvPr/>
          </p:nvSpPr>
          <p:spPr>
            <a:xfrm rot="7047100">
              <a:off x="4143245" y="2479444"/>
              <a:ext cx="163286" cy="16328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/>
            <p:cNvSpPr>
              <a:spLocks noChangeAspect="1"/>
            </p:cNvSpPr>
            <p:nvPr/>
          </p:nvSpPr>
          <p:spPr>
            <a:xfrm rot="3807075">
              <a:off x="1942431" y="2478882"/>
              <a:ext cx="163286" cy="16328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/>
            <p:cNvSpPr>
              <a:spLocks noChangeAspect="1"/>
            </p:cNvSpPr>
            <p:nvPr/>
          </p:nvSpPr>
          <p:spPr>
            <a:xfrm rot="16200000">
              <a:off x="3041370" y="4736999"/>
              <a:ext cx="159030" cy="1590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>
              <a:spLocks noChangeAspect="1"/>
            </p:cNvSpPr>
            <p:nvPr/>
          </p:nvSpPr>
          <p:spPr>
            <a:xfrm rot="19553338">
              <a:off x="1094701" y="3937457"/>
              <a:ext cx="159030" cy="1590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>
              <a:spLocks noChangeAspect="1"/>
            </p:cNvSpPr>
            <p:nvPr/>
          </p:nvSpPr>
          <p:spPr>
            <a:xfrm rot="12862645">
              <a:off x="4915360" y="4006009"/>
              <a:ext cx="159030" cy="1590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Down Arrow 39"/>
          <p:cNvSpPr/>
          <p:nvPr/>
        </p:nvSpPr>
        <p:spPr>
          <a:xfrm>
            <a:off x="2801112" y="1371600"/>
            <a:ext cx="304800" cy="46979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5954982" y="1174666"/>
            <a:ext cx="30591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 smtClean="0">
                <a:solidFill>
                  <a:srgbClr val="FF0000"/>
                </a:solidFill>
              </a:rPr>
              <a:t>It starts with questions!</a:t>
            </a:r>
          </a:p>
          <a:p>
            <a:pPr algn="ctr"/>
            <a:r>
              <a:rPr lang="en-GB" sz="1600" i="1" dirty="0" smtClean="0">
                <a:solidFill>
                  <a:srgbClr val="000000"/>
                </a:solidFill>
              </a:rPr>
              <a:t>(You would not even store data if you did not think that it could eventually be useful to address some questions </a:t>
            </a:r>
            <a:r>
              <a:rPr lang="en-GB" sz="1600" i="1" dirty="0" smtClean="0">
                <a:solidFill>
                  <a:srgbClr val="000000"/>
                </a:solidFill>
                <a:sym typeface="Symbol" panose="05050102010706020507" pitchFamily="18" charset="2"/>
              </a:rPr>
              <a:t> data model</a:t>
            </a:r>
            <a:r>
              <a:rPr lang="en-GB" sz="1600" i="1" dirty="0" smtClean="0">
                <a:solidFill>
                  <a:srgbClr val="000000"/>
                </a:solidFill>
              </a:rPr>
              <a:t>)</a:t>
            </a:r>
          </a:p>
          <a:p>
            <a:pPr algn="ctr"/>
            <a:endParaRPr lang="en-GB" sz="1600" dirty="0">
              <a:solidFill>
                <a:srgbClr val="000000"/>
              </a:solidFill>
            </a:endParaRPr>
          </a:p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There is often a “default” loop, but may also take sub-loops</a:t>
            </a:r>
          </a:p>
          <a:p>
            <a:pPr algn="ctr"/>
            <a:endParaRPr lang="en-GB" sz="1600" dirty="0"/>
          </a:p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The more you analyse the data, the more you have new questions!</a:t>
            </a:r>
          </a:p>
          <a:p>
            <a:pPr algn="ctr"/>
            <a:endParaRPr lang="en-GB" sz="1600" dirty="0"/>
          </a:p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(And the more you will need      to rethink your data model    and your data storage and processing strategies…!)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2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17993</TotalTime>
  <Words>1881</Words>
  <Application>Microsoft Office PowerPoint</Application>
  <PresentationFormat>On-screen Show (4:3)</PresentationFormat>
  <Paragraphs>302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Arial</vt:lpstr>
      <vt:lpstr>Wingdings</vt:lpstr>
      <vt:lpstr>Symbol</vt:lpstr>
      <vt:lpstr>CERN2015-AV-MasterLayout</vt:lpstr>
      <vt:lpstr>PowerPoint Presentation</vt:lpstr>
      <vt:lpstr>Outline (WA #1)</vt:lpstr>
      <vt:lpstr>Conclusions (WA #1)</vt:lpstr>
      <vt:lpstr>               Take-away messages? (WA #1)</vt:lpstr>
      <vt:lpstr>Outline (WA #2)</vt:lpstr>
      <vt:lpstr>Python analysis tools on AFS at CERN</vt:lpstr>
      <vt:lpstr>Useful tools on gitlab.cern.ch  </vt:lpstr>
      <vt:lpstr>Other news related to IPython</vt:lpstr>
      <vt:lpstr>Data analysis is an ITERATIVE process!</vt:lpstr>
      <vt:lpstr>Data granularity and aggregation</vt:lpstr>
      <vt:lpstr>Data samples and data processing</vt:lpstr>
      <vt:lpstr>HEP data samples and data processing</vt:lpstr>
      <vt:lpstr>FTS transfer analysis data samples</vt:lpstr>
      <vt:lpstr>Case studies (as “meta-analyses”)</vt:lpstr>
      <vt:lpstr>Hassen’s case study – FTS transfers</vt:lpstr>
      <vt:lpstr>Correlation does not imply causation</vt:lpstr>
      <vt:lpstr>Overview of the analysis</vt:lpstr>
      <vt:lpstr>“Demo”</vt:lpstr>
      <vt:lpstr>Summary of the FTS case study (1)</vt:lpstr>
      <vt:lpstr>Summary of the FTS case study (2)</vt:lpstr>
      <vt:lpstr>Summary (before Domenico’s part)</vt:lpstr>
      <vt:lpstr>PowerPoint Presentation</vt:lpstr>
      <vt:lpstr>PowerPoint Presentation</vt:lpstr>
      <vt:lpstr>HEP data analysis chain in one slide</vt:lpstr>
      <vt:lpstr>Raw data  Intermediate data  Plots</vt:lpstr>
      <vt:lpstr>An HEP example from LHCb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</dc:creator>
  <cp:lastModifiedBy>Andrea Valassi</cp:lastModifiedBy>
  <cp:revision>471</cp:revision>
  <cp:lastPrinted>2015-02-03T07:44:20Z</cp:lastPrinted>
  <dcterms:created xsi:type="dcterms:W3CDTF">2006-08-16T00:00:00Z</dcterms:created>
  <dcterms:modified xsi:type="dcterms:W3CDTF">2015-06-03T11:31:34Z</dcterms:modified>
</cp:coreProperties>
</file>