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29" r:id="rId2"/>
    <p:sldId id="564" r:id="rId3"/>
    <p:sldId id="551" r:id="rId4"/>
    <p:sldId id="565" r:id="rId5"/>
    <p:sldId id="580" r:id="rId6"/>
    <p:sldId id="567" r:id="rId7"/>
    <p:sldId id="568" r:id="rId8"/>
    <p:sldId id="569" r:id="rId9"/>
    <p:sldId id="570" r:id="rId10"/>
    <p:sldId id="571" r:id="rId11"/>
    <p:sldId id="572" r:id="rId12"/>
    <p:sldId id="579" r:id="rId13"/>
    <p:sldId id="566" r:id="rId14"/>
    <p:sldId id="574" r:id="rId15"/>
    <p:sldId id="578" r:id="rId16"/>
    <p:sldId id="577" r:id="rId17"/>
    <p:sldId id="573" r:id="rId18"/>
    <p:sldId id="575" r:id="rId19"/>
    <p:sldId id="558" r:id="rId20"/>
    <p:sldId id="560" r:id="rId21"/>
    <p:sldId id="559" r:id="rId22"/>
    <p:sldId id="561" r:id="rId23"/>
    <p:sldId id="556" r:id="rId24"/>
    <p:sldId id="557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EDFFE0"/>
    <a:srgbClr val="E9FF96"/>
    <a:srgbClr val="FFE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3" autoAdjust="0"/>
    <p:restoredTop sz="98099" autoAdjust="0"/>
  </p:normalViewPr>
  <p:slideViewPr>
    <p:cSldViewPr snapToGrid="0">
      <p:cViewPr varScale="1">
        <p:scale>
          <a:sx n="88" d="100"/>
          <a:sy n="88" d="100"/>
        </p:scale>
        <p:origin x="-96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bi-monthly meeting, March 3rd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bi-monthly meeting, March 3rd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bi-monthly meeting, March 3rd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bi-monthly meeting, March 3rd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bi-monthly meeting, March 3rd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bi-monthly meeting, March 3rd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bi-monthly meeting, March 3rd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bi-monthly meeting, March 3rd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bi-monthly meeting, March 3rd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bi-monthly meeting, March 3rd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CLICdp, bi-monthly meeting, March 3rd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Lucie Linssen, </a:t>
            </a:r>
            <a:r>
              <a:rPr lang="en-US" dirty="0" err="1" smtClean="0"/>
              <a:t>CLICdp</a:t>
            </a:r>
            <a:r>
              <a:rPr lang="en-US" dirty="0" smtClean="0"/>
              <a:t>, bi-monthly meeting, March 3rd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dirty="0" smtClean="0"/>
              <a:t>/25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869" t="91739" r="135123" b="-63913"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314222/manage/session/1/contribution/6/material/" TargetMode="Externa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.jpg"/><Relationship Id="rId7" Type="http://schemas.openxmlformats.org/officeDocument/2006/relationships/image" Target="../media/image21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microsoft.com/office/2007/relationships/hdphoto" Target="../media/hdphoto1.wdp"/><Relationship Id="rId4" Type="http://schemas.openxmlformats.org/officeDocument/2006/relationships/image" Target="../media/image1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30094"/>
            <a:ext cx="7567085" cy="1188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Preliminary new detector layout</a:t>
            </a:r>
            <a:endParaRPr lang="en-US" sz="3600" i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4037" y="1271218"/>
            <a:ext cx="4778187" cy="2214770"/>
          </a:xfrm>
        </p:spPr>
        <p:txBody>
          <a:bodyPr/>
          <a:lstStyle/>
          <a:p>
            <a:r>
              <a:rPr lang="en-US" sz="2000" dirty="0" smtClean="0"/>
              <a:t>Konrad Elsener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for </a:t>
            </a:r>
            <a:r>
              <a:rPr lang="en-US" sz="2000" dirty="0" smtClean="0">
                <a:solidFill>
                  <a:srgbClr val="FF0000"/>
                </a:solidFill>
              </a:rPr>
              <a:t>the </a:t>
            </a:r>
            <a:r>
              <a:rPr lang="en-US" sz="2000" dirty="0" err="1" smtClean="0">
                <a:solidFill>
                  <a:srgbClr val="FF0000"/>
                </a:solidFill>
              </a:rPr>
              <a:t>CLICdp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collaboration</a:t>
            </a:r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CLIC MDI </a:t>
            </a:r>
            <a:r>
              <a:rPr lang="en-US" sz="1600" dirty="0" smtClean="0"/>
              <a:t>meeting,   </a:t>
            </a:r>
            <a:r>
              <a:rPr lang="en-US" sz="1600" dirty="0" smtClean="0"/>
              <a:t>CERN </a:t>
            </a:r>
            <a:r>
              <a:rPr lang="en-US" sz="1600" dirty="0" smtClean="0"/>
              <a:t>16 January 2015</a:t>
            </a:r>
            <a:endParaRPr lang="en-US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747" y="3321764"/>
            <a:ext cx="6437376" cy="336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8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</a:rPr>
              <a:t>… WITHOUT a QD0 …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49725" y="1112248"/>
            <a:ext cx="7639720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(cont.)</a:t>
            </a:r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-&gt; the pumping port </a:t>
            </a:r>
          </a:p>
          <a:p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     </a:t>
            </a:r>
            <a:r>
              <a:rPr lang="en-US" dirty="0" smtClean="0"/>
              <a:t>can be moved to a location further away from the IP</a:t>
            </a:r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smtClean="0">
                <a:solidFill>
                  <a:srgbClr val="FF0000"/>
                </a:solidFill>
              </a:rPr>
              <a:t>-&gt; the </a:t>
            </a:r>
            <a:r>
              <a:rPr lang="en-US" dirty="0" err="1" smtClean="0">
                <a:solidFill>
                  <a:srgbClr val="FF0000"/>
                </a:solidFill>
              </a:rPr>
              <a:t>BeamCal</a:t>
            </a:r>
            <a:r>
              <a:rPr lang="en-US" dirty="0" smtClean="0">
                <a:solidFill>
                  <a:srgbClr val="FF0000"/>
                </a:solidFill>
              </a:rPr>
              <a:t> and its readout (-ring)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	-&gt; BPM and kicker </a:t>
            </a:r>
            <a:r>
              <a:rPr lang="en-US" dirty="0" smtClean="0"/>
              <a:t>(small diameters)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-&gt; ferromagnetic disk </a:t>
            </a:r>
            <a:r>
              <a:rPr lang="en-US" dirty="0" smtClean="0"/>
              <a:t>(probably not needed)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	-&gt; anti-solenoid … </a:t>
            </a:r>
            <a:r>
              <a:rPr lang="en-US" dirty="0" smtClean="0"/>
              <a:t>(outside HCAL, but will surely be much smaller diameter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	</a:t>
            </a:r>
          </a:p>
          <a:p>
            <a:r>
              <a:rPr lang="en-US" dirty="0"/>
              <a:t>	</a:t>
            </a:r>
            <a:endParaRPr lang="en-US" dirty="0"/>
          </a:p>
          <a:p>
            <a:r>
              <a:rPr lang="en-US" dirty="0" smtClean="0"/>
              <a:t>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89" t="43367" r="20293" b="33613"/>
          <a:stretch/>
        </p:blipFill>
        <p:spPr bwMode="auto">
          <a:xfrm>
            <a:off x="669956" y="4613728"/>
            <a:ext cx="7097918" cy="2245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956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</a:rPr>
              <a:t>Next Steps</a:t>
            </a: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1110" y="1426023"/>
            <a:ext cx="7953011" cy="4462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HCAL studies (improved acceptance at small angles) are under way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-&gt; initial approach: no </a:t>
            </a:r>
            <a:r>
              <a:rPr lang="en-US" dirty="0" smtClean="0">
                <a:solidFill>
                  <a:srgbClr val="0000CC"/>
                </a:solidFill>
              </a:rPr>
              <a:t>engineering constraints </a:t>
            </a:r>
            <a:r>
              <a:rPr lang="en-US" dirty="0" smtClean="0"/>
              <a:t>-&gt; inner radius 150 mm vs. 350 mm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and since a “real” physics case study would take year(s)…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-&gt; study a simplified physics case – hope to get indications of possible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improvements faster </a:t>
            </a:r>
            <a:r>
              <a:rPr lang="en-US" dirty="0" smtClean="0"/>
              <a:t>(but will we learn what we need to learn ?)</a:t>
            </a:r>
            <a:endParaRPr lang="en-US" dirty="0" smtClean="0">
              <a:solidFill>
                <a:srgbClr val="0000CC"/>
              </a:solidFill>
            </a:endParaRPr>
          </a:p>
          <a:p>
            <a:endParaRPr lang="en-US" sz="1000" dirty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… work in progress …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sz="1000" dirty="0" smtClean="0">
                <a:solidFill>
                  <a:srgbClr val="0000CC"/>
                </a:solidFill>
              </a:rPr>
              <a:t>---------------------------------------------------------------------------------------------------------------------------------------------------------------------------------------------------------</a:t>
            </a:r>
          </a:p>
          <a:p>
            <a:endParaRPr lang="en-US" sz="1000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Engineering layout: 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-&gt; sit together discuss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-&gt; must start with engineering drawings (again), also for (options of) forward region</a:t>
            </a:r>
          </a:p>
          <a:p>
            <a:endParaRPr lang="en-US" sz="1000" dirty="0" smtClean="0">
              <a:solidFill>
                <a:srgbClr val="0000CC"/>
              </a:solidFill>
            </a:endParaRPr>
          </a:p>
          <a:p>
            <a:endParaRPr lang="en-US" sz="1000" dirty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L* and luminosity (loss):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-&gt; what is a good way forward ??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-&gt; can we be pragmatic, give </a:t>
            </a:r>
            <a:r>
              <a:rPr lang="en-US" b="1" u="sng" dirty="0" smtClean="0">
                <a:solidFill>
                  <a:srgbClr val="0000CC"/>
                </a:solidFill>
              </a:rPr>
              <a:t>one</a:t>
            </a:r>
            <a:r>
              <a:rPr lang="en-US" dirty="0" smtClean="0">
                <a:solidFill>
                  <a:srgbClr val="0000CC"/>
                </a:solidFill>
              </a:rPr>
              <a:t> (new) value for L* and ask for the corresponding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modified BDS and the resulting luminosity (loss)</a:t>
            </a:r>
            <a:endParaRPr 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93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12</a:t>
            </a:fld>
            <a:endParaRPr lang="en-US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3" t="18830" r="10997" b="8769"/>
          <a:stretch/>
        </p:blipFill>
        <p:spPr bwMode="auto">
          <a:xfrm>
            <a:off x="2432344" y="1285592"/>
            <a:ext cx="4553893" cy="4943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3182471" y="1267616"/>
            <a:ext cx="4522873" cy="3538975"/>
            <a:chOff x="3182471" y="1267616"/>
            <a:chExt cx="4522873" cy="3538975"/>
          </a:xfrm>
        </p:grpSpPr>
        <p:sp>
          <p:nvSpPr>
            <p:cNvPr id="4" name="Oval 3"/>
            <p:cNvSpPr>
              <a:spLocks noChangeAspect="1"/>
            </p:cNvSpPr>
            <p:nvPr/>
          </p:nvSpPr>
          <p:spPr>
            <a:xfrm>
              <a:off x="3182471" y="2311791"/>
              <a:ext cx="2493863" cy="2494800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/>
            <p:cNvCxnSpPr>
              <a:stCxn id="4" idx="7"/>
              <a:endCxn id="8" idx="1"/>
            </p:cNvCxnSpPr>
            <p:nvPr/>
          </p:nvCxnSpPr>
          <p:spPr>
            <a:xfrm flipV="1">
              <a:off x="5311116" y="1452282"/>
              <a:ext cx="1196464" cy="1224864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6507580" y="1267616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R=350 mm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59210" y="1662063"/>
            <a:ext cx="4202939" cy="2431728"/>
            <a:chOff x="759210" y="1662063"/>
            <a:chExt cx="4202939" cy="2431728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3893351" y="3024591"/>
              <a:ext cx="1068798" cy="1069200"/>
            </a:xfrm>
            <a:prstGeom prst="ellipse">
              <a:avLst/>
            </a:prstGeom>
            <a:noFill/>
            <a:ln w="635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 flipV="1">
              <a:off x="1192307" y="1985469"/>
              <a:ext cx="2701044" cy="1456978"/>
            </a:xfrm>
            <a:prstGeom prst="straightConnector1">
              <a:avLst/>
            </a:prstGeom>
            <a:ln w="6350">
              <a:solidFill>
                <a:srgbClr val="7030A0"/>
              </a:solidFill>
              <a:headEnd type="oval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59210" y="1662063"/>
              <a:ext cx="11977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7030A0"/>
                  </a:solidFill>
                </a:rPr>
                <a:t>R=150 mm</a:t>
              </a:r>
              <a:endParaRPr lang="en-GB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389504" y="528914"/>
            <a:ext cx="4464856" cy="4472706"/>
            <a:chOff x="1389504" y="528914"/>
            <a:chExt cx="4464856" cy="4472706"/>
          </a:xfrm>
        </p:grpSpPr>
        <p:sp>
          <p:nvSpPr>
            <p:cNvPr id="19" name="Rectangle 18"/>
            <p:cNvSpPr>
              <a:spLocks/>
            </p:cNvSpPr>
            <p:nvPr/>
          </p:nvSpPr>
          <p:spPr>
            <a:xfrm>
              <a:off x="3003160" y="2150420"/>
              <a:ext cx="2851200" cy="2851200"/>
            </a:xfrm>
            <a:prstGeom prst="rect">
              <a:avLst/>
            </a:prstGeom>
            <a:noFill/>
            <a:ln w="508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 flipV="1">
              <a:off x="2432344" y="833718"/>
              <a:ext cx="570816" cy="1316702"/>
            </a:xfrm>
            <a:prstGeom prst="straightConnector1">
              <a:avLst/>
            </a:prstGeom>
            <a:ln w="6350">
              <a:solidFill>
                <a:srgbClr val="0070C0"/>
              </a:solidFill>
              <a:headEnd type="oval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389504" y="528914"/>
              <a:ext cx="3851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CLIC_ILD simulations (800 x 800 mm</a:t>
              </a:r>
              <a:r>
                <a:rPr lang="en-US" baseline="30000" dirty="0" smtClean="0">
                  <a:solidFill>
                    <a:srgbClr val="0070C0"/>
                  </a:solidFill>
                </a:rPr>
                <a:t>2</a:t>
              </a:r>
              <a:r>
                <a:rPr lang="en-US" dirty="0" smtClean="0">
                  <a:solidFill>
                    <a:srgbClr val="0070C0"/>
                  </a:solidFill>
                </a:rPr>
                <a:t>)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307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</a:rPr>
              <a:t>Spare Slides</a:t>
            </a: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8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14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3" t="64153" r="8730" b="11210"/>
          <a:stretch/>
        </p:blipFill>
        <p:spPr bwMode="auto">
          <a:xfrm>
            <a:off x="-29022" y="2569027"/>
            <a:ext cx="9164450" cy="2378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8689" y="1393371"/>
            <a:ext cx="7258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CC"/>
                </a:solidFill>
              </a:rPr>
              <a:t>From CLIC CDR Vol. 1, section 5.12.4.2 “Vacuum system”  (page 553)</a:t>
            </a:r>
            <a:endParaRPr lang="en-GB" sz="2000" dirty="0">
              <a:solidFill>
                <a:srgbClr val="0000CC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233714" y="3106057"/>
            <a:ext cx="766354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10480" y="3374569"/>
            <a:ext cx="868677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88712" y="3628567"/>
            <a:ext cx="322214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75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6" t="12202" r="28167" b="42409"/>
          <a:stretch/>
        </p:blipFill>
        <p:spPr bwMode="auto">
          <a:xfrm>
            <a:off x="139239" y="186963"/>
            <a:ext cx="8897257" cy="540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545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8" t="15625" r="18929" b="18750"/>
          <a:stretch/>
        </p:blipFill>
        <p:spPr bwMode="auto">
          <a:xfrm>
            <a:off x="168829" y="188640"/>
            <a:ext cx="8795659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67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C. Garion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17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9625" y="6343650"/>
            <a:ext cx="77259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prstClr val="white"/>
                </a:solidFill>
              </a:rPr>
              <a:t>MDI meeting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816738" y="6520071"/>
            <a:ext cx="1711704" cy="337929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16 January 2015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457200" y="0"/>
            <a:ext cx="8291264" cy="764704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200" dirty="0" smtClean="0"/>
              <a:t>Beam Line </a:t>
            </a:r>
            <a:r>
              <a:rPr lang="en-US" sz="3200" dirty="0" smtClean="0"/>
              <a:t>Sectorisation</a:t>
            </a:r>
            <a:r>
              <a:rPr lang="en-US" sz="3200" dirty="0" smtClean="0"/>
              <a:t> Scheme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845512" y="2258068"/>
            <a:ext cx="606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QD0</a:t>
            </a:r>
            <a:endParaRPr lang="en-US" sz="120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2339752" y="945963"/>
            <a:ext cx="4505760" cy="250033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1826575" y="2017533"/>
            <a:ext cx="865969" cy="2857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1228849" y="2160409"/>
            <a:ext cx="1714512" cy="35719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617025" y="1731781"/>
            <a:ext cx="714380" cy="142876"/>
          </a:xfrm>
          <a:prstGeom prst="line">
            <a:avLst/>
          </a:prstGeom>
          <a:ln w="508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8957" y="2133424"/>
            <a:ext cx="714380" cy="0"/>
          </a:xfrm>
          <a:prstGeom prst="line">
            <a:avLst/>
          </a:prstGeom>
          <a:ln w="508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207033" y="1122181"/>
            <a:ext cx="876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Detector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921032" y="1759582"/>
            <a:ext cx="634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QD0</a:t>
            </a:r>
            <a:endParaRPr lang="en-US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82733" y="2646181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Post-Collision Vacuum line</a:t>
            </a:r>
            <a:endParaRPr lang="en-US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06533" y="1655581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Machine Vacuum line</a:t>
            </a:r>
            <a:endParaRPr lang="en-US" sz="1200" b="1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476357" y="2169937"/>
            <a:ext cx="714380" cy="0"/>
          </a:xfrm>
          <a:prstGeom prst="line">
            <a:avLst/>
          </a:prstGeom>
          <a:ln w="508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585896" y="2498554"/>
            <a:ext cx="714380" cy="142876"/>
          </a:xfrm>
          <a:prstGeom prst="line">
            <a:avLst/>
          </a:prstGeom>
          <a:ln w="508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642440" y="1293625"/>
            <a:ext cx="1398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Post-Collision Vacuum line</a:t>
            </a:r>
            <a:endParaRPr lang="en-US" sz="1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898032" y="2169937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Machine Vacuum line</a:t>
            </a:r>
            <a:endParaRPr lang="en-US" sz="1200" b="1" dirty="0"/>
          </a:p>
        </p:txBody>
      </p:sp>
      <p:grpSp>
        <p:nvGrpSpPr>
          <p:cNvPr id="28" name="Group 41"/>
          <p:cNvGrpSpPr/>
          <p:nvPr/>
        </p:nvGrpSpPr>
        <p:grpSpPr>
          <a:xfrm>
            <a:off x="7763075" y="2005627"/>
            <a:ext cx="182567" cy="237336"/>
            <a:chOff x="3221018" y="5537627"/>
            <a:chExt cx="182567" cy="237336"/>
          </a:xfrm>
        </p:grpSpPr>
        <p:sp>
          <p:nvSpPr>
            <p:cNvPr id="29" name="Isosceles Triangle 28"/>
            <p:cNvSpPr/>
            <p:nvPr/>
          </p:nvSpPr>
          <p:spPr>
            <a:xfrm rot="5400000">
              <a:off x="313886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Isosceles Triangle 29"/>
            <p:cNvSpPr/>
            <p:nvPr/>
          </p:nvSpPr>
          <p:spPr>
            <a:xfrm rot="-5400000">
              <a:off x="324840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7555298" y="3444999"/>
            <a:ext cx="13144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= Sector valve</a:t>
            </a:r>
            <a:endParaRPr lang="en-US" sz="1400" dirty="0"/>
          </a:p>
        </p:txBody>
      </p:sp>
      <p:grpSp>
        <p:nvGrpSpPr>
          <p:cNvPr id="44" name="Group 55"/>
          <p:cNvGrpSpPr/>
          <p:nvPr/>
        </p:nvGrpSpPr>
        <p:grpSpPr>
          <a:xfrm>
            <a:off x="1154222" y="2389015"/>
            <a:ext cx="182567" cy="237336"/>
            <a:chOff x="3221018" y="5537627"/>
            <a:chExt cx="182567" cy="237336"/>
          </a:xfrm>
        </p:grpSpPr>
        <p:sp>
          <p:nvSpPr>
            <p:cNvPr id="45" name="Isosceles Triangle 44"/>
            <p:cNvSpPr/>
            <p:nvPr/>
          </p:nvSpPr>
          <p:spPr>
            <a:xfrm rot="5400000">
              <a:off x="313886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Isosceles Triangle 45"/>
            <p:cNvSpPr/>
            <p:nvPr/>
          </p:nvSpPr>
          <p:spPr>
            <a:xfrm rot="-5400000">
              <a:off x="324840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7" name="Group 58"/>
          <p:cNvGrpSpPr/>
          <p:nvPr/>
        </p:nvGrpSpPr>
        <p:grpSpPr>
          <a:xfrm>
            <a:off x="1154222" y="2042140"/>
            <a:ext cx="182567" cy="237336"/>
            <a:chOff x="3221018" y="5537627"/>
            <a:chExt cx="182567" cy="237336"/>
          </a:xfrm>
        </p:grpSpPr>
        <p:sp>
          <p:nvSpPr>
            <p:cNvPr id="48" name="Isosceles Triangle 47"/>
            <p:cNvSpPr/>
            <p:nvPr/>
          </p:nvSpPr>
          <p:spPr>
            <a:xfrm rot="5400000">
              <a:off x="313886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Isosceles Triangle 48"/>
            <p:cNvSpPr/>
            <p:nvPr/>
          </p:nvSpPr>
          <p:spPr>
            <a:xfrm rot="-5400000">
              <a:off x="324840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0" name="Group 61"/>
          <p:cNvGrpSpPr/>
          <p:nvPr/>
        </p:nvGrpSpPr>
        <p:grpSpPr>
          <a:xfrm>
            <a:off x="7763077" y="1695268"/>
            <a:ext cx="182567" cy="237336"/>
            <a:chOff x="3221018" y="5537627"/>
            <a:chExt cx="182567" cy="237336"/>
          </a:xfrm>
        </p:grpSpPr>
        <p:sp>
          <p:nvSpPr>
            <p:cNvPr id="51" name="Isosceles Triangle 50"/>
            <p:cNvSpPr/>
            <p:nvPr/>
          </p:nvSpPr>
          <p:spPr>
            <a:xfrm rot="5400000">
              <a:off x="313886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Isosceles Triangle 51"/>
            <p:cNvSpPr/>
            <p:nvPr/>
          </p:nvSpPr>
          <p:spPr>
            <a:xfrm rot="-5400000">
              <a:off x="324840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53" name="Group 64"/>
          <p:cNvGrpSpPr/>
          <p:nvPr/>
        </p:nvGrpSpPr>
        <p:grpSpPr>
          <a:xfrm>
            <a:off x="7332861" y="3480221"/>
            <a:ext cx="182567" cy="237336"/>
            <a:chOff x="3221018" y="5537627"/>
            <a:chExt cx="182567" cy="237336"/>
          </a:xfrm>
        </p:grpSpPr>
        <p:sp>
          <p:nvSpPr>
            <p:cNvPr id="54" name="Isosceles Triangle 53"/>
            <p:cNvSpPr/>
            <p:nvPr/>
          </p:nvSpPr>
          <p:spPr>
            <a:xfrm rot="5400000">
              <a:off x="313886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Isosceles Triangle 54"/>
            <p:cNvSpPr/>
            <p:nvPr/>
          </p:nvSpPr>
          <p:spPr>
            <a:xfrm rot="-5400000">
              <a:off x="324840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06533" y="908720"/>
            <a:ext cx="266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Short L*:</a:t>
            </a:r>
            <a:endParaRPr lang="en-GB" b="1" u="sng" dirty="0"/>
          </a:p>
        </p:txBody>
      </p:sp>
      <p:sp>
        <p:nvSpPr>
          <p:cNvPr id="67" name="TextBox 66"/>
          <p:cNvSpPr txBox="1"/>
          <p:nvPr/>
        </p:nvSpPr>
        <p:spPr>
          <a:xfrm>
            <a:off x="7909129" y="5048403"/>
            <a:ext cx="606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QD0</a:t>
            </a:r>
            <a:endParaRPr lang="en-US" sz="1200" b="1" dirty="0"/>
          </a:p>
        </p:txBody>
      </p:sp>
      <p:sp>
        <p:nvSpPr>
          <p:cNvPr id="68" name="Rounded Rectangle 67"/>
          <p:cNvSpPr/>
          <p:nvPr/>
        </p:nvSpPr>
        <p:spPr>
          <a:xfrm>
            <a:off x="2339752" y="3682267"/>
            <a:ext cx="4529572" cy="250033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1" name="Straight Connector 70"/>
          <p:cNvCxnSpPr/>
          <p:nvPr/>
        </p:nvCxnSpPr>
        <p:spPr>
          <a:xfrm flipV="1">
            <a:off x="1266961" y="4896713"/>
            <a:ext cx="1700212" cy="428689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7627355" y="4293096"/>
            <a:ext cx="842177" cy="227379"/>
          </a:xfrm>
          <a:prstGeom prst="line">
            <a:avLst/>
          </a:prstGeom>
          <a:ln w="508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8754164" y="4869728"/>
            <a:ext cx="714380" cy="0"/>
          </a:xfrm>
          <a:prstGeom prst="line">
            <a:avLst/>
          </a:prstGeom>
          <a:ln w="508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4230845" y="3858485"/>
            <a:ext cx="876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Detector</a:t>
            </a:r>
            <a:endParaRPr lang="en-US" sz="12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897176" y="4449037"/>
            <a:ext cx="6347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QD0</a:t>
            </a:r>
            <a:endParaRPr lang="en-US" sz="1200" b="1" dirty="0"/>
          </a:p>
        </p:txBody>
      </p:sp>
      <p:cxnSp>
        <p:nvCxnSpPr>
          <p:cNvPr id="78" name="Straight Connector 77"/>
          <p:cNvCxnSpPr/>
          <p:nvPr/>
        </p:nvCxnSpPr>
        <p:spPr>
          <a:xfrm flipV="1">
            <a:off x="6399395" y="4539523"/>
            <a:ext cx="1168416" cy="33020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35496" y="4897112"/>
            <a:ext cx="357190" cy="9129"/>
          </a:xfrm>
          <a:prstGeom prst="line">
            <a:avLst/>
          </a:prstGeom>
          <a:ln w="508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585896" y="5325402"/>
            <a:ext cx="714380" cy="191830"/>
          </a:xfrm>
          <a:prstGeom prst="line">
            <a:avLst/>
          </a:prstGeom>
          <a:ln w="508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41"/>
          <p:cNvGrpSpPr/>
          <p:nvPr/>
        </p:nvGrpSpPr>
        <p:grpSpPr>
          <a:xfrm>
            <a:off x="8925937" y="4741931"/>
            <a:ext cx="182567" cy="237336"/>
            <a:chOff x="3221018" y="5537627"/>
            <a:chExt cx="182567" cy="237336"/>
          </a:xfrm>
        </p:grpSpPr>
        <p:sp>
          <p:nvSpPr>
            <p:cNvPr id="84" name="Isosceles Triangle 83"/>
            <p:cNvSpPr/>
            <p:nvPr/>
          </p:nvSpPr>
          <p:spPr>
            <a:xfrm rot="5400000">
              <a:off x="313886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5" name="Isosceles Triangle 84"/>
            <p:cNvSpPr/>
            <p:nvPr/>
          </p:nvSpPr>
          <p:spPr>
            <a:xfrm rot="-5400000">
              <a:off x="324840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6" name="Group 43"/>
          <p:cNvGrpSpPr/>
          <p:nvPr/>
        </p:nvGrpSpPr>
        <p:grpSpPr>
          <a:xfrm>
            <a:off x="2097810" y="4774184"/>
            <a:ext cx="182567" cy="237336"/>
            <a:chOff x="3221018" y="5537627"/>
            <a:chExt cx="182567" cy="237336"/>
          </a:xfrm>
        </p:grpSpPr>
        <p:sp>
          <p:nvSpPr>
            <p:cNvPr id="87" name="Isosceles Triangle 86"/>
            <p:cNvSpPr/>
            <p:nvPr/>
          </p:nvSpPr>
          <p:spPr>
            <a:xfrm rot="5400000">
              <a:off x="313886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Isosceles Triangle 87"/>
            <p:cNvSpPr/>
            <p:nvPr/>
          </p:nvSpPr>
          <p:spPr>
            <a:xfrm rot="-5400000">
              <a:off x="324840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9" name="Group 52"/>
          <p:cNvGrpSpPr/>
          <p:nvPr/>
        </p:nvGrpSpPr>
        <p:grpSpPr>
          <a:xfrm>
            <a:off x="6909713" y="4764188"/>
            <a:ext cx="182567" cy="237336"/>
            <a:chOff x="3221018" y="5537627"/>
            <a:chExt cx="182567" cy="237336"/>
          </a:xfrm>
        </p:grpSpPr>
        <p:sp>
          <p:nvSpPr>
            <p:cNvPr id="90" name="Isosceles Triangle 89"/>
            <p:cNvSpPr/>
            <p:nvPr/>
          </p:nvSpPr>
          <p:spPr>
            <a:xfrm rot="5400000">
              <a:off x="313886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Isosceles Triangle 90"/>
            <p:cNvSpPr/>
            <p:nvPr/>
          </p:nvSpPr>
          <p:spPr>
            <a:xfrm rot="-5400000">
              <a:off x="324840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2" name="Group 55"/>
          <p:cNvGrpSpPr/>
          <p:nvPr/>
        </p:nvGrpSpPr>
        <p:grpSpPr>
          <a:xfrm>
            <a:off x="2085177" y="4978152"/>
            <a:ext cx="182567" cy="237336"/>
            <a:chOff x="3221018" y="5537627"/>
            <a:chExt cx="182567" cy="237336"/>
          </a:xfrm>
        </p:grpSpPr>
        <p:sp>
          <p:nvSpPr>
            <p:cNvPr id="93" name="Isosceles Triangle 92"/>
            <p:cNvSpPr/>
            <p:nvPr/>
          </p:nvSpPr>
          <p:spPr>
            <a:xfrm rot="5400000">
              <a:off x="313886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Isosceles Triangle 93"/>
            <p:cNvSpPr/>
            <p:nvPr/>
          </p:nvSpPr>
          <p:spPr>
            <a:xfrm rot="-5400000">
              <a:off x="324840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5" name="Group 58"/>
          <p:cNvGrpSpPr/>
          <p:nvPr/>
        </p:nvGrpSpPr>
        <p:grpSpPr>
          <a:xfrm>
            <a:off x="179512" y="4778444"/>
            <a:ext cx="182567" cy="237336"/>
            <a:chOff x="3221018" y="5537627"/>
            <a:chExt cx="182567" cy="237336"/>
          </a:xfrm>
        </p:grpSpPr>
        <p:sp>
          <p:nvSpPr>
            <p:cNvPr id="96" name="Isosceles Triangle 95"/>
            <p:cNvSpPr/>
            <p:nvPr/>
          </p:nvSpPr>
          <p:spPr>
            <a:xfrm rot="5400000">
              <a:off x="313886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Isosceles Triangle 96"/>
            <p:cNvSpPr/>
            <p:nvPr/>
          </p:nvSpPr>
          <p:spPr>
            <a:xfrm rot="-5400000">
              <a:off x="324840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98" name="Group 61"/>
          <p:cNvGrpSpPr/>
          <p:nvPr/>
        </p:nvGrpSpPr>
        <p:grpSpPr>
          <a:xfrm>
            <a:off x="6909713" y="4556150"/>
            <a:ext cx="182567" cy="237336"/>
            <a:chOff x="3221018" y="5537627"/>
            <a:chExt cx="182567" cy="237336"/>
          </a:xfrm>
        </p:grpSpPr>
        <p:sp>
          <p:nvSpPr>
            <p:cNvPr id="99" name="Isosceles Triangle 98"/>
            <p:cNvSpPr/>
            <p:nvPr/>
          </p:nvSpPr>
          <p:spPr>
            <a:xfrm rot="5400000">
              <a:off x="313886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Isosceles Triangle 99"/>
            <p:cNvSpPr/>
            <p:nvPr/>
          </p:nvSpPr>
          <p:spPr>
            <a:xfrm rot="-5400000">
              <a:off x="3248404" y="5619781"/>
              <a:ext cx="237336" cy="73027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230345" y="3645024"/>
            <a:ext cx="266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Long L*:</a:t>
            </a:r>
            <a:endParaRPr lang="en-GB" b="1" u="sng" dirty="0"/>
          </a:p>
        </p:txBody>
      </p:sp>
      <p:sp>
        <p:nvSpPr>
          <p:cNvPr id="104" name="Rounded Rectangle 103"/>
          <p:cNvSpPr/>
          <p:nvPr/>
        </p:nvSpPr>
        <p:spPr>
          <a:xfrm>
            <a:off x="6539920" y="1972316"/>
            <a:ext cx="865969" cy="2857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1266961" y="2133424"/>
            <a:ext cx="6386577" cy="2698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6375583" y="1877833"/>
            <a:ext cx="1168416" cy="255591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ounded Rectangle 104"/>
          <p:cNvSpPr/>
          <p:nvPr/>
        </p:nvSpPr>
        <p:spPr>
          <a:xfrm>
            <a:off x="636217" y="4775549"/>
            <a:ext cx="865969" cy="2857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Rounded Rectangle 105"/>
          <p:cNvSpPr/>
          <p:nvPr/>
        </p:nvSpPr>
        <p:spPr>
          <a:xfrm>
            <a:off x="7791105" y="4735980"/>
            <a:ext cx="865969" cy="28575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0" name="Straight Connector 69"/>
          <p:cNvCxnSpPr>
            <a:stCxn id="97" idx="3"/>
            <a:endCxn id="84" idx="3"/>
          </p:cNvCxnSpPr>
          <p:nvPr/>
        </p:nvCxnSpPr>
        <p:spPr>
          <a:xfrm flipV="1">
            <a:off x="362080" y="4860599"/>
            <a:ext cx="8563858" cy="36513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7332860" y="3107846"/>
            <a:ext cx="202329" cy="2913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7543998" y="3099634"/>
            <a:ext cx="1600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= Pumping ports*</a:t>
            </a:r>
            <a:endParaRPr lang="en-US" sz="1400" dirty="0"/>
          </a:p>
        </p:txBody>
      </p:sp>
      <p:sp>
        <p:nvSpPr>
          <p:cNvPr id="81" name="Rectangle 80"/>
          <p:cNvSpPr/>
          <p:nvPr/>
        </p:nvSpPr>
        <p:spPr>
          <a:xfrm>
            <a:off x="2888666" y="2007110"/>
            <a:ext cx="202329" cy="2913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2" name="Rectangle 81"/>
          <p:cNvSpPr/>
          <p:nvPr/>
        </p:nvSpPr>
        <p:spPr>
          <a:xfrm>
            <a:off x="6173254" y="1990721"/>
            <a:ext cx="202329" cy="2913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2" name="Rectangle 101"/>
          <p:cNvSpPr/>
          <p:nvPr/>
        </p:nvSpPr>
        <p:spPr>
          <a:xfrm>
            <a:off x="1502186" y="2007110"/>
            <a:ext cx="202329" cy="2913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3" name="Rectangle 102"/>
          <p:cNvSpPr/>
          <p:nvPr/>
        </p:nvSpPr>
        <p:spPr>
          <a:xfrm>
            <a:off x="7478915" y="1990721"/>
            <a:ext cx="202329" cy="2913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7" name="Rectangle 106"/>
          <p:cNvSpPr/>
          <p:nvPr/>
        </p:nvSpPr>
        <p:spPr>
          <a:xfrm>
            <a:off x="2842196" y="4751435"/>
            <a:ext cx="202329" cy="2913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8" name="Rectangle 107"/>
          <p:cNvSpPr/>
          <p:nvPr/>
        </p:nvSpPr>
        <p:spPr>
          <a:xfrm>
            <a:off x="6375583" y="4751435"/>
            <a:ext cx="202329" cy="2913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9" name="Rectangle 108"/>
          <p:cNvSpPr/>
          <p:nvPr/>
        </p:nvSpPr>
        <p:spPr>
          <a:xfrm>
            <a:off x="396128" y="4751435"/>
            <a:ext cx="202329" cy="2913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0" name="Rectangle 109"/>
          <p:cNvSpPr/>
          <p:nvPr/>
        </p:nvSpPr>
        <p:spPr>
          <a:xfrm>
            <a:off x="8671584" y="4724051"/>
            <a:ext cx="202329" cy="2913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1" name="Rectangle 110"/>
          <p:cNvSpPr/>
          <p:nvPr/>
        </p:nvSpPr>
        <p:spPr>
          <a:xfrm>
            <a:off x="1629243" y="4751503"/>
            <a:ext cx="202329" cy="2913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2" name="Rectangle 111"/>
          <p:cNvSpPr/>
          <p:nvPr/>
        </p:nvSpPr>
        <p:spPr>
          <a:xfrm>
            <a:off x="7444118" y="4724051"/>
            <a:ext cx="202329" cy="29135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5496" y="6340020"/>
            <a:ext cx="63989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2060"/>
                </a:solidFill>
              </a:rPr>
              <a:t>*Pumping port number and position could change depending on pressure requirements or space constraints…  </a:t>
            </a:r>
            <a:endParaRPr lang="en-GB" sz="1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15429" y="6343650"/>
            <a:ext cx="1462260" cy="369332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Cedric </a:t>
            </a:r>
            <a:r>
              <a:rPr lang="en-US" dirty="0" smtClean="0"/>
              <a:t>Garion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26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9" t="10119" r="3214" b="6994"/>
          <a:stretch/>
        </p:blipFill>
        <p:spPr bwMode="auto">
          <a:xfrm>
            <a:off x="35497" y="282632"/>
            <a:ext cx="9069864" cy="6386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25342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</a:rPr>
              <a:t>Studies by B. </a:t>
            </a:r>
            <a:r>
              <a:rPr lang="en-US" sz="3200" dirty="0" smtClean="0">
                <a:solidFill>
                  <a:srgbClr val="0000CC"/>
                </a:solidFill>
              </a:rPr>
              <a:t>Curé</a:t>
            </a:r>
            <a:r>
              <a:rPr lang="en-US" sz="3200" dirty="0" smtClean="0">
                <a:solidFill>
                  <a:srgbClr val="0000CC"/>
                </a:solidFill>
              </a:rPr>
              <a:t>: reduce the Yoke endca</a:t>
            </a:r>
            <a:r>
              <a:rPr lang="en-US" sz="3200" dirty="0">
                <a:solidFill>
                  <a:srgbClr val="0000CC"/>
                </a:solidFill>
              </a:rPr>
              <a:t>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199" y="1262738"/>
            <a:ext cx="6834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CLIC_SiD</a:t>
            </a:r>
            <a:r>
              <a:rPr lang="en-US" dirty="0" smtClean="0">
                <a:solidFill>
                  <a:srgbClr val="FF0000"/>
                </a:solidFill>
              </a:rPr>
              <a:t>: half-length 6.2 m			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</a:t>
            </a:r>
            <a:r>
              <a:rPr lang="en-US" b="1" dirty="0" smtClean="0">
                <a:solidFill>
                  <a:srgbClr val="FF0000"/>
                </a:solidFill>
              </a:rPr>
              <a:t>new model: half-length 5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0644" y="1798376"/>
            <a:ext cx="8437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Comparison of the </a:t>
            </a:r>
            <a:r>
              <a:rPr lang="en-US" b="1" dirty="0"/>
              <a:t>two </a:t>
            </a:r>
            <a:r>
              <a:rPr lang="en-US" b="1" dirty="0" smtClean="0"/>
              <a:t>layouts (</a:t>
            </a:r>
            <a:r>
              <a:rPr lang="en-US" b="1" dirty="0"/>
              <a:t>no ring coils</a:t>
            </a:r>
            <a:r>
              <a:rPr lang="en-US" b="1" dirty="0" smtClean="0"/>
              <a:t>): </a:t>
            </a:r>
            <a:r>
              <a:rPr lang="en-GB" b="1" dirty="0"/>
              <a:t>B field vector sum </a:t>
            </a:r>
            <a:r>
              <a:rPr lang="en-GB" b="1" dirty="0" smtClean="0"/>
              <a:t>map</a:t>
            </a:r>
            <a:endParaRPr lang="en-US" b="1" dirty="0" smtClean="0"/>
          </a:p>
        </p:txBody>
      </p:sp>
      <p:sp>
        <p:nvSpPr>
          <p:cNvPr id="17" name="Rectangle 16"/>
          <p:cNvSpPr/>
          <p:nvPr/>
        </p:nvSpPr>
        <p:spPr>
          <a:xfrm>
            <a:off x="493179" y="5755790"/>
            <a:ext cx="8443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/>
              <a:t>B-field </a:t>
            </a:r>
            <a:r>
              <a:rPr lang="en-US" u="sng" dirty="0"/>
              <a:t>2D map :</a:t>
            </a:r>
            <a:r>
              <a:rPr lang="en-US" dirty="0"/>
              <a:t> Area most affected is around the detector axis and outside the yoke.</a:t>
            </a:r>
          </a:p>
          <a:p>
            <a:endParaRPr lang="en-US" sz="800" dirty="0"/>
          </a:p>
          <a:p>
            <a:r>
              <a:rPr lang="en-US" u="sng" dirty="0"/>
              <a:t>Far region :</a:t>
            </a:r>
            <a:r>
              <a:rPr lang="en-US" dirty="0"/>
              <a:t> Less </a:t>
            </a:r>
            <a:r>
              <a:rPr lang="en-US" dirty="0" smtClean="0"/>
              <a:t>significant effect, </a:t>
            </a:r>
            <a:r>
              <a:rPr lang="en-US" b="1" dirty="0"/>
              <a:t>Bmax</a:t>
            </a:r>
            <a:r>
              <a:rPr lang="en-US" b="1" dirty="0"/>
              <a:t>=9mT at R=15m.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004888" y="2153557"/>
            <a:ext cx="3322637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855381" y="2324213"/>
            <a:ext cx="3060700" cy="329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81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9" t="19935" r="40522" b="20906"/>
          <a:stretch/>
        </p:blipFill>
        <p:spPr>
          <a:xfrm>
            <a:off x="4641816" y="1780359"/>
            <a:ext cx="3326025" cy="377135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6" t="19029" r="45825" b="25696"/>
          <a:stretch/>
        </p:blipFill>
        <p:spPr>
          <a:xfrm>
            <a:off x="814915" y="1750455"/>
            <a:ext cx="3580729" cy="3790767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814915" y="69850"/>
            <a:ext cx="7567085" cy="10223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00CC"/>
                </a:solidFill>
              </a:rPr>
              <a:t>“old” CLIC </a:t>
            </a:r>
            <a:r>
              <a:rPr lang="en-US" sz="3200" dirty="0" smtClean="0">
                <a:solidFill>
                  <a:srgbClr val="0000CC"/>
                </a:solidFill>
              </a:rPr>
              <a:t>detector concepts (CDR)</a:t>
            </a: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20686" y="5920561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L* = 4.4 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813062" y="5931443"/>
            <a:ext cx="1148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L* = 3.5 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909479" y="1389527"/>
            <a:ext cx="1875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CLIC_ILD ( B = 4 T)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66910" y="1398489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CLIC_SiD</a:t>
            </a:r>
            <a:r>
              <a:rPr lang="en-US" dirty="0" smtClean="0"/>
              <a:t> ( B = 5 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74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00CC"/>
                </a:solidFill>
              </a:rPr>
              <a:t>Studies by B. </a:t>
            </a:r>
            <a:r>
              <a:rPr lang="en-US" sz="3200" dirty="0" smtClean="0">
                <a:solidFill>
                  <a:srgbClr val="0000CC"/>
                </a:solidFill>
              </a:rPr>
              <a:t>Cur</a:t>
            </a:r>
            <a:r>
              <a:rPr lang="en-US" sz="3200" dirty="0">
                <a:solidFill>
                  <a:srgbClr val="0000CC"/>
                </a:solidFill>
              </a:rPr>
              <a:t>é</a:t>
            </a:r>
            <a:r>
              <a:rPr lang="en-US" sz="3200" dirty="0" smtClean="0">
                <a:solidFill>
                  <a:srgbClr val="0000CC"/>
                </a:solidFill>
              </a:rPr>
              <a:t> – cont.</a:t>
            </a: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20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3652" y="1200042"/>
            <a:ext cx="844326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Characteristics of the ring coils </a:t>
            </a:r>
            <a:r>
              <a:rPr lang="en-US" sz="1600" dirty="0"/>
              <a:t>o</a:t>
            </a:r>
            <a:r>
              <a:rPr lang="en-US" sz="1600" dirty="0" smtClean="0"/>
              <a:t>n the cavern wall with L=5m :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Arbitrary gap </a:t>
            </a:r>
            <a:r>
              <a:rPr lang="en-US" sz="1400" dirty="0"/>
              <a:t>from RC to yoke end cap: </a:t>
            </a:r>
            <a:r>
              <a:rPr lang="en-US" sz="1400" b="1" dirty="0"/>
              <a:t>192mm </a:t>
            </a:r>
            <a:r>
              <a:rPr lang="en-US" sz="1400" dirty="0" smtClean="0"/>
              <a:t>(RC1, RC3 &amp; RC4) and </a:t>
            </a:r>
            <a:r>
              <a:rPr lang="en-US" sz="1400" b="1" dirty="0" smtClean="0"/>
              <a:t>244mm </a:t>
            </a:r>
            <a:r>
              <a:rPr lang="en-US" sz="1400" dirty="0"/>
              <a:t>(RC2</a:t>
            </a:r>
            <a:r>
              <a:rPr lang="en-US" sz="1400" dirty="0" smtClean="0"/>
              <a:t>),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Space available for radiation chicane,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Same copper conductor for all RCs,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Total copper weight : </a:t>
            </a:r>
            <a:r>
              <a:rPr lang="en-US" sz="1400" b="1" dirty="0"/>
              <a:t>250 tons </a:t>
            </a:r>
            <a:r>
              <a:rPr lang="en-US" sz="1400" dirty="0"/>
              <a:t>(for 2 end caps). Suppressed steel mass </a:t>
            </a:r>
            <a:r>
              <a:rPr lang="en-US" sz="1400" dirty="0"/>
              <a:t>wrt</a:t>
            </a:r>
            <a:r>
              <a:rPr lang="en-US" sz="1400" dirty="0"/>
              <a:t>. </a:t>
            </a:r>
            <a:r>
              <a:rPr lang="en-US" sz="1400" dirty="0" smtClean="0"/>
              <a:t>L=6.2m </a:t>
            </a:r>
            <a:r>
              <a:rPr lang="en-US" sz="1400" dirty="0"/>
              <a:t>(2 end caps</a:t>
            </a:r>
            <a:r>
              <a:rPr lang="en-US" sz="1400" dirty="0" smtClean="0"/>
              <a:t>)≈ </a:t>
            </a:r>
            <a:r>
              <a:rPr lang="en-US" sz="1400" b="1" dirty="0" smtClean="0"/>
              <a:t>2800 tons,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Total electrical power of RCs (2 end caps): </a:t>
            </a:r>
            <a:r>
              <a:rPr lang="en-US" sz="1400" b="1" dirty="0" smtClean="0"/>
              <a:t>2 x 2260 kW</a:t>
            </a:r>
            <a:r>
              <a:rPr lang="en-US" sz="1400" dirty="0" smtClean="0"/>
              <a:t>.</a:t>
            </a:r>
          </a:p>
          <a:p>
            <a:endParaRPr lang="en-US" sz="8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endParaRPr lang="en-US" sz="8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Water cooling system characteristics:</a:t>
            </a:r>
          </a:p>
          <a:p>
            <a:endParaRPr lang="en-US" sz="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Estimated temperature increase </a:t>
            </a:r>
            <a:r>
              <a:rPr lang="en-US" sz="1400" b="1" dirty="0" smtClean="0"/>
              <a:t>≈ 45°C</a:t>
            </a:r>
            <a:r>
              <a:rPr lang="en-US" sz="1400" dirty="0" smtClean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Total water flow (2 end caps): </a:t>
            </a:r>
            <a:r>
              <a:rPr lang="en-US" sz="1400" b="1" dirty="0" smtClean="0"/>
              <a:t>2 x</a:t>
            </a:r>
            <a:r>
              <a:rPr lang="en-US" sz="1400" dirty="0" smtClean="0"/>
              <a:t> </a:t>
            </a:r>
            <a:r>
              <a:rPr lang="en-US" sz="1400" b="1" dirty="0" smtClean="0"/>
              <a:t>57 m</a:t>
            </a:r>
            <a:r>
              <a:rPr lang="en-US" sz="1400" b="1" baseline="30000" dirty="0" smtClean="0"/>
              <a:t>3</a:t>
            </a:r>
            <a:r>
              <a:rPr lang="en-US" sz="1400" b="1" dirty="0" smtClean="0"/>
              <a:t>/hour</a:t>
            </a:r>
            <a:r>
              <a:rPr lang="en-US" sz="1400" dirty="0" smtClean="0"/>
              <a:t>.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569447"/>
              </p:ext>
            </p:extLst>
          </p:nvPr>
        </p:nvGraphicFramePr>
        <p:xfrm>
          <a:off x="395536" y="3376266"/>
          <a:ext cx="465199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5533"/>
                <a:gridCol w="576064"/>
                <a:gridCol w="1008112"/>
                <a:gridCol w="1006343"/>
                <a:gridCol w="896404"/>
                <a:gridCol w="689542"/>
              </a:tblGrid>
              <a:tr h="38972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Coil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Nb. turns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Copper mass (ton)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Resistance</a:t>
                      </a:r>
                      <a:r>
                        <a:rPr lang="en-GB" sz="1400" baseline="0" dirty="0" smtClean="0"/>
                        <a:t> (1e-3 ohm)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Voltage drop (V)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Power (kW)</a:t>
                      </a:r>
                      <a:endParaRPr lang="en-GB" sz="1400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4x12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101</a:t>
                      </a:r>
                      <a:endParaRPr lang="en-GB" sz="1400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3x20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39.1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240</a:t>
                      </a:r>
                      <a:endParaRPr lang="en-GB" sz="1400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4x24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54.4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/>
                        <a:t>26.2</a:t>
                      </a:r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160.4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984</a:t>
                      </a:r>
                      <a:endParaRPr lang="en-GB" sz="1400" b="1" dirty="0"/>
                    </a:p>
                  </a:txBody>
                  <a:tcPr/>
                </a:tc>
              </a:tr>
              <a:tr h="22924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RC4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4x18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51.7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24.8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152.2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934</a:t>
                      </a:r>
                      <a:endParaRPr lang="en-GB" sz="1400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5235845" y="3398038"/>
            <a:ext cx="3584627" cy="2952328"/>
            <a:chOff x="5235845" y="3212976"/>
            <a:chExt cx="3584627" cy="2952328"/>
          </a:xfrm>
        </p:grpSpPr>
        <p:pic>
          <p:nvPicPr>
            <p:cNvPr id="13" name="Picture 2" descr="\\cern.ch\dfs\Users\b\brcure\Desktop\New CLIC-SiD\CLIC-Résultats\Modèl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2155" y="3212976"/>
              <a:ext cx="3578317" cy="28861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" name="Group 13"/>
            <p:cNvGrpSpPr/>
            <p:nvPr/>
          </p:nvGrpSpPr>
          <p:grpSpPr>
            <a:xfrm>
              <a:off x="5235845" y="5423742"/>
              <a:ext cx="648072" cy="741562"/>
              <a:chOff x="4221246" y="3200786"/>
              <a:chExt cx="648072" cy="741562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4221246" y="3879882"/>
                <a:ext cx="432048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V="1">
                <a:off x="4221246" y="3438292"/>
                <a:ext cx="0" cy="44159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4581286" y="357301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R</a:t>
                </a:r>
                <a:endParaRPr lang="en-GB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235263" y="3200786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Z</a:t>
                </a:r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97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00CC"/>
                </a:solidFill>
              </a:rPr>
              <a:t>Studies by B. </a:t>
            </a:r>
            <a:r>
              <a:rPr lang="en-US" sz="3200" dirty="0" smtClean="0">
                <a:solidFill>
                  <a:srgbClr val="0000CC"/>
                </a:solidFill>
              </a:rPr>
              <a:t>Cur</a:t>
            </a:r>
            <a:r>
              <a:rPr lang="en-US" sz="3200" dirty="0">
                <a:solidFill>
                  <a:srgbClr val="0000CC"/>
                </a:solidFill>
              </a:rPr>
              <a:t>é</a:t>
            </a:r>
            <a:r>
              <a:rPr lang="en-US" sz="3200" dirty="0" smtClean="0">
                <a:solidFill>
                  <a:srgbClr val="0000CC"/>
                </a:solidFill>
              </a:rPr>
              <a:t> – cont.</a:t>
            </a: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23652" y="1232700"/>
            <a:ext cx="84432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Ring coils with L=5m:</a:t>
            </a:r>
            <a:endParaRPr lang="en-US" sz="1600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1" y="2128045"/>
            <a:ext cx="4147861" cy="250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28044"/>
            <a:ext cx="4139771" cy="250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55776" y="1664748"/>
            <a:ext cx="4414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Axial </a:t>
            </a:r>
            <a:r>
              <a:rPr lang="en-US" dirty="0" smtClean="0"/>
              <a:t>B-field component </a:t>
            </a:r>
            <a:r>
              <a:rPr lang="en-US" b="1" dirty="0" smtClean="0"/>
              <a:t>on the detector axis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644008" y="4770384"/>
            <a:ext cx="3905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Bfield</a:t>
            </a:r>
            <a:r>
              <a:rPr lang="en-GB" dirty="0" smtClean="0"/>
              <a:t> on detector axis at Z=5m: </a:t>
            </a:r>
            <a:r>
              <a:rPr lang="en-GB" b="1" dirty="0" smtClean="0"/>
              <a:t>150 </a:t>
            </a:r>
            <a:r>
              <a:rPr lang="en-GB" b="1" dirty="0" smtClean="0"/>
              <a:t>mT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7359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00CC"/>
                </a:solidFill>
              </a:rPr>
              <a:t>Studies by B. </a:t>
            </a:r>
            <a:r>
              <a:rPr lang="en-US" sz="3200" dirty="0" smtClean="0">
                <a:solidFill>
                  <a:srgbClr val="0000CC"/>
                </a:solidFill>
              </a:rPr>
              <a:t>Cur</a:t>
            </a:r>
            <a:r>
              <a:rPr lang="en-US" sz="3200" dirty="0">
                <a:solidFill>
                  <a:srgbClr val="0000CC"/>
                </a:solidFill>
              </a:rPr>
              <a:t>é</a:t>
            </a:r>
            <a:r>
              <a:rPr lang="en-US" sz="3200" dirty="0" smtClean="0">
                <a:solidFill>
                  <a:srgbClr val="0000CC"/>
                </a:solidFill>
              </a:rPr>
              <a:t> – cont.</a:t>
            </a: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3651" y="2094116"/>
            <a:ext cx="8443257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Conclusions:</a:t>
            </a:r>
          </a:p>
          <a:p>
            <a:endParaRPr lang="en-US" sz="1200" dirty="0" smtClean="0"/>
          </a:p>
          <a:p>
            <a:r>
              <a:rPr lang="en-US" dirty="0" smtClean="0">
                <a:solidFill>
                  <a:srgbClr val="0070C0"/>
                </a:solidFill>
              </a:rPr>
              <a:t>Reduced end cap in length is feasible with ring coils, provided the field homogeneity in the central volume is acceptable for physics.</a:t>
            </a:r>
          </a:p>
          <a:p>
            <a:endParaRPr lang="en-US" sz="1200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The end cap is still useful to provide support for </a:t>
            </a:r>
            <a:r>
              <a:rPr lang="en-US" dirty="0" smtClean="0">
                <a:solidFill>
                  <a:srgbClr val="0070C0"/>
                </a:solidFill>
              </a:rPr>
              <a:t>muon</a:t>
            </a:r>
            <a:r>
              <a:rPr lang="en-US" dirty="0" smtClean="0">
                <a:solidFill>
                  <a:srgbClr val="0070C0"/>
                </a:solidFill>
              </a:rPr>
              <a:t> stations, </a:t>
            </a:r>
            <a:r>
              <a:rPr lang="en-US" dirty="0">
                <a:solidFill>
                  <a:srgbClr val="0070C0"/>
                </a:solidFill>
              </a:rPr>
              <a:t>radiation </a:t>
            </a:r>
            <a:r>
              <a:rPr lang="en-US" dirty="0" smtClean="0">
                <a:solidFill>
                  <a:srgbClr val="0070C0"/>
                </a:solidFill>
              </a:rPr>
              <a:t>shielding, and magnetic field shaping. </a:t>
            </a:r>
            <a:endParaRPr lang="en-US" dirty="0">
              <a:solidFill>
                <a:srgbClr val="0070C0"/>
              </a:solidFill>
            </a:endParaRPr>
          </a:p>
          <a:p>
            <a:endParaRPr lang="en-US" sz="1200" dirty="0"/>
          </a:p>
          <a:p>
            <a:r>
              <a:rPr lang="en-US" dirty="0">
                <a:solidFill>
                  <a:srgbClr val="7030A0"/>
                </a:solidFill>
              </a:rPr>
              <a:t>The </a:t>
            </a:r>
            <a:r>
              <a:rPr lang="en-US" dirty="0" smtClean="0">
                <a:solidFill>
                  <a:srgbClr val="7030A0"/>
                </a:solidFill>
              </a:rPr>
              <a:t>yoke material + manufacturing  </a:t>
            </a:r>
            <a:r>
              <a:rPr lang="en-US" dirty="0">
                <a:solidFill>
                  <a:srgbClr val="7030A0"/>
                </a:solidFill>
              </a:rPr>
              <a:t>budget can be considerably </a:t>
            </a:r>
            <a:r>
              <a:rPr lang="en-US" dirty="0" smtClean="0">
                <a:solidFill>
                  <a:srgbClr val="7030A0"/>
                </a:solidFill>
              </a:rPr>
              <a:t>reduced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with ring coils.</a:t>
            </a:r>
          </a:p>
          <a:p>
            <a:endParaRPr lang="en-US" sz="1200" dirty="0">
              <a:solidFill>
                <a:srgbClr val="7030A0"/>
              </a:solidFill>
            </a:endParaRPr>
          </a:p>
          <a:p>
            <a:r>
              <a:rPr lang="en-US" dirty="0">
                <a:solidFill>
                  <a:srgbClr val="7030A0"/>
                </a:solidFill>
              </a:rPr>
              <a:t>The cost </a:t>
            </a:r>
            <a:r>
              <a:rPr lang="en-US" dirty="0" smtClean="0">
                <a:solidFill>
                  <a:srgbClr val="7030A0"/>
                </a:solidFill>
              </a:rPr>
              <a:t>estimate for </a:t>
            </a:r>
            <a:r>
              <a:rPr lang="en-US" dirty="0">
                <a:solidFill>
                  <a:srgbClr val="7030A0"/>
                </a:solidFill>
              </a:rPr>
              <a:t>manufacturing, infrastructure and operation of </a:t>
            </a:r>
            <a:r>
              <a:rPr lang="en-US" dirty="0" smtClean="0">
                <a:solidFill>
                  <a:srgbClr val="7030A0"/>
                </a:solidFill>
              </a:rPr>
              <a:t>the ring </a:t>
            </a:r>
            <a:r>
              <a:rPr lang="en-US" dirty="0">
                <a:solidFill>
                  <a:srgbClr val="7030A0"/>
                </a:solidFill>
              </a:rPr>
              <a:t>coils </a:t>
            </a:r>
            <a:r>
              <a:rPr lang="en-US" dirty="0" smtClean="0">
                <a:solidFill>
                  <a:srgbClr val="7030A0"/>
                </a:solidFill>
              </a:rPr>
              <a:t>should be compared to the </a:t>
            </a:r>
            <a:r>
              <a:rPr lang="en-US" dirty="0">
                <a:solidFill>
                  <a:srgbClr val="7030A0"/>
                </a:solidFill>
              </a:rPr>
              <a:t>saving on the </a:t>
            </a:r>
            <a:r>
              <a:rPr lang="en-US" dirty="0" smtClean="0">
                <a:solidFill>
                  <a:srgbClr val="7030A0"/>
                </a:solidFill>
              </a:rPr>
              <a:t>yoke </a:t>
            </a:r>
            <a:r>
              <a:rPr lang="en-US" dirty="0">
                <a:solidFill>
                  <a:srgbClr val="7030A0"/>
                </a:solidFill>
              </a:rPr>
              <a:t>cost.</a:t>
            </a:r>
          </a:p>
          <a:p>
            <a:endParaRPr lang="en-US" sz="1200" dirty="0" smtClean="0"/>
          </a:p>
          <a:p>
            <a:r>
              <a:rPr lang="en-US" dirty="0"/>
              <a:t>T</a:t>
            </a:r>
            <a:r>
              <a:rPr lang="en-US" dirty="0" smtClean="0"/>
              <a:t>he barrel yoke could also be reduced in diameter:</a:t>
            </a:r>
          </a:p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fringe field is reduced by the ring coils,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If there is only </a:t>
            </a:r>
            <a:r>
              <a:rPr lang="en-US" dirty="0"/>
              <a:t>one detector in the experimental </a:t>
            </a:r>
            <a:r>
              <a:rPr lang="en-US" dirty="0" smtClean="0"/>
              <a:t>cavern (no access to cavern during beam run</a:t>
            </a:r>
            <a:r>
              <a:rPr lang="en-US" dirty="0"/>
              <a:t>), then it can </a:t>
            </a:r>
            <a:r>
              <a:rPr lang="en-US" dirty="0" smtClean="0"/>
              <a:t>be </a:t>
            </a:r>
            <a:r>
              <a:rPr lang="en-US" dirty="0"/>
              <a:t>compatible </a:t>
            </a:r>
            <a:r>
              <a:rPr lang="en-US" dirty="0" smtClean="0"/>
              <a:t>with radiation </a:t>
            </a:r>
            <a:r>
              <a:rPr lang="en-US" dirty="0"/>
              <a:t>due to accidental beam </a:t>
            </a:r>
            <a:r>
              <a:rPr lang="en-US" dirty="0" smtClean="0"/>
              <a:t>loss.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8338" y="1600205"/>
            <a:ext cx="7210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(Also briefly looked into: case half-length 4.2 m and “no iron yoke endcap”)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61998" y="1059321"/>
            <a:ext cx="7961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://indico.cern.ch/event/314222/manage/session/1/contribution/6/material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90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150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45" t="6005" r="24572" b="21956"/>
          <a:stretch/>
        </p:blipFill>
        <p:spPr>
          <a:xfrm>
            <a:off x="2510638" y="1467482"/>
            <a:ext cx="3816626" cy="4053095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814915" y="69850"/>
            <a:ext cx="7567085" cy="10223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0000CC"/>
                </a:solidFill>
              </a:rPr>
              <a:t>New_CLIC_1  (May 2014)</a:t>
            </a:r>
            <a:endParaRPr lang="en-US" sz="3200" dirty="0">
              <a:solidFill>
                <a:srgbClr val="0000CC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466127" y="1705435"/>
            <a:ext cx="10886" cy="379076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44355" y="3233845"/>
            <a:ext cx="591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6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2" t="19029" r="45825" b="25696"/>
          <a:stretch/>
        </p:blipFill>
        <p:spPr>
          <a:xfrm>
            <a:off x="2568014" y="1011143"/>
            <a:ext cx="3342258" cy="37907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9" t="19935" r="40522" b="20906"/>
          <a:stretch/>
        </p:blipFill>
        <p:spPr>
          <a:xfrm>
            <a:off x="2584247" y="1030552"/>
            <a:ext cx="3326025" cy="37713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 trans="150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45" t="6005" r="24572" b="21956"/>
          <a:stretch/>
        </p:blipFill>
        <p:spPr>
          <a:xfrm>
            <a:off x="2468290" y="879978"/>
            <a:ext cx="3816626" cy="405309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1635090" y="563970"/>
            <a:ext cx="5208105" cy="4704522"/>
            <a:chOff x="2319129" y="1099930"/>
            <a:chExt cx="5208105" cy="4704522"/>
          </a:xfrm>
        </p:grpSpPr>
        <p:sp>
          <p:nvSpPr>
            <p:cNvPr id="13" name="Rectangle 12"/>
            <p:cNvSpPr/>
            <p:nvPr/>
          </p:nvSpPr>
          <p:spPr>
            <a:xfrm>
              <a:off x="2319129" y="1099930"/>
              <a:ext cx="5208105" cy="4704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024208" y="1852979"/>
              <a:ext cx="3244479" cy="3300030"/>
              <a:chOff x="3024208" y="1852979"/>
              <a:chExt cx="3244479" cy="3300030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artisticPhotocopy trans="15000"/>
                        </a14:imgEffect>
                        <a14:imgEffect>
                          <a14:sharpenSoften amount="-60000"/>
                        </a14:imgEffect>
                        <a14:imgEffect>
                          <a14:brightnessContrast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408" t="19389" r="24572" b="21956"/>
              <a:stretch/>
            </p:blipFill>
            <p:spPr>
              <a:xfrm>
                <a:off x="3176993" y="1852979"/>
                <a:ext cx="3091694" cy="330003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-60000"/>
                        </a14:imgEffect>
                        <a14:imgEffect>
                          <a14:brightnessContrast bright="35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06" t="32916" r="93575" b="24861"/>
              <a:stretch/>
            </p:blipFill>
            <p:spPr>
              <a:xfrm>
                <a:off x="3024208" y="1852979"/>
                <a:ext cx="142875" cy="28956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966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0000CC"/>
                </a:solidFill>
              </a:rPr>
              <a:t>Changes to the detector model - introduction</a:t>
            </a:r>
            <a:endParaRPr lang="en-US" sz="3200" dirty="0">
              <a:solidFill>
                <a:srgbClr val="0000C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51110" y="1426023"/>
            <a:ext cx="7815345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a</a:t>
            </a:r>
            <a:r>
              <a:rPr lang="en-US" sz="2000" dirty="0" smtClean="0">
                <a:solidFill>
                  <a:srgbClr val="FF0000"/>
                </a:solidFill>
              </a:rPr>
              <a:t> few things are “just decided”, concerning our next CLIC detector model</a:t>
            </a:r>
          </a:p>
          <a:p>
            <a:r>
              <a:rPr lang="en-US" sz="1600" dirty="0" smtClean="0"/>
              <a:t>(“decided” for this stage of the study, </a:t>
            </a:r>
            <a:r>
              <a:rPr lang="en-US" sz="1600" dirty="0" smtClean="0"/>
              <a:t>may be revised in a few (?) years)</a:t>
            </a:r>
            <a:endParaRPr lang="en-US" sz="1600" dirty="0" smtClean="0"/>
          </a:p>
          <a:p>
            <a:endParaRPr lang="en-US" sz="1000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or example: </a:t>
            </a:r>
            <a:r>
              <a:rPr lang="en-US" dirty="0" smtClean="0">
                <a:solidFill>
                  <a:srgbClr val="0000CC"/>
                </a:solidFill>
              </a:rPr>
              <a:t>only one detector at CLIC (no push-pull)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</a:t>
            </a:r>
            <a:r>
              <a:rPr lang="en-US" dirty="0" smtClean="0"/>
              <a:t>(i.e. only one new CLIC detector model – is also “less work”!)</a:t>
            </a:r>
            <a:endParaRPr lang="en-US" dirty="0" smtClean="0">
              <a:solidFill>
                <a:srgbClr val="0000C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other </a:t>
            </a:r>
            <a:r>
              <a:rPr lang="en-US" sz="2000" dirty="0">
                <a:solidFill>
                  <a:srgbClr val="FF0000"/>
                </a:solidFill>
              </a:rPr>
              <a:t>things </a:t>
            </a:r>
            <a:r>
              <a:rPr lang="en-US" sz="2000" dirty="0" smtClean="0">
                <a:solidFill>
                  <a:srgbClr val="FF0000"/>
                </a:solidFill>
              </a:rPr>
              <a:t>have become evident during and after the CDR studies</a:t>
            </a:r>
          </a:p>
          <a:p>
            <a:endParaRPr lang="en-US" sz="10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or example: </a:t>
            </a:r>
            <a:r>
              <a:rPr lang="en-US" dirty="0" smtClean="0">
                <a:solidFill>
                  <a:srgbClr val="0000CC"/>
                </a:solidFill>
              </a:rPr>
              <a:t>a TPC tracking detector is not feasible at CLIC </a:t>
            </a:r>
          </a:p>
          <a:p>
            <a:r>
              <a:rPr lang="en-US" dirty="0">
                <a:solidFill>
                  <a:srgbClr val="0000CC"/>
                </a:solidFill>
              </a:rPr>
              <a:t>	</a:t>
            </a:r>
            <a:r>
              <a:rPr lang="en-US" dirty="0" smtClean="0">
                <a:solidFill>
                  <a:srgbClr val="0000CC"/>
                </a:solidFill>
              </a:rPr>
              <a:t>		(time structure, backgrounds)</a:t>
            </a:r>
          </a:p>
          <a:p>
            <a:r>
              <a:rPr lang="en-US" dirty="0">
                <a:solidFill>
                  <a:srgbClr val="0000CC"/>
                </a:solidFill>
              </a:rPr>
              <a:t>	</a:t>
            </a:r>
            <a:r>
              <a:rPr lang="en-US" dirty="0" smtClean="0">
                <a:solidFill>
                  <a:srgbClr val="0000CC"/>
                </a:solidFill>
              </a:rPr>
              <a:t>		-&gt; CLIC detector with </a:t>
            </a:r>
            <a:r>
              <a:rPr lang="en-US" b="1" u="sng" dirty="0" smtClean="0">
                <a:solidFill>
                  <a:srgbClr val="0000CC"/>
                </a:solidFill>
              </a:rPr>
              <a:t>all-silicon</a:t>
            </a:r>
            <a:r>
              <a:rPr lang="en-US" dirty="0" smtClean="0">
                <a:solidFill>
                  <a:srgbClr val="0000CC"/>
                </a:solidFill>
              </a:rPr>
              <a:t> tracking system </a:t>
            </a:r>
            <a:endParaRPr lang="en-US" dirty="0">
              <a:solidFill>
                <a:srgbClr val="0000CC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sz="2400" dirty="0" smtClean="0">
                <a:solidFill>
                  <a:srgbClr val="FF0000"/>
                </a:solidFill>
              </a:rPr>
              <a:t>NEXT SLIDES: status of work on a new CLIC detector model</a:t>
            </a:r>
            <a:endParaRPr lang="en-US" sz="2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43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103" y="1393183"/>
            <a:ext cx="1781175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</a:rPr>
              <a:t>FROZEN </a:t>
            </a:r>
            <a:r>
              <a:rPr lang="en-US" sz="3200" dirty="0" smtClean="0">
                <a:solidFill>
                  <a:schemeClr val="tx1"/>
                </a:solidFill>
              </a:rPr>
              <a:t>/ </a:t>
            </a:r>
            <a:r>
              <a:rPr lang="en-US" sz="3200" dirty="0" smtClean="0">
                <a:solidFill>
                  <a:srgbClr val="FF0000"/>
                </a:solidFill>
              </a:rPr>
              <a:t>IN WORK </a:t>
            </a:r>
            <a:r>
              <a:rPr lang="en-US" sz="3200" dirty="0" smtClean="0">
                <a:solidFill>
                  <a:schemeClr val="tx1"/>
                </a:solidFill>
              </a:rPr>
              <a:t>by end of 2014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5600" y="1981853"/>
            <a:ext cx="672190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VERTEX detector</a:t>
            </a:r>
            <a:endParaRPr lang="en-US" sz="1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double layers (3x2 barrel layers, 3x2 end-cap layers)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00CC"/>
                </a:solidFill>
              </a:rPr>
              <a:t>s</a:t>
            </a:r>
            <a:r>
              <a:rPr lang="en-US" dirty="0" err="1" smtClean="0">
                <a:solidFill>
                  <a:srgbClr val="0000CC"/>
                </a:solidFill>
              </a:rPr>
              <a:t>piralling</a:t>
            </a:r>
            <a:r>
              <a:rPr lang="en-US" dirty="0" smtClean="0">
                <a:solidFill>
                  <a:srgbClr val="0000CC"/>
                </a:solidFill>
              </a:rPr>
              <a:t> end-caps (needed due to the air-cooling concept)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CC"/>
                </a:solidFill>
              </a:rPr>
              <a:t>i</a:t>
            </a:r>
            <a:r>
              <a:rPr lang="en-US" dirty="0" smtClean="0">
                <a:solidFill>
                  <a:srgbClr val="0000CC"/>
                </a:solidFill>
              </a:rPr>
              <a:t>nnermost barrel layer at R=31 mm </a:t>
            </a:r>
            <a:r>
              <a:rPr lang="en-US" dirty="0" smtClean="0"/>
              <a:t>(-&gt; links to B-field, see below)</a:t>
            </a:r>
            <a:endParaRPr lang="en-US" dirty="0"/>
          </a:p>
          <a:p>
            <a:endParaRPr lang="en-US" dirty="0"/>
          </a:p>
          <a:p>
            <a:r>
              <a:rPr lang="en-US" sz="2000" dirty="0" smtClean="0"/>
              <a:t>TRACKING detector</a:t>
            </a:r>
            <a:endParaRPr lang="en-US" sz="10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Silicon tracker; tracking volume radius 1.5 m, half-length 2.3 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racker layout + technology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(number of layers, cell sizes, cooling…)</a:t>
            </a:r>
          </a:p>
          <a:p>
            <a:endParaRPr lang="en-US" dirty="0">
              <a:solidFill>
                <a:srgbClr val="0000CC"/>
              </a:solidFill>
            </a:endParaRPr>
          </a:p>
          <a:p>
            <a:r>
              <a:rPr lang="en-US" dirty="0" smtClean="0"/>
              <a:t>B-Field</a:t>
            </a:r>
            <a:endParaRPr lang="en-US" sz="9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4 Tesla, solenoid inner bore radius approx. 3.2 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shorter and/or slimmer iron yoke -&gt; end-coils etc.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3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94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</a:rPr>
              <a:t>FROZEN </a:t>
            </a:r>
            <a:r>
              <a:rPr lang="en-US" sz="3200" dirty="0" smtClean="0">
                <a:solidFill>
                  <a:schemeClr val="tx1"/>
                </a:solidFill>
              </a:rPr>
              <a:t>/ </a:t>
            </a:r>
            <a:r>
              <a:rPr lang="en-US" sz="3200" dirty="0" smtClean="0">
                <a:solidFill>
                  <a:srgbClr val="FF0000"/>
                </a:solidFill>
              </a:rPr>
              <a:t>IN WORK </a:t>
            </a:r>
            <a:r>
              <a:rPr lang="en-US" sz="3200" dirty="0" smtClean="0">
                <a:solidFill>
                  <a:schemeClr val="tx1"/>
                </a:solidFill>
              </a:rPr>
              <a:t>by end of 2014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49725" y="1237758"/>
            <a:ext cx="8269380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Electromagnetic Calorimeter (ECAL)</a:t>
            </a:r>
            <a:endParaRPr lang="en-US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Silicon-Tungsten sandwich calorimeter with 25 layers </a:t>
            </a:r>
            <a:r>
              <a:rPr lang="en-US" sz="1600" dirty="0" smtClean="0"/>
              <a:t>(used to be 30 – but keep X</a:t>
            </a:r>
            <a:r>
              <a:rPr lang="en-US" sz="1600" baseline="-25000" dirty="0" smtClean="0"/>
              <a:t>o</a:t>
            </a:r>
            <a:r>
              <a:rPr lang="en-US" sz="1600" dirty="0" smtClean="0"/>
              <a:t>)</a:t>
            </a:r>
            <a:endParaRPr lang="en-US" sz="1600" dirty="0" smtClean="0">
              <a:solidFill>
                <a:srgbClr val="0000C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5x5 mm</a:t>
            </a:r>
            <a:r>
              <a:rPr lang="en-US" baseline="30000" dirty="0" smtClean="0">
                <a:solidFill>
                  <a:srgbClr val="0000CC"/>
                </a:solidFill>
              </a:rPr>
              <a:t>2</a:t>
            </a:r>
            <a:r>
              <a:rPr lang="en-US" dirty="0" smtClean="0">
                <a:solidFill>
                  <a:srgbClr val="0000CC"/>
                </a:solidFill>
              </a:rPr>
              <a:t> cell size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etails of engineering design (low priority – much work done by ILC detectors)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 err="1" smtClean="0"/>
              <a:t>Hadronic</a:t>
            </a:r>
            <a:r>
              <a:rPr lang="en-US" dirty="0" smtClean="0"/>
              <a:t> </a:t>
            </a:r>
            <a:r>
              <a:rPr lang="en-US" dirty="0"/>
              <a:t>Calorimeter </a:t>
            </a:r>
            <a:r>
              <a:rPr lang="en-US" dirty="0" smtClean="0"/>
              <a:t>(HCAL)</a:t>
            </a:r>
            <a:endParaRPr lang="en-US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Scintillator-Steel sandwich calorimeter with 7.5 int. length </a:t>
            </a:r>
            <a:r>
              <a:rPr lang="en-US" sz="1600" dirty="0" smtClean="0"/>
              <a:t>(barrel HCAL used to be 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HCAL cell size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HCAL acceptance (low angle limit 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etails of engineering design (… later …)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 smtClean="0"/>
              <a:t>Muon</a:t>
            </a:r>
            <a:r>
              <a:rPr lang="en-US" dirty="0" smtClean="0"/>
              <a:t> detection system</a:t>
            </a:r>
            <a:endParaRPr lang="en-US" sz="9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basic layout frozen (RPCs inside iron yoke)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details depend on decision re: reduced yoke radius/length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62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</a:rPr>
              <a:t>FROZEN </a:t>
            </a:r>
            <a:r>
              <a:rPr lang="en-US" sz="3200" dirty="0" smtClean="0">
                <a:solidFill>
                  <a:schemeClr val="tx1"/>
                </a:solidFill>
              </a:rPr>
              <a:t>/ </a:t>
            </a:r>
            <a:r>
              <a:rPr lang="en-US" sz="3200" dirty="0" smtClean="0">
                <a:solidFill>
                  <a:srgbClr val="FF0000"/>
                </a:solidFill>
              </a:rPr>
              <a:t>IN WORK </a:t>
            </a:r>
            <a:r>
              <a:rPr lang="en-US" sz="3200" dirty="0" smtClean="0">
                <a:solidFill>
                  <a:schemeClr val="tx1"/>
                </a:solidFill>
              </a:rPr>
              <a:t>by end of 2014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49725" y="1237758"/>
            <a:ext cx="8111259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sz="2000" dirty="0" smtClean="0"/>
              <a:t>Very Forward Region, </a:t>
            </a:r>
            <a:r>
              <a:rPr lang="en-US" sz="2000" dirty="0" err="1" smtClean="0"/>
              <a:t>LumiCal</a:t>
            </a:r>
            <a:r>
              <a:rPr lang="en-US" sz="2000" dirty="0" smtClean="0"/>
              <a:t>, </a:t>
            </a:r>
            <a:r>
              <a:rPr lang="en-US" sz="2000" dirty="0" err="1" smtClean="0"/>
              <a:t>BeamCal</a:t>
            </a:r>
            <a:r>
              <a:rPr lang="en-US" sz="2000" dirty="0" smtClean="0"/>
              <a:t>, QD0, L* …</a:t>
            </a:r>
          </a:p>
          <a:p>
            <a:endParaRPr lang="en-US" dirty="0" smtClean="0">
              <a:solidFill>
                <a:srgbClr val="0000C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all very much linked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mpossible to progress with “all elements at once”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CC"/>
                </a:solidFill>
              </a:rPr>
              <a:t>p</a:t>
            </a:r>
            <a:r>
              <a:rPr lang="en-US" dirty="0" smtClean="0">
                <a:solidFill>
                  <a:srgbClr val="0000CC"/>
                </a:solidFill>
              </a:rPr>
              <a:t>ragmatic approach for now: </a:t>
            </a:r>
          </a:p>
          <a:p>
            <a:r>
              <a:rPr lang="en-US" dirty="0">
                <a:solidFill>
                  <a:srgbClr val="0000CC"/>
                </a:solidFill>
              </a:rPr>
              <a:t>	</a:t>
            </a:r>
            <a:r>
              <a:rPr lang="en-US" u="sng" dirty="0" smtClean="0">
                <a:solidFill>
                  <a:srgbClr val="0000CC"/>
                </a:solidFill>
              </a:rPr>
              <a:t>work with a hypothesis </a:t>
            </a:r>
            <a:r>
              <a:rPr lang="en-US" dirty="0" smtClean="0">
                <a:solidFill>
                  <a:srgbClr val="0000CC"/>
                </a:solidFill>
              </a:rPr>
              <a:t>- </a:t>
            </a:r>
            <a:r>
              <a:rPr lang="en-US" sz="2200" dirty="0" smtClean="0">
                <a:solidFill>
                  <a:srgbClr val="0000CC"/>
                </a:solidFill>
              </a:rPr>
              <a:t>“what if” there is no QD0 inside the detector</a:t>
            </a:r>
          </a:p>
          <a:p>
            <a:endParaRPr lang="en-US" sz="2200" dirty="0">
              <a:solidFill>
                <a:srgbClr val="0000CC"/>
              </a:solidFill>
            </a:endParaRPr>
          </a:p>
          <a:p>
            <a:endParaRPr lang="en-US" sz="2000" dirty="0" smtClean="0"/>
          </a:p>
          <a:p>
            <a:r>
              <a:rPr lang="en-US" sz="2000" dirty="0" smtClean="0"/>
              <a:t>N.B. this does not immediately give a new value for L* …</a:t>
            </a:r>
            <a:endParaRPr lang="en-US" sz="2000" dirty="0"/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53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6" t="18305" r="7143" b="19196"/>
          <a:stretch/>
        </p:blipFill>
        <p:spPr bwMode="auto">
          <a:xfrm>
            <a:off x="-20983" y="-27384"/>
            <a:ext cx="9129487" cy="6096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6755" y="6021288"/>
            <a:ext cx="8577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N.B. </a:t>
            </a:r>
            <a:r>
              <a:rPr lang="en-US" dirty="0" err="1" smtClean="0"/>
              <a:t>LumiCal</a:t>
            </a:r>
            <a:r>
              <a:rPr lang="en-US" dirty="0" smtClean="0"/>
              <a:t> and </a:t>
            </a:r>
            <a:r>
              <a:rPr lang="en-US" dirty="0" err="1" smtClean="0"/>
              <a:t>BeamCal</a:t>
            </a:r>
            <a:r>
              <a:rPr lang="en-US" dirty="0" smtClean="0"/>
              <a:t> outer radii as shown here do not include readout electronics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245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4915" y="69850"/>
            <a:ext cx="7567085" cy="1022350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CC"/>
                </a:solidFill>
              </a:rPr>
              <a:t>WITHOUT a QD0 …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49725" y="1237758"/>
            <a:ext cx="5935664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 </a:t>
            </a: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</a:t>
            </a:r>
            <a:r>
              <a:rPr lang="en-US" dirty="0" smtClean="0"/>
              <a:t>he diameter of the support tube can be reduced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the HCAL forward coverage can be improved (how much?)</a:t>
            </a:r>
          </a:p>
          <a:p>
            <a:r>
              <a:rPr lang="en-US" dirty="0">
                <a:solidFill>
                  <a:srgbClr val="0000CC"/>
                </a:solidFill>
              </a:rPr>
              <a:t>	</a:t>
            </a:r>
            <a:r>
              <a:rPr lang="en-US" dirty="0" smtClean="0"/>
              <a:t>next obstacles are </a:t>
            </a:r>
          </a:p>
          <a:p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-&gt; the vacuum valve </a:t>
            </a:r>
            <a:r>
              <a:rPr lang="en-US" dirty="0" smtClean="0"/>
              <a:t>(gone !  Not needed </a:t>
            </a:r>
            <a:r>
              <a:rPr lang="en-US" dirty="0" err="1" smtClean="0"/>
              <a:t>w.o</a:t>
            </a:r>
            <a:r>
              <a:rPr lang="en-US" dirty="0" smtClean="0"/>
              <a:t>. push-pull,</a:t>
            </a:r>
          </a:p>
          <a:p>
            <a:r>
              <a:rPr lang="en-US" dirty="0"/>
              <a:t>	</a:t>
            </a:r>
            <a:r>
              <a:rPr lang="en-US" dirty="0" smtClean="0"/>
              <a:t>    see slides by L. </a:t>
            </a:r>
            <a:r>
              <a:rPr lang="en-US" dirty="0" err="1" smtClean="0"/>
              <a:t>Gatigno</a:t>
            </a:r>
            <a:r>
              <a:rPr lang="en-US" dirty="0" err="1"/>
              <a:t>n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-&gt; the </a:t>
            </a:r>
            <a:r>
              <a:rPr lang="en-US" dirty="0" err="1" smtClean="0">
                <a:solidFill>
                  <a:srgbClr val="FF0000"/>
                </a:solidFill>
              </a:rPr>
              <a:t>LumiCal</a:t>
            </a:r>
            <a:r>
              <a:rPr lang="en-US" dirty="0" smtClean="0">
                <a:solidFill>
                  <a:srgbClr val="FF0000"/>
                </a:solidFill>
              </a:rPr>
              <a:t> and its readout (-ring)</a:t>
            </a:r>
          </a:p>
          <a:p>
            <a:r>
              <a:rPr lang="en-US" dirty="0">
                <a:solidFill>
                  <a:srgbClr val="FF0000"/>
                </a:solidFill>
              </a:rPr>
              <a:t>	 </a:t>
            </a: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smtClean="0"/>
              <a:t>propose to work with an HCAL slightly less “deep”</a:t>
            </a:r>
          </a:p>
          <a:p>
            <a:r>
              <a:rPr lang="en-US" dirty="0">
                <a:solidFill>
                  <a:srgbClr val="FF0000"/>
                </a:solidFill>
              </a:rPr>
              <a:t>	 </a:t>
            </a:r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smtClean="0"/>
              <a:t>than the standard 7.5 interaction length; start HCAL</a:t>
            </a:r>
          </a:p>
          <a:p>
            <a:r>
              <a:rPr lang="en-US" dirty="0"/>
              <a:t>	 </a:t>
            </a:r>
            <a:r>
              <a:rPr lang="en-US" dirty="0" smtClean="0"/>
              <a:t>    after </a:t>
            </a:r>
            <a:r>
              <a:rPr lang="en-US" dirty="0" err="1" smtClean="0"/>
              <a:t>LumiCal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73" t="40368" b="6397"/>
          <a:stretch/>
        </p:blipFill>
        <p:spPr bwMode="auto">
          <a:xfrm>
            <a:off x="6983505" y="1659113"/>
            <a:ext cx="1855134" cy="3245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70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25604</TotalTime>
  <Words>1124</Words>
  <Application>Microsoft Office PowerPoint</Application>
  <PresentationFormat>On-screen Show (4:3)</PresentationFormat>
  <Paragraphs>260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Preliminary new detector layout</vt:lpstr>
      <vt:lpstr>PowerPoint Presentation</vt:lpstr>
      <vt:lpstr>Changes to the detector model - introduction</vt:lpstr>
      <vt:lpstr>FROZEN / IN WORK by end of 2014</vt:lpstr>
      <vt:lpstr>PowerPoint Presentation</vt:lpstr>
      <vt:lpstr>FROZEN / IN WORK by end of 2014</vt:lpstr>
      <vt:lpstr>FROZEN / IN WORK by end of 2014</vt:lpstr>
      <vt:lpstr>PowerPoint Presentation</vt:lpstr>
      <vt:lpstr>WITHOUT a QD0 …</vt:lpstr>
      <vt:lpstr>… WITHOUT a QD0 …</vt:lpstr>
      <vt:lpstr>Next Steps</vt:lpstr>
      <vt:lpstr>PowerPoint Presentation</vt:lpstr>
      <vt:lpstr>Spare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Studies by B. Curé: reduce the Yoke endcap</vt:lpstr>
      <vt:lpstr>Studies by B. Curé – cont.</vt:lpstr>
      <vt:lpstr>Studies by B. Curé – cont.</vt:lpstr>
      <vt:lpstr>Studies by B. Curé – cont.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Konrad Elsener</cp:lastModifiedBy>
  <cp:revision>731</cp:revision>
  <cp:lastPrinted>2013-06-17T15:18:24Z</cp:lastPrinted>
  <dcterms:created xsi:type="dcterms:W3CDTF">2011-11-21T07:55:02Z</dcterms:created>
  <dcterms:modified xsi:type="dcterms:W3CDTF">2015-01-16T11:53:41Z</dcterms:modified>
</cp:coreProperties>
</file>