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8" r:id="rId3"/>
    <p:sldId id="370" r:id="rId4"/>
    <p:sldId id="353" r:id="rId5"/>
    <p:sldId id="317" r:id="rId6"/>
    <p:sldId id="318" r:id="rId7"/>
    <p:sldId id="319" r:id="rId8"/>
    <p:sldId id="369" r:id="rId9"/>
    <p:sldId id="354" r:id="rId10"/>
    <p:sldId id="261" r:id="rId11"/>
    <p:sldId id="355" r:id="rId12"/>
    <p:sldId id="347" r:id="rId13"/>
    <p:sldId id="349" r:id="rId14"/>
    <p:sldId id="264" r:id="rId15"/>
    <p:sldId id="379" r:id="rId16"/>
    <p:sldId id="368" r:id="rId17"/>
    <p:sldId id="315" r:id="rId18"/>
    <p:sldId id="316" r:id="rId19"/>
    <p:sldId id="269" r:id="rId20"/>
    <p:sldId id="270" r:id="rId21"/>
    <p:sldId id="277" r:id="rId22"/>
    <p:sldId id="344" r:id="rId23"/>
    <p:sldId id="324" r:id="rId24"/>
    <p:sldId id="325" r:id="rId25"/>
    <p:sldId id="328" r:id="rId26"/>
    <p:sldId id="287" r:id="rId27"/>
    <p:sldId id="381" r:id="rId28"/>
    <p:sldId id="382" r:id="rId29"/>
    <p:sldId id="361" r:id="rId30"/>
    <p:sldId id="266" r:id="rId31"/>
    <p:sldId id="358" r:id="rId32"/>
    <p:sldId id="359" r:id="rId33"/>
    <p:sldId id="360" r:id="rId34"/>
    <p:sldId id="362" r:id="rId35"/>
    <p:sldId id="363" r:id="rId36"/>
    <p:sldId id="364" r:id="rId37"/>
    <p:sldId id="365" r:id="rId38"/>
  </p:sldIdLst>
  <p:sldSz cx="9144000" cy="6858000" type="screen4x3"/>
  <p:notesSz cx="6858000" cy="9144000"/>
  <p:embeddedFontLst>
    <p:embeddedFont>
      <p:font typeface="Bookman Old Style" panose="02050604050505020204" pitchFamily="18" charset="0"/>
      <p:regular r:id="rId41"/>
      <p:bold r:id="rId42"/>
      <p:italic r:id="rId43"/>
      <p:boldItalic r:id="rId44"/>
    </p:embeddedFont>
  </p:embeddedFontLst>
  <p:custDataLst>
    <p:tags r:id="rId4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man Old Style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80"/>
    <a:srgbClr val="7F4000"/>
    <a:srgbClr val="FF80FF"/>
    <a:srgbClr val="800080"/>
    <a:srgbClr val="80FFFF"/>
    <a:srgbClr val="000000"/>
    <a:srgbClr val="FF8000"/>
    <a:srgbClr val="92EEC4"/>
    <a:srgbClr val="8AFF81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3" autoAdjust="0"/>
    <p:restoredTop sz="94608" autoAdjust="0"/>
  </p:normalViewPr>
  <p:slideViewPr>
    <p:cSldViewPr snapToObjects="1">
      <p:cViewPr varScale="1">
        <p:scale>
          <a:sx n="72" d="100"/>
          <a:sy n="72" d="100"/>
        </p:scale>
        <p:origin x="-1111" y="-34"/>
      </p:cViewPr>
      <p:guideLst>
        <p:guide orient="horz" pos="663"/>
        <p:guide orient="horz" pos="402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Objects="1">
      <p:cViewPr varScale="1">
        <p:scale>
          <a:sx n="50" d="100"/>
          <a:sy n="50" d="100"/>
        </p:scale>
        <p:origin x="-1908" y="-10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715A1-D9FC-499F-9B63-DC7D4D1CE3AC}" type="datetimeFigureOut">
              <a:rPr lang="en-US" smtClean="0"/>
              <a:pPr/>
              <a:t>6/5/2015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32029-CD30-4F8F-BB9B-1E8618DFD7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715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6D195064-5916-4977-AAAA-3C88AC86EC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0931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afael's Titl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133600"/>
            <a:ext cx="8642350" cy="14700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algn="ctr">
              <a:defRPr sz="44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005263"/>
            <a:ext cx="8642350" cy="2376487"/>
          </a:xfrm>
          <a:prstGeom prst="rect">
            <a:avLst/>
          </a:prstGeom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fael's Defaul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666425" y="6453188"/>
            <a:ext cx="222818" cy="246221"/>
          </a:xfrm>
        </p:spPr>
        <p:txBody>
          <a:bodyPr/>
          <a:lstStyle>
            <a:lvl1pPr algn="r">
              <a:defRPr/>
            </a:lvl1pPr>
          </a:lstStyle>
          <a:p>
            <a:fld id="{2B27E38C-9B68-41BC-B6E7-855C399A21D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Rectangle 20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250825" y="1052514"/>
            <a:ext cx="8642350" cy="531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0000" indent="-360000" defTabSz="360000">
              <a:lnSpc>
                <a:spcPct val="100000"/>
              </a:lnSpc>
              <a:tabLst>
                <a:tab pos="360000" algn="l"/>
                <a:tab pos="720000" algn="l"/>
                <a:tab pos="1080000" algn="l"/>
              </a:tabLst>
              <a:defRPr sz="2400">
                <a:solidFill>
                  <a:schemeClr val="tx1"/>
                </a:solidFill>
              </a:defRPr>
            </a:lvl1pPr>
            <a:lvl2pPr marL="720000" indent="-360000" defTabSz="360000">
              <a:lnSpc>
                <a:spcPct val="100000"/>
              </a:lnSpc>
              <a:buFont typeface="Bookman Old Style" pitchFamily="18" charset="0"/>
              <a:buChar char="•"/>
              <a:defRPr sz="2400">
                <a:solidFill>
                  <a:schemeClr val="tx1"/>
                </a:solidFill>
              </a:defRPr>
            </a:lvl2pPr>
          </a:lstStyle>
          <a:p>
            <a:pPr lvl="0"/>
            <a:r>
              <a:rPr lang="en-GB" dirty="0" smtClean="0"/>
              <a:t>add text</a:t>
            </a:r>
          </a:p>
          <a:p>
            <a:pPr lvl="1"/>
            <a:r>
              <a:rPr lang="en-GB" dirty="0" smtClean="0"/>
              <a:t>more text</a:t>
            </a:r>
          </a:p>
          <a:p>
            <a:pPr lvl="1"/>
            <a:r>
              <a:rPr lang="en-GB" dirty="0" smtClean="0"/>
              <a:t>even more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98450"/>
            <a:ext cx="8642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add title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248348" y="6453188"/>
            <a:ext cx="438902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 smtClean="0"/>
              <a:t>Rafael Lang</a:t>
            </a:r>
            <a:r>
              <a:rPr lang="en-GB" sz="1600" baseline="0" dirty="0" smtClean="0"/>
              <a:t>: Direct Dark Matter Detection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9525" y="895350"/>
            <a:ext cx="4646613" cy="23813"/>
            <a:chOff x="0" y="572"/>
            <a:chExt cx="2927" cy="15"/>
          </a:xfrm>
        </p:grpSpPr>
        <p:sp>
          <p:nvSpPr>
            <p:cNvPr id="1032" name="Line 8"/>
            <p:cNvSpPr>
              <a:spLocks noChangeShapeType="1"/>
            </p:cNvSpPr>
            <p:nvPr userDrawn="1"/>
          </p:nvSpPr>
          <p:spPr bwMode="auto">
            <a:xfrm>
              <a:off x="0" y="580"/>
              <a:ext cx="2927" cy="0"/>
            </a:xfrm>
            <a:prstGeom prst="line">
              <a:avLst/>
            </a:prstGeom>
            <a:noFill/>
            <a:ln w="222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Line 9"/>
            <p:cNvSpPr>
              <a:spLocks noChangeShapeType="1"/>
            </p:cNvSpPr>
            <p:nvPr userDrawn="1"/>
          </p:nvSpPr>
          <p:spPr bwMode="auto">
            <a:xfrm>
              <a:off x="0" y="572"/>
              <a:ext cx="2880" cy="0"/>
            </a:xfrm>
            <a:prstGeom prst="line">
              <a:avLst/>
            </a:prstGeom>
            <a:noFill/>
            <a:ln w="15875">
              <a:solidFill>
                <a:schemeClr val="tx2"/>
              </a:solidFill>
              <a:prstDash val="dashDot"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10"/>
            <p:cNvSpPr>
              <a:spLocks noChangeShapeType="1"/>
            </p:cNvSpPr>
            <p:nvPr userDrawn="1"/>
          </p:nvSpPr>
          <p:spPr bwMode="auto">
            <a:xfrm>
              <a:off x="0" y="587"/>
              <a:ext cx="2880" cy="0"/>
            </a:xfrm>
            <a:prstGeom prst="line">
              <a:avLst/>
            </a:prstGeom>
            <a:noFill/>
            <a:ln w="15875">
              <a:solidFill>
                <a:schemeClr val="tx2"/>
              </a:solidFill>
              <a:prstDash val="lgDashDotDot"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027" name="Group 11"/>
          <p:cNvGrpSpPr>
            <a:grpSpLocks/>
          </p:cNvGrpSpPr>
          <p:nvPr/>
        </p:nvGrpSpPr>
        <p:grpSpPr bwMode="auto">
          <a:xfrm>
            <a:off x="7938" y="6381750"/>
            <a:ext cx="6248400" cy="23813"/>
            <a:chOff x="0" y="4032"/>
            <a:chExt cx="3936" cy="15"/>
          </a:xfrm>
        </p:grpSpPr>
        <p:sp>
          <p:nvSpPr>
            <p:cNvPr id="1036" name="Line 12"/>
            <p:cNvSpPr>
              <a:spLocks noChangeShapeType="1"/>
            </p:cNvSpPr>
            <p:nvPr userDrawn="1"/>
          </p:nvSpPr>
          <p:spPr bwMode="auto">
            <a:xfrm>
              <a:off x="0" y="4032"/>
              <a:ext cx="3792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prstDash val="dashDot"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7" name="Line 13"/>
            <p:cNvSpPr>
              <a:spLocks noChangeShapeType="1"/>
            </p:cNvSpPr>
            <p:nvPr userDrawn="1"/>
          </p:nvSpPr>
          <p:spPr bwMode="auto">
            <a:xfrm>
              <a:off x="0" y="4040"/>
              <a:ext cx="3936" cy="0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8" name="Line 14"/>
            <p:cNvSpPr>
              <a:spLocks noChangeShapeType="1"/>
            </p:cNvSpPr>
            <p:nvPr userDrawn="1"/>
          </p:nvSpPr>
          <p:spPr bwMode="auto">
            <a:xfrm>
              <a:off x="0" y="4047"/>
              <a:ext cx="388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prstDash val="lgDashDotDot"/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2513" y="6453188"/>
            <a:ext cx="2206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600"/>
            </a:lvl1pPr>
          </a:lstStyle>
          <a:p>
            <a:fld id="{2B27E38C-9B68-41BC-B6E7-855C399A21D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Bookman Old Style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Bookman Old Style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Bookman Old Style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Bookman Old Style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Bookman Old Styl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Bookman Old Styl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Bookman Old Styl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Bookman Old Style" pitchFamily="18" charset="0"/>
          <a:cs typeface="Arial" charset="0"/>
        </a:defRPr>
      </a:lvl9pPr>
    </p:titleStyle>
    <p:bodyStyle>
      <a:lvl1pPr marL="265113" indent="-265113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4863" indent="-265113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320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7287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4pPr>
      <a:lvl5pPr marL="2136775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5pPr>
      <a:lvl6pPr marL="2593975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6pPr>
      <a:lvl7pPr marL="3051175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7pPr>
      <a:lvl8pPr marL="3508375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8pPr>
      <a:lvl9pPr marL="3965575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2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5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image" Target="../media/image24.png"/><Relationship Id="rId5" Type="http://schemas.openxmlformats.org/officeDocument/2006/relationships/tags" Target="../tags/tag26.xml"/><Relationship Id="rId10" Type="http://schemas.openxmlformats.org/officeDocument/2006/relationships/image" Target="../media/image23.png"/><Relationship Id="rId4" Type="http://schemas.openxmlformats.org/officeDocument/2006/relationships/tags" Target="../tags/tag25.xml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6" Type="http://schemas.openxmlformats.org/officeDocument/2006/relationships/image" Target="../media/image32.tiff"/><Relationship Id="rId5" Type="http://schemas.openxmlformats.org/officeDocument/2006/relationships/image" Target="../media/image31.tif"/><Relationship Id="rId4" Type="http://schemas.openxmlformats.org/officeDocument/2006/relationships/image" Target="../media/image30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5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tif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5" Type="http://schemas.openxmlformats.org/officeDocument/2006/relationships/image" Target="../media/image45.png"/><Relationship Id="rId4" Type="http://schemas.openxmlformats.org/officeDocument/2006/relationships/image" Target="../media/image44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51.t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t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5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7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image" Target="../media/image20.png"/><Relationship Id="rId2" Type="http://schemas.openxmlformats.org/officeDocument/2006/relationships/tags" Target="../tags/tag10.xml"/><Relationship Id="rId16" Type="http://schemas.openxmlformats.org/officeDocument/2006/relationships/image" Target="../media/image19.png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image" Target="../media/image18.png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5600"/>
            <a:ext cx="5796136" cy="388177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50824" y="881892"/>
            <a:ext cx="8752499" cy="1477328"/>
          </a:xfrm>
          <a:effectLst>
            <a:outerShdw dist="25400" dir="2700000" algn="tl" rotWithShape="0">
              <a:prstClr val="black"/>
            </a:outerShdw>
          </a:effectLst>
        </p:spPr>
        <p:txBody>
          <a:bodyPr wrap="square" lIns="0" tIns="0" rIns="0" bIns="0" anchor="t" anchorCtr="0">
            <a:spAutoFit/>
          </a:bodyPr>
          <a:lstStyle/>
          <a:p>
            <a:pPr algn="l"/>
            <a:r>
              <a:rPr lang="en-US" sz="4800" dirty="0" smtClean="0"/>
              <a:t>Direct Dark Matter Safari</a:t>
            </a:r>
            <a:br>
              <a:rPr lang="en-US" sz="48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Basics, Status 2015, Outlook</a:t>
            </a:r>
            <a:endParaRPr lang="en-US" sz="240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5508104" y="4165759"/>
            <a:ext cx="3389558" cy="2215991"/>
          </a:xfrm>
          <a:effectLst>
            <a:outerShdw dist="25400" dir="2700000" algn="tl" rotWithShape="0">
              <a:prstClr val="black"/>
            </a:outerShdw>
          </a:effectLst>
        </p:spPr>
        <p:txBody>
          <a:bodyPr wrap="square" lIns="0" tIns="0" rIns="0" bIns="0" anchor="b">
            <a:spAutoFit/>
          </a:bodyPr>
          <a:lstStyle/>
          <a:p>
            <a:pPr algn="l"/>
            <a:r>
              <a:rPr lang="en-GB" dirty="0" smtClean="0"/>
              <a:t>Rafael F. Lang</a:t>
            </a:r>
          </a:p>
          <a:p>
            <a:pPr algn="l"/>
            <a:r>
              <a:rPr lang="en-GB" dirty="0" smtClean="0"/>
              <a:t>Purdue University</a:t>
            </a:r>
          </a:p>
          <a:p>
            <a:pPr algn="l"/>
            <a:r>
              <a:rPr lang="en-GB" dirty="0" smtClean="0"/>
              <a:t>rafael@purdue.edu</a:t>
            </a:r>
          </a:p>
          <a:p>
            <a:pPr algn="l"/>
            <a:r>
              <a:rPr lang="en-GB" dirty="0" smtClean="0"/>
              <a:t>Rencontres de Blois, June 4, 2015</a:t>
            </a:r>
          </a:p>
        </p:txBody>
      </p:sp>
    </p:spTree>
    <p:extLst>
      <p:ext uri="{BB962C8B-B14F-4D97-AF65-F5344CB8AC3E}">
        <p14:creationId xmlns:p14="http://schemas.microsoft.com/office/powerpoint/2010/main" val="198542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0C0ED7-6E05-4397-8436-89532DBEF207}" type="slidenum">
              <a:rPr lang="en-GB"/>
              <a:pPr/>
              <a:t>10</a:t>
            </a:fld>
            <a:endParaRPr lang="en-GB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WIMP Scattering Basics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50018" y="980728"/>
            <a:ext cx="8247795" cy="1103392"/>
            <a:chOff x="250018" y="1051826"/>
            <a:chExt cx="8247795" cy="1103392"/>
          </a:xfrm>
        </p:grpSpPr>
        <p:sp>
          <p:nvSpPr>
            <p:cNvPr id="11287" name="Rectangle 23"/>
            <p:cNvSpPr>
              <a:spLocks noChangeArrowheads="1"/>
            </p:cNvSpPr>
            <p:nvPr/>
          </p:nvSpPr>
          <p:spPr bwMode="auto">
            <a:xfrm>
              <a:off x="250018" y="1051826"/>
              <a:ext cx="7922381" cy="408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GB" dirty="0"/>
                <a:t>Coherent Scattering</a:t>
              </a:r>
              <a:r>
                <a:rPr lang="en-GB" dirty="0" smtClean="0"/>
                <a:t>:</a:t>
              </a:r>
              <a:endParaRPr lang="en-GB" dirty="0">
                <a:sym typeface="Symbol" pitchFamily="18" charset="2"/>
              </a:endParaRPr>
            </a:p>
          </p:txBody>
        </p:sp>
        <p:pic>
          <p:nvPicPr>
            <p:cNvPr id="11288" name="Picture 24" descr="addin_tmp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55576" y="1448780"/>
              <a:ext cx="7742237" cy="70643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50019" y="2170354"/>
            <a:ext cx="7922381" cy="129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Rate:</a:t>
            </a:r>
          </a:p>
          <a:p>
            <a:pPr>
              <a:lnSpc>
                <a:spcPct val="120000"/>
              </a:lnSpc>
            </a:pPr>
            <a:endParaRPr lang="en-GB" dirty="0" smtClean="0">
              <a:sym typeface="Symbol" pitchFamily="18" charset="2"/>
            </a:endParaRPr>
          </a:p>
          <a:p>
            <a:pPr>
              <a:lnSpc>
                <a:spcPct val="120000"/>
              </a:lnSpc>
            </a:pPr>
            <a:r>
              <a:rPr lang="en-GB" dirty="0" smtClean="0">
                <a:sym typeface="Symbol" pitchFamily="18" charset="2"/>
              </a:rPr>
              <a:t>     </a:t>
            </a:r>
            <a:r>
              <a:rPr lang="en-GB" dirty="0" smtClean="0"/>
              <a:t>few events </a:t>
            </a:r>
            <a:r>
              <a:rPr lang="en-GB" dirty="0"/>
              <a:t>per year, per kg or ton of </a:t>
            </a:r>
            <a:r>
              <a:rPr lang="en-GB" dirty="0" smtClean="0"/>
              <a:t>target</a:t>
            </a:r>
            <a:endParaRPr lang="en-GB" dirty="0">
              <a:sym typeface="Symbol" pitchFamily="18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72916"/>
            <a:ext cx="2951684" cy="358444"/>
          </a:xfrm>
          <a:prstGeom prst="rect">
            <a:avLst/>
          </a:prstGeom>
        </p:spPr>
      </p:pic>
      <p:sp>
        <p:nvSpPr>
          <p:cNvPr id="18" name="Text Box 36"/>
          <p:cNvSpPr txBox="1">
            <a:spLocks noChangeArrowheads="1"/>
          </p:cNvSpPr>
          <p:nvPr/>
        </p:nvSpPr>
        <p:spPr bwMode="auto">
          <a:xfrm>
            <a:off x="4389420" y="2652162"/>
            <a:ext cx="3077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dirty="0" smtClean="0"/>
              <a:t>or</a:t>
            </a:r>
            <a:endParaRPr lang="en-GB" dirty="0"/>
          </a:p>
        </p:txBody>
      </p:sp>
      <p:pic>
        <p:nvPicPr>
          <p:cNvPr id="20" name="Picture 38" descr="addin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4841651" y="2713551"/>
            <a:ext cx="210661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81487" y="2818426"/>
            <a:ext cx="1723870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182880" tIns="91440" rIns="182880" bIns="91440" rtlCol="0">
            <a:spAutoFit/>
          </a:bodyPr>
          <a:lstStyle/>
          <a:p>
            <a:pPr algn="r"/>
            <a:r>
              <a:rPr lang="en-US" dirty="0">
                <a:solidFill>
                  <a:schemeClr val="tx2"/>
                </a:solidFill>
              </a:rPr>
              <a:t>l</a:t>
            </a:r>
            <a:r>
              <a:rPr lang="en-US" dirty="0" smtClean="0">
                <a:solidFill>
                  <a:schemeClr val="tx2"/>
                </a:solidFill>
              </a:rPr>
              <a:t>ow rates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50019" y="3752079"/>
            <a:ext cx="8639223" cy="1620078"/>
            <a:chOff x="250019" y="3752079"/>
            <a:chExt cx="8639223" cy="1620078"/>
          </a:xfrm>
        </p:grpSpPr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250019" y="3752079"/>
              <a:ext cx="7922381" cy="408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dirty="0" smtClean="0"/>
                <a:t>Simple non-relativistic kinematics. </a:t>
              </a:r>
              <a:r>
                <a:rPr lang="en-GB" dirty="0" smtClean="0"/>
                <a:t>Recoil:</a:t>
              </a:r>
              <a:endParaRPr lang="en-GB" dirty="0" smtClean="0">
                <a:sym typeface="Symbol" pitchFamily="18" charset="2"/>
              </a:endParaRPr>
            </a:p>
          </p:txBody>
        </p:sp>
        <p:pic>
          <p:nvPicPr>
            <p:cNvPr id="22" name="Picture 21" descr="addin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760054" y="4142782"/>
              <a:ext cx="6764274" cy="83439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6676457" y="4818159"/>
              <a:ext cx="2212785" cy="5539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lIns="182880" tIns="91440" rIns="182880" bIns="91440" rtlCol="0">
              <a:spAutoFit/>
            </a:bodyPr>
            <a:lstStyle/>
            <a:p>
              <a:pPr algn="r"/>
              <a:r>
                <a:rPr lang="en-US" dirty="0" smtClean="0">
                  <a:solidFill>
                    <a:schemeClr val="tx2"/>
                  </a:solidFill>
                </a:rPr>
                <a:t>low energies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61993" y="5146042"/>
            <a:ext cx="8653111" cy="1235286"/>
            <a:chOff x="261993" y="5146042"/>
            <a:chExt cx="8653111" cy="1235286"/>
          </a:xfrm>
        </p:grpSpPr>
        <p:pic>
          <p:nvPicPr>
            <p:cNvPr id="15" name="Picture 1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054" y="5638835"/>
              <a:ext cx="8434426" cy="742493"/>
            </a:xfrm>
            <a:prstGeom prst="rect">
              <a:avLst/>
            </a:prstGeom>
          </p:spPr>
        </p:pic>
        <p:sp>
          <p:nvSpPr>
            <p:cNvPr id="16" name="Rectangle 29"/>
            <p:cNvSpPr>
              <a:spLocks noChangeArrowheads="1"/>
            </p:cNvSpPr>
            <p:nvPr/>
          </p:nvSpPr>
          <p:spPr bwMode="auto">
            <a:xfrm>
              <a:off x="261993" y="5146042"/>
              <a:ext cx="8653111" cy="443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GB" dirty="0" smtClean="0"/>
                <a:t>Spectrum falls exponentially:</a:t>
              </a:r>
              <a:endParaRPr lang="en-GB" dirty="0">
                <a:solidFill>
                  <a:schemeClr val="tx2"/>
                </a:solidFill>
                <a:sym typeface="Symbol" pitchFamily="18" charset="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580348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0C0ED7-6E05-4397-8436-89532DBEF207}" type="slidenum">
              <a:rPr lang="en-GB"/>
              <a:pPr/>
              <a:t>11</a:t>
            </a:fld>
            <a:endParaRPr lang="en-GB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Spectrum: </a:t>
            </a:r>
            <a:r>
              <a:rPr lang="en-GB" dirty="0" err="1" smtClean="0"/>
              <a:t>Xe</a:t>
            </a:r>
            <a:r>
              <a:rPr lang="en-GB" dirty="0" smtClean="0"/>
              <a:t> target, </a:t>
            </a:r>
            <a:r>
              <a:rPr lang="en-GB" dirty="0" smtClean="0">
                <a:latin typeface="Symbol" panose="05050102010706020507" pitchFamily="18" charset="2"/>
              </a:rPr>
              <a:t>s </a:t>
            </a:r>
            <a:r>
              <a:rPr lang="en-GB" dirty="0" smtClean="0"/>
              <a:t>=10</a:t>
            </a:r>
            <a:r>
              <a:rPr lang="en-GB" baseline="30000" dirty="0" smtClean="0"/>
              <a:t>-44</a:t>
            </a:r>
            <a:r>
              <a:rPr lang="en-GB" dirty="0" smtClean="0"/>
              <a:t>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 rot="16200000">
            <a:off x="-487687" y="1971964"/>
            <a:ext cx="2289088" cy="73866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GB" dirty="0" smtClean="0">
                <a:latin typeface="+mn-lt"/>
              </a:rPr>
              <a:t> Rate</a:t>
            </a:r>
          </a:p>
          <a:p>
            <a:pPr algn="ctr" eaLnBrk="0" hangingPunct="0"/>
            <a:r>
              <a:rPr lang="en-GB" dirty="0" smtClean="0">
                <a:latin typeface="+mn-lt"/>
              </a:rPr>
              <a:t>[</a:t>
            </a:r>
            <a:r>
              <a:rPr lang="en-GB" dirty="0" err="1" smtClean="0">
                <a:latin typeface="+mn-lt"/>
              </a:rPr>
              <a:t>keV</a:t>
            </a:r>
            <a:r>
              <a:rPr lang="en-GB" dirty="0" smtClean="0">
                <a:latin typeface="+mn-lt"/>
              </a:rPr>
              <a:t> ton year]</a:t>
            </a:r>
            <a:r>
              <a:rPr lang="en-GB" baseline="30000" dirty="0" smtClean="0">
                <a:latin typeface="+mn-lt"/>
              </a:rPr>
              <a:t>-1</a:t>
            </a:r>
            <a:endParaRPr lang="en-GB" baseline="30000" dirty="0">
              <a:latin typeface="+mn-lt"/>
            </a:endParaRPr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5198957" y="4175792"/>
            <a:ext cx="2901435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GB" dirty="0"/>
              <a:t>Recoil Energy </a:t>
            </a:r>
            <a:r>
              <a:rPr lang="en-GB" dirty="0" smtClean="0"/>
              <a:t>[</a:t>
            </a:r>
            <a:r>
              <a:rPr lang="en-GB" dirty="0" err="1" smtClean="0"/>
              <a:t>keV</a:t>
            </a:r>
            <a:r>
              <a:rPr lang="en-GB" dirty="0" smtClean="0"/>
              <a:t>]</a:t>
            </a:r>
            <a:endParaRPr lang="en-GB" baseline="30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54" y="1117552"/>
            <a:ext cx="7211930" cy="313954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676400" y="1219187"/>
            <a:ext cx="6379613" cy="2581329"/>
            <a:chOff x="1676400" y="1099884"/>
            <a:chExt cx="6379613" cy="2294570"/>
          </a:xfrm>
        </p:grpSpPr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2005154" y="1099884"/>
              <a:ext cx="775660" cy="2288022"/>
            </a:xfrm>
            <a:custGeom>
              <a:avLst/>
              <a:gdLst>
                <a:gd name="connsiteX0" fmla="*/ 0 w 10000"/>
                <a:gd name="connsiteY0" fmla="*/ 0 h 10110"/>
                <a:gd name="connsiteX1" fmla="*/ 10000 w 10000"/>
                <a:gd name="connsiteY1" fmla="*/ 10110 h 10110"/>
                <a:gd name="connsiteX0" fmla="*/ 0 w 10000"/>
                <a:gd name="connsiteY0" fmla="*/ 0 h 10110"/>
                <a:gd name="connsiteX1" fmla="*/ 10000 w 10000"/>
                <a:gd name="connsiteY1" fmla="*/ 10110 h 10110"/>
                <a:gd name="connsiteX0" fmla="*/ 0 w 10000"/>
                <a:gd name="connsiteY0" fmla="*/ 0 h 10110"/>
                <a:gd name="connsiteX1" fmla="*/ 10000 w 10000"/>
                <a:gd name="connsiteY1" fmla="*/ 10110 h 10110"/>
                <a:gd name="connsiteX0" fmla="*/ 0 w 10000"/>
                <a:gd name="connsiteY0" fmla="*/ 0 h 10110"/>
                <a:gd name="connsiteX1" fmla="*/ 10000 w 10000"/>
                <a:gd name="connsiteY1" fmla="*/ 10110 h 10110"/>
                <a:gd name="connsiteX0" fmla="*/ 0 w 10107"/>
                <a:gd name="connsiteY0" fmla="*/ 0 h 10163"/>
                <a:gd name="connsiteX1" fmla="*/ 10107 w 10107"/>
                <a:gd name="connsiteY1" fmla="*/ 10163 h 10163"/>
                <a:gd name="connsiteX0" fmla="*/ 0 w 7858"/>
                <a:gd name="connsiteY0" fmla="*/ 0 h 7626"/>
                <a:gd name="connsiteX1" fmla="*/ 7858 w 7858"/>
                <a:gd name="connsiteY1" fmla="*/ 7626 h 7626"/>
                <a:gd name="connsiteX0" fmla="*/ 0 w 10000"/>
                <a:gd name="connsiteY0" fmla="*/ 0 h 10000"/>
                <a:gd name="connsiteX1" fmla="*/ 10000 w 10000"/>
                <a:gd name="connsiteY1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5965" y="4803"/>
                    <a:pt x="5057" y="4596"/>
                    <a:pt x="10000" y="10000"/>
                  </a:cubicBez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Freeform 41"/>
            <p:cNvSpPr>
              <a:spLocks/>
            </p:cNvSpPr>
            <p:nvPr/>
          </p:nvSpPr>
          <p:spPr bwMode="auto">
            <a:xfrm>
              <a:off x="1687287" y="1192425"/>
              <a:ext cx="6368726" cy="1574123"/>
            </a:xfrm>
            <a:custGeom>
              <a:avLst/>
              <a:gdLst>
                <a:gd name="connsiteX0" fmla="*/ 0 w 6374"/>
                <a:gd name="connsiteY0" fmla="*/ 0 h 5324"/>
                <a:gd name="connsiteX1" fmla="*/ 6374 w 6374"/>
                <a:gd name="connsiteY1" fmla="*/ 5324 h 5324"/>
                <a:gd name="connsiteX0" fmla="*/ 0 w 10000"/>
                <a:gd name="connsiteY0" fmla="*/ 0 h 10000"/>
                <a:gd name="connsiteX1" fmla="*/ 10000 w 10000"/>
                <a:gd name="connsiteY1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cubicBezTo>
                    <a:pt x="2328" y="1290"/>
                    <a:pt x="6300" y="5661"/>
                    <a:pt x="10000" y="10000"/>
                  </a:cubicBezTo>
                </a:path>
              </a:pathLst>
            </a:custGeom>
            <a:noFill/>
            <a:ln w="28575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1676400" y="2180934"/>
              <a:ext cx="6023298" cy="1213520"/>
            </a:xfrm>
            <a:custGeom>
              <a:avLst/>
              <a:gdLst>
                <a:gd name="connsiteX0" fmla="*/ 0 w 7295"/>
                <a:gd name="connsiteY0" fmla="*/ 0 h 6570"/>
                <a:gd name="connsiteX1" fmla="*/ 7295 w 7295"/>
                <a:gd name="connsiteY1" fmla="*/ 6570 h 6570"/>
                <a:gd name="connsiteX0" fmla="*/ 0 w 10000"/>
                <a:gd name="connsiteY0" fmla="*/ 0 h 10000"/>
                <a:gd name="connsiteX1" fmla="*/ 10000 w 10000"/>
                <a:gd name="connsiteY1" fmla="*/ 10000 h 10000"/>
                <a:gd name="connsiteX0" fmla="*/ 0 w 9453"/>
                <a:gd name="connsiteY0" fmla="*/ 0 h 9464"/>
                <a:gd name="connsiteX1" fmla="*/ 9453 w 9453"/>
                <a:gd name="connsiteY1" fmla="*/ 9464 h 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453" h="9464">
                  <a:moveTo>
                    <a:pt x="0" y="0"/>
                  </a:moveTo>
                  <a:cubicBezTo>
                    <a:pt x="2868" y="2167"/>
                    <a:pt x="4743" y="3853"/>
                    <a:pt x="9453" y="946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99344" y="1604299"/>
            <a:ext cx="6171949" cy="2193138"/>
            <a:chOff x="1899344" y="1442214"/>
            <a:chExt cx="6171949" cy="1949503"/>
          </a:xfrm>
        </p:grpSpPr>
        <p:sp>
          <p:nvSpPr>
            <p:cNvPr id="20" name="Freeform 44"/>
            <p:cNvSpPr>
              <a:spLocks/>
            </p:cNvSpPr>
            <p:nvPr/>
          </p:nvSpPr>
          <p:spPr bwMode="auto">
            <a:xfrm>
              <a:off x="1899344" y="1962068"/>
              <a:ext cx="865029" cy="1429649"/>
            </a:xfrm>
            <a:custGeom>
              <a:avLst/>
              <a:gdLst>
                <a:gd name="connsiteX0" fmla="*/ 0 w 10000"/>
                <a:gd name="connsiteY0" fmla="*/ 0 h 10110"/>
                <a:gd name="connsiteX1" fmla="*/ 10000 w 10000"/>
                <a:gd name="connsiteY1" fmla="*/ 10110 h 10110"/>
                <a:gd name="connsiteX0" fmla="*/ 0 w 10000"/>
                <a:gd name="connsiteY0" fmla="*/ 0 h 10110"/>
                <a:gd name="connsiteX1" fmla="*/ 10000 w 10000"/>
                <a:gd name="connsiteY1" fmla="*/ 10110 h 10110"/>
                <a:gd name="connsiteX0" fmla="*/ 0 w 10000"/>
                <a:gd name="connsiteY0" fmla="*/ 0 h 10110"/>
                <a:gd name="connsiteX1" fmla="*/ 10000 w 10000"/>
                <a:gd name="connsiteY1" fmla="*/ 10110 h 10110"/>
                <a:gd name="connsiteX0" fmla="*/ 0 w 10000"/>
                <a:gd name="connsiteY0" fmla="*/ 0 h 10110"/>
                <a:gd name="connsiteX1" fmla="*/ 10000 w 10000"/>
                <a:gd name="connsiteY1" fmla="*/ 10110 h 10110"/>
                <a:gd name="connsiteX0" fmla="*/ 0 w 10993"/>
                <a:gd name="connsiteY0" fmla="*/ 1234 h 2244"/>
                <a:gd name="connsiteX1" fmla="*/ 10993 w 10993"/>
                <a:gd name="connsiteY1" fmla="*/ 1258 h 2244"/>
                <a:gd name="connsiteX0" fmla="*/ 0 w 10000"/>
                <a:gd name="connsiteY0" fmla="*/ 20216 h 20323"/>
                <a:gd name="connsiteX1" fmla="*/ 10000 w 10000"/>
                <a:gd name="connsiteY1" fmla="*/ 20323 h 20323"/>
                <a:gd name="connsiteX0" fmla="*/ 0 w 10000"/>
                <a:gd name="connsiteY0" fmla="*/ 25621 h 25728"/>
                <a:gd name="connsiteX1" fmla="*/ 3203 w 10000"/>
                <a:gd name="connsiteY1" fmla="*/ 5441 h 25728"/>
                <a:gd name="connsiteX2" fmla="*/ 10000 w 10000"/>
                <a:gd name="connsiteY2" fmla="*/ 25728 h 25728"/>
                <a:gd name="connsiteX0" fmla="*/ 0 w 10000"/>
                <a:gd name="connsiteY0" fmla="*/ 34276 h 34383"/>
                <a:gd name="connsiteX1" fmla="*/ 2701 w 10000"/>
                <a:gd name="connsiteY1" fmla="*/ 4072 h 34383"/>
                <a:gd name="connsiteX2" fmla="*/ 10000 w 10000"/>
                <a:gd name="connsiteY2" fmla="*/ 34383 h 34383"/>
                <a:gd name="connsiteX0" fmla="*/ 0 w 10000"/>
                <a:gd name="connsiteY0" fmla="*/ 32746 h 32853"/>
                <a:gd name="connsiteX1" fmla="*/ 2701 w 10000"/>
                <a:gd name="connsiteY1" fmla="*/ 2542 h 32853"/>
                <a:gd name="connsiteX2" fmla="*/ 10000 w 10000"/>
                <a:gd name="connsiteY2" fmla="*/ 32853 h 32853"/>
                <a:gd name="connsiteX0" fmla="*/ 0 w 10000"/>
                <a:gd name="connsiteY0" fmla="*/ 30731 h 30838"/>
                <a:gd name="connsiteX1" fmla="*/ 2701 w 10000"/>
                <a:gd name="connsiteY1" fmla="*/ 527 h 30838"/>
                <a:gd name="connsiteX2" fmla="*/ 10000 w 10000"/>
                <a:gd name="connsiteY2" fmla="*/ 30838 h 30838"/>
                <a:gd name="connsiteX0" fmla="*/ 0 w 10000"/>
                <a:gd name="connsiteY0" fmla="*/ 29241 h 29348"/>
                <a:gd name="connsiteX1" fmla="*/ 2801 w 10000"/>
                <a:gd name="connsiteY1" fmla="*/ 573 h 29348"/>
                <a:gd name="connsiteX2" fmla="*/ 10000 w 10000"/>
                <a:gd name="connsiteY2" fmla="*/ 29348 h 29348"/>
                <a:gd name="connsiteX0" fmla="*/ 0 w 10000"/>
                <a:gd name="connsiteY0" fmla="*/ 29082 h 29189"/>
                <a:gd name="connsiteX1" fmla="*/ 2801 w 10000"/>
                <a:gd name="connsiteY1" fmla="*/ 414 h 29189"/>
                <a:gd name="connsiteX2" fmla="*/ 10000 w 10000"/>
                <a:gd name="connsiteY2" fmla="*/ 29189 h 29189"/>
                <a:gd name="connsiteX0" fmla="*/ 0 w 10000"/>
                <a:gd name="connsiteY0" fmla="*/ 29324 h 29431"/>
                <a:gd name="connsiteX1" fmla="*/ 2801 w 10000"/>
                <a:gd name="connsiteY1" fmla="*/ 656 h 29431"/>
                <a:gd name="connsiteX2" fmla="*/ 10000 w 10000"/>
                <a:gd name="connsiteY2" fmla="*/ 29431 h 29431"/>
                <a:gd name="connsiteX0" fmla="*/ 0 w 10000"/>
                <a:gd name="connsiteY0" fmla="*/ 28936 h 29043"/>
                <a:gd name="connsiteX1" fmla="*/ 2350 w 10000"/>
                <a:gd name="connsiteY1" fmla="*/ 672 h 29043"/>
                <a:gd name="connsiteX2" fmla="*/ 10000 w 10000"/>
                <a:gd name="connsiteY2" fmla="*/ 29043 h 29043"/>
                <a:gd name="connsiteX0" fmla="*/ 0 w 10000"/>
                <a:gd name="connsiteY0" fmla="*/ 29047 h 29154"/>
                <a:gd name="connsiteX1" fmla="*/ 2350 w 10000"/>
                <a:gd name="connsiteY1" fmla="*/ 783 h 29154"/>
                <a:gd name="connsiteX2" fmla="*/ 10000 w 10000"/>
                <a:gd name="connsiteY2" fmla="*/ 29154 h 29154"/>
                <a:gd name="connsiteX0" fmla="*/ 0 w 10602"/>
                <a:gd name="connsiteY0" fmla="*/ 28346 h 28372"/>
                <a:gd name="connsiteX1" fmla="*/ 2952 w 10602"/>
                <a:gd name="connsiteY1" fmla="*/ 1 h 28372"/>
                <a:gd name="connsiteX2" fmla="*/ 10602 w 10602"/>
                <a:gd name="connsiteY2" fmla="*/ 28372 h 28372"/>
                <a:gd name="connsiteX0" fmla="*/ 0 w 10602"/>
                <a:gd name="connsiteY0" fmla="*/ 28346 h 28372"/>
                <a:gd name="connsiteX1" fmla="*/ 2952 w 10602"/>
                <a:gd name="connsiteY1" fmla="*/ 1 h 28372"/>
                <a:gd name="connsiteX2" fmla="*/ 10602 w 10602"/>
                <a:gd name="connsiteY2" fmla="*/ 28372 h 28372"/>
                <a:gd name="connsiteX0" fmla="*/ 0 w 10602"/>
                <a:gd name="connsiteY0" fmla="*/ 29881 h 29907"/>
                <a:gd name="connsiteX1" fmla="*/ 3102 w 10602"/>
                <a:gd name="connsiteY1" fmla="*/ 0 h 29907"/>
                <a:gd name="connsiteX2" fmla="*/ 10602 w 10602"/>
                <a:gd name="connsiteY2" fmla="*/ 29907 h 29907"/>
                <a:gd name="connsiteX0" fmla="*/ 0 w 10602"/>
                <a:gd name="connsiteY0" fmla="*/ 29881 h 29907"/>
                <a:gd name="connsiteX1" fmla="*/ 3503 w 10602"/>
                <a:gd name="connsiteY1" fmla="*/ 0 h 29907"/>
                <a:gd name="connsiteX2" fmla="*/ 10602 w 10602"/>
                <a:gd name="connsiteY2" fmla="*/ 29907 h 29907"/>
                <a:gd name="connsiteX0" fmla="*/ 0 w 10602"/>
                <a:gd name="connsiteY0" fmla="*/ 33276 h 33302"/>
                <a:gd name="connsiteX1" fmla="*/ 3052 w 10602"/>
                <a:gd name="connsiteY1" fmla="*/ 0 h 33302"/>
                <a:gd name="connsiteX2" fmla="*/ 10602 w 10602"/>
                <a:gd name="connsiteY2" fmla="*/ 33302 h 33302"/>
                <a:gd name="connsiteX0" fmla="*/ 0 w 10602"/>
                <a:gd name="connsiteY0" fmla="*/ 31337 h 31363"/>
                <a:gd name="connsiteX1" fmla="*/ 3052 w 10602"/>
                <a:gd name="connsiteY1" fmla="*/ 1 h 31363"/>
                <a:gd name="connsiteX2" fmla="*/ 10602 w 10602"/>
                <a:gd name="connsiteY2" fmla="*/ 31363 h 31363"/>
                <a:gd name="connsiteX0" fmla="*/ 0 w 10602"/>
                <a:gd name="connsiteY0" fmla="*/ 31337 h 31363"/>
                <a:gd name="connsiteX1" fmla="*/ 3052 w 10602"/>
                <a:gd name="connsiteY1" fmla="*/ 1 h 31363"/>
                <a:gd name="connsiteX2" fmla="*/ 10602 w 10602"/>
                <a:gd name="connsiteY2" fmla="*/ 31363 h 31363"/>
                <a:gd name="connsiteX0" fmla="*/ 0 w 10602"/>
                <a:gd name="connsiteY0" fmla="*/ 31337 h 31363"/>
                <a:gd name="connsiteX1" fmla="*/ 3052 w 10602"/>
                <a:gd name="connsiteY1" fmla="*/ 1 h 31363"/>
                <a:gd name="connsiteX2" fmla="*/ 10602 w 10602"/>
                <a:gd name="connsiteY2" fmla="*/ 31363 h 31363"/>
                <a:gd name="connsiteX0" fmla="*/ 0 w 10602"/>
                <a:gd name="connsiteY0" fmla="*/ 31256 h 31282"/>
                <a:gd name="connsiteX1" fmla="*/ 3253 w 10602"/>
                <a:gd name="connsiteY1" fmla="*/ 1 h 31282"/>
                <a:gd name="connsiteX2" fmla="*/ 10602 w 10602"/>
                <a:gd name="connsiteY2" fmla="*/ 31282 h 31282"/>
                <a:gd name="connsiteX0" fmla="*/ 0 w 10602"/>
                <a:gd name="connsiteY0" fmla="*/ 31256 h 31282"/>
                <a:gd name="connsiteX1" fmla="*/ 3253 w 10602"/>
                <a:gd name="connsiteY1" fmla="*/ 1 h 31282"/>
                <a:gd name="connsiteX2" fmla="*/ 10602 w 10602"/>
                <a:gd name="connsiteY2" fmla="*/ 31282 h 31282"/>
                <a:gd name="connsiteX0" fmla="*/ 0 w 8507"/>
                <a:gd name="connsiteY0" fmla="*/ 31716 h 31716"/>
                <a:gd name="connsiteX1" fmla="*/ 3253 w 8507"/>
                <a:gd name="connsiteY1" fmla="*/ 461 h 31716"/>
                <a:gd name="connsiteX2" fmla="*/ 8507 w 8507"/>
                <a:gd name="connsiteY2" fmla="*/ 20437 h 31716"/>
                <a:gd name="connsiteX0" fmla="*/ 0 w 9485"/>
                <a:gd name="connsiteY0" fmla="*/ 6242 h 6300"/>
                <a:gd name="connsiteX1" fmla="*/ 3309 w 9485"/>
                <a:gd name="connsiteY1" fmla="*/ 1 h 6300"/>
                <a:gd name="connsiteX2" fmla="*/ 9485 w 9485"/>
                <a:gd name="connsiteY2" fmla="*/ 6300 h 6300"/>
                <a:gd name="connsiteX0" fmla="*/ 0 w 10000"/>
                <a:gd name="connsiteY0" fmla="*/ 9977 h 10069"/>
                <a:gd name="connsiteX1" fmla="*/ 3489 w 10000"/>
                <a:gd name="connsiteY1" fmla="*/ 71 h 10069"/>
                <a:gd name="connsiteX2" fmla="*/ 10000 w 10000"/>
                <a:gd name="connsiteY2" fmla="*/ 10069 h 10069"/>
                <a:gd name="connsiteX0" fmla="*/ 0 w 10000"/>
                <a:gd name="connsiteY0" fmla="*/ 9977 h 10069"/>
                <a:gd name="connsiteX1" fmla="*/ 2885 w 10000"/>
                <a:gd name="connsiteY1" fmla="*/ 71 h 10069"/>
                <a:gd name="connsiteX2" fmla="*/ 10000 w 10000"/>
                <a:gd name="connsiteY2" fmla="*/ 10069 h 10069"/>
                <a:gd name="connsiteX0" fmla="*/ 0 w 10181"/>
                <a:gd name="connsiteY0" fmla="*/ 9907 h 9999"/>
                <a:gd name="connsiteX1" fmla="*/ 3066 w 10181"/>
                <a:gd name="connsiteY1" fmla="*/ 1 h 9999"/>
                <a:gd name="connsiteX2" fmla="*/ 10181 w 10181"/>
                <a:gd name="connsiteY2" fmla="*/ 9999 h 9999"/>
                <a:gd name="connsiteX0" fmla="*/ 0 w 9704"/>
                <a:gd name="connsiteY0" fmla="*/ 9908 h 9961"/>
                <a:gd name="connsiteX1" fmla="*/ 3011 w 9704"/>
                <a:gd name="connsiteY1" fmla="*/ 1 h 9961"/>
                <a:gd name="connsiteX2" fmla="*/ 9704 w 9704"/>
                <a:gd name="connsiteY2" fmla="*/ 9961 h 9961"/>
                <a:gd name="connsiteX0" fmla="*/ 0 w 10000"/>
                <a:gd name="connsiteY0" fmla="*/ 10617 h 10670"/>
                <a:gd name="connsiteX1" fmla="*/ 2981 w 10000"/>
                <a:gd name="connsiteY1" fmla="*/ 0 h 10670"/>
                <a:gd name="connsiteX2" fmla="*/ 10000 w 10000"/>
                <a:gd name="connsiteY2" fmla="*/ 10670 h 10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670">
                  <a:moveTo>
                    <a:pt x="0" y="10617"/>
                  </a:moveTo>
                  <a:cubicBezTo>
                    <a:pt x="627" y="5475"/>
                    <a:pt x="1315" y="-9"/>
                    <a:pt x="2981" y="0"/>
                  </a:cubicBezTo>
                  <a:cubicBezTo>
                    <a:pt x="4647" y="9"/>
                    <a:pt x="5750" y="1363"/>
                    <a:pt x="10000" y="10670"/>
                  </a:cubicBezTo>
                </a:path>
              </a:pathLst>
            </a:custGeom>
            <a:noFill/>
            <a:ln w="2857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1941616" y="1442214"/>
              <a:ext cx="6129677" cy="1932437"/>
            </a:xfrm>
            <a:custGeom>
              <a:avLst/>
              <a:gdLst>
                <a:gd name="connsiteX0" fmla="*/ 0 w 6374"/>
                <a:gd name="connsiteY0" fmla="*/ 0 h 5324"/>
                <a:gd name="connsiteX1" fmla="*/ 6374 w 6374"/>
                <a:gd name="connsiteY1" fmla="*/ 5324 h 5324"/>
                <a:gd name="connsiteX0" fmla="*/ 0 w 10000"/>
                <a:gd name="connsiteY0" fmla="*/ 0 h 10000"/>
                <a:gd name="connsiteX1" fmla="*/ 10000 w 10000"/>
                <a:gd name="connsiteY1" fmla="*/ 10000 h 10000"/>
                <a:gd name="connsiteX0" fmla="*/ 0 w 9709"/>
                <a:gd name="connsiteY0" fmla="*/ 9627 h 9708"/>
                <a:gd name="connsiteX1" fmla="*/ 9709 w 9709"/>
                <a:gd name="connsiteY1" fmla="*/ 817 h 9708"/>
                <a:gd name="connsiteX0" fmla="*/ 0 w 9982"/>
                <a:gd name="connsiteY0" fmla="*/ 9881 h 9965"/>
                <a:gd name="connsiteX1" fmla="*/ 9982 w 9982"/>
                <a:gd name="connsiteY1" fmla="*/ 842 h 9965"/>
                <a:gd name="connsiteX0" fmla="*/ 0 w 10000"/>
                <a:gd name="connsiteY0" fmla="*/ 13447 h 13447"/>
                <a:gd name="connsiteX1" fmla="*/ 10000 w 10000"/>
                <a:gd name="connsiteY1" fmla="*/ 4376 h 13447"/>
                <a:gd name="connsiteX0" fmla="*/ 0 w 10000"/>
                <a:gd name="connsiteY0" fmla="*/ 15728 h 15728"/>
                <a:gd name="connsiteX1" fmla="*/ 2832 w 10000"/>
                <a:gd name="connsiteY1" fmla="*/ 2691 h 15728"/>
                <a:gd name="connsiteX2" fmla="*/ 10000 w 10000"/>
                <a:gd name="connsiteY2" fmla="*/ 6657 h 15728"/>
                <a:gd name="connsiteX0" fmla="*/ 0 w 10000"/>
                <a:gd name="connsiteY0" fmla="*/ 16087 h 16087"/>
                <a:gd name="connsiteX1" fmla="*/ 1888 w 10000"/>
                <a:gd name="connsiteY1" fmla="*/ 2585 h 16087"/>
                <a:gd name="connsiteX2" fmla="*/ 10000 w 10000"/>
                <a:gd name="connsiteY2" fmla="*/ 7016 h 16087"/>
                <a:gd name="connsiteX0" fmla="*/ 0 w 10000"/>
                <a:gd name="connsiteY0" fmla="*/ 15379 h 15379"/>
                <a:gd name="connsiteX1" fmla="*/ 1888 w 10000"/>
                <a:gd name="connsiteY1" fmla="*/ 1877 h 15379"/>
                <a:gd name="connsiteX2" fmla="*/ 10000 w 10000"/>
                <a:gd name="connsiteY2" fmla="*/ 6308 h 15379"/>
                <a:gd name="connsiteX0" fmla="*/ 0 w 10000"/>
                <a:gd name="connsiteY0" fmla="*/ 17031 h 17031"/>
                <a:gd name="connsiteX1" fmla="*/ 777 w 10000"/>
                <a:gd name="connsiteY1" fmla="*/ 1527 h 17031"/>
                <a:gd name="connsiteX2" fmla="*/ 10000 w 10000"/>
                <a:gd name="connsiteY2" fmla="*/ 7960 h 17031"/>
                <a:gd name="connsiteX0" fmla="*/ 0 w 10000"/>
                <a:gd name="connsiteY0" fmla="*/ 17310 h 17310"/>
                <a:gd name="connsiteX1" fmla="*/ 777 w 10000"/>
                <a:gd name="connsiteY1" fmla="*/ 1806 h 17310"/>
                <a:gd name="connsiteX2" fmla="*/ 10000 w 10000"/>
                <a:gd name="connsiteY2" fmla="*/ 8239 h 17310"/>
                <a:gd name="connsiteX0" fmla="*/ 0 w 10000"/>
                <a:gd name="connsiteY0" fmla="*/ 16249 h 16249"/>
                <a:gd name="connsiteX1" fmla="*/ 777 w 10000"/>
                <a:gd name="connsiteY1" fmla="*/ 745 h 16249"/>
                <a:gd name="connsiteX2" fmla="*/ 10000 w 10000"/>
                <a:gd name="connsiteY2" fmla="*/ 7178 h 16249"/>
                <a:gd name="connsiteX0" fmla="*/ 0 w 10000"/>
                <a:gd name="connsiteY0" fmla="*/ 18250 h 18250"/>
                <a:gd name="connsiteX1" fmla="*/ 662 w 10000"/>
                <a:gd name="connsiteY1" fmla="*/ 566 h 18250"/>
                <a:gd name="connsiteX2" fmla="*/ 10000 w 10000"/>
                <a:gd name="connsiteY2" fmla="*/ 9179 h 18250"/>
                <a:gd name="connsiteX0" fmla="*/ 0 w 10000"/>
                <a:gd name="connsiteY0" fmla="*/ 18250 h 18250"/>
                <a:gd name="connsiteX1" fmla="*/ 662 w 10000"/>
                <a:gd name="connsiteY1" fmla="*/ 566 h 18250"/>
                <a:gd name="connsiteX2" fmla="*/ 10000 w 10000"/>
                <a:gd name="connsiteY2" fmla="*/ 9179 h 18250"/>
                <a:gd name="connsiteX0" fmla="*/ 0 w 10000"/>
                <a:gd name="connsiteY0" fmla="*/ 18007 h 18007"/>
                <a:gd name="connsiteX1" fmla="*/ 662 w 10000"/>
                <a:gd name="connsiteY1" fmla="*/ 323 h 18007"/>
                <a:gd name="connsiteX2" fmla="*/ 10000 w 10000"/>
                <a:gd name="connsiteY2" fmla="*/ 8936 h 18007"/>
                <a:gd name="connsiteX0" fmla="*/ 0 w 10000"/>
                <a:gd name="connsiteY0" fmla="*/ 18102 h 18102"/>
                <a:gd name="connsiteX1" fmla="*/ 662 w 10000"/>
                <a:gd name="connsiteY1" fmla="*/ 418 h 18102"/>
                <a:gd name="connsiteX2" fmla="*/ 10000 w 10000"/>
                <a:gd name="connsiteY2" fmla="*/ 9031 h 18102"/>
                <a:gd name="connsiteX0" fmla="*/ 0 w 10000"/>
                <a:gd name="connsiteY0" fmla="*/ 18018 h 18018"/>
                <a:gd name="connsiteX1" fmla="*/ 662 w 10000"/>
                <a:gd name="connsiteY1" fmla="*/ 334 h 18018"/>
                <a:gd name="connsiteX2" fmla="*/ 10000 w 10000"/>
                <a:gd name="connsiteY2" fmla="*/ 8947 h 18018"/>
                <a:gd name="connsiteX0" fmla="*/ 317 w 10248"/>
                <a:gd name="connsiteY0" fmla="*/ 12608 h 12608"/>
                <a:gd name="connsiteX1" fmla="*/ 910 w 10248"/>
                <a:gd name="connsiteY1" fmla="*/ 61 h 12608"/>
                <a:gd name="connsiteX2" fmla="*/ 10248 w 10248"/>
                <a:gd name="connsiteY2" fmla="*/ 8674 h 12608"/>
                <a:gd name="connsiteX0" fmla="*/ 0 w 9931"/>
                <a:gd name="connsiteY0" fmla="*/ 12939 h 12939"/>
                <a:gd name="connsiteX1" fmla="*/ 593 w 9931"/>
                <a:gd name="connsiteY1" fmla="*/ 392 h 12939"/>
                <a:gd name="connsiteX2" fmla="*/ 9931 w 9931"/>
                <a:gd name="connsiteY2" fmla="*/ 9005 h 12939"/>
                <a:gd name="connsiteX0" fmla="*/ 0 w 10000"/>
                <a:gd name="connsiteY0" fmla="*/ 9721 h 9721"/>
                <a:gd name="connsiteX1" fmla="*/ 528 w 10000"/>
                <a:gd name="connsiteY1" fmla="*/ 319 h 9721"/>
                <a:gd name="connsiteX2" fmla="*/ 10000 w 10000"/>
                <a:gd name="connsiteY2" fmla="*/ 6681 h 9721"/>
                <a:gd name="connsiteX0" fmla="*/ 0 w 10000"/>
                <a:gd name="connsiteY0" fmla="*/ 10287 h 10287"/>
                <a:gd name="connsiteX1" fmla="*/ 528 w 10000"/>
                <a:gd name="connsiteY1" fmla="*/ 615 h 10287"/>
                <a:gd name="connsiteX2" fmla="*/ 10000 w 10000"/>
                <a:gd name="connsiteY2" fmla="*/ 7160 h 10287"/>
                <a:gd name="connsiteX0" fmla="*/ 0 w 10000"/>
                <a:gd name="connsiteY0" fmla="*/ 10126 h 10126"/>
                <a:gd name="connsiteX1" fmla="*/ 528 w 10000"/>
                <a:gd name="connsiteY1" fmla="*/ 454 h 10126"/>
                <a:gd name="connsiteX2" fmla="*/ 10000 w 10000"/>
                <a:gd name="connsiteY2" fmla="*/ 6999 h 10126"/>
                <a:gd name="connsiteX0" fmla="*/ 0 w 10000"/>
                <a:gd name="connsiteY0" fmla="*/ 10089 h 10089"/>
                <a:gd name="connsiteX1" fmla="*/ 528 w 10000"/>
                <a:gd name="connsiteY1" fmla="*/ 417 h 10089"/>
                <a:gd name="connsiteX2" fmla="*/ 10000 w 10000"/>
                <a:gd name="connsiteY2" fmla="*/ 6962 h 1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089">
                  <a:moveTo>
                    <a:pt x="0" y="10089"/>
                  </a:moveTo>
                  <a:cubicBezTo>
                    <a:pt x="56" y="6975"/>
                    <a:pt x="95" y="2291"/>
                    <a:pt x="528" y="417"/>
                  </a:cubicBezTo>
                  <a:cubicBezTo>
                    <a:pt x="961" y="-1457"/>
                    <a:pt x="6155" y="3395"/>
                    <a:pt x="10000" y="6962"/>
                  </a:cubicBezTo>
                </a:path>
              </a:pathLst>
            </a:custGeom>
            <a:noFill/>
            <a:ln w="28575" cap="flat" cmpd="sng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2022080" y="2399603"/>
              <a:ext cx="5671231" cy="987944"/>
            </a:xfrm>
            <a:custGeom>
              <a:avLst/>
              <a:gdLst>
                <a:gd name="connsiteX0" fmla="*/ 0 w 7295"/>
                <a:gd name="connsiteY0" fmla="*/ 0 h 6570"/>
                <a:gd name="connsiteX1" fmla="*/ 7295 w 7295"/>
                <a:gd name="connsiteY1" fmla="*/ 6570 h 6570"/>
                <a:gd name="connsiteX0" fmla="*/ 0 w 10000"/>
                <a:gd name="connsiteY0" fmla="*/ 0 h 10000"/>
                <a:gd name="connsiteX1" fmla="*/ 10000 w 10000"/>
                <a:gd name="connsiteY1" fmla="*/ 10000 h 10000"/>
                <a:gd name="connsiteX0" fmla="*/ 0 w 10000"/>
                <a:gd name="connsiteY0" fmla="*/ 0 h 10000"/>
                <a:gd name="connsiteX1" fmla="*/ 1351 w 10000"/>
                <a:gd name="connsiteY1" fmla="*/ 1004 h 10000"/>
                <a:gd name="connsiteX2" fmla="*/ 10000 w 10000"/>
                <a:gd name="connsiteY2" fmla="*/ 10000 h 10000"/>
                <a:gd name="connsiteX0" fmla="*/ 0 w 9556"/>
                <a:gd name="connsiteY0" fmla="*/ 14320 h 14320"/>
                <a:gd name="connsiteX1" fmla="*/ 907 w 9556"/>
                <a:gd name="connsiteY1" fmla="*/ 0 h 14320"/>
                <a:gd name="connsiteX2" fmla="*/ 9556 w 9556"/>
                <a:gd name="connsiteY2" fmla="*/ 8996 h 14320"/>
                <a:gd name="connsiteX0" fmla="*/ 0 w 10000"/>
                <a:gd name="connsiteY0" fmla="*/ 10000 h 10000"/>
                <a:gd name="connsiteX1" fmla="*/ 949 w 10000"/>
                <a:gd name="connsiteY1" fmla="*/ 0 h 10000"/>
                <a:gd name="connsiteX2" fmla="*/ 10000 w 10000"/>
                <a:gd name="connsiteY2" fmla="*/ 6282 h 10000"/>
                <a:gd name="connsiteX0" fmla="*/ 0 w 10000"/>
                <a:gd name="connsiteY0" fmla="*/ 9733 h 9733"/>
                <a:gd name="connsiteX1" fmla="*/ 493 w 10000"/>
                <a:gd name="connsiteY1" fmla="*/ 0 h 9733"/>
                <a:gd name="connsiteX2" fmla="*/ 10000 w 10000"/>
                <a:gd name="connsiteY2" fmla="*/ 6015 h 9733"/>
                <a:gd name="connsiteX0" fmla="*/ 361 w 10361"/>
                <a:gd name="connsiteY0" fmla="*/ 10055 h 10055"/>
                <a:gd name="connsiteX1" fmla="*/ 854 w 10361"/>
                <a:gd name="connsiteY1" fmla="*/ 55 h 10055"/>
                <a:gd name="connsiteX2" fmla="*/ 10361 w 10361"/>
                <a:gd name="connsiteY2" fmla="*/ 6235 h 10055"/>
                <a:gd name="connsiteX0" fmla="*/ 10 w 10010"/>
                <a:gd name="connsiteY0" fmla="*/ 10074 h 10074"/>
                <a:gd name="connsiteX1" fmla="*/ 503 w 10010"/>
                <a:gd name="connsiteY1" fmla="*/ 74 h 10074"/>
                <a:gd name="connsiteX2" fmla="*/ 10010 w 10010"/>
                <a:gd name="connsiteY2" fmla="*/ 6254 h 10074"/>
                <a:gd name="connsiteX0" fmla="*/ 0 w 10000"/>
                <a:gd name="connsiteY0" fmla="*/ 10150 h 10150"/>
                <a:gd name="connsiteX1" fmla="*/ 493 w 10000"/>
                <a:gd name="connsiteY1" fmla="*/ 150 h 10150"/>
                <a:gd name="connsiteX2" fmla="*/ 10000 w 10000"/>
                <a:gd name="connsiteY2" fmla="*/ 6330 h 10150"/>
                <a:gd name="connsiteX0" fmla="*/ 0 w 10000"/>
                <a:gd name="connsiteY0" fmla="*/ 9713 h 9713"/>
                <a:gd name="connsiteX1" fmla="*/ 466 w 10000"/>
                <a:gd name="connsiteY1" fmla="*/ 170 h 9713"/>
                <a:gd name="connsiteX2" fmla="*/ 10000 w 10000"/>
                <a:gd name="connsiteY2" fmla="*/ 5893 h 9713"/>
                <a:gd name="connsiteX0" fmla="*/ 0 w 10000"/>
                <a:gd name="connsiteY0" fmla="*/ 10206 h 10206"/>
                <a:gd name="connsiteX1" fmla="*/ 466 w 10000"/>
                <a:gd name="connsiteY1" fmla="*/ 381 h 10206"/>
                <a:gd name="connsiteX2" fmla="*/ 10000 w 10000"/>
                <a:gd name="connsiteY2" fmla="*/ 6273 h 10206"/>
                <a:gd name="connsiteX0" fmla="*/ 368 w 9760"/>
                <a:gd name="connsiteY0" fmla="*/ 9976 h 9976"/>
                <a:gd name="connsiteX1" fmla="*/ 834 w 9760"/>
                <a:gd name="connsiteY1" fmla="*/ 151 h 9976"/>
                <a:gd name="connsiteX2" fmla="*/ 9760 w 9760"/>
                <a:gd name="connsiteY2" fmla="*/ 5556 h 9976"/>
                <a:gd name="connsiteX0" fmla="*/ 377 w 10000"/>
                <a:gd name="connsiteY0" fmla="*/ 9993 h 9993"/>
                <a:gd name="connsiteX1" fmla="*/ 855 w 10000"/>
                <a:gd name="connsiteY1" fmla="*/ 144 h 9993"/>
                <a:gd name="connsiteX2" fmla="*/ 10000 w 10000"/>
                <a:gd name="connsiteY2" fmla="*/ 5562 h 9993"/>
                <a:gd name="connsiteX0" fmla="*/ 0 w 9623"/>
                <a:gd name="connsiteY0" fmla="*/ 10235 h 10235"/>
                <a:gd name="connsiteX1" fmla="*/ 478 w 9623"/>
                <a:gd name="connsiteY1" fmla="*/ 379 h 10235"/>
                <a:gd name="connsiteX2" fmla="*/ 9623 w 9623"/>
                <a:gd name="connsiteY2" fmla="*/ 5801 h 10235"/>
                <a:gd name="connsiteX0" fmla="*/ 439 w 10356"/>
                <a:gd name="connsiteY0" fmla="*/ 5244 h 5299"/>
                <a:gd name="connsiteX1" fmla="*/ 853 w 10356"/>
                <a:gd name="connsiteY1" fmla="*/ 1 h 5299"/>
                <a:gd name="connsiteX2" fmla="*/ 10356 w 10356"/>
                <a:gd name="connsiteY2" fmla="*/ 5299 h 5299"/>
                <a:gd name="connsiteX0" fmla="*/ 0 w 9576"/>
                <a:gd name="connsiteY0" fmla="*/ 10643 h 10747"/>
                <a:gd name="connsiteX1" fmla="*/ 400 w 9576"/>
                <a:gd name="connsiteY1" fmla="*/ 749 h 10747"/>
                <a:gd name="connsiteX2" fmla="*/ 9576 w 9576"/>
                <a:gd name="connsiteY2" fmla="*/ 10747 h 10747"/>
                <a:gd name="connsiteX0" fmla="*/ 0 w 10000"/>
                <a:gd name="connsiteY0" fmla="*/ 9981 h 10078"/>
                <a:gd name="connsiteX1" fmla="*/ 418 w 10000"/>
                <a:gd name="connsiteY1" fmla="*/ 775 h 10078"/>
                <a:gd name="connsiteX2" fmla="*/ 10000 w 10000"/>
                <a:gd name="connsiteY2" fmla="*/ 10078 h 10078"/>
                <a:gd name="connsiteX0" fmla="*/ 0 w 10000"/>
                <a:gd name="connsiteY0" fmla="*/ 9322 h 9419"/>
                <a:gd name="connsiteX1" fmla="*/ 306 w 10000"/>
                <a:gd name="connsiteY1" fmla="*/ 850 h 9419"/>
                <a:gd name="connsiteX2" fmla="*/ 10000 w 10000"/>
                <a:gd name="connsiteY2" fmla="*/ 9419 h 9419"/>
                <a:gd name="connsiteX0" fmla="*/ 0 w 10000"/>
                <a:gd name="connsiteY0" fmla="*/ 9984 h 10087"/>
                <a:gd name="connsiteX1" fmla="*/ 306 w 10000"/>
                <a:gd name="connsiteY1" fmla="*/ 989 h 10087"/>
                <a:gd name="connsiteX2" fmla="*/ 10000 w 10000"/>
                <a:gd name="connsiteY2" fmla="*/ 10087 h 10087"/>
                <a:gd name="connsiteX0" fmla="*/ 0 w 10000"/>
                <a:gd name="connsiteY0" fmla="*/ 9984 h 10087"/>
                <a:gd name="connsiteX1" fmla="*/ 306 w 10000"/>
                <a:gd name="connsiteY1" fmla="*/ 989 h 10087"/>
                <a:gd name="connsiteX2" fmla="*/ 10000 w 10000"/>
                <a:gd name="connsiteY2" fmla="*/ 10087 h 10087"/>
                <a:gd name="connsiteX0" fmla="*/ 0 w 10000"/>
                <a:gd name="connsiteY0" fmla="*/ 10296 h 10399"/>
                <a:gd name="connsiteX1" fmla="*/ 306 w 10000"/>
                <a:gd name="connsiteY1" fmla="*/ 1301 h 10399"/>
                <a:gd name="connsiteX2" fmla="*/ 10000 w 10000"/>
                <a:gd name="connsiteY2" fmla="*/ 10399 h 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10399">
                  <a:moveTo>
                    <a:pt x="0" y="10296"/>
                  </a:moveTo>
                  <a:cubicBezTo>
                    <a:pt x="88" y="6658"/>
                    <a:pt x="28" y="5291"/>
                    <a:pt x="306" y="1301"/>
                  </a:cubicBezTo>
                  <a:cubicBezTo>
                    <a:pt x="584" y="-2689"/>
                    <a:pt x="4699" y="3105"/>
                    <a:pt x="10000" y="10399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250825" y="4758243"/>
            <a:ext cx="863841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dirty="0"/>
              <a:t>Acceptance necessarily drops to </a:t>
            </a:r>
            <a:r>
              <a:rPr lang="en-US" dirty="0" smtClean="0"/>
              <a:t>0 </a:t>
            </a:r>
            <a:r>
              <a:rPr lang="en-US" dirty="0"/>
              <a:t>at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r</a:t>
            </a:r>
            <a:r>
              <a:rPr lang="en-US" dirty="0" smtClean="0"/>
              <a:t>=0:</a:t>
            </a:r>
            <a:endParaRPr lang="en-US" dirty="0"/>
          </a:p>
          <a:p>
            <a:r>
              <a:rPr lang="en-US" dirty="0" smtClean="0"/>
              <a:t>Measured signal is </a:t>
            </a:r>
            <a:r>
              <a:rPr lang="en-US" dirty="0"/>
              <a:t>a bump after all.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048164" y="1389546"/>
            <a:ext cx="1829027" cy="92333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tabLst>
                <a:tab pos="355600" algn="l"/>
                <a:tab pos="444500" algn="l"/>
              </a:tabLst>
            </a:pPr>
            <a:r>
              <a:rPr lang="en-GB" sz="2000" dirty="0"/>
              <a:t>m</a:t>
            </a:r>
            <a:r>
              <a:rPr lang="en-GB" sz="2000" baseline="-25000" dirty="0">
                <a:latin typeface="Symbol" pitchFamily="18" charset="2"/>
              </a:rPr>
              <a:t>c</a:t>
            </a:r>
            <a:r>
              <a:rPr lang="en-GB" sz="2000" dirty="0"/>
              <a:t>	= 1000 </a:t>
            </a:r>
            <a:r>
              <a:rPr lang="en-GB" sz="2000" dirty="0" err="1"/>
              <a:t>GeV</a:t>
            </a:r>
            <a:endParaRPr lang="en-GB" sz="2000" dirty="0"/>
          </a:p>
          <a:p>
            <a:pPr eaLnBrk="0" hangingPunct="0">
              <a:tabLst>
                <a:tab pos="355600" algn="l"/>
                <a:tab pos="444500" algn="l"/>
              </a:tabLst>
            </a:pPr>
            <a:r>
              <a:rPr lang="en-GB" sz="2000" dirty="0">
                <a:solidFill>
                  <a:schemeClr val="tx2"/>
                </a:solidFill>
              </a:rPr>
              <a:t>m</a:t>
            </a:r>
            <a:r>
              <a:rPr lang="en-GB" sz="2000" baseline="-25000" dirty="0">
                <a:solidFill>
                  <a:schemeClr val="tx2"/>
                </a:solidFill>
                <a:latin typeface="Symbol" pitchFamily="18" charset="2"/>
              </a:rPr>
              <a:t>c</a:t>
            </a:r>
            <a:r>
              <a:rPr lang="en-GB" sz="2000" dirty="0">
                <a:solidFill>
                  <a:schemeClr val="tx2"/>
                </a:solidFill>
              </a:rPr>
              <a:t>	= 100 </a:t>
            </a:r>
            <a:r>
              <a:rPr lang="en-GB" sz="2000" dirty="0" err="1">
                <a:solidFill>
                  <a:schemeClr val="tx2"/>
                </a:solidFill>
              </a:rPr>
              <a:t>GeV</a:t>
            </a:r>
            <a:endParaRPr lang="en-GB" sz="2000" dirty="0">
              <a:solidFill>
                <a:schemeClr val="tx2"/>
              </a:solidFill>
            </a:endParaRPr>
          </a:p>
          <a:p>
            <a:pPr eaLnBrk="0" hangingPunct="0">
              <a:tabLst>
                <a:tab pos="355600" algn="l"/>
                <a:tab pos="444500" algn="l"/>
              </a:tabLst>
            </a:pPr>
            <a:r>
              <a:rPr lang="en-GB" sz="2000" dirty="0">
                <a:solidFill>
                  <a:schemeClr val="accent1"/>
                </a:solidFill>
              </a:rPr>
              <a:t>m</a:t>
            </a:r>
            <a:r>
              <a:rPr lang="en-GB" sz="2000" baseline="-25000" dirty="0">
                <a:solidFill>
                  <a:schemeClr val="accent1"/>
                </a:solidFill>
                <a:latin typeface="Symbol" pitchFamily="18" charset="2"/>
              </a:rPr>
              <a:t>c</a:t>
            </a:r>
            <a:r>
              <a:rPr lang="en-GB" sz="2000" dirty="0">
                <a:solidFill>
                  <a:schemeClr val="accent1"/>
                </a:solidFill>
              </a:rPr>
              <a:t>	= 10 </a:t>
            </a:r>
            <a:r>
              <a:rPr lang="en-GB" sz="2000" dirty="0" err="1">
                <a:solidFill>
                  <a:schemeClr val="accent1"/>
                </a:solidFill>
              </a:rPr>
              <a:t>GeV</a:t>
            </a:r>
            <a:endParaRPr lang="en-GB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5458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50823" y="1043907"/>
            <a:ext cx="8638419" cy="62786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1887538" algn="l"/>
              </a:tabLst>
            </a:pPr>
            <a:r>
              <a:rPr lang="en-US" dirty="0" smtClean="0"/>
              <a:t>WIMP Signal: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887538" algn="l"/>
              </a:tabLst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Nuclear recoils</a:t>
            </a:r>
            <a:endParaRPr lang="en-GB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887538" algn="l"/>
              </a:tabLst>
            </a:pPr>
            <a:r>
              <a:rPr lang="en-GB" dirty="0" smtClean="0"/>
              <a:t> Low energy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  <a:tabLst>
                <a:tab pos="1887538" algn="l"/>
              </a:tabLst>
            </a:pPr>
            <a:r>
              <a:rPr lang="en-GB" dirty="0" smtClean="0"/>
              <a:t> Single </a:t>
            </a:r>
            <a:r>
              <a:rPr lang="en-GB" dirty="0"/>
              <a:t>scatter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1887538" algn="l"/>
              </a:tabLst>
            </a:pPr>
            <a:r>
              <a:rPr lang="en-GB" dirty="0" smtClean="0"/>
              <a:t> Homogeneous</a:t>
            </a:r>
          </a:p>
          <a:p>
            <a:endParaRPr lang="en-US" sz="1800" dirty="0" smtClean="0"/>
          </a:p>
          <a:p>
            <a:r>
              <a:rPr lang="en-US" dirty="0" smtClean="0"/>
              <a:t>Particle </a:t>
            </a:r>
            <a:r>
              <a:rPr lang="en-US" dirty="0"/>
              <a:t>Backgrounds: Known in advance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 Mostly </a:t>
            </a:r>
            <a:r>
              <a:rPr lang="en-GB" dirty="0">
                <a:solidFill>
                  <a:schemeClr val="accent5"/>
                </a:solidFill>
              </a:rPr>
              <a:t>electronic </a:t>
            </a:r>
            <a:r>
              <a:rPr lang="en-GB" dirty="0" smtClean="0">
                <a:solidFill>
                  <a:schemeClr val="accent5"/>
                </a:solidFill>
              </a:rPr>
              <a:t>recoils </a:t>
            </a:r>
            <a:r>
              <a:rPr lang="en-GB" dirty="0"/>
              <a:t>(</a:t>
            </a:r>
            <a:r>
              <a:rPr lang="en-GB" dirty="0" err="1">
                <a:latin typeface="Symbol" pitchFamily="18" charset="2"/>
              </a:rPr>
              <a:t>b</a:t>
            </a:r>
            <a:r>
              <a:rPr lang="en-GB" dirty="0" err="1"/>
              <a:t>,</a:t>
            </a:r>
            <a:r>
              <a:rPr lang="en-GB" dirty="0" err="1">
                <a:latin typeface="Symbol" pitchFamily="18" charset="2"/>
              </a:rPr>
              <a:t>g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 Also </a:t>
            </a:r>
            <a:r>
              <a:rPr lang="en-GB" dirty="0"/>
              <a:t>at high energy (</a:t>
            </a:r>
            <a:r>
              <a:rPr lang="en-GB" dirty="0" err="1">
                <a:latin typeface="Symbol" pitchFamily="18" charset="2"/>
              </a:rPr>
              <a:t>a,b,g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 Also </a:t>
            </a:r>
            <a:r>
              <a:rPr lang="en-GB" dirty="0"/>
              <a:t>multiple scatters </a:t>
            </a:r>
            <a:r>
              <a:rPr lang="en-GB" dirty="0" smtClean="0"/>
              <a:t>(</a:t>
            </a:r>
            <a:r>
              <a:rPr lang="en-GB" dirty="0" err="1">
                <a:latin typeface="Symbol" pitchFamily="18" charset="2"/>
              </a:rPr>
              <a:t>g</a:t>
            </a:r>
            <a:r>
              <a:rPr lang="en-GB" dirty="0" err="1" smtClean="0"/>
              <a:t>,n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  <a:p>
            <a:r>
              <a:rPr lang="en-GB" dirty="0"/>
              <a:t>Detector artefacts: Sometimes surprising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 Surface </a:t>
            </a:r>
            <a:r>
              <a:rPr lang="en-GB" dirty="0"/>
              <a:t>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 Pathological pile up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 Noise</a:t>
            </a:r>
            <a:endParaRPr lang="en-GB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  <a:tabLst>
                <a:tab pos="1887538" algn="l"/>
              </a:tabLst>
            </a:pPr>
            <a:endParaRPr lang="en-US" dirty="0" smtClean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F8B01A-2673-47FE-9AB3-1BF148736D56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Discrimination: Need Information</a:t>
            </a:r>
            <a:endParaRPr lang="en-GB" dirty="0"/>
          </a:p>
        </p:txBody>
      </p:sp>
      <p:pic>
        <p:nvPicPr>
          <p:cNvPr id="73734" name="Picture 6" descr="at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1228" y="3068960"/>
            <a:ext cx="1908175" cy="1908175"/>
          </a:xfrm>
          <a:prstGeom prst="rect">
            <a:avLst/>
          </a:prstGeom>
          <a:noFill/>
        </p:spPr>
      </p:pic>
      <p:pic>
        <p:nvPicPr>
          <p:cNvPr id="73735" name="Picture 7" descr="atom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1940" y="1054832"/>
            <a:ext cx="1908175" cy="1908175"/>
          </a:xfrm>
          <a:prstGeom prst="rect">
            <a:avLst/>
          </a:prstGeom>
          <a:noFill/>
        </p:spPr>
      </p:pic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6051178" y="3999235"/>
            <a:ext cx="2481262" cy="871538"/>
            <a:chOff x="405" y="1408"/>
            <a:chExt cx="1563" cy="549"/>
          </a:xfrm>
        </p:grpSpPr>
        <p:sp>
          <p:nvSpPr>
            <p:cNvPr id="73739" name="Line 11"/>
            <p:cNvSpPr>
              <a:spLocks noChangeShapeType="1"/>
            </p:cNvSpPr>
            <p:nvPr/>
          </p:nvSpPr>
          <p:spPr bwMode="auto">
            <a:xfrm rot="-3234221">
              <a:off x="784" y="1056"/>
              <a:ext cx="365" cy="11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none" w="lg" len="lg"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40" name="Line 12"/>
            <p:cNvSpPr>
              <a:spLocks noChangeShapeType="1"/>
            </p:cNvSpPr>
            <p:nvPr/>
          </p:nvSpPr>
          <p:spPr bwMode="auto">
            <a:xfrm rot="-3234221">
              <a:off x="1538" y="1527"/>
              <a:ext cx="549" cy="311"/>
            </a:xfrm>
            <a:prstGeom prst="line">
              <a:avLst/>
            </a:prstGeom>
            <a:noFill/>
            <a:ln w="19050">
              <a:solidFill>
                <a:schemeClr val="accent5"/>
              </a:solidFill>
              <a:round/>
              <a:headEnd/>
              <a:tailEnd type="stealth" w="lg" len="lg"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41" name="Line 13"/>
            <p:cNvSpPr>
              <a:spLocks noChangeShapeType="1"/>
            </p:cNvSpPr>
            <p:nvPr/>
          </p:nvSpPr>
          <p:spPr bwMode="auto">
            <a:xfrm rot="18365779" flipH="1">
              <a:off x="1595" y="1776"/>
              <a:ext cx="48" cy="2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stealth" w="lg" len="lg"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3671577" y="1666020"/>
            <a:ext cx="2627313" cy="1008062"/>
            <a:chOff x="3538" y="1162"/>
            <a:chExt cx="1655" cy="635"/>
          </a:xfrm>
        </p:grpSpPr>
        <p:sp>
          <p:nvSpPr>
            <p:cNvPr id="73743" name="Line 15"/>
            <p:cNvSpPr>
              <a:spLocks noChangeShapeType="1"/>
            </p:cNvSpPr>
            <p:nvPr/>
          </p:nvSpPr>
          <p:spPr bwMode="auto">
            <a:xfrm flipV="1">
              <a:off x="3538" y="1344"/>
              <a:ext cx="839" cy="3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none" w="lg" len="lg"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44" name="Line 16"/>
            <p:cNvSpPr>
              <a:spLocks noChangeShapeType="1"/>
            </p:cNvSpPr>
            <p:nvPr/>
          </p:nvSpPr>
          <p:spPr bwMode="auto">
            <a:xfrm flipV="1">
              <a:off x="4354" y="1162"/>
              <a:ext cx="771" cy="18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stealth" w="lg" len="lg"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745" name="Line 17"/>
            <p:cNvSpPr>
              <a:spLocks noChangeShapeType="1"/>
            </p:cNvSpPr>
            <p:nvPr/>
          </p:nvSpPr>
          <p:spPr bwMode="auto">
            <a:xfrm>
              <a:off x="4354" y="1344"/>
              <a:ext cx="839" cy="45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stealth" w="lg" len="lg"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721969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6" y="4343400"/>
            <a:ext cx="4584121" cy="2162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89" y="4340888"/>
            <a:ext cx="4491693" cy="22380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22" r="53750"/>
          <a:stretch/>
        </p:blipFill>
        <p:spPr>
          <a:xfrm>
            <a:off x="6435260" y="1506508"/>
            <a:ext cx="2431730" cy="12172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9238" y="1066161"/>
            <a:ext cx="6447278" cy="33239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Ample information even at lowest energies: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Scintillation S1 size and PMT pattern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Ionization S2 size and PMT pattern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Single/Multiple </a:t>
            </a:r>
            <a:r>
              <a:rPr lang="en-US" dirty="0" smtClean="0"/>
              <a:t>Scatter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Electronic/Nuclear Recoil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Vertex 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S2 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6" t="52122"/>
          <a:stretch/>
        </p:blipFill>
        <p:spPr>
          <a:xfrm>
            <a:off x="6462298" y="2743200"/>
            <a:ext cx="2430877" cy="1217293"/>
          </a:xfrm>
          <a:prstGeom prst="rect">
            <a:avLst/>
          </a:prstGeom>
        </p:spPr>
      </p:pic>
      <p:sp>
        <p:nvSpPr>
          <p:cNvPr id="2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F8B01A-2673-47FE-9AB3-1BF148736D56}" type="slidenum">
              <a:rPr lang="en-GB"/>
              <a:pPr/>
              <a:t>13</a:t>
            </a:fld>
            <a:endParaRPr lang="en-GB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XENON100 Candidate, E~3keV</a:t>
            </a:r>
            <a:r>
              <a:rPr lang="en-GB" baseline="-25000" dirty="0" smtClean="0"/>
              <a:t>nr</a:t>
            </a:r>
            <a:endParaRPr lang="en-GB" baseline="-25000" dirty="0"/>
          </a:p>
        </p:txBody>
      </p:sp>
      <p:sp>
        <p:nvSpPr>
          <p:cNvPr id="73764" name="Text Box 36"/>
          <p:cNvSpPr txBox="1">
            <a:spLocks noChangeArrowheads="1"/>
          </p:cNvSpPr>
          <p:nvPr/>
        </p:nvSpPr>
        <p:spPr bwMode="auto">
          <a:xfrm>
            <a:off x="6758855" y="2732521"/>
            <a:ext cx="3943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S2</a:t>
            </a:r>
          </a:p>
        </p:txBody>
      </p:sp>
      <p:sp>
        <p:nvSpPr>
          <p:cNvPr id="14" name="Text Box 36"/>
          <p:cNvSpPr txBox="1">
            <a:spLocks noChangeArrowheads="1"/>
          </p:cNvSpPr>
          <p:nvPr/>
        </p:nvSpPr>
        <p:spPr bwMode="auto">
          <a:xfrm>
            <a:off x="4700045" y="5963697"/>
            <a:ext cx="39433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S2</a:t>
            </a:r>
          </a:p>
        </p:txBody>
      </p:sp>
      <p:sp>
        <p:nvSpPr>
          <p:cNvPr id="15" name="Text Box 35"/>
          <p:cNvSpPr txBox="1">
            <a:spLocks noChangeArrowheads="1"/>
          </p:cNvSpPr>
          <p:nvPr/>
        </p:nvSpPr>
        <p:spPr bwMode="auto">
          <a:xfrm>
            <a:off x="253721" y="5982495"/>
            <a:ext cx="39433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S1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 Box 35"/>
          <p:cNvSpPr txBox="1">
            <a:spLocks noChangeArrowheads="1"/>
          </p:cNvSpPr>
          <p:nvPr/>
        </p:nvSpPr>
        <p:spPr bwMode="auto">
          <a:xfrm>
            <a:off x="6740535" y="1557495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S1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42"/>
          <a:stretch/>
        </p:blipFill>
        <p:spPr>
          <a:xfrm>
            <a:off x="2051720" y="3255526"/>
            <a:ext cx="4407530" cy="11455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34903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475" y="977900"/>
            <a:ext cx="8642350" cy="1329595"/>
          </a:xfrm>
        </p:spPr>
        <p:txBody>
          <a:bodyPr/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Sensitivity doubles every </a:t>
            </a:r>
            <a:r>
              <a:rPr lang="en-US" dirty="0"/>
              <a:t>year </a:t>
            </a:r>
            <a:r>
              <a:rPr lang="en-US" dirty="0" smtClean="0"/>
              <a:t>(exceeding </a:t>
            </a:r>
            <a:r>
              <a:rPr lang="en-US" dirty="0"/>
              <a:t>Moore’s </a:t>
            </a:r>
            <a:r>
              <a:rPr lang="en-US" dirty="0" smtClean="0"/>
              <a:t>law)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9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/>
              <a:t>Very good control of systematic uncertainties (%-level)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Elaborate &amp; versatile </a:t>
            </a:r>
            <a:r>
              <a:rPr lang="en-US" dirty="0"/>
              <a:t>analyses </a:t>
            </a:r>
            <a:r>
              <a:rPr lang="en-US" dirty="0" smtClean="0"/>
              <a:t>(many other channels)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Performance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692890" y="1492576"/>
            <a:ext cx="8429166" cy="3844636"/>
            <a:chOff x="692890" y="1957133"/>
            <a:chExt cx="8429166" cy="3844636"/>
          </a:xfrm>
        </p:grpSpPr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 rot="16200000">
              <a:off x="7768641" y="3853471"/>
              <a:ext cx="24606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GB" sz="1600" dirty="0" smtClean="0">
                  <a:solidFill>
                    <a:schemeClr val="accent3"/>
                  </a:solidFill>
                </a:rPr>
                <a:t>SWONMASS 1310.8327</a:t>
              </a:r>
              <a:endParaRPr lang="en-GB" sz="1600" dirty="0">
                <a:solidFill>
                  <a:schemeClr val="accent3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2890" y="1957133"/>
              <a:ext cx="7565964" cy="3844636"/>
              <a:chOff x="1364747" y="1851542"/>
              <a:chExt cx="6698556" cy="3403867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476"/>
              <a:stretch/>
            </p:blipFill>
            <p:spPr>
              <a:xfrm>
                <a:off x="1606378" y="1851542"/>
                <a:ext cx="6450227" cy="3154510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2644084" y="5006051"/>
                <a:ext cx="505244" cy="2452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800" dirty="0" smtClean="0"/>
                  <a:t>1990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081583" y="5010167"/>
                <a:ext cx="505244" cy="2452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800" dirty="0" smtClean="0"/>
                  <a:t>2000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546437" y="5010167"/>
                <a:ext cx="505244" cy="2452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800" dirty="0" smtClean="0"/>
                  <a:t>2010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029248" y="5010167"/>
                <a:ext cx="505244" cy="2452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800" dirty="0" smtClean="0"/>
                  <a:t>2020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637535" y="5006050"/>
                <a:ext cx="425768" cy="2452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800" dirty="0" smtClean="0"/>
                  <a:t>year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16200000">
                <a:off x="491780" y="2743651"/>
                <a:ext cx="1991175" cy="2452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800" dirty="0" smtClean="0"/>
                  <a:t> 5TeV SI limit / cm</a:t>
                </a:r>
                <a:r>
                  <a:rPr lang="en-US" sz="1800" baseline="30000" dirty="0" smtClean="0"/>
                  <a:t>2</a:t>
                </a: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 rot="2384131">
              <a:off x="5150191" y="3763880"/>
              <a:ext cx="860813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>
                  <a:solidFill>
                    <a:srgbClr val="FF97EB"/>
                  </a:solidFill>
                </a:rPr>
                <a:t>XENON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376900">
              <a:off x="4070441" y="2914087"/>
              <a:ext cx="71974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CDMS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516689">
              <a:off x="2442462" y="2291266"/>
              <a:ext cx="53219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>
                  <a:solidFill>
                    <a:srgbClr val="80FF80"/>
                  </a:solidFill>
                </a:rPr>
                <a:t>2</a:t>
              </a:r>
              <a:r>
                <a:rPr lang="en-US" sz="1800" dirty="0" smtClean="0">
                  <a:solidFill>
                    <a:srgbClr val="80FF80"/>
                  </a:solidFill>
                  <a:latin typeface="Symbol" panose="05050102010706020507" pitchFamily="18" charset="2"/>
                </a:rPr>
                <a:t>n</a:t>
              </a:r>
              <a:r>
                <a:rPr lang="en-US" sz="1800" dirty="0" smtClean="0">
                  <a:solidFill>
                    <a:srgbClr val="80FF80"/>
                  </a:solidFill>
                </a:rPr>
                <a:t>0</a:t>
              </a:r>
              <a:r>
                <a:rPr lang="en-US" sz="1800" dirty="0" smtClean="0">
                  <a:solidFill>
                    <a:srgbClr val="80FF80"/>
                  </a:solidFill>
                  <a:latin typeface="Symbol" panose="05050102010706020507" pitchFamily="18" charset="2"/>
                </a:rPr>
                <a:t>b</a:t>
              </a: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>
              <a:off x="1768507" y="2074568"/>
              <a:ext cx="2278362" cy="281567"/>
            </a:xfrm>
            <a:prstGeom prst="line">
              <a:avLst/>
            </a:prstGeom>
            <a:noFill/>
            <a:ln w="25400" cap="flat" cmpd="sng" algn="ctr">
              <a:solidFill>
                <a:srgbClr val="80FF8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4046869" y="2461857"/>
              <a:ext cx="2203206" cy="1045029"/>
            </a:xfrm>
            <a:prstGeom prst="line">
              <a:avLst/>
            </a:prstGeom>
            <a:noFill/>
            <a:ln w="254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4873451" y="2783404"/>
              <a:ext cx="1853920" cy="1651221"/>
            </a:xfrm>
            <a:prstGeom prst="line">
              <a:avLst/>
            </a:prstGeom>
            <a:noFill/>
            <a:ln w="25400" cap="flat" cmpd="sng" algn="ctr">
              <a:solidFill>
                <a:srgbClr val="FF97EB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059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 bwMode="auto">
          <a:xfrm>
            <a:off x="2087724" y="1141985"/>
            <a:ext cx="730181" cy="3691171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8" t="9703" r="18014" b="10243"/>
          <a:stretch/>
        </p:blipFill>
        <p:spPr>
          <a:xfrm>
            <a:off x="3028620" y="1552277"/>
            <a:ext cx="4175584" cy="41217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159732" y="1141678"/>
            <a:ext cx="6071336" cy="2554519"/>
            <a:chOff x="2159732" y="1141678"/>
            <a:chExt cx="6071336" cy="2554519"/>
          </a:xfrm>
        </p:grpSpPr>
        <p:sp>
          <p:nvSpPr>
            <p:cNvPr id="6" name="Freeform 5"/>
            <p:cNvSpPr/>
            <p:nvPr/>
          </p:nvSpPr>
          <p:spPr bwMode="auto">
            <a:xfrm>
              <a:off x="2176743" y="1141985"/>
              <a:ext cx="6054325" cy="2554212"/>
            </a:xfrm>
            <a:custGeom>
              <a:avLst/>
              <a:gdLst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557849"/>
                <a:gd name="connsiteX1" fmla="*/ 5222731 w 5222731"/>
                <a:gd name="connsiteY1" fmla="*/ 1631092 h 2557849"/>
                <a:gd name="connsiteX2" fmla="*/ 1725769 w 5222731"/>
                <a:gd name="connsiteY2" fmla="*/ 2557849 h 2557849"/>
                <a:gd name="connsiteX3" fmla="*/ 144104 w 5222731"/>
                <a:gd name="connsiteY3" fmla="*/ 24714 h 2557849"/>
                <a:gd name="connsiteX4" fmla="*/ 5222731 w 5222731"/>
                <a:gd name="connsiteY4" fmla="*/ 0 h 2557849"/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613184"/>
                <a:gd name="connsiteX1" fmla="*/ 5222731 w 5222731"/>
                <a:gd name="connsiteY1" fmla="*/ 1631092 h 2613184"/>
                <a:gd name="connsiteX2" fmla="*/ 1725769 w 5222731"/>
                <a:gd name="connsiteY2" fmla="*/ 2557849 h 2613184"/>
                <a:gd name="connsiteX3" fmla="*/ 144104 w 5222731"/>
                <a:gd name="connsiteY3" fmla="*/ 24714 h 2613184"/>
                <a:gd name="connsiteX4" fmla="*/ 5222731 w 5222731"/>
                <a:gd name="connsiteY4" fmla="*/ 0 h 2613184"/>
                <a:gd name="connsiteX0" fmla="*/ 5216632 w 5216632"/>
                <a:gd name="connsiteY0" fmla="*/ 0 h 2561334"/>
                <a:gd name="connsiteX1" fmla="*/ 5216632 w 5216632"/>
                <a:gd name="connsiteY1" fmla="*/ 1631092 h 2561334"/>
                <a:gd name="connsiteX2" fmla="*/ 1719670 w 5216632"/>
                <a:gd name="connsiteY2" fmla="*/ 2557849 h 2561334"/>
                <a:gd name="connsiteX3" fmla="*/ 138005 w 5216632"/>
                <a:gd name="connsiteY3" fmla="*/ 24714 h 2561334"/>
                <a:gd name="connsiteX4" fmla="*/ 5216632 w 5216632"/>
                <a:gd name="connsiteY4" fmla="*/ 0 h 2561334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078627 w 5078627"/>
                <a:gd name="connsiteY0" fmla="*/ 0 h 2489519"/>
                <a:gd name="connsiteX1" fmla="*/ 5078627 w 5078627"/>
                <a:gd name="connsiteY1" fmla="*/ 1631092 h 2489519"/>
                <a:gd name="connsiteX2" fmla="*/ 1841157 w 5078627"/>
                <a:gd name="connsiteY2" fmla="*/ 2483708 h 2489519"/>
                <a:gd name="connsiteX3" fmla="*/ 0 w 5078627"/>
                <a:gd name="connsiteY3" fmla="*/ 24714 h 2489519"/>
                <a:gd name="connsiteX4" fmla="*/ 5078627 w 5078627"/>
                <a:gd name="connsiteY4" fmla="*/ 0 h 2489519"/>
                <a:gd name="connsiteX0" fmla="*/ 5078627 w 5078627"/>
                <a:gd name="connsiteY0" fmla="*/ 0 h 2559412"/>
                <a:gd name="connsiteX1" fmla="*/ 5078627 w 5078627"/>
                <a:gd name="connsiteY1" fmla="*/ 1668162 h 2559412"/>
                <a:gd name="connsiteX2" fmla="*/ 1841157 w 5078627"/>
                <a:gd name="connsiteY2" fmla="*/ 2483708 h 2559412"/>
                <a:gd name="connsiteX3" fmla="*/ 0 w 5078627"/>
                <a:gd name="connsiteY3" fmla="*/ 24714 h 2559412"/>
                <a:gd name="connsiteX4" fmla="*/ 5078627 w 5078627"/>
                <a:gd name="connsiteY4" fmla="*/ 0 h 2559412"/>
                <a:gd name="connsiteX0" fmla="*/ 5078627 w 5078627"/>
                <a:gd name="connsiteY0" fmla="*/ 0 h 2493142"/>
                <a:gd name="connsiteX1" fmla="*/ 5078627 w 5078627"/>
                <a:gd name="connsiteY1" fmla="*/ 1668162 h 2493142"/>
                <a:gd name="connsiteX2" fmla="*/ 1841157 w 5078627"/>
                <a:gd name="connsiteY2" fmla="*/ 2483708 h 2493142"/>
                <a:gd name="connsiteX3" fmla="*/ 0 w 5078627"/>
                <a:gd name="connsiteY3" fmla="*/ 24714 h 2493142"/>
                <a:gd name="connsiteX4" fmla="*/ 5078627 w 5078627"/>
                <a:gd name="connsiteY4" fmla="*/ 0 h 2493142"/>
                <a:gd name="connsiteX0" fmla="*/ 5078627 w 5078627"/>
                <a:gd name="connsiteY0" fmla="*/ 0 h 2513899"/>
                <a:gd name="connsiteX1" fmla="*/ 5078627 w 5078627"/>
                <a:gd name="connsiteY1" fmla="*/ 1668162 h 2513899"/>
                <a:gd name="connsiteX2" fmla="*/ 1841157 w 5078627"/>
                <a:gd name="connsiteY2" fmla="*/ 2483708 h 2513899"/>
                <a:gd name="connsiteX3" fmla="*/ 0 w 5078627"/>
                <a:gd name="connsiteY3" fmla="*/ 24714 h 2513899"/>
                <a:gd name="connsiteX4" fmla="*/ 5078627 w 5078627"/>
                <a:gd name="connsiteY4" fmla="*/ 0 h 2513899"/>
                <a:gd name="connsiteX0" fmla="*/ 5084901 w 5084901"/>
                <a:gd name="connsiteY0" fmla="*/ 0 h 2491161"/>
                <a:gd name="connsiteX1" fmla="*/ 5078627 w 5084901"/>
                <a:gd name="connsiteY1" fmla="*/ 1645424 h 2491161"/>
                <a:gd name="connsiteX2" fmla="*/ 1841157 w 5084901"/>
                <a:gd name="connsiteY2" fmla="*/ 2460970 h 2491161"/>
                <a:gd name="connsiteX3" fmla="*/ 0 w 5084901"/>
                <a:gd name="connsiteY3" fmla="*/ 1976 h 2491161"/>
                <a:gd name="connsiteX4" fmla="*/ 5084901 w 5084901"/>
                <a:gd name="connsiteY4" fmla="*/ 0 h 2491161"/>
                <a:gd name="connsiteX0" fmla="*/ 5262764 w 5262764"/>
                <a:gd name="connsiteY0" fmla="*/ 0 h 2491341"/>
                <a:gd name="connsiteX1" fmla="*/ 5256490 w 5262764"/>
                <a:gd name="connsiteY1" fmla="*/ 1645424 h 2491341"/>
                <a:gd name="connsiteX2" fmla="*/ 2019020 w 5262764"/>
                <a:gd name="connsiteY2" fmla="*/ 2460970 h 2491341"/>
                <a:gd name="connsiteX3" fmla="*/ 0 w 5262764"/>
                <a:gd name="connsiteY3" fmla="*/ 11975 h 2491341"/>
                <a:gd name="connsiteX4" fmla="*/ 5262764 w 5262764"/>
                <a:gd name="connsiteY4" fmla="*/ 0 h 2491341"/>
                <a:gd name="connsiteX0" fmla="*/ 5706124 w 5706124"/>
                <a:gd name="connsiteY0" fmla="*/ 0 h 2460970"/>
                <a:gd name="connsiteX1" fmla="*/ 5699850 w 5706124"/>
                <a:gd name="connsiteY1" fmla="*/ 1645424 h 2460970"/>
                <a:gd name="connsiteX2" fmla="*/ 2462380 w 5706124"/>
                <a:gd name="connsiteY2" fmla="*/ 2460970 h 2460970"/>
                <a:gd name="connsiteX3" fmla="*/ 522542 w 5706124"/>
                <a:gd name="connsiteY3" fmla="*/ 588411 h 2460970"/>
                <a:gd name="connsiteX4" fmla="*/ 443360 w 5706124"/>
                <a:gd name="connsiteY4" fmla="*/ 11975 h 2460970"/>
                <a:gd name="connsiteX5" fmla="*/ 5706124 w 5706124"/>
                <a:gd name="connsiteY5" fmla="*/ 0 h 2460970"/>
                <a:gd name="connsiteX0" fmla="*/ 5643883 w 5643883"/>
                <a:gd name="connsiteY0" fmla="*/ 0 h 2460970"/>
                <a:gd name="connsiteX1" fmla="*/ 5637609 w 5643883"/>
                <a:gd name="connsiteY1" fmla="*/ 1645424 h 2460970"/>
                <a:gd name="connsiteX2" fmla="*/ 2400139 w 5643883"/>
                <a:gd name="connsiteY2" fmla="*/ 2460970 h 2460970"/>
                <a:gd name="connsiteX3" fmla="*/ 856681 w 5643883"/>
                <a:gd name="connsiteY3" fmla="*/ 1143365 h 2460970"/>
                <a:gd name="connsiteX4" fmla="*/ 460301 w 5643883"/>
                <a:gd name="connsiteY4" fmla="*/ 588411 h 2460970"/>
                <a:gd name="connsiteX5" fmla="*/ 381119 w 5643883"/>
                <a:gd name="connsiteY5" fmla="*/ 11975 h 2460970"/>
                <a:gd name="connsiteX6" fmla="*/ 5643883 w 5643883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593153 w 5380355"/>
                <a:gd name="connsiteY3" fmla="*/ 1143365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74006"/>
                <a:gd name="connsiteX1" fmla="*/ 5374081 w 5380355"/>
                <a:gd name="connsiteY1" fmla="*/ 1645424 h 2474006"/>
                <a:gd name="connsiteX2" fmla="*/ 2136611 w 5380355"/>
                <a:gd name="connsiteY2" fmla="*/ 2460970 h 2474006"/>
                <a:gd name="connsiteX3" fmla="*/ 608398 w 5380355"/>
                <a:gd name="connsiteY3" fmla="*/ 873387 h 2474006"/>
                <a:gd name="connsiteX4" fmla="*/ 3510104 w 5380355"/>
                <a:gd name="connsiteY4" fmla="*/ 478421 h 2474006"/>
                <a:gd name="connsiteX5" fmla="*/ 117591 w 5380355"/>
                <a:gd name="connsiteY5" fmla="*/ 11975 h 2474006"/>
                <a:gd name="connsiteX6" fmla="*/ 5380355 w 5380355"/>
                <a:gd name="connsiteY6" fmla="*/ 0 h 2474006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62764" h="2484552">
                  <a:moveTo>
                    <a:pt x="5262764" y="0"/>
                  </a:moveTo>
                  <a:cubicBezTo>
                    <a:pt x="5260673" y="548475"/>
                    <a:pt x="5258581" y="1096949"/>
                    <a:pt x="5256490" y="1645424"/>
                  </a:cubicBezTo>
                  <a:cubicBezTo>
                    <a:pt x="3086434" y="2220013"/>
                    <a:pt x="2810759" y="2329666"/>
                    <a:pt x="2019020" y="2460970"/>
                  </a:cubicBezTo>
                  <a:cubicBezTo>
                    <a:pt x="1227281" y="2592274"/>
                    <a:pt x="575268" y="2190396"/>
                    <a:pt x="490807" y="873387"/>
                  </a:cubicBezTo>
                  <a:cubicBezTo>
                    <a:pt x="314875" y="541297"/>
                    <a:pt x="254996" y="472002"/>
                    <a:pt x="185900" y="163447"/>
                  </a:cubicBezTo>
                  <a:cubicBezTo>
                    <a:pt x="91395" y="89872"/>
                    <a:pt x="71119" y="80047"/>
                    <a:pt x="0" y="11975"/>
                  </a:cubicBezTo>
                  <a:lnTo>
                    <a:pt x="5262764" y="0"/>
                  </a:lnTo>
                  <a:close/>
                </a:path>
              </a:pathLst>
            </a:custGeom>
            <a:solidFill>
              <a:srgbClr val="7F4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2159732" y="1141678"/>
              <a:ext cx="6048726" cy="2537277"/>
            </a:xfrm>
            <a:custGeom>
              <a:avLst/>
              <a:gdLst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557849"/>
                <a:gd name="connsiteX1" fmla="*/ 5222731 w 5222731"/>
                <a:gd name="connsiteY1" fmla="*/ 1631092 h 2557849"/>
                <a:gd name="connsiteX2" fmla="*/ 1725769 w 5222731"/>
                <a:gd name="connsiteY2" fmla="*/ 2557849 h 2557849"/>
                <a:gd name="connsiteX3" fmla="*/ 144104 w 5222731"/>
                <a:gd name="connsiteY3" fmla="*/ 24714 h 2557849"/>
                <a:gd name="connsiteX4" fmla="*/ 5222731 w 5222731"/>
                <a:gd name="connsiteY4" fmla="*/ 0 h 2557849"/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613184"/>
                <a:gd name="connsiteX1" fmla="*/ 5222731 w 5222731"/>
                <a:gd name="connsiteY1" fmla="*/ 1631092 h 2613184"/>
                <a:gd name="connsiteX2" fmla="*/ 1725769 w 5222731"/>
                <a:gd name="connsiteY2" fmla="*/ 2557849 h 2613184"/>
                <a:gd name="connsiteX3" fmla="*/ 144104 w 5222731"/>
                <a:gd name="connsiteY3" fmla="*/ 24714 h 2613184"/>
                <a:gd name="connsiteX4" fmla="*/ 5222731 w 5222731"/>
                <a:gd name="connsiteY4" fmla="*/ 0 h 2613184"/>
                <a:gd name="connsiteX0" fmla="*/ 5216632 w 5216632"/>
                <a:gd name="connsiteY0" fmla="*/ 0 h 2561334"/>
                <a:gd name="connsiteX1" fmla="*/ 5216632 w 5216632"/>
                <a:gd name="connsiteY1" fmla="*/ 1631092 h 2561334"/>
                <a:gd name="connsiteX2" fmla="*/ 1719670 w 5216632"/>
                <a:gd name="connsiteY2" fmla="*/ 2557849 h 2561334"/>
                <a:gd name="connsiteX3" fmla="*/ 138005 w 5216632"/>
                <a:gd name="connsiteY3" fmla="*/ 24714 h 2561334"/>
                <a:gd name="connsiteX4" fmla="*/ 5216632 w 5216632"/>
                <a:gd name="connsiteY4" fmla="*/ 0 h 2561334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078627 w 5078627"/>
                <a:gd name="connsiteY0" fmla="*/ 0 h 2489519"/>
                <a:gd name="connsiteX1" fmla="*/ 5078627 w 5078627"/>
                <a:gd name="connsiteY1" fmla="*/ 1631092 h 2489519"/>
                <a:gd name="connsiteX2" fmla="*/ 1841157 w 5078627"/>
                <a:gd name="connsiteY2" fmla="*/ 2483708 h 2489519"/>
                <a:gd name="connsiteX3" fmla="*/ 0 w 5078627"/>
                <a:gd name="connsiteY3" fmla="*/ 24714 h 2489519"/>
                <a:gd name="connsiteX4" fmla="*/ 5078627 w 5078627"/>
                <a:gd name="connsiteY4" fmla="*/ 0 h 2489519"/>
                <a:gd name="connsiteX0" fmla="*/ 5078627 w 5078627"/>
                <a:gd name="connsiteY0" fmla="*/ 0 h 2559412"/>
                <a:gd name="connsiteX1" fmla="*/ 5078627 w 5078627"/>
                <a:gd name="connsiteY1" fmla="*/ 1668162 h 2559412"/>
                <a:gd name="connsiteX2" fmla="*/ 1841157 w 5078627"/>
                <a:gd name="connsiteY2" fmla="*/ 2483708 h 2559412"/>
                <a:gd name="connsiteX3" fmla="*/ 0 w 5078627"/>
                <a:gd name="connsiteY3" fmla="*/ 24714 h 2559412"/>
                <a:gd name="connsiteX4" fmla="*/ 5078627 w 5078627"/>
                <a:gd name="connsiteY4" fmla="*/ 0 h 2559412"/>
                <a:gd name="connsiteX0" fmla="*/ 5078627 w 5078627"/>
                <a:gd name="connsiteY0" fmla="*/ 0 h 2493142"/>
                <a:gd name="connsiteX1" fmla="*/ 5078627 w 5078627"/>
                <a:gd name="connsiteY1" fmla="*/ 1668162 h 2493142"/>
                <a:gd name="connsiteX2" fmla="*/ 1841157 w 5078627"/>
                <a:gd name="connsiteY2" fmla="*/ 2483708 h 2493142"/>
                <a:gd name="connsiteX3" fmla="*/ 0 w 5078627"/>
                <a:gd name="connsiteY3" fmla="*/ 24714 h 2493142"/>
                <a:gd name="connsiteX4" fmla="*/ 5078627 w 5078627"/>
                <a:gd name="connsiteY4" fmla="*/ 0 h 2493142"/>
                <a:gd name="connsiteX0" fmla="*/ 5078627 w 5078627"/>
                <a:gd name="connsiteY0" fmla="*/ 0 h 2513899"/>
                <a:gd name="connsiteX1" fmla="*/ 5078627 w 5078627"/>
                <a:gd name="connsiteY1" fmla="*/ 1668162 h 2513899"/>
                <a:gd name="connsiteX2" fmla="*/ 1841157 w 5078627"/>
                <a:gd name="connsiteY2" fmla="*/ 2483708 h 2513899"/>
                <a:gd name="connsiteX3" fmla="*/ 0 w 5078627"/>
                <a:gd name="connsiteY3" fmla="*/ 24714 h 2513899"/>
                <a:gd name="connsiteX4" fmla="*/ 5078627 w 5078627"/>
                <a:gd name="connsiteY4" fmla="*/ 0 h 2513899"/>
                <a:gd name="connsiteX0" fmla="*/ 5084901 w 5084901"/>
                <a:gd name="connsiteY0" fmla="*/ 0 h 2491161"/>
                <a:gd name="connsiteX1" fmla="*/ 5078627 w 5084901"/>
                <a:gd name="connsiteY1" fmla="*/ 1645424 h 2491161"/>
                <a:gd name="connsiteX2" fmla="*/ 1841157 w 5084901"/>
                <a:gd name="connsiteY2" fmla="*/ 2460970 h 2491161"/>
                <a:gd name="connsiteX3" fmla="*/ 0 w 5084901"/>
                <a:gd name="connsiteY3" fmla="*/ 1976 h 2491161"/>
                <a:gd name="connsiteX4" fmla="*/ 5084901 w 5084901"/>
                <a:gd name="connsiteY4" fmla="*/ 0 h 2491161"/>
                <a:gd name="connsiteX0" fmla="*/ 5262764 w 5262764"/>
                <a:gd name="connsiteY0" fmla="*/ 0 h 2491341"/>
                <a:gd name="connsiteX1" fmla="*/ 5256490 w 5262764"/>
                <a:gd name="connsiteY1" fmla="*/ 1645424 h 2491341"/>
                <a:gd name="connsiteX2" fmla="*/ 2019020 w 5262764"/>
                <a:gd name="connsiteY2" fmla="*/ 2460970 h 2491341"/>
                <a:gd name="connsiteX3" fmla="*/ 0 w 5262764"/>
                <a:gd name="connsiteY3" fmla="*/ 11975 h 2491341"/>
                <a:gd name="connsiteX4" fmla="*/ 5262764 w 5262764"/>
                <a:gd name="connsiteY4" fmla="*/ 0 h 2491341"/>
                <a:gd name="connsiteX0" fmla="*/ 5706124 w 5706124"/>
                <a:gd name="connsiteY0" fmla="*/ 0 h 2460970"/>
                <a:gd name="connsiteX1" fmla="*/ 5699850 w 5706124"/>
                <a:gd name="connsiteY1" fmla="*/ 1645424 h 2460970"/>
                <a:gd name="connsiteX2" fmla="*/ 2462380 w 5706124"/>
                <a:gd name="connsiteY2" fmla="*/ 2460970 h 2460970"/>
                <a:gd name="connsiteX3" fmla="*/ 522542 w 5706124"/>
                <a:gd name="connsiteY3" fmla="*/ 588411 h 2460970"/>
                <a:gd name="connsiteX4" fmla="*/ 443360 w 5706124"/>
                <a:gd name="connsiteY4" fmla="*/ 11975 h 2460970"/>
                <a:gd name="connsiteX5" fmla="*/ 5706124 w 5706124"/>
                <a:gd name="connsiteY5" fmla="*/ 0 h 2460970"/>
                <a:gd name="connsiteX0" fmla="*/ 5643883 w 5643883"/>
                <a:gd name="connsiteY0" fmla="*/ 0 h 2460970"/>
                <a:gd name="connsiteX1" fmla="*/ 5637609 w 5643883"/>
                <a:gd name="connsiteY1" fmla="*/ 1645424 h 2460970"/>
                <a:gd name="connsiteX2" fmla="*/ 2400139 w 5643883"/>
                <a:gd name="connsiteY2" fmla="*/ 2460970 h 2460970"/>
                <a:gd name="connsiteX3" fmla="*/ 856681 w 5643883"/>
                <a:gd name="connsiteY3" fmla="*/ 1143365 h 2460970"/>
                <a:gd name="connsiteX4" fmla="*/ 460301 w 5643883"/>
                <a:gd name="connsiteY4" fmla="*/ 588411 h 2460970"/>
                <a:gd name="connsiteX5" fmla="*/ 381119 w 5643883"/>
                <a:gd name="connsiteY5" fmla="*/ 11975 h 2460970"/>
                <a:gd name="connsiteX6" fmla="*/ 5643883 w 5643883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593153 w 5380355"/>
                <a:gd name="connsiteY3" fmla="*/ 1143365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74006"/>
                <a:gd name="connsiteX1" fmla="*/ 5374081 w 5380355"/>
                <a:gd name="connsiteY1" fmla="*/ 1645424 h 2474006"/>
                <a:gd name="connsiteX2" fmla="*/ 2136611 w 5380355"/>
                <a:gd name="connsiteY2" fmla="*/ 2460970 h 2474006"/>
                <a:gd name="connsiteX3" fmla="*/ 608398 w 5380355"/>
                <a:gd name="connsiteY3" fmla="*/ 873387 h 2474006"/>
                <a:gd name="connsiteX4" fmla="*/ 3510104 w 5380355"/>
                <a:gd name="connsiteY4" fmla="*/ 478421 h 2474006"/>
                <a:gd name="connsiteX5" fmla="*/ 117591 w 5380355"/>
                <a:gd name="connsiteY5" fmla="*/ 11975 h 2474006"/>
                <a:gd name="connsiteX6" fmla="*/ 5380355 w 5380355"/>
                <a:gd name="connsiteY6" fmla="*/ 0 h 2474006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62764" h="2484552">
                  <a:moveTo>
                    <a:pt x="5262764" y="0"/>
                  </a:moveTo>
                  <a:cubicBezTo>
                    <a:pt x="5260673" y="548475"/>
                    <a:pt x="5258581" y="1096949"/>
                    <a:pt x="5256490" y="1645424"/>
                  </a:cubicBezTo>
                  <a:cubicBezTo>
                    <a:pt x="3086434" y="2220013"/>
                    <a:pt x="2810759" y="2329666"/>
                    <a:pt x="2019020" y="2460970"/>
                  </a:cubicBezTo>
                  <a:cubicBezTo>
                    <a:pt x="1227281" y="2592274"/>
                    <a:pt x="575268" y="2190396"/>
                    <a:pt x="490807" y="873387"/>
                  </a:cubicBezTo>
                  <a:cubicBezTo>
                    <a:pt x="314875" y="541297"/>
                    <a:pt x="254996" y="472002"/>
                    <a:pt x="185900" y="163447"/>
                  </a:cubicBezTo>
                  <a:cubicBezTo>
                    <a:pt x="91395" y="89872"/>
                    <a:pt x="71119" y="80047"/>
                    <a:pt x="0" y="11975"/>
                  </a:cubicBezTo>
                  <a:lnTo>
                    <a:pt x="5262764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Spin-Independent Channel</a:t>
            </a:r>
            <a:endParaRPr lang="en-US" sz="3600" dirty="0"/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 rot="16200000">
            <a:off x="-1054876" y="3940258"/>
            <a:ext cx="23948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SNOWMASS 1310.8327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7343" y="1275277"/>
            <a:ext cx="12022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/>
              <a:t>CRESST-II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18950" y="1675837"/>
            <a:ext cx="146674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err="1" smtClean="0"/>
              <a:t>SuperCDMS</a:t>
            </a:r>
            <a:r>
              <a:rPr lang="en-US" sz="1800" dirty="0" smtClean="0"/>
              <a:t>,</a:t>
            </a:r>
          </a:p>
          <a:p>
            <a:r>
              <a:rPr lang="en-US" sz="1800" dirty="0" smtClean="0"/>
              <a:t>EDELWEISS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75627" y="1346935"/>
            <a:ext cx="1276573" cy="299288"/>
          </a:xfrm>
          <a:prstGeom prst="rect">
            <a:avLst/>
          </a:prstGeom>
          <a:noFill/>
          <a:effectLst>
            <a:outerShdw dist="12700" dir="2700000" algn="tl" rotWithShape="0">
              <a:prstClr val="black"/>
            </a:outerShdw>
          </a:effectLst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ruled out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275856" y="2564904"/>
            <a:ext cx="86081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800" dirty="0" smtClean="0"/>
              <a:t>LUX,</a:t>
            </a:r>
          </a:p>
          <a:p>
            <a:pPr algn="ctr"/>
            <a:r>
              <a:rPr lang="en-US" sz="1800" dirty="0" smtClean="0"/>
              <a:t>XENON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7104275" y="3718296"/>
            <a:ext cx="349454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err="1" smtClean="0">
                <a:solidFill>
                  <a:schemeClr val="accent3"/>
                </a:solidFill>
              </a:rPr>
              <a:t>Baltz&amp;Gondolo,Roszkowski</a:t>
            </a:r>
            <a:r>
              <a:rPr lang="en-US" sz="1600" dirty="0" smtClean="0">
                <a:solidFill>
                  <a:schemeClr val="accent3"/>
                </a:solidFill>
              </a:rPr>
              <a:t>+,</a:t>
            </a:r>
          </a:p>
          <a:p>
            <a:r>
              <a:rPr lang="en-US" sz="1600" dirty="0" err="1" smtClean="0">
                <a:solidFill>
                  <a:schemeClr val="accent3"/>
                </a:solidFill>
              </a:rPr>
              <a:t>Kadastik</a:t>
            </a:r>
            <a:r>
              <a:rPr lang="en-US" sz="1600" dirty="0" smtClean="0">
                <a:solidFill>
                  <a:schemeClr val="accent3"/>
                </a:solidFill>
              </a:rPr>
              <a:t>+,Buchmueller+,Burgess+</a:t>
            </a:r>
          </a:p>
        </p:txBody>
      </p:sp>
      <p:sp>
        <p:nvSpPr>
          <p:cNvPr id="40" name="Down Arrow 39"/>
          <p:cNvSpPr/>
          <p:nvPr/>
        </p:nvSpPr>
        <p:spPr bwMode="auto">
          <a:xfrm rot="4348867">
            <a:off x="2091666" y="1566244"/>
            <a:ext cx="612068" cy="688078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3383868" y="3208974"/>
            <a:ext cx="612068" cy="688078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944724"/>
            <a:ext cx="7884876" cy="50765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8064" y="6008611"/>
            <a:ext cx="34923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WIMP mass [GeV/c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  <a:endParaRPr lang="en-US" baseline="30000" dirty="0" smtClean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-2142825" y="3267062"/>
            <a:ext cx="52300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WIMP-nucleon cross section [cm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  <a:endParaRPr lang="en-US" baseline="300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626490" y="3288466"/>
            <a:ext cx="1481979" cy="12926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1800" dirty="0" smtClean="0"/>
              <a:t>e.g. asymmetric Dark Matter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444208" y="3288466"/>
            <a:ext cx="1284926" cy="12926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r>
              <a:rPr lang="en-US" sz="1800" dirty="0" smtClean="0"/>
              <a:t>e.g.</a:t>
            </a:r>
          </a:p>
          <a:p>
            <a:r>
              <a:rPr lang="en-US" sz="1800" dirty="0" smtClean="0"/>
              <a:t>Higgs mediated coupling</a:t>
            </a:r>
          </a:p>
        </p:txBody>
      </p:sp>
    </p:spTree>
    <p:extLst>
      <p:ext uri="{BB962C8B-B14F-4D97-AF65-F5344CB8AC3E}">
        <p14:creationId xmlns:p14="http://schemas.microsoft.com/office/powerpoint/2010/main" val="122800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825" y="298450"/>
            <a:ext cx="8642350" cy="609600"/>
          </a:xfrm>
          <a:effectLst>
            <a:outerShdw dist="25400" dir="2700000" algn="tl" rotWithShape="0">
              <a:prstClr val="black"/>
            </a:outerShdw>
          </a:effectLst>
        </p:spPr>
        <p:txBody>
          <a:bodyPr/>
          <a:lstStyle/>
          <a:p>
            <a:r>
              <a:rPr lang="en-US" dirty="0" smtClean="0"/>
              <a:t>CaWO</a:t>
            </a:r>
            <a:r>
              <a:rPr lang="en-US" baseline="-25000" dirty="0" smtClean="0"/>
              <a:t>4</a:t>
            </a:r>
            <a:r>
              <a:rPr lang="en-US" dirty="0" smtClean="0"/>
              <a:t>, Ge, </a:t>
            </a:r>
            <a:r>
              <a:rPr lang="en-US" dirty="0" err="1" smtClean="0"/>
              <a:t>Xe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3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5" descr="carousellb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0000FE"/>
              </a:clrFrom>
              <a:clrTo>
                <a:srgbClr val="0000FE">
                  <a:alpha val="0"/>
                </a:srgbClr>
              </a:clrTo>
            </a:clrChange>
          </a:blip>
          <a:srcRect r="2178"/>
          <a:stretch/>
        </p:blipFill>
        <p:spPr bwMode="auto">
          <a:xfrm>
            <a:off x="5887529" y="0"/>
            <a:ext cx="3256471" cy="6729413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CRESST-II @Gran </a:t>
            </a:r>
            <a:r>
              <a:rPr lang="en-US" dirty="0" err="1" smtClean="0"/>
              <a:t>Sasso</a:t>
            </a:r>
            <a:endParaRPr lang="en-US" dirty="0"/>
          </a:p>
        </p:txBody>
      </p:sp>
      <p:sp>
        <p:nvSpPr>
          <p:cNvPr id="167" name="TextBox 166"/>
          <p:cNvSpPr txBox="1"/>
          <p:nvPr/>
        </p:nvSpPr>
        <p:spPr>
          <a:xfrm>
            <a:off x="238744" y="987201"/>
            <a:ext cx="577401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Scintillating 300g CaWO</a:t>
            </a:r>
            <a:r>
              <a:rPr lang="en-US" baseline="-25000" dirty="0" smtClean="0"/>
              <a:t>4</a:t>
            </a:r>
            <a:r>
              <a:rPr lang="en-US" dirty="0" smtClean="0"/>
              <a:t> calorimeters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38744" y="1458615"/>
            <a:ext cx="4533905" cy="4923877"/>
            <a:chOff x="4352920" y="1458615"/>
            <a:chExt cx="4533905" cy="4923877"/>
          </a:xfrm>
        </p:grpSpPr>
        <p:sp>
          <p:nvSpPr>
            <p:cNvPr id="60" name="Rectangle 3"/>
            <p:cNvSpPr>
              <a:spLocks noChangeArrowheads="1"/>
            </p:cNvSpPr>
            <p:nvPr/>
          </p:nvSpPr>
          <p:spPr bwMode="auto">
            <a:xfrm>
              <a:off x="6241562" y="2630553"/>
              <a:ext cx="2124075" cy="2305050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  <a:ln w="28575" algn="ctr">
              <a:solidFill>
                <a:schemeClr val="accent3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Line 43"/>
            <p:cNvSpPr>
              <a:spLocks noChangeShapeType="1"/>
            </p:cNvSpPr>
            <p:nvPr/>
          </p:nvSpPr>
          <p:spPr bwMode="auto">
            <a:xfrm flipH="1" flipV="1">
              <a:off x="7916395" y="4935601"/>
              <a:ext cx="202673" cy="582613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7115506" y="5609749"/>
              <a:ext cx="1771319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/>
                <a:t>scintillating</a:t>
              </a:r>
            </a:p>
            <a:p>
              <a:r>
                <a:rPr lang="en-US" dirty="0" smtClean="0"/>
                <a:t>reflector</a:t>
              </a:r>
              <a:endParaRPr lang="en-US" dirty="0"/>
            </a:p>
          </p:txBody>
        </p:sp>
        <p:sp>
          <p:nvSpPr>
            <p:cNvPr id="61" name="Rectangle 6"/>
            <p:cNvSpPr>
              <a:spLocks noChangeArrowheads="1"/>
            </p:cNvSpPr>
            <p:nvPr/>
          </p:nvSpPr>
          <p:spPr bwMode="auto">
            <a:xfrm>
              <a:off x="6565412" y="3192528"/>
              <a:ext cx="1476375" cy="1476375"/>
            </a:xfrm>
            <a:prstGeom prst="rect">
              <a:avLst/>
            </a:prstGeom>
            <a:gradFill rotWithShape="1">
              <a:gsLst>
                <a:gs pos="0">
                  <a:srgbClr val="00C6FF">
                    <a:gamma/>
                    <a:shade val="46275"/>
                    <a:invGamma/>
                  </a:srgbClr>
                </a:gs>
                <a:gs pos="50000">
                  <a:srgbClr val="00C6FF"/>
                </a:gs>
                <a:gs pos="100000">
                  <a:srgbClr val="00C6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2700" algn="ctr">
              <a:solidFill>
                <a:schemeClr val="accent3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Line 41"/>
            <p:cNvSpPr>
              <a:spLocks noChangeShapeType="1"/>
            </p:cNvSpPr>
            <p:nvPr/>
          </p:nvSpPr>
          <p:spPr bwMode="auto">
            <a:xfrm flipV="1">
              <a:off x="5727560" y="3969099"/>
              <a:ext cx="1341089" cy="30145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ctangle 7"/>
            <p:cNvSpPr>
              <a:spLocks noChangeArrowheads="1"/>
            </p:cNvSpPr>
            <p:nvPr/>
          </p:nvSpPr>
          <p:spPr bwMode="auto">
            <a:xfrm>
              <a:off x="6565412" y="2940115"/>
              <a:ext cx="1476375" cy="107950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44314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422380" y="2456919"/>
              <a:ext cx="1681755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</a:schemeClr>
                  </a:solidFill>
                </a:rPr>
                <a:t>light</a:t>
              </a:r>
            </a:p>
            <a:p>
              <a:r>
                <a:rPr lang="en-US" dirty="0" smtClean="0">
                  <a:solidFill>
                    <a:schemeClr val="tx1">
                      <a:lumMod val="75000"/>
                    </a:schemeClr>
                  </a:solidFill>
                </a:rPr>
                <a:t>absorber</a:t>
              </a:r>
              <a:endParaRPr lang="en-US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>
              <a:off x="7068650" y="2868678"/>
              <a:ext cx="433387" cy="71437"/>
            </a:xfrm>
            <a:prstGeom prst="rect">
              <a:avLst/>
            </a:prstGeom>
            <a:solidFill>
              <a:schemeClr val="tx2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Line 45"/>
            <p:cNvSpPr>
              <a:spLocks noChangeShapeType="1"/>
            </p:cNvSpPr>
            <p:nvPr/>
          </p:nvSpPr>
          <p:spPr bwMode="auto">
            <a:xfrm>
              <a:off x="6208858" y="2245228"/>
              <a:ext cx="984411" cy="63614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352920" y="1458615"/>
              <a:ext cx="2475037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thermometer</a:t>
              </a:r>
            </a:p>
            <a:p>
              <a:r>
                <a:rPr lang="en-US" dirty="0" smtClean="0">
                  <a:solidFill>
                    <a:schemeClr val="tx2"/>
                  </a:solidFill>
                </a:rPr>
                <a:t>threshold &lt;20eV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cxnSp>
          <p:nvCxnSpPr>
            <p:cNvPr id="123" name="Straight Connector 122"/>
            <p:cNvCxnSpPr/>
            <p:nvPr/>
          </p:nvCxnSpPr>
          <p:spPr bwMode="auto">
            <a:xfrm>
              <a:off x="6016164" y="3077077"/>
              <a:ext cx="700067" cy="1588"/>
            </a:xfrm>
            <a:prstGeom prst="line">
              <a:avLst/>
            </a:prstGeom>
            <a:noFill/>
            <a:ln w="254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6016164" y="2907498"/>
              <a:ext cx="700067" cy="1588"/>
            </a:xfrm>
            <a:prstGeom prst="line">
              <a:avLst/>
            </a:prstGeom>
            <a:noFill/>
            <a:ln w="254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/>
            <p:nvPr/>
          </p:nvCxnSpPr>
          <p:spPr bwMode="auto">
            <a:xfrm>
              <a:off x="7916395" y="3077077"/>
              <a:ext cx="700067" cy="1588"/>
            </a:xfrm>
            <a:prstGeom prst="line">
              <a:avLst/>
            </a:prstGeom>
            <a:noFill/>
            <a:ln w="254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/>
            <p:cNvCxnSpPr/>
            <p:nvPr/>
          </p:nvCxnSpPr>
          <p:spPr bwMode="auto">
            <a:xfrm>
              <a:off x="7916395" y="2907498"/>
              <a:ext cx="700067" cy="1588"/>
            </a:xfrm>
            <a:prstGeom prst="line">
              <a:avLst/>
            </a:prstGeom>
            <a:noFill/>
            <a:ln w="254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8" name="TextBox 117"/>
            <p:cNvSpPr txBox="1"/>
            <p:nvPr/>
          </p:nvSpPr>
          <p:spPr>
            <a:xfrm>
              <a:off x="4421296" y="3421933"/>
              <a:ext cx="1578317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 smtClean="0"/>
                <a:t>CaWO</a:t>
              </a:r>
              <a:r>
                <a:rPr lang="en-US" baseline="-25000" dirty="0" smtClean="0"/>
                <a:t>4 </a:t>
              </a:r>
              <a:r>
                <a:rPr lang="en-US" dirty="0" smtClean="0"/>
                <a:t>clamps</a:t>
              </a:r>
            </a:p>
            <a:p>
              <a:r>
                <a:rPr lang="en-US" dirty="0" smtClean="0"/>
                <a:t>&amp; target</a:t>
              </a:r>
              <a:endParaRPr lang="en-US" dirty="0"/>
            </a:p>
          </p:txBody>
        </p:sp>
        <p:sp>
          <p:nvSpPr>
            <p:cNvPr id="144" name="Line 44"/>
            <p:cNvSpPr>
              <a:spLocks noChangeShapeType="1"/>
            </p:cNvSpPr>
            <p:nvPr/>
          </p:nvSpPr>
          <p:spPr bwMode="auto">
            <a:xfrm flipV="1">
              <a:off x="5541666" y="3455813"/>
              <a:ext cx="730089" cy="5132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Rectangle 9"/>
            <p:cNvSpPr>
              <a:spLocks noChangeArrowheads="1"/>
            </p:cNvSpPr>
            <p:nvPr/>
          </p:nvSpPr>
          <p:spPr bwMode="auto">
            <a:xfrm>
              <a:off x="7068650" y="4663236"/>
              <a:ext cx="433387" cy="71437"/>
            </a:xfrm>
            <a:prstGeom prst="rect">
              <a:avLst/>
            </a:prstGeom>
            <a:solidFill>
              <a:schemeClr val="tx2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Line 42"/>
            <p:cNvSpPr>
              <a:spLocks noChangeShapeType="1"/>
            </p:cNvSpPr>
            <p:nvPr/>
          </p:nvSpPr>
          <p:spPr bwMode="auto">
            <a:xfrm flipV="1">
              <a:off x="6241561" y="4706459"/>
              <a:ext cx="980281" cy="77993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653728" y="4905164"/>
              <a:ext cx="1938031" cy="14773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de-DE" dirty="0" smtClean="0">
                  <a:solidFill>
                    <a:schemeClr val="tx2"/>
                  </a:solidFill>
                </a:rPr>
                <a:t>phase</a:t>
              </a:r>
            </a:p>
            <a:p>
              <a:r>
                <a:rPr lang="de-DE" dirty="0" smtClean="0">
                  <a:solidFill>
                    <a:schemeClr val="tx2"/>
                  </a:solidFill>
                </a:rPr>
                <a:t>transition</a:t>
              </a:r>
              <a:endParaRPr lang="en-US" dirty="0" smtClean="0">
                <a:solidFill>
                  <a:schemeClr val="tx2"/>
                </a:solidFill>
              </a:endParaRPr>
            </a:p>
            <a:p>
              <a:r>
                <a:rPr lang="en-US" dirty="0" smtClean="0">
                  <a:solidFill>
                    <a:schemeClr val="tx2"/>
                  </a:solidFill>
                </a:rPr>
                <a:t>thermometer</a:t>
              </a:r>
            </a:p>
            <a:p>
              <a:r>
                <a:rPr lang="en-US" dirty="0" smtClean="0">
                  <a:solidFill>
                    <a:schemeClr val="tx2"/>
                  </a:solidFill>
                </a:rPr>
                <a:t>~10mK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6104135" y="3446585"/>
              <a:ext cx="461277" cy="71269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6104134" y="4436348"/>
              <a:ext cx="461277" cy="71269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8041788" y="3446585"/>
              <a:ext cx="461277" cy="71269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8041787" y="4436348"/>
              <a:ext cx="461277" cy="71269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99" name="Line 44"/>
            <p:cNvSpPr>
              <a:spLocks noChangeShapeType="1"/>
            </p:cNvSpPr>
            <p:nvPr/>
          </p:nvSpPr>
          <p:spPr bwMode="auto">
            <a:xfrm>
              <a:off x="5629581" y="2821053"/>
              <a:ext cx="1223962" cy="168275"/>
            </a:xfrm>
            <a:prstGeom prst="line">
              <a:avLst/>
            </a:prstGeom>
            <a:noFill/>
            <a:ln w="19050">
              <a:solidFill>
                <a:schemeClr val="tx1">
                  <a:lumMod val="75000"/>
                </a:schemeClr>
              </a:solidFill>
              <a:round/>
              <a:headEnd/>
              <a:tailEnd/>
            </a:ln>
            <a:effectLst>
              <a:outerShdw dist="17961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720" y="1639079"/>
            <a:ext cx="1969607" cy="2143999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 bwMode="auto">
          <a:xfrm>
            <a:off x="5034223" y="3466164"/>
            <a:ext cx="2250832" cy="251291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>
            <a:off x="6543151" y="2128763"/>
            <a:ext cx="787122" cy="3480986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84427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89" y="802842"/>
            <a:ext cx="4506687" cy="287532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3" y="3697793"/>
            <a:ext cx="4194799" cy="2718272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CRESST-II: Multi-Target Built-In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17774" y="3789040"/>
            <a:ext cx="10579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baseline="30000" dirty="0" smtClean="0">
                <a:solidFill>
                  <a:schemeClr val="tx2"/>
                </a:solidFill>
              </a:rPr>
              <a:t>179</a:t>
            </a:r>
            <a:r>
              <a:rPr lang="en-US" sz="1800" dirty="0" smtClean="0">
                <a:solidFill>
                  <a:schemeClr val="tx2"/>
                </a:solidFill>
              </a:rPr>
              <a:t>Ta(M1)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70244" y="4833260"/>
            <a:ext cx="77905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Cu(</a:t>
            </a:r>
            <a:r>
              <a:rPr lang="en-US" sz="1800" dirty="0" err="1" smtClean="0">
                <a:solidFill>
                  <a:schemeClr val="tx2"/>
                </a:solidFill>
              </a:rPr>
              <a:t>K</a:t>
            </a:r>
            <a:r>
              <a:rPr lang="en-US" sz="1800" dirty="0" err="1" smtClean="0">
                <a:solidFill>
                  <a:schemeClr val="tx2"/>
                </a:solidFill>
                <a:latin typeface="Symbol" panose="05050102010706020507" pitchFamily="18" charset="2"/>
              </a:rPr>
              <a:t>a</a:t>
            </a:r>
            <a:r>
              <a:rPr lang="en-US" sz="1800" dirty="0" smtClean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12677" y="987949"/>
            <a:ext cx="4176566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29 kg days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Ca, O for light WIMPs, W for heavy WIMPs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Threshold ~600eV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Expect </a:t>
            </a:r>
            <a:r>
              <a:rPr lang="en-US" dirty="0"/>
              <a:t>better </a:t>
            </a:r>
            <a:r>
              <a:rPr lang="en-US" dirty="0" smtClean="0"/>
              <a:t>limit</a:t>
            </a:r>
            <a:r>
              <a:rPr lang="en-US" dirty="0"/>
              <a:t> </a:t>
            </a:r>
            <a:r>
              <a:rPr lang="en-US" dirty="0" smtClean="0"/>
              <a:t>2015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7598854" y="4616664"/>
            <a:ext cx="282128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F. </a:t>
            </a:r>
            <a:r>
              <a:rPr lang="en-US" sz="1600" dirty="0" err="1" smtClean="0">
                <a:solidFill>
                  <a:schemeClr val="accent3"/>
                </a:solidFill>
              </a:rPr>
              <a:t>Petricca</a:t>
            </a:r>
            <a:r>
              <a:rPr lang="en-US" sz="1600" dirty="0" smtClean="0">
                <a:solidFill>
                  <a:schemeClr val="accent3"/>
                </a:solidFill>
              </a:rPr>
              <a:t> </a:t>
            </a:r>
            <a:r>
              <a:rPr lang="en-US" sz="1600" dirty="0" err="1" smtClean="0">
                <a:solidFill>
                  <a:schemeClr val="accent3"/>
                </a:solidFill>
              </a:rPr>
              <a:t>priv.comm</a:t>
            </a:r>
            <a:r>
              <a:rPr lang="en-US" sz="1600" dirty="0" smtClean="0">
                <a:solidFill>
                  <a:schemeClr val="accent3"/>
                </a:solidFill>
              </a:rPr>
              <a:t>. 2015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864576" y="3133405"/>
            <a:ext cx="199093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CRESST 1407.3146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754" y="3210447"/>
            <a:ext cx="4654441" cy="32717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29185" y="4256158"/>
            <a:ext cx="99386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CRESST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2014/15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89994" y="3348457"/>
            <a:ext cx="11349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err="1" smtClean="0">
                <a:solidFill>
                  <a:srgbClr val="00FFFF"/>
                </a:solidFill>
              </a:rPr>
              <a:t>CDMSLite</a:t>
            </a:r>
            <a:endParaRPr lang="en-US" sz="1800" dirty="0" smtClean="0">
              <a:solidFill>
                <a:srgbClr val="00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61335" y="5324632"/>
            <a:ext cx="14827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66CC"/>
                </a:solidFill>
              </a:rPr>
              <a:t>LUX/XENON</a:t>
            </a:r>
          </a:p>
        </p:txBody>
      </p:sp>
    </p:spTree>
    <p:extLst>
      <p:ext uri="{BB962C8B-B14F-4D97-AF65-F5344CB8AC3E}">
        <p14:creationId xmlns:p14="http://schemas.microsoft.com/office/powerpoint/2010/main" val="145557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BBC82D-5232-427A-8227-E19C1D934985}" type="slidenum">
              <a:rPr lang="en-GB"/>
              <a:pPr/>
              <a:t>19</a:t>
            </a:fld>
            <a:endParaRPr lang="en-GB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EDELWEISS &amp; </a:t>
            </a:r>
            <a:r>
              <a:rPr lang="en-GB" dirty="0" err="1" smtClean="0"/>
              <a:t>SuperCDMS</a:t>
            </a:r>
            <a:endParaRPr lang="en-GB" dirty="0"/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250825" y="977900"/>
            <a:ext cx="8642350" cy="285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265113" indent="-265113">
              <a:lnSpc>
                <a:spcPct val="110000"/>
              </a:lnSpc>
            </a:pPr>
            <a:r>
              <a:rPr lang="en-GB" dirty="0" smtClean="0"/>
              <a:t>Segmented detector, up to 1.4kg Ge each &amp; 60kg total</a:t>
            </a:r>
          </a:p>
          <a:p>
            <a:pPr marL="265113" indent="-265113">
              <a:lnSpc>
                <a:spcPct val="110000"/>
              </a:lnSpc>
            </a:pPr>
            <a:r>
              <a:rPr lang="en-GB" dirty="0" smtClean="0"/>
              <a:t>Germanium or Silicon calorimeters</a:t>
            </a:r>
          </a:p>
          <a:p>
            <a:pPr marL="265113" indent="-265113">
              <a:lnSpc>
                <a:spcPct val="110000"/>
              </a:lnSpc>
            </a:pPr>
            <a:r>
              <a:rPr lang="en-GB" dirty="0" smtClean="0"/>
              <a:t>Cooled to </a:t>
            </a:r>
            <a:r>
              <a:rPr lang="en-GB" dirty="0" err="1" smtClean="0"/>
              <a:t>mK</a:t>
            </a:r>
            <a:r>
              <a:rPr lang="en-GB" dirty="0" smtClean="0"/>
              <a:t> to collect phonons</a:t>
            </a:r>
          </a:p>
          <a:p>
            <a:pPr marL="265113" indent="-265113">
              <a:lnSpc>
                <a:spcPct val="110000"/>
              </a:lnSpc>
            </a:pPr>
            <a:r>
              <a:rPr lang="en-GB" dirty="0" smtClean="0"/>
              <a:t>Interleaved electrodes</a:t>
            </a:r>
          </a:p>
          <a:p>
            <a:pPr marL="265113" indent="-265113">
              <a:lnSpc>
                <a:spcPct val="110000"/>
              </a:lnSpc>
            </a:pPr>
            <a:r>
              <a:rPr lang="en-GB" dirty="0" smtClean="0"/>
              <a:t>for ionization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8083641" y="5287546"/>
            <a:ext cx="187551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cdms.berkeley.edu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0481">
            <a:off x="4239099" y="1352176"/>
            <a:ext cx="4759300" cy="265615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4282720" y="5665011"/>
            <a:ext cx="560717" cy="173393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54000" y="3886386"/>
            <a:ext cx="4639802" cy="178273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513165" y="3864929"/>
            <a:ext cx="109539" cy="10953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841782" y="3864929"/>
            <a:ext cx="109539" cy="109539"/>
          </a:xfrm>
          <a:prstGeom prst="ellipse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513165" y="5581040"/>
            <a:ext cx="109539" cy="109539"/>
          </a:xfrm>
          <a:prstGeom prst="ellipse">
            <a:avLst/>
          </a:prstGeom>
          <a:solidFill>
            <a:srgbClr val="80FF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841782" y="5581040"/>
            <a:ext cx="109539" cy="10953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527314" y="3864929"/>
            <a:ext cx="109539" cy="109539"/>
          </a:xfrm>
          <a:prstGeom prst="ellipse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855931" y="3864929"/>
            <a:ext cx="109539" cy="10953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2184548" y="3864929"/>
            <a:ext cx="109539" cy="109539"/>
          </a:xfrm>
          <a:prstGeom prst="ellipse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527314" y="5581040"/>
            <a:ext cx="109539" cy="10953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855931" y="5581040"/>
            <a:ext cx="109539" cy="109539"/>
          </a:xfrm>
          <a:prstGeom prst="ellipse">
            <a:avLst/>
          </a:prstGeom>
          <a:solidFill>
            <a:srgbClr val="80FF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184548" y="5581040"/>
            <a:ext cx="109539" cy="10953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22" name="Arc 21"/>
          <p:cNvSpPr/>
          <p:nvPr/>
        </p:nvSpPr>
        <p:spPr bwMode="auto">
          <a:xfrm rot="10800000">
            <a:off x="1490797" y="3828414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/>
          <p:cNvSpPr/>
          <p:nvPr/>
        </p:nvSpPr>
        <p:spPr bwMode="auto">
          <a:xfrm rot="10800000">
            <a:off x="1454281" y="3791899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 bwMode="auto">
          <a:xfrm rot="10800000">
            <a:off x="1417770" y="3755387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 bwMode="auto">
          <a:xfrm rot="10800000">
            <a:off x="1819419" y="3828414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 bwMode="auto">
          <a:xfrm rot="10800000">
            <a:off x="2148036" y="3828414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 bwMode="auto">
          <a:xfrm rot="10800000">
            <a:off x="2111520" y="3791899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c 27"/>
          <p:cNvSpPr/>
          <p:nvPr/>
        </p:nvSpPr>
        <p:spPr bwMode="auto">
          <a:xfrm rot="10800000">
            <a:off x="2075009" y="3755387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/>
          <p:cNvSpPr/>
          <p:nvPr/>
        </p:nvSpPr>
        <p:spPr bwMode="auto">
          <a:xfrm rot="10800000">
            <a:off x="2805272" y="3828414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/>
          <p:cNvSpPr/>
          <p:nvPr/>
        </p:nvSpPr>
        <p:spPr bwMode="auto">
          <a:xfrm rot="10800000">
            <a:off x="2768756" y="3791899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/>
          <p:nvPr/>
        </p:nvSpPr>
        <p:spPr bwMode="auto">
          <a:xfrm rot="10800000">
            <a:off x="2732245" y="3755387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 bwMode="auto">
          <a:xfrm rot="10800000">
            <a:off x="2476653" y="3828414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 bwMode="auto">
          <a:xfrm rot="10800000" flipH="1" flipV="1">
            <a:off x="1490797" y="5532625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/>
          <p:nvPr/>
        </p:nvSpPr>
        <p:spPr bwMode="auto">
          <a:xfrm rot="10800000" flipH="1" flipV="1">
            <a:off x="1454281" y="5496110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 bwMode="auto">
          <a:xfrm rot="10800000" flipH="1" flipV="1">
            <a:off x="1417770" y="5459598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/>
          <p:cNvSpPr/>
          <p:nvPr/>
        </p:nvSpPr>
        <p:spPr bwMode="auto">
          <a:xfrm rot="10800000" flipH="1" flipV="1">
            <a:off x="1819419" y="5532625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80FF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c 36"/>
          <p:cNvSpPr/>
          <p:nvPr/>
        </p:nvSpPr>
        <p:spPr bwMode="auto">
          <a:xfrm rot="10800000" flipH="1" flipV="1">
            <a:off x="2148036" y="5532625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/>
          <p:cNvSpPr/>
          <p:nvPr/>
        </p:nvSpPr>
        <p:spPr bwMode="auto">
          <a:xfrm rot="10800000" flipH="1" flipV="1">
            <a:off x="2111520" y="5496110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c 38"/>
          <p:cNvSpPr/>
          <p:nvPr/>
        </p:nvSpPr>
        <p:spPr bwMode="auto">
          <a:xfrm rot="10800000" flipH="1" flipV="1">
            <a:off x="2075009" y="5459598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 bwMode="auto">
          <a:xfrm rot="10800000" flipH="1" flipV="1">
            <a:off x="2805272" y="5532625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 bwMode="auto">
          <a:xfrm rot="10800000" flipH="1" flipV="1">
            <a:off x="2768756" y="5496110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 bwMode="auto">
          <a:xfrm rot="10800000" flipH="1" flipV="1">
            <a:off x="2732245" y="5459598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/>
          <p:cNvSpPr/>
          <p:nvPr/>
        </p:nvSpPr>
        <p:spPr bwMode="auto">
          <a:xfrm rot="10800000" flipH="1" flipV="1">
            <a:off x="2476653" y="5532625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80FF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 bwMode="auto">
          <a:xfrm flipH="1">
            <a:off x="1198697" y="3864931"/>
            <a:ext cx="109539" cy="10953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 flipH="1">
            <a:off x="870080" y="3864931"/>
            <a:ext cx="109539" cy="109539"/>
          </a:xfrm>
          <a:prstGeom prst="ellipse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 flipH="1">
            <a:off x="1198697" y="5581042"/>
            <a:ext cx="109539" cy="109539"/>
          </a:xfrm>
          <a:prstGeom prst="ellipse">
            <a:avLst/>
          </a:prstGeom>
          <a:solidFill>
            <a:srgbClr val="80FF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47" name="Oval 46"/>
          <p:cNvSpPr/>
          <p:nvPr/>
        </p:nvSpPr>
        <p:spPr bwMode="auto">
          <a:xfrm flipH="1">
            <a:off x="870080" y="5581042"/>
            <a:ext cx="109539" cy="10953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48" name="Arc 47"/>
          <p:cNvSpPr/>
          <p:nvPr/>
        </p:nvSpPr>
        <p:spPr bwMode="auto">
          <a:xfrm rot="10800000" flipH="1">
            <a:off x="833561" y="3828416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Arc 48"/>
          <p:cNvSpPr/>
          <p:nvPr/>
        </p:nvSpPr>
        <p:spPr bwMode="auto">
          <a:xfrm rot="10800000" flipH="1">
            <a:off x="1162180" y="3828416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c 49"/>
          <p:cNvSpPr/>
          <p:nvPr/>
        </p:nvSpPr>
        <p:spPr bwMode="auto">
          <a:xfrm rot="10800000" flipV="1">
            <a:off x="833561" y="5532627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 bwMode="auto">
          <a:xfrm rot="10800000" flipV="1">
            <a:off x="797047" y="5496112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 bwMode="auto">
          <a:xfrm rot="10800000" flipV="1">
            <a:off x="1162180" y="5532627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80FF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 bwMode="auto">
          <a:xfrm rot="10800000">
            <a:off x="797047" y="3791900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c 53"/>
          <p:cNvSpPr/>
          <p:nvPr/>
        </p:nvSpPr>
        <p:spPr bwMode="auto">
          <a:xfrm rot="10800000">
            <a:off x="760536" y="3755388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c 54"/>
          <p:cNvSpPr/>
          <p:nvPr/>
        </p:nvSpPr>
        <p:spPr bwMode="auto">
          <a:xfrm rot="10800000" flipH="1" flipV="1">
            <a:off x="797047" y="5496111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c 55"/>
          <p:cNvSpPr/>
          <p:nvPr/>
        </p:nvSpPr>
        <p:spPr bwMode="auto">
          <a:xfrm rot="10800000" flipH="1" flipV="1">
            <a:off x="760536" y="5459599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94"/>
          <p:cNvGrpSpPr/>
          <p:nvPr/>
        </p:nvGrpSpPr>
        <p:grpSpPr>
          <a:xfrm>
            <a:off x="1657672" y="4061808"/>
            <a:ext cx="503008" cy="611580"/>
            <a:chOff x="2828147" y="2709522"/>
            <a:chExt cx="503008" cy="611580"/>
          </a:xfrm>
        </p:grpSpPr>
        <p:sp>
          <p:nvSpPr>
            <p:cNvPr id="58" name="Freeform 57"/>
            <p:cNvSpPr/>
            <p:nvPr/>
          </p:nvSpPr>
          <p:spPr bwMode="auto">
            <a:xfrm>
              <a:off x="3070168" y="2711162"/>
              <a:ext cx="186973" cy="608300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291" h="358444">
                  <a:moveTo>
                    <a:pt x="13959" y="358444"/>
                  </a:moveTo>
                  <a:lnTo>
                    <a:pt x="8722" y="357254"/>
                  </a:lnTo>
                  <a:cubicBezTo>
                    <a:pt x="7411" y="228930"/>
                    <a:pt x="0" y="117846"/>
                    <a:pt x="149291" y="0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 bwMode="auto">
            <a:xfrm>
              <a:off x="3065525" y="2771766"/>
              <a:ext cx="265630" cy="549336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28956 w 164288"/>
                <a:gd name="connsiteY0" fmla="*/ 358444 h 358444"/>
                <a:gd name="connsiteX1" fmla="*/ 23719 w 164288"/>
                <a:gd name="connsiteY1" fmla="*/ 357254 h 358444"/>
                <a:gd name="connsiteX2" fmla="*/ 23428 w 164288"/>
                <a:gd name="connsiteY2" fmla="*/ 265911 h 358444"/>
                <a:gd name="connsiteX3" fmla="*/ 164288 w 164288"/>
                <a:gd name="connsiteY3" fmla="*/ 0 h 358444"/>
                <a:gd name="connsiteX0" fmla="*/ 5237 w 140569"/>
                <a:gd name="connsiteY0" fmla="*/ 358444 h 358444"/>
                <a:gd name="connsiteX1" fmla="*/ 0 w 140569"/>
                <a:gd name="connsiteY1" fmla="*/ 357254 h 358444"/>
                <a:gd name="connsiteX2" fmla="*/ 140569 w 140569"/>
                <a:gd name="connsiteY2" fmla="*/ 0 h 358444"/>
                <a:gd name="connsiteX0" fmla="*/ 5237 w 140569"/>
                <a:gd name="connsiteY0" fmla="*/ 358444 h 358444"/>
                <a:gd name="connsiteX1" fmla="*/ 0 w 140569"/>
                <a:gd name="connsiteY1" fmla="*/ 312325 h 358444"/>
                <a:gd name="connsiteX2" fmla="*/ 140569 w 140569"/>
                <a:gd name="connsiteY2" fmla="*/ 0 h 358444"/>
                <a:gd name="connsiteX0" fmla="*/ 5237 w 176011"/>
                <a:gd name="connsiteY0" fmla="*/ 358444 h 358444"/>
                <a:gd name="connsiteX1" fmla="*/ 0 w 176011"/>
                <a:gd name="connsiteY1" fmla="*/ 312325 h 358444"/>
                <a:gd name="connsiteX2" fmla="*/ 176011 w 176011"/>
                <a:gd name="connsiteY2" fmla="*/ 0 h 358444"/>
                <a:gd name="connsiteX0" fmla="*/ 32627 w 203401"/>
                <a:gd name="connsiteY0" fmla="*/ 358444 h 358444"/>
                <a:gd name="connsiteX1" fmla="*/ 27390 w 203401"/>
                <a:gd name="connsiteY1" fmla="*/ 312325 h 358444"/>
                <a:gd name="connsiteX2" fmla="*/ 203401 w 203401"/>
                <a:gd name="connsiteY2" fmla="*/ 0 h 358444"/>
                <a:gd name="connsiteX0" fmla="*/ 0 w 170774"/>
                <a:gd name="connsiteY0" fmla="*/ 358444 h 358444"/>
                <a:gd name="connsiteX1" fmla="*/ 170774 w 170774"/>
                <a:gd name="connsiteY1" fmla="*/ 0 h 358444"/>
                <a:gd name="connsiteX0" fmla="*/ 41322 w 212096"/>
                <a:gd name="connsiteY0" fmla="*/ 358444 h 358444"/>
                <a:gd name="connsiteX1" fmla="*/ 212096 w 212096"/>
                <a:gd name="connsiteY1" fmla="*/ 0 h 35844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12078 w 212096"/>
                <a:gd name="connsiteY0" fmla="*/ 323699 h 323699"/>
                <a:gd name="connsiteX1" fmla="*/ 212096 w 212096"/>
                <a:gd name="connsiteY1" fmla="*/ 0 h 3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2096" h="323699">
                  <a:moveTo>
                    <a:pt x="12078" y="323699"/>
                  </a:moveTo>
                  <a:cubicBezTo>
                    <a:pt x="29072" y="192030"/>
                    <a:pt x="0" y="94250"/>
                    <a:pt x="212096" y="0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 bwMode="auto">
            <a:xfrm flipH="1">
              <a:off x="2901173" y="2709522"/>
              <a:ext cx="186973" cy="608300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291" h="358444">
                  <a:moveTo>
                    <a:pt x="13959" y="358444"/>
                  </a:moveTo>
                  <a:lnTo>
                    <a:pt x="8722" y="357254"/>
                  </a:lnTo>
                  <a:cubicBezTo>
                    <a:pt x="7411" y="228930"/>
                    <a:pt x="0" y="117846"/>
                    <a:pt x="149291" y="0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 60"/>
            <p:cNvSpPr/>
            <p:nvPr/>
          </p:nvSpPr>
          <p:spPr bwMode="auto">
            <a:xfrm flipH="1">
              <a:off x="2828147" y="2770126"/>
              <a:ext cx="265630" cy="549336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28956 w 164288"/>
                <a:gd name="connsiteY0" fmla="*/ 358444 h 358444"/>
                <a:gd name="connsiteX1" fmla="*/ 23719 w 164288"/>
                <a:gd name="connsiteY1" fmla="*/ 357254 h 358444"/>
                <a:gd name="connsiteX2" fmla="*/ 23428 w 164288"/>
                <a:gd name="connsiteY2" fmla="*/ 265911 h 358444"/>
                <a:gd name="connsiteX3" fmla="*/ 164288 w 164288"/>
                <a:gd name="connsiteY3" fmla="*/ 0 h 358444"/>
                <a:gd name="connsiteX0" fmla="*/ 5237 w 140569"/>
                <a:gd name="connsiteY0" fmla="*/ 358444 h 358444"/>
                <a:gd name="connsiteX1" fmla="*/ 0 w 140569"/>
                <a:gd name="connsiteY1" fmla="*/ 357254 h 358444"/>
                <a:gd name="connsiteX2" fmla="*/ 140569 w 140569"/>
                <a:gd name="connsiteY2" fmla="*/ 0 h 358444"/>
                <a:gd name="connsiteX0" fmla="*/ 5237 w 140569"/>
                <a:gd name="connsiteY0" fmla="*/ 358444 h 358444"/>
                <a:gd name="connsiteX1" fmla="*/ 0 w 140569"/>
                <a:gd name="connsiteY1" fmla="*/ 312325 h 358444"/>
                <a:gd name="connsiteX2" fmla="*/ 140569 w 140569"/>
                <a:gd name="connsiteY2" fmla="*/ 0 h 358444"/>
                <a:gd name="connsiteX0" fmla="*/ 5237 w 176011"/>
                <a:gd name="connsiteY0" fmla="*/ 358444 h 358444"/>
                <a:gd name="connsiteX1" fmla="*/ 0 w 176011"/>
                <a:gd name="connsiteY1" fmla="*/ 312325 h 358444"/>
                <a:gd name="connsiteX2" fmla="*/ 176011 w 176011"/>
                <a:gd name="connsiteY2" fmla="*/ 0 h 358444"/>
                <a:gd name="connsiteX0" fmla="*/ 32627 w 203401"/>
                <a:gd name="connsiteY0" fmla="*/ 358444 h 358444"/>
                <a:gd name="connsiteX1" fmla="*/ 27390 w 203401"/>
                <a:gd name="connsiteY1" fmla="*/ 312325 h 358444"/>
                <a:gd name="connsiteX2" fmla="*/ 203401 w 203401"/>
                <a:gd name="connsiteY2" fmla="*/ 0 h 358444"/>
                <a:gd name="connsiteX0" fmla="*/ 0 w 170774"/>
                <a:gd name="connsiteY0" fmla="*/ 358444 h 358444"/>
                <a:gd name="connsiteX1" fmla="*/ 170774 w 170774"/>
                <a:gd name="connsiteY1" fmla="*/ 0 h 358444"/>
                <a:gd name="connsiteX0" fmla="*/ 41322 w 212096"/>
                <a:gd name="connsiteY0" fmla="*/ 358444 h 358444"/>
                <a:gd name="connsiteX1" fmla="*/ 212096 w 212096"/>
                <a:gd name="connsiteY1" fmla="*/ 0 h 35844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12078 w 212096"/>
                <a:gd name="connsiteY0" fmla="*/ 323699 h 323699"/>
                <a:gd name="connsiteX1" fmla="*/ 212096 w 212096"/>
                <a:gd name="connsiteY1" fmla="*/ 0 h 3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2096" h="323699">
                  <a:moveTo>
                    <a:pt x="12078" y="323699"/>
                  </a:moveTo>
                  <a:cubicBezTo>
                    <a:pt x="29072" y="192030"/>
                    <a:pt x="0" y="94250"/>
                    <a:pt x="212096" y="0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93"/>
          <p:cNvGrpSpPr/>
          <p:nvPr/>
        </p:nvGrpSpPr>
        <p:grpSpPr>
          <a:xfrm>
            <a:off x="1675375" y="4817799"/>
            <a:ext cx="489948" cy="618350"/>
            <a:chOff x="2845850" y="3465513"/>
            <a:chExt cx="489948" cy="618350"/>
          </a:xfrm>
        </p:grpSpPr>
        <p:sp>
          <p:nvSpPr>
            <p:cNvPr id="63" name="Freeform 62"/>
            <p:cNvSpPr/>
            <p:nvPr/>
          </p:nvSpPr>
          <p:spPr bwMode="auto">
            <a:xfrm flipV="1">
              <a:off x="3074811" y="3475563"/>
              <a:ext cx="186973" cy="608300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291" h="358444">
                  <a:moveTo>
                    <a:pt x="13959" y="358444"/>
                  </a:moveTo>
                  <a:lnTo>
                    <a:pt x="8722" y="357254"/>
                  </a:lnTo>
                  <a:cubicBezTo>
                    <a:pt x="7411" y="228930"/>
                    <a:pt x="0" y="117846"/>
                    <a:pt x="149291" y="0"/>
                  </a:cubicBezTo>
                </a:path>
              </a:pathLst>
            </a:custGeom>
            <a:noFill/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 bwMode="auto">
            <a:xfrm flipV="1">
              <a:off x="3070168" y="3467153"/>
              <a:ext cx="265630" cy="549336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28956 w 164288"/>
                <a:gd name="connsiteY0" fmla="*/ 358444 h 358444"/>
                <a:gd name="connsiteX1" fmla="*/ 23719 w 164288"/>
                <a:gd name="connsiteY1" fmla="*/ 357254 h 358444"/>
                <a:gd name="connsiteX2" fmla="*/ 23428 w 164288"/>
                <a:gd name="connsiteY2" fmla="*/ 265911 h 358444"/>
                <a:gd name="connsiteX3" fmla="*/ 164288 w 164288"/>
                <a:gd name="connsiteY3" fmla="*/ 0 h 358444"/>
                <a:gd name="connsiteX0" fmla="*/ 5237 w 140569"/>
                <a:gd name="connsiteY0" fmla="*/ 358444 h 358444"/>
                <a:gd name="connsiteX1" fmla="*/ 0 w 140569"/>
                <a:gd name="connsiteY1" fmla="*/ 357254 h 358444"/>
                <a:gd name="connsiteX2" fmla="*/ 140569 w 140569"/>
                <a:gd name="connsiteY2" fmla="*/ 0 h 358444"/>
                <a:gd name="connsiteX0" fmla="*/ 5237 w 140569"/>
                <a:gd name="connsiteY0" fmla="*/ 358444 h 358444"/>
                <a:gd name="connsiteX1" fmla="*/ 0 w 140569"/>
                <a:gd name="connsiteY1" fmla="*/ 312325 h 358444"/>
                <a:gd name="connsiteX2" fmla="*/ 140569 w 140569"/>
                <a:gd name="connsiteY2" fmla="*/ 0 h 358444"/>
                <a:gd name="connsiteX0" fmla="*/ 5237 w 176011"/>
                <a:gd name="connsiteY0" fmla="*/ 358444 h 358444"/>
                <a:gd name="connsiteX1" fmla="*/ 0 w 176011"/>
                <a:gd name="connsiteY1" fmla="*/ 312325 h 358444"/>
                <a:gd name="connsiteX2" fmla="*/ 176011 w 176011"/>
                <a:gd name="connsiteY2" fmla="*/ 0 h 358444"/>
                <a:gd name="connsiteX0" fmla="*/ 32627 w 203401"/>
                <a:gd name="connsiteY0" fmla="*/ 358444 h 358444"/>
                <a:gd name="connsiteX1" fmla="*/ 27390 w 203401"/>
                <a:gd name="connsiteY1" fmla="*/ 312325 h 358444"/>
                <a:gd name="connsiteX2" fmla="*/ 203401 w 203401"/>
                <a:gd name="connsiteY2" fmla="*/ 0 h 358444"/>
                <a:gd name="connsiteX0" fmla="*/ 0 w 170774"/>
                <a:gd name="connsiteY0" fmla="*/ 358444 h 358444"/>
                <a:gd name="connsiteX1" fmla="*/ 170774 w 170774"/>
                <a:gd name="connsiteY1" fmla="*/ 0 h 358444"/>
                <a:gd name="connsiteX0" fmla="*/ 41322 w 212096"/>
                <a:gd name="connsiteY0" fmla="*/ 358444 h 358444"/>
                <a:gd name="connsiteX1" fmla="*/ 212096 w 212096"/>
                <a:gd name="connsiteY1" fmla="*/ 0 h 35844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12078 w 212096"/>
                <a:gd name="connsiteY0" fmla="*/ 323699 h 323699"/>
                <a:gd name="connsiteX1" fmla="*/ 212096 w 212096"/>
                <a:gd name="connsiteY1" fmla="*/ 0 h 3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2096" h="323699">
                  <a:moveTo>
                    <a:pt x="12078" y="323699"/>
                  </a:moveTo>
                  <a:cubicBezTo>
                    <a:pt x="29072" y="192030"/>
                    <a:pt x="0" y="94250"/>
                    <a:pt x="212096" y="0"/>
                  </a:cubicBezTo>
                </a:path>
              </a:pathLst>
            </a:custGeom>
            <a:noFill/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 64"/>
            <p:cNvSpPr/>
            <p:nvPr/>
          </p:nvSpPr>
          <p:spPr bwMode="auto">
            <a:xfrm flipH="1" flipV="1">
              <a:off x="2905816" y="3473923"/>
              <a:ext cx="186973" cy="608300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291" h="358444">
                  <a:moveTo>
                    <a:pt x="13959" y="358444"/>
                  </a:moveTo>
                  <a:lnTo>
                    <a:pt x="8722" y="357254"/>
                  </a:lnTo>
                  <a:cubicBezTo>
                    <a:pt x="7411" y="228930"/>
                    <a:pt x="0" y="117846"/>
                    <a:pt x="149291" y="0"/>
                  </a:cubicBezTo>
                </a:path>
              </a:pathLst>
            </a:custGeom>
            <a:noFill/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65"/>
            <p:cNvSpPr/>
            <p:nvPr/>
          </p:nvSpPr>
          <p:spPr bwMode="auto">
            <a:xfrm flipH="1" flipV="1">
              <a:off x="2845850" y="3465513"/>
              <a:ext cx="265630" cy="549336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28956 w 164288"/>
                <a:gd name="connsiteY0" fmla="*/ 358444 h 358444"/>
                <a:gd name="connsiteX1" fmla="*/ 23719 w 164288"/>
                <a:gd name="connsiteY1" fmla="*/ 357254 h 358444"/>
                <a:gd name="connsiteX2" fmla="*/ 23428 w 164288"/>
                <a:gd name="connsiteY2" fmla="*/ 265911 h 358444"/>
                <a:gd name="connsiteX3" fmla="*/ 164288 w 164288"/>
                <a:gd name="connsiteY3" fmla="*/ 0 h 358444"/>
                <a:gd name="connsiteX0" fmla="*/ 5237 w 140569"/>
                <a:gd name="connsiteY0" fmla="*/ 358444 h 358444"/>
                <a:gd name="connsiteX1" fmla="*/ 0 w 140569"/>
                <a:gd name="connsiteY1" fmla="*/ 357254 h 358444"/>
                <a:gd name="connsiteX2" fmla="*/ 140569 w 140569"/>
                <a:gd name="connsiteY2" fmla="*/ 0 h 358444"/>
                <a:gd name="connsiteX0" fmla="*/ 5237 w 140569"/>
                <a:gd name="connsiteY0" fmla="*/ 358444 h 358444"/>
                <a:gd name="connsiteX1" fmla="*/ 0 w 140569"/>
                <a:gd name="connsiteY1" fmla="*/ 312325 h 358444"/>
                <a:gd name="connsiteX2" fmla="*/ 140569 w 140569"/>
                <a:gd name="connsiteY2" fmla="*/ 0 h 358444"/>
                <a:gd name="connsiteX0" fmla="*/ 5237 w 176011"/>
                <a:gd name="connsiteY0" fmla="*/ 358444 h 358444"/>
                <a:gd name="connsiteX1" fmla="*/ 0 w 176011"/>
                <a:gd name="connsiteY1" fmla="*/ 312325 h 358444"/>
                <a:gd name="connsiteX2" fmla="*/ 176011 w 176011"/>
                <a:gd name="connsiteY2" fmla="*/ 0 h 358444"/>
                <a:gd name="connsiteX0" fmla="*/ 32627 w 203401"/>
                <a:gd name="connsiteY0" fmla="*/ 358444 h 358444"/>
                <a:gd name="connsiteX1" fmla="*/ 27390 w 203401"/>
                <a:gd name="connsiteY1" fmla="*/ 312325 h 358444"/>
                <a:gd name="connsiteX2" fmla="*/ 203401 w 203401"/>
                <a:gd name="connsiteY2" fmla="*/ 0 h 358444"/>
                <a:gd name="connsiteX0" fmla="*/ 0 w 170774"/>
                <a:gd name="connsiteY0" fmla="*/ 358444 h 358444"/>
                <a:gd name="connsiteX1" fmla="*/ 170774 w 170774"/>
                <a:gd name="connsiteY1" fmla="*/ 0 h 358444"/>
                <a:gd name="connsiteX0" fmla="*/ 41322 w 212096"/>
                <a:gd name="connsiteY0" fmla="*/ 358444 h 358444"/>
                <a:gd name="connsiteX1" fmla="*/ 212096 w 212096"/>
                <a:gd name="connsiteY1" fmla="*/ 0 h 35844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12078 w 212096"/>
                <a:gd name="connsiteY0" fmla="*/ 323699 h 323699"/>
                <a:gd name="connsiteX1" fmla="*/ 212096 w 212096"/>
                <a:gd name="connsiteY1" fmla="*/ 0 h 3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2096" h="323699">
                  <a:moveTo>
                    <a:pt x="12078" y="323699"/>
                  </a:moveTo>
                  <a:cubicBezTo>
                    <a:pt x="29072" y="192030"/>
                    <a:pt x="0" y="94250"/>
                    <a:pt x="212096" y="0"/>
                  </a:cubicBezTo>
                </a:path>
              </a:pathLst>
            </a:custGeom>
            <a:noFill/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AutoShape 41"/>
          <p:cNvSpPr>
            <a:spLocks noChangeArrowheads="1"/>
          </p:cNvSpPr>
          <p:nvPr/>
        </p:nvSpPr>
        <p:spPr bwMode="auto">
          <a:xfrm rot="16200000">
            <a:off x="1821499" y="4611867"/>
            <a:ext cx="205678" cy="252413"/>
          </a:xfrm>
          <a:prstGeom prst="irregularSeal1">
            <a:avLst/>
          </a:prstGeom>
          <a:solidFill>
            <a:schemeClr val="tx1"/>
          </a:solidFill>
          <a:ln w="127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8" name="Oval 67"/>
          <p:cNvSpPr/>
          <p:nvPr/>
        </p:nvSpPr>
        <p:spPr bwMode="auto">
          <a:xfrm>
            <a:off x="3499021" y="3864929"/>
            <a:ext cx="109539" cy="109539"/>
          </a:xfrm>
          <a:prstGeom prst="ellipse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3827638" y="3864929"/>
            <a:ext cx="109539" cy="10953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70" name="Oval 69"/>
          <p:cNvSpPr/>
          <p:nvPr/>
        </p:nvSpPr>
        <p:spPr bwMode="auto">
          <a:xfrm>
            <a:off x="4156255" y="3864929"/>
            <a:ext cx="109539" cy="109539"/>
          </a:xfrm>
          <a:prstGeom prst="ellipse">
            <a:avLst/>
          </a:prstGeom>
          <a:solidFill>
            <a:srgbClr val="00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3499021" y="5581040"/>
            <a:ext cx="109539" cy="10953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3827638" y="5581040"/>
            <a:ext cx="109539" cy="109539"/>
          </a:xfrm>
          <a:prstGeom prst="ellipse">
            <a:avLst/>
          </a:prstGeom>
          <a:solidFill>
            <a:srgbClr val="80FF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4156255" y="5581040"/>
            <a:ext cx="109539" cy="109539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74" name="Arc 73"/>
          <p:cNvSpPr/>
          <p:nvPr/>
        </p:nvSpPr>
        <p:spPr bwMode="auto">
          <a:xfrm rot="10800000">
            <a:off x="3462504" y="3828414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Arc 74"/>
          <p:cNvSpPr/>
          <p:nvPr/>
        </p:nvSpPr>
        <p:spPr bwMode="auto">
          <a:xfrm rot="10800000">
            <a:off x="3425988" y="3791899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Arc 75"/>
          <p:cNvSpPr/>
          <p:nvPr/>
        </p:nvSpPr>
        <p:spPr bwMode="auto">
          <a:xfrm rot="10800000">
            <a:off x="3389477" y="3755387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Arc 76"/>
          <p:cNvSpPr/>
          <p:nvPr/>
        </p:nvSpPr>
        <p:spPr bwMode="auto">
          <a:xfrm rot="10800000">
            <a:off x="3791126" y="3828414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Arc 77"/>
          <p:cNvSpPr/>
          <p:nvPr/>
        </p:nvSpPr>
        <p:spPr bwMode="auto">
          <a:xfrm rot="10800000">
            <a:off x="4119743" y="3828414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Arc 78"/>
          <p:cNvSpPr/>
          <p:nvPr/>
        </p:nvSpPr>
        <p:spPr bwMode="auto">
          <a:xfrm rot="10800000">
            <a:off x="4083227" y="3791899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Arc 79"/>
          <p:cNvSpPr/>
          <p:nvPr/>
        </p:nvSpPr>
        <p:spPr bwMode="auto">
          <a:xfrm rot="10800000">
            <a:off x="4046716" y="3755387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Arc 80"/>
          <p:cNvSpPr/>
          <p:nvPr/>
        </p:nvSpPr>
        <p:spPr bwMode="auto">
          <a:xfrm rot="10800000" flipH="1" flipV="1">
            <a:off x="3462504" y="5532625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Arc 81"/>
          <p:cNvSpPr/>
          <p:nvPr/>
        </p:nvSpPr>
        <p:spPr bwMode="auto">
          <a:xfrm rot="10800000" flipH="1" flipV="1">
            <a:off x="3425988" y="5496110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Arc 82"/>
          <p:cNvSpPr/>
          <p:nvPr/>
        </p:nvSpPr>
        <p:spPr bwMode="auto">
          <a:xfrm rot="10800000" flipH="1" flipV="1">
            <a:off x="3389477" y="5459598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Arc 83"/>
          <p:cNvSpPr/>
          <p:nvPr/>
        </p:nvSpPr>
        <p:spPr bwMode="auto">
          <a:xfrm rot="10800000" flipH="1" flipV="1">
            <a:off x="3791126" y="5532625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80FF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Arc 84"/>
          <p:cNvSpPr/>
          <p:nvPr/>
        </p:nvSpPr>
        <p:spPr bwMode="auto">
          <a:xfrm rot="10800000" flipH="1" flipV="1">
            <a:off x="4119743" y="5532625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Arc 85"/>
          <p:cNvSpPr/>
          <p:nvPr/>
        </p:nvSpPr>
        <p:spPr bwMode="auto">
          <a:xfrm rot="10800000" flipH="1" flipV="1">
            <a:off x="4083227" y="5496110"/>
            <a:ext cx="255598" cy="25559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Arc 86"/>
          <p:cNvSpPr/>
          <p:nvPr/>
        </p:nvSpPr>
        <p:spPr bwMode="auto">
          <a:xfrm rot="10800000" flipH="1" flipV="1">
            <a:off x="4046716" y="5459598"/>
            <a:ext cx="328622" cy="328622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 bwMode="auto">
          <a:xfrm flipH="1">
            <a:off x="3170404" y="3864931"/>
            <a:ext cx="109539" cy="10953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89" name="Oval 88"/>
          <p:cNvSpPr/>
          <p:nvPr/>
        </p:nvSpPr>
        <p:spPr bwMode="auto">
          <a:xfrm flipH="1">
            <a:off x="3170404" y="5581042"/>
            <a:ext cx="109539" cy="109539"/>
          </a:xfrm>
          <a:prstGeom prst="ellipse">
            <a:avLst/>
          </a:prstGeom>
          <a:solidFill>
            <a:srgbClr val="80FF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90" name="Arc 89"/>
          <p:cNvSpPr/>
          <p:nvPr/>
        </p:nvSpPr>
        <p:spPr bwMode="auto">
          <a:xfrm rot="10800000" flipH="1">
            <a:off x="3133887" y="3828416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Arc 90"/>
          <p:cNvSpPr/>
          <p:nvPr/>
        </p:nvSpPr>
        <p:spPr bwMode="auto">
          <a:xfrm rot="10800000" flipV="1">
            <a:off x="3133887" y="5532627"/>
            <a:ext cx="182568" cy="182568"/>
          </a:xfrm>
          <a:prstGeom prst="arc">
            <a:avLst>
              <a:gd name="adj1" fmla="val 10865067"/>
              <a:gd name="adj2" fmla="val 0"/>
            </a:avLst>
          </a:prstGeom>
          <a:noFill/>
          <a:ln w="6350" cap="flat" cmpd="sng" algn="ctr">
            <a:solidFill>
              <a:srgbClr val="80FF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91"/>
          <p:cNvSpPr/>
          <p:nvPr/>
        </p:nvSpPr>
        <p:spPr bwMode="auto">
          <a:xfrm flipV="1">
            <a:off x="3346355" y="4168591"/>
            <a:ext cx="116150" cy="1265917"/>
          </a:xfrm>
          <a:custGeom>
            <a:avLst/>
            <a:gdLst>
              <a:gd name="connsiteX0" fmla="*/ 3204 w 145851"/>
              <a:gd name="connsiteY0" fmla="*/ 365760 h 365760"/>
              <a:gd name="connsiteX1" fmla="*/ 25150 w 145851"/>
              <a:gd name="connsiteY1" fmla="*/ 179223 h 365760"/>
              <a:gd name="connsiteX2" fmla="*/ 50753 w 145851"/>
              <a:gd name="connsiteY2" fmla="*/ 135332 h 365760"/>
              <a:gd name="connsiteX3" fmla="*/ 90987 w 145851"/>
              <a:gd name="connsiteY3" fmla="*/ 62180 h 365760"/>
              <a:gd name="connsiteX4" fmla="*/ 120248 w 145851"/>
              <a:gd name="connsiteY4" fmla="*/ 32919 h 365760"/>
              <a:gd name="connsiteX5" fmla="*/ 127563 w 145851"/>
              <a:gd name="connsiteY5" fmla="*/ 21946 h 365760"/>
              <a:gd name="connsiteX6" fmla="*/ 138536 w 145851"/>
              <a:gd name="connsiteY6" fmla="*/ 7316 h 365760"/>
              <a:gd name="connsiteX7" fmla="*/ 145851 w 145851"/>
              <a:gd name="connsiteY7" fmla="*/ 0 h 365760"/>
              <a:gd name="connsiteX0" fmla="*/ 3204 w 145851"/>
              <a:gd name="connsiteY0" fmla="*/ 365760 h 365760"/>
              <a:gd name="connsiteX1" fmla="*/ 25150 w 145851"/>
              <a:gd name="connsiteY1" fmla="*/ 179223 h 365760"/>
              <a:gd name="connsiteX2" fmla="*/ 90987 w 145851"/>
              <a:gd name="connsiteY2" fmla="*/ 62180 h 365760"/>
              <a:gd name="connsiteX3" fmla="*/ 120248 w 145851"/>
              <a:gd name="connsiteY3" fmla="*/ 32919 h 365760"/>
              <a:gd name="connsiteX4" fmla="*/ 127563 w 145851"/>
              <a:gd name="connsiteY4" fmla="*/ 21946 h 365760"/>
              <a:gd name="connsiteX5" fmla="*/ 138536 w 145851"/>
              <a:gd name="connsiteY5" fmla="*/ 7316 h 365760"/>
              <a:gd name="connsiteX6" fmla="*/ 145851 w 145851"/>
              <a:gd name="connsiteY6" fmla="*/ 0 h 365760"/>
              <a:gd name="connsiteX0" fmla="*/ 3204 w 145851"/>
              <a:gd name="connsiteY0" fmla="*/ 365760 h 365760"/>
              <a:gd name="connsiteX1" fmla="*/ 25150 w 145851"/>
              <a:gd name="connsiteY1" fmla="*/ 179223 h 365760"/>
              <a:gd name="connsiteX2" fmla="*/ 90987 w 145851"/>
              <a:gd name="connsiteY2" fmla="*/ 62180 h 365760"/>
              <a:gd name="connsiteX3" fmla="*/ 120248 w 145851"/>
              <a:gd name="connsiteY3" fmla="*/ 32919 h 365760"/>
              <a:gd name="connsiteX4" fmla="*/ 138536 w 145851"/>
              <a:gd name="connsiteY4" fmla="*/ 7316 h 365760"/>
              <a:gd name="connsiteX5" fmla="*/ 145851 w 145851"/>
              <a:gd name="connsiteY5" fmla="*/ 0 h 365760"/>
              <a:gd name="connsiteX0" fmla="*/ 3204 w 138536"/>
              <a:gd name="connsiteY0" fmla="*/ 358444 h 358444"/>
              <a:gd name="connsiteX1" fmla="*/ 25150 w 138536"/>
              <a:gd name="connsiteY1" fmla="*/ 171907 h 358444"/>
              <a:gd name="connsiteX2" fmla="*/ 90987 w 138536"/>
              <a:gd name="connsiteY2" fmla="*/ 54864 h 358444"/>
              <a:gd name="connsiteX3" fmla="*/ 120248 w 138536"/>
              <a:gd name="connsiteY3" fmla="*/ 25603 h 358444"/>
              <a:gd name="connsiteX4" fmla="*/ 138536 w 138536"/>
              <a:gd name="connsiteY4" fmla="*/ 0 h 358444"/>
              <a:gd name="connsiteX0" fmla="*/ 3204 w 138536"/>
              <a:gd name="connsiteY0" fmla="*/ 358444 h 358444"/>
              <a:gd name="connsiteX1" fmla="*/ 25150 w 138536"/>
              <a:gd name="connsiteY1" fmla="*/ 171907 h 358444"/>
              <a:gd name="connsiteX2" fmla="*/ 90987 w 138536"/>
              <a:gd name="connsiteY2" fmla="*/ 54864 h 358444"/>
              <a:gd name="connsiteX3" fmla="*/ 138536 w 138536"/>
              <a:gd name="connsiteY3" fmla="*/ 0 h 358444"/>
              <a:gd name="connsiteX0" fmla="*/ 0 w 135332"/>
              <a:gd name="connsiteY0" fmla="*/ 358444 h 358444"/>
              <a:gd name="connsiteX1" fmla="*/ 87783 w 135332"/>
              <a:gd name="connsiteY1" fmla="*/ 54864 h 358444"/>
              <a:gd name="connsiteX2" fmla="*/ 135332 w 135332"/>
              <a:gd name="connsiteY2" fmla="*/ 0 h 358444"/>
              <a:gd name="connsiteX0" fmla="*/ 0 w 135332"/>
              <a:gd name="connsiteY0" fmla="*/ 358444 h 358444"/>
              <a:gd name="connsiteX1" fmla="*/ 135332 w 135332"/>
              <a:gd name="connsiteY1" fmla="*/ 0 h 358444"/>
              <a:gd name="connsiteX0" fmla="*/ 11039 w 146371"/>
              <a:gd name="connsiteY0" fmla="*/ 358444 h 358444"/>
              <a:gd name="connsiteX1" fmla="*/ 146371 w 146371"/>
              <a:gd name="connsiteY1" fmla="*/ 0 h 358444"/>
              <a:gd name="connsiteX0" fmla="*/ 11039 w 146371"/>
              <a:gd name="connsiteY0" fmla="*/ 358444 h 358444"/>
              <a:gd name="connsiteX1" fmla="*/ 8723 w 146371"/>
              <a:gd name="connsiteY1" fmla="*/ 288654 h 358444"/>
              <a:gd name="connsiteX2" fmla="*/ 146371 w 146371"/>
              <a:gd name="connsiteY2" fmla="*/ 0 h 358444"/>
              <a:gd name="connsiteX0" fmla="*/ 0 w 135332"/>
              <a:gd name="connsiteY0" fmla="*/ 358444 h 358444"/>
              <a:gd name="connsiteX1" fmla="*/ 135332 w 135332"/>
              <a:gd name="connsiteY1" fmla="*/ 0 h 358444"/>
              <a:gd name="connsiteX0" fmla="*/ 13959 w 149291"/>
              <a:gd name="connsiteY0" fmla="*/ 358444 h 358444"/>
              <a:gd name="connsiteX1" fmla="*/ 149291 w 149291"/>
              <a:gd name="connsiteY1" fmla="*/ 0 h 358444"/>
              <a:gd name="connsiteX0" fmla="*/ 13959 w 149291"/>
              <a:gd name="connsiteY0" fmla="*/ 358444 h 358444"/>
              <a:gd name="connsiteX1" fmla="*/ 8722 w 149291"/>
              <a:gd name="connsiteY1" fmla="*/ 357254 h 358444"/>
              <a:gd name="connsiteX2" fmla="*/ 149291 w 149291"/>
              <a:gd name="connsiteY2" fmla="*/ 0 h 358444"/>
              <a:gd name="connsiteX0" fmla="*/ 13959 w 149291"/>
              <a:gd name="connsiteY0" fmla="*/ 358444 h 358444"/>
              <a:gd name="connsiteX1" fmla="*/ 8722 w 149291"/>
              <a:gd name="connsiteY1" fmla="*/ 357254 h 358444"/>
              <a:gd name="connsiteX2" fmla="*/ 149291 w 149291"/>
              <a:gd name="connsiteY2" fmla="*/ 0 h 358444"/>
              <a:gd name="connsiteX0" fmla="*/ 28956 w 164288"/>
              <a:gd name="connsiteY0" fmla="*/ 358444 h 358444"/>
              <a:gd name="connsiteX1" fmla="*/ 23719 w 164288"/>
              <a:gd name="connsiteY1" fmla="*/ 357254 h 358444"/>
              <a:gd name="connsiteX2" fmla="*/ 23428 w 164288"/>
              <a:gd name="connsiteY2" fmla="*/ 265911 h 358444"/>
              <a:gd name="connsiteX3" fmla="*/ 164288 w 164288"/>
              <a:gd name="connsiteY3" fmla="*/ 0 h 358444"/>
              <a:gd name="connsiteX0" fmla="*/ 5237 w 140569"/>
              <a:gd name="connsiteY0" fmla="*/ 358444 h 358444"/>
              <a:gd name="connsiteX1" fmla="*/ 0 w 140569"/>
              <a:gd name="connsiteY1" fmla="*/ 357254 h 358444"/>
              <a:gd name="connsiteX2" fmla="*/ 140569 w 140569"/>
              <a:gd name="connsiteY2" fmla="*/ 0 h 358444"/>
              <a:gd name="connsiteX0" fmla="*/ 5237 w 140569"/>
              <a:gd name="connsiteY0" fmla="*/ 358444 h 358444"/>
              <a:gd name="connsiteX1" fmla="*/ 0 w 140569"/>
              <a:gd name="connsiteY1" fmla="*/ 312325 h 358444"/>
              <a:gd name="connsiteX2" fmla="*/ 140569 w 140569"/>
              <a:gd name="connsiteY2" fmla="*/ 0 h 358444"/>
              <a:gd name="connsiteX0" fmla="*/ 5237 w 176011"/>
              <a:gd name="connsiteY0" fmla="*/ 358444 h 358444"/>
              <a:gd name="connsiteX1" fmla="*/ 0 w 176011"/>
              <a:gd name="connsiteY1" fmla="*/ 312325 h 358444"/>
              <a:gd name="connsiteX2" fmla="*/ 176011 w 176011"/>
              <a:gd name="connsiteY2" fmla="*/ 0 h 358444"/>
              <a:gd name="connsiteX0" fmla="*/ 32627 w 203401"/>
              <a:gd name="connsiteY0" fmla="*/ 358444 h 358444"/>
              <a:gd name="connsiteX1" fmla="*/ 27390 w 203401"/>
              <a:gd name="connsiteY1" fmla="*/ 312325 h 358444"/>
              <a:gd name="connsiteX2" fmla="*/ 203401 w 203401"/>
              <a:gd name="connsiteY2" fmla="*/ 0 h 358444"/>
              <a:gd name="connsiteX0" fmla="*/ 0 w 170774"/>
              <a:gd name="connsiteY0" fmla="*/ 358444 h 358444"/>
              <a:gd name="connsiteX1" fmla="*/ 170774 w 170774"/>
              <a:gd name="connsiteY1" fmla="*/ 0 h 358444"/>
              <a:gd name="connsiteX0" fmla="*/ 41322 w 212096"/>
              <a:gd name="connsiteY0" fmla="*/ 358444 h 358444"/>
              <a:gd name="connsiteX1" fmla="*/ 212096 w 212096"/>
              <a:gd name="connsiteY1" fmla="*/ 0 h 358444"/>
              <a:gd name="connsiteX0" fmla="*/ 41322 w 212096"/>
              <a:gd name="connsiteY0" fmla="*/ 313514 h 313514"/>
              <a:gd name="connsiteX1" fmla="*/ 212096 w 212096"/>
              <a:gd name="connsiteY1" fmla="*/ 0 h 313514"/>
              <a:gd name="connsiteX0" fmla="*/ 41322 w 212096"/>
              <a:gd name="connsiteY0" fmla="*/ 313514 h 313514"/>
              <a:gd name="connsiteX1" fmla="*/ 212096 w 212096"/>
              <a:gd name="connsiteY1" fmla="*/ 0 h 313514"/>
              <a:gd name="connsiteX0" fmla="*/ 12078 w 212096"/>
              <a:gd name="connsiteY0" fmla="*/ 323699 h 323699"/>
              <a:gd name="connsiteX1" fmla="*/ 212096 w 212096"/>
              <a:gd name="connsiteY1" fmla="*/ 0 h 3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2096" h="323699">
                <a:moveTo>
                  <a:pt x="12078" y="323699"/>
                </a:moveTo>
                <a:cubicBezTo>
                  <a:pt x="29072" y="192030"/>
                  <a:pt x="0" y="94250"/>
                  <a:pt x="212096" y="0"/>
                </a:cubicBezTo>
              </a:path>
            </a:pathLst>
          </a:custGeom>
          <a:noFill/>
          <a:ln w="12700" cap="flat" cmpd="sng" algn="ctr">
            <a:solidFill>
              <a:srgbClr val="00FF00"/>
            </a:solidFill>
            <a:prstDash val="solid"/>
            <a:round/>
            <a:headEnd type="none" w="med" len="med"/>
            <a:tailEnd type="stealth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168"/>
          <p:cNvGrpSpPr/>
          <p:nvPr/>
        </p:nvGrpSpPr>
        <p:grpSpPr>
          <a:xfrm>
            <a:off x="3039059" y="3992563"/>
            <a:ext cx="569500" cy="194660"/>
            <a:chOff x="5024868" y="3317682"/>
            <a:chExt cx="569500" cy="194660"/>
          </a:xfrm>
        </p:grpSpPr>
        <p:sp>
          <p:nvSpPr>
            <p:cNvPr id="94" name="Freeform 93"/>
            <p:cNvSpPr/>
            <p:nvPr/>
          </p:nvSpPr>
          <p:spPr bwMode="auto">
            <a:xfrm rot="5400000" flipH="1" flipV="1">
              <a:off x="5118220" y="3314269"/>
              <a:ext cx="86090" cy="272793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5551 w 140883"/>
                <a:gd name="connsiteY0" fmla="*/ 358444 h 457139"/>
                <a:gd name="connsiteX1" fmla="*/ 314 w 140883"/>
                <a:gd name="connsiteY1" fmla="*/ 357254 h 457139"/>
                <a:gd name="connsiteX2" fmla="*/ 71182 w 140883"/>
                <a:gd name="connsiteY2" fmla="*/ 397597 h 457139"/>
                <a:gd name="connsiteX3" fmla="*/ 140883 w 140883"/>
                <a:gd name="connsiteY3" fmla="*/ 0 h 457139"/>
                <a:gd name="connsiteX0" fmla="*/ 5551 w 140883"/>
                <a:gd name="connsiteY0" fmla="*/ 358444 h 457139"/>
                <a:gd name="connsiteX1" fmla="*/ 314 w 140883"/>
                <a:gd name="connsiteY1" fmla="*/ 357254 h 457139"/>
                <a:gd name="connsiteX2" fmla="*/ 71182 w 140883"/>
                <a:gd name="connsiteY2" fmla="*/ 397597 h 457139"/>
                <a:gd name="connsiteX3" fmla="*/ 140883 w 140883"/>
                <a:gd name="connsiteY3" fmla="*/ 0 h 457139"/>
                <a:gd name="connsiteX0" fmla="*/ 0 w 135332"/>
                <a:gd name="connsiteY0" fmla="*/ 358444 h 397597"/>
                <a:gd name="connsiteX1" fmla="*/ 65631 w 135332"/>
                <a:gd name="connsiteY1" fmla="*/ 397597 h 397597"/>
                <a:gd name="connsiteX2" fmla="*/ 135332 w 135332"/>
                <a:gd name="connsiteY2" fmla="*/ 0 h 397597"/>
                <a:gd name="connsiteX0" fmla="*/ 11257 w 80958"/>
                <a:gd name="connsiteY0" fmla="*/ 397597 h 397597"/>
                <a:gd name="connsiteX1" fmla="*/ 80958 w 80958"/>
                <a:gd name="connsiteY1" fmla="*/ 0 h 397597"/>
                <a:gd name="connsiteX0" fmla="*/ 11257 w 68739"/>
                <a:gd name="connsiteY0" fmla="*/ 334747 h 334747"/>
                <a:gd name="connsiteX1" fmla="*/ 68739 w 68739"/>
                <a:gd name="connsiteY1" fmla="*/ 0 h 334747"/>
                <a:gd name="connsiteX0" fmla="*/ 11257 w 68739"/>
                <a:gd name="connsiteY0" fmla="*/ 334747 h 334747"/>
                <a:gd name="connsiteX1" fmla="*/ 68739 w 68739"/>
                <a:gd name="connsiteY1" fmla="*/ 0 h 33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8739" h="334747">
                  <a:moveTo>
                    <a:pt x="11257" y="334747"/>
                  </a:moveTo>
                  <a:cubicBezTo>
                    <a:pt x="0" y="178221"/>
                    <a:pt x="351" y="160381"/>
                    <a:pt x="68739" y="0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 94"/>
            <p:cNvSpPr/>
            <p:nvPr/>
          </p:nvSpPr>
          <p:spPr bwMode="auto">
            <a:xfrm rot="16200000" flipV="1">
              <a:off x="5433221" y="3351195"/>
              <a:ext cx="103211" cy="219083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28956 w 164288"/>
                <a:gd name="connsiteY0" fmla="*/ 358444 h 358444"/>
                <a:gd name="connsiteX1" fmla="*/ 23719 w 164288"/>
                <a:gd name="connsiteY1" fmla="*/ 357254 h 358444"/>
                <a:gd name="connsiteX2" fmla="*/ 23428 w 164288"/>
                <a:gd name="connsiteY2" fmla="*/ 265911 h 358444"/>
                <a:gd name="connsiteX3" fmla="*/ 164288 w 164288"/>
                <a:gd name="connsiteY3" fmla="*/ 0 h 358444"/>
                <a:gd name="connsiteX0" fmla="*/ 5237 w 140569"/>
                <a:gd name="connsiteY0" fmla="*/ 358444 h 358444"/>
                <a:gd name="connsiteX1" fmla="*/ 0 w 140569"/>
                <a:gd name="connsiteY1" fmla="*/ 357254 h 358444"/>
                <a:gd name="connsiteX2" fmla="*/ 140569 w 140569"/>
                <a:gd name="connsiteY2" fmla="*/ 0 h 358444"/>
                <a:gd name="connsiteX0" fmla="*/ 5237 w 140569"/>
                <a:gd name="connsiteY0" fmla="*/ 358444 h 358444"/>
                <a:gd name="connsiteX1" fmla="*/ 0 w 140569"/>
                <a:gd name="connsiteY1" fmla="*/ 312325 h 358444"/>
                <a:gd name="connsiteX2" fmla="*/ 140569 w 140569"/>
                <a:gd name="connsiteY2" fmla="*/ 0 h 358444"/>
                <a:gd name="connsiteX0" fmla="*/ 5237 w 176011"/>
                <a:gd name="connsiteY0" fmla="*/ 358444 h 358444"/>
                <a:gd name="connsiteX1" fmla="*/ 0 w 176011"/>
                <a:gd name="connsiteY1" fmla="*/ 312325 h 358444"/>
                <a:gd name="connsiteX2" fmla="*/ 176011 w 176011"/>
                <a:gd name="connsiteY2" fmla="*/ 0 h 358444"/>
                <a:gd name="connsiteX0" fmla="*/ 32627 w 203401"/>
                <a:gd name="connsiteY0" fmla="*/ 358444 h 358444"/>
                <a:gd name="connsiteX1" fmla="*/ 27390 w 203401"/>
                <a:gd name="connsiteY1" fmla="*/ 312325 h 358444"/>
                <a:gd name="connsiteX2" fmla="*/ 203401 w 203401"/>
                <a:gd name="connsiteY2" fmla="*/ 0 h 358444"/>
                <a:gd name="connsiteX0" fmla="*/ 0 w 170774"/>
                <a:gd name="connsiteY0" fmla="*/ 358444 h 358444"/>
                <a:gd name="connsiteX1" fmla="*/ 170774 w 170774"/>
                <a:gd name="connsiteY1" fmla="*/ 0 h 358444"/>
                <a:gd name="connsiteX0" fmla="*/ 41322 w 212096"/>
                <a:gd name="connsiteY0" fmla="*/ 358444 h 358444"/>
                <a:gd name="connsiteX1" fmla="*/ 212096 w 212096"/>
                <a:gd name="connsiteY1" fmla="*/ 0 h 35844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12078 w 212096"/>
                <a:gd name="connsiteY0" fmla="*/ 323699 h 323699"/>
                <a:gd name="connsiteX1" fmla="*/ 212096 w 212096"/>
                <a:gd name="connsiteY1" fmla="*/ 0 h 3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2096" h="323699">
                  <a:moveTo>
                    <a:pt x="12078" y="323699"/>
                  </a:moveTo>
                  <a:cubicBezTo>
                    <a:pt x="29072" y="192030"/>
                    <a:pt x="0" y="94250"/>
                    <a:pt x="212096" y="0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 95"/>
            <p:cNvSpPr/>
            <p:nvPr/>
          </p:nvSpPr>
          <p:spPr bwMode="auto">
            <a:xfrm flipH="1" flipV="1">
              <a:off x="5194599" y="3345645"/>
              <a:ext cx="183575" cy="166697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28956 w 164288"/>
                <a:gd name="connsiteY0" fmla="*/ 358444 h 358444"/>
                <a:gd name="connsiteX1" fmla="*/ 23719 w 164288"/>
                <a:gd name="connsiteY1" fmla="*/ 357254 h 358444"/>
                <a:gd name="connsiteX2" fmla="*/ 23428 w 164288"/>
                <a:gd name="connsiteY2" fmla="*/ 265911 h 358444"/>
                <a:gd name="connsiteX3" fmla="*/ 164288 w 164288"/>
                <a:gd name="connsiteY3" fmla="*/ 0 h 358444"/>
                <a:gd name="connsiteX0" fmla="*/ 5237 w 140569"/>
                <a:gd name="connsiteY0" fmla="*/ 358444 h 358444"/>
                <a:gd name="connsiteX1" fmla="*/ 0 w 140569"/>
                <a:gd name="connsiteY1" fmla="*/ 357254 h 358444"/>
                <a:gd name="connsiteX2" fmla="*/ 140569 w 140569"/>
                <a:gd name="connsiteY2" fmla="*/ 0 h 358444"/>
                <a:gd name="connsiteX0" fmla="*/ 5237 w 140569"/>
                <a:gd name="connsiteY0" fmla="*/ 358444 h 358444"/>
                <a:gd name="connsiteX1" fmla="*/ 0 w 140569"/>
                <a:gd name="connsiteY1" fmla="*/ 312325 h 358444"/>
                <a:gd name="connsiteX2" fmla="*/ 140569 w 140569"/>
                <a:gd name="connsiteY2" fmla="*/ 0 h 358444"/>
                <a:gd name="connsiteX0" fmla="*/ 5237 w 176011"/>
                <a:gd name="connsiteY0" fmla="*/ 358444 h 358444"/>
                <a:gd name="connsiteX1" fmla="*/ 0 w 176011"/>
                <a:gd name="connsiteY1" fmla="*/ 312325 h 358444"/>
                <a:gd name="connsiteX2" fmla="*/ 176011 w 176011"/>
                <a:gd name="connsiteY2" fmla="*/ 0 h 358444"/>
                <a:gd name="connsiteX0" fmla="*/ 32627 w 203401"/>
                <a:gd name="connsiteY0" fmla="*/ 358444 h 358444"/>
                <a:gd name="connsiteX1" fmla="*/ 27390 w 203401"/>
                <a:gd name="connsiteY1" fmla="*/ 312325 h 358444"/>
                <a:gd name="connsiteX2" fmla="*/ 203401 w 203401"/>
                <a:gd name="connsiteY2" fmla="*/ 0 h 358444"/>
                <a:gd name="connsiteX0" fmla="*/ 0 w 170774"/>
                <a:gd name="connsiteY0" fmla="*/ 358444 h 358444"/>
                <a:gd name="connsiteX1" fmla="*/ 170774 w 170774"/>
                <a:gd name="connsiteY1" fmla="*/ 0 h 358444"/>
                <a:gd name="connsiteX0" fmla="*/ 41322 w 212096"/>
                <a:gd name="connsiteY0" fmla="*/ 358444 h 358444"/>
                <a:gd name="connsiteX1" fmla="*/ 212096 w 212096"/>
                <a:gd name="connsiteY1" fmla="*/ 0 h 35844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12078 w 212096"/>
                <a:gd name="connsiteY0" fmla="*/ 323699 h 323699"/>
                <a:gd name="connsiteX1" fmla="*/ 212096 w 212096"/>
                <a:gd name="connsiteY1" fmla="*/ 0 h 323699"/>
                <a:gd name="connsiteX0" fmla="*/ 0 w 343677"/>
                <a:gd name="connsiteY0" fmla="*/ 606631 h 606631"/>
                <a:gd name="connsiteX1" fmla="*/ 343677 w 343677"/>
                <a:gd name="connsiteY1" fmla="*/ 0 h 606631"/>
                <a:gd name="connsiteX0" fmla="*/ 172040 w 212096"/>
                <a:gd name="connsiteY0" fmla="*/ 131669 h 307783"/>
                <a:gd name="connsiteX1" fmla="*/ 212096 w 212096"/>
                <a:gd name="connsiteY1" fmla="*/ 213533 h 307783"/>
                <a:gd name="connsiteX0" fmla="*/ 0 w 40056"/>
                <a:gd name="connsiteY0" fmla="*/ 131669 h 213533"/>
                <a:gd name="connsiteX1" fmla="*/ 40056 w 40056"/>
                <a:gd name="connsiteY1" fmla="*/ 213533 h 213533"/>
                <a:gd name="connsiteX0" fmla="*/ 0 w 69209"/>
                <a:gd name="connsiteY0" fmla="*/ 131669 h 232472"/>
                <a:gd name="connsiteX1" fmla="*/ 69209 w 69209"/>
                <a:gd name="connsiteY1" fmla="*/ 232472 h 232472"/>
                <a:gd name="connsiteX0" fmla="*/ 0 w 69209"/>
                <a:gd name="connsiteY0" fmla="*/ 0 h 100803"/>
                <a:gd name="connsiteX1" fmla="*/ 69209 w 69209"/>
                <a:gd name="connsiteY1" fmla="*/ 100803 h 100803"/>
                <a:gd name="connsiteX0" fmla="*/ 0 w 146579"/>
                <a:gd name="connsiteY0" fmla="*/ 0 h 98227"/>
                <a:gd name="connsiteX1" fmla="*/ 146579 w 146579"/>
                <a:gd name="connsiteY1" fmla="*/ 98227 h 98227"/>
                <a:gd name="connsiteX0" fmla="*/ 0 w 146579"/>
                <a:gd name="connsiteY0" fmla="*/ 0 h 98227"/>
                <a:gd name="connsiteX1" fmla="*/ 146579 w 146579"/>
                <a:gd name="connsiteY1" fmla="*/ 98227 h 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579" h="98227">
                  <a:moveTo>
                    <a:pt x="0" y="0"/>
                  </a:moveTo>
                  <a:cubicBezTo>
                    <a:pt x="57676" y="32711"/>
                    <a:pt x="129501" y="32079"/>
                    <a:pt x="146579" y="98227"/>
                  </a:cubicBezTo>
                </a:path>
              </a:pathLst>
            </a:custGeom>
            <a:noFill/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 96"/>
            <p:cNvSpPr/>
            <p:nvPr/>
          </p:nvSpPr>
          <p:spPr bwMode="auto">
            <a:xfrm rot="5400000" flipH="1">
              <a:off x="5260969" y="3340860"/>
              <a:ext cx="194659" cy="148303"/>
            </a:xfrm>
            <a:custGeom>
              <a:avLst/>
              <a:gdLst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50753 w 145851"/>
                <a:gd name="connsiteY2" fmla="*/ 135332 h 365760"/>
                <a:gd name="connsiteX3" fmla="*/ 90987 w 145851"/>
                <a:gd name="connsiteY3" fmla="*/ 62180 h 365760"/>
                <a:gd name="connsiteX4" fmla="*/ 120248 w 145851"/>
                <a:gd name="connsiteY4" fmla="*/ 32919 h 365760"/>
                <a:gd name="connsiteX5" fmla="*/ 127563 w 145851"/>
                <a:gd name="connsiteY5" fmla="*/ 21946 h 365760"/>
                <a:gd name="connsiteX6" fmla="*/ 138536 w 145851"/>
                <a:gd name="connsiteY6" fmla="*/ 7316 h 365760"/>
                <a:gd name="connsiteX7" fmla="*/ 145851 w 145851"/>
                <a:gd name="connsiteY7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27563 w 145851"/>
                <a:gd name="connsiteY4" fmla="*/ 21946 h 365760"/>
                <a:gd name="connsiteX5" fmla="*/ 138536 w 145851"/>
                <a:gd name="connsiteY5" fmla="*/ 7316 h 365760"/>
                <a:gd name="connsiteX6" fmla="*/ 145851 w 145851"/>
                <a:gd name="connsiteY6" fmla="*/ 0 h 365760"/>
                <a:gd name="connsiteX0" fmla="*/ 3204 w 145851"/>
                <a:gd name="connsiteY0" fmla="*/ 365760 h 365760"/>
                <a:gd name="connsiteX1" fmla="*/ 25150 w 145851"/>
                <a:gd name="connsiteY1" fmla="*/ 179223 h 365760"/>
                <a:gd name="connsiteX2" fmla="*/ 90987 w 145851"/>
                <a:gd name="connsiteY2" fmla="*/ 62180 h 365760"/>
                <a:gd name="connsiteX3" fmla="*/ 120248 w 145851"/>
                <a:gd name="connsiteY3" fmla="*/ 32919 h 365760"/>
                <a:gd name="connsiteX4" fmla="*/ 138536 w 145851"/>
                <a:gd name="connsiteY4" fmla="*/ 7316 h 365760"/>
                <a:gd name="connsiteX5" fmla="*/ 145851 w 145851"/>
                <a:gd name="connsiteY5" fmla="*/ 0 h 365760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20248 w 138536"/>
                <a:gd name="connsiteY3" fmla="*/ 25603 h 358444"/>
                <a:gd name="connsiteX4" fmla="*/ 138536 w 138536"/>
                <a:gd name="connsiteY4" fmla="*/ 0 h 358444"/>
                <a:gd name="connsiteX0" fmla="*/ 3204 w 138536"/>
                <a:gd name="connsiteY0" fmla="*/ 358444 h 358444"/>
                <a:gd name="connsiteX1" fmla="*/ 25150 w 138536"/>
                <a:gd name="connsiteY1" fmla="*/ 171907 h 358444"/>
                <a:gd name="connsiteX2" fmla="*/ 90987 w 138536"/>
                <a:gd name="connsiteY2" fmla="*/ 54864 h 358444"/>
                <a:gd name="connsiteX3" fmla="*/ 138536 w 138536"/>
                <a:gd name="connsiteY3" fmla="*/ 0 h 358444"/>
                <a:gd name="connsiteX0" fmla="*/ 0 w 135332"/>
                <a:gd name="connsiteY0" fmla="*/ 358444 h 358444"/>
                <a:gd name="connsiteX1" fmla="*/ 87783 w 135332"/>
                <a:gd name="connsiteY1" fmla="*/ 54864 h 358444"/>
                <a:gd name="connsiteX2" fmla="*/ 135332 w 135332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1039 w 146371"/>
                <a:gd name="connsiteY0" fmla="*/ 358444 h 358444"/>
                <a:gd name="connsiteX1" fmla="*/ 146371 w 146371"/>
                <a:gd name="connsiteY1" fmla="*/ 0 h 358444"/>
                <a:gd name="connsiteX0" fmla="*/ 11039 w 146371"/>
                <a:gd name="connsiteY0" fmla="*/ 358444 h 358444"/>
                <a:gd name="connsiteX1" fmla="*/ 8723 w 146371"/>
                <a:gd name="connsiteY1" fmla="*/ 288654 h 358444"/>
                <a:gd name="connsiteX2" fmla="*/ 146371 w 146371"/>
                <a:gd name="connsiteY2" fmla="*/ 0 h 358444"/>
                <a:gd name="connsiteX0" fmla="*/ 0 w 135332"/>
                <a:gd name="connsiteY0" fmla="*/ 358444 h 358444"/>
                <a:gd name="connsiteX1" fmla="*/ 135332 w 135332"/>
                <a:gd name="connsiteY1" fmla="*/ 0 h 358444"/>
                <a:gd name="connsiteX0" fmla="*/ 13959 w 149291"/>
                <a:gd name="connsiteY0" fmla="*/ 358444 h 358444"/>
                <a:gd name="connsiteX1" fmla="*/ 149291 w 149291"/>
                <a:gd name="connsiteY1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13959 w 149291"/>
                <a:gd name="connsiteY0" fmla="*/ 358444 h 358444"/>
                <a:gd name="connsiteX1" fmla="*/ 8722 w 149291"/>
                <a:gd name="connsiteY1" fmla="*/ 357254 h 358444"/>
                <a:gd name="connsiteX2" fmla="*/ 149291 w 149291"/>
                <a:gd name="connsiteY2" fmla="*/ 0 h 358444"/>
                <a:gd name="connsiteX0" fmla="*/ 28956 w 164288"/>
                <a:gd name="connsiteY0" fmla="*/ 358444 h 358444"/>
                <a:gd name="connsiteX1" fmla="*/ 23719 w 164288"/>
                <a:gd name="connsiteY1" fmla="*/ 357254 h 358444"/>
                <a:gd name="connsiteX2" fmla="*/ 23428 w 164288"/>
                <a:gd name="connsiteY2" fmla="*/ 265911 h 358444"/>
                <a:gd name="connsiteX3" fmla="*/ 164288 w 164288"/>
                <a:gd name="connsiteY3" fmla="*/ 0 h 358444"/>
                <a:gd name="connsiteX0" fmla="*/ 5237 w 140569"/>
                <a:gd name="connsiteY0" fmla="*/ 358444 h 358444"/>
                <a:gd name="connsiteX1" fmla="*/ 0 w 140569"/>
                <a:gd name="connsiteY1" fmla="*/ 357254 h 358444"/>
                <a:gd name="connsiteX2" fmla="*/ 140569 w 140569"/>
                <a:gd name="connsiteY2" fmla="*/ 0 h 358444"/>
                <a:gd name="connsiteX0" fmla="*/ 5237 w 140569"/>
                <a:gd name="connsiteY0" fmla="*/ 358444 h 358444"/>
                <a:gd name="connsiteX1" fmla="*/ 0 w 140569"/>
                <a:gd name="connsiteY1" fmla="*/ 312325 h 358444"/>
                <a:gd name="connsiteX2" fmla="*/ 140569 w 140569"/>
                <a:gd name="connsiteY2" fmla="*/ 0 h 358444"/>
                <a:gd name="connsiteX0" fmla="*/ 5237 w 176011"/>
                <a:gd name="connsiteY0" fmla="*/ 358444 h 358444"/>
                <a:gd name="connsiteX1" fmla="*/ 0 w 176011"/>
                <a:gd name="connsiteY1" fmla="*/ 312325 h 358444"/>
                <a:gd name="connsiteX2" fmla="*/ 176011 w 176011"/>
                <a:gd name="connsiteY2" fmla="*/ 0 h 358444"/>
                <a:gd name="connsiteX0" fmla="*/ 32627 w 203401"/>
                <a:gd name="connsiteY0" fmla="*/ 358444 h 358444"/>
                <a:gd name="connsiteX1" fmla="*/ 27390 w 203401"/>
                <a:gd name="connsiteY1" fmla="*/ 312325 h 358444"/>
                <a:gd name="connsiteX2" fmla="*/ 203401 w 203401"/>
                <a:gd name="connsiteY2" fmla="*/ 0 h 358444"/>
                <a:gd name="connsiteX0" fmla="*/ 0 w 170774"/>
                <a:gd name="connsiteY0" fmla="*/ 358444 h 358444"/>
                <a:gd name="connsiteX1" fmla="*/ 170774 w 170774"/>
                <a:gd name="connsiteY1" fmla="*/ 0 h 358444"/>
                <a:gd name="connsiteX0" fmla="*/ 41322 w 212096"/>
                <a:gd name="connsiteY0" fmla="*/ 358444 h 358444"/>
                <a:gd name="connsiteX1" fmla="*/ 212096 w 212096"/>
                <a:gd name="connsiteY1" fmla="*/ 0 h 35844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41322 w 212096"/>
                <a:gd name="connsiteY0" fmla="*/ 313514 h 313514"/>
                <a:gd name="connsiteX1" fmla="*/ 212096 w 212096"/>
                <a:gd name="connsiteY1" fmla="*/ 0 h 313514"/>
                <a:gd name="connsiteX0" fmla="*/ 12078 w 212096"/>
                <a:gd name="connsiteY0" fmla="*/ 323699 h 323699"/>
                <a:gd name="connsiteX1" fmla="*/ 212096 w 212096"/>
                <a:gd name="connsiteY1" fmla="*/ 0 h 323699"/>
                <a:gd name="connsiteX0" fmla="*/ 0 w 343677"/>
                <a:gd name="connsiteY0" fmla="*/ 606631 h 606631"/>
                <a:gd name="connsiteX1" fmla="*/ 343677 w 343677"/>
                <a:gd name="connsiteY1" fmla="*/ 0 h 606631"/>
                <a:gd name="connsiteX0" fmla="*/ 172040 w 212096"/>
                <a:gd name="connsiteY0" fmla="*/ 131669 h 307783"/>
                <a:gd name="connsiteX1" fmla="*/ 212096 w 212096"/>
                <a:gd name="connsiteY1" fmla="*/ 213533 h 307783"/>
                <a:gd name="connsiteX0" fmla="*/ 0 w 40056"/>
                <a:gd name="connsiteY0" fmla="*/ 131669 h 213533"/>
                <a:gd name="connsiteX1" fmla="*/ 40056 w 40056"/>
                <a:gd name="connsiteY1" fmla="*/ 213533 h 213533"/>
                <a:gd name="connsiteX0" fmla="*/ 0 w 69209"/>
                <a:gd name="connsiteY0" fmla="*/ 131669 h 232472"/>
                <a:gd name="connsiteX1" fmla="*/ 69209 w 69209"/>
                <a:gd name="connsiteY1" fmla="*/ 232472 h 232472"/>
                <a:gd name="connsiteX0" fmla="*/ 0 w 69209"/>
                <a:gd name="connsiteY0" fmla="*/ 0 h 100803"/>
                <a:gd name="connsiteX1" fmla="*/ 69209 w 69209"/>
                <a:gd name="connsiteY1" fmla="*/ 100803 h 100803"/>
                <a:gd name="connsiteX0" fmla="*/ 0 w 146579"/>
                <a:gd name="connsiteY0" fmla="*/ 0 h 98227"/>
                <a:gd name="connsiteX1" fmla="*/ 146579 w 146579"/>
                <a:gd name="connsiteY1" fmla="*/ 98227 h 98227"/>
                <a:gd name="connsiteX0" fmla="*/ 0 w 146579"/>
                <a:gd name="connsiteY0" fmla="*/ 0 h 98227"/>
                <a:gd name="connsiteX1" fmla="*/ 146579 w 146579"/>
                <a:gd name="connsiteY1" fmla="*/ 98227 h 98227"/>
                <a:gd name="connsiteX0" fmla="*/ 0 w 141084"/>
                <a:gd name="connsiteY0" fmla="*/ 0 h 87633"/>
                <a:gd name="connsiteX1" fmla="*/ 141084 w 141084"/>
                <a:gd name="connsiteY1" fmla="*/ 87633 h 87633"/>
                <a:gd name="connsiteX0" fmla="*/ 0 w 141084"/>
                <a:gd name="connsiteY0" fmla="*/ 0 h 87633"/>
                <a:gd name="connsiteX1" fmla="*/ 141084 w 141084"/>
                <a:gd name="connsiteY1" fmla="*/ 87633 h 87633"/>
                <a:gd name="connsiteX0" fmla="*/ 0 w 145516"/>
                <a:gd name="connsiteY0" fmla="*/ 0 h 84363"/>
                <a:gd name="connsiteX1" fmla="*/ 145516 w 145516"/>
                <a:gd name="connsiteY1" fmla="*/ 84363 h 84363"/>
                <a:gd name="connsiteX0" fmla="*/ 0 w 145516"/>
                <a:gd name="connsiteY0" fmla="*/ 0 h 84363"/>
                <a:gd name="connsiteX1" fmla="*/ 10663 w 145516"/>
                <a:gd name="connsiteY1" fmla="*/ 18702 h 84363"/>
                <a:gd name="connsiteX2" fmla="*/ 145516 w 145516"/>
                <a:gd name="connsiteY2" fmla="*/ 84363 h 84363"/>
                <a:gd name="connsiteX0" fmla="*/ 0 w 145516"/>
                <a:gd name="connsiteY0" fmla="*/ 0 h 84363"/>
                <a:gd name="connsiteX1" fmla="*/ 10663 w 145516"/>
                <a:gd name="connsiteY1" fmla="*/ 18702 h 84363"/>
                <a:gd name="connsiteX2" fmla="*/ 145516 w 145516"/>
                <a:gd name="connsiteY2" fmla="*/ 84363 h 84363"/>
                <a:gd name="connsiteX0" fmla="*/ 0 w 155429"/>
                <a:gd name="connsiteY0" fmla="*/ 0 h 87388"/>
                <a:gd name="connsiteX1" fmla="*/ 10663 w 155429"/>
                <a:gd name="connsiteY1" fmla="*/ 18702 h 87388"/>
                <a:gd name="connsiteX2" fmla="*/ 155429 w 155429"/>
                <a:gd name="connsiteY2" fmla="*/ 87388 h 8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429" h="87388">
                  <a:moveTo>
                    <a:pt x="0" y="0"/>
                  </a:moveTo>
                  <a:lnTo>
                    <a:pt x="10663" y="18702"/>
                  </a:lnTo>
                  <a:cubicBezTo>
                    <a:pt x="76545" y="29006"/>
                    <a:pt x="78142" y="54036"/>
                    <a:pt x="155429" y="87388"/>
                  </a:cubicBezTo>
                </a:path>
              </a:pathLst>
            </a:custGeom>
            <a:noFill/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AutoShape 41"/>
          <p:cNvSpPr>
            <a:spLocks noChangeArrowheads="1"/>
          </p:cNvSpPr>
          <p:nvPr/>
        </p:nvSpPr>
        <p:spPr bwMode="auto">
          <a:xfrm rot="16200000">
            <a:off x="3269976" y="4038439"/>
            <a:ext cx="205678" cy="252413"/>
          </a:xfrm>
          <a:prstGeom prst="irregularSeal1">
            <a:avLst/>
          </a:prstGeom>
          <a:solidFill>
            <a:schemeClr val="tx1"/>
          </a:solidFill>
          <a:ln w="127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grpSp>
        <p:nvGrpSpPr>
          <p:cNvPr id="99" name="Group 170"/>
          <p:cNvGrpSpPr/>
          <p:nvPr/>
        </p:nvGrpSpPr>
        <p:grpSpPr>
          <a:xfrm>
            <a:off x="760534" y="4267485"/>
            <a:ext cx="3614803" cy="1020538"/>
            <a:chOff x="2746343" y="3592604"/>
            <a:chExt cx="3614803" cy="1020538"/>
          </a:xfrm>
        </p:grpSpPr>
        <p:sp>
          <p:nvSpPr>
            <p:cNvPr id="100" name="Rectangle 99"/>
            <p:cNvSpPr/>
            <p:nvPr/>
          </p:nvSpPr>
          <p:spPr bwMode="auto">
            <a:xfrm>
              <a:off x="2746343" y="3592604"/>
              <a:ext cx="3614803" cy="102053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097331" y="3773586"/>
              <a:ext cx="1115690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/>
                <a:t>fiducial</a:t>
              </a:r>
            </a:p>
            <a:p>
              <a:r>
                <a:rPr lang="en-US" dirty="0" smtClean="0"/>
                <a:t>volume</a:t>
              </a:r>
            </a:p>
          </p:txBody>
        </p:sp>
      </p:grpSp>
      <p:sp>
        <p:nvSpPr>
          <p:cNvPr id="102" name="TextBox 101"/>
          <p:cNvSpPr txBox="1"/>
          <p:nvPr/>
        </p:nvSpPr>
        <p:spPr>
          <a:xfrm rot="16200000">
            <a:off x="692931" y="3440665"/>
            <a:ext cx="442429" cy="27699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00FF00"/>
                </a:solidFill>
              </a:rPr>
              <a:t>+4V</a:t>
            </a:r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949876" y="3380374"/>
            <a:ext cx="613951" cy="27699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-1.5V</a:t>
            </a:r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1372588" y="3440665"/>
            <a:ext cx="442429" cy="27699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00FF00"/>
                </a:solidFill>
              </a:rPr>
              <a:t>+4V</a:t>
            </a:r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1629533" y="3380374"/>
            <a:ext cx="613951" cy="27699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-1.5V</a:t>
            </a:r>
          </a:p>
        </p:txBody>
      </p:sp>
      <p:sp>
        <p:nvSpPr>
          <p:cNvPr id="106" name="TextBox 105"/>
          <p:cNvSpPr txBox="1"/>
          <p:nvPr/>
        </p:nvSpPr>
        <p:spPr>
          <a:xfrm rot="5400000">
            <a:off x="715373" y="5795665"/>
            <a:ext cx="397545" cy="27699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-4V</a:t>
            </a:r>
          </a:p>
        </p:txBody>
      </p:sp>
      <p:sp>
        <p:nvSpPr>
          <p:cNvPr id="107" name="TextBox 106"/>
          <p:cNvSpPr txBox="1"/>
          <p:nvPr/>
        </p:nvSpPr>
        <p:spPr>
          <a:xfrm rot="5400000">
            <a:off x="927434" y="5899770"/>
            <a:ext cx="658835" cy="27699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80FF80"/>
                </a:solidFill>
              </a:rPr>
              <a:t>+1.5V</a:t>
            </a:r>
          </a:p>
        </p:txBody>
      </p:sp>
      <p:sp>
        <p:nvSpPr>
          <p:cNvPr id="108" name="TextBox 107"/>
          <p:cNvSpPr txBox="1"/>
          <p:nvPr/>
        </p:nvSpPr>
        <p:spPr>
          <a:xfrm rot="5400000">
            <a:off x="1395030" y="5795665"/>
            <a:ext cx="397545" cy="27699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-4V</a:t>
            </a:r>
          </a:p>
        </p:txBody>
      </p:sp>
      <p:sp>
        <p:nvSpPr>
          <p:cNvPr id="109" name="TextBox 108"/>
          <p:cNvSpPr txBox="1"/>
          <p:nvPr/>
        </p:nvSpPr>
        <p:spPr>
          <a:xfrm rot="5400000">
            <a:off x="1607091" y="5899770"/>
            <a:ext cx="658835" cy="276999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rgbClr val="80FF80"/>
                </a:solidFill>
              </a:rPr>
              <a:t>+1.5V</a:t>
            </a:r>
          </a:p>
        </p:txBody>
      </p:sp>
      <p:grpSp>
        <p:nvGrpSpPr>
          <p:cNvPr id="110" name="Group 171"/>
          <p:cNvGrpSpPr/>
          <p:nvPr/>
        </p:nvGrpSpPr>
        <p:grpSpPr>
          <a:xfrm>
            <a:off x="2225831" y="3173283"/>
            <a:ext cx="1893901" cy="3157893"/>
            <a:chOff x="4211640" y="2498402"/>
            <a:chExt cx="1893901" cy="3157893"/>
          </a:xfrm>
        </p:grpSpPr>
        <p:sp>
          <p:nvSpPr>
            <p:cNvPr id="111" name="TextBox 110"/>
            <p:cNvSpPr txBox="1"/>
            <p:nvPr/>
          </p:nvSpPr>
          <p:spPr>
            <a:xfrm>
              <a:off x="4211640" y="2498402"/>
              <a:ext cx="956993" cy="369332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rgbClr val="00FF00"/>
                  </a:solidFill>
                </a:rPr>
                <a:t>collect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278901" y="2498402"/>
              <a:ext cx="610745" cy="369332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veto</a:t>
              </a:r>
            </a:p>
          </p:txBody>
        </p:sp>
        <p:cxnSp>
          <p:nvCxnSpPr>
            <p:cNvPr id="113" name="Straight Connector 112"/>
            <p:cNvCxnSpPr/>
            <p:nvPr/>
          </p:nvCxnSpPr>
          <p:spPr bwMode="auto">
            <a:xfrm rot="16200000" flipH="1">
              <a:off x="4589174" y="2887079"/>
              <a:ext cx="257759" cy="219076"/>
            </a:xfrm>
            <a:prstGeom prst="line">
              <a:avLst/>
            </a:prstGeom>
            <a:noFill/>
            <a:ln w="254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rot="10800000" flipV="1">
              <a:off x="5268928" y="2870199"/>
              <a:ext cx="268273" cy="255297"/>
            </a:xfrm>
            <a:prstGeom prst="line">
              <a:avLst/>
            </a:prstGeom>
            <a:noFill/>
            <a:ln w="25400" cap="flat" cmpd="sng" algn="ctr">
              <a:solidFill>
                <a:schemeClr val="accent6">
                  <a:lumMod val="20000"/>
                  <a:lumOff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5" name="TextBox 114"/>
            <p:cNvSpPr txBox="1"/>
            <p:nvPr/>
          </p:nvSpPr>
          <p:spPr>
            <a:xfrm>
              <a:off x="4389435" y="5286963"/>
              <a:ext cx="956993" cy="369332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collect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494796" y="5286963"/>
              <a:ext cx="610745" cy="369332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>
                  <a:solidFill>
                    <a:srgbClr val="80FF80"/>
                  </a:solidFill>
                </a:rPr>
                <a:t>veto</a:t>
              </a:r>
            </a:p>
          </p:txBody>
        </p:sp>
        <p:cxnSp>
          <p:nvCxnSpPr>
            <p:cNvPr id="117" name="Straight Connector 116"/>
            <p:cNvCxnSpPr/>
            <p:nvPr/>
          </p:nvCxnSpPr>
          <p:spPr bwMode="auto">
            <a:xfrm rot="5400000" flipH="1" flipV="1">
              <a:off x="4589169" y="5096170"/>
              <a:ext cx="257759" cy="219076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rot="10800000">
              <a:off x="5268923" y="5079290"/>
              <a:ext cx="268273" cy="255297"/>
            </a:xfrm>
            <a:prstGeom prst="line">
              <a:avLst/>
            </a:prstGeom>
            <a:noFill/>
            <a:ln w="25400" cap="flat" cmpd="sng" algn="ctr">
              <a:solidFill>
                <a:srgbClr val="80FF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9" name="TextBox 118"/>
          <p:cNvSpPr txBox="1"/>
          <p:nvPr/>
        </p:nvSpPr>
        <p:spPr>
          <a:xfrm>
            <a:off x="4872117" y="5627075"/>
            <a:ext cx="114775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dirty="0" smtClean="0"/>
              <a:t>phonon</a:t>
            </a:r>
          </a:p>
          <a:p>
            <a:pPr algn="ctr"/>
            <a:r>
              <a:rPr lang="de-DE" dirty="0" smtClean="0"/>
              <a:t>sensor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26602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92" grpId="0" animBg="1"/>
      <p:bldP spid="9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04E2D3-1A5F-47F5-8447-B12BCA728C0F}" type="slidenum">
              <a:rPr lang="en-GB"/>
              <a:pPr/>
              <a:t>2</a:t>
            </a:fld>
            <a:endParaRPr lang="en-GB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700" dirty="0" smtClean="0"/>
              <a:t>Evidence for Dark Matter in Your Lab</a:t>
            </a:r>
            <a:endParaRPr lang="en-GB" sz="3700" dirty="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 rot="16200000">
            <a:off x="7439807" y="4677199"/>
            <a:ext cx="314509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err="1" smtClean="0">
                <a:solidFill>
                  <a:schemeClr val="accent3"/>
                </a:solidFill>
              </a:rPr>
              <a:t>Pato,Iocco,Bertone</a:t>
            </a:r>
            <a:r>
              <a:rPr lang="en-GB" sz="1600" dirty="0" smtClean="0">
                <a:solidFill>
                  <a:schemeClr val="accent3"/>
                </a:solidFill>
              </a:rPr>
              <a:t> 1504.06325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604" y="908720"/>
            <a:ext cx="8661821" cy="3816424"/>
            <a:chOff x="4604" y="980728"/>
            <a:chExt cx="8661821" cy="3816424"/>
          </a:xfrm>
        </p:grpSpPr>
        <p:sp>
          <p:nvSpPr>
            <p:cNvPr id="46084" name="Text Box 4"/>
            <p:cNvSpPr txBox="1">
              <a:spLocks noChangeArrowheads="1"/>
            </p:cNvSpPr>
            <p:nvPr/>
          </p:nvSpPr>
          <p:spPr bwMode="auto">
            <a:xfrm>
              <a:off x="2550238" y="3322413"/>
              <a:ext cx="2077973" cy="341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you are here</a:t>
              </a:r>
            </a:p>
          </p:txBody>
        </p:sp>
        <p:sp>
          <p:nvSpPr>
            <p:cNvPr id="46085" name="Line 5"/>
            <p:cNvSpPr>
              <a:spLocks noChangeShapeType="1"/>
            </p:cNvSpPr>
            <p:nvPr/>
          </p:nvSpPr>
          <p:spPr bwMode="auto">
            <a:xfrm flipV="1">
              <a:off x="3578676" y="2286194"/>
              <a:ext cx="666287" cy="1036219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stealth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540" y="980728"/>
              <a:ext cx="8234885" cy="381642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125577" y="2483277"/>
              <a:ext cx="108042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/>
                <a:t>dark halo</a:t>
              </a:r>
              <a:endParaRPr lang="en-US" sz="1800" dirty="0" smtClean="0">
                <a:solidFill>
                  <a:schemeClr val="tx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327155">
              <a:off x="7377105" y="2864307"/>
              <a:ext cx="47448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>
                  <a:solidFill>
                    <a:schemeClr val="tx2"/>
                  </a:solidFill>
                </a:rPr>
                <a:t>disk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90021">
              <a:off x="7236042" y="3183913"/>
              <a:ext cx="756617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>
                  <a:solidFill>
                    <a:schemeClr val="tx2"/>
                  </a:solidFill>
                </a:rPr>
                <a:t>buldge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263842" y="1777675"/>
              <a:ext cx="176009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rot</a:t>
              </a:r>
              <a:r>
                <a:rPr lang="en-US" dirty="0" smtClean="0"/>
                <a:t> in km/s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53229" y="4398658"/>
              <a:ext cx="2000548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/>
                <a:t>radius in kpc</a:t>
              </a:r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 rot="16200000">
              <a:off x="-759548" y="2253394"/>
              <a:ext cx="17745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GB" sz="1600" dirty="0" smtClean="0">
                  <a:solidFill>
                    <a:schemeClr val="accent3"/>
                  </a:solidFill>
                </a:rPr>
                <a:t> </a:t>
              </a:r>
              <a:r>
                <a:rPr lang="en-GB" sz="1600" dirty="0" err="1" smtClean="0">
                  <a:solidFill>
                    <a:schemeClr val="accent3"/>
                  </a:solidFill>
                </a:rPr>
                <a:t>Sofue</a:t>
              </a:r>
              <a:r>
                <a:rPr lang="en-GB" sz="1600" dirty="0" smtClean="0">
                  <a:solidFill>
                    <a:schemeClr val="accent3"/>
                  </a:solidFill>
                </a:rPr>
                <a:t> 1110.4431</a:t>
              </a:r>
            </a:p>
          </p:txBody>
        </p:sp>
      </p:grpSp>
      <p:pic>
        <p:nvPicPr>
          <p:cNvPr id="14" name="Pictur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864" y="4869160"/>
            <a:ext cx="6083600" cy="35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1520" y="4725144"/>
            <a:ext cx="5899051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Local density</a:t>
            </a:r>
            <a:endParaRPr lang="en-US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Fly through Dark Matter halo,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Detect scattering in laboratory target</a:t>
            </a:r>
          </a:p>
        </p:txBody>
      </p:sp>
      <p:pic>
        <p:nvPicPr>
          <p:cNvPr id="25" name="Picture 2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151" y="5409220"/>
            <a:ext cx="3103261" cy="34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2471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82177"/>
            <a:ext cx="8642350" cy="3693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577 kg days optimized for ~GeV WIMPs: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SuperCDMS</a:t>
            </a:r>
            <a:r>
              <a:rPr lang="en-US" dirty="0" smtClean="0"/>
              <a:t> first analysis</a:t>
            </a:r>
            <a:endParaRPr lang="en-US" dirty="0"/>
          </a:p>
        </p:txBody>
      </p:sp>
      <p:sp>
        <p:nvSpPr>
          <p:cNvPr id="231" name="TextBox 230"/>
          <p:cNvSpPr txBox="1"/>
          <p:nvPr/>
        </p:nvSpPr>
        <p:spPr>
          <a:xfrm rot="16200000">
            <a:off x="7795879" y="5032668"/>
            <a:ext cx="238526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err="1" smtClean="0">
                <a:solidFill>
                  <a:schemeClr val="accent3"/>
                </a:solidFill>
              </a:rPr>
              <a:t>SuperCDMS</a:t>
            </a:r>
            <a:r>
              <a:rPr lang="en-US" sz="1600" dirty="0" smtClean="0">
                <a:solidFill>
                  <a:schemeClr val="accent3"/>
                </a:solidFill>
              </a:rPr>
              <a:t> 1402.7137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96" y="1393516"/>
            <a:ext cx="3850681" cy="29163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972" y="3216646"/>
            <a:ext cx="4599275" cy="32366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4048" y="5553236"/>
            <a:ext cx="13930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smtClean="0"/>
              <a:t>SuperCDMS</a:t>
            </a:r>
            <a:endParaRPr lang="en-US" sz="1800" dirty="0" smtClean="0"/>
          </a:p>
        </p:txBody>
      </p:sp>
      <p:sp>
        <p:nvSpPr>
          <p:cNvPr id="232" name="TextBox 231"/>
          <p:cNvSpPr txBox="1"/>
          <p:nvPr/>
        </p:nvSpPr>
        <p:spPr>
          <a:xfrm>
            <a:off x="6713877" y="3432065"/>
            <a:ext cx="1564531" cy="276999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err="1" smtClean="0">
                <a:solidFill>
                  <a:schemeClr val="accent1"/>
                </a:solidFill>
              </a:rPr>
              <a:t>CoGeNT</a:t>
            </a:r>
            <a:r>
              <a:rPr lang="en-US" sz="1800" dirty="0" smtClean="0">
                <a:solidFill>
                  <a:schemeClr val="accent1"/>
                </a:solidFill>
              </a:rPr>
              <a:t> 2013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5685776" y="4860132"/>
            <a:ext cx="612068" cy="66340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33" name="Straight Arrow Connector 232"/>
          <p:cNvCxnSpPr/>
          <p:nvPr/>
        </p:nvCxnSpPr>
        <p:spPr bwMode="auto">
          <a:xfrm flipH="1">
            <a:off x="6297845" y="3708849"/>
            <a:ext cx="432047" cy="371893"/>
          </a:xfrm>
          <a:prstGeom prst="straightConnector1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34" name="Straight Arrow Connector 233"/>
          <p:cNvCxnSpPr/>
          <p:nvPr/>
        </p:nvCxnSpPr>
        <p:spPr bwMode="auto">
          <a:xfrm>
            <a:off x="6346689" y="4211271"/>
            <a:ext cx="1" cy="623720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p:sp>
        <p:nvSpPr>
          <p:cNvPr id="235" name="TextBox 234"/>
          <p:cNvSpPr txBox="1"/>
          <p:nvPr/>
        </p:nvSpPr>
        <p:spPr>
          <a:xfrm>
            <a:off x="6458726" y="4260786"/>
            <a:ext cx="1667444" cy="553998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none" lIns="91440" tIns="0" rIns="9144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&gt; Order 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of magnitude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411065" y="1521623"/>
            <a:ext cx="3310202" cy="2031325"/>
            <a:chOff x="4877981" y="1750508"/>
            <a:chExt cx="3310202" cy="2031325"/>
          </a:xfrm>
        </p:grpSpPr>
        <p:sp>
          <p:nvSpPr>
            <p:cNvPr id="17" name="TextBox 16"/>
            <p:cNvSpPr txBox="1"/>
            <p:nvPr/>
          </p:nvSpPr>
          <p:spPr>
            <a:xfrm>
              <a:off x="4877981" y="1750508"/>
              <a:ext cx="3310202" cy="203132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dirty="0" smtClean="0"/>
                <a:t>Expect            events</a:t>
              </a:r>
            </a:p>
            <a:p>
              <a:pPr>
                <a:lnSpc>
                  <a:spcPct val="110000"/>
                </a:lnSpc>
              </a:pPr>
              <a:r>
                <a:rPr lang="en-US" dirty="0" smtClean="0"/>
                <a:t>Observe 8 (11-3)</a:t>
              </a:r>
            </a:p>
            <a:p>
              <a:pPr>
                <a:lnSpc>
                  <a:spcPct val="110000"/>
                </a:lnSpc>
              </a:pPr>
              <a:r>
                <a:rPr lang="en-US" dirty="0" smtClean="0"/>
                <a:t>Excludes </a:t>
              </a:r>
              <a:r>
                <a:rPr lang="en-US" dirty="0" err="1" smtClean="0"/>
                <a:t>CoGeNT</a:t>
              </a:r>
              <a:endParaRPr lang="en-US" dirty="0" smtClean="0"/>
            </a:p>
            <a:p>
              <a:pPr>
                <a:lnSpc>
                  <a:spcPct val="110000"/>
                </a:lnSpc>
              </a:pPr>
              <a:r>
                <a:rPr lang="en-US" dirty="0" smtClean="0"/>
                <a:t>(and CDMS-Si) excess</a:t>
              </a:r>
            </a:p>
            <a:p>
              <a:pPr>
                <a:lnSpc>
                  <a:spcPct val="110000"/>
                </a:lnSpc>
              </a:pPr>
              <a:endParaRPr lang="en-US" dirty="0" smtClean="0"/>
            </a:p>
          </p:txBody>
        </p:sp>
        <p:pic>
          <p:nvPicPr>
            <p:cNvPr id="21" name="Picture 2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3580" y="1773954"/>
              <a:ext cx="868680" cy="358902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4877234" y="4797152"/>
            <a:ext cx="11349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err="1" smtClean="0">
                <a:solidFill>
                  <a:schemeClr val="accent3"/>
                </a:solidFill>
              </a:rPr>
              <a:t>CDMSLite</a:t>
            </a:r>
            <a:endParaRPr lang="en-US" sz="1800" dirty="0" smtClean="0">
              <a:solidFill>
                <a:schemeClr val="accent3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5444697" y="4077072"/>
            <a:ext cx="258916" cy="720080"/>
          </a:xfrm>
          <a:prstGeom prst="straightConnector1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23" name="Content Placeholder 10"/>
          <p:cNvSpPr txBox="1">
            <a:spLocks/>
          </p:cNvSpPr>
          <p:nvPr/>
        </p:nvSpPr>
        <p:spPr bwMode="auto">
          <a:xfrm>
            <a:off x="332494" y="4935651"/>
            <a:ext cx="4311514" cy="144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har char="•"/>
              <a:tabLst>
                <a:tab pos="360000" algn="l"/>
                <a:tab pos="720000" algn="l"/>
                <a:tab pos="1080000" algn="l"/>
              </a:tabLs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Bookman Old Style" pitchFamily="18" charset="0"/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320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728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1367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939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30511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5083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9655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Expect more data from</a:t>
            </a:r>
          </a:p>
          <a:p>
            <a:pPr marL="0" indent="0">
              <a:buFontTx/>
              <a:buNone/>
            </a:pPr>
            <a:r>
              <a:rPr lang="en-US" kern="0" dirty="0" smtClean="0"/>
              <a:t>EDELWEISS and</a:t>
            </a:r>
          </a:p>
          <a:p>
            <a:pPr marL="0" indent="0">
              <a:buFontTx/>
              <a:buNone/>
            </a:pPr>
            <a:r>
              <a:rPr lang="en-US" kern="0" dirty="0" err="1" smtClean="0"/>
              <a:t>CDMSLite</a:t>
            </a:r>
            <a:r>
              <a:rPr lang="en-US" kern="0" dirty="0" smtClean="0"/>
              <a:t> this year</a:t>
            </a:r>
            <a:endParaRPr lang="en-US" kern="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1334344" y="4803670"/>
            <a:ext cx="291425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B. Cabrera priv. comm. 2015</a:t>
            </a:r>
            <a:endParaRPr lang="en-US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1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B88CA1-0D06-460F-806E-9FE856F7CE76}" type="slidenum">
              <a:rPr lang="en-GB"/>
              <a:pPr/>
              <a:t>21</a:t>
            </a:fld>
            <a:endParaRPr lang="en-GB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Xenon Time Projection Chambers</a:t>
            </a:r>
            <a:endParaRPr lang="en-GB" sz="3800" dirty="0"/>
          </a:p>
        </p:txBody>
      </p:sp>
      <p:pic>
        <p:nvPicPr>
          <p:cNvPr id="65628" name="Picture 92" descr="recoilfram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4945" y="3321050"/>
            <a:ext cx="4500563" cy="3203575"/>
          </a:xfrm>
          <a:prstGeom prst="rect">
            <a:avLst/>
          </a:prstGeom>
          <a:noFill/>
        </p:spPr>
      </p:pic>
      <p:sp>
        <p:nvSpPr>
          <p:cNvPr id="65566" name="Rectangle 30"/>
          <p:cNvSpPr>
            <a:spLocks noChangeArrowheads="1"/>
          </p:cNvSpPr>
          <p:nvPr/>
        </p:nvSpPr>
        <p:spPr bwMode="auto">
          <a:xfrm>
            <a:off x="1871700" y="1520825"/>
            <a:ext cx="2555875" cy="1116013"/>
          </a:xfrm>
          <a:prstGeom prst="rect">
            <a:avLst/>
          </a:prstGeom>
          <a:solidFill>
            <a:schemeClr val="bg2">
              <a:alpha val="39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1871700" y="2636838"/>
            <a:ext cx="2555875" cy="2628900"/>
          </a:xfrm>
          <a:prstGeom prst="rect">
            <a:avLst/>
          </a:prstGeom>
          <a:solidFill>
            <a:srgbClr val="505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5556" name="Line 20"/>
          <p:cNvSpPr>
            <a:spLocks noChangeShapeType="1"/>
          </p:cNvSpPr>
          <p:nvPr/>
        </p:nvSpPr>
        <p:spPr bwMode="auto">
          <a:xfrm>
            <a:off x="1871700" y="2455863"/>
            <a:ext cx="25558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557" name="Line 21"/>
          <p:cNvSpPr>
            <a:spLocks noChangeShapeType="1"/>
          </p:cNvSpPr>
          <p:nvPr/>
        </p:nvSpPr>
        <p:spPr bwMode="auto">
          <a:xfrm>
            <a:off x="1871700" y="2744788"/>
            <a:ext cx="2555875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558" name="Line 22"/>
          <p:cNvSpPr>
            <a:spLocks noChangeShapeType="1"/>
          </p:cNvSpPr>
          <p:nvPr/>
        </p:nvSpPr>
        <p:spPr bwMode="auto">
          <a:xfrm>
            <a:off x="1871700" y="4833938"/>
            <a:ext cx="25558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576" name="Freeform 40"/>
          <p:cNvSpPr>
            <a:spLocks/>
          </p:cNvSpPr>
          <p:nvPr/>
        </p:nvSpPr>
        <p:spPr bwMode="auto">
          <a:xfrm flipV="1">
            <a:off x="1871700" y="2566988"/>
            <a:ext cx="2555875" cy="106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610" y="0"/>
              </a:cxn>
              <a:cxn ang="0">
                <a:pos x="1610" y="50"/>
              </a:cxn>
              <a:cxn ang="0">
                <a:pos x="1515" y="56"/>
              </a:cxn>
              <a:cxn ang="0">
                <a:pos x="1374" y="45"/>
              </a:cxn>
              <a:cxn ang="0">
                <a:pos x="1206" y="45"/>
              </a:cxn>
              <a:cxn ang="0">
                <a:pos x="1116" y="50"/>
              </a:cxn>
              <a:cxn ang="0">
                <a:pos x="993" y="52"/>
              </a:cxn>
              <a:cxn ang="0">
                <a:pos x="819" y="50"/>
              </a:cxn>
              <a:cxn ang="0">
                <a:pos x="675" y="43"/>
              </a:cxn>
              <a:cxn ang="0">
                <a:pos x="543" y="50"/>
              </a:cxn>
              <a:cxn ang="0">
                <a:pos x="384" y="50"/>
              </a:cxn>
              <a:cxn ang="0">
                <a:pos x="216" y="43"/>
              </a:cxn>
              <a:cxn ang="0">
                <a:pos x="90" y="54"/>
              </a:cxn>
              <a:cxn ang="0">
                <a:pos x="0" y="50"/>
              </a:cxn>
            </a:cxnLst>
            <a:rect l="0" t="0" r="r" b="b"/>
            <a:pathLst>
              <a:path w="1610" h="95">
                <a:moveTo>
                  <a:pt x="0" y="0"/>
                </a:moveTo>
                <a:lnTo>
                  <a:pt x="1610" y="0"/>
                </a:lnTo>
                <a:lnTo>
                  <a:pt x="1610" y="50"/>
                </a:lnTo>
                <a:cubicBezTo>
                  <a:pt x="1594" y="59"/>
                  <a:pt x="1560" y="95"/>
                  <a:pt x="1515" y="56"/>
                </a:cubicBezTo>
                <a:cubicBezTo>
                  <a:pt x="1470" y="17"/>
                  <a:pt x="1437" y="80"/>
                  <a:pt x="1374" y="45"/>
                </a:cubicBezTo>
                <a:cubicBezTo>
                  <a:pt x="1311" y="10"/>
                  <a:pt x="1248" y="78"/>
                  <a:pt x="1206" y="45"/>
                </a:cubicBezTo>
                <a:cubicBezTo>
                  <a:pt x="1164" y="12"/>
                  <a:pt x="1161" y="50"/>
                  <a:pt x="1116" y="50"/>
                </a:cubicBezTo>
                <a:cubicBezTo>
                  <a:pt x="1062" y="19"/>
                  <a:pt x="1068" y="80"/>
                  <a:pt x="993" y="52"/>
                </a:cubicBezTo>
                <a:cubicBezTo>
                  <a:pt x="918" y="23"/>
                  <a:pt x="933" y="89"/>
                  <a:pt x="819" y="50"/>
                </a:cubicBezTo>
                <a:cubicBezTo>
                  <a:pt x="705" y="10"/>
                  <a:pt x="735" y="76"/>
                  <a:pt x="675" y="43"/>
                </a:cubicBezTo>
                <a:cubicBezTo>
                  <a:pt x="615" y="10"/>
                  <a:pt x="636" y="82"/>
                  <a:pt x="543" y="50"/>
                </a:cubicBezTo>
                <a:cubicBezTo>
                  <a:pt x="450" y="17"/>
                  <a:pt x="459" y="91"/>
                  <a:pt x="384" y="50"/>
                </a:cubicBezTo>
                <a:cubicBezTo>
                  <a:pt x="309" y="8"/>
                  <a:pt x="276" y="65"/>
                  <a:pt x="216" y="43"/>
                </a:cubicBezTo>
                <a:cubicBezTo>
                  <a:pt x="156" y="21"/>
                  <a:pt x="129" y="36"/>
                  <a:pt x="90" y="54"/>
                </a:cubicBezTo>
                <a:cubicBezTo>
                  <a:pt x="51" y="71"/>
                  <a:pt x="38" y="50"/>
                  <a:pt x="0" y="50"/>
                </a:cubicBezTo>
              </a:path>
            </a:pathLst>
          </a:custGeom>
          <a:solidFill>
            <a:srgbClr val="5050FF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5577" name="Rectangle 41"/>
          <p:cNvSpPr>
            <a:spLocks noChangeArrowheads="1"/>
          </p:cNvSpPr>
          <p:nvPr/>
        </p:nvSpPr>
        <p:spPr bwMode="auto">
          <a:xfrm>
            <a:off x="1871700" y="1520825"/>
            <a:ext cx="2555875" cy="3744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5578" name="Text Box 42"/>
          <p:cNvSpPr txBox="1">
            <a:spLocks noChangeArrowheads="1"/>
          </p:cNvSpPr>
          <p:nvPr/>
        </p:nvSpPr>
        <p:spPr bwMode="auto">
          <a:xfrm>
            <a:off x="230847" y="5121275"/>
            <a:ext cx="155491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dirty="0"/>
              <a:t>bottom</a:t>
            </a:r>
          </a:p>
          <a:p>
            <a:r>
              <a:rPr lang="en-GB" dirty="0"/>
              <a:t>PMT </a:t>
            </a:r>
            <a:r>
              <a:rPr lang="en-GB" dirty="0" smtClean="0"/>
              <a:t>array</a:t>
            </a:r>
          </a:p>
          <a:p>
            <a:r>
              <a:rPr lang="en-GB" dirty="0" smtClean="0"/>
              <a:t>(S1, S2)</a:t>
            </a:r>
            <a:endParaRPr lang="en-GB" dirty="0"/>
          </a:p>
        </p:txBody>
      </p:sp>
      <p:sp>
        <p:nvSpPr>
          <p:cNvPr id="65579" name="Text Box 43"/>
          <p:cNvSpPr txBox="1">
            <a:spLocks noChangeArrowheads="1"/>
          </p:cNvSpPr>
          <p:nvPr/>
        </p:nvSpPr>
        <p:spPr bwMode="auto">
          <a:xfrm>
            <a:off x="230847" y="1019142"/>
            <a:ext cx="155491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dirty="0"/>
              <a:t>top</a:t>
            </a:r>
          </a:p>
          <a:p>
            <a:r>
              <a:rPr lang="en-GB" dirty="0"/>
              <a:t>PMT </a:t>
            </a:r>
            <a:r>
              <a:rPr lang="en-GB" dirty="0" smtClean="0"/>
              <a:t>array</a:t>
            </a:r>
          </a:p>
          <a:p>
            <a:r>
              <a:rPr lang="en-GB" dirty="0" smtClean="0"/>
              <a:t>(position)</a:t>
            </a:r>
            <a:endParaRPr lang="en-GB" dirty="0"/>
          </a:p>
        </p:txBody>
      </p:sp>
      <p:sp>
        <p:nvSpPr>
          <p:cNvPr id="65580" name="Text Box 44"/>
          <p:cNvSpPr txBox="1">
            <a:spLocks noChangeArrowheads="1"/>
          </p:cNvSpPr>
          <p:nvPr/>
        </p:nvSpPr>
        <p:spPr bwMode="auto">
          <a:xfrm>
            <a:off x="4484688" y="2201392"/>
            <a:ext cx="15017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dirty="0"/>
              <a:t>gas xenon</a:t>
            </a:r>
          </a:p>
        </p:txBody>
      </p:sp>
      <p:sp>
        <p:nvSpPr>
          <p:cNvPr id="65581" name="Text Box 45"/>
          <p:cNvSpPr txBox="1">
            <a:spLocks noChangeArrowheads="1"/>
          </p:cNvSpPr>
          <p:nvPr/>
        </p:nvSpPr>
        <p:spPr bwMode="auto">
          <a:xfrm>
            <a:off x="4484688" y="2708275"/>
            <a:ext cx="18510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/>
              <a:t>liquid xenon</a:t>
            </a:r>
          </a:p>
        </p:txBody>
      </p:sp>
      <p:sp>
        <p:nvSpPr>
          <p:cNvPr id="65589" name="Oval 53"/>
          <p:cNvSpPr>
            <a:spLocks noChangeArrowheads="1"/>
          </p:cNvSpPr>
          <p:nvPr/>
        </p:nvSpPr>
        <p:spPr bwMode="auto">
          <a:xfrm>
            <a:off x="1455055" y="2312988"/>
            <a:ext cx="288925" cy="2889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  <a:endParaRPr lang="en-GB" dirty="0"/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1422400" y="2744788"/>
            <a:ext cx="396875" cy="179387"/>
            <a:chOff x="1859" y="1729"/>
            <a:chExt cx="250" cy="113"/>
          </a:xfrm>
        </p:grpSpPr>
        <p:sp>
          <p:nvSpPr>
            <p:cNvPr id="65595" name="Freeform 59"/>
            <p:cNvSpPr>
              <a:spLocks/>
            </p:cNvSpPr>
            <p:nvPr/>
          </p:nvSpPr>
          <p:spPr bwMode="auto">
            <a:xfrm>
              <a:off x="1927" y="1729"/>
              <a:ext cx="182" cy="68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0" y="0"/>
                </a:cxn>
                <a:cxn ang="0">
                  <a:pos x="0" y="68"/>
                </a:cxn>
              </a:cxnLst>
              <a:rect l="0" t="0" r="r" b="b"/>
              <a:pathLst>
                <a:path w="136" h="68">
                  <a:moveTo>
                    <a:pt x="136" y="0"/>
                  </a:moveTo>
                  <a:lnTo>
                    <a:pt x="0" y="0"/>
                  </a:lnTo>
                  <a:lnTo>
                    <a:pt x="0" y="68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5596" name="Line 60"/>
            <p:cNvSpPr>
              <a:spLocks noChangeShapeType="1"/>
            </p:cNvSpPr>
            <p:nvPr/>
          </p:nvSpPr>
          <p:spPr bwMode="auto">
            <a:xfrm>
              <a:off x="1859" y="1797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5597" name="Line 61"/>
            <p:cNvSpPr>
              <a:spLocks noChangeShapeType="1"/>
            </p:cNvSpPr>
            <p:nvPr/>
          </p:nvSpPr>
          <p:spPr bwMode="auto">
            <a:xfrm>
              <a:off x="1882" y="1820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5598" name="Line 62"/>
            <p:cNvSpPr>
              <a:spLocks noChangeShapeType="1"/>
            </p:cNvSpPr>
            <p:nvPr/>
          </p:nvSpPr>
          <p:spPr bwMode="auto">
            <a:xfrm>
              <a:off x="1905" y="184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1442395" y="4586288"/>
            <a:ext cx="288925" cy="427037"/>
            <a:chOff x="1587" y="2866"/>
            <a:chExt cx="182" cy="269"/>
          </a:xfrm>
        </p:grpSpPr>
        <p:sp>
          <p:nvSpPr>
            <p:cNvPr id="65601" name="Oval 65"/>
            <p:cNvSpPr>
              <a:spLocks noChangeArrowheads="1"/>
            </p:cNvSpPr>
            <p:nvPr/>
          </p:nvSpPr>
          <p:spPr bwMode="auto">
            <a:xfrm>
              <a:off x="1587" y="2934"/>
              <a:ext cx="182" cy="1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02" name="Text Box 66"/>
            <p:cNvSpPr txBox="1">
              <a:spLocks noChangeArrowheads="1"/>
            </p:cNvSpPr>
            <p:nvPr/>
          </p:nvSpPr>
          <p:spPr bwMode="auto">
            <a:xfrm>
              <a:off x="1633" y="2866"/>
              <a:ext cx="9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800"/>
                <a:t>-</a:t>
              </a:r>
              <a:endParaRPr lang="en-GB" sz="2800"/>
            </a:p>
          </p:txBody>
        </p:sp>
      </p:grpSp>
      <p:sp>
        <p:nvSpPr>
          <p:cNvPr id="65605" name="Text Box 69"/>
          <p:cNvSpPr txBox="1">
            <a:spLocks noChangeArrowheads="1"/>
          </p:cNvSpPr>
          <p:nvPr/>
        </p:nvSpPr>
        <p:spPr bwMode="auto">
          <a:xfrm>
            <a:off x="220020" y="4633929"/>
            <a:ext cx="11715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dirty="0"/>
              <a:t>cathode</a:t>
            </a:r>
            <a:endParaRPr lang="en-GB" dirty="0"/>
          </a:p>
        </p:txBody>
      </p:sp>
      <p:sp>
        <p:nvSpPr>
          <p:cNvPr id="65606" name="Text Box 70"/>
          <p:cNvSpPr txBox="1">
            <a:spLocks noChangeArrowheads="1"/>
          </p:cNvSpPr>
          <p:nvPr/>
        </p:nvSpPr>
        <p:spPr bwMode="auto">
          <a:xfrm>
            <a:off x="435920" y="2241550"/>
            <a:ext cx="8969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/>
              <a:t>anode</a:t>
            </a:r>
            <a:endParaRPr lang="en-GB"/>
          </a:p>
        </p:txBody>
      </p:sp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33338" y="2554288"/>
            <a:ext cx="3962400" cy="3251200"/>
            <a:chOff x="44" y="1609"/>
            <a:chExt cx="2496" cy="2048"/>
          </a:xfrm>
        </p:grpSpPr>
        <p:sp>
          <p:nvSpPr>
            <p:cNvPr id="65572" name="AutoShape 36"/>
            <p:cNvSpPr>
              <a:spLocks noChangeArrowheads="1"/>
            </p:cNvSpPr>
            <p:nvPr/>
          </p:nvSpPr>
          <p:spPr bwMode="auto">
            <a:xfrm rot="1379616">
              <a:off x="1444" y="2659"/>
              <a:ext cx="284" cy="223"/>
            </a:xfrm>
            <a:prstGeom prst="irregularSeal2">
              <a:avLst/>
            </a:prstGeom>
            <a:noFill/>
            <a:ln w="25400" algn="ctr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574" name="Line 38"/>
            <p:cNvSpPr>
              <a:spLocks noChangeShapeType="1"/>
            </p:cNvSpPr>
            <p:nvPr/>
          </p:nvSpPr>
          <p:spPr bwMode="auto">
            <a:xfrm>
              <a:off x="44" y="1609"/>
              <a:ext cx="1542" cy="11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5575" name="Line 39"/>
            <p:cNvSpPr>
              <a:spLocks noChangeShapeType="1"/>
            </p:cNvSpPr>
            <p:nvPr/>
          </p:nvSpPr>
          <p:spPr bwMode="auto">
            <a:xfrm>
              <a:off x="1586" y="2750"/>
              <a:ext cx="954" cy="9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stealth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</p:grpSp>
      <p:pic>
        <p:nvPicPr>
          <p:cNvPr id="65629" name="Picture 93" descr="recoil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9598" r="75194"/>
          <a:stretch>
            <a:fillRect/>
          </a:stretch>
        </p:blipFill>
        <p:spPr bwMode="auto">
          <a:xfrm>
            <a:off x="4926745" y="3322638"/>
            <a:ext cx="684213" cy="3201987"/>
          </a:xfrm>
          <a:prstGeom prst="rect">
            <a:avLst/>
          </a:prstGeom>
          <a:noFill/>
        </p:spPr>
      </p:pic>
      <p:pic>
        <p:nvPicPr>
          <p:cNvPr id="65630" name="Picture 94" descr="recoil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806" r="32780"/>
          <a:stretch>
            <a:fillRect/>
          </a:stretch>
        </p:blipFill>
        <p:spPr bwMode="auto">
          <a:xfrm>
            <a:off x="5610958" y="3322638"/>
            <a:ext cx="1908175" cy="3201987"/>
          </a:xfrm>
          <a:prstGeom prst="rect">
            <a:avLst/>
          </a:prstGeom>
          <a:noFill/>
        </p:spPr>
      </p:pic>
      <p:pic>
        <p:nvPicPr>
          <p:cNvPr id="65631" name="Picture 95" descr="recoil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7220"/>
          <a:stretch>
            <a:fillRect/>
          </a:stretch>
        </p:blipFill>
        <p:spPr bwMode="auto">
          <a:xfrm>
            <a:off x="7519133" y="3321050"/>
            <a:ext cx="1474787" cy="3201988"/>
          </a:xfrm>
          <a:prstGeom prst="rect">
            <a:avLst/>
          </a:prstGeom>
          <a:noFill/>
        </p:spPr>
      </p:pic>
      <p:sp>
        <p:nvSpPr>
          <p:cNvPr id="65632" name="Text Box 96"/>
          <p:cNvSpPr txBox="1">
            <a:spLocks noChangeArrowheads="1"/>
          </p:cNvSpPr>
          <p:nvPr/>
        </p:nvSpPr>
        <p:spPr bwMode="auto">
          <a:xfrm>
            <a:off x="5075970" y="5553075"/>
            <a:ext cx="390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/>
              <a:t>S1</a:t>
            </a:r>
          </a:p>
        </p:txBody>
      </p:sp>
      <p:sp>
        <p:nvSpPr>
          <p:cNvPr id="65633" name="Text Box 97"/>
          <p:cNvSpPr txBox="1">
            <a:spLocks noChangeArrowheads="1"/>
          </p:cNvSpPr>
          <p:nvPr/>
        </p:nvSpPr>
        <p:spPr bwMode="auto">
          <a:xfrm>
            <a:off x="8095395" y="5553075"/>
            <a:ext cx="3905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/>
              <a:t>S2</a:t>
            </a:r>
          </a:p>
        </p:txBody>
      </p:sp>
      <p:sp>
        <p:nvSpPr>
          <p:cNvPr id="65640" name="AutoShape 104"/>
          <p:cNvSpPr>
            <a:spLocks noChangeArrowheads="1"/>
          </p:cNvSpPr>
          <p:nvPr/>
        </p:nvSpPr>
        <p:spPr bwMode="auto">
          <a:xfrm>
            <a:off x="2139988" y="2420938"/>
            <a:ext cx="288925" cy="28892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5641" name="AutoShape 105"/>
          <p:cNvSpPr>
            <a:spLocks noChangeArrowheads="1"/>
          </p:cNvSpPr>
          <p:nvPr/>
        </p:nvSpPr>
        <p:spPr bwMode="auto">
          <a:xfrm>
            <a:off x="2500350" y="2492375"/>
            <a:ext cx="288925" cy="28892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5642" name="AutoShape 106"/>
          <p:cNvSpPr>
            <a:spLocks noChangeArrowheads="1"/>
          </p:cNvSpPr>
          <p:nvPr/>
        </p:nvSpPr>
        <p:spPr bwMode="auto">
          <a:xfrm>
            <a:off x="2805150" y="2479675"/>
            <a:ext cx="288925" cy="288925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5637" name="Text Box 101"/>
          <p:cNvSpPr txBox="1">
            <a:spLocks noChangeArrowheads="1"/>
          </p:cNvSpPr>
          <p:nvPr/>
        </p:nvSpPr>
        <p:spPr bwMode="auto">
          <a:xfrm>
            <a:off x="2176500" y="3716338"/>
            <a:ext cx="2397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e</a:t>
            </a:r>
            <a:r>
              <a:rPr lang="en-GB" baseline="30000">
                <a:solidFill>
                  <a:schemeClr val="tx2"/>
                </a:solidFill>
              </a:rPr>
              <a:t>-</a:t>
            </a:r>
          </a:p>
        </p:txBody>
      </p:sp>
      <p:sp>
        <p:nvSpPr>
          <p:cNvPr id="65638" name="Text Box 102"/>
          <p:cNvSpPr txBox="1">
            <a:spLocks noChangeArrowheads="1"/>
          </p:cNvSpPr>
          <p:nvPr/>
        </p:nvSpPr>
        <p:spPr bwMode="auto">
          <a:xfrm>
            <a:off x="2557500" y="3792538"/>
            <a:ext cx="2397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e</a:t>
            </a:r>
            <a:r>
              <a:rPr lang="en-GB" baseline="30000">
                <a:solidFill>
                  <a:schemeClr val="tx2"/>
                </a:solidFill>
              </a:rPr>
              <a:t>-</a:t>
            </a:r>
          </a:p>
        </p:txBody>
      </p:sp>
      <p:sp>
        <p:nvSpPr>
          <p:cNvPr id="65639" name="Text Box 103"/>
          <p:cNvSpPr txBox="1">
            <a:spLocks noChangeArrowheads="1"/>
          </p:cNvSpPr>
          <p:nvPr/>
        </p:nvSpPr>
        <p:spPr bwMode="auto">
          <a:xfrm>
            <a:off x="2862300" y="3995738"/>
            <a:ext cx="2397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e</a:t>
            </a:r>
            <a:r>
              <a:rPr lang="en-GB" baseline="30000">
                <a:solidFill>
                  <a:schemeClr val="tx2"/>
                </a:solidFill>
              </a:rPr>
              <a:t>-</a:t>
            </a:r>
          </a:p>
        </p:txBody>
      </p:sp>
      <p:sp>
        <p:nvSpPr>
          <p:cNvPr id="65644" name="Text Box 108"/>
          <p:cNvSpPr txBox="1">
            <a:spLocks noChangeArrowheads="1"/>
          </p:cNvSpPr>
          <p:nvPr/>
        </p:nvSpPr>
        <p:spPr bwMode="auto">
          <a:xfrm>
            <a:off x="5971320" y="5553075"/>
            <a:ext cx="13763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/>
              <a:t>drift time</a:t>
            </a:r>
          </a:p>
        </p:txBody>
      </p:sp>
      <p:grpSp>
        <p:nvGrpSpPr>
          <p:cNvPr id="5" name="Group 145"/>
          <p:cNvGrpSpPr>
            <a:grpSpLocks/>
          </p:cNvGrpSpPr>
          <p:nvPr/>
        </p:nvGrpSpPr>
        <p:grpSpPr bwMode="auto">
          <a:xfrm>
            <a:off x="1922500" y="1700213"/>
            <a:ext cx="2486025" cy="3673475"/>
            <a:chOff x="1178" y="1071"/>
            <a:chExt cx="1566" cy="2314"/>
          </a:xfrm>
        </p:grpSpPr>
        <p:sp>
          <p:nvSpPr>
            <p:cNvPr id="65657" name="Rectangle 121"/>
            <p:cNvSpPr>
              <a:spLocks noChangeArrowheads="1"/>
            </p:cNvSpPr>
            <p:nvPr/>
          </p:nvSpPr>
          <p:spPr bwMode="auto">
            <a:xfrm>
              <a:off x="1247" y="1071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58" name="Rectangle 122"/>
            <p:cNvSpPr>
              <a:spLocks noChangeArrowheads="1"/>
            </p:cNvSpPr>
            <p:nvPr/>
          </p:nvSpPr>
          <p:spPr bwMode="auto">
            <a:xfrm>
              <a:off x="1542" y="1071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59" name="Rectangle 123"/>
            <p:cNvSpPr>
              <a:spLocks noChangeArrowheads="1"/>
            </p:cNvSpPr>
            <p:nvPr/>
          </p:nvSpPr>
          <p:spPr bwMode="auto">
            <a:xfrm>
              <a:off x="1837" y="1071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60" name="Rectangle 124"/>
            <p:cNvSpPr>
              <a:spLocks noChangeArrowheads="1"/>
            </p:cNvSpPr>
            <p:nvPr/>
          </p:nvSpPr>
          <p:spPr bwMode="auto">
            <a:xfrm>
              <a:off x="2132" y="1071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61" name="Rectangle 125"/>
            <p:cNvSpPr>
              <a:spLocks noChangeArrowheads="1"/>
            </p:cNvSpPr>
            <p:nvPr/>
          </p:nvSpPr>
          <p:spPr bwMode="auto">
            <a:xfrm>
              <a:off x="2426" y="1071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62" name="Rectangle 126"/>
            <p:cNvSpPr>
              <a:spLocks noChangeArrowheads="1"/>
            </p:cNvSpPr>
            <p:nvPr/>
          </p:nvSpPr>
          <p:spPr bwMode="auto">
            <a:xfrm>
              <a:off x="1405" y="3158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63" name="Rectangle 127"/>
            <p:cNvSpPr>
              <a:spLocks noChangeArrowheads="1"/>
            </p:cNvSpPr>
            <p:nvPr/>
          </p:nvSpPr>
          <p:spPr bwMode="auto">
            <a:xfrm>
              <a:off x="1632" y="3158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64" name="Rectangle 128"/>
            <p:cNvSpPr>
              <a:spLocks noChangeArrowheads="1"/>
            </p:cNvSpPr>
            <p:nvPr/>
          </p:nvSpPr>
          <p:spPr bwMode="auto">
            <a:xfrm>
              <a:off x="1858" y="3158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65" name="Rectangle 129"/>
            <p:cNvSpPr>
              <a:spLocks noChangeArrowheads="1"/>
            </p:cNvSpPr>
            <p:nvPr/>
          </p:nvSpPr>
          <p:spPr bwMode="auto">
            <a:xfrm>
              <a:off x="2085" y="3158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66" name="Rectangle 130"/>
            <p:cNvSpPr>
              <a:spLocks noChangeArrowheads="1"/>
            </p:cNvSpPr>
            <p:nvPr/>
          </p:nvSpPr>
          <p:spPr bwMode="auto">
            <a:xfrm>
              <a:off x="1178" y="3158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/>
              <a:endParaRPr lang="en-US"/>
            </a:p>
          </p:txBody>
        </p:sp>
        <p:sp>
          <p:nvSpPr>
            <p:cNvPr id="65667" name="Rectangle 131"/>
            <p:cNvSpPr>
              <a:spLocks noChangeArrowheads="1"/>
            </p:cNvSpPr>
            <p:nvPr/>
          </p:nvSpPr>
          <p:spPr bwMode="auto">
            <a:xfrm>
              <a:off x="2312" y="3158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68" name="Rectangle 132"/>
            <p:cNvSpPr>
              <a:spLocks noChangeArrowheads="1"/>
            </p:cNvSpPr>
            <p:nvPr/>
          </p:nvSpPr>
          <p:spPr bwMode="auto">
            <a:xfrm>
              <a:off x="2539" y="3158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</p:grpSp>
      <p:grpSp>
        <p:nvGrpSpPr>
          <p:cNvPr id="6" name="Group 159"/>
          <p:cNvGrpSpPr>
            <a:grpSpLocks/>
          </p:cNvGrpSpPr>
          <p:nvPr/>
        </p:nvGrpSpPr>
        <p:grpSpPr bwMode="auto">
          <a:xfrm>
            <a:off x="2033625" y="1700213"/>
            <a:ext cx="2197100" cy="360362"/>
            <a:chOff x="1248" y="1071"/>
            <a:chExt cx="1384" cy="227"/>
          </a:xfrm>
        </p:grpSpPr>
        <p:sp>
          <p:nvSpPr>
            <p:cNvPr id="65683" name="Rectangle 147"/>
            <p:cNvSpPr>
              <a:spLocks noChangeArrowheads="1"/>
            </p:cNvSpPr>
            <p:nvPr/>
          </p:nvSpPr>
          <p:spPr bwMode="auto">
            <a:xfrm>
              <a:off x="1248" y="1071"/>
              <a:ext cx="205" cy="227"/>
            </a:xfrm>
            <a:prstGeom prst="rect">
              <a:avLst/>
            </a:prstGeom>
            <a:solidFill>
              <a:srgbClr val="FFE000">
                <a:alpha val="2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84" name="Rectangle 148"/>
            <p:cNvSpPr>
              <a:spLocks noChangeArrowheads="1"/>
            </p:cNvSpPr>
            <p:nvPr/>
          </p:nvSpPr>
          <p:spPr bwMode="auto">
            <a:xfrm>
              <a:off x="1543" y="1071"/>
              <a:ext cx="205" cy="227"/>
            </a:xfrm>
            <a:prstGeom prst="rect">
              <a:avLst/>
            </a:prstGeom>
            <a:solidFill>
              <a:srgbClr val="FFE000">
                <a:alpha val="2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85" name="Rectangle 149"/>
            <p:cNvSpPr>
              <a:spLocks noChangeArrowheads="1"/>
            </p:cNvSpPr>
            <p:nvPr/>
          </p:nvSpPr>
          <p:spPr bwMode="auto">
            <a:xfrm>
              <a:off x="1838" y="1071"/>
              <a:ext cx="205" cy="227"/>
            </a:xfrm>
            <a:prstGeom prst="rect">
              <a:avLst/>
            </a:prstGeom>
            <a:solidFill>
              <a:srgbClr val="FFE000">
                <a:alpha val="2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86" name="Rectangle 150"/>
            <p:cNvSpPr>
              <a:spLocks noChangeArrowheads="1"/>
            </p:cNvSpPr>
            <p:nvPr/>
          </p:nvSpPr>
          <p:spPr bwMode="auto">
            <a:xfrm>
              <a:off x="2133" y="1071"/>
              <a:ext cx="205" cy="227"/>
            </a:xfrm>
            <a:prstGeom prst="rect">
              <a:avLst/>
            </a:prstGeom>
            <a:solidFill>
              <a:srgbClr val="FFE000">
                <a:alpha val="2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87" name="Rectangle 151"/>
            <p:cNvSpPr>
              <a:spLocks noChangeArrowheads="1"/>
            </p:cNvSpPr>
            <p:nvPr/>
          </p:nvSpPr>
          <p:spPr bwMode="auto">
            <a:xfrm>
              <a:off x="2427" y="1071"/>
              <a:ext cx="205" cy="227"/>
            </a:xfrm>
            <a:prstGeom prst="rect">
              <a:avLst/>
            </a:prstGeom>
            <a:solidFill>
              <a:srgbClr val="FFE000">
                <a:alpha val="2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</p:grpSp>
      <p:grpSp>
        <p:nvGrpSpPr>
          <p:cNvPr id="7" name="Group 160"/>
          <p:cNvGrpSpPr>
            <a:grpSpLocks/>
          </p:cNvGrpSpPr>
          <p:nvPr/>
        </p:nvGrpSpPr>
        <p:grpSpPr bwMode="auto">
          <a:xfrm>
            <a:off x="1924088" y="5013325"/>
            <a:ext cx="2486025" cy="360363"/>
            <a:chOff x="1179" y="3158"/>
            <a:chExt cx="1566" cy="227"/>
          </a:xfrm>
        </p:grpSpPr>
        <p:sp>
          <p:nvSpPr>
            <p:cNvPr id="65688" name="Rectangle 152"/>
            <p:cNvSpPr>
              <a:spLocks noChangeArrowheads="1"/>
            </p:cNvSpPr>
            <p:nvPr/>
          </p:nvSpPr>
          <p:spPr bwMode="auto">
            <a:xfrm>
              <a:off x="1406" y="3158"/>
              <a:ext cx="205" cy="227"/>
            </a:xfrm>
            <a:prstGeom prst="rect">
              <a:avLst/>
            </a:prstGeom>
            <a:solidFill>
              <a:srgbClr val="FFE0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89" name="Rectangle 153"/>
            <p:cNvSpPr>
              <a:spLocks noChangeArrowheads="1"/>
            </p:cNvSpPr>
            <p:nvPr/>
          </p:nvSpPr>
          <p:spPr bwMode="auto">
            <a:xfrm>
              <a:off x="1633" y="3158"/>
              <a:ext cx="205" cy="227"/>
            </a:xfrm>
            <a:prstGeom prst="rect">
              <a:avLst/>
            </a:prstGeom>
            <a:solidFill>
              <a:srgbClr val="FFE0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90" name="Rectangle 154"/>
            <p:cNvSpPr>
              <a:spLocks noChangeArrowheads="1"/>
            </p:cNvSpPr>
            <p:nvPr/>
          </p:nvSpPr>
          <p:spPr bwMode="auto">
            <a:xfrm>
              <a:off x="1859" y="3158"/>
              <a:ext cx="205" cy="227"/>
            </a:xfrm>
            <a:prstGeom prst="rect">
              <a:avLst/>
            </a:prstGeom>
            <a:solidFill>
              <a:srgbClr val="FFE0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91" name="Rectangle 155"/>
            <p:cNvSpPr>
              <a:spLocks noChangeArrowheads="1"/>
            </p:cNvSpPr>
            <p:nvPr/>
          </p:nvSpPr>
          <p:spPr bwMode="auto">
            <a:xfrm>
              <a:off x="2086" y="3158"/>
              <a:ext cx="205" cy="227"/>
            </a:xfrm>
            <a:prstGeom prst="rect">
              <a:avLst/>
            </a:prstGeom>
            <a:solidFill>
              <a:srgbClr val="FFE0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92" name="Rectangle 156"/>
            <p:cNvSpPr>
              <a:spLocks noChangeArrowheads="1"/>
            </p:cNvSpPr>
            <p:nvPr/>
          </p:nvSpPr>
          <p:spPr bwMode="auto">
            <a:xfrm>
              <a:off x="1179" y="3158"/>
              <a:ext cx="205" cy="227"/>
            </a:xfrm>
            <a:prstGeom prst="rect">
              <a:avLst/>
            </a:prstGeom>
            <a:solidFill>
              <a:srgbClr val="FFE0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/>
              <a:endParaRPr lang="en-US"/>
            </a:p>
          </p:txBody>
        </p:sp>
        <p:sp>
          <p:nvSpPr>
            <p:cNvPr id="65693" name="Rectangle 157"/>
            <p:cNvSpPr>
              <a:spLocks noChangeArrowheads="1"/>
            </p:cNvSpPr>
            <p:nvPr/>
          </p:nvSpPr>
          <p:spPr bwMode="auto">
            <a:xfrm>
              <a:off x="2313" y="3158"/>
              <a:ext cx="205" cy="227"/>
            </a:xfrm>
            <a:prstGeom prst="rect">
              <a:avLst/>
            </a:prstGeom>
            <a:solidFill>
              <a:srgbClr val="FFE0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94" name="Rectangle 158"/>
            <p:cNvSpPr>
              <a:spLocks noChangeArrowheads="1"/>
            </p:cNvSpPr>
            <p:nvPr/>
          </p:nvSpPr>
          <p:spPr bwMode="auto">
            <a:xfrm>
              <a:off x="2540" y="3158"/>
              <a:ext cx="205" cy="227"/>
            </a:xfrm>
            <a:prstGeom prst="rect">
              <a:avLst/>
            </a:prstGeom>
            <a:solidFill>
              <a:srgbClr val="FFE0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</p:grpSp>
      <p:grpSp>
        <p:nvGrpSpPr>
          <p:cNvPr id="8" name="Group 175"/>
          <p:cNvGrpSpPr>
            <a:grpSpLocks/>
          </p:cNvGrpSpPr>
          <p:nvPr/>
        </p:nvGrpSpPr>
        <p:grpSpPr bwMode="auto">
          <a:xfrm>
            <a:off x="2033625" y="1700213"/>
            <a:ext cx="2197100" cy="360362"/>
            <a:chOff x="1248" y="1071"/>
            <a:chExt cx="1384" cy="227"/>
          </a:xfrm>
        </p:grpSpPr>
        <p:sp>
          <p:nvSpPr>
            <p:cNvPr id="65698" name="Rectangle 162"/>
            <p:cNvSpPr>
              <a:spLocks noChangeArrowheads="1"/>
            </p:cNvSpPr>
            <p:nvPr/>
          </p:nvSpPr>
          <p:spPr bwMode="auto">
            <a:xfrm>
              <a:off x="1248" y="1071"/>
              <a:ext cx="205" cy="227"/>
            </a:xfrm>
            <a:prstGeom prst="rect">
              <a:avLst/>
            </a:prstGeom>
            <a:solidFill>
              <a:srgbClr val="FFE000">
                <a:alpha val="8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699" name="Rectangle 163"/>
            <p:cNvSpPr>
              <a:spLocks noChangeArrowheads="1"/>
            </p:cNvSpPr>
            <p:nvPr/>
          </p:nvSpPr>
          <p:spPr bwMode="auto">
            <a:xfrm>
              <a:off x="1543" y="1071"/>
              <a:ext cx="205" cy="227"/>
            </a:xfrm>
            <a:prstGeom prst="rect">
              <a:avLst/>
            </a:prstGeom>
            <a:solidFill>
              <a:srgbClr val="FFE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700" name="Rectangle 164"/>
            <p:cNvSpPr>
              <a:spLocks noChangeArrowheads="1"/>
            </p:cNvSpPr>
            <p:nvPr/>
          </p:nvSpPr>
          <p:spPr bwMode="auto">
            <a:xfrm>
              <a:off x="1838" y="1071"/>
              <a:ext cx="205" cy="227"/>
            </a:xfrm>
            <a:prstGeom prst="rect">
              <a:avLst/>
            </a:prstGeom>
            <a:solidFill>
              <a:srgbClr val="FFE000">
                <a:alpha val="60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701" name="Rectangle 165"/>
            <p:cNvSpPr>
              <a:spLocks noChangeArrowheads="1"/>
            </p:cNvSpPr>
            <p:nvPr/>
          </p:nvSpPr>
          <p:spPr bwMode="auto">
            <a:xfrm>
              <a:off x="2133" y="1071"/>
              <a:ext cx="205" cy="227"/>
            </a:xfrm>
            <a:prstGeom prst="rect">
              <a:avLst/>
            </a:prstGeom>
            <a:solidFill>
              <a:schemeClr val="tx2">
                <a:alpha val="2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702" name="Rectangle 166"/>
            <p:cNvSpPr>
              <a:spLocks noChangeArrowheads="1"/>
            </p:cNvSpPr>
            <p:nvPr/>
          </p:nvSpPr>
          <p:spPr bwMode="auto">
            <a:xfrm>
              <a:off x="2427" y="1071"/>
              <a:ext cx="205" cy="22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</p:grpSp>
      <p:grpSp>
        <p:nvGrpSpPr>
          <p:cNvPr id="9" name="Group 176"/>
          <p:cNvGrpSpPr>
            <a:grpSpLocks/>
          </p:cNvGrpSpPr>
          <p:nvPr/>
        </p:nvGrpSpPr>
        <p:grpSpPr bwMode="auto">
          <a:xfrm>
            <a:off x="1924088" y="5013325"/>
            <a:ext cx="2486025" cy="360363"/>
            <a:chOff x="1179" y="3158"/>
            <a:chExt cx="1566" cy="227"/>
          </a:xfrm>
        </p:grpSpPr>
        <p:sp>
          <p:nvSpPr>
            <p:cNvPr id="65704" name="Rectangle 168"/>
            <p:cNvSpPr>
              <a:spLocks noChangeArrowheads="1"/>
            </p:cNvSpPr>
            <p:nvPr/>
          </p:nvSpPr>
          <p:spPr bwMode="auto">
            <a:xfrm>
              <a:off x="1406" y="3158"/>
              <a:ext cx="205" cy="227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705" name="Rectangle 169"/>
            <p:cNvSpPr>
              <a:spLocks noChangeArrowheads="1"/>
            </p:cNvSpPr>
            <p:nvPr/>
          </p:nvSpPr>
          <p:spPr bwMode="auto">
            <a:xfrm>
              <a:off x="1633" y="3158"/>
              <a:ext cx="205" cy="227"/>
            </a:xfrm>
            <a:prstGeom prst="rect">
              <a:avLst/>
            </a:prstGeom>
            <a:solidFill>
              <a:schemeClr val="tx2">
                <a:alpha val="600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706" name="Rectangle 170"/>
            <p:cNvSpPr>
              <a:spLocks noChangeArrowheads="1"/>
            </p:cNvSpPr>
            <p:nvPr/>
          </p:nvSpPr>
          <p:spPr bwMode="auto">
            <a:xfrm>
              <a:off x="1859" y="3158"/>
              <a:ext cx="205" cy="227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707" name="Rectangle 171"/>
            <p:cNvSpPr>
              <a:spLocks noChangeArrowheads="1"/>
            </p:cNvSpPr>
            <p:nvPr/>
          </p:nvSpPr>
          <p:spPr bwMode="auto">
            <a:xfrm>
              <a:off x="2086" y="3158"/>
              <a:ext cx="205" cy="22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708" name="Rectangle 172"/>
            <p:cNvSpPr>
              <a:spLocks noChangeArrowheads="1"/>
            </p:cNvSpPr>
            <p:nvPr/>
          </p:nvSpPr>
          <p:spPr bwMode="auto">
            <a:xfrm>
              <a:off x="1179" y="3158"/>
              <a:ext cx="205" cy="227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/>
              <a:endParaRPr lang="en-US"/>
            </a:p>
          </p:txBody>
        </p:sp>
        <p:sp>
          <p:nvSpPr>
            <p:cNvPr id="65709" name="Rectangle 173"/>
            <p:cNvSpPr>
              <a:spLocks noChangeArrowheads="1"/>
            </p:cNvSpPr>
            <p:nvPr/>
          </p:nvSpPr>
          <p:spPr bwMode="auto">
            <a:xfrm>
              <a:off x="2313" y="3158"/>
              <a:ext cx="205" cy="22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65710" name="Rectangle 174"/>
            <p:cNvSpPr>
              <a:spLocks noChangeArrowheads="1"/>
            </p:cNvSpPr>
            <p:nvPr/>
          </p:nvSpPr>
          <p:spPr bwMode="auto">
            <a:xfrm>
              <a:off x="2540" y="3158"/>
              <a:ext cx="205" cy="22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287" y="3321050"/>
            <a:ext cx="1135685" cy="301752"/>
          </a:xfrm>
          <a:prstGeom prst="rect">
            <a:avLst/>
          </a:prstGeom>
        </p:spPr>
      </p:pic>
      <p:sp>
        <p:nvSpPr>
          <p:cNvPr id="65719" name="Text Box 183"/>
          <p:cNvSpPr txBox="1">
            <a:spLocks noChangeArrowheads="1"/>
          </p:cNvSpPr>
          <p:nvPr/>
        </p:nvSpPr>
        <p:spPr bwMode="auto">
          <a:xfrm>
            <a:off x="4960937" y="1052736"/>
            <a:ext cx="3925888" cy="73866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lIns="0" tIns="0" rIns="0" bIns="0">
            <a:spAutoFit/>
          </a:bodyPr>
          <a:lstStyle/>
          <a:p>
            <a:r>
              <a:rPr lang="en-GB" dirty="0" smtClean="0"/>
              <a:t>Vertex position from S2 </a:t>
            </a:r>
            <a:r>
              <a:rPr lang="en-GB" dirty="0"/>
              <a:t>hit </a:t>
            </a:r>
            <a:r>
              <a:rPr lang="en-GB" dirty="0" smtClean="0"/>
              <a:t>pattern &amp; drift time</a:t>
            </a:r>
            <a:endParaRPr lang="en-GB" dirty="0"/>
          </a:p>
        </p:txBody>
      </p:sp>
      <p:grpSp>
        <p:nvGrpSpPr>
          <p:cNvPr id="11" name="Group 102"/>
          <p:cNvGrpSpPr/>
          <p:nvPr/>
        </p:nvGrpSpPr>
        <p:grpSpPr>
          <a:xfrm>
            <a:off x="1957018" y="4355530"/>
            <a:ext cx="920677" cy="476763"/>
            <a:chOff x="1904593" y="4355530"/>
            <a:chExt cx="920677" cy="476763"/>
          </a:xfrm>
        </p:grpSpPr>
        <p:sp>
          <p:nvSpPr>
            <p:cNvPr id="95" name="TextBox 94"/>
            <p:cNvSpPr txBox="1"/>
            <p:nvPr/>
          </p:nvSpPr>
          <p:spPr>
            <a:xfrm>
              <a:off x="1904593" y="4355530"/>
              <a:ext cx="30296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err="1" smtClean="0">
                  <a:solidFill>
                    <a:schemeClr val="tx2"/>
                  </a:solidFill>
                </a:rPr>
                <a:t>h</a:t>
              </a:r>
              <a:r>
                <a:rPr lang="en-US" sz="2000" dirty="0" err="1" smtClean="0">
                  <a:solidFill>
                    <a:schemeClr val="tx2"/>
                  </a:solidFill>
                  <a:latin typeface="Symbol" pitchFamily="18" charset="2"/>
                </a:rPr>
                <a:t>n</a:t>
              </a:r>
              <a:endParaRPr lang="en-US" sz="2000" dirty="0" smtClean="0">
                <a:solidFill>
                  <a:schemeClr val="tx2"/>
                </a:solidFill>
                <a:latin typeface="Symbol" pitchFamily="18" charset="2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522302" y="4524516"/>
              <a:ext cx="30296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dirty="0" err="1" smtClean="0">
                  <a:solidFill>
                    <a:schemeClr val="tx2"/>
                  </a:solidFill>
                </a:rPr>
                <a:t>h</a:t>
              </a:r>
              <a:r>
                <a:rPr lang="en-US" sz="2000" dirty="0" err="1" smtClean="0">
                  <a:solidFill>
                    <a:schemeClr val="tx2"/>
                  </a:solidFill>
                  <a:latin typeface="Symbol" pitchFamily="18" charset="2"/>
                </a:rPr>
                <a:t>n</a:t>
              </a:r>
              <a:endParaRPr lang="en-US" sz="2000" dirty="0" smtClean="0">
                <a:solidFill>
                  <a:schemeClr val="tx2"/>
                </a:solidFill>
                <a:latin typeface="Symbol" pitchFamily="18" charset="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48809333"/>
      </p:ext>
    </p:extLst>
  </p:cSld>
  <p:clrMapOvr>
    <a:masterClrMapping/>
  </p:clrMapOvr>
  <p:transition advTm="791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6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121 -0.1893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65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95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121 -0.1893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5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95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121 -0.1893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656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95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6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32" grpId="0"/>
      <p:bldP spid="65633" grpId="0"/>
      <p:bldP spid="65640" grpId="0" animBg="1"/>
      <p:bldP spid="65641" grpId="0" animBg="1"/>
      <p:bldP spid="65642" grpId="0" animBg="1"/>
      <p:bldP spid="65637" grpId="0"/>
      <p:bldP spid="65637" grpId="1"/>
      <p:bldP spid="65638" grpId="0"/>
      <p:bldP spid="65638" grpId="1"/>
      <p:bldP spid="65639" grpId="0"/>
      <p:bldP spid="65639" grpId="1"/>
      <p:bldP spid="656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83" y="3330468"/>
            <a:ext cx="5627817" cy="313338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514"/>
            <a:ext cx="3312368" cy="21718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Detect even individual electrons liberated in an interaction: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Extreme Low-Energy Sensitivity</a:t>
            </a:r>
            <a:endParaRPr 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 rot="16200000">
            <a:off x="7871016" y="2073147"/>
            <a:ext cx="22874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XENON100 1311.1088</a:t>
            </a:r>
            <a:endParaRPr lang="en-GB" sz="1600" dirty="0">
              <a:solidFill>
                <a:schemeClr val="accent3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815916" y="980728"/>
            <a:ext cx="4651734" cy="2520622"/>
            <a:chOff x="4198918" y="980728"/>
            <a:chExt cx="4651734" cy="252062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8"/>
            <a:stretch/>
          </p:blipFill>
          <p:spPr>
            <a:xfrm>
              <a:off x="4198918" y="980728"/>
              <a:ext cx="4651734" cy="230425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806536" y="3224351"/>
              <a:ext cx="95859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/>
                <a:t>time [</a:t>
              </a:r>
              <a:r>
                <a:rPr lang="en-US" sz="1800" dirty="0" err="1" smtClean="0">
                  <a:latin typeface="Symbol" panose="05050102010706020507" pitchFamily="18" charset="2"/>
                </a:rPr>
                <a:t>m</a:t>
              </a:r>
              <a:r>
                <a:rPr lang="en-US" sz="1800" dirty="0" err="1" smtClean="0"/>
                <a:t>s</a:t>
              </a:r>
              <a:r>
                <a:rPr lang="en-US" sz="1800" dirty="0" smtClean="0"/>
                <a:t>]</a:t>
              </a:r>
              <a:endParaRPr lang="en-US" sz="1800" dirty="0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3639985" y="1633783"/>
              <a:ext cx="151323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/>
                <a:t>amplitude [V]</a:t>
              </a:r>
              <a:endParaRPr lang="en-US" sz="1800" dirty="0"/>
            </a:p>
          </p:txBody>
        </p:sp>
      </p:grpSp>
      <p:sp>
        <p:nvSpPr>
          <p:cNvPr id="10" name="Text Box 9"/>
          <p:cNvSpPr txBox="1">
            <a:spLocks noChangeArrowheads="1"/>
          </p:cNvSpPr>
          <p:nvPr/>
        </p:nvSpPr>
        <p:spPr bwMode="auto">
          <a:xfrm rot="16200000">
            <a:off x="-1056905" y="4706532"/>
            <a:ext cx="23692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LUX </a:t>
            </a:r>
            <a:r>
              <a:rPr lang="en-GB" sz="1600" dirty="0" err="1" smtClean="0">
                <a:solidFill>
                  <a:schemeClr val="accent3"/>
                </a:solidFill>
              </a:rPr>
              <a:t>D.Huang</a:t>
            </a:r>
            <a:r>
              <a:rPr lang="en-GB" sz="1600" dirty="0" smtClean="0">
                <a:solidFill>
                  <a:schemeClr val="accent3"/>
                </a:solidFill>
              </a:rPr>
              <a:t> APS2015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2200" y="4117446"/>
            <a:ext cx="20002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aseline="30000" dirty="0" smtClean="0"/>
              <a:t>127</a:t>
            </a:r>
            <a:r>
              <a:rPr lang="en-US" dirty="0" smtClean="0"/>
              <a:t>Xe EC calibration as low as 190eV</a:t>
            </a:r>
          </a:p>
        </p:txBody>
      </p:sp>
    </p:spTree>
    <p:extLst>
      <p:ext uri="{BB962C8B-B14F-4D97-AF65-F5344CB8AC3E}">
        <p14:creationId xmlns:p14="http://schemas.microsoft.com/office/powerpoint/2010/main" val="127468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676456" y="6453188"/>
            <a:ext cx="220662" cy="244475"/>
          </a:xfrm>
        </p:spPr>
        <p:txBody>
          <a:bodyPr/>
          <a:lstStyle/>
          <a:p>
            <a:fld id="{2B27E38C-9B68-41BC-B6E7-855C399A21D0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LUX @Soudan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350" y="3176972"/>
            <a:ext cx="5467891" cy="3192785"/>
          </a:xfrm>
          <a:prstGeom prst="rect">
            <a:avLst/>
          </a:prstGeom>
        </p:spPr>
      </p:pic>
      <p:sp>
        <p:nvSpPr>
          <p:cNvPr id="18" name="Text Box 9"/>
          <p:cNvSpPr txBox="1">
            <a:spLocks noChangeArrowheads="1"/>
          </p:cNvSpPr>
          <p:nvPr/>
        </p:nvSpPr>
        <p:spPr bwMode="auto">
          <a:xfrm rot="16200000">
            <a:off x="8232353" y="4525814"/>
            <a:ext cx="15757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LUX 1310.8214</a:t>
            </a:r>
            <a:endParaRPr lang="en-GB" sz="1600" dirty="0">
              <a:solidFill>
                <a:schemeClr val="accent3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7"/>
          <a:stretch/>
        </p:blipFill>
        <p:spPr>
          <a:xfrm>
            <a:off x="3431156" y="1016732"/>
            <a:ext cx="5476408" cy="209117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42499" y="1052513"/>
            <a:ext cx="3393397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in situ nuclear recoil energy calibration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tritium electronic recoil background </a:t>
            </a:r>
            <a:r>
              <a:rPr lang="en-US" dirty="0"/>
              <a:t>calibration</a:t>
            </a:r>
            <a:endParaRPr lang="en-US" dirty="0" smtClean="0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 rot="16200000">
            <a:off x="8084941" y="1840868"/>
            <a:ext cx="18626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err="1" smtClean="0">
                <a:solidFill>
                  <a:schemeClr val="accent3"/>
                </a:solidFill>
              </a:rPr>
              <a:t>Verbus</a:t>
            </a:r>
            <a:r>
              <a:rPr lang="en-GB" sz="1600" dirty="0" smtClean="0">
                <a:solidFill>
                  <a:schemeClr val="accent3"/>
                </a:solidFill>
              </a:rPr>
              <a:t> UCLA2014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04248" y="2362616"/>
            <a:ext cx="177292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(LUX preliminary)</a:t>
            </a:r>
          </a:p>
        </p:txBody>
      </p:sp>
    </p:spTree>
    <p:extLst>
      <p:ext uri="{BB962C8B-B14F-4D97-AF65-F5344CB8AC3E}">
        <p14:creationId xmlns:p14="http://schemas.microsoft.com/office/powerpoint/2010/main" val="1218944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52513"/>
            <a:ext cx="8642350" cy="110799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first results: 85 live days, 118 kg</a:t>
            </a:r>
          </a:p>
          <a:p>
            <a:pPr>
              <a:buNone/>
            </a:pPr>
            <a:r>
              <a:rPr lang="en-US" dirty="0" smtClean="0"/>
              <a:t>non-blind analysis, strongest limit to-date</a:t>
            </a:r>
          </a:p>
          <a:p>
            <a:pPr>
              <a:buNone/>
            </a:pPr>
            <a:r>
              <a:rPr lang="en-US" dirty="0" smtClean="0"/>
              <a:t>expect re-analysis this month</a:t>
            </a:r>
          </a:p>
          <a:p>
            <a:pPr>
              <a:buNone/>
            </a:pPr>
            <a:r>
              <a:rPr lang="en-US" dirty="0" smtClean="0"/>
              <a:t>&amp; 300 days data late this year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LUX @Soudan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128" y="2647866"/>
            <a:ext cx="6242220" cy="3733462"/>
          </a:xfrm>
          <a:prstGeom prst="rect">
            <a:avLst/>
          </a:prstGeom>
        </p:spPr>
      </p:pic>
      <p:sp>
        <p:nvSpPr>
          <p:cNvPr id="21" name="Text Box 9"/>
          <p:cNvSpPr txBox="1">
            <a:spLocks noChangeArrowheads="1"/>
          </p:cNvSpPr>
          <p:nvPr/>
        </p:nvSpPr>
        <p:spPr bwMode="auto">
          <a:xfrm rot="16200000">
            <a:off x="-664765" y="3885733"/>
            <a:ext cx="15757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LUX 1310.8214</a:t>
            </a:r>
            <a:endParaRPr lang="en-GB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964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6" y="908052"/>
            <a:ext cx="4563780" cy="2749607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XENON100 Solar </a:t>
            </a:r>
            <a:r>
              <a:rPr lang="en-US" dirty="0" err="1" smtClean="0"/>
              <a:t>Axion</a:t>
            </a:r>
            <a:r>
              <a:rPr lang="en-US" dirty="0" smtClean="0"/>
              <a:t> Search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282" y="3245511"/>
            <a:ext cx="4458330" cy="3363075"/>
          </a:xfrm>
          <a:prstGeom prst="rect">
            <a:avLst/>
          </a:prstGeom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 rot="16200000">
            <a:off x="7829190" y="5005105"/>
            <a:ext cx="235320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XENON100 1404.1455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22586" y="1052513"/>
            <a:ext cx="3222036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use ER background</a:t>
            </a:r>
          </a:p>
          <a:p>
            <a:r>
              <a:rPr lang="en-US" dirty="0" smtClean="0"/>
              <a:t>to search for </a:t>
            </a:r>
            <a:r>
              <a:rPr lang="en-US" dirty="0" err="1" smtClean="0"/>
              <a:t>axions</a:t>
            </a:r>
            <a:endParaRPr lang="en-US" dirty="0" smtClean="0"/>
          </a:p>
          <a:p>
            <a:r>
              <a:rPr lang="en-US" dirty="0" smtClean="0"/>
              <a:t>coupling via</a:t>
            </a:r>
          </a:p>
          <a:p>
            <a:r>
              <a:rPr lang="en-US" dirty="0" err="1" smtClean="0"/>
              <a:t>axio</a:t>
            </a:r>
            <a:r>
              <a:rPr lang="en-US" dirty="0" smtClean="0"/>
              <a:t>-electric </a:t>
            </a:r>
            <a:r>
              <a:rPr lang="en-US" dirty="0"/>
              <a:t>effect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Ae</a:t>
            </a:r>
            <a:endParaRPr lang="en-US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249238" y="4877781"/>
            <a:ext cx="3892091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exclude QCD </a:t>
            </a:r>
            <a:r>
              <a:rPr lang="en-US" dirty="0" err="1" smtClean="0"/>
              <a:t>axions</a:t>
            </a:r>
            <a:endParaRPr lang="en-US" dirty="0" smtClean="0"/>
          </a:p>
          <a:p>
            <a:r>
              <a:rPr lang="en-US" dirty="0" smtClean="0"/>
              <a:t>&gt; 0.3 eV (DFSZ)</a:t>
            </a:r>
          </a:p>
          <a:p>
            <a:r>
              <a:rPr lang="en-US" dirty="0" smtClean="0"/>
              <a:t>&gt; 80 eV (KSVZ)</a:t>
            </a:r>
          </a:p>
          <a:p>
            <a:r>
              <a:rPr lang="en-US" dirty="0" smtClean="0"/>
              <a:t>also derived limit on ALPs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8" y="3546179"/>
            <a:ext cx="173736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7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0551" y="298450"/>
            <a:ext cx="8642350" cy="609600"/>
          </a:xfrm>
        </p:spPr>
        <p:txBody>
          <a:bodyPr/>
          <a:lstStyle/>
          <a:p>
            <a:r>
              <a:rPr lang="en-US" dirty="0" smtClean="0"/>
              <a:t>Expect XENON1T Data this Year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6" t="7722" r="12560" b="55"/>
          <a:stretch/>
        </p:blipFill>
        <p:spPr>
          <a:xfrm>
            <a:off x="234364" y="1469384"/>
            <a:ext cx="2933480" cy="4923986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30551" y="1041995"/>
            <a:ext cx="820416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2000kg target, 2 orders of magnitude </a:t>
            </a:r>
            <a:r>
              <a:rPr lang="en-US" dirty="0" smtClean="0"/>
              <a:t>better</a:t>
            </a:r>
            <a:r>
              <a:rPr lang="en-US" dirty="0" smtClean="0"/>
              <a:t> </a:t>
            </a:r>
            <a:r>
              <a:rPr lang="en-US" dirty="0" smtClean="0"/>
              <a:t>sensitivity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8" r="17904"/>
          <a:stretch/>
        </p:blipFill>
        <p:spPr>
          <a:xfrm>
            <a:off x="3463597" y="1469383"/>
            <a:ext cx="5414589" cy="4923986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07784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159732" y="1141678"/>
            <a:ext cx="6071336" cy="2554519"/>
            <a:chOff x="2159732" y="1141678"/>
            <a:chExt cx="6071336" cy="2554519"/>
          </a:xfrm>
        </p:grpSpPr>
        <p:sp>
          <p:nvSpPr>
            <p:cNvPr id="6" name="Freeform 5"/>
            <p:cNvSpPr/>
            <p:nvPr/>
          </p:nvSpPr>
          <p:spPr bwMode="auto">
            <a:xfrm>
              <a:off x="2176743" y="1141985"/>
              <a:ext cx="6054325" cy="2554212"/>
            </a:xfrm>
            <a:custGeom>
              <a:avLst/>
              <a:gdLst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557849"/>
                <a:gd name="connsiteX1" fmla="*/ 5222731 w 5222731"/>
                <a:gd name="connsiteY1" fmla="*/ 1631092 h 2557849"/>
                <a:gd name="connsiteX2" fmla="*/ 1725769 w 5222731"/>
                <a:gd name="connsiteY2" fmla="*/ 2557849 h 2557849"/>
                <a:gd name="connsiteX3" fmla="*/ 144104 w 5222731"/>
                <a:gd name="connsiteY3" fmla="*/ 24714 h 2557849"/>
                <a:gd name="connsiteX4" fmla="*/ 5222731 w 5222731"/>
                <a:gd name="connsiteY4" fmla="*/ 0 h 2557849"/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613184"/>
                <a:gd name="connsiteX1" fmla="*/ 5222731 w 5222731"/>
                <a:gd name="connsiteY1" fmla="*/ 1631092 h 2613184"/>
                <a:gd name="connsiteX2" fmla="*/ 1725769 w 5222731"/>
                <a:gd name="connsiteY2" fmla="*/ 2557849 h 2613184"/>
                <a:gd name="connsiteX3" fmla="*/ 144104 w 5222731"/>
                <a:gd name="connsiteY3" fmla="*/ 24714 h 2613184"/>
                <a:gd name="connsiteX4" fmla="*/ 5222731 w 5222731"/>
                <a:gd name="connsiteY4" fmla="*/ 0 h 2613184"/>
                <a:gd name="connsiteX0" fmla="*/ 5216632 w 5216632"/>
                <a:gd name="connsiteY0" fmla="*/ 0 h 2561334"/>
                <a:gd name="connsiteX1" fmla="*/ 5216632 w 5216632"/>
                <a:gd name="connsiteY1" fmla="*/ 1631092 h 2561334"/>
                <a:gd name="connsiteX2" fmla="*/ 1719670 w 5216632"/>
                <a:gd name="connsiteY2" fmla="*/ 2557849 h 2561334"/>
                <a:gd name="connsiteX3" fmla="*/ 138005 w 5216632"/>
                <a:gd name="connsiteY3" fmla="*/ 24714 h 2561334"/>
                <a:gd name="connsiteX4" fmla="*/ 5216632 w 5216632"/>
                <a:gd name="connsiteY4" fmla="*/ 0 h 2561334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078627 w 5078627"/>
                <a:gd name="connsiteY0" fmla="*/ 0 h 2489519"/>
                <a:gd name="connsiteX1" fmla="*/ 5078627 w 5078627"/>
                <a:gd name="connsiteY1" fmla="*/ 1631092 h 2489519"/>
                <a:gd name="connsiteX2" fmla="*/ 1841157 w 5078627"/>
                <a:gd name="connsiteY2" fmla="*/ 2483708 h 2489519"/>
                <a:gd name="connsiteX3" fmla="*/ 0 w 5078627"/>
                <a:gd name="connsiteY3" fmla="*/ 24714 h 2489519"/>
                <a:gd name="connsiteX4" fmla="*/ 5078627 w 5078627"/>
                <a:gd name="connsiteY4" fmla="*/ 0 h 2489519"/>
                <a:gd name="connsiteX0" fmla="*/ 5078627 w 5078627"/>
                <a:gd name="connsiteY0" fmla="*/ 0 h 2559412"/>
                <a:gd name="connsiteX1" fmla="*/ 5078627 w 5078627"/>
                <a:gd name="connsiteY1" fmla="*/ 1668162 h 2559412"/>
                <a:gd name="connsiteX2" fmla="*/ 1841157 w 5078627"/>
                <a:gd name="connsiteY2" fmla="*/ 2483708 h 2559412"/>
                <a:gd name="connsiteX3" fmla="*/ 0 w 5078627"/>
                <a:gd name="connsiteY3" fmla="*/ 24714 h 2559412"/>
                <a:gd name="connsiteX4" fmla="*/ 5078627 w 5078627"/>
                <a:gd name="connsiteY4" fmla="*/ 0 h 2559412"/>
                <a:gd name="connsiteX0" fmla="*/ 5078627 w 5078627"/>
                <a:gd name="connsiteY0" fmla="*/ 0 h 2493142"/>
                <a:gd name="connsiteX1" fmla="*/ 5078627 w 5078627"/>
                <a:gd name="connsiteY1" fmla="*/ 1668162 h 2493142"/>
                <a:gd name="connsiteX2" fmla="*/ 1841157 w 5078627"/>
                <a:gd name="connsiteY2" fmla="*/ 2483708 h 2493142"/>
                <a:gd name="connsiteX3" fmla="*/ 0 w 5078627"/>
                <a:gd name="connsiteY3" fmla="*/ 24714 h 2493142"/>
                <a:gd name="connsiteX4" fmla="*/ 5078627 w 5078627"/>
                <a:gd name="connsiteY4" fmla="*/ 0 h 2493142"/>
                <a:gd name="connsiteX0" fmla="*/ 5078627 w 5078627"/>
                <a:gd name="connsiteY0" fmla="*/ 0 h 2513899"/>
                <a:gd name="connsiteX1" fmla="*/ 5078627 w 5078627"/>
                <a:gd name="connsiteY1" fmla="*/ 1668162 h 2513899"/>
                <a:gd name="connsiteX2" fmla="*/ 1841157 w 5078627"/>
                <a:gd name="connsiteY2" fmla="*/ 2483708 h 2513899"/>
                <a:gd name="connsiteX3" fmla="*/ 0 w 5078627"/>
                <a:gd name="connsiteY3" fmla="*/ 24714 h 2513899"/>
                <a:gd name="connsiteX4" fmla="*/ 5078627 w 5078627"/>
                <a:gd name="connsiteY4" fmla="*/ 0 h 2513899"/>
                <a:gd name="connsiteX0" fmla="*/ 5084901 w 5084901"/>
                <a:gd name="connsiteY0" fmla="*/ 0 h 2491161"/>
                <a:gd name="connsiteX1" fmla="*/ 5078627 w 5084901"/>
                <a:gd name="connsiteY1" fmla="*/ 1645424 h 2491161"/>
                <a:gd name="connsiteX2" fmla="*/ 1841157 w 5084901"/>
                <a:gd name="connsiteY2" fmla="*/ 2460970 h 2491161"/>
                <a:gd name="connsiteX3" fmla="*/ 0 w 5084901"/>
                <a:gd name="connsiteY3" fmla="*/ 1976 h 2491161"/>
                <a:gd name="connsiteX4" fmla="*/ 5084901 w 5084901"/>
                <a:gd name="connsiteY4" fmla="*/ 0 h 2491161"/>
                <a:gd name="connsiteX0" fmla="*/ 5262764 w 5262764"/>
                <a:gd name="connsiteY0" fmla="*/ 0 h 2491341"/>
                <a:gd name="connsiteX1" fmla="*/ 5256490 w 5262764"/>
                <a:gd name="connsiteY1" fmla="*/ 1645424 h 2491341"/>
                <a:gd name="connsiteX2" fmla="*/ 2019020 w 5262764"/>
                <a:gd name="connsiteY2" fmla="*/ 2460970 h 2491341"/>
                <a:gd name="connsiteX3" fmla="*/ 0 w 5262764"/>
                <a:gd name="connsiteY3" fmla="*/ 11975 h 2491341"/>
                <a:gd name="connsiteX4" fmla="*/ 5262764 w 5262764"/>
                <a:gd name="connsiteY4" fmla="*/ 0 h 2491341"/>
                <a:gd name="connsiteX0" fmla="*/ 5706124 w 5706124"/>
                <a:gd name="connsiteY0" fmla="*/ 0 h 2460970"/>
                <a:gd name="connsiteX1" fmla="*/ 5699850 w 5706124"/>
                <a:gd name="connsiteY1" fmla="*/ 1645424 h 2460970"/>
                <a:gd name="connsiteX2" fmla="*/ 2462380 w 5706124"/>
                <a:gd name="connsiteY2" fmla="*/ 2460970 h 2460970"/>
                <a:gd name="connsiteX3" fmla="*/ 522542 w 5706124"/>
                <a:gd name="connsiteY3" fmla="*/ 588411 h 2460970"/>
                <a:gd name="connsiteX4" fmla="*/ 443360 w 5706124"/>
                <a:gd name="connsiteY4" fmla="*/ 11975 h 2460970"/>
                <a:gd name="connsiteX5" fmla="*/ 5706124 w 5706124"/>
                <a:gd name="connsiteY5" fmla="*/ 0 h 2460970"/>
                <a:gd name="connsiteX0" fmla="*/ 5643883 w 5643883"/>
                <a:gd name="connsiteY0" fmla="*/ 0 h 2460970"/>
                <a:gd name="connsiteX1" fmla="*/ 5637609 w 5643883"/>
                <a:gd name="connsiteY1" fmla="*/ 1645424 h 2460970"/>
                <a:gd name="connsiteX2" fmla="*/ 2400139 w 5643883"/>
                <a:gd name="connsiteY2" fmla="*/ 2460970 h 2460970"/>
                <a:gd name="connsiteX3" fmla="*/ 856681 w 5643883"/>
                <a:gd name="connsiteY3" fmla="*/ 1143365 h 2460970"/>
                <a:gd name="connsiteX4" fmla="*/ 460301 w 5643883"/>
                <a:gd name="connsiteY4" fmla="*/ 588411 h 2460970"/>
                <a:gd name="connsiteX5" fmla="*/ 381119 w 5643883"/>
                <a:gd name="connsiteY5" fmla="*/ 11975 h 2460970"/>
                <a:gd name="connsiteX6" fmla="*/ 5643883 w 5643883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593153 w 5380355"/>
                <a:gd name="connsiteY3" fmla="*/ 1143365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74006"/>
                <a:gd name="connsiteX1" fmla="*/ 5374081 w 5380355"/>
                <a:gd name="connsiteY1" fmla="*/ 1645424 h 2474006"/>
                <a:gd name="connsiteX2" fmla="*/ 2136611 w 5380355"/>
                <a:gd name="connsiteY2" fmla="*/ 2460970 h 2474006"/>
                <a:gd name="connsiteX3" fmla="*/ 608398 w 5380355"/>
                <a:gd name="connsiteY3" fmla="*/ 873387 h 2474006"/>
                <a:gd name="connsiteX4" fmla="*/ 3510104 w 5380355"/>
                <a:gd name="connsiteY4" fmla="*/ 478421 h 2474006"/>
                <a:gd name="connsiteX5" fmla="*/ 117591 w 5380355"/>
                <a:gd name="connsiteY5" fmla="*/ 11975 h 2474006"/>
                <a:gd name="connsiteX6" fmla="*/ 5380355 w 5380355"/>
                <a:gd name="connsiteY6" fmla="*/ 0 h 2474006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62764" h="2484552">
                  <a:moveTo>
                    <a:pt x="5262764" y="0"/>
                  </a:moveTo>
                  <a:cubicBezTo>
                    <a:pt x="5260673" y="548475"/>
                    <a:pt x="5258581" y="1096949"/>
                    <a:pt x="5256490" y="1645424"/>
                  </a:cubicBezTo>
                  <a:cubicBezTo>
                    <a:pt x="3086434" y="2220013"/>
                    <a:pt x="2810759" y="2329666"/>
                    <a:pt x="2019020" y="2460970"/>
                  </a:cubicBezTo>
                  <a:cubicBezTo>
                    <a:pt x="1227281" y="2592274"/>
                    <a:pt x="575268" y="2190396"/>
                    <a:pt x="490807" y="873387"/>
                  </a:cubicBezTo>
                  <a:cubicBezTo>
                    <a:pt x="314875" y="541297"/>
                    <a:pt x="254996" y="472002"/>
                    <a:pt x="185900" y="163447"/>
                  </a:cubicBezTo>
                  <a:cubicBezTo>
                    <a:pt x="91395" y="89872"/>
                    <a:pt x="71119" y="80047"/>
                    <a:pt x="0" y="11975"/>
                  </a:cubicBezTo>
                  <a:lnTo>
                    <a:pt x="5262764" y="0"/>
                  </a:lnTo>
                  <a:close/>
                </a:path>
              </a:pathLst>
            </a:custGeom>
            <a:solidFill>
              <a:srgbClr val="7F4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2159732" y="1141678"/>
              <a:ext cx="6048726" cy="2537277"/>
            </a:xfrm>
            <a:custGeom>
              <a:avLst/>
              <a:gdLst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557849"/>
                <a:gd name="connsiteX1" fmla="*/ 5222731 w 5222731"/>
                <a:gd name="connsiteY1" fmla="*/ 1631092 h 2557849"/>
                <a:gd name="connsiteX2" fmla="*/ 1725769 w 5222731"/>
                <a:gd name="connsiteY2" fmla="*/ 2557849 h 2557849"/>
                <a:gd name="connsiteX3" fmla="*/ 144104 w 5222731"/>
                <a:gd name="connsiteY3" fmla="*/ 24714 h 2557849"/>
                <a:gd name="connsiteX4" fmla="*/ 5222731 w 5222731"/>
                <a:gd name="connsiteY4" fmla="*/ 0 h 2557849"/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613184"/>
                <a:gd name="connsiteX1" fmla="*/ 5222731 w 5222731"/>
                <a:gd name="connsiteY1" fmla="*/ 1631092 h 2613184"/>
                <a:gd name="connsiteX2" fmla="*/ 1725769 w 5222731"/>
                <a:gd name="connsiteY2" fmla="*/ 2557849 h 2613184"/>
                <a:gd name="connsiteX3" fmla="*/ 144104 w 5222731"/>
                <a:gd name="connsiteY3" fmla="*/ 24714 h 2613184"/>
                <a:gd name="connsiteX4" fmla="*/ 5222731 w 5222731"/>
                <a:gd name="connsiteY4" fmla="*/ 0 h 2613184"/>
                <a:gd name="connsiteX0" fmla="*/ 5216632 w 5216632"/>
                <a:gd name="connsiteY0" fmla="*/ 0 h 2561334"/>
                <a:gd name="connsiteX1" fmla="*/ 5216632 w 5216632"/>
                <a:gd name="connsiteY1" fmla="*/ 1631092 h 2561334"/>
                <a:gd name="connsiteX2" fmla="*/ 1719670 w 5216632"/>
                <a:gd name="connsiteY2" fmla="*/ 2557849 h 2561334"/>
                <a:gd name="connsiteX3" fmla="*/ 138005 w 5216632"/>
                <a:gd name="connsiteY3" fmla="*/ 24714 h 2561334"/>
                <a:gd name="connsiteX4" fmla="*/ 5216632 w 5216632"/>
                <a:gd name="connsiteY4" fmla="*/ 0 h 2561334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078627 w 5078627"/>
                <a:gd name="connsiteY0" fmla="*/ 0 h 2489519"/>
                <a:gd name="connsiteX1" fmla="*/ 5078627 w 5078627"/>
                <a:gd name="connsiteY1" fmla="*/ 1631092 h 2489519"/>
                <a:gd name="connsiteX2" fmla="*/ 1841157 w 5078627"/>
                <a:gd name="connsiteY2" fmla="*/ 2483708 h 2489519"/>
                <a:gd name="connsiteX3" fmla="*/ 0 w 5078627"/>
                <a:gd name="connsiteY3" fmla="*/ 24714 h 2489519"/>
                <a:gd name="connsiteX4" fmla="*/ 5078627 w 5078627"/>
                <a:gd name="connsiteY4" fmla="*/ 0 h 2489519"/>
                <a:gd name="connsiteX0" fmla="*/ 5078627 w 5078627"/>
                <a:gd name="connsiteY0" fmla="*/ 0 h 2559412"/>
                <a:gd name="connsiteX1" fmla="*/ 5078627 w 5078627"/>
                <a:gd name="connsiteY1" fmla="*/ 1668162 h 2559412"/>
                <a:gd name="connsiteX2" fmla="*/ 1841157 w 5078627"/>
                <a:gd name="connsiteY2" fmla="*/ 2483708 h 2559412"/>
                <a:gd name="connsiteX3" fmla="*/ 0 w 5078627"/>
                <a:gd name="connsiteY3" fmla="*/ 24714 h 2559412"/>
                <a:gd name="connsiteX4" fmla="*/ 5078627 w 5078627"/>
                <a:gd name="connsiteY4" fmla="*/ 0 h 2559412"/>
                <a:gd name="connsiteX0" fmla="*/ 5078627 w 5078627"/>
                <a:gd name="connsiteY0" fmla="*/ 0 h 2493142"/>
                <a:gd name="connsiteX1" fmla="*/ 5078627 w 5078627"/>
                <a:gd name="connsiteY1" fmla="*/ 1668162 h 2493142"/>
                <a:gd name="connsiteX2" fmla="*/ 1841157 w 5078627"/>
                <a:gd name="connsiteY2" fmla="*/ 2483708 h 2493142"/>
                <a:gd name="connsiteX3" fmla="*/ 0 w 5078627"/>
                <a:gd name="connsiteY3" fmla="*/ 24714 h 2493142"/>
                <a:gd name="connsiteX4" fmla="*/ 5078627 w 5078627"/>
                <a:gd name="connsiteY4" fmla="*/ 0 h 2493142"/>
                <a:gd name="connsiteX0" fmla="*/ 5078627 w 5078627"/>
                <a:gd name="connsiteY0" fmla="*/ 0 h 2513899"/>
                <a:gd name="connsiteX1" fmla="*/ 5078627 w 5078627"/>
                <a:gd name="connsiteY1" fmla="*/ 1668162 h 2513899"/>
                <a:gd name="connsiteX2" fmla="*/ 1841157 w 5078627"/>
                <a:gd name="connsiteY2" fmla="*/ 2483708 h 2513899"/>
                <a:gd name="connsiteX3" fmla="*/ 0 w 5078627"/>
                <a:gd name="connsiteY3" fmla="*/ 24714 h 2513899"/>
                <a:gd name="connsiteX4" fmla="*/ 5078627 w 5078627"/>
                <a:gd name="connsiteY4" fmla="*/ 0 h 2513899"/>
                <a:gd name="connsiteX0" fmla="*/ 5084901 w 5084901"/>
                <a:gd name="connsiteY0" fmla="*/ 0 h 2491161"/>
                <a:gd name="connsiteX1" fmla="*/ 5078627 w 5084901"/>
                <a:gd name="connsiteY1" fmla="*/ 1645424 h 2491161"/>
                <a:gd name="connsiteX2" fmla="*/ 1841157 w 5084901"/>
                <a:gd name="connsiteY2" fmla="*/ 2460970 h 2491161"/>
                <a:gd name="connsiteX3" fmla="*/ 0 w 5084901"/>
                <a:gd name="connsiteY3" fmla="*/ 1976 h 2491161"/>
                <a:gd name="connsiteX4" fmla="*/ 5084901 w 5084901"/>
                <a:gd name="connsiteY4" fmla="*/ 0 h 2491161"/>
                <a:gd name="connsiteX0" fmla="*/ 5262764 w 5262764"/>
                <a:gd name="connsiteY0" fmla="*/ 0 h 2491341"/>
                <a:gd name="connsiteX1" fmla="*/ 5256490 w 5262764"/>
                <a:gd name="connsiteY1" fmla="*/ 1645424 h 2491341"/>
                <a:gd name="connsiteX2" fmla="*/ 2019020 w 5262764"/>
                <a:gd name="connsiteY2" fmla="*/ 2460970 h 2491341"/>
                <a:gd name="connsiteX3" fmla="*/ 0 w 5262764"/>
                <a:gd name="connsiteY3" fmla="*/ 11975 h 2491341"/>
                <a:gd name="connsiteX4" fmla="*/ 5262764 w 5262764"/>
                <a:gd name="connsiteY4" fmla="*/ 0 h 2491341"/>
                <a:gd name="connsiteX0" fmla="*/ 5706124 w 5706124"/>
                <a:gd name="connsiteY0" fmla="*/ 0 h 2460970"/>
                <a:gd name="connsiteX1" fmla="*/ 5699850 w 5706124"/>
                <a:gd name="connsiteY1" fmla="*/ 1645424 h 2460970"/>
                <a:gd name="connsiteX2" fmla="*/ 2462380 w 5706124"/>
                <a:gd name="connsiteY2" fmla="*/ 2460970 h 2460970"/>
                <a:gd name="connsiteX3" fmla="*/ 522542 w 5706124"/>
                <a:gd name="connsiteY3" fmla="*/ 588411 h 2460970"/>
                <a:gd name="connsiteX4" fmla="*/ 443360 w 5706124"/>
                <a:gd name="connsiteY4" fmla="*/ 11975 h 2460970"/>
                <a:gd name="connsiteX5" fmla="*/ 5706124 w 5706124"/>
                <a:gd name="connsiteY5" fmla="*/ 0 h 2460970"/>
                <a:gd name="connsiteX0" fmla="*/ 5643883 w 5643883"/>
                <a:gd name="connsiteY0" fmla="*/ 0 h 2460970"/>
                <a:gd name="connsiteX1" fmla="*/ 5637609 w 5643883"/>
                <a:gd name="connsiteY1" fmla="*/ 1645424 h 2460970"/>
                <a:gd name="connsiteX2" fmla="*/ 2400139 w 5643883"/>
                <a:gd name="connsiteY2" fmla="*/ 2460970 h 2460970"/>
                <a:gd name="connsiteX3" fmla="*/ 856681 w 5643883"/>
                <a:gd name="connsiteY3" fmla="*/ 1143365 h 2460970"/>
                <a:gd name="connsiteX4" fmla="*/ 460301 w 5643883"/>
                <a:gd name="connsiteY4" fmla="*/ 588411 h 2460970"/>
                <a:gd name="connsiteX5" fmla="*/ 381119 w 5643883"/>
                <a:gd name="connsiteY5" fmla="*/ 11975 h 2460970"/>
                <a:gd name="connsiteX6" fmla="*/ 5643883 w 5643883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593153 w 5380355"/>
                <a:gd name="connsiteY3" fmla="*/ 1143365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74006"/>
                <a:gd name="connsiteX1" fmla="*/ 5374081 w 5380355"/>
                <a:gd name="connsiteY1" fmla="*/ 1645424 h 2474006"/>
                <a:gd name="connsiteX2" fmla="*/ 2136611 w 5380355"/>
                <a:gd name="connsiteY2" fmla="*/ 2460970 h 2474006"/>
                <a:gd name="connsiteX3" fmla="*/ 608398 w 5380355"/>
                <a:gd name="connsiteY3" fmla="*/ 873387 h 2474006"/>
                <a:gd name="connsiteX4" fmla="*/ 3510104 w 5380355"/>
                <a:gd name="connsiteY4" fmla="*/ 478421 h 2474006"/>
                <a:gd name="connsiteX5" fmla="*/ 117591 w 5380355"/>
                <a:gd name="connsiteY5" fmla="*/ 11975 h 2474006"/>
                <a:gd name="connsiteX6" fmla="*/ 5380355 w 5380355"/>
                <a:gd name="connsiteY6" fmla="*/ 0 h 2474006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62764" h="2484552">
                  <a:moveTo>
                    <a:pt x="5262764" y="0"/>
                  </a:moveTo>
                  <a:cubicBezTo>
                    <a:pt x="5260673" y="548475"/>
                    <a:pt x="5258581" y="1096949"/>
                    <a:pt x="5256490" y="1645424"/>
                  </a:cubicBezTo>
                  <a:cubicBezTo>
                    <a:pt x="3086434" y="2220013"/>
                    <a:pt x="2810759" y="2329666"/>
                    <a:pt x="2019020" y="2460970"/>
                  </a:cubicBezTo>
                  <a:cubicBezTo>
                    <a:pt x="1227281" y="2592274"/>
                    <a:pt x="575268" y="2190396"/>
                    <a:pt x="490807" y="873387"/>
                  </a:cubicBezTo>
                  <a:cubicBezTo>
                    <a:pt x="314875" y="541297"/>
                    <a:pt x="254996" y="472002"/>
                    <a:pt x="185900" y="163447"/>
                  </a:cubicBezTo>
                  <a:cubicBezTo>
                    <a:pt x="91395" y="89872"/>
                    <a:pt x="71119" y="80047"/>
                    <a:pt x="0" y="11975"/>
                  </a:cubicBezTo>
                  <a:lnTo>
                    <a:pt x="5262764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Marching Forward</a:t>
            </a:r>
            <a:endParaRPr lang="en-US" sz="3600" dirty="0"/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 rot="16200000">
            <a:off x="7091382" y="4299801"/>
            <a:ext cx="38600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err="1" smtClean="0">
                <a:solidFill>
                  <a:schemeClr val="accent3"/>
                </a:solidFill>
              </a:rPr>
              <a:t>Billard</a:t>
            </a:r>
            <a:r>
              <a:rPr lang="en-GB" sz="1600" dirty="0" smtClean="0">
                <a:solidFill>
                  <a:schemeClr val="accent3"/>
                </a:solidFill>
              </a:rPr>
              <a:t>, </a:t>
            </a:r>
            <a:r>
              <a:rPr lang="en-GB" sz="1600" dirty="0" err="1" smtClean="0">
                <a:solidFill>
                  <a:schemeClr val="accent3"/>
                </a:solidFill>
              </a:rPr>
              <a:t>Strigari</a:t>
            </a:r>
            <a:r>
              <a:rPr lang="en-GB" sz="1600" dirty="0" smtClean="0">
                <a:solidFill>
                  <a:schemeClr val="accent3"/>
                </a:solidFill>
              </a:rPr>
              <a:t> &amp; Figueroa 1307.5458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 rot="16200000">
            <a:off x="-1054876" y="2126846"/>
            <a:ext cx="23948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SNOWMASS 1310.8327</a:t>
            </a:r>
            <a:endParaRPr lang="en-GB" sz="1600" dirty="0">
              <a:solidFill>
                <a:schemeClr val="accent3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61530" y="3187634"/>
            <a:ext cx="6834061" cy="2486342"/>
            <a:chOff x="1361530" y="3187634"/>
            <a:chExt cx="6834061" cy="2486342"/>
          </a:xfrm>
        </p:grpSpPr>
        <p:sp>
          <p:nvSpPr>
            <p:cNvPr id="31" name="Freeform 30"/>
            <p:cNvSpPr/>
            <p:nvPr/>
          </p:nvSpPr>
          <p:spPr bwMode="auto">
            <a:xfrm>
              <a:off x="1361530" y="3187635"/>
              <a:ext cx="6824010" cy="2486341"/>
            </a:xfrm>
            <a:custGeom>
              <a:avLst/>
              <a:gdLst>
                <a:gd name="connsiteX0" fmla="*/ 0 w 7088253"/>
                <a:gd name="connsiteY0" fmla="*/ 0 h 2382267"/>
                <a:gd name="connsiteX1" fmla="*/ 1009934 w 7088253"/>
                <a:gd name="connsiteY1" fmla="*/ 614149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95163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77562"/>
                <a:gd name="connsiteX1" fmla="*/ 1009934 w 7088253"/>
                <a:gd name="connsiteY1" fmla="*/ 532262 h 2377562"/>
                <a:gd name="connsiteX2" fmla="*/ 1842448 w 7088253"/>
                <a:gd name="connsiteY2" fmla="*/ 559559 h 2377562"/>
                <a:gd name="connsiteX3" fmla="*/ 2320119 w 7088253"/>
                <a:gd name="connsiteY3" fmla="*/ 2361063 h 2377562"/>
                <a:gd name="connsiteX4" fmla="*/ 6673755 w 7088253"/>
                <a:gd name="connsiteY4" fmla="*/ 1433015 h 2377562"/>
                <a:gd name="connsiteX5" fmla="*/ 6660107 w 7088253"/>
                <a:gd name="connsiteY5" fmla="*/ 1078173 h 2377562"/>
                <a:gd name="connsiteX0" fmla="*/ 0 w 7077653"/>
                <a:gd name="connsiteY0" fmla="*/ 0 h 2431410"/>
                <a:gd name="connsiteX1" fmla="*/ 1009934 w 7077653"/>
                <a:gd name="connsiteY1" fmla="*/ 532262 h 2431410"/>
                <a:gd name="connsiteX2" fmla="*/ 1842448 w 7077653"/>
                <a:gd name="connsiteY2" fmla="*/ 559559 h 2431410"/>
                <a:gd name="connsiteX3" fmla="*/ 2470245 w 7077653"/>
                <a:gd name="connsiteY3" fmla="*/ 2415654 h 2431410"/>
                <a:gd name="connsiteX4" fmla="*/ 6673755 w 7077653"/>
                <a:gd name="connsiteY4" fmla="*/ 1433015 h 2431410"/>
                <a:gd name="connsiteX5" fmla="*/ 6660107 w 7077653"/>
                <a:gd name="connsiteY5" fmla="*/ 1078173 h 2431410"/>
                <a:gd name="connsiteX0" fmla="*/ 0 w 7077653"/>
                <a:gd name="connsiteY0" fmla="*/ 0 h 2431410"/>
                <a:gd name="connsiteX1" fmla="*/ 1009934 w 7077653"/>
                <a:gd name="connsiteY1" fmla="*/ 532262 h 2431410"/>
                <a:gd name="connsiteX2" fmla="*/ 1842448 w 7077653"/>
                <a:gd name="connsiteY2" fmla="*/ 559559 h 2431410"/>
                <a:gd name="connsiteX3" fmla="*/ 2470245 w 7077653"/>
                <a:gd name="connsiteY3" fmla="*/ 2415654 h 2431410"/>
                <a:gd name="connsiteX4" fmla="*/ 6673755 w 7077653"/>
                <a:gd name="connsiteY4" fmla="*/ 1433015 h 2431410"/>
                <a:gd name="connsiteX5" fmla="*/ 6660107 w 7077653"/>
                <a:gd name="connsiteY5" fmla="*/ 1078173 h 2431410"/>
                <a:gd name="connsiteX0" fmla="*/ 0 w 6673755"/>
                <a:gd name="connsiteY0" fmla="*/ 0 h 2431410"/>
                <a:gd name="connsiteX1" fmla="*/ 1009934 w 6673755"/>
                <a:gd name="connsiteY1" fmla="*/ 532262 h 2431410"/>
                <a:gd name="connsiteX2" fmla="*/ 1842448 w 6673755"/>
                <a:gd name="connsiteY2" fmla="*/ 559559 h 2431410"/>
                <a:gd name="connsiteX3" fmla="*/ 2470245 w 6673755"/>
                <a:gd name="connsiteY3" fmla="*/ 2415654 h 2431410"/>
                <a:gd name="connsiteX4" fmla="*/ 6673755 w 6673755"/>
                <a:gd name="connsiteY4" fmla="*/ 1433015 h 2431410"/>
                <a:gd name="connsiteX0" fmla="*/ 0 w 6673755"/>
                <a:gd name="connsiteY0" fmla="*/ 0 h 2429567"/>
                <a:gd name="connsiteX1" fmla="*/ 1009934 w 6673755"/>
                <a:gd name="connsiteY1" fmla="*/ 532262 h 2429567"/>
                <a:gd name="connsiteX2" fmla="*/ 1842448 w 6673755"/>
                <a:gd name="connsiteY2" fmla="*/ 559559 h 2429567"/>
                <a:gd name="connsiteX3" fmla="*/ 2470245 w 6673755"/>
                <a:gd name="connsiteY3" fmla="*/ 2415654 h 2429567"/>
                <a:gd name="connsiteX4" fmla="*/ 6673755 w 6673755"/>
                <a:gd name="connsiteY4" fmla="*/ 1392071 h 2429567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872479"/>
                <a:gd name="connsiteY0" fmla="*/ 0 h 2430656"/>
                <a:gd name="connsiteX1" fmla="*/ 1009934 w 6872479"/>
                <a:gd name="connsiteY1" fmla="*/ 532262 h 2430656"/>
                <a:gd name="connsiteX2" fmla="*/ 1842448 w 6872479"/>
                <a:gd name="connsiteY2" fmla="*/ 559559 h 2430656"/>
                <a:gd name="connsiteX3" fmla="*/ 2470245 w 6872479"/>
                <a:gd name="connsiteY3" fmla="*/ 2415654 h 2430656"/>
                <a:gd name="connsiteX4" fmla="*/ 6523629 w 6872479"/>
                <a:gd name="connsiteY4" fmla="*/ 1433016 h 2430656"/>
                <a:gd name="connsiteX5" fmla="*/ 6673755 w 6872479"/>
                <a:gd name="connsiteY5" fmla="*/ 1392071 h 2430656"/>
                <a:gd name="connsiteX0" fmla="*/ 0 w 6571410"/>
                <a:gd name="connsiteY0" fmla="*/ 0 h 2825108"/>
                <a:gd name="connsiteX1" fmla="*/ 1009934 w 6571410"/>
                <a:gd name="connsiteY1" fmla="*/ 532262 h 2825108"/>
                <a:gd name="connsiteX2" fmla="*/ 1842448 w 6571410"/>
                <a:gd name="connsiteY2" fmla="*/ 559559 h 2825108"/>
                <a:gd name="connsiteX3" fmla="*/ 2470245 w 6571410"/>
                <a:gd name="connsiteY3" fmla="*/ 2415654 h 2825108"/>
                <a:gd name="connsiteX4" fmla="*/ 6523629 w 6571410"/>
                <a:gd name="connsiteY4" fmla="*/ 1433016 h 2825108"/>
                <a:gd name="connsiteX5" fmla="*/ 13647 w 6571410"/>
                <a:gd name="connsiteY5" fmla="*/ 2825086 h 2825108"/>
                <a:gd name="connsiteX0" fmla="*/ 0 w 6556465"/>
                <a:gd name="connsiteY0" fmla="*/ 0 h 2825086"/>
                <a:gd name="connsiteX1" fmla="*/ 1009934 w 6556465"/>
                <a:gd name="connsiteY1" fmla="*/ 532262 h 2825086"/>
                <a:gd name="connsiteX2" fmla="*/ 1842448 w 6556465"/>
                <a:gd name="connsiteY2" fmla="*/ 559559 h 2825086"/>
                <a:gd name="connsiteX3" fmla="*/ 2470245 w 6556465"/>
                <a:gd name="connsiteY3" fmla="*/ 2415654 h 2825086"/>
                <a:gd name="connsiteX4" fmla="*/ 6523629 w 6556465"/>
                <a:gd name="connsiteY4" fmla="*/ 1433016 h 2825086"/>
                <a:gd name="connsiteX5" fmla="*/ 4148919 w 6556465"/>
                <a:gd name="connsiteY5" fmla="*/ 1924336 h 2825086"/>
                <a:gd name="connsiteX6" fmla="*/ 13647 w 6556465"/>
                <a:gd name="connsiteY6" fmla="*/ 2825086 h 2825086"/>
                <a:gd name="connsiteX0" fmla="*/ 0 w 7179697"/>
                <a:gd name="connsiteY0" fmla="*/ 0 h 2825086"/>
                <a:gd name="connsiteX1" fmla="*/ 1009934 w 7179697"/>
                <a:gd name="connsiteY1" fmla="*/ 532262 h 2825086"/>
                <a:gd name="connsiteX2" fmla="*/ 1842448 w 7179697"/>
                <a:gd name="connsiteY2" fmla="*/ 559559 h 2825086"/>
                <a:gd name="connsiteX3" fmla="*/ 2470245 w 7179697"/>
                <a:gd name="connsiteY3" fmla="*/ 2415654 h 2825086"/>
                <a:gd name="connsiteX4" fmla="*/ 6523629 w 7179697"/>
                <a:gd name="connsiteY4" fmla="*/ 1433016 h 2825086"/>
                <a:gd name="connsiteX5" fmla="*/ 6673755 w 7179697"/>
                <a:gd name="connsiteY5" fmla="*/ 2784145 h 2825086"/>
                <a:gd name="connsiteX6" fmla="*/ 13647 w 7179697"/>
                <a:gd name="connsiteY6" fmla="*/ 2825086 h 2825086"/>
                <a:gd name="connsiteX0" fmla="*/ 0 w 7215718"/>
                <a:gd name="connsiteY0" fmla="*/ 0 h 2825086"/>
                <a:gd name="connsiteX1" fmla="*/ 1009934 w 7215718"/>
                <a:gd name="connsiteY1" fmla="*/ 532262 h 2825086"/>
                <a:gd name="connsiteX2" fmla="*/ 1842448 w 7215718"/>
                <a:gd name="connsiteY2" fmla="*/ 559559 h 2825086"/>
                <a:gd name="connsiteX3" fmla="*/ 2470245 w 7215718"/>
                <a:gd name="connsiteY3" fmla="*/ 2415654 h 2825086"/>
                <a:gd name="connsiteX4" fmla="*/ 6646458 w 7215718"/>
                <a:gd name="connsiteY4" fmla="*/ 1392073 h 2825086"/>
                <a:gd name="connsiteX5" fmla="*/ 6673755 w 7215718"/>
                <a:gd name="connsiteY5" fmla="*/ 2784145 h 2825086"/>
                <a:gd name="connsiteX6" fmla="*/ 13647 w 7215718"/>
                <a:gd name="connsiteY6" fmla="*/ 2825086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7" fmla="*/ 0 w 6673755"/>
                <a:gd name="connsiteY7" fmla="*/ 0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7" fmla="*/ 0 w 6673755"/>
                <a:gd name="connsiteY7" fmla="*/ 0 h 2825086"/>
                <a:gd name="connsiteX0" fmla="*/ 462086 w 6660141"/>
                <a:gd name="connsiteY0" fmla="*/ 0 h 2571379"/>
                <a:gd name="connsiteX1" fmla="*/ 996320 w 6660141"/>
                <a:gd name="connsiteY1" fmla="*/ 278555 h 2571379"/>
                <a:gd name="connsiteX2" fmla="*/ 1828834 w 6660141"/>
                <a:gd name="connsiteY2" fmla="*/ 305852 h 2571379"/>
                <a:gd name="connsiteX3" fmla="*/ 2456631 w 6660141"/>
                <a:gd name="connsiteY3" fmla="*/ 2161947 h 2571379"/>
                <a:gd name="connsiteX4" fmla="*/ 6632844 w 6660141"/>
                <a:gd name="connsiteY4" fmla="*/ 1138366 h 2571379"/>
                <a:gd name="connsiteX5" fmla="*/ 6660141 w 6660141"/>
                <a:gd name="connsiteY5" fmla="*/ 2530438 h 2571379"/>
                <a:gd name="connsiteX6" fmla="*/ 33 w 6660141"/>
                <a:gd name="connsiteY6" fmla="*/ 2571379 h 2571379"/>
                <a:gd name="connsiteX7" fmla="*/ 462086 w 6660141"/>
                <a:gd name="connsiteY7" fmla="*/ 0 h 2571379"/>
                <a:gd name="connsiteX0" fmla="*/ 462086 w 6660141"/>
                <a:gd name="connsiteY0" fmla="*/ 0 h 2571379"/>
                <a:gd name="connsiteX1" fmla="*/ 996320 w 6660141"/>
                <a:gd name="connsiteY1" fmla="*/ 278555 h 2571379"/>
                <a:gd name="connsiteX2" fmla="*/ 1828834 w 6660141"/>
                <a:gd name="connsiteY2" fmla="*/ 305852 h 2571379"/>
                <a:gd name="connsiteX3" fmla="*/ 2456631 w 6660141"/>
                <a:gd name="connsiteY3" fmla="*/ 2161947 h 2571379"/>
                <a:gd name="connsiteX4" fmla="*/ 6632844 w 6660141"/>
                <a:gd name="connsiteY4" fmla="*/ 1138366 h 2571379"/>
                <a:gd name="connsiteX5" fmla="*/ 6660141 w 6660141"/>
                <a:gd name="connsiteY5" fmla="*/ 2530438 h 2571379"/>
                <a:gd name="connsiteX6" fmla="*/ 33 w 6660141"/>
                <a:gd name="connsiteY6" fmla="*/ 2571379 h 2571379"/>
                <a:gd name="connsiteX7" fmla="*/ 462086 w 6660141"/>
                <a:gd name="connsiteY7" fmla="*/ 0 h 2571379"/>
                <a:gd name="connsiteX0" fmla="*/ 0 w 6198055"/>
                <a:gd name="connsiteY0" fmla="*/ 0 h 2530438"/>
                <a:gd name="connsiteX1" fmla="*/ 534234 w 6198055"/>
                <a:gd name="connsiteY1" fmla="*/ 278555 h 2530438"/>
                <a:gd name="connsiteX2" fmla="*/ 1366748 w 6198055"/>
                <a:gd name="connsiteY2" fmla="*/ 305852 h 2530438"/>
                <a:gd name="connsiteX3" fmla="*/ 1994545 w 6198055"/>
                <a:gd name="connsiteY3" fmla="*/ 2161947 h 2530438"/>
                <a:gd name="connsiteX4" fmla="*/ 6170758 w 6198055"/>
                <a:gd name="connsiteY4" fmla="*/ 1138366 h 2530438"/>
                <a:gd name="connsiteX5" fmla="*/ 6198055 w 6198055"/>
                <a:gd name="connsiteY5" fmla="*/ 2530438 h 2530438"/>
                <a:gd name="connsiteX6" fmla="*/ 182784 w 6198055"/>
                <a:gd name="connsiteY6" fmla="*/ 2481524 h 2530438"/>
                <a:gd name="connsiteX7" fmla="*/ 0 w 6198055"/>
                <a:gd name="connsiteY7" fmla="*/ 0 h 2530438"/>
                <a:gd name="connsiteX0" fmla="*/ 3311 w 6201366"/>
                <a:gd name="connsiteY0" fmla="*/ 0 h 2555522"/>
                <a:gd name="connsiteX1" fmla="*/ 537545 w 6201366"/>
                <a:gd name="connsiteY1" fmla="*/ 278555 h 2555522"/>
                <a:gd name="connsiteX2" fmla="*/ 1370059 w 6201366"/>
                <a:gd name="connsiteY2" fmla="*/ 305852 h 2555522"/>
                <a:gd name="connsiteX3" fmla="*/ 1997856 w 6201366"/>
                <a:gd name="connsiteY3" fmla="*/ 2161947 h 2555522"/>
                <a:gd name="connsiteX4" fmla="*/ 6174069 w 6201366"/>
                <a:gd name="connsiteY4" fmla="*/ 1138366 h 2555522"/>
                <a:gd name="connsiteX5" fmla="*/ 6201366 w 6201366"/>
                <a:gd name="connsiteY5" fmla="*/ 2530438 h 2555522"/>
                <a:gd name="connsiteX6" fmla="*/ 1101 w 6201366"/>
                <a:gd name="connsiteY6" fmla="*/ 2555522 h 2555522"/>
                <a:gd name="connsiteX7" fmla="*/ 3311 w 6201366"/>
                <a:gd name="connsiteY7" fmla="*/ 0 h 2555522"/>
                <a:gd name="connsiteX0" fmla="*/ 3311 w 6190795"/>
                <a:gd name="connsiteY0" fmla="*/ 0 h 2556866"/>
                <a:gd name="connsiteX1" fmla="*/ 537545 w 6190795"/>
                <a:gd name="connsiteY1" fmla="*/ 278555 h 2556866"/>
                <a:gd name="connsiteX2" fmla="*/ 1370059 w 6190795"/>
                <a:gd name="connsiteY2" fmla="*/ 305852 h 2556866"/>
                <a:gd name="connsiteX3" fmla="*/ 1997856 w 6190795"/>
                <a:gd name="connsiteY3" fmla="*/ 2161947 h 2556866"/>
                <a:gd name="connsiteX4" fmla="*/ 6174069 w 6190795"/>
                <a:gd name="connsiteY4" fmla="*/ 1138366 h 2556866"/>
                <a:gd name="connsiteX5" fmla="*/ 6190795 w 6190795"/>
                <a:gd name="connsiteY5" fmla="*/ 2556866 h 2556866"/>
                <a:gd name="connsiteX6" fmla="*/ 1101 w 6190795"/>
                <a:gd name="connsiteY6" fmla="*/ 2555522 h 2556866"/>
                <a:gd name="connsiteX7" fmla="*/ 3311 w 6190795"/>
                <a:gd name="connsiteY7" fmla="*/ 0 h 2556866"/>
                <a:gd name="connsiteX0" fmla="*/ 3311 w 6190795"/>
                <a:gd name="connsiteY0" fmla="*/ 0 h 2556866"/>
                <a:gd name="connsiteX1" fmla="*/ 537545 w 6190795"/>
                <a:gd name="connsiteY1" fmla="*/ 278555 h 2556866"/>
                <a:gd name="connsiteX2" fmla="*/ 1370059 w 6190795"/>
                <a:gd name="connsiteY2" fmla="*/ 305852 h 2556866"/>
                <a:gd name="connsiteX3" fmla="*/ 1997856 w 6190795"/>
                <a:gd name="connsiteY3" fmla="*/ 2161947 h 2556866"/>
                <a:gd name="connsiteX4" fmla="*/ 6189925 w 6190795"/>
                <a:gd name="connsiteY4" fmla="*/ 1143652 h 2556866"/>
                <a:gd name="connsiteX5" fmla="*/ 6190795 w 6190795"/>
                <a:gd name="connsiteY5" fmla="*/ 2556866 h 2556866"/>
                <a:gd name="connsiteX6" fmla="*/ 1101 w 6190795"/>
                <a:gd name="connsiteY6" fmla="*/ 2555522 h 2556866"/>
                <a:gd name="connsiteX7" fmla="*/ 3311 w 6190795"/>
                <a:gd name="connsiteY7" fmla="*/ 0 h 2556866"/>
                <a:gd name="connsiteX0" fmla="*/ 3311 w 6190795"/>
                <a:gd name="connsiteY0" fmla="*/ 0 h 2556866"/>
                <a:gd name="connsiteX1" fmla="*/ 537545 w 6190795"/>
                <a:gd name="connsiteY1" fmla="*/ 278555 h 2556866"/>
                <a:gd name="connsiteX2" fmla="*/ 1370059 w 6190795"/>
                <a:gd name="connsiteY2" fmla="*/ 305852 h 2556866"/>
                <a:gd name="connsiteX3" fmla="*/ 1997856 w 6190795"/>
                <a:gd name="connsiteY3" fmla="*/ 2161947 h 2556866"/>
                <a:gd name="connsiteX4" fmla="*/ 6168783 w 6190795"/>
                <a:gd name="connsiteY4" fmla="*/ 1148938 h 2556866"/>
                <a:gd name="connsiteX5" fmla="*/ 6190795 w 6190795"/>
                <a:gd name="connsiteY5" fmla="*/ 2556866 h 2556866"/>
                <a:gd name="connsiteX6" fmla="*/ 1101 w 6190795"/>
                <a:gd name="connsiteY6" fmla="*/ 2555522 h 2556866"/>
                <a:gd name="connsiteX7" fmla="*/ 3311 w 6190795"/>
                <a:gd name="connsiteY7" fmla="*/ 0 h 2556866"/>
                <a:gd name="connsiteX0" fmla="*/ 3311 w 6169653"/>
                <a:gd name="connsiteY0" fmla="*/ 0 h 2556866"/>
                <a:gd name="connsiteX1" fmla="*/ 537545 w 6169653"/>
                <a:gd name="connsiteY1" fmla="*/ 278555 h 2556866"/>
                <a:gd name="connsiteX2" fmla="*/ 1370059 w 6169653"/>
                <a:gd name="connsiteY2" fmla="*/ 305852 h 2556866"/>
                <a:gd name="connsiteX3" fmla="*/ 1997856 w 6169653"/>
                <a:gd name="connsiteY3" fmla="*/ 2161947 h 2556866"/>
                <a:gd name="connsiteX4" fmla="*/ 6168783 w 6169653"/>
                <a:gd name="connsiteY4" fmla="*/ 1148938 h 2556866"/>
                <a:gd name="connsiteX5" fmla="*/ 6169653 w 6169653"/>
                <a:gd name="connsiteY5" fmla="*/ 2556866 h 2556866"/>
                <a:gd name="connsiteX6" fmla="*/ 1101 w 6169653"/>
                <a:gd name="connsiteY6" fmla="*/ 2555522 h 2556866"/>
                <a:gd name="connsiteX7" fmla="*/ 3311 w 6169653"/>
                <a:gd name="connsiteY7" fmla="*/ 0 h 2556866"/>
                <a:gd name="connsiteX0" fmla="*/ 3311 w 6169653"/>
                <a:gd name="connsiteY0" fmla="*/ 0 h 2556866"/>
                <a:gd name="connsiteX1" fmla="*/ 537545 w 6169653"/>
                <a:gd name="connsiteY1" fmla="*/ 278555 h 2556866"/>
                <a:gd name="connsiteX2" fmla="*/ 1370059 w 6169653"/>
                <a:gd name="connsiteY2" fmla="*/ 305852 h 2556866"/>
                <a:gd name="connsiteX3" fmla="*/ 1983520 w 6169653"/>
                <a:gd name="connsiteY3" fmla="*/ 2194560 h 2556866"/>
                <a:gd name="connsiteX4" fmla="*/ 6168783 w 6169653"/>
                <a:gd name="connsiteY4" fmla="*/ 1148938 h 2556866"/>
                <a:gd name="connsiteX5" fmla="*/ 6169653 w 6169653"/>
                <a:gd name="connsiteY5" fmla="*/ 2556866 h 2556866"/>
                <a:gd name="connsiteX6" fmla="*/ 1101 w 6169653"/>
                <a:gd name="connsiteY6" fmla="*/ 2555522 h 2556866"/>
                <a:gd name="connsiteX7" fmla="*/ 3311 w 6169653"/>
                <a:gd name="connsiteY7" fmla="*/ 0 h 2556866"/>
                <a:gd name="connsiteX0" fmla="*/ 3311 w 6169653"/>
                <a:gd name="connsiteY0" fmla="*/ 0 h 2556866"/>
                <a:gd name="connsiteX1" fmla="*/ 537545 w 6169653"/>
                <a:gd name="connsiteY1" fmla="*/ 278555 h 2556866"/>
                <a:gd name="connsiteX2" fmla="*/ 1370059 w 6169653"/>
                <a:gd name="connsiteY2" fmla="*/ 305852 h 2556866"/>
                <a:gd name="connsiteX3" fmla="*/ 1983520 w 6169653"/>
                <a:gd name="connsiteY3" fmla="*/ 2194560 h 2556866"/>
                <a:gd name="connsiteX4" fmla="*/ 6168783 w 6169653"/>
                <a:gd name="connsiteY4" fmla="*/ 1148938 h 2556866"/>
                <a:gd name="connsiteX5" fmla="*/ 6169653 w 6169653"/>
                <a:gd name="connsiteY5" fmla="*/ 2556866 h 2556866"/>
                <a:gd name="connsiteX6" fmla="*/ 1101 w 6169653"/>
                <a:gd name="connsiteY6" fmla="*/ 2555522 h 2556866"/>
                <a:gd name="connsiteX7" fmla="*/ 3311 w 6169653"/>
                <a:gd name="connsiteY7" fmla="*/ 0 h 2556866"/>
                <a:gd name="connsiteX0" fmla="*/ 3311 w 6169653"/>
                <a:gd name="connsiteY0" fmla="*/ 0 h 2556866"/>
                <a:gd name="connsiteX1" fmla="*/ 537545 w 6169653"/>
                <a:gd name="connsiteY1" fmla="*/ 278555 h 2556866"/>
                <a:gd name="connsiteX2" fmla="*/ 1370059 w 6169653"/>
                <a:gd name="connsiteY2" fmla="*/ 305852 h 2556866"/>
                <a:gd name="connsiteX3" fmla="*/ 1983520 w 6169653"/>
                <a:gd name="connsiteY3" fmla="*/ 2194560 h 2556866"/>
                <a:gd name="connsiteX4" fmla="*/ 6168783 w 6169653"/>
                <a:gd name="connsiteY4" fmla="*/ 1148938 h 2556866"/>
                <a:gd name="connsiteX5" fmla="*/ 6169653 w 6169653"/>
                <a:gd name="connsiteY5" fmla="*/ 2556866 h 2556866"/>
                <a:gd name="connsiteX6" fmla="*/ 1101 w 6169653"/>
                <a:gd name="connsiteY6" fmla="*/ 2555522 h 2556866"/>
                <a:gd name="connsiteX7" fmla="*/ 3311 w 6169653"/>
                <a:gd name="connsiteY7" fmla="*/ 0 h 25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69653" h="2556866">
                  <a:moveTo>
                    <a:pt x="3311" y="0"/>
                  </a:moveTo>
                  <a:cubicBezTo>
                    <a:pt x="318879" y="179834"/>
                    <a:pt x="309754" y="227580"/>
                    <a:pt x="537545" y="278555"/>
                  </a:cubicBezTo>
                  <a:cubicBezTo>
                    <a:pt x="765336" y="329530"/>
                    <a:pt x="1129063" y="-13482"/>
                    <a:pt x="1370059" y="305852"/>
                  </a:cubicBezTo>
                  <a:cubicBezTo>
                    <a:pt x="1611055" y="625186"/>
                    <a:pt x="1346209" y="2162754"/>
                    <a:pt x="1983520" y="2194560"/>
                  </a:cubicBezTo>
                  <a:cubicBezTo>
                    <a:pt x="2620831" y="2226366"/>
                    <a:pt x="5889004" y="1230824"/>
                    <a:pt x="6168783" y="1148938"/>
                  </a:cubicBezTo>
                  <a:lnTo>
                    <a:pt x="6169653" y="2556866"/>
                  </a:lnTo>
                  <a:lnTo>
                    <a:pt x="1101" y="2555522"/>
                  </a:lnTo>
                  <a:cubicBezTo>
                    <a:pt x="-3448" y="1613827"/>
                    <a:pt x="7860" y="941695"/>
                    <a:pt x="3311" y="0"/>
                  </a:cubicBezTo>
                  <a:close/>
                </a:path>
              </a:pathLst>
            </a:custGeom>
            <a:solidFill>
              <a:srgbClr val="000080">
                <a:alpha val="50196"/>
              </a:srgbClr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376204" y="3187634"/>
              <a:ext cx="6819387" cy="2123465"/>
            </a:xfrm>
            <a:custGeom>
              <a:avLst/>
              <a:gdLst>
                <a:gd name="connsiteX0" fmla="*/ 0 w 7088253"/>
                <a:gd name="connsiteY0" fmla="*/ 0 h 2382267"/>
                <a:gd name="connsiteX1" fmla="*/ 1009934 w 7088253"/>
                <a:gd name="connsiteY1" fmla="*/ 614149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95163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77562"/>
                <a:gd name="connsiteX1" fmla="*/ 1009934 w 7088253"/>
                <a:gd name="connsiteY1" fmla="*/ 532262 h 2377562"/>
                <a:gd name="connsiteX2" fmla="*/ 1842448 w 7088253"/>
                <a:gd name="connsiteY2" fmla="*/ 559559 h 2377562"/>
                <a:gd name="connsiteX3" fmla="*/ 2320119 w 7088253"/>
                <a:gd name="connsiteY3" fmla="*/ 2361063 h 2377562"/>
                <a:gd name="connsiteX4" fmla="*/ 6673755 w 7088253"/>
                <a:gd name="connsiteY4" fmla="*/ 1433015 h 2377562"/>
                <a:gd name="connsiteX5" fmla="*/ 6660107 w 7088253"/>
                <a:gd name="connsiteY5" fmla="*/ 1078173 h 2377562"/>
                <a:gd name="connsiteX0" fmla="*/ 0 w 7077653"/>
                <a:gd name="connsiteY0" fmla="*/ 0 h 2431410"/>
                <a:gd name="connsiteX1" fmla="*/ 1009934 w 7077653"/>
                <a:gd name="connsiteY1" fmla="*/ 532262 h 2431410"/>
                <a:gd name="connsiteX2" fmla="*/ 1842448 w 7077653"/>
                <a:gd name="connsiteY2" fmla="*/ 559559 h 2431410"/>
                <a:gd name="connsiteX3" fmla="*/ 2470245 w 7077653"/>
                <a:gd name="connsiteY3" fmla="*/ 2415654 h 2431410"/>
                <a:gd name="connsiteX4" fmla="*/ 6673755 w 7077653"/>
                <a:gd name="connsiteY4" fmla="*/ 1433015 h 2431410"/>
                <a:gd name="connsiteX5" fmla="*/ 6660107 w 7077653"/>
                <a:gd name="connsiteY5" fmla="*/ 1078173 h 2431410"/>
                <a:gd name="connsiteX0" fmla="*/ 0 w 7077653"/>
                <a:gd name="connsiteY0" fmla="*/ 0 h 2431410"/>
                <a:gd name="connsiteX1" fmla="*/ 1009934 w 7077653"/>
                <a:gd name="connsiteY1" fmla="*/ 532262 h 2431410"/>
                <a:gd name="connsiteX2" fmla="*/ 1842448 w 7077653"/>
                <a:gd name="connsiteY2" fmla="*/ 559559 h 2431410"/>
                <a:gd name="connsiteX3" fmla="*/ 2470245 w 7077653"/>
                <a:gd name="connsiteY3" fmla="*/ 2415654 h 2431410"/>
                <a:gd name="connsiteX4" fmla="*/ 6673755 w 7077653"/>
                <a:gd name="connsiteY4" fmla="*/ 1433015 h 2431410"/>
                <a:gd name="connsiteX5" fmla="*/ 6660107 w 7077653"/>
                <a:gd name="connsiteY5" fmla="*/ 1078173 h 2431410"/>
                <a:gd name="connsiteX0" fmla="*/ 0 w 6673755"/>
                <a:gd name="connsiteY0" fmla="*/ 0 h 2431410"/>
                <a:gd name="connsiteX1" fmla="*/ 1009934 w 6673755"/>
                <a:gd name="connsiteY1" fmla="*/ 532262 h 2431410"/>
                <a:gd name="connsiteX2" fmla="*/ 1842448 w 6673755"/>
                <a:gd name="connsiteY2" fmla="*/ 559559 h 2431410"/>
                <a:gd name="connsiteX3" fmla="*/ 2470245 w 6673755"/>
                <a:gd name="connsiteY3" fmla="*/ 2415654 h 2431410"/>
                <a:gd name="connsiteX4" fmla="*/ 6673755 w 6673755"/>
                <a:gd name="connsiteY4" fmla="*/ 1433015 h 2431410"/>
                <a:gd name="connsiteX0" fmla="*/ 0 w 6673755"/>
                <a:gd name="connsiteY0" fmla="*/ 0 h 2429567"/>
                <a:gd name="connsiteX1" fmla="*/ 1009934 w 6673755"/>
                <a:gd name="connsiteY1" fmla="*/ 532262 h 2429567"/>
                <a:gd name="connsiteX2" fmla="*/ 1842448 w 6673755"/>
                <a:gd name="connsiteY2" fmla="*/ 559559 h 2429567"/>
                <a:gd name="connsiteX3" fmla="*/ 2470245 w 6673755"/>
                <a:gd name="connsiteY3" fmla="*/ 2415654 h 2429567"/>
                <a:gd name="connsiteX4" fmla="*/ 6673755 w 6673755"/>
                <a:gd name="connsiteY4" fmla="*/ 1392071 h 2429567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872479"/>
                <a:gd name="connsiteY0" fmla="*/ 0 h 2430656"/>
                <a:gd name="connsiteX1" fmla="*/ 1009934 w 6872479"/>
                <a:gd name="connsiteY1" fmla="*/ 532262 h 2430656"/>
                <a:gd name="connsiteX2" fmla="*/ 1842448 w 6872479"/>
                <a:gd name="connsiteY2" fmla="*/ 559559 h 2430656"/>
                <a:gd name="connsiteX3" fmla="*/ 2470245 w 6872479"/>
                <a:gd name="connsiteY3" fmla="*/ 2415654 h 2430656"/>
                <a:gd name="connsiteX4" fmla="*/ 6523629 w 6872479"/>
                <a:gd name="connsiteY4" fmla="*/ 1433016 h 2430656"/>
                <a:gd name="connsiteX5" fmla="*/ 6673755 w 6872479"/>
                <a:gd name="connsiteY5" fmla="*/ 1392071 h 2430656"/>
                <a:gd name="connsiteX0" fmla="*/ 0 w 6571410"/>
                <a:gd name="connsiteY0" fmla="*/ 0 h 2825108"/>
                <a:gd name="connsiteX1" fmla="*/ 1009934 w 6571410"/>
                <a:gd name="connsiteY1" fmla="*/ 532262 h 2825108"/>
                <a:gd name="connsiteX2" fmla="*/ 1842448 w 6571410"/>
                <a:gd name="connsiteY2" fmla="*/ 559559 h 2825108"/>
                <a:gd name="connsiteX3" fmla="*/ 2470245 w 6571410"/>
                <a:gd name="connsiteY3" fmla="*/ 2415654 h 2825108"/>
                <a:gd name="connsiteX4" fmla="*/ 6523629 w 6571410"/>
                <a:gd name="connsiteY4" fmla="*/ 1433016 h 2825108"/>
                <a:gd name="connsiteX5" fmla="*/ 13647 w 6571410"/>
                <a:gd name="connsiteY5" fmla="*/ 2825086 h 2825108"/>
                <a:gd name="connsiteX0" fmla="*/ 0 w 6556465"/>
                <a:gd name="connsiteY0" fmla="*/ 0 h 2825086"/>
                <a:gd name="connsiteX1" fmla="*/ 1009934 w 6556465"/>
                <a:gd name="connsiteY1" fmla="*/ 532262 h 2825086"/>
                <a:gd name="connsiteX2" fmla="*/ 1842448 w 6556465"/>
                <a:gd name="connsiteY2" fmla="*/ 559559 h 2825086"/>
                <a:gd name="connsiteX3" fmla="*/ 2470245 w 6556465"/>
                <a:gd name="connsiteY3" fmla="*/ 2415654 h 2825086"/>
                <a:gd name="connsiteX4" fmla="*/ 6523629 w 6556465"/>
                <a:gd name="connsiteY4" fmla="*/ 1433016 h 2825086"/>
                <a:gd name="connsiteX5" fmla="*/ 4148919 w 6556465"/>
                <a:gd name="connsiteY5" fmla="*/ 1924336 h 2825086"/>
                <a:gd name="connsiteX6" fmla="*/ 13647 w 6556465"/>
                <a:gd name="connsiteY6" fmla="*/ 2825086 h 2825086"/>
                <a:gd name="connsiteX0" fmla="*/ 0 w 7179697"/>
                <a:gd name="connsiteY0" fmla="*/ 0 h 2825086"/>
                <a:gd name="connsiteX1" fmla="*/ 1009934 w 7179697"/>
                <a:gd name="connsiteY1" fmla="*/ 532262 h 2825086"/>
                <a:gd name="connsiteX2" fmla="*/ 1842448 w 7179697"/>
                <a:gd name="connsiteY2" fmla="*/ 559559 h 2825086"/>
                <a:gd name="connsiteX3" fmla="*/ 2470245 w 7179697"/>
                <a:gd name="connsiteY3" fmla="*/ 2415654 h 2825086"/>
                <a:gd name="connsiteX4" fmla="*/ 6523629 w 7179697"/>
                <a:gd name="connsiteY4" fmla="*/ 1433016 h 2825086"/>
                <a:gd name="connsiteX5" fmla="*/ 6673755 w 7179697"/>
                <a:gd name="connsiteY5" fmla="*/ 2784145 h 2825086"/>
                <a:gd name="connsiteX6" fmla="*/ 13647 w 7179697"/>
                <a:gd name="connsiteY6" fmla="*/ 2825086 h 2825086"/>
                <a:gd name="connsiteX0" fmla="*/ 0 w 7215718"/>
                <a:gd name="connsiteY0" fmla="*/ 0 h 2825086"/>
                <a:gd name="connsiteX1" fmla="*/ 1009934 w 7215718"/>
                <a:gd name="connsiteY1" fmla="*/ 532262 h 2825086"/>
                <a:gd name="connsiteX2" fmla="*/ 1842448 w 7215718"/>
                <a:gd name="connsiteY2" fmla="*/ 559559 h 2825086"/>
                <a:gd name="connsiteX3" fmla="*/ 2470245 w 7215718"/>
                <a:gd name="connsiteY3" fmla="*/ 2415654 h 2825086"/>
                <a:gd name="connsiteX4" fmla="*/ 6646458 w 7215718"/>
                <a:gd name="connsiteY4" fmla="*/ 1392073 h 2825086"/>
                <a:gd name="connsiteX5" fmla="*/ 6673755 w 7215718"/>
                <a:gd name="connsiteY5" fmla="*/ 2784145 h 2825086"/>
                <a:gd name="connsiteX6" fmla="*/ 13647 w 7215718"/>
                <a:gd name="connsiteY6" fmla="*/ 2825086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7" fmla="*/ 0 w 6673755"/>
                <a:gd name="connsiteY7" fmla="*/ 0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7" fmla="*/ 0 w 6673755"/>
                <a:gd name="connsiteY7" fmla="*/ 0 h 2825086"/>
                <a:gd name="connsiteX0" fmla="*/ 6673755 w 6765195"/>
                <a:gd name="connsiteY0" fmla="*/ 2784145 h 2875585"/>
                <a:gd name="connsiteX1" fmla="*/ 13647 w 6765195"/>
                <a:gd name="connsiteY1" fmla="*/ 2825086 h 2875585"/>
                <a:gd name="connsiteX2" fmla="*/ 0 w 6765195"/>
                <a:gd name="connsiteY2" fmla="*/ 0 h 2875585"/>
                <a:gd name="connsiteX3" fmla="*/ 1009934 w 6765195"/>
                <a:gd name="connsiteY3" fmla="*/ 532262 h 2875585"/>
                <a:gd name="connsiteX4" fmla="*/ 1842448 w 6765195"/>
                <a:gd name="connsiteY4" fmla="*/ 559559 h 2875585"/>
                <a:gd name="connsiteX5" fmla="*/ 2470245 w 6765195"/>
                <a:gd name="connsiteY5" fmla="*/ 2415654 h 2875585"/>
                <a:gd name="connsiteX6" fmla="*/ 6646458 w 6765195"/>
                <a:gd name="connsiteY6" fmla="*/ 1392073 h 2875585"/>
                <a:gd name="connsiteX7" fmla="*/ 6765195 w 6765195"/>
                <a:gd name="connsiteY7" fmla="*/ 2875585 h 2875585"/>
                <a:gd name="connsiteX0" fmla="*/ 6673755 w 6673755"/>
                <a:gd name="connsiteY0" fmla="*/ 2784145 h 2825086"/>
                <a:gd name="connsiteX1" fmla="*/ 13647 w 6673755"/>
                <a:gd name="connsiteY1" fmla="*/ 2825086 h 2825086"/>
                <a:gd name="connsiteX2" fmla="*/ 0 w 6673755"/>
                <a:gd name="connsiteY2" fmla="*/ 0 h 2825086"/>
                <a:gd name="connsiteX3" fmla="*/ 1009934 w 6673755"/>
                <a:gd name="connsiteY3" fmla="*/ 532262 h 2825086"/>
                <a:gd name="connsiteX4" fmla="*/ 1842448 w 6673755"/>
                <a:gd name="connsiteY4" fmla="*/ 559559 h 2825086"/>
                <a:gd name="connsiteX5" fmla="*/ 2470245 w 6673755"/>
                <a:gd name="connsiteY5" fmla="*/ 2415654 h 2825086"/>
                <a:gd name="connsiteX6" fmla="*/ 6646458 w 6673755"/>
                <a:gd name="connsiteY6" fmla="*/ 1392073 h 2825086"/>
                <a:gd name="connsiteX0" fmla="*/ 13647 w 6646458"/>
                <a:gd name="connsiteY0" fmla="*/ 2825086 h 2825086"/>
                <a:gd name="connsiteX1" fmla="*/ 0 w 6646458"/>
                <a:gd name="connsiteY1" fmla="*/ 0 h 2825086"/>
                <a:gd name="connsiteX2" fmla="*/ 1009934 w 6646458"/>
                <a:gd name="connsiteY2" fmla="*/ 532262 h 2825086"/>
                <a:gd name="connsiteX3" fmla="*/ 1842448 w 6646458"/>
                <a:gd name="connsiteY3" fmla="*/ 559559 h 2825086"/>
                <a:gd name="connsiteX4" fmla="*/ 2470245 w 6646458"/>
                <a:gd name="connsiteY4" fmla="*/ 2415654 h 2825086"/>
                <a:gd name="connsiteX5" fmla="*/ 6646458 w 6646458"/>
                <a:gd name="connsiteY5" fmla="*/ 1392073 h 2825086"/>
                <a:gd name="connsiteX0" fmla="*/ 0 w 6646458"/>
                <a:gd name="connsiteY0" fmla="*/ 0 h 2416315"/>
                <a:gd name="connsiteX1" fmla="*/ 1009934 w 6646458"/>
                <a:gd name="connsiteY1" fmla="*/ 532262 h 2416315"/>
                <a:gd name="connsiteX2" fmla="*/ 1842448 w 6646458"/>
                <a:gd name="connsiteY2" fmla="*/ 559559 h 2416315"/>
                <a:gd name="connsiteX3" fmla="*/ 2470245 w 6646458"/>
                <a:gd name="connsiteY3" fmla="*/ 2415654 h 2416315"/>
                <a:gd name="connsiteX4" fmla="*/ 6646458 w 6646458"/>
                <a:gd name="connsiteY4" fmla="*/ 1392073 h 2416315"/>
                <a:gd name="connsiteX0" fmla="*/ 0 w 6165473"/>
                <a:gd name="connsiteY0" fmla="*/ 0 h 2162608"/>
                <a:gd name="connsiteX1" fmla="*/ 528949 w 6165473"/>
                <a:gd name="connsiteY1" fmla="*/ 278555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62608"/>
                <a:gd name="connsiteX1" fmla="*/ 528949 w 6165473"/>
                <a:gd name="connsiteY1" fmla="*/ 278555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62608"/>
                <a:gd name="connsiteX1" fmla="*/ 565948 w 6165473"/>
                <a:gd name="connsiteY1" fmla="*/ 267984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62608"/>
                <a:gd name="connsiteX1" fmla="*/ 565948 w 6165473"/>
                <a:gd name="connsiteY1" fmla="*/ 267984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62608"/>
                <a:gd name="connsiteX1" fmla="*/ 565948 w 6165473"/>
                <a:gd name="connsiteY1" fmla="*/ 267984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84335"/>
                <a:gd name="connsiteX1" fmla="*/ 565948 w 6165473"/>
                <a:gd name="connsiteY1" fmla="*/ 267984 h 2184335"/>
                <a:gd name="connsiteX2" fmla="*/ 1361463 w 6165473"/>
                <a:gd name="connsiteY2" fmla="*/ 305852 h 2184335"/>
                <a:gd name="connsiteX3" fmla="*/ 1994039 w 6165473"/>
                <a:gd name="connsiteY3" fmla="*/ 2183688 h 2184335"/>
                <a:gd name="connsiteX4" fmla="*/ 6165473 w 6165473"/>
                <a:gd name="connsiteY4" fmla="*/ 1138366 h 2184335"/>
                <a:gd name="connsiteX0" fmla="*/ 0 w 6165473"/>
                <a:gd name="connsiteY0" fmla="*/ 0 h 2183951"/>
                <a:gd name="connsiteX1" fmla="*/ 565948 w 6165473"/>
                <a:gd name="connsiteY1" fmla="*/ 267984 h 2183951"/>
                <a:gd name="connsiteX2" fmla="*/ 1361463 w 6165473"/>
                <a:gd name="connsiteY2" fmla="*/ 305852 h 2183951"/>
                <a:gd name="connsiteX3" fmla="*/ 1994039 w 6165473"/>
                <a:gd name="connsiteY3" fmla="*/ 2183688 h 2183951"/>
                <a:gd name="connsiteX4" fmla="*/ 6165473 w 6165473"/>
                <a:gd name="connsiteY4" fmla="*/ 1138366 h 2183951"/>
                <a:gd name="connsiteX0" fmla="*/ 0 w 6165473"/>
                <a:gd name="connsiteY0" fmla="*/ 0 h 2184167"/>
                <a:gd name="connsiteX1" fmla="*/ 565948 w 6165473"/>
                <a:gd name="connsiteY1" fmla="*/ 267984 h 2184167"/>
                <a:gd name="connsiteX2" fmla="*/ 1361463 w 6165473"/>
                <a:gd name="connsiteY2" fmla="*/ 305852 h 2184167"/>
                <a:gd name="connsiteX3" fmla="*/ 1994039 w 6165473"/>
                <a:gd name="connsiteY3" fmla="*/ 2183688 h 2184167"/>
                <a:gd name="connsiteX4" fmla="*/ 6165473 w 6165473"/>
                <a:gd name="connsiteY4" fmla="*/ 1138366 h 2184167"/>
                <a:gd name="connsiteX0" fmla="*/ 0 w 6165473"/>
                <a:gd name="connsiteY0" fmla="*/ 0 h 2183696"/>
                <a:gd name="connsiteX1" fmla="*/ 565948 w 6165473"/>
                <a:gd name="connsiteY1" fmla="*/ 267984 h 2183696"/>
                <a:gd name="connsiteX2" fmla="*/ 1361463 w 6165473"/>
                <a:gd name="connsiteY2" fmla="*/ 305852 h 2183696"/>
                <a:gd name="connsiteX3" fmla="*/ 1994039 w 6165473"/>
                <a:gd name="connsiteY3" fmla="*/ 2183688 h 2183696"/>
                <a:gd name="connsiteX4" fmla="*/ 6165473 w 6165473"/>
                <a:gd name="connsiteY4" fmla="*/ 1138366 h 2183696"/>
                <a:gd name="connsiteX0" fmla="*/ 0 w 6165473"/>
                <a:gd name="connsiteY0" fmla="*/ 0 h 2183696"/>
                <a:gd name="connsiteX1" fmla="*/ 565948 w 6165473"/>
                <a:gd name="connsiteY1" fmla="*/ 267984 h 2183696"/>
                <a:gd name="connsiteX2" fmla="*/ 1361463 w 6165473"/>
                <a:gd name="connsiteY2" fmla="*/ 305852 h 2183696"/>
                <a:gd name="connsiteX3" fmla="*/ 1994039 w 6165473"/>
                <a:gd name="connsiteY3" fmla="*/ 2183688 h 2183696"/>
                <a:gd name="connsiteX4" fmla="*/ 6165473 w 6165473"/>
                <a:gd name="connsiteY4" fmla="*/ 1138366 h 21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65473" h="2183696">
                  <a:moveTo>
                    <a:pt x="0" y="0"/>
                  </a:moveTo>
                  <a:cubicBezTo>
                    <a:pt x="363138" y="179834"/>
                    <a:pt x="317896" y="243437"/>
                    <a:pt x="565948" y="267984"/>
                  </a:cubicBezTo>
                  <a:cubicBezTo>
                    <a:pt x="814000" y="292531"/>
                    <a:pt x="1123448" y="-13432"/>
                    <a:pt x="1361463" y="305852"/>
                  </a:cubicBezTo>
                  <a:cubicBezTo>
                    <a:pt x="1599478" y="625136"/>
                    <a:pt x="1304210" y="2148832"/>
                    <a:pt x="1994039" y="2183688"/>
                  </a:cubicBezTo>
                  <a:cubicBezTo>
                    <a:pt x="2510170" y="2186080"/>
                    <a:pt x="4280047" y="1704008"/>
                    <a:pt x="6165473" y="1138366"/>
                  </a:cubicBezTo>
                </a:path>
              </a:pathLst>
            </a:custGeom>
            <a:noFill/>
            <a:ln w="38100" cap="flat" cmpd="sng" algn="ctr">
              <a:solidFill>
                <a:srgbClr val="80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93229" y="5301208"/>
              <a:ext cx="5548685" cy="307777"/>
            </a:xfrm>
            <a:prstGeom prst="rect">
              <a:avLst/>
            </a:prstGeom>
            <a:noFill/>
            <a:effectLst>
              <a:outerShdw dist="12700" dir="2700000" algn="tl" rotWithShape="0">
                <a:prstClr val="black"/>
              </a:outerShdw>
            </a:effectLst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coherent neutrino-nucleus scattering signal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39601" y="3426838"/>
              <a:ext cx="429071" cy="2693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baseline="300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7</a:t>
              </a:r>
              <a:r>
                <a:rPr lang="en-US" sz="18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Be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11709" y="3447400"/>
              <a:ext cx="296095" cy="2693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baseline="300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8</a:t>
              </a:r>
              <a:r>
                <a:rPr lang="en-US" sz="18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75627" y="4693780"/>
              <a:ext cx="1466287" cy="2693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err="1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atm&amp;DSNB</a:t>
              </a:r>
              <a:endParaRPr lang="en-US" sz="1800" dirty="0" smtClean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675627" y="1346935"/>
            <a:ext cx="1276573" cy="299288"/>
          </a:xfrm>
          <a:prstGeom prst="rect">
            <a:avLst/>
          </a:prstGeom>
          <a:noFill/>
          <a:effectLst>
            <a:outerShdw dist="12700" dir="2700000" algn="tl" rotWithShape="0">
              <a:prstClr val="black"/>
            </a:outerShdw>
          </a:effectLst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ruled out</a:t>
            </a:r>
          </a:p>
        </p:txBody>
      </p:sp>
      <p:sp>
        <p:nvSpPr>
          <p:cNvPr id="27" name="Freeform 26"/>
          <p:cNvSpPr/>
          <p:nvPr/>
        </p:nvSpPr>
        <p:spPr bwMode="auto">
          <a:xfrm>
            <a:off x="2701757" y="2217962"/>
            <a:ext cx="5483783" cy="2219090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6314" h="2102130">
                <a:moveTo>
                  <a:pt x="4986314" y="1256409"/>
                </a:moveTo>
                <a:cubicBezTo>
                  <a:pt x="3480912" y="1645740"/>
                  <a:pt x="2560672" y="1945890"/>
                  <a:pt x="1585438" y="2086976"/>
                </a:cubicBezTo>
                <a:cubicBezTo>
                  <a:pt x="610204" y="2228062"/>
                  <a:pt x="58715" y="137255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2699792" y="2542058"/>
            <a:ext cx="5483783" cy="2219090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6314" h="2102130">
                <a:moveTo>
                  <a:pt x="4986314" y="1256409"/>
                </a:moveTo>
                <a:cubicBezTo>
                  <a:pt x="3480912" y="1645740"/>
                  <a:pt x="2560672" y="1945890"/>
                  <a:pt x="1585438" y="2086976"/>
                </a:cubicBezTo>
                <a:cubicBezTo>
                  <a:pt x="610204" y="2228062"/>
                  <a:pt x="58715" y="137255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2724621" y="2902098"/>
            <a:ext cx="5483783" cy="2219090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6314" h="2102130">
                <a:moveTo>
                  <a:pt x="4986314" y="1256409"/>
                </a:moveTo>
                <a:cubicBezTo>
                  <a:pt x="3480912" y="1645740"/>
                  <a:pt x="2560672" y="1945890"/>
                  <a:pt x="1585438" y="2086976"/>
                </a:cubicBezTo>
                <a:cubicBezTo>
                  <a:pt x="610204" y="2228062"/>
                  <a:pt x="58715" y="137255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36" name="Freeform 35"/>
          <p:cNvSpPr/>
          <p:nvPr/>
        </p:nvSpPr>
        <p:spPr bwMode="auto">
          <a:xfrm>
            <a:off x="2724621" y="1808820"/>
            <a:ext cx="5483783" cy="2219090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6314" h="2102130">
                <a:moveTo>
                  <a:pt x="4986314" y="1256409"/>
                </a:moveTo>
                <a:cubicBezTo>
                  <a:pt x="3480912" y="1645740"/>
                  <a:pt x="2560672" y="1945890"/>
                  <a:pt x="1585438" y="2086976"/>
                </a:cubicBezTo>
                <a:cubicBezTo>
                  <a:pt x="610204" y="2228062"/>
                  <a:pt x="58715" y="137255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736004">
            <a:off x="6818799" y="3034889"/>
            <a:ext cx="12663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LUX 2014+</a:t>
            </a:r>
          </a:p>
        </p:txBody>
      </p:sp>
      <p:sp>
        <p:nvSpPr>
          <p:cNvPr id="38" name="TextBox 37"/>
          <p:cNvSpPr txBox="1"/>
          <p:nvPr/>
        </p:nvSpPr>
        <p:spPr>
          <a:xfrm rot="20736004">
            <a:off x="6160328" y="3528632"/>
            <a:ext cx="19284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XENON1T 2015+</a:t>
            </a:r>
          </a:p>
        </p:txBody>
      </p:sp>
      <p:sp>
        <p:nvSpPr>
          <p:cNvPr id="41" name="TextBox 40"/>
          <p:cNvSpPr txBox="1"/>
          <p:nvPr/>
        </p:nvSpPr>
        <p:spPr>
          <a:xfrm rot="20736004">
            <a:off x="5768352" y="3905667"/>
            <a:ext cx="23708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err="1" smtClean="0">
                <a:solidFill>
                  <a:schemeClr val="tx2"/>
                </a:solidFill>
              </a:rPr>
              <a:t>XENONnT</a:t>
            </a:r>
            <a:r>
              <a:rPr lang="en-US" sz="1800" dirty="0" smtClean="0">
                <a:solidFill>
                  <a:schemeClr val="tx2"/>
                </a:solidFill>
              </a:rPr>
              <a:t>, LZ 2018+</a:t>
            </a:r>
          </a:p>
        </p:txBody>
      </p:sp>
      <p:sp>
        <p:nvSpPr>
          <p:cNvPr id="42" name="TextBox 41"/>
          <p:cNvSpPr txBox="1"/>
          <p:nvPr/>
        </p:nvSpPr>
        <p:spPr>
          <a:xfrm rot="20736004">
            <a:off x="6636261" y="4167085"/>
            <a:ext cx="14266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DARWIN 30t</a:t>
            </a:r>
          </a:p>
        </p:txBody>
      </p:sp>
      <p:sp>
        <p:nvSpPr>
          <p:cNvPr id="45" name="Freeform 44"/>
          <p:cNvSpPr/>
          <p:nvPr/>
        </p:nvSpPr>
        <p:spPr bwMode="auto">
          <a:xfrm>
            <a:off x="1382090" y="2744361"/>
            <a:ext cx="2856866" cy="1352743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  <a:gd name="connsiteX0" fmla="*/ 6207055 w 6207055"/>
              <a:gd name="connsiteY0" fmla="*/ 370176 h 1205915"/>
              <a:gd name="connsiteX1" fmla="*/ 2806179 w 6207055"/>
              <a:gd name="connsiteY1" fmla="*/ 1200743 h 1205915"/>
              <a:gd name="connsiteX2" fmla="*/ 0 w 6207055"/>
              <a:gd name="connsiteY2" fmla="*/ 0 h 1205915"/>
              <a:gd name="connsiteX0" fmla="*/ 6207055 w 6207055"/>
              <a:gd name="connsiteY0" fmla="*/ 370176 h 1205915"/>
              <a:gd name="connsiteX1" fmla="*/ 2806179 w 6207055"/>
              <a:gd name="connsiteY1" fmla="*/ 1200743 h 1205915"/>
              <a:gd name="connsiteX2" fmla="*/ 0 w 6207055"/>
              <a:gd name="connsiteY2" fmla="*/ 0 h 1205915"/>
              <a:gd name="connsiteX0" fmla="*/ 6207055 w 6207055"/>
              <a:gd name="connsiteY0" fmla="*/ 370176 h 536414"/>
              <a:gd name="connsiteX1" fmla="*/ 936621 w 6207055"/>
              <a:gd name="connsiteY1" fmla="*/ 289475 h 536414"/>
              <a:gd name="connsiteX2" fmla="*/ 0 w 6207055"/>
              <a:gd name="connsiteY2" fmla="*/ 0 h 536414"/>
              <a:gd name="connsiteX0" fmla="*/ 6207055 w 6207055"/>
              <a:gd name="connsiteY0" fmla="*/ 370176 h 536414"/>
              <a:gd name="connsiteX1" fmla="*/ 936621 w 6207055"/>
              <a:gd name="connsiteY1" fmla="*/ 289475 h 536414"/>
              <a:gd name="connsiteX2" fmla="*/ 0 w 6207055"/>
              <a:gd name="connsiteY2" fmla="*/ 0 h 536414"/>
              <a:gd name="connsiteX0" fmla="*/ 2597701 w 2597701"/>
              <a:gd name="connsiteY0" fmla="*/ 1281444 h 1353171"/>
              <a:gd name="connsiteX1" fmla="*/ 936621 w 2597701"/>
              <a:gd name="connsiteY1" fmla="*/ 289475 h 1353171"/>
              <a:gd name="connsiteX2" fmla="*/ 0 w 2597701"/>
              <a:gd name="connsiteY2" fmla="*/ 0 h 1353171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7701" h="1281444">
                <a:moveTo>
                  <a:pt x="2597701" y="1281444"/>
                </a:moveTo>
                <a:cubicBezTo>
                  <a:pt x="1808403" y="1275224"/>
                  <a:pt x="1360760" y="571478"/>
                  <a:pt x="936621" y="289475"/>
                </a:cubicBezTo>
                <a:cubicBezTo>
                  <a:pt x="450003" y="267836"/>
                  <a:pt x="231734" y="245988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635896" y="3614839"/>
            <a:ext cx="1692188" cy="1614361"/>
            <a:chOff x="3635896" y="3614839"/>
            <a:chExt cx="1692188" cy="1614361"/>
          </a:xfrm>
        </p:grpSpPr>
        <p:sp>
          <p:nvSpPr>
            <p:cNvPr id="3" name="Up-Down Arrow 2"/>
            <p:cNvSpPr/>
            <p:nvPr/>
          </p:nvSpPr>
          <p:spPr bwMode="auto">
            <a:xfrm>
              <a:off x="4179417" y="3614839"/>
              <a:ext cx="606480" cy="1614361"/>
            </a:xfrm>
            <a:prstGeom prst="up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35896" y="3996933"/>
              <a:ext cx="1692188" cy="8002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91440" tIns="91440" rIns="91440" bIns="91440" rtlCol="0">
              <a:spAutoFit/>
            </a:bodyPr>
            <a:lstStyle/>
            <a:p>
              <a:pPr algn="ctr"/>
              <a:r>
                <a:rPr lang="en-US" sz="2000" dirty="0" smtClean="0"/>
                <a:t>&gt;4 orders of magnitude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619672" y="3187635"/>
            <a:ext cx="1488797" cy="1681525"/>
            <a:chOff x="1619672" y="3187635"/>
            <a:chExt cx="1488797" cy="1681525"/>
          </a:xfrm>
        </p:grpSpPr>
        <p:sp>
          <p:nvSpPr>
            <p:cNvPr id="39" name="Oval 38"/>
            <p:cNvSpPr/>
            <p:nvPr/>
          </p:nvSpPr>
          <p:spPr bwMode="auto">
            <a:xfrm>
              <a:off x="2447764" y="3187635"/>
              <a:ext cx="660705" cy="802336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19672" y="4038163"/>
              <a:ext cx="1320463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dirty="0" smtClean="0"/>
                <a:t>CNNS with XENON1T next year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148064" y="6008611"/>
            <a:ext cx="34923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WIMP mass [GeV/c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  <a:endParaRPr lang="en-US" baseline="30000" dirty="0" smtClean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-2142825" y="3267062"/>
            <a:ext cx="52300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WIMP-nucleon cross section [cm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  <a:endParaRPr lang="en-US" baseline="30000" dirty="0" smtClean="0"/>
          </a:p>
        </p:txBody>
      </p:sp>
      <p:sp>
        <p:nvSpPr>
          <p:cNvPr id="46" name="TextBox 45"/>
          <p:cNvSpPr txBox="1"/>
          <p:nvPr/>
        </p:nvSpPr>
        <p:spPr>
          <a:xfrm>
            <a:off x="1691680" y="2442954"/>
            <a:ext cx="82073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CDMS*</a:t>
            </a:r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2017+</a:t>
            </a:r>
          </a:p>
        </p:txBody>
      </p:sp>
      <p:sp>
        <p:nvSpPr>
          <p:cNvPr id="48" name="Freeform 47"/>
          <p:cNvSpPr/>
          <p:nvPr/>
        </p:nvSpPr>
        <p:spPr bwMode="auto">
          <a:xfrm>
            <a:off x="1367643" y="1952836"/>
            <a:ext cx="2725049" cy="1074581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  <a:gd name="connsiteX0" fmla="*/ 6207055 w 6207055"/>
              <a:gd name="connsiteY0" fmla="*/ 370176 h 1205915"/>
              <a:gd name="connsiteX1" fmla="*/ 2806179 w 6207055"/>
              <a:gd name="connsiteY1" fmla="*/ 1200743 h 1205915"/>
              <a:gd name="connsiteX2" fmla="*/ 0 w 6207055"/>
              <a:gd name="connsiteY2" fmla="*/ 0 h 1205915"/>
              <a:gd name="connsiteX0" fmla="*/ 6207055 w 6207055"/>
              <a:gd name="connsiteY0" fmla="*/ 370176 h 1205915"/>
              <a:gd name="connsiteX1" fmla="*/ 2806179 w 6207055"/>
              <a:gd name="connsiteY1" fmla="*/ 1200743 h 1205915"/>
              <a:gd name="connsiteX2" fmla="*/ 0 w 6207055"/>
              <a:gd name="connsiteY2" fmla="*/ 0 h 1205915"/>
              <a:gd name="connsiteX0" fmla="*/ 6207055 w 6207055"/>
              <a:gd name="connsiteY0" fmla="*/ 370176 h 536414"/>
              <a:gd name="connsiteX1" fmla="*/ 936621 w 6207055"/>
              <a:gd name="connsiteY1" fmla="*/ 289475 h 536414"/>
              <a:gd name="connsiteX2" fmla="*/ 0 w 6207055"/>
              <a:gd name="connsiteY2" fmla="*/ 0 h 536414"/>
              <a:gd name="connsiteX0" fmla="*/ 6207055 w 6207055"/>
              <a:gd name="connsiteY0" fmla="*/ 370176 h 536414"/>
              <a:gd name="connsiteX1" fmla="*/ 936621 w 6207055"/>
              <a:gd name="connsiteY1" fmla="*/ 289475 h 536414"/>
              <a:gd name="connsiteX2" fmla="*/ 0 w 6207055"/>
              <a:gd name="connsiteY2" fmla="*/ 0 h 536414"/>
              <a:gd name="connsiteX0" fmla="*/ 2597701 w 2597701"/>
              <a:gd name="connsiteY0" fmla="*/ 1281444 h 1353171"/>
              <a:gd name="connsiteX1" fmla="*/ 936621 w 2597701"/>
              <a:gd name="connsiteY1" fmla="*/ 289475 h 1353171"/>
              <a:gd name="connsiteX2" fmla="*/ 0 w 2597701"/>
              <a:gd name="connsiteY2" fmla="*/ 0 h 1353171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397722 w 2397722"/>
              <a:gd name="connsiteY0" fmla="*/ 1008570 h 1008570"/>
              <a:gd name="connsiteX1" fmla="*/ 936621 w 2397722"/>
              <a:gd name="connsiteY1" fmla="*/ 289475 h 1008570"/>
              <a:gd name="connsiteX2" fmla="*/ 0 w 2397722"/>
              <a:gd name="connsiteY2" fmla="*/ 0 h 1008570"/>
              <a:gd name="connsiteX0" fmla="*/ 2397722 w 2397722"/>
              <a:gd name="connsiteY0" fmla="*/ 1008570 h 1036886"/>
              <a:gd name="connsiteX1" fmla="*/ 936621 w 2397722"/>
              <a:gd name="connsiteY1" fmla="*/ 289475 h 1036886"/>
              <a:gd name="connsiteX2" fmla="*/ 0 w 2397722"/>
              <a:gd name="connsiteY2" fmla="*/ 0 h 1036886"/>
              <a:gd name="connsiteX0" fmla="*/ 2397722 w 2397722"/>
              <a:gd name="connsiteY0" fmla="*/ 1008570 h 1036886"/>
              <a:gd name="connsiteX1" fmla="*/ 936621 w 2397722"/>
              <a:gd name="connsiteY1" fmla="*/ 289475 h 1036886"/>
              <a:gd name="connsiteX2" fmla="*/ 921987 w 2397722"/>
              <a:gd name="connsiteY2" fmla="*/ 245249 h 1036886"/>
              <a:gd name="connsiteX3" fmla="*/ 0 w 2397722"/>
              <a:gd name="connsiteY3" fmla="*/ 0 h 1036886"/>
              <a:gd name="connsiteX0" fmla="*/ 2397722 w 2397722"/>
              <a:gd name="connsiteY0" fmla="*/ 1008570 h 1036886"/>
              <a:gd name="connsiteX1" fmla="*/ 936621 w 2397722"/>
              <a:gd name="connsiteY1" fmla="*/ 289475 h 1036886"/>
              <a:gd name="connsiteX2" fmla="*/ 921987 w 2397722"/>
              <a:gd name="connsiteY2" fmla="*/ 245249 h 1036886"/>
              <a:gd name="connsiteX3" fmla="*/ 0 w 2397722"/>
              <a:gd name="connsiteY3" fmla="*/ 0 h 1036886"/>
              <a:gd name="connsiteX0" fmla="*/ 2397722 w 2397722"/>
              <a:gd name="connsiteY0" fmla="*/ 1008570 h 1036886"/>
              <a:gd name="connsiteX1" fmla="*/ 936621 w 2397722"/>
              <a:gd name="connsiteY1" fmla="*/ 289475 h 1036886"/>
              <a:gd name="connsiteX2" fmla="*/ 921987 w 2397722"/>
              <a:gd name="connsiteY2" fmla="*/ 245249 h 1036886"/>
              <a:gd name="connsiteX3" fmla="*/ 0 w 2397722"/>
              <a:gd name="connsiteY3" fmla="*/ 0 h 1036886"/>
              <a:gd name="connsiteX0" fmla="*/ 2397722 w 2397722"/>
              <a:gd name="connsiteY0" fmla="*/ 1008570 h 1036886"/>
              <a:gd name="connsiteX1" fmla="*/ 936621 w 2397722"/>
              <a:gd name="connsiteY1" fmla="*/ 289475 h 1036886"/>
              <a:gd name="connsiteX2" fmla="*/ 921987 w 2397722"/>
              <a:gd name="connsiteY2" fmla="*/ 245249 h 1036886"/>
              <a:gd name="connsiteX3" fmla="*/ 0 w 2397722"/>
              <a:gd name="connsiteY3" fmla="*/ 0 h 1036886"/>
              <a:gd name="connsiteX0" fmla="*/ 2397722 w 2397722"/>
              <a:gd name="connsiteY0" fmla="*/ 1008570 h 1008570"/>
              <a:gd name="connsiteX1" fmla="*/ 921987 w 2397722"/>
              <a:gd name="connsiteY1" fmla="*/ 245249 h 1008570"/>
              <a:gd name="connsiteX2" fmla="*/ 0 w 2397722"/>
              <a:gd name="connsiteY2" fmla="*/ 0 h 1008570"/>
              <a:gd name="connsiteX0" fmla="*/ 2397722 w 2397722"/>
              <a:gd name="connsiteY0" fmla="*/ 1008570 h 1008570"/>
              <a:gd name="connsiteX1" fmla="*/ 921987 w 2397722"/>
              <a:gd name="connsiteY1" fmla="*/ 245249 h 1008570"/>
              <a:gd name="connsiteX2" fmla="*/ 0 w 2397722"/>
              <a:gd name="connsiteY2" fmla="*/ 0 h 1008570"/>
              <a:gd name="connsiteX0" fmla="*/ 2397722 w 2397722"/>
              <a:gd name="connsiteY0" fmla="*/ 1008570 h 1026391"/>
              <a:gd name="connsiteX1" fmla="*/ 921987 w 2397722"/>
              <a:gd name="connsiteY1" fmla="*/ 245249 h 1026391"/>
              <a:gd name="connsiteX2" fmla="*/ 0 w 2397722"/>
              <a:gd name="connsiteY2" fmla="*/ 0 h 1026391"/>
              <a:gd name="connsiteX0" fmla="*/ 2397722 w 2397722"/>
              <a:gd name="connsiteY0" fmla="*/ 1008570 h 1027349"/>
              <a:gd name="connsiteX1" fmla="*/ 921987 w 2397722"/>
              <a:gd name="connsiteY1" fmla="*/ 245249 h 1027349"/>
              <a:gd name="connsiteX2" fmla="*/ 0 w 2397722"/>
              <a:gd name="connsiteY2" fmla="*/ 0 h 102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97722" h="1027349">
                <a:moveTo>
                  <a:pt x="2397722" y="1008570"/>
                </a:moveTo>
                <a:cubicBezTo>
                  <a:pt x="1736827" y="1142632"/>
                  <a:pt x="1140231" y="524516"/>
                  <a:pt x="921987" y="245249"/>
                </a:cubicBezTo>
                <a:cubicBezTo>
                  <a:pt x="505447" y="277855"/>
                  <a:pt x="180793" y="24300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705167" y="1520788"/>
            <a:ext cx="142667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EDELWEISS</a:t>
            </a:r>
          </a:p>
          <a:p>
            <a:r>
              <a:rPr lang="en-US" sz="1800" dirty="0" smtClean="0">
                <a:solidFill>
                  <a:schemeClr val="tx2"/>
                </a:solidFill>
              </a:rPr>
              <a:t>2015+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944724"/>
            <a:ext cx="7884876" cy="507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95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159732" y="1141678"/>
            <a:ext cx="6071336" cy="2554519"/>
            <a:chOff x="2159732" y="1141678"/>
            <a:chExt cx="6071336" cy="2554519"/>
          </a:xfrm>
        </p:grpSpPr>
        <p:sp>
          <p:nvSpPr>
            <p:cNvPr id="6" name="Freeform 5"/>
            <p:cNvSpPr/>
            <p:nvPr/>
          </p:nvSpPr>
          <p:spPr bwMode="auto">
            <a:xfrm>
              <a:off x="2176743" y="1141985"/>
              <a:ext cx="6054325" cy="2554212"/>
            </a:xfrm>
            <a:custGeom>
              <a:avLst/>
              <a:gdLst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557849"/>
                <a:gd name="connsiteX1" fmla="*/ 5222731 w 5222731"/>
                <a:gd name="connsiteY1" fmla="*/ 1631092 h 2557849"/>
                <a:gd name="connsiteX2" fmla="*/ 1725769 w 5222731"/>
                <a:gd name="connsiteY2" fmla="*/ 2557849 h 2557849"/>
                <a:gd name="connsiteX3" fmla="*/ 144104 w 5222731"/>
                <a:gd name="connsiteY3" fmla="*/ 24714 h 2557849"/>
                <a:gd name="connsiteX4" fmla="*/ 5222731 w 5222731"/>
                <a:gd name="connsiteY4" fmla="*/ 0 h 2557849"/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613184"/>
                <a:gd name="connsiteX1" fmla="*/ 5222731 w 5222731"/>
                <a:gd name="connsiteY1" fmla="*/ 1631092 h 2613184"/>
                <a:gd name="connsiteX2" fmla="*/ 1725769 w 5222731"/>
                <a:gd name="connsiteY2" fmla="*/ 2557849 h 2613184"/>
                <a:gd name="connsiteX3" fmla="*/ 144104 w 5222731"/>
                <a:gd name="connsiteY3" fmla="*/ 24714 h 2613184"/>
                <a:gd name="connsiteX4" fmla="*/ 5222731 w 5222731"/>
                <a:gd name="connsiteY4" fmla="*/ 0 h 2613184"/>
                <a:gd name="connsiteX0" fmla="*/ 5216632 w 5216632"/>
                <a:gd name="connsiteY0" fmla="*/ 0 h 2561334"/>
                <a:gd name="connsiteX1" fmla="*/ 5216632 w 5216632"/>
                <a:gd name="connsiteY1" fmla="*/ 1631092 h 2561334"/>
                <a:gd name="connsiteX2" fmla="*/ 1719670 w 5216632"/>
                <a:gd name="connsiteY2" fmla="*/ 2557849 h 2561334"/>
                <a:gd name="connsiteX3" fmla="*/ 138005 w 5216632"/>
                <a:gd name="connsiteY3" fmla="*/ 24714 h 2561334"/>
                <a:gd name="connsiteX4" fmla="*/ 5216632 w 5216632"/>
                <a:gd name="connsiteY4" fmla="*/ 0 h 2561334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078627 w 5078627"/>
                <a:gd name="connsiteY0" fmla="*/ 0 h 2489519"/>
                <a:gd name="connsiteX1" fmla="*/ 5078627 w 5078627"/>
                <a:gd name="connsiteY1" fmla="*/ 1631092 h 2489519"/>
                <a:gd name="connsiteX2" fmla="*/ 1841157 w 5078627"/>
                <a:gd name="connsiteY2" fmla="*/ 2483708 h 2489519"/>
                <a:gd name="connsiteX3" fmla="*/ 0 w 5078627"/>
                <a:gd name="connsiteY3" fmla="*/ 24714 h 2489519"/>
                <a:gd name="connsiteX4" fmla="*/ 5078627 w 5078627"/>
                <a:gd name="connsiteY4" fmla="*/ 0 h 2489519"/>
                <a:gd name="connsiteX0" fmla="*/ 5078627 w 5078627"/>
                <a:gd name="connsiteY0" fmla="*/ 0 h 2559412"/>
                <a:gd name="connsiteX1" fmla="*/ 5078627 w 5078627"/>
                <a:gd name="connsiteY1" fmla="*/ 1668162 h 2559412"/>
                <a:gd name="connsiteX2" fmla="*/ 1841157 w 5078627"/>
                <a:gd name="connsiteY2" fmla="*/ 2483708 h 2559412"/>
                <a:gd name="connsiteX3" fmla="*/ 0 w 5078627"/>
                <a:gd name="connsiteY3" fmla="*/ 24714 h 2559412"/>
                <a:gd name="connsiteX4" fmla="*/ 5078627 w 5078627"/>
                <a:gd name="connsiteY4" fmla="*/ 0 h 2559412"/>
                <a:gd name="connsiteX0" fmla="*/ 5078627 w 5078627"/>
                <a:gd name="connsiteY0" fmla="*/ 0 h 2493142"/>
                <a:gd name="connsiteX1" fmla="*/ 5078627 w 5078627"/>
                <a:gd name="connsiteY1" fmla="*/ 1668162 h 2493142"/>
                <a:gd name="connsiteX2" fmla="*/ 1841157 w 5078627"/>
                <a:gd name="connsiteY2" fmla="*/ 2483708 h 2493142"/>
                <a:gd name="connsiteX3" fmla="*/ 0 w 5078627"/>
                <a:gd name="connsiteY3" fmla="*/ 24714 h 2493142"/>
                <a:gd name="connsiteX4" fmla="*/ 5078627 w 5078627"/>
                <a:gd name="connsiteY4" fmla="*/ 0 h 2493142"/>
                <a:gd name="connsiteX0" fmla="*/ 5078627 w 5078627"/>
                <a:gd name="connsiteY0" fmla="*/ 0 h 2513899"/>
                <a:gd name="connsiteX1" fmla="*/ 5078627 w 5078627"/>
                <a:gd name="connsiteY1" fmla="*/ 1668162 h 2513899"/>
                <a:gd name="connsiteX2" fmla="*/ 1841157 w 5078627"/>
                <a:gd name="connsiteY2" fmla="*/ 2483708 h 2513899"/>
                <a:gd name="connsiteX3" fmla="*/ 0 w 5078627"/>
                <a:gd name="connsiteY3" fmla="*/ 24714 h 2513899"/>
                <a:gd name="connsiteX4" fmla="*/ 5078627 w 5078627"/>
                <a:gd name="connsiteY4" fmla="*/ 0 h 2513899"/>
                <a:gd name="connsiteX0" fmla="*/ 5084901 w 5084901"/>
                <a:gd name="connsiteY0" fmla="*/ 0 h 2491161"/>
                <a:gd name="connsiteX1" fmla="*/ 5078627 w 5084901"/>
                <a:gd name="connsiteY1" fmla="*/ 1645424 h 2491161"/>
                <a:gd name="connsiteX2" fmla="*/ 1841157 w 5084901"/>
                <a:gd name="connsiteY2" fmla="*/ 2460970 h 2491161"/>
                <a:gd name="connsiteX3" fmla="*/ 0 w 5084901"/>
                <a:gd name="connsiteY3" fmla="*/ 1976 h 2491161"/>
                <a:gd name="connsiteX4" fmla="*/ 5084901 w 5084901"/>
                <a:gd name="connsiteY4" fmla="*/ 0 h 2491161"/>
                <a:gd name="connsiteX0" fmla="*/ 5262764 w 5262764"/>
                <a:gd name="connsiteY0" fmla="*/ 0 h 2491341"/>
                <a:gd name="connsiteX1" fmla="*/ 5256490 w 5262764"/>
                <a:gd name="connsiteY1" fmla="*/ 1645424 h 2491341"/>
                <a:gd name="connsiteX2" fmla="*/ 2019020 w 5262764"/>
                <a:gd name="connsiteY2" fmla="*/ 2460970 h 2491341"/>
                <a:gd name="connsiteX3" fmla="*/ 0 w 5262764"/>
                <a:gd name="connsiteY3" fmla="*/ 11975 h 2491341"/>
                <a:gd name="connsiteX4" fmla="*/ 5262764 w 5262764"/>
                <a:gd name="connsiteY4" fmla="*/ 0 h 2491341"/>
                <a:gd name="connsiteX0" fmla="*/ 5706124 w 5706124"/>
                <a:gd name="connsiteY0" fmla="*/ 0 h 2460970"/>
                <a:gd name="connsiteX1" fmla="*/ 5699850 w 5706124"/>
                <a:gd name="connsiteY1" fmla="*/ 1645424 h 2460970"/>
                <a:gd name="connsiteX2" fmla="*/ 2462380 w 5706124"/>
                <a:gd name="connsiteY2" fmla="*/ 2460970 h 2460970"/>
                <a:gd name="connsiteX3" fmla="*/ 522542 w 5706124"/>
                <a:gd name="connsiteY3" fmla="*/ 588411 h 2460970"/>
                <a:gd name="connsiteX4" fmla="*/ 443360 w 5706124"/>
                <a:gd name="connsiteY4" fmla="*/ 11975 h 2460970"/>
                <a:gd name="connsiteX5" fmla="*/ 5706124 w 5706124"/>
                <a:gd name="connsiteY5" fmla="*/ 0 h 2460970"/>
                <a:gd name="connsiteX0" fmla="*/ 5643883 w 5643883"/>
                <a:gd name="connsiteY0" fmla="*/ 0 h 2460970"/>
                <a:gd name="connsiteX1" fmla="*/ 5637609 w 5643883"/>
                <a:gd name="connsiteY1" fmla="*/ 1645424 h 2460970"/>
                <a:gd name="connsiteX2" fmla="*/ 2400139 w 5643883"/>
                <a:gd name="connsiteY2" fmla="*/ 2460970 h 2460970"/>
                <a:gd name="connsiteX3" fmla="*/ 856681 w 5643883"/>
                <a:gd name="connsiteY3" fmla="*/ 1143365 h 2460970"/>
                <a:gd name="connsiteX4" fmla="*/ 460301 w 5643883"/>
                <a:gd name="connsiteY4" fmla="*/ 588411 h 2460970"/>
                <a:gd name="connsiteX5" fmla="*/ 381119 w 5643883"/>
                <a:gd name="connsiteY5" fmla="*/ 11975 h 2460970"/>
                <a:gd name="connsiteX6" fmla="*/ 5643883 w 5643883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593153 w 5380355"/>
                <a:gd name="connsiteY3" fmla="*/ 1143365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74006"/>
                <a:gd name="connsiteX1" fmla="*/ 5374081 w 5380355"/>
                <a:gd name="connsiteY1" fmla="*/ 1645424 h 2474006"/>
                <a:gd name="connsiteX2" fmla="*/ 2136611 w 5380355"/>
                <a:gd name="connsiteY2" fmla="*/ 2460970 h 2474006"/>
                <a:gd name="connsiteX3" fmla="*/ 608398 w 5380355"/>
                <a:gd name="connsiteY3" fmla="*/ 873387 h 2474006"/>
                <a:gd name="connsiteX4" fmla="*/ 3510104 w 5380355"/>
                <a:gd name="connsiteY4" fmla="*/ 478421 h 2474006"/>
                <a:gd name="connsiteX5" fmla="*/ 117591 w 5380355"/>
                <a:gd name="connsiteY5" fmla="*/ 11975 h 2474006"/>
                <a:gd name="connsiteX6" fmla="*/ 5380355 w 5380355"/>
                <a:gd name="connsiteY6" fmla="*/ 0 h 2474006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62764" h="2484552">
                  <a:moveTo>
                    <a:pt x="5262764" y="0"/>
                  </a:moveTo>
                  <a:cubicBezTo>
                    <a:pt x="5260673" y="548475"/>
                    <a:pt x="5258581" y="1096949"/>
                    <a:pt x="5256490" y="1645424"/>
                  </a:cubicBezTo>
                  <a:cubicBezTo>
                    <a:pt x="3086434" y="2220013"/>
                    <a:pt x="2810759" y="2329666"/>
                    <a:pt x="2019020" y="2460970"/>
                  </a:cubicBezTo>
                  <a:cubicBezTo>
                    <a:pt x="1227281" y="2592274"/>
                    <a:pt x="575268" y="2190396"/>
                    <a:pt x="490807" y="873387"/>
                  </a:cubicBezTo>
                  <a:cubicBezTo>
                    <a:pt x="314875" y="541297"/>
                    <a:pt x="254996" y="472002"/>
                    <a:pt x="185900" y="163447"/>
                  </a:cubicBezTo>
                  <a:cubicBezTo>
                    <a:pt x="91395" y="89872"/>
                    <a:pt x="71119" y="80047"/>
                    <a:pt x="0" y="11975"/>
                  </a:cubicBezTo>
                  <a:lnTo>
                    <a:pt x="5262764" y="0"/>
                  </a:lnTo>
                  <a:close/>
                </a:path>
              </a:pathLst>
            </a:custGeom>
            <a:solidFill>
              <a:srgbClr val="7F4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2159732" y="1141678"/>
              <a:ext cx="6048726" cy="2537277"/>
            </a:xfrm>
            <a:custGeom>
              <a:avLst/>
              <a:gdLst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557849"/>
                <a:gd name="connsiteX1" fmla="*/ 5222731 w 5222731"/>
                <a:gd name="connsiteY1" fmla="*/ 1631092 h 2557849"/>
                <a:gd name="connsiteX2" fmla="*/ 1725769 w 5222731"/>
                <a:gd name="connsiteY2" fmla="*/ 2557849 h 2557849"/>
                <a:gd name="connsiteX3" fmla="*/ 144104 w 5222731"/>
                <a:gd name="connsiteY3" fmla="*/ 24714 h 2557849"/>
                <a:gd name="connsiteX4" fmla="*/ 5222731 w 5222731"/>
                <a:gd name="connsiteY4" fmla="*/ 0 h 2557849"/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613184"/>
                <a:gd name="connsiteX1" fmla="*/ 5222731 w 5222731"/>
                <a:gd name="connsiteY1" fmla="*/ 1631092 h 2613184"/>
                <a:gd name="connsiteX2" fmla="*/ 1725769 w 5222731"/>
                <a:gd name="connsiteY2" fmla="*/ 2557849 h 2613184"/>
                <a:gd name="connsiteX3" fmla="*/ 144104 w 5222731"/>
                <a:gd name="connsiteY3" fmla="*/ 24714 h 2613184"/>
                <a:gd name="connsiteX4" fmla="*/ 5222731 w 5222731"/>
                <a:gd name="connsiteY4" fmla="*/ 0 h 2613184"/>
                <a:gd name="connsiteX0" fmla="*/ 5216632 w 5216632"/>
                <a:gd name="connsiteY0" fmla="*/ 0 h 2561334"/>
                <a:gd name="connsiteX1" fmla="*/ 5216632 w 5216632"/>
                <a:gd name="connsiteY1" fmla="*/ 1631092 h 2561334"/>
                <a:gd name="connsiteX2" fmla="*/ 1719670 w 5216632"/>
                <a:gd name="connsiteY2" fmla="*/ 2557849 h 2561334"/>
                <a:gd name="connsiteX3" fmla="*/ 138005 w 5216632"/>
                <a:gd name="connsiteY3" fmla="*/ 24714 h 2561334"/>
                <a:gd name="connsiteX4" fmla="*/ 5216632 w 5216632"/>
                <a:gd name="connsiteY4" fmla="*/ 0 h 2561334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078627 w 5078627"/>
                <a:gd name="connsiteY0" fmla="*/ 0 h 2489519"/>
                <a:gd name="connsiteX1" fmla="*/ 5078627 w 5078627"/>
                <a:gd name="connsiteY1" fmla="*/ 1631092 h 2489519"/>
                <a:gd name="connsiteX2" fmla="*/ 1841157 w 5078627"/>
                <a:gd name="connsiteY2" fmla="*/ 2483708 h 2489519"/>
                <a:gd name="connsiteX3" fmla="*/ 0 w 5078627"/>
                <a:gd name="connsiteY3" fmla="*/ 24714 h 2489519"/>
                <a:gd name="connsiteX4" fmla="*/ 5078627 w 5078627"/>
                <a:gd name="connsiteY4" fmla="*/ 0 h 2489519"/>
                <a:gd name="connsiteX0" fmla="*/ 5078627 w 5078627"/>
                <a:gd name="connsiteY0" fmla="*/ 0 h 2559412"/>
                <a:gd name="connsiteX1" fmla="*/ 5078627 w 5078627"/>
                <a:gd name="connsiteY1" fmla="*/ 1668162 h 2559412"/>
                <a:gd name="connsiteX2" fmla="*/ 1841157 w 5078627"/>
                <a:gd name="connsiteY2" fmla="*/ 2483708 h 2559412"/>
                <a:gd name="connsiteX3" fmla="*/ 0 w 5078627"/>
                <a:gd name="connsiteY3" fmla="*/ 24714 h 2559412"/>
                <a:gd name="connsiteX4" fmla="*/ 5078627 w 5078627"/>
                <a:gd name="connsiteY4" fmla="*/ 0 h 2559412"/>
                <a:gd name="connsiteX0" fmla="*/ 5078627 w 5078627"/>
                <a:gd name="connsiteY0" fmla="*/ 0 h 2493142"/>
                <a:gd name="connsiteX1" fmla="*/ 5078627 w 5078627"/>
                <a:gd name="connsiteY1" fmla="*/ 1668162 h 2493142"/>
                <a:gd name="connsiteX2" fmla="*/ 1841157 w 5078627"/>
                <a:gd name="connsiteY2" fmla="*/ 2483708 h 2493142"/>
                <a:gd name="connsiteX3" fmla="*/ 0 w 5078627"/>
                <a:gd name="connsiteY3" fmla="*/ 24714 h 2493142"/>
                <a:gd name="connsiteX4" fmla="*/ 5078627 w 5078627"/>
                <a:gd name="connsiteY4" fmla="*/ 0 h 2493142"/>
                <a:gd name="connsiteX0" fmla="*/ 5078627 w 5078627"/>
                <a:gd name="connsiteY0" fmla="*/ 0 h 2513899"/>
                <a:gd name="connsiteX1" fmla="*/ 5078627 w 5078627"/>
                <a:gd name="connsiteY1" fmla="*/ 1668162 h 2513899"/>
                <a:gd name="connsiteX2" fmla="*/ 1841157 w 5078627"/>
                <a:gd name="connsiteY2" fmla="*/ 2483708 h 2513899"/>
                <a:gd name="connsiteX3" fmla="*/ 0 w 5078627"/>
                <a:gd name="connsiteY3" fmla="*/ 24714 h 2513899"/>
                <a:gd name="connsiteX4" fmla="*/ 5078627 w 5078627"/>
                <a:gd name="connsiteY4" fmla="*/ 0 h 2513899"/>
                <a:gd name="connsiteX0" fmla="*/ 5084901 w 5084901"/>
                <a:gd name="connsiteY0" fmla="*/ 0 h 2491161"/>
                <a:gd name="connsiteX1" fmla="*/ 5078627 w 5084901"/>
                <a:gd name="connsiteY1" fmla="*/ 1645424 h 2491161"/>
                <a:gd name="connsiteX2" fmla="*/ 1841157 w 5084901"/>
                <a:gd name="connsiteY2" fmla="*/ 2460970 h 2491161"/>
                <a:gd name="connsiteX3" fmla="*/ 0 w 5084901"/>
                <a:gd name="connsiteY3" fmla="*/ 1976 h 2491161"/>
                <a:gd name="connsiteX4" fmla="*/ 5084901 w 5084901"/>
                <a:gd name="connsiteY4" fmla="*/ 0 h 2491161"/>
                <a:gd name="connsiteX0" fmla="*/ 5262764 w 5262764"/>
                <a:gd name="connsiteY0" fmla="*/ 0 h 2491341"/>
                <a:gd name="connsiteX1" fmla="*/ 5256490 w 5262764"/>
                <a:gd name="connsiteY1" fmla="*/ 1645424 h 2491341"/>
                <a:gd name="connsiteX2" fmla="*/ 2019020 w 5262764"/>
                <a:gd name="connsiteY2" fmla="*/ 2460970 h 2491341"/>
                <a:gd name="connsiteX3" fmla="*/ 0 w 5262764"/>
                <a:gd name="connsiteY3" fmla="*/ 11975 h 2491341"/>
                <a:gd name="connsiteX4" fmla="*/ 5262764 w 5262764"/>
                <a:gd name="connsiteY4" fmla="*/ 0 h 2491341"/>
                <a:gd name="connsiteX0" fmla="*/ 5706124 w 5706124"/>
                <a:gd name="connsiteY0" fmla="*/ 0 h 2460970"/>
                <a:gd name="connsiteX1" fmla="*/ 5699850 w 5706124"/>
                <a:gd name="connsiteY1" fmla="*/ 1645424 h 2460970"/>
                <a:gd name="connsiteX2" fmla="*/ 2462380 w 5706124"/>
                <a:gd name="connsiteY2" fmla="*/ 2460970 h 2460970"/>
                <a:gd name="connsiteX3" fmla="*/ 522542 w 5706124"/>
                <a:gd name="connsiteY3" fmla="*/ 588411 h 2460970"/>
                <a:gd name="connsiteX4" fmla="*/ 443360 w 5706124"/>
                <a:gd name="connsiteY4" fmla="*/ 11975 h 2460970"/>
                <a:gd name="connsiteX5" fmla="*/ 5706124 w 5706124"/>
                <a:gd name="connsiteY5" fmla="*/ 0 h 2460970"/>
                <a:gd name="connsiteX0" fmla="*/ 5643883 w 5643883"/>
                <a:gd name="connsiteY0" fmla="*/ 0 h 2460970"/>
                <a:gd name="connsiteX1" fmla="*/ 5637609 w 5643883"/>
                <a:gd name="connsiteY1" fmla="*/ 1645424 h 2460970"/>
                <a:gd name="connsiteX2" fmla="*/ 2400139 w 5643883"/>
                <a:gd name="connsiteY2" fmla="*/ 2460970 h 2460970"/>
                <a:gd name="connsiteX3" fmla="*/ 856681 w 5643883"/>
                <a:gd name="connsiteY3" fmla="*/ 1143365 h 2460970"/>
                <a:gd name="connsiteX4" fmla="*/ 460301 w 5643883"/>
                <a:gd name="connsiteY4" fmla="*/ 588411 h 2460970"/>
                <a:gd name="connsiteX5" fmla="*/ 381119 w 5643883"/>
                <a:gd name="connsiteY5" fmla="*/ 11975 h 2460970"/>
                <a:gd name="connsiteX6" fmla="*/ 5643883 w 5643883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593153 w 5380355"/>
                <a:gd name="connsiteY3" fmla="*/ 1143365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3931893 w 5380355"/>
                <a:gd name="connsiteY3" fmla="*/ 110836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60970"/>
                <a:gd name="connsiteX1" fmla="*/ 5374081 w 5380355"/>
                <a:gd name="connsiteY1" fmla="*/ 1645424 h 2460970"/>
                <a:gd name="connsiteX2" fmla="*/ 2136611 w 5380355"/>
                <a:gd name="connsiteY2" fmla="*/ 2460970 h 2460970"/>
                <a:gd name="connsiteX3" fmla="*/ 608398 w 5380355"/>
                <a:gd name="connsiteY3" fmla="*/ 873387 h 2460970"/>
                <a:gd name="connsiteX4" fmla="*/ 3510104 w 5380355"/>
                <a:gd name="connsiteY4" fmla="*/ 478421 h 2460970"/>
                <a:gd name="connsiteX5" fmla="*/ 117591 w 5380355"/>
                <a:gd name="connsiteY5" fmla="*/ 11975 h 2460970"/>
                <a:gd name="connsiteX6" fmla="*/ 5380355 w 5380355"/>
                <a:gd name="connsiteY6" fmla="*/ 0 h 2460970"/>
                <a:gd name="connsiteX0" fmla="*/ 5380355 w 5380355"/>
                <a:gd name="connsiteY0" fmla="*/ 0 h 2474006"/>
                <a:gd name="connsiteX1" fmla="*/ 5374081 w 5380355"/>
                <a:gd name="connsiteY1" fmla="*/ 1645424 h 2474006"/>
                <a:gd name="connsiteX2" fmla="*/ 2136611 w 5380355"/>
                <a:gd name="connsiteY2" fmla="*/ 2460970 h 2474006"/>
                <a:gd name="connsiteX3" fmla="*/ 608398 w 5380355"/>
                <a:gd name="connsiteY3" fmla="*/ 873387 h 2474006"/>
                <a:gd name="connsiteX4" fmla="*/ 3510104 w 5380355"/>
                <a:gd name="connsiteY4" fmla="*/ 478421 h 2474006"/>
                <a:gd name="connsiteX5" fmla="*/ 117591 w 5380355"/>
                <a:gd name="connsiteY5" fmla="*/ 11975 h 2474006"/>
                <a:gd name="connsiteX6" fmla="*/ 5380355 w 5380355"/>
                <a:gd name="connsiteY6" fmla="*/ 0 h 2474006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380355 w 5380355"/>
                <a:gd name="connsiteY0" fmla="*/ 0 h 2484552"/>
                <a:gd name="connsiteX1" fmla="*/ 5374081 w 5380355"/>
                <a:gd name="connsiteY1" fmla="*/ 1645424 h 2484552"/>
                <a:gd name="connsiteX2" fmla="*/ 2136611 w 5380355"/>
                <a:gd name="connsiteY2" fmla="*/ 2460970 h 2484552"/>
                <a:gd name="connsiteX3" fmla="*/ 608398 w 5380355"/>
                <a:gd name="connsiteY3" fmla="*/ 873387 h 2484552"/>
                <a:gd name="connsiteX4" fmla="*/ 3510104 w 5380355"/>
                <a:gd name="connsiteY4" fmla="*/ 478421 h 2484552"/>
                <a:gd name="connsiteX5" fmla="*/ 117591 w 5380355"/>
                <a:gd name="connsiteY5" fmla="*/ 11975 h 2484552"/>
                <a:gd name="connsiteX6" fmla="*/ 5380355 w 5380355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618637 w 5618637"/>
                <a:gd name="connsiteY0" fmla="*/ 0 h 2484552"/>
                <a:gd name="connsiteX1" fmla="*/ 5612363 w 5618637"/>
                <a:gd name="connsiteY1" fmla="*/ 1645424 h 2484552"/>
                <a:gd name="connsiteX2" fmla="*/ 2374893 w 5618637"/>
                <a:gd name="connsiteY2" fmla="*/ 2460970 h 2484552"/>
                <a:gd name="connsiteX3" fmla="*/ 846680 w 5618637"/>
                <a:gd name="connsiteY3" fmla="*/ 873387 h 2484552"/>
                <a:gd name="connsiteX4" fmla="*/ 541773 w 5618637"/>
                <a:gd name="connsiteY4" fmla="*/ 273438 h 2484552"/>
                <a:gd name="connsiteX5" fmla="*/ 355873 w 5618637"/>
                <a:gd name="connsiteY5" fmla="*/ 11975 h 2484552"/>
                <a:gd name="connsiteX6" fmla="*/ 5618637 w 5618637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273438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221473 w 5262764"/>
                <a:gd name="connsiteY4" fmla="*/ 253440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  <a:gd name="connsiteX0" fmla="*/ 5262764 w 5262764"/>
                <a:gd name="connsiteY0" fmla="*/ 0 h 2484552"/>
                <a:gd name="connsiteX1" fmla="*/ 5256490 w 5262764"/>
                <a:gd name="connsiteY1" fmla="*/ 1645424 h 2484552"/>
                <a:gd name="connsiteX2" fmla="*/ 2019020 w 5262764"/>
                <a:gd name="connsiteY2" fmla="*/ 2460970 h 2484552"/>
                <a:gd name="connsiteX3" fmla="*/ 490807 w 5262764"/>
                <a:gd name="connsiteY3" fmla="*/ 873387 h 2484552"/>
                <a:gd name="connsiteX4" fmla="*/ 185900 w 5262764"/>
                <a:gd name="connsiteY4" fmla="*/ 163447 h 2484552"/>
                <a:gd name="connsiteX5" fmla="*/ 0 w 5262764"/>
                <a:gd name="connsiteY5" fmla="*/ 11975 h 2484552"/>
                <a:gd name="connsiteX6" fmla="*/ 5262764 w 5262764"/>
                <a:gd name="connsiteY6" fmla="*/ 0 h 2484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62764" h="2484552">
                  <a:moveTo>
                    <a:pt x="5262764" y="0"/>
                  </a:moveTo>
                  <a:cubicBezTo>
                    <a:pt x="5260673" y="548475"/>
                    <a:pt x="5258581" y="1096949"/>
                    <a:pt x="5256490" y="1645424"/>
                  </a:cubicBezTo>
                  <a:cubicBezTo>
                    <a:pt x="3086434" y="2220013"/>
                    <a:pt x="2810759" y="2329666"/>
                    <a:pt x="2019020" y="2460970"/>
                  </a:cubicBezTo>
                  <a:cubicBezTo>
                    <a:pt x="1227281" y="2592274"/>
                    <a:pt x="575268" y="2190396"/>
                    <a:pt x="490807" y="873387"/>
                  </a:cubicBezTo>
                  <a:cubicBezTo>
                    <a:pt x="314875" y="541297"/>
                    <a:pt x="254996" y="472002"/>
                    <a:pt x="185900" y="163447"/>
                  </a:cubicBezTo>
                  <a:cubicBezTo>
                    <a:pt x="91395" y="89872"/>
                    <a:pt x="71119" y="80047"/>
                    <a:pt x="0" y="11975"/>
                  </a:cubicBezTo>
                  <a:lnTo>
                    <a:pt x="5262764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Marching Forward</a:t>
            </a:r>
            <a:endParaRPr lang="en-US" sz="3600" dirty="0"/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 rot="16200000">
            <a:off x="7091382" y="4299801"/>
            <a:ext cx="38600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err="1" smtClean="0">
                <a:solidFill>
                  <a:schemeClr val="accent3"/>
                </a:solidFill>
              </a:rPr>
              <a:t>Billard</a:t>
            </a:r>
            <a:r>
              <a:rPr lang="en-GB" sz="1600" dirty="0" smtClean="0">
                <a:solidFill>
                  <a:schemeClr val="accent3"/>
                </a:solidFill>
              </a:rPr>
              <a:t>, </a:t>
            </a:r>
            <a:r>
              <a:rPr lang="en-GB" sz="1600" dirty="0" err="1" smtClean="0">
                <a:solidFill>
                  <a:schemeClr val="accent3"/>
                </a:solidFill>
              </a:rPr>
              <a:t>Strigari</a:t>
            </a:r>
            <a:r>
              <a:rPr lang="en-GB" sz="1600" dirty="0" smtClean="0">
                <a:solidFill>
                  <a:schemeClr val="accent3"/>
                </a:solidFill>
              </a:rPr>
              <a:t> &amp; Figueroa 1307.5458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 rot="16200000">
            <a:off x="-1054876" y="2126846"/>
            <a:ext cx="23948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SNOWMASS 1310.8327</a:t>
            </a:r>
            <a:endParaRPr lang="en-GB" sz="1600" dirty="0">
              <a:solidFill>
                <a:schemeClr val="accent3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61530" y="3187634"/>
            <a:ext cx="6834061" cy="2486342"/>
            <a:chOff x="1361530" y="3187634"/>
            <a:chExt cx="6834061" cy="2486342"/>
          </a:xfrm>
        </p:grpSpPr>
        <p:sp>
          <p:nvSpPr>
            <p:cNvPr id="31" name="Freeform 30"/>
            <p:cNvSpPr/>
            <p:nvPr/>
          </p:nvSpPr>
          <p:spPr bwMode="auto">
            <a:xfrm>
              <a:off x="1361530" y="3187635"/>
              <a:ext cx="6824010" cy="2486341"/>
            </a:xfrm>
            <a:custGeom>
              <a:avLst/>
              <a:gdLst>
                <a:gd name="connsiteX0" fmla="*/ 0 w 7088253"/>
                <a:gd name="connsiteY0" fmla="*/ 0 h 2382267"/>
                <a:gd name="connsiteX1" fmla="*/ 1009934 w 7088253"/>
                <a:gd name="connsiteY1" fmla="*/ 614149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95163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77562"/>
                <a:gd name="connsiteX1" fmla="*/ 1009934 w 7088253"/>
                <a:gd name="connsiteY1" fmla="*/ 532262 h 2377562"/>
                <a:gd name="connsiteX2" fmla="*/ 1842448 w 7088253"/>
                <a:gd name="connsiteY2" fmla="*/ 559559 h 2377562"/>
                <a:gd name="connsiteX3" fmla="*/ 2320119 w 7088253"/>
                <a:gd name="connsiteY3" fmla="*/ 2361063 h 2377562"/>
                <a:gd name="connsiteX4" fmla="*/ 6673755 w 7088253"/>
                <a:gd name="connsiteY4" fmla="*/ 1433015 h 2377562"/>
                <a:gd name="connsiteX5" fmla="*/ 6660107 w 7088253"/>
                <a:gd name="connsiteY5" fmla="*/ 1078173 h 2377562"/>
                <a:gd name="connsiteX0" fmla="*/ 0 w 7077653"/>
                <a:gd name="connsiteY0" fmla="*/ 0 h 2431410"/>
                <a:gd name="connsiteX1" fmla="*/ 1009934 w 7077653"/>
                <a:gd name="connsiteY1" fmla="*/ 532262 h 2431410"/>
                <a:gd name="connsiteX2" fmla="*/ 1842448 w 7077653"/>
                <a:gd name="connsiteY2" fmla="*/ 559559 h 2431410"/>
                <a:gd name="connsiteX3" fmla="*/ 2470245 w 7077653"/>
                <a:gd name="connsiteY3" fmla="*/ 2415654 h 2431410"/>
                <a:gd name="connsiteX4" fmla="*/ 6673755 w 7077653"/>
                <a:gd name="connsiteY4" fmla="*/ 1433015 h 2431410"/>
                <a:gd name="connsiteX5" fmla="*/ 6660107 w 7077653"/>
                <a:gd name="connsiteY5" fmla="*/ 1078173 h 2431410"/>
                <a:gd name="connsiteX0" fmla="*/ 0 w 7077653"/>
                <a:gd name="connsiteY0" fmla="*/ 0 h 2431410"/>
                <a:gd name="connsiteX1" fmla="*/ 1009934 w 7077653"/>
                <a:gd name="connsiteY1" fmla="*/ 532262 h 2431410"/>
                <a:gd name="connsiteX2" fmla="*/ 1842448 w 7077653"/>
                <a:gd name="connsiteY2" fmla="*/ 559559 h 2431410"/>
                <a:gd name="connsiteX3" fmla="*/ 2470245 w 7077653"/>
                <a:gd name="connsiteY3" fmla="*/ 2415654 h 2431410"/>
                <a:gd name="connsiteX4" fmla="*/ 6673755 w 7077653"/>
                <a:gd name="connsiteY4" fmla="*/ 1433015 h 2431410"/>
                <a:gd name="connsiteX5" fmla="*/ 6660107 w 7077653"/>
                <a:gd name="connsiteY5" fmla="*/ 1078173 h 2431410"/>
                <a:gd name="connsiteX0" fmla="*/ 0 w 6673755"/>
                <a:gd name="connsiteY0" fmla="*/ 0 h 2431410"/>
                <a:gd name="connsiteX1" fmla="*/ 1009934 w 6673755"/>
                <a:gd name="connsiteY1" fmla="*/ 532262 h 2431410"/>
                <a:gd name="connsiteX2" fmla="*/ 1842448 w 6673755"/>
                <a:gd name="connsiteY2" fmla="*/ 559559 h 2431410"/>
                <a:gd name="connsiteX3" fmla="*/ 2470245 w 6673755"/>
                <a:gd name="connsiteY3" fmla="*/ 2415654 h 2431410"/>
                <a:gd name="connsiteX4" fmla="*/ 6673755 w 6673755"/>
                <a:gd name="connsiteY4" fmla="*/ 1433015 h 2431410"/>
                <a:gd name="connsiteX0" fmla="*/ 0 w 6673755"/>
                <a:gd name="connsiteY0" fmla="*/ 0 h 2429567"/>
                <a:gd name="connsiteX1" fmla="*/ 1009934 w 6673755"/>
                <a:gd name="connsiteY1" fmla="*/ 532262 h 2429567"/>
                <a:gd name="connsiteX2" fmla="*/ 1842448 w 6673755"/>
                <a:gd name="connsiteY2" fmla="*/ 559559 h 2429567"/>
                <a:gd name="connsiteX3" fmla="*/ 2470245 w 6673755"/>
                <a:gd name="connsiteY3" fmla="*/ 2415654 h 2429567"/>
                <a:gd name="connsiteX4" fmla="*/ 6673755 w 6673755"/>
                <a:gd name="connsiteY4" fmla="*/ 1392071 h 2429567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872479"/>
                <a:gd name="connsiteY0" fmla="*/ 0 h 2430656"/>
                <a:gd name="connsiteX1" fmla="*/ 1009934 w 6872479"/>
                <a:gd name="connsiteY1" fmla="*/ 532262 h 2430656"/>
                <a:gd name="connsiteX2" fmla="*/ 1842448 w 6872479"/>
                <a:gd name="connsiteY2" fmla="*/ 559559 h 2430656"/>
                <a:gd name="connsiteX3" fmla="*/ 2470245 w 6872479"/>
                <a:gd name="connsiteY3" fmla="*/ 2415654 h 2430656"/>
                <a:gd name="connsiteX4" fmla="*/ 6523629 w 6872479"/>
                <a:gd name="connsiteY4" fmla="*/ 1433016 h 2430656"/>
                <a:gd name="connsiteX5" fmla="*/ 6673755 w 6872479"/>
                <a:gd name="connsiteY5" fmla="*/ 1392071 h 2430656"/>
                <a:gd name="connsiteX0" fmla="*/ 0 w 6571410"/>
                <a:gd name="connsiteY0" fmla="*/ 0 h 2825108"/>
                <a:gd name="connsiteX1" fmla="*/ 1009934 w 6571410"/>
                <a:gd name="connsiteY1" fmla="*/ 532262 h 2825108"/>
                <a:gd name="connsiteX2" fmla="*/ 1842448 w 6571410"/>
                <a:gd name="connsiteY2" fmla="*/ 559559 h 2825108"/>
                <a:gd name="connsiteX3" fmla="*/ 2470245 w 6571410"/>
                <a:gd name="connsiteY3" fmla="*/ 2415654 h 2825108"/>
                <a:gd name="connsiteX4" fmla="*/ 6523629 w 6571410"/>
                <a:gd name="connsiteY4" fmla="*/ 1433016 h 2825108"/>
                <a:gd name="connsiteX5" fmla="*/ 13647 w 6571410"/>
                <a:gd name="connsiteY5" fmla="*/ 2825086 h 2825108"/>
                <a:gd name="connsiteX0" fmla="*/ 0 w 6556465"/>
                <a:gd name="connsiteY0" fmla="*/ 0 h 2825086"/>
                <a:gd name="connsiteX1" fmla="*/ 1009934 w 6556465"/>
                <a:gd name="connsiteY1" fmla="*/ 532262 h 2825086"/>
                <a:gd name="connsiteX2" fmla="*/ 1842448 w 6556465"/>
                <a:gd name="connsiteY2" fmla="*/ 559559 h 2825086"/>
                <a:gd name="connsiteX3" fmla="*/ 2470245 w 6556465"/>
                <a:gd name="connsiteY3" fmla="*/ 2415654 h 2825086"/>
                <a:gd name="connsiteX4" fmla="*/ 6523629 w 6556465"/>
                <a:gd name="connsiteY4" fmla="*/ 1433016 h 2825086"/>
                <a:gd name="connsiteX5" fmla="*/ 4148919 w 6556465"/>
                <a:gd name="connsiteY5" fmla="*/ 1924336 h 2825086"/>
                <a:gd name="connsiteX6" fmla="*/ 13647 w 6556465"/>
                <a:gd name="connsiteY6" fmla="*/ 2825086 h 2825086"/>
                <a:gd name="connsiteX0" fmla="*/ 0 w 7179697"/>
                <a:gd name="connsiteY0" fmla="*/ 0 h 2825086"/>
                <a:gd name="connsiteX1" fmla="*/ 1009934 w 7179697"/>
                <a:gd name="connsiteY1" fmla="*/ 532262 h 2825086"/>
                <a:gd name="connsiteX2" fmla="*/ 1842448 w 7179697"/>
                <a:gd name="connsiteY2" fmla="*/ 559559 h 2825086"/>
                <a:gd name="connsiteX3" fmla="*/ 2470245 w 7179697"/>
                <a:gd name="connsiteY3" fmla="*/ 2415654 h 2825086"/>
                <a:gd name="connsiteX4" fmla="*/ 6523629 w 7179697"/>
                <a:gd name="connsiteY4" fmla="*/ 1433016 h 2825086"/>
                <a:gd name="connsiteX5" fmla="*/ 6673755 w 7179697"/>
                <a:gd name="connsiteY5" fmla="*/ 2784145 h 2825086"/>
                <a:gd name="connsiteX6" fmla="*/ 13647 w 7179697"/>
                <a:gd name="connsiteY6" fmla="*/ 2825086 h 2825086"/>
                <a:gd name="connsiteX0" fmla="*/ 0 w 7215718"/>
                <a:gd name="connsiteY0" fmla="*/ 0 h 2825086"/>
                <a:gd name="connsiteX1" fmla="*/ 1009934 w 7215718"/>
                <a:gd name="connsiteY1" fmla="*/ 532262 h 2825086"/>
                <a:gd name="connsiteX2" fmla="*/ 1842448 w 7215718"/>
                <a:gd name="connsiteY2" fmla="*/ 559559 h 2825086"/>
                <a:gd name="connsiteX3" fmla="*/ 2470245 w 7215718"/>
                <a:gd name="connsiteY3" fmla="*/ 2415654 h 2825086"/>
                <a:gd name="connsiteX4" fmla="*/ 6646458 w 7215718"/>
                <a:gd name="connsiteY4" fmla="*/ 1392073 h 2825086"/>
                <a:gd name="connsiteX5" fmla="*/ 6673755 w 7215718"/>
                <a:gd name="connsiteY5" fmla="*/ 2784145 h 2825086"/>
                <a:gd name="connsiteX6" fmla="*/ 13647 w 7215718"/>
                <a:gd name="connsiteY6" fmla="*/ 2825086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7" fmla="*/ 0 w 6673755"/>
                <a:gd name="connsiteY7" fmla="*/ 0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7" fmla="*/ 0 w 6673755"/>
                <a:gd name="connsiteY7" fmla="*/ 0 h 2825086"/>
                <a:gd name="connsiteX0" fmla="*/ 462086 w 6660141"/>
                <a:gd name="connsiteY0" fmla="*/ 0 h 2571379"/>
                <a:gd name="connsiteX1" fmla="*/ 996320 w 6660141"/>
                <a:gd name="connsiteY1" fmla="*/ 278555 h 2571379"/>
                <a:gd name="connsiteX2" fmla="*/ 1828834 w 6660141"/>
                <a:gd name="connsiteY2" fmla="*/ 305852 h 2571379"/>
                <a:gd name="connsiteX3" fmla="*/ 2456631 w 6660141"/>
                <a:gd name="connsiteY3" fmla="*/ 2161947 h 2571379"/>
                <a:gd name="connsiteX4" fmla="*/ 6632844 w 6660141"/>
                <a:gd name="connsiteY4" fmla="*/ 1138366 h 2571379"/>
                <a:gd name="connsiteX5" fmla="*/ 6660141 w 6660141"/>
                <a:gd name="connsiteY5" fmla="*/ 2530438 h 2571379"/>
                <a:gd name="connsiteX6" fmla="*/ 33 w 6660141"/>
                <a:gd name="connsiteY6" fmla="*/ 2571379 h 2571379"/>
                <a:gd name="connsiteX7" fmla="*/ 462086 w 6660141"/>
                <a:gd name="connsiteY7" fmla="*/ 0 h 2571379"/>
                <a:gd name="connsiteX0" fmla="*/ 462086 w 6660141"/>
                <a:gd name="connsiteY0" fmla="*/ 0 h 2571379"/>
                <a:gd name="connsiteX1" fmla="*/ 996320 w 6660141"/>
                <a:gd name="connsiteY1" fmla="*/ 278555 h 2571379"/>
                <a:gd name="connsiteX2" fmla="*/ 1828834 w 6660141"/>
                <a:gd name="connsiteY2" fmla="*/ 305852 h 2571379"/>
                <a:gd name="connsiteX3" fmla="*/ 2456631 w 6660141"/>
                <a:gd name="connsiteY3" fmla="*/ 2161947 h 2571379"/>
                <a:gd name="connsiteX4" fmla="*/ 6632844 w 6660141"/>
                <a:gd name="connsiteY4" fmla="*/ 1138366 h 2571379"/>
                <a:gd name="connsiteX5" fmla="*/ 6660141 w 6660141"/>
                <a:gd name="connsiteY5" fmla="*/ 2530438 h 2571379"/>
                <a:gd name="connsiteX6" fmla="*/ 33 w 6660141"/>
                <a:gd name="connsiteY6" fmla="*/ 2571379 h 2571379"/>
                <a:gd name="connsiteX7" fmla="*/ 462086 w 6660141"/>
                <a:gd name="connsiteY7" fmla="*/ 0 h 2571379"/>
                <a:gd name="connsiteX0" fmla="*/ 0 w 6198055"/>
                <a:gd name="connsiteY0" fmla="*/ 0 h 2530438"/>
                <a:gd name="connsiteX1" fmla="*/ 534234 w 6198055"/>
                <a:gd name="connsiteY1" fmla="*/ 278555 h 2530438"/>
                <a:gd name="connsiteX2" fmla="*/ 1366748 w 6198055"/>
                <a:gd name="connsiteY2" fmla="*/ 305852 h 2530438"/>
                <a:gd name="connsiteX3" fmla="*/ 1994545 w 6198055"/>
                <a:gd name="connsiteY3" fmla="*/ 2161947 h 2530438"/>
                <a:gd name="connsiteX4" fmla="*/ 6170758 w 6198055"/>
                <a:gd name="connsiteY4" fmla="*/ 1138366 h 2530438"/>
                <a:gd name="connsiteX5" fmla="*/ 6198055 w 6198055"/>
                <a:gd name="connsiteY5" fmla="*/ 2530438 h 2530438"/>
                <a:gd name="connsiteX6" fmla="*/ 182784 w 6198055"/>
                <a:gd name="connsiteY6" fmla="*/ 2481524 h 2530438"/>
                <a:gd name="connsiteX7" fmla="*/ 0 w 6198055"/>
                <a:gd name="connsiteY7" fmla="*/ 0 h 2530438"/>
                <a:gd name="connsiteX0" fmla="*/ 3311 w 6201366"/>
                <a:gd name="connsiteY0" fmla="*/ 0 h 2555522"/>
                <a:gd name="connsiteX1" fmla="*/ 537545 w 6201366"/>
                <a:gd name="connsiteY1" fmla="*/ 278555 h 2555522"/>
                <a:gd name="connsiteX2" fmla="*/ 1370059 w 6201366"/>
                <a:gd name="connsiteY2" fmla="*/ 305852 h 2555522"/>
                <a:gd name="connsiteX3" fmla="*/ 1997856 w 6201366"/>
                <a:gd name="connsiteY3" fmla="*/ 2161947 h 2555522"/>
                <a:gd name="connsiteX4" fmla="*/ 6174069 w 6201366"/>
                <a:gd name="connsiteY4" fmla="*/ 1138366 h 2555522"/>
                <a:gd name="connsiteX5" fmla="*/ 6201366 w 6201366"/>
                <a:gd name="connsiteY5" fmla="*/ 2530438 h 2555522"/>
                <a:gd name="connsiteX6" fmla="*/ 1101 w 6201366"/>
                <a:gd name="connsiteY6" fmla="*/ 2555522 h 2555522"/>
                <a:gd name="connsiteX7" fmla="*/ 3311 w 6201366"/>
                <a:gd name="connsiteY7" fmla="*/ 0 h 2555522"/>
                <a:gd name="connsiteX0" fmla="*/ 3311 w 6190795"/>
                <a:gd name="connsiteY0" fmla="*/ 0 h 2556866"/>
                <a:gd name="connsiteX1" fmla="*/ 537545 w 6190795"/>
                <a:gd name="connsiteY1" fmla="*/ 278555 h 2556866"/>
                <a:gd name="connsiteX2" fmla="*/ 1370059 w 6190795"/>
                <a:gd name="connsiteY2" fmla="*/ 305852 h 2556866"/>
                <a:gd name="connsiteX3" fmla="*/ 1997856 w 6190795"/>
                <a:gd name="connsiteY3" fmla="*/ 2161947 h 2556866"/>
                <a:gd name="connsiteX4" fmla="*/ 6174069 w 6190795"/>
                <a:gd name="connsiteY4" fmla="*/ 1138366 h 2556866"/>
                <a:gd name="connsiteX5" fmla="*/ 6190795 w 6190795"/>
                <a:gd name="connsiteY5" fmla="*/ 2556866 h 2556866"/>
                <a:gd name="connsiteX6" fmla="*/ 1101 w 6190795"/>
                <a:gd name="connsiteY6" fmla="*/ 2555522 h 2556866"/>
                <a:gd name="connsiteX7" fmla="*/ 3311 w 6190795"/>
                <a:gd name="connsiteY7" fmla="*/ 0 h 2556866"/>
                <a:gd name="connsiteX0" fmla="*/ 3311 w 6190795"/>
                <a:gd name="connsiteY0" fmla="*/ 0 h 2556866"/>
                <a:gd name="connsiteX1" fmla="*/ 537545 w 6190795"/>
                <a:gd name="connsiteY1" fmla="*/ 278555 h 2556866"/>
                <a:gd name="connsiteX2" fmla="*/ 1370059 w 6190795"/>
                <a:gd name="connsiteY2" fmla="*/ 305852 h 2556866"/>
                <a:gd name="connsiteX3" fmla="*/ 1997856 w 6190795"/>
                <a:gd name="connsiteY3" fmla="*/ 2161947 h 2556866"/>
                <a:gd name="connsiteX4" fmla="*/ 6189925 w 6190795"/>
                <a:gd name="connsiteY4" fmla="*/ 1143652 h 2556866"/>
                <a:gd name="connsiteX5" fmla="*/ 6190795 w 6190795"/>
                <a:gd name="connsiteY5" fmla="*/ 2556866 h 2556866"/>
                <a:gd name="connsiteX6" fmla="*/ 1101 w 6190795"/>
                <a:gd name="connsiteY6" fmla="*/ 2555522 h 2556866"/>
                <a:gd name="connsiteX7" fmla="*/ 3311 w 6190795"/>
                <a:gd name="connsiteY7" fmla="*/ 0 h 2556866"/>
                <a:gd name="connsiteX0" fmla="*/ 3311 w 6190795"/>
                <a:gd name="connsiteY0" fmla="*/ 0 h 2556866"/>
                <a:gd name="connsiteX1" fmla="*/ 537545 w 6190795"/>
                <a:gd name="connsiteY1" fmla="*/ 278555 h 2556866"/>
                <a:gd name="connsiteX2" fmla="*/ 1370059 w 6190795"/>
                <a:gd name="connsiteY2" fmla="*/ 305852 h 2556866"/>
                <a:gd name="connsiteX3" fmla="*/ 1997856 w 6190795"/>
                <a:gd name="connsiteY3" fmla="*/ 2161947 h 2556866"/>
                <a:gd name="connsiteX4" fmla="*/ 6168783 w 6190795"/>
                <a:gd name="connsiteY4" fmla="*/ 1148938 h 2556866"/>
                <a:gd name="connsiteX5" fmla="*/ 6190795 w 6190795"/>
                <a:gd name="connsiteY5" fmla="*/ 2556866 h 2556866"/>
                <a:gd name="connsiteX6" fmla="*/ 1101 w 6190795"/>
                <a:gd name="connsiteY6" fmla="*/ 2555522 h 2556866"/>
                <a:gd name="connsiteX7" fmla="*/ 3311 w 6190795"/>
                <a:gd name="connsiteY7" fmla="*/ 0 h 2556866"/>
                <a:gd name="connsiteX0" fmla="*/ 3311 w 6169653"/>
                <a:gd name="connsiteY0" fmla="*/ 0 h 2556866"/>
                <a:gd name="connsiteX1" fmla="*/ 537545 w 6169653"/>
                <a:gd name="connsiteY1" fmla="*/ 278555 h 2556866"/>
                <a:gd name="connsiteX2" fmla="*/ 1370059 w 6169653"/>
                <a:gd name="connsiteY2" fmla="*/ 305852 h 2556866"/>
                <a:gd name="connsiteX3" fmla="*/ 1997856 w 6169653"/>
                <a:gd name="connsiteY3" fmla="*/ 2161947 h 2556866"/>
                <a:gd name="connsiteX4" fmla="*/ 6168783 w 6169653"/>
                <a:gd name="connsiteY4" fmla="*/ 1148938 h 2556866"/>
                <a:gd name="connsiteX5" fmla="*/ 6169653 w 6169653"/>
                <a:gd name="connsiteY5" fmla="*/ 2556866 h 2556866"/>
                <a:gd name="connsiteX6" fmla="*/ 1101 w 6169653"/>
                <a:gd name="connsiteY6" fmla="*/ 2555522 h 2556866"/>
                <a:gd name="connsiteX7" fmla="*/ 3311 w 6169653"/>
                <a:gd name="connsiteY7" fmla="*/ 0 h 2556866"/>
                <a:gd name="connsiteX0" fmla="*/ 3311 w 6169653"/>
                <a:gd name="connsiteY0" fmla="*/ 0 h 2556866"/>
                <a:gd name="connsiteX1" fmla="*/ 537545 w 6169653"/>
                <a:gd name="connsiteY1" fmla="*/ 278555 h 2556866"/>
                <a:gd name="connsiteX2" fmla="*/ 1370059 w 6169653"/>
                <a:gd name="connsiteY2" fmla="*/ 305852 h 2556866"/>
                <a:gd name="connsiteX3" fmla="*/ 1983520 w 6169653"/>
                <a:gd name="connsiteY3" fmla="*/ 2194560 h 2556866"/>
                <a:gd name="connsiteX4" fmla="*/ 6168783 w 6169653"/>
                <a:gd name="connsiteY4" fmla="*/ 1148938 h 2556866"/>
                <a:gd name="connsiteX5" fmla="*/ 6169653 w 6169653"/>
                <a:gd name="connsiteY5" fmla="*/ 2556866 h 2556866"/>
                <a:gd name="connsiteX6" fmla="*/ 1101 w 6169653"/>
                <a:gd name="connsiteY6" fmla="*/ 2555522 h 2556866"/>
                <a:gd name="connsiteX7" fmla="*/ 3311 w 6169653"/>
                <a:gd name="connsiteY7" fmla="*/ 0 h 2556866"/>
                <a:gd name="connsiteX0" fmla="*/ 3311 w 6169653"/>
                <a:gd name="connsiteY0" fmla="*/ 0 h 2556866"/>
                <a:gd name="connsiteX1" fmla="*/ 537545 w 6169653"/>
                <a:gd name="connsiteY1" fmla="*/ 278555 h 2556866"/>
                <a:gd name="connsiteX2" fmla="*/ 1370059 w 6169653"/>
                <a:gd name="connsiteY2" fmla="*/ 305852 h 2556866"/>
                <a:gd name="connsiteX3" fmla="*/ 1983520 w 6169653"/>
                <a:gd name="connsiteY3" fmla="*/ 2194560 h 2556866"/>
                <a:gd name="connsiteX4" fmla="*/ 6168783 w 6169653"/>
                <a:gd name="connsiteY4" fmla="*/ 1148938 h 2556866"/>
                <a:gd name="connsiteX5" fmla="*/ 6169653 w 6169653"/>
                <a:gd name="connsiteY5" fmla="*/ 2556866 h 2556866"/>
                <a:gd name="connsiteX6" fmla="*/ 1101 w 6169653"/>
                <a:gd name="connsiteY6" fmla="*/ 2555522 h 2556866"/>
                <a:gd name="connsiteX7" fmla="*/ 3311 w 6169653"/>
                <a:gd name="connsiteY7" fmla="*/ 0 h 2556866"/>
                <a:gd name="connsiteX0" fmla="*/ 3311 w 6169653"/>
                <a:gd name="connsiteY0" fmla="*/ 0 h 2556866"/>
                <a:gd name="connsiteX1" fmla="*/ 537545 w 6169653"/>
                <a:gd name="connsiteY1" fmla="*/ 278555 h 2556866"/>
                <a:gd name="connsiteX2" fmla="*/ 1370059 w 6169653"/>
                <a:gd name="connsiteY2" fmla="*/ 305852 h 2556866"/>
                <a:gd name="connsiteX3" fmla="*/ 1983520 w 6169653"/>
                <a:gd name="connsiteY3" fmla="*/ 2194560 h 2556866"/>
                <a:gd name="connsiteX4" fmla="*/ 6168783 w 6169653"/>
                <a:gd name="connsiteY4" fmla="*/ 1148938 h 2556866"/>
                <a:gd name="connsiteX5" fmla="*/ 6169653 w 6169653"/>
                <a:gd name="connsiteY5" fmla="*/ 2556866 h 2556866"/>
                <a:gd name="connsiteX6" fmla="*/ 1101 w 6169653"/>
                <a:gd name="connsiteY6" fmla="*/ 2555522 h 2556866"/>
                <a:gd name="connsiteX7" fmla="*/ 3311 w 6169653"/>
                <a:gd name="connsiteY7" fmla="*/ 0 h 2556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69653" h="2556866">
                  <a:moveTo>
                    <a:pt x="3311" y="0"/>
                  </a:moveTo>
                  <a:cubicBezTo>
                    <a:pt x="318879" y="179834"/>
                    <a:pt x="309754" y="227580"/>
                    <a:pt x="537545" y="278555"/>
                  </a:cubicBezTo>
                  <a:cubicBezTo>
                    <a:pt x="765336" y="329530"/>
                    <a:pt x="1129063" y="-13482"/>
                    <a:pt x="1370059" y="305852"/>
                  </a:cubicBezTo>
                  <a:cubicBezTo>
                    <a:pt x="1611055" y="625186"/>
                    <a:pt x="1346209" y="2162754"/>
                    <a:pt x="1983520" y="2194560"/>
                  </a:cubicBezTo>
                  <a:cubicBezTo>
                    <a:pt x="2620831" y="2226366"/>
                    <a:pt x="5889004" y="1230824"/>
                    <a:pt x="6168783" y="1148938"/>
                  </a:cubicBezTo>
                  <a:lnTo>
                    <a:pt x="6169653" y="2556866"/>
                  </a:lnTo>
                  <a:lnTo>
                    <a:pt x="1101" y="2555522"/>
                  </a:lnTo>
                  <a:cubicBezTo>
                    <a:pt x="-3448" y="1613827"/>
                    <a:pt x="7860" y="941695"/>
                    <a:pt x="3311" y="0"/>
                  </a:cubicBezTo>
                  <a:close/>
                </a:path>
              </a:pathLst>
            </a:custGeom>
            <a:solidFill>
              <a:srgbClr val="000080">
                <a:alpha val="50196"/>
              </a:srgbClr>
            </a:solidFill>
            <a:ln w="381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376204" y="3187634"/>
              <a:ext cx="6819387" cy="2123465"/>
            </a:xfrm>
            <a:custGeom>
              <a:avLst/>
              <a:gdLst>
                <a:gd name="connsiteX0" fmla="*/ 0 w 7088253"/>
                <a:gd name="connsiteY0" fmla="*/ 0 h 2382267"/>
                <a:gd name="connsiteX1" fmla="*/ 1009934 w 7088253"/>
                <a:gd name="connsiteY1" fmla="*/ 614149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82880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82267"/>
                <a:gd name="connsiteX1" fmla="*/ 1009934 w 7088253"/>
                <a:gd name="connsiteY1" fmla="*/ 532262 h 2382267"/>
                <a:gd name="connsiteX2" fmla="*/ 1951630 w 7088253"/>
                <a:gd name="connsiteY2" fmla="*/ 423081 h 2382267"/>
                <a:gd name="connsiteX3" fmla="*/ 2320119 w 7088253"/>
                <a:gd name="connsiteY3" fmla="*/ 2361063 h 2382267"/>
                <a:gd name="connsiteX4" fmla="*/ 6673755 w 7088253"/>
                <a:gd name="connsiteY4" fmla="*/ 1433015 h 2382267"/>
                <a:gd name="connsiteX5" fmla="*/ 6660107 w 7088253"/>
                <a:gd name="connsiteY5" fmla="*/ 1078173 h 2382267"/>
                <a:gd name="connsiteX0" fmla="*/ 0 w 7088253"/>
                <a:gd name="connsiteY0" fmla="*/ 0 h 2377562"/>
                <a:gd name="connsiteX1" fmla="*/ 1009934 w 7088253"/>
                <a:gd name="connsiteY1" fmla="*/ 532262 h 2377562"/>
                <a:gd name="connsiteX2" fmla="*/ 1842448 w 7088253"/>
                <a:gd name="connsiteY2" fmla="*/ 559559 h 2377562"/>
                <a:gd name="connsiteX3" fmla="*/ 2320119 w 7088253"/>
                <a:gd name="connsiteY3" fmla="*/ 2361063 h 2377562"/>
                <a:gd name="connsiteX4" fmla="*/ 6673755 w 7088253"/>
                <a:gd name="connsiteY4" fmla="*/ 1433015 h 2377562"/>
                <a:gd name="connsiteX5" fmla="*/ 6660107 w 7088253"/>
                <a:gd name="connsiteY5" fmla="*/ 1078173 h 2377562"/>
                <a:gd name="connsiteX0" fmla="*/ 0 w 7077653"/>
                <a:gd name="connsiteY0" fmla="*/ 0 h 2431410"/>
                <a:gd name="connsiteX1" fmla="*/ 1009934 w 7077653"/>
                <a:gd name="connsiteY1" fmla="*/ 532262 h 2431410"/>
                <a:gd name="connsiteX2" fmla="*/ 1842448 w 7077653"/>
                <a:gd name="connsiteY2" fmla="*/ 559559 h 2431410"/>
                <a:gd name="connsiteX3" fmla="*/ 2470245 w 7077653"/>
                <a:gd name="connsiteY3" fmla="*/ 2415654 h 2431410"/>
                <a:gd name="connsiteX4" fmla="*/ 6673755 w 7077653"/>
                <a:gd name="connsiteY4" fmla="*/ 1433015 h 2431410"/>
                <a:gd name="connsiteX5" fmla="*/ 6660107 w 7077653"/>
                <a:gd name="connsiteY5" fmla="*/ 1078173 h 2431410"/>
                <a:gd name="connsiteX0" fmla="*/ 0 w 7077653"/>
                <a:gd name="connsiteY0" fmla="*/ 0 h 2431410"/>
                <a:gd name="connsiteX1" fmla="*/ 1009934 w 7077653"/>
                <a:gd name="connsiteY1" fmla="*/ 532262 h 2431410"/>
                <a:gd name="connsiteX2" fmla="*/ 1842448 w 7077653"/>
                <a:gd name="connsiteY2" fmla="*/ 559559 h 2431410"/>
                <a:gd name="connsiteX3" fmla="*/ 2470245 w 7077653"/>
                <a:gd name="connsiteY3" fmla="*/ 2415654 h 2431410"/>
                <a:gd name="connsiteX4" fmla="*/ 6673755 w 7077653"/>
                <a:gd name="connsiteY4" fmla="*/ 1433015 h 2431410"/>
                <a:gd name="connsiteX5" fmla="*/ 6660107 w 7077653"/>
                <a:gd name="connsiteY5" fmla="*/ 1078173 h 2431410"/>
                <a:gd name="connsiteX0" fmla="*/ 0 w 6673755"/>
                <a:gd name="connsiteY0" fmla="*/ 0 h 2431410"/>
                <a:gd name="connsiteX1" fmla="*/ 1009934 w 6673755"/>
                <a:gd name="connsiteY1" fmla="*/ 532262 h 2431410"/>
                <a:gd name="connsiteX2" fmla="*/ 1842448 w 6673755"/>
                <a:gd name="connsiteY2" fmla="*/ 559559 h 2431410"/>
                <a:gd name="connsiteX3" fmla="*/ 2470245 w 6673755"/>
                <a:gd name="connsiteY3" fmla="*/ 2415654 h 2431410"/>
                <a:gd name="connsiteX4" fmla="*/ 6673755 w 6673755"/>
                <a:gd name="connsiteY4" fmla="*/ 1433015 h 2431410"/>
                <a:gd name="connsiteX0" fmla="*/ 0 w 6673755"/>
                <a:gd name="connsiteY0" fmla="*/ 0 h 2429567"/>
                <a:gd name="connsiteX1" fmla="*/ 1009934 w 6673755"/>
                <a:gd name="connsiteY1" fmla="*/ 532262 h 2429567"/>
                <a:gd name="connsiteX2" fmla="*/ 1842448 w 6673755"/>
                <a:gd name="connsiteY2" fmla="*/ 559559 h 2429567"/>
                <a:gd name="connsiteX3" fmla="*/ 2470245 w 6673755"/>
                <a:gd name="connsiteY3" fmla="*/ 2415654 h 2429567"/>
                <a:gd name="connsiteX4" fmla="*/ 6673755 w 6673755"/>
                <a:gd name="connsiteY4" fmla="*/ 1392071 h 2429567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673755"/>
                <a:gd name="connsiteY0" fmla="*/ 0 h 2418354"/>
                <a:gd name="connsiteX1" fmla="*/ 1009934 w 6673755"/>
                <a:gd name="connsiteY1" fmla="*/ 532262 h 2418354"/>
                <a:gd name="connsiteX2" fmla="*/ 1842448 w 6673755"/>
                <a:gd name="connsiteY2" fmla="*/ 559559 h 2418354"/>
                <a:gd name="connsiteX3" fmla="*/ 2470245 w 6673755"/>
                <a:gd name="connsiteY3" fmla="*/ 2415654 h 2418354"/>
                <a:gd name="connsiteX4" fmla="*/ 6673755 w 6673755"/>
                <a:gd name="connsiteY4" fmla="*/ 1392071 h 2418354"/>
                <a:gd name="connsiteX0" fmla="*/ 0 w 6872479"/>
                <a:gd name="connsiteY0" fmla="*/ 0 h 2430656"/>
                <a:gd name="connsiteX1" fmla="*/ 1009934 w 6872479"/>
                <a:gd name="connsiteY1" fmla="*/ 532262 h 2430656"/>
                <a:gd name="connsiteX2" fmla="*/ 1842448 w 6872479"/>
                <a:gd name="connsiteY2" fmla="*/ 559559 h 2430656"/>
                <a:gd name="connsiteX3" fmla="*/ 2470245 w 6872479"/>
                <a:gd name="connsiteY3" fmla="*/ 2415654 h 2430656"/>
                <a:gd name="connsiteX4" fmla="*/ 6523629 w 6872479"/>
                <a:gd name="connsiteY4" fmla="*/ 1433016 h 2430656"/>
                <a:gd name="connsiteX5" fmla="*/ 6673755 w 6872479"/>
                <a:gd name="connsiteY5" fmla="*/ 1392071 h 2430656"/>
                <a:gd name="connsiteX0" fmla="*/ 0 w 6571410"/>
                <a:gd name="connsiteY0" fmla="*/ 0 h 2825108"/>
                <a:gd name="connsiteX1" fmla="*/ 1009934 w 6571410"/>
                <a:gd name="connsiteY1" fmla="*/ 532262 h 2825108"/>
                <a:gd name="connsiteX2" fmla="*/ 1842448 w 6571410"/>
                <a:gd name="connsiteY2" fmla="*/ 559559 h 2825108"/>
                <a:gd name="connsiteX3" fmla="*/ 2470245 w 6571410"/>
                <a:gd name="connsiteY3" fmla="*/ 2415654 h 2825108"/>
                <a:gd name="connsiteX4" fmla="*/ 6523629 w 6571410"/>
                <a:gd name="connsiteY4" fmla="*/ 1433016 h 2825108"/>
                <a:gd name="connsiteX5" fmla="*/ 13647 w 6571410"/>
                <a:gd name="connsiteY5" fmla="*/ 2825086 h 2825108"/>
                <a:gd name="connsiteX0" fmla="*/ 0 w 6556465"/>
                <a:gd name="connsiteY0" fmla="*/ 0 h 2825086"/>
                <a:gd name="connsiteX1" fmla="*/ 1009934 w 6556465"/>
                <a:gd name="connsiteY1" fmla="*/ 532262 h 2825086"/>
                <a:gd name="connsiteX2" fmla="*/ 1842448 w 6556465"/>
                <a:gd name="connsiteY2" fmla="*/ 559559 h 2825086"/>
                <a:gd name="connsiteX3" fmla="*/ 2470245 w 6556465"/>
                <a:gd name="connsiteY3" fmla="*/ 2415654 h 2825086"/>
                <a:gd name="connsiteX4" fmla="*/ 6523629 w 6556465"/>
                <a:gd name="connsiteY4" fmla="*/ 1433016 h 2825086"/>
                <a:gd name="connsiteX5" fmla="*/ 4148919 w 6556465"/>
                <a:gd name="connsiteY5" fmla="*/ 1924336 h 2825086"/>
                <a:gd name="connsiteX6" fmla="*/ 13647 w 6556465"/>
                <a:gd name="connsiteY6" fmla="*/ 2825086 h 2825086"/>
                <a:gd name="connsiteX0" fmla="*/ 0 w 7179697"/>
                <a:gd name="connsiteY0" fmla="*/ 0 h 2825086"/>
                <a:gd name="connsiteX1" fmla="*/ 1009934 w 7179697"/>
                <a:gd name="connsiteY1" fmla="*/ 532262 h 2825086"/>
                <a:gd name="connsiteX2" fmla="*/ 1842448 w 7179697"/>
                <a:gd name="connsiteY2" fmla="*/ 559559 h 2825086"/>
                <a:gd name="connsiteX3" fmla="*/ 2470245 w 7179697"/>
                <a:gd name="connsiteY3" fmla="*/ 2415654 h 2825086"/>
                <a:gd name="connsiteX4" fmla="*/ 6523629 w 7179697"/>
                <a:gd name="connsiteY4" fmla="*/ 1433016 h 2825086"/>
                <a:gd name="connsiteX5" fmla="*/ 6673755 w 7179697"/>
                <a:gd name="connsiteY5" fmla="*/ 2784145 h 2825086"/>
                <a:gd name="connsiteX6" fmla="*/ 13647 w 7179697"/>
                <a:gd name="connsiteY6" fmla="*/ 2825086 h 2825086"/>
                <a:gd name="connsiteX0" fmla="*/ 0 w 7215718"/>
                <a:gd name="connsiteY0" fmla="*/ 0 h 2825086"/>
                <a:gd name="connsiteX1" fmla="*/ 1009934 w 7215718"/>
                <a:gd name="connsiteY1" fmla="*/ 532262 h 2825086"/>
                <a:gd name="connsiteX2" fmla="*/ 1842448 w 7215718"/>
                <a:gd name="connsiteY2" fmla="*/ 559559 h 2825086"/>
                <a:gd name="connsiteX3" fmla="*/ 2470245 w 7215718"/>
                <a:gd name="connsiteY3" fmla="*/ 2415654 h 2825086"/>
                <a:gd name="connsiteX4" fmla="*/ 6646458 w 7215718"/>
                <a:gd name="connsiteY4" fmla="*/ 1392073 h 2825086"/>
                <a:gd name="connsiteX5" fmla="*/ 6673755 w 7215718"/>
                <a:gd name="connsiteY5" fmla="*/ 2784145 h 2825086"/>
                <a:gd name="connsiteX6" fmla="*/ 13647 w 7215718"/>
                <a:gd name="connsiteY6" fmla="*/ 2825086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7" fmla="*/ 0 w 6673755"/>
                <a:gd name="connsiteY7" fmla="*/ 0 h 2825086"/>
                <a:gd name="connsiteX0" fmla="*/ 0 w 6673755"/>
                <a:gd name="connsiteY0" fmla="*/ 0 h 2825086"/>
                <a:gd name="connsiteX1" fmla="*/ 1009934 w 6673755"/>
                <a:gd name="connsiteY1" fmla="*/ 532262 h 2825086"/>
                <a:gd name="connsiteX2" fmla="*/ 1842448 w 6673755"/>
                <a:gd name="connsiteY2" fmla="*/ 559559 h 2825086"/>
                <a:gd name="connsiteX3" fmla="*/ 2470245 w 6673755"/>
                <a:gd name="connsiteY3" fmla="*/ 2415654 h 2825086"/>
                <a:gd name="connsiteX4" fmla="*/ 6646458 w 6673755"/>
                <a:gd name="connsiteY4" fmla="*/ 1392073 h 2825086"/>
                <a:gd name="connsiteX5" fmla="*/ 6673755 w 6673755"/>
                <a:gd name="connsiteY5" fmla="*/ 2784145 h 2825086"/>
                <a:gd name="connsiteX6" fmla="*/ 13647 w 6673755"/>
                <a:gd name="connsiteY6" fmla="*/ 2825086 h 2825086"/>
                <a:gd name="connsiteX7" fmla="*/ 0 w 6673755"/>
                <a:gd name="connsiteY7" fmla="*/ 0 h 2825086"/>
                <a:gd name="connsiteX0" fmla="*/ 6673755 w 6765195"/>
                <a:gd name="connsiteY0" fmla="*/ 2784145 h 2875585"/>
                <a:gd name="connsiteX1" fmla="*/ 13647 w 6765195"/>
                <a:gd name="connsiteY1" fmla="*/ 2825086 h 2875585"/>
                <a:gd name="connsiteX2" fmla="*/ 0 w 6765195"/>
                <a:gd name="connsiteY2" fmla="*/ 0 h 2875585"/>
                <a:gd name="connsiteX3" fmla="*/ 1009934 w 6765195"/>
                <a:gd name="connsiteY3" fmla="*/ 532262 h 2875585"/>
                <a:gd name="connsiteX4" fmla="*/ 1842448 w 6765195"/>
                <a:gd name="connsiteY4" fmla="*/ 559559 h 2875585"/>
                <a:gd name="connsiteX5" fmla="*/ 2470245 w 6765195"/>
                <a:gd name="connsiteY5" fmla="*/ 2415654 h 2875585"/>
                <a:gd name="connsiteX6" fmla="*/ 6646458 w 6765195"/>
                <a:gd name="connsiteY6" fmla="*/ 1392073 h 2875585"/>
                <a:gd name="connsiteX7" fmla="*/ 6765195 w 6765195"/>
                <a:gd name="connsiteY7" fmla="*/ 2875585 h 2875585"/>
                <a:gd name="connsiteX0" fmla="*/ 6673755 w 6673755"/>
                <a:gd name="connsiteY0" fmla="*/ 2784145 h 2825086"/>
                <a:gd name="connsiteX1" fmla="*/ 13647 w 6673755"/>
                <a:gd name="connsiteY1" fmla="*/ 2825086 h 2825086"/>
                <a:gd name="connsiteX2" fmla="*/ 0 w 6673755"/>
                <a:gd name="connsiteY2" fmla="*/ 0 h 2825086"/>
                <a:gd name="connsiteX3" fmla="*/ 1009934 w 6673755"/>
                <a:gd name="connsiteY3" fmla="*/ 532262 h 2825086"/>
                <a:gd name="connsiteX4" fmla="*/ 1842448 w 6673755"/>
                <a:gd name="connsiteY4" fmla="*/ 559559 h 2825086"/>
                <a:gd name="connsiteX5" fmla="*/ 2470245 w 6673755"/>
                <a:gd name="connsiteY5" fmla="*/ 2415654 h 2825086"/>
                <a:gd name="connsiteX6" fmla="*/ 6646458 w 6673755"/>
                <a:gd name="connsiteY6" fmla="*/ 1392073 h 2825086"/>
                <a:gd name="connsiteX0" fmla="*/ 13647 w 6646458"/>
                <a:gd name="connsiteY0" fmla="*/ 2825086 h 2825086"/>
                <a:gd name="connsiteX1" fmla="*/ 0 w 6646458"/>
                <a:gd name="connsiteY1" fmla="*/ 0 h 2825086"/>
                <a:gd name="connsiteX2" fmla="*/ 1009934 w 6646458"/>
                <a:gd name="connsiteY2" fmla="*/ 532262 h 2825086"/>
                <a:gd name="connsiteX3" fmla="*/ 1842448 w 6646458"/>
                <a:gd name="connsiteY3" fmla="*/ 559559 h 2825086"/>
                <a:gd name="connsiteX4" fmla="*/ 2470245 w 6646458"/>
                <a:gd name="connsiteY4" fmla="*/ 2415654 h 2825086"/>
                <a:gd name="connsiteX5" fmla="*/ 6646458 w 6646458"/>
                <a:gd name="connsiteY5" fmla="*/ 1392073 h 2825086"/>
                <a:gd name="connsiteX0" fmla="*/ 0 w 6646458"/>
                <a:gd name="connsiteY0" fmla="*/ 0 h 2416315"/>
                <a:gd name="connsiteX1" fmla="*/ 1009934 w 6646458"/>
                <a:gd name="connsiteY1" fmla="*/ 532262 h 2416315"/>
                <a:gd name="connsiteX2" fmla="*/ 1842448 w 6646458"/>
                <a:gd name="connsiteY2" fmla="*/ 559559 h 2416315"/>
                <a:gd name="connsiteX3" fmla="*/ 2470245 w 6646458"/>
                <a:gd name="connsiteY3" fmla="*/ 2415654 h 2416315"/>
                <a:gd name="connsiteX4" fmla="*/ 6646458 w 6646458"/>
                <a:gd name="connsiteY4" fmla="*/ 1392073 h 2416315"/>
                <a:gd name="connsiteX0" fmla="*/ 0 w 6165473"/>
                <a:gd name="connsiteY0" fmla="*/ 0 h 2162608"/>
                <a:gd name="connsiteX1" fmla="*/ 528949 w 6165473"/>
                <a:gd name="connsiteY1" fmla="*/ 278555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62608"/>
                <a:gd name="connsiteX1" fmla="*/ 528949 w 6165473"/>
                <a:gd name="connsiteY1" fmla="*/ 278555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62608"/>
                <a:gd name="connsiteX1" fmla="*/ 565948 w 6165473"/>
                <a:gd name="connsiteY1" fmla="*/ 267984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62608"/>
                <a:gd name="connsiteX1" fmla="*/ 565948 w 6165473"/>
                <a:gd name="connsiteY1" fmla="*/ 267984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62608"/>
                <a:gd name="connsiteX1" fmla="*/ 565948 w 6165473"/>
                <a:gd name="connsiteY1" fmla="*/ 267984 h 2162608"/>
                <a:gd name="connsiteX2" fmla="*/ 1361463 w 6165473"/>
                <a:gd name="connsiteY2" fmla="*/ 305852 h 2162608"/>
                <a:gd name="connsiteX3" fmla="*/ 1989260 w 6165473"/>
                <a:gd name="connsiteY3" fmla="*/ 2161947 h 2162608"/>
                <a:gd name="connsiteX4" fmla="*/ 6165473 w 6165473"/>
                <a:gd name="connsiteY4" fmla="*/ 1138366 h 2162608"/>
                <a:gd name="connsiteX0" fmla="*/ 0 w 6165473"/>
                <a:gd name="connsiteY0" fmla="*/ 0 h 2184335"/>
                <a:gd name="connsiteX1" fmla="*/ 565948 w 6165473"/>
                <a:gd name="connsiteY1" fmla="*/ 267984 h 2184335"/>
                <a:gd name="connsiteX2" fmla="*/ 1361463 w 6165473"/>
                <a:gd name="connsiteY2" fmla="*/ 305852 h 2184335"/>
                <a:gd name="connsiteX3" fmla="*/ 1994039 w 6165473"/>
                <a:gd name="connsiteY3" fmla="*/ 2183688 h 2184335"/>
                <a:gd name="connsiteX4" fmla="*/ 6165473 w 6165473"/>
                <a:gd name="connsiteY4" fmla="*/ 1138366 h 2184335"/>
                <a:gd name="connsiteX0" fmla="*/ 0 w 6165473"/>
                <a:gd name="connsiteY0" fmla="*/ 0 h 2183951"/>
                <a:gd name="connsiteX1" fmla="*/ 565948 w 6165473"/>
                <a:gd name="connsiteY1" fmla="*/ 267984 h 2183951"/>
                <a:gd name="connsiteX2" fmla="*/ 1361463 w 6165473"/>
                <a:gd name="connsiteY2" fmla="*/ 305852 h 2183951"/>
                <a:gd name="connsiteX3" fmla="*/ 1994039 w 6165473"/>
                <a:gd name="connsiteY3" fmla="*/ 2183688 h 2183951"/>
                <a:gd name="connsiteX4" fmla="*/ 6165473 w 6165473"/>
                <a:gd name="connsiteY4" fmla="*/ 1138366 h 2183951"/>
                <a:gd name="connsiteX0" fmla="*/ 0 w 6165473"/>
                <a:gd name="connsiteY0" fmla="*/ 0 h 2184167"/>
                <a:gd name="connsiteX1" fmla="*/ 565948 w 6165473"/>
                <a:gd name="connsiteY1" fmla="*/ 267984 h 2184167"/>
                <a:gd name="connsiteX2" fmla="*/ 1361463 w 6165473"/>
                <a:gd name="connsiteY2" fmla="*/ 305852 h 2184167"/>
                <a:gd name="connsiteX3" fmla="*/ 1994039 w 6165473"/>
                <a:gd name="connsiteY3" fmla="*/ 2183688 h 2184167"/>
                <a:gd name="connsiteX4" fmla="*/ 6165473 w 6165473"/>
                <a:gd name="connsiteY4" fmla="*/ 1138366 h 2184167"/>
                <a:gd name="connsiteX0" fmla="*/ 0 w 6165473"/>
                <a:gd name="connsiteY0" fmla="*/ 0 h 2183696"/>
                <a:gd name="connsiteX1" fmla="*/ 565948 w 6165473"/>
                <a:gd name="connsiteY1" fmla="*/ 267984 h 2183696"/>
                <a:gd name="connsiteX2" fmla="*/ 1361463 w 6165473"/>
                <a:gd name="connsiteY2" fmla="*/ 305852 h 2183696"/>
                <a:gd name="connsiteX3" fmla="*/ 1994039 w 6165473"/>
                <a:gd name="connsiteY3" fmla="*/ 2183688 h 2183696"/>
                <a:gd name="connsiteX4" fmla="*/ 6165473 w 6165473"/>
                <a:gd name="connsiteY4" fmla="*/ 1138366 h 2183696"/>
                <a:gd name="connsiteX0" fmla="*/ 0 w 6165473"/>
                <a:gd name="connsiteY0" fmla="*/ 0 h 2183696"/>
                <a:gd name="connsiteX1" fmla="*/ 565948 w 6165473"/>
                <a:gd name="connsiteY1" fmla="*/ 267984 h 2183696"/>
                <a:gd name="connsiteX2" fmla="*/ 1361463 w 6165473"/>
                <a:gd name="connsiteY2" fmla="*/ 305852 h 2183696"/>
                <a:gd name="connsiteX3" fmla="*/ 1994039 w 6165473"/>
                <a:gd name="connsiteY3" fmla="*/ 2183688 h 2183696"/>
                <a:gd name="connsiteX4" fmla="*/ 6165473 w 6165473"/>
                <a:gd name="connsiteY4" fmla="*/ 1138366 h 2183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65473" h="2183696">
                  <a:moveTo>
                    <a:pt x="0" y="0"/>
                  </a:moveTo>
                  <a:cubicBezTo>
                    <a:pt x="363138" y="179834"/>
                    <a:pt x="317896" y="243437"/>
                    <a:pt x="565948" y="267984"/>
                  </a:cubicBezTo>
                  <a:cubicBezTo>
                    <a:pt x="814000" y="292531"/>
                    <a:pt x="1123448" y="-13432"/>
                    <a:pt x="1361463" y="305852"/>
                  </a:cubicBezTo>
                  <a:cubicBezTo>
                    <a:pt x="1599478" y="625136"/>
                    <a:pt x="1304210" y="2148832"/>
                    <a:pt x="1994039" y="2183688"/>
                  </a:cubicBezTo>
                  <a:cubicBezTo>
                    <a:pt x="2510170" y="2186080"/>
                    <a:pt x="4280047" y="1704008"/>
                    <a:pt x="6165473" y="1138366"/>
                  </a:cubicBezTo>
                </a:path>
              </a:pathLst>
            </a:custGeom>
            <a:noFill/>
            <a:ln w="38100" cap="flat" cmpd="sng" algn="ctr">
              <a:solidFill>
                <a:srgbClr val="80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93229" y="5301208"/>
              <a:ext cx="5548685" cy="307777"/>
            </a:xfrm>
            <a:prstGeom prst="rect">
              <a:avLst/>
            </a:prstGeom>
            <a:noFill/>
            <a:effectLst>
              <a:outerShdw dist="12700" dir="2700000" algn="tl" rotWithShape="0">
                <a:prstClr val="black"/>
              </a:outerShdw>
            </a:effectLst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coherent neutrino-nucleus scattering signal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39601" y="3426838"/>
              <a:ext cx="429071" cy="2693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baseline="300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7</a:t>
              </a:r>
              <a:r>
                <a:rPr lang="en-US" sz="18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Be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11709" y="3447400"/>
              <a:ext cx="296095" cy="2693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baseline="300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8</a:t>
              </a:r>
              <a:r>
                <a:rPr lang="en-US" sz="1800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B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75627" y="4693780"/>
              <a:ext cx="1466287" cy="2693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err="1" smtClean="0">
                  <a:solidFill>
                    <a:schemeClr val="accent3">
                      <a:lumMod val="40000"/>
                      <a:lumOff val="60000"/>
                    </a:schemeClr>
                  </a:solidFill>
                </a:rPr>
                <a:t>atm&amp;DSNB</a:t>
              </a:r>
              <a:endParaRPr lang="en-US" sz="1800" dirty="0" smtClean="0">
                <a:solidFill>
                  <a:schemeClr val="accent3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67643" y="1520788"/>
            <a:ext cx="2725049" cy="1506629"/>
            <a:chOff x="1367643" y="1520788"/>
            <a:chExt cx="2725049" cy="1506629"/>
          </a:xfrm>
        </p:grpSpPr>
        <p:sp>
          <p:nvSpPr>
            <p:cNvPr id="49" name="Freeform 48"/>
            <p:cNvSpPr/>
            <p:nvPr/>
          </p:nvSpPr>
          <p:spPr bwMode="auto">
            <a:xfrm>
              <a:off x="1367643" y="1952836"/>
              <a:ext cx="2725049" cy="1074581"/>
            </a:xfrm>
            <a:custGeom>
              <a:avLst/>
              <a:gdLst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557849"/>
                <a:gd name="connsiteX1" fmla="*/ 5222731 w 5222731"/>
                <a:gd name="connsiteY1" fmla="*/ 1631092 h 2557849"/>
                <a:gd name="connsiteX2" fmla="*/ 1725769 w 5222731"/>
                <a:gd name="connsiteY2" fmla="*/ 2557849 h 2557849"/>
                <a:gd name="connsiteX3" fmla="*/ 144104 w 5222731"/>
                <a:gd name="connsiteY3" fmla="*/ 24714 h 2557849"/>
                <a:gd name="connsiteX4" fmla="*/ 5222731 w 5222731"/>
                <a:gd name="connsiteY4" fmla="*/ 0 h 2557849"/>
                <a:gd name="connsiteX0" fmla="*/ 5078627 w 5078627"/>
                <a:gd name="connsiteY0" fmla="*/ 0 h 2557849"/>
                <a:gd name="connsiteX1" fmla="*/ 5078627 w 5078627"/>
                <a:gd name="connsiteY1" fmla="*/ 1631092 h 2557849"/>
                <a:gd name="connsiteX2" fmla="*/ 1581665 w 5078627"/>
                <a:gd name="connsiteY2" fmla="*/ 2557849 h 2557849"/>
                <a:gd name="connsiteX3" fmla="*/ 0 w 5078627"/>
                <a:gd name="connsiteY3" fmla="*/ 24714 h 2557849"/>
                <a:gd name="connsiteX4" fmla="*/ 5078627 w 5078627"/>
                <a:gd name="connsiteY4" fmla="*/ 0 h 2557849"/>
                <a:gd name="connsiteX0" fmla="*/ 5222731 w 5222731"/>
                <a:gd name="connsiteY0" fmla="*/ 0 h 2613184"/>
                <a:gd name="connsiteX1" fmla="*/ 5222731 w 5222731"/>
                <a:gd name="connsiteY1" fmla="*/ 1631092 h 2613184"/>
                <a:gd name="connsiteX2" fmla="*/ 1725769 w 5222731"/>
                <a:gd name="connsiteY2" fmla="*/ 2557849 h 2613184"/>
                <a:gd name="connsiteX3" fmla="*/ 144104 w 5222731"/>
                <a:gd name="connsiteY3" fmla="*/ 24714 h 2613184"/>
                <a:gd name="connsiteX4" fmla="*/ 5222731 w 5222731"/>
                <a:gd name="connsiteY4" fmla="*/ 0 h 2613184"/>
                <a:gd name="connsiteX0" fmla="*/ 5216632 w 5216632"/>
                <a:gd name="connsiteY0" fmla="*/ 0 h 2561334"/>
                <a:gd name="connsiteX1" fmla="*/ 5216632 w 5216632"/>
                <a:gd name="connsiteY1" fmla="*/ 1631092 h 2561334"/>
                <a:gd name="connsiteX2" fmla="*/ 1719670 w 5216632"/>
                <a:gd name="connsiteY2" fmla="*/ 2557849 h 2561334"/>
                <a:gd name="connsiteX3" fmla="*/ 138005 w 5216632"/>
                <a:gd name="connsiteY3" fmla="*/ 24714 h 2561334"/>
                <a:gd name="connsiteX4" fmla="*/ 5216632 w 5216632"/>
                <a:gd name="connsiteY4" fmla="*/ 0 h 2561334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200045 w 5200045"/>
                <a:gd name="connsiteY0" fmla="*/ 0 h 2487309"/>
                <a:gd name="connsiteX1" fmla="*/ 5200045 w 5200045"/>
                <a:gd name="connsiteY1" fmla="*/ 1631092 h 2487309"/>
                <a:gd name="connsiteX2" fmla="*/ 1962575 w 5200045"/>
                <a:gd name="connsiteY2" fmla="*/ 2483708 h 2487309"/>
                <a:gd name="connsiteX3" fmla="*/ 121418 w 5200045"/>
                <a:gd name="connsiteY3" fmla="*/ 24714 h 2487309"/>
                <a:gd name="connsiteX4" fmla="*/ 5200045 w 5200045"/>
                <a:gd name="connsiteY4" fmla="*/ 0 h 2487309"/>
                <a:gd name="connsiteX0" fmla="*/ 5078627 w 5078627"/>
                <a:gd name="connsiteY0" fmla="*/ 0 h 2489519"/>
                <a:gd name="connsiteX1" fmla="*/ 5078627 w 5078627"/>
                <a:gd name="connsiteY1" fmla="*/ 1631092 h 2489519"/>
                <a:gd name="connsiteX2" fmla="*/ 1841157 w 5078627"/>
                <a:gd name="connsiteY2" fmla="*/ 2483708 h 2489519"/>
                <a:gd name="connsiteX3" fmla="*/ 0 w 5078627"/>
                <a:gd name="connsiteY3" fmla="*/ 24714 h 2489519"/>
                <a:gd name="connsiteX4" fmla="*/ 5078627 w 5078627"/>
                <a:gd name="connsiteY4" fmla="*/ 0 h 2489519"/>
                <a:gd name="connsiteX0" fmla="*/ 5078627 w 5078627"/>
                <a:gd name="connsiteY0" fmla="*/ 0 h 2559412"/>
                <a:gd name="connsiteX1" fmla="*/ 5078627 w 5078627"/>
                <a:gd name="connsiteY1" fmla="*/ 1668162 h 2559412"/>
                <a:gd name="connsiteX2" fmla="*/ 1841157 w 5078627"/>
                <a:gd name="connsiteY2" fmla="*/ 2483708 h 2559412"/>
                <a:gd name="connsiteX3" fmla="*/ 0 w 5078627"/>
                <a:gd name="connsiteY3" fmla="*/ 24714 h 2559412"/>
                <a:gd name="connsiteX4" fmla="*/ 5078627 w 5078627"/>
                <a:gd name="connsiteY4" fmla="*/ 0 h 2559412"/>
                <a:gd name="connsiteX0" fmla="*/ 5078627 w 5078627"/>
                <a:gd name="connsiteY0" fmla="*/ 0 h 2493142"/>
                <a:gd name="connsiteX1" fmla="*/ 5078627 w 5078627"/>
                <a:gd name="connsiteY1" fmla="*/ 1668162 h 2493142"/>
                <a:gd name="connsiteX2" fmla="*/ 1841157 w 5078627"/>
                <a:gd name="connsiteY2" fmla="*/ 2483708 h 2493142"/>
                <a:gd name="connsiteX3" fmla="*/ 0 w 5078627"/>
                <a:gd name="connsiteY3" fmla="*/ 24714 h 2493142"/>
                <a:gd name="connsiteX4" fmla="*/ 5078627 w 5078627"/>
                <a:gd name="connsiteY4" fmla="*/ 0 h 2493142"/>
                <a:gd name="connsiteX0" fmla="*/ 5078627 w 5078627"/>
                <a:gd name="connsiteY0" fmla="*/ 0 h 2513899"/>
                <a:gd name="connsiteX1" fmla="*/ 5078627 w 5078627"/>
                <a:gd name="connsiteY1" fmla="*/ 1668162 h 2513899"/>
                <a:gd name="connsiteX2" fmla="*/ 1841157 w 5078627"/>
                <a:gd name="connsiteY2" fmla="*/ 2483708 h 2513899"/>
                <a:gd name="connsiteX3" fmla="*/ 0 w 5078627"/>
                <a:gd name="connsiteY3" fmla="*/ 24714 h 2513899"/>
                <a:gd name="connsiteX4" fmla="*/ 5078627 w 5078627"/>
                <a:gd name="connsiteY4" fmla="*/ 0 h 2513899"/>
                <a:gd name="connsiteX0" fmla="*/ 5084901 w 5084901"/>
                <a:gd name="connsiteY0" fmla="*/ 0 h 2491161"/>
                <a:gd name="connsiteX1" fmla="*/ 5078627 w 5084901"/>
                <a:gd name="connsiteY1" fmla="*/ 1645424 h 2491161"/>
                <a:gd name="connsiteX2" fmla="*/ 1841157 w 5084901"/>
                <a:gd name="connsiteY2" fmla="*/ 2460970 h 2491161"/>
                <a:gd name="connsiteX3" fmla="*/ 0 w 5084901"/>
                <a:gd name="connsiteY3" fmla="*/ 1976 h 2491161"/>
                <a:gd name="connsiteX4" fmla="*/ 5084901 w 5084901"/>
                <a:gd name="connsiteY4" fmla="*/ 0 h 2491161"/>
                <a:gd name="connsiteX0" fmla="*/ 0 w 5078627"/>
                <a:gd name="connsiteY0" fmla="*/ 0 h 2489185"/>
                <a:gd name="connsiteX1" fmla="*/ 5078627 w 5078627"/>
                <a:gd name="connsiteY1" fmla="*/ 1643448 h 2489185"/>
                <a:gd name="connsiteX2" fmla="*/ 1841157 w 5078627"/>
                <a:gd name="connsiteY2" fmla="*/ 2458994 h 2489185"/>
                <a:gd name="connsiteX3" fmla="*/ 0 w 5078627"/>
                <a:gd name="connsiteY3" fmla="*/ 0 h 2489185"/>
                <a:gd name="connsiteX0" fmla="*/ 4991120 w 4991120"/>
                <a:gd name="connsiteY0" fmla="*/ 1556827 h 2402607"/>
                <a:gd name="connsiteX1" fmla="*/ 1753650 w 4991120"/>
                <a:gd name="connsiteY1" fmla="*/ 2372373 h 2402607"/>
                <a:gd name="connsiteX2" fmla="*/ 0 w 4991120"/>
                <a:gd name="connsiteY2" fmla="*/ 0 h 2402607"/>
                <a:gd name="connsiteX0" fmla="*/ 4991120 w 4991120"/>
                <a:gd name="connsiteY0" fmla="*/ 1556827 h 2402608"/>
                <a:gd name="connsiteX1" fmla="*/ 1753650 w 4991120"/>
                <a:gd name="connsiteY1" fmla="*/ 2372373 h 2402608"/>
                <a:gd name="connsiteX2" fmla="*/ 0 w 4991120"/>
                <a:gd name="connsiteY2" fmla="*/ 0 h 2402608"/>
                <a:gd name="connsiteX0" fmla="*/ 4991120 w 4991120"/>
                <a:gd name="connsiteY0" fmla="*/ 1556827 h 2402608"/>
                <a:gd name="connsiteX1" fmla="*/ 1753650 w 4991120"/>
                <a:gd name="connsiteY1" fmla="*/ 2372373 h 2402608"/>
                <a:gd name="connsiteX2" fmla="*/ 0 w 4991120"/>
                <a:gd name="connsiteY2" fmla="*/ 0 h 2402608"/>
                <a:gd name="connsiteX0" fmla="*/ 4991120 w 4991120"/>
                <a:gd name="connsiteY0" fmla="*/ 1556827 h 2402608"/>
                <a:gd name="connsiteX1" fmla="*/ 1753650 w 4991120"/>
                <a:gd name="connsiteY1" fmla="*/ 2372373 h 2402608"/>
                <a:gd name="connsiteX2" fmla="*/ 0 w 4991120"/>
                <a:gd name="connsiteY2" fmla="*/ 0 h 2402608"/>
                <a:gd name="connsiteX0" fmla="*/ 4991120 w 4991120"/>
                <a:gd name="connsiteY0" fmla="*/ 1556827 h 2402608"/>
                <a:gd name="connsiteX1" fmla="*/ 1753650 w 4991120"/>
                <a:gd name="connsiteY1" fmla="*/ 2372373 h 2402608"/>
                <a:gd name="connsiteX2" fmla="*/ 0 w 4991120"/>
                <a:gd name="connsiteY2" fmla="*/ 0 h 2402608"/>
                <a:gd name="connsiteX0" fmla="*/ 4991120 w 4991120"/>
                <a:gd name="connsiteY0" fmla="*/ 1556827 h 2404656"/>
                <a:gd name="connsiteX1" fmla="*/ 1753650 w 4991120"/>
                <a:gd name="connsiteY1" fmla="*/ 2372373 h 2404656"/>
                <a:gd name="connsiteX2" fmla="*/ 0 w 4991120"/>
                <a:gd name="connsiteY2" fmla="*/ 0 h 2404656"/>
                <a:gd name="connsiteX0" fmla="*/ 4991120 w 4991120"/>
                <a:gd name="connsiteY0" fmla="*/ 1556827 h 2419395"/>
                <a:gd name="connsiteX1" fmla="*/ 1590244 w 4991120"/>
                <a:gd name="connsiteY1" fmla="*/ 2387394 h 2419395"/>
                <a:gd name="connsiteX2" fmla="*/ 0 w 4991120"/>
                <a:gd name="connsiteY2" fmla="*/ 0 h 2419395"/>
                <a:gd name="connsiteX0" fmla="*/ 4991120 w 4991120"/>
                <a:gd name="connsiteY0" fmla="*/ 1556827 h 2418372"/>
                <a:gd name="connsiteX1" fmla="*/ 1590244 w 4991120"/>
                <a:gd name="connsiteY1" fmla="*/ 2387394 h 2418372"/>
                <a:gd name="connsiteX2" fmla="*/ 0 w 4991120"/>
                <a:gd name="connsiteY2" fmla="*/ 0 h 2418372"/>
                <a:gd name="connsiteX0" fmla="*/ 4991120 w 4991120"/>
                <a:gd name="connsiteY0" fmla="*/ 1556827 h 2421895"/>
                <a:gd name="connsiteX1" fmla="*/ 1590244 w 4991120"/>
                <a:gd name="connsiteY1" fmla="*/ 2387394 h 2421895"/>
                <a:gd name="connsiteX2" fmla="*/ 0 w 4991120"/>
                <a:gd name="connsiteY2" fmla="*/ 0 h 2421895"/>
                <a:gd name="connsiteX0" fmla="*/ 4991120 w 4991120"/>
                <a:gd name="connsiteY0" fmla="*/ 1556827 h 2404950"/>
                <a:gd name="connsiteX1" fmla="*/ 1590244 w 4991120"/>
                <a:gd name="connsiteY1" fmla="*/ 2387394 h 2404950"/>
                <a:gd name="connsiteX2" fmla="*/ 0 w 4991120"/>
                <a:gd name="connsiteY2" fmla="*/ 0 h 2404950"/>
                <a:gd name="connsiteX0" fmla="*/ 4991120 w 4991120"/>
                <a:gd name="connsiteY0" fmla="*/ 1556827 h 2404950"/>
                <a:gd name="connsiteX1" fmla="*/ 1590244 w 4991120"/>
                <a:gd name="connsiteY1" fmla="*/ 2387394 h 2404950"/>
                <a:gd name="connsiteX2" fmla="*/ 0 w 4991120"/>
                <a:gd name="connsiteY2" fmla="*/ 0 h 2404950"/>
                <a:gd name="connsiteX0" fmla="*/ 4991120 w 4991120"/>
                <a:gd name="connsiteY0" fmla="*/ 1556827 h 2405831"/>
                <a:gd name="connsiteX1" fmla="*/ 1590244 w 4991120"/>
                <a:gd name="connsiteY1" fmla="*/ 2387394 h 2405831"/>
                <a:gd name="connsiteX2" fmla="*/ 0 w 4991120"/>
                <a:gd name="connsiteY2" fmla="*/ 0 h 2405831"/>
                <a:gd name="connsiteX0" fmla="*/ 4991120 w 4991120"/>
                <a:gd name="connsiteY0" fmla="*/ 1556827 h 2408566"/>
                <a:gd name="connsiteX1" fmla="*/ 1590244 w 4991120"/>
                <a:gd name="connsiteY1" fmla="*/ 2387394 h 2408566"/>
                <a:gd name="connsiteX2" fmla="*/ 0 w 4991120"/>
                <a:gd name="connsiteY2" fmla="*/ 0 h 2408566"/>
                <a:gd name="connsiteX0" fmla="*/ 4986314 w 4986314"/>
                <a:gd name="connsiteY0" fmla="*/ 1256409 h 2127525"/>
                <a:gd name="connsiteX1" fmla="*/ 1585438 w 4986314"/>
                <a:gd name="connsiteY1" fmla="*/ 2086976 h 2127525"/>
                <a:gd name="connsiteX2" fmla="*/ 0 w 4986314"/>
                <a:gd name="connsiteY2" fmla="*/ 0 h 2127525"/>
                <a:gd name="connsiteX0" fmla="*/ 4986314 w 4986314"/>
                <a:gd name="connsiteY0" fmla="*/ 1256409 h 2102130"/>
                <a:gd name="connsiteX1" fmla="*/ 1585438 w 4986314"/>
                <a:gd name="connsiteY1" fmla="*/ 2086976 h 2102130"/>
                <a:gd name="connsiteX2" fmla="*/ 0 w 4986314"/>
                <a:gd name="connsiteY2" fmla="*/ 0 h 2102130"/>
                <a:gd name="connsiteX0" fmla="*/ 6207055 w 6207055"/>
                <a:gd name="connsiteY0" fmla="*/ 370176 h 1205915"/>
                <a:gd name="connsiteX1" fmla="*/ 2806179 w 6207055"/>
                <a:gd name="connsiteY1" fmla="*/ 1200743 h 1205915"/>
                <a:gd name="connsiteX2" fmla="*/ 0 w 6207055"/>
                <a:gd name="connsiteY2" fmla="*/ 0 h 1205915"/>
                <a:gd name="connsiteX0" fmla="*/ 6207055 w 6207055"/>
                <a:gd name="connsiteY0" fmla="*/ 370176 h 1205915"/>
                <a:gd name="connsiteX1" fmla="*/ 2806179 w 6207055"/>
                <a:gd name="connsiteY1" fmla="*/ 1200743 h 1205915"/>
                <a:gd name="connsiteX2" fmla="*/ 0 w 6207055"/>
                <a:gd name="connsiteY2" fmla="*/ 0 h 1205915"/>
                <a:gd name="connsiteX0" fmla="*/ 6207055 w 6207055"/>
                <a:gd name="connsiteY0" fmla="*/ 370176 h 536414"/>
                <a:gd name="connsiteX1" fmla="*/ 936621 w 6207055"/>
                <a:gd name="connsiteY1" fmla="*/ 289475 h 536414"/>
                <a:gd name="connsiteX2" fmla="*/ 0 w 6207055"/>
                <a:gd name="connsiteY2" fmla="*/ 0 h 536414"/>
                <a:gd name="connsiteX0" fmla="*/ 6207055 w 6207055"/>
                <a:gd name="connsiteY0" fmla="*/ 370176 h 536414"/>
                <a:gd name="connsiteX1" fmla="*/ 936621 w 6207055"/>
                <a:gd name="connsiteY1" fmla="*/ 289475 h 536414"/>
                <a:gd name="connsiteX2" fmla="*/ 0 w 6207055"/>
                <a:gd name="connsiteY2" fmla="*/ 0 h 536414"/>
                <a:gd name="connsiteX0" fmla="*/ 2597701 w 2597701"/>
                <a:gd name="connsiteY0" fmla="*/ 1281444 h 1353171"/>
                <a:gd name="connsiteX1" fmla="*/ 936621 w 2597701"/>
                <a:gd name="connsiteY1" fmla="*/ 289475 h 1353171"/>
                <a:gd name="connsiteX2" fmla="*/ 0 w 2597701"/>
                <a:gd name="connsiteY2" fmla="*/ 0 h 1353171"/>
                <a:gd name="connsiteX0" fmla="*/ 2597701 w 2597701"/>
                <a:gd name="connsiteY0" fmla="*/ 1281444 h 1281444"/>
                <a:gd name="connsiteX1" fmla="*/ 936621 w 2597701"/>
                <a:gd name="connsiteY1" fmla="*/ 289475 h 1281444"/>
                <a:gd name="connsiteX2" fmla="*/ 0 w 2597701"/>
                <a:gd name="connsiteY2" fmla="*/ 0 h 1281444"/>
                <a:gd name="connsiteX0" fmla="*/ 2597701 w 2597701"/>
                <a:gd name="connsiteY0" fmla="*/ 1281444 h 1281444"/>
                <a:gd name="connsiteX1" fmla="*/ 936621 w 2597701"/>
                <a:gd name="connsiteY1" fmla="*/ 289475 h 1281444"/>
                <a:gd name="connsiteX2" fmla="*/ 0 w 2597701"/>
                <a:gd name="connsiteY2" fmla="*/ 0 h 1281444"/>
                <a:gd name="connsiteX0" fmla="*/ 2597701 w 2597701"/>
                <a:gd name="connsiteY0" fmla="*/ 1281444 h 1281444"/>
                <a:gd name="connsiteX1" fmla="*/ 936621 w 2597701"/>
                <a:gd name="connsiteY1" fmla="*/ 289475 h 1281444"/>
                <a:gd name="connsiteX2" fmla="*/ 0 w 2597701"/>
                <a:gd name="connsiteY2" fmla="*/ 0 h 1281444"/>
                <a:gd name="connsiteX0" fmla="*/ 2597701 w 2597701"/>
                <a:gd name="connsiteY0" fmla="*/ 1281444 h 1281444"/>
                <a:gd name="connsiteX1" fmla="*/ 936621 w 2597701"/>
                <a:gd name="connsiteY1" fmla="*/ 289475 h 1281444"/>
                <a:gd name="connsiteX2" fmla="*/ 0 w 2597701"/>
                <a:gd name="connsiteY2" fmla="*/ 0 h 1281444"/>
                <a:gd name="connsiteX0" fmla="*/ 2597701 w 2597701"/>
                <a:gd name="connsiteY0" fmla="*/ 1281444 h 1281444"/>
                <a:gd name="connsiteX1" fmla="*/ 936621 w 2597701"/>
                <a:gd name="connsiteY1" fmla="*/ 289475 h 1281444"/>
                <a:gd name="connsiteX2" fmla="*/ 0 w 2597701"/>
                <a:gd name="connsiteY2" fmla="*/ 0 h 1281444"/>
                <a:gd name="connsiteX0" fmla="*/ 2597701 w 2597701"/>
                <a:gd name="connsiteY0" fmla="*/ 1281444 h 1281444"/>
                <a:gd name="connsiteX1" fmla="*/ 936621 w 2597701"/>
                <a:gd name="connsiteY1" fmla="*/ 289475 h 1281444"/>
                <a:gd name="connsiteX2" fmla="*/ 0 w 2597701"/>
                <a:gd name="connsiteY2" fmla="*/ 0 h 1281444"/>
                <a:gd name="connsiteX0" fmla="*/ 2397722 w 2397722"/>
                <a:gd name="connsiteY0" fmla="*/ 1008570 h 1008570"/>
                <a:gd name="connsiteX1" fmla="*/ 936621 w 2397722"/>
                <a:gd name="connsiteY1" fmla="*/ 289475 h 1008570"/>
                <a:gd name="connsiteX2" fmla="*/ 0 w 2397722"/>
                <a:gd name="connsiteY2" fmla="*/ 0 h 1008570"/>
                <a:gd name="connsiteX0" fmla="*/ 2397722 w 2397722"/>
                <a:gd name="connsiteY0" fmla="*/ 1008570 h 1036886"/>
                <a:gd name="connsiteX1" fmla="*/ 936621 w 2397722"/>
                <a:gd name="connsiteY1" fmla="*/ 289475 h 1036886"/>
                <a:gd name="connsiteX2" fmla="*/ 0 w 2397722"/>
                <a:gd name="connsiteY2" fmla="*/ 0 h 1036886"/>
                <a:gd name="connsiteX0" fmla="*/ 2397722 w 2397722"/>
                <a:gd name="connsiteY0" fmla="*/ 1008570 h 1036886"/>
                <a:gd name="connsiteX1" fmla="*/ 936621 w 2397722"/>
                <a:gd name="connsiteY1" fmla="*/ 289475 h 1036886"/>
                <a:gd name="connsiteX2" fmla="*/ 921987 w 2397722"/>
                <a:gd name="connsiteY2" fmla="*/ 245249 h 1036886"/>
                <a:gd name="connsiteX3" fmla="*/ 0 w 2397722"/>
                <a:gd name="connsiteY3" fmla="*/ 0 h 1036886"/>
                <a:gd name="connsiteX0" fmla="*/ 2397722 w 2397722"/>
                <a:gd name="connsiteY0" fmla="*/ 1008570 h 1036886"/>
                <a:gd name="connsiteX1" fmla="*/ 936621 w 2397722"/>
                <a:gd name="connsiteY1" fmla="*/ 289475 h 1036886"/>
                <a:gd name="connsiteX2" fmla="*/ 921987 w 2397722"/>
                <a:gd name="connsiteY2" fmla="*/ 245249 h 1036886"/>
                <a:gd name="connsiteX3" fmla="*/ 0 w 2397722"/>
                <a:gd name="connsiteY3" fmla="*/ 0 h 1036886"/>
                <a:gd name="connsiteX0" fmla="*/ 2397722 w 2397722"/>
                <a:gd name="connsiteY0" fmla="*/ 1008570 h 1036886"/>
                <a:gd name="connsiteX1" fmla="*/ 936621 w 2397722"/>
                <a:gd name="connsiteY1" fmla="*/ 289475 h 1036886"/>
                <a:gd name="connsiteX2" fmla="*/ 921987 w 2397722"/>
                <a:gd name="connsiteY2" fmla="*/ 245249 h 1036886"/>
                <a:gd name="connsiteX3" fmla="*/ 0 w 2397722"/>
                <a:gd name="connsiteY3" fmla="*/ 0 h 1036886"/>
                <a:gd name="connsiteX0" fmla="*/ 2397722 w 2397722"/>
                <a:gd name="connsiteY0" fmla="*/ 1008570 h 1036886"/>
                <a:gd name="connsiteX1" fmla="*/ 936621 w 2397722"/>
                <a:gd name="connsiteY1" fmla="*/ 289475 h 1036886"/>
                <a:gd name="connsiteX2" fmla="*/ 921987 w 2397722"/>
                <a:gd name="connsiteY2" fmla="*/ 245249 h 1036886"/>
                <a:gd name="connsiteX3" fmla="*/ 0 w 2397722"/>
                <a:gd name="connsiteY3" fmla="*/ 0 h 1036886"/>
                <a:gd name="connsiteX0" fmla="*/ 2397722 w 2397722"/>
                <a:gd name="connsiteY0" fmla="*/ 1008570 h 1008570"/>
                <a:gd name="connsiteX1" fmla="*/ 921987 w 2397722"/>
                <a:gd name="connsiteY1" fmla="*/ 245249 h 1008570"/>
                <a:gd name="connsiteX2" fmla="*/ 0 w 2397722"/>
                <a:gd name="connsiteY2" fmla="*/ 0 h 1008570"/>
                <a:gd name="connsiteX0" fmla="*/ 2397722 w 2397722"/>
                <a:gd name="connsiteY0" fmla="*/ 1008570 h 1008570"/>
                <a:gd name="connsiteX1" fmla="*/ 921987 w 2397722"/>
                <a:gd name="connsiteY1" fmla="*/ 245249 h 1008570"/>
                <a:gd name="connsiteX2" fmla="*/ 0 w 2397722"/>
                <a:gd name="connsiteY2" fmla="*/ 0 h 1008570"/>
                <a:gd name="connsiteX0" fmla="*/ 2397722 w 2397722"/>
                <a:gd name="connsiteY0" fmla="*/ 1008570 h 1026391"/>
                <a:gd name="connsiteX1" fmla="*/ 921987 w 2397722"/>
                <a:gd name="connsiteY1" fmla="*/ 245249 h 1026391"/>
                <a:gd name="connsiteX2" fmla="*/ 0 w 2397722"/>
                <a:gd name="connsiteY2" fmla="*/ 0 h 1026391"/>
                <a:gd name="connsiteX0" fmla="*/ 2397722 w 2397722"/>
                <a:gd name="connsiteY0" fmla="*/ 1008570 h 1027349"/>
                <a:gd name="connsiteX1" fmla="*/ 921987 w 2397722"/>
                <a:gd name="connsiteY1" fmla="*/ 245249 h 1027349"/>
                <a:gd name="connsiteX2" fmla="*/ 0 w 2397722"/>
                <a:gd name="connsiteY2" fmla="*/ 0 h 102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7722" h="1027349">
                  <a:moveTo>
                    <a:pt x="2397722" y="1008570"/>
                  </a:moveTo>
                  <a:cubicBezTo>
                    <a:pt x="1736827" y="1142632"/>
                    <a:pt x="1140231" y="524516"/>
                    <a:pt x="921987" y="245249"/>
                  </a:cubicBezTo>
                  <a:cubicBezTo>
                    <a:pt x="505447" y="277855"/>
                    <a:pt x="180793" y="243005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chemeClr val="tx2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705167" y="1520788"/>
              <a:ext cx="1426673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800" dirty="0" smtClean="0">
                  <a:solidFill>
                    <a:schemeClr val="tx2"/>
                  </a:solidFill>
                </a:rPr>
                <a:t>EDELWEISS</a:t>
              </a:r>
            </a:p>
            <a:p>
              <a:r>
                <a:rPr lang="en-US" sz="1800" dirty="0" smtClean="0">
                  <a:solidFill>
                    <a:schemeClr val="tx2"/>
                  </a:solidFill>
                </a:rPr>
                <a:t>2015+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675627" y="1346935"/>
            <a:ext cx="1276573" cy="299288"/>
          </a:xfrm>
          <a:prstGeom prst="rect">
            <a:avLst/>
          </a:prstGeom>
          <a:noFill/>
          <a:effectLst>
            <a:outerShdw dist="12700" dir="2700000" algn="tl" rotWithShape="0">
              <a:prstClr val="black"/>
            </a:outerShdw>
          </a:effectLst>
        </p:spPr>
        <p:txBody>
          <a:bodyPr wrap="none" lIns="0" tIns="0" rIns="0" bIns="0" rtlCol="0">
            <a:spAutoFit/>
          </a:bodyPr>
          <a:lstStyle/>
          <a:p>
            <a:r>
              <a:rPr lang="en-US" sz="2000" dirty="0" smtClean="0"/>
              <a:t>ruled out</a:t>
            </a:r>
          </a:p>
        </p:txBody>
      </p:sp>
      <p:sp>
        <p:nvSpPr>
          <p:cNvPr id="27" name="Freeform 26"/>
          <p:cNvSpPr/>
          <p:nvPr/>
        </p:nvSpPr>
        <p:spPr bwMode="auto">
          <a:xfrm>
            <a:off x="2701757" y="2217962"/>
            <a:ext cx="5483783" cy="2219090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6314" h="2102130">
                <a:moveTo>
                  <a:pt x="4986314" y="1256409"/>
                </a:moveTo>
                <a:cubicBezTo>
                  <a:pt x="3480912" y="1645740"/>
                  <a:pt x="2560672" y="1945890"/>
                  <a:pt x="1585438" y="2086976"/>
                </a:cubicBezTo>
                <a:cubicBezTo>
                  <a:pt x="610204" y="2228062"/>
                  <a:pt x="58715" y="137255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2699792" y="2542058"/>
            <a:ext cx="5483783" cy="2219090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6314" h="2102130">
                <a:moveTo>
                  <a:pt x="4986314" y="1256409"/>
                </a:moveTo>
                <a:cubicBezTo>
                  <a:pt x="3480912" y="1645740"/>
                  <a:pt x="2560672" y="1945890"/>
                  <a:pt x="1585438" y="2086976"/>
                </a:cubicBezTo>
                <a:cubicBezTo>
                  <a:pt x="610204" y="2228062"/>
                  <a:pt x="58715" y="137255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35" name="Freeform 34"/>
          <p:cNvSpPr/>
          <p:nvPr/>
        </p:nvSpPr>
        <p:spPr bwMode="auto">
          <a:xfrm>
            <a:off x="2724621" y="2902098"/>
            <a:ext cx="5483783" cy="2219090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6314" h="2102130">
                <a:moveTo>
                  <a:pt x="4986314" y="1256409"/>
                </a:moveTo>
                <a:cubicBezTo>
                  <a:pt x="3480912" y="1645740"/>
                  <a:pt x="2560672" y="1945890"/>
                  <a:pt x="1585438" y="2086976"/>
                </a:cubicBezTo>
                <a:cubicBezTo>
                  <a:pt x="610204" y="2228062"/>
                  <a:pt x="58715" y="137255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36" name="Freeform 35"/>
          <p:cNvSpPr/>
          <p:nvPr/>
        </p:nvSpPr>
        <p:spPr bwMode="auto">
          <a:xfrm>
            <a:off x="2724621" y="1808820"/>
            <a:ext cx="5483783" cy="2219090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6314" h="2102130">
                <a:moveTo>
                  <a:pt x="4986314" y="1256409"/>
                </a:moveTo>
                <a:cubicBezTo>
                  <a:pt x="3480912" y="1645740"/>
                  <a:pt x="2560672" y="1945890"/>
                  <a:pt x="1585438" y="2086976"/>
                </a:cubicBezTo>
                <a:cubicBezTo>
                  <a:pt x="610204" y="2228062"/>
                  <a:pt x="58715" y="1372555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736004">
            <a:off x="6818799" y="3034889"/>
            <a:ext cx="12663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LUX 2014+</a:t>
            </a:r>
          </a:p>
        </p:txBody>
      </p:sp>
      <p:sp>
        <p:nvSpPr>
          <p:cNvPr id="38" name="TextBox 37"/>
          <p:cNvSpPr txBox="1"/>
          <p:nvPr/>
        </p:nvSpPr>
        <p:spPr>
          <a:xfrm rot="20736004">
            <a:off x="6160328" y="3528632"/>
            <a:ext cx="19284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XENON1T 2015+</a:t>
            </a:r>
          </a:p>
        </p:txBody>
      </p:sp>
      <p:sp>
        <p:nvSpPr>
          <p:cNvPr id="41" name="TextBox 40"/>
          <p:cNvSpPr txBox="1"/>
          <p:nvPr/>
        </p:nvSpPr>
        <p:spPr>
          <a:xfrm rot="20736004">
            <a:off x="5768352" y="3905667"/>
            <a:ext cx="23708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err="1" smtClean="0">
                <a:solidFill>
                  <a:schemeClr val="tx2"/>
                </a:solidFill>
              </a:rPr>
              <a:t>XENONnT</a:t>
            </a:r>
            <a:r>
              <a:rPr lang="en-US" sz="1800" dirty="0" smtClean="0">
                <a:solidFill>
                  <a:schemeClr val="tx2"/>
                </a:solidFill>
              </a:rPr>
              <a:t>, LZ 2018+</a:t>
            </a:r>
          </a:p>
        </p:txBody>
      </p:sp>
      <p:sp>
        <p:nvSpPr>
          <p:cNvPr id="42" name="TextBox 41"/>
          <p:cNvSpPr txBox="1"/>
          <p:nvPr/>
        </p:nvSpPr>
        <p:spPr>
          <a:xfrm rot="20736004">
            <a:off x="6636261" y="4167085"/>
            <a:ext cx="14266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DARWIN 30t</a:t>
            </a:r>
          </a:p>
        </p:txBody>
      </p:sp>
      <p:sp>
        <p:nvSpPr>
          <p:cNvPr id="45" name="Freeform 44"/>
          <p:cNvSpPr/>
          <p:nvPr/>
        </p:nvSpPr>
        <p:spPr bwMode="auto">
          <a:xfrm>
            <a:off x="1382090" y="2744361"/>
            <a:ext cx="2856866" cy="1352743"/>
          </a:xfrm>
          <a:custGeom>
            <a:avLst/>
            <a:gdLst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557849"/>
              <a:gd name="connsiteX1" fmla="*/ 5222731 w 5222731"/>
              <a:gd name="connsiteY1" fmla="*/ 1631092 h 2557849"/>
              <a:gd name="connsiteX2" fmla="*/ 1725769 w 5222731"/>
              <a:gd name="connsiteY2" fmla="*/ 2557849 h 2557849"/>
              <a:gd name="connsiteX3" fmla="*/ 144104 w 5222731"/>
              <a:gd name="connsiteY3" fmla="*/ 24714 h 2557849"/>
              <a:gd name="connsiteX4" fmla="*/ 5222731 w 5222731"/>
              <a:gd name="connsiteY4" fmla="*/ 0 h 2557849"/>
              <a:gd name="connsiteX0" fmla="*/ 5078627 w 5078627"/>
              <a:gd name="connsiteY0" fmla="*/ 0 h 2557849"/>
              <a:gd name="connsiteX1" fmla="*/ 5078627 w 5078627"/>
              <a:gd name="connsiteY1" fmla="*/ 1631092 h 2557849"/>
              <a:gd name="connsiteX2" fmla="*/ 1581665 w 5078627"/>
              <a:gd name="connsiteY2" fmla="*/ 2557849 h 2557849"/>
              <a:gd name="connsiteX3" fmla="*/ 0 w 5078627"/>
              <a:gd name="connsiteY3" fmla="*/ 24714 h 2557849"/>
              <a:gd name="connsiteX4" fmla="*/ 5078627 w 5078627"/>
              <a:gd name="connsiteY4" fmla="*/ 0 h 2557849"/>
              <a:gd name="connsiteX0" fmla="*/ 5222731 w 5222731"/>
              <a:gd name="connsiteY0" fmla="*/ 0 h 2613184"/>
              <a:gd name="connsiteX1" fmla="*/ 5222731 w 5222731"/>
              <a:gd name="connsiteY1" fmla="*/ 1631092 h 2613184"/>
              <a:gd name="connsiteX2" fmla="*/ 1725769 w 5222731"/>
              <a:gd name="connsiteY2" fmla="*/ 2557849 h 2613184"/>
              <a:gd name="connsiteX3" fmla="*/ 144104 w 5222731"/>
              <a:gd name="connsiteY3" fmla="*/ 24714 h 2613184"/>
              <a:gd name="connsiteX4" fmla="*/ 5222731 w 5222731"/>
              <a:gd name="connsiteY4" fmla="*/ 0 h 2613184"/>
              <a:gd name="connsiteX0" fmla="*/ 5216632 w 5216632"/>
              <a:gd name="connsiteY0" fmla="*/ 0 h 2561334"/>
              <a:gd name="connsiteX1" fmla="*/ 5216632 w 5216632"/>
              <a:gd name="connsiteY1" fmla="*/ 1631092 h 2561334"/>
              <a:gd name="connsiteX2" fmla="*/ 1719670 w 5216632"/>
              <a:gd name="connsiteY2" fmla="*/ 2557849 h 2561334"/>
              <a:gd name="connsiteX3" fmla="*/ 138005 w 5216632"/>
              <a:gd name="connsiteY3" fmla="*/ 24714 h 2561334"/>
              <a:gd name="connsiteX4" fmla="*/ 5216632 w 5216632"/>
              <a:gd name="connsiteY4" fmla="*/ 0 h 2561334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200045 w 5200045"/>
              <a:gd name="connsiteY0" fmla="*/ 0 h 2487309"/>
              <a:gd name="connsiteX1" fmla="*/ 5200045 w 5200045"/>
              <a:gd name="connsiteY1" fmla="*/ 1631092 h 2487309"/>
              <a:gd name="connsiteX2" fmla="*/ 1962575 w 5200045"/>
              <a:gd name="connsiteY2" fmla="*/ 2483708 h 2487309"/>
              <a:gd name="connsiteX3" fmla="*/ 121418 w 5200045"/>
              <a:gd name="connsiteY3" fmla="*/ 24714 h 2487309"/>
              <a:gd name="connsiteX4" fmla="*/ 5200045 w 5200045"/>
              <a:gd name="connsiteY4" fmla="*/ 0 h 2487309"/>
              <a:gd name="connsiteX0" fmla="*/ 5078627 w 5078627"/>
              <a:gd name="connsiteY0" fmla="*/ 0 h 2489519"/>
              <a:gd name="connsiteX1" fmla="*/ 5078627 w 5078627"/>
              <a:gd name="connsiteY1" fmla="*/ 1631092 h 2489519"/>
              <a:gd name="connsiteX2" fmla="*/ 1841157 w 5078627"/>
              <a:gd name="connsiteY2" fmla="*/ 2483708 h 2489519"/>
              <a:gd name="connsiteX3" fmla="*/ 0 w 5078627"/>
              <a:gd name="connsiteY3" fmla="*/ 24714 h 2489519"/>
              <a:gd name="connsiteX4" fmla="*/ 5078627 w 5078627"/>
              <a:gd name="connsiteY4" fmla="*/ 0 h 2489519"/>
              <a:gd name="connsiteX0" fmla="*/ 5078627 w 5078627"/>
              <a:gd name="connsiteY0" fmla="*/ 0 h 2559412"/>
              <a:gd name="connsiteX1" fmla="*/ 5078627 w 5078627"/>
              <a:gd name="connsiteY1" fmla="*/ 1668162 h 2559412"/>
              <a:gd name="connsiteX2" fmla="*/ 1841157 w 5078627"/>
              <a:gd name="connsiteY2" fmla="*/ 2483708 h 2559412"/>
              <a:gd name="connsiteX3" fmla="*/ 0 w 5078627"/>
              <a:gd name="connsiteY3" fmla="*/ 24714 h 2559412"/>
              <a:gd name="connsiteX4" fmla="*/ 5078627 w 5078627"/>
              <a:gd name="connsiteY4" fmla="*/ 0 h 2559412"/>
              <a:gd name="connsiteX0" fmla="*/ 5078627 w 5078627"/>
              <a:gd name="connsiteY0" fmla="*/ 0 h 2493142"/>
              <a:gd name="connsiteX1" fmla="*/ 5078627 w 5078627"/>
              <a:gd name="connsiteY1" fmla="*/ 1668162 h 2493142"/>
              <a:gd name="connsiteX2" fmla="*/ 1841157 w 5078627"/>
              <a:gd name="connsiteY2" fmla="*/ 2483708 h 2493142"/>
              <a:gd name="connsiteX3" fmla="*/ 0 w 5078627"/>
              <a:gd name="connsiteY3" fmla="*/ 24714 h 2493142"/>
              <a:gd name="connsiteX4" fmla="*/ 5078627 w 5078627"/>
              <a:gd name="connsiteY4" fmla="*/ 0 h 2493142"/>
              <a:gd name="connsiteX0" fmla="*/ 5078627 w 5078627"/>
              <a:gd name="connsiteY0" fmla="*/ 0 h 2513899"/>
              <a:gd name="connsiteX1" fmla="*/ 5078627 w 5078627"/>
              <a:gd name="connsiteY1" fmla="*/ 1668162 h 2513899"/>
              <a:gd name="connsiteX2" fmla="*/ 1841157 w 5078627"/>
              <a:gd name="connsiteY2" fmla="*/ 2483708 h 2513899"/>
              <a:gd name="connsiteX3" fmla="*/ 0 w 5078627"/>
              <a:gd name="connsiteY3" fmla="*/ 24714 h 2513899"/>
              <a:gd name="connsiteX4" fmla="*/ 5078627 w 5078627"/>
              <a:gd name="connsiteY4" fmla="*/ 0 h 2513899"/>
              <a:gd name="connsiteX0" fmla="*/ 5084901 w 5084901"/>
              <a:gd name="connsiteY0" fmla="*/ 0 h 2491161"/>
              <a:gd name="connsiteX1" fmla="*/ 5078627 w 5084901"/>
              <a:gd name="connsiteY1" fmla="*/ 1645424 h 2491161"/>
              <a:gd name="connsiteX2" fmla="*/ 1841157 w 5084901"/>
              <a:gd name="connsiteY2" fmla="*/ 2460970 h 2491161"/>
              <a:gd name="connsiteX3" fmla="*/ 0 w 5084901"/>
              <a:gd name="connsiteY3" fmla="*/ 1976 h 2491161"/>
              <a:gd name="connsiteX4" fmla="*/ 5084901 w 5084901"/>
              <a:gd name="connsiteY4" fmla="*/ 0 h 2491161"/>
              <a:gd name="connsiteX0" fmla="*/ 0 w 5078627"/>
              <a:gd name="connsiteY0" fmla="*/ 0 h 2489185"/>
              <a:gd name="connsiteX1" fmla="*/ 5078627 w 5078627"/>
              <a:gd name="connsiteY1" fmla="*/ 1643448 h 2489185"/>
              <a:gd name="connsiteX2" fmla="*/ 1841157 w 5078627"/>
              <a:gd name="connsiteY2" fmla="*/ 2458994 h 2489185"/>
              <a:gd name="connsiteX3" fmla="*/ 0 w 5078627"/>
              <a:gd name="connsiteY3" fmla="*/ 0 h 2489185"/>
              <a:gd name="connsiteX0" fmla="*/ 4991120 w 4991120"/>
              <a:gd name="connsiteY0" fmla="*/ 1556827 h 2402607"/>
              <a:gd name="connsiteX1" fmla="*/ 1753650 w 4991120"/>
              <a:gd name="connsiteY1" fmla="*/ 2372373 h 2402607"/>
              <a:gd name="connsiteX2" fmla="*/ 0 w 4991120"/>
              <a:gd name="connsiteY2" fmla="*/ 0 h 2402607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2608"/>
              <a:gd name="connsiteX1" fmla="*/ 1753650 w 4991120"/>
              <a:gd name="connsiteY1" fmla="*/ 2372373 h 2402608"/>
              <a:gd name="connsiteX2" fmla="*/ 0 w 4991120"/>
              <a:gd name="connsiteY2" fmla="*/ 0 h 2402608"/>
              <a:gd name="connsiteX0" fmla="*/ 4991120 w 4991120"/>
              <a:gd name="connsiteY0" fmla="*/ 1556827 h 2404656"/>
              <a:gd name="connsiteX1" fmla="*/ 1753650 w 4991120"/>
              <a:gd name="connsiteY1" fmla="*/ 2372373 h 2404656"/>
              <a:gd name="connsiteX2" fmla="*/ 0 w 4991120"/>
              <a:gd name="connsiteY2" fmla="*/ 0 h 2404656"/>
              <a:gd name="connsiteX0" fmla="*/ 4991120 w 4991120"/>
              <a:gd name="connsiteY0" fmla="*/ 1556827 h 2419395"/>
              <a:gd name="connsiteX1" fmla="*/ 1590244 w 4991120"/>
              <a:gd name="connsiteY1" fmla="*/ 2387394 h 2419395"/>
              <a:gd name="connsiteX2" fmla="*/ 0 w 4991120"/>
              <a:gd name="connsiteY2" fmla="*/ 0 h 2419395"/>
              <a:gd name="connsiteX0" fmla="*/ 4991120 w 4991120"/>
              <a:gd name="connsiteY0" fmla="*/ 1556827 h 2418372"/>
              <a:gd name="connsiteX1" fmla="*/ 1590244 w 4991120"/>
              <a:gd name="connsiteY1" fmla="*/ 2387394 h 2418372"/>
              <a:gd name="connsiteX2" fmla="*/ 0 w 4991120"/>
              <a:gd name="connsiteY2" fmla="*/ 0 h 2418372"/>
              <a:gd name="connsiteX0" fmla="*/ 4991120 w 4991120"/>
              <a:gd name="connsiteY0" fmla="*/ 1556827 h 2421895"/>
              <a:gd name="connsiteX1" fmla="*/ 1590244 w 4991120"/>
              <a:gd name="connsiteY1" fmla="*/ 2387394 h 2421895"/>
              <a:gd name="connsiteX2" fmla="*/ 0 w 4991120"/>
              <a:gd name="connsiteY2" fmla="*/ 0 h 2421895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4950"/>
              <a:gd name="connsiteX1" fmla="*/ 1590244 w 4991120"/>
              <a:gd name="connsiteY1" fmla="*/ 2387394 h 2404950"/>
              <a:gd name="connsiteX2" fmla="*/ 0 w 4991120"/>
              <a:gd name="connsiteY2" fmla="*/ 0 h 2404950"/>
              <a:gd name="connsiteX0" fmla="*/ 4991120 w 4991120"/>
              <a:gd name="connsiteY0" fmla="*/ 1556827 h 2405831"/>
              <a:gd name="connsiteX1" fmla="*/ 1590244 w 4991120"/>
              <a:gd name="connsiteY1" fmla="*/ 2387394 h 2405831"/>
              <a:gd name="connsiteX2" fmla="*/ 0 w 4991120"/>
              <a:gd name="connsiteY2" fmla="*/ 0 h 2405831"/>
              <a:gd name="connsiteX0" fmla="*/ 4991120 w 4991120"/>
              <a:gd name="connsiteY0" fmla="*/ 1556827 h 2408566"/>
              <a:gd name="connsiteX1" fmla="*/ 1590244 w 4991120"/>
              <a:gd name="connsiteY1" fmla="*/ 2387394 h 2408566"/>
              <a:gd name="connsiteX2" fmla="*/ 0 w 4991120"/>
              <a:gd name="connsiteY2" fmla="*/ 0 h 2408566"/>
              <a:gd name="connsiteX0" fmla="*/ 4986314 w 4986314"/>
              <a:gd name="connsiteY0" fmla="*/ 1256409 h 2127525"/>
              <a:gd name="connsiteX1" fmla="*/ 1585438 w 4986314"/>
              <a:gd name="connsiteY1" fmla="*/ 2086976 h 2127525"/>
              <a:gd name="connsiteX2" fmla="*/ 0 w 4986314"/>
              <a:gd name="connsiteY2" fmla="*/ 0 h 2127525"/>
              <a:gd name="connsiteX0" fmla="*/ 4986314 w 4986314"/>
              <a:gd name="connsiteY0" fmla="*/ 1256409 h 2102130"/>
              <a:gd name="connsiteX1" fmla="*/ 1585438 w 4986314"/>
              <a:gd name="connsiteY1" fmla="*/ 2086976 h 2102130"/>
              <a:gd name="connsiteX2" fmla="*/ 0 w 4986314"/>
              <a:gd name="connsiteY2" fmla="*/ 0 h 2102130"/>
              <a:gd name="connsiteX0" fmla="*/ 6207055 w 6207055"/>
              <a:gd name="connsiteY0" fmla="*/ 370176 h 1205915"/>
              <a:gd name="connsiteX1" fmla="*/ 2806179 w 6207055"/>
              <a:gd name="connsiteY1" fmla="*/ 1200743 h 1205915"/>
              <a:gd name="connsiteX2" fmla="*/ 0 w 6207055"/>
              <a:gd name="connsiteY2" fmla="*/ 0 h 1205915"/>
              <a:gd name="connsiteX0" fmla="*/ 6207055 w 6207055"/>
              <a:gd name="connsiteY0" fmla="*/ 370176 h 1205915"/>
              <a:gd name="connsiteX1" fmla="*/ 2806179 w 6207055"/>
              <a:gd name="connsiteY1" fmla="*/ 1200743 h 1205915"/>
              <a:gd name="connsiteX2" fmla="*/ 0 w 6207055"/>
              <a:gd name="connsiteY2" fmla="*/ 0 h 1205915"/>
              <a:gd name="connsiteX0" fmla="*/ 6207055 w 6207055"/>
              <a:gd name="connsiteY0" fmla="*/ 370176 h 536414"/>
              <a:gd name="connsiteX1" fmla="*/ 936621 w 6207055"/>
              <a:gd name="connsiteY1" fmla="*/ 289475 h 536414"/>
              <a:gd name="connsiteX2" fmla="*/ 0 w 6207055"/>
              <a:gd name="connsiteY2" fmla="*/ 0 h 536414"/>
              <a:gd name="connsiteX0" fmla="*/ 6207055 w 6207055"/>
              <a:gd name="connsiteY0" fmla="*/ 370176 h 536414"/>
              <a:gd name="connsiteX1" fmla="*/ 936621 w 6207055"/>
              <a:gd name="connsiteY1" fmla="*/ 289475 h 536414"/>
              <a:gd name="connsiteX2" fmla="*/ 0 w 6207055"/>
              <a:gd name="connsiteY2" fmla="*/ 0 h 536414"/>
              <a:gd name="connsiteX0" fmla="*/ 2597701 w 2597701"/>
              <a:gd name="connsiteY0" fmla="*/ 1281444 h 1353171"/>
              <a:gd name="connsiteX1" fmla="*/ 936621 w 2597701"/>
              <a:gd name="connsiteY1" fmla="*/ 289475 h 1353171"/>
              <a:gd name="connsiteX2" fmla="*/ 0 w 2597701"/>
              <a:gd name="connsiteY2" fmla="*/ 0 h 1353171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  <a:gd name="connsiteX0" fmla="*/ 2597701 w 2597701"/>
              <a:gd name="connsiteY0" fmla="*/ 1281444 h 1281444"/>
              <a:gd name="connsiteX1" fmla="*/ 936621 w 2597701"/>
              <a:gd name="connsiteY1" fmla="*/ 289475 h 1281444"/>
              <a:gd name="connsiteX2" fmla="*/ 0 w 2597701"/>
              <a:gd name="connsiteY2" fmla="*/ 0 h 128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7701" h="1281444">
                <a:moveTo>
                  <a:pt x="2597701" y="1281444"/>
                </a:moveTo>
                <a:cubicBezTo>
                  <a:pt x="1808403" y="1275224"/>
                  <a:pt x="1360760" y="571478"/>
                  <a:pt x="936621" y="289475"/>
                </a:cubicBezTo>
                <a:cubicBezTo>
                  <a:pt x="450003" y="267836"/>
                  <a:pt x="231734" y="245988"/>
                  <a:pt x="0" y="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91680" y="2442954"/>
            <a:ext cx="82073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CDMS*</a:t>
            </a:r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2017+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635896" y="3614839"/>
            <a:ext cx="1692188" cy="1614361"/>
            <a:chOff x="3635896" y="3614839"/>
            <a:chExt cx="1692188" cy="1614361"/>
          </a:xfrm>
        </p:grpSpPr>
        <p:sp>
          <p:nvSpPr>
            <p:cNvPr id="3" name="Up-Down Arrow 2"/>
            <p:cNvSpPr/>
            <p:nvPr/>
          </p:nvSpPr>
          <p:spPr bwMode="auto">
            <a:xfrm>
              <a:off x="4179417" y="3614839"/>
              <a:ext cx="606480" cy="1614361"/>
            </a:xfrm>
            <a:prstGeom prst="up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35896" y="3996933"/>
              <a:ext cx="1692188" cy="8002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91440" tIns="91440" rIns="91440" bIns="91440" rtlCol="0">
              <a:spAutoFit/>
            </a:bodyPr>
            <a:lstStyle/>
            <a:p>
              <a:pPr algn="ctr"/>
              <a:r>
                <a:rPr lang="en-US" sz="2000" dirty="0" smtClean="0"/>
                <a:t>&gt;4 orders of magnitude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619672" y="3187635"/>
            <a:ext cx="1488797" cy="1681525"/>
            <a:chOff x="1619672" y="3187635"/>
            <a:chExt cx="1488797" cy="1681525"/>
          </a:xfrm>
        </p:grpSpPr>
        <p:sp>
          <p:nvSpPr>
            <p:cNvPr id="39" name="Oval 38"/>
            <p:cNvSpPr/>
            <p:nvPr/>
          </p:nvSpPr>
          <p:spPr bwMode="auto">
            <a:xfrm>
              <a:off x="2447764" y="3187635"/>
              <a:ext cx="660705" cy="802336"/>
            </a:xfrm>
            <a:prstGeom prst="ellips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19672" y="4038163"/>
              <a:ext cx="1320463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dirty="0" smtClean="0"/>
                <a:t>CNNS with XENON1T next year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148064" y="6008611"/>
            <a:ext cx="349238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WIMP mass [GeV/c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  <a:endParaRPr lang="en-US" baseline="30000" dirty="0" smtClean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-2142825" y="3267062"/>
            <a:ext cx="52300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WIMP-nucleon cross section [cm</a:t>
            </a:r>
            <a:r>
              <a:rPr lang="en-US" baseline="30000" dirty="0" smtClean="0"/>
              <a:t>2</a:t>
            </a:r>
            <a:r>
              <a:rPr lang="en-US" dirty="0" smtClean="0"/>
              <a:t>]</a:t>
            </a:r>
            <a:endParaRPr lang="en-US" baseline="300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72" y="944724"/>
            <a:ext cx="7884876" cy="507656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" r="5440"/>
          <a:stretch/>
        </p:blipFill>
        <p:spPr>
          <a:xfrm>
            <a:off x="0" y="4249366"/>
            <a:ext cx="9144508" cy="261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8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995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825" y="298450"/>
            <a:ext cx="8642350" cy="609600"/>
          </a:xfrm>
        </p:spPr>
        <p:txBody>
          <a:bodyPr/>
          <a:lstStyle/>
          <a:p>
            <a:r>
              <a:rPr lang="en-US" dirty="0" err="1" smtClean="0"/>
              <a:t>Axions</a:t>
            </a:r>
            <a:r>
              <a:rPr lang="en-US" dirty="0" smtClean="0"/>
              <a:t> and ADMX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035" y="298451"/>
            <a:ext cx="4150966" cy="655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Theory</a:t>
            </a:r>
            <a:endParaRPr lang="en-US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 rot="16200000">
            <a:off x="7820949" y="3362362"/>
            <a:ext cx="23451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Fitzpatrick+ 1203.3542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1"/>
          <a:stretch/>
        </p:blipFill>
        <p:spPr>
          <a:xfrm>
            <a:off x="4863402" y="0"/>
            <a:ext cx="4065747" cy="61109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9160" y="6071414"/>
            <a:ext cx="14923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Na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Ge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 </a:t>
            </a:r>
            <a:r>
              <a:rPr lang="en-US" sz="1800" dirty="0" smtClean="0"/>
              <a:t> </a:t>
            </a:r>
            <a:r>
              <a:rPr lang="en-US" sz="18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Xe</a:t>
            </a:r>
            <a:endParaRPr lang="en-US" sz="18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000" y="977900"/>
            <a:ext cx="4488822" cy="74943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Vastly different </a:t>
            </a:r>
            <a:r>
              <a:rPr lang="en-US" dirty="0" err="1" smtClean="0"/>
              <a:t>sensi-tivities</a:t>
            </a:r>
            <a:r>
              <a:rPr lang="en-US" dirty="0" smtClean="0"/>
              <a:t> of various targets: Variety indispensable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Some require dedicated analyses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Use </a:t>
            </a:r>
            <a:r>
              <a:rPr lang="en-US" dirty="0"/>
              <a:t>relativistic or non-relativistic </a:t>
            </a:r>
            <a:r>
              <a:rPr lang="en-US" dirty="0" smtClean="0"/>
              <a:t>operators?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Present </a:t>
            </a:r>
            <a:r>
              <a:rPr lang="en-US" dirty="0"/>
              <a:t>results for each operator individually?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100" dirty="0"/>
          </a:p>
          <a:p>
            <a:endParaRPr lang="en-US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28580" y="6071414"/>
            <a:ext cx="14923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Na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Ge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 </a:t>
            </a:r>
            <a:r>
              <a:rPr lang="en-US" sz="1800" dirty="0" smtClean="0"/>
              <a:t> </a:t>
            </a:r>
            <a:r>
              <a:rPr lang="en-US" sz="18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Xe</a:t>
            </a:r>
            <a:endParaRPr lang="en-US" sz="18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6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xmasssphere.jpg"/>
          <p:cNvPicPr>
            <a:picLocks noChangeAspect="1"/>
          </p:cNvPicPr>
          <p:nvPr/>
        </p:nvPicPr>
        <p:blipFill rotWithShape="1">
          <a:blip r:embed="rId2"/>
          <a:srcRect l="1504" t="1848" r="1881" b="5567"/>
          <a:stretch/>
        </p:blipFill>
        <p:spPr>
          <a:xfrm>
            <a:off x="5119695" y="960842"/>
            <a:ext cx="3767130" cy="5383242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82178"/>
            <a:ext cx="4738182" cy="29546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Single-phase </a:t>
            </a:r>
            <a:r>
              <a:rPr lang="en-US" dirty="0"/>
              <a:t>liquid </a:t>
            </a:r>
            <a:r>
              <a:rPr lang="en-US" dirty="0" smtClean="0"/>
              <a:t>xenon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642 2.5” hex PMTs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830kg total, 100kg fiducial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Position from PMT hit </a:t>
            </a:r>
            <a:r>
              <a:rPr lang="en-US" dirty="0"/>
              <a:t>pattern; </a:t>
            </a:r>
            <a:r>
              <a:rPr lang="en-US" dirty="0" smtClean="0"/>
              <a:t>self-shielding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Patched after initial run, data taking since Nov 2013, rate ~1 </a:t>
            </a:r>
            <a:r>
              <a:rPr lang="en-US" dirty="0" err="1" smtClean="0"/>
              <a:t>evt</a:t>
            </a:r>
            <a:r>
              <a:rPr lang="en-US" dirty="0" smtClean="0"/>
              <a:t>/</a:t>
            </a:r>
            <a:r>
              <a:rPr lang="en-US" dirty="0" err="1" smtClean="0"/>
              <a:t>keV</a:t>
            </a:r>
            <a:r>
              <a:rPr lang="en-US" dirty="0" smtClean="0"/>
              <a:t>/ton/day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XMASS @ </a:t>
            </a:r>
            <a:r>
              <a:rPr lang="en-US" dirty="0" err="1" smtClean="0"/>
              <a:t>Kamioka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7940389" y="5193800"/>
            <a:ext cx="205665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Moriyama, IDM2010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642" y="3923880"/>
            <a:ext cx="2231769" cy="245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3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Inelastic Scattering</a:t>
            </a:r>
            <a:endParaRPr lang="en-US" dirty="0"/>
          </a:p>
        </p:txBody>
      </p:sp>
      <p:sp>
        <p:nvSpPr>
          <p:cNvPr id="5" name="Content Placeholder 37"/>
          <p:cNvSpPr txBox="1">
            <a:spLocks/>
          </p:cNvSpPr>
          <p:nvPr/>
        </p:nvSpPr>
        <p:spPr bwMode="auto">
          <a:xfrm>
            <a:off x="250825" y="982177"/>
            <a:ext cx="86423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har char="•"/>
              <a:tabLst>
                <a:tab pos="360000" algn="l"/>
                <a:tab pos="720000" algn="l"/>
                <a:tab pos="1080000" algn="l"/>
              </a:tabLs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Bookman Old Style" pitchFamily="18" charset="0"/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320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728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1367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939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30511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5083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9655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kern="0" dirty="0" smtClean="0"/>
              <a:t>cross-check limits, measure halo</a:t>
            </a: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 rot="5400000" flipH="1">
            <a:off x="781075" y="1643587"/>
            <a:ext cx="1584326" cy="1584326"/>
            <a:chOff x="2085" y="663"/>
            <a:chExt cx="998" cy="998"/>
          </a:xfrm>
        </p:grpSpPr>
        <p:sp>
          <p:nvSpPr>
            <p:cNvPr id="12" name="Oval 42"/>
            <p:cNvSpPr>
              <a:spLocks noChangeArrowheads="1"/>
            </p:cNvSpPr>
            <p:nvPr/>
          </p:nvSpPr>
          <p:spPr bwMode="auto">
            <a:xfrm>
              <a:off x="2446" y="1024"/>
              <a:ext cx="272" cy="2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13" name="Line 43"/>
            <p:cNvSpPr>
              <a:spLocks noChangeShapeType="1"/>
            </p:cNvSpPr>
            <p:nvPr/>
          </p:nvSpPr>
          <p:spPr bwMode="auto">
            <a:xfrm flipV="1">
              <a:off x="2690" y="663"/>
              <a:ext cx="393" cy="3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stealth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" name="Line 44"/>
            <p:cNvSpPr>
              <a:spLocks noChangeShapeType="1"/>
            </p:cNvSpPr>
            <p:nvPr/>
          </p:nvSpPr>
          <p:spPr bwMode="auto">
            <a:xfrm flipV="1">
              <a:off x="2085" y="1268"/>
              <a:ext cx="392" cy="3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lg" len="lg"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" name="Line 45"/>
            <p:cNvSpPr>
              <a:spLocks noChangeShapeType="1"/>
            </p:cNvSpPr>
            <p:nvPr/>
          </p:nvSpPr>
          <p:spPr bwMode="auto">
            <a:xfrm>
              <a:off x="2085" y="663"/>
              <a:ext cx="392" cy="3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Line 46"/>
            <p:cNvSpPr>
              <a:spLocks noChangeShapeType="1"/>
            </p:cNvSpPr>
            <p:nvPr/>
          </p:nvSpPr>
          <p:spPr bwMode="auto">
            <a:xfrm>
              <a:off x="2691" y="1269"/>
              <a:ext cx="392" cy="3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 type="stealth" w="lg" len="lg"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</p:grpSp>
      <p:pic>
        <p:nvPicPr>
          <p:cNvPr id="8" name="Picture 34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513043" y="1599145"/>
            <a:ext cx="17145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Line 43"/>
          <p:cNvSpPr>
            <a:spLocks noChangeShapeType="1"/>
          </p:cNvSpPr>
          <p:nvPr/>
        </p:nvSpPr>
        <p:spPr bwMode="auto">
          <a:xfrm rot="5400000" flipH="1" flipV="1">
            <a:off x="2994035" y="3237836"/>
            <a:ext cx="0" cy="473023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stealth" w="lg" len="lg"/>
          </a:ln>
          <a:effectLst/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9" name="Picture 35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1405" y="1598890"/>
            <a:ext cx="17145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280714" y="3280796"/>
            <a:ext cx="76142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aseline="30000" dirty="0" smtClean="0"/>
              <a:t>129</a:t>
            </a:r>
            <a:r>
              <a:rPr lang="en-US" dirty="0" smtClean="0"/>
              <a:t>Xe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68179" y="3280796"/>
            <a:ext cx="85119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aseline="30000" dirty="0" smtClean="0"/>
              <a:t>129</a:t>
            </a:r>
            <a:r>
              <a:rPr lang="en-US" dirty="0" smtClean="0"/>
              <a:t>Xe</a:t>
            </a:r>
            <a:r>
              <a:rPr lang="en-US" baseline="30000" dirty="0" smtClean="0"/>
              <a:t>*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78064" y="3280796"/>
            <a:ext cx="170399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aseline="30000" dirty="0" smtClean="0"/>
              <a:t>129</a:t>
            </a:r>
            <a:r>
              <a:rPr lang="en-US" dirty="0" smtClean="0"/>
              <a:t>Xe+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baseline="-25000" dirty="0" smtClean="0">
                <a:latin typeface="+mn-lt"/>
              </a:rPr>
              <a:t>40keV</a:t>
            </a:r>
            <a:endParaRPr lang="en-US" baseline="-25000" dirty="0" smtClean="0">
              <a:latin typeface="Symbol" panose="05050102010706020507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450" y="3771304"/>
            <a:ext cx="3906575" cy="27728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25" y="1043914"/>
            <a:ext cx="3906575" cy="27868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01" y="3758108"/>
            <a:ext cx="3657600" cy="2677626"/>
          </a:xfrm>
          <a:prstGeom prst="rect">
            <a:avLst/>
          </a:prstGeom>
        </p:spPr>
      </p:pic>
      <p:sp>
        <p:nvSpPr>
          <p:cNvPr id="23" name="Text Box 9"/>
          <p:cNvSpPr txBox="1">
            <a:spLocks noChangeArrowheads="1"/>
          </p:cNvSpPr>
          <p:nvPr/>
        </p:nvSpPr>
        <p:spPr bwMode="auto">
          <a:xfrm rot="16200000">
            <a:off x="8034241" y="3690841"/>
            <a:ext cx="197329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err="1" smtClean="0">
                <a:solidFill>
                  <a:schemeClr val="accent3"/>
                </a:solidFill>
              </a:rPr>
              <a:t>Baudis</a:t>
            </a:r>
            <a:r>
              <a:rPr lang="en-GB" sz="1600" dirty="0">
                <a:solidFill>
                  <a:schemeClr val="accent3"/>
                </a:solidFill>
              </a:rPr>
              <a:t>+ 1309.0825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 rot="16200000">
            <a:off x="-823462" y="4873916"/>
            <a:ext cx="189314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XMASS 1401.4737</a:t>
            </a:r>
            <a:endParaRPr lang="en-GB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5" t="18952" r="19119" b="5934"/>
          <a:stretch/>
        </p:blipFill>
        <p:spPr>
          <a:xfrm>
            <a:off x="5677320" y="988795"/>
            <a:ext cx="3209506" cy="535961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977901"/>
            <a:ext cx="5295865" cy="258532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Single phase liquid argon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Acrylic vessel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3.6t argon total, 1t fiducial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255 8” PMTs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Pulse shape </a:t>
            </a:r>
            <a:r>
              <a:rPr lang="en-US" dirty="0" smtClean="0"/>
              <a:t>discrimination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10</a:t>
            </a:r>
            <a:r>
              <a:rPr lang="en-US" baseline="30000" dirty="0"/>
              <a:t>-46</a:t>
            </a:r>
            <a:r>
              <a:rPr lang="en-US" dirty="0"/>
              <a:t>cm</a:t>
            </a:r>
            <a:r>
              <a:rPr lang="en-US" baseline="30000" dirty="0"/>
              <a:t>2</a:t>
            </a:r>
            <a:r>
              <a:rPr lang="en-US" dirty="0"/>
              <a:t> sensitivity after 3 </a:t>
            </a:r>
            <a:r>
              <a:rPr lang="en-US" dirty="0" smtClean="0"/>
              <a:t>years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/>
              <a:t>LAr</a:t>
            </a:r>
            <a:r>
              <a:rPr lang="en-US" dirty="0" smtClean="0"/>
              <a:t> data this summer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DEAP-3600 @ SNOLAB</a:t>
            </a:r>
            <a:endParaRPr lang="en-US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 rot="16200000">
            <a:off x="7752112" y="4956526"/>
            <a:ext cx="253755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Twitter @</a:t>
            </a:r>
            <a:r>
              <a:rPr lang="en-US" sz="1600" dirty="0" err="1" smtClean="0">
                <a:solidFill>
                  <a:schemeClr val="accent3"/>
                </a:solidFill>
              </a:rPr>
              <a:t>SNOLABscience</a:t>
            </a:r>
            <a:endParaRPr lang="en-US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5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52513"/>
            <a:ext cx="4933243" cy="1415772"/>
          </a:xfrm>
        </p:spPr>
        <p:txBody>
          <a:bodyPr/>
          <a:lstStyle/>
          <a:p>
            <a:r>
              <a:rPr lang="en-US" sz="2300" dirty="0"/>
              <a:t>B</a:t>
            </a:r>
            <a:r>
              <a:rPr lang="en-US" sz="2300" dirty="0" smtClean="0"/>
              <a:t>ubble chambers</a:t>
            </a:r>
          </a:p>
          <a:p>
            <a:pPr marL="0" indent="0">
              <a:buNone/>
            </a:pPr>
            <a:endParaRPr lang="en-US" sz="2300" dirty="0" smtClean="0"/>
          </a:p>
          <a:p>
            <a:r>
              <a:rPr lang="en-US" sz="2300" dirty="0" smtClean="0"/>
              <a:t>CF</a:t>
            </a:r>
            <a:r>
              <a:rPr lang="en-US" sz="2300" baseline="-25000" dirty="0" smtClean="0"/>
              <a:t>3</a:t>
            </a:r>
            <a:r>
              <a:rPr lang="en-US" sz="2300" dirty="0" smtClean="0"/>
              <a:t>I or </a:t>
            </a:r>
            <a:r>
              <a:rPr lang="en-US" sz="2300" dirty="0"/>
              <a:t>C</a:t>
            </a:r>
            <a:r>
              <a:rPr lang="en-US" sz="2300" baseline="-25000" dirty="0"/>
              <a:t>3</a:t>
            </a:r>
            <a:r>
              <a:rPr lang="en-US" sz="2300" dirty="0"/>
              <a:t>F</a:t>
            </a:r>
            <a:r>
              <a:rPr lang="en-US" sz="2300" baseline="-25000" dirty="0"/>
              <a:t>8</a:t>
            </a:r>
            <a:r>
              <a:rPr lang="en-US" sz="2300" dirty="0"/>
              <a:t> targets: </a:t>
            </a:r>
          </a:p>
          <a:p>
            <a:pPr marL="0" indent="0">
              <a:buNone/>
            </a:pPr>
            <a:r>
              <a:rPr lang="en-US" sz="2300" dirty="0"/>
              <a:t>	</a:t>
            </a:r>
            <a:r>
              <a:rPr lang="en-US" sz="2300" dirty="0" smtClean="0"/>
              <a:t>spin-dependent / </a:t>
            </a:r>
            <a:r>
              <a:rPr lang="en-US" sz="2300" dirty="0"/>
              <a:t>light WIMPs</a:t>
            </a:r>
          </a:p>
          <a:p>
            <a:pPr marL="0" indent="0">
              <a:buNone/>
            </a:pPr>
            <a:endParaRPr lang="en-US" sz="2300" dirty="0" smtClean="0"/>
          </a:p>
          <a:p>
            <a:r>
              <a:rPr lang="en-US" sz="2300" dirty="0" smtClean="0"/>
              <a:t>Nucleate if                sufficient</a:t>
            </a:r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2300" dirty="0" smtClean="0"/>
              <a:t>	detector blind (&lt;10</a:t>
            </a:r>
            <a:r>
              <a:rPr lang="en-US" sz="2300" baseline="30000" dirty="0" smtClean="0"/>
              <a:t>-10</a:t>
            </a:r>
            <a:r>
              <a:rPr lang="en-US" sz="2300" dirty="0" smtClean="0"/>
              <a:t>)</a:t>
            </a:r>
          </a:p>
          <a:p>
            <a:pPr marL="0" indent="0">
              <a:buNone/>
            </a:pPr>
            <a:r>
              <a:rPr lang="en-US" sz="2300" dirty="0"/>
              <a:t>	</a:t>
            </a:r>
            <a:r>
              <a:rPr lang="en-US" sz="2300" dirty="0" smtClean="0"/>
              <a:t>to electronic recoils</a:t>
            </a:r>
          </a:p>
          <a:p>
            <a:endParaRPr lang="en-US" sz="2300" dirty="0" smtClean="0"/>
          </a:p>
          <a:p>
            <a:r>
              <a:rPr lang="en-US" sz="2300" dirty="0"/>
              <a:t>Only integral energy </a:t>
            </a:r>
            <a:r>
              <a:rPr lang="en-US" sz="2300" dirty="0" smtClean="0"/>
              <a:t>spectrum; measure with different thresholds</a:t>
            </a:r>
            <a:endParaRPr lang="en-US" sz="2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PICO @SNOLAB (=COUPP/PICASSO)</a:t>
            </a:r>
            <a:endParaRPr lang="en-US" sz="3800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 rot="16200000">
            <a:off x="7754036" y="4995515"/>
            <a:ext cx="24349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H. Lippincott TAUP2013</a:t>
            </a:r>
            <a:endParaRPr lang="en-GB" sz="1600" dirty="0">
              <a:solidFill>
                <a:schemeClr val="accent3"/>
              </a:solidFill>
            </a:endParaRPr>
          </a:p>
        </p:txBody>
      </p:sp>
      <p:pic>
        <p:nvPicPr>
          <p:cNvPr id="9" name="Content Placeholder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8" t="3438" r="14706" b="5409"/>
          <a:stretch/>
        </p:blipFill>
        <p:spPr bwMode="auto">
          <a:xfrm>
            <a:off x="5220322" y="1034832"/>
            <a:ext cx="3636154" cy="5329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951" y="2672916"/>
            <a:ext cx="1292961" cy="6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7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52514"/>
            <a:ext cx="3421075" cy="154839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Photograph: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PICO Results 2015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"/>
          <a:stretch/>
        </p:blipFill>
        <p:spPr>
          <a:xfrm>
            <a:off x="251319" y="1569889"/>
            <a:ext cx="3708613" cy="481186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427984" y="1052513"/>
            <a:ext cx="4461259" cy="154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har char="•"/>
              <a:tabLst>
                <a:tab pos="360000" algn="l"/>
                <a:tab pos="720000" algn="l"/>
                <a:tab pos="1080000" algn="l"/>
              </a:tabLs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Bookman Old Style" pitchFamily="18" charset="0"/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320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728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1367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939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30511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5083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9655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Acoustic signal: Alphas </a:t>
            </a:r>
            <a:r>
              <a:rPr lang="en-US" dirty="0"/>
              <a:t>pop </a:t>
            </a:r>
            <a:r>
              <a:rPr lang="en-US" dirty="0" smtClean="0"/>
              <a:t>louder than </a:t>
            </a:r>
            <a:r>
              <a:rPr lang="en-US" dirty="0"/>
              <a:t>nuclear </a:t>
            </a:r>
            <a:r>
              <a:rPr lang="en-US" dirty="0" smtClean="0"/>
              <a:t>recoils, discriminate &gt;98%</a:t>
            </a:r>
            <a:endParaRPr lang="en-US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 rot="16200000">
            <a:off x="-882774" y="5252333"/>
            <a:ext cx="20117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O. Harris LLWI2015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 rot="16200000">
            <a:off x="8124467" y="4990049"/>
            <a:ext cx="178414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PICO 1503.00008</a:t>
            </a:r>
            <a:endParaRPr lang="en-GB" sz="1600" dirty="0">
              <a:solidFill>
                <a:schemeClr val="accent3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10768" y="4058263"/>
            <a:ext cx="4711556" cy="2431077"/>
            <a:chOff x="4310768" y="3878243"/>
            <a:chExt cx="4711556" cy="243107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0768" y="3878243"/>
              <a:ext cx="4711556" cy="243107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861130" y="4808185"/>
              <a:ext cx="194421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dirty="0" smtClean="0"/>
                <a:t>4.4keV threshold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320480" y="2225336"/>
            <a:ext cx="4752020" cy="2012947"/>
            <a:chOff x="4320480" y="2045316"/>
            <a:chExt cx="4752020" cy="201294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199"/>
            <a:stretch/>
          </p:blipFill>
          <p:spPr>
            <a:xfrm>
              <a:off x="4320480" y="2045316"/>
              <a:ext cx="4711556" cy="201294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128284" y="2924944"/>
              <a:ext cx="194421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dirty="0"/>
                <a:t>3</a:t>
              </a:r>
              <a:r>
                <a:rPr lang="en-US" sz="1800" dirty="0" smtClean="0"/>
                <a:t>keV threshold</a:t>
              </a:r>
            </a:p>
            <a:p>
              <a:r>
                <a:rPr lang="en-US" sz="1800" dirty="0" smtClean="0"/>
                <a:t>preliminary</a:t>
              </a:r>
            </a:p>
          </p:txBody>
        </p:sp>
      </p:grpSp>
      <p:sp>
        <p:nvSpPr>
          <p:cNvPr id="15" name="Text Box 9"/>
          <p:cNvSpPr txBox="1">
            <a:spLocks noChangeArrowheads="1"/>
          </p:cNvSpPr>
          <p:nvPr/>
        </p:nvSpPr>
        <p:spPr bwMode="auto">
          <a:xfrm rot="16200000">
            <a:off x="8039334" y="3033503"/>
            <a:ext cx="194604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err="1" smtClean="0">
                <a:solidFill>
                  <a:schemeClr val="accent3"/>
                </a:solidFill>
              </a:rPr>
              <a:t>O.Harris</a:t>
            </a:r>
            <a:r>
              <a:rPr lang="en-GB" sz="1600" dirty="0" smtClean="0">
                <a:solidFill>
                  <a:schemeClr val="accent3"/>
                </a:solidFill>
              </a:rPr>
              <a:t> LLWI2015</a:t>
            </a:r>
            <a:endParaRPr lang="en-GB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58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PICO recent limit and outlook</a:t>
            </a:r>
            <a:endParaRPr lang="en-US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 rot="16200000">
            <a:off x="8124467" y="2083981"/>
            <a:ext cx="178414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PICO 1503.00008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4226" y="1052513"/>
            <a:ext cx="8649202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Limits </a:t>
            </a:r>
            <a:r>
              <a:rPr lang="en-US" dirty="0"/>
              <a:t>from 2.9kg </a:t>
            </a:r>
            <a:r>
              <a:rPr lang="en-US" dirty="0" smtClean="0"/>
              <a:t>C</a:t>
            </a:r>
            <a:r>
              <a:rPr lang="en-US" baseline="-25000" dirty="0" smtClean="0"/>
              <a:t>3</a:t>
            </a:r>
            <a:r>
              <a:rPr lang="en-US" dirty="0" smtClean="0"/>
              <a:t>F</a:t>
            </a:r>
            <a:r>
              <a:rPr lang="en-US" baseline="-25000" dirty="0" smtClean="0"/>
              <a:t>8</a:t>
            </a:r>
            <a:r>
              <a:rPr lang="en-US" dirty="0" smtClean="0"/>
              <a:t> chamber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211 </a:t>
            </a:r>
            <a:r>
              <a:rPr lang="en-US" dirty="0"/>
              <a:t>kg </a:t>
            </a:r>
            <a:r>
              <a:rPr lang="en-US" dirty="0" smtClean="0"/>
              <a:t>days total </a:t>
            </a:r>
            <a:r>
              <a:rPr lang="en-US" dirty="0"/>
              <a:t>at </a:t>
            </a:r>
            <a:r>
              <a:rPr lang="en-US" dirty="0" smtClean="0"/>
              <a:t>4 thresholds (3-8keV)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12 events observed (1 expected),</a:t>
            </a:r>
          </a:p>
          <a:p>
            <a:r>
              <a:rPr lang="en-US" dirty="0"/>
              <a:t> </a:t>
            </a:r>
            <a:r>
              <a:rPr lang="en-US" dirty="0" smtClean="0"/>
              <a:t>   correlated with expansion cycles (corrosion particles?)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Leading spin-dependent (proton only) limits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38379" y="3000767"/>
            <a:ext cx="4212728" cy="2831209"/>
            <a:chOff x="238379" y="2207091"/>
            <a:chExt cx="4212728" cy="283120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379" y="2207091"/>
              <a:ext cx="4212728" cy="283120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979712" y="2384884"/>
              <a:ext cx="450444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/>
                <a:t>SD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05345" y="2951184"/>
            <a:ext cx="4502179" cy="2880791"/>
            <a:chOff x="4505345" y="2157508"/>
            <a:chExt cx="4502179" cy="288079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5345" y="2157508"/>
              <a:ext cx="4502179" cy="288079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8280412" y="2407128"/>
              <a:ext cx="30777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/>
                <a:t>SI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225" y="5975992"/>
            <a:ext cx="864501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Soon: &gt;3000 kg days from 25kg CF</a:t>
            </a:r>
            <a:r>
              <a:rPr lang="en-US" baseline="-25000" dirty="0" smtClean="0"/>
              <a:t>3</a:t>
            </a:r>
            <a:r>
              <a:rPr lang="en-US" dirty="0"/>
              <a:t>I </a:t>
            </a:r>
            <a:r>
              <a:rPr lang="en-US" dirty="0" smtClean="0"/>
              <a:t>chamber (PICO 60)</a:t>
            </a:r>
          </a:p>
        </p:txBody>
      </p:sp>
    </p:spTree>
    <p:extLst>
      <p:ext uri="{BB962C8B-B14F-4D97-AF65-F5344CB8AC3E}">
        <p14:creationId xmlns:p14="http://schemas.microsoft.com/office/powerpoint/2010/main" val="134747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826759" y="4252913"/>
            <a:ext cx="3631442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har char="•"/>
              <a:tabLst>
                <a:tab pos="360000" algn="l"/>
                <a:tab pos="720000" algn="l"/>
                <a:tab pos="1080000" algn="l"/>
              </a:tabLs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Bookman Old Style" pitchFamily="18" charset="0"/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320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728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1367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939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30511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5083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9655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Flavor-independent</a:t>
            </a:r>
            <a:r>
              <a:rPr lang="en-US" dirty="0"/>
              <a:t>: complementary </a:t>
            </a:r>
            <a:r>
              <a:rPr lang="en-US" dirty="0" smtClean="0"/>
              <a:t>information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662" y="1030049"/>
            <a:ext cx="4205240" cy="31499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8" y="2948218"/>
            <a:ext cx="4524904" cy="349043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52513"/>
            <a:ext cx="4747666" cy="169068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Assume Galactic Supernova</a:t>
            </a:r>
          </a:p>
          <a:p>
            <a:pPr marL="0" indent="0">
              <a:buNone/>
            </a:pPr>
            <a:r>
              <a:rPr lang="en-US" dirty="0" smtClean="0"/>
              <a:t>(10kpc, Basel/Darmstadt)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CC:              per </a:t>
            </a:r>
            <a:r>
              <a:rPr lang="en-US" dirty="0" smtClean="0"/>
              <a:t>ton</a:t>
            </a:r>
          </a:p>
          <a:p>
            <a:pPr marL="0" indent="0">
              <a:buNone/>
            </a:pPr>
            <a:r>
              <a:rPr lang="en-US" dirty="0" smtClean="0"/>
              <a:t>CNNS</a:t>
            </a:r>
            <a:r>
              <a:rPr lang="en-US" dirty="0"/>
              <a:t>:        per ton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91" y="2203974"/>
            <a:ext cx="1115568" cy="30358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Yes, Even Supernovas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64" y="2581453"/>
            <a:ext cx="592531" cy="303581"/>
          </a:xfrm>
          <a:prstGeom prst="rect">
            <a:avLst/>
          </a:prstGeom>
        </p:spPr>
      </p:pic>
      <p:sp>
        <p:nvSpPr>
          <p:cNvPr id="12" name="Text Box 20"/>
          <p:cNvSpPr txBox="1">
            <a:spLocks noChangeArrowheads="1"/>
          </p:cNvSpPr>
          <p:nvPr/>
        </p:nvSpPr>
        <p:spPr bwMode="auto">
          <a:xfrm rot="16200000">
            <a:off x="6712044" y="3977380"/>
            <a:ext cx="460061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GB" sz="1600" dirty="0" smtClean="0">
                <a:solidFill>
                  <a:schemeClr val="accent3"/>
                </a:solidFill>
              </a:rPr>
              <a:t>Chakraborty, </a:t>
            </a:r>
            <a:r>
              <a:rPr lang="en-GB" sz="1600" dirty="0" err="1" smtClean="0">
                <a:solidFill>
                  <a:schemeClr val="accent3"/>
                </a:solidFill>
              </a:rPr>
              <a:t>Bhattacharjee</a:t>
            </a:r>
            <a:r>
              <a:rPr lang="en-GB" sz="1600" dirty="0" smtClean="0">
                <a:solidFill>
                  <a:schemeClr val="accent3"/>
                </a:solidFill>
              </a:rPr>
              <a:t> &amp; </a:t>
            </a:r>
            <a:r>
              <a:rPr lang="en-GB" sz="1600" dirty="0" err="1" smtClean="0">
                <a:solidFill>
                  <a:schemeClr val="accent3"/>
                </a:solidFill>
              </a:rPr>
              <a:t>Kar</a:t>
            </a:r>
            <a:r>
              <a:rPr lang="en-GB" sz="1600" dirty="0" smtClean="0">
                <a:solidFill>
                  <a:schemeClr val="accent3"/>
                </a:solidFill>
              </a:rPr>
              <a:t> </a:t>
            </a:r>
            <a:r>
              <a:rPr lang="en-GB" sz="1600" dirty="0">
                <a:solidFill>
                  <a:schemeClr val="accent3"/>
                </a:solidFill>
              </a:rPr>
              <a:t>1309.4492</a:t>
            </a:r>
          </a:p>
        </p:txBody>
      </p:sp>
    </p:spTree>
    <p:extLst>
      <p:ext uri="{BB962C8B-B14F-4D97-AF65-F5344CB8AC3E}">
        <p14:creationId xmlns:p14="http://schemas.microsoft.com/office/powerpoint/2010/main" val="8571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513"/>
            <a:ext cx="8670000" cy="5125531"/>
          </a:xfrm>
        </p:spPr>
        <p:txBody>
          <a:bodyPr/>
          <a:lstStyle/>
          <a:p>
            <a:pPr marL="285750" indent="-285750">
              <a:spcAft>
                <a:spcPts val="4200"/>
              </a:spcAft>
              <a:tabLst/>
            </a:pPr>
            <a:r>
              <a:rPr lang="en-US" dirty="0"/>
              <a:t>I</a:t>
            </a:r>
            <a:r>
              <a:rPr lang="en-US" dirty="0" smtClean="0"/>
              <a:t>dea: effective </a:t>
            </a:r>
            <a:r>
              <a:rPr lang="en-US" dirty="0"/>
              <a:t>strong CP violating </a:t>
            </a:r>
            <a:r>
              <a:rPr lang="en-US" dirty="0" smtClean="0"/>
              <a:t>term     is small because it’s a field. Corresponding particle is the </a:t>
            </a:r>
            <a:r>
              <a:rPr lang="en-US" dirty="0" err="1" smtClean="0"/>
              <a:t>Axion</a:t>
            </a:r>
            <a:r>
              <a:rPr lang="en-US" dirty="0" smtClean="0"/>
              <a:t>.</a:t>
            </a:r>
          </a:p>
          <a:p>
            <a:pPr marL="285750" indent="-285750">
              <a:spcAft>
                <a:spcPts val="4200"/>
              </a:spcAft>
              <a:tabLst/>
            </a:pPr>
            <a:r>
              <a:rPr lang="en-US" dirty="0" smtClean="0"/>
              <a:t>Interaction strength </a:t>
            </a:r>
          </a:p>
          <a:p>
            <a:pPr marL="285750" indent="-285750">
              <a:spcAft>
                <a:spcPts val="4200"/>
              </a:spcAft>
              <a:tabLst/>
            </a:pPr>
            <a:r>
              <a:rPr lang="en-US" dirty="0" smtClean="0"/>
              <a:t>If                                          : a Dark Matter candidate  </a:t>
            </a:r>
          </a:p>
          <a:p>
            <a:pPr marL="285750" indent="-285750">
              <a:spcAft>
                <a:spcPts val="4200"/>
              </a:spcAft>
              <a:tabLst/>
            </a:pPr>
            <a:r>
              <a:rPr lang="en-US" dirty="0" smtClean="0"/>
              <a:t>With                                           to prevent </a:t>
            </a:r>
            <a:r>
              <a:rPr lang="en-US" dirty="0" err="1" smtClean="0"/>
              <a:t>overclosure</a:t>
            </a:r>
            <a:endParaRPr lang="en-US" dirty="0" smtClean="0"/>
          </a:p>
          <a:p>
            <a:pPr marL="285750" indent="-285750">
              <a:spcAft>
                <a:spcPts val="4200"/>
              </a:spcAft>
              <a:tabLst/>
            </a:pPr>
            <a:r>
              <a:rPr lang="en-US" dirty="0" smtClean="0"/>
              <a:t>Detect via Primakov-effect: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82" y="1088740"/>
            <a:ext cx="203454" cy="2651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294" y="2060848"/>
            <a:ext cx="3220974" cy="8001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80" y="3284984"/>
            <a:ext cx="3915918" cy="31775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943009" y="5085184"/>
            <a:ext cx="2041259" cy="1269194"/>
            <a:chOff x="5873495" y="4457019"/>
            <a:chExt cx="2489056" cy="1547620"/>
          </a:xfrm>
        </p:grpSpPr>
        <p:cxnSp>
          <p:nvCxnSpPr>
            <p:cNvPr id="32" name="Straight Arrow Connector 31"/>
            <p:cNvCxnSpPr/>
            <p:nvPr/>
          </p:nvCxnSpPr>
          <p:spPr bwMode="auto">
            <a:xfrm>
              <a:off x="5873495" y="4569178"/>
              <a:ext cx="1101598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38" name="Freeform 37"/>
            <p:cNvSpPr/>
            <p:nvPr/>
          </p:nvSpPr>
          <p:spPr bwMode="auto">
            <a:xfrm>
              <a:off x="6993872" y="4457019"/>
              <a:ext cx="1368679" cy="201168"/>
            </a:xfrm>
            <a:custGeom>
              <a:avLst/>
              <a:gdLst>
                <a:gd name="connsiteX0" fmla="*/ 0 w 6412992"/>
                <a:gd name="connsiteY0" fmla="*/ 914413 h 926608"/>
                <a:gd name="connsiteX1" fmla="*/ 475488 w 6412992"/>
                <a:gd name="connsiteY1" fmla="*/ 12205 h 926608"/>
                <a:gd name="connsiteX2" fmla="*/ 926592 w 6412992"/>
                <a:gd name="connsiteY2" fmla="*/ 926605 h 926608"/>
                <a:gd name="connsiteX3" fmla="*/ 1389888 w 6412992"/>
                <a:gd name="connsiteY3" fmla="*/ 12205 h 926608"/>
                <a:gd name="connsiteX4" fmla="*/ 1853184 w 6412992"/>
                <a:gd name="connsiteY4" fmla="*/ 926605 h 926608"/>
                <a:gd name="connsiteX5" fmla="*/ 2304288 w 6412992"/>
                <a:gd name="connsiteY5" fmla="*/ 12205 h 926608"/>
                <a:gd name="connsiteX6" fmla="*/ 2767584 w 6412992"/>
                <a:gd name="connsiteY6" fmla="*/ 914413 h 926608"/>
                <a:gd name="connsiteX7" fmla="*/ 3230880 w 6412992"/>
                <a:gd name="connsiteY7" fmla="*/ 12205 h 926608"/>
                <a:gd name="connsiteX8" fmla="*/ 3681984 w 6412992"/>
                <a:gd name="connsiteY8" fmla="*/ 926605 h 926608"/>
                <a:gd name="connsiteX9" fmla="*/ 4145280 w 6412992"/>
                <a:gd name="connsiteY9" fmla="*/ 12205 h 926608"/>
                <a:gd name="connsiteX10" fmla="*/ 4596384 w 6412992"/>
                <a:gd name="connsiteY10" fmla="*/ 914413 h 926608"/>
                <a:gd name="connsiteX11" fmla="*/ 5035296 w 6412992"/>
                <a:gd name="connsiteY11" fmla="*/ 12205 h 926608"/>
                <a:gd name="connsiteX12" fmla="*/ 5522976 w 6412992"/>
                <a:gd name="connsiteY12" fmla="*/ 926605 h 926608"/>
                <a:gd name="connsiteX13" fmla="*/ 5974080 w 6412992"/>
                <a:gd name="connsiteY13" fmla="*/ 13 h 926608"/>
                <a:gd name="connsiteX14" fmla="*/ 6412992 w 6412992"/>
                <a:gd name="connsiteY14" fmla="*/ 902221 h 926608"/>
                <a:gd name="connsiteX15" fmla="*/ 6412992 w 6412992"/>
                <a:gd name="connsiteY15" fmla="*/ 902221 h 92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12992" h="926608">
                  <a:moveTo>
                    <a:pt x="0" y="914413"/>
                  </a:moveTo>
                  <a:cubicBezTo>
                    <a:pt x="160528" y="462293"/>
                    <a:pt x="321056" y="10173"/>
                    <a:pt x="475488" y="12205"/>
                  </a:cubicBezTo>
                  <a:cubicBezTo>
                    <a:pt x="629920" y="14237"/>
                    <a:pt x="774192" y="926605"/>
                    <a:pt x="926592" y="926605"/>
                  </a:cubicBezTo>
                  <a:cubicBezTo>
                    <a:pt x="1078992" y="926605"/>
                    <a:pt x="1235456" y="12205"/>
                    <a:pt x="1389888" y="12205"/>
                  </a:cubicBezTo>
                  <a:cubicBezTo>
                    <a:pt x="1544320" y="12205"/>
                    <a:pt x="1700784" y="926605"/>
                    <a:pt x="1853184" y="926605"/>
                  </a:cubicBezTo>
                  <a:cubicBezTo>
                    <a:pt x="2005584" y="926605"/>
                    <a:pt x="2151888" y="14237"/>
                    <a:pt x="2304288" y="12205"/>
                  </a:cubicBezTo>
                  <a:cubicBezTo>
                    <a:pt x="2456688" y="10173"/>
                    <a:pt x="2613152" y="914413"/>
                    <a:pt x="2767584" y="914413"/>
                  </a:cubicBezTo>
                  <a:cubicBezTo>
                    <a:pt x="2922016" y="914413"/>
                    <a:pt x="3078480" y="10173"/>
                    <a:pt x="3230880" y="12205"/>
                  </a:cubicBezTo>
                  <a:cubicBezTo>
                    <a:pt x="3383280" y="14237"/>
                    <a:pt x="3529584" y="926605"/>
                    <a:pt x="3681984" y="926605"/>
                  </a:cubicBezTo>
                  <a:cubicBezTo>
                    <a:pt x="3834384" y="926605"/>
                    <a:pt x="3992880" y="14237"/>
                    <a:pt x="4145280" y="12205"/>
                  </a:cubicBezTo>
                  <a:cubicBezTo>
                    <a:pt x="4297680" y="10173"/>
                    <a:pt x="4448048" y="914413"/>
                    <a:pt x="4596384" y="914413"/>
                  </a:cubicBezTo>
                  <a:cubicBezTo>
                    <a:pt x="4744720" y="914413"/>
                    <a:pt x="4880864" y="10173"/>
                    <a:pt x="5035296" y="12205"/>
                  </a:cubicBezTo>
                  <a:cubicBezTo>
                    <a:pt x="5189728" y="14237"/>
                    <a:pt x="5366512" y="928637"/>
                    <a:pt x="5522976" y="926605"/>
                  </a:cubicBezTo>
                  <a:cubicBezTo>
                    <a:pt x="5679440" y="924573"/>
                    <a:pt x="5825744" y="4077"/>
                    <a:pt x="5974080" y="13"/>
                  </a:cubicBezTo>
                  <a:cubicBezTo>
                    <a:pt x="6122416" y="-4051"/>
                    <a:pt x="6412992" y="902221"/>
                    <a:pt x="6412992" y="902221"/>
                  </a:cubicBezTo>
                  <a:lnTo>
                    <a:pt x="6412992" y="902221"/>
                  </a:ln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 bwMode="auto">
            <a:xfrm rot="5400000">
              <a:off x="6465833" y="5040295"/>
              <a:ext cx="1170923" cy="201168"/>
            </a:xfrm>
            <a:custGeom>
              <a:avLst/>
              <a:gdLst>
                <a:gd name="connsiteX0" fmla="*/ 0 w 6412992"/>
                <a:gd name="connsiteY0" fmla="*/ 914413 h 926608"/>
                <a:gd name="connsiteX1" fmla="*/ 475488 w 6412992"/>
                <a:gd name="connsiteY1" fmla="*/ 12205 h 926608"/>
                <a:gd name="connsiteX2" fmla="*/ 926592 w 6412992"/>
                <a:gd name="connsiteY2" fmla="*/ 926605 h 926608"/>
                <a:gd name="connsiteX3" fmla="*/ 1389888 w 6412992"/>
                <a:gd name="connsiteY3" fmla="*/ 12205 h 926608"/>
                <a:gd name="connsiteX4" fmla="*/ 1853184 w 6412992"/>
                <a:gd name="connsiteY4" fmla="*/ 926605 h 926608"/>
                <a:gd name="connsiteX5" fmla="*/ 2304288 w 6412992"/>
                <a:gd name="connsiteY5" fmla="*/ 12205 h 926608"/>
                <a:gd name="connsiteX6" fmla="*/ 2767584 w 6412992"/>
                <a:gd name="connsiteY6" fmla="*/ 914413 h 926608"/>
                <a:gd name="connsiteX7" fmla="*/ 3230880 w 6412992"/>
                <a:gd name="connsiteY7" fmla="*/ 12205 h 926608"/>
                <a:gd name="connsiteX8" fmla="*/ 3681984 w 6412992"/>
                <a:gd name="connsiteY8" fmla="*/ 926605 h 926608"/>
                <a:gd name="connsiteX9" fmla="*/ 4145280 w 6412992"/>
                <a:gd name="connsiteY9" fmla="*/ 12205 h 926608"/>
                <a:gd name="connsiteX10" fmla="*/ 4596384 w 6412992"/>
                <a:gd name="connsiteY10" fmla="*/ 914413 h 926608"/>
                <a:gd name="connsiteX11" fmla="*/ 5035296 w 6412992"/>
                <a:gd name="connsiteY11" fmla="*/ 12205 h 926608"/>
                <a:gd name="connsiteX12" fmla="*/ 5522976 w 6412992"/>
                <a:gd name="connsiteY12" fmla="*/ 926605 h 926608"/>
                <a:gd name="connsiteX13" fmla="*/ 5974080 w 6412992"/>
                <a:gd name="connsiteY13" fmla="*/ 13 h 926608"/>
                <a:gd name="connsiteX14" fmla="*/ 6412992 w 6412992"/>
                <a:gd name="connsiteY14" fmla="*/ 902221 h 926608"/>
                <a:gd name="connsiteX15" fmla="*/ 6412992 w 6412992"/>
                <a:gd name="connsiteY15" fmla="*/ 902221 h 926608"/>
                <a:gd name="connsiteX0" fmla="*/ 0 w 6412992"/>
                <a:gd name="connsiteY0" fmla="*/ 914413 h 990940"/>
                <a:gd name="connsiteX1" fmla="*/ 926592 w 6412992"/>
                <a:gd name="connsiteY1" fmla="*/ 926605 h 990940"/>
                <a:gd name="connsiteX2" fmla="*/ 1389888 w 6412992"/>
                <a:gd name="connsiteY2" fmla="*/ 12205 h 990940"/>
                <a:gd name="connsiteX3" fmla="*/ 1853184 w 6412992"/>
                <a:gd name="connsiteY3" fmla="*/ 926605 h 990940"/>
                <a:gd name="connsiteX4" fmla="*/ 2304288 w 6412992"/>
                <a:gd name="connsiteY4" fmla="*/ 12205 h 990940"/>
                <a:gd name="connsiteX5" fmla="*/ 2767584 w 6412992"/>
                <a:gd name="connsiteY5" fmla="*/ 914413 h 990940"/>
                <a:gd name="connsiteX6" fmla="*/ 3230880 w 6412992"/>
                <a:gd name="connsiteY6" fmla="*/ 12205 h 990940"/>
                <a:gd name="connsiteX7" fmla="*/ 3681984 w 6412992"/>
                <a:gd name="connsiteY7" fmla="*/ 926605 h 990940"/>
                <a:gd name="connsiteX8" fmla="*/ 4145280 w 6412992"/>
                <a:gd name="connsiteY8" fmla="*/ 12205 h 990940"/>
                <a:gd name="connsiteX9" fmla="*/ 4596384 w 6412992"/>
                <a:gd name="connsiteY9" fmla="*/ 914413 h 990940"/>
                <a:gd name="connsiteX10" fmla="*/ 5035296 w 6412992"/>
                <a:gd name="connsiteY10" fmla="*/ 12205 h 990940"/>
                <a:gd name="connsiteX11" fmla="*/ 5522976 w 6412992"/>
                <a:gd name="connsiteY11" fmla="*/ 926605 h 990940"/>
                <a:gd name="connsiteX12" fmla="*/ 5974080 w 6412992"/>
                <a:gd name="connsiteY12" fmla="*/ 13 h 990940"/>
                <a:gd name="connsiteX13" fmla="*/ 6412992 w 6412992"/>
                <a:gd name="connsiteY13" fmla="*/ 902221 h 990940"/>
                <a:gd name="connsiteX14" fmla="*/ 6412992 w 6412992"/>
                <a:gd name="connsiteY14" fmla="*/ 902221 h 990940"/>
                <a:gd name="connsiteX0" fmla="*/ 2 w 5486402"/>
                <a:gd name="connsiteY0" fmla="*/ 926605 h 926608"/>
                <a:gd name="connsiteX1" fmla="*/ 463298 w 5486402"/>
                <a:gd name="connsiteY1" fmla="*/ 12205 h 926608"/>
                <a:gd name="connsiteX2" fmla="*/ 926594 w 5486402"/>
                <a:gd name="connsiteY2" fmla="*/ 926605 h 926608"/>
                <a:gd name="connsiteX3" fmla="*/ 1377698 w 5486402"/>
                <a:gd name="connsiteY3" fmla="*/ 12205 h 926608"/>
                <a:gd name="connsiteX4" fmla="*/ 1840994 w 5486402"/>
                <a:gd name="connsiteY4" fmla="*/ 914413 h 926608"/>
                <a:gd name="connsiteX5" fmla="*/ 2304290 w 5486402"/>
                <a:gd name="connsiteY5" fmla="*/ 12205 h 926608"/>
                <a:gd name="connsiteX6" fmla="*/ 2755394 w 5486402"/>
                <a:gd name="connsiteY6" fmla="*/ 926605 h 926608"/>
                <a:gd name="connsiteX7" fmla="*/ 3218690 w 5486402"/>
                <a:gd name="connsiteY7" fmla="*/ 12205 h 926608"/>
                <a:gd name="connsiteX8" fmla="*/ 3669794 w 5486402"/>
                <a:gd name="connsiteY8" fmla="*/ 914413 h 926608"/>
                <a:gd name="connsiteX9" fmla="*/ 4108706 w 5486402"/>
                <a:gd name="connsiteY9" fmla="*/ 12205 h 926608"/>
                <a:gd name="connsiteX10" fmla="*/ 4596386 w 5486402"/>
                <a:gd name="connsiteY10" fmla="*/ 926605 h 926608"/>
                <a:gd name="connsiteX11" fmla="*/ 5047490 w 5486402"/>
                <a:gd name="connsiteY11" fmla="*/ 13 h 926608"/>
                <a:gd name="connsiteX12" fmla="*/ 5486402 w 5486402"/>
                <a:gd name="connsiteY12" fmla="*/ 902221 h 926608"/>
                <a:gd name="connsiteX13" fmla="*/ 5486402 w 5486402"/>
                <a:gd name="connsiteY13" fmla="*/ 902221 h 92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86402" h="926608">
                  <a:moveTo>
                    <a:pt x="2" y="926605"/>
                  </a:moveTo>
                  <a:cubicBezTo>
                    <a:pt x="231650" y="776237"/>
                    <a:pt x="308866" y="12205"/>
                    <a:pt x="463298" y="12205"/>
                  </a:cubicBezTo>
                  <a:cubicBezTo>
                    <a:pt x="617730" y="12205"/>
                    <a:pt x="774194" y="926605"/>
                    <a:pt x="926594" y="926605"/>
                  </a:cubicBezTo>
                  <a:cubicBezTo>
                    <a:pt x="1078994" y="926605"/>
                    <a:pt x="1225298" y="14237"/>
                    <a:pt x="1377698" y="12205"/>
                  </a:cubicBezTo>
                  <a:cubicBezTo>
                    <a:pt x="1530098" y="10173"/>
                    <a:pt x="1686562" y="914413"/>
                    <a:pt x="1840994" y="914413"/>
                  </a:cubicBezTo>
                  <a:cubicBezTo>
                    <a:pt x="1995426" y="914413"/>
                    <a:pt x="2151890" y="10173"/>
                    <a:pt x="2304290" y="12205"/>
                  </a:cubicBezTo>
                  <a:cubicBezTo>
                    <a:pt x="2456690" y="14237"/>
                    <a:pt x="2602994" y="926605"/>
                    <a:pt x="2755394" y="926605"/>
                  </a:cubicBezTo>
                  <a:cubicBezTo>
                    <a:pt x="2907794" y="926605"/>
                    <a:pt x="3066290" y="14237"/>
                    <a:pt x="3218690" y="12205"/>
                  </a:cubicBezTo>
                  <a:cubicBezTo>
                    <a:pt x="3371090" y="10173"/>
                    <a:pt x="3521458" y="914413"/>
                    <a:pt x="3669794" y="914413"/>
                  </a:cubicBezTo>
                  <a:cubicBezTo>
                    <a:pt x="3818130" y="914413"/>
                    <a:pt x="3954274" y="10173"/>
                    <a:pt x="4108706" y="12205"/>
                  </a:cubicBezTo>
                  <a:cubicBezTo>
                    <a:pt x="4263138" y="14237"/>
                    <a:pt x="4439922" y="928637"/>
                    <a:pt x="4596386" y="926605"/>
                  </a:cubicBezTo>
                  <a:cubicBezTo>
                    <a:pt x="4752850" y="924573"/>
                    <a:pt x="4899154" y="4077"/>
                    <a:pt x="5047490" y="13"/>
                  </a:cubicBezTo>
                  <a:cubicBezTo>
                    <a:pt x="5195826" y="-4051"/>
                    <a:pt x="5486402" y="902221"/>
                    <a:pt x="5486402" y="902221"/>
                  </a:cubicBezTo>
                  <a:lnTo>
                    <a:pt x="5486402" y="902221"/>
                  </a:lnTo>
                </a:path>
              </a:pathLst>
            </a:cu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948731" y="5712858"/>
              <a:ext cx="182880" cy="182881"/>
              <a:chOff x="6937156" y="5724433"/>
              <a:chExt cx="182880" cy="182881"/>
            </a:xfrm>
          </p:grpSpPr>
          <p:cxnSp>
            <p:nvCxnSpPr>
              <p:cNvPr id="8" name="Straight Connector 7"/>
              <p:cNvCxnSpPr/>
              <p:nvPr/>
            </p:nvCxnSpPr>
            <p:spPr bwMode="auto">
              <a:xfrm>
                <a:off x="6937156" y="5724433"/>
                <a:ext cx="182880" cy="182879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 rot="16200000">
                <a:off x="6937156" y="5724434"/>
                <a:ext cx="182880" cy="18288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" name="TextBox 13"/>
            <p:cNvSpPr txBox="1"/>
            <p:nvPr/>
          </p:nvSpPr>
          <p:spPr>
            <a:xfrm>
              <a:off x="5873495" y="4559388"/>
              <a:ext cx="17793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/>
                <a:t>a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170912" y="4559388"/>
              <a:ext cx="126638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g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31865" y="5635307"/>
              <a:ext cx="227626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dirty="0" smtClean="0"/>
                <a:t>B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 rot="16200000">
            <a:off x="-2488181" y="3540694"/>
            <a:ext cx="522258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err="1" smtClean="0">
                <a:solidFill>
                  <a:schemeClr val="accent3"/>
                </a:solidFill>
              </a:rPr>
              <a:t>Peccei</a:t>
            </a:r>
            <a:r>
              <a:rPr lang="en-US" sz="1600" dirty="0" smtClean="0">
                <a:solidFill>
                  <a:schemeClr val="accent3"/>
                </a:solidFill>
              </a:rPr>
              <a:t> &amp; Quinn 1977</a:t>
            </a:r>
            <a:r>
              <a:rPr lang="en-US" sz="1600" dirty="0">
                <a:solidFill>
                  <a:schemeClr val="accent3"/>
                </a:solidFill>
              </a:rPr>
              <a:t>, </a:t>
            </a:r>
            <a:r>
              <a:rPr lang="en-US" sz="1600" dirty="0" err="1">
                <a:solidFill>
                  <a:schemeClr val="accent3"/>
                </a:solidFill>
              </a:rPr>
              <a:t>Wilczek</a:t>
            </a:r>
            <a:r>
              <a:rPr lang="en-US" sz="1600" dirty="0">
                <a:solidFill>
                  <a:schemeClr val="accent3"/>
                </a:solidFill>
              </a:rPr>
              <a:t> 1978, Weinberg </a:t>
            </a:r>
            <a:r>
              <a:rPr lang="en-US" sz="1600" dirty="0" smtClean="0">
                <a:solidFill>
                  <a:schemeClr val="accent3"/>
                </a:solidFill>
              </a:rPr>
              <a:t>1978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8395999" y="5641862"/>
            <a:ext cx="123271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err="1" smtClean="0">
                <a:solidFill>
                  <a:schemeClr val="accent3"/>
                </a:solidFill>
              </a:rPr>
              <a:t>Sikivie</a:t>
            </a:r>
            <a:r>
              <a:rPr lang="en-US" sz="1600" dirty="0" smtClean="0">
                <a:solidFill>
                  <a:schemeClr val="accent3"/>
                </a:solidFill>
              </a:rPr>
              <a:t> 1983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128933"/>
            <a:ext cx="3952494" cy="36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64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977900"/>
            <a:ext cx="8642350" cy="369332"/>
          </a:xfrm>
        </p:spPr>
        <p:txBody>
          <a:bodyPr/>
          <a:lstStyle/>
          <a:p>
            <a:r>
              <a:rPr lang="en-US" dirty="0" smtClean="0"/>
              <a:t>Microwave </a:t>
            </a:r>
            <a:r>
              <a:rPr lang="en-US" dirty="0"/>
              <a:t>cavity, up to 8T, down to </a:t>
            </a:r>
            <a:r>
              <a:rPr lang="en-US" dirty="0" smtClean="0"/>
              <a:t>100mK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ADMX Resonant </a:t>
            </a:r>
            <a:r>
              <a:rPr lang="en-US" dirty="0" err="1" smtClean="0"/>
              <a:t>Axion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896628" y="5124027"/>
            <a:ext cx="219611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Rosenberg UCLA2014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794718" y="5305894"/>
            <a:ext cx="183383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err="1" smtClean="0">
                <a:solidFill>
                  <a:schemeClr val="accent3"/>
                </a:solidFill>
              </a:rPr>
              <a:t>Carosi</a:t>
            </a:r>
            <a:r>
              <a:rPr lang="en-US" sz="1600" dirty="0" smtClean="0">
                <a:solidFill>
                  <a:schemeClr val="accent3"/>
                </a:solidFill>
              </a:rPr>
              <a:t> Aspen2013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35"/>
          <a:stretch/>
        </p:blipFill>
        <p:spPr>
          <a:xfrm flipH="1">
            <a:off x="7728552" y="0"/>
            <a:ext cx="1149988" cy="44588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097" y="1543987"/>
            <a:ext cx="1723464" cy="5314013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983" y="1783578"/>
            <a:ext cx="2726237" cy="4557927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5" t="21909" r="12926" b="15945"/>
          <a:stretch/>
        </p:blipFill>
        <p:spPr>
          <a:xfrm>
            <a:off x="254000" y="2271709"/>
            <a:ext cx="2600599" cy="406979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9622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977900"/>
            <a:ext cx="8642350" cy="738664"/>
          </a:xfrm>
        </p:spPr>
        <p:txBody>
          <a:bodyPr/>
          <a:lstStyle/>
          <a:p>
            <a:r>
              <a:rPr lang="en-US" dirty="0" smtClean="0"/>
              <a:t>Microwave </a:t>
            </a:r>
            <a:r>
              <a:rPr lang="en-US" dirty="0"/>
              <a:t>cavity, up to 8T, down to </a:t>
            </a:r>
            <a:r>
              <a:rPr lang="en-US" dirty="0" smtClean="0"/>
              <a:t>100mK</a:t>
            </a:r>
          </a:p>
          <a:p>
            <a:r>
              <a:rPr lang="en-US" dirty="0" smtClean="0"/>
              <a:t>Very rich signature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ADMX Resonant </a:t>
            </a:r>
            <a:r>
              <a:rPr lang="en-US" dirty="0" err="1" smtClean="0"/>
              <a:t>Axion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896628" y="4259931"/>
            <a:ext cx="219611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Rosenberg UCLA2014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418" y="3045221"/>
            <a:ext cx="6170902" cy="31920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62714" y="2708920"/>
            <a:ext cx="258083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simulated signal: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794718" y="5305894"/>
            <a:ext cx="183383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err="1" smtClean="0">
                <a:solidFill>
                  <a:schemeClr val="accent3"/>
                </a:solidFill>
              </a:rPr>
              <a:t>Carosi</a:t>
            </a:r>
            <a:r>
              <a:rPr lang="en-US" sz="1600" dirty="0" smtClean="0">
                <a:solidFill>
                  <a:schemeClr val="accent3"/>
                </a:solidFill>
              </a:rPr>
              <a:t> Aspen2013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5" t="21909" r="23107" b="15945"/>
          <a:stretch/>
        </p:blipFill>
        <p:spPr>
          <a:xfrm>
            <a:off x="254000" y="2271709"/>
            <a:ext cx="2214351" cy="406979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1129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 bwMode="auto">
          <a:xfrm>
            <a:off x="3483177" y="2595203"/>
            <a:ext cx="2706201" cy="2457782"/>
          </a:xfrm>
          <a:custGeom>
            <a:avLst/>
            <a:gdLst>
              <a:gd name="connsiteX0" fmla="*/ 0 w 2632203"/>
              <a:gd name="connsiteY0" fmla="*/ 5286 h 2003224"/>
              <a:gd name="connsiteX1" fmla="*/ 21142 w 2632203"/>
              <a:gd name="connsiteY1" fmla="*/ 2003224 h 2003224"/>
              <a:gd name="connsiteX2" fmla="*/ 2632203 w 2632203"/>
              <a:gd name="connsiteY2" fmla="*/ 1088824 h 2003224"/>
              <a:gd name="connsiteX3" fmla="*/ 2632203 w 2632203"/>
              <a:gd name="connsiteY3" fmla="*/ 0 h 2003224"/>
              <a:gd name="connsiteX4" fmla="*/ 0 w 2632203"/>
              <a:gd name="connsiteY4" fmla="*/ 5286 h 200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2203" h="2003224">
                <a:moveTo>
                  <a:pt x="0" y="5286"/>
                </a:moveTo>
                <a:lnTo>
                  <a:pt x="21142" y="2003224"/>
                </a:lnTo>
                <a:lnTo>
                  <a:pt x="2632203" y="1088824"/>
                </a:lnTo>
                <a:lnTo>
                  <a:pt x="2632203" y="0"/>
                </a:lnTo>
                <a:lnTo>
                  <a:pt x="0" y="5286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271755" y="2431353"/>
            <a:ext cx="5586825" cy="2642774"/>
          </a:xfrm>
          <a:custGeom>
            <a:avLst/>
            <a:gdLst>
              <a:gd name="connsiteX0" fmla="*/ 0 w 5586825"/>
              <a:gd name="connsiteY0" fmla="*/ 2293928 h 2642774"/>
              <a:gd name="connsiteX1" fmla="*/ 0 w 5586825"/>
              <a:gd name="connsiteY1" fmla="*/ 2642774 h 2642774"/>
              <a:gd name="connsiteX2" fmla="*/ 5570969 w 5586825"/>
              <a:gd name="connsiteY2" fmla="*/ 375274 h 2642774"/>
              <a:gd name="connsiteX3" fmla="*/ 5586825 w 5586825"/>
              <a:gd name="connsiteY3" fmla="*/ 0 h 2642774"/>
              <a:gd name="connsiteX4" fmla="*/ 0 w 5586825"/>
              <a:gd name="connsiteY4" fmla="*/ 2293928 h 264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6825" h="2642774">
                <a:moveTo>
                  <a:pt x="0" y="2293928"/>
                </a:moveTo>
                <a:lnTo>
                  <a:pt x="0" y="2642774"/>
                </a:lnTo>
                <a:lnTo>
                  <a:pt x="5570969" y="375274"/>
                </a:lnTo>
                <a:lnTo>
                  <a:pt x="5586825" y="0"/>
                </a:lnTo>
                <a:lnTo>
                  <a:pt x="0" y="2293928"/>
                </a:lnTo>
                <a:close/>
              </a:path>
            </a:pathLst>
          </a:custGeom>
          <a:solidFill>
            <a:srgbClr val="80008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452" y="2271709"/>
            <a:ext cx="6446032" cy="382158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977900"/>
            <a:ext cx="8642350" cy="1107996"/>
          </a:xfrm>
        </p:spPr>
        <p:txBody>
          <a:bodyPr/>
          <a:lstStyle/>
          <a:p>
            <a:r>
              <a:rPr lang="en-US" dirty="0" smtClean="0"/>
              <a:t>Microwave </a:t>
            </a:r>
            <a:r>
              <a:rPr lang="en-US" dirty="0"/>
              <a:t>cavity, up to 8T, down to </a:t>
            </a:r>
            <a:r>
              <a:rPr lang="en-US" dirty="0" smtClean="0"/>
              <a:t>100mK</a:t>
            </a:r>
          </a:p>
          <a:p>
            <a:r>
              <a:rPr lang="en-US" dirty="0" smtClean="0"/>
              <a:t>Very rich signature</a:t>
            </a:r>
          </a:p>
          <a:p>
            <a:r>
              <a:rPr lang="en-US" dirty="0" smtClean="0"/>
              <a:t>Initial data this summer, then scan frequencies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ADMX Resonant </a:t>
            </a:r>
            <a:r>
              <a:rPr lang="en-US" dirty="0" err="1" smtClean="0"/>
              <a:t>Axion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556794" y="3915692"/>
            <a:ext cx="287578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3"/>
                </a:solidFill>
              </a:rPr>
              <a:t>Rosenberg priv. comm. 2015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794718" y="5305894"/>
            <a:ext cx="183383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err="1" smtClean="0">
                <a:solidFill>
                  <a:schemeClr val="accent3"/>
                </a:solidFill>
              </a:rPr>
              <a:t>Carosi</a:t>
            </a:r>
            <a:r>
              <a:rPr lang="en-US" sz="1600" dirty="0" smtClean="0">
                <a:solidFill>
                  <a:schemeClr val="accent3"/>
                </a:solidFill>
              </a:rPr>
              <a:t> Aspen2013</a:t>
            </a:r>
            <a:endParaRPr lang="en-US" sz="1600" dirty="0">
              <a:solidFill>
                <a:schemeClr val="accent3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5" t="21909" r="23107" b="15945"/>
          <a:stretch/>
        </p:blipFill>
        <p:spPr>
          <a:xfrm>
            <a:off x="254000" y="2271709"/>
            <a:ext cx="2214351" cy="4069795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82063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7E38C-9B68-41BC-B6E7-855C399A21D0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250825" y="298450"/>
            <a:ext cx="8642350" cy="609600"/>
          </a:xfrm>
        </p:spPr>
        <p:txBody>
          <a:bodyPr/>
          <a:lstStyle/>
          <a:p>
            <a:r>
              <a:rPr lang="en-US" dirty="0" smtClean="0"/>
              <a:t>WIMP Search Basics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4"/>
          <a:stretch/>
        </p:blipFill>
        <p:spPr>
          <a:xfrm>
            <a:off x="0" y="1052513"/>
            <a:ext cx="9160092" cy="532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39252" y="1907381"/>
            <a:ext cx="1584326" cy="1584326"/>
            <a:chOff x="739252" y="1907381"/>
            <a:chExt cx="1584326" cy="1584326"/>
          </a:xfrm>
        </p:grpSpPr>
        <p:sp>
          <p:nvSpPr>
            <p:cNvPr id="125959" name="Line 7"/>
            <p:cNvSpPr>
              <a:spLocks noChangeShapeType="1"/>
            </p:cNvSpPr>
            <p:nvPr/>
          </p:nvSpPr>
          <p:spPr bwMode="auto">
            <a:xfrm flipV="1">
              <a:off x="1699690" y="1907381"/>
              <a:ext cx="622300" cy="6223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962" name="Line 10"/>
            <p:cNvSpPr>
              <a:spLocks noChangeShapeType="1"/>
            </p:cNvSpPr>
            <p:nvPr/>
          </p:nvSpPr>
          <p:spPr bwMode="auto">
            <a:xfrm>
              <a:off x="1699690" y="2869406"/>
              <a:ext cx="623888" cy="6223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stealth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963" name="Line 11"/>
            <p:cNvSpPr>
              <a:spLocks noChangeShapeType="1"/>
            </p:cNvSpPr>
            <p:nvPr/>
          </p:nvSpPr>
          <p:spPr bwMode="auto">
            <a:xfrm>
              <a:off x="739252" y="1907381"/>
              <a:ext cx="622300" cy="6238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964" name="Line 12"/>
            <p:cNvSpPr>
              <a:spLocks noChangeShapeType="1"/>
            </p:cNvSpPr>
            <p:nvPr/>
          </p:nvSpPr>
          <p:spPr bwMode="auto">
            <a:xfrm flipV="1">
              <a:off x="739252" y="2867819"/>
              <a:ext cx="622300" cy="6238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966" name="Oval 14"/>
            <p:cNvSpPr>
              <a:spLocks noChangeArrowheads="1"/>
            </p:cNvSpPr>
            <p:nvPr/>
          </p:nvSpPr>
          <p:spPr bwMode="auto">
            <a:xfrm>
              <a:off x="1312340" y="2480469"/>
              <a:ext cx="431800" cy="4318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</p:grpSp>
      <p:grpSp>
        <p:nvGrpSpPr>
          <p:cNvPr id="68" name="Group 2"/>
          <p:cNvGrpSpPr>
            <a:grpSpLocks/>
          </p:cNvGrpSpPr>
          <p:nvPr/>
        </p:nvGrpSpPr>
        <p:grpSpPr bwMode="auto">
          <a:xfrm flipV="1">
            <a:off x="735875" y="1908771"/>
            <a:ext cx="1584325" cy="1584325"/>
            <a:chOff x="2085" y="663"/>
            <a:chExt cx="998" cy="998"/>
          </a:xfrm>
        </p:grpSpPr>
        <p:sp>
          <p:nvSpPr>
            <p:cNvPr id="69" name="Oval 3"/>
            <p:cNvSpPr>
              <a:spLocks noChangeArrowheads="1"/>
            </p:cNvSpPr>
            <p:nvPr/>
          </p:nvSpPr>
          <p:spPr bwMode="auto">
            <a:xfrm>
              <a:off x="2446" y="1024"/>
              <a:ext cx="272" cy="2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70" name="Line 4"/>
            <p:cNvSpPr>
              <a:spLocks noChangeShapeType="1"/>
            </p:cNvSpPr>
            <p:nvPr/>
          </p:nvSpPr>
          <p:spPr bwMode="auto">
            <a:xfrm flipV="1">
              <a:off x="2690" y="663"/>
              <a:ext cx="393" cy="3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 type="stealth" w="lg" len="lg"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Line 5"/>
            <p:cNvSpPr>
              <a:spLocks noChangeShapeType="1"/>
            </p:cNvSpPr>
            <p:nvPr/>
          </p:nvSpPr>
          <p:spPr bwMode="auto">
            <a:xfrm flipV="1">
              <a:off x="2085" y="1268"/>
              <a:ext cx="392" cy="3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" name="Line 6"/>
            <p:cNvSpPr>
              <a:spLocks noChangeShapeType="1"/>
            </p:cNvSpPr>
            <p:nvPr/>
          </p:nvSpPr>
          <p:spPr bwMode="auto">
            <a:xfrm>
              <a:off x="2085" y="663"/>
              <a:ext cx="392" cy="3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" name="Line 7"/>
            <p:cNvSpPr>
              <a:spLocks noChangeShapeType="1"/>
            </p:cNvSpPr>
            <p:nvPr/>
          </p:nvSpPr>
          <p:spPr bwMode="auto">
            <a:xfrm>
              <a:off x="2691" y="1269"/>
              <a:ext cx="392" cy="3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 type="stealth" w="lg" len="lg"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4327" y="2196306"/>
            <a:ext cx="1611771" cy="982562"/>
            <a:chOff x="704327" y="2196306"/>
            <a:chExt cx="1611771" cy="982562"/>
          </a:xfrm>
        </p:grpSpPr>
        <p:pic>
          <p:nvPicPr>
            <p:cNvPr id="125969" name="Picture 17" descr="addin_tmp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144190" y="2915443"/>
              <a:ext cx="171450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7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4191" y="2196306"/>
              <a:ext cx="171907" cy="19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5971" name="Picture 19" descr="addin_tmp"/>
            <p:cNvPicPr>
              <a:picLocks noChangeAspect="1" noChangeArrowheads="1"/>
            </p:cNvPicPr>
            <p:nvPr>
              <p:custDataLst>
                <p:tags r:id="rId12"/>
              </p:custDataLst>
            </p:nvPr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704327" y="2196306"/>
              <a:ext cx="152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5972" name="Picture 20" descr="addin_tmp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704327" y="2902643"/>
              <a:ext cx="152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7" name="Rectangle 15"/>
          <p:cNvSpPr txBox="1">
            <a:spLocks noChangeArrowheads="1"/>
          </p:cNvSpPr>
          <p:nvPr/>
        </p:nvSpPr>
        <p:spPr bwMode="auto">
          <a:xfrm>
            <a:off x="3345717" y="2088806"/>
            <a:ext cx="268329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6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har char="•"/>
              <a:tabLst>
                <a:tab pos="360000" algn="l"/>
                <a:tab pos="720000" algn="l"/>
                <a:tab pos="1080000" algn="l"/>
              </a:tabLs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Bookman Old Style" pitchFamily="18" charset="0"/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320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728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1367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939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30511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5083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9655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Annihilation:</a:t>
            </a:r>
            <a:endParaRPr lang="en-GB" kern="0" dirty="0" smtClean="0"/>
          </a:p>
          <a:p>
            <a:pPr marL="0" indent="0">
              <a:buFontTx/>
              <a:buNone/>
            </a:pPr>
            <a:r>
              <a:rPr lang="en-GB" kern="0" dirty="0" smtClean="0"/>
              <a:t>indirect searches</a:t>
            </a:r>
            <a:endParaRPr lang="en-GB" kern="0" dirty="0"/>
          </a:p>
        </p:txBody>
      </p:sp>
      <p:sp>
        <p:nvSpPr>
          <p:cNvPr id="4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E88D31-39E9-40A9-9B84-B96E0FE0132C}" type="slidenum">
              <a:rPr lang="en-GB"/>
              <a:pPr/>
              <a:t>9</a:t>
            </a:fld>
            <a:endParaRPr lang="en-GB"/>
          </a:p>
        </p:txBody>
      </p:sp>
      <p:sp>
        <p:nvSpPr>
          <p:cNvPr id="125973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Relic Particles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633412" y="3308556"/>
            <a:ext cx="1663700" cy="995363"/>
            <a:chOff x="3633412" y="3308556"/>
            <a:chExt cx="1663700" cy="995363"/>
          </a:xfrm>
        </p:grpSpPr>
        <p:pic>
          <p:nvPicPr>
            <p:cNvPr id="125975" name="Picture 23" descr="addin_tmp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633412" y="4046744"/>
              <a:ext cx="171450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9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3413" y="3379995"/>
              <a:ext cx="171907" cy="195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5977" name="Picture 25" descr="addin_tmp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5144712" y="3308556"/>
              <a:ext cx="152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5978" name="Picture 26" descr="addin_tmp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5144712" y="4027694"/>
              <a:ext cx="152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" name="Group 6"/>
          <p:cNvGrpSpPr/>
          <p:nvPr/>
        </p:nvGrpSpPr>
        <p:grpSpPr>
          <a:xfrm>
            <a:off x="6712650" y="5051426"/>
            <a:ext cx="1611313" cy="996950"/>
            <a:chOff x="6756530" y="5051426"/>
            <a:chExt cx="1611313" cy="996950"/>
          </a:xfrm>
        </p:grpSpPr>
        <p:pic>
          <p:nvPicPr>
            <p:cNvPr id="44" name="Picture 34" descr="addin_tmp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196393" y="5051426"/>
              <a:ext cx="171450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" name="Picture 35" descr="addin_tmp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756530" y="5051426"/>
              <a:ext cx="171450" cy="19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6" name="Picture 36" descr="addin_tmp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6756530" y="5772151"/>
              <a:ext cx="152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7" name="Picture 37" descr="addin_tmp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8196393" y="5772151"/>
              <a:ext cx="152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2" name="Rectangle 15"/>
          <p:cNvSpPr txBox="1">
            <a:spLocks noChangeArrowheads="1"/>
          </p:cNvSpPr>
          <p:nvPr/>
        </p:nvSpPr>
        <p:spPr bwMode="auto">
          <a:xfrm>
            <a:off x="6490546" y="3859166"/>
            <a:ext cx="239627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6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har char="•"/>
              <a:tabLst>
                <a:tab pos="360000" algn="l"/>
                <a:tab pos="720000" algn="l"/>
                <a:tab pos="1080000" algn="l"/>
              </a:tabLst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Bookman Old Style" pitchFamily="18" charset="0"/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320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728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4pPr>
            <a:lvl5pPr marL="21367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5pPr>
            <a:lvl6pPr marL="25939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6pPr>
            <a:lvl7pPr marL="30511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7pPr>
            <a:lvl8pPr marL="35083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8pPr>
            <a:lvl9pPr marL="3965575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kern="0" dirty="0" smtClean="0"/>
              <a:t>Scattering:</a:t>
            </a:r>
          </a:p>
          <a:p>
            <a:pPr marL="0" indent="0">
              <a:buFontTx/>
              <a:buNone/>
            </a:pPr>
            <a:r>
              <a:rPr lang="en-GB" kern="0" dirty="0" smtClean="0"/>
              <a:t>direct detection</a:t>
            </a:r>
            <a:endParaRPr lang="en-GB" kern="0" dirty="0"/>
          </a:p>
        </p:txBody>
      </p:sp>
      <p:sp>
        <p:nvSpPr>
          <p:cNvPr id="55" name="Rectangle 15"/>
          <p:cNvSpPr>
            <a:spLocks noGrp="1" noChangeArrowheads="1"/>
          </p:cNvSpPr>
          <p:nvPr>
            <p:ph idx="1"/>
          </p:nvPr>
        </p:nvSpPr>
        <p:spPr>
          <a:xfrm>
            <a:off x="250825" y="1052513"/>
            <a:ext cx="2758656" cy="738664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GB" dirty="0" smtClean="0"/>
              <a:t>Production:</a:t>
            </a:r>
          </a:p>
          <a:p>
            <a:pPr marL="0" indent="0">
              <a:buNone/>
            </a:pPr>
            <a:r>
              <a:rPr lang="en-GB" dirty="0" smtClean="0"/>
              <a:t>collider searches</a:t>
            </a:r>
          </a:p>
        </p:txBody>
      </p:sp>
      <p:grpSp>
        <p:nvGrpSpPr>
          <p:cNvPr id="74" name="Group 27"/>
          <p:cNvGrpSpPr>
            <a:grpSpLocks/>
          </p:cNvGrpSpPr>
          <p:nvPr/>
        </p:nvGrpSpPr>
        <p:grpSpPr bwMode="auto">
          <a:xfrm flipH="1">
            <a:off x="3666465" y="2995808"/>
            <a:ext cx="1584325" cy="1584325"/>
            <a:chOff x="2085" y="663"/>
            <a:chExt cx="998" cy="998"/>
          </a:xfrm>
        </p:grpSpPr>
        <p:sp>
          <p:nvSpPr>
            <p:cNvPr id="75" name="Oval 28"/>
            <p:cNvSpPr>
              <a:spLocks noChangeArrowheads="1"/>
            </p:cNvSpPr>
            <p:nvPr/>
          </p:nvSpPr>
          <p:spPr bwMode="auto">
            <a:xfrm>
              <a:off x="2446" y="1024"/>
              <a:ext cx="272" cy="2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endParaRPr lang="en-US"/>
            </a:p>
          </p:txBody>
        </p:sp>
        <p:sp>
          <p:nvSpPr>
            <p:cNvPr id="76" name="Line 29"/>
            <p:cNvSpPr>
              <a:spLocks noChangeShapeType="1"/>
            </p:cNvSpPr>
            <p:nvPr/>
          </p:nvSpPr>
          <p:spPr bwMode="auto">
            <a:xfrm flipV="1">
              <a:off x="2690" y="663"/>
              <a:ext cx="393" cy="3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stealth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" name="Line 30"/>
            <p:cNvSpPr>
              <a:spLocks noChangeShapeType="1"/>
            </p:cNvSpPr>
            <p:nvPr/>
          </p:nvSpPr>
          <p:spPr bwMode="auto">
            <a:xfrm flipV="1">
              <a:off x="2085" y="1268"/>
              <a:ext cx="392" cy="3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8" name="Line 31"/>
            <p:cNvSpPr>
              <a:spLocks noChangeShapeType="1"/>
            </p:cNvSpPr>
            <p:nvPr/>
          </p:nvSpPr>
          <p:spPr bwMode="auto">
            <a:xfrm>
              <a:off x="2085" y="663"/>
              <a:ext cx="392" cy="3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lg" len="lg"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9" name="Line 32"/>
            <p:cNvSpPr>
              <a:spLocks noChangeShapeType="1"/>
            </p:cNvSpPr>
            <p:nvPr/>
          </p:nvSpPr>
          <p:spPr bwMode="auto">
            <a:xfrm>
              <a:off x="2691" y="1269"/>
              <a:ext cx="392" cy="3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 type="stealth" w="lg" len="lg"/>
              <a:tailEnd type="none" w="lg" len="lg"/>
            </a:ln>
            <a:effectLst/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541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0731E-6 C 0.09409 0.02591 0.25781 0.13188 0.33281 0.1587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32" y="793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58584E-6 C 0.04236 0.04235 0.25434 0.20153 0.33924 0.254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62" y="1274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RRR@9MLQXZVZACLGMQNU" val="360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chi&#10;\end{eqnarray*}&#10;}&#10;&#10;\end{document}"/>
  <p:tag name="IGUANATEXSIZE" val="2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chi&#10;\end{eqnarray*}&#10;}&#10;&#10;\end{document}"/>
  <p:tag name="IGUANATEXSIZE" val="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f&#10;\end{eqnarray*}&#10;}&#10;&#10;\end{document}"/>
  <p:tag name="IGUANATEXSIZE" val="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f&#10;\end{eqnarray*}&#10;}&#10;&#10;\end{document}"/>
  <p:tag name="IGUANATEXSIZE" val="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chi&#10;\end{eqnarray*}&#10;}&#10;&#10;\end{document}"/>
  <p:tag name="IGUANATEXSIZE" val="2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2.1"/>
  <p:tag name="ORIGINALWIDTH" val="28.2"/>
  <p:tag name="LATEXADDIN" val="\documentclass{article}&#10;\usepackage{amsmath,color}&#10;\pagestyle{empty}&#10;\newcommand{\1}[1]{\, \mathrm{#1}}&#10;\newcommand{\n}[1]{\mathrm{#1}}&#10;&#10;\begin{document}&#10;&#10;\textcolor{white}{&#10;\begin{eqnarray*}&#10;\chi&#10;\end{eqnarray*}&#10;}&#10;&#10;\end{document}"/>
  <p:tag name="IGUANATEXSIZE" val="24"/>
  <p:tag name="IGUANATEXCURSOR" val="19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f&#10;\end{eqnarray*}&#10;}&#10;&#10;\end{document}"/>
  <p:tag name="IGUANATEXSIZE" val="2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f&#10;\end{eqnarray*}&#10;}&#10;&#10;\end{document}"/>
  <p:tag name="IGUANATEXSIZE" val="2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chi&#10;\end{eqnarray*}&#10;}&#10;&#10;\end{document}"/>
  <p:tag name="IGUANATEXSIZE" val="2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2.1"/>
  <p:tag name="ORIGINALWIDTH" val="28.2"/>
  <p:tag name="LATEXADDIN" val="\documentclass{article}&#10;\usepackage{amsmath,color}&#10;\pagestyle{empty}&#10;\newcommand{\1}[1]{\, \mathrm{#1}}&#10;\newcommand{\n}[1]{\mathrm{#1}}&#10;&#10;\begin{document}&#10;&#10;\textcolor{white}{&#10;\begin{eqnarray*}&#10;\chi&#10;\end{eqnarray*}&#10;}&#10;&#10;\end{document}"/>
  <p:tag name="IGUANATEXSIZE" val="24"/>
  <p:tag name="IGUANATEXCURSOR" val="19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7|27.3|1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f&#10;\end{eqnarray*}&#10;}&#10;&#10;\end{document}"/>
  <p:tag name="IGUANATEXSIZE" val="2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f&#10;\end{eqnarray*}&#10;}&#10;&#10;\end{document}"/>
  <p:tag name="IGUANATEXSIZE" val="2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1|6.4|55.1|43.6|39.3|10.2|42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8.8"/>
  <p:tag name="ORIGINALWIDTH" val="484.2"/>
  <p:tag name="LATEXADDIN" val="\documentclass{article}&#10;\usepackage{amsmath,color}&#10;\pagestyle{empty}&#10;\newcommand{\1}[1]{\, \mathrm{#1}}&#10;\newcommand{\n}[1]{\mathrm{#1}}&#10;&#10;\begin{document}&#10;&#10;\textcolor{white}{&#10;\begin{eqnarray*}&#10;N = n_{\n{target}} \Phi_{\chi} \, \sigma_{\chi,N} \, A^2&#10;\end{eqnarray*}&#10;}&#10;&#10;\end{document}"/>
  <p:tag name="IGUANATEXSIZE" val="24"/>
  <p:tag name="IGUANATEXCURSOR" val="23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propto{\sigma}_{\chi,N} \, J(J+1)&#10;\end{eqnarray*}&#10;}&#10;&#10;\end{document}"/>
  <p:tag name="IGUANATEXSIZE" val="2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1.8"/>
  <p:tag name="ORIGINALWIDTH" val="1383.6"/>
  <p:tag name="LATEXADDIN" val="\documentclass{article}&#10;\usepackage{amsmath,color}&#10;\pagestyle{empty}&#10;\newcommand{\1}[1]{\, \mathrm{#1}}&#10;\newcommand{\n}[1]{\mathrm{#1}}&#10;&#10;\begin{document}&#10;&#10;\textcolor{white}{&#10;\begin{eqnarray*}&#10;\frac{\n{d}N}{\n{d}E_r} \propto \; \langle v \rangle \; \propto \; &#10;\int_{v_{\n{min}}}^{\infty} \frac{\n{MaxwellBoltzmann}(v)}{v} \;\n{d} v \; \propto \n{e}^{-v_{\chi}^2} \; \propto \; \n{e}^{-E_r}&#10;\end{eqnarray*}&#10;}&#10;&#10;\end{document}"/>
  <p:tag name="IGUANATEXSIZE" val="24"/>
  <p:tag name="IGUANATEXCURSOR" val="27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E_{\n{r,max}} \sim \frac{p_{\chi}^2}{2m_{\n{N}}}  &#10;        \sim \frac{\left( 100\1{GeV/c^2\times10^{-3}c} \right)^2}{2\times100\1{GeV/c^2}} = 50\1{keV}&#10;\end{eqnarray*}&#10;}&#10;&#10;\end{document}"/>
  <p:tag name="IGUANATEXSIZE" val="2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frac{\lambda_{\n{deBroglie}}}{2\pi} = \frac{\hbar}{p} &#10;                     = \frac{\hbar c}{mc^2\:v/c}&#10;                     \sim \frac{197\1{MeV\:fm}}{100\1{GeV}\:10^{-3}} &#10;                     \approx \n{fm} &#10;                     \approx r_{\n{nucleus}}&#10;\end{eqnarray*}&#10;}&#10;&#10;\end{document}"/>
  <p:tag name="IGUANATEXSIZE" val="2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1|6.4|55.1|43.6|39.3|10.2|42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8.8"/>
  <p:tag name="ORIGINALWIDTH" val="998.1"/>
  <p:tag name="LATEXADDIN" val="\documentclass{article}&#10;\usepackage{amsmath,color}&#10;\pagestyle{empty}&#10;\newcommand{\1}[1]{\, \mathrm{#1}}&#10;\newcommand{\n}[1]{\mathrm{#1}}&#10;&#10;\begin{document}&#10;&#10;\textcolor{white}{&#10;\begin{eqnarray*}&#10;\varrho_{\chi,\odot} = (0.42\pm0.06) \1{GeV/cm^3} \approx 0.3\1{GeV/cm^3}&#10;\end{eqnarray*}&#10;}&#10;&#10;\end{document}"/>
  <p:tag name="IGUANATEXSIZE" val="24"/>
  <p:tag name="IGUANATEXCURSOR" val="2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2|6.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6.2^{+1.1}_{-0.8}&#10;\end{eqnarray*}&#10;}&#10;&#10;\end{document}"/>
  <p:tag name="IGUANATEXSIZE" val="2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25.2|12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9.5"/>
  <p:tag name="ORIGINALWIDTH" val="186.3"/>
  <p:tag name="LATEXADDIN" val="\documentclass{article}&#10;\usepackage{amsmath,color}&#10;\pagestyle{empty}&#10;\newcommand{\1}[1]{\, \mathrm{#1}}&#10;\newcommand{\n}[1]{\mathrm{#1}}&#10;&#10;\begin{document}&#10;&#10;\textcolor{yellow}{&#10;\begin{eqnarray*}&#10;2\1{mm/\mu s}&#10;\end{eqnarray*}&#10;}&#10;&#10;\end{document}"/>
  <p:tag name="IGUANATEXSIZE" val="24"/>
  <p:tag name="IGUANATEXCURSOR" val="19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&amp;&amp;\sigma\propto g_{Ae}^2 \\ &amp;&amp; \phi_A\propto g_{Ae}^2 \\&#10;&amp;&amp;\Rightarrow \mathrm{rate}\propto g_{Ae}^4&#10;\end{eqnarray*}&#10;}&#10;&#10;\end{document}"/>
  <p:tag name="IGUANATEXSIZE" val="2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chi&#10;\end{eqnarray*}&#10;}&#10;&#10;\end{document}"/>
  <p:tag name="IGUANATEXSIZE" val="2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chi&#10;\end{eqnarray*}&#10;}&#10;&#10;\end{document}"/>
  <p:tag name="IGUANATEXSIZE" val="2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4"/>
  <p:tag name="ORIGINALWIDTH" val="212.1"/>
  <p:tag name="LATEXADDIN" val="\documentclass{article}&#10;\usepackage{amsmath,color}&#10;\pagestyle{empty}&#10;\newcommand{\1}[1]{\, \mathrm{#1}}&#10;\newcommand{\n}[1]{\mathrm{#1}}&#10;&#10;\begin{document}&#10;&#10;\textcolor{white}{&#10;\begin{eqnarray*}&#10;\int_R \mathrm{d}E/\mathrm{d}x&#10;\end{eqnarray*}&#10;}&#10;&#10;\end{document}"/>
  <p:tag name="IGUANATEXSIZE" val="24"/>
  <p:tag name="IGUANATEXCURSOR" val="19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9.8"/>
  <p:tag name="ORIGINALWIDTH" val="183"/>
  <p:tag name="LATEXADDIN" val="\documentclass{article}&#10;\usepackage{amsmath,color}&#10;\pagestyle{empty}&#10;\newcommand{\1}[1]{\, \mathrm{#1}}&#10;\newcommand{\n}[1]{\mathrm{#1}}&#10;&#10;\begin{document}&#10;&#10;\textcolor{white}{&#10;\begin{eqnarray*}&#10;\mathcal{O}(0.1)\bar{\nu}_e&#10;\end{eqnarray*}&#10;}&#10;&#10;\end{document}"/>
  <p:tag name="IGUANATEXSIZE" val="24"/>
  <p:tag name="IGUANATEXCURSOR" val="21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9.8"/>
  <p:tag name="ORIGINALWIDTH" val="97.2"/>
  <p:tag name="LATEXADDIN" val="\documentclass{article}&#10;\usepackage{amsmath,color}&#10;\pagestyle{empty}&#10;\newcommand{\1}[1]{\, \mathrm{#1}}&#10;\newcommand{\n}[1]{\mathrm{#1}}&#10;&#10;\begin{document}&#10;&#10;\textcolor{white}{&#10;\begin{eqnarray*}&#10;\mathcal{O}(1)&#10;\end{eqnarray*}&#10;}&#10;&#10;\end{document}"/>
  <p:tag name="IGUANATEXSIZE" val="24"/>
  <p:tag name="IGUANATEXCURSOR" val="20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6.4"/>
  <p:tag name="ORIGINALWIDTH" val="509.4"/>
  <p:tag name="LATEXADDIN" val="\documentclass{article}&#10;\usepackage{amsmath,color}&#10;\pagestyle{empty}&#10;\newcommand{\1}[1]{\, \mathrm{#1}}&#10;\newcommand{\n}[1]{\mathrm{#1}}&#10;&#10;\begin{document}&#10;&#10;\textcolor{white}{&#10;\begin{eqnarray*}&#10;v_{\odot} \approx 232\1{km/s} \approx 10^{-3}c&#10;\end{eqnarray*}&#10;}&#10;&#10;\end{document}"/>
  <p:tag name="IGUANATEXSIZE" val="24"/>
  <p:tag name="IGUANATEXCURSOR" val="23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bar{\Theta}&#10;\end{eqnarray*}&#10;}&#10;&#10;\end{document}"/>
  <p:tag name="IGUANATEXSIZE" val="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frac{f_a}{10^{12}\1{GeV}} = \left( \frac{m_a}{6\1{\mu eV}} \right)^{-1}&#10;\end{eqnarray*}&#10;}&#10;&#10;\end{document}"/>
  <p:tag name="IGUANATEXSIZE" val="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m_a&lt;40\1{eV} \rightarrow t_{1/2}&gt;t_{\n{Universe}}&#10;\end{eqnarray*}&#10;}&#10;&#10;\end{document}"/>
  <p:tag name="IGUANATEXSIZE" val="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,color}&#10;\pagestyle{empty}&#10;\newcommand{\1}[1]{\, \mathrm{#1}}&#10;\newcommand{\n}[1]{\mathrm{#1}}&#10;&#10;\begin{document}&#10;&#10;\textcolor{white}{&#10;\begin{eqnarray*}&#10;\Omega_a \propto m_a^{-7/6} \rightarrow m_a&gt;\;\sim1\1{\mu eV}&#10;\end{eqnarray*}&#10;}&#10;&#10;\end{document}"/>
  <p:tag name="IGUANATEXSIZE" val="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heme/theme1.xml><?xml version="1.0" encoding="utf-8"?>
<a:theme xmlns:a="http://schemas.openxmlformats.org/drawingml/2006/main" name="Rafael's Slide Master">
  <a:themeElements>
    <a:clrScheme name="Blue/Bright">
      <a:dk1>
        <a:srgbClr val="000080"/>
      </a:dk1>
      <a:lt1>
        <a:srgbClr val="FFFFFF"/>
      </a:lt1>
      <a:dk2>
        <a:srgbClr val="000000"/>
      </a:dk2>
      <a:lt2>
        <a:srgbClr val="FFE000"/>
      </a:lt2>
      <a:accent1>
        <a:srgbClr val="FF8000"/>
      </a:accent1>
      <a:accent2>
        <a:srgbClr val="800000"/>
      </a:accent2>
      <a:accent3>
        <a:srgbClr val="00E4FF"/>
      </a:accent3>
      <a:accent4>
        <a:srgbClr val="00FF80"/>
      </a:accent4>
      <a:accent5>
        <a:srgbClr val="00FF00"/>
      </a:accent5>
      <a:accent6>
        <a:srgbClr val="FF40FF"/>
      </a:accent6>
      <a:hlink>
        <a:srgbClr val="00FFFF"/>
      </a:hlink>
      <a:folHlink>
        <a:srgbClr val="00FFFF"/>
      </a:folHlink>
    </a:clrScheme>
    <a:fontScheme name="Rafael's Master">
      <a:majorFont>
        <a:latin typeface="Bookman Old Style"/>
        <a:ea typeface=""/>
        <a:cs typeface="Arial"/>
      </a:majorFont>
      <a:minorFont>
        <a:latin typeface="Bookman Old Style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man Old Style" pitchFamily="18" charset="0"/>
            <a:cs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Rafael's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fael's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fael's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fael's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fael's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fael's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fael's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fael's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fael's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fael's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fael's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fael's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fael's Master 13">
        <a:dk1>
          <a:srgbClr val="000080"/>
        </a:dk1>
        <a:lt1>
          <a:srgbClr val="FFFFFF"/>
        </a:lt1>
        <a:dk2>
          <a:srgbClr val="000000"/>
        </a:dk2>
        <a:lt2>
          <a:srgbClr val="FFE000"/>
        </a:lt2>
        <a:accent1>
          <a:srgbClr val="FF8000"/>
        </a:accent1>
        <a:accent2>
          <a:srgbClr val="800000"/>
        </a:accent2>
        <a:accent3>
          <a:srgbClr val="AAAAAA"/>
        </a:accent3>
        <a:accent4>
          <a:srgbClr val="DADADA"/>
        </a:accent4>
        <a:accent5>
          <a:srgbClr val="FFC0AA"/>
        </a:accent5>
        <a:accent6>
          <a:srgbClr val="730000"/>
        </a:accent6>
        <a:hlink>
          <a:srgbClr val="FF8080"/>
        </a:hlink>
        <a:folHlink>
          <a:srgbClr val="80FF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fael's Master 14">
        <a:dk1>
          <a:srgbClr val="000080"/>
        </a:dk1>
        <a:lt1>
          <a:srgbClr val="FFFFFF"/>
        </a:lt1>
        <a:dk2>
          <a:srgbClr val="000000"/>
        </a:dk2>
        <a:lt2>
          <a:srgbClr val="FFE000"/>
        </a:lt2>
        <a:accent1>
          <a:srgbClr val="FF8000"/>
        </a:accent1>
        <a:accent2>
          <a:srgbClr val="800000"/>
        </a:accent2>
        <a:accent3>
          <a:srgbClr val="AAAAAA"/>
        </a:accent3>
        <a:accent4>
          <a:srgbClr val="DADADA"/>
        </a:accent4>
        <a:accent5>
          <a:srgbClr val="FFC0AA"/>
        </a:accent5>
        <a:accent6>
          <a:srgbClr val="730000"/>
        </a:accent6>
        <a:hlink>
          <a:srgbClr val="FF8080"/>
        </a:hlink>
        <a:folHlink>
          <a:srgbClr val="80C4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1245</Words>
  <Application>Microsoft Office PowerPoint</Application>
  <PresentationFormat>On-screen Show (4:3)</PresentationFormat>
  <Paragraphs>418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Symbol</vt:lpstr>
      <vt:lpstr>Bookman Old Style</vt:lpstr>
      <vt:lpstr>Rafael's Slide Master</vt:lpstr>
      <vt:lpstr>Direct Dark Matter Safari  Basics, Status 2015, Outlook</vt:lpstr>
      <vt:lpstr>Evidence for Dark Matter in Your Lab</vt:lpstr>
      <vt:lpstr>Axions and ADMX</vt:lpstr>
      <vt:lpstr>Axions</vt:lpstr>
      <vt:lpstr>ADMX Resonant Axion Search</vt:lpstr>
      <vt:lpstr>ADMX Resonant Axion Search</vt:lpstr>
      <vt:lpstr>ADMX Resonant Axion Search</vt:lpstr>
      <vt:lpstr>WIMP Search Basics</vt:lpstr>
      <vt:lpstr>Thermal Relic Particles</vt:lpstr>
      <vt:lpstr>WIMP Scattering Basics</vt:lpstr>
      <vt:lpstr>Spectrum: Xe target, s =10-44cm2</vt:lpstr>
      <vt:lpstr>Discrimination: Need Information</vt:lpstr>
      <vt:lpstr>XENON100 Candidate, E~3keVnr</vt:lpstr>
      <vt:lpstr>Outstanding Performance</vt:lpstr>
      <vt:lpstr>Spin-Independent Channel</vt:lpstr>
      <vt:lpstr>CaWO4, Ge, Xe</vt:lpstr>
      <vt:lpstr>CRESST-II @Gran Sasso</vt:lpstr>
      <vt:lpstr>CRESST-II: Multi-Target Built-In</vt:lpstr>
      <vt:lpstr>EDELWEISS &amp; SuperCDMS</vt:lpstr>
      <vt:lpstr>SuperCDMS first analysis</vt:lpstr>
      <vt:lpstr>Xenon Time Projection Chambers</vt:lpstr>
      <vt:lpstr>Extreme Low-Energy Sensitivity</vt:lpstr>
      <vt:lpstr>LUX @Soudan</vt:lpstr>
      <vt:lpstr>LUX @Soudan</vt:lpstr>
      <vt:lpstr>XENON100 Solar Axion Search </vt:lpstr>
      <vt:lpstr>Expect XENON1T Data this Year</vt:lpstr>
      <vt:lpstr>Marching Forward</vt:lpstr>
      <vt:lpstr>Marching Forward</vt:lpstr>
      <vt:lpstr>PowerPoint Presentation</vt:lpstr>
      <vt:lpstr>Effective Theory</vt:lpstr>
      <vt:lpstr>XMASS @ Kamioka</vt:lpstr>
      <vt:lpstr>Inelastic Scattering</vt:lpstr>
      <vt:lpstr>DEAP-3600 @ SNOLAB</vt:lpstr>
      <vt:lpstr>PICO @SNOLAB (=COUPP/PICASSO)</vt:lpstr>
      <vt:lpstr>PICO Results 2015</vt:lpstr>
      <vt:lpstr>PICO recent limit and outlook</vt:lpstr>
      <vt:lpstr>Yes, Even Supernovas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2014-11-03T00:18:30Z</dcterms:created>
  <dcterms:modified xsi:type="dcterms:W3CDTF">2015-06-05T06:43:45Z</dcterms:modified>
</cp:coreProperties>
</file>