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tiff" ContentType="image/tif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84" r:id="rId2"/>
    <p:sldMasterId id="2147483711" r:id="rId3"/>
    <p:sldMasterId id="2147483724" r:id="rId4"/>
    <p:sldMasterId id="2147483737" r:id="rId5"/>
    <p:sldMasterId id="2147483762" r:id="rId6"/>
    <p:sldMasterId id="2147483775" r:id="rId7"/>
  </p:sldMasterIdLst>
  <p:notesMasterIdLst>
    <p:notesMasterId r:id="rId63"/>
  </p:notesMasterIdLst>
  <p:handoutMasterIdLst>
    <p:handoutMasterId r:id="rId64"/>
  </p:handoutMasterIdLst>
  <p:sldIdLst>
    <p:sldId id="367" r:id="rId8"/>
    <p:sldId id="734" r:id="rId9"/>
    <p:sldId id="647" r:id="rId10"/>
    <p:sldId id="648" r:id="rId11"/>
    <p:sldId id="653" r:id="rId12"/>
    <p:sldId id="651" r:id="rId13"/>
    <p:sldId id="652" r:id="rId14"/>
    <p:sldId id="688" r:id="rId15"/>
    <p:sldId id="656" r:id="rId16"/>
    <p:sldId id="727" r:id="rId17"/>
    <p:sldId id="657" r:id="rId18"/>
    <p:sldId id="659" r:id="rId19"/>
    <p:sldId id="662" r:id="rId20"/>
    <p:sldId id="660" r:id="rId21"/>
    <p:sldId id="661" r:id="rId22"/>
    <p:sldId id="736" r:id="rId23"/>
    <p:sldId id="737" r:id="rId24"/>
    <p:sldId id="738" r:id="rId25"/>
    <p:sldId id="731" r:id="rId26"/>
    <p:sldId id="732" r:id="rId27"/>
    <p:sldId id="754" r:id="rId28"/>
    <p:sldId id="755" r:id="rId29"/>
    <p:sldId id="741" r:id="rId30"/>
    <p:sldId id="742" r:id="rId31"/>
    <p:sldId id="743" r:id="rId32"/>
    <p:sldId id="744" r:id="rId33"/>
    <p:sldId id="756" r:id="rId34"/>
    <p:sldId id="746" r:id="rId35"/>
    <p:sldId id="757" r:id="rId36"/>
    <p:sldId id="747" r:id="rId37"/>
    <p:sldId id="749" r:id="rId38"/>
    <p:sldId id="750" r:id="rId39"/>
    <p:sldId id="751" r:id="rId40"/>
    <p:sldId id="752" r:id="rId41"/>
    <p:sldId id="679" r:id="rId42"/>
    <p:sldId id="680" r:id="rId43"/>
    <p:sldId id="681" r:id="rId44"/>
    <p:sldId id="683" r:id="rId45"/>
    <p:sldId id="692" r:id="rId46"/>
    <p:sldId id="693" r:id="rId47"/>
    <p:sldId id="694" r:id="rId48"/>
    <p:sldId id="695" r:id="rId49"/>
    <p:sldId id="714" r:id="rId50"/>
    <p:sldId id="704" r:id="rId51"/>
    <p:sldId id="717" r:id="rId52"/>
    <p:sldId id="718" r:id="rId53"/>
    <p:sldId id="719" r:id="rId54"/>
    <p:sldId id="720" r:id="rId55"/>
    <p:sldId id="721" r:id="rId56"/>
    <p:sldId id="722" r:id="rId57"/>
    <p:sldId id="682" r:id="rId58"/>
    <p:sldId id="686" r:id="rId59"/>
    <p:sldId id="677" r:id="rId60"/>
    <p:sldId id="678" r:id="rId61"/>
    <p:sldId id="689" r:id="rId62"/>
  </p:sldIdLst>
  <p:sldSz cx="9144000" cy="6858000" type="screen4x3"/>
  <p:notesSz cx="6918325" cy="10048875"/>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23FFFF"/>
    <a:srgbClr val="F8F8F8"/>
    <a:srgbClr val="FF2600"/>
    <a:srgbClr val="008000"/>
    <a:srgbClr val="2727EF"/>
    <a:srgbClr val="1D3276"/>
    <a:srgbClr val="FFFFCC"/>
    <a:srgbClr val="C00000"/>
    <a:srgbClr val="D2F64B"/>
    <a:srgbClr val="7FD6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559" autoAdjust="0"/>
  </p:normalViewPr>
  <p:slideViewPr>
    <p:cSldViewPr snapToObjects="1">
      <p:cViewPr>
        <p:scale>
          <a:sx n="100" d="100"/>
          <a:sy n="100" d="100"/>
        </p:scale>
        <p:origin x="-2904" y="-984"/>
      </p:cViewPr>
      <p:guideLst>
        <p:guide orient="horz" pos="4319"/>
        <p:guide pos="57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63" Type="http://schemas.openxmlformats.org/officeDocument/2006/relationships/notesMaster" Target="notesMasters/notesMaster1.xml"/><Relationship Id="rId64" Type="http://schemas.openxmlformats.org/officeDocument/2006/relationships/handoutMaster" Target="handoutMasters/handoutMaster1.xml"/><Relationship Id="rId65" Type="http://schemas.openxmlformats.org/officeDocument/2006/relationships/printerSettings" Target="printerSettings/printerSettings1.bin"/><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ShirleyAir:Users:jeff:Google%20Drive:TP_Cost_Exercise:Final%20Set:TP_Cost_Tabl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a:t>Estimated Cost Profile</a:t>
            </a:r>
          </a:p>
        </c:rich>
      </c:tx>
      <c:layout/>
      <c:overlay val="0"/>
    </c:title>
    <c:autoTitleDeleted val="0"/>
    <c:plotArea>
      <c:layout/>
      <c:lineChart>
        <c:grouping val="stacked"/>
        <c:varyColors val="0"/>
        <c:ser>
          <c:idx val="0"/>
          <c:order val="0"/>
          <c:marker>
            <c:symbol val="none"/>
          </c:marker>
          <c:cat>
            <c:numRef>
              <c:f>Profile_Working!$C$2:$M$2</c:f>
              <c:numCache>
                <c:formatCode>General</c:formatCode>
                <c:ptCount val="11"/>
                <c:pt idx="0">
                  <c:v>2016.0</c:v>
                </c:pt>
                <c:pt idx="1">
                  <c:v>2017.0</c:v>
                </c:pt>
                <c:pt idx="2">
                  <c:v>2018.0</c:v>
                </c:pt>
                <c:pt idx="3">
                  <c:v>2019.0</c:v>
                </c:pt>
                <c:pt idx="4">
                  <c:v>2020.0</c:v>
                </c:pt>
                <c:pt idx="5">
                  <c:v>2021.0</c:v>
                </c:pt>
                <c:pt idx="6">
                  <c:v>2022.0</c:v>
                </c:pt>
                <c:pt idx="7">
                  <c:v>2023.0</c:v>
                </c:pt>
                <c:pt idx="8">
                  <c:v>2024.0</c:v>
                </c:pt>
                <c:pt idx="9">
                  <c:v>2025.0</c:v>
                </c:pt>
                <c:pt idx="10">
                  <c:v>2026.0</c:v>
                </c:pt>
              </c:numCache>
            </c:numRef>
          </c:cat>
          <c:val>
            <c:numRef>
              <c:f>Profile_Working!$C$3:$M$3</c:f>
              <c:numCache>
                <c:formatCode>General</c:formatCode>
                <c:ptCount val="11"/>
                <c:pt idx="0">
                  <c:v>0.0</c:v>
                </c:pt>
                <c:pt idx="1">
                  <c:v>2.753952464614933</c:v>
                </c:pt>
                <c:pt idx="2">
                  <c:v>34.84299787763024</c:v>
                </c:pt>
                <c:pt idx="3">
                  <c:v>49.63890437366449</c:v>
                </c:pt>
                <c:pt idx="4">
                  <c:v>51.87625011880416</c:v>
                </c:pt>
                <c:pt idx="5">
                  <c:v>48.3249435943705</c:v>
                </c:pt>
                <c:pt idx="6">
                  <c:v>38.50525417073543</c:v>
                </c:pt>
                <c:pt idx="7">
                  <c:v>28.21249800684538</c:v>
                </c:pt>
                <c:pt idx="8">
                  <c:v>14.57113204782906</c:v>
                </c:pt>
                <c:pt idx="9">
                  <c:v>1.722859674093715</c:v>
                </c:pt>
                <c:pt idx="10">
                  <c:v>0.0</c:v>
                </c:pt>
              </c:numCache>
            </c:numRef>
          </c:val>
          <c:smooth val="0"/>
        </c:ser>
        <c:dLbls>
          <c:showLegendKey val="0"/>
          <c:showVal val="0"/>
          <c:showCatName val="0"/>
          <c:showSerName val="0"/>
          <c:showPercent val="0"/>
          <c:showBubbleSize val="0"/>
        </c:dLbls>
        <c:marker val="1"/>
        <c:smooth val="0"/>
        <c:axId val="2137534376"/>
        <c:axId val="2137543816"/>
      </c:lineChart>
      <c:catAx>
        <c:axId val="2137534376"/>
        <c:scaling>
          <c:orientation val="minMax"/>
        </c:scaling>
        <c:delete val="0"/>
        <c:axPos val="b"/>
        <c:numFmt formatCode="General" sourceLinked="1"/>
        <c:majorTickMark val="out"/>
        <c:minorTickMark val="none"/>
        <c:tickLblPos val="nextTo"/>
        <c:txPr>
          <a:bodyPr/>
          <a:lstStyle/>
          <a:p>
            <a:pPr>
              <a:defRPr sz="1400"/>
            </a:pPr>
            <a:endParaRPr lang="en-US"/>
          </a:p>
        </c:txPr>
        <c:crossAx val="2137543816"/>
        <c:crosses val="autoZero"/>
        <c:auto val="1"/>
        <c:lblAlgn val="ctr"/>
        <c:lblOffset val="100"/>
        <c:noMultiLvlLbl val="0"/>
      </c:catAx>
      <c:valAx>
        <c:axId val="2137543816"/>
        <c:scaling>
          <c:orientation val="minMax"/>
        </c:scaling>
        <c:delete val="0"/>
        <c:axPos val="l"/>
        <c:majorGridlines/>
        <c:title>
          <c:tx>
            <c:rich>
              <a:bodyPr/>
              <a:lstStyle/>
              <a:p>
                <a:pPr>
                  <a:defRPr sz="1400"/>
                </a:pPr>
                <a:r>
                  <a:rPr lang="en-US" sz="1400"/>
                  <a:t>MCHF</a:t>
                </a:r>
              </a:p>
            </c:rich>
          </c:tx>
          <c:layout/>
          <c:overlay val="0"/>
        </c:title>
        <c:numFmt formatCode="General" sourceLinked="1"/>
        <c:majorTickMark val="out"/>
        <c:minorTickMark val="none"/>
        <c:tickLblPos val="nextTo"/>
        <c:txPr>
          <a:bodyPr/>
          <a:lstStyle/>
          <a:p>
            <a:pPr>
              <a:defRPr sz="1400"/>
            </a:pPr>
            <a:endParaRPr lang="en-US"/>
          </a:p>
        </c:txPr>
        <c:crossAx val="2137534376"/>
        <c:crosses val="autoZero"/>
        <c:crossBetween val="between"/>
      </c:valAx>
    </c:plotArea>
    <c:plotVisOnly val="1"/>
    <c:dispBlanksAs val="zero"/>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7941" cy="502444"/>
          </a:xfrm>
          <a:prstGeom prst="rect">
            <a:avLst/>
          </a:prstGeom>
        </p:spPr>
        <p:txBody>
          <a:bodyPr vert="horz" wrap="square" lIns="96954" tIns="48477" rIns="96954" bIns="48477" numCol="1" anchor="t" anchorCtr="0" compatLnSpc="1">
            <a:prstTxWarp prst="textNoShape">
              <a:avLst/>
            </a:prstTxWarp>
          </a:bodyPr>
          <a:lstStyle>
            <a:lvl1pPr>
              <a:defRPr sz="1300">
                <a:latin typeface="Calibri" charset="0"/>
              </a:defRPr>
            </a:lvl1pPr>
          </a:lstStyle>
          <a:p>
            <a:pPr>
              <a:defRPr/>
            </a:pPr>
            <a:endParaRPr lang="en-US"/>
          </a:p>
        </p:txBody>
      </p:sp>
      <p:sp>
        <p:nvSpPr>
          <p:cNvPr id="3" name="Date Placeholder 2"/>
          <p:cNvSpPr>
            <a:spLocks noGrp="1"/>
          </p:cNvSpPr>
          <p:nvPr>
            <p:ph type="dt" sz="quarter" idx="1"/>
          </p:nvPr>
        </p:nvSpPr>
        <p:spPr>
          <a:xfrm>
            <a:off x="3918783" y="0"/>
            <a:ext cx="2997941" cy="502444"/>
          </a:xfrm>
          <a:prstGeom prst="rect">
            <a:avLst/>
          </a:prstGeom>
        </p:spPr>
        <p:txBody>
          <a:bodyPr vert="horz" wrap="square" lIns="96954" tIns="48477" rIns="96954" bIns="48477" numCol="1" anchor="t" anchorCtr="0" compatLnSpc="1">
            <a:prstTxWarp prst="textNoShape">
              <a:avLst/>
            </a:prstTxWarp>
          </a:bodyPr>
          <a:lstStyle>
            <a:lvl1pPr algn="r">
              <a:defRPr sz="1300">
                <a:latin typeface="Calibri" charset="0"/>
              </a:defRPr>
            </a:lvl1pPr>
          </a:lstStyle>
          <a:p>
            <a:pPr>
              <a:defRPr/>
            </a:pPr>
            <a:fld id="{ADF78FB8-633E-E84C-BD12-602A6AED5DFD}" type="datetime1">
              <a:rPr lang="en-US"/>
              <a:pPr>
                <a:defRPr/>
              </a:pPr>
              <a:t>27/04/15</a:t>
            </a:fld>
            <a:endParaRPr lang="en-US"/>
          </a:p>
        </p:txBody>
      </p:sp>
      <p:sp>
        <p:nvSpPr>
          <p:cNvPr id="4" name="Footer Placeholder 3"/>
          <p:cNvSpPr>
            <a:spLocks noGrp="1"/>
          </p:cNvSpPr>
          <p:nvPr>
            <p:ph type="ftr" sz="quarter" idx="2"/>
          </p:nvPr>
        </p:nvSpPr>
        <p:spPr>
          <a:xfrm>
            <a:off x="0" y="9544687"/>
            <a:ext cx="2997941" cy="502444"/>
          </a:xfrm>
          <a:prstGeom prst="rect">
            <a:avLst/>
          </a:prstGeom>
        </p:spPr>
        <p:txBody>
          <a:bodyPr vert="horz" wrap="square" lIns="96954" tIns="48477" rIns="96954" bIns="48477" numCol="1" anchor="b" anchorCtr="0" compatLnSpc="1">
            <a:prstTxWarp prst="textNoShape">
              <a:avLst/>
            </a:prstTxWarp>
          </a:bodyPr>
          <a:lstStyle>
            <a:lvl1pPr>
              <a:defRPr sz="1300">
                <a:latin typeface="Calibri" charset="0"/>
              </a:defRPr>
            </a:lvl1pPr>
          </a:lstStyle>
          <a:p>
            <a:pPr>
              <a:defRPr/>
            </a:pPr>
            <a:endParaRPr lang="en-US"/>
          </a:p>
        </p:txBody>
      </p:sp>
      <p:sp>
        <p:nvSpPr>
          <p:cNvPr id="5" name="Slide Number Placeholder 4"/>
          <p:cNvSpPr>
            <a:spLocks noGrp="1"/>
          </p:cNvSpPr>
          <p:nvPr>
            <p:ph type="sldNum" sz="quarter" idx="3"/>
          </p:nvPr>
        </p:nvSpPr>
        <p:spPr>
          <a:xfrm>
            <a:off x="3918783" y="9544687"/>
            <a:ext cx="2997941" cy="502444"/>
          </a:xfrm>
          <a:prstGeom prst="rect">
            <a:avLst/>
          </a:prstGeom>
        </p:spPr>
        <p:txBody>
          <a:bodyPr vert="horz" wrap="square" lIns="96954" tIns="48477" rIns="96954" bIns="48477" numCol="1" anchor="b" anchorCtr="0" compatLnSpc="1">
            <a:prstTxWarp prst="textNoShape">
              <a:avLst/>
            </a:prstTxWarp>
          </a:bodyPr>
          <a:lstStyle>
            <a:lvl1pPr algn="r">
              <a:defRPr sz="1300">
                <a:latin typeface="Calibri" charset="0"/>
              </a:defRPr>
            </a:lvl1pPr>
          </a:lstStyle>
          <a:p>
            <a:pPr>
              <a:defRPr/>
            </a:pPr>
            <a:fld id="{FE066A4A-D7AD-CF47-AB4A-34E4555C4CF1}" type="slidenum">
              <a:rPr lang="en-US"/>
              <a:pPr>
                <a:defRPr/>
              </a:pPr>
              <a:t>‹#›</a:t>
            </a:fld>
            <a:endParaRPr lang="en-US"/>
          </a:p>
        </p:txBody>
      </p:sp>
    </p:spTree>
    <p:extLst>
      <p:ext uri="{BB962C8B-B14F-4D97-AF65-F5344CB8AC3E}">
        <p14:creationId xmlns:p14="http://schemas.microsoft.com/office/powerpoint/2010/main" val="21090287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7941" cy="502444"/>
          </a:xfrm>
          <a:prstGeom prst="rect">
            <a:avLst/>
          </a:prstGeom>
        </p:spPr>
        <p:txBody>
          <a:bodyPr vert="horz" wrap="square" lIns="96954" tIns="48477" rIns="96954" bIns="48477" numCol="1" anchor="t" anchorCtr="0" compatLnSpc="1">
            <a:prstTxWarp prst="textNoShape">
              <a:avLst/>
            </a:prstTxWarp>
          </a:bodyPr>
          <a:lstStyle>
            <a:lvl1pPr>
              <a:defRPr sz="1300">
                <a:latin typeface="Calibri" charset="0"/>
              </a:defRPr>
            </a:lvl1pPr>
          </a:lstStyle>
          <a:p>
            <a:pPr>
              <a:defRPr/>
            </a:pPr>
            <a:endParaRPr lang="en-US"/>
          </a:p>
        </p:txBody>
      </p:sp>
      <p:sp>
        <p:nvSpPr>
          <p:cNvPr id="3" name="Date Placeholder 2"/>
          <p:cNvSpPr>
            <a:spLocks noGrp="1"/>
          </p:cNvSpPr>
          <p:nvPr>
            <p:ph type="dt" idx="1"/>
          </p:nvPr>
        </p:nvSpPr>
        <p:spPr>
          <a:xfrm>
            <a:off x="3918783" y="0"/>
            <a:ext cx="2997941" cy="502444"/>
          </a:xfrm>
          <a:prstGeom prst="rect">
            <a:avLst/>
          </a:prstGeom>
        </p:spPr>
        <p:txBody>
          <a:bodyPr vert="horz" wrap="square" lIns="96954" tIns="48477" rIns="96954" bIns="48477" numCol="1" anchor="t" anchorCtr="0" compatLnSpc="1">
            <a:prstTxWarp prst="textNoShape">
              <a:avLst/>
            </a:prstTxWarp>
          </a:bodyPr>
          <a:lstStyle>
            <a:lvl1pPr algn="r">
              <a:defRPr sz="1300">
                <a:latin typeface="Calibri" charset="0"/>
              </a:defRPr>
            </a:lvl1pPr>
          </a:lstStyle>
          <a:p>
            <a:pPr>
              <a:defRPr/>
            </a:pPr>
            <a:fld id="{EEDB87E9-596B-594E-BC3A-4AA4287F47E6}" type="datetime1">
              <a:rPr lang="en-US"/>
              <a:pPr>
                <a:defRPr/>
              </a:pPr>
              <a:t>27/04/15</a:t>
            </a:fld>
            <a:endParaRPr lang="en-US"/>
          </a:p>
        </p:txBody>
      </p:sp>
      <p:sp>
        <p:nvSpPr>
          <p:cNvPr id="4" name="Slide Image Placeholder 3"/>
          <p:cNvSpPr>
            <a:spLocks noGrp="1" noRot="1" noChangeAspect="1"/>
          </p:cNvSpPr>
          <p:nvPr>
            <p:ph type="sldImg" idx="2"/>
          </p:nvPr>
        </p:nvSpPr>
        <p:spPr>
          <a:xfrm>
            <a:off x="947738" y="754063"/>
            <a:ext cx="5022850" cy="3768725"/>
          </a:xfrm>
          <a:prstGeom prst="rect">
            <a:avLst/>
          </a:prstGeom>
          <a:noFill/>
          <a:ln w="12700">
            <a:solidFill>
              <a:prstClr val="black"/>
            </a:solidFill>
          </a:ln>
        </p:spPr>
        <p:txBody>
          <a:bodyPr vert="horz" wrap="square" lIns="96954" tIns="48477" rIns="96954" bIns="48477"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91833" y="4773216"/>
            <a:ext cx="5534660" cy="4521994"/>
          </a:xfrm>
          <a:prstGeom prst="rect">
            <a:avLst/>
          </a:prstGeom>
        </p:spPr>
        <p:txBody>
          <a:bodyPr vert="horz" wrap="square" lIns="96954" tIns="48477" rIns="96954" bIns="48477" numCol="1" anchor="t" anchorCtr="0" compatLnSpc="1">
            <a:prstTxWarp prst="textNoShape">
              <a:avLst/>
            </a:prstTxWarp>
            <a:normAutofit/>
          </a:bodyPr>
          <a:lstStyle/>
          <a:p>
            <a:pPr lvl="0"/>
            <a:r>
              <a:rPr lang="de-CH" noProof="0"/>
              <a:t>Click to edit Master text styles</a:t>
            </a:r>
          </a:p>
          <a:p>
            <a:pPr lvl="1"/>
            <a:r>
              <a:rPr lang="de-CH" noProof="0"/>
              <a:t>Second level</a:t>
            </a:r>
          </a:p>
          <a:p>
            <a:pPr lvl="2"/>
            <a:r>
              <a:rPr lang="de-CH" noProof="0"/>
              <a:t>Third level</a:t>
            </a:r>
          </a:p>
          <a:p>
            <a:pPr lvl="3"/>
            <a:r>
              <a:rPr lang="de-CH" noProof="0"/>
              <a:t>Fourth level</a:t>
            </a:r>
          </a:p>
          <a:p>
            <a:pPr lvl="4"/>
            <a:r>
              <a:rPr lang="de-CH" noProof="0"/>
              <a:t>Fifth level</a:t>
            </a:r>
            <a:endParaRPr lang="en-US" noProof="0"/>
          </a:p>
        </p:txBody>
      </p:sp>
      <p:sp>
        <p:nvSpPr>
          <p:cNvPr id="6" name="Footer Placeholder 5"/>
          <p:cNvSpPr>
            <a:spLocks noGrp="1"/>
          </p:cNvSpPr>
          <p:nvPr>
            <p:ph type="ftr" sz="quarter" idx="4"/>
          </p:nvPr>
        </p:nvSpPr>
        <p:spPr>
          <a:xfrm>
            <a:off x="0" y="9544687"/>
            <a:ext cx="2997941" cy="502444"/>
          </a:xfrm>
          <a:prstGeom prst="rect">
            <a:avLst/>
          </a:prstGeom>
        </p:spPr>
        <p:txBody>
          <a:bodyPr vert="horz" wrap="square" lIns="96954" tIns="48477" rIns="96954" bIns="48477" numCol="1" anchor="b" anchorCtr="0" compatLnSpc="1">
            <a:prstTxWarp prst="textNoShape">
              <a:avLst/>
            </a:prstTxWarp>
          </a:bodyPr>
          <a:lstStyle>
            <a:lvl1pPr>
              <a:defRPr sz="1300">
                <a:latin typeface="Calibri" charset="0"/>
              </a:defRPr>
            </a:lvl1pPr>
          </a:lstStyle>
          <a:p>
            <a:pPr>
              <a:defRPr/>
            </a:pPr>
            <a:endParaRPr lang="en-US"/>
          </a:p>
        </p:txBody>
      </p:sp>
      <p:sp>
        <p:nvSpPr>
          <p:cNvPr id="7" name="Slide Number Placeholder 6"/>
          <p:cNvSpPr>
            <a:spLocks noGrp="1"/>
          </p:cNvSpPr>
          <p:nvPr>
            <p:ph type="sldNum" sz="quarter" idx="5"/>
          </p:nvPr>
        </p:nvSpPr>
        <p:spPr>
          <a:xfrm>
            <a:off x="3918783" y="9544687"/>
            <a:ext cx="2997941" cy="502444"/>
          </a:xfrm>
          <a:prstGeom prst="rect">
            <a:avLst/>
          </a:prstGeom>
        </p:spPr>
        <p:txBody>
          <a:bodyPr vert="horz" wrap="square" lIns="96954" tIns="48477" rIns="96954" bIns="48477" numCol="1" anchor="b" anchorCtr="0" compatLnSpc="1">
            <a:prstTxWarp prst="textNoShape">
              <a:avLst/>
            </a:prstTxWarp>
          </a:bodyPr>
          <a:lstStyle>
            <a:lvl1pPr algn="r">
              <a:defRPr sz="1300">
                <a:latin typeface="Calibri" charset="0"/>
              </a:defRPr>
            </a:lvl1pPr>
          </a:lstStyle>
          <a:p>
            <a:pPr>
              <a:defRPr/>
            </a:pPr>
            <a:fld id="{BC9D50E9-CC1C-304B-8AEF-02328AF0AEF9}" type="slidenum">
              <a:rPr lang="en-US"/>
              <a:pPr>
                <a:defRPr/>
              </a:pPr>
              <a:t>‹#›</a:t>
            </a:fld>
            <a:endParaRPr lang="en-US"/>
          </a:p>
        </p:txBody>
      </p:sp>
    </p:spTree>
    <p:extLst>
      <p:ext uri="{BB962C8B-B14F-4D97-AF65-F5344CB8AC3E}">
        <p14:creationId xmlns:p14="http://schemas.microsoft.com/office/powerpoint/2010/main" val="358689894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a:t>
            </a:r>
            <a:r>
              <a:rPr lang="en-US" baseline="0" dirty="0" smtClean="0"/>
              <a:t> </a:t>
            </a:r>
            <a:r>
              <a:rPr lang="en-US" dirty="0" smtClean="0"/>
              <a:t>Jan 2016</a:t>
            </a:r>
            <a:endParaRPr lang="en-US" dirty="0"/>
          </a:p>
        </p:txBody>
      </p:sp>
      <p:sp>
        <p:nvSpPr>
          <p:cNvPr id="4" name="Slide Number Placeholder 3"/>
          <p:cNvSpPr>
            <a:spLocks noGrp="1"/>
          </p:cNvSpPr>
          <p:nvPr>
            <p:ph type="sldNum" sz="quarter" idx="10"/>
          </p:nvPr>
        </p:nvSpPr>
        <p:spPr/>
        <p:txBody>
          <a:bodyPr/>
          <a:lstStyle/>
          <a:p>
            <a:fld id="{B89F309C-E38F-E54E-860F-52E0B4B1FFB8}" type="slidenum">
              <a:rPr lang="en-US" smtClean="0"/>
              <a:t>23</a:t>
            </a:fld>
            <a:endParaRPr lang="en-US"/>
          </a:p>
        </p:txBody>
      </p:sp>
    </p:spTree>
    <p:extLst>
      <p:ext uri="{BB962C8B-B14F-4D97-AF65-F5344CB8AC3E}">
        <p14:creationId xmlns:p14="http://schemas.microsoft.com/office/powerpoint/2010/main" val="3108762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p:cNvSpPr>
            <a:spLocks noGrp="1" noChangeArrowheads="1"/>
          </p:cNvSpPr>
          <p:nvPr>
            <p:ph type="sldNum"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95173" algn="l"/>
                <a:tab pos="1392029" algn="l"/>
                <a:tab pos="2088884" algn="l"/>
                <a:tab pos="2785740" algn="l"/>
              </a:tabLst>
              <a:defRPr sz="2500">
                <a:solidFill>
                  <a:schemeClr val="tx1"/>
                </a:solidFill>
                <a:latin typeface="Arial" charset="0"/>
                <a:ea typeface="ＭＳ Ｐゴシック" charset="0"/>
                <a:cs typeface="ＭＳ Ｐゴシック" charset="0"/>
              </a:defRPr>
            </a:lvl1pPr>
            <a:lvl2pPr eaLnBrk="0">
              <a:tabLst>
                <a:tab pos="695173" algn="l"/>
                <a:tab pos="1392029" algn="l"/>
                <a:tab pos="2088884" algn="l"/>
                <a:tab pos="2785740" algn="l"/>
              </a:tabLst>
              <a:defRPr sz="2500">
                <a:solidFill>
                  <a:schemeClr val="tx1"/>
                </a:solidFill>
                <a:latin typeface="Arial" charset="0"/>
                <a:ea typeface="ＭＳ Ｐゴシック" charset="0"/>
              </a:defRPr>
            </a:lvl2pPr>
            <a:lvl3pPr eaLnBrk="0">
              <a:tabLst>
                <a:tab pos="695173" algn="l"/>
                <a:tab pos="1392029" algn="l"/>
                <a:tab pos="2088884" algn="l"/>
                <a:tab pos="2785740" algn="l"/>
              </a:tabLst>
              <a:defRPr sz="2500">
                <a:solidFill>
                  <a:schemeClr val="tx1"/>
                </a:solidFill>
                <a:latin typeface="Arial" charset="0"/>
                <a:ea typeface="ＭＳ Ｐゴシック" charset="0"/>
              </a:defRPr>
            </a:lvl3pPr>
            <a:lvl4pPr eaLnBrk="0">
              <a:tabLst>
                <a:tab pos="695173" algn="l"/>
                <a:tab pos="1392029" algn="l"/>
                <a:tab pos="2088884" algn="l"/>
                <a:tab pos="2785740" algn="l"/>
              </a:tabLst>
              <a:defRPr sz="2500">
                <a:solidFill>
                  <a:schemeClr val="tx1"/>
                </a:solidFill>
                <a:latin typeface="Arial" charset="0"/>
                <a:ea typeface="ＭＳ Ｐゴシック" charset="0"/>
              </a:defRPr>
            </a:lvl4pPr>
            <a:lvl5pPr eaLnBrk="0">
              <a:tabLst>
                <a:tab pos="695173" algn="l"/>
                <a:tab pos="1392029" algn="l"/>
                <a:tab pos="2088884" algn="l"/>
                <a:tab pos="2785740" algn="l"/>
              </a:tabLst>
              <a:defRPr sz="2500">
                <a:solidFill>
                  <a:schemeClr val="tx1"/>
                </a:solidFill>
                <a:latin typeface="Arial" charset="0"/>
                <a:ea typeface="ＭＳ Ｐゴシック" charset="0"/>
              </a:defRPr>
            </a:lvl5pPr>
            <a:lvl6pPr marL="266623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6pPr>
            <a:lvl7pPr marL="315100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7pPr>
            <a:lvl8pPr marL="3635769"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8pPr>
            <a:lvl9pPr marL="4120538"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9pPr>
          </a:lstStyle>
          <a:p>
            <a:pPr eaLnBrk="1"/>
            <a:fld id="{D4BEB23A-FAC2-7E47-9760-1DBC38ED47EA}" type="slidenum">
              <a:rPr lang="en-US" sz="1400">
                <a:solidFill>
                  <a:srgbClr val="000000"/>
                </a:solidFill>
                <a:latin typeface="Times New Roman" charset="0"/>
                <a:ea typeface="DejaVu Sans" charset="0"/>
                <a:cs typeface="DejaVu Sans" charset="0"/>
              </a:rPr>
              <a:pPr eaLnBrk="1"/>
              <a:t>36</a:t>
            </a:fld>
            <a:endParaRPr lang="en-US" sz="1400">
              <a:solidFill>
                <a:srgbClr val="000000"/>
              </a:solidFill>
              <a:latin typeface="Times New Roman" charset="0"/>
              <a:ea typeface="DejaVu Sans" charset="0"/>
              <a:cs typeface="DejaVu Sans" charset="0"/>
            </a:endParaRPr>
          </a:p>
        </p:txBody>
      </p:sp>
      <p:sp>
        <p:nvSpPr>
          <p:cNvPr id="23555" name="Rectangle 1"/>
          <p:cNvSpPr>
            <a:spLocks noGrp="1" noRot="1" noChangeAspect="1" noChangeArrowheads="1" noTextEdit="1"/>
          </p:cNvSpPr>
          <p:nvPr>
            <p:ph type="sldImg"/>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3556" name="Rectangle 2"/>
          <p:cNvSpPr>
            <a:spLocks noGrp="1" noChangeArrowheads="1"/>
          </p:cNvSpPr>
          <p:nvPr>
            <p:ph type="body" idx="1"/>
          </p:nvPr>
        </p:nvSpPr>
        <p:spPr>
          <a:xfrm>
            <a:off x="692071" y="4771956"/>
            <a:ext cx="5535374" cy="4521764"/>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FAA26D3D-D897-4be2-8F04-BA451C77F1D7}">
              <ma14:placeholderFlag xmlns:ma14="http://schemas.microsoft.com/office/mac/drawingml/2011/main" val="1"/>
            </a:ext>
          </a:extLst>
        </p:spPr>
        <p:txBody>
          <a:bodyPr wrap="none" anchor="ctr"/>
          <a:lstStyle/>
          <a:p>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p:cNvSpPr>
            <a:spLocks noGrp="1" noChangeArrowheads="1"/>
          </p:cNvSpPr>
          <p:nvPr>
            <p:ph type="sldNum"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95173" algn="l"/>
                <a:tab pos="1392029" algn="l"/>
                <a:tab pos="2088884" algn="l"/>
                <a:tab pos="2785740" algn="l"/>
              </a:tabLst>
              <a:defRPr sz="2500">
                <a:solidFill>
                  <a:schemeClr val="tx1"/>
                </a:solidFill>
                <a:latin typeface="Arial" charset="0"/>
                <a:ea typeface="ＭＳ Ｐゴシック" charset="0"/>
                <a:cs typeface="ＭＳ Ｐゴシック" charset="0"/>
              </a:defRPr>
            </a:lvl1pPr>
            <a:lvl2pPr eaLnBrk="0">
              <a:tabLst>
                <a:tab pos="695173" algn="l"/>
                <a:tab pos="1392029" algn="l"/>
                <a:tab pos="2088884" algn="l"/>
                <a:tab pos="2785740" algn="l"/>
              </a:tabLst>
              <a:defRPr sz="2500">
                <a:solidFill>
                  <a:schemeClr val="tx1"/>
                </a:solidFill>
                <a:latin typeface="Arial" charset="0"/>
                <a:ea typeface="ＭＳ Ｐゴシック" charset="0"/>
              </a:defRPr>
            </a:lvl2pPr>
            <a:lvl3pPr eaLnBrk="0">
              <a:tabLst>
                <a:tab pos="695173" algn="l"/>
                <a:tab pos="1392029" algn="l"/>
                <a:tab pos="2088884" algn="l"/>
                <a:tab pos="2785740" algn="l"/>
              </a:tabLst>
              <a:defRPr sz="2500">
                <a:solidFill>
                  <a:schemeClr val="tx1"/>
                </a:solidFill>
                <a:latin typeface="Arial" charset="0"/>
                <a:ea typeface="ＭＳ Ｐゴシック" charset="0"/>
              </a:defRPr>
            </a:lvl3pPr>
            <a:lvl4pPr eaLnBrk="0">
              <a:tabLst>
                <a:tab pos="695173" algn="l"/>
                <a:tab pos="1392029" algn="l"/>
                <a:tab pos="2088884" algn="l"/>
                <a:tab pos="2785740" algn="l"/>
              </a:tabLst>
              <a:defRPr sz="2500">
                <a:solidFill>
                  <a:schemeClr val="tx1"/>
                </a:solidFill>
                <a:latin typeface="Arial" charset="0"/>
                <a:ea typeface="ＭＳ Ｐゴシック" charset="0"/>
              </a:defRPr>
            </a:lvl4pPr>
            <a:lvl5pPr eaLnBrk="0">
              <a:tabLst>
                <a:tab pos="695173" algn="l"/>
                <a:tab pos="1392029" algn="l"/>
                <a:tab pos="2088884" algn="l"/>
                <a:tab pos="2785740" algn="l"/>
              </a:tabLst>
              <a:defRPr sz="2500">
                <a:solidFill>
                  <a:schemeClr val="tx1"/>
                </a:solidFill>
                <a:latin typeface="Arial" charset="0"/>
                <a:ea typeface="ＭＳ Ｐゴシック" charset="0"/>
              </a:defRPr>
            </a:lvl5pPr>
            <a:lvl6pPr marL="266623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6pPr>
            <a:lvl7pPr marL="315100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7pPr>
            <a:lvl8pPr marL="3635769"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8pPr>
            <a:lvl9pPr marL="4120538"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9pPr>
          </a:lstStyle>
          <a:p>
            <a:pPr eaLnBrk="1"/>
            <a:fld id="{461AEA3C-9D5E-504B-BFE6-E825DB1E75A6}" type="slidenum">
              <a:rPr lang="en-US" sz="1400">
                <a:solidFill>
                  <a:srgbClr val="000000"/>
                </a:solidFill>
                <a:latin typeface="Times New Roman" charset="0"/>
                <a:ea typeface="DejaVu Sans" charset="0"/>
                <a:cs typeface="DejaVu Sans" charset="0"/>
              </a:rPr>
              <a:pPr eaLnBrk="1"/>
              <a:t>37</a:t>
            </a:fld>
            <a:endParaRPr lang="en-US" sz="1400">
              <a:solidFill>
                <a:srgbClr val="000000"/>
              </a:solidFill>
              <a:latin typeface="Times New Roman" charset="0"/>
              <a:ea typeface="DejaVu Sans" charset="0"/>
              <a:cs typeface="DejaVu Sans" charset="0"/>
            </a:endParaRPr>
          </a:p>
        </p:txBody>
      </p:sp>
      <p:sp>
        <p:nvSpPr>
          <p:cNvPr id="25603" name="Rectangle 1"/>
          <p:cNvSpPr>
            <a:spLocks noGrp="1" noRot="1" noChangeAspect="1" noChangeArrowheads="1" noTextEdit="1"/>
          </p:cNvSpPr>
          <p:nvPr>
            <p:ph type="sldImg"/>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4" name="Rectangle 2"/>
          <p:cNvSpPr>
            <a:spLocks noGrp="1" noChangeArrowheads="1"/>
          </p:cNvSpPr>
          <p:nvPr>
            <p:ph type="body" idx="1"/>
          </p:nvPr>
        </p:nvSpPr>
        <p:spPr>
          <a:xfrm>
            <a:off x="692071" y="4771956"/>
            <a:ext cx="5535374" cy="4521764"/>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FAA26D3D-D897-4be2-8F04-BA451C77F1D7}">
              <ma14:placeholderFlag xmlns:ma14="http://schemas.microsoft.com/office/mac/drawingml/2011/main" val="1"/>
            </a:ext>
          </a:extLst>
        </p:spPr>
        <p:txBody>
          <a:bodyPr wrap="none" anchor="ctr"/>
          <a:lstStyle/>
          <a:p>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err="1">
                <a:ea typeface="+mn-ea"/>
                <a:cs typeface="+mn-cs"/>
              </a:rPr>
              <a:t>portcard</a:t>
            </a:r>
            <a:r>
              <a:rPr lang="en-US" sz="1300" dirty="0">
                <a:ea typeface="+mn-ea"/>
                <a:cs typeface="+mn-cs"/>
              </a:rPr>
              <a:t>: still in the prototyping phase (4 channel prototypes). Design of</a:t>
            </a:r>
          </a:p>
          <a:p>
            <a:r>
              <a:rPr lang="en-US" sz="1300" dirty="0">
                <a:ea typeface="+mn-ea"/>
                <a:cs typeface="+mn-cs"/>
              </a:rPr>
              <a:t>  set of two 7-channel stacked port cards to be done in March, first round</a:t>
            </a:r>
          </a:p>
          <a:p>
            <a:r>
              <a:rPr lang="en-US" sz="1300" dirty="0">
                <a:ea typeface="+mn-ea"/>
                <a:cs typeface="+mn-cs"/>
              </a:rPr>
              <a:t>  of prototypes in April, production in June (simple PCB)</a:t>
            </a:r>
            <a:endParaRPr lang="en-US" dirty="0"/>
          </a:p>
        </p:txBody>
      </p:sp>
      <p:sp>
        <p:nvSpPr>
          <p:cNvPr id="4" name="Slide Number Placeholder 3"/>
          <p:cNvSpPr>
            <a:spLocks noGrp="1"/>
          </p:cNvSpPr>
          <p:nvPr>
            <p:ph type="sldNum" sz="quarter" idx="10"/>
          </p:nvPr>
        </p:nvSpPr>
        <p:spPr/>
        <p:txBody>
          <a:bodyPr/>
          <a:lstStyle/>
          <a:p>
            <a:fld id="{B89F309C-E38F-E54E-860F-52E0B4B1FFB8}" type="slidenum">
              <a:rPr lang="en-US" smtClean="0">
                <a:solidFill>
                  <a:prstClr val="black"/>
                </a:solidFill>
                <a:latin typeface="Calibri"/>
              </a:rPr>
              <a:pPr/>
              <a:t>40</a:t>
            </a:fld>
            <a:endParaRPr lang="en-US">
              <a:solidFill>
                <a:prstClr val="black"/>
              </a:solidFill>
              <a:latin typeface="Calibri"/>
            </a:endParaRPr>
          </a:p>
        </p:txBody>
      </p:sp>
    </p:spTree>
    <p:extLst>
      <p:ext uri="{BB962C8B-B14F-4D97-AF65-F5344CB8AC3E}">
        <p14:creationId xmlns:p14="http://schemas.microsoft.com/office/powerpoint/2010/main" val="299005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also</a:t>
            </a:r>
            <a:r>
              <a:rPr lang="en-US" baseline="0" dirty="0" smtClean="0"/>
              <a:t> look again to FPIX system which had NO PROBLEMS</a:t>
            </a:r>
            <a:endParaRPr lang="en-US" dirty="0"/>
          </a:p>
        </p:txBody>
      </p:sp>
      <p:sp>
        <p:nvSpPr>
          <p:cNvPr id="4" name="Slide Number Placeholder 3"/>
          <p:cNvSpPr>
            <a:spLocks noGrp="1"/>
          </p:cNvSpPr>
          <p:nvPr>
            <p:ph type="sldNum" sz="quarter" idx="10"/>
          </p:nvPr>
        </p:nvSpPr>
        <p:spPr/>
        <p:txBody>
          <a:bodyPr/>
          <a:lstStyle/>
          <a:p>
            <a:fld id="{B89F309C-E38F-E54E-860F-52E0B4B1FFB8}" type="slidenum">
              <a:rPr lang="en-US" smtClean="0">
                <a:solidFill>
                  <a:prstClr val="black"/>
                </a:solidFill>
                <a:latin typeface="Calibri"/>
              </a:rPr>
              <a:pPr/>
              <a:t>41</a:t>
            </a:fld>
            <a:endParaRPr lang="en-US">
              <a:solidFill>
                <a:prstClr val="black"/>
              </a:solidFill>
              <a:latin typeface="Calibri"/>
            </a:endParaRPr>
          </a:p>
        </p:txBody>
      </p:sp>
    </p:spTree>
    <p:extLst>
      <p:ext uri="{BB962C8B-B14F-4D97-AF65-F5344CB8AC3E}">
        <p14:creationId xmlns:p14="http://schemas.microsoft.com/office/powerpoint/2010/main" val="3703850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 f/w for MP7 expected March 31.</a:t>
            </a:r>
            <a:endParaRPr lang="en-US" dirty="0"/>
          </a:p>
        </p:txBody>
      </p:sp>
      <p:sp>
        <p:nvSpPr>
          <p:cNvPr id="4" name="Slide Number Placeholder 3"/>
          <p:cNvSpPr>
            <a:spLocks noGrp="1"/>
          </p:cNvSpPr>
          <p:nvPr>
            <p:ph type="sldNum" sz="quarter" idx="10"/>
          </p:nvPr>
        </p:nvSpPr>
        <p:spPr/>
        <p:txBody>
          <a:bodyPr/>
          <a:lstStyle/>
          <a:p>
            <a:fld id="{B89F309C-E38F-E54E-860F-52E0B4B1FFB8}" type="slidenum">
              <a:rPr lang="en-US" smtClean="0"/>
              <a:t>51</a:t>
            </a:fld>
            <a:endParaRPr lang="en-US"/>
          </a:p>
        </p:txBody>
      </p:sp>
    </p:spTree>
    <p:extLst>
      <p:ext uri="{BB962C8B-B14F-4D97-AF65-F5344CB8AC3E}">
        <p14:creationId xmlns:p14="http://schemas.microsoft.com/office/powerpoint/2010/main" val="563912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a:t>
            </a:r>
            <a:r>
              <a:rPr lang="en-US" baseline="0" dirty="0" smtClean="0"/>
              <a:t> </a:t>
            </a:r>
            <a:r>
              <a:rPr lang="en-US" dirty="0" smtClean="0"/>
              <a:t>Feb 2016</a:t>
            </a:r>
            <a:endParaRPr lang="en-US" dirty="0"/>
          </a:p>
        </p:txBody>
      </p:sp>
      <p:sp>
        <p:nvSpPr>
          <p:cNvPr id="4" name="Slide Number Placeholder 3"/>
          <p:cNvSpPr>
            <a:spLocks noGrp="1"/>
          </p:cNvSpPr>
          <p:nvPr>
            <p:ph type="sldNum" sz="quarter" idx="10"/>
          </p:nvPr>
        </p:nvSpPr>
        <p:spPr/>
        <p:txBody>
          <a:bodyPr/>
          <a:lstStyle/>
          <a:p>
            <a:fld id="{B89F309C-E38F-E54E-860F-52E0B4B1FFB8}" type="slidenum">
              <a:rPr lang="en-US" smtClean="0"/>
              <a:t>52</a:t>
            </a:fld>
            <a:endParaRPr lang="en-US"/>
          </a:p>
        </p:txBody>
      </p:sp>
    </p:spTree>
    <p:extLst>
      <p:ext uri="{BB962C8B-B14F-4D97-AF65-F5344CB8AC3E}">
        <p14:creationId xmlns:p14="http://schemas.microsoft.com/office/powerpoint/2010/main" val="733332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p:cNvSpPr>
            <a:spLocks noGrp="1" noChangeArrowheads="1"/>
          </p:cNvSpPr>
          <p:nvPr>
            <p:ph type="sldNum"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95173" algn="l"/>
                <a:tab pos="1392029" algn="l"/>
                <a:tab pos="2088884" algn="l"/>
                <a:tab pos="2785740" algn="l"/>
              </a:tabLst>
              <a:defRPr sz="2500">
                <a:solidFill>
                  <a:schemeClr val="tx1"/>
                </a:solidFill>
                <a:latin typeface="Arial" charset="0"/>
                <a:ea typeface="ＭＳ Ｐゴシック" charset="0"/>
                <a:cs typeface="ＭＳ Ｐゴシック" charset="0"/>
              </a:defRPr>
            </a:lvl1pPr>
            <a:lvl2pPr eaLnBrk="0">
              <a:tabLst>
                <a:tab pos="695173" algn="l"/>
                <a:tab pos="1392029" algn="l"/>
                <a:tab pos="2088884" algn="l"/>
                <a:tab pos="2785740" algn="l"/>
              </a:tabLst>
              <a:defRPr sz="2500">
                <a:solidFill>
                  <a:schemeClr val="tx1"/>
                </a:solidFill>
                <a:latin typeface="Arial" charset="0"/>
                <a:ea typeface="ＭＳ Ｐゴシック" charset="0"/>
              </a:defRPr>
            </a:lvl2pPr>
            <a:lvl3pPr eaLnBrk="0">
              <a:tabLst>
                <a:tab pos="695173" algn="l"/>
                <a:tab pos="1392029" algn="l"/>
                <a:tab pos="2088884" algn="l"/>
                <a:tab pos="2785740" algn="l"/>
              </a:tabLst>
              <a:defRPr sz="2500">
                <a:solidFill>
                  <a:schemeClr val="tx1"/>
                </a:solidFill>
                <a:latin typeface="Arial" charset="0"/>
                <a:ea typeface="ＭＳ Ｐゴシック" charset="0"/>
              </a:defRPr>
            </a:lvl3pPr>
            <a:lvl4pPr eaLnBrk="0">
              <a:tabLst>
                <a:tab pos="695173" algn="l"/>
                <a:tab pos="1392029" algn="l"/>
                <a:tab pos="2088884" algn="l"/>
                <a:tab pos="2785740" algn="l"/>
              </a:tabLst>
              <a:defRPr sz="2500">
                <a:solidFill>
                  <a:schemeClr val="tx1"/>
                </a:solidFill>
                <a:latin typeface="Arial" charset="0"/>
                <a:ea typeface="ＭＳ Ｐゴシック" charset="0"/>
              </a:defRPr>
            </a:lvl4pPr>
            <a:lvl5pPr eaLnBrk="0">
              <a:tabLst>
                <a:tab pos="695173" algn="l"/>
                <a:tab pos="1392029" algn="l"/>
                <a:tab pos="2088884" algn="l"/>
                <a:tab pos="2785740" algn="l"/>
              </a:tabLst>
              <a:defRPr sz="2500">
                <a:solidFill>
                  <a:schemeClr val="tx1"/>
                </a:solidFill>
                <a:latin typeface="Arial" charset="0"/>
                <a:ea typeface="ＭＳ Ｐゴシック" charset="0"/>
              </a:defRPr>
            </a:lvl5pPr>
            <a:lvl6pPr marL="266623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6pPr>
            <a:lvl7pPr marL="315100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7pPr>
            <a:lvl8pPr marL="3635769"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8pPr>
            <a:lvl9pPr marL="4120538"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9pPr>
          </a:lstStyle>
          <a:p>
            <a:pPr eaLnBrk="1"/>
            <a:fld id="{88912B0C-EB67-6549-B9F9-4C5F49D4A8E6}" type="slidenum">
              <a:rPr lang="en-US" sz="1400">
                <a:solidFill>
                  <a:srgbClr val="000000"/>
                </a:solidFill>
                <a:latin typeface="Times New Roman" charset="0"/>
                <a:ea typeface="DejaVu Sans" charset="0"/>
                <a:cs typeface="DejaVu Sans" charset="0"/>
              </a:rPr>
              <a:pPr eaLnBrk="1"/>
              <a:t>53</a:t>
            </a:fld>
            <a:endParaRPr lang="en-US" sz="1400">
              <a:solidFill>
                <a:srgbClr val="000000"/>
              </a:solidFill>
              <a:latin typeface="Times New Roman" charset="0"/>
              <a:ea typeface="DejaVu Sans" charset="0"/>
              <a:cs typeface="DejaVu Sans" charset="0"/>
            </a:endParaRPr>
          </a:p>
        </p:txBody>
      </p:sp>
      <p:sp>
        <p:nvSpPr>
          <p:cNvPr id="19459" name="Rectangle 1"/>
          <p:cNvSpPr>
            <a:spLocks noGrp="1" noRot="1" noChangeAspect="1" noChangeArrowheads="1" noTextEdit="1"/>
          </p:cNvSpPr>
          <p:nvPr>
            <p:ph type="sldImg"/>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60" name="Rectangle 2"/>
          <p:cNvSpPr>
            <a:spLocks noGrp="1" noChangeArrowheads="1"/>
          </p:cNvSpPr>
          <p:nvPr>
            <p:ph type="body" idx="1"/>
          </p:nvPr>
        </p:nvSpPr>
        <p:spPr>
          <a:xfrm>
            <a:off x="692071" y="4771956"/>
            <a:ext cx="5535374" cy="4521764"/>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FAA26D3D-D897-4be2-8F04-BA451C77F1D7}">
              <ma14:placeholderFlag xmlns:ma14="http://schemas.microsoft.com/office/mac/drawingml/2011/main" val="1"/>
            </a:ext>
          </a:extLst>
        </p:spPr>
        <p:txBody>
          <a:bodyPr wrap="none" anchor="ctr"/>
          <a:lstStyle/>
          <a:p>
            <a:endParaRPr lang="en-US">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p:cNvSpPr>
            <a:spLocks noGrp="1" noChangeArrowheads="1"/>
          </p:cNvSpPr>
          <p:nvPr>
            <p:ph type="sldNum"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95173" algn="l"/>
                <a:tab pos="1392029" algn="l"/>
                <a:tab pos="2088884" algn="l"/>
                <a:tab pos="2785740" algn="l"/>
              </a:tabLst>
              <a:defRPr sz="2500">
                <a:solidFill>
                  <a:schemeClr val="tx1"/>
                </a:solidFill>
                <a:latin typeface="Arial" charset="0"/>
                <a:ea typeface="ＭＳ Ｐゴシック" charset="0"/>
                <a:cs typeface="ＭＳ Ｐゴシック" charset="0"/>
              </a:defRPr>
            </a:lvl1pPr>
            <a:lvl2pPr eaLnBrk="0">
              <a:tabLst>
                <a:tab pos="695173" algn="l"/>
                <a:tab pos="1392029" algn="l"/>
                <a:tab pos="2088884" algn="l"/>
                <a:tab pos="2785740" algn="l"/>
              </a:tabLst>
              <a:defRPr sz="2500">
                <a:solidFill>
                  <a:schemeClr val="tx1"/>
                </a:solidFill>
                <a:latin typeface="Arial" charset="0"/>
                <a:ea typeface="ＭＳ Ｐゴシック" charset="0"/>
              </a:defRPr>
            </a:lvl2pPr>
            <a:lvl3pPr eaLnBrk="0">
              <a:tabLst>
                <a:tab pos="695173" algn="l"/>
                <a:tab pos="1392029" algn="l"/>
                <a:tab pos="2088884" algn="l"/>
                <a:tab pos="2785740" algn="l"/>
              </a:tabLst>
              <a:defRPr sz="2500">
                <a:solidFill>
                  <a:schemeClr val="tx1"/>
                </a:solidFill>
                <a:latin typeface="Arial" charset="0"/>
                <a:ea typeface="ＭＳ Ｐゴシック" charset="0"/>
              </a:defRPr>
            </a:lvl3pPr>
            <a:lvl4pPr eaLnBrk="0">
              <a:tabLst>
                <a:tab pos="695173" algn="l"/>
                <a:tab pos="1392029" algn="l"/>
                <a:tab pos="2088884" algn="l"/>
                <a:tab pos="2785740" algn="l"/>
              </a:tabLst>
              <a:defRPr sz="2500">
                <a:solidFill>
                  <a:schemeClr val="tx1"/>
                </a:solidFill>
                <a:latin typeface="Arial" charset="0"/>
                <a:ea typeface="ＭＳ Ｐゴシック" charset="0"/>
              </a:defRPr>
            </a:lvl4pPr>
            <a:lvl5pPr eaLnBrk="0">
              <a:tabLst>
                <a:tab pos="695173" algn="l"/>
                <a:tab pos="1392029" algn="l"/>
                <a:tab pos="2088884" algn="l"/>
                <a:tab pos="2785740" algn="l"/>
              </a:tabLst>
              <a:defRPr sz="2500">
                <a:solidFill>
                  <a:schemeClr val="tx1"/>
                </a:solidFill>
                <a:latin typeface="Arial" charset="0"/>
                <a:ea typeface="ＭＳ Ｐゴシック" charset="0"/>
              </a:defRPr>
            </a:lvl5pPr>
            <a:lvl6pPr marL="266623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6pPr>
            <a:lvl7pPr marL="3151000"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7pPr>
            <a:lvl8pPr marL="3635769"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8pPr>
            <a:lvl9pPr marL="4120538" indent="-242385" eaLnBrk="0" fontAlgn="base" hangingPunct="0">
              <a:lnSpc>
                <a:spcPct val="93000"/>
              </a:lnSpc>
              <a:spcBef>
                <a:spcPct val="0"/>
              </a:spcBef>
              <a:spcAft>
                <a:spcPct val="0"/>
              </a:spcAft>
              <a:buClr>
                <a:srgbClr val="000000"/>
              </a:buClr>
              <a:buSzPct val="100000"/>
              <a:buFont typeface="Times New Roman" charset="0"/>
              <a:tabLst>
                <a:tab pos="695173" algn="l"/>
                <a:tab pos="1392029" algn="l"/>
                <a:tab pos="2088884" algn="l"/>
                <a:tab pos="2785740" algn="l"/>
              </a:tabLst>
              <a:defRPr sz="2500">
                <a:solidFill>
                  <a:schemeClr val="tx1"/>
                </a:solidFill>
                <a:latin typeface="Arial" charset="0"/>
                <a:ea typeface="ＭＳ Ｐゴシック" charset="0"/>
              </a:defRPr>
            </a:lvl9pPr>
          </a:lstStyle>
          <a:p>
            <a:pPr eaLnBrk="1"/>
            <a:fld id="{C6DE97A3-C3B2-D542-97C0-C2DC7125CEF3}" type="slidenum">
              <a:rPr lang="en-US" sz="1400">
                <a:solidFill>
                  <a:srgbClr val="000000"/>
                </a:solidFill>
                <a:latin typeface="Times New Roman" charset="0"/>
                <a:ea typeface="DejaVu Sans" charset="0"/>
                <a:cs typeface="DejaVu Sans" charset="0"/>
              </a:rPr>
              <a:pPr eaLnBrk="1"/>
              <a:t>54</a:t>
            </a:fld>
            <a:endParaRPr lang="en-US" sz="1400">
              <a:solidFill>
                <a:srgbClr val="000000"/>
              </a:solidFill>
              <a:latin typeface="Times New Roman" charset="0"/>
              <a:ea typeface="DejaVu Sans" charset="0"/>
              <a:cs typeface="DejaVu Sans" charset="0"/>
            </a:endParaRPr>
          </a:p>
        </p:txBody>
      </p:sp>
      <p:sp>
        <p:nvSpPr>
          <p:cNvPr id="21507" name="Rectangle 1"/>
          <p:cNvSpPr>
            <a:spLocks noGrp="1" noRot="1" noChangeAspect="1" noChangeArrowheads="1" noTextEdit="1"/>
          </p:cNvSpPr>
          <p:nvPr>
            <p:ph type="sldImg"/>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8" name="Rectangle 2"/>
          <p:cNvSpPr>
            <a:spLocks noGrp="1" noChangeArrowheads="1"/>
          </p:cNvSpPr>
          <p:nvPr>
            <p:ph type="body" idx="1"/>
          </p:nvPr>
        </p:nvSpPr>
        <p:spPr>
          <a:xfrm>
            <a:off x="692071" y="4771956"/>
            <a:ext cx="5535374" cy="4521764"/>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FAA26D3D-D897-4be2-8F04-BA451C77F1D7}">
              <ma14:placeholderFlag xmlns:ma14="http://schemas.microsoft.com/office/mac/drawingml/2011/main" val="1"/>
            </a:ext>
          </a:extLst>
        </p:spPr>
        <p:txBody>
          <a:bodyPr wrap="none" anchor="ctr"/>
          <a:lstStyle/>
          <a:p>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02477B5-0828-804F-896C-86BF24BD63FA}" type="slidenum">
              <a:rPr lang="en-US" smtClean="0"/>
              <a:pPr>
                <a:defRPr/>
              </a:pPr>
              <a:t>‹#›</a:t>
            </a:fld>
            <a:endParaRPr lang="en-US"/>
          </a:p>
        </p:txBody>
      </p:sp>
    </p:spTree>
    <p:extLst>
      <p:ext uri="{BB962C8B-B14F-4D97-AF65-F5344CB8AC3E}">
        <p14:creationId xmlns:p14="http://schemas.microsoft.com/office/powerpoint/2010/main" val="3000831834"/>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04A91B-B9C1-A44D-B4E1-02F8EA8577C0}" type="slidenum">
              <a:rPr lang="en-US" smtClean="0"/>
              <a:pPr>
                <a:defRPr/>
              </a:pPr>
              <a:t>‹#›</a:t>
            </a:fld>
            <a:endParaRPr lang="en-US"/>
          </a:p>
        </p:txBody>
      </p:sp>
    </p:spTree>
    <p:extLst>
      <p:ext uri="{BB962C8B-B14F-4D97-AF65-F5344CB8AC3E}">
        <p14:creationId xmlns:p14="http://schemas.microsoft.com/office/powerpoint/2010/main" val="2711964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E7FD3AA-B695-824E-A9C2-AA0435BF5F00}" type="slidenum">
              <a:rPr lang="en-US" smtClean="0"/>
              <a:pPr>
                <a:defRPr/>
              </a:pPr>
              <a:t>‹#›</a:t>
            </a:fld>
            <a:endParaRPr lang="en-US"/>
          </a:p>
        </p:txBody>
      </p:sp>
    </p:spTree>
    <p:extLst>
      <p:ext uri="{BB962C8B-B14F-4D97-AF65-F5344CB8AC3E}">
        <p14:creationId xmlns:p14="http://schemas.microsoft.com/office/powerpoint/2010/main" val="425567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3" name="Slide Number Placeholder 6"/>
          <p:cNvSpPr>
            <a:spLocks noGrp="1"/>
          </p:cNvSpPr>
          <p:nvPr>
            <p:ph type="sldNum" sz="quarter" idx="10"/>
          </p:nvPr>
        </p:nvSpPr>
        <p:spPr/>
        <p:txBody>
          <a:bodyPr/>
          <a:lstStyle>
            <a:lvl1pPr>
              <a:defRPr/>
            </a:lvl1pPr>
          </a:lstStyle>
          <a:p>
            <a:pPr>
              <a:defRPr/>
            </a:pPr>
            <a:fld id="{67CFF582-18F9-4FBC-B2DF-FBD4F0781B4B}" type="slidenum">
              <a:rPr lang="en-US"/>
              <a:pPr>
                <a:defRPr/>
              </a:pPr>
              <a:t>‹#›</a:t>
            </a:fld>
            <a:endParaRPr lang="en-US"/>
          </a:p>
        </p:txBody>
      </p:sp>
    </p:spTree>
    <p:extLst>
      <p:ext uri="{BB962C8B-B14F-4D97-AF65-F5344CB8AC3E}">
        <p14:creationId xmlns:p14="http://schemas.microsoft.com/office/powerpoint/2010/main" val="48631506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MASTER CMS">
    <p:spTree>
      <p:nvGrpSpPr>
        <p:cNvPr id="1" name=""/>
        <p:cNvGrpSpPr/>
        <p:nvPr/>
      </p:nvGrpSpPr>
      <p:grpSpPr>
        <a:xfrm>
          <a:off x="0" y="0"/>
          <a:ext cx="0" cy="0"/>
          <a:chOff x="0" y="0"/>
          <a:chExt cx="0" cy="0"/>
        </a:xfrm>
      </p:grpSpPr>
      <p:pic>
        <p:nvPicPr>
          <p:cNvPr id="40" name="LogoHeader.pdf"/>
          <p:cNvPicPr/>
          <p:nvPr/>
        </p:nvPicPr>
        <p:blipFill>
          <a:blip r:embed="rId2">
            <a:extLst/>
          </a:blip>
          <a:stretch>
            <a:fillRect/>
          </a:stretch>
        </p:blipFill>
        <p:spPr>
          <a:xfrm>
            <a:off x="194310" y="114300"/>
            <a:ext cx="8755380" cy="803397"/>
          </a:xfrm>
          <a:prstGeom prst="rect">
            <a:avLst/>
          </a:prstGeom>
          <a:ln w="12700">
            <a:miter lim="400000"/>
          </a:ln>
        </p:spPr>
      </p:pic>
      <p:sp>
        <p:nvSpPr>
          <p:cNvPr id="41" name="Shape 41"/>
          <p:cNvSpPr/>
          <p:nvPr/>
        </p:nvSpPr>
        <p:spPr>
          <a:xfrm>
            <a:off x="-2768" y="6497591"/>
            <a:ext cx="2884334" cy="469359"/>
          </a:xfrm>
          <a:prstGeom prst="rect">
            <a:avLst/>
          </a:prstGeom>
          <a:ln w="12700">
            <a:miter lim="400000"/>
          </a:ln>
          <a:extLst>
            <a:ext uri="{C572A759-6A51-4108-AA02-DFA0A04FC94B}">
              <ma14:wrappingTextBoxFlag xmlns:ma14="http://schemas.microsoft.com/office/mac/drawingml/2011/main" val="1"/>
            </a:ext>
          </a:extLst>
        </p:spPr>
        <p:txBody>
          <a:bodyPr lIns="34290" tIns="34290" rIns="34290" bIns="34290" anchor="ctr">
            <a:spAutoFit/>
          </a:bodyPr>
          <a:lstStyle>
            <a:lvl1pPr>
              <a:defRPr sz="1400"/>
            </a:lvl1pPr>
          </a:lstStyle>
          <a:p>
            <a:pPr lvl="0">
              <a:defRPr sz="1800"/>
            </a:pPr>
            <a:r>
              <a:rPr sz="1300"/>
              <a:t>Phys. Coord. Report - LHCC  - 23/09/2014</a:t>
            </a:r>
          </a:p>
        </p:txBody>
      </p:sp>
      <p:sp>
        <p:nvSpPr>
          <p:cNvPr id="42" name="Shape 42"/>
          <p:cNvSpPr>
            <a:spLocks noGrp="1"/>
          </p:cNvSpPr>
          <p:nvPr>
            <p:ph type="sldNum" sz="quarter" idx="2"/>
          </p:nvPr>
        </p:nvSpPr>
        <p:spPr>
          <a:xfrm>
            <a:off x="8881110" y="6606540"/>
            <a:ext cx="240030" cy="251460"/>
          </a:xfrm>
          <a:prstGeom prst="rect">
            <a:avLst/>
          </a:prstGeom>
          <a:ln w="12700">
            <a:miter lim="400000"/>
          </a:ln>
        </p:spPr>
        <p:txBody>
          <a:bodyPr wrap="none" lIns="34290" tIns="34290" rIns="34290" bIns="34290">
            <a:normAutofit/>
          </a:bodyPr>
          <a:lstStyle>
            <a:lvl1pPr>
              <a:defRPr sz="1300"/>
            </a:lvl1pPr>
          </a:lstStyle>
          <a:p>
            <a:pPr lvl="0"/>
            <a:fld id="{86CB4B4D-7CA3-9044-876B-883B54F8677D}" type="slidenum">
              <a:t>‹#›</a:t>
            </a:fld>
            <a:endParaRPr/>
          </a:p>
        </p:txBody>
      </p:sp>
    </p:spTree>
    <p:extLst>
      <p:ext uri="{BB962C8B-B14F-4D97-AF65-F5344CB8AC3E}">
        <p14:creationId xmlns:p14="http://schemas.microsoft.com/office/powerpoint/2010/main" val="2429806335"/>
      </p:ext>
    </p:extLst>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9" name="Shape 19"/>
          <p:cNvSpPr>
            <a:spLocks noGrp="1"/>
          </p:cNvSpPr>
          <p:nvPr>
            <p:ph type="title"/>
          </p:nvPr>
        </p:nvSpPr>
        <p:spPr>
          <a:xfrm>
            <a:off x="669727" y="312539"/>
            <a:ext cx="7804547" cy="1518047"/>
          </a:xfrm>
          <a:prstGeom prst="rect">
            <a:avLst/>
          </a:prstGeom>
        </p:spPr>
        <p:txBody>
          <a:bodyPr/>
          <a:lstStyle>
            <a:lvl1pPr>
              <a:defRPr sz="5600"/>
            </a:lvl1pPr>
          </a:lstStyle>
          <a:p>
            <a:pPr lvl="0">
              <a:defRPr sz="1800"/>
            </a:pPr>
            <a:r>
              <a:rPr sz="5600"/>
              <a:t>Title Text</a:t>
            </a:r>
          </a:p>
        </p:txBody>
      </p:sp>
      <p:sp>
        <p:nvSpPr>
          <p:cNvPr id="20" name="Shape 20"/>
          <p:cNvSpPr>
            <a:spLocks noGrp="1"/>
          </p:cNvSpPr>
          <p:nvPr>
            <p:ph type="body" idx="1"/>
          </p:nvPr>
        </p:nvSpPr>
        <p:spPr>
          <a:xfrm>
            <a:off x="669727" y="1830586"/>
            <a:ext cx="7804547" cy="4420195"/>
          </a:xfrm>
          <a:prstGeom prst="rect">
            <a:avLst/>
          </a:prstGeom>
        </p:spPr>
        <p:txBody>
          <a:bodyPr anchor="ctr"/>
          <a:lstStyle>
            <a:lvl1pPr>
              <a:spcBef>
                <a:spcPts val="2953"/>
              </a:spcBef>
            </a:lvl1pPr>
            <a:lvl2pPr>
              <a:spcBef>
                <a:spcPts val="2953"/>
              </a:spcBef>
            </a:lvl2pPr>
            <a:lvl3pPr>
              <a:spcBef>
                <a:spcPts val="2953"/>
              </a:spcBef>
            </a:lvl3pPr>
            <a:lvl4pPr>
              <a:spcBef>
                <a:spcPts val="2953"/>
              </a:spcBef>
            </a:lvl4pPr>
            <a:lvl5pPr>
              <a:spcBef>
                <a:spcPts val="2953"/>
              </a:spcBef>
            </a:lvl5p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923933857"/>
      </p:ext>
    </p:extLst>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89811302"/>
      </p:ext>
    </p:extLst>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0740"/>
      </p:ext>
    </p:extLst>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35426750"/>
      </p:ext>
    </p:extLst>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2020220"/>
      </p:ext>
    </p:extLst>
  </p:cSld>
  <p:clrMapOvr>
    <a:masterClrMapping/>
  </p:clrMapOvr>
  <p:transition xmlns:p14="http://schemas.microsoft.com/office/powerpoint/2010/mai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9050027"/>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it-IT" noProof="0" dirty="0" smtClean="0"/>
              <a:t>Click to </a:t>
            </a:r>
            <a:r>
              <a:rPr lang="it-IT" noProof="0" dirty="0" err="1" smtClean="0"/>
              <a:t>edit</a:t>
            </a:r>
            <a:r>
              <a:rPr lang="it-IT" noProof="0" dirty="0" smtClean="0"/>
              <a:t> Master </a:t>
            </a:r>
            <a:r>
              <a:rPr lang="it-IT" noProof="0" dirty="0" err="1" smtClean="0"/>
              <a:t>title</a:t>
            </a:r>
            <a:r>
              <a:rPr lang="it-IT" noProof="0" dirty="0" smtClean="0"/>
              <a:t> style</a:t>
            </a:r>
            <a:endParaRPr lang="it-IT" noProof="0" dirty="0"/>
          </a:p>
        </p:txBody>
      </p:sp>
      <p:sp>
        <p:nvSpPr>
          <p:cNvPr id="3" name="Content Placeholder 2"/>
          <p:cNvSpPr>
            <a:spLocks noGrp="1"/>
          </p:cNvSpPr>
          <p:nvPr>
            <p:ph idx="1"/>
          </p:nvPr>
        </p:nvSpPr>
        <p:spPr/>
        <p:txBody>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endParaRPr lang="it-IT" noProof="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a:t>
            </a:fld>
            <a:endParaRPr lang="en-US"/>
          </a:p>
        </p:txBody>
      </p:sp>
    </p:spTree>
    <p:extLst>
      <p:ext uri="{BB962C8B-B14F-4D97-AF65-F5344CB8AC3E}">
        <p14:creationId xmlns:p14="http://schemas.microsoft.com/office/powerpoint/2010/main" val="1362134964"/>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84805041"/>
      </p:ext>
    </p:extLst>
  </p:cSld>
  <p:clrMapOvr>
    <a:masterClrMapping/>
  </p:clrMapOvr>
  <p:transition xmlns:p14="http://schemas.microsoft.com/office/powerpoint/2010/mai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3946070"/>
      </p:ext>
    </p:extLst>
  </p:cSld>
  <p:clrMapOvr>
    <a:masterClrMapping/>
  </p:clrMapOvr>
  <p:transition xmlns:p14="http://schemas.microsoft.com/office/powerpoint/2010/mai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74"/>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67671729"/>
      </p:ext>
    </p:extLst>
  </p:cSld>
  <p:clrMapOvr>
    <a:masterClrMapping/>
  </p:clrMapOvr>
  <p:transition xmlns:p14="http://schemas.microsoft.com/office/powerpoint/2010/mai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12431040"/>
      </p:ext>
    </p:extLst>
  </p:cSld>
  <p:clrMapOvr>
    <a:masterClrMapping/>
  </p:clrMapOvr>
  <p:transition xmlns:p14="http://schemas.microsoft.com/office/powerpoint/2010/mai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4691463"/>
      </p:ext>
    </p:extLst>
  </p:cSld>
  <p:clrMapOvr>
    <a:masterClrMapping/>
  </p:clrMapOvr>
  <p:transition xmlns:p14="http://schemas.microsoft.com/office/powerpoint/2010/mai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26"/>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26"/>
            <a:ext cx="6019800" cy="5516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5816377"/>
      </p:ext>
    </p:extLst>
  </p:cSld>
  <p:clrMapOvr>
    <a:masterClrMapping/>
  </p:clrMapOvr>
  <p:transition xmlns:p14="http://schemas.microsoft.com/office/powerpoint/2010/mai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9"/>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5"/>
            <a:ext cx="4038600" cy="4530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5"/>
            <a:ext cx="4038600" cy="4530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xfrm>
            <a:off x="457200" y="6356351"/>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898989"/>
                </a:solidFill>
                <a:latin typeface="Calibri" charset="0"/>
                <a:ea typeface="MS PGothic" charset="0"/>
                <a:cs typeface="MS PGothic" charset="0"/>
              </a:defRPr>
            </a:lvl1pPr>
          </a:lstStyle>
          <a:p>
            <a:pPr defTabSz="914400">
              <a:defRPr/>
            </a:pPr>
            <a:endParaRPr lang="en-US"/>
          </a:p>
        </p:txBody>
      </p:sp>
      <p:sp>
        <p:nvSpPr>
          <p:cNvPr id="6" name="Rectangle 7"/>
          <p:cNvSpPr>
            <a:spLocks noGrp="1" noChangeArrowheads="1"/>
          </p:cNvSpPr>
          <p:nvPr>
            <p:ph type="ftr" sz="quarter" idx="11"/>
          </p:nvPr>
        </p:nvSpPr>
        <p:spPr>
          <a:xfrm>
            <a:off x="3124200" y="6356351"/>
            <a:ext cx="2895600" cy="365125"/>
          </a:xfrm>
          <a:prstGeom prst="rect">
            <a:avLst/>
          </a:prstGeom>
        </p:spPr>
        <p:txBody>
          <a:bodyPr/>
          <a:lstStyle>
            <a:lvl1pPr algn="ctr">
              <a:defRPr sz="1200">
                <a:solidFill>
                  <a:prstClr val="black">
                    <a:tint val="75000"/>
                  </a:prstClr>
                </a:solidFill>
                <a:latin typeface="Calibri"/>
                <a:ea typeface="+mn-ea"/>
                <a:cs typeface="+mn-cs"/>
              </a:defRPr>
            </a:lvl1pPr>
          </a:lstStyle>
          <a:p>
            <a:pPr defTabSz="914400">
              <a:defRPr/>
            </a:pPr>
            <a:endParaRPr lang="en-US" altLang="en-US" dirty="0"/>
          </a:p>
        </p:txBody>
      </p:sp>
      <p:sp>
        <p:nvSpPr>
          <p:cNvPr id="7" name="Rectangle 8"/>
          <p:cNvSpPr>
            <a:spLocks noGrp="1" noChangeArrowheads="1"/>
          </p:cNvSpPr>
          <p:nvPr>
            <p:ph type="sldNum" sz="quarter" idx="12"/>
          </p:nvPr>
        </p:nvSpPr>
        <p:spPr>
          <a:xfrm>
            <a:off x="6553200" y="6356351"/>
            <a:ext cx="2133600" cy="365125"/>
          </a:xfrm>
          <a:prstGeom prst="rect">
            <a:avLst/>
          </a:prstGeom>
        </p:spPr>
        <p:txBody>
          <a:bodyPr vert="horz" wrap="square" lIns="91440" tIns="45720" rIns="91440" bIns="45720" numCol="1" anchor="t" anchorCtr="0" compatLnSpc="1">
            <a:prstTxWarp prst="textNoShape">
              <a:avLst/>
            </a:prstTxWarp>
          </a:bodyPr>
          <a:lstStyle>
            <a:lvl1pPr algn="r">
              <a:defRPr sz="1200">
                <a:solidFill>
                  <a:srgbClr val="898989"/>
                </a:solidFill>
                <a:latin typeface="Calibri" pitchFamily="34" charset="0"/>
              </a:defRPr>
            </a:lvl1pPr>
          </a:lstStyle>
          <a:p>
            <a:pPr defTabSz="914400"/>
            <a:fld id="{43ACBD60-8CA5-4393-9186-8534792AA517}" type="slidenum">
              <a:rPr lang="en-US" smtClean="0">
                <a:ea typeface="MS PGothic" pitchFamily="34" charset="-128"/>
              </a:rPr>
              <a:pPr defTabSz="914400"/>
              <a:t>‹#›</a:t>
            </a:fld>
            <a:endParaRPr lang="en-US" smtClean="0">
              <a:ea typeface="MS PGothic" pitchFamily="34" charset="-128"/>
            </a:endParaRPr>
          </a:p>
        </p:txBody>
      </p:sp>
    </p:spTree>
    <p:extLst>
      <p:ext uri="{BB962C8B-B14F-4D97-AF65-F5344CB8AC3E}">
        <p14:creationId xmlns:p14="http://schemas.microsoft.com/office/powerpoint/2010/main" val="26557787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2"/>
          <p:cNvSpPr>
            <a:spLocks noGrp="1"/>
          </p:cNvSpPr>
          <p:nvPr>
            <p:ph type="ctrTitle"/>
          </p:nvPr>
        </p:nvSpPr>
        <p:spPr>
          <a:xfrm>
            <a:off x="228600" y="4114800"/>
            <a:ext cx="7239000" cy="533400"/>
          </a:xfrm>
          <a:prstGeom prst="rect">
            <a:avLst/>
          </a:prstGeo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en-US" dirty="0" smtClean="0"/>
              <a:t>Click to edit Master title style</a:t>
            </a:r>
            <a:endParaRPr/>
          </a:p>
        </p:txBody>
      </p:sp>
      <p:sp>
        <p:nvSpPr>
          <p:cNvPr id="9" name="Rectangle 3"/>
          <p:cNvSpPr>
            <a:spLocks noGrp="1"/>
          </p:cNvSpPr>
          <p:nvPr>
            <p:ph type="subTitle" idx="1" hasCustomPrompt="1"/>
          </p:nvPr>
        </p:nvSpPr>
        <p:spPr>
          <a:xfrm>
            <a:off x="228600" y="4706112"/>
            <a:ext cx="6934200" cy="228600"/>
          </a:xfrm>
          <a:prstGeom prst="rect">
            <a:avLst/>
          </a:prstGeo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smtClean="0"/>
              <a:t>Click to add author information</a:t>
            </a:r>
            <a:endParaRPr kumimoji="0" lang="en-US" dirty="0"/>
          </a:p>
        </p:txBody>
      </p:sp>
      <p:sp>
        <p:nvSpPr>
          <p:cNvPr id="10" name="Rectangle 15"/>
          <p:cNvSpPr>
            <a:spLocks noGrp="1"/>
          </p:cNvSpPr>
          <p:nvPr>
            <p:ph type="sldNum" sz="quarter" idx="11"/>
          </p:nvPr>
        </p:nvSpPr>
        <p:spPr>
          <a:xfrm>
            <a:off x="6477000" y="6477000"/>
            <a:ext cx="1021080" cy="304800"/>
          </a:xfrm>
          <a:prstGeom prst="rect">
            <a:avLst/>
          </a:prstGeom>
        </p:spPr>
        <p:txBody>
          <a:bodyPr anchor="ctr"/>
          <a:lstStyle>
            <a:extLst/>
          </a:lstStyle>
          <a:p>
            <a:pPr algn="r" defTabSz="914400" fontAlgn="auto">
              <a:spcBef>
                <a:spcPts val="0"/>
              </a:spcBef>
              <a:spcAft>
                <a:spcPts val="0"/>
              </a:spcAft>
            </a:pPr>
            <a:fld id="{256D3EEF-DE4E-429D-8EC4-DDC531AFF587}" type="slidenum">
              <a:rPr lang="en-US" sz="1000" smtClean="0">
                <a:solidFill>
                  <a:prstClr val="black"/>
                </a:solidFill>
                <a:latin typeface="Calibri"/>
                <a:ea typeface="+mn-ea"/>
                <a:cs typeface="+mn-cs"/>
              </a:rPr>
              <a:pPr algn="r" defTabSz="914400" fontAlgn="auto">
                <a:spcBef>
                  <a:spcPts val="0"/>
                </a:spcBef>
                <a:spcAft>
                  <a:spcPts val="0"/>
                </a:spcAft>
              </a:pPr>
              <a:t>‹#›</a:t>
            </a:fld>
            <a:endParaRPr lang="en-US" sz="1800" dirty="0">
              <a:solidFill>
                <a:prstClr val="black"/>
              </a:solidFill>
              <a:latin typeface="Calibri"/>
              <a:ea typeface="+mn-ea"/>
              <a:cs typeface="+mn-cs"/>
            </a:endParaRPr>
          </a:p>
        </p:txBody>
      </p:sp>
      <p:sp>
        <p:nvSpPr>
          <p:cNvPr id="11" name="Rectangle 16"/>
          <p:cNvSpPr>
            <a:spLocks noGrp="1"/>
          </p:cNvSpPr>
          <p:nvPr>
            <p:ph type="ftr" sz="quarter" idx="12"/>
          </p:nvPr>
        </p:nvSpPr>
        <p:spPr>
          <a:xfrm>
            <a:off x="2705100" y="6477000"/>
            <a:ext cx="3733800" cy="304800"/>
          </a:xfrm>
          <a:prstGeom prst="rect">
            <a:avLst/>
          </a:prstGeom>
        </p:spPr>
        <p:txBody>
          <a:bodyPr/>
          <a:lstStyle>
            <a:extLst/>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3" name="Date Placeholder 9"/>
          <p:cNvSpPr>
            <a:spLocks noGrp="1"/>
          </p:cNvSpPr>
          <p:nvPr>
            <p:ph type="dt" sz="half" idx="10"/>
          </p:nvPr>
        </p:nvSpPr>
        <p:spPr>
          <a:xfrm>
            <a:off x="228600" y="6477000"/>
            <a:ext cx="1600200" cy="304800"/>
          </a:xfrm>
          <a:prstGeom prst="rect">
            <a:avLst/>
          </a:prstGeom>
        </p:spPr>
        <p:txBody>
          <a:bodyPr anchor="ctr"/>
          <a:lstStyle>
            <a:lvl1pPr algn="l" eaLnBrk="1" latinLnBrk="0" hangingPunct="1">
              <a:defRPr kumimoji="0">
                <a:solidFill>
                  <a:srgbClr val="A0A0A0"/>
                </a:solidFill>
              </a:defRPr>
            </a:lvl1pPr>
            <a:extLst/>
          </a:lstStyle>
          <a:p>
            <a:pPr defTabSz="914400" fontAlgn="auto">
              <a:spcBef>
                <a:spcPts val="0"/>
              </a:spcBef>
              <a:spcAft>
                <a:spcPts val="0"/>
              </a:spcAft>
            </a:pPr>
            <a:endParaRPr lang="en-US" sz="1800" dirty="0">
              <a:latin typeface="Calibri"/>
              <a:ea typeface="+mn-ea"/>
              <a:cs typeface="+mn-cs"/>
            </a:endParaRPr>
          </a:p>
        </p:txBody>
      </p:sp>
      <p:sp>
        <p:nvSpPr>
          <p:cNvPr id="14" name="Rectangle 13"/>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defTabSz="914400" fontAlgn="auto">
              <a:spcBef>
                <a:spcPts val="0"/>
              </a:spcBef>
              <a:spcAft>
                <a:spcPts val="0"/>
              </a:spcAft>
            </a:pPr>
            <a:endParaRPr lang="en-US" sz="1800" dirty="0">
              <a:solidFill>
                <a:prstClr val="black"/>
              </a:solidFill>
              <a:latin typeface="Calibri"/>
            </a:endParaRPr>
          </a:p>
        </p:txBody>
      </p:sp>
      <p:pic>
        <p:nvPicPr>
          <p:cNvPr id="16" name="Picture 2" descr="banner-bleu"/>
          <p:cNvPicPr>
            <a:picLocks noChangeAspect="1" noChangeArrowheads="1"/>
          </p:cNvPicPr>
          <p:nvPr userDrawn="1"/>
        </p:nvPicPr>
        <p:blipFill>
          <a:blip r:embed="rId2" cstate="print"/>
          <a:srcRect/>
          <a:stretch>
            <a:fillRect/>
          </a:stretch>
        </p:blipFill>
        <p:spPr bwMode="auto">
          <a:xfrm>
            <a:off x="0" y="3778980"/>
            <a:ext cx="9144000" cy="866775"/>
          </a:xfrm>
          <a:prstGeom prst="rect">
            <a:avLst/>
          </a:prstGeom>
          <a:noFill/>
        </p:spPr>
      </p:pic>
    </p:spTree>
    <p:extLst>
      <p:ext uri="{BB962C8B-B14F-4D97-AF65-F5344CB8AC3E}">
        <p14:creationId xmlns:p14="http://schemas.microsoft.com/office/powerpoint/2010/main" val="2732189876"/>
      </p:ext>
    </p:extLst>
  </p:cSld>
  <p:clrMapOvr>
    <a:masterClrMapping/>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996" y="882032"/>
            <a:ext cx="7954470" cy="5559228"/>
          </a:xfrm>
          <a:prstGeom prst="rect">
            <a:avLst/>
          </a:prstGeom>
        </p:spPr>
        <p:txBody>
          <a:bodyPr/>
          <a:lstStyle>
            <a:lvl1pPr>
              <a:defRPr sz="1800">
                <a:latin typeface="Trebuchet MS" pitchFamily="34" charset="0"/>
              </a:defRPr>
            </a:lvl1pPr>
            <a:lvl2pPr>
              <a:defRPr sz="1600">
                <a:latin typeface="Trebuchet MS" pitchFamily="34" charset="0"/>
              </a:defRPr>
            </a:lvl2pPr>
            <a:lvl3pPr>
              <a:defRPr sz="1400">
                <a:latin typeface="Trebuchet MS" pitchFamily="34" charset="0"/>
              </a:defRPr>
            </a:lvl3pPr>
            <a:lvl4pPr>
              <a:defRPr sz="1200">
                <a:latin typeface="Trebuchet MS" pitchFamily="34" charset="0"/>
              </a:defRPr>
            </a:lvl4pPr>
            <a:lvl5pPr>
              <a:defRPr sz="1200">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54473087"/>
      </p:ext>
    </p:extLst>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5"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6"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439857559"/>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FE14789E-BFD3-444B-8DDA-03D501E26F00}" type="slidenum">
              <a:rPr lang="en-US" smtClean="0"/>
              <a:pPr>
                <a:defRPr/>
              </a:pPr>
              <a:t>‹#›</a:t>
            </a:fld>
            <a:endParaRPr lang="en-US"/>
          </a:p>
        </p:txBody>
      </p:sp>
    </p:spTree>
    <p:extLst>
      <p:ext uri="{BB962C8B-B14F-4D97-AF65-F5344CB8AC3E}">
        <p14:creationId xmlns:p14="http://schemas.microsoft.com/office/powerpoint/2010/main" val="6996055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2496627787"/>
      </p:ext>
    </p:extLst>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1"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2"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468079760"/>
      </p:ext>
    </p:extLst>
  </p:cSld>
  <p:clrMapOvr>
    <a:masterClrMapping/>
  </p:clrMapOvr>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6"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7"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8"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4226213212"/>
      </p:ext>
    </p:extLst>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6"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7"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276970080"/>
      </p:ext>
    </p:extLst>
  </p:cSld>
  <p:clrMapOvr>
    <a:masterClrMapping/>
  </p:clrMapOvr>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796042676"/>
      </p:ext>
    </p:extLst>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375950812"/>
      </p:ext>
    </p:extLst>
  </p:cSld>
  <p:clrMapOvr>
    <a:masterClrMapping/>
  </p:clrMapOvr>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4162595927"/>
      </p:ext>
    </p:extLst>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00260461"/>
      </p:ext>
    </p:extLst>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2"/>
          <p:cNvSpPr>
            <a:spLocks noGrp="1"/>
          </p:cNvSpPr>
          <p:nvPr>
            <p:ph type="ctrTitle"/>
          </p:nvPr>
        </p:nvSpPr>
        <p:spPr>
          <a:xfrm>
            <a:off x="228600" y="4114800"/>
            <a:ext cx="7239000" cy="533400"/>
          </a:xfrm>
          <a:prstGeom prst="rect">
            <a:avLst/>
          </a:prstGeo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en-US" dirty="0" smtClean="0"/>
              <a:t>Click to edit Master title style</a:t>
            </a:r>
            <a:endParaRPr/>
          </a:p>
        </p:txBody>
      </p:sp>
      <p:sp>
        <p:nvSpPr>
          <p:cNvPr id="9" name="Rectangle 3"/>
          <p:cNvSpPr>
            <a:spLocks noGrp="1"/>
          </p:cNvSpPr>
          <p:nvPr>
            <p:ph type="subTitle" idx="1" hasCustomPrompt="1"/>
          </p:nvPr>
        </p:nvSpPr>
        <p:spPr>
          <a:xfrm>
            <a:off x="228600" y="4706112"/>
            <a:ext cx="6934200" cy="228600"/>
          </a:xfrm>
          <a:prstGeom prst="rect">
            <a:avLst/>
          </a:prstGeo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smtClean="0"/>
              <a:t>Click to add author information</a:t>
            </a:r>
            <a:endParaRPr kumimoji="0" lang="en-US" dirty="0"/>
          </a:p>
        </p:txBody>
      </p:sp>
      <p:sp>
        <p:nvSpPr>
          <p:cNvPr id="10" name="Rectangle 15"/>
          <p:cNvSpPr>
            <a:spLocks noGrp="1"/>
          </p:cNvSpPr>
          <p:nvPr>
            <p:ph type="sldNum" sz="quarter" idx="11"/>
          </p:nvPr>
        </p:nvSpPr>
        <p:spPr>
          <a:xfrm>
            <a:off x="6477000" y="6477000"/>
            <a:ext cx="1021080" cy="304800"/>
          </a:xfrm>
          <a:prstGeom prst="rect">
            <a:avLst/>
          </a:prstGeom>
        </p:spPr>
        <p:txBody>
          <a:bodyPr anchor="ctr"/>
          <a:lstStyle>
            <a:extLst/>
          </a:lstStyle>
          <a:p>
            <a:pPr algn="r" defTabSz="914400" fontAlgn="auto">
              <a:spcBef>
                <a:spcPts val="0"/>
              </a:spcBef>
              <a:spcAft>
                <a:spcPts val="0"/>
              </a:spcAft>
            </a:pPr>
            <a:fld id="{256D3EEF-DE4E-429D-8EC4-DDC531AFF587}" type="slidenum">
              <a:rPr lang="en-US" sz="1000" smtClean="0">
                <a:solidFill>
                  <a:prstClr val="black"/>
                </a:solidFill>
                <a:latin typeface="Calibri"/>
                <a:ea typeface="+mn-ea"/>
                <a:cs typeface="+mn-cs"/>
              </a:rPr>
              <a:pPr algn="r" defTabSz="914400" fontAlgn="auto">
                <a:spcBef>
                  <a:spcPts val="0"/>
                </a:spcBef>
                <a:spcAft>
                  <a:spcPts val="0"/>
                </a:spcAft>
              </a:pPr>
              <a:t>‹#›</a:t>
            </a:fld>
            <a:endParaRPr lang="en-US" sz="1800" dirty="0">
              <a:solidFill>
                <a:prstClr val="black"/>
              </a:solidFill>
              <a:latin typeface="Calibri"/>
              <a:ea typeface="+mn-ea"/>
              <a:cs typeface="+mn-cs"/>
            </a:endParaRPr>
          </a:p>
        </p:txBody>
      </p:sp>
      <p:sp>
        <p:nvSpPr>
          <p:cNvPr id="11" name="Rectangle 16"/>
          <p:cNvSpPr>
            <a:spLocks noGrp="1"/>
          </p:cNvSpPr>
          <p:nvPr>
            <p:ph type="ftr" sz="quarter" idx="12"/>
          </p:nvPr>
        </p:nvSpPr>
        <p:spPr>
          <a:xfrm>
            <a:off x="2705100" y="6477000"/>
            <a:ext cx="3733800" cy="304800"/>
          </a:xfrm>
          <a:prstGeom prst="rect">
            <a:avLst/>
          </a:prstGeom>
        </p:spPr>
        <p:txBody>
          <a:bodyPr/>
          <a:lstStyle>
            <a:extLst/>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3" name="Date Placeholder 9"/>
          <p:cNvSpPr>
            <a:spLocks noGrp="1"/>
          </p:cNvSpPr>
          <p:nvPr>
            <p:ph type="dt" sz="half" idx="10"/>
          </p:nvPr>
        </p:nvSpPr>
        <p:spPr>
          <a:xfrm>
            <a:off x="228600" y="6477000"/>
            <a:ext cx="1600200" cy="304800"/>
          </a:xfrm>
          <a:prstGeom prst="rect">
            <a:avLst/>
          </a:prstGeom>
        </p:spPr>
        <p:txBody>
          <a:bodyPr anchor="ctr"/>
          <a:lstStyle>
            <a:lvl1pPr algn="l" eaLnBrk="1" latinLnBrk="0" hangingPunct="1">
              <a:defRPr kumimoji="0">
                <a:solidFill>
                  <a:srgbClr val="A0A0A0"/>
                </a:solidFill>
              </a:defRPr>
            </a:lvl1pPr>
            <a:extLst/>
          </a:lstStyle>
          <a:p>
            <a:pPr defTabSz="914400" fontAlgn="auto">
              <a:spcBef>
                <a:spcPts val="0"/>
              </a:spcBef>
              <a:spcAft>
                <a:spcPts val="0"/>
              </a:spcAft>
            </a:pPr>
            <a:endParaRPr lang="en-US" sz="1800" dirty="0">
              <a:latin typeface="Calibri"/>
              <a:ea typeface="+mn-ea"/>
              <a:cs typeface="+mn-cs"/>
            </a:endParaRPr>
          </a:p>
        </p:txBody>
      </p:sp>
      <p:sp>
        <p:nvSpPr>
          <p:cNvPr id="14" name="Rectangle 13"/>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defTabSz="914400" fontAlgn="auto">
              <a:spcBef>
                <a:spcPts val="0"/>
              </a:spcBef>
              <a:spcAft>
                <a:spcPts val="0"/>
              </a:spcAft>
            </a:pPr>
            <a:endParaRPr lang="en-US" sz="1800" dirty="0">
              <a:solidFill>
                <a:prstClr val="black"/>
              </a:solidFill>
              <a:latin typeface="Calibri"/>
            </a:endParaRPr>
          </a:p>
        </p:txBody>
      </p:sp>
      <p:pic>
        <p:nvPicPr>
          <p:cNvPr id="16" name="Picture 2" descr="banner-bleu"/>
          <p:cNvPicPr>
            <a:picLocks noChangeAspect="1" noChangeArrowheads="1"/>
          </p:cNvPicPr>
          <p:nvPr userDrawn="1"/>
        </p:nvPicPr>
        <p:blipFill>
          <a:blip r:embed="rId2" cstate="print"/>
          <a:srcRect/>
          <a:stretch>
            <a:fillRect/>
          </a:stretch>
        </p:blipFill>
        <p:spPr bwMode="auto">
          <a:xfrm>
            <a:off x="0" y="3778980"/>
            <a:ext cx="9144000" cy="866775"/>
          </a:xfrm>
          <a:prstGeom prst="rect">
            <a:avLst/>
          </a:prstGeom>
          <a:noFill/>
        </p:spPr>
      </p:pic>
    </p:spTree>
    <p:extLst>
      <p:ext uri="{BB962C8B-B14F-4D97-AF65-F5344CB8AC3E}">
        <p14:creationId xmlns:p14="http://schemas.microsoft.com/office/powerpoint/2010/main" val="818469774"/>
      </p:ext>
    </p:extLst>
  </p:cSld>
  <p:clrMapOvr>
    <a:masterClrMapping/>
  </p:clrMapOvr>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996" y="882032"/>
            <a:ext cx="7954470" cy="5559228"/>
          </a:xfrm>
          <a:prstGeom prst="rect">
            <a:avLst/>
          </a:prstGeom>
        </p:spPr>
        <p:txBody>
          <a:bodyPr/>
          <a:lstStyle>
            <a:lvl1pPr>
              <a:defRPr sz="1800">
                <a:latin typeface="Trebuchet MS" pitchFamily="34" charset="0"/>
              </a:defRPr>
            </a:lvl1pPr>
            <a:lvl2pPr>
              <a:defRPr sz="1600">
                <a:latin typeface="Trebuchet MS" pitchFamily="34" charset="0"/>
              </a:defRPr>
            </a:lvl2pPr>
            <a:lvl3pPr>
              <a:defRPr sz="1400">
                <a:latin typeface="Trebuchet MS" pitchFamily="34" charset="0"/>
              </a:defRPr>
            </a:lvl3pPr>
            <a:lvl4pPr>
              <a:defRPr sz="1200">
                <a:latin typeface="Trebuchet MS" pitchFamily="34" charset="0"/>
              </a:defRPr>
            </a:lvl4pPr>
            <a:lvl5pPr>
              <a:defRPr sz="1200">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9993635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0506BFC-CAD8-A44E-8CF3-87DFAD7856FC}" type="slidenum">
              <a:rPr lang="en-US" smtClean="0"/>
              <a:pPr>
                <a:defRPr/>
              </a:pPr>
              <a:t>‹#›</a:t>
            </a:fld>
            <a:endParaRPr lang="en-US"/>
          </a:p>
        </p:txBody>
      </p:sp>
    </p:spTree>
    <p:extLst>
      <p:ext uri="{BB962C8B-B14F-4D97-AF65-F5344CB8AC3E}">
        <p14:creationId xmlns:p14="http://schemas.microsoft.com/office/powerpoint/2010/main" val="1295413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5"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6"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2887908896"/>
      </p:ext>
    </p:extLst>
  </p:cSld>
  <p:clrMapOvr>
    <a:masterClrMapping/>
  </p:clrMapOvr>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846827601"/>
      </p:ext>
    </p:extLst>
  </p:cSld>
  <p:clrMapOvr>
    <a:masterClrMapping/>
  </p:clrMapOvr>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1"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2"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1533659275"/>
      </p:ext>
    </p:extLst>
  </p:cSld>
  <p:clrMapOvr>
    <a:masterClrMapping/>
  </p:clrMapOvr>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6"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7"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8"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4214947571"/>
      </p:ext>
    </p:extLst>
  </p:cSld>
  <p:clrMapOvr>
    <a:masterClrMapping/>
  </p:clrMapOvr>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6"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7"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2239599012"/>
      </p:ext>
    </p:extLst>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263552786"/>
      </p:ext>
    </p:extLst>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462684315"/>
      </p:ext>
    </p:extLst>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228111658"/>
      </p:ext>
    </p:extLst>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pPr defTabSz="914400" fontAlgn="auto">
              <a:spcBef>
                <a:spcPts val="0"/>
              </a:spcBef>
              <a:spcAft>
                <a:spcPts val="0"/>
              </a:spcAft>
            </a:pPr>
            <a:endParaRPr lang="en-US" sz="1800" dirty="0">
              <a:solidFill>
                <a:prstClr val="black"/>
              </a:solidFill>
              <a:latin typeface="Calibri"/>
              <a:ea typeface="+mn-ea"/>
              <a:cs typeface="+mn-cs"/>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pPr defTabSz="914400" fontAlgn="auto">
              <a:spcBef>
                <a:spcPts val="0"/>
              </a:spcBef>
              <a:spcAft>
                <a:spcPts val="0"/>
              </a:spcAft>
            </a:pPr>
            <a:fld id="{D47C1A7F-90AD-456E-8054-20B867E8D6FC}" type="slidenum">
              <a:rPr lang="en-US" sz="1800" smtClean="0">
                <a:solidFill>
                  <a:prstClr val="black"/>
                </a:solidFill>
                <a:latin typeface="Calibri"/>
                <a:ea typeface="+mn-ea"/>
                <a:cs typeface="+mn-cs"/>
              </a:rPr>
              <a:pPr defTabSz="914400" fontAlgn="auto">
                <a:spcBef>
                  <a:spcPts val="0"/>
                </a:spcBef>
                <a:spcAft>
                  <a:spcPts val="0"/>
                </a:spcAft>
              </a:pPr>
              <a:t>‹#›</a:t>
            </a:fld>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3608854266"/>
      </p:ext>
    </p:extLst>
  </p:cSld>
  <p:clrMapOvr>
    <a:masterClrMapping/>
  </p:clrMapOvr>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fld id="{39516D98-22A3-A140-8E3E-8BC6C8C6A8E7}" type="slidenum">
              <a:rPr lang="en-US"/>
              <a:pPr/>
              <a:t>‹#›</a:t>
            </a:fld>
            <a:endParaRPr lang="en-US"/>
          </a:p>
        </p:txBody>
      </p:sp>
    </p:spTree>
    <p:extLst>
      <p:ext uri="{BB962C8B-B14F-4D97-AF65-F5344CB8AC3E}">
        <p14:creationId xmlns:p14="http://schemas.microsoft.com/office/powerpoint/2010/main" val="394147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C0375BEE-D4CC-764D-A087-D80279108432}" type="slidenum">
              <a:rPr lang="en-US" smtClean="0"/>
              <a:pPr>
                <a:defRPr/>
              </a:pPr>
              <a:t>‹#›</a:t>
            </a:fld>
            <a:endParaRPr lang="en-US"/>
          </a:p>
        </p:txBody>
      </p:sp>
    </p:spTree>
    <p:extLst>
      <p:ext uri="{BB962C8B-B14F-4D97-AF65-F5344CB8AC3E}">
        <p14:creationId xmlns:p14="http://schemas.microsoft.com/office/powerpoint/2010/main" val="41617116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fld id="{F719C5FC-33EC-FC45-B409-6EE5D293D819}" type="slidenum">
              <a:rPr lang="en-US"/>
              <a:pPr/>
              <a:t>‹#›</a:t>
            </a:fld>
            <a:endParaRPr lang="en-US"/>
          </a:p>
        </p:txBody>
      </p:sp>
    </p:spTree>
    <p:extLst>
      <p:ext uri="{BB962C8B-B14F-4D97-AF65-F5344CB8AC3E}">
        <p14:creationId xmlns:p14="http://schemas.microsoft.com/office/powerpoint/2010/main" val="21049241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3"/>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fld id="{90ED3FEC-51DC-6341-836F-4AD51D8BF2E9}" type="slidenum">
              <a:rPr lang="en-US"/>
              <a:pPr/>
              <a:t>‹#›</a:t>
            </a:fld>
            <a:endParaRPr lang="en-US"/>
          </a:p>
        </p:txBody>
      </p:sp>
    </p:spTree>
    <p:extLst>
      <p:ext uri="{BB962C8B-B14F-4D97-AF65-F5344CB8AC3E}">
        <p14:creationId xmlns:p14="http://schemas.microsoft.com/office/powerpoint/2010/main" val="1889070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0" y="1604329"/>
            <a:ext cx="4043520" cy="452495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241" y="1604329"/>
            <a:ext cx="4044960" cy="452495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fld id="{CCEA9F39-6037-FE43-ABD1-8160DF377FC0}" type="slidenum">
              <a:rPr lang="en-US"/>
              <a:pPr/>
              <a:t>‹#›</a:t>
            </a:fld>
            <a:endParaRPr lang="en-US"/>
          </a:p>
        </p:txBody>
      </p:sp>
    </p:spTree>
    <p:extLst>
      <p:ext uri="{BB962C8B-B14F-4D97-AF65-F5344CB8AC3E}">
        <p14:creationId xmlns:p14="http://schemas.microsoft.com/office/powerpoint/2010/main" val="33952270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1" y="275070"/>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1"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fld id="{3B985740-AC1B-004D-ABE9-D862D6048D00}" type="slidenum">
              <a:rPr lang="en-US"/>
              <a:pPr/>
              <a:t>‹#›</a:t>
            </a:fld>
            <a:endParaRPr lang="en-US"/>
          </a:p>
        </p:txBody>
      </p:sp>
    </p:spTree>
    <p:extLst>
      <p:ext uri="{BB962C8B-B14F-4D97-AF65-F5344CB8AC3E}">
        <p14:creationId xmlns:p14="http://schemas.microsoft.com/office/powerpoint/2010/main" val="15897294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fld id="{F24F29A2-A247-2A41-BACA-EFB0CBF6B515}" type="slidenum">
              <a:rPr lang="en-US"/>
              <a:pPr/>
              <a:t>‹#›</a:t>
            </a:fld>
            <a:endParaRPr lang="en-US"/>
          </a:p>
        </p:txBody>
      </p:sp>
    </p:spTree>
    <p:extLst>
      <p:ext uri="{BB962C8B-B14F-4D97-AF65-F5344CB8AC3E}">
        <p14:creationId xmlns:p14="http://schemas.microsoft.com/office/powerpoint/2010/main" val="19759426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ftr" idx="11"/>
          </p:nvPr>
        </p:nvSpPr>
        <p:spPr>
          <a:ln/>
        </p:spPr>
        <p:txBody>
          <a:bodyPr/>
          <a:lstStyle>
            <a:lvl1pPr>
              <a:defRPr/>
            </a:lvl1pPr>
          </a:lstStyle>
          <a:p>
            <a:pPr>
              <a:defRPr/>
            </a:pPr>
            <a:endParaRPr lang="en-US"/>
          </a:p>
        </p:txBody>
      </p:sp>
      <p:sp>
        <p:nvSpPr>
          <p:cNvPr id="4" name="Rectangle 5"/>
          <p:cNvSpPr>
            <a:spLocks noGrp="1" noChangeArrowheads="1"/>
          </p:cNvSpPr>
          <p:nvPr>
            <p:ph type="sldNum" idx="12"/>
          </p:nvPr>
        </p:nvSpPr>
        <p:spPr>
          <a:ln/>
        </p:spPr>
        <p:txBody>
          <a:bodyPr/>
          <a:lstStyle>
            <a:lvl1pPr>
              <a:defRPr/>
            </a:lvl1pPr>
          </a:lstStyle>
          <a:p>
            <a:fld id="{54D8D2CE-9B4C-524C-9828-BCCBEAC2B3D5}" type="slidenum">
              <a:rPr lang="en-US"/>
              <a:pPr/>
              <a:t>‹#›</a:t>
            </a:fld>
            <a:endParaRPr lang="en-US"/>
          </a:p>
        </p:txBody>
      </p:sp>
    </p:spTree>
    <p:extLst>
      <p:ext uri="{BB962C8B-B14F-4D97-AF65-F5344CB8AC3E}">
        <p14:creationId xmlns:p14="http://schemas.microsoft.com/office/powerpoint/2010/main" val="18211377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1" y="273629"/>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1"/>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fld id="{576C7B33-AF5B-1449-97F1-9E25CDB74237}" type="slidenum">
              <a:rPr lang="en-US"/>
              <a:pPr/>
              <a:t>‹#›</a:t>
            </a:fld>
            <a:endParaRPr lang="en-US"/>
          </a:p>
        </p:txBody>
      </p:sp>
    </p:spTree>
    <p:extLst>
      <p:ext uri="{BB962C8B-B14F-4D97-AF65-F5344CB8AC3E}">
        <p14:creationId xmlns:p14="http://schemas.microsoft.com/office/powerpoint/2010/main" val="12032559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1" y="4800025"/>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pPr lvl="0"/>
            <a:endParaRPr lang="en-US" noProof="0" smtClean="0"/>
          </a:p>
        </p:txBody>
      </p:sp>
      <p:sp>
        <p:nvSpPr>
          <p:cNvPr id="4" name="Text Placeholder 3"/>
          <p:cNvSpPr>
            <a:spLocks noGrp="1"/>
          </p:cNvSpPr>
          <p:nvPr>
            <p:ph type="body" sz="half" idx="2"/>
          </p:nvPr>
        </p:nvSpPr>
        <p:spPr>
          <a:xfrm>
            <a:off x="1792801" y="5367444"/>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fld id="{D7A093EA-2415-274E-B751-54F3356C1E76}" type="slidenum">
              <a:rPr lang="en-US"/>
              <a:pPr/>
              <a:t>‹#›</a:t>
            </a:fld>
            <a:endParaRPr lang="en-US"/>
          </a:p>
        </p:txBody>
      </p:sp>
    </p:spTree>
    <p:extLst>
      <p:ext uri="{BB962C8B-B14F-4D97-AF65-F5344CB8AC3E}">
        <p14:creationId xmlns:p14="http://schemas.microsoft.com/office/powerpoint/2010/main" val="96263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fld id="{08D49F16-34E4-A441-A0F2-8367F3E26B82}" type="slidenum">
              <a:rPr lang="en-US"/>
              <a:pPr/>
              <a:t>‹#›</a:t>
            </a:fld>
            <a:endParaRPr lang="en-US"/>
          </a:p>
        </p:txBody>
      </p:sp>
    </p:spTree>
    <p:extLst>
      <p:ext uri="{BB962C8B-B14F-4D97-AF65-F5344CB8AC3E}">
        <p14:creationId xmlns:p14="http://schemas.microsoft.com/office/powerpoint/2010/main" val="25832486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880" y="273629"/>
            <a:ext cx="2056320" cy="585565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1" y="273629"/>
            <a:ext cx="6032160" cy="585565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fld id="{95CE392C-2E2C-EF43-8AB2-AB0AFF02F1A6}" type="slidenum">
              <a:rPr lang="en-US"/>
              <a:pPr/>
              <a:t>‹#›</a:t>
            </a:fld>
            <a:endParaRPr lang="en-US"/>
          </a:p>
        </p:txBody>
      </p:sp>
    </p:spTree>
    <p:extLst>
      <p:ext uri="{BB962C8B-B14F-4D97-AF65-F5344CB8AC3E}">
        <p14:creationId xmlns:p14="http://schemas.microsoft.com/office/powerpoint/2010/main" val="326222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D45A9A04-13B5-D445-8626-E4C6B8D96387}" type="slidenum">
              <a:rPr lang="en-US" smtClean="0"/>
              <a:pPr>
                <a:defRPr/>
              </a:pPr>
              <a:t>‹#›</a:t>
            </a:fld>
            <a:endParaRPr lang="en-US"/>
          </a:p>
        </p:txBody>
      </p:sp>
    </p:spTree>
    <p:extLst>
      <p:ext uri="{BB962C8B-B14F-4D97-AF65-F5344CB8AC3E}">
        <p14:creationId xmlns:p14="http://schemas.microsoft.com/office/powerpoint/2010/main" val="10020373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fld id="{A6553D0E-9A65-FB4E-8DBE-9CCED90BDEE4}" type="slidenum">
              <a:rPr lang="en-US"/>
              <a:pPr/>
              <a:t>‹#›</a:t>
            </a:fld>
            <a:endParaRPr lang="en-US"/>
          </a:p>
        </p:txBody>
      </p:sp>
    </p:spTree>
    <p:extLst>
      <p:ext uri="{BB962C8B-B14F-4D97-AF65-F5344CB8AC3E}">
        <p14:creationId xmlns:p14="http://schemas.microsoft.com/office/powerpoint/2010/main" val="4392572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119015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438876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279704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124354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448019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0330963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7792193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607216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91728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AC0F2C0E-D589-B047-A3FA-657B2E5DB49E}" type="slidenum">
              <a:rPr lang="en-US" smtClean="0"/>
              <a:pPr>
                <a:defRPr/>
              </a:pPr>
              <a:t>‹#›</a:t>
            </a:fld>
            <a:endParaRPr lang="en-US"/>
          </a:p>
        </p:txBody>
      </p:sp>
    </p:spTree>
    <p:extLst>
      <p:ext uri="{BB962C8B-B14F-4D97-AF65-F5344CB8AC3E}">
        <p14:creationId xmlns:p14="http://schemas.microsoft.com/office/powerpoint/2010/main" val="36336964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543209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2775012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8799804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8587"/>
            <a:ext cx="9144000" cy="678235"/>
          </a:xfrm>
        </p:spPr>
        <p:txBody>
          <a:bodyPr>
            <a:normAutofit/>
          </a:bodyPr>
          <a:lstStyle>
            <a:lvl1pPr algn="ctr">
              <a:defRPr sz="2400">
                <a:solidFill>
                  <a:schemeClr val="tx1">
                    <a:lumMod val="65000"/>
                    <a:lumOff val="3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0" y="747622"/>
            <a:ext cx="9144000" cy="6110378"/>
          </a:xfrm>
        </p:spPr>
        <p:txBody>
          <a:bodyPr/>
          <a:lstStyle>
            <a:lvl1pPr marL="274320" indent="-274320">
              <a:spcBef>
                <a:spcPts val="600"/>
              </a:spcBef>
              <a:defRPr>
                <a:solidFill>
                  <a:srgbClr val="000090"/>
                </a:solidFill>
              </a:defRPr>
            </a:lvl1pPr>
            <a:lvl2pPr marL="548640" indent="-274320">
              <a:spcBef>
                <a:spcPts val="600"/>
              </a:spcBef>
              <a:buFont typeface="Lucida Grande"/>
              <a:buChar char="-"/>
              <a:defRPr sz="2000">
                <a:solidFill>
                  <a:schemeClr val="tx1"/>
                </a:solidFill>
              </a:defRPr>
            </a:lvl2pPr>
            <a:lvl3pPr marL="822960" indent="-274320">
              <a:spcBef>
                <a:spcPts val="300"/>
              </a:spcBef>
              <a:buFont typeface="Lucida Grande"/>
              <a:buChar char="-"/>
              <a:defRPr sz="1800">
                <a:solidFill>
                  <a:srgbClr val="800000"/>
                </a:solidFill>
              </a:defRPr>
            </a:lvl3pPr>
            <a:lvl4pPr>
              <a:spcBef>
                <a:spcPts val="300"/>
              </a:spcBef>
              <a:defRPr/>
            </a:lvl4pPr>
            <a:lvl5pPr>
              <a:spcBef>
                <a:spcPts val="3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cxnSp>
        <p:nvCxnSpPr>
          <p:cNvPr id="7" name="Straight Connector 6"/>
          <p:cNvCxnSpPr/>
          <p:nvPr userDrawn="1"/>
        </p:nvCxnSpPr>
        <p:spPr>
          <a:xfrm>
            <a:off x="0" y="696822"/>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748593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44280266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cxnSp>
        <p:nvCxnSpPr>
          <p:cNvPr id="8" name="Straight Connector 7"/>
          <p:cNvCxnSpPr/>
          <p:nvPr userDrawn="1"/>
        </p:nvCxnSpPr>
        <p:spPr>
          <a:xfrm>
            <a:off x="457200" y="768106"/>
            <a:ext cx="82296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590795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379061654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cxnSp>
        <p:nvCxnSpPr>
          <p:cNvPr id="6" name="Straight Connector 5"/>
          <p:cNvCxnSpPr/>
          <p:nvPr userDrawn="1"/>
        </p:nvCxnSpPr>
        <p:spPr>
          <a:xfrm>
            <a:off x="457200" y="747622"/>
            <a:ext cx="82296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79542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8201635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1714824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45C834B-5313-4A43-8094-4B728BDDF03C}" type="slidenum">
              <a:rPr lang="en-US" smtClean="0"/>
              <a:pPr>
                <a:defRPr/>
              </a:pPr>
              <a:t>‹#›</a:t>
            </a:fld>
            <a:endParaRPr lang="en-US"/>
          </a:p>
        </p:txBody>
      </p:sp>
    </p:spTree>
    <p:extLst>
      <p:ext uri="{BB962C8B-B14F-4D97-AF65-F5344CB8AC3E}">
        <p14:creationId xmlns:p14="http://schemas.microsoft.com/office/powerpoint/2010/main" val="7224508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169913635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24258328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CA62D5A-175C-0146-8DFE-850ADA1B8FDC}" type="slidenum">
              <a:rPr lang="en-US" smtClean="0">
                <a:solidFill>
                  <a:srgbClr val="C0504D"/>
                </a:solidFill>
                <a:latin typeface="Calibri"/>
              </a:rPr>
              <a:pPr/>
              <a:t>‹#›</a:t>
            </a:fld>
            <a:endParaRPr lang="en-US">
              <a:solidFill>
                <a:srgbClr val="C0504D"/>
              </a:solidFill>
              <a:latin typeface="Calibri"/>
            </a:endParaRPr>
          </a:p>
        </p:txBody>
      </p:sp>
    </p:spTree>
    <p:extLst>
      <p:ext uri="{BB962C8B-B14F-4D97-AF65-F5344CB8AC3E}">
        <p14:creationId xmlns:p14="http://schemas.microsoft.com/office/powerpoint/2010/main" val="840930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1FE2291-3A8B-BB4D-96F9-98C86D893D6A}" type="slidenum">
              <a:rPr lang="en-US" smtClean="0"/>
              <a:pPr>
                <a:defRPr/>
              </a:pPr>
              <a:t>‹#›</a:t>
            </a:fld>
            <a:endParaRPr lang="en-US"/>
          </a:p>
        </p:txBody>
      </p:sp>
    </p:spTree>
    <p:extLst>
      <p:ext uri="{BB962C8B-B14F-4D97-AF65-F5344CB8AC3E}">
        <p14:creationId xmlns:p14="http://schemas.microsoft.com/office/powerpoint/2010/main" val="228680529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slideLayout" Target="../slideLayouts/slideLayout26.xml"/><Relationship Id="rId13" Type="http://schemas.openxmlformats.org/officeDocument/2006/relationships/theme" Target="../theme/theme2.xml"/><Relationship Id="rId14" Type="http://schemas.openxmlformats.org/officeDocument/2006/relationships/image" Target="../media/image4.wmf"/><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theme" Target="../theme/theme3.xml"/><Relationship Id="rId13" Type="http://schemas.openxmlformats.org/officeDocument/2006/relationships/image" Target="../media/image5.jpeg"/><Relationship Id="rId14" Type="http://schemas.openxmlformats.org/officeDocument/2006/relationships/image" Target="../media/image6.jpeg"/><Relationship Id="rId15" Type="http://schemas.openxmlformats.org/officeDocument/2006/relationships/image" Target="../media/image7.jpeg"/><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theme" Target="../theme/theme4.xml"/><Relationship Id="rId13" Type="http://schemas.openxmlformats.org/officeDocument/2006/relationships/image" Target="../media/image5.jpeg"/><Relationship Id="rId14" Type="http://schemas.openxmlformats.org/officeDocument/2006/relationships/image" Target="../media/image6.jpeg"/><Relationship Id="rId15" Type="http://schemas.openxmlformats.org/officeDocument/2006/relationships/image" Target="../media/image7.jpeg"/><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9.xml"/><Relationship Id="rId12" Type="http://schemas.openxmlformats.org/officeDocument/2006/relationships/slideLayout" Target="../slideLayouts/slideLayout60.xml"/><Relationship Id="rId13" Type="http://schemas.openxmlformats.org/officeDocument/2006/relationships/theme" Target="../theme/theme5.xml"/><Relationship Id="rId1" Type="http://schemas.openxmlformats.org/officeDocument/2006/relationships/slideLayout" Target="../slideLayouts/slideLayout49.xml"/><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5" Type="http://schemas.openxmlformats.org/officeDocument/2006/relationships/slideLayout" Target="../slideLayouts/slideLayout53.xml"/><Relationship Id="rId6" Type="http://schemas.openxmlformats.org/officeDocument/2006/relationships/slideLayout" Target="../slideLayouts/slideLayout54.xml"/><Relationship Id="rId7" Type="http://schemas.openxmlformats.org/officeDocument/2006/relationships/slideLayout" Target="../slideLayouts/slideLayout55.xml"/><Relationship Id="rId8" Type="http://schemas.openxmlformats.org/officeDocument/2006/relationships/slideLayout" Target="../slideLayouts/slideLayout56.xml"/><Relationship Id="rId9" Type="http://schemas.openxmlformats.org/officeDocument/2006/relationships/slideLayout" Target="../slideLayouts/slideLayout57.xml"/><Relationship Id="rId10"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1.xml"/><Relationship Id="rId12" Type="http://schemas.openxmlformats.org/officeDocument/2006/relationships/theme" Target="../theme/theme6.xml"/><Relationship Id="rId1" Type="http://schemas.openxmlformats.org/officeDocument/2006/relationships/slideLayout" Target="../slideLayouts/slideLayout61.xml"/><Relationship Id="rId2" Type="http://schemas.openxmlformats.org/officeDocument/2006/relationships/slideLayout" Target="../slideLayouts/slideLayout62.xml"/><Relationship Id="rId3" Type="http://schemas.openxmlformats.org/officeDocument/2006/relationships/slideLayout" Target="../slideLayouts/slideLayout63.xml"/><Relationship Id="rId4" Type="http://schemas.openxmlformats.org/officeDocument/2006/relationships/slideLayout" Target="../slideLayouts/slideLayout64.xml"/><Relationship Id="rId5" Type="http://schemas.openxmlformats.org/officeDocument/2006/relationships/slideLayout" Target="../slideLayouts/slideLayout65.xml"/><Relationship Id="rId6" Type="http://schemas.openxmlformats.org/officeDocument/2006/relationships/slideLayout" Target="../slideLayouts/slideLayout66.xml"/><Relationship Id="rId7" Type="http://schemas.openxmlformats.org/officeDocument/2006/relationships/slideLayout" Target="../slideLayouts/slideLayout67.xml"/><Relationship Id="rId8" Type="http://schemas.openxmlformats.org/officeDocument/2006/relationships/slideLayout" Target="../slideLayouts/slideLayout68.xml"/><Relationship Id="rId9" Type="http://schemas.openxmlformats.org/officeDocument/2006/relationships/slideLayout" Target="../slideLayouts/slideLayout69.xml"/><Relationship Id="rId10"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2.xml"/><Relationship Id="rId12" Type="http://schemas.openxmlformats.org/officeDocument/2006/relationships/theme" Target="../theme/theme7.xml"/><Relationship Id="rId1" Type="http://schemas.openxmlformats.org/officeDocument/2006/relationships/slideLayout" Target="../slideLayouts/slideLayout72.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6"/>
          <a:stretch>
            <a:fillRect/>
          </a:stretch>
        </p:blipFill>
        <p:spPr>
          <a:xfrm>
            <a:off x="1260970" y="562"/>
            <a:ext cx="7901174" cy="1172549"/>
          </a:xfrm>
          <a:prstGeom prst="rect">
            <a:avLst/>
          </a:prstGeom>
        </p:spPr>
      </p:pic>
      <p:sp>
        <p:nvSpPr>
          <p:cNvPr id="2" name="Title Placeholder 1"/>
          <p:cNvSpPr>
            <a:spLocks noGrp="1"/>
          </p:cNvSpPr>
          <p:nvPr>
            <p:ph type="title"/>
          </p:nvPr>
        </p:nvSpPr>
        <p:spPr>
          <a:xfrm>
            <a:off x="1260970" y="125760"/>
            <a:ext cx="7425829"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noProof="0" dirty="0" smtClean="0"/>
              <a:t>Click to </a:t>
            </a:r>
            <a:r>
              <a:rPr lang="it-IT" noProof="0" dirty="0" err="1" smtClean="0"/>
              <a:t>edit</a:t>
            </a:r>
            <a:r>
              <a:rPr lang="it-IT" noProof="0" dirty="0" smtClean="0"/>
              <a:t> Master text </a:t>
            </a:r>
            <a:r>
              <a:rPr lang="it-IT" noProof="0" dirty="0" err="1" smtClean="0"/>
              <a:t>styles</a:t>
            </a:r>
            <a:endParaRPr lang="it-IT" noProof="0" dirty="0" smtClean="0"/>
          </a:p>
          <a:p>
            <a:pPr lvl="1"/>
            <a:r>
              <a:rPr lang="it-IT" noProof="0" dirty="0" smtClean="0"/>
              <a:t>Second </a:t>
            </a:r>
            <a:r>
              <a:rPr lang="it-IT" noProof="0" dirty="0" err="1" smtClean="0"/>
              <a:t>level</a:t>
            </a:r>
            <a:endParaRPr lang="it-IT" noProof="0" dirty="0" smtClean="0"/>
          </a:p>
          <a:p>
            <a:pPr lvl="2"/>
            <a:r>
              <a:rPr lang="it-IT" noProof="0" dirty="0" smtClean="0"/>
              <a:t>Third </a:t>
            </a:r>
            <a:r>
              <a:rPr lang="it-IT" noProof="0" dirty="0" err="1" smtClean="0"/>
              <a:t>level</a:t>
            </a:r>
            <a:endParaRPr lang="it-IT" noProof="0" dirty="0" smtClean="0"/>
          </a:p>
          <a:p>
            <a:pPr lvl="3"/>
            <a:r>
              <a:rPr lang="it-IT" noProof="0" dirty="0" err="1" smtClean="0"/>
              <a:t>Fourth</a:t>
            </a:r>
            <a:r>
              <a:rPr lang="it-IT" noProof="0" dirty="0" smtClean="0"/>
              <a:t> </a:t>
            </a:r>
            <a:r>
              <a:rPr lang="it-IT" noProof="0" dirty="0" err="1" smtClean="0"/>
              <a:t>level</a:t>
            </a:r>
            <a:endParaRPr lang="it-IT" noProof="0" dirty="0" smtClean="0"/>
          </a:p>
          <a:p>
            <a:pPr lvl="4"/>
            <a:r>
              <a:rPr lang="it-IT" noProof="0" dirty="0" err="1" smtClean="0"/>
              <a:t>Fifth</a:t>
            </a:r>
            <a:r>
              <a:rPr lang="it-IT" noProof="0" dirty="0" smtClean="0"/>
              <a:t> </a:t>
            </a:r>
            <a:r>
              <a:rPr lang="it-IT" noProof="0" dirty="0" err="1" smtClean="0"/>
              <a:t>level</a:t>
            </a:r>
            <a:endParaRPr lang="it-IT" noProof="0"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A4C69EB-484B-B145-96F5-4A6B52733FE8}" type="slidenum">
              <a:rPr lang="en-US" smtClean="0"/>
              <a:pPr>
                <a:defRPr/>
              </a:pPr>
              <a:t>‹#›</a:t>
            </a:fld>
            <a:endParaRPr lang="en-US"/>
          </a:p>
        </p:txBody>
      </p:sp>
      <p:pic>
        <p:nvPicPr>
          <p:cNvPr id="8" name="Picture 7"/>
          <p:cNvPicPr>
            <a:picLocks noChangeAspect="1"/>
          </p:cNvPicPr>
          <p:nvPr userDrawn="1"/>
        </p:nvPicPr>
        <p:blipFill>
          <a:blip r:embed="rId17"/>
          <a:stretch>
            <a:fillRect/>
          </a:stretch>
        </p:blipFill>
        <p:spPr>
          <a:xfrm>
            <a:off x="31266" y="-46434"/>
            <a:ext cx="1228366" cy="1257474"/>
          </a:xfrm>
          <a:prstGeom prst="rect">
            <a:avLst/>
          </a:prstGeom>
        </p:spPr>
      </p:pic>
    </p:spTree>
    <p:extLst>
      <p:ext uri="{BB962C8B-B14F-4D97-AF65-F5344CB8AC3E}">
        <p14:creationId xmlns:p14="http://schemas.microsoft.com/office/powerpoint/2010/main" val="41496806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710" r:id="rId12"/>
    <p:sldLayoutId id="2147483736" r:id="rId13"/>
    <p:sldLayoutId id="2147483774" r:id="rId14"/>
  </p:sldLayoutIdLst>
  <p:timing>
    <p:tnLst>
      <p:par>
        <p:cTn xmlns:p14="http://schemas.microsoft.com/office/powerpoint/2010/mai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1789" y="63500"/>
            <a:ext cx="924657"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Line 3"/>
          <p:cNvSpPr>
            <a:spLocks noChangeShapeType="1"/>
          </p:cNvSpPr>
          <p:nvPr/>
        </p:nvSpPr>
        <p:spPr bwMode="auto">
          <a:xfrm flipH="1">
            <a:off x="208085" y="1495425"/>
            <a:ext cx="8732227" cy="0"/>
          </a:xfrm>
          <a:prstGeom prst="line">
            <a:avLst/>
          </a:prstGeom>
          <a:noFill/>
          <a:ln w="50800">
            <a:solidFill>
              <a:srgbClr val="B5006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a:endParaRPr lang="de-DE" sz="2000" smtClean="0">
              <a:solidFill>
                <a:srgbClr val="000000"/>
              </a:solidFill>
              <a:latin typeface="Times New Roman" pitchFamily="18" charset="0"/>
              <a:ea typeface="MS PGothic" pitchFamily="34" charset="-128"/>
            </a:endParaRPr>
          </a:p>
        </p:txBody>
      </p:sp>
      <p:sp>
        <p:nvSpPr>
          <p:cNvPr id="1028" name="Rectangle 4"/>
          <p:cNvSpPr>
            <a:spLocks noChangeArrowheads="1"/>
          </p:cNvSpPr>
          <p:nvPr/>
        </p:nvSpPr>
        <p:spPr bwMode="auto">
          <a:xfrm>
            <a:off x="6330462" y="152400"/>
            <a:ext cx="218049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defRPr sz="2000">
                <a:solidFill>
                  <a:schemeClr val="tx1"/>
                </a:solidFill>
                <a:latin typeface="Times New Roman" pitchFamily="18" charset="0"/>
                <a:ea typeface="MS PGothic" pitchFamily="34" charset="-128"/>
              </a:defRPr>
            </a:lvl1pPr>
            <a:lvl2pPr marL="742950" indent="-285750" eaLnBrk="0" hangingPunct="0">
              <a:defRPr sz="2000">
                <a:solidFill>
                  <a:schemeClr val="tx1"/>
                </a:solidFill>
                <a:latin typeface="Times New Roman" pitchFamily="18" charset="0"/>
                <a:ea typeface="MS PGothic" pitchFamily="34" charset="-128"/>
              </a:defRPr>
            </a:lvl2pPr>
            <a:lvl3pPr marL="1143000" indent="-228600" eaLnBrk="0" hangingPunct="0">
              <a:defRPr sz="2000">
                <a:solidFill>
                  <a:schemeClr val="tx1"/>
                </a:solidFill>
                <a:latin typeface="Times New Roman" pitchFamily="18" charset="0"/>
                <a:ea typeface="MS PGothic" pitchFamily="34" charset="-128"/>
              </a:defRPr>
            </a:lvl3pPr>
            <a:lvl4pPr marL="1600200" indent="-228600" eaLnBrk="0" hangingPunct="0">
              <a:defRPr sz="2000">
                <a:solidFill>
                  <a:schemeClr val="tx1"/>
                </a:solidFill>
                <a:latin typeface="Times New Roman" pitchFamily="18" charset="0"/>
                <a:ea typeface="MS PGothic" pitchFamily="34" charset="-128"/>
              </a:defRPr>
            </a:lvl4pPr>
            <a:lvl5pPr marL="2057400" indent="-228600" eaLnBrk="0" hangingPunct="0">
              <a:defRPr sz="20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0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0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0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000">
                <a:solidFill>
                  <a:schemeClr val="tx1"/>
                </a:solidFill>
                <a:latin typeface="Times New Roman" pitchFamily="18" charset="0"/>
                <a:ea typeface="MS PGothic" pitchFamily="34" charset="-128"/>
              </a:defRPr>
            </a:lvl9pPr>
          </a:lstStyle>
          <a:p>
            <a:pPr defTabSz="914400">
              <a:defRPr/>
            </a:pPr>
            <a:r>
              <a:rPr lang="en-US" altLang="en-US" sz="1400" dirty="0" smtClean="0">
                <a:solidFill>
                  <a:srgbClr val="000000"/>
                </a:solidFill>
                <a:cs typeface="Times New Roman" pitchFamily="18" charset="0"/>
              </a:rPr>
              <a:t>XEB 06May2014 AB/WZ</a:t>
            </a:r>
          </a:p>
        </p:txBody>
      </p:sp>
      <p:sp>
        <p:nvSpPr>
          <p:cNvPr id="1029" name="Rectangle 5"/>
          <p:cNvSpPr>
            <a:spLocks noGrp="1" noChangeArrowheads="1"/>
          </p:cNvSpPr>
          <p:nvPr>
            <p:ph type="title"/>
          </p:nvPr>
        </p:nvSpPr>
        <p:spPr bwMode="auto">
          <a:xfrm>
            <a:off x="1529862" y="609600"/>
            <a:ext cx="6998677" cy="609600"/>
          </a:xfrm>
          <a:prstGeom prst="rect">
            <a:avLst/>
          </a:prstGeom>
          <a:solidFill>
            <a:srgbClr val="FAFD00"/>
          </a:solidFill>
          <a:ln w="12700">
            <a:solidFill>
              <a:schemeClr val="tx2"/>
            </a:solidFill>
            <a:miter lim="800000"/>
            <a:headEnd/>
            <a:tailEnd/>
          </a:ln>
        </p:spPr>
        <p:txBody>
          <a:bodyPr vert="horz" wrap="square" lIns="90488" tIns="44450" rIns="90488" bIns="44450" numCol="1" anchor="ctr" anchorCtr="0" compatLnSpc="1">
            <a:prstTxWarp prst="textNoShape">
              <a:avLst/>
            </a:prstTxWarp>
          </a:bodyPr>
          <a:lstStyle/>
          <a:p>
            <a:pPr lvl="0"/>
            <a:r>
              <a:rPr lang="en-US" smtClean="0"/>
              <a:t>Slide title text here</a:t>
            </a:r>
          </a:p>
        </p:txBody>
      </p:sp>
      <p:sp>
        <p:nvSpPr>
          <p:cNvPr id="1030" name="Text Box 6"/>
          <p:cNvSpPr txBox="1">
            <a:spLocks noChangeArrowheads="1"/>
          </p:cNvSpPr>
          <p:nvPr/>
        </p:nvSpPr>
        <p:spPr bwMode="auto">
          <a:xfrm>
            <a:off x="304800" y="914400"/>
            <a:ext cx="773723" cy="507831"/>
          </a:xfrm>
          <a:prstGeom prst="rect">
            <a:avLst/>
          </a:prstGeom>
          <a:noFill/>
          <a:ln>
            <a:noFill/>
          </a:ln>
          <a:extLst/>
        </p:spPr>
        <p:txBody>
          <a:bodyPr>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defTabSz="914400">
              <a:defRPr/>
            </a:pPr>
            <a:r>
              <a:rPr lang="en-US" sz="900" smtClean="0">
                <a:solidFill>
                  <a:srgbClr val="000000"/>
                </a:solidFill>
                <a:ea typeface="+mn-ea"/>
              </a:rPr>
              <a:t>   Technical </a:t>
            </a:r>
          </a:p>
          <a:p>
            <a:pPr defTabSz="914400">
              <a:defRPr/>
            </a:pPr>
            <a:r>
              <a:rPr lang="en-US" sz="900" smtClean="0">
                <a:solidFill>
                  <a:srgbClr val="000000"/>
                </a:solidFill>
                <a:ea typeface="+mn-ea"/>
              </a:rPr>
              <a:t>Coordination</a:t>
            </a:r>
          </a:p>
        </p:txBody>
      </p:sp>
    </p:spTree>
    <p:extLst>
      <p:ext uri="{BB962C8B-B14F-4D97-AF65-F5344CB8AC3E}">
        <p14:creationId xmlns:p14="http://schemas.microsoft.com/office/powerpoint/2010/main" val="25205463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ransition xmlns:p14="http://schemas.microsoft.com/office/powerpoint/2010/main" spd="med"/>
  <p:hf hdr="0" ftr="0" dt="0"/>
  <p:txStyles>
    <p:titleStyle>
      <a:lvl1pPr algn="ctr" rtl="0" eaLnBrk="0" fontAlgn="base" hangingPunct="0">
        <a:spcBef>
          <a:spcPct val="0"/>
        </a:spcBef>
        <a:spcAft>
          <a:spcPct val="0"/>
        </a:spcAft>
        <a:defRPr sz="3200" b="1">
          <a:solidFill>
            <a:srgbClr val="B50069"/>
          </a:solidFill>
          <a:latin typeface="Times New Roman" pitchFamily="18" charset="0"/>
          <a:ea typeface="MS PGothic" pitchFamily="34" charset="-128"/>
          <a:cs typeface="Times New Roman" pitchFamily="18" charset="0"/>
        </a:defRPr>
      </a:lvl1pPr>
      <a:lvl2pPr algn="ctr" rtl="0" eaLnBrk="0" fontAlgn="base" hangingPunct="0">
        <a:spcBef>
          <a:spcPct val="0"/>
        </a:spcBef>
        <a:spcAft>
          <a:spcPct val="0"/>
        </a:spcAft>
        <a:defRPr sz="3200" b="1">
          <a:solidFill>
            <a:srgbClr val="B50069"/>
          </a:solidFill>
          <a:latin typeface="Times New Roman" pitchFamily="18" charset="0"/>
          <a:ea typeface="MS PGothic" pitchFamily="34" charset="-128"/>
          <a:cs typeface="Times New Roman" pitchFamily="18" charset="0"/>
        </a:defRPr>
      </a:lvl2pPr>
      <a:lvl3pPr algn="ctr" rtl="0" eaLnBrk="0" fontAlgn="base" hangingPunct="0">
        <a:spcBef>
          <a:spcPct val="0"/>
        </a:spcBef>
        <a:spcAft>
          <a:spcPct val="0"/>
        </a:spcAft>
        <a:defRPr sz="3200" b="1">
          <a:solidFill>
            <a:srgbClr val="B50069"/>
          </a:solidFill>
          <a:latin typeface="Times New Roman" pitchFamily="18" charset="0"/>
          <a:ea typeface="MS PGothic" pitchFamily="34" charset="-128"/>
          <a:cs typeface="Times New Roman" pitchFamily="18" charset="0"/>
        </a:defRPr>
      </a:lvl3pPr>
      <a:lvl4pPr algn="ctr" rtl="0" eaLnBrk="0" fontAlgn="base" hangingPunct="0">
        <a:spcBef>
          <a:spcPct val="0"/>
        </a:spcBef>
        <a:spcAft>
          <a:spcPct val="0"/>
        </a:spcAft>
        <a:defRPr sz="3200" b="1">
          <a:solidFill>
            <a:srgbClr val="B50069"/>
          </a:solidFill>
          <a:latin typeface="Times New Roman" pitchFamily="18" charset="0"/>
          <a:ea typeface="MS PGothic" pitchFamily="34" charset="-128"/>
          <a:cs typeface="Times New Roman" pitchFamily="18" charset="0"/>
        </a:defRPr>
      </a:lvl4pPr>
      <a:lvl5pPr algn="ctr" rtl="0" eaLnBrk="0" fontAlgn="base" hangingPunct="0">
        <a:spcBef>
          <a:spcPct val="0"/>
        </a:spcBef>
        <a:spcAft>
          <a:spcPct val="0"/>
        </a:spcAft>
        <a:defRPr sz="3200" b="1">
          <a:solidFill>
            <a:srgbClr val="B50069"/>
          </a:solidFill>
          <a:latin typeface="Times New Roman" pitchFamily="18" charset="0"/>
          <a:ea typeface="MS PGothic" pitchFamily="34" charset="-128"/>
          <a:cs typeface="Times New Roman" pitchFamily="18" charset="0"/>
        </a:defRPr>
      </a:lvl5pPr>
      <a:lvl6pPr marL="457200" algn="ctr" rtl="0" fontAlgn="base">
        <a:spcBef>
          <a:spcPct val="0"/>
        </a:spcBef>
        <a:spcAft>
          <a:spcPct val="0"/>
        </a:spcAft>
        <a:defRPr sz="3200" b="1">
          <a:solidFill>
            <a:srgbClr val="B50069"/>
          </a:solidFill>
          <a:latin typeface="Times" pitchFamily="18" charset="0"/>
        </a:defRPr>
      </a:lvl6pPr>
      <a:lvl7pPr marL="914400" algn="ctr" rtl="0" fontAlgn="base">
        <a:spcBef>
          <a:spcPct val="0"/>
        </a:spcBef>
        <a:spcAft>
          <a:spcPct val="0"/>
        </a:spcAft>
        <a:defRPr sz="3200" b="1">
          <a:solidFill>
            <a:srgbClr val="B50069"/>
          </a:solidFill>
          <a:latin typeface="Times" pitchFamily="18" charset="0"/>
        </a:defRPr>
      </a:lvl7pPr>
      <a:lvl8pPr marL="1371600" algn="ctr" rtl="0" fontAlgn="base">
        <a:spcBef>
          <a:spcPct val="0"/>
        </a:spcBef>
        <a:spcAft>
          <a:spcPct val="0"/>
        </a:spcAft>
        <a:defRPr sz="3200" b="1">
          <a:solidFill>
            <a:srgbClr val="B50069"/>
          </a:solidFill>
          <a:latin typeface="Times" pitchFamily="18" charset="0"/>
        </a:defRPr>
      </a:lvl8pPr>
      <a:lvl9pPr marL="1828800" algn="ctr" rtl="0" fontAlgn="base">
        <a:spcBef>
          <a:spcPct val="0"/>
        </a:spcBef>
        <a:spcAft>
          <a:spcPct val="0"/>
        </a:spcAft>
        <a:defRPr sz="3200" b="1">
          <a:solidFill>
            <a:srgbClr val="B50069"/>
          </a:solidFill>
          <a:latin typeface="Times"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Date Placeholder 9"/>
          <p:cNvSpPr txBox="1">
            <a:spLocks/>
          </p:cNvSpPr>
          <p:nvPr/>
        </p:nvSpPr>
        <p:spPr>
          <a:xfrm>
            <a:off x="581544" y="6577012"/>
            <a:ext cx="1074219" cy="304800"/>
          </a:xfrm>
          <a:prstGeom prst="rect">
            <a:avLst/>
          </a:prstGeom>
        </p:spPr>
        <p:txBody>
          <a:bodyPr anchor="ctr"/>
          <a:lstStyle>
            <a:lvl1pPr algn="l" eaLnBrk="1" latinLnBrk="0" hangingPunct="1">
              <a:defRPr kumimoji="0">
                <a:solidFill>
                  <a:srgbClr val="A0A0A0"/>
                </a:solidFill>
              </a:defRPr>
            </a:lvl1pPr>
            <a:extLst/>
          </a:lstStyle>
          <a:p>
            <a:pPr defTabSz="914400" fontAlgn="auto">
              <a:spcBef>
                <a:spcPts val="0"/>
              </a:spcBef>
              <a:spcAft>
                <a:spcPts val="0"/>
              </a:spcAft>
              <a:defRPr/>
            </a:pPr>
            <a:fld id="{5A8D346D-A53F-433C-9D37-45A337EA482C}" type="datetime1">
              <a:rPr lang="en-US" sz="1200" smtClean="0">
                <a:latin typeface="Calibri"/>
                <a:ea typeface="+mn-ea"/>
                <a:cs typeface="+mn-cs"/>
              </a:rPr>
              <a:pPr defTabSz="914400" fontAlgn="auto">
                <a:spcBef>
                  <a:spcPts val="0"/>
                </a:spcBef>
                <a:spcAft>
                  <a:spcPts val="0"/>
                </a:spcAft>
                <a:defRPr/>
              </a:pPr>
              <a:t>27/04/15</a:t>
            </a:fld>
            <a:endParaRPr lang="en-US" sz="1200" dirty="0">
              <a:latin typeface="Calibri"/>
              <a:ea typeface="+mn-ea"/>
              <a:cs typeface="+mn-cs"/>
            </a:endParaRPr>
          </a:p>
        </p:txBody>
      </p:sp>
      <p:sp>
        <p:nvSpPr>
          <p:cNvPr id="14" name="Slide Number Placeholder 5"/>
          <p:cNvSpPr txBox="1">
            <a:spLocks/>
          </p:cNvSpPr>
          <p:nvPr/>
        </p:nvSpPr>
        <p:spPr>
          <a:xfrm>
            <a:off x="8172916" y="6600825"/>
            <a:ext cx="838200" cy="257175"/>
          </a:xfrm>
          <a:prstGeom prst="rect">
            <a:avLst/>
          </a:prstGeom>
        </p:spPr>
        <p:txBody>
          <a:bodyPr/>
          <a:lstStyle>
            <a:lvl1pPr marL="0" algn="r" defTabSz="914400" rtl="0" eaLnBrk="1" latinLnBrk="0" hangingPunct="1">
              <a:defRPr kumimoji="0" lang="en-US" sz="1200" b="0" i="0" u="none" strike="noStrike" kern="1200" cap="none" spc="0" normalizeH="0" baseline="0" noProof="0" smtClean="0">
                <a:ln>
                  <a:noFill/>
                </a:ln>
                <a:solidFill>
                  <a:srgbClr val="A0A0A0"/>
                </a:solidFill>
                <a:effectLst/>
                <a:uLnTx/>
                <a:uFillTx/>
                <a:latin typeface="+mn-lt"/>
                <a:ea typeface="+mn-ea"/>
                <a:cs typeface="+mn-cs"/>
              </a:defRPr>
            </a:lvl1pPr>
          </a:lstStyle>
          <a:p>
            <a:pPr fontAlgn="auto">
              <a:spcBef>
                <a:spcPts val="0"/>
              </a:spcBef>
              <a:spcAft>
                <a:spcPts val="0"/>
              </a:spcAft>
              <a:defRPr/>
            </a:pPr>
            <a:fld id="{D47C1A7F-90AD-456E-8054-20B867E8D6FC}" type="slidenum">
              <a:rPr>
                <a:latin typeface="Calibri"/>
              </a:rPr>
              <a:pPr fontAlgn="auto">
                <a:spcBef>
                  <a:spcPts val="0"/>
                </a:spcBef>
                <a:spcAft>
                  <a:spcPts val="0"/>
                </a:spcAft>
                <a:defRPr/>
              </a:pPr>
              <a:t>‹#›</a:t>
            </a:fld>
            <a:endParaRPr dirty="0">
              <a:latin typeface="Calibri"/>
            </a:endParaRPr>
          </a:p>
        </p:txBody>
      </p:sp>
      <p:sp>
        <p:nvSpPr>
          <p:cNvPr id="8" name="Date Placeholder 9"/>
          <p:cNvSpPr txBox="1">
            <a:spLocks/>
          </p:cNvSpPr>
          <p:nvPr/>
        </p:nvSpPr>
        <p:spPr>
          <a:xfrm>
            <a:off x="3313215" y="6553200"/>
            <a:ext cx="2800505" cy="304800"/>
          </a:xfrm>
          <a:prstGeom prst="rect">
            <a:avLst/>
          </a:prstGeom>
        </p:spPr>
        <p:txBody>
          <a:bodyPr anchor="ctr"/>
          <a:lstStyle>
            <a:lvl1pPr algn="l" eaLnBrk="1" latinLnBrk="0" hangingPunct="1">
              <a:defRPr kumimoji="0">
                <a:solidFill>
                  <a:srgbClr val="A0A0A0"/>
                </a:solidFill>
              </a:defRPr>
            </a:lvl1pPr>
            <a:extLst/>
          </a:lstStyle>
          <a:p>
            <a:pPr algn="ctr" defTabSz="914400" fontAlgn="auto">
              <a:spcBef>
                <a:spcPts val="0"/>
              </a:spcBef>
              <a:spcAft>
                <a:spcPts val="0"/>
              </a:spcAft>
              <a:defRPr/>
            </a:pPr>
            <a:r>
              <a:rPr lang="en-US" sz="1200" dirty="0" smtClean="0">
                <a:latin typeface="Calibri"/>
                <a:ea typeface="+mn-ea"/>
                <a:cs typeface="+mn-cs"/>
              </a:rPr>
              <a:t>Machine Checkout 2015</a:t>
            </a:r>
          </a:p>
        </p:txBody>
      </p:sp>
      <p:pic>
        <p:nvPicPr>
          <p:cNvPr id="13" name="Picture 12"/>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8277224" y="0"/>
            <a:ext cx="866775" cy="908720"/>
          </a:xfrm>
          <a:prstGeom prst="rect">
            <a:avLst/>
          </a:prstGeom>
        </p:spPr>
      </p:pic>
      <p:pic>
        <p:nvPicPr>
          <p:cNvPr id="15" name="Picture 2" descr="banner-bleu"/>
          <p:cNvPicPr>
            <a:picLocks noChangeAspect="1" noChangeArrowheads="1"/>
          </p:cNvPicPr>
          <p:nvPr/>
        </p:nvPicPr>
        <p:blipFill>
          <a:blip r:embed="rId14" cstate="print"/>
          <a:srcRect l="9115" b="53321"/>
          <a:stretch>
            <a:fillRect/>
          </a:stretch>
        </p:blipFill>
        <p:spPr bwMode="auto">
          <a:xfrm>
            <a:off x="0" y="736375"/>
            <a:ext cx="8310520" cy="153749"/>
          </a:xfrm>
          <a:prstGeom prst="rect">
            <a:avLst/>
          </a:prstGeom>
          <a:noFill/>
        </p:spPr>
      </p:pic>
      <p:pic>
        <p:nvPicPr>
          <p:cNvPr id="16" name="Picture 2" descr="banner-bleu"/>
          <p:cNvPicPr>
            <a:picLocks noChangeAspect="1" noChangeArrowheads="1"/>
          </p:cNvPicPr>
          <p:nvPr/>
        </p:nvPicPr>
        <p:blipFill>
          <a:blip r:embed="rId14" cstate="print"/>
          <a:srcRect l="9115" t="48546"/>
          <a:stretch>
            <a:fillRect/>
          </a:stretch>
        </p:blipFill>
        <p:spPr bwMode="auto">
          <a:xfrm>
            <a:off x="623086" y="6462030"/>
            <a:ext cx="8520913" cy="141998"/>
          </a:xfrm>
          <a:prstGeom prst="rect">
            <a:avLst/>
          </a:prstGeom>
          <a:noFill/>
        </p:spPr>
      </p:pic>
      <p:pic>
        <p:nvPicPr>
          <p:cNvPr id="17" name="Picture 16" descr="CERN logo Withe.jpg"/>
          <p:cNvPicPr>
            <a:picLocks noChangeAspect="1"/>
          </p:cNvPicPr>
          <p:nvPr/>
        </p:nvPicPr>
        <p:blipFill>
          <a:blip r:embed="rId15" cstate="print"/>
          <a:stretch>
            <a:fillRect/>
          </a:stretch>
        </p:blipFill>
        <p:spPr>
          <a:xfrm>
            <a:off x="0" y="6243761"/>
            <a:ext cx="626166" cy="614239"/>
          </a:xfrm>
          <a:prstGeom prst="rect">
            <a:avLst/>
          </a:prstGeom>
        </p:spPr>
      </p:pic>
    </p:spTree>
    <p:extLst>
      <p:ext uri="{BB962C8B-B14F-4D97-AF65-F5344CB8AC3E}">
        <p14:creationId xmlns:p14="http://schemas.microsoft.com/office/powerpoint/2010/main" val="52112996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2000" kern="1200">
          <a:solidFill>
            <a:schemeClr val="bg2">
              <a:lumMod val="9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Date Placeholder 9"/>
          <p:cNvSpPr txBox="1">
            <a:spLocks/>
          </p:cNvSpPr>
          <p:nvPr/>
        </p:nvSpPr>
        <p:spPr>
          <a:xfrm>
            <a:off x="581544" y="6577012"/>
            <a:ext cx="1074219" cy="304800"/>
          </a:xfrm>
          <a:prstGeom prst="rect">
            <a:avLst/>
          </a:prstGeom>
        </p:spPr>
        <p:txBody>
          <a:bodyPr anchor="ctr"/>
          <a:lstStyle>
            <a:lvl1pPr algn="l" eaLnBrk="1" latinLnBrk="0" hangingPunct="1">
              <a:defRPr kumimoji="0">
                <a:solidFill>
                  <a:srgbClr val="A0A0A0"/>
                </a:solidFill>
              </a:defRPr>
            </a:lvl1pPr>
            <a:extLst/>
          </a:lstStyle>
          <a:p>
            <a:pPr defTabSz="914400" fontAlgn="auto">
              <a:spcBef>
                <a:spcPts val="0"/>
              </a:spcBef>
              <a:spcAft>
                <a:spcPts val="0"/>
              </a:spcAft>
              <a:defRPr/>
            </a:pPr>
            <a:fld id="{5A8D346D-A53F-433C-9D37-45A337EA482C}" type="datetime1">
              <a:rPr lang="en-US" sz="1200" smtClean="0">
                <a:latin typeface="Calibri"/>
                <a:ea typeface="+mn-ea"/>
                <a:cs typeface="+mn-cs"/>
              </a:rPr>
              <a:pPr defTabSz="914400" fontAlgn="auto">
                <a:spcBef>
                  <a:spcPts val="0"/>
                </a:spcBef>
                <a:spcAft>
                  <a:spcPts val="0"/>
                </a:spcAft>
                <a:defRPr/>
              </a:pPr>
              <a:t>27/04/15</a:t>
            </a:fld>
            <a:endParaRPr lang="en-US" sz="1200" dirty="0">
              <a:latin typeface="Calibri"/>
              <a:ea typeface="+mn-ea"/>
              <a:cs typeface="+mn-cs"/>
            </a:endParaRPr>
          </a:p>
        </p:txBody>
      </p:sp>
      <p:sp>
        <p:nvSpPr>
          <p:cNvPr id="14" name="Slide Number Placeholder 5"/>
          <p:cNvSpPr txBox="1">
            <a:spLocks/>
          </p:cNvSpPr>
          <p:nvPr/>
        </p:nvSpPr>
        <p:spPr>
          <a:xfrm>
            <a:off x="8172916" y="6600825"/>
            <a:ext cx="838200" cy="257175"/>
          </a:xfrm>
          <a:prstGeom prst="rect">
            <a:avLst/>
          </a:prstGeom>
        </p:spPr>
        <p:txBody>
          <a:bodyPr/>
          <a:lstStyle>
            <a:lvl1pPr marL="0" algn="r" defTabSz="914400" rtl="0" eaLnBrk="1" latinLnBrk="0" hangingPunct="1">
              <a:defRPr kumimoji="0" lang="en-US" sz="1200" b="0" i="0" u="none" strike="noStrike" kern="1200" cap="none" spc="0" normalizeH="0" baseline="0" noProof="0" smtClean="0">
                <a:ln>
                  <a:noFill/>
                </a:ln>
                <a:solidFill>
                  <a:srgbClr val="A0A0A0"/>
                </a:solidFill>
                <a:effectLst/>
                <a:uLnTx/>
                <a:uFillTx/>
                <a:latin typeface="+mn-lt"/>
                <a:ea typeface="+mn-ea"/>
                <a:cs typeface="+mn-cs"/>
              </a:defRPr>
            </a:lvl1pPr>
          </a:lstStyle>
          <a:p>
            <a:pPr fontAlgn="auto">
              <a:spcBef>
                <a:spcPts val="0"/>
              </a:spcBef>
              <a:spcAft>
                <a:spcPts val="0"/>
              </a:spcAft>
              <a:defRPr/>
            </a:pPr>
            <a:fld id="{D47C1A7F-90AD-456E-8054-20B867E8D6FC}" type="slidenum">
              <a:rPr>
                <a:latin typeface="Calibri"/>
              </a:rPr>
              <a:pPr fontAlgn="auto">
                <a:spcBef>
                  <a:spcPts val="0"/>
                </a:spcBef>
                <a:spcAft>
                  <a:spcPts val="0"/>
                </a:spcAft>
                <a:defRPr/>
              </a:pPr>
              <a:t>‹#›</a:t>
            </a:fld>
            <a:endParaRPr dirty="0">
              <a:latin typeface="Calibri"/>
            </a:endParaRPr>
          </a:p>
        </p:txBody>
      </p:sp>
      <p:sp>
        <p:nvSpPr>
          <p:cNvPr id="8" name="Date Placeholder 9"/>
          <p:cNvSpPr txBox="1">
            <a:spLocks/>
          </p:cNvSpPr>
          <p:nvPr/>
        </p:nvSpPr>
        <p:spPr>
          <a:xfrm>
            <a:off x="3313215" y="6553200"/>
            <a:ext cx="2800505" cy="304800"/>
          </a:xfrm>
          <a:prstGeom prst="rect">
            <a:avLst/>
          </a:prstGeom>
        </p:spPr>
        <p:txBody>
          <a:bodyPr anchor="ctr"/>
          <a:lstStyle>
            <a:lvl1pPr algn="l" eaLnBrk="1" latinLnBrk="0" hangingPunct="1">
              <a:defRPr kumimoji="0">
                <a:solidFill>
                  <a:srgbClr val="A0A0A0"/>
                </a:solidFill>
              </a:defRPr>
            </a:lvl1pPr>
            <a:extLst/>
          </a:lstStyle>
          <a:p>
            <a:pPr algn="ctr" defTabSz="914400" fontAlgn="auto">
              <a:spcBef>
                <a:spcPts val="0"/>
              </a:spcBef>
              <a:spcAft>
                <a:spcPts val="0"/>
              </a:spcAft>
              <a:defRPr/>
            </a:pPr>
            <a:r>
              <a:rPr lang="en-US" sz="1200" dirty="0" smtClean="0">
                <a:latin typeface="Calibri"/>
                <a:ea typeface="+mn-ea"/>
                <a:cs typeface="+mn-cs"/>
              </a:rPr>
              <a:t>Machine Checkout 2015</a:t>
            </a:r>
          </a:p>
        </p:txBody>
      </p:sp>
      <p:pic>
        <p:nvPicPr>
          <p:cNvPr id="13" name="Picture 12"/>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8277224" y="0"/>
            <a:ext cx="866775" cy="908720"/>
          </a:xfrm>
          <a:prstGeom prst="rect">
            <a:avLst/>
          </a:prstGeom>
        </p:spPr>
      </p:pic>
      <p:pic>
        <p:nvPicPr>
          <p:cNvPr id="15" name="Picture 2" descr="banner-bleu"/>
          <p:cNvPicPr>
            <a:picLocks noChangeAspect="1" noChangeArrowheads="1"/>
          </p:cNvPicPr>
          <p:nvPr/>
        </p:nvPicPr>
        <p:blipFill>
          <a:blip r:embed="rId14" cstate="print"/>
          <a:srcRect l="9115" b="53321"/>
          <a:stretch>
            <a:fillRect/>
          </a:stretch>
        </p:blipFill>
        <p:spPr bwMode="auto">
          <a:xfrm>
            <a:off x="0" y="736375"/>
            <a:ext cx="8310520" cy="153749"/>
          </a:xfrm>
          <a:prstGeom prst="rect">
            <a:avLst/>
          </a:prstGeom>
          <a:noFill/>
        </p:spPr>
      </p:pic>
      <p:pic>
        <p:nvPicPr>
          <p:cNvPr id="16" name="Picture 2" descr="banner-bleu"/>
          <p:cNvPicPr>
            <a:picLocks noChangeAspect="1" noChangeArrowheads="1"/>
          </p:cNvPicPr>
          <p:nvPr/>
        </p:nvPicPr>
        <p:blipFill>
          <a:blip r:embed="rId14" cstate="print"/>
          <a:srcRect l="9115" t="48546"/>
          <a:stretch>
            <a:fillRect/>
          </a:stretch>
        </p:blipFill>
        <p:spPr bwMode="auto">
          <a:xfrm>
            <a:off x="623086" y="6462030"/>
            <a:ext cx="8520913" cy="141998"/>
          </a:xfrm>
          <a:prstGeom prst="rect">
            <a:avLst/>
          </a:prstGeom>
          <a:noFill/>
        </p:spPr>
      </p:pic>
      <p:pic>
        <p:nvPicPr>
          <p:cNvPr id="17" name="Picture 16" descr="CERN logo Withe.jpg"/>
          <p:cNvPicPr>
            <a:picLocks noChangeAspect="1"/>
          </p:cNvPicPr>
          <p:nvPr/>
        </p:nvPicPr>
        <p:blipFill>
          <a:blip r:embed="rId15" cstate="print"/>
          <a:stretch>
            <a:fillRect/>
          </a:stretch>
        </p:blipFill>
        <p:spPr>
          <a:xfrm>
            <a:off x="0" y="6243761"/>
            <a:ext cx="626166" cy="614239"/>
          </a:xfrm>
          <a:prstGeom prst="rect">
            <a:avLst/>
          </a:prstGeom>
        </p:spPr>
      </p:pic>
    </p:spTree>
    <p:extLst>
      <p:ext uri="{BB962C8B-B14F-4D97-AF65-F5344CB8AC3E}">
        <p14:creationId xmlns:p14="http://schemas.microsoft.com/office/powerpoint/2010/main" val="1468709658"/>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2000" kern="1200">
          <a:solidFill>
            <a:schemeClr val="bg2">
              <a:lumMod val="9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6481" y="273629"/>
            <a:ext cx="822672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7" name="Rectangle 2"/>
          <p:cNvSpPr>
            <a:spLocks noGrp="1" noChangeArrowheads="1"/>
          </p:cNvSpPr>
          <p:nvPr>
            <p:ph type="body" idx="1"/>
          </p:nvPr>
        </p:nvSpPr>
        <p:spPr bwMode="auto">
          <a:xfrm>
            <a:off x="456481" y="1604329"/>
            <a:ext cx="8226720" cy="4524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25602"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456481" y="6247376"/>
            <a:ext cx="2128320" cy="470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buFont typeface="Times New Roman" pitchFamily="16" charset="0"/>
              <a:buNone/>
              <a:tabLst>
                <a:tab pos="656650" algn="l"/>
                <a:tab pos="1313299" algn="l"/>
                <a:tab pos="1969949" algn="l"/>
              </a:tabLst>
              <a:defRPr sz="1300">
                <a:solidFill>
                  <a:srgbClr val="000000"/>
                </a:solidFill>
                <a:latin typeface="Times New Roman" pitchFamily="16" charset="0"/>
                <a:ea typeface="DejaVu Sans" charset="0"/>
                <a:cs typeface="DejaVu Sans" charset="0"/>
              </a:defRPr>
            </a:lvl1pPr>
          </a:lstStyle>
          <a:p>
            <a:pPr defTabSz="414726" hangingPunct="0">
              <a:lnSpc>
                <a:spcPct val="93000"/>
              </a:lnSpc>
              <a:buClr>
                <a:srgbClr val="000000"/>
              </a:buClr>
              <a:buSzPct val="100000"/>
              <a:defRPr/>
            </a:pPr>
            <a:endParaRPr lang="en-US"/>
          </a:p>
        </p:txBody>
      </p:sp>
      <p:sp>
        <p:nvSpPr>
          <p:cNvPr id="1028" name="Rectangle 4"/>
          <p:cNvSpPr>
            <a:spLocks noGrp="1" noChangeArrowheads="1"/>
          </p:cNvSpPr>
          <p:nvPr>
            <p:ph type="ftr"/>
          </p:nvPr>
        </p:nvSpPr>
        <p:spPr bwMode="auto">
          <a:xfrm>
            <a:off x="3127680" y="6247376"/>
            <a:ext cx="2897280" cy="470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buFont typeface="Times New Roman" pitchFamily="16" charset="0"/>
              <a:buNone/>
              <a:tabLst>
                <a:tab pos="656650" algn="l"/>
                <a:tab pos="1313299" algn="l"/>
                <a:tab pos="1969949" algn="l"/>
                <a:tab pos="2626599" algn="l"/>
              </a:tabLst>
              <a:defRPr sz="1300">
                <a:solidFill>
                  <a:srgbClr val="000000"/>
                </a:solidFill>
                <a:latin typeface="Times New Roman" pitchFamily="16" charset="0"/>
                <a:ea typeface="DejaVu Sans" charset="0"/>
                <a:cs typeface="DejaVu Sans" charset="0"/>
              </a:defRPr>
            </a:lvl1pPr>
          </a:lstStyle>
          <a:p>
            <a:pPr defTabSz="414726" hangingPunct="0">
              <a:lnSpc>
                <a:spcPct val="93000"/>
              </a:lnSpc>
              <a:buClr>
                <a:srgbClr val="000000"/>
              </a:buClr>
              <a:buSzPct val="100000"/>
              <a:defRPr/>
            </a:pPr>
            <a:endParaRPr lang="en-US"/>
          </a:p>
        </p:txBody>
      </p:sp>
      <p:sp>
        <p:nvSpPr>
          <p:cNvPr id="1029" name="Rectangle 5"/>
          <p:cNvSpPr>
            <a:spLocks noGrp="1" noChangeArrowheads="1"/>
          </p:cNvSpPr>
          <p:nvPr>
            <p:ph type="sldNum"/>
          </p:nvPr>
        </p:nvSpPr>
        <p:spPr bwMode="auto">
          <a:xfrm>
            <a:off x="6556321" y="6247376"/>
            <a:ext cx="2128320" cy="470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656650" algn="l"/>
                <a:tab pos="1313299" algn="l"/>
                <a:tab pos="1969949" algn="l"/>
              </a:tabLst>
              <a:defRPr sz="1300">
                <a:solidFill>
                  <a:srgbClr val="000000"/>
                </a:solidFill>
                <a:latin typeface="Times New Roman" charset="0"/>
                <a:ea typeface="DejaVu Sans" charset="0"/>
                <a:cs typeface="DejaVu Sans" charset="0"/>
              </a:defRPr>
            </a:lvl1pPr>
          </a:lstStyle>
          <a:p>
            <a:pPr defTabSz="414726" hangingPunct="0">
              <a:lnSpc>
                <a:spcPct val="93000"/>
              </a:lnSpc>
              <a:buClr>
                <a:srgbClr val="000000"/>
              </a:buClr>
              <a:buSzPct val="100000"/>
              <a:buFont typeface="Times New Roman" charset="0"/>
              <a:buNone/>
            </a:pPr>
            <a:fld id="{ACF97DF6-1273-1C4D-BDFC-53A8500E44BF}" type="slidenum">
              <a:rPr lang="en-US"/>
              <a:pPr defTabSz="414726" hangingPunct="0">
                <a:lnSpc>
                  <a:spcPct val="93000"/>
                </a:lnSpc>
                <a:buClr>
                  <a:srgbClr val="000000"/>
                </a:buClr>
                <a:buSzPct val="100000"/>
                <a:buFont typeface="Times New Roman" charset="0"/>
                <a:buNone/>
              </a:pPr>
              <a:t>‹#›</a:t>
            </a:fld>
            <a:endParaRPr lang="en-US"/>
          </a:p>
        </p:txBody>
      </p:sp>
    </p:spTree>
    <p:extLst>
      <p:ext uri="{BB962C8B-B14F-4D97-AF65-F5344CB8AC3E}">
        <p14:creationId xmlns:p14="http://schemas.microsoft.com/office/powerpoint/2010/main" val="4071294558"/>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hf hdr="0" ftr="0" dt="0"/>
  <p:txStyles>
    <p:titleStyle>
      <a:lvl1pPr algn="ctr" defTabSz="414726" rtl="0" eaLnBrk="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mj-lt"/>
          <a:ea typeface="ＭＳ Ｐゴシック" charset="0"/>
          <a:cs typeface="+mj-cs"/>
        </a:defRPr>
      </a:lvl1pPr>
      <a:lvl2pPr algn="ctr" defTabSz="414726" rtl="0" eaLnBrk="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WenQuanYi Micro Hei" charset="0"/>
        </a:defRPr>
      </a:lvl2pPr>
      <a:lvl3pPr algn="ctr" defTabSz="414726" rtl="0" eaLnBrk="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WenQuanYi Micro Hei" charset="0"/>
        </a:defRPr>
      </a:lvl3pPr>
      <a:lvl4pPr algn="ctr" defTabSz="414726" rtl="0" eaLnBrk="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WenQuanYi Micro Hei" charset="0"/>
        </a:defRPr>
      </a:lvl4pPr>
      <a:lvl5pPr algn="ctr" defTabSz="414726" rtl="0" eaLnBrk="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WenQuanYi Micro Hei" charset="0"/>
        </a:defRPr>
      </a:lvl5pPr>
      <a:lvl6pPr marL="2280994"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WenQuanYi Micro Hei" charset="0"/>
          <a:cs typeface="WenQuanYi Micro Hei" charset="0"/>
        </a:defRPr>
      </a:lvl6pPr>
      <a:lvl7pPr marL="2695720"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WenQuanYi Micro Hei" charset="0"/>
          <a:cs typeface="WenQuanYi Micro Hei" charset="0"/>
        </a:defRPr>
      </a:lvl7pPr>
      <a:lvl8pPr marL="3110446"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WenQuanYi Micro Hei" charset="0"/>
          <a:cs typeface="WenQuanYi Micro Hei" charset="0"/>
        </a:defRPr>
      </a:lvl8pPr>
      <a:lvl9pPr marL="3525172" indent="-207363" algn="ctr" defTabSz="41472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WenQuanYi Micro Hei" charset="0"/>
          <a:cs typeface="WenQuanYi Micro Hei" charset="0"/>
        </a:defRPr>
      </a:lvl9pPr>
    </p:titleStyle>
    <p:bodyStyle>
      <a:lvl1pPr marL="311045" indent="-311045" algn="l" defTabSz="414726" rtl="0" eaLnBrk="0" fontAlgn="base" hangingPunct="0">
        <a:lnSpc>
          <a:spcPct val="93000"/>
        </a:lnSpc>
        <a:spcBef>
          <a:spcPct val="0"/>
        </a:spcBef>
        <a:spcAft>
          <a:spcPts val="1282"/>
        </a:spcAft>
        <a:buClr>
          <a:srgbClr val="000000"/>
        </a:buClr>
        <a:buSzPct val="100000"/>
        <a:buFont typeface="Times New Roman" charset="0"/>
        <a:defRPr sz="2900">
          <a:solidFill>
            <a:srgbClr val="000000"/>
          </a:solidFill>
          <a:latin typeface="+mn-lt"/>
          <a:ea typeface="ＭＳ Ｐゴシック" charset="0"/>
          <a:cs typeface="+mn-cs"/>
        </a:defRPr>
      </a:lvl1pPr>
      <a:lvl2pPr marL="673930" indent="-259204" algn="l" defTabSz="414726" rtl="0" eaLnBrk="0" fontAlgn="base" hangingPunct="0">
        <a:lnSpc>
          <a:spcPct val="93000"/>
        </a:lnSpc>
        <a:spcBef>
          <a:spcPct val="0"/>
        </a:spcBef>
        <a:spcAft>
          <a:spcPts val="1032"/>
        </a:spcAft>
        <a:buClr>
          <a:srgbClr val="000000"/>
        </a:buClr>
        <a:buSzPct val="100000"/>
        <a:buFont typeface="Times New Roman" charset="0"/>
        <a:defRPr sz="2500">
          <a:solidFill>
            <a:srgbClr val="000000"/>
          </a:solidFill>
          <a:latin typeface="+mn-lt"/>
          <a:ea typeface="+mn-ea"/>
          <a:cs typeface="+mn-cs"/>
        </a:defRPr>
      </a:lvl2pPr>
      <a:lvl3pPr marL="1036815" indent="-207363" algn="l" defTabSz="414726" rtl="0" eaLnBrk="0" fontAlgn="base" hangingPunct="0">
        <a:lnSpc>
          <a:spcPct val="93000"/>
        </a:lnSpc>
        <a:spcBef>
          <a:spcPct val="0"/>
        </a:spcBef>
        <a:spcAft>
          <a:spcPts val="771"/>
        </a:spcAft>
        <a:buClr>
          <a:srgbClr val="000000"/>
        </a:buClr>
        <a:buSzPct val="100000"/>
        <a:buFont typeface="Times New Roman" charset="0"/>
        <a:defRPr sz="2200">
          <a:solidFill>
            <a:srgbClr val="000000"/>
          </a:solidFill>
          <a:latin typeface="+mn-lt"/>
          <a:ea typeface="+mn-ea"/>
          <a:cs typeface="+mn-cs"/>
        </a:defRPr>
      </a:lvl3pPr>
      <a:lvl4pPr marL="1451541" indent="-207363" algn="l" defTabSz="414726" rtl="0" eaLnBrk="0" fontAlgn="base" hangingPunct="0">
        <a:lnSpc>
          <a:spcPct val="93000"/>
        </a:lnSpc>
        <a:spcBef>
          <a:spcPct val="0"/>
        </a:spcBef>
        <a:spcAft>
          <a:spcPts val="522"/>
        </a:spcAft>
        <a:buClr>
          <a:srgbClr val="000000"/>
        </a:buClr>
        <a:buSzPct val="100000"/>
        <a:buFont typeface="Times New Roman" charset="0"/>
        <a:defRPr sz="1800">
          <a:solidFill>
            <a:srgbClr val="000000"/>
          </a:solidFill>
          <a:latin typeface="+mn-lt"/>
          <a:ea typeface="+mn-ea"/>
          <a:cs typeface="+mn-cs"/>
        </a:defRPr>
      </a:lvl4pPr>
      <a:lvl5pPr marL="1866268" indent="-207363" algn="l" defTabSz="414726" rtl="0" eaLnBrk="0" fontAlgn="base" hangingPunct="0">
        <a:lnSpc>
          <a:spcPct val="93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5pPr>
      <a:lvl6pPr marL="2280994"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5720"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10446"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25172" indent="-207363" algn="l" defTabSz="41472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p:bodyStyle>
    <p:otherStyle>
      <a:defPPr>
        <a:defRPr lang="en-US"/>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E4467425-76CC-0A4E-A1D7-AD033D99E07A}"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5541400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8587"/>
            <a:ext cx="8229600" cy="79823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747622"/>
            <a:ext cx="8229600" cy="560872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7272326" y="0"/>
            <a:ext cx="1871674" cy="365125"/>
          </a:xfrm>
          <a:prstGeom prst="rect">
            <a:avLst/>
          </a:prstGeom>
        </p:spPr>
        <p:txBody>
          <a:bodyPr vert="horz" lIns="91440" tIns="45720" rIns="91440" bIns="45720" rtlCol="0" anchor="ctr"/>
          <a:lstStyle>
            <a:lvl1pPr algn="ctr">
              <a:defRPr sz="1200">
                <a:solidFill>
                  <a:schemeClr val="tx1">
                    <a:tint val="75000"/>
                  </a:schemeClr>
                </a:solidFill>
              </a:defRPr>
            </a:lvl1pPr>
            <a:lvl2pPr algn="l">
              <a:defRPr sz="1400">
                <a:solidFill>
                  <a:schemeClr val="tx1">
                    <a:lumMod val="50000"/>
                    <a:lumOff val="50000"/>
                  </a:schemeClr>
                </a:solidFill>
              </a:defRPr>
            </a:lvl2pPr>
          </a:lstStyle>
          <a:p>
            <a:pPr lvl="1" fontAlgn="auto">
              <a:spcBef>
                <a:spcPts val="0"/>
              </a:spcBef>
              <a:spcAft>
                <a:spcPts val="0"/>
              </a:spcAft>
            </a:pPr>
            <a:endParaRPr lang="en-US" dirty="0">
              <a:solidFill>
                <a:prstClr val="black">
                  <a:lumMod val="50000"/>
                  <a:lumOff val="50000"/>
                </a:prstClr>
              </a:solidFill>
              <a:latin typeface="Calibri"/>
              <a:ea typeface="+mn-ea"/>
              <a:cs typeface="+mn-cs"/>
            </a:endParaRPr>
          </a:p>
        </p:txBody>
      </p:sp>
      <p:sp>
        <p:nvSpPr>
          <p:cNvPr id="6" name="Slide Number Placeholder 5"/>
          <p:cNvSpPr>
            <a:spLocks noGrp="1"/>
          </p:cNvSpPr>
          <p:nvPr>
            <p:ph type="sldNum" sz="quarter" idx="4"/>
          </p:nvPr>
        </p:nvSpPr>
        <p:spPr>
          <a:xfrm>
            <a:off x="8142083" y="0"/>
            <a:ext cx="1001917" cy="365125"/>
          </a:xfrm>
          <a:prstGeom prst="rect">
            <a:avLst/>
          </a:prstGeom>
        </p:spPr>
        <p:txBody>
          <a:bodyPr vert="horz" lIns="91440" tIns="45720" rIns="91440" bIns="45720" rtlCol="0" anchor="ctr"/>
          <a:lstStyle>
            <a:lvl1pPr algn="r">
              <a:defRPr sz="1400">
                <a:solidFill>
                  <a:schemeClr val="accent2"/>
                </a:solidFill>
              </a:defRPr>
            </a:lvl1pPr>
          </a:lstStyle>
          <a:p>
            <a:pPr fontAlgn="auto">
              <a:spcBef>
                <a:spcPts val="0"/>
              </a:spcBef>
              <a:spcAft>
                <a:spcPts val="0"/>
              </a:spcAft>
            </a:pPr>
            <a:fld id="{9CA62D5A-175C-0146-8DFE-850ADA1B8FDC}" type="slidenum">
              <a:rPr lang="en-US" smtClean="0">
                <a:solidFill>
                  <a:srgbClr val="C0504D"/>
                </a:solidFill>
                <a:latin typeface="Calibri"/>
                <a:ea typeface="+mn-ea"/>
                <a:cs typeface="+mn-cs"/>
              </a:rPr>
              <a:pPr fontAlgn="auto">
                <a:spcBef>
                  <a:spcPts val="0"/>
                </a:spcBef>
                <a:spcAft>
                  <a:spcPts val="0"/>
                </a:spcAft>
              </a:pPr>
              <a:t>‹#›</a:t>
            </a:fld>
            <a:endParaRPr lang="en-US" dirty="0">
              <a:solidFill>
                <a:srgbClr val="C0504D"/>
              </a:solidFill>
              <a:latin typeface="Calibri"/>
              <a:ea typeface="+mn-ea"/>
              <a:cs typeface="+mn-cs"/>
            </a:endParaRPr>
          </a:p>
        </p:txBody>
      </p:sp>
    </p:spTree>
    <p:extLst>
      <p:ext uri="{BB962C8B-B14F-4D97-AF65-F5344CB8AC3E}">
        <p14:creationId xmlns:p14="http://schemas.microsoft.com/office/powerpoint/2010/main" val="3652008161"/>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hf hdr="0" ftr="0" dt="0"/>
  <p:txStyles>
    <p:titleStyle>
      <a:lvl1pPr algn="l" defTabSz="457200" rtl="0" eaLnBrk="1" latinLnBrk="0" hangingPunct="1">
        <a:spcBef>
          <a:spcPct val="0"/>
        </a:spcBef>
        <a:buNone/>
        <a:defRPr sz="2800" kern="1200">
          <a:solidFill>
            <a:schemeClr val="tx1"/>
          </a:solidFill>
          <a:latin typeface="+mj-lt"/>
          <a:ea typeface="+mj-ea"/>
          <a:cs typeface="+mj-cs"/>
        </a:defRPr>
      </a:lvl1pPr>
    </p:titleStyle>
    <p:bodyStyle>
      <a:lvl1pPr marL="256032" indent="-342900" algn="l" defTabSz="457200" rtl="0" eaLnBrk="1" latinLnBrk="0" hangingPunct="1">
        <a:spcBef>
          <a:spcPct val="20000"/>
        </a:spcBef>
        <a:buFont typeface="Courier New"/>
        <a:buChar char="o"/>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008000"/>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2"/>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 Id="rId3"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6.xml"/><Relationship Id="rId2"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 Id="rId3"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 Id="rId3"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png"/><Relationship Id="rId5" Type="http://schemas.openxmlformats.org/officeDocument/2006/relationships/image" Target="../media/image42.jpeg"/><Relationship Id="rId6" Type="http://schemas.openxmlformats.org/officeDocument/2006/relationships/image" Target="../media/image43.jpe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6.xml"/><Relationship Id="rId2"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tiff"/><Relationship Id="rId1" Type="http://schemas.openxmlformats.org/officeDocument/2006/relationships/slideLayout" Target="../slideLayouts/slideLayout6.xml"/><Relationship Id="rId2"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png"/><Relationship Id="rId5" Type="http://schemas.openxmlformats.org/officeDocument/2006/relationships/image" Target="../media/image54.png"/><Relationship Id="rId1" Type="http://schemas.openxmlformats.org/officeDocument/2006/relationships/slideLayout" Target="../slideLayouts/slideLayout6.xml"/><Relationship Id="rId2" Type="http://schemas.openxmlformats.org/officeDocument/2006/relationships/image" Target="../media/image5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5.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image" Target="../media/image5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png"/><Relationship Id="rId1" Type="http://schemas.openxmlformats.org/officeDocument/2006/relationships/slideLayout" Target="../slideLayouts/slideLayout60.xml"/><Relationship Id="rId2" Type="http://schemas.openxmlformats.org/officeDocument/2006/relationships/notesSlide" Target="../notesSlides/notesSlide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3.xml"/><Relationship Id="rId3" Type="http://schemas.openxmlformats.org/officeDocument/2006/relationships/image" Target="../media/image5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0.png"/><Relationship Id="rId3" Type="http://schemas.openxmlformats.org/officeDocument/2006/relationships/image" Target="../media/image61.emf"/></Relationships>
</file>

<file path=ppt/slides/_rels/slide39.xml.rels><?xml version="1.0" encoding="UTF-8" standalone="yes"?>
<Relationships xmlns="http://schemas.openxmlformats.org/package/2006/relationships"><Relationship Id="rId3" Type="http://schemas.openxmlformats.org/officeDocument/2006/relationships/image" Target="../media/image63.jpeg"/><Relationship Id="rId4" Type="http://schemas.openxmlformats.org/officeDocument/2006/relationships/image" Target="../media/image64.jpeg"/><Relationship Id="rId5" Type="http://schemas.openxmlformats.org/officeDocument/2006/relationships/image" Target="../media/image65.png"/><Relationship Id="rId1" Type="http://schemas.openxmlformats.org/officeDocument/2006/relationships/slideLayout" Target="../slideLayouts/slideLayout62.xml"/><Relationship Id="rId2" Type="http://schemas.openxmlformats.org/officeDocument/2006/relationships/image" Target="../media/image6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jpeg"/><Relationship Id="rId1" Type="http://schemas.openxmlformats.org/officeDocument/2006/relationships/slideLayout" Target="../slideLayouts/slideLayout62.xml"/><Relationship Id="rId2" Type="http://schemas.openxmlformats.org/officeDocument/2006/relationships/notesSlide" Target="../notesSlides/notesSlide4.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jpeg"/><Relationship Id="rId5" Type="http://schemas.openxmlformats.org/officeDocument/2006/relationships/image" Target="../media/image70.png"/><Relationship Id="rId1" Type="http://schemas.openxmlformats.org/officeDocument/2006/relationships/slideLayout" Target="../slideLayouts/slideLayout62.xml"/><Relationship Id="rId2" Type="http://schemas.openxmlformats.org/officeDocument/2006/relationships/notesSlide" Target="../notesSlides/notesSlide5.xml"/></Relationships>
</file>

<file path=ppt/slides/_rels/slide42.xml.rels><?xml version="1.0" encoding="UTF-8" standalone="yes"?>
<Relationships xmlns="http://schemas.openxmlformats.org/package/2006/relationships"><Relationship Id="rId3" Type="http://schemas.openxmlformats.org/officeDocument/2006/relationships/image" Target="../media/image72.jpeg"/><Relationship Id="rId4" Type="http://schemas.openxmlformats.org/officeDocument/2006/relationships/image" Target="../media/image73.png"/><Relationship Id="rId1" Type="http://schemas.openxmlformats.org/officeDocument/2006/relationships/slideLayout" Target="../slideLayouts/slideLayout62.xml"/><Relationship Id="rId2" Type="http://schemas.openxmlformats.org/officeDocument/2006/relationships/image" Target="../media/image7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 Id="rId3" Type="http://schemas.openxmlformats.org/officeDocument/2006/relationships/image" Target="../media/image7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oleObject" Target="../embeddings/oleObject1.bin"/><Relationship Id="rId6" Type="http://schemas.openxmlformats.org/officeDocument/2006/relationships/image" Target="../media/image11.emf"/><Relationship Id="rId7" Type="http://schemas.openxmlformats.org/officeDocument/2006/relationships/oleObject" Target="../embeddings/oleObject2.bin"/><Relationship Id="rId8" Type="http://schemas.openxmlformats.org/officeDocument/2006/relationships/image" Target="../media/image1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52.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5" Type="http://schemas.openxmlformats.org/officeDocument/2006/relationships/image" Target="../media/image78.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53.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80.png"/><Relationship Id="rId5" Type="http://schemas.openxmlformats.org/officeDocument/2006/relationships/image" Target="../media/image81.png"/><Relationship Id="rId6" Type="http://schemas.openxmlformats.org/officeDocument/2006/relationships/image" Target="../media/image82.jpeg"/><Relationship Id="rId7" Type="http://schemas.openxmlformats.org/officeDocument/2006/relationships/image" Target="../media/image83.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54.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png"/><Relationship Id="rId3" Type="http://schemas.openxmlformats.org/officeDocument/2006/relationships/image" Target="../media/image8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 Id="rId3"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0" y="-27384"/>
            <a:ext cx="9144000" cy="3660352"/>
          </a:xfrm>
          <a:prstGeom prst="rect">
            <a:avLst/>
          </a:prstGeom>
        </p:spPr>
      </p:pic>
      <p:sp>
        <p:nvSpPr>
          <p:cNvPr id="6" name="Subtitle 5"/>
          <p:cNvSpPr>
            <a:spLocks noGrp="1"/>
          </p:cNvSpPr>
          <p:nvPr>
            <p:ph type="subTitle" idx="1"/>
          </p:nvPr>
        </p:nvSpPr>
        <p:spPr>
          <a:xfrm>
            <a:off x="385193" y="4705283"/>
            <a:ext cx="8363271" cy="1752600"/>
          </a:xfrm>
        </p:spPr>
        <p:txBody>
          <a:bodyPr>
            <a:normAutofit/>
          </a:bodyPr>
          <a:lstStyle/>
          <a:p>
            <a:r>
              <a:rPr lang="it-IT" sz="2200" dirty="0" err="1" smtClean="0">
                <a:solidFill>
                  <a:schemeClr val="accent2">
                    <a:lumMod val="75000"/>
                  </a:schemeClr>
                </a:solidFill>
              </a:rPr>
              <a:t>Physics</a:t>
            </a:r>
            <a:r>
              <a:rPr lang="it-IT" sz="2200" dirty="0" smtClean="0">
                <a:solidFill>
                  <a:schemeClr val="accent2">
                    <a:lumMod val="75000"/>
                  </a:schemeClr>
                </a:solidFill>
              </a:rPr>
              <a:t> </a:t>
            </a:r>
            <a:r>
              <a:rPr lang="it-IT" sz="2200" dirty="0" err="1" smtClean="0">
                <a:solidFill>
                  <a:schemeClr val="accent2">
                    <a:lumMod val="75000"/>
                  </a:schemeClr>
                </a:solidFill>
              </a:rPr>
              <a:t>analysis</a:t>
            </a:r>
            <a:r>
              <a:rPr lang="it-IT" sz="2200" dirty="0" smtClean="0">
                <a:solidFill>
                  <a:schemeClr val="accent2">
                    <a:lumMod val="75000"/>
                  </a:schemeClr>
                </a:solidFill>
              </a:rPr>
              <a:t> from Run1 </a:t>
            </a:r>
          </a:p>
          <a:p>
            <a:r>
              <a:rPr lang="it-IT" sz="2200" dirty="0" smtClean="0">
                <a:solidFill>
                  <a:schemeClr val="accent2">
                    <a:lumMod val="75000"/>
                  </a:schemeClr>
                </a:solidFill>
              </a:rPr>
              <a:t>Readiness for Run2</a:t>
            </a:r>
          </a:p>
          <a:p>
            <a:r>
              <a:rPr lang="it-IT" sz="2200" dirty="0" err="1" smtClean="0">
                <a:solidFill>
                  <a:schemeClr val="accent2">
                    <a:lumMod val="75000"/>
                  </a:schemeClr>
                </a:solidFill>
              </a:rPr>
              <a:t>Phase</a:t>
            </a:r>
            <a:r>
              <a:rPr lang="it-IT" sz="2200" dirty="0" smtClean="0">
                <a:solidFill>
                  <a:schemeClr val="accent2">
                    <a:lumMod val="75000"/>
                  </a:schemeClr>
                </a:solidFill>
              </a:rPr>
              <a:t> 1 Upgrade: status </a:t>
            </a:r>
          </a:p>
          <a:p>
            <a:r>
              <a:rPr lang="it-IT" sz="2200" dirty="0" err="1" smtClean="0">
                <a:solidFill>
                  <a:schemeClr val="accent2">
                    <a:lumMod val="75000"/>
                  </a:schemeClr>
                </a:solidFill>
              </a:rPr>
              <a:t>Phase</a:t>
            </a:r>
            <a:r>
              <a:rPr lang="it-IT" sz="2200" dirty="0" smtClean="0">
                <a:solidFill>
                  <a:schemeClr val="accent2">
                    <a:lumMod val="75000"/>
                  </a:schemeClr>
                </a:solidFill>
              </a:rPr>
              <a:t> 2 Upgrade </a:t>
            </a:r>
            <a:r>
              <a:rPr lang="it-IT" sz="2200" dirty="0" err="1" smtClean="0">
                <a:solidFill>
                  <a:schemeClr val="accent2">
                    <a:lumMod val="75000"/>
                  </a:schemeClr>
                </a:solidFill>
              </a:rPr>
              <a:t>overview</a:t>
            </a:r>
            <a:endParaRPr lang="it-IT" sz="2200" dirty="0" smtClean="0">
              <a:solidFill>
                <a:schemeClr val="accent2">
                  <a:lumMod val="75000"/>
                </a:schemeClr>
              </a:solidFill>
            </a:endParaRPr>
          </a:p>
        </p:txBody>
      </p:sp>
      <p:sp>
        <p:nvSpPr>
          <p:cNvPr id="5" name="Slide Number Placeholder 4"/>
          <p:cNvSpPr>
            <a:spLocks noGrp="1"/>
          </p:cNvSpPr>
          <p:nvPr>
            <p:ph type="sldNum" sz="quarter" idx="12"/>
          </p:nvPr>
        </p:nvSpPr>
        <p:spPr/>
        <p:txBody>
          <a:bodyPr/>
          <a:lstStyle/>
          <a:p>
            <a:pPr>
              <a:defRPr/>
            </a:pPr>
            <a:fld id="{D45A9A04-13B5-D445-8626-E4C6B8D96387}" type="slidenum">
              <a:rPr lang="en-US" smtClean="0">
                <a:solidFill>
                  <a:prstClr val="black">
                    <a:tint val="75000"/>
                  </a:prstClr>
                </a:solidFill>
              </a:rPr>
              <a:pPr>
                <a:defRPr/>
              </a:pPr>
              <a:t>1</a:t>
            </a:fld>
            <a:endParaRPr lang="en-US" dirty="0">
              <a:solidFill>
                <a:prstClr val="black">
                  <a:tint val="75000"/>
                </a:prstClr>
              </a:solidFill>
            </a:endParaRPr>
          </a:p>
        </p:txBody>
      </p:sp>
      <p:sp>
        <p:nvSpPr>
          <p:cNvPr id="7" name="Title 6"/>
          <p:cNvSpPr>
            <a:spLocks noGrp="1"/>
          </p:cNvSpPr>
          <p:nvPr>
            <p:ph type="ctrTitle"/>
          </p:nvPr>
        </p:nvSpPr>
        <p:spPr>
          <a:xfrm>
            <a:off x="914400" y="3356992"/>
            <a:ext cx="7772400" cy="1470025"/>
          </a:xfrm>
        </p:spPr>
        <p:txBody>
          <a:bodyPr>
            <a:normAutofit/>
          </a:bodyPr>
          <a:lstStyle/>
          <a:p>
            <a:r>
              <a:rPr lang="en-US" sz="6600" dirty="0" smtClean="0"/>
              <a:t>CMS :RRB report </a:t>
            </a:r>
            <a:endParaRPr lang="en-US" sz="6600" dirty="0"/>
          </a:p>
        </p:txBody>
      </p:sp>
      <p:sp>
        <p:nvSpPr>
          <p:cNvPr id="2" name="TextBox 1"/>
          <p:cNvSpPr txBox="1"/>
          <p:nvPr/>
        </p:nvSpPr>
        <p:spPr>
          <a:xfrm>
            <a:off x="3635896" y="6525924"/>
            <a:ext cx="2016224" cy="215444"/>
          </a:xfrm>
          <a:prstGeom prst="rect">
            <a:avLst/>
          </a:prstGeom>
          <a:noFill/>
        </p:spPr>
        <p:txBody>
          <a:bodyPr wrap="square" rtlCol="0">
            <a:spAutoFit/>
          </a:bodyPr>
          <a:lstStyle/>
          <a:p>
            <a:r>
              <a:rPr lang="en-US" sz="800" dirty="0" smtClean="0">
                <a:latin typeface="Helvetica"/>
                <a:cs typeface="Helvetica"/>
              </a:rPr>
              <a:t>T. </a:t>
            </a:r>
            <a:r>
              <a:rPr lang="en-US" sz="800" dirty="0" err="1" smtClean="0">
                <a:latin typeface="Helvetica"/>
                <a:cs typeface="Helvetica"/>
              </a:rPr>
              <a:t>Camporesi</a:t>
            </a:r>
            <a:r>
              <a:rPr lang="en-US" sz="800" dirty="0" smtClean="0">
                <a:latin typeface="Helvetica"/>
                <a:cs typeface="Helvetica"/>
              </a:rPr>
              <a:t>, RRB-40, 27 April 2015</a:t>
            </a:r>
            <a:endParaRPr lang="en-US" sz="800" dirty="0">
              <a:latin typeface="Helvetica"/>
              <a:cs typeface="Helvetica"/>
            </a:endParaRPr>
          </a:p>
        </p:txBody>
      </p:sp>
      <p:sp>
        <p:nvSpPr>
          <p:cNvPr id="8" name="TextBox 7"/>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39714951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normAutofit/>
          </a:bodyPr>
          <a:lstStyle/>
          <a:p>
            <a:pPr marL="0" indent="0">
              <a:buNone/>
            </a:pPr>
            <a:endParaRPr lang="en-US" sz="8800" dirty="0" smtClean="0"/>
          </a:p>
          <a:p>
            <a:pPr marL="0" indent="0">
              <a:buNone/>
            </a:pPr>
            <a:r>
              <a:rPr lang="en-US" sz="8800" dirty="0" smtClean="0"/>
              <a:t>Run 2 Readiness</a:t>
            </a:r>
            <a:endParaRPr lang="en-US" sz="8800"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10</a:t>
            </a:fld>
            <a:endParaRPr lang="en-US"/>
          </a:p>
        </p:txBody>
      </p:sp>
      <p:sp>
        <p:nvSpPr>
          <p:cNvPr id="7" name="TextBox 6"/>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8" name="TextBox 7"/>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29347950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In short: all subsystems, DAQ, dataflow, reconstruction software  ready</a:t>
            </a:r>
          </a:p>
          <a:p>
            <a:r>
              <a:rPr lang="en-US" dirty="0" smtClean="0"/>
              <a:t>Have been in global data taking 24/7 for the last 8 weeks accumulating cosmic rays with and without field for alignment, synchronization and calibration</a:t>
            </a:r>
          </a:p>
          <a:p>
            <a:r>
              <a:rPr lang="en-US" dirty="0" smtClean="0"/>
              <a:t>This has followed 10 periods of 3 days global running started in June which progressively validated the commissioning of the new DAQ, Timing and Control distribution, the changes in the detector setups and more …</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11</a:t>
            </a:fld>
            <a:endParaRPr lang="en-US"/>
          </a:p>
        </p:txBody>
      </p:sp>
      <p:sp>
        <p:nvSpPr>
          <p:cNvPr id="6" name="TextBox 5"/>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7" name="TextBox 6"/>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45237660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ChangeArrowheads="1"/>
          </p:cNvSpPr>
          <p:nvPr/>
        </p:nvSpPr>
        <p:spPr bwMode="auto">
          <a:xfrm>
            <a:off x="73270" y="1750283"/>
            <a:ext cx="8976946" cy="4878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p>
            <a:endParaRPr lang="en-GB" sz="700" b="1" dirty="0">
              <a:solidFill>
                <a:srgbClr val="008200"/>
              </a:solidFill>
            </a:endParaRPr>
          </a:p>
          <a:p>
            <a:r>
              <a:rPr lang="en-GB" sz="1600" b="1" dirty="0">
                <a:solidFill>
                  <a:srgbClr val="008200"/>
                </a:solidFill>
              </a:rPr>
              <a:t>Tracking region:</a:t>
            </a:r>
          </a:p>
          <a:p>
            <a:r>
              <a:rPr lang="en-GB" sz="1600" dirty="0" err="1"/>
              <a:t>Beampipe</a:t>
            </a:r>
            <a:r>
              <a:rPr lang="en-GB" sz="1600" dirty="0"/>
              <a:t> </a:t>
            </a:r>
            <a:r>
              <a:rPr lang="en-GB" sz="1600" dirty="0">
                <a:latin typeface="Times" charset="0"/>
              </a:rPr>
              <a:t>--&gt; </a:t>
            </a:r>
            <a:r>
              <a:rPr lang="en-GB" sz="1600" dirty="0"/>
              <a:t>remove 59.6mm central </a:t>
            </a:r>
            <a:r>
              <a:rPr lang="en-GB" sz="1600" dirty="0" err="1"/>
              <a:t>beampipe</a:t>
            </a:r>
            <a:r>
              <a:rPr lang="en-GB" sz="1600" dirty="0"/>
              <a:t>/ install 45.0mm. </a:t>
            </a:r>
            <a:endParaRPr lang="en-GB" sz="1600" dirty="0" smtClean="0"/>
          </a:p>
          <a:p>
            <a:r>
              <a:rPr lang="en-GB" sz="1600" dirty="0" smtClean="0">
                <a:solidFill>
                  <a:srgbClr val="008200"/>
                </a:solidFill>
              </a:rPr>
              <a:t>Yoke </a:t>
            </a:r>
            <a:r>
              <a:rPr lang="en-GB" sz="1600" dirty="0">
                <a:solidFill>
                  <a:srgbClr val="008200"/>
                </a:solidFill>
              </a:rPr>
              <a:t>and Tracker bulkhead humidity seal revision + new dry gas system </a:t>
            </a:r>
          </a:p>
          <a:p>
            <a:r>
              <a:rPr lang="en-GB" sz="1600" dirty="0">
                <a:solidFill>
                  <a:srgbClr val="008200"/>
                </a:solidFill>
              </a:rPr>
              <a:t>           (for colder Tracker operation)</a:t>
            </a:r>
          </a:p>
          <a:p>
            <a:r>
              <a:rPr lang="en-GB" sz="1600" dirty="0">
                <a:solidFill>
                  <a:srgbClr val="008200"/>
                </a:solidFill>
              </a:rPr>
              <a:t>CO</a:t>
            </a:r>
            <a:r>
              <a:rPr lang="en-GB" sz="1600" baseline="-25000" dirty="0">
                <a:solidFill>
                  <a:srgbClr val="008200"/>
                </a:solidFill>
              </a:rPr>
              <a:t>2</a:t>
            </a:r>
            <a:r>
              <a:rPr lang="en-GB" sz="1600" dirty="0">
                <a:solidFill>
                  <a:srgbClr val="008200"/>
                </a:solidFill>
              </a:rPr>
              <a:t> system + cabling + demonstrators for Phase-1 pixel upgrade</a:t>
            </a:r>
          </a:p>
          <a:p>
            <a:r>
              <a:rPr lang="en-GB" sz="1600" dirty="0">
                <a:solidFill>
                  <a:srgbClr val="008200"/>
                </a:solidFill>
              </a:rPr>
              <a:t>New </a:t>
            </a:r>
            <a:r>
              <a:rPr lang="en-GB" sz="1600" dirty="0" err="1" smtClean="0">
                <a:solidFill>
                  <a:srgbClr val="008200"/>
                </a:solidFill>
              </a:rPr>
              <a:t>PixelLumiTelescope</a:t>
            </a:r>
            <a:r>
              <a:rPr lang="en-GB" sz="1600" dirty="0" smtClean="0">
                <a:solidFill>
                  <a:srgbClr val="008200"/>
                </a:solidFill>
              </a:rPr>
              <a:t> </a:t>
            </a:r>
            <a:r>
              <a:rPr lang="en-GB" sz="1600" dirty="0">
                <a:solidFill>
                  <a:srgbClr val="008200"/>
                </a:solidFill>
              </a:rPr>
              <a:t>+ </a:t>
            </a:r>
            <a:r>
              <a:rPr lang="en-GB" sz="1600" dirty="0" err="1" smtClean="0">
                <a:solidFill>
                  <a:srgbClr val="008200"/>
                </a:solidFill>
              </a:rPr>
              <a:t>BeamHaloMonitor</a:t>
            </a:r>
            <a:r>
              <a:rPr lang="en-GB" sz="1600" dirty="0" smtClean="0">
                <a:solidFill>
                  <a:srgbClr val="008200"/>
                </a:solidFill>
              </a:rPr>
              <a:t>, </a:t>
            </a:r>
            <a:r>
              <a:rPr lang="en-GB" sz="1600" dirty="0">
                <a:solidFill>
                  <a:srgbClr val="008200"/>
                </a:solidFill>
              </a:rPr>
              <a:t>revised BCM  </a:t>
            </a:r>
          </a:p>
          <a:p>
            <a:endParaRPr lang="en-GB" sz="700" dirty="0">
              <a:solidFill>
                <a:srgbClr val="008200"/>
              </a:solidFill>
            </a:endParaRPr>
          </a:p>
          <a:p>
            <a:r>
              <a:rPr lang="en-GB" sz="1600" b="1" dirty="0">
                <a:solidFill>
                  <a:srgbClr val="800080"/>
                </a:solidFill>
                <a:cs typeface="Times New Roman" charset="0"/>
              </a:rPr>
              <a:t>Calorimeters:</a:t>
            </a:r>
          </a:p>
          <a:p>
            <a:r>
              <a:rPr lang="en-GB" sz="1600" dirty="0">
                <a:solidFill>
                  <a:srgbClr val="800080"/>
                </a:solidFill>
                <a:cs typeface="Times New Roman" charset="0"/>
              </a:rPr>
              <a:t>HF calorimeters PMT </a:t>
            </a:r>
            <a:r>
              <a:rPr lang="en-GB" sz="1600" dirty="0">
                <a:solidFill>
                  <a:srgbClr val="800080"/>
                </a:solidFill>
                <a:latin typeface="Times" charset="0"/>
                <a:cs typeface="Times New Roman" charset="0"/>
              </a:rPr>
              <a:t>--&gt; </a:t>
            </a:r>
            <a:r>
              <a:rPr lang="en-GB" sz="1600" dirty="0">
                <a:solidFill>
                  <a:srgbClr val="800080"/>
                </a:solidFill>
                <a:cs typeface="Times New Roman" charset="0"/>
              </a:rPr>
              <a:t>multi-anode PMT </a:t>
            </a:r>
            <a:endParaRPr lang="en-GB" sz="1600" dirty="0" smtClean="0">
              <a:solidFill>
                <a:srgbClr val="800080"/>
              </a:solidFill>
              <a:cs typeface="Times New Roman" charset="0"/>
            </a:endParaRPr>
          </a:p>
          <a:p>
            <a:r>
              <a:rPr lang="en-GB" sz="1600" dirty="0" smtClean="0">
                <a:solidFill>
                  <a:srgbClr val="800080"/>
                </a:solidFill>
                <a:cs typeface="Times New Roman" charset="0"/>
              </a:rPr>
              <a:t>HO </a:t>
            </a:r>
            <a:r>
              <a:rPr lang="en-GB" sz="1600" dirty="0">
                <a:solidFill>
                  <a:srgbClr val="800080"/>
                </a:solidFill>
                <a:cs typeface="Times New Roman" charset="0"/>
              </a:rPr>
              <a:t>calorimeter HPD  </a:t>
            </a:r>
            <a:r>
              <a:rPr lang="en-GB" sz="1600" dirty="0">
                <a:solidFill>
                  <a:srgbClr val="800080"/>
                </a:solidFill>
                <a:latin typeface="Times" charset="0"/>
                <a:cs typeface="Times New Roman" charset="0"/>
              </a:rPr>
              <a:t>--&gt; </a:t>
            </a:r>
            <a:r>
              <a:rPr lang="en-GB" sz="1600" dirty="0" err="1">
                <a:solidFill>
                  <a:srgbClr val="800080"/>
                </a:solidFill>
                <a:cs typeface="Times New Roman" charset="0"/>
              </a:rPr>
              <a:t>SiPM</a:t>
            </a:r>
            <a:endParaRPr lang="en-GB" sz="1600" dirty="0">
              <a:solidFill>
                <a:srgbClr val="800080"/>
              </a:solidFill>
              <a:cs typeface="Times New Roman" charset="0"/>
            </a:endParaRPr>
          </a:p>
          <a:p>
            <a:r>
              <a:rPr lang="en-GB" sz="1600" dirty="0">
                <a:solidFill>
                  <a:srgbClr val="800080"/>
                </a:solidFill>
                <a:cs typeface="Times New Roman" charset="0"/>
              </a:rPr>
              <a:t>HB/HE control module replacement, cable/fibre installation for LS2</a:t>
            </a:r>
          </a:p>
          <a:p>
            <a:r>
              <a:rPr lang="en-GB" sz="1600" dirty="0">
                <a:solidFill>
                  <a:srgbClr val="800080"/>
                </a:solidFill>
                <a:cs typeface="Times New Roman" charset="0"/>
              </a:rPr>
              <a:t>Minor revisions and repairs of EB/EE</a:t>
            </a:r>
          </a:p>
          <a:p>
            <a:r>
              <a:rPr lang="en-GB" sz="1600" dirty="0">
                <a:solidFill>
                  <a:srgbClr val="800080"/>
                </a:solidFill>
                <a:cs typeface="Times New Roman" charset="0"/>
              </a:rPr>
              <a:t>ES removal, repair and re-installation (unexpected)</a:t>
            </a:r>
          </a:p>
          <a:p>
            <a:endParaRPr lang="en-GB" sz="900" dirty="0">
              <a:solidFill>
                <a:srgbClr val="800080"/>
              </a:solidFill>
              <a:cs typeface="Times New Roman" charset="0"/>
            </a:endParaRPr>
          </a:p>
          <a:p>
            <a:r>
              <a:rPr lang="en-GB" sz="1600" b="1" dirty="0">
                <a:solidFill>
                  <a:srgbClr val="0000FF"/>
                </a:solidFill>
              </a:rPr>
              <a:t>Muon detectors:</a:t>
            </a:r>
          </a:p>
          <a:p>
            <a:r>
              <a:rPr lang="en-GB" sz="1600" dirty="0"/>
              <a:t>Yoke </a:t>
            </a:r>
            <a:r>
              <a:rPr lang="en-GB" sz="1600" dirty="0" err="1"/>
              <a:t>Endcap</a:t>
            </a:r>
            <a:r>
              <a:rPr lang="en-GB" sz="1600" dirty="0"/>
              <a:t> disk 4 construction at </a:t>
            </a:r>
            <a:r>
              <a:rPr lang="en-US" sz="1600" dirty="0"/>
              <a:t>+z and –z ends in situ.</a:t>
            </a:r>
            <a:r>
              <a:rPr lang="en-GB" sz="1600" dirty="0"/>
              <a:t> </a:t>
            </a:r>
            <a:r>
              <a:rPr lang="en-US" sz="1600" dirty="0"/>
              <a:t> </a:t>
            </a:r>
          </a:p>
          <a:p>
            <a:r>
              <a:rPr lang="en-GB" sz="1600" dirty="0">
                <a:solidFill>
                  <a:srgbClr val="0000FF"/>
                </a:solidFill>
              </a:rPr>
              <a:t>4’th muon </a:t>
            </a:r>
            <a:r>
              <a:rPr lang="en-GB" sz="1600" dirty="0" err="1">
                <a:solidFill>
                  <a:srgbClr val="0000FF"/>
                </a:solidFill>
              </a:rPr>
              <a:t>endcap</a:t>
            </a:r>
            <a:r>
              <a:rPr lang="en-GB" sz="1600" dirty="0">
                <a:solidFill>
                  <a:srgbClr val="0000FF"/>
                </a:solidFill>
              </a:rPr>
              <a:t> stations </a:t>
            </a:r>
            <a:r>
              <a:rPr lang="en-US" sz="1600" dirty="0">
                <a:solidFill>
                  <a:srgbClr val="0000FF"/>
                </a:solidFill>
              </a:rPr>
              <a:t>+z and –z</a:t>
            </a:r>
            <a:r>
              <a:rPr lang="en-GB" sz="1600" dirty="0">
                <a:solidFill>
                  <a:srgbClr val="0000FF"/>
                </a:solidFill>
              </a:rPr>
              <a:t> (CSC &amp; RPC)</a:t>
            </a:r>
          </a:p>
          <a:p>
            <a:r>
              <a:rPr lang="en-GB" sz="1600" dirty="0">
                <a:solidFill>
                  <a:srgbClr val="0000FF"/>
                </a:solidFill>
              </a:rPr>
              <a:t>1’st </a:t>
            </a:r>
            <a:r>
              <a:rPr lang="en-GB" sz="1600" dirty="0" err="1">
                <a:solidFill>
                  <a:srgbClr val="0000FF"/>
                </a:solidFill>
              </a:rPr>
              <a:t>endcap</a:t>
            </a:r>
            <a:r>
              <a:rPr lang="en-GB" sz="1600" dirty="0">
                <a:solidFill>
                  <a:srgbClr val="0000FF"/>
                </a:solidFill>
              </a:rPr>
              <a:t> </a:t>
            </a:r>
            <a:r>
              <a:rPr lang="en-GB" sz="1600" dirty="0" smtClean="0">
                <a:solidFill>
                  <a:srgbClr val="0000FF"/>
                </a:solidFill>
              </a:rPr>
              <a:t>station (CSC) readout </a:t>
            </a:r>
            <a:r>
              <a:rPr lang="en-GB" sz="1600" dirty="0">
                <a:solidFill>
                  <a:srgbClr val="0000FF"/>
                </a:solidFill>
              </a:rPr>
              <a:t>granularity restoration +z and –z</a:t>
            </a:r>
            <a:r>
              <a:rPr lang="en-GB" sz="1600" dirty="0">
                <a:solidFill>
                  <a:srgbClr val="800080"/>
                </a:solidFill>
                <a:cs typeface="Times New Roman" charset="0"/>
              </a:rPr>
              <a:t> </a:t>
            </a:r>
          </a:p>
          <a:p>
            <a:r>
              <a:rPr lang="en-GB" sz="1600" dirty="0">
                <a:solidFill>
                  <a:srgbClr val="0000FF"/>
                </a:solidFill>
                <a:cs typeface="Times New Roman" charset="0"/>
              </a:rPr>
              <a:t>Muon barrel electronics consolidation </a:t>
            </a:r>
          </a:p>
          <a:p>
            <a:r>
              <a:rPr lang="en-GB" sz="1600" dirty="0">
                <a:solidFill>
                  <a:srgbClr val="0000FF"/>
                </a:solidFill>
                <a:cs typeface="Times New Roman" charset="0"/>
              </a:rPr>
              <a:t>                -move sector collectors to USC55, replace </a:t>
            </a:r>
            <a:r>
              <a:rPr lang="en-GB" sz="1600" dirty="0">
                <a:solidFill>
                  <a:srgbClr val="0000FF"/>
                </a:solidFill>
                <a:latin typeface="Symbol" charset="0"/>
                <a:cs typeface="Times New Roman" charset="0"/>
              </a:rPr>
              <a:t>MB1 q</a:t>
            </a:r>
            <a:r>
              <a:rPr lang="en-GB" sz="1600" dirty="0">
                <a:solidFill>
                  <a:srgbClr val="0000FF"/>
                </a:solidFill>
                <a:cs typeface="Times New Roman" charset="0"/>
              </a:rPr>
              <a:t> TRB </a:t>
            </a:r>
          </a:p>
        </p:txBody>
      </p:sp>
      <p:sp>
        <p:nvSpPr>
          <p:cNvPr id="40963" name="TextBox 5"/>
          <p:cNvSpPr txBox="1">
            <a:spLocks noChangeArrowheads="1"/>
          </p:cNvSpPr>
          <p:nvPr/>
        </p:nvSpPr>
        <p:spPr bwMode="auto">
          <a:xfrm>
            <a:off x="1260970" y="1257840"/>
            <a:ext cx="72231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US" dirty="0" smtClean="0"/>
              <a:t>GOAL: Prepare </a:t>
            </a:r>
            <a:r>
              <a:rPr lang="en-US" dirty="0"/>
              <a:t>for 13-14 </a:t>
            </a:r>
            <a:r>
              <a:rPr lang="en-US" dirty="0" err="1"/>
              <a:t>TeV</a:t>
            </a:r>
            <a:r>
              <a:rPr lang="en-US" dirty="0"/>
              <a:t>, ~100fb</a:t>
            </a:r>
            <a:r>
              <a:rPr lang="en-US" baseline="30000" dirty="0"/>
              <a:t>-1</a:t>
            </a:r>
            <a:r>
              <a:rPr lang="en-US" dirty="0"/>
              <a:t> and ~1-2 x 10</a:t>
            </a:r>
            <a:r>
              <a:rPr lang="en-US" baseline="30000" dirty="0"/>
              <a:t>34</a:t>
            </a:r>
            <a:r>
              <a:rPr lang="en-US" dirty="0"/>
              <a:t>cm</a:t>
            </a:r>
            <a:r>
              <a:rPr lang="en-US" baseline="30000" dirty="0"/>
              <a:t>-2</a:t>
            </a:r>
            <a:r>
              <a:rPr lang="en-US" dirty="0"/>
              <a:t>s</a:t>
            </a:r>
            <a:r>
              <a:rPr lang="en-US" baseline="30000" dirty="0"/>
              <a:t>-1</a:t>
            </a:r>
            <a:r>
              <a:rPr lang="en-US" dirty="0"/>
              <a:t>, 25ns</a:t>
            </a:r>
            <a:endParaRPr lang="en-US" baseline="30000" dirty="0">
              <a:solidFill>
                <a:schemeClr val="hlink"/>
              </a:solidFill>
            </a:endParaRPr>
          </a:p>
        </p:txBody>
      </p:sp>
      <p:cxnSp>
        <p:nvCxnSpPr>
          <p:cNvPr id="3" name="Straight Connector 2"/>
          <p:cNvCxnSpPr/>
          <p:nvPr/>
        </p:nvCxnSpPr>
        <p:spPr>
          <a:xfrm>
            <a:off x="6569320" y="1543050"/>
            <a:ext cx="0" cy="5314950"/>
          </a:xfrm>
          <a:prstGeom prst="line">
            <a:avLst/>
          </a:prstGeom>
        </p:spPr>
        <p:style>
          <a:lnRef idx="1">
            <a:schemeClr val="accent1"/>
          </a:lnRef>
          <a:fillRef idx="0">
            <a:schemeClr val="accent1"/>
          </a:fillRef>
          <a:effectRef idx="0">
            <a:schemeClr val="accent1"/>
          </a:effectRef>
          <a:fontRef idx="minor">
            <a:schemeClr val="tx1"/>
          </a:fontRef>
        </p:style>
      </p:cxnSp>
      <p:sp>
        <p:nvSpPr>
          <p:cNvPr id="40965" name="TextBox 3"/>
          <p:cNvSpPr txBox="1">
            <a:spLocks noChangeArrowheads="1"/>
          </p:cNvSpPr>
          <p:nvPr/>
        </p:nvSpPr>
        <p:spPr bwMode="auto">
          <a:xfrm>
            <a:off x="6516216" y="2001028"/>
            <a:ext cx="2880449" cy="463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endParaRPr lang="en-GB" sz="700" dirty="0">
              <a:solidFill>
                <a:srgbClr val="FF0000"/>
              </a:solidFill>
              <a:latin typeface="Arial"/>
              <a:cs typeface="Arial"/>
            </a:endParaRPr>
          </a:p>
          <a:p>
            <a:pPr eaLnBrk="1" hangingPunct="1"/>
            <a:r>
              <a:rPr lang="en-GB" sz="1600" dirty="0" smtClean="0">
                <a:solidFill>
                  <a:srgbClr val="FF0000"/>
                </a:solidFill>
                <a:latin typeface="Arial"/>
                <a:cs typeface="Arial"/>
              </a:rPr>
              <a:t>Installed, baked out,vac10</a:t>
            </a:r>
            <a:r>
              <a:rPr lang="en-GB" sz="1600" baseline="30000" dirty="0" smtClean="0">
                <a:solidFill>
                  <a:srgbClr val="FF0000"/>
                </a:solidFill>
                <a:latin typeface="Arial"/>
                <a:cs typeface="Arial"/>
              </a:rPr>
              <a:t>-10 </a:t>
            </a:r>
            <a:endParaRPr lang="en-GB" sz="1600" baseline="30000" dirty="0">
              <a:solidFill>
                <a:srgbClr val="FF0000"/>
              </a:solidFill>
              <a:latin typeface="Arial"/>
              <a:cs typeface="Arial"/>
            </a:endParaRPr>
          </a:p>
          <a:p>
            <a:pPr eaLnBrk="1" hangingPunct="1"/>
            <a:r>
              <a:rPr lang="en-GB" sz="1600" dirty="0">
                <a:solidFill>
                  <a:srgbClr val="FF0000"/>
                </a:solidFill>
                <a:latin typeface="Arial"/>
                <a:cs typeface="Arial"/>
              </a:rPr>
              <a:t>Tracker OK at -20deg C,</a:t>
            </a:r>
          </a:p>
          <a:p>
            <a:pPr eaLnBrk="1" hangingPunct="1"/>
            <a:r>
              <a:rPr lang="en-GB" sz="1600" dirty="0">
                <a:solidFill>
                  <a:srgbClr val="FF0000"/>
                </a:solidFill>
                <a:latin typeface="Arial"/>
                <a:cs typeface="Arial"/>
              </a:rPr>
              <a:t>Det. dry gas system installed</a:t>
            </a:r>
          </a:p>
          <a:p>
            <a:pPr eaLnBrk="1" hangingPunct="1"/>
            <a:r>
              <a:rPr lang="en-GB" sz="1600" dirty="0">
                <a:solidFill>
                  <a:srgbClr val="FF0000"/>
                </a:solidFill>
                <a:latin typeface="Arial"/>
                <a:cs typeface="Arial"/>
              </a:rPr>
              <a:t>Final pressure tests </a:t>
            </a:r>
            <a:r>
              <a:rPr lang="en-GB" sz="1600" dirty="0" smtClean="0">
                <a:solidFill>
                  <a:srgbClr val="FF0000"/>
                </a:solidFill>
                <a:latin typeface="Arial"/>
                <a:cs typeface="Arial"/>
              </a:rPr>
              <a:t>done                                                                         </a:t>
            </a:r>
            <a:endParaRPr lang="en-GB" sz="1600" dirty="0">
              <a:solidFill>
                <a:srgbClr val="FF0000"/>
              </a:solidFill>
              <a:latin typeface="Arial"/>
              <a:cs typeface="Arial"/>
            </a:endParaRPr>
          </a:p>
          <a:p>
            <a:pPr eaLnBrk="1" hangingPunct="1"/>
            <a:r>
              <a:rPr lang="en-GB" sz="1600" dirty="0" smtClean="0">
                <a:solidFill>
                  <a:srgbClr val="FF0000"/>
                </a:solidFill>
                <a:latin typeface="Arial"/>
                <a:cs typeface="Arial"/>
              </a:rPr>
              <a:t>PLT/BCM BHM done, </a:t>
            </a:r>
            <a:r>
              <a:rPr lang="en-GB" sz="700" dirty="0">
                <a:solidFill>
                  <a:srgbClr val="FF0000"/>
                </a:solidFill>
                <a:latin typeface="Arial"/>
                <a:cs typeface="Arial"/>
              </a:rPr>
              <a:t/>
            </a:r>
            <a:br>
              <a:rPr lang="en-GB" sz="700" dirty="0">
                <a:solidFill>
                  <a:srgbClr val="FF0000"/>
                </a:solidFill>
                <a:latin typeface="Arial"/>
                <a:cs typeface="Arial"/>
              </a:rPr>
            </a:br>
            <a:r>
              <a:rPr lang="en-GB" sz="700" dirty="0" smtClean="0">
                <a:solidFill>
                  <a:srgbClr val="FF0000"/>
                </a:solidFill>
                <a:latin typeface="Arial"/>
                <a:cs typeface="Arial"/>
              </a:rPr>
              <a:t/>
            </a:r>
            <a:br>
              <a:rPr lang="en-GB" sz="700" dirty="0" smtClean="0">
                <a:solidFill>
                  <a:srgbClr val="FF0000"/>
                </a:solidFill>
                <a:latin typeface="Arial"/>
                <a:cs typeface="Arial"/>
              </a:rPr>
            </a:br>
            <a:endParaRPr lang="en-GB" sz="1600" dirty="0" smtClean="0">
              <a:solidFill>
                <a:srgbClr val="FF0000"/>
              </a:solidFill>
              <a:latin typeface="Arial"/>
              <a:cs typeface="Arial"/>
            </a:endParaRPr>
          </a:p>
          <a:p>
            <a:pPr eaLnBrk="1" hangingPunct="1"/>
            <a:r>
              <a:rPr lang="en-GB" sz="1600" dirty="0" smtClean="0">
                <a:solidFill>
                  <a:srgbClr val="FF0000"/>
                </a:solidFill>
                <a:latin typeface="Arial"/>
                <a:cs typeface="Arial"/>
              </a:rPr>
              <a:t>PMT’s </a:t>
            </a:r>
            <a:r>
              <a:rPr lang="en-GB" sz="1600" dirty="0">
                <a:solidFill>
                  <a:srgbClr val="FF0000"/>
                </a:solidFill>
                <a:latin typeface="Arial"/>
                <a:cs typeface="Arial"/>
              </a:rPr>
              <a:t>&amp; cabling done</a:t>
            </a:r>
          </a:p>
          <a:p>
            <a:pPr eaLnBrk="1" hangingPunct="1"/>
            <a:r>
              <a:rPr lang="en-GB" sz="1600" dirty="0">
                <a:solidFill>
                  <a:srgbClr val="FF0000"/>
                </a:solidFill>
                <a:latin typeface="Arial"/>
                <a:cs typeface="Arial"/>
              </a:rPr>
              <a:t>All wheels done</a:t>
            </a:r>
          </a:p>
          <a:p>
            <a:pPr eaLnBrk="1" hangingPunct="1"/>
            <a:r>
              <a:rPr lang="en-GB" sz="1600" dirty="0">
                <a:solidFill>
                  <a:srgbClr val="FF0000"/>
                </a:solidFill>
                <a:latin typeface="Arial"/>
                <a:cs typeface="Arial"/>
              </a:rPr>
              <a:t>Done</a:t>
            </a:r>
          </a:p>
          <a:p>
            <a:pPr eaLnBrk="1" hangingPunct="1"/>
            <a:r>
              <a:rPr lang="en-GB" sz="1600" dirty="0">
                <a:solidFill>
                  <a:srgbClr val="FF0000"/>
                </a:solidFill>
                <a:latin typeface="Arial"/>
                <a:cs typeface="Arial"/>
              </a:rPr>
              <a:t>Done</a:t>
            </a:r>
          </a:p>
          <a:p>
            <a:pPr eaLnBrk="1" hangingPunct="1"/>
            <a:r>
              <a:rPr lang="en-GB" sz="1600" dirty="0">
                <a:solidFill>
                  <a:srgbClr val="FF0000"/>
                </a:solidFill>
                <a:latin typeface="Arial"/>
                <a:cs typeface="Arial"/>
              </a:rPr>
              <a:t>Done</a:t>
            </a:r>
          </a:p>
          <a:p>
            <a:pPr eaLnBrk="1" hangingPunct="1"/>
            <a:endParaRPr lang="en-GB" sz="1600" dirty="0">
              <a:solidFill>
                <a:srgbClr val="FF0000"/>
              </a:solidFill>
              <a:latin typeface="Arial"/>
              <a:cs typeface="Arial"/>
            </a:endParaRPr>
          </a:p>
          <a:p>
            <a:pPr eaLnBrk="1" hangingPunct="1"/>
            <a:endParaRPr lang="en-GB" sz="900" dirty="0">
              <a:solidFill>
                <a:srgbClr val="FF0000"/>
              </a:solidFill>
              <a:latin typeface="Arial"/>
              <a:cs typeface="Arial"/>
            </a:endParaRPr>
          </a:p>
          <a:p>
            <a:pPr eaLnBrk="1" hangingPunct="1"/>
            <a:r>
              <a:rPr lang="en-GB" sz="1600" dirty="0">
                <a:solidFill>
                  <a:srgbClr val="FF0000"/>
                </a:solidFill>
                <a:latin typeface="Arial"/>
                <a:cs typeface="Arial"/>
              </a:rPr>
              <a:t>+z &amp;-z done </a:t>
            </a:r>
            <a:r>
              <a:rPr lang="en-GB" sz="1600" dirty="0" err="1">
                <a:solidFill>
                  <a:srgbClr val="FF0000"/>
                </a:solidFill>
                <a:latin typeface="Arial"/>
                <a:cs typeface="Arial"/>
              </a:rPr>
              <a:t>incl</a:t>
            </a:r>
            <a:r>
              <a:rPr lang="en-GB" sz="1600" dirty="0">
                <a:solidFill>
                  <a:srgbClr val="FF0000"/>
                </a:solidFill>
                <a:latin typeface="Arial"/>
                <a:cs typeface="Arial"/>
              </a:rPr>
              <a:t> -z  pushback</a:t>
            </a:r>
          </a:p>
          <a:p>
            <a:pPr eaLnBrk="1" hangingPunct="1"/>
            <a:r>
              <a:rPr lang="en-GB" sz="1600" dirty="0">
                <a:solidFill>
                  <a:srgbClr val="FF0000"/>
                </a:solidFill>
                <a:latin typeface="Arial"/>
                <a:cs typeface="Arial"/>
              </a:rPr>
              <a:t>Both ends commissioned</a:t>
            </a:r>
          </a:p>
          <a:p>
            <a:pPr eaLnBrk="1" hangingPunct="1"/>
            <a:r>
              <a:rPr lang="en-GB" sz="1600" dirty="0">
                <a:solidFill>
                  <a:srgbClr val="FF0000"/>
                </a:solidFill>
                <a:latin typeface="Arial"/>
                <a:cs typeface="Arial"/>
              </a:rPr>
              <a:t>Both ends commissioned</a:t>
            </a:r>
          </a:p>
          <a:p>
            <a:pPr eaLnBrk="1" hangingPunct="1"/>
            <a:endParaRPr lang="en-GB" sz="1600" dirty="0">
              <a:solidFill>
                <a:srgbClr val="FF0000"/>
              </a:solidFill>
              <a:latin typeface="Arial"/>
              <a:cs typeface="Arial"/>
            </a:endParaRPr>
          </a:p>
          <a:p>
            <a:pPr eaLnBrk="1" hangingPunct="1"/>
            <a:r>
              <a:rPr lang="en-GB" sz="1600" dirty="0">
                <a:solidFill>
                  <a:srgbClr val="FF0000"/>
                </a:solidFill>
                <a:latin typeface="Arial"/>
                <a:cs typeface="Arial"/>
              </a:rPr>
              <a:t>Complete for all wheels</a:t>
            </a:r>
          </a:p>
        </p:txBody>
      </p:sp>
      <p:sp>
        <p:nvSpPr>
          <p:cNvPr id="40966" name="TextBox 4"/>
          <p:cNvSpPr txBox="1">
            <a:spLocks noChangeArrowheads="1"/>
          </p:cNvSpPr>
          <p:nvPr/>
        </p:nvSpPr>
        <p:spPr bwMode="auto">
          <a:xfrm>
            <a:off x="6885843" y="1533495"/>
            <a:ext cx="19740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GB" b="1" i="1" dirty="0"/>
              <a:t>Summary status</a:t>
            </a:r>
          </a:p>
        </p:txBody>
      </p:sp>
      <p:sp>
        <p:nvSpPr>
          <p:cNvPr id="2" name="Title 1"/>
          <p:cNvSpPr>
            <a:spLocks noGrp="1"/>
          </p:cNvSpPr>
          <p:nvPr>
            <p:ph type="title"/>
          </p:nvPr>
        </p:nvSpPr>
        <p:spPr/>
        <p:txBody>
          <a:bodyPr/>
          <a:lstStyle/>
          <a:p>
            <a:r>
              <a:rPr lang="en-US" dirty="0" smtClean="0"/>
              <a:t>LS1 detector work </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12</a:t>
            </a:fld>
            <a:endParaRPr lang="en-US"/>
          </a:p>
        </p:txBody>
      </p:sp>
    </p:spTree>
    <p:extLst>
      <p:ext uri="{BB962C8B-B14F-4D97-AF65-F5344CB8AC3E}">
        <p14:creationId xmlns:p14="http://schemas.microsoft.com/office/powerpoint/2010/main" val="375063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bench for the future</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13</a:t>
            </a:fld>
            <a:endParaRPr lang="en-US"/>
          </a:p>
        </p:txBody>
      </p:sp>
      <p:pic>
        <p:nvPicPr>
          <p:cNvPr id="5" name="Picture 4" descr="P1000798.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9220" y="2459052"/>
            <a:ext cx="5384800" cy="4038600"/>
          </a:xfrm>
          <a:prstGeom prst="rect">
            <a:avLst/>
          </a:prstGeom>
        </p:spPr>
      </p:pic>
      <p:pic>
        <p:nvPicPr>
          <p:cNvPr id="6" name="Picture 5" descr="P1000804.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16016" y="2805286"/>
            <a:ext cx="4775200" cy="3581400"/>
          </a:xfrm>
          <a:prstGeom prst="rect">
            <a:avLst/>
          </a:prstGeom>
        </p:spPr>
      </p:pic>
      <p:sp>
        <p:nvSpPr>
          <p:cNvPr id="7" name="TextBox 6"/>
          <p:cNvSpPr txBox="1"/>
          <p:nvPr/>
        </p:nvSpPr>
        <p:spPr>
          <a:xfrm>
            <a:off x="655216" y="1228636"/>
            <a:ext cx="8460432" cy="1200328"/>
          </a:xfrm>
          <a:prstGeom prst="rect">
            <a:avLst/>
          </a:prstGeom>
          <a:noFill/>
        </p:spPr>
        <p:txBody>
          <a:bodyPr wrap="square" rtlCol="0">
            <a:spAutoFit/>
          </a:bodyPr>
          <a:lstStyle/>
          <a:p>
            <a:r>
              <a:rPr lang="en-US" dirty="0" smtClean="0"/>
              <a:t>‘Realistic’ irradiation facility: easily removable box housing detector and electronics samples for irradiation studies installed on Forward calorimeter table </a:t>
            </a:r>
            <a:endParaRPr lang="en-US" dirty="0"/>
          </a:p>
        </p:txBody>
      </p:sp>
      <p:cxnSp>
        <p:nvCxnSpPr>
          <p:cNvPr id="9" name="Straight Arrow Connector 8"/>
          <p:cNvCxnSpPr/>
          <p:nvPr/>
        </p:nvCxnSpPr>
        <p:spPr>
          <a:xfrm>
            <a:off x="5724128" y="2276872"/>
            <a:ext cx="1440160" cy="1656184"/>
          </a:xfrm>
          <a:prstGeom prst="straightConnector1">
            <a:avLst/>
          </a:prstGeom>
          <a:ln w="57150" cmpd="sng">
            <a:solidFill>
              <a:srgbClr val="FF2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319684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normAutofit fontScale="90000"/>
          </a:bodyPr>
          <a:lstStyle/>
          <a:p>
            <a:r>
              <a:rPr lang="en-US" dirty="0" smtClean="0">
                <a:latin typeface="Times New Roman" charset="0"/>
                <a:ea typeface="MS PGothic" charset="0"/>
              </a:rPr>
              <a:t>LS1: Basic Infrastructure concerns </a:t>
            </a:r>
            <a:endParaRPr lang="en-US" dirty="0">
              <a:latin typeface="Times New Roman" charset="0"/>
              <a:ea typeface="MS PGothic" charset="0"/>
            </a:endParaRPr>
          </a:p>
        </p:txBody>
      </p:sp>
      <p:pic>
        <p:nvPicPr>
          <p:cNvPr id="45058" name="Picture 2" descr="P1000716.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11015" y="2743200"/>
            <a:ext cx="4595446"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Box 4"/>
          <p:cNvSpPr txBox="1">
            <a:spLocks noChangeArrowheads="1"/>
          </p:cNvSpPr>
          <p:nvPr/>
        </p:nvSpPr>
        <p:spPr bwMode="auto">
          <a:xfrm>
            <a:off x="140677" y="1752601"/>
            <a:ext cx="51835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US"/>
              <a:t>Deteriorating concrete fill beneath UXC</a:t>
            </a:r>
          </a:p>
          <a:p>
            <a:pPr eaLnBrk="1" hangingPunct="1"/>
            <a:r>
              <a:rPr lang="en-US"/>
              <a:t>floor at – z end (where heavy elements received)</a:t>
            </a:r>
          </a:p>
        </p:txBody>
      </p:sp>
      <p:pic>
        <p:nvPicPr>
          <p:cNvPr id="45060" name="Pictur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697416" y="4038600"/>
            <a:ext cx="28135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134708" y="1524000"/>
            <a:ext cx="3094892"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a:xfrm flipH="1">
            <a:off x="6755423" y="3095625"/>
            <a:ext cx="564174" cy="79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063" name="TextBox 8"/>
          <p:cNvSpPr txBox="1">
            <a:spLocks noChangeArrowheads="1"/>
          </p:cNvSpPr>
          <p:nvPr/>
        </p:nvSpPr>
        <p:spPr bwMode="auto">
          <a:xfrm>
            <a:off x="6682154" y="3200400"/>
            <a:ext cx="907074"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GB" b="1">
                <a:solidFill>
                  <a:srgbClr val="FF0000"/>
                </a:solidFill>
              </a:rPr>
              <a:t>Flow</a:t>
            </a:r>
          </a:p>
        </p:txBody>
      </p:sp>
      <p:sp>
        <p:nvSpPr>
          <p:cNvPr id="45064" name="TextBox 9"/>
          <p:cNvSpPr txBox="1">
            <a:spLocks noChangeArrowheads="1"/>
          </p:cNvSpPr>
          <p:nvPr/>
        </p:nvSpPr>
        <p:spPr bwMode="auto">
          <a:xfrm>
            <a:off x="7707923" y="2538414"/>
            <a:ext cx="1553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GB" sz="5400" b="1">
                <a:solidFill>
                  <a:srgbClr val="00B050"/>
                </a:solidFill>
              </a:rPr>
              <a:t>A</a:t>
            </a:r>
          </a:p>
        </p:txBody>
      </p:sp>
      <p:sp>
        <p:nvSpPr>
          <p:cNvPr id="45065" name="TextBox 10"/>
          <p:cNvSpPr txBox="1">
            <a:spLocks noChangeArrowheads="1"/>
          </p:cNvSpPr>
          <p:nvPr/>
        </p:nvSpPr>
        <p:spPr bwMode="auto">
          <a:xfrm flipH="1">
            <a:off x="6400800" y="1385888"/>
            <a:ext cx="422031"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GB" sz="5400" b="1">
                <a:solidFill>
                  <a:srgbClr val="00B050"/>
                </a:solidFill>
              </a:rPr>
              <a:t>B</a:t>
            </a:r>
          </a:p>
        </p:txBody>
      </p:sp>
      <p:cxnSp>
        <p:nvCxnSpPr>
          <p:cNvPr id="12" name="Straight Arrow Connector 11"/>
          <p:cNvCxnSpPr/>
          <p:nvPr/>
        </p:nvCxnSpPr>
        <p:spPr>
          <a:xfrm flipH="1">
            <a:off x="6541477" y="1524000"/>
            <a:ext cx="2931" cy="24130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7691804" y="2589213"/>
            <a:ext cx="187569"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45068" name="Picture 1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flipH="1">
            <a:off x="8229600" y="1828800"/>
            <a:ext cx="805962"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9" name="TextBox 19"/>
          <p:cNvSpPr txBox="1">
            <a:spLocks noChangeArrowheads="1"/>
          </p:cNvSpPr>
          <p:nvPr/>
        </p:nvSpPr>
        <p:spPr bwMode="auto">
          <a:xfrm flipH="1">
            <a:off x="5767754" y="4343401"/>
            <a:ext cx="422031"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GB" sz="5400" b="1">
                <a:solidFill>
                  <a:srgbClr val="00B050"/>
                </a:solidFill>
              </a:rPr>
              <a:t>B</a:t>
            </a:r>
          </a:p>
        </p:txBody>
      </p:sp>
      <p:sp>
        <p:nvSpPr>
          <p:cNvPr id="45070" name="TextBox 20"/>
          <p:cNvSpPr txBox="1">
            <a:spLocks noChangeArrowheads="1"/>
          </p:cNvSpPr>
          <p:nvPr/>
        </p:nvSpPr>
        <p:spPr bwMode="auto">
          <a:xfrm>
            <a:off x="4658203" y="6276945"/>
            <a:ext cx="45036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US"/>
              <a:t>Water circuit reg/shut-off valve: corrosion</a:t>
            </a:r>
          </a:p>
        </p:txBody>
      </p:sp>
      <p:sp>
        <p:nvSpPr>
          <p:cNvPr id="45071" name="TextBox 21"/>
          <p:cNvSpPr txBox="1">
            <a:spLocks noChangeArrowheads="1"/>
          </p:cNvSpPr>
          <p:nvPr/>
        </p:nvSpPr>
        <p:spPr bwMode="auto">
          <a:xfrm>
            <a:off x="612255" y="1185833"/>
            <a:ext cx="86228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US" dirty="0"/>
              <a:t>LS1 hints that more serious study needed of what has to replaced for HL-LHC era</a:t>
            </a:r>
          </a:p>
        </p:txBody>
      </p:sp>
      <p:sp>
        <p:nvSpPr>
          <p:cNvPr id="2" name="Slide Number Placeholder 1"/>
          <p:cNvSpPr>
            <a:spLocks noGrp="1"/>
          </p:cNvSpPr>
          <p:nvPr>
            <p:ph type="sldNum" sz="quarter" idx="12"/>
          </p:nvPr>
        </p:nvSpPr>
        <p:spPr/>
        <p:txBody>
          <a:bodyPr/>
          <a:lstStyle/>
          <a:p>
            <a:pPr>
              <a:defRPr/>
            </a:pPr>
            <a:fld id="{D45A9A04-13B5-D445-8626-E4C6B8D96387}" type="slidenum">
              <a:rPr lang="en-US" smtClean="0"/>
              <a:pPr>
                <a:defRPr/>
              </a:pPr>
              <a:t>14</a:t>
            </a:fld>
            <a:endParaRPr lang="en-US"/>
          </a:p>
        </p:txBody>
      </p:sp>
    </p:spTree>
    <p:extLst>
      <p:ext uri="{BB962C8B-B14F-4D97-AF65-F5344CB8AC3E}">
        <p14:creationId xmlns:p14="http://schemas.microsoft.com/office/powerpoint/2010/main" val="3723960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dirty="0" smtClean="0">
                <a:latin typeface="Times New Roman" charset="0"/>
                <a:ea typeface="MS PGothic" charset="0"/>
              </a:rPr>
              <a:t>Preparing for the next ones…</a:t>
            </a:r>
            <a:endParaRPr lang="en-US" dirty="0">
              <a:latin typeface="Times New Roman" charset="0"/>
              <a:ea typeface="MS PGothic" charset="0"/>
            </a:endParaRPr>
          </a:p>
        </p:txBody>
      </p:sp>
      <p:sp>
        <p:nvSpPr>
          <p:cNvPr id="41986" name="TextBox 2"/>
          <p:cNvSpPr txBox="1">
            <a:spLocks noChangeArrowheads="1"/>
          </p:cNvSpPr>
          <p:nvPr/>
        </p:nvSpPr>
        <p:spPr bwMode="auto">
          <a:xfrm>
            <a:off x="0" y="2204864"/>
            <a:ext cx="9482083" cy="477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US" sz="2400" dirty="0" smtClean="0">
                <a:solidFill>
                  <a:srgbClr val="0000FF"/>
                </a:solidFill>
                <a:latin typeface="Calibri"/>
                <a:cs typeface="Calibri"/>
              </a:rPr>
              <a:t>2015 </a:t>
            </a:r>
            <a:r>
              <a:rPr lang="en-US" sz="2400" dirty="0" err="1" smtClean="0">
                <a:solidFill>
                  <a:srgbClr val="0000FF"/>
                </a:solidFill>
                <a:latin typeface="Calibri"/>
                <a:cs typeface="Calibri"/>
              </a:rPr>
              <a:t>TechStop’s</a:t>
            </a:r>
            <a:r>
              <a:rPr lang="en-US" sz="2400" dirty="0" smtClean="0">
                <a:solidFill>
                  <a:srgbClr val="0000FF"/>
                </a:solidFill>
                <a:latin typeface="Calibri"/>
                <a:cs typeface="Calibri"/>
              </a:rPr>
              <a:t>:  </a:t>
            </a:r>
            <a:r>
              <a:rPr lang="en-US" sz="2400" dirty="0" smtClean="0">
                <a:solidFill>
                  <a:srgbClr val="000000"/>
                </a:solidFill>
                <a:latin typeface="Calibri"/>
                <a:cs typeface="Calibri"/>
              </a:rPr>
              <a:t>remove CASTOR, commission </a:t>
            </a:r>
            <a:r>
              <a:rPr lang="en-US" sz="2400" dirty="0" err="1" smtClean="0">
                <a:solidFill>
                  <a:srgbClr val="000000"/>
                </a:solidFill>
                <a:latin typeface="Calibri"/>
                <a:cs typeface="Calibri"/>
              </a:rPr>
              <a:t>ZeroDegreeCalo</a:t>
            </a:r>
            <a:r>
              <a:rPr lang="en-US" sz="2400" dirty="0" smtClean="0">
                <a:solidFill>
                  <a:srgbClr val="000000"/>
                </a:solidFill>
                <a:latin typeface="Calibri"/>
                <a:cs typeface="Calibri"/>
              </a:rPr>
              <a:t> crane, </a:t>
            </a:r>
          </a:p>
          <a:p>
            <a:pPr eaLnBrk="1" hangingPunct="1"/>
            <a:r>
              <a:rPr lang="en-US" sz="2400" dirty="0">
                <a:solidFill>
                  <a:srgbClr val="000000"/>
                </a:solidFill>
                <a:latin typeface="Calibri"/>
                <a:cs typeface="Calibri"/>
              </a:rPr>
              <a:t> </a:t>
            </a:r>
            <a:r>
              <a:rPr lang="en-US" sz="2400" dirty="0" smtClean="0">
                <a:solidFill>
                  <a:srgbClr val="000000"/>
                </a:solidFill>
                <a:latin typeface="Calibri"/>
                <a:cs typeface="Calibri"/>
              </a:rPr>
              <a:t>                             replace CASTOR,  Prepare Irradiation tests zone</a:t>
            </a:r>
          </a:p>
          <a:p>
            <a:pPr eaLnBrk="1" hangingPunct="1"/>
            <a:endParaRPr lang="en-US" dirty="0" smtClean="0">
              <a:solidFill>
                <a:srgbClr val="0000FF"/>
              </a:solidFill>
              <a:latin typeface="Calibri"/>
              <a:cs typeface="Calibri"/>
            </a:endParaRPr>
          </a:p>
          <a:p>
            <a:pPr eaLnBrk="1" hangingPunct="1"/>
            <a:r>
              <a:rPr lang="en-US" sz="2400" dirty="0" err="1" smtClean="0">
                <a:solidFill>
                  <a:srgbClr val="0000FF"/>
                </a:solidFill>
                <a:latin typeface="Calibri"/>
                <a:cs typeface="Calibri"/>
              </a:rPr>
              <a:t>YearEndTechStop</a:t>
            </a:r>
            <a:r>
              <a:rPr lang="en-US" sz="2400" dirty="0" smtClean="0">
                <a:solidFill>
                  <a:srgbClr val="0000FF"/>
                </a:solidFill>
                <a:latin typeface="Calibri"/>
                <a:cs typeface="Calibri"/>
              </a:rPr>
              <a:t> 2015-16 is &lt; 8 months away</a:t>
            </a:r>
          </a:p>
          <a:p>
            <a:pPr eaLnBrk="1" hangingPunct="1"/>
            <a:r>
              <a:rPr lang="en-US" sz="2400" dirty="0">
                <a:solidFill>
                  <a:srgbClr val="0000FF"/>
                </a:solidFill>
                <a:latin typeface="Calibri"/>
                <a:cs typeface="Calibri"/>
              </a:rPr>
              <a:t>	</a:t>
            </a:r>
            <a:r>
              <a:rPr lang="en-US" sz="2400" dirty="0" smtClean="0">
                <a:solidFill>
                  <a:srgbClr val="000000"/>
                </a:solidFill>
                <a:latin typeface="Calibri"/>
                <a:cs typeface="Calibri"/>
              </a:rPr>
              <a:t>- HF Front end readout refit to allow dual cathode readout</a:t>
            </a:r>
          </a:p>
          <a:p>
            <a:pPr eaLnBrk="1" hangingPunct="1"/>
            <a:endParaRPr lang="en-US" dirty="0" smtClean="0">
              <a:solidFill>
                <a:srgbClr val="0000FF"/>
              </a:solidFill>
              <a:latin typeface="Calibri"/>
              <a:cs typeface="Calibri"/>
            </a:endParaRPr>
          </a:p>
          <a:p>
            <a:pPr eaLnBrk="1" hangingPunct="1"/>
            <a:r>
              <a:rPr lang="en-US" sz="2400" dirty="0" err="1" smtClean="0">
                <a:solidFill>
                  <a:srgbClr val="0000FF"/>
                </a:solidFill>
                <a:latin typeface="Calibri"/>
                <a:cs typeface="Calibri"/>
              </a:rPr>
              <a:t>YearEndTechStop</a:t>
            </a:r>
            <a:r>
              <a:rPr lang="en-US" sz="2400" dirty="0" smtClean="0">
                <a:solidFill>
                  <a:srgbClr val="0000FF"/>
                </a:solidFill>
                <a:latin typeface="Calibri"/>
                <a:cs typeface="Calibri"/>
              </a:rPr>
              <a:t> </a:t>
            </a:r>
            <a:r>
              <a:rPr lang="en-US" sz="2400" dirty="0">
                <a:solidFill>
                  <a:srgbClr val="0000FF"/>
                </a:solidFill>
                <a:latin typeface="Calibri"/>
                <a:cs typeface="Calibri"/>
              </a:rPr>
              <a:t>2016-17 is just </a:t>
            </a:r>
            <a:r>
              <a:rPr lang="en-US" sz="2400" dirty="0" smtClean="0">
                <a:solidFill>
                  <a:srgbClr val="0000FF"/>
                </a:solidFill>
                <a:latin typeface="Calibri"/>
                <a:cs typeface="Calibri"/>
              </a:rPr>
              <a:t>21 </a:t>
            </a:r>
            <a:r>
              <a:rPr lang="en-US" sz="2400" dirty="0">
                <a:solidFill>
                  <a:srgbClr val="0000FF"/>
                </a:solidFill>
                <a:latin typeface="Calibri"/>
                <a:cs typeface="Calibri"/>
              </a:rPr>
              <a:t>months away:</a:t>
            </a:r>
          </a:p>
          <a:p>
            <a:pPr eaLnBrk="1" hangingPunct="1"/>
            <a:r>
              <a:rPr lang="en-US" sz="2400" dirty="0">
                <a:latin typeface="Calibri"/>
                <a:cs typeface="Calibri"/>
              </a:rPr>
              <a:t>	- the experience of the last 3 months </a:t>
            </a:r>
            <a:r>
              <a:rPr lang="en-US" sz="2400" dirty="0" smtClean="0">
                <a:latin typeface="Calibri"/>
                <a:cs typeface="Calibri"/>
              </a:rPr>
              <a:t>confirms our </a:t>
            </a:r>
            <a:r>
              <a:rPr lang="en-US" sz="2400" dirty="0">
                <a:latin typeface="Calibri"/>
                <a:cs typeface="Calibri"/>
              </a:rPr>
              <a:t>planning   </a:t>
            </a:r>
            <a:r>
              <a:rPr lang="en-US" sz="2400" dirty="0" err="1">
                <a:latin typeface="Calibri"/>
                <a:cs typeface="Calibri"/>
              </a:rPr>
              <a:t>eg</a:t>
            </a:r>
            <a:endParaRPr lang="en-US" sz="2400" dirty="0">
              <a:latin typeface="Calibri"/>
              <a:cs typeface="Calibri"/>
            </a:endParaRPr>
          </a:p>
          <a:p>
            <a:pPr eaLnBrk="1" hangingPunct="1"/>
            <a:r>
              <a:rPr lang="en-US" sz="2400" dirty="0">
                <a:latin typeface="Calibri"/>
                <a:cs typeface="Calibri"/>
              </a:rPr>
              <a:t>	        </a:t>
            </a:r>
            <a:r>
              <a:rPr lang="en-US" sz="2400" dirty="0" smtClean="0">
                <a:solidFill>
                  <a:srgbClr val="008000"/>
                </a:solidFill>
                <a:latin typeface="Calibri"/>
                <a:cs typeface="Calibri"/>
              </a:rPr>
              <a:t>opening </a:t>
            </a:r>
            <a:r>
              <a:rPr lang="en-US" sz="2400" dirty="0">
                <a:solidFill>
                  <a:srgbClr val="008000"/>
                </a:solidFill>
                <a:latin typeface="Calibri"/>
                <a:cs typeface="Calibri"/>
              </a:rPr>
              <a:t>~ 1 </a:t>
            </a:r>
            <a:r>
              <a:rPr lang="en-US" sz="2400" dirty="0" smtClean="0">
                <a:solidFill>
                  <a:srgbClr val="008000"/>
                </a:solidFill>
                <a:latin typeface="Calibri"/>
                <a:cs typeface="Calibri"/>
              </a:rPr>
              <a:t>month, closure ~ 5 weeks.</a:t>
            </a:r>
            <a:endParaRPr lang="en-US" sz="2400" dirty="0">
              <a:solidFill>
                <a:srgbClr val="008000"/>
              </a:solidFill>
              <a:latin typeface="Calibri"/>
              <a:cs typeface="Calibri"/>
            </a:endParaRPr>
          </a:p>
          <a:p>
            <a:pPr eaLnBrk="1" hangingPunct="1"/>
            <a:r>
              <a:rPr lang="en-US" sz="2400" dirty="0">
                <a:latin typeface="Calibri"/>
                <a:cs typeface="Calibri"/>
              </a:rPr>
              <a:t>	        </a:t>
            </a:r>
            <a:r>
              <a:rPr lang="en-US" sz="2400" dirty="0" smtClean="0">
                <a:solidFill>
                  <a:srgbClr val="FF0000"/>
                </a:solidFill>
                <a:latin typeface="Calibri"/>
                <a:cs typeface="Calibri"/>
              </a:rPr>
              <a:t>Phase </a:t>
            </a:r>
            <a:r>
              <a:rPr lang="en-US" sz="2400" dirty="0">
                <a:solidFill>
                  <a:srgbClr val="FF0000"/>
                </a:solidFill>
                <a:latin typeface="Calibri"/>
                <a:cs typeface="Calibri"/>
              </a:rPr>
              <a:t>1 </a:t>
            </a:r>
            <a:r>
              <a:rPr lang="en-US" sz="2400" dirty="0" smtClean="0">
                <a:solidFill>
                  <a:srgbClr val="FF0000"/>
                </a:solidFill>
                <a:latin typeface="Calibri"/>
                <a:cs typeface="Calibri"/>
              </a:rPr>
              <a:t>pixel installation  early 2017 </a:t>
            </a:r>
          </a:p>
          <a:p>
            <a:pPr eaLnBrk="1" hangingPunct="1"/>
            <a:r>
              <a:rPr lang="en-US" sz="2400" dirty="0">
                <a:latin typeface="Calibri"/>
                <a:cs typeface="Calibri"/>
              </a:rPr>
              <a:t>	- there is a lot of preparation to do   </a:t>
            </a:r>
            <a:r>
              <a:rPr lang="en-US" sz="2400" dirty="0" err="1">
                <a:latin typeface="Calibri"/>
                <a:cs typeface="Calibri"/>
              </a:rPr>
              <a:t>eg</a:t>
            </a:r>
            <a:endParaRPr lang="en-US" sz="2400" dirty="0">
              <a:latin typeface="Calibri"/>
              <a:cs typeface="Calibri"/>
            </a:endParaRPr>
          </a:p>
          <a:p>
            <a:pPr eaLnBrk="1" hangingPunct="1"/>
            <a:r>
              <a:rPr lang="en-US" sz="2400" dirty="0">
                <a:latin typeface="Calibri"/>
                <a:cs typeface="Calibri"/>
              </a:rPr>
              <a:t>	        </a:t>
            </a:r>
            <a:r>
              <a:rPr lang="en-US" sz="2400" dirty="0" smtClean="0">
                <a:latin typeface="Calibri"/>
                <a:cs typeface="Calibri"/>
              </a:rPr>
              <a:t>upgrade </a:t>
            </a:r>
            <a:r>
              <a:rPr lang="en-US" sz="2400" dirty="0">
                <a:latin typeface="Calibri"/>
                <a:cs typeface="Calibri"/>
              </a:rPr>
              <a:t>of surface pixel lab to </a:t>
            </a:r>
            <a:r>
              <a:rPr lang="en-US" sz="2400" dirty="0" smtClean="0">
                <a:latin typeface="Calibri"/>
                <a:cs typeface="Calibri"/>
              </a:rPr>
              <a:t>same control </a:t>
            </a:r>
            <a:r>
              <a:rPr lang="en-US" sz="2400" dirty="0">
                <a:latin typeface="Calibri"/>
                <a:cs typeface="Calibri"/>
              </a:rPr>
              <a:t>standard as </a:t>
            </a:r>
            <a:r>
              <a:rPr lang="en-US" sz="2400" dirty="0" err="1">
                <a:latin typeface="Calibri"/>
                <a:cs typeface="Calibri"/>
              </a:rPr>
              <a:t>vac</a:t>
            </a:r>
            <a:r>
              <a:rPr lang="en-US" sz="2400" dirty="0">
                <a:latin typeface="Calibri"/>
                <a:cs typeface="Calibri"/>
              </a:rPr>
              <a:t> </a:t>
            </a:r>
            <a:r>
              <a:rPr lang="en-US" sz="2400" dirty="0" smtClean="0">
                <a:latin typeface="Calibri"/>
                <a:cs typeface="Calibri"/>
              </a:rPr>
              <a:t>tank</a:t>
            </a:r>
          </a:p>
          <a:p>
            <a:pPr eaLnBrk="1" hangingPunct="1"/>
            <a:r>
              <a:rPr lang="en-US" sz="2400" dirty="0">
                <a:latin typeface="Calibri"/>
                <a:cs typeface="Calibri"/>
              </a:rPr>
              <a:t>	</a:t>
            </a:r>
            <a:endParaRPr lang="en-US" sz="900" dirty="0">
              <a:latin typeface="Calibri"/>
              <a:cs typeface="Calibri"/>
            </a:endParaRPr>
          </a:p>
        </p:txBody>
      </p:sp>
      <p:sp>
        <p:nvSpPr>
          <p:cNvPr id="41987" name="TextBox 1"/>
          <p:cNvSpPr txBox="1">
            <a:spLocks noChangeArrowheads="1"/>
          </p:cNvSpPr>
          <p:nvPr/>
        </p:nvSpPr>
        <p:spPr bwMode="auto">
          <a:xfrm>
            <a:off x="1763688" y="1268760"/>
            <a:ext cx="48587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MS PGothic" charset="0"/>
                <a:cs typeface="MS PGothic" charset="0"/>
              </a:defRPr>
            </a:lvl1pPr>
            <a:lvl2pPr marL="742950" indent="-285750" eaLnBrk="0" hangingPunct="0">
              <a:defRPr sz="2000">
                <a:solidFill>
                  <a:schemeClr val="tx1"/>
                </a:solidFill>
                <a:latin typeface="Times New Roman" charset="0"/>
                <a:ea typeface="MS PGothic" charset="0"/>
                <a:cs typeface="MS PGothic" charset="0"/>
              </a:defRPr>
            </a:lvl2pPr>
            <a:lvl3pPr marL="1143000" indent="-228600" eaLnBrk="0" hangingPunct="0">
              <a:defRPr sz="2000">
                <a:solidFill>
                  <a:schemeClr val="tx1"/>
                </a:solidFill>
                <a:latin typeface="Times New Roman" charset="0"/>
                <a:ea typeface="MS PGothic" charset="0"/>
                <a:cs typeface="MS PGothic" charset="0"/>
              </a:defRPr>
            </a:lvl3pPr>
            <a:lvl4pPr marL="1600200" indent="-228600" eaLnBrk="0" hangingPunct="0">
              <a:defRPr sz="2000">
                <a:solidFill>
                  <a:schemeClr val="tx1"/>
                </a:solidFill>
                <a:latin typeface="Times New Roman" charset="0"/>
                <a:ea typeface="MS PGothic" charset="0"/>
                <a:cs typeface="MS PGothic" charset="0"/>
              </a:defRPr>
            </a:lvl4pPr>
            <a:lvl5pPr marL="2057400" indent="-228600" eaLnBrk="0" hangingPunct="0">
              <a:defRPr sz="2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000">
                <a:solidFill>
                  <a:schemeClr val="tx1"/>
                </a:solidFill>
                <a:latin typeface="Times New Roman" charset="0"/>
                <a:ea typeface="MS PGothic" charset="0"/>
                <a:cs typeface="MS PGothic" charset="0"/>
              </a:defRPr>
            </a:lvl9pPr>
          </a:lstStyle>
          <a:p>
            <a:pPr eaLnBrk="1" hangingPunct="1"/>
            <a:r>
              <a:rPr lang="en-US" sz="2400" b="1" dirty="0" smtClean="0">
                <a:latin typeface="Calibri"/>
                <a:cs typeface="Calibri"/>
              </a:rPr>
              <a:t>Year End Tech Stop 2015-16, 2016</a:t>
            </a:r>
            <a:r>
              <a:rPr lang="en-US" sz="2400" b="1" dirty="0">
                <a:latin typeface="Calibri"/>
                <a:cs typeface="Calibri"/>
              </a:rPr>
              <a:t>-</a:t>
            </a:r>
            <a:r>
              <a:rPr lang="en-US" sz="2400" b="1" dirty="0" smtClean="0">
                <a:latin typeface="Calibri"/>
                <a:cs typeface="Calibri"/>
              </a:rPr>
              <a:t>17 </a:t>
            </a:r>
            <a:endParaRPr lang="en-US" sz="2400" b="1" dirty="0">
              <a:latin typeface="Calibri"/>
              <a:cs typeface="Calibri"/>
            </a:endParaRPr>
          </a:p>
        </p:txBody>
      </p:sp>
      <p:sp>
        <p:nvSpPr>
          <p:cNvPr id="2" name="Slide Number Placeholder 1"/>
          <p:cNvSpPr>
            <a:spLocks noGrp="1"/>
          </p:cNvSpPr>
          <p:nvPr>
            <p:ph type="sldNum" sz="quarter" idx="12"/>
          </p:nvPr>
        </p:nvSpPr>
        <p:spPr/>
        <p:txBody>
          <a:bodyPr/>
          <a:lstStyle/>
          <a:p>
            <a:pPr>
              <a:defRPr/>
            </a:pPr>
            <a:fld id="{D45A9A04-13B5-D445-8626-E4C6B8D96387}" type="slidenum">
              <a:rPr lang="en-US" smtClean="0"/>
              <a:pPr>
                <a:defRPr/>
              </a:pPr>
              <a:t>15</a:t>
            </a:fld>
            <a:endParaRPr lang="en-US"/>
          </a:p>
        </p:txBody>
      </p:sp>
    </p:spTree>
    <p:extLst>
      <p:ext uri="{BB962C8B-B14F-4D97-AF65-F5344CB8AC3E}">
        <p14:creationId xmlns:p14="http://schemas.microsoft.com/office/powerpoint/2010/main" val="1125509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DAQ, Trigger, Reconstruction</a:t>
            </a: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16</a:t>
            </a:fld>
            <a:endParaRPr lang="en-US"/>
          </a:p>
        </p:txBody>
      </p:sp>
      <p:pic>
        <p:nvPicPr>
          <p:cNvPr id="5" name="Picture 4"/>
          <p:cNvPicPr>
            <a:picLocks noChangeAspect="1"/>
          </p:cNvPicPr>
          <p:nvPr/>
        </p:nvPicPr>
        <p:blipFill>
          <a:blip r:embed="rId2"/>
          <a:stretch>
            <a:fillRect/>
          </a:stretch>
        </p:blipFill>
        <p:spPr>
          <a:xfrm>
            <a:off x="5697505" y="2996952"/>
            <a:ext cx="3194975" cy="2471353"/>
          </a:xfrm>
          <a:prstGeom prst="rect">
            <a:avLst/>
          </a:prstGeom>
        </p:spPr>
      </p:pic>
      <p:sp>
        <p:nvSpPr>
          <p:cNvPr id="6" name="TextBox 5"/>
          <p:cNvSpPr txBox="1"/>
          <p:nvPr/>
        </p:nvSpPr>
        <p:spPr>
          <a:xfrm>
            <a:off x="5468423" y="1297643"/>
            <a:ext cx="3528392" cy="1569660"/>
          </a:xfrm>
          <a:prstGeom prst="rect">
            <a:avLst/>
          </a:prstGeom>
          <a:noFill/>
        </p:spPr>
        <p:txBody>
          <a:bodyPr wrap="square" rtlCol="0">
            <a:spAutoFit/>
          </a:bodyPr>
          <a:lstStyle/>
          <a:p>
            <a:r>
              <a:rPr lang="en-US" b="1" dirty="0" smtClean="0">
                <a:solidFill>
                  <a:srgbClr val="000090"/>
                </a:solidFill>
              </a:rPr>
              <a:t>DAQ: new data flow fabric + renewed HLT:</a:t>
            </a:r>
          </a:p>
          <a:p>
            <a:r>
              <a:rPr lang="en-US" b="1" dirty="0" smtClean="0">
                <a:solidFill>
                  <a:srgbClr val="000090"/>
                </a:solidFill>
              </a:rPr>
              <a:t>Budget 170ms/</a:t>
            </a:r>
            <a:r>
              <a:rPr lang="en-US" b="1" dirty="0" err="1" smtClean="0">
                <a:solidFill>
                  <a:srgbClr val="000090"/>
                </a:solidFill>
              </a:rPr>
              <a:t>evt</a:t>
            </a:r>
            <a:r>
              <a:rPr lang="en-US" b="1" dirty="0" smtClean="0">
                <a:solidFill>
                  <a:srgbClr val="000090"/>
                </a:solidFill>
              </a:rPr>
              <a:t> at 1.4 10</a:t>
            </a:r>
            <a:r>
              <a:rPr lang="en-US" b="1" baseline="30000" dirty="0" smtClean="0">
                <a:solidFill>
                  <a:srgbClr val="000090"/>
                </a:solidFill>
              </a:rPr>
              <a:t>34 </a:t>
            </a:r>
            <a:r>
              <a:rPr lang="en-US" b="1" dirty="0" err="1" smtClean="0">
                <a:solidFill>
                  <a:srgbClr val="000090"/>
                </a:solidFill>
              </a:rPr>
              <a:t>lumi</a:t>
            </a:r>
            <a:endParaRPr lang="en-US" b="1" baseline="30000" dirty="0">
              <a:solidFill>
                <a:srgbClr val="000090"/>
              </a:solidFill>
            </a:endParaRPr>
          </a:p>
        </p:txBody>
      </p:sp>
      <p:sp>
        <p:nvSpPr>
          <p:cNvPr id="7" name="Oval 6"/>
          <p:cNvSpPr/>
          <p:nvPr/>
        </p:nvSpPr>
        <p:spPr>
          <a:xfrm>
            <a:off x="5580111" y="4555728"/>
            <a:ext cx="3416703" cy="504056"/>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asted-image.png"/>
          <p:cNvPicPr/>
          <p:nvPr/>
        </p:nvPicPr>
        <p:blipFill>
          <a:blip r:embed="rId3">
            <a:extLst/>
          </a:blip>
          <a:stretch>
            <a:fillRect/>
          </a:stretch>
        </p:blipFill>
        <p:spPr>
          <a:xfrm>
            <a:off x="35496" y="2492896"/>
            <a:ext cx="5290850" cy="3200826"/>
          </a:xfrm>
          <a:prstGeom prst="rect">
            <a:avLst/>
          </a:prstGeom>
          <a:ln w="12700">
            <a:miter lim="400000"/>
          </a:ln>
        </p:spPr>
      </p:pic>
      <p:sp>
        <p:nvSpPr>
          <p:cNvPr id="10" name="TextBox 9"/>
          <p:cNvSpPr txBox="1"/>
          <p:nvPr/>
        </p:nvSpPr>
        <p:spPr>
          <a:xfrm>
            <a:off x="395536" y="1445875"/>
            <a:ext cx="4248472" cy="830997"/>
          </a:xfrm>
          <a:prstGeom prst="rect">
            <a:avLst/>
          </a:prstGeom>
          <a:noFill/>
        </p:spPr>
        <p:txBody>
          <a:bodyPr wrap="square" rtlCol="0">
            <a:spAutoFit/>
          </a:bodyPr>
          <a:lstStyle/>
          <a:p>
            <a:pPr algn="ctr"/>
            <a:r>
              <a:rPr lang="en-US" b="1" dirty="0" smtClean="0">
                <a:solidFill>
                  <a:srgbClr val="000090"/>
                </a:solidFill>
              </a:rPr>
              <a:t>Focus on Out-of-time pileup both Online and Offline</a:t>
            </a:r>
            <a:endParaRPr lang="en-US" b="1" dirty="0">
              <a:solidFill>
                <a:srgbClr val="000090"/>
              </a:solidFill>
            </a:endParaRPr>
          </a:p>
        </p:txBody>
      </p:sp>
    </p:spTree>
    <p:extLst>
      <p:ext uri="{BB962C8B-B14F-4D97-AF65-F5344CB8AC3E}">
        <p14:creationId xmlns:p14="http://schemas.microsoft.com/office/powerpoint/2010/main" val="66563557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60970" y="44624"/>
            <a:ext cx="7425829" cy="1143000"/>
          </a:xfrm>
        </p:spPr>
        <p:txBody>
          <a:bodyPr>
            <a:normAutofit/>
          </a:bodyPr>
          <a:lstStyle/>
          <a:p>
            <a:r>
              <a:rPr lang="en-US" dirty="0"/>
              <a:t>Software and Computing </a:t>
            </a:r>
          </a:p>
        </p:txBody>
      </p:sp>
      <p:sp>
        <p:nvSpPr>
          <p:cNvPr id="2" name="Content Placeholder 1"/>
          <p:cNvSpPr>
            <a:spLocks noGrp="1"/>
          </p:cNvSpPr>
          <p:nvPr>
            <p:ph idx="4294967295"/>
          </p:nvPr>
        </p:nvSpPr>
        <p:spPr>
          <a:xfrm>
            <a:off x="72008" y="1340817"/>
            <a:ext cx="4932040" cy="5616575"/>
          </a:xfrm>
        </p:spPr>
        <p:txBody>
          <a:bodyPr>
            <a:noAutofit/>
          </a:bodyPr>
          <a:lstStyle/>
          <a:p>
            <a:pPr>
              <a:lnSpc>
                <a:spcPct val="70000"/>
              </a:lnSpc>
            </a:pPr>
            <a:r>
              <a:rPr lang="en-US" sz="2400" dirty="0" smtClean="0"/>
              <a:t>Commissioning of Higher Level Trigger Farm for Production</a:t>
            </a:r>
          </a:p>
          <a:p>
            <a:pPr>
              <a:lnSpc>
                <a:spcPct val="70000"/>
              </a:lnSpc>
            </a:pPr>
            <a:r>
              <a:rPr lang="en-US" sz="2400" dirty="0" smtClean="0"/>
              <a:t>Move to multi-core queues at CERN and Tier-1s</a:t>
            </a:r>
          </a:p>
          <a:p>
            <a:pPr>
              <a:lnSpc>
                <a:spcPct val="70000"/>
              </a:lnSpc>
            </a:pPr>
            <a:r>
              <a:rPr lang="en-US" sz="2400" dirty="0" smtClean="0"/>
              <a:t>Refactoring Tier-0 for Distributed Prompt Reconstruction and use of Agile Infrastructure</a:t>
            </a:r>
            <a:endParaRPr lang="en-US" sz="2400" dirty="0"/>
          </a:p>
          <a:p>
            <a:pPr>
              <a:lnSpc>
                <a:spcPct val="70000"/>
              </a:lnSpc>
            </a:pPr>
            <a:r>
              <a:rPr lang="en-US" sz="2400" dirty="0" smtClean="0"/>
              <a:t>Improvements in Data Access and AAA</a:t>
            </a:r>
            <a:endParaRPr lang="en-US" sz="2400" dirty="0"/>
          </a:p>
          <a:p>
            <a:pPr>
              <a:lnSpc>
                <a:spcPct val="70000"/>
              </a:lnSpc>
            </a:pPr>
            <a:r>
              <a:rPr lang="en-US" sz="2400" dirty="0" smtClean="0"/>
              <a:t>Improvements in Data Management and Dynamic Data Placement</a:t>
            </a:r>
            <a:endParaRPr lang="en-US" sz="2400" dirty="0"/>
          </a:p>
          <a:p>
            <a:pPr>
              <a:lnSpc>
                <a:spcPct val="70000"/>
              </a:lnSpc>
            </a:pPr>
            <a:r>
              <a:rPr lang="en-US" sz="2400" dirty="0" smtClean="0"/>
              <a:t>Improvements in Distributed Analysis (CRAB3)</a:t>
            </a:r>
            <a:endParaRPr lang="en-US" sz="2400" dirty="0"/>
          </a:p>
          <a:p>
            <a:pPr>
              <a:lnSpc>
                <a:spcPct val="70000"/>
              </a:lnSpc>
            </a:pPr>
            <a:r>
              <a:rPr lang="en-US" sz="2400" dirty="0" smtClean="0"/>
              <a:t>Work towards Opportunistic Computing (HLT now routinely used ‘opportunistically’  for offline tasks)</a:t>
            </a:r>
            <a:endParaRPr lang="en-US" sz="2400" dirty="0"/>
          </a:p>
        </p:txBody>
      </p:sp>
      <p:pic>
        <p:nvPicPr>
          <p:cNvPr id="4" name="Picture 3" descr="RecoTimeLUMI_25_BX_25n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2271" y="1628800"/>
            <a:ext cx="2476153" cy="2417890"/>
          </a:xfrm>
          <a:prstGeom prst="rect">
            <a:avLst/>
          </a:prstGeom>
        </p:spPr>
      </p:pic>
      <p:sp>
        <p:nvSpPr>
          <p:cNvPr id="6" name="TextBox 5"/>
          <p:cNvSpPr txBox="1"/>
          <p:nvPr/>
        </p:nvSpPr>
        <p:spPr>
          <a:xfrm>
            <a:off x="5292080" y="1228690"/>
            <a:ext cx="3744416" cy="400110"/>
          </a:xfrm>
          <a:prstGeom prst="rect">
            <a:avLst/>
          </a:prstGeom>
          <a:noFill/>
        </p:spPr>
        <p:txBody>
          <a:bodyPr wrap="square" rtlCol="0">
            <a:spAutoFit/>
          </a:bodyPr>
          <a:lstStyle/>
          <a:p>
            <a:pPr algn="ctr"/>
            <a:r>
              <a:rPr lang="en-US" sz="2000" b="1" dirty="0" smtClean="0">
                <a:solidFill>
                  <a:srgbClr val="000090"/>
                </a:solidFill>
              </a:rPr>
              <a:t>Major progress: </a:t>
            </a:r>
            <a:r>
              <a:rPr lang="en-US" sz="2000" b="1" dirty="0" err="1" smtClean="0">
                <a:solidFill>
                  <a:srgbClr val="000090"/>
                </a:solidFill>
              </a:rPr>
              <a:t>reco</a:t>
            </a:r>
            <a:r>
              <a:rPr lang="en-US" sz="2000" b="1" dirty="0" smtClean="0">
                <a:solidFill>
                  <a:srgbClr val="000090"/>
                </a:solidFill>
              </a:rPr>
              <a:t> CPU</a:t>
            </a:r>
            <a:endParaRPr lang="en-US" sz="2000" b="1" dirty="0">
              <a:solidFill>
                <a:srgbClr val="000090"/>
              </a:solidFill>
            </a:endParaRPr>
          </a:p>
        </p:txBody>
      </p:sp>
      <p:pic>
        <p:nvPicPr>
          <p:cNvPr id="7" name="Picture 6" descr="Screen Shot 2014-11-15 at 11.33.5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104" y="4424654"/>
            <a:ext cx="3116697" cy="2172698"/>
          </a:xfrm>
          <a:prstGeom prst="rect">
            <a:avLst/>
          </a:prstGeom>
        </p:spPr>
      </p:pic>
      <p:cxnSp>
        <p:nvCxnSpPr>
          <p:cNvPr id="8" name="Straight Arrow Connector 7"/>
          <p:cNvCxnSpPr/>
          <p:nvPr/>
        </p:nvCxnSpPr>
        <p:spPr>
          <a:xfrm>
            <a:off x="8100392" y="5169892"/>
            <a:ext cx="0" cy="899674"/>
          </a:xfrm>
          <a:prstGeom prst="straightConnector1">
            <a:avLst/>
          </a:prstGeom>
          <a:ln w="5715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341714" y="4005064"/>
            <a:ext cx="3766790" cy="400110"/>
          </a:xfrm>
          <a:prstGeom prst="rect">
            <a:avLst/>
          </a:prstGeom>
          <a:noFill/>
        </p:spPr>
        <p:txBody>
          <a:bodyPr wrap="square" rtlCol="0">
            <a:spAutoFit/>
          </a:bodyPr>
          <a:lstStyle/>
          <a:p>
            <a:pPr algn="ctr"/>
            <a:r>
              <a:rPr lang="en-US" sz="2000" b="1" dirty="0" smtClean="0">
                <a:solidFill>
                  <a:srgbClr val="000090"/>
                </a:solidFill>
              </a:rPr>
              <a:t>Multithreading now standard</a:t>
            </a:r>
            <a:endParaRPr lang="en-US" sz="2000" b="1" dirty="0">
              <a:solidFill>
                <a:srgbClr val="000090"/>
              </a:solidFill>
            </a:endParaRPr>
          </a:p>
        </p:txBody>
      </p:sp>
    </p:spTree>
    <p:extLst>
      <p:ext uri="{BB962C8B-B14F-4D97-AF65-F5344CB8AC3E}">
        <p14:creationId xmlns:p14="http://schemas.microsoft.com/office/powerpoint/2010/main" val="318750763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5324" y="1700808"/>
            <a:ext cx="4176464" cy="2925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77F2BD-3ECF-4922-822B-7F6E8C6E1906}" type="slidenum">
              <a:rPr lang="en-US" smtClean="0"/>
              <a:t>18</a:t>
            </a:fld>
            <a:endParaRPr lang="en-US"/>
          </a:p>
        </p:txBody>
      </p:sp>
      <p:sp>
        <p:nvSpPr>
          <p:cNvPr id="6" name="Title 5"/>
          <p:cNvSpPr>
            <a:spLocks noGrp="1"/>
          </p:cNvSpPr>
          <p:nvPr>
            <p:ph type="title"/>
          </p:nvPr>
        </p:nvSpPr>
        <p:spPr/>
        <p:txBody>
          <a:bodyPr/>
          <a:lstStyle/>
          <a:p>
            <a:r>
              <a:rPr lang="en-US" dirty="0" smtClean="0"/>
              <a:t>Physics preparations for Run 2</a:t>
            </a:r>
            <a:endParaRPr lang="en-US" dirty="0"/>
          </a:p>
        </p:txBody>
      </p:sp>
      <p:sp>
        <p:nvSpPr>
          <p:cNvPr id="7" name="Content Placeholder 2"/>
          <p:cNvSpPr txBox="1">
            <a:spLocks/>
          </p:cNvSpPr>
          <p:nvPr/>
        </p:nvSpPr>
        <p:spPr>
          <a:xfrm>
            <a:off x="107504" y="1279301"/>
            <a:ext cx="4464496" cy="5077049"/>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Two major ‘timed’ exercises:</a:t>
            </a:r>
          </a:p>
          <a:p>
            <a:r>
              <a:rPr lang="en-US" sz="2400" b="1" dirty="0" smtClean="0"/>
              <a:t>C</a:t>
            </a:r>
            <a:r>
              <a:rPr lang="en-US" sz="2400" dirty="0" smtClean="0"/>
              <a:t>omp</a:t>
            </a:r>
            <a:r>
              <a:rPr lang="en-US" sz="2400" b="1" dirty="0" smtClean="0"/>
              <a:t>S</a:t>
            </a:r>
            <a:r>
              <a:rPr lang="en-US" sz="2400" dirty="0" smtClean="0"/>
              <a:t>oft</a:t>
            </a:r>
            <a:r>
              <a:rPr lang="en-US" sz="2400" b="1" dirty="0" smtClean="0"/>
              <a:t>A</a:t>
            </a:r>
            <a:r>
              <a:rPr lang="en-US" sz="2400" dirty="0" smtClean="0"/>
              <a:t>nalysis-challenge</a:t>
            </a:r>
            <a:r>
              <a:rPr lang="en-US" sz="2400" b="1" dirty="0" smtClean="0"/>
              <a:t>14</a:t>
            </a:r>
            <a:r>
              <a:rPr lang="en-US" sz="2400" dirty="0" smtClean="0"/>
              <a:t> (2 months in summer): focus on validation of new software framework, new miniAOD and validation of Physics Object reconstruction with 25 ns bunch spacing and higher Pileup at 13 TeV</a:t>
            </a:r>
          </a:p>
          <a:p>
            <a:r>
              <a:rPr lang="en-US" sz="2400" dirty="0" smtClean="0"/>
              <a:t>PHYS14 (2 months in fall) : end to end  ‘run’ on High Priority Analysis for first 1-5 fb</a:t>
            </a:r>
            <a:r>
              <a:rPr lang="en-US" sz="2400" baseline="30000" dirty="0" smtClean="0"/>
              <a:t>-1 </a:t>
            </a:r>
            <a:r>
              <a:rPr lang="en-US" sz="2400" dirty="0" smtClean="0"/>
              <a:t>at 13 TeV </a:t>
            </a:r>
            <a:endParaRPr lang="en-US" sz="2400" dirty="0"/>
          </a:p>
        </p:txBody>
      </p:sp>
      <p:sp>
        <p:nvSpPr>
          <p:cNvPr id="9" name="Rectangle 8"/>
          <p:cNvSpPr/>
          <p:nvPr/>
        </p:nvSpPr>
        <p:spPr>
          <a:xfrm>
            <a:off x="4788024" y="4509120"/>
            <a:ext cx="4235772"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2000" dirty="0" smtClean="0"/>
              <a:t>1B </a:t>
            </a:r>
            <a:r>
              <a:rPr lang="en-US" sz="2000" dirty="0"/>
              <a:t>events for startup </a:t>
            </a:r>
            <a:r>
              <a:rPr lang="en-US" sz="2000" dirty="0" smtClean="0"/>
              <a:t>(reconstructed twice: for 50ns and for 25 ns)</a:t>
            </a:r>
            <a:endParaRPr lang="en-US" sz="2000" dirty="0"/>
          </a:p>
          <a:p>
            <a:r>
              <a:rPr lang="en-US" sz="2000" dirty="0"/>
              <a:t>PYTHIA8 samples already produced (~1/3 of overall budget)</a:t>
            </a:r>
          </a:p>
          <a:p>
            <a:r>
              <a:rPr lang="en-US" sz="2000" dirty="0" smtClean="0"/>
              <a:t>LO &amp; </a:t>
            </a:r>
            <a:r>
              <a:rPr lang="en-US" sz="2000" dirty="0"/>
              <a:t>NLO generators </a:t>
            </a:r>
            <a:r>
              <a:rPr lang="en-US" sz="2000" dirty="0" smtClean="0"/>
              <a:t>validated with 8 </a:t>
            </a:r>
            <a:r>
              <a:rPr lang="en-US" sz="2000" dirty="0"/>
              <a:t>TeV data</a:t>
            </a:r>
            <a:endParaRPr lang="en-US" dirty="0"/>
          </a:p>
        </p:txBody>
      </p:sp>
      <p:sp>
        <p:nvSpPr>
          <p:cNvPr id="11" name="Content Placeholder 2"/>
          <p:cNvSpPr txBox="1">
            <a:spLocks/>
          </p:cNvSpPr>
          <p:nvPr/>
        </p:nvSpPr>
        <p:spPr>
          <a:xfrm>
            <a:off x="4716016" y="1281461"/>
            <a:ext cx="4104456" cy="491355"/>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smtClean="0"/>
              <a:t>Monte Carlo production</a:t>
            </a:r>
          </a:p>
        </p:txBody>
      </p:sp>
    </p:spTree>
    <p:extLst>
      <p:ext uri="{BB962C8B-B14F-4D97-AF65-F5344CB8AC3E}">
        <p14:creationId xmlns:p14="http://schemas.microsoft.com/office/powerpoint/2010/main" val="271274033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01.jpg" descr="IMG_8209.jpg"/>
          <p:cNvPicPr/>
          <p:nvPr/>
        </p:nvPicPr>
        <p:blipFill>
          <a:blip r:embed="rId2"/>
          <a:srcRect/>
          <a:stretch>
            <a:fillRect/>
          </a:stretch>
        </p:blipFill>
        <p:spPr>
          <a:xfrm>
            <a:off x="107504" y="1162811"/>
            <a:ext cx="8755516" cy="5698637"/>
          </a:xfrm>
          <a:prstGeom prst="rect">
            <a:avLst/>
          </a:prstGeom>
          <a:ln/>
        </p:spPr>
      </p:pic>
      <p:sp>
        <p:nvSpPr>
          <p:cNvPr id="2" name="Title 1"/>
          <p:cNvSpPr>
            <a:spLocks noGrp="1"/>
          </p:cNvSpPr>
          <p:nvPr>
            <p:ph type="title"/>
          </p:nvPr>
        </p:nvSpPr>
        <p:spPr/>
        <p:txBody>
          <a:bodyPr/>
          <a:lstStyle/>
          <a:p>
            <a:r>
              <a:rPr lang="en-US" dirty="0" smtClean="0"/>
              <a:t>Beam is back</a:t>
            </a:r>
            <a:endParaRPr lang="en-US" dirty="0"/>
          </a:p>
        </p:txBody>
      </p:sp>
      <p:sp>
        <p:nvSpPr>
          <p:cNvPr id="3" name="Slide Number Placeholder 2"/>
          <p:cNvSpPr>
            <a:spLocks noGrp="1"/>
          </p:cNvSpPr>
          <p:nvPr>
            <p:ph type="sldNum" sz="quarter" idx="12"/>
          </p:nvPr>
        </p:nvSpPr>
        <p:spPr/>
        <p:txBody>
          <a:bodyPr/>
          <a:lstStyle/>
          <a:p>
            <a:pPr>
              <a:defRPr/>
            </a:pPr>
            <a:fld id="{D45A9A04-13B5-D445-8626-E4C6B8D96387}" type="slidenum">
              <a:rPr lang="en-US" smtClean="0"/>
              <a:pPr>
                <a:defRPr/>
              </a:pPr>
              <a:t>19</a:t>
            </a:fld>
            <a:endParaRPr lang="en-US"/>
          </a:p>
        </p:txBody>
      </p:sp>
    </p:spTree>
    <p:extLst>
      <p:ext uri="{BB962C8B-B14F-4D97-AF65-F5344CB8AC3E}">
        <p14:creationId xmlns:p14="http://schemas.microsoft.com/office/powerpoint/2010/main" val="432860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 y="1028700"/>
            <a:ext cx="5397116" cy="5417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p:txBody>
          <a:bodyPr/>
          <a:lstStyle/>
          <a:p>
            <a:r>
              <a:rPr lang="en-US" dirty="0" smtClean="0"/>
              <a:t>CMS publications</a:t>
            </a:r>
            <a:endParaRPr lang="en-US" dirty="0"/>
          </a:p>
        </p:txBody>
      </p:sp>
      <p:sp>
        <p:nvSpPr>
          <p:cNvPr id="163" name="Shape 163"/>
          <p:cNvSpPr>
            <a:spLocks noGrp="1"/>
          </p:cNvSpPr>
          <p:nvPr>
            <p:ph type="sldNum" sz="quarter" idx="12"/>
          </p:nvPr>
        </p:nvSpPr>
        <p:spPr>
          <a:prstGeom prst="rect">
            <a:avLst/>
          </a:prstGeom>
          <a:extLst>
            <a:ext uri="{C572A759-6A51-4108-AA02-DFA0A04FC94B}">
              <ma14:wrappingTextBoxFlag xmlns:ma14="http://schemas.microsoft.com/office/mac/drawingml/2011/main" val="1"/>
            </a:ext>
          </a:extLst>
        </p:spPr>
        <p:txBody>
          <a:bodyPr>
            <a:normAutofit lnSpcReduction="10000"/>
          </a:bodyPr>
          <a:lstStyle/>
          <a:p>
            <a:pPr lvl="0">
              <a:defRPr sz="1800"/>
            </a:pPr>
            <a:fld id="{86CB4B4D-7CA3-9044-876B-883B54F8677D}" type="slidenum">
              <a:rPr/>
              <a:t>2</a:t>
            </a:fld>
            <a:endParaRPr/>
          </a:p>
        </p:txBody>
      </p:sp>
      <p:sp>
        <p:nvSpPr>
          <p:cNvPr id="10" name="TextBox 9"/>
          <p:cNvSpPr txBox="1"/>
          <p:nvPr/>
        </p:nvSpPr>
        <p:spPr>
          <a:xfrm>
            <a:off x="5394960" y="1173461"/>
            <a:ext cx="3749040" cy="3191643"/>
          </a:xfrm>
          <a:prstGeom prst="rect">
            <a:avLst/>
          </a:prstGeom>
          <a:noFill/>
        </p:spPr>
        <p:txBody>
          <a:bodyPr wrap="square" lIns="82296" tIns="41148" rIns="82296" bIns="41148" rtlCol="0">
            <a:spAutoFit/>
          </a:bodyPr>
          <a:lstStyle/>
          <a:p>
            <a:pPr algn="l"/>
            <a:r>
              <a:rPr lang="en-US" sz="2200" b="1" dirty="0">
                <a:solidFill>
                  <a:srgbClr val="FF0000"/>
                </a:solidFill>
              </a:rPr>
              <a:t>Pub rate steady, ~2.5/week</a:t>
            </a:r>
            <a:endParaRPr lang="en-US" sz="2200" b="1" dirty="0">
              <a:solidFill>
                <a:srgbClr val="FF0000"/>
              </a:solidFill>
              <a:sym typeface="Symbol"/>
            </a:endParaRPr>
          </a:p>
          <a:p>
            <a:pPr algn="l"/>
            <a:r>
              <a:rPr lang="en-US" sz="2200" dirty="0">
                <a:solidFill>
                  <a:srgbClr val="FF0000"/>
                </a:solidFill>
                <a:sym typeface="Symbol"/>
              </a:rPr>
              <a:t>391 papers submitted:</a:t>
            </a:r>
          </a:p>
          <a:p>
            <a:pPr algn="l"/>
            <a:r>
              <a:rPr lang="en-US" sz="1800" dirty="0">
                <a:solidFill>
                  <a:srgbClr val="FF0000"/>
                </a:solidFill>
                <a:sym typeface="Symbol"/>
              </a:rPr>
              <a:t>+23 CRAFT based</a:t>
            </a:r>
          </a:p>
          <a:p>
            <a:pPr algn="l"/>
            <a:r>
              <a:rPr lang="en-US" sz="1800" dirty="0">
                <a:solidFill>
                  <a:srgbClr val="FF0000"/>
                </a:solidFill>
                <a:sym typeface="Symbol"/>
              </a:rPr>
              <a:t>+25 ready for CWR or later</a:t>
            </a:r>
          </a:p>
          <a:p>
            <a:pPr algn="l"/>
            <a:r>
              <a:rPr lang="en-US" sz="1800" dirty="0">
                <a:solidFill>
                  <a:srgbClr val="FF0000"/>
                </a:solidFill>
                <a:sym typeface="Symbol"/>
              </a:rPr>
              <a:t>+6 </a:t>
            </a:r>
            <a:r>
              <a:rPr lang="en-US" sz="1800" dirty="0" err="1">
                <a:solidFill>
                  <a:srgbClr val="FF0000"/>
                </a:solidFill>
                <a:sym typeface="Symbol"/>
              </a:rPr>
              <a:t>PubDraft</a:t>
            </a:r>
            <a:endParaRPr lang="en-US" sz="1800" dirty="0">
              <a:solidFill>
                <a:srgbClr val="FF0000"/>
              </a:solidFill>
              <a:sym typeface="Symbol"/>
            </a:endParaRPr>
          </a:p>
          <a:p>
            <a:pPr algn="l"/>
            <a:endParaRPr lang="en-US" sz="1800" dirty="0">
              <a:solidFill>
                <a:srgbClr val="FF0000"/>
              </a:solidFill>
              <a:sym typeface="Symbol"/>
            </a:endParaRPr>
          </a:p>
          <a:p>
            <a:pPr algn="l"/>
            <a:r>
              <a:rPr lang="en-US" sz="2200" b="1" dirty="0">
                <a:sym typeface="Symbol"/>
              </a:rPr>
              <a:t>In review process (159): </a:t>
            </a:r>
          </a:p>
          <a:p>
            <a:pPr algn="l"/>
            <a:endParaRPr lang="en-US" sz="1600" dirty="0"/>
          </a:p>
          <a:p>
            <a:pPr algn="l"/>
            <a:r>
              <a:rPr lang="en-US" sz="1600" dirty="0"/>
              <a:t>97 </a:t>
            </a:r>
            <a:r>
              <a:rPr lang="en-US" sz="1600" dirty="0" err="1"/>
              <a:t>GoingToPreApp</a:t>
            </a:r>
            <a:r>
              <a:rPr lang="en-US" sz="1600" dirty="0"/>
              <a:t> or higher</a:t>
            </a:r>
          </a:p>
          <a:p>
            <a:pPr algn="l"/>
            <a:r>
              <a:rPr lang="en-US" sz="1600" dirty="0"/>
              <a:t>62 in </a:t>
            </a:r>
            <a:r>
              <a:rPr lang="en-US" sz="1600" dirty="0" err="1" smtClean="0"/>
              <a:t>AanalysisWorkGroup</a:t>
            </a:r>
            <a:endParaRPr lang="en-US" sz="1600" dirty="0"/>
          </a:p>
          <a:p>
            <a:pPr algn="l"/>
            <a:endParaRPr lang="en-US" sz="1600" dirty="0">
              <a:solidFill>
                <a:srgbClr val="FF0000"/>
              </a:solidFill>
            </a:endParaRPr>
          </a:p>
        </p:txBody>
      </p:sp>
      <p:sp>
        <p:nvSpPr>
          <p:cNvPr id="11" name="TextBox 10"/>
          <p:cNvSpPr txBox="1"/>
          <p:nvPr/>
        </p:nvSpPr>
        <p:spPr>
          <a:xfrm>
            <a:off x="5532120" y="5212080"/>
            <a:ext cx="3840480" cy="1437317"/>
          </a:xfrm>
          <a:prstGeom prst="rect">
            <a:avLst/>
          </a:prstGeom>
          <a:noFill/>
        </p:spPr>
        <p:txBody>
          <a:bodyPr wrap="square" lIns="82296" tIns="41148" rIns="82296" bIns="41148" rtlCol="0">
            <a:spAutoFit/>
          </a:bodyPr>
          <a:lstStyle/>
          <a:p>
            <a:pPr algn="l"/>
            <a:r>
              <a:rPr lang="en-US" sz="2200" b="1" dirty="0">
                <a:solidFill>
                  <a:srgbClr val="008000"/>
                </a:solidFill>
              </a:rPr>
              <a:t>Bulk of remaining Run 1 measurements targeting publication by summer (to avoid overlap with Run 2)</a:t>
            </a:r>
          </a:p>
        </p:txBody>
      </p:sp>
      <p:sp>
        <p:nvSpPr>
          <p:cNvPr id="12" name="TextBox 11"/>
          <p:cNvSpPr txBox="1"/>
          <p:nvPr/>
        </p:nvSpPr>
        <p:spPr>
          <a:xfrm>
            <a:off x="937260" y="1577340"/>
            <a:ext cx="3086100" cy="421654"/>
          </a:xfrm>
          <a:prstGeom prst="rect">
            <a:avLst/>
          </a:prstGeom>
          <a:solidFill>
            <a:schemeClr val="bg1"/>
          </a:solidFill>
        </p:spPr>
        <p:txBody>
          <a:bodyPr wrap="square" lIns="82296" tIns="41148" rIns="82296" bIns="41148" rtlCol="0">
            <a:spAutoFit/>
          </a:bodyPr>
          <a:lstStyle/>
          <a:p>
            <a:pPr algn="ctr"/>
            <a:r>
              <a:rPr lang="en-US" sz="2200" b="1" dirty="0">
                <a:solidFill>
                  <a:srgbClr val="0000FF"/>
                </a:solidFill>
              </a:rPr>
              <a:t>391 papers submitted</a:t>
            </a:r>
          </a:p>
        </p:txBody>
      </p:sp>
      <p:sp>
        <p:nvSpPr>
          <p:cNvPr id="2" name="TextBox 1"/>
          <p:cNvSpPr txBox="1"/>
          <p:nvPr/>
        </p:nvSpPr>
        <p:spPr>
          <a:xfrm>
            <a:off x="5532120" y="4314385"/>
            <a:ext cx="3504376" cy="76944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4290" rtlCol="0" anchor="ctr">
            <a:spAutoFit/>
          </a:bodyPr>
          <a:lstStyle/>
          <a:p>
            <a:pPr defTabSz="411480" fontAlgn="auto" latinLnBrk="1" hangingPunct="0">
              <a:spcBef>
                <a:spcPts val="0"/>
              </a:spcBef>
              <a:spcAft>
                <a:spcPts val="0"/>
              </a:spcAft>
            </a:pPr>
            <a:r>
              <a:rPr lang="en-US" sz="2200" b="1" dirty="0">
                <a:solidFill>
                  <a:srgbClr val="0000FF"/>
                </a:solidFill>
                <a:latin typeface="+mn-lt"/>
                <a:ea typeface="+mn-ea"/>
                <a:cs typeface="+mn-cs"/>
                <a:sym typeface="Gill Sans"/>
              </a:rPr>
              <a:t>Steady progress, we are now over the hump!</a:t>
            </a:r>
          </a:p>
        </p:txBody>
      </p:sp>
      <p:sp>
        <p:nvSpPr>
          <p:cNvPr id="9" name="TextBox 8"/>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13" name="TextBox 12"/>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1187303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Splashes in CMS </a:t>
            </a:r>
            <a:endParaRPr lang="en-US" dirty="0"/>
          </a:p>
        </p:txBody>
      </p:sp>
      <p:pic>
        <p:nvPicPr>
          <p:cNvPr id="6" name="Picture 5"/>
          <p:cNvPicPr>
            <a:picLocks noChangeAspect="1"/>
          </p:cNvPicPr>
          <p:nvPr/>
        </p:nvPicPr>
        <p:blipFill>
          <a:blip r:embed="rId2"/>
          <a:stretch>
            <a:fillRect/>
          </a:stretch>
        </p:blipFill>
        <p:spPr>
          <a:xfrm>
            <a:off x="0" y="1560969"/>
            <a:ext cx="9144000" cy="5297031"/>
          </a:xfrm>
          <a:prstGeom prst="rect">
            <a:avLst/>
          </a:prstGeom>
        </p:spPr>
      </p:pic>
      <p:sp>
        <p:nvSpPr>
          <p:cNvPr id="3" name="Slide Number Placeholder 2"/>
          <p:cNvSpPr>
            <a:spLocks noGrp="1"/>
          </p:cNvSpPr>
          <p:nvPr>
            <p:ph type="sldNum" sz="quarter" idx="12"/>
          </p:nvPr>
        </p:nvSpPr>
        <p:spPr/>
        <p:txBody>
          <a:bodyPr/>
          <a:lstStyle/>
          <a:p>
            <a:pPr>
              <a:defRPr/>
            </a:pPr>
            <a:fld id="{5651F329-7A06-F249-AF00-A5FC8A1C1D07}" type="slidenum">
              <a:rPr lang="en-US" smtClean="0"/>
              <a:pPr>
                <a:defRPr/>
              </a:pPr>
              <a:t>20</a:t>
            </a:fld>
            <a:endParaRPr lang="en-US"/>
          </a:p>
        </p:txBody>
      </p:sp>
      <p:sp>
        <p:nvSpPr>
          <p:cNvPr id="5" name="TextBox 4"/>
          <p:cNvSpPr txBox="1"/>
          <p:nvPr/>
        </p:nvSpPr>
        <p:spPr>
          <a:xfrm>
            <a:off x="6732712" y="1700808"/>
            <a:ext cx="2411288" cy="1200328"/>
          </a:xfrm>
          <a:prstGeom prst="rect">
            <a:avLst/>
          </a:prstGeom>
          <a:noFill/>
        </p:spPr>
        <p:txBody>
          <a:bodyPr wrap="square" rtlCol="0">
            <a:spAutoFit/>
          </a:bodyPr>
          <a:lstStyle/>
          <a:p>
            <a:r>
              <a:rPr lang="en-US" dirty="0" smtClean="0">
                <a:solidFill>
                  <a:schemeClr val="bg1"/>
                </a:solidFill>
              </a:rPr>
              <a:t>Beam splashes very useful to refine timing</a:t>
            </a:r>
            <a:endParaRPr lang="en-US" dirty="0">
              <a:solidFill>
                <a:schemeClr val="bg1"/>
              </a:solidFill>
            </a:endParaRPr>
          </a:p>
        </p:txBody>
      </p:sp>
    </p:spTree>
    <p:extLst>
      <p:ext uri="{BB962C8B-B14F-4D97-AF65-F5344CB8AC3E}">
        <p14:creationId xmlns:p14="http://schemas.microsoft.com/office/powerpoint/2010/main" val="1479772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phase 1</a:t>
            </a:r>
            <a:endParaRPr lang="en-US" dirty="0"/>
          </a:p>
        </p:txBody>
      </p:sp>
      <p:sp>
        <p:nvSpPr>
          <p:cNvPr id="5" name="Content Placeholder 4"/>
          <p:cNvSpPr>
            <a:spLocks noGrp="1"/>
          </p:cNvSpPr>
          <p:nvPr>
            <p:ph idx="1"/>
          </p:nvPr>
        </p:nvSpPr>
        <p:spPr>
          <a:xfrm>
            <a:off x="107504" y="1268760"/>
            <a:ext cx="6048672" cy="5328591"/>
          </a:xfrm>
        </p:spPr>
        <p:txBody>
          <a:bodyPr>
            <a:normAutofit fontScale="77500" lnSpcReduction="20000"/>
          </a:bodyPr>
          <a:lstStyle/>
          <a:p>
            <a:pPr marL="0" indent="0">
              <a:buNone/>
            </a:pPr>
            <a:r>
              <a:rPr lang="en-US" dirty="0" smtClean="0"/>
              <a:t>Executive summary:</a:t>
            </a:r>
          </a:p>
          <a:p>
            <a:r>
              <a:rPr lang="en-US" b="1" dirty="0" smtClean="0"/>
              <a:t>Trigger</a:t>
            </a:r>
            <a:r>
              <a:rPr lang="en-US" dirty="0" smtClean="0"/>
              <a:t> on Schedule: both “Stage 1” (intermediate stage of the) </a:t>
            </a:r>
            <a:r>
              <a:rPr lang="en-US" dirty="0" err="1" smtClean="0"/>
              <a:t>calo</a:t>
            </a:r>
            <a:r>
              <a:rPr lang="en-US" dirty="0" smtClean="0"/>
              <a:t>-trigger and Full Upgrade for 2016 operation.</a:t>
            </a:r>
          </a:p>
          <a:p>
            <a:r>
              <a:rPr lang="en-US" b="1" dirty="0" smtClean="0"/>
              <a:t>HCAL</a:t>
            </a:r>
            <a:r>
              <a:rPr lang="en-US" dirty="0" smtClean="0"/>
              <a:t> on or ahead of schedule. </a:t>
            </a:r>
          </a:p>
          <a:p>
            <a:r>
              <a:rPr lang="en-US" b="1" dirty="0" smtClean="0"/>
              <a:t>PIXEL</a:t>
            </a:r>
            <a:r>
              <a:rPr lang="en-US" dirty="0" smtClean="0"/>
              <a:t>: 100% ROC chips</a:t>
            </a:r>
            <a:r>
              <a:rPr lang="en-US" dirty="0"/>
              <a:t>, 100% BPIX </a:t>
            </a:r>
            <a:r>
              <a:rPr lang="en-US" dirty="0" smtClean="0"/>
              <a:t>HDIs, 80% Barrel sensors delivered, forward delivery started; 100% DC-DC chips in hand; CO2 cooling station installed in IP5. </a:t>
            </a:r>
            <a:r>
              <a:rPr lang="en-US" dirty="0"/>
              <a:t>R</a:t>
            </a:r>
            <a:r>
              <a:rPr lang="en-US" dirty="0" smtClean="0"/>
              <a:t>esubmission of Token Bit Manager chip puts pressure on module production, mitigated by change of schedule. Barring unforeseen problems, it should be ready for Insertion during the Extended Year End Technical stop 2016-2017</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21</a:t>
            </a:fld>
            <a:endParaRPr lang="en-US"/>
          </a:p>
        </p:txBody>
      </p:sp>
      <p:pic>
        <p:nvPicPr>
          <p:cNvPr id="6" name="Picture 5" descr="Screen Shot 2015-02-27 at 20.02.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1367858"/>
            <a:ext cx="2881294" cy="1917126"/>
          </a:xfrm>
          <a:prstGeom prst="rect">
            <a:avLst/>
          </a:prstGeom>
        </p:spPr>
      </p:pic>
      <p:pic>
        <p:nvPicPr>
          <p:cNvPr id="7" name="Picture 6"/>
          <p:cNvPicPr>
            <a:picLocks noChangeAspect="1"/>
          </p:cNvPicPr>
          <p:nvPr/>
        </p:nvPicPr>
        <p:blipFill>
          <a:blip r:embed="rId3"/>
          <a:stretch>
            <a:fillRect/>
          </a:stretch>
        </p:blipFill>
        <p:spPr>
          <a:xfrm>
            <a:off x="6300192" y="3762764"/>
            <a:ext cx="2745186" cy="2409411"/>
          </a:xfrm>
          <a:prstGeom prst="rect">
            <a:avLst/>
          </a:prstGeom>
        </p:spPr>
      </p:pic>
      <p:sp>
        <p:nvSpPr>
          <p:cNvPr id="8" name="TextBox 7"/>
          <p:cNvSpPr txBox="1"/>
          <p:nvPr/>
        </p:nvSpPr>
        <p:spPr>
          <a:xfrm>
            <a:off x="6228184" y="1294160"/>
            <a:ext cx="1512168" cy="369332"/>
          </a:xfrm>
          <a:prstGeom prst="rect">
            <a:avLst/>
          </a:prstGeom>
          <a:noFill/>
        </p:spPr>
        <p:txBody>
          <a:bodyPr wrap="square" rtlCol="0">
            <a:spAutoFit/>
          </a:bodyPr>
          <a:lstStyle/>
          <a:p>
            <a:r>
              <a:rPr lang="en-US" sz="1800" dirty="0" smtClean="0"/>
              <a:t>Barrel Pixel</a:t>
            </a:r>
            <a:endParaRPr lang="en-US" sz="1800" dirty="0"/>
          </a:p>
        </p:txBody>
      </p:sp>
      <p:sp>
        <p:nvSpPr>
          <p:cNvPr id="9" name="TextBox 8"/>
          <p:cNvSpPr txBox="1"/>
          <p:nvPr/>
        </p:nvSpPr>
        <p:spPr>
          <a:xfrm>
            <a:off x="6372200" y="3762556"/>
            <a:ext cx="1512168" cy="369332"/>
          </a:xfrm>
          <a:prstGeom prst="rect">
            <a:avLst/>
          </a:prstGeom>
          <a:noFill/>
        </p:spPr>
        <p:txBody>
          <a:bodyPr wrap="square" rtlCol="0">
            <a:spAutoFit/>
          </a:bodyPr>
          <a:lstStyle/>
          <a:p>
            <a:r>
              <a:rPr lang="en-US" sz="1800" dirty="0" smtClean="0">
                <a:solidFill>
                  <a:srgbClr val="FFFFFF"/>
                </a:solidFill>
              </a:rPr>
              <a:t>FWD Pixel</a:t>
            </a:r>
            <a:endParaRPr lang="en-US" sz="1800" dirty="0">
              <a:solidFill>
                <a:srgbClr val="FFFFFF"/>
              </a:solidFill>
            </a:endParaRPr>
          </a:p>
        </p:txBody>
      </p:sp>
      <p:sp>
        <p:nvSpPr>
          <p:cNvPr id="10" name="TextBox 9"/>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11" name="TextBox 10"/>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334041633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8242" y="1268760"/>
            <a:ext cx="8670969" cy="3443950"/>
          </a:xfrm>
        </p:spPr>
        <p:txBody>
          <a:bodyPr>
            <a:normAutofit/>
          </a:bodyPr>
          <a:lstStyle/>
          <a:p>
            <a:r>
              <a:rPr lang="en-US" sz="2600" dirty="0" smtClean="0">
                <a:sym typeface="Symbol"/>
              </a:rPr>
              <a:t>FPIX reinstalled in CMS, with Pilot Detector for 2017</a:t>
            </a:r>
          </a:p>
          <a:p>
            <a:pPr lvl="1"/>
            <a:r>
              <a:rPr lang="en-US" sz="2400" b="1" dirty="0" smtClean="0">
                <a:sym typeface="Symbol"/>
              </a:rPr>
              <a:t>Pilot: crucial for understanding problem with original design of readout of upgraded pixel detector (clock jitter issue)</a:t>
            </a:r>
          </a:p>
          <a:p>
            <a:pPr lvl="2"/>
            <a:r>
              <a:rPr lang="en-US" sz="2000" dirty="0" smtClean="0">
                <a:latin typeface="Helvetica" charset="0"/>
                <a:cs typeface="Helvetica" charset="0"/>
              </a:rPr>
              <a:t>8 FPIX-style modules</a:t>
            </a:r>
          </a:p>
          <a:p>
            <a:pPr marL="342900" lvl="1" indent="-342900">
              <a:buFont typeface="Arial"/>
              <a:buChar char="•"/>
            </a:pPr>
            <a:r>
              <a:rPr lang="en-US" sz="2600" dirty="0" smtClean="0"/>
              <a:t>New </a:t>
            </a:r>
            <a:r>
              <a:rPr lang="en-US" sz="2600" dirty="0"/>
              <a:t>version of </a:t>
            </a:r>
            <a:r>
              <a:rPr lang="en-US" sz="2600" dirty="0" smtClean="0"/>
              <a:t>Token </a:t>
            </a:r>
            <a:r>
              <a:rPr lang="en-US" sz="2600" dirty="0"/>
              <a:t>Bit Manager TBM </a:t>
            </a:r>
            <a:r>
              <a:rPr lang="en-US" sz="2600" dirty="0" smtClean="0"/>
              <a:t>chip						(with </a:t>
            </a:r>
            <a:r>
              <a:rPr lang="en-US" sz="2600" dirty="0"/>
              <a:t>more output </a:t>
            </a:r>
            <a:r>
              <a:rPr lang="en-US" sz="2600" dirty="0" smtClean="0"/>
              <a:t>margin) delivery this week</a:t>
            </a:r>
            <a:endParaRPr lang="en-US" sz="2200" dirty="0" smtClean="0">
              <a:sym typeface="Symbol"/>
            </a:endParaRPr>
          </a:p>
          <a:p>
            <a:pPr lvl="1"/>
            <a:r>
              <a:rPr lang="en-US" sz="2000" dirty="0" smtClean="0">
                <a:sym typeface="Symbol"/>
              </a:rPr>
              <a:t>Earlier than anticipated</a:t>
            </a:r>
          </a:p>
          <a:p>
            <a:pPr lvl="2"/>
            <a:endParaRPr lang="en-US" sz="1800" dirty="0" smtClean="0">
              <a:sym typeface="Symbol"/>
            </a:endParaRPr>
          </a:p>
          <a:p>
            <a:pPr lvl="1"/>
            <a:endParaRPr lang="en-US" sz="2000" dirty="0" smtClean="0">
              <a:sym typeface="Symbol"/>
            </a:endParaRPr>
          </a:p>
        </p:txBody>
      </p:sp>
      <p:sp>
        <p:nvSpPr>
          <p:cNvPr id="6" name="Title 5"/>
          <p:cNvSpPr>
            <a:spLocks noGrp="1"/>
          </p:cNvSpPr>
          <p:nvPr>
            <p:ph type="title"/>
          </p:nvPr>
        </p:nvSpPr>
        <p:spPr>
          <a:xfrm>
            <a:off x="1331640" y="180798"/>
            <a:ext cx="7497226" cy="799930"/>
          </a:xfrm>
        </p:spPr>
        <p:txBody>
          <a:bodyPr>
            <a:normAutofit/>
          </a:bodyPr>
          <a:lstStyle/>
          <a:p>
            <a:r>
              <a:rPr lang="en-US" dirty="0" smtClean="0"/>
              <a:t>Pilot Detector</a:t>
            </a:r>
            <a:endParaRPr lang="en-US"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878" y="4437112"/>
            <a:ext cx="3081003" cy="231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820640" y="139062"/>
            <a:ext cx="1072629" cy="338554"/>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dirty="0" smtClean="0"/>
              <a:t>During LS1</a:t>
            </a:r>
            <a:endParaRPr lang="en-US" sz="1600" dirty="0"/>
          </a:p>
        </p:txBody>
      </p:sp>
      <p:grpSp>
        <p:nvGrpSpPr>
          <p:cNvPr id="12" name="Group 11"/>
          <p:cNvGrpSpPr>
            <a:grpSpLocks noChangeAspect="1"/>
          </p:cNvGrpSpPr>
          <p:nvPr/>
        </p:nvGrpSpPr>
        <p:grpSpPr>
          <a:xfrm>
            <a:off x="6688461" y="5347527"/>
            <a:ext cx="2564059" cy="1395083"/>
            <a:chOff x="3282565" y="1416371"/>
            <a:chExt cx="2848954" cy="1550092"/>
          </a:xfrm>
        </p:grpSpPr>
        <p:pic>
          <p:nvPicPr>
            <p:cNvPr id="13" name="Picture 12"/>
            <p:cNvPicPr>
              <a:picLocks noChangeAspect="1"/>
            </p:cNvPicPr>
            <p:nvPr/>
          </p:nvPicPr>
          <p:blipFill>
            <a:blip r:embed="rId3"/>
            <a:stretch>
              <a:fillRect/>
            </a:stretch>
          </p:blipFill>
          <p:spPr>
            <a:xfrm>
              <a:off x="4022340" y="1922989"/>
              <a:ext cx="930275" cy="796510"/>
            </a:xfrm>
            <a:prstGeom prst="rect">
              <a:avLst/>
            </a:prstGeom>
          </p:spPr>
        </p:pic>
        <p:pic>
          <p:nvPicPr>
            <p:cNvPr id="14" name="Picture 13"/>
            <p:cNvPicPr>
              <a:picLocks noChangeAspect="1"/>
            </p:cNvPicPr>
            <p:nvPr/>
          </p:nvPicPr>
          <p:blipFill>
            <a:blip r:embed="rId4"/>
            <a:stretch>
              <a:fillRect/>
            </a:stretch>
          </p:blipFill>
          <p:spPr>
            <a:xfrm>
              <a:off x="3282565" y="1616267"/>
              <a:ext cx="2447740" cy="1350196"/>
            </a:xfrm>
            <a:prstGeom prst="rect">
              <a:avLst/>
            </a:prstGeom>
          </p:spPr>
        </p:pic>
        <p:sp>
          <p:nvSpPr>
            <p:cNvPr id="15" name="TextBox 14"/>
            <p:cNvSpPr txBox="1"/>
            <p:nvPr/>
          </p:nvSpPr>
          <p:spPr>
            <a:xfrm>
              <a:off x="3645951" y="1416371"/>
              <a:ext cx="2485568" cy="444567"/>
            </a:xfrm>
            <a:prstGeom prst="rect">
              <a:avLst/>
            </a:prstGeom>
            <a:noFill/>
          </p:spPr>
          <p:txBody>
            <a:bodyPr wrap="none" rtlCol="0">
              <a:spAutoFit/>
            </a:bodyPr>
            <a:lstStyle/>
            <a:p>
              <a:r>
                <a:rPr lang="en-US" sz="2000" dirty="0" smtClean="0"/>
                <a:t>Symmetric Output</a:t>
              </a:r>
              <a:endParaRPr lang="en-US" sz="2000" dirty="0"/>
            </a:p>
          </p:txBody>
        </p:sp>
      </p:grpSp>
      <p:sp>
        <p:nvSpPr>
          <p:cNvPr id="16" name="Down Arrow 15"/>
          <p:cNvSpPr/>
          <p:nvPr/>
        </p:nvSpPr>
        <p:spPr>
          <a:xfrm>
            <a:off x="7744967" y="4366045"/>
            <a:ext cx="427433" cy="103669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Screen Shot 2015-01-25 at 10.53.12.png"/>
          <p:cNvPicPr>
            <a:picLocks noChangeAspect="1"/>
          </p:cNvPicPr>
          <p:nvPr/>
        </p:nvPicPr>
        <p:blipFill rotWithShape="1">
          <a:blip r:embed="rId5">
            <a:extLst>
              <a:ext uri="{28A0092B-C50C-407E-A947-70E740481C1C}">
                <a14:useLocalDpi xmlns:a14="http://schemas.microsoft.com/office/drawing/2010/main" val="0"/>
              </a:ext>
            </a:extLst>
          </a:blip>
          <a:srcRect r="51138"/>
          <a:stretch/>
        </p:blipFill>
        <p:spPr>
          <a:xfrm>
            <a:off x="6804248" y="2638492"/>
            <a:ext cx="2219052" cy="2014644"/>
          </a:xfrm>
          <a:prstGeom prst="rect">
            <a:avLst/>
          </a:prstGeom>
        </p:spPr>
      </p:pic>
      <p:pic>
        <p:nvPicPr>
          <p:cNvPr id="18" name="Picture 4" descr="FPIX_pilot_blades.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57790" y="4249305"/>
            <a:ext cx="3568110" cy="220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pPr>
              <a:defRPr/>
            </a:pPr>
            <a:fld id="{5651F329-7A06-F249-AF00-A5FC8A1C1D07}" type="slidenum">
              <a:rPr lang="en-US" smtClean="0"/>
              <a:pPr>
                <a:defRPr/>
              </a:pPr>
              <a:t>22</a:t>
            </a:fld>
            <a:endParaRPr lang="en-US"/>
          </a:p>
        </p:txBody>
      </p:sp>
    </p:spTree>
    <p:extLst>
      <p:ext uri="{BB962C8B-B14F-4D97-AF65-F5344CB8AC3E}">
        <p14:creationId xmlns:p14="http://schemas.microsoft.com/office/powerpoint/2010/main" val="206244135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317500" y="2070100"/>
            <a:ext cx="5105400" cy="3403600"/>
          </a:xfrm>
          <a:prstGeom prst="rect">
            <a:avLst/>
          </a:prstGeom>
          <a:ln w="50800">
            <a:solidFill>
              <a:schemeClr val="bg1"/>
            </a:solidFill>
          </a:ln>
        </p:spPr>
      </p:pic>
      <p:sp>
        <p:nvSpPr>
          <p:cNvPr id="2" name="Title 1"/>
          <p:cNvSpPr>
            <a:spLocks noGrp="1"/>
          </p:cNvSpPr>
          <p:nvPr>
            <p:ph type="title"/>
          </p:nvPr>
        </p:nvSpPr>
        <p:spPr>
          <a:xfrm>
            <a:off x="1259632" y="40928"/>
            <a:ext cx="7630368" cy="927100"/>
          </a:xfrm>
        </p:spPr>
        <p:txBody>
          <a:bodyPr>
            <a:noAutofit/>
          </a:bodyPr>
          <a:lstStyle/>
          <a:p>
            <a:r>
              <a:rPr lang="en-US" sz="3600" dirty="0" smtClean="0"/>
              <a:t>Trigger Upgrade: Calorimeter </a:t>
            </a:r>
            <a:r>
              <a:rPr lang="en-US" sz="3600" dirty="0" err="1" smtClean="0"/>
              <a:t>Trg</a:t>
            </a:r>
            <a:r>
              <a:rPr lang="en-US" sz="3600" dirty="0" smtClean="0"/>
              <a:t> status</a:t>
            </a:r>
            <a:endParaRPr lang="en-US" sz="3600" dirty="0"/>
          </a:p>
        </p:txBody>
      </p:sp>
      <p:sp>
        <p:nvSpPr>
          <p:cNvPr id="8" name="TextBox 7"/>
          <p:cNvSpPr txBox="1"/>
          <p:nvPr/>
        </p:nvSpPr>
        <p:spPr>
          <a:xfrm>
            <a:off x="3937001" y="5722947"/>
            <a:ext cx="5099495" cy="830997"/>
          </a:xfrm>
          <a:prstGeom prst="rect">
            <a:avLst/>
          </a:prstGeom>
          <a:noFill/>
        </p:spPr>
        <p:txBody>
          <a:bodyPr wrap="square" rtlCol="0">
            <a:spAutoFit/>
          </a:bodyPr>
          <a:lstStyle/>
          <a:p>
            <a:r>
              <a:rPr lang="en-US" b="0" dirty="0" smtClean="0">
                <a:latin typeface="Calibri"/>
                <a:cs typeface="Calibri"/>
              </a:rPr>
              <a:t>layer-1 CTP7s (US): 18 installed, 36 ( out of </a:t>
            </a:r>
            <a:r>
              <a:rPr lang="en-US" b="0" smtClean="0">
                <a:latin typeface="Calibri"/>
                <a:cs typeface="Calibri"/>
              </a:rPr>
              <a:t>36 expected) </a:t>
            </a:r>
            <a:r>
              <a:rPr lang="en-US" b="0" dirty="0" smtClean="0">
                <a:latin typeface="Calibri"/>
                <a:cs typeface="Calibri"/>
              </a:rPr>
              <a:t>now available at CERN.</a:t>
            </a:r>
          </a:p>
        </p:txBody>
      </p:sp>
      <p:sp>
        <p:nvSpPr>
          <p:cNvPr id="9" name="Oval 8"/>
          <p:cNvSpPr/>
          <p:nvPr/>
        </p:nvSpPr>
        <p:spPr bwMode="auto">
          <a:xfrm>
            <a:off x="1284412" y="1449412"/>
            <a:ext cx="1930400" cy="4787900"/>
          </a:xfrm>
          <a:prstGeom prst="ellipse">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1" i="0" u="none" strike="noStrike" cap="none" normalizeH="0" baseline="0">
              <a:ln>
                <a:noFill/>
              </a:ln>
              <a:solidFill>
                <a:schemeClr val="tx1"/>
              </a:solidFill>
              <a:effectLst/>
              <a:latin typeface="Arial" charset="0"/>
            </a:endParaRPr>
          </a:p>
        </p:txBody>
      </p:sp>
      <p:pic>
        <p:nvPicPr>
          <p:cNvPr id="10" name="Picture 9" descr="Screen Shot 2015-02-28 at 1.32.2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3968" y="1268760"/>
            <a:ext cx="4483100" cy="3036311"/>
          </a:xfrm>
          <a:prstGeom prst="rect">
            <a:avLst/>
          </a:prstGeom>
        </p:spPr>
      </p:pic>
      <p:sp>
        <p:nvSpPr>
          <p:cNvPr id="11" name="TextBox 10"/>
          <p:cNvSpPr txBox="1"/>
          <p:nvPr/>
        </p:nvSpPr>
        <p:spPr>
          <a:xfrm>
            <a:off x="3347864" y="3198455"/>
            <a:ext cx="3205336" cy="2246769"/>
          </a:xfrm>
          <a:prstGeom prst="rect">
            <a:avLst/>
          </a:prstGeom>
          <a:noFill/>
        </p:spPr>
        <p:txBody>
          <a:bodyPr wrap="square" rtlCol="0">
            <a:spAutoFit/>
          </a:bodyPr>
          <a:lstStyle/>
          <a:p>
            <a:r>
              <a:rPr lang="en-US" sz="2800" b="0" dirty="0" smtClean="0">
                <a:latin typeface="Calibri"/>
                <a:cs typeface="Calibri"/>
              </a:rPr>
              <a:t>Layer-2: 12/12 MP7s (UK)</a:t>
            </a:r>
            <a:r>
              <a:rPr lang="en-US" sz="2800" dirty="0">
                <a:latin typeface="Calibri"/>
                <a:cs typeface="Calibri"/>
              </a:rPr>
              <a:t> </a:t>
            </a:r>
            <a:r>
              <a:rPr lang="en-US" sz="2800" dirty="0" smtClean="0">
                <a:latin typeface="Calibri"/>
                <a:cs typeface="Calibri"/>
              </a:rPr>
              <a:t>i</a:t>
            </a:r>
            <a:r>
              <a:rPr lang="en-US" sz="2800" b="0" dirty="0" smtClean="0">
                <a:latin typeface="Calibri"/>
                <a:cs typeface="Calibri"/>
              </a:rPr>
              <a:t>nstalled, with </a:t>
            </a:r>
            <a:br>
              <a:rPr lang="en-US" sz="2800" b="0" dirty="0" smtClean="0">
                <a:latin typeface="Calibri"/>
                <a:cs typeface="Calibri"/>
              </a:rPr>
            </a:br>
            <a:r>
              <a:rPr lang="en-US" sz="2800" b="0" dirty="0" smtClean="0">
                <a:latin typeface="Calibri"/>
                <a:cs typeface="Calibri"/>
              </a:rPr>
              <a:t>layer-1/layer-2</a:t>
            </a:r>
            <a:br>
              <a:rPr lang="en-US" sz="2800" b="0" dirty="0" smtClean="0">
                <a:latin typeface="Calibri"/>
                <a:cs typeface="Calibri"/>
              </a:rPr>
            </a:br>
            <a:r>
              <a:rPr lang="en-US" sz="2800" b="0" dirty="0" smtClean="0">
                <a:latin typeface="Calibri"/>
                <a:cs typeface="Calibri"/>
              </a:rPr>
              <a:t>interconnection patch panel</a:t>
            </a:r>
          </a:p>
        </p:txBody>
      </p:sp>
      <p:grpSp>
        <p:nvGrpSpPr>
          <p:cNvPr id="12" name="Group 11"/>
          <p:cNvGrpSpPr/>
          <p:nvPr/>
        </p:nvGrpSpPr>
        <p:grpSpPr>
          <a:xfrm>
            <a:off x="7330331" y="4539364"/>
            <a:ext cx="1562149" cy="1086736"/>
            <a:chOff x="9468544" y="476672"/>
            <a:chExt cx="1772815" cy="1113844"/>
          </a:xfrm>
        </p:grpSpPr>
        <p:pic>
          <p:nvPicPr>
            <p:cNvPr id="13" name="Picture 3" descr="CTP7.jpg"/>
            <p:cNvPicPr>
              <a:picLocks noChangeAspect="1"/>
            </p:cNvPicPr>
            <p:nvPr/>
          </p:nvPicPr>
          <p:blipFill>
            <a:blip r:embed="rId5" cstate="print"/>
            <a:srcRect/>
            <a:stretch>
              <a:fillRect/>
            </a:stretch>
          </p:blipFill>
          <p:spPr bwMode="auto">
            <a:xfrm>
              <a:off x="9468544" y="476672"/>
              <a:ext cx="1772815" cy="1113844"/>
            </a:xfrm>
            <a:prstGeom prst="rect">
              <a:avLst/>
            </a:prstGeom>
            <a:noFill/>
            <a:ln w="9525">
              <a:noFill/>
              <a:miter lim="800000"/>
              <a:headEnd/>
              <a:tailEnd/>
            </a:ln>
          </p:spPr>
        </p:pic>
        <p:sp>
          <p:nvSpPr>
            <p:cNvPr id="14" name="TextBox 13"/>
            <p:cNvSpPr txBox="1"/>
            <p:nvPr/>
          </p:nvSpPr>
          <p:spPr>
            <a:xfrm>
              <a:off x="9540552" y="476672"/>
              <a:ext cx="714939" cy="400110"/>
            </a:xfrm>
            <a:prstGeom prst="rect">
              <a:avLst/>
            </a:prstGeom>
            <a:noFill/>
          </p:spPr>
          <p:txBody>
            <a:bodyPr wrap="none" rtlCol="0">
              <a:spAutoFit/>
            </a:bodyPr>
            <a:lstStyle/>
            <a:p>
              <a:r>
                <a:rPr lang="en-US" sz="2000" b="1" dirty="0" smtClean="0">
                  <a:solidFill>
                    <a:schemeClr val="bg1"/>
                  </a:solidFill>
                </a:rPr>
                <a:t>CTP7</a:t>
              </a:r>
              <a:endParaRPr lang="el-GR" sz="2000" b="1" dirty="0">
                <a:solidFill>
                  <a:schemeClr val="bg1"/>
                </a:solidFill>
              </a:endParaRPr>
            </a:p>
          </p:txBody>
        </p:sp>
      </p:grpSp>
      <p:grpSp>
        <p:nvGrpSpPr>
          <p:cNvPr id="18" name="Group 17"/>
          <p:cNvGrpSpPr/>
          <p:nvPr/>
        </p:nvGrpSpPr>
        <p:grpSpPr>
          <a:xfrm>
            <a:off x="7451212" y="1412776"/>
            <a:ext cx="1585284" cy="1224136"/>
            <a:chOff x="9684568" y="1340768"/>
            <a:chExt cx="1578292" cy="1152128"/>
          </a:xfrm>
        </p:grpSpPr>
        <p:pic>
          <p:nvPicPr>
            <p:cNvPr id="19" name="Picture 18" descr="IMG_2916-CROP.jpg"/>
            <p:cNvPicPr>
              <a:picLocks noChangeAspect="1"/>
            </p:cNvPicPr>
            <p:nvPr/>
          </p:nvPicPr>
          <p:blipFill>
            <a:blip r:embed="rId6" cstate="print"/>
            <a:stretch>
              <a:fillRect/>
            </a:stretch>
          </p:blipFill>
          <p:spPr>
            <a:xfrm>
              <a:off x="9684568" y="1340768"/>
              <a:ext cx="1578292" cy="1152128"/>
            </a:xfrm>
            <a:prstGeom prst="rect">
              <a:avLst/>
            </a:prstGeom>
          </p:spPr>
        </p:pic>
        <p:sp>
          <p:nvSpPr>
            <p:cNvPr id="20" name="TextBox 19"/>
            <p:cNvSpPr txBox="1"/>
            <p:nvPr/>
          </p:nvSpPr>
          <p:spPr>
            <a:xfrm>
              <a:off x="10061084" y="1700809"/>
              <a:ext cx="919628" cy="492443"/>
            </a:xfrm>
            <a:prstGeom prst="rect">
              <a:avLst/>
            </a:prstGeom>
            <a:noFill/>
          </p:spPr>
          <p:txBody>
            <a:bodyPr wrap="square" rtlCol="0">
              <a:spAutoFit/>
            </a:bodyPr>
            <a:lstStyle/>
            <a:p>
              <a:r>
                <a:rPr lang="en-US" b="1" dirty="0" smtClean="0">
                  <a:solidFill>
                    <a:schemeClr val="bg1"/>
                  </a:solidFill>
                </a:rPr>
                <a:t>MP7</a:t>
              </a:r>
              <a:endParaRPr lang="el-GR" b="1" dirty="0">
                <a:solidFill>
                  <a:schemeClr val="bg1"/>
                </a:solidFill>
              </a:endParaRPr>
            </a:p>
          </p:txBody>
        </p:sp>
      </p:grpSp>
      <p:sp>
        <p:nvSpPr>
          <p:cNvPr id="6" name="TextBox 5"/>
          <p:cNvSpPr txBox="1"/>
          <p:nvPr/>
        </p:nvSpPr>
        <p:spPr>
          <a:xfrm rot="1183168">
            <a:off x="2271323" y="3614611"/>
            <a:ext cx="4659192" cy="83099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2400" dirty="0" smtClean="0"/>
              <a:t>On schedule for Parallel Running from September 2015</a:t>
            </a:r>
            <a:endParaRPr lang="en-US" sz="2400" dirty="0"/>
          </a:p>
        </p:txBody>
      </p:sp>
    </p:spTree>
    <p:extLst>
      <p:ext uri="{BB962C8B-B14F-4D97-AF65-F5344CB8AC3E}">
        <p14:creationId xmlns:p14="http://schemas.microsoft.com/office/powerpoint/2010/main" val="3905801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endParaRPr lang="en-US" sz="8800" dirty="0" smtClean="0"/>
          </a:p>
          <a:p>
            <a:pPr marL="0" indent="0">
              <a:buNone/>
            </a:pPr>
            <a:r>
              <a:rPr lang="en-US" sz="8800" dirty="0" smtClean="0"/>
              <a:t>Phase 2 upgrade</a:t>
            </a:r>
            <a:endParaRPr lang="en-US" sz="8800" dirty="0"/>
          </a:p>
        </p:txBody>
      </p:sp>
      <p:sp>
        <p:nvSpPr>
          <p:cNvPr id="5" name="Slide Number Placeholder 4"/>
          <p:cNvSpPr>
            <a:spLocks noGrp="1"/>
          </p:cNvSpPr>
          <p:nvPr>
            <p:ph type="sldNum" sz="quarter" idx="12"/>
          </p:nvPr>
        </p:nvSpPr>
        <p:spPr/>
        <p:txBody>
          <a:bodyPr/>
          <a:lstStyle/>
          <a:p>
            <a:pPr>
              <a:defRPr/>
            </a:pPr>
            <a:fld id="{5651F329-7A06-F249-AF00-A5FC8A1C1D07}" type="slidenum">
              <a:rPr lang="en-US" smtClean="0"/>
              <a:pPr>
                <a:defRPr/>
              </a:pPr>
              <a:t>24</a:t>
            </a:fld>
            <a:endParaRPr lang="en-US"/>
          </a:p>
        </p:txBody>
      </p:sp>
      <p:sp>
        <p:nvSpPr>
          <p:cNvPr id="6" name="TextBox 5"/>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7" name="TextBox 6"/>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388658433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a:t>
            </a:r>
            <a:endParaRPr lang="en-US" dirty="0"/>
          </a:p>
        </p:txBody>
      </p:sp>
      <p:sp>
        <p:nvSpPr>
          <p:cNvPr id="5" name="Content Placeholder 4"/>
          <p:cNvSpPr>
            <a:spLocks noGrp="1"/>
          </p:cNvSpPr>
          <p:nvPr>
            <p:ph idx="1"/>
          </p:nvPr>
        </p:nvSpPr>
        <p:spPr>
          <a:xfrm>
            <a:off x="0" y="1268761"/>
            <a:ext cx="9252520" cy="5452714"/>
          </a:xfrm>
        </p:spPr>
        <p:txBody>
          <a:bodyPr>
            <a:normAutofit fontScale="85000" lnSpcReduction="10000"/>
          </a:bodyPr>
          <a:lstStyle/>
          <a:p>
            <a:r>
              <a:rPr lang="en-US" dirty="0" smtClean="0"/>
              <a:t>Technical Proposal to be submitted to June LHCC</a:t>
            </a:r>
          </a:p>
          <a:p>
            <a:r>
              <a:rPr lang="en-US" dirty="0" smtClean="0"/>
              <a:t>Tracker upgrades well defined: extended pixelated coverage in forward region to </a:t>
            </a:r>
            <a:r>
              <a:rPr lang="en-US" dirty="0" smtClean="0">
                <a:latin typeface="Symbol" charset="2"/>
                <a:cs typeface="Symbol" charset="2"/>
              </a:rPr>
              <a:t>|</a:t>
            </a:r>
            <a:r>
              <a:rPr lang="en-US" dirty="0">
                <a:latin typeface="Symbol" charset="2"/>
                <a:cs typeface="Symbol" charset="2"/>
              </a:rPr>
              <a:t>h</a:t>
            </a:r>
            <a:r>
              <a:rPr lang="en-US" dirty="0" smtClean="0">
                <a:latin typeface="Symbol" charset="2"/>
                <a:cs typeface="Symbol" charset="2"/>
              </a:rPr>
              <a:t>|</a:t>
            </a:r>
            <a:r>
              <a:rPr lang="en-US" dirty="0" smtClean="0"/>
              <a:t>=4</a:t>
            </a:r>
          </a:p>
          <a:p>
            <a:r>
              <a:rPr lang="en-US" dirty="0"/>
              <a:t>Trigger: </a:t>
            </a:r>
            <a:r>
              <a:rPr lang="en-US" dirty="0" smtClean="0"/>
              <a:t>baseline has Track</a:t>
            </a:r>
            <a:r>
              <a:rPr lang="en-US" dirty="0"/>
              <a:t>-Trigger at Level </a:t>
            </a:r>
            <a:r>
              <a:rPr lang="en-US" dirty="0" smtClean="0"/>
              <a:t>1; basic </a:t>
            </a:r>
            <a:r>
              <a:rPr lang="en-US" dirty="0"/>
              <a:t>parameters to cope with peak </a:t>
            </a:r>
            <a:r>
              <a:rPr lang="en-US" dirty="0" err="1"/>
              <a:t>Lumi</a:t>
            </a:r>
            <a:r>
              <a:rPr lang="en-US" dirty="0"/>
              <a:t> at 7.5 10</a:t>
            </a:r>
            <a:r>
              <a:rPr lang="en-US" baseline="30000" dirty="0"/>
              <a:t>34</a:t>
            </a:r>
            <a:r>
              <a:rPr lang="en-US" dirty="0"/>
              <a:t>Hz/</a:t>
            </a:r>
            <a:r>
              <a:rPr lang="en-US" dirty="0" smtClean="0"/>
              <a:t>cm</a:t>
            </a:r>
            <a:r>
              <a:rPr lang="en-US" baseline="30000" dirty="0" smtClean="0"/>
              <a:t>2</a:t>
            </a:r>
            <a:r>
              <a:rPr lang="en-US" dirty="0"/>
              <a:t> </a:t>
            </a:r>
            <a:r>
              <a:rPr lang="en-US" dirty="0" smtClean="0"/>
              <a:t>defined</a:t>
            </a:r>
          </a:p>
          <a:p>
            <a:r>
              <a:rPr lang="en-US" dirty="0" smtClean="0"/>
              <a:t>Calorimeter: </a:t>
            </a:r>
          </a:p>
          <a:p>
            <a:pPr lvl="1"/>
            <a:r>
              <a:rPr lang="en-US" dirty="0" smtClean="0"/>
              <a:t>Barrel electronics consolidation defined</a:t>
            </a:r>
          </a:p>
          <a:p>
            <a:pPr lvl="1"/>
            <a:r>
              <a:rPr lang="en-US" dirty="0" smtClean="0"/>
              <a:t>Forward </a:t>
            </a:r>
            <a:r>
              <a:rPr lang="en-US" dirty="0" err="1" smtClean="0"/>
              <a:t>Calo</a:t>
            </a:r>
            <a:r>
              <a:rPr lang="en-US" dirty="0" smtClean="0"/>
              <a:t>: choice of the technology to be done next week</a:t>
            </a:r>
          </a:p>
          <a:p>
            <a:r>
              <a:rPr lang="en-US" dirty="0" smtClean="0"/>
              <a:t>Muons: first Upgrade (GEM station to consolidate trigger and redundancy in critical forward region) TDR presented at March LHCC: </a:t>
            </a:r>
            <a:r>
              <a:rPr lang="en-US" b="1" dirty="0" smtClean="0"/>
              <a:t>aiming to installation in LS2</a:t>
            </a:r>
            <a:r>
              <a:rPr lang="en-US" dirty="0" smtClean="0"/>
              <a:t>. Upgrade of barrel electronics and improved forward robustness/rate capability defined</a:t>
            </a:r>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25</a:t>
            </a:fld>
            <a:endParaRPr lang="en-US"/>
          </a:p>
        </p:txBody>
      </p:sp>
    </p:spTree>
    <p:extLst>
      <p:ext uri="{BB962C8B-B14F-4D97-AF65-F5344CB8AC3E}">
        <p14:creationId xmlns:p14="http://schemas.microsoft.com/office/powerpoint/2010/main" val="15978299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EndCap</a:t>
            </a:r>
            <a:r>
              <a:rPr lang="en-US" dirty="0" smtClean="0"/>
              <a:t> </a:t>
            </a:r>
            <a:r>
              <a:rPr lang="en-US" dirty="0" err="1" smtClean="0"/>
              <a:t>calo</a:t>
            </a:r>
            <a:r>
              <a:rPr lang="en-US" dirty="0" smtClean="0"/>
              <a:t> concept: </a:t>
            </a:r>
            <a:r>
              <a:rPr lang="en-US" dirty="0" err="1" smtClean="0"/>
              <a:t>Shashlik</a:t>
            </a:r>
            <a:endParaRPr lang="en-US" dirty="0"/>
          </a:p>
        </p:txBody>
      </p:sp>
      <p:sp>
        <p:nvSpPr>
          <p:cNvPr id="67" name="Shape 67"/>
          <p:cNvSpPr>
            <a:spLocks noGrp="1"/>
          </p:cNvSpPr>
          <p:nvPr>
            <p:ph type="sldNum" sz="quarter" idx="12"/>
          </p:nvPr>
        </p:nvSpPr>
        <p:spPr>
          <a:prstGeom prst="rect">
            <a:avLst/>
          </a:prstGeom>
          <a:extLst>
            <a:ext uri="{C572A759-6A51-4108-AA02-DFA0A04FC94B}">
              <ma14:wrappingTextBoxFlag xmlns:ma14="http://schemas.microsoft.com/office/mac/drawingml/2011/main" val="1"/>
            </a:ext>
          </a:extLst>
        </p:spPr>
        <p:txBody>
          <a:bodyPr/>
          <a:lstStyle/>
          <a:p>
            <a:pPr lvl="0"/>
            <a:fld id="{86CB4B4D-7CA3-9044-876B-883B54F8677D}" type="slidenum">
              <a:t>26</a:t>
            </a:fld>
            <a:endParaRPr/>
          </a:p>
        </p:txBody>
      </p:sp>
      <p:pic>
        <p:nvPicPr>
          <p:cNvPr id="68" name="image31.png"/>
          <p:cNvPicPr/>
          <p:nvPr/>
        </p:nvPicPr>
        <p:blipFill>
          <a:blip r:embed="rId2">
            <a:extLst/>
          </a:blip>
          <a:stretch>
            <a:fillRect/>
          </a:stretch>
        </p:blipFill>
        <p:spPr>
          <a:xfrm>
            <a:off x="261479" y="4005064"/>
            <a:ext cx="4312419" cy="2511409"/>
          </a:xfrm>
          <a:prstGeom prst="rect">
            <a:avLst/>
          </a:prstGeom>
          <a:ln w="12700">
            <a:miter lim="400000"/>
          </a:ln>
        </p:spPr>
      </p:pic>
      <p:pic>
        <p:nvPicPr>
          <p:cNvPr id="69" name="image33.png"/>
          <p:cNvPicPr/>
          <p:nvPr/>
        </p:nvPicPr>
        <p:blipFill>
          <a:blip r:embed="rId3">
            <a:extLst/>
          </a:blip>
          <a:srcRect t="13382" b="4313"/>
          <a:stretch>
            <a:fillRect/>
          </a:stretch>
        </p:blipFill>
        <p:spPr>
          <a:xfrm>
            <a:off x="4884539" y="3301283"/>
            <a:ext cx="4120685" cy="2945445"/>
          </a:xfrm>
          <a:prstGeom prst="rect">
            <a:avLst/>
          </a:prstGeom>
          <a:ln w="12700">
            <a:miter lim="400000"/>
          </a:ln>
        </p:spPr>
      </p:pic>
      <p:pic>
        <p:nvPicPr>
          <p:cNvPr id="70" name="image32.png"/>
          <p:cNvPicPr/>
          <p:nvPr/>
        </p:nvPicPr>
        <p:blipFill>
          <a:blip r:embed="rId4">
            <a:extLst/>
          </a:blip>
          <a:srcRect l="8827" t="13360" r="41151" b="21068"/>
          <a:stretch>
            <a:fillRect/>
          </a:stretch>
        </p:blipFill>
        <p:spPr>
          <a:xfrm>
            <a:off x="5635737" y="973336"/>
            <a:ext cx="3013579" cy="2163798"/>
          </a:xfrm>
          <a:prstGeom prst="rect">
            <a:avLst/>
          </a:prstGeom>
          <a:ln w="12700">
            <a:miter lim="400000"/>
          </a:ln>
        </p:spPr>
      </p:pic>
      <p:sp>
        <p:nvSpPr>
          <p:cNvPr id="2" name="TextBox 1"/>
          <p:cNvSpPr txBox="1"/>
          <p:nvPr/>
        </p:nvSpPr>
        <p:spPr>
          <a:xfrm>
            <a:off x="0" y="1556792"/>
            <a:ext cx="6156176" cy="2585323"/>
          </a:xfrm>
          <a:prstGeom prst="rect">
            <a:avLst/>
          </a:prstGeom>
          <a:noFill/>
        </p:spPr>
        <p:txBody>
          <a:bodyPr wrap="square" rtlCol="0">
            <a:spAutoFit/>
          </a:bodyPr>
          <a:lstStyle/>
          <a:p>
            <a:pPr lvl="0"/>
            <a:r>
              <a:rPr lang="en-US" sz="1800" dirty="0"/>
              <a:t> </a:t>
            </a:r>
            <a:r>
              <a:rPr lang="en-US" sz="1800" b="1" dirty="0"/>
              <a:t>EM </a:t>
            </a:r>
            <a:r>
              <a:rPr lang="en-US" sz="1800" b="1" dirty="0" smtClean="0"/>
              <a:t>Calorimeter</a:t>
            </a:r>
            <a:endParaRPr lang="en-US" sz="1800" dirty="0"/>
          </a:p>
          <a:p>
            <a:pPr marL="266700" lvl="0" indent="-266700"/>
            <a:r>
              <a:rPr lang="en-US" sz="1800" dirty="0"/>
              <a:t> </a:t>
            </a:r>
            <a:r>
              <a:rPr lang="en-US" sz="1800" dirty="0" smtClean="0"/>
              <a:t>   Compact </a:t>
            </a:r>
            <a:r>
              <a:rPr lang="en-US" sz="1800" dirty="0" err="1"/>
              <a:t>Pb</a:t>
            </a:r>
            <a:r>
              <a:rPr lang="en-US" sz="1800" dirty="0"/>
              <a:t>/LYSO </a:t>
            </a:r>
            <a:r>
              <a:rPr lang="en-US" sz="1800" dirty="0" err="1"/>
              <a:t>Shashlik</a:t>
            </a:r>
            <a:r>
              <a:rPr lang="en-US" sz="1800" dirty="0"/>
              <a:t> using WLS based quartz </a:t>
            </a:r>
            <a:r>
              <a:rPr lang="en-US" sz="1800" dirty="0" smtClean="0"/>
              <a:t>           capillaries </a:t>
            </a:r>
            <a:r>
              <a:rPr lang="en-US" sz="1800" dirty="0"/>
              <a:t>and readout using clear fibers+  “</a:t>
            </a:r>
            <a:r>
              <a:rPr lang="en-US" sz="1800" dirty="0" err="1"/>
              <a:t>SiPMs</a:t>
            </a:r>
            <a:r>
              <a:rPr lang="en-US" sz="1800" dirty="0"/>
              <a:t>”</a:t>
            </a:r>
          </a:p>
          <a:p>
            <a:pPr lvl="0"/>
            <a:r>
              <a:rPr lang="en-US" sz="1800" b="1" dirty="0"/>
              <a:t>Hadron Calorimeter</a:t>
            </a:r>
            <a:endParaRPr lang="en-US" sz="1800" dirty="0"/>
          </a:p>
          <a:p>
            <a:pPr marL="266700"/>
            <a:r>
              <a:rPr lang="en-US" sz="1800" dirty="0"/>
              <a:t>Scintillator-based hadron calorimeter with 30% of </a:t>
            </a:r>
            <a:r>
              <a:rPr lang="en-US" sz="1800" dirty="0" smtClean="0"/>
              <a:t/>
            </a:r>
            <a:br>
              <a:rPr lang="en-US" sz="1800" dirty="0" smtClean="0"/>
            </a:br>
            <a:r>
              <a:rPr lang="en-US" sz="1800" dirty="0" smtClean="0"/>
              <a:t>volume </a:t>
            </a:r>
            <a:r>
              <a:rPr lang="en-US" sz="1800" dirty="0"/>
              <a:t>replaced by “finger tiles” and 10% by a </a:t>
            </a:r>
            <a:r>
              <a:rPr lang="en-US" sz="1800" dirty="0" smtClean="0"/>
              <a:t/>
            </a:r>
            <a:br>
              <a:rPr lang="en-US" sz="1800" dirty="0" smtClean="0"/>
            </a:br>
            <a:r>
              <a:rPr lang="en-US" sz="1800" dirty="0" smtClean="0"/>
              <a:t>solution </a:t>
            </a:r>
            <a:r>
              <a:rPr lang="en-US" sz="1800" dirty="0"/>
              <a:t>with high radiation tolerance (liquid SC </a:t>
            </a:r>
            <a:r>
              <a:rPr lang="en-US" sz="1800" dirty="0" smtClean="0"/>
              <a:t/>
            </a:r>
            <a:br>
              <a:rPr lang="en-US" sz="1800" dirty="0" smtClean="0"/>
            </a:br>
            <a:r>
              <a:rPr lang="en-US" sz="1800" dirty="0" smtClean="0"/>
              <a:t>being </a:t>
            </a:r>
            <a:r>
              <a:rPr lang="en-US" sz="1800" dirty="0"/>
              <a:t>considered)</a:t>
            </a:r>
          </a:p>
          <a:p>
            <a:endParaRPr lang="en-US" sz="1800" dirty="0"/>
          </a:p>
        </p:txBody>
      </p:sp>
    </p:spTree>
    <p:extLst>
      <p:ext uri="{BB962C8B-B14F-4D97-AF65-F5344CB8AC3E}">
        <p14:creationId xmlns:p14="http://schemas.microsoft.com/office/powerpoint/2010/main" val="3324761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EC </a:t>
            </a:r>
            <a:r>
              <a:rPr lang="en-US" sz="3600" dirty="0" err="1"/>
              <a:t>calo</a:t>
            </a:r>
            <a:r>
              <a:rPr lang="en-US" sz="3600" dirty="0"/>
              <a:t> concept: </a:t>
            </a:r>
            <a:r>
              <a:rPr lang="en-US" sz="3600" dirty="0" smtClean="0"/>
              <a:t>High Granularity </a:t>
            </a:r>
            <a:r>
              <a:rPr lang="en-US" sz="3600" dirty="0" err="1" smtClean="0"/>
              <a:t>Calo</a:t>
            </a:r>
            <a:endParaRPr lang="en-US" sz="3600" dirty="0"/>
          </a:p>
        </p:txBody>
      </p:sp>
      <p:sp>
        <p:nvSpPr>
          <p:cNvPr id="74" name="Shape 74"/>
          <p:cNvSpPr>
            <a:spLocks noGrp="1"/>
          </p:cNvSpPr>
          <p:nvPr>
            <p:ph type="sldNum" sz="quarter" idx="12"/>
          </p:nvPr>
        </p:nvSpPr>
        <p:spPr>
          <a:prstGeom prst="rect">
            <a:avLst/>
          </a:prstGeom>
          <a:extLst>
            <a:ext uri="{C572A759-6A51-4108-AA02-DFA0A04FC94B}">
              <ma14:wrappingTextBoxFlag xmlns:ma14="http://schemas.microsoft.com/office/mac/drawingml/2011/main" val="1"/>
            </a:ext>
          </a:extLst>
        </p:spPr>
        <p:txBody>
          <a:bodyPr/>
          <a:lstStyle/>
          <a:p>
            <a:pPr lvl="0"/>
            <a:fld id="{86CB4B4D-7CA3-9044-876B-883B54F8677D}" type="slidenum">
              <a:t>27</a:t>
            </a:fld>
            <a:endParaRPr/>
          </a:p>
        </p:txBody>
      </p:sp>
      <p:grpSp>
        <p:nvGrpSpPr>
          <p:cNvPr id="78" name="Group 78"/>
          <p:cNvGrpSpPr/>
          <p:nvPr/>
        </p:nvGrpSpPr>
        <p:grpSpPr>
          <a:xfrm>
            <a:off x="5723510" y="1013519"/>
            <a:ext cx="3312986" cy="2738959"/>
            <a:chOff x="0" y="0"/>
            <a:chExt cx="4711801" cy="3895407"/>
          </a:xfrm>
        </p:grpSpPr>
        <p:pic>
          <p:nvPicPr>
            <p:cNvPr id="75" name="image34.png"/>
            <p:cNvPicPr/>
            <p:nvPr/>
          </p:nvPicPr>
          <p:blipFill>
            <a:blip r:embed="rId2">
              <a:extLst/>
            </a:blip>
            <a:srcRect l="39785" t="5363" b="25547"/>
            <a:stretch>
              <a:fillRect/>
            </a:stretch>
          </p:blipFill>
          <p:spPr>
            <a:xfrm>
              <a:off x="85806" y="144899"/>
              <a:ext cx="4457137" cy="3605543"/>
            </a:xfrm>
            <a:prstGeom prst="rect">
              <a:avLst/>
            </a:prstGeom>
            <a:ln w="12700" cap="flat">
              <a:noFill/>
              <a:miter lim="400000"/>
            </a:ln>
            <a:effectLst/>
          </p:spPr>
        </p:pic>
        <p:sp>
          <p:nvSpPr>
            <p:cNvPr id="76" name="Shape 76"/>
            <p:cNvSpPr/>
            <p:nvPr/>
          </p:nvSpPr>
          <p:spPr>
            <a:xfrm>
              <a:off x="4470400" y="0"/>
              <a:ext cx="241402" cy="3895408"/>
            </a:xfrm>
            <a:prstGeom prst="rect">
              <a:avLst/>
            </a:prstGeom>
            <a:solidFill>
              <a:srgbClr val="FFFFFF"/>
            </a:solidFill>
            <a:ln w="12700" cap="flat">
              <a:noFill/>
              <a:miter lim="400000"/>
            </a:ln>
            <a:effectLst/>
          </p:spPr>
          <p:txBody>
            <a:bodyPr wrap="square" lIns="0" tIns="0" rIns="0" bIns="0" numCol="1" anchor="ctr">
              <a:noAutofit/>
            </a:bodyPr>
            <a:lstStyle/>
            <a:p>
              <a:pPr lvl="0">
                <a:defRPr sz="2400">
                  <a:solidFill>
                    <a:srgbClr val="FFFFFF"/>
                  </a:solidFill>
                </a:defRPr>
              </a:pPr>
              <a:endParaRPr/>
            </a:p>
          </p:txBody>
        </p:sp>
        <p:sp>
          <p:nvSpPr>
            <p:cNvPr id="77" name="Shape 77"/>
            <p:cNvSpPr/>
            <p:nvPr/>
          </p:nvSpPr>
          <p:spPr>
            <a:xfrm>
              <a:off x="0" y="228600"/>
              <a:ext cx="241402" cy="1139756"/>
            </a:xfrm>
            <a:prstGeom prst="rect">
              <a:avLst/>
            </a:prstGeom>
            <a:solidFill>
              <a:srgbClr val="FFFFFF"/>
            </a:solidFill>
            <a:ln w="12700" cap="flat">
              <a:noFill/>
              <a:miter lim="400000"/>
            </a:ln>
            <a:effectLst/>
          </p:spPr>
          <p:txBody>
            <a:bodyPr wrap="square" lIns="0" tIns="0" rIns="0" bIns="0" numCol="1" anchor="ctr">
              <a:noAutofit/>
            </a:bodyPr>
            <a:lstStyle/>
            <a:p>
              <a:pPr lvl="0">
                <a:defRPr sz="2400">
                  <a:solidFill>
                    <a:srgbClr val="FFFFFF"/>
                  </a:solidFill>
                </a:defRPr>
              </a:pPr>
              <a:endParaRPr/>
            </a:p>
          </p:txBody>
        </p:sp>
      </p:grpSp>
      <p:pic>
        <p:nvPicPr>
          <p:cNvPr id="80" name="image35.png"/>
          <p:cNvPicPr/>
          <p:nvPr/>
        </p:nvPicPr>
        <p:blipFill>
          <a:blip r:embed="rId3">
            <a:extLst/>
          </a:blip>
          <a:srcRect l="14393" t="5064" r="16757" b="4180"/>
          <a:stretch>
            <a:fillRect/>
          </a:stretch>
        </p:blipFill>
        <p:spPr>
          <a:xfrm>
            <a:off x="591926" y="3656256"/>
            <a:ext cx="1356694" cy="2200444"/>
          </a:xfrm>
          <a:prstGeom prst="rect">
            <a:avLst/>
          </a:prstGeom>
          <a:ln w="12700">
            <a:miter lim="400000"/>
          </a:ln>
        </p:spPr>
      </p:pic>
      <p:grpSp>
        <p:nvGrpSpPr>
          <p:cNvPr id="146" name="Group 146"/>
          <p:cNvGrpSpPr/>
          <p:nvPr/>
        </p:nvGrpSpPr>
        <p:grpSpPr>
          <a:xfrm>
            <a:off x="6397805" y="4121799"/>
            <a:ext cx="2178521" cy="2055059"/>
            <a:chOff x="0" y="0"/>
            <a:chExt cx="3098340" cy="2922749"/>
          </a:xfrm>
        </p:grpSpPr>
        <p:grpSp>
          <p:nvGrpSpPr>
            <p:cNvPr id="89" name="Group 89"/>
            <p:cNvGrpSpPr/>
            <p:nvPr/>
          </p:nvGrpSpPr>
          <p:grpSpPr>
            <a:xfrm>
              <a:off x="0" y="0"/>
              <a:ext cx="3098341" cy="2922750"/>
              <a:chOff x="0" y="0"/>
              <a:chExt cx="3098340" cy="2922749"/>
            </a:xfrm>
          </p:grpSpPr>
          <p:grpSp>
            <p:nvGrpSpPr>
              <p:cNvPr id="83" name="Group 83"/>
              <p:cNvGrpSpPr/>
              <p:nvPr/>
            </p:nvGrpSpPr>
            <p:grpSpPr>
              <a:xfrm>
                <a:off x="0" y="0"/>
                <a:ext cx="3098341" cy="2922750"/>
                <a:chOff x="0" y="0"/>
                <a:chExt cx="3098340" cy="2922749"/>
              </a:xfrm>
            </p:grpSpPr>
            <p:sp>
              <p:nvSpPr>
                <p:cNvPr id="81" name="Shape 81"/>
                <p:cNvSpPr/>
                <p:nvPr/>
              </p:nvSpPr>
              <p:spPr>
                <a:xfrm>
                  <a:off x="0" y="0"/>
                  <a:ext cx="3098341" cy="2922750"/>
                </a:xfrm>
                <a:prstGeom prst="rect">
                  <a:avLst/>
                </a:prstGeom>
                <a:solidFill>
                  <a:srgbClr val="000000">
                    <a:alpha val="0"/>
                  </a:srgbClr>
                </a:solidFill>
                <a:ln w="12700" cap="flat">
                  <a:noFill/>
                  <a:miter lim="400000"/>
                </a:ln>
                <a:effectLst/>
              </p:spPr>
              <p:txBody>
                <a:bodyPr wrap="square" lIns="45719" tIns="45719" rIns="45719" bIns="45719" numCol="1" anchor="ctr">
                  <a:noAutofit/>
                </a:bodyPr>
                <a:lstStyle/>
                <a:p>
                  <a:pPr defTabSz="642915">
                    <a:defRPr sz="1800">
                      <a:latin typeface="Calibri"/>
                      <a:ea typeface="Calibri"/>
                      <a:cs typeface="Calibri"/>
                      <a:sym typeface="Calibri"/>
                    </a:defRPr>
                  </a:pPr>
                  <a:endParaRPr/>
                </a:p>
              </p:txBody>
            </p:sp>
            <p:pic>
              <p:nvPicPr>
                <p:cNvPr id="82" name="image37.png"/>
                <p:cNvPicPr/>
                <p:nvPr/>
              </p:nvPicPr>
              <p:blipFill>
                <a:blip r:embed="rId4">
                  <a:extLst/>
                </a:blip>
                <a:stretch>
                  <a:fillRect/>
                </a:stretch>
              </p:blipFill>
              <p:spPr>
                <a:xfrm>
                  <a:off x="0" y="0"/>
                  <a:ext cx="3098341" cy="2922750"/>
                </a:xfrm>
                <a:prstGeom prst="rect">
                  <a:avLst/>
                </a:prstGeom>
                <a:ln w="12700" cap="flat">
                  <a:noFill/>
                  <a:miter lim="400000"/>
                </a:ln>
                <a:effectLst/>
              </p:spPr>
            </p:pic>
          </p:grpSp>
          <p:sp>
            <p:nvSpPr>
              <p:cNvPr id="84" name="Shape 84"/>
              <p:cNvSpPr/>
              <p:nvPr/>
            </p:nvSpPr>
            <p:spPr>
              <a:xfrm flipH="1" flipV="1">
                <a:off x="746835" y="141382"/>
                <a:ext cx="851413" cy="1407229"/>
              </a:xfrm>
              <a:prstGeom prst="line">
                <a:avLst/>
              </a:prstGeom>
              <a:solidFill>
                <a:srgbClr val="4BACC6">
                  <a:alpha val="49000"/>
                </a:srgbClr>
              </a:solidFill>
              <a:ln w="12700" cap="flat">
                <a:solidFill>
                  <a:srgbClr val="1F497D"/>
                </a:solidFill>
                <a:prstDash val="solid"/>
                <a:round/>
              </a:ln>
              <a:effectLst/>
            </p:spPr>
            <p:txBody>
              <a:bodyPr wrap="square" lIns="45719" tIns="45719" rIns="45719" bIns="45719" numCol="1" anchor="t">
                <a:noAutofit/>
              </a:bodyPr>
              <a:lstStyle/>
              <a:p>
                <a:pPr defTabSz="321457">
                  <a:defRPr sz="1200">
                    <a:latin typeface="Helvetica"/>
                    <a:ea typeface="Helvetica"/>
                    <a:cs typeface="Helvetica"/>
                    <a:sym typeface="Helvetica"/>
                  </a:defRPr>
                </a:pPr>
                <a:endParaRPr/>
              </a:p>
            </p:txBody>
          </p:sp>
          <p:sp>
            <p:nvSpPr>
              <p:cNvPr id="85" name="Shape 85"/>
              <p:cNvSpPr/>
              <p:nvPr/>
            </p:nvSpPr>
            <p:spPr>
              <a:xfrm flipV="1">
                <a:off x="1492049" y="99582"/>
                <a:ext cx="893526" cy="1449029"/>
              </a:xfrm>
              <a:prstGeom prst="line">
                <a:avLst/>
              </a:prstGeom>
              <a:solidFill>
                <a:srgbClr val="4BACC6">
                  <a:alpha val="49000"/>
                </a:srgbClr>
              </a:solidFill>
              <a:ln w="12700" cap="flat">
                <a:solidFill>
                  <a:srgbClr val="1F497D"/>
                </a:solidFill>
                <a:prstDash val="solid"/>
                <a:round/>
              </a:ln>
              <a:effectLst/>
            </p:spPr>
            <p:txBody>
              <a:bodyPr wrap="square" lIns="45719" tIns="45719" rIns="45719" bIns="45719" numCol="1" anchor="t">
                <a:noAutofit/>
              </a:bodyPr>
              <a:lstStyle/>
              <a:p>
                <a:pPr defTabSz="321457">
                  <a:defRPr sz="1200">
                    <a:latin typeface="Helvetica"/>
                    <a:ea typeface="Helvetica"/>
                    <a:cs typeface="Helvetica"/>
                    <a:sym typeface="Helvetica"/>
                  </a:defRPr>
                </a:pPr>
                <a:endParaRPr/>
              </a:p>
            </p:txBody>
          </p:sp>
          <p:sp>
            <p:nvSpPr>
              <p:cNvPr id="86" name="Shape 86"/>
              <p:cNvSpPr/>
              <p:nvPr/>
            </p:nvSpPr>
            <p:spPr>
              <a:xfrm flipV="1">
                <a:off x="1549170" y="1"/>
                <a:ext cx="1" cy="1576476"/>
              </a:xfrm>
              <a:prstGeom prst="line">
                <a:avLst/>
              </a:prstGeom>
              <a:solidFill>
                <a:srgbClr val="4BACC6">
                  <a:alpha val="49000"/>
                </a:srgbClr>
              </a:solidFill>
              <a:ln w="12700" cap="flat">
                <a:solidFill>
                  <a:srgbClr val="1F497D"/>
                </a:solidFill>
                <a:prstDash val="solid"/>
                <a:round/>
              </a:ln>
              <a:effectLst/>
            </p:spPr>
            <p:txBody>
              <a:bodyPr wrap="square" lIns="45719" tIns="45719" rIns="45719" bIns="45719" numCol="1" anchor="t">
                <a:noAutofit/>
              </a:bodyPr>
              <a:lstStyle/>
              <a:p>
                <a:pPr defTabSz="321457">
                  <a:defRPr sz="1200">
                    <a:latin typeface="Helvetica"/>
                    <a:ea typeface="Helvetica"/>
                    <a:cs typeface="Helvetica"/>
                    <a:sym typeface="Helvetica"/>
                  </a:defRPr>
                </a:pPr>
                <a:endParaRPr/>
              </a:p>
            </p:txBody>
          </p:sp>
          <p:sp>
            <p:nvSpPr>
              <p:cNvPr id="87" name="Shape 87"/>
              <p:cNvSpPr/>
              <p:nvPr/>
            </p:nvSpPr>
            <p:spPr>
              <a:xfrm flipH="1" flipV="1">
                <a:off x="0" y="1461374"/>
                <a:ext cx="1623882" cy="1"/>
              </a:xfrm>
              <a:prstGeom prst="line">
                <a:avLst/>
              </a:prstGeom>
              <a:solidFill>
                <a:srgbClr val="4BACC6">
                  <a:alpha val="49000"/>
                </a:srgbClr>
              </a:solidFill>
              <a:ln w="12700" cap="flat">
                <a:solidFill>
                  <a:srgbClr val="1F497D"/>
                </a:solidFill>
                <a:prstDash val="solid"/>
                <a:round/>
              </a:ln>
              <a:effectLst/>
            </p:spPr>
            <p:txBody>
              <a:bodyPr wrap="square" lIns="45719" tIns="45719" rIns="45719" bIns="45719" numCol="1" anchor="t">
                <a:noAutofit/>
              </a:bodyPr>
              <a:lstStyle/>
              <a:p>
                <a:pPr defTabSz="321457">
                  <a:defRPr sz="1200">
                    <a:latin typeface="Helvetica"/>
                    <a:ea typeface="Helvetica"/>
                    <a:cs typeface="Helvetica"/>
                    <a:sym typeface="Helvetica"/>
                  </a:defRPr>
                </a:pPr>
                <a:endParaRPr/>
              </a:p>
            </p:txBody>
          </p:sp>
          <p:sp>
            <p:nvSpPr>
              <p:cNvPr id="88" name="Shape 88"/>
              <p:cNvSpPr/>
              <p:nvPr/>
            </p:nvSpPr>
            <p:spPr>
              <a:xfrm flipH="1" flipV="1">
                <a:off x="126128" y="688251"/>
                <a:ext cx="1497754" cy="815078"/>
              </a:xfrm>
              <a:prstGeom prst="line">
                <a:avLst/>
              </a:prstGeom>
              <a:solidFill>
                <a:srgbClr val="4BACC6">
                  <a:alpha val="49000"/>
                </a:srgbClr>
              </a:solidFill>
              <a:ln w="12700" cap="flat">
                <a:solidFill>
                  <a:srgbClr val="1F497D"/>
                </a:solidFill>
                <a:prstDash val="solid"/>
                <a:round/>
              </a:ln>
              <a:effectLst/>
            </p:spPr>
            <p:txBody>
              <a:bodyPr wrap="square" lIns="45719" tIns="45719" rIns="45719" bIns="45719" numCol="1" anchor="t">
                <a:noAutofit/>
              </a:bodyPr>
              <a:lstStyle/>
              <a:p>
                <a:pPr defTabSz="321457">
                  <a:defRPr sz="1200">
                    <a:latin typeface="Helvetica"/>
                    <a:ea typeface="Helvetica"/>
                    <a:cs typeface="Helvetica"/>
                    <a:sym typeface="Helvetica"/>
                  </a:defRPr>
                </a:pPr>
                <a:endParaRPr/>
              </a:p>
            </p:txBody>
          </p:sp>
        </p:grpSp>
        <p:sp>
          <p:nvSpPr>
            <p:cNvPr id="90" name="Shape 90"/>
            <p:cNvSpPr/>
            <p:nvPr/>
          </p:nvSpPr>
          <p:spPr>
            <a:xfrm>
              <a:off x="1200738" y="953586"/>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1" name="Shape 91"/>
            <p:cNvSpPr/>
            <p:nvPr/>
          </p:nvSpPr>
          <p:spPr>
            <a:xfrm>
              <a:off x="1336933" y="882966"/>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2" name="Shape 92"/>
            <p:cNvSpPr/>
            <p:nvPr/>
          </p:nvSpPr>
          <p:spPr>
            <a:xfrm>
              <a:off x="1465518" y="951944"/>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3" name="Shape 93"/>
            <p:cNvSpPr/>
            <p:nvPr/>
          </p:nvSpPr>
          <p:spPr>
            <a:xfrm>
              <a:off x="1200738" y="810703"/>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4" name="Shape 94"/>
            <p:cNvSpPr/>
            <p:nvPr/>
          </p:nvSpPr>
          <p:spPr>
            <a:xfrm>
              <a:off x="1336933" y="731871"/>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5" name="Shape 95"/>
            <p:cNvSpPr/>
            <p:nvPr/>
          </p:nvSpPr>
          <p:spPr>
            <a:xfrm>
              <a:off x="1465518" y="802492"/>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6" name="Shape 96"/>
            <p:cNvSpPr/>
            <p:nvPr/>
          </p:nvSpPr>
          <p:spPr>
            <a:xfrm>
              <a:off x="1066245" y="731871"/>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7" name="Shape 97"/>
            <p:cNvSpPr/>
            <p:nvPr/>
          </p:nvSpPr>
          <p:spPr>
            <a:xfrm>
              <a:off x="1200738" y="661250"/>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8" name="Shape 98"/>
            <p:cNvSpPr/>
            <p:nvPr/>
          </p:nvSpPr>
          <p:spPr>
            <a:xfrm>
              <a:off x="1336933" y="590630"/>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99" name="Shape 99"/>
            <p:cNvSpPr/>
            <p:nvPr/>
          </p:nvSpPr>
          <p:spPr>
            <a:xfrm>
              <a:off x="1066245" y="587346"/>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0" name="Shape 100"/>
            <p:cNvSpPr/>
            <p:nvPr/>
          </p:nvSpPr>
          <p:spPr>
            <a:xfrm>
              <a:off x="1200738" y="516725"/>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1" name="Shape 101"/>
            <p:cNvSpPr/>
            <p:nvPr/>
          </p:nvSpPr>
          <p:spPr>
            <a:xfrm>
              <a:off x="1465518" y="516725"/>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2" name="Shape 102"/>
            <p:cNvSpPr/>
            <p:nvPr/>
          </p:nvSpPr>
          <p:spPr>
            <a:xfrm>
              <a:off x="1336933" y="439536"/>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3" name="Shape 103"/>
            <p:cNvSpPr/>
            <p:nvPr/>
          </p:nvSpPr>
          <p:spPr>
            <a:xfrm>
              <a:off x="935157" y="510156"/>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4" name="Shape 104"/>
            <p:cNvSpPr/>
            <p:nvPr/>
          </p:nvSpPr>
          <p:spPr>
            <a:xfrm>
              <a:off x="1066245" y="439536"/>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5" name="Shape 105"/>
            <p:cNvSpPr/>
            <p:nvPr/>
          </p:nvSpPr>
          <p:spPr>
            <a:xfrm>
              <a:off x="1200738" y="368915"/>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6" name="Shape 106"/>
            <p:cNvSpPr/>
            <p:nvPr/>
          </p:nvSpPr>
          <p:spPr>
            <a:xfrm>
              <a:off x="1465518" y="365633"/>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7" name="Shape 107"/>
            <p:cNvSpPr/>
            <p:nvPr/>
          </p:nvSpPr>
          <p:spPr>
            <a:xfrm>
              <a:off x="1338635" y="294090"/>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8" name="Shape 108"/>
            <p:cNvSpPr/>
            <p:nvPr/>
          </p:nvSpPr>
          <p:spPr>
            <a:xfrm>
              <a:off x="1465518" y="211250"/>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09" name="Shape 109"/>
            <p:cNvSpPr/>
            <p:nvPr/>
          </p:nvSpPr>
          <p:spPr>
            <a:xfrm>
              <a:off x="1331825" y="151208"/>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0" name="Shape 110"/>
            <p:cNvSpPr/>
            <p:nvPr/>
          </p:nvSpPr>
          <p:spPr>
            <a:xfrm>
              <a:off x="935157" y="368915"/>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1" name="Shape 111"/>
            <p:cNvSpPr/>
            <p:nvPr/>
          </p:nvSpPr>
          <p:spPr>
            <a:xfrm>
              <a:off x="795557" y="294090"/>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2" name="Shape 112"/>
            <p:cNvSpPr/>
            <p:nvPr/>
          </p:nvSpPr>
          <p:spPr>
            <a:xfrm>
              <a:off x="1066245" y="290084"/>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3" name="Shape 113"/>
            <p:cNvSpPr/>
            <p:nvPr/>
          </p:nvSpPr>
          <p:spPr>
            <a:xfrm>
              <a:off x="1198803" y="223470"/>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4" name="Shape 114"/>
            <p:cNvSpPr/>
            <p:nvPr/>
          </p:nvSpPr>
          <p:spPr>
            <a:xfrm>
              <a:off x="935157" y="221106"/>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5" name="Shape 115"/>
            <p:cNvSpPr/>
            <p:nvPr/>
          </p:nvSpPr>
          <p:spPr>
            <a:xfrm>
              <a:off x="1066245" y="140630"/>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6" name="Shape 116"/>
            <p:cNvSpPr/>
            <p:nvPr/>
          </p:nvSpPr>
          <p:spPr>
            <a:xfrm>
              <a:off x="1198803" y="70760"/>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7" name="Shape 117"/>
            <p:cNvSpPr/>
            <p:nvPr/>
          </p:nvSpPr>
          <p:spPr>
            <a:xfrm>
              <a:off x="1465518" y="70009"/>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8" name="Shape 118"/>
            <p:cNvSpPr/>
            <p:nvPr/>
          </p:nvSpPr>
          <p:spPr>
            <a:xfrm>
              <a:off x="1336933" y="1030777"/>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19" name="Shape 119"/>
            <p:cNvSpPr/>
            <p:nvPr/>
          </p:nvSpPr>
          <p:spPr>
            <a:xfrm>
              <a:off x="1600423" y="148841"/>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0" name="Shape 120"/>
            <p:cNvSpPr/>
            <p:nvPr/>
          </p:nvSpPr>
          <p:spPr>
            <a:xfrm>
              <a:off x="1736206" y="70760"/>
              <a:ext cx="167305"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1" name="Shape 121"/>
            <p:cNvSpPr/>
            <p:nvPr/>
          </p:nvSpPr>
          <p:spPr>
            <a:xfrm>
              <a:off x="1736206" y="213619"/>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2" name="Shape 122"/>
            <p:cNvSpPr/>
            <p:nvPr/>
          </p:nvSpPr>
          <p:spPr>
            <a:xfrm>
              <a:off x="1870699" y="142276"/>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3" name="Shape 123"/>
            <p:cNvSpPr/>
            <p:nvPr/>
          </p:nvSpPr>
          <p:spPr>
            <a:xfrm>
              <a:off x="2000085" y="221106"/>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4" name="Shape 124"/>
            <p:cNvSpPr/>
            <p:nvPr/>
          </p:nvSpPr>
          <p:spPr>
            <a:xfrm>
              <a:off x="2134577" y="295012"/>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5" name="Shape 125"/>
            <p:cNvSpPr/>
            <p:nvPr/>
          </p:nvSpPr>
          <p:spPr>
            <a:xfrm>
              <a:off x="1870699" y="295012"/>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6" name="Shape 126"/>
            <p:cNvSpPr/>
            <p:nvPr/>
          </p:nvSpPr>
          <p:spPr>
            <a:xfrm>
              <a:off x="2000085" y="365633"/>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7" name="Shape 127"/>
            <p:cNvSpPr/>
            <p:nvPr/>
          </p:nvSpPr>
          <p:spPr>
            <a:xfrm>
              <a:off x="1600423" y="291727"/>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8" name="Shape 128"/>
            <p:cNvSpPr/>
            <p:nvPr/>
          </p:nvSpPr>
          <p:spPr>
            <a:xfrm>
              <a:off x="1730299" y="360705"/>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20FF0E">
                <a:alpha val="49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29" name="Shape 129"/>
            <p:cNvSpPr/>
            <p:nvPr/>
          </p:nvSpPr>
          <p:spPr>
            <a:xfrm>
              <a:off x="1600423" y="444465"/>
              <a:ext cx="167305"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0" name="Shape 130"/>
            <p:cNvSpPr/>
            <p:nvPr/>
          </p:nvSpPr>
          <p:spPr>
            <a:xfrm>
              <a:off x="1730299" y="506874"/>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1" name="Shape 131"/>
            <p:cNvSpPr/>
            <p:nvPr/>
          </p:nvSpPr>
          <p:spPr>
            <a:xfrm>
              <a:off x="2000987" y="508518"/>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2" name="Shape 132"/>
            <p:cNvSpPr/>
            <p:nvPr/>
          </p:nvSpPr>
          <p:spPr>
            <a:xfrm>
              <a:off x="1598247" y="587346"/>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3" name="Shape 133"/>
            <p:cNvSpPr/>
            <p:nvPr/>
          </p:nvSpPr>
          <p:spPr>
            <a:xfrm>
              <a:off x="1870699" y="582425"/>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4" name="Shape 134"/>
            <p:cNvSpPr/>
            <p:nvPr/>
          </p:nvSpPr>
          <p:spPr>
            <a:xfrm>
              <a:off x="1736206" y="653043"/>
              <a:ext cx="167305"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b="1">
                  <a:solidFill>
                    <a:srgbClr val="FFFFFF"/>
                  </a:solidFill>
                  <a:latin typeface="Calibri"/>
                  <a:ea typeface="Calibri"/>
                  <a:cs typeface="Calibri"/>
                  <a:sym typeface="Calibri"/>
                </a:defRPr>
              </a:pPr>
              <a:endParaRPr/>
            </a:p>
          </p:txBody>
        </p:sp>
        <p:sp>
          <p:nvSpPr>
            <p:cNvPr id="135" name="Shape 135"/>
            <p:cNvSpPr/>
            <p:nvPr/>
          </p:nvSpPr>
          <p:spPr>
            <a:xfrm>
              <a:off x="1870699" y="733515"/>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6" name="Shape 136"/>
            <p:cNvSpPr/>
            <p:nvPr/>
          </p:nvSpPr>
          <p:spPr>
            <a:xfrm>
              <a:off x="1600897" y="733515"/>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7" name="Shape 137"/>
            <p:cNvSpPr/>
            <p:nvPr/>
          </p:nvSpPr>
          <p:spPr>
            <a:xfrm>
              <a:off x="1730299" y="807419"/>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8" name="Shape 138"/>
            <p:cNvSpPr/>
            <p:nvPr/>
          </p:nvSpPr>
          <p:spPr>
            <a:xfrm>
              <a:off x="1600897" y="884609"/>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39" name="Shape 139"/>
            <p:cNvSpPr/>
            <p:nvPr/>
          </p:nvSpPr>
          <p:spPr>
            <a:xfrm>
              <a:off x="1730299" y="950307"/>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40" name="Shape 140"/>
            <p:cNvSpPr/>
            <p:nvPr/>
          </p:nvSpPr>
          <p:spPr>
            <a:xfrm>
              <a:off x="1600423" y="1022565"/>
              <a:ext cx="167305"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41" name="Shape 141"/>
            <p:cNvSpPr/>
            <p:nvPr/>
          </p:nvSpPr>
          <p:spPr>
            <a:xfrm>
              <a:off x="1870699" y="444465"/>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42" name="Shape 142"/>
            <p:cNvSpPr/>
            <p:nvPr/>
          </p:nvSpPr>
          <p:spPr>
            <a:xfrm>
              <a:off x="1465518" y="661250"/>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FFF00">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43" name="Shape 143"/>
            <p:cNvSpPr/>
            <p:nvPr/>
          </p:nvSpPr>
          <p:spPr>
            <a:xfrm>
              <a:off x="1465518" y="1101397"/>
              <a:ext cx="167304" cy="14124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44" name="Shape 144"/>
            <p:cNvSpPr/>
            <p:nvPr/>
          </p:nvSpPr>
          <p:spPr>
            <a:xfrm>
              <a:off x="1334998" y="1172018"/>
              <a:ext cx="167304"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sp>
          <p:nvSpPr>
            <p:cNvPr id="145" name="Shape 145"/>
            <p:cNvSpPr/>
            <p:nvPr/>
          </p:nvSpPr>
          <p:spPr>
            <a:xfrm>
              <a:off x="1600897" y="1172018"/>
              <a:ext cx="167305" cy="14124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559" y="0"/>
                  </a:lnTo>
                  <a:lnTo>
                    <a:pt x="17041" y="0"/>
                  </a:lnTo>
                  <a:lnTo>
                    <a:pt x="21600" y="10800"/>
                  </a:lnTo>
                  <a:lnTo>
                    <a:pt x="17041" y="21600"/>
                  </a:lnTo>
                  <a:lnTo>
                    <a:pt x="4559" y="21600"/>
                  </a:lnTo>
                  <a:close/>
                </a:path>
              </a:pathLst>
            </a:custGeom>
            <a:solidFill>
              <a:srgbClr val="F79646">
                <a:alpha val="45000"/>
              </a:srgbClr>
            </a:solidFill>
            <a:ln w="9525" cap="flat">
              <a:solidFill>
                <a:srgbClr val="4A7EBB"/>
              </a:solidFill>
              <a:prstDash val="solid"/>
              <a:bevel/>
            </a:ln>
            <a:effectLst>
              <a:outerShdw blurRad="38100" dist="23000" dir="5400000" rotWithShape="0">
                <a:srgbClr val="000000">
                  <a:alpha val="35000"/>
                </a:srgbClr>
              </a:outerShdw>
            </a:effectLst>
          </p:spPr>
          <p:txBody>
            <a:bodyPr wrap="square" lIns="45719" tIns="45719" rIns="45719" bIns="45719" numCol="1" anchor="ctr">
              <a:noAutofit/>
            </a:bodyPr>
            <a:lstStyle/>
            <a:p>
              <a:pPr defTabSz="642915">
                <a:defRPr sz="1800">
                  <a:solidFill>
                    <a:srgbClr val="FFFFFF"/>
                  </a:solidFill>
                  <a:latin typeface="Calibri"/>
                  <a:ea typeface="Calibri"/>
                  <a:cs typeface="Calibri"/>
                  <a:sym typeface="Calibri"/>
                </a:defRPr>
              </a:pPr>
              <a:endParaRPr/>
            </a:p>
          </p:txBody>
        </p:sp>
      </p:grpSp>
      <p:sp>
        <p:nvSpPr>
          <p:cNvPr id="2" name="TextBox 1"/>
          <p:cNvSpPr txBox="1"/>
          <p:nvPr/>
        </p:nvSpPr>
        <p:spPr>
          <a:xfrm>
            <a:off x="137230" y="1264692"/>
            <a:ext cx="6018946" cy="2308324"/>
          </a:xfrm>
          <a:prstGeom prst="rect">
            <a:avLst/>
          </a:prstGeom>
          <a:noFill/>
        </p:spPr>
        <p:txBody>
          <a:bodyPr wrap="square" rtlCol="0">
            <a:spAutoFit/>
          </a:bodyPr>
          <a:lstStyle/>
          <a:p>
            <a:pPr lvl="0"/>
            <a:r>
              <a:rPr lang="en-US" sz="1800" b="1" dirty="0"/>
              <a:t>Silicon-tungsten/lead/copper EM (25 X0, 1λ) and silicon/brass front hadron (3.5λ) calorimeter </a:t>
            </a:r>
            <a:endParaRPr lang="en-US" sz="1800" dirty="0"/>
          </a:p>
          <a:p>
            <a:r>
              <a:rPr lang="en-US" sz="1800" dirty="0" smtClean="0"/>
              <a:t>6.2M </a:t>
            </a:r>
            <a:r>
              <a:rPr lang="en-US" sz="1800" dirty="0"/>
              <a:t>channels, pad sizes 1</a:t>
            </a:r>
            <a:r>
              <a:rPr lang="en-US" sz="1800" dirty="0" smtClean="0"/>
              <a:t>cm</a:t>
            </a:r>
            <a:r>
              <a:rPr lang="en-US" sz="1800" baseline="30000" dirty="0" smtClean="0"/>
              <a:t>2</a:t>
            </a:r>
            <a:r>
              <a:rPr lang="en-US" sz="1800" dirty="0" smtClean="0"/>
              <a:t> </a:t>
            </a:r>
            <a:r>
              <a:rPr lang="en-US" sz="1800" dirty="0"/>
              <a:t>or </a:t>
            </a:r>
            <a:r>
              <a:rPr lang="en-US" sz="1800" dirty="0" smtClean="0"/>
              <a:t>05 cm</a:t>
            </a:r>
            <a:r>
              <a:rPr lang="en-US" sz="1800" baseline="30000" dirty="0" smtClean="0"/>
              <a:t>2</a:t>
            </a:r>
            <a:r>
              <a:rPr lang="en-US" sz="1800" dirty="0" smtClean="0"/>
              <a:t> </a:t>
            </a:r>
            <a:r>
              <a:rPr lang="en-US" sz="1800" dirty="0"/>
              <a:t>depending on </a:t>
            </a:r>
            <a:r>
              <a:rPr lang="en-US" sz="1800" dirty="0" err="1"/>
              <a:t>η</a:t>
            </a:r>
            <a:endParaRPr lang="en-US" sz="1800" dirty="0"/>
          </a:p>
          <a:p>
            <a:pPr lvl="0"/>
            <a:r>
              <a:rPr lang="en-US" sz="1800" b="1" dirty="0"/>
              <a:t>Scintillator-brass backing calorimeter (5.5λ, low radiation environment)</a:t>
            </a:r>
            <a:endParaRPr lang="en-US" sz="1800" dirty="0"/>
          </a:p>
          <a:p>
            <a:r>
              <a:rPr lang="en-US" sz="1800" dirty="0"/>
              <a:t> </a:t>
            </a:r>
          </a:p>
          <a:p>
            <a:r>
              <a:rPr lang="en-US" sz="1800" dirty="0"/>
              <a:t> </a:t>
            </a:r>
          </a:p>
          <a:p>
            <a:endParaRPr lang="en-US" sz="1800" dirty="0"/>
          </a:p>
        </p:txBody>
      </p:sp>
      <p:pic>
        <p:nvPicPr>
          <p:cNvPr id="6" name="Picture 5" descr="cassette.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720" y="3789040"/>
            <a:ext cx="4051300" cy="2984500"/>
          </a:xfrm>
          <a:prstGeom prst="rect">
            <a:avLst/>
          </a:prstGeom>
        </p:spPr>
      </p:pic>
    </p:spTree>
    <p:extLst>
      <p:ext uri="{BB962C8B-B14F-4D97-AF65-F5344CB8AC3E}">
        <p14:creationId xmlns:p14="http://schemas.microsoft.com/office/powerpoint/2010/main" val="2950215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Muons</a:t>
            </a:r>
            <a:endParaRPr lang="en-US" dirty="0"/>
          </a:p>
        </p:txBody>
      </p:sp>
      <p:sp>
        <p:nvSpPr>
          <p:cNvPr id="150" name="Shape 150"/>
          <p:cNvSpPr>
            <a:spLocks noGrp="1"/>
          </p:cNvSpPr>
          <p:nvPr>
            <p:ph type="sldNum" sz="quarter" idx="12"/>
          </p:nvPr>
        </p:nvSpPr>
        <p:spPr>
          <a:prstGeom prst="rect">
            <a:avLst/>
          </a:prstGeom>
          <a:extLst>
            <a:ext uri="{C572A759-6A51-4108-AA02-DFA0A04FC94B}">
              <ma14:wrappingTextBoxFlag xmlns:ma14="http://schemas.microsoft.com/office/mac/drawingml/2011/main" val="1"/>
            </a:ext>
          </a:extLst>
        </p:spPr>
        <p:txBody>
          <a:bodyPr/>
          <a:lstStyle/>
          <a:p>
            <a:pPr lvl="0"/>
            <a:fld id="{86CB4B4D-7CA3-9044-876B-883B54F8677D}" type="slidenum">
              <a:t>28</a:t>
            </a:fld>
            <a:endParaRPr/>
          </a:p>
        </p:txBody>
      </p:sp>
      <p:sp>
        <p:nvSpPr>
          <p:cNvPr id="149" name="Shape 149"/>
          <p:cNvSpPr>
            <a:spLocks noGrp="1"/>
          </p:cNvSpPr>
          <p:nvPr>
            <p:ph type="body" idx="4294967295"/>
          </p:nvPr>
        </p:nvSpPr>
        <p:spPr>
          <a:xfrm>
            <a:off x="0" y="1196752"/>
            <a:ext cx="7804150" cy="3781425"/>
          </a:xfrm>
          <a:prstGeom prst="rect">
            <a:avLst/>
          </a:prstGeom>
        </p:spPr>
        <p:txBody>
          <a:bodyPr anchor="t">
            <a:noAutofit/>
          </a:bodyPr>
          <a:lstStyle/>
          <a:p>
            <a:pPr marL="196892" indent="-196892" defTabSz="258772">
              <a:spcBef>
                <a:spcPts val="352"/>
              </a:spcBef>
              <a:buSzPct val="45000"/>
              <a:buBlip>
                <a:blip r:embed="rId2"/>
              </a:buBlip>
              <a:defRPr sz="1800"/>
            </a:pPr>
            <a:r>
              <a:rPr sz="1600" b="1" dirty="0">
                <a:latin typeface="Calibri(body)"/>
                <a:ea typeface="Helvetica"/>
                <a:cs typeface="Calibri(body)"/>
                <a:sym typeface="Helvetica"/>
              </a:rPr>
              <a:t>Improvements of existing detectors</a:t>
            </a:r>
          </a:p>
          <a:p>
            <a:pPr marL="393785" lvl="1" indent="-196892" defTabSz="258772">
              <a:spcBef>
                <a:spcPts val="352"/>
              </a:spcBef>
              <a:buSzPct val="45000"/>
              <a:buBlip>
                <a:blip r:embed="rId2"/>
              </a:buBlip>
              <a:defRPr sz="1800"/>
            </a:pPr>
            <a:r>
              <a:rPr sz="1600" dirty="0">
                <a:latin typeface="Calibri(body)"/>
                <a:ea typeface="Helvetica"/>
                <a:cs typeface="Calibri(body)"/>
                <a:sym typeface="Helvetica"/>
              </a:rPr>
              <a:t>Electronics: DT minicrates, </a:t>
            </a:r>
            <a:r>
              <a:rPr lang="en-US" sz="1600" dirty="0" smtClean="0">
                <a:latin typeface="Calibri(body)"/>
                <a:ea typeface="Helvetica"/>
                <a:cs typeface="Calibri(body)"/>
                <a:sym typeface="Helvetica"/>
              </a:rPr>
              <a:t/>
            </a:r>
            <a:br>
              <a:rPr lang="en-US" sz="1600" dirty="0" smtClean="0">
                <a:latin typeface="Calibri(body)"/>
                <a:ea typeface="Helvetica"/>
                <a:cs typeface="Calibri(body)"/>
                <a:sym typeface="Helvetica"/>
              </a:rPr>
            </a:br>
            <a:r>
              <a:rPr sz="1600" dirty="0" smtClean="0">
                <a:latin typeface="Calibri(body)"/>
                <a:ea typeface="Helvetica"/>
                <a:cs typeface="Calibri(body)"/>
                <a:sym typeface="Helvetica"/>
              </a:rPr>
              <a:t>CSC </a:t>
            </a:r>
            <a:r>
              <a:rPr sz="1600" dirty="0">
                <a:latin typeface="Calibri(body)"/>
                <a:ea typeface="Helvetica"/>
                <a:cs typeface="Calibri(body)"/>
                <a:sym typeface="Helvetica"/>
              </a:rPr>
              <a:t>inner MEx/1 readout </a:t>
            </a:r>
          </a:p>
          <a:p>
            <a:pPr marL="196892" indent="-196892" defTabSz="258772">
              <a:spcBef>
                <a:spcPts val="352"/>
              </a:spcBef>
              <a:buSzPct val="45000"/>
              <a:buBlip>
                <a:blip r:embed="rId2"/>
              </a:buBlip>
              <a:defRPr sz="1800"/>
            </a:pPr>
            <a:r>
              <a:rPr sz="1600" b="1" dirty="0" smtClean="0">
                <a:latin typeface="Calibri(body)"/>
                <a:ea typeface="Helvetica"/>
                <a:cs typeface="Calibri(body)"/>
                <a:sym typeface="Helvetica"/>
              </a:rPr>
              <a:t>Forward </a:t>
            </a:r>
            <a:r>
              <a:rPr sz="1600" b="1" dirty="0">
                <a:latin typeface="Calibri(body)"/>
                <a:ea typeface="Helvetica"/>
                <a:cs typeface="Calibri(body)"/>
                <a:sym typeface="Helvetica"/>
              </a:rPr>
              <a:t>1.6 &lt; |η| &lt; 2.4 upgrades</a:t>
            </a:r>
          </a:p>
          <a:p>
            <a:pPr marL="393785" lvl="1" indent="-196892" defTabSz="258772">
              <a:spcBef>
                <a:spcPts val="352"/>
              </a:spcBef>
              <a:buSzPct val="45000"/>
              <a:buBlip>
                <a:blip r:embed="rId2"/>
              </a:buBlip>
              <a:defRPr sz="1800"/>
            </a:pPr>
            <a:r>
              <a:rPr sz="1600" dirty="0">
                <a:latin typeface="Calibri(body)"/>
                <a:ea typeface="Helvetica"/>
                <a:cs typeface="Calibri(body)"/>
                <a:sym typeface="Helvetica"/>
              </a:rPr>
              <a:t>L1 trigger rate reduction, enhanced redundancy</a:t>
            </a:r>
          </a:p>
          <a:p>
            <a:pPr marL="393785" lvl="1" indent="-196892" defTabSz="258772">
              <a:spcBef>
                <a:spcPts val="352"/>
              </a:spcBef>
              <a:buSzPct val="45000"/>
              <a:buBlip>
                <a:blip r:embed="rId2"/>
              </a:buBlip>
              <a:defRPr sz="1800"/>
            </a:pPr>
            <a:r>
              <a:rPr sz="1600" dirty="0">
                <a:latin typeface="Calibri(body)"/>
                <a:ea typeface="Helvetica"/>
                <a:cs typeface="Calibri(body)"/>
                <a:sym typeface="Helvetica"/>
              </a:rPr>
              <a:t>GEMs: GE1/1 and GE2/1</a:t>
            </a:r>
          </a:p>
          <a:p>
            <a:pPr marL="393785" lvl="1" indent="-196892" defTabSz="258772">
              <a:spcBef>
                <a:spcPts val="352"/>
              </a:spcBef>
              <a:buSzPct val="45000"/>
              <a:buBlip>
                <a:blip r:embed="rId2"/>
              </a:buBlip>
              <a:defRPr sz="1800"/>
            </a:pPr>
            <a:r>
              <a:rPr sz="1600" dirty="0">
                <a:latin typeface="Calibri(body)"/>
                <a:ea typeface="Helvetica"/>
                <a:cs typeface="Calibri(body)"/>
                <a:sym typeface="Helvetica"/>
              </a:rPr>
              <a:t>iRPCs: RE3/1 and RE4/1</a:t>
            </a:r>
          </a:p>
          <a:p>
            <a:pPr marL="590678" lvl="2" indent="-196892" defTabSz="258772">
              <a:spcBef>
                <a:spcPts val="352"/>
              </a:spcBef>
              <a:buSzPct val="45000"/>
              <a:buBlip>
                <a:blip r:embed="rId2"/>
              </a:buBlip>
              <a:defRPr sz="1800"/>
            </a:pPr>
            <a:r>
              <a:rPr sz="1600" dirty="0">
                <a:latin typeface="Calibri(body)"/>
                <a:ea typeface="Helvetica"/>
                <a:cs typeface="Calibri(body)"/>
                <a:sym typeface="Helvetica"/>
              </a:rPr>
              <a:t>operation in higher </a:t>
            </a:r>
            <a:r>
              <a:rPr sz="1400" dirty="0">
                <a:latin typeface="Calibri(body)"/>
                <a:ea typeface="Helvetica"/>
                <a:cs typeface="Calibri(body)"/>
                <a:sym typeface="Helvetica"/>
              </a:rPr>
              <a:t>rate</a:t>
            </a:r>
            <a:endParaRPr sz="1600" dirty="0">
              <a:latin typeface="Calibri(body)"/>
              <a:ea typeface="Helvetica"/>
              <a:cs typeface="Calibri(body)"/>
              <a:sym typeface="Helvetica"/>
            </a:endParaRPr>
          </a:p>
          <a:p>
            <a:pPr marL="196892" indent="-196892" defTabSz="258772">
              <a:spcBef>
                <a:spcPts val="352"/>
              </a:spcBef>
              <a:buSzPct val="45000"/>
              <a:buBlip>
                <a:blip r:embed="rId2"/>
              </a:buBlip>
              <a:defRPr sz="1800"/>
            </a:pPr>
            <a:r>
              <a:rPr sz="1600" b="1" dirty="0">
                <a:latin typeface="Calibri(body)"/>
                <a:ea typeface="Helvetica"/>
                <a:cs typeface="Calibri(body)"/>
                <a:sym typeface="Helvetica"/>
              </a:rPr>
              <a:t>Very forward extension </a:t>
            </a:r>
          </a:p>
          <a:p>
            <a:pPr marL="393785" lvl="1" indent="-196892" defTabSz="258772">
              <a:spcBef>
                <a:spcPts val="352"/>
              </a:spcBef>
              <a:buSzPct val="45000"/>
              <a:buBlip>
                <a:blip r:embed="rId2"/>
              </a:buBlip>
              <a:defRPr sz="1800"/>
            </a:pPr>
            <a:r>
              <a:rPr sz="1600" dirty="0" smtClean="0">
                <a:latin typeface="Calibri(body)"/>
                <a:ea typeface="Helvetica"/>
                <a:cs typeface="Calibri(body)"/>
                <a:sym typeface="Helvetica"/>
              </a:rPr>
              <a:t>ME0 </a:t>
            </a:r>
            <a:r>
              <a:rPr sz="1600" dirty="0">
                <a:latin typeface="Calibri(body)"/>
                <a:ea typeface="Helvetica"/>
                <a:cs typeface="Calibri(body)"/>
                <a:sym typeface="Helvetica"/>
              </a:rPr>
              <a:t>with </a:t>
            </a:r>
            <a:r>
              <a:rPr sz="1600" dirty="0" smtClean="0">
                <a:latin typeface="Calibri(body)"/>
                <a:ea typeface="Helvetica"/>
                <a:cs typeface="Calibri(body)"/>
                <a:sym typeface="Helvetica"/>
              </a:rPr>
              <a:t>GEMs</a:t>
            </a:r>
            <a:endParaRPr sz="1600" dirty="0">
              <a:latin typeface="Calibri(body)"/>
              <a:ea typeface="Helvetica"/>
              <a:cs typeface="Calibri(body)"/>
              <a:sym typeface="Helvetica"/>
            </a:endParaRPr>
          </a:p>
        </p:txBody>
      </p:sp>
      <p:pic>
        <p:nvPicPr>
          <p:cNvPr id="151" name="image38.jpg" descr="UpgradedMuonSystem.jpg"/>
          <p:cNvPicPr/>
          <p:nvPr/>
        </p:nvPicPr>
        <p:blipFill>
          <a:blip r:embed="rId3">
            <a:extLst/>
          </a:blip>
          <a:srcRect l="33450" t="37783" r="14586"/>
          <a:stretch>
            <a:fillRect/>
          </a:stretch>
        </p:blipFill>
        <p:spPr>
          <a:xfrm>
            <a:off x="4572000" y="3429000"/>
            <a:ext cx="4516916" cy="3456384"/>
          </a:xfrm>
          <a:prstGeom prst="rect">
            <a:avLst/>
          </a:prstGeom>
          <a:ln w="12700">
            <a:miter lim="400000"/>
          </a:ln>
        </p:spPr>
      </p:pic>
      <p:sp>
        <p:nvSpPr>
          <p:cNvPr id="5" name="Oval 4"/>
          <p:cNvSpPr/>
          <p:nvPr/>
        </p:nvSpPr>
        <p:spPr>
          <a:xfrm>
            <a:off x="5508104" y="4581128"/>
            <a:ext cx="432048" cy="1368152"/>
          </a:xfrm>
          <a:prstGeom prst="ellipse">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999421" y="2564905"/>
            <a:ext cx="793426" cy="432047"/>
          </a:xfrm>
          <a:prstGeom prst="ellipse">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p:cNvCxnSpPr>
            <a:stCxn id="6" idx="7"/>
          </p:cNvCxnSpPr>
          <p:nvPr/>
        </p:nvCxnSpPr>
        <p:spPr>
          <a:xfrm flipV="1">
            <a:off x="1676652" y="1772817"/>
            <a:ext cx="4508683" cy="8553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417849"/>
            <a:ext cx="2232248" cy="2363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TextBox 1"/>
          <p:cNvSpPr txBox="1"/>
          <p:nvPr/>
        </p:nvSpPr>
        <p:spPr>
          <a:xfrm>
            <a:off x="4788024" y="2134598"/>
            <a:ext cx="1765176" cy="646331"/>
          </a:xfrm>
          <a:prstGeom prst="rect">
            <a:avLst/>
          </a:prstGeom>
          <a:noFill/>
        </p:spPr>
        <p:txBody>
          <a:bodyPr wrap="square" rtlCol="0">
            <a:spAutoFit/>
          </a:bodyPr>
          <a:lstStyle/>
          <a:p>
            <a:r>
              <a:rPr lang="en-US" sz="1800" dirty="0" smtClean="0"/>
              <a:t>TDR presented at last LHCC</a:t>
            </a:r>
            <a:endParaRPr lang="en-US" sz="1800" dirty="0"/>
          </a:p>
        </p:txBody>
      </p:sp>
      <p:pic>
        <p:nvPicPr>
          <p:cNvPr id="13" name="Picture 2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015564"/>
            <a:ext cx="4248844" cy="286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Arrow Connector 13"/>
          <p:cNvCxnSpPr/>
          <p:nvPr/>
        </p:nvCxnSpPr>
        <p:spPr>
          <a:xfrm flipV="1">
            <a:off x="1762818" y="5429532"/>
            <a:ext cx="0" cy="1008112"/>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6" idx="5"/>
          </p:cNvCxnSpPr>
          <p:nvPr/>
        </p:nvCxnSpPr>
        <p:spPr>
          <a:xfrm>
            <a:off x="1676652" y="2933680"/>
            <a:ext cx="519084" cy="16474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260970" y="4685789"/>
            <a:ext cx="2518942" cy="584776"/>
          </a:xfrm>
          <a:prstGeom prst="rect">
            <a:avLst/>
          </a:prstGeom>
          <a:noFill/>
        </p:spPr>
        <p:txBody>
          <a:bodyPr wrap="square" rtlCol="0">
            <a:spAutoFit/>
          </a:bodyPr>
          <a:lstStyle/>
          <a:p>
            <a:r>
              <a:rPr lang="en-US" sz="1600" dirty="0" smtClean="0"/>
              <a:t>Trigger rate </a:t>
            </a:r>
            <a:br>
              <a:rPr lang="en-US" sz="1600" dirty="0" smtClean="0"/>
            </a:br>
            <a:r>
              <a:rPr lang="en-US" sz="1600" dirty="0" smtClean="0"/>
              <a:t>reduced by 3 at 15 GeV</a:t>
            </a:r>
            <a:endParaRPr lang="en-US" sz="1600" dirty="0"/>
          </a:p>
        </p:txBody>
      </p:sp>
    </p:spTree>
    <p:extLst>
      <p:ext uri="{BB962C8B-B14F-4D97-AF65-F5344CB8AC3E}">
        <p14:creationId xmlns:p14="http://schemas.microsoft.com/office/powerpoint/2010/main" val="868780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Phase2_FA_EOI_RRB_27042015.pdf"/>
          <p:cNvPicPr>
            <a:picLocks noChangeAspect="1"/>
          </p:cNvPicPr>
          <p:nvPr/>
        </p:nvPicPr>
        <p:blipFill rotWithShape="1">
          <a:blip r:embed="rId2">
            <a:extLst>
              <a:ext uri="{28A0092B-C50C-407E-A947-70E740481C1C}">
                <a14:useLocalDpi xmlns:a14="http://schemas.microsoft.com/office/drawing/2010/main" val="0"/>
              </a:ext>
            </a:extLst>
          </a:blip>
          <a:srcRect l="8648" t="11852" r="20334" b="57037"/>
          <a:stretch/>
        </p:blipFill>
        <p:spPr>
          <a:xfrm>
            <a:off x="-36512" y="1172840"/>
            <a:ext cx="9170707" cy="5685160"/>
          </a:xfrm>
          <a:prstGeom prst="rect">
            <a:avLst/>
          </a:prstGeom>
        </p:spPr>
      </p:pic>
      <p:sp>
        <p:nvSpPr>
          <p:cNvPr id="2" name="Title 1"/>
          <p:cNvSpPr>
            <a:spLocks noGrp="1"/>
          </p:cNvSpPr>
          <p:nvPr>
            <p:ph type="title"/>
          </p:nvPr>
        </p:nvSpPr>
        <p:spPr>
          <a:xfrm>
            <a:off x="1466651" y="53752"/>
            <a:ext cx="7425829" cy="1143000"/>
          </a:xfrm>
        </p:spPr>
        <p:txBody>
          <a:bodyPr>
            <a:normAutofit fontScale="90000"/>
          </a:bodyPr>
          <a:lstStyle/>
          <a:p>
            <a:r>
              <a:rPr lang="en-US" dirty="0" smtClean="0"/>
              <a:t>FA Expressions Of Interest for R&amp;D</a:t>
            </a:r>
            <a:endParaRPr lang="en-US" dirty="0"/>
          </a:p>
        </p:txBody>
      </p:sp>
      <p:sp>
        <p:nvSpPr>
          <p:cNvPr id="3" name="Slide Number Placeholder 2"/>
          <p:cNvSpPr>
            <a:spLocks noGrp="1"/>
          </p:cNvSpPr>
          <p:nvPr>
            <p:ph type="sldNum" sz="quarter" idx="12"/>
          </p:nvPr>
        </p:nvSpPr>
        <p:spPr/>
        <p:txBody>
          <a:bodyPr/>
          <a:lstStyle/>
          <a:p>
            <a:pPr>
              <a:defRPr/>
            </a:pPr>
            <a:fld id="{D45A9A04-13B5-D445-8626-E4C6B8D96387}" type="slidenum">
              <a:rPr lang="en-US" smtClean="0"/>
              <a:pPr>
                <a:defRPr/>
              </a:pPr>
              <a:t>29</a:t>
            </a:fld>
            <a:endParaRPr lang="en-US"/>
          </a:p>
        </p:txBody>
      </p:sp>
      <p:sp>
        <p:nvSpPr>
          <p:cNvPr id="11" name="TextBox 10"/>
          <p:cNvSpPr txBox="1"/>
          <p:nvPr/>
        </p:nvSpPr>
        <p:spPr>
          <a:xfrm>
            <a:off x="-1003300" y="3860800"/>
            <a:ext cx="184666" cy="461665"/>
          </a:xfrm>
          <a:prstGeom prst="rect">
            <a:avLst/>
          </a:prstGeom>
          <a:noFill/>
        </p:spPr>
        <p:txBody>
          <a:bodyPr wrap="none" rtlCol="0">
            <a:spAutoFit/>
          </a:bodyPr>
          <a:lstStyle/>
          <a:p>
            <a:endParaRPr lang="en-US" dirty="0"/>
          </a:p>
        </p:txBody>
      </p:sp>
      <p:sp>
        <p:nvSpPr>
          <p:cNvPr id="13" name="TextBox 12"/>
          <p:cNvSpPr txBox="1"/>
          <p:nvPr/>
        </p:nvSpPr>
        <p:spPr>
          <a:xfrm>
            <a:off x="6553744" y="2636912"/>
            <a:ext cx="2554760" cy="2462212"/>
          </a:xfrm>
          <a:prstGeom prst="rect">
            <a:avLst/>
          </a:prstGeom>
          <a:solidFill>
            <a:srgbClr val="FFFF00"/>
          </a:solidFill>
        </p:spPr>
        <p:txBody>
          <a:bodyPr wrap="square" rtlCol="0">
            <a:spAutoFit/>
          </a:bodyPr>
          <a:lstStyle/>
          <a:p>
            <a:r>
              <a:rPr lang="en-US" sz="2200" dirty="0" smtClean="0"/>
              <a:t>FA preliminary expected R&amp;D contributions in M&amp;S &amp; equipment are reasonably matching project need estimates</a:t>
            </a:r>
            <a:endParaRPr lang="en-US" sz="2200" dirty="0"/>
          </a:p>
        </p:txBody>
      </p:sp>
    </p:spTree>
    <p:extLst>
      <p:ext uri="{BB962C8B-B14F-4D97-AF65-F5344CB8AC3E}">
        <p14:creationId xmlns:p14="http://schemas.microsoft.com/office/powerpoint/2010/main" val="13259861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analyses</a:t>
            </a:r>
            <a:endParaRPr lang="en-US" dirty="0"/>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a:t>
            </a:fld>
            <a:endParaRPr lang="en-US"/>
          </a:p>
        </p:txBody>
      </p:sp>
      <p:pic>
        <p:nvPicPr>
          <p:cNvPr id="7" name="Picture 6"/>
          <p:cNvPicPr>
            <a:picLocks noChangeAspect="1"/>
          </p:cNvPicPr>
          <p:nvPr/>
        </p:nvPicPr>
        <p:blipFill>
          <a:blip r:embed="rId2"/>
          <a:stretch>
            <a:fillRect/>
          </a:stretch>
        </p:blipFill>
        <p:spPr>
          <a:xfrm>
            <a:off x="485800" y="1311498"/>
            <a:ext cx="7956376" cy="4957551"/>
          </a:xfrm>
          <a:prstGeom prst="rect">
            <a:avLst/>
          </a:prstGeom>
        </p:spPr>
      </p:pic>
      <p:sp>
        <p:nvSpPr>
          <p:cNvPr id="5" name="TextBox 4"/>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8" name="TextBox 7"/>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407662264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804912E-B173-ED48-B398-5A28D852C918}" type="slidenum">
              <a:rPr lang="en-US" smtClean="0"/>
              <a:pPr/>
              <a:t>30</a:t>
            </a:fld>
            <a:endParaRPr lang="en-US"/>
          </a:p>
        </p:txBody>
      </p:sp>
      <p:graphicFrame>
        <p:nvGraphicFramePr>
          <p:cNvPr id="10" name="Chart 9"/>
          <p:cNvGraphicFramePr/>
          <p:nvPr>
            <p:extLst>
              <p:ext uri="{D42A27DB-BD31-4B8C-83A1-F6EECF244321}">
                <p14:modId xmlns:p14="http://schemas.microsoft.com/office/powerpoint/2010/main" val="3755553819"/>
              </p:ext>
            </p:extLst>
          </p:nvPr>
        </p:nvGraphicFramePr>
        <p:xfrm>
          <a:off x="4808475" y="1126678"/>
          <a:ext cx="4346265" cy="2483892"/>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lstStyle/>
          <a:p>
            <a:r>
              <a:rPr lang="en-US" dirty="0" smtClean="0"/>
              <a:t>Planning and cost profile </a:t>
            </a:r>
            <a:endParaRPr lang="en-US" dirty="0"/>
          </a:p>
        </p:txBody>
      </p:sp>
      <p:sp>
        <p:nvSpPr>
          <p:cNvPr id="3" name="TextBox 2"/>
          <p:cNvSpPr txBox="1"/>
          <p:nvPr/>
        </p:nvSpPr>
        <p:spPr>
          <a:xfrm>
            <a:off x="7210524" y="1660738"/>
            <a:ext cx="1944216" cy="707886"/>
          </a:xfrm>
          <a:prstGeom prst="rect">
            <a:avLst/>
          </a:prstGeom>
          <a:noFill/>
        </p:spPr>
        <p:txBody>
          <a:bodyPr wrap="square" rtlCol="0">
            <a:spAutoFit/>
          </a:bodyPr>
          <a:lstStyle/>
          <a:p>
            <a:pPr algn="ctr"/>
            <a:r>
              <a:rPr lang="en-US" sz="2000" dirty="0" smtClean="0">
                <a:solidFill>
                  <a:srgbClr val="FF0000"/>
                </a:solidFill>
              </a:rPr>
              <a:t>Total cost 270M</a:t>
            </a:r>
            <a:endParaRPr lang="en-US" sz="2000" dirty="0">
              <a:solidFill>
                <a:srgbClr val="FF0000"/>
              </a:solidFill>
            </a:endParaRPr>
          </a:p>
        </p:txBody>
      </p:sp>
      <p:sp>
        <p:nvSpPr>
          <p:cNvPr id="6" name="TextBox 5"/>
          <p:cNvSpPr txBox="1"/>
          <p:nvPr/>
        </p:nvSpPr>
        <p:spPr>
          <a:xfrm>
            <a:off x="107875" y="3450188"/>
            <a:ext cx="8928993" cy="3046988"/>
          </a:xfrm>
          <a:prstGeom prst="rect">
            <a:avLst/>
          </a:prstGeom>
          <a:noFill/>
        </p:spPr>
        <p:txBody>
          <a:bodyPr wrap="square" rtlCol="0">
            <a:spAutoFit/>
          </a:bodyPr>
          <a:lstStyle/>
          <a:p>
            <a:r>
              <a:rPr lang="en-US" dirty="0" smtClean="0">
                <a:solidFill>
                  <a:srgbClr val="FF0000"/>
                </a:solidFill>
              </a:rPr>
              <a:t>Following request from CERN DG: we are developing a scope document for three funding scenarios: 270, 235, 200 MCHF.</a:t>
            </a:r>
          </a:p>
          <a:p>
            <a:r>
              <a:rPr lang="en-US" dirty="0" smtClean="0"/>
              <a:t>CMS confronted (also in comparison with ATLAS) with not structuring upgrade into ‘baseline’ and ‘options’. Reason: necessity of rebuilding the Endcap Calorimeter: we felt we could not afford ‘options’…</a:t>
            </a:r>
          </a:p>
          <a:p>
            <a:r>
              <a:rPr lang="en-US" dirty="0" smtClean="0">
                <a:solidFill>
                  <a:srgbClr val="000090"/>
                </a:solidFill>
              </a:rPr>
              <a:t>We have nevertheless studies ongoing on possible enhancements of CMS for the long term future.</a:t>
            </a:r>
            <a:endParaRPr lang="en-US" dirty="0">
              <a:solidFill>
                <a:srgbClr val="000090"/>
              </a:solidFill>
            </a:endParaRPr>
          </a:p>
        </p:txBody>
      </p:sp>
      <p:pic>
        <p:nvPicPr>
          <p:cNvPr id="5" name="Picture 4"/>
          <p:cNvPicPr>
            <a:picLocks noChangeAspect="1"/>
          </p:cNvPicPr>
          <p:nvPr/>
        </p:nvPicPr>
        <p:blipFill>
          <a:blip r:embed="rId3"/>
          <a:stretch>
            <a:fillRect/>
          </a:stretch>
        </p:blipFill>
        <p:spPr>
          <a:xfrm>
            <a:off x="107875" y="1412776"/>
            <a:ext cx="4896173" cy="2037412"/>
          </a:xfrm>
          <a:prstGeom prst="rect">
            <a:avLst/>
          </a:prstGeom>
        </p:spPr>
      </p:pic>
      <p:sp>
        <p:nvSpPr>
          <p:cNvPr id="8" name="TextBox 7"/>
          <p:cNvSpPr txBox="1"/>
          <p:nvPr/>
        </p:nvSpPr>
        <p:spPr>
          <a:xfrm>
            <a:off x="5436096" y="1412776"/>
            <a:ext cx="3528392" cy="307777"/>
          </a:xfrm>
          <a:prstGeom prst="rect">
            <a:avLst/>
          </a:prstGeom>
          <a:noFill/>
        </p:spPr>
        <p:txBody>
          <a:bodyPr wrap="square" rtlCol="0">
            <a:spAutoFit/>
          </a:bodyPr>
          <a:lstStyle/>
          <a:p>
            <a:r>
              <a:rPr lang="en-US" sz="1400" dirty="0" smtClean="0"/>
              <a:t>From October RRB, to be updated for TP</a:t>
            </a:r>
            <a:endParaRPr lang="en-US" sz="1400" dirty="0"/>
          </a:p>
        </p:txBody>
      </p:sp>
    </p:spTree>
    <p:extLst>
      <p:ext uri="{BB962C8B-B14F-4D97-AF65-F5344CB8AC3E}">
        <p14:creationId xmlns:p14="http://schemas.microsoft.com/office/powerpoint/2010/main" val="233592006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document </a:t>
            </a:r>
            <a:endParaRPr lang="en-US" dirty="0"/>
          </a:p>
        </p:txBody>
      </p:sp>
      <p:sp>
        <p:nvSpPr>
          <p:cNvPr id="5" name="Slide Number Placeholder 4"/>
          <p:cNvSpPr>
            <a:spLocks noGrp="1"/>
          </p:cNvSpPr>
          <p:nvPr>
            <p:ph type="sldNum" sz="quarter" idx="12"/>
          </p:nvPr>
        </p:nvSpPr>
        <p:spPr/>
        <p:txBody>
          <a:bodyPr/>
          <a:lstStyle/>
          <a:p>
            <a:pPr>
              <a:defRPr/>
            </a:pPr>
            <a:fld id="{5651F329-7A06-F249-AF00-A5FC8A1C1D07}" type="slidenum">
              <a:rPr lang="en-US" smtClean="0"/>
              <a:pPr>
                <a:defRPr/>
              </a:pPr>
              <a:t>31</a:t>
            </a:fld>
            <a:endParaRPr lang="en-US"/>
          </a:p>
        </p:txBody>
      </p:sp>
      <p:sp>
        <p:nvSpPr>
          <p:cNvPr id="6" name="Content Placeholder 2"/>
          <p:cNvSpPr txBox="1">
            <a:spLocks/>
          </p:cNvSpPr>
          <p:nvPr/>
        </p:nvSpPr>
        <p:spPr>
          <a:xfrm>
            <a:off x="167574" y="1124744"/>
            <a:ext cx="8999538" cy="5933865"/>
          </a:xfrm>
          <a:prstGeom prst="rect">
            <a:avLst/>
          </a:prstGeom>
          <a:noFill/>
        </p:spPr>
        <p:txBody>
          <a:bodyPr vert="horz" lIns="91440" tIns="45720" rIns="91440" bIns="45720" rtlCol="0">
            <a:noAutofit/>
          </a:bodyPr>
          <a:lstStyle>
            <a:lvl1pPr marL="256032" indent="-342900" algn="l" defTabSz="457200" rtl="0" eaLnBrk="1" latinLnBrk="0" hangingPunct="1">
              <a:spcBef>
                <a:spcPct val="20000"/>
              </a:spcBef>
              <a:buFont typeface="Courier New"/>
              <a:buChar char="o"/>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008000"/>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2"/>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dirty="0" smtClean="0">
                <a:solidFill>
                  <a:srgbClr val="000090"/>
                </a:solidFill>
                <a:sym typeface="Wingdings"/>
              </a:rPr>
              <a:t>Main </a:t>
            </a:r>
            <a:r>
              <a:rPr lang="en-US" dirty="0">
                <a:solidFill>
                  <a:srgbClr val="000090"/>
                </a:solidFill>
                <a:sym typeface="Wingdings"/>
              </a:rPr>
              <a:t>areas for possible cost </a:t>
            </a:r>
            <a:r>
              <a:rPr lang="en-US" dirty="0" smtClean="0">
                <a:solidFill>
                  <a:srgbClr val="000090"/>
                </a:solidFill>
                <a:sym typeface="Wingdings"/>
              </a:rPr>
              <a:t>reductions *                                    </a:t>
            </a:r>
          </a:p>
          <a:p>
            <a:pPr marL="486000" indent="-270000">
              <a:spcBef>
                <a:spcPts val="0"/>
              </a:spcBef>
              <a:buFont typeface="Arial"/>
              <a:buChar char="•"/>
            </a:pPr>
            <a:r>
              <a:rPr lang="en-US" sz="1800" dirty="0" smtClean="0">
                <a:solidFill>
                  <a:srgbClr val="008000"/>
                </a:solidFill>
              </a:rPr>
              <a:t>Tilted </a:t>
            </a:r>
            <a:r>
              <a:rPr lang="en-US" sz="1800" dirty="0">
                <a:solidFill>
                  <a:srgbClr val="008000"/>
                </a:solidFill>
              </a:rPr>
              <a:t>Outer Tracker </a:t>
            </a:r>
            <a:r>
              <a:rPr lang="en-US" sz="1800" dirty="0" smtClean="0">
                <a:solidFill>
                  <a:srgbClr val="008000"/>
                </a:solidFill>
              </a:rPr>
              <a:t>modules                                                                       </a:t>
            </a:r>
          </a:p>
          <a:p>
            <a:pPr marL="486000" indent="-270000">
              <a:spcBef>
                <a:spcPts val="0"/>
              </a:spcBef>
              <a:buFont typeface="Arial"/>
              <a:buChar char="•"/>
            </a:pPr>
            <a:r>
              <a:rPr lang="en-US" sz="1800" dirty="0" smtClean="0">
                <a:solidFill>
                  <a:srgbClr val="000090"/>
                </a:solidFill>
              </a:rPr>
              <a:t>Muon DT readout </a:t>
            </a:r>
            <a:r>
              <a:rPr lang="en-US" sz="1800" dirty="0" smtClean="0"/>
              <a:t>(L1-Trigger rate ≤ 300 kHz - operation risk)             </a:t>
            </a:r>
            <a:r>
              <a:rPr lang="en-US" sz="1800" dirty="0" smtClean="0">
                <a:solidFill>
                  <a:srgbClr val="000090"/>
                </a:solidFill>
              </a:rPr>
              <a:t>  </a:t>
            </a:r>
          </a:p>
          <a:p>
            <a:pPr marL="486000" indent="-270000">
              <a:spcBef>
                <a:spcPts val="0"/>
              </a:spcBef>
              <a:buFont typeface="Arial"/>
              <a:buChar char="•"/>
            </a:pPr>
            <a:r>
              <a:rPr lang="en-US" sz="1800" dirty="0" smtClean="0">
                <a:solidFill>
                  <a:srgbClr val="000090"/>
                </a:solidFill>
              </a:rPr>
              <a:t>CSC </a:t>
            </a:r>
            <a:r>
              <a:rPr lang="en-US" sz="1800" dirty="0">
                <a:solidFill>
                  <a:srgbClr val="000090"/>
                </a:solidFill>
              </a:rPr>
              <a:t>readout stations 3 &amp; 4 </a:t>
            </a:r>
            <a:r>
              <a:rPr lang="en-US" sz="1800" dirty="0" smtClean="0"/>
              <a:t>(</a:t>
            </a:r>
            <a:r>
              <a:rPr lang="en-US" sz="1800" dirty="0"/>
              <a:t>limit L1 rate ≤</a:t>
            </a:r>
            <a:r>
              <a:rPr lang="en-US" sz="1800" dirty="0" smtClean="0"/>
              <a:t> </a:t>
            </a:r>
            <a:r>
              <a:rPr lang="en-US" sz="1800" dirty="0"/>
              <a:t>500 kHz) </a:t>
            </a:r>
            <a:r>
              <a:rPr lang="en-US" sz="1800" dirty="0" smtClean="0"/>
              <a:t>                              </a:t>
            </a:r>
            <a:r>
              <a:rPr lang="en-US" sz="1800" dirty="0" smtClean="0">
                <a:solidFill>
                  <a:srgbClr val="000090"/>
                </a:solidFill>
              </a:rPr>
              <a:t> </a:t>
            </a:r>
            <a:endParaRPr lang="en-US" sz="1800" dirty="0">
              <a:solidFill>
                <a:srgbClr val="000090"/>
              </a:solidFill>
            </a:endParaRPr>
          </a:p>
          <a:p>
            <a:pPr marL="486000" indent="-270000">
              <a:spcBef>
                <a:spcPts val="0"/>
              </a:spcBef>
              <a:buFont typeface="Arial"/>
              <a:buChar char="•"/>
            </a:pPr>
            <a:r>
              <a:rPr lang="en-US" sz="1800" dirty="0">
                <a:solidFill>
                  <a:srgbClr val="000090"/>
                </a:solidFill>
              </a:rPr>
              <a:t>Muon forward stations (2 to 4</a:t>
            </a:r>
            <a:r>
              <a:rPr lang="en-US" sz="1800" dirty="0" smtClean="0">
                <a:solidFill>
                  <a:srgbClr val="000090"/>
                </a:solidFill>
              </a:rPr>
              <a:t>)                                                                    </a:t>
            </a:r>
            <a:endParaRPr lang="en-US" sz="1800" dirty="0">
              <a:solidFill>
                <a:srgbClr val="000090"/>
              </a:solidFill>
            </a:endParaRPr>
          </a:p>
          <a:p>
            <a:pPr marL="486000" indent="-270000">
              <a:spcBef>
                <a:spcPts val="0"/>
              </a:spcBef>
              <a:buFont typeface="Arial"/>
              <a:buChar char="•"/>
            </a:pPr>
            <a:r>
              <a:rPr lang="en-US" sz="1800" dirty="0">
                <a:solidFill>
                  <a:srgbClr val="000090"/>
                </a:solidFill>
              </a:rPr>
              <a:t>Track-Trigger Back End </a:t>
            </a:r>
            <a:r>
              <a:rPr lang="en-US" sz="1800" dirty="0" smtClean="0">
                <a:solidFill>
                  <a:srgbClr val="000090"/>
                </a:solidFill>
              </a:rPr>
              <a:t>electronics                                                              </a:t>
            </a:r>
            <a:endParaRPr lang="en-US" sz="1800" dirty="0">
              <a:solidFill>
                <a:srgbClr val="000090"/>
              </a:solidFill>
            </a:endParaRPr>
          </a:p>
          <a:p>
            <a:pPr marL="486000" indent="-270000">
              <a:spcBef>
                <a:spcPts val="0"/>
              </a:spcBef>
              <a:buFont typeface="Arial"/>
              <a:buChar char="•"/>
            </a:pPr>
            <a:r>
              <a:rPr lang="en-US" sz="1800" dirty="0">
                <a:solidFill>
                  <a:srgbClr val="000090"/>
                </a:solidFill>
              </a:rPr>
              <a:t>Pixel extension to </a:t>
            </a:r>
            <a:r>
              <a:rPr lang="en-US" sz="1800" dirty="0" err="1">
                <a:solidFill>
                  <a:srgbClr val="000090"/>
                </a:solidFill>
              </a:rPr>
              <a:t>η</a:t>
            </a:r>
            <a:r>
              <a:rPr lang="en-US" sz="1800" dirty="0">
                <a:solidFill>
                  <a:srgbClr val="000090"/>
                </a:solidFill>
              </a:rPr>
              <a:t> ≃ </a:t>
            </a:r>
            <a:r>
              <a:rPr lang="en-US" sz="1800" dirty="0" smtClean="0">
                <a:solidFill>
                  <a:srgbClr val="000090"/>
                </a:solidFill>
              </a:rPr>
              <a:t>4                                                                                  </a:t>
            </a:r>
            <a:endParaRPr lang="en-US" sz="1800" dirty="0">
              <a:solidFill>
                <a:srgbClr val="000090"/>
              </a:solidFill>
            </a:endParaRPr>
          </a:p>
          <a:p>
            <a:pPr marL="486000" indent="-270000">
              <a:spcBef>
                <a:spcPts val="0"/>
              </a:spcBef>
              <a:buFont typeface="Arial"/>
              <a:buChar char="•"/>
            </a:pPr>
            <a:r>
              <a:rPr lang="en-US" sz="1800" dirty="0" smtClean="0">
                <a:solidFill>
                  <a:srgbClr val="000090"/>
                </a:solidFill>
              </a:rPr>
              <a:t>BRIL                                                                                                                    </a:t>
            </a:r>
            <a:endParaRPr lang="en-US" sz="1800" dirty="0">
              <a:solidFill>
                <a:srgbClr val="000090"/>
              </a:solidFill>
            </a:endParaRPr>
          </a:p>
          <a:p>
            <a:pPr marL="486000" indent="-270000">
              <a:spcBef>
                <a:spcPts val="0"/>
              </a:spcBef>
              <a:buFont typeface="Arial"/>
              <a:buChar char="•"/>
            </a:pPr>
            <a:r>
              <a:rPr lang="en-US" sz="1800" dirty="0">
                <a:solidFill>
                  <a:srgbClr val="000090"/>
                </a:solidFill>
              </a:rPr>
              <a:t>DAQ</a:t>
            </a:r>
            <a:r>
              <a:rPr lang="en-US" sz="1800" dirty="0"/>
              <a:t> </a:t>
            </a:r>
            <a:r>
              <a:rPr lang="en-US" sz="1800" dirty="0" smtClean="0"/>
              <a:t>(L1</a:t>
            </a:r>
            <a:r>
              <a:rPr lang="en-US" sz="1800" dirty="0"/>
              <a:t>-Trigger rate and ability to operate at 200 PU</a:t>
            </a:r>
            <a:r>
              <a:rPr lang="en-US" sz="1800" dirty="0" smtClean="0"/>
              <a:t>)                      </a:t>
            </a:r>
            <a:r>
              <a:rPr lang="en-US" sz="1800" dirty="0" smtClean="0">
                <a:solidFill>
                  <a:srgbClr val="000090"/>
                </a:solidFill>
              </a:rPr>
              <a:t> </a:t>
            </a:r>
            <a:endParaRPr lang="en-US" sz="1800" b="1" dirty="0">
              <a:solidFill>
                <a:srgbClr val="000090"/>
              </a:solidFill>
            </a:endParaRPr>
          </a:p>
          <a:p>
            <a:pPr marL="486000" indent="-270000">
              <a:spcBef>
                <a:spcPts val="0"/>
              </a:spcBef>
              <a:buFont typeface="Arial"/>
              <a:buChar char="•"/>
            </a:pPr>
            <a:r>
              <a:rPr lang="en-US" sz="1800" dirty="0">
                <a:solidFill>
                  <a:srgbClr val="BF0000"/>
                </a:solidFill>
              </a:rPr>
              <a:t>EB VFE and </a:t>
            </a:r>
            <a:r>
              <a:rPr lang="en-US" sz="1800" dirty="0" smtClean="0">
                <a:solidFill>
                  <a:srgbClr val="BF0000"/>
                </a:solidFill>
              </a:rPr>
              <a:t>cooling                                                                                          </a:t>
            </a:r>
          </a:p>
          <a:p>
            <a:pPr marL="486000" indent="-270000">
              <a:spcBef>
                <a:spcPts val="0"/>
              </a:spcBef>
              <a:buFont typeface="Arial"/>
              <a:buChar char="•"/>
            </a:pPr>
            <a:r>
              <a:rPr lang="en-US" sz="1800" dirty="0" smtClean="0">
                <a:solidFill>
                  <a:srgbClr val="BF0000"/>
                </a:solidFill>
              </a:rPr>
              <a:t>Muon </a:t>
            </a:r>
            <a:r>
              <a:rPr lang="en-US" sz="1800" dirty="0">
                <a:solidFill>
                  <a:srgbClr val="BF0000"/>
                </a:solidFill>
              </a:rPr>
              <a:t>extension to </a:t>
            </a:r>
            <a:r>
              <a:rPr lang="en-US" sz="1800" dirty="0" err="1">
                <a:solidFill>
                  <a:srgbClr val="BF0000"/>
                </a:solidFill>
              </a:rPr>
              <a:t>η</a:t>
            </a:r>
            <a:r>
              <a:rPr lang="en-US" sz="1800" dirty="0">
                <a:solidFill>
                  <a:srgbClr val="BF0000"/>
                </a:solidFill>
              </a:rPr>
              <a:t> ≃  3 </a:t>
            </a:r>
            <a:r>
              <a:rPr lang="en-US" sz="1800" dirty="0" smtClean="0">
                <a:solidFill>
                  <a:srgbClr val="BF0000"/>
                </a:solidFill>
              </a:rPr>
              <a:t>                                                                              </a:t>
            </a:r>
          </a:p>
          <a:p>
            <a:pPr marL="486000" indent="-270000">
              <a:spcBef>
                <a:spcPts val="0"/>
              </a:spcBef>
              <a:buFont typeface="Arial"/>
              <a:buChar char="•"/>
            </a:pPr>
            <a:r>
              <a:rPr lang="en-US" sz="1800" dirty="0" smtClean="0">
                <a:solidFill>
                  <a:srgbClr val="BF0000"/>
                </a:solidFill>
              </a:rPr>
              <a:t>Tracker </a:t>
            </a:r>
            <a:r>
              <a:rPr lang="en-US" sz="1800" dirty="0">
                <a:solidFill>
                  <a:srgbClr val="BF0000"/>
                </a:solidFill>
              </a:rPr>
              <a:t>number of layers </a:t>
            </a:r>
            <a:r>
              <a:rPr lang="en-US" sz="1800" dirty="0" smtClean="0">
                <a:solidFill>
                  <a:srgbClr val="BF0000"/>
                </a:solidFill>
              </a:rPr>
              <a:t>(layer 4 in </a:t>
            </a:r>
            <a:r>
              <a:rPr lang="en-US" sz="1800" dirty="0">
                <a:solidFill>
                  <a:srgbClr val="BF0000"/>
                </a:solidFill>
              </a:rPr>
              <a:t>Barrel</a:t>
            </a:r>
            <a:r>
              <a:rPr lang="en-US" sz="1800" dirty="0" smtClean="0">
                <a:solidFill>
                  <a:srgbClr val="BF0000"/>
                </a:solidFill>
              </a:rPr>
              <a:t>)                                               </a:t>
            </a:r>
            <a:endParaRPr lang="en-US" sz="1800" dirty="0">
              <a:solidFill>
                <a:srgbClr val="BF0000"/>
              </a:solidFill>
            </a:endParaRPr>
          </a:p>
          <a:p>
            <a:pPr marL="486000" indent="-270000">
              <a:spcBef>
                <a:spcPts val="0"/>
              </a:spcBef>
              <a:buFont typeface="Arial"/>
              <a:buChar char="•"/>
            </a:pPr>
            <a:r>
              <a:rPr lang="en-US" sz="1800" dirty="0" err="1">
                <a:solidFill>
                  <a:srgbClr val="BF0000"/>
                </a:solidFill>
              </a:rPr>
              <a:t>Encap</a:t>
            </a:r>
            <a:r>
              <a:rPr lang="en-US" sz="1800" dirty="0">
                <a:solidFill>
                  <a:srgbClr val="BF0000"/>
                </a:solidFill>
              </a:rPr>
              <a:t> </a:t>
            </a:r>
            <a:r>
              <a:rPr lang="en-US" sz="1800" dirty="0" err="1">
                <a:solidFill>
                  <a:srgbClr val="BF0000"/>
                </a:solidFill>
              </a:rPr>
              <a:t>Calorimetry</a:t>
            </a:r>
            <a:r>
              <a:rPr lang="en-US" sz="1800" dirty="0">
                <a:solidFill>
                  <a:srgbClr val="BF0000"/>
                </a:solidFill>
              </a:rPr>
              <a:t> </a:t>
            </a:r>
            <a:r>
              <a:rPr lang="en-US" sz="1800" dirty="0" smtClean="0">
                <a:solidFill>
                  <a:srgbClr val="008000"/>
                </a:solidFill>
              </a:rPr>
              <a:t>(also design optimization)                                       </a:t>
            </a:r>
            <a:endParaRPr lang="en-US" sz="1800" dirty="0" smtClean="0">
              <a:solidFill>
                <a:srgbClr val="BF0000"/>
              </a:solidFill>
            </a:endParaRPr>
          </a:p>
          <a:p>
            <a:pPr marL="486000" indent="-270000">
              <a:spcBef>
                <a:spcPts val="0"/>
              </a:spcBef>
              <a:buFont typeface="Arial"/>
              <a:buChar char="•"/>
            </a:pPr>
            <a:endParaRPr lang="en-US" sz="1600" dirty="0">
              <a:solidFill>
                <a:srgbClr val="BF0000"/>
              </a:solidFill>
            </a:endParaRPr>
          </a:p>
          <a:p>
            <a:pPr marL="0" indent="0">
              <a:spcBef>
                <a:spcPts val="0"/>
              </a:spcBef>
              <a:spcAft>
                <a:spcPts val="600"/>
              </a:spcAft>
              <a:buNone/>
            </a:pPr>
            <a:r>
              <a:rPr lang="en-US" sz="1600" dirty="0" smtClean="0">
                <a:solidFill>
                  <a:srgbClr val="000090"/>
                </a:solidFill>
                <a:sym typeface="Wingdings"/>
              </a:rPr>
              <a:t>*Cost </a:t>
            </a:r>
            <a:r>
              <a:rPr lang="en-US" sz="1600" dirty="0">
                <a:solidFill>
                  <a:srgbClr val="000090"/>
                </a:solidFill>
                <a:sym typeface="Wingdings"/>
              </a:rPr>
              <a:t>reduction categories </a:t>
            </a:r>
          </a:p>
          <a:p>
            <a:pPr marL="468000" indent="-270000">
              <a:spcBef>
                <a:spcPts val="0"/>
              </a:spcBef>
              <a:buFont typeface="Lucida Grande"/>
              <a:buChar char="-"/>
            </a:pPr>
            <a:r>
              <a:rPr lang="en-US" sz="1600" dirty="0">
                <a:solidFill>
                  <a:srgbClr val="008000"/>
                </a:solidFill>
                <a:sym typeface="Wingdings"/>
              </a:rPr>
              <a:t>Design/technical optimizations </a:t>
            </a:r>
            <a:r>
              <a:rPr lang="en-US" sz="1600" dirty="0">
                <a:sym typeface="Wingdings"/>
              </a:rPr>
              <a:t>- marginal </a:t>
            </a:r>
            <a:r>
              <a:rPr lang="en-US" sz="1600" dirty="0" err="1">
                <a:sym typeface="Wingdings"/>
              </a:rPr>
              <a:t>perf</a:t>
            </a:r>
            <a:r>
              <a:rPr lang="en-US" sz="1600" dirty="0">
                <a:sym typeface="Wingdings"/>
              </a:rPr>
              <a:t>. </a:t>
            </a:r>
            <a:r>
              <a:rPr lang="en-US" sz="1600" dirty="0">
                <a:solidFill>
                  <a:srgbClr val="000000"/>
                </a:solidFill>
                <a:sym typeface="Wingdings"/>
              </a:rPr>
              <a:t>degradation - limited cost </a:t>
            </a:r>
            <a:r>
              <a:rPr lang="en-US" sz="1600" dirty="0">
                <a:sym typeface="Wingdings"/>
              </a:rPr>
              <a:t>gain</a:t>
            </a:r>
          </a:p>
          <a:p>
            <a:pPr marL="468000" indent="-270000">
              <a:spcBef>
                <a:spcPts val="0"/>
              </a:spcBef>
              <a:buFont typeface="Lucida Grande"/>
              <a:buChar char="-"/>
            </a:pPr>
            <a:r>
              <a:rPr lang="en-US" sz="1600" dirty="0">
                <a:solidFill>
                  <a:srgbClr val="000090"/>
                </a:solidFill>
                <a:sym typeface="Wingdings"/>
              </a:rPr>
              <a:t>Recoverable de-scoping </a:t>
            </a:r>
            <a:r>
              <a:rPr lang="en-US" sz="1600" dirty="0">
                <a:sym typeface="Wingdings"/>
              </a:rPr>
              <a:t>- substantial impact on </a:t>
            </a:r>
            <a:r>
              <a:rPr lang="en-US" sz="1600" dirty="0" err="1">
                <a:sym typeface="Wingdings"/>
              </a:rPr>
              <a:t>perf</a:t>
            </a:r>
            <a:r>
              <a:rPr lang="en-US" sz="1600" dirty="0">
                <a:sym typeface="Wingdings"/>
              </a:rPr>
              <a:t>. and/or </a:t>
            </a:r>
            <a:r>
              <a:rPr lang="en-US" sz="1600" dirty="0">
                <a:solidFill>
                  <a:srgbClr val="000000"/>
                </a:solidFill>
                <a:sym typeface="Wingdings"/>
              </a:rPr>
              <a:t>risk for operation </a:t>
            </a:r>
            <a:r>
              <a:rPr lang="en-US" sz="1600" dirty="0">
                <a:sym typeface="Wingdings"/>
              </a:rPr>
              <a:t>-</a:t>
            </a:r>
            <a:r>
              <a:rPr lang="en-US" sz="1600" dirty="0">
                <a:solidFill>
                  <a:srgbClr val="000000"/>
                </a:solidFill>
                <a:sym typeface="Wingdings"/>
              </a:rPr>
              <a:t> mitigated if funds become available (for LS4) and HL ramp-up is not steep</a:t>
            </a:r>
          </a:p>
          <a:p>
            <a:pPr marL="468000" indent="-270000">
              <a:spcBef>
                <a:spcPts val="0"/>
              </a:spcBef>
              <a:spcAft>
                <a:spcPts val="1200"/>
              </a:spcAft>
              <a:buFont typeface="Lucida Grande"/>
              <a:buChar char="-"/>
            </a:pPr>
            <a:r>
              <a:rPr lang="en-US" sz="1600" dirty="0">
                <a:solidFill>
                  <a:srgbClr val="BF0000"/>
                </a:solidFill>
                <a:sym typeface="Wingdings"/>
              </a:rPr>
              <a:t>Irrecoverable de-scoping - </a:t>
            </a:r>
            <a:r>
              <a:rPr lang="en-US" sz="1600" dirty="0">
                <a:solidFill>
                  <a:srgbClr val="000000"/>
                </a:solidFill>
                <a:sym typeface="Wingdings"/>
              </a:rPr>
              <a:t>substantial impact on </a:t>
            </a:r>
            <a:r>
              <a:rPr lang="en-US" sz="1600" dirty="0" err="1">
                <a:solidFill>
                  <a:srgbClr val="000000"/>
                </a:solidFill>
                <a:sym typeface="Wingdings"/>
              </a:rPr>
              <a:t>perf</a:t>
            </a:r>
            <a:r>
              <a:rPr lang="en-US" sz="1600" dirty="0">
                <a:solidFill>
                  <a:srgbClr val="000000"/>
                </a:solidFill>
                <a:sym typeface="Wingdings"/>
              </a:rPr>
              <a:t>. and/or risk for </a:t>
            </a:r>
            <a:r>
              <a:rPr lang="en-US" sz="1600" dirty="0" smtClean="0">
                <a:solidFill>
                  <a:srgbClr val="000000"/>
                </a:solidFill>
                <a:sym typeface="Wingdings"/>
              </a:rPr>
              <a:t>operation</a:t>
            </a:r>
            <a:endParaRPr lang="en-US" sz="1800" dirty="0">
              <a:solidFill>
                <a:srgbClr val="BF0000"/>
              </a:solidFill>
            </a:endParaRPr>
          </a:p>
          <a:p>
            <a:pPr marL="270000" indent="0">
              <a:spcBef>
                <a:spcPts val="0"/>
              </a:spcBef>
              <a:buNone/>
            </a:pPr>
            <a:endParaRPr lang="en-US" sz="1600" dirty="0" smtClean="0">
              <a:solidFill>
                <a:srgbClr val="000000"/>
              </a:solidFill>
              <a:sym typeface="Wingdings"/>
            </a:endParaRPr>
          </a:p>
        </p:txBody>
      </p:sp>
      <p:sp>
        <p:nvSpPr>
          <p:cNvPr id="8" name="TextBox 7"/>
          <p:cNvSpPr txBox="1"/>
          <p:nvPr/>
        </p:nvSpPr>
        <p:spPr>
          <a:xfrm rot="18604504">
            <a:off x="-211906" y="2826387"/>
            <a:ext cx="5264224" cy="1754327"/>
          </a:xfrm>
          <a:prstGeom prst="rect">
            <a:avLst/>
          </a:prstGeom>
          <a:solidFill>
            <a:srgbClr val="CCFFCC"/>
          </a:solidFill>
        </p:spPr>
        <p:txBody>
          <a:bodyPr wrap="square" rtlCol="0">
            <a:spAutoFit/>
          </a:bodyPr>
          <a:lstStyle/>
          <a:p>
            <a:pPr algn="ctr"/>
            <a:r>
              <a:rPr lang="en-US" sz="5400" dirty="0" smtClean="0"/>
              <a:t>NO silver Bullet </a:t>
            </a:r>
          </a:p>
          <a:p>
            <a:pPr algn="ctr"/>
            <a:r>
              <a:rPr lang="en-US" sz="5400" dirty="0" smtClean="0"/>
              <a:t>Identified!</a:t>
            </a:r>
            <a:endParaRPr lang="en-US" sz="5400" dirty="0"/>
          </a:p>
        </p:txBody>
      </p:sp>
      <p:sp>
        <p:nvSpPr>
          <p:cNvPr id="3" name="TextBox 2"/>
          <p:cNvSpPr txBox="1"/>
          <p:nvPr/>
        </p:nvSpPr>
        <p:spPr>
          <a:xfrm>
            <a:off x="4453136" y="1939120"/>
            <a:ext cx="4690864" cy="4524315"/>
          </a:xfrm>
          <a:prstGeom prst="rect">
            <a:avLst/>
          </a:prstGeom>
          <a:solidFill>
            <a:srgbClr val="FFFF00"/>
          </a:solidFill>
        </p:spPr>
        <p:txBody>
          <a:bodyPr wrap="square" rtlCol="0">
            <a:spAutoFit/>
          </a:bodyPr>
          <a:lstStyle/>
          <a:p>
            <a:r>
              <a:rPr lang="en-US" dirty="0" smtClean="0"/>
              <a:t>Options for cost reductions are incremental: we will group them in order to achieve the target de-scoping scenarios</a:t>
            </a:r>
          </a:p>
          <a:p>
            <a:endParaRPr lang="en-US" dirty="0" smtClean="0"/>
          </a:p>
          <a:p>
            <a:r>
              <a:rPr lang="en-US" dirty="0" smtClean="0"/>
              <a:t>Some of the options are clearly going to affect the essential physics reach like the </a:t>
            </a:r>
            <a:r>
              <a:rPr lang="en-US" dirty="0" err="1" smtClean="0"/>
              <a:t>fwd</a:t>
            </a:r>
            <a:r>
              <a:rPr lang="en-US" dirty="0" smtClean="0"/>
              <a:t> pixel extension or the ECAL VFE</a:t>
            </a:r>
            <a:br>
              <a:rPr lang="en-US" dirty="0" smtClean="0"/>
            </a:br>
            <a:r>
              <a:rPr lang="en-US" dirty="0" smtClean="0"/>
              <a:t>They  are listed only because we cannot reach the largest </a:t>
            </a:r>
            <a:r>
              <a:rPr lang="en-US" dirty="0" err="1" smtClean="0"/>
              <a:t>descoping</a:t>
            </a:r>
            <a:r>
              <a:rPr lang="en-US" dirty="0" smtClean="0"/>
              <a:t> scenario otherwise </a:t>
            </a:r>
            <a:endParaRPr lang="en-US" dirty="0"/>
          </a:p>
        </p:txBody>
      </p:sp>
    </p:spTree>
    <p:extLst>
      <p:ext uri="{BB962C8B-B14F-4D97-AF65-F5344CB8AC3E}">
        <p14:creationId xmlns:p14="http://schemas.microsoft.com/office/powerpoint/2010/main" val="23988063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for upgrades</a:t>
            </a:r>
            <a:endParaRPr lang="en-US" dirty="0"/>
          </a:p>
        </p:txBody>
      </p:sp>
      <p:sp>
        <p:nvSpPr>
          <p:cNvPr id="3" name="Content Placeholder 2"/>
          <p:cNvSpPr>
            <a:spLocks noGrp="1"/>
          </p:cNvSpPr>
          <p:nvPr>
            <p:ph idx="1"/>
          </p:nvPr>
        </p:nvSpPr>
        <p:spPr>
          <a:xfrm>
            <a:off x="323528" y="1600200"/>
            <a:ext cx="8496944" cy="4525963"/>
          </a:xfrm>
        </p:spPr>
        <p:txBody>
          <a:bodyPr>
            <a:normAutofit fontScale="92500" lnSpcReduction="20000"/>
          </a:bodyPr>
          <a:lstStyle/>
          <a:p>
            <a:r>
              <a:rPr lang="en-US" dirty="0" smtClean="0"/>
              <a:t>We are also studying the following options, in case we get more resources than our baseline:</a:t>
            </a:r>
          </a:p>
          <a:p>
            <a:pPr lvl="1"/>
            <a:r>
              <a:rPr lang="en-US" dirty="0" smtClean="0"/>
              <a:t>timing plane in front of calorimeters ( to improve associations of tracks /showers to pileup vertices via Time of Flight): this is a very active area of R&amp;D with applications not only in HEP and has seen very promising advances in recent years </a:t>
            </a:r>
          </a:p>
          <a:p>
            <a:pPr lvl="1"/>
            <a:r>
              <a:rPr lang="en-US" dirty="0" smtClean="0"/>
              <a:t>And exploring the possibilities of the Extension of muon coverage to </a:t>
            </a:r>
            <a:r>
              <a:rPr lang="en-US" dirty="0">
                <a:latin typeface="Symbol" charset="2"/>
                <a:cs typeface="Symbol" charset="2"/>
              </a:rPr>
              <a:t>|h</a:t>
            </a:r>
            <a:r>
              <a:rPr lang="en-US" dirty="0" smtClean="0">
                <a:latin typeface="Symbol" charset="2"/>
                <a:cs typeface="Symbol" charset="2"/>
              </a:rPr>
              <a:t>|</a:t>
            </a:r>
            <a:r>
              <a:rPr lang="en-US" dirty="0" smtClean="0"/>
              <a:t>=4: in terms of surface of muon chambers this is a minimal extensions and cost would be limited, but the issues linked to the </a:t>
            </a:r>
            <a:r>
              <a:rPr lang="en-US" dirty="0" err="1" smtClean="0"/>
              <a:t>radition</a:t>
            </a:r>
            <a:r>
              <a:rPr lang="en-US" dirty="0" smtClean="0"/>
              <a:t> fields are non </a:t>
            </a:r>
            <a:r>
              <a:rPr lang="en-US" dirty="0" err="1" smtClean="0"/>
              <a:t>neglible</a:t>
            </a:r>
            <a:endParaRPr lang="en-US" dirty="0"/>
          </a:p>
        </p:txBody>
      </p:sp>
      <p:sp>
        <p:nvSpPr>
          <p:cNvPr id="5" name="Slide Number Placeholder 4"/>
          <p:cNvSpPr>
            <a:spLocks noGrp="1"/>
          </p:cNvSpPr>
          <p:nvPr>
            <p:ph type="sldNum" sz="quarter" idx="12"/>
          </p:nvPr>
        </p:nvSpPr>
        <p:spPr/>
        <p:txBody>
          <a:bodyPr/>
          <a:lstStyle/>
          <a:p>
            <a:pPr>
              <a:defRPr/>
            </a:pPr>
            <a:fld id="{5651F329-7A06-F249-AF00-A5FC8A1C1D07}" type="slidenum">
              <a:rPr lang="en-US" smtClean="0"/>
              <a:pPr>
                <a:defRPr/>
              </a:pPr>
              <a:t>32</a:t>
            </a:fld>
            <a:endParaRPr lang="en-US"/>
          </a:p>
        </p:txBody>
      </p:sp>
      <p:sp>
        <p:nvSpPr>
          <p:cNvPr id="6" name="TextBox 5"/>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7" name="TextBox 6"/>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185091429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warm thanks</a:t>
            </a:r>
            <a:endParaRPr lang="en-US" dirty="0"/>
          </a:p>
        </p:txBody>
      </p:sp>
      <p:sp>
        <p:nvSpPr>
          <p:cNvPr id="3" name="Content Placeholder 2"/>
          <p:cNvSpPr>
            <a:spLocks noGrp="1"/>
          </p:cNvSpPr>
          <p:nvPr>
            <p:ph idx="1"/>
          </p:nvPr>
        </p:nvSpPr>
        <p:spPr/>
        <p:txBody>
          <a:bodyPr/>
          <a:lstStyle/>
          <a:p>
            <a:r>
              <a:rPr lang="en-US" dirty="0" smtClean="0"/>
              <a:t>We would like to thank all of you, as well as the funding agencies you represent, for the long-standing and sustained support of the CMS experiment.</a:t>
            </a:r>
          </a:p>
          <a:p>
            <a:r>
              <a:rPr lang="en-US" dirty="0" smtClean="0"/>
              <a:t>It is thanks to this support that CMS is able to pursue its excellent research program.</a:t>
            </a:r>
          </a:p>
        </p:txBody>
      </p:sp>
      <p:sp>
        <p:nvSpPr>
          <p:cNvPr id="4" name="Slide Number Placeholder 3"/>
          <p:cNvSpPr>
            <a:spLocks noGrp="1"/>
          </p:cNvSpPr>
          <p:nvPr>
            <p:ph type="sldNum" sz="quarter" idx="12"/>
          </p:nvPr>
        </p:nvSpPr>
        <p:spPr/>
        <p:txBody>
          <a:bodyPr/>
          <a:lstStyle/>
          <a:p>
            <a:pPr>
              <a:defRPr/>
            </a:pPr>
            <a:fld id="{5651F329-7A06-F249-AF00-A5FC8A1C1D07}" type="slidenum">
              <a:rPr lang="en-US" smtClean="0"/>
              <a:pPr>
                <a:defRPr/>
              </a:pPr>
              <a:t>33</a:t>
            </a:fld>
            <a:endParaRPr lang="en-US"/>
          </a:p>
        </p:txBody>
      </p:sp>
      <p:sp>
        <p:nvSpPr>
          <p:cNvPr id="5" name="TextBox 4"/>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6" name="TextBox 5"/>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389953780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5" name="Content Placeholder 4"/>
          <p:cNvSpPr>
            <a:spLocks noGrp="1"/>
          </p:cNvSpPr>
          <p:nvPr>
            <p:ph idx="1"/>
          </p:nvPr>
        </p:nvSpPr>
        <p:spPr/>
        <p:txBody>
          <a:bodyPr>
            <a:normAutofit fontScale="92500"/>
          </a:bodyPr>
          <a:lstStyle/>
          <a:p>
            <a:r>
              <a:rPr lang="en-US" dirty="0" smtClean="0"/>
              <a:t>CMS has emerged successfully from the first major shutdown of the LHC, Long Shutdown 1, with an improved detector, data acquisition, trigger, and software.</a:t>
            </a:r>
          </a:p>
          <a:p>
            <a:r>
              <a:rPr lang="en-US" dirty="0" smtClean="0"/>
              <a:t>The Phase1 upgrades are proceeding according to plan.</a:t>
            </a:r>
          </a:p>
          <a:p>
            <a:r>
              <a:rPr lang="en-US" dirty="0" smtClean="0"/>
              <a:t>We are looking </a:t>
            </a:r>
            <a:r>
              <a:rPr lang="en-US" dirty="0"/>
              <a:t>forward to </a:t>
            </a:r>
            <a:r>
              <a:rPr lang="en-US" dirty="0" smtClean="0"/>
              <a:t>taking data at 13 TeV.</a:t>
            </a:r>
          </a:p>
          <a:p>
            <a:r>
              <a:rPr lang="en-US" dirty="0" smtClean="0"/>
              <a:t>We are finalizing our Upgrade plans for the High-Luminosity LHC.</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34</a:t>
            </a:fld>
            <a:endParaRPr lang="en-US"/>
          </a:p>
        </p:txBody>
      </p:sp>
      <p:sp>
        <p:nvSpPr>
          <p:cNvPr id="6" name="TextBox 5"/>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7" name="TextBox 6"/>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18885160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35</a:t>
            </a:fld>
            <a:endParaRPr lang="en-US"/>
          </a:p>
        </p:txBody>
      </p:sp>
    </p:spTree>
    <p:extLst>
      <p:ext uri="{BB962C8B-B14F-4D97-AF65-F5344CB8AC3E}">
        <p14:creationId xmlns:p14="http://schemas.microsoft.com/office/powerpoint/2010/main" val="34192397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a:xfrm>
            <a:off x="6882578" y="6482841"/>
            <a:ext cx="2128320" cy="470930"/>
          </a:xfr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56582" algn="l"/>
                <a:tab pos="1313162" algn="l"/>
                <a:tab pos="1969745" algn="l"/>
              </a:tabLst>
              <a:defRPr sz="2200">
                <a:solidFill>
                  <a:schemeClr val="tx1"/>
                </a:solidFill>
                <a:latin typeface="Arial" charset="0"/>
                <a:ea typeface="ＭＳ Ｐゴシック" charset="0"/>
                <a:cs typeface="ＭＳ Ｐゴシック" charset="0"/>
              </a:defRPr>
            </a:lvl1pPr>
            <a:lvl2pPr eaLnBrk="0">
              <a:tabLst>
                <a:tab pos="656582" algn="l"/>
                <a:tab pos="1313162" algn="l"/>
                <a:tab pos="1969745" algn="l"/>
              </a:tabLst>
              <a:defRPr sz="2200">
                <a:solidFill>
                  <a:schemeClr val="tx1"/>
                </a:solidFill>
                <a:latin typeface="Arial" charset="0"/>
                <a:ea typeface="ＭＳ Ｐゴシック" charset="0"/>
              </a:defRPr>
            </a:lvl2pPr>
            <a:lvl3pPr eaLnBrk="0">
              <a:tabLst>
                <a:tab pos="656582" algn="l"/>
                <a:tab pos="1313162" algn="l"/>
                <a:tab pos="1969745" algn="l"/>
              </a:tabLst>
              <a:defRPr sz="2200">
                <a:solidFill>
                  <a:schemeClr val="tx1"/>
                </a:solidFill>
                <a:latin typeface="Arial" charset="0"/>
                <a:ea typeface="ＭＳ Ｐゴシック" charset="0"/>
              </a:defRPr>
            </a:lvl3pPr>
            <a:lvl4pPr eaLnBrk="0">
              <a:tabLst>
                <a:tab pos="656582" algn="l"/>
                <a:tab pos="1313162" algn="l"/>
                <a:tab pos="1969745" algn="l"/>
              </a:tabLst>
              <a:defRPr sz="2200">
                <a:solidFill>
                  <a:schemeClr val="tx1"/>
                </a:solidFill>
                <a:latin typeface="Arial" charset="0"/>
                <a:ea typeface="ＭＳ Ｐゴシック" charset="0"/>
              </a:defRPr>
            </a:lvl4pPr>
            <a:lvl5pPr eaLnBrk="0">
              <a:tabLst>
                <a:tab pos="656582" algn="l"/>
                <a:tab pos="1313162" algn="l"/>
                <a:tab pos="1969745" algn="l"/>
              </a:tabLst>
              <a:defRPr sz="2200">
                <a:solidFill>
                  <a:schemeClr val="tx1"/>
                </a:solidFill>
                <a:latin typeface="Arial" charset="0"/>
                <a:ea typeface="ＭＳ Ｐゴシック" charset="0"/>
              </a:defRPr>
            </a:lvl5pPr>
            <a:lvl6pPr marL="2280758"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6pPr>
            <a:lvl7pPr marL="2695440"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7pPr>
            <a:lvl8pPr marL="3110124"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8pPr>
            <a:lvl9pPr marL="3524806"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9pPr>
          </a:lstStyle>
          <a:p>
            <a:pPr eaLnBrk="1"/>
            <a:fld id="{204C24D8-C254-764E-A072-DB67AEA1177D}" type="slidenum">
              <a:rPr lang="en-US" sz="1300">
                <a:solidFill>
                  <a:srgbClr val="000000"/>
                </a:solidFill>
                <a:latin typeface="Times New Roman" charset="0"/>
                <a:ea typeface="DejaVu Sans" charset="0"/>
                <a:cs typeface="DejaVu Sans" charset="0"/>
              </a:rPr>
              <a:pPr eaLnBrk="1"/>
              <a:t>36</a:t>
            </a:fld>
            <a:endParaRPr lang="en-US" sz="1300">
              <a:solidFill>
                <a:srgbClr val="000000"/>
              </a:solidFill>
              <a:latin typeface="Times New Roman" charset="0"/>
              <a:ea typeface="DejaVu Sans" charset="0"/>
              <a:cs typeface="DejaVu Sans" charset="0"/>
            </a:endParaRPr>
          </a:p>
        </p:txBody>
      </p:sp>
      <p:sp>
        <p:nvSpPr>
          <p:cNvPr id="7171" name="Rectangle 1"/>
          <p:cNvSpPr>
            <a:spLocks noGrp="1" noChangeArrowheads="1"/>
          </p:cNvSpPr>
          <p:nvPr>
            <p:ph type="title"/>
          </p:nvPr>
        </p:nvSpPr>
        <p:spPr>
          <a:xfrm>
            <a:off x="738721" y="11521"/>
            <a:ext cx="7696800" cy="721516"/>
          </a:xfrm>
        </p:spPr>
        <p:txBody>
          <a:bodyPr tIns="28799"/>
          <a:lstStyle/>
          <a:p>
            <a:pPr eaLnBrk="1">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3300" b="1" dirty="0">
                <a:solidFill>
                  <a:srgbClr val="C90016"/>
                </a:solidFill>
                <a:latin typeface="Arial" charset="0"/>
                <a:cs typeface="WenQuanYi Micro Hei" charset="0"/>
              </a:rPr>
              <a:t>HF Back-End</a:t>
            </a:r>
          </a:p>
        </p:txBody>
      </p:sp>
      <p:sp>
        <p:nvSpPr>
          <p:cNvPr id="7172" name="Text Box 15"/>
          <p:cNvSpPr txBox="1">
            <a:spLocks noChangeArrowheads="1"/>
          </p:cNvSpPr>
          <p:nvPr/>
        </p:nvSpPr>
        <p:spPr bwMode="auto">
          <a:xfrm>
            <a:off x="7054836" y="1520801"/>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hangingPunct="0">
              <a:lnSpc>
                <a:spcPct val="93000"/>
              </a:lnSpc>
              <a:buClr>
                <a:srgbClr val="000000"/>
              </a:buClr>
              <a:buSzPct val="100000"/>
              <a:defRPr/>
            </a:pPr>
            <a:r>
              <a:rPr lang="en-US" sz="1800">
                <a:solidFill>
                  <a:srgbClr val="FFFFFF"/>
                </a:solidFill>
                <a:ea typeface="ＭＳ Ｐゴシック" charset="0"/>
                <a:cs typeface="WenQuanYi Micro Hei" charset="0"/>
              </a:rPr>
              <a:t>A</a:t>
            </a:r>
          </a:p>
        </p:txBody>
      </p:sp>
      <p:sp>
        <p:nvSpPr>
          <p:cNvPr id="7173" name="Text Box 16"/>
          <p:cNvSpPr txBox="1">
            <a:spLocks noChangeArrowheads="1"/>
          </p:cNvSpPr>
          <p:nvPr/>
        </p:nvSpPr>
        <p:spPr bwMode="auto">
          <a:xfrm>
            <a:off x="6726516" y="1503519"/>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hangingPunct="0">
              <a:lnSpc>
                <a:spcPct val="93000"/>
              </a:lnSpc>
              <a:buClr>
                <a:srgbClr val="000000"/>
              </a:buClr>
              <a:buSzPct val="100000"/>
              <a:defRPr/>
            </a:pPr>
            <a:r>
              <a:rPr lang="en-US" sz="1800">
                <a:solidFill>
                  <a:srgbClr val="FFFFFF"/>
                </a:solidFill>
                <a:ea typeface="ＭＳ Ｐゴシック" charset="0"/>
                <a:cs typeface="WenQuanYi Micro Hei" charset="0"/>
              </a:rPr>
              <a:t>B</a:t>
            </a:r>
          </a:p>
        </p:txBody>
      </p:sp>
      <p:sp>
        <p:nvSpPr>
          <p:cNvPr id="7174" name="Text Box 18"/>
          <p:cNvSpPr txBox="1">
            <a:spLocks noChangeArrowheads="1"/>
          </p:cNvSpPr>
          <p:nvPr/>
        </p:nvSpPr>
        <p:spPr bwMode="auto">
          <a:xfrm>
            <a:off x="7054836" y="1271655"/>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hangingPunct="0">
              <a:lnSpc>
                <a:spcPct val="93000"/>
              </a:lnSpc>
              <a:buClr>
                <a:srgbClr val="000000"/>
              </a:buClr>
              <a:buSzPct val="100000"/>
              <a:defRPr/>
            </a:pPr>
            <a:r>
              <a:rPr lang="en-US" sz="1800">
                <a:solidFill>
                  <a:srgbClr val="FFFFFF"/>
                </a:solidFill>
                <a:ea typeface="ＭＳ Ｐゴシック" charset="0"/>
                <a:cs typeface="WenQuanYi Micro Hei" charset="0"/>
              </a:rPr>
              <a:t>B</a:t>
            </a:r>
          </a:p>
        </p:txBody>
      </p:sp>
      <p:sp>
        <p:nvSpPr>
          <p:cNvPr id="7175" name="Content Placeholder 2"/>
          <p:cNvSpPr txBox="1">
            <a:spLocks/>
          </p:cNvSpPr>
          <p:nvPr/>
        </p:nvSpPr>
        <p:spPr bwMode="auto">
          <a:xfrm>
            <a:off x="0" y="802166"/>
            <a:ext cx="6094057" cy="57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6" tIns="41469" rIns="82936" bIns="41469"/>
          <a:lstStyle>
            <a:lvl1pPr eaLnBrk="0">
              <a:defRPr>
                <a:solidFill>
                  <a:schemeClr val="tx1"/>
                </a:solidFill>
                <a:latin typeface="Arial" charset="0"/>
                <a:ea typeface="ＭＳ Ｐゴシック" charset="0"/>
                <a:cs typeface="WenQuanYi Micro Hei" charset="0"/>
              </a:defRPr>
            </a:lvl1pPr>
            <a:lvl2pPr eaLnBrk="0">
              <a:defRPr>
                <a:solidFill>
                  <a:schemeClr val="tx1"/>
                </a:solidFill>
                <a:latin typeface="Arial" charset="0"/>
                <a:ea typeface="WenQuanYi Micro Hei" charset="0"/>
                <a:cs typeface="WenQuanYi Micro Hei" charset="0"/>
              </a:defRPr>
            </a:lvl2pPr>
            <a:lvl3pPr marL="1257300" indent="-342900" eaLnBrk="0">
              <a:defRPr>
                <a:solidFill>
                  <a:schemeClr val="tx1"/>
                </a:solidFill>
                <a:latin typeface="Arial" charset="0"/>
                <a:ea typeface="WenQuanYi Micro Hei" charset="0"/>
                <a:cs typeface="WenQuanYi Micro Hei" charset="0"/>
              </a:defRPr>
            </a:lvl3pPr>
            <a:lvl4pPr eaLnBrk="0">
              <a:defRPr>
                <a:solidFill>
                  <a:schemeClr val="tx1"/>
                </a:solidFill>
                <a:latin typeface="Arial" charset="0"/>
                <a:ea typeface="WenQuanYi Micro Hei" charset="0"/>
                <a:cs typeface="WenQuanYi Micro Hei" charset="0"/>
              </a:defRPr>
            </a:lvl4pPr>
            <a:lvl5pPr eaLnBrk="0">
              <a:defRPr>
                <a:solidFill>
                  <a:schemeClr val="tx1"/>
                </a:solidFill>
                <a:latin typeface="Arial" charset="0"/>
                <a:ea typeface="WenQuanYi Micro Hei" charset="0"/>
                <a:cs typeface="WenQuanYi Micro Hei"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9pPr>
          </a:lstStyle>
          <a:p>
            <a:pPr marL="311013" indent="-311013" defTabSz="829366" eaLnBrk="1" fontAlgn="auto">
              <a:spcBef>
                <a:spcPct val="20000"/>
              </a:spcBef>
              <a:spcAft>
                <a:spcPts val="0"/>
              </a:spcAft>
              <a:buClr>
                <a:srgbClr val="FF0000"/>
              </a:buClr>
              <a:buSzPct val="100000"/>
              <a:buFont typeface="Wingdings" charset="2"/>
              <a:buChar char="§"/>
              <a:defRPr/>
            </a:pPr>
            <a:r>
              <a:rPr lang="en-US" dirty="0">
                <a:solidFill>
                  <a:srgbClr val="FF0000"/>
                </a:solidFill>
                <a:latin typeface="Arial"/>
                <a:ea typeface="WenQuanYi Micro Hei"/>
                <a:cs typeface="WenQuanYi Micro Hei"/>
              </a:rPr>
              <a:t>All HF Backend hardware </a:t>
            </a:r>
            <a:r>
              <a:rPr lang="en-US" dirty="0" smtClean="0">
                <a:solidFill>
                  <a:srgbClr val="FF0000"/>
                </a:solidFill>
                <a:latin typeface="Arial"/>
                <a:ea typeface="WenQuanYi Micro Hei"/>
                <a:cs typeface="WenQuanYi Micro Hei"/>
              </a:rPr>
              <a:t>installed</a:t>
            </a:r>
            <a:endParaRPr lang="en-US" dirty="0">
              <a:solidFill>
                <a:srgbClr val="FF0000"/>
              </a:solidFill>
              <a:latin typeface="Arial"/>
              <a:ea typeface="WenQuanYi Micro Hei"/>
              <a:cs typeface="WenQuanYi Micro Hei"/>
            </a:endParaRPr>
          </a:p>
          <a:p>
            <a:pPr marL="507986" lvl="1" indent="-259178" defTabSz="829366" eaLnBrk="1" fontAlgn="auto">
              <a:spcBef>
                <a:spcPct val="20000"/>
              </a:spcBef>
              <a:spcAft>
                <a:spcPts val="0"/>
              </a:spcAft>
              <a:buClr>
                <a:srgbClr val="FF0000"/>
              </a:buClr>
              <a:buSzPct val="100000"/>
              <a:buFont typeface="Wingdings" charset="2"/>
              <a:buChar char="§"/>
              <a:defRPr/>
            </a:pPr>
            <a:r>
              <a:rPr lang="en-US" sz="1800" dirty="0" smtClean="0">
                <a:solidFill>
                  <a:srgbClr val="292934"/>
                </a:solidFill>
                <a:latin typeface="Arial"/>
                <a:ea typeface="WenQuanYi Micro Hei"/>
                <a:cs typeface="WenQuanYi Micro Hei"/>
                <a:sym typeface="Symbol" panose="05050102010706020507" pitchFamily="18" charset="2"/>
              </a:rPr>
              <a:t>3 </a:t>
            </a:r>
            <a:r>
              <a:rPr lang="en-US" sz="1800" dirty="0" err="1" smtClean="0">
                <a:solidFill>
                  <a:srgbClr val="292934"/>
                </a:solidFill>
                <a:latin typeface="Arial"/>
                <a:ea typeface="WenQuanYi Micro Hei"/>
                <a:cs typeface="WenQuanYi Micro Hei"/>
                <a:sym typeface="Symbol" panose="05050102010706020507" pitchFamily="18" charset="2"/>
              </a:rPr>
              <a:t>μTCA</a:t>
            </a:r>
            <a:r>
              <a:rPr lang="en-US" sz="1800" dirty="0" smtClean="0">
                <a:solidFill>
                  <a:srgbClr val="292934"/>
                </a:solidFill>
                <a:latin typeface="Arial"/>
                <a:ea typeface="WenQuanYi Micro Hei"/>
                <a:cs typeface="WenQuanYi Micro Hei"/>
                <a:sym typeface="Symbol" panose="05050102010706020507" pitchFamily="18" charset="2"/>
              </a:rPr>
              <a:t> crates</a:t>
            </a:r>
          </a:p>
          <a:p>
            <a:pPr marL="507986" lvl="1" indent="-259178" defTabSz="829366" eaLnBrk="1" fontAlgn="auto">
              <a:spcBef>
                <a:spcPct val="20000"/>
              </a:spcBef>
              <a:spcAft>
                <a:spcPts val="0"/>
              </a:spcAft>
              <a:buClr>
                <a:srgbClr val="FF0000"/>
              </a:buClr>
              <a:buSzPct val="100000"/>
              <a:buFont typeface="Wingdings" charset="2"/>
              <a:buChar char="§"/>
              <a:defRPr/>
            </a:pPr>
            <a:r>
              <a:rPr lang="en-US" sz="1800" dirty="0" smtClean="0">
                <a:solidFill>
                  <a:srgbClr val="292934"/>
                </a:solidFill>
                <a:latin typeface="Arial"/>
                <a:ea typeface="WenQuanYi Micro Hei"/>
                <a:cs typeface="WenQuanYi Micro Hei"/>
                <a:sym typeface="Symbol" panose="05050102010706020507" pitchFamily="18" charset="2"/>
              </a:rPr>
              <a:t>Each crate: 12 </a:t>
            </a:r>
            <a:r>
              <a:rPr lang="en-US" sz="1800" dirty="0" err="1" smtClean="0">
                <a:solidFill>
                  <a:srgbClr val="292934"/>
                </a:solidFill>
                <a:latin typeface="Arial"/>
                <a:sym typeface="Symbol" panose="05050102010706020507" pitchFamily="18" charset="2"/>
              </a:rPr>
              <a:t>μ</a:t>
            </a:r>
            <a:r>
              <a:rPr lang="en-US" sz="1800" dirty="0" err="1" smtClean="0">
                <a:solidFill>
                  <a:srgbClr val="292934"/>
                </a:solidFill>
                <a:latin typeface="Arial"/>
                <a:ea typeface="WenQuanYi Micro Hei"/>
                <a:cs typeface="WenQuanYi Micro Hei"/>
                <a:sym typeface="Symbol" panose="05050102010706020507" pitchFamily="18" charset="2"/>
              </a:rPr>
              <a:t>HTR</a:t>
            </a:r>
            <a:r>
              <a:rPr lang="en-US" sz="1800" dirty="0" smtClean="0">
                <a:solidFill>
                  <a:srgbClr val="292934"/>
                </a:solidFill>
                <a:latin typeface="Arial"/>
                <a:ea typeface="WenQuanYi Micro Hei"/>
                <a:cs typeface="WenQuanYi Micro Hei"/>
                <a:sym typeface="Symbol" panose="05050102010706020507" pitchFamily="18" charset="2"/>
              </a:rPr>
              <a:t> cards, 1 AMC13 card</a:t>
            </a:r>
          </a:p>
          <a:p>
            <a:pPr marL="311013" indent="-311013" defTabSz="829366" eaLnBrk="1" fontAlgn="auto">
              <a:spcBef>
                <a:spcPct val="20000"/>
              </a:spcBef>
              <a:spcAft>
                <a:spcPts val="0"/>
              </a:spcAft>
              <a:buClr>
                <a:srgbClr val="FF0000"/>
              </a:buClr>
              <a:buSzPct val="100000"/>
              <a:buFont typeface="Wingdings" charset="2"/>
              <a:buChar char="§"/>
              <a:defRPr/>
            </a:pPr>
            <a:endParaRPr lang="en-US" dirty="0" smtClean="0">
              <a:solidFill>
                <a:srgbClr val="FF0000"/>
              </a:solidFill>
              <a:latin typeface="Arial"/>
              <a:ea typeface="WenQuanYi Micro Hei"/>
              <a:cs typeface="WenQuanYi Micro Hei"/>
              <a:sym typeface="Symbol" panose="05050102010706020507" pitchFamily="18" charset="2"/>
            </a:endParaRPr>
          </a:p>
          <a:p>
            <a:pPr marL="311013" indent="-311013" defTabSz="829366" eaLnBrk="1" fontAlgn="auto">
              <a:spcBef>
                <a:spcPct val="20000"/>
              </a:spcBef>
              <a:spcAft>
                <a:spcPts val="0"/>
              </a:spcAft>
              <a:buClr>
                <a:srgbClr val="FF0000"/>
              </a:buClr>
              <a:buSzPct val="100000"/>
              <a:buFont typeface="Wingdings" charset="2"/>
              <a:buChar char="§"/>
              <a:defRPr/>
            </a:pPr>
            <a:endParaRPr lang="en-US" dirty="0" smtClean="0">
              <a:solidFill>
                <a:srgbClr val="FF0000"/>
              </a:solidFill>
              <a:latin typeface="Arial"/>
              <a:ea typeface="WenQuanYi Micro Hei"/>
              <a:cs typeface="WenQuanYi Micro Hei"/>
              <a:sym typeface="Symbol" panose="05050102010706020507" pitchFamily="18" charset="2"/>
            </a:endParaRPr>
          </a:p>
          <a:p>
            <a:pPr marL="311013" indent="-311013" defTabSz="829366" eaLnBrk="1" fontAlgn="auto">
              <a:spcBef>
                <a:spcPct val="20000"/>
              </a:spcBef>
              <a:spcAft>
                <a:spcPts val="0"/>
              </a:spcAft>
              <a:buClr>
                <a:srgbClr val="FF0000"/>
              </a:buClr>
              <a:buSzPct val="100000"/>
              <a:buFont typeface="Wingdings" charset="2"/>
              <a:buChar char="§"/>
              <a:defRPr/>
            </a:pPr>
            <a:r>
              <a:rPr lang="en-US" dirty="0" smtClean="0">
                <a:solidFill>
                  <a:srgbClr val="FF0000"/>
                </a:solidFill>
                <a:latin typeface="Arial"/>
                <a:ea typeface="WenQuanYi Micro Hei"/>
                <a:cs typeface="WenQuanYi Micro Hei"/>
                <a:sym typeface="Symbol" panose="05050102010706020507" pitchFamily="18" charset="2"/>
              </a:rPr>
              <a:t>Status </a:t>
            </a:r>
            <a:r>
              <a:rPr lang="en-US" dirty="0">
                <a:solidFill>
                  <a:srgbClr val="FF0000"/>
                </a:solidFill>
                <a:latin typeface="Arial"/>
                <a:ea typeface="WenQuanYi Micro Hei"/>
                <a:cs typeface="WenQuanYi Micro Hei"/>
                <a:sym typeface="Symbol" panose="05050102010706020507" pitchFamily="18" charset="2"/>
              </a:rPr>
              <a:t>of Commissioning</a:t>
            </a:r>
          </a:p>
          <a:p>
            <a:pPr marL="507986" lvl="1" indent="-259178" defTabSz="829366" eaLnBrk="1" fontAlgn="auto">
              <a:spcBef>
                <a:spcPct val="20000"/>
              </a:spcBef>
              <a:spcAft>
                <a:spcPts val="0"/>
              </a:spcAft>
              <a:buClr>
                <a:srgbClr val="FF0000"/>
              </a:buClr>
              <a:buSzPct val="100000"/>
              <a:buFont typeface="Wingdings" charset="2"/>
              <a:buChar char="§"/>
              <a:defRPr/>
            </a:pPr>
            <a:r>
              <a:rPr lang="en-US" sz="1800" dirty="0" smtClean="0">
                <a:solidFill>
                  <a:srgbClr val="000000"/>
                </a:solidFill>
              </a:rPr>
              <a:t>1 </a:t>
            </a:r>
            <a:r>
              <a:rPr lang="en-US" sz="1800" dirty="0" err="1" smtClean="0">
                <a:solidFill>
                  <a:srgbClr val="000000"/>
                </a:solidFill>
              </a:rPr>
              <a:t>uTCA</a:t>
            </a:r>
            <a:r>
              <a:rPr lang="en-US" sz="1800" dirty="0" smtClean="0">
                <a:solidFill>
                  <a:srgbClr val="000000"/>
                </a:solidFill>
              </a:rPr>
              <a:t> crate receives data from HF frontend fibers</a:t>
            </a:r>
          </a:p>
          <a:p>
            <a:pPr marL="663493" lvl="2" indent="0" defTabSz="829366" eaLnBrk="1" fontAlgn="auto">
              <a:spcBef>
                <a:spcPct val="20000"/>
              </a:spcBef>
              <a:spcAft>
                <a:spcPts val="0"/>
              </a:spcAft>
              <a:buClr>
                <a:srgbClr val="FF0000"/>
              </a:buClr>
              <a:buSzPct val="100000"/>
              <a:defRPr/>
            </a:pPr>
            <a:r>
              <a:rPr lang="en-US" sz="1800" dirty="0" smtClean="0">
                <a:solidFill>
                  <a:srgbClr val="000000"/>
                </a:solidFill>
              </a:rPr>
              <a:t>- data is currently split between </a:t>
            </a:r>
            <a:r>
              <a:rPr lang="en-US" sz="1800" dirty="0" err="1">
                <a:solidFill>
                  <a:srgbClr val="292934"/>
                </a:solidFill>
                <a:latin typeface="Arial"/>
                <a:sym typeface="Symbol" panose="05050102010706020507" pitchFamily="18" charset="2"/>
              </a:rPr>
              <a:t>μ</a:t>
            </a:r>
            <a:r>
              <a:rPr lang="en-US" sz="1800" dirty="0" err="1" smtClean="0">
                <a:solidFill>
                  <a:srgbClr val="000000"/>
                </a:solidFill>
              </a:rPr>
              <a:t>TCA</a:t>
            </a:r>
            <a:r>
              <a:rPr lang="en-US" sz="1800" dirty="0" smtClean="0">
                <a:solidFill>
                  <a:srgbClr val="000000"/>
                </a:solidFill>
              </a:rPr>
              <a:t> and VME</a:t>
            </a:r>
          </a:p>
          <a:p>
            <a:pPr marL="507986" lvl="1" indent="-259178" defTabSz="829366" eaLnBrk="1" fontAlgn="auto">
              <a:spcBef>
                <a:spcPct val="20000"/>
              </a:spcBef>
              <a:spcAft>
                <a:spcPts val="0"/>
              </a:spcAft>
              <a:buClr>
                <a:srgbClr val="FF0000"/>
              </a:buClr>
              <a:buSzPct val="100000"/>
              <a:buFont typeface="Wingdings" charset="2"/>
              <a:buChar char="§"/>
              <a:defRPr/>
            </a:pPr>
            <a:r>
              <a:rPr lang="en-US" sz="1800" dirty="0" smtClean="0">
                <a:solidFill>
                  <a:srgbClr val="000000"/>
                </a:solidFill>
              </a:rPr>
              <a:t>Commissioning in LOCAL (HCAL-only) completed </a:t>
            </a:r>
          </a:p>
          <a:p>
            <a:pPr marL="663493" lvl="2" indent="0" defTabSz="829366" eaLnBrk="1" fontAlgn="auto">
              <a:spcBef>
                <a:spcPct val="20000"/>
              </a:spcBef>
              <a:spcAft>
                <a:spcPts val="0"/>
              </a:spcAft>
              <a:buClr>
                <a:srgbClr val="FF0000"/>
              </a:buClr>
              <a:buSzPct val="100000"/>
              <a:defRPr/>
            </a:pPr>
            <a:r>
              <a:rPr lang="en-US" sz="1800" dirty="0" smtClean="0">
                <a:solidFill>
                  <a:srgbClr val="000000"/>
                </a:solidFill>
              </a:rPr>
              <a:t>– data via VME and </a:t>
            </a:r>
            <a:r>
              <a:rPr lang="en-US" sz="1800" dirty="0" err="1">
                <a:solidFill>
                  <a:srgbClr val="292934"/>
                </a:solidFill>
                <a:latin typeface="Arial"/>
                <a:sym typeface="Symbol" panose="05050102010706020507" pitchFamily="18" charset="2"/>
              </a:rPr>
              <a:t>μ</a:t>
            </a:r>
            <a:r>
              <a:rPr lang="en-US" sz="1800" dirty="0" err="1" smtClean="0">
                <a:solidFill>
                  <a:srgbClr val="000000"/>
                </a:solidFill>
              </a:rPr>
              <a:t>TCA</a:t>
            </a:r>
            <a:r>
              <a:rPr lang="en-US" sz="1800" dirty="0" smtClean="0">
                <a:solidFill>
                  <a:srgbClr val="000000"/>
                </a:solidFill>
              </a:rPr>
              <a:t> is identical</a:t>
            </a:r>
          </a:p>
          <a:p>
            <a:pPr marL="507986" lvl="1" indent="-259178" defTabSz="829366" eaLnBrk="1" fontAlgn="auto">
              <a:spcBef>
                <a:spcPct val="20000"/>
              </a:spcBef>
              <a:spcAft>
                <a:spcPts val="0"/>
              </a:spcAft>
              <a:buClr>
                <a:srgbClr val="FF0000"/>
              </a:buClr>
              <a:buSzPct val="100000"/>
              <a:buFont typeface="Wingdings" charset="2"/>
              <a:buChar char="§"/>
              <a:defRPr/>
            </a:pPr>
            <a:r>
              <a:rPr lang="en-US" sz="1800" dirty="0" smtClean="0">
                <a:solidFill>
                  <a:srgbClr val="000000"/>
                </a:solidFill>
              </a:rPr>
              <a:t>Commissioning in GLOBAL (CMS-wide) continues (DAQ and Trigger links)</a:t>
            </a:r>
          </a:p>
          <a:p>
            <a:pPr marL="507986" lvl="1" indent="-259178" defTabSz="829366" eaLnBrk="1" fontAlgn="auto">
              <a:spcBef>
                <a:spcPct val="20000"/>
              </a:spcBef>
              <a:spcAft>
                <a:spcPts val="0"/>
              </a:spcAft>
              <a:buClr>
                <a:srgbClr val="FF0000"/>
              </a:buClr>
              <a:buSzPct val="100000"/>
              <a:buFont typeface="Wingdings" charset="2"/>
              <a:buChar char="§"/>
              <a:defRPr/>
            </a:pPr>
            <a:endParaRPr lang="en-US" sz="1800" dirty="0">
              <a:solidFill>
                <a:srgbClr val="000000"/>
              </a:solidFill>
            </a:endParaRPr>
          </a:p>
          <a:p>
            <a:pPr marL="507986" lvl="1" indent="-259178" defTabSz="829366" eaLnBrk="1" fontAlgn="auto">
              <a:spcBef>
                <a:spcPct val="20000"/>
              </a:spcBef>
              <a:spcAft>
                <a:spcPts val="0"/>
              </a:spcAft>
              <a:buClr>
                <a:srgbClr val="FF0000"/>
              </a:buClr>
              <a:buSzPct val="100000"/>
              <a:buFont typeface="Wingdings" charset="2"/>
              <a:buChar char="§"/>
              <a:defRPr/>
            </a:pPr>
            <a:r>
              <a:rPr lang="en-US" sz="1800" dirty="0" smtClean="0">
                <a:solidFill>
                  <a:srgbClr val="000000"/>
                </a:solidFill>
              </a:rPr>
              <a:t>Once the last item is completed, we will move all frontend fibers to the 3 </a:t>
            </a:r>
            <a:r>
              <a:rPr lang="en-US" sz="1800" dirty="0" err="1">
                <a:solidFill>
                  <a:srgbClr val="292934"/>
                </a:solidFill>
                <a:latin typeface="Arial"/>
                <a:sym typeface="Symbol" panose="05050102010706020507" pitchFamily="18" charset="2"/>
              </a:rPr>
              <a:t>μ</a:t>
            </a:r>
            <a:r>
              <a:rPr lang="en-US" sz="1800" dirty="0" err="1" smtClean="0">
                <a:solidFill>
                  <a:srgbClr val="000000"/>
                </a:solidFill>
              </a:rPr>
              <a:t>TCA</a:t>
            </a:r>
            <a:r>
              <a:rPr lang="en-US" sz="1800" dirty="0" smtClean="0">
                <a:solidFill>
                  <a:srgbClr val="000000"/>
                </a:solidFill>
              </a:rPr>
              <a:t> crates, and decommission the VME backend</a:t>
            </a:r>
          </a:p>
        </p:txBody>
      </p:sp>
      <p:sp>
        <p:nvSpPr>
          <p:cNvPr id="22535" name="TextBox 11"/>
          <p:cNvSpPr txBox="1">
            <a:spLocks noChangeArrowheads="1"/>
          </p:cNvSpPr>
          <p:nvPr/>
        </p:nvSpPr>
        <p:spPr bwMode="auto">
          <a:xfrm>
            <a:off x="5691156" y="5710201"/>
            <a:ext cx="3525120" cy="859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6" tIns="41469" rIns="82936" bIns="41469">
            <a:spAutoFit/>
          </a:bodyPr>
          <a:lstStyle/>
          <a:p>
            <a:pPr algn="ctr" defTabSz="414683" hangingPunct="0">
              <a:lnSpc>
                <a:spcPct val="93000"/>
              </a:lnSpc>
              <a:buClr>
                <a:srgbClr val="000000"/>
              </a:buClr>
              <a:buSzPct val="100000"/>
            </a:pPr>
            <a:r>
              <a:rPr lang="en-US" sz="1800" dirty="0">
                <a:solidFill>
                  <a:srgbClr val="3366FF"/>
                </a:solidFill>
                <a:ea typeface="ＭＳ Ｐゴシック" charset="0"/>
                <a:cs typeface="ＭＳ Ｐゴシック" charset="0"/>
              </a:rPr>
              <a:t>2 of the 3 installed </a:t>
            </a:r>
            <a:r>
              <a:rPr lang="en-US" sz="1800" dirty="0" err="1">
                <a:solidFill>
                  <a:srgbClr val="3366FF"/>
                </a:solidFill>
                <a:ea typeface="ＭＳ Ｐゴシック" charset="0"/>
                <a:cs typeface="ＭＳ Ｐゴシック" charset="0"/>
              </a:rPr>
              <a:t>uTCA</a:t>
            </a:r>
            <a:r>
              <a:rPr lang="en-US" sz="1800" dirty="0">
                <a:solidFill>
                  <a:srgbClr val="3366FF"/>
                </a:solidFill>
                <a:ea typeface="ＭＳ Ｐゴシック" charset="0"/>
                <a:cs typeface="ＭＳ Ｐゴシック" charset="0"/>
              </a:rPr>
              <a:t> crates, one with and one without connected frontend fibers</a:t>
            </a:r>
          </a:p>
        </p:txBody>
      </p:sp>
      <p:pic>
        <p:nvPicPr>
          <p:cNvPr id="22536" name="Picture 2" descr="uTCAcrate_nofiber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6718" y="3444842"/>
            <a:ext cx="3396960" cy="2265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76798" y="881372"/>
            <a:ext cx="3395520" cy="2547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316990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56582" algn="l"/>
                <a:tab pos="1313162" algn="l"/>
                <a:tab pos="1969745" algn="l"/>
              </a:tabLst>
              <a:defRPr sz="2200">
                <a:solidFill>
                  <a:schemeClr val="tx1"/>
                </a:solidFill>
                <a:latin typeface="Arial" charset="0"/>
                <a:ea typeface="ＭＳ Ｐゴシック" charset="0"/>
                <a:cs typeface="ＭＳ Ｐゴシック" charset="0"/>
              </a:defRPr>
            </a:lvl1pPr>
            <a:lvl2pPr eaLnBrk="0">
              <a:tabLst>
                <a:tab pos="656582" algn="l"/>
                <a:tab pos="1313162" algn="l"/>
                <a:tab pos="1969745" algn="l"/>
              </a:tabLst>
              <a:defRPr sz="2200">
                <a:solidFill>
                  <a:schemeClr val="tx1"/>
                </a:solidFill>
                <a:latin typeface="Arial" charset="0"/>
                <a:ea typeface="ＭＳ Ｐゴシック" charset="0"/>
              </a:defRPr>
            </a:lvl2pPr>
            <a:lvl3pPr eaLnBrk="0">
              <a:tabLst>
                <a:tab pos="656582" algn="l"/>
                <a:tab pos="1313162" algn="l"/>
                <a:tab pos="1969745" algn="l"/>
              </a:tabLst>
              <a:defRPr sz="2200">
                <a:solidFill>
                  <a:schemeClr val="tx1"/>
                </a:solidFill>
                <a:latin typeface="Arial" charset="0"/>
                <a:ea typeface="ＭＳ Ｐゴシック" charset="0"/>
              </a:defRPr>
            </a:lvl3pPr>
            <a:lvl4pPr eaLnBrk="0">
              <a:tabLst>
                <a:tab pos="656582" algn="l"/>
                <a:tab pos="1313162" algn="l"/>
                <a:tab pos="1969745" algn="l"/>
              </a:tabLst>
              <a:defRPr sz="2200">
                <a:solidFill>
                  <a:schemeClr val="tx1"/>
                </a:solidFill>
                <a:latin typeface="Arial" charset="0"/>
                <a:ea typeface="ＭＳ Ｐゴシック" charset="0"/>
              </a:defRPr>
            </a:lvl4pPr>
            <a:lvl5pPr eaLnBrk="0">
              <a:tabLst>
                <a:tab pos="656582" algn="l"/>
                <a:tab pos="1313162" algn="l"/>
                <a:tab pos="1969745" algn="l"/>
              </a:tabLst>
              <a:defRPr sz="2200">
                <a:solidFill>
                  <a:schemeClr val="tx1"/>
                </a:solidFill>
                <a:latin typeface="Arial" charset="0"/>
                <a:ea typeface="ＭＳ Ｐゴシック" charset="0"/>
              </a:defRPr>
            </a:lvl5pPr>
            <a:lvl6pPr marL="2280758"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6pPr>
            <a:lvl7pPr marL="2695440"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7pPr>
            <a:lvl8pPr marL="3110124"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8pPr>
            <a:lvl9pPr marL="3524806"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9pPr>
          </a:lstStyle>
          <a:p>
            <a:pPr eaLnBrk="1"/>
            <a:fld id="{90534163-E1AA-D146-AB63-150AFD38BC61}" type="slidenum">
              <a:rPr lang="en-US" sz="1300">
                <a:solidFill>
                  <a:srgbClr val="000000"/>
                </a:solidFill>
                <a:latin typeface="Times New Roman" charset="0"/>
                <a:ea typeface="DejaVu Sans" charset="0"/>
                <a:cs typeface="DejaVu Sans" charset="0"/>
              </a:rPr>
              <a:pPr eaLnBrk="1"/>
              <a:t>37</a:t>
            </a:fld>
            <a:endParaRPr lang="en-US" sz="1300">
              <a:solidFill>
                <a:srgbClr val="000000"/>
              </a:solidFill>
              <a:latin typeface="Times New Roman" charset="0"/>
              <a:ea typeface="DejaVu Sans" charset="0"/>
              <a:cs typeface="DejaVu Sans" charset="0"/>
            </a:endParaRPr>
          </a:p>
        </p:txBody>
      </p:sp>
      <p:sp>
        <p:nvSpPr>
          <p:cNvPr id="7171" name="Rectangle 1"/>
          <p:cNvSpPr>
            <a:spLocks noGrp="1" noChangeArrowheads="1"/>
          </p:cNvSpPr>
          <p:nvPr>
            <p:ph type="title"/>
          </p:nvPr>
        </p:nvSpPr>
        <p:spPr>
          <a:xfrm>
            <a:off x="738721" y="11521"/>
            <a:ext cx="7696800" cy="721516"/>
          </a:xfrm>
        </p:spPr>
        <p:txBody>
          <a:bodyPr tIns="28799"/>
          <a:lstStyle/>
          <a:p>
            <a:pPr eaLnBrk="1">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3300" b="1" dirty="0">
                <a:solidFill>
                  <a:srgbClr val="C90016"/>
                </a:solidFill>
                <a:latin typeface="Arial" charset="0"/>
                <a:cs typeface="WenQuanYi Micro Hei" charset="0"/>
              </a:rPr>
              <a:t>HF Front-End</a:t>
            </a:r>
          </a:p>
        </p:txBody>
      </p:sp>
      <p:sp>
        <p:nvSpPr>
          <p:cNvPr id="7172" name="Text Box 15"/>
          <p:cNvSpPr txBox="1">
            <a:spLocks noChangeArrowheads="1"/>
          </p:cNvSpPr>
          <p:nvPr/>
        </p:nvSpPr>
        <p:spPr bwMode="auto">
          <a:xfrm>
            <a:off x="6903360" y="1520801"/>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hangingPunct="0">
              <a:lnSpc>
                <a:spcPct val="93000"/>
              </a:lnSpc>
              <a:buClr>
                <a:srgbClr val="000000"/>
              </a:buClr>
              <a:buSzPct val="100000"/>
              <a:defRPr/>
            </a:pPr>
            <a:r>
              <a:rPr lang="en-US" sz="1800">
                <a:solidFill>
                  <a:srgbClr val="FFFFFF"/>
                </a:solidFill>
                <a:ea typeface="ＭＳ Ｐゴシック" charset="0"/>
                <a:cs typeface="WenQuanYi Micro Hei" charset="0"/>
              </a:rPr>
              <a:t>A</a:t>
            </a:r>
          </a:p>
        </p:txBody>
      </p:sp>
      <p:sp>
        <p:nvSpPr>
          <p:cNvPr id="7173" name="Text Box 16"/>
          <p:cNvSpPr txBox="1">
            <a:spLocks noChangeArrowheads="1"/>
          </p:cNvSpPr>
          <p:nvPr/>
        </p:nvSpPr>
        <p:spPr bwMode="auto">
          <a:xfrm>
            <a:off x="6575040" y="1503519"/>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hangingPunct="0">
              <a:lnSpc>
                <a:spcPct val="93000"/>
              </a:lnSpc>
              <a:buClr>
                <a:srgbClr val="000000"/>
              </a:buClr>
              <a:buSzPct val="100000"/>
              <a:defRPr/>
            </a:pPr>
            <a:r>
              <a:rPr lang="en-US" sz="1800">
                <a:solidFill>
                  <a:srgbClr val="FFFFFF"/>
                </a:solidFill>
                <a:ea typeface="ＭＳ Ｐゴシック" charset="0"/>
                <a:cs typeface="WenQuanYi Micro Hei" charset="0"/>
              </a:rPr>
              <a:t>B</a:t>
            </a:r>
          </a:p>
        </p:txBody>
      </p:sp>
      <p:sp>
        <p:nvSpPr>
          <p:cNvPr id="7174" name="Text Box 18"/>
          <p:cNvSpPr txBox="1">
            <a:spLocks noChangeArrowheads="1"/>
          </p:cNvSpPr>
          <p:nvPr/>
        </p:nvSpPr>
        <p:spPr bwMode="auto">
          <a:xfrm>
            <a:off x="6903360" y="1271655"/>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hangingPunct="0">
              <a:lnSpc>
                <a:spcPct val="93000"/>
              </a:lnSpc>
              <a:buClr>
                <a:srgbClr val="000000"/>
              </a:buClr>
              <a:buSzPct val="100000"/>
              <a:defRPr/>
            </a:pPr>
            <a:r>
              <a:rPr lang="en-US" sz="1800">
                <a:solidFill>
                  <a:srgbClr val="FFFFFF"/>
                </a:solidFill>
                <a:ea typeface="ＭＳ Ｐゴシック" charset="0"/>
                <a:cs typeface="WenQuanYi Micro Hei" charset="0"/>
              </a:rPr>
              <a:t>B</a:t>
            </a:r>
          </a:p>
        </p:txBody>
      </p:sp>
      <p:sp>
        <p:nvSpPr>
          <p:cNvPr id="7175" name="Content Placeholder 2"/>
          <p:cNvSpPr txBox="1">
            <a:spLocks/>
          </p:cNvSpPr>
          <p:nvPr/>
        </p:nvSpPr>
        <p:spPr bwMode="auto">
          <a:xfrm>
            <a:off x="79200" y="594783"/>
            <a:ext cx="5667840" cy="5994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6" tIns="41469" rIns="82936" bIns="41469"/>
          <a:lstStyle>
            <a:lvl1pPr eaLnBrk="0">
              <a:defRPr>
                <a:solidFill>
                  <a:schemeClr val="tx1"/>
                </a:solidFill>
                <a:latin typeface="Arial" charset="0"/>
                <a:ea typeface="ＭＳ Ｐゴシック" charset="0"/>
                <a:cs typeface="WenQuanYi Micro Hei" charset="0"/>
              </a:defRPr>
            </a:lvl1pPr>
            <a:lvl2pPr eaLnBrk="0">
              <a:defRPr>
                <a:solidFill>
                  <a:schemeClr val="tx1"/>
                </a:solidFill>
                <a:latin typeface="Arial" charset="0"/>
                <a:ea typeface="WenQuanYi Micro Hei" charset="0"/>
                <a:cs typeface="WenQuanYi Micro Hei" charset="0"/>
              </a:defRPr>
            </a:lvl2pPr>
            <a:lvl3pPr marL="1257300" indent="-342900" eaLnBrk="0">
              <a:defRPr>
                <a:solidFill>
                  <a:schemeClr val="tx1"/>
                </a:solidFill>
                <a:latin typeface="Arial" charset="0"/>
                <a:ea typeface="WenQuanYi Micro Hei" charset="0"/>
                <a:cs typeface="WenQuanYi Micro Hei" charset="0"/>
              </a:defRPr>
            </a:lvl3pPr>
            <a:lvl4pPr eaLnBrk="0">
              <a:defRPr>
                <a:solidFill>
                  <a:schemeClr val="tx1"/>
                </a:solidFill>
                <a:latin typeface="Arial" charset="0"/>
                <a:ea typeface="WenQuanYi Micro Hei" charset="0"/>
                <a:cs typeface="WenQuanYi Micro Hei" charset="0"/>
              </a:defRPr>
            </a:lvl4pPr>
            <a:lvl5pPr eaLnBrk="0">
              <a:defRPr>
                <a:solidFill>
                  <a:schemeClr val="tx1"/>
                </a:solidFill>
                <a:latin typeface="Arial" charset="0"/>
                <a:ea typeface="WenQuanYi Micro Hei" charset="0"/>
                <a:cs typeface="WenQuanYi Micro Hei"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defRPr>
                <a:solidFill>
                  <a:schemeClr val="tx1"/>
                </a:solidFill>
                <a:latin typeface="Arial" charset="0"/>
                <a:ea typeface="WenQuanYi Micro Hei" charset="0"/>
                <a:cs typeface="WenQuanYi Micro Hei" charset="0"/>
              </a:defRPr>
            </a:lvl9pPr>
          </a:lstStyle>
          <a:p>
            <a:pPr marL="311013" indent="-311013" defTabSz="829366" eaLnBrk="1" fontAlgn="auto">
              <a:spcBef>
                <a:spcPct val="20000"/>
              </a:spcBef>
              <a:spcAft>
                <a:spcPts val="0"/>
              </a:spcAft>
              <a:buClr>
                <a:srgbClr val="FF0000"/>
              </a:buClr>
              <a:buSzPct val="100000"/>
              <a:buFont typeface="Wingdings" charset="2"/>
              <a:buChar char="§"/>
              <a:defRPr/>
            </a:pPr>
            <a:r>
              <a:rPr lang="en-US" sz="2000" dirty="0">
                <a:solidFill>
                  <a:srgbClr val="FF0000"/>
                </a:solidFill>
                <a:latin typeface="Arial"/>
                <a:ea typeface="WenQuanYi Micro Hei"/>
                <a:cs typeface="WenQuanYi Micro Hei"/>
              </a:rPr>
              <a:t>QIE10 ASIC</a:t>
            </a:r>
          </a:p>
          <a:p>
            <a:pPr marL="507986" lvl="1" indent="-259178" defTabSz="829366" eaLnBrk="1" fontAlgn="auto">
              <a:spcBef>
                <a:spcPct val="20000"/>
              </a:spcBef>
              <a:spcAft>
                <a:spcPts val="0"/>
              </a:spcAft>
              <a:buClr>
                <a:srgbClr val="FF0000"/>
              </a:buClr>
              <a:buSzPct val="100000"/>
              <a:buFont typeface="Wingdings" charset="2"/>
              <a:buChar char="§"/>
              <a:defRPr/>
            </a:pPr>
            <a:r>
              <a:rPr lang="en-US" sz="1600" dirty="0" smtClean="0">
                <a:solidFill>
                  <a:srgbClr val="292934"/>
                </a:solidFill>
                <a:latin typeface="Arial"/>
                <a:ea typeface="WenQuanYi Micro Hei"/>
                <a:cs typeface="WenQuanYi Micro Hei"/>
                <a:sym typeface="Symbol" panose="05050102010706020507" pitchFamily="18" charset="2"/>
              </a:rPr>
              <a:t>We have one wafer worth of packaged chips in hand, chips from remaining wafers are expected within a month.</a:t>
            </a:r>
          </a:p>
          <a:p>
            <a:pPr marL="311013" indent="-311013" defTabSz="829366" eaLnBrk="1" fontAlgn="auto">
              <a:spcBef>
                <a:spcPct val="20000"/>
              </a:spcBef>
              <a:spcAft>
                <a:spcPts val="0"/>
              </a:spcAft>
              <a:buClr>
                <a:srgbClr val="FF0000"/>
              </a:buClr>
              <a:buSzPct val="100000"/>
              <a:buFont typeface="Wingdings" charset="2"/>
              <a:buChar char="§"/>
              <a:defRPr/>
            </a:pPr>
            <a:r>
              <a:rPr lang="en-US" sz="2000" dirty="0">
                <a:solidFill>
                  <a:srgbClr val="FF0000"/>
                </a:solidFill>
                <a:latin typeface="Arial"/>
                <a:ea typeface="WenQuanYi Micro Hei"/>
                <a:cs typeface="WenQuanYi Micro Hei"/>
                <a:sym typeface="Symbol" panose="05050102010706020507" pitchFamily="18" charset="2"/>
              </a:rPr>
              <a:t>HF QIE and </a:t>
            </a:r>
            <a:r>
              <a:rPr lang="en-US" sz="2000" dirty="0" err="1">
                <a:solidFill>
                  <a:srgbClr val="FF0000"/>
                </a:solidFill>
                <a:latin typeface="Arial"/>
                <a:ea typeface="WenQuanYi Micro Hei"/>
                <a:cs typeface="WenQuanYi Micro Hei"/>
                <a:sym typeface="Symbol" panose="05050102010706020507" pitchFamily="18" charset="2"/>
              </a:rPr>
              <a:t>ngCCM</a:t>
            </a:r>
            <a:r>
              <a:rPr lang="en-US" sz="2000" dirty="0">
                <a:solidFill>
                  <a:srgbClr val="FF0000"/>
                </a:solidFill>
                <a:latin typeface="Arial"/>
                <a:ea typeface="WenQuanYi Micro Hei"/>
                <a:cs typeface="WenQuanYi Micro Hei"/>
                <a:sym typeface="Symbol" panose="05050102010706020507" pitchFamily="18" charset="2"/>
              </a:rPr>
              <a:t> (new-generation Clock and Control Module) cards</a:t>
            </a:r>
          </a:p>
          <a:p>
            <a:pPr marL="507986" lvl="1" indent="-259178" defTabSz="829366" eaLnBrk="1" fontAlgn="auto">
              <a:spcBef>
                <a:spcPct val="20000"/>
              </a:spcBef>
              <a:spcAft>
                <a:spcPts val="0"/>
              </a:spcAft>
              <a:buClr>
                <a:srgbClr val="FF0000"/>
              </a:buClr>
              <a:buSzPct val="100000"/>
              <a:buFont typeface="Wingdings" charset="2"/>
              <a:buChar char="§"/>
              <a:defRPr/>
            </a:pPr>
            <a:r>
              <a:rPr lang="en-US" sz="1600" dirty="0" smtClean="0">
                <a:solidFill>
                  <a:srgbClr val="292934"/>
                </a:solidFill>
                <a:latin typeface="Arial"/>
                <a:ea typeface="WenQuanYi Micro Hei"/>
                <a:cs typeface="WenQuanYi Micro Hei"/>
                <a:sym typeface="Symbol" panose="05050102010706020507" pitchFamily="18" charset="2"/>
              </a:rPr>
              <a:t>Preproduction cards were successfully tested. </a:t>
            </a:r>
          </a:p>
          <a:p>
            <a:pPr marL="507986" lvl="1" indent="-259178" defTabSz="829366" eaLnBrk="1" fontAlgn="auto">
              <a:spcBef>
                <a:spcPct val="20000"/>
              </a:spcBef>
              <a:spcAft>
                <a:spcPts val="0"/>
              </a:spcAft>
              <a:buClr>
                <a:srgbClr val="FF0000"/>
              </a:buClr>
              <a:buSzPct val="100000"/>
              <a:buFont typeface="Wingdings" charset="2"/>
              <a:buChar char="§"/>
              <a:defRPr/>
            </a:pPr>
            <a:r>
              <a:rPr lang="en-US" sz="1600" dirty="0" smtClean="0">
                <a:solidFill>
                  <a:srgbClr val="292934"/>
                </a:solidFill>
                <a:latin typeface="Arial"/>
                <a:ea typeface="WenQuanYi Micro Hei"/>
                <a:cs typeface="WenQuanYi Micro Hei"/>
                <a:sym typeface="Symbol" panose="05050102010706020507" pitchFamily="18" charset="2"/>
              </a:rPr>
              <a:t>We are now assembling QIE cards in Brazil and Turkey to qualify the production assembly houses. We expect production cards to be delivered to CERN in July 2015.</a:t>
            </a:r>
          </a:p>
          <a:p>
            <a:pPr marL="311013" indent="-311013" defTabSz="829366" eaLnBrk="1" fontAlgn="auto">
              <a:spcBef>
                <a:spcPct val="20000"/>
              </a:spcBef>
              <a:spcAft>
                <a:spcPts val="0"/>
              </a:spcAft>
              <a:buClr>
                <a:srgbClr val="FF0000"/>
              </a:buClr>
              <a:buSzPct val="100000"/>
              <a:buFont typeface="Wingdings" charset="2"/>
              <a:buChar char="§"/>
              <a:defRPr/>
            </a:pPr>
            <a:r>
              <a:rPr lang="en-US" sz="2000" dirty="0">
                <a:solidFill>
                  <a:srgbClr val="FF0000"/>
                </a:solidFill>
                <a:latin typeface="Arial"/>
                <a:ea typeface="WenQuanYi Micro Hei"/>
                <a:cs typeface="WenQuanYi Micro Hei"/>
              </a:rPr>
              <a:t>Testing, burn-in, and installation plans</a:t>
            </a:r>
          </a:p>
          <a:p>
            <a:pPr marL="507986" lvl="1" indent="-259178" defTabSz="829366" eaLnBrk="1" fontAlgn="auto">
              <a:spcBef>
                <a:spcPct val="20000"/>
              </a:spcBef>
              <a:spcAft>
                <a:spcPts val="0"/>
              </a:spcAft>
              <a:buClr>
                <a:srgbClr val="FF0000"/>
              </a:buClr>
              <a:buSzPct val="100000"/>
              <a:buFont typeface="Wingdings" charset="2"/>
              <a:buChar char="§"/>
              <a:defRPr/>
            </a:pPr>
            <a:r>
              <a:rPr lang="en-US" sz="1600" dirty="0" smtClean="0">
                <a:solidFill>
                  <a:srgbClr val="292934"/>
                </a:solidFill>
                <a:latin typeface="Arial"/>
                <a:ea typeface="WenQuanYi Micro Hei"/>
                <a:cs typeface="WenQuanYi Micro Hei"/>
              </a:rPr>
              <a:t>Testing and burn-in will take place at CERN from July to December</a:t>
            </a:r>
          </a:p>
          <a:p>
            <a:pPr marL="507986" lvl="1" indent="-259178" defTabSz="829366" eaLnBrk="1" fontAlgn="auto">
              <a:spcBef>
                <a:spcPct val="20000"/>
              </a:spcBef>
              <a:spcAft>
                <a:spcPts val="0"/>
              </a:spcAft>
              <a:buClr>
                <a:srgbClr val="FF0000"/>
              </a:buClr>
              <a:buSzPct val="100000"/>
              <a:buFont typeface="Wingdings" charset="2"/>
              <a:buChar char="§"/>
              <a:defRPr/>
            </a:pPr>
            <a:endParaRPr lang="en-US" sz="1600" dirty="0" smtClean="0">
              <a:solidFill>
                <a:srgbClr val="292934"/>
              </a:solidFill>
              <a:latin typeface="Arial"/>
              <a:ea typeface="WenQuanYi Micro Hei"/>
              <a:cs typeface="WenQuanYi Micro Hei"/>
            </a:endParaRPr>
          </a:p>
          <a:p>
            <a:pPr marL="507986" lvl="1" indent="-259178" defTabSz="829366" eaLnBrk="1" fontAlgn="auto">
              <a:spcBef>
                <a:spcPct val="20000"/>
              </a:spcBef>
              <a:spcAft>
                <a:spcPts val="0"/>
              </a:spcAft>
              <a:buClr>
                <a:srgbClr val="FF0000"/>
              </a:buClr>
              <a:buSzPct val="100000"/>
              <a:buFont typeface="Wingdings" charset="2"/>
              <a:buChar char="§"/>
              <a:defRPr/>
            </a:pPr>
            <a:r>
              <a:rPr lang="en-US" sz="1600" dirty="0" smtClean="0">
                <a:solidFill>
                  <a:srgbClr val="292934"/>
                </a:solidFill>
                <a:latin typeface="Arial"/>
                <a:ea typeface="WenQuanYi Micro Hei"/>
                <a:cs typeface="WenQuanYi Micro Hei"/>
              </a:rPr>
              <a:t>Installation will take place during YETS 2015/16:</a:t>
            </a:r>
          </a:p>
          <a:p>
            <a:pPr marL="756796" lvl="2" indent="-259178" defTabSz="829366" eaLnBrk="1" fontAlgn="auto">
              <a:spcBef>
                <a:spcPct val="20000"/>
              </a:spcBef>
              <a:spcAft>
                <a:spcPts val="0"/>
              </a:spcAft>
              <a:buClr>
                <a:srgbClr val="FF0000"/>
              </a:buClr>
              <a:buSzPct val="100000"/>
              <a:buFontTx/>
              <a:buChar char="-"/>
              <a:defRPr/>
            </a:pPr>
            <a:r>
              <a:rPr lang="en-US" sz="1600" dirty="0" smtClean="0">
                <a:solidFill>
                  <a:srgbClr val="292934"/>
                </a:solidFill>
                <a:latin typeface="Arial"/>
                <a:ea typeface="WenQuanYi Micro Hei"/>
                <a:cs typeface="WenQuanYi Micro Hei"/>
              </a:rPr>
              <a:t>Rework PMT boxes to change from 4 anodes/</a:t>
            </a:r>
            <a:r>
              <a:rPr lang="en-US" sz="1600" dirty="0" err="1" smtClean="0">
                <a:solidFill>
                  <a:srgbClr val="292934"/>
                </a:solidFill>
                <a:latin typeface="Arial"/>
                <a:ea typeface="WenQuanYi Micro Hei"/>
                <a:cs typeface="WenQuanYi Micro Hei"/>
              </a:rPr>
              <a:t>ch.</a:t>
            </a:r>
            <a:r>
              <a:rPr lang="en-US" sz="1600" dirty="0" smtClean="0">
                <a:solidFill>
                  <a:srgbClr val="292934"/>
                </a:solidFill>
                <a:latin typeface="Arial"/>
                <a:ea typeface="WenQuanYi Micro Hei"/>
                <a:cs typeface="WenQuanYi Micro Hei"/>
              </a:rPr>
              <a:t> to 2 anodes/</a:t>
            </a:r>
            <a:r>
              <a:rPr lang="en-US" sz="1600" dirty="0" err="1" smtClean="0">
                <a:solidFill>
                  <a:srgbClr val="292934"/>
                </a:solidFill>
                <a:latin typeface="Arial"/>
                <a:ea typeface="WenQuanYi Micro Hei"/>
                <a:cs typeface="WenQuanYi Micro Hei"/>
              </a:rPr>
              <a:t>ch.</a:t>
            </a:r>
            <a:endParaRPr lang="en-US" sz="1600" dirty="0" smtClean="0">
              <a:solidFill>
                <a:srgbClr val="292934"/>
              </a:solidFill>
              <a:latin typeface="Arial"/>
              <a:ea typeface="WenQuanYi Micro Hei"/>
              <a:cs typeface="WenQuanYi Micro Hei"/>
            </a:endParaRPr>
          </a:p>
          <a:p>
            <a:pPr marL="756796" lvl="2" indent="-259178" defTabSz="829366" eaLnBrk="1" fontAlgn="auto">
              <a:spcBef>
                <a:spcPct val="20000"/>
              </a:spcBef>
              <a:spcAft>
                <a:spcPts val="0"/>
              </a:spcAft>
              <a:buClr>
                <a:srgbClr val="FF0000"/>
              </a:buClr>
              <a:buSzPct val="100000"/>
              <a:buFontTx/>
              <a:buChar char="-"/>
              <a:defRPr/>
            </a:pPr>
            <a:r>
              <a:rPr lang="en-US" sz="1600" dirty="0" smtClean="0">
                <a:solidFill>
                  <a:srgbClr val="292934"/>
                </a:solidFill>
                <a:latin typeface="Arial"/>
                <a:ea typeface="WenQuanYi Micro Hei"/>
                <a:cs typeface="WenQuanYi Micro Hei"/>
              </a:rPr>
              <a:t>Install HF FE crates and associated infrastructure</a:t>
            </a:r>
          </a:p>
          <a:p>
            <a:pPr marL="507986" lvl="1" indent="-259178" defTabSz="829366" eaLnBrk="1" fontAlgn="auto">
              <a:spcBef>
                <a:spcPct val="20000"/>
              </a:spcBef>
              <a:spcAft>
                <a:spcPts val="0"/>
              </a:spcAft>
              <a:buClr>
                <a:srgbClr val="FF0000"/>
              </a:buClr>
              <a:buSzPct val="100000"/>
              <a:buFont typeface="Wingdings" charset="2"/>
              <a:buChar char="§"/>
              <a:defRPr/>
            </a:pPr>
            <a:endParaRPr lang="en-US" sz="1600" dirty="0" smtClean="0">
              <a:solidFill>
                <a:srgbClr val="292934"/>
              </a:solidFill>
              <a:latin typeface="Arial"/>
              <a:ea typeface="WenQuanYi Micro Hei"/>
              <a:cs typeface="WenQuanYi Micro Hei"/>
            </a:endParaRPr>
          </a:p>
          <a:p>
            <a:pPr marL="507986" lvl="1" indent="-259178" defTabSz="829366" eaLnBrk="1" fontAlgn="auto">
              <a:spcBef>
                <a:spcPct val="20000"/>
              </a:spcBef>
              <a:spcAft>
                <a:spcPts val="0"/>
              </a:spcAft>
              <a:buClr>
                <a:srgbClr val="FF0000"/>
              </a:buClr>
              <a:buSzPct val="100000"/>
              <a:buFont typeface="Wingdings" charset="2"/>
              <a:buChar char="§"/>
              <a:defRPr/>
            </a:pPr>
            <a:r>
              <a:rPr lang="en-US" sz="1600" dirty="0" smtClean="0">
                <a:solidFill>
                  <a:srgbClr val="292934"/>
                </a:solidFill>
                <a:latin typeface="Arial"/>
                <a:ea typeface="WenQuanYi Micro Hei"/>
                <a:cs typeface="WenQuanYi Micro Hei"/>
              </a:rPr>
              <a:t>Commissioning in February/March 2016</a:t>
            </a:r>
            <a:endParaRPr lang="en-US" sz="2000" dirty="0">
              <a:solidFill>
                <a:srgbClr val="0070C0"/>
              </a:solidFill>
              <a:latin typeface="Lucida Grande" charset="0"/>
              <a:ea typeface="ＭＳ Ｐゴシック" charset="0"/>
              <a:cs typeface="Lucida Grande" charset="0"/>
              <a:sym typeface="Lucida Grande" charset="0"/>
            </a:endParaRPr>
          </a:p>
          <a:p>
            <a:pPr marL="725695" lvl="1" indent="-311013" defTabSz="414683" eaLnBrk="1" hangingPunct="0">
              <a:lnSpc>
                <a:spcPct val="110000"/>
              </a:lnSpc>
              <a:buClr>
                <a:srgbClr val="FF0000"/>
              </a:buClr>
              <a:buSzPct val="100000"/>
              <a:buFont typeface="Wingdings" charset="2"/>
              <a:buChar char="§"/>
              <a:defRPr/>
            </a:pPr>
            <a:endParaRPr lang="en-US" sz="2000" dirty="0">
              <a:solidFill>
                <a:srgbClr val="0070C0"/>
              </a:solidFill>
              <a:latin typeface="Lucida Grande" charset="0"/>
              <a:ea typeface="ＭＳ Ｐゴシック" charset="0"/>
            </a:endParaRPr>
          </a:p>
        </p:txBody>
      </p:sp>
      <p:pic>
        <p:nvPicPr>
          <p:cNvPr id="24583"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16160" y="1009548"/>
            <a:ext cx="3248640" cy="4722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TextBox 11"/>
          <p:cNvSpPr txBox="1">
            <a:spLocks noChangeArrowheads="1"/>
          </p:cNvSpPr>
          <p:nvPr/>
        </p:nvSpPr>
        <p:spPr bwMode="auto">
          <a:xfrm>
            <a:off x="6219360" y="5641073"/>
            <a:ext cx="2776320" cy="34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6" tIns="41469" rIns="82936" bIns="41469">
            <a:spAutoFit/>
          </a:bodyPr>
          <a:lstStyle/>
          <a:p>
            <a:pPr defTabSz="414683" hangingPunct="0">
              <a:lnSpc>
                <a:spcPct val="93000"/>
              </a:lnSpc>
              <a:buClr>
                <a:srgbClr val="000000"/>
              </a:buClr>
              <a:buSzPct val="100000"/>
            </a:pPr>
            <a:r>
              <a:rPr lang="en-US" sz="1800" b="1">
                <a:solidFill>
                  <a:srgbClr val="3366FF"/>
                </a:solidFill>
                <a:ea typeface="ＭＳ Ｐゴシック" charset="0"/>
                <a:cs typeface="ＭＳ Ｐゴシック" charset="0"/>
              </a:rPr>
              <a:t>Preproduction QIE card</a:t>
            </a:r>
          </a:p>
        </p:txBody>
      </p:sp>
    </p:spTree>
    <p:extLst>
      <p:ext uri="{BB962C8B-B14F-4D97-AF65-F5344CB8AC3E}">
        <p14:creationId xmlns:p14="http://schemas.microsoft.com/office/powerpoint/2010/main" val="370509994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3172" y="0"/>
            <a:ext cx="8229600" cy="1083532"/>
          </a:xfrm>
        </p:spPr>
        <p:txBody>
          <a:bodyPr>
            <a:noAutofit/>
          </a:bodyPr>
          <a:lstStyle/>
          <a:p>
            <a:r>
              <a:rPr lang="en-US" sz="3600" dirty="0" smtClean="0"/>
              <a:t>Calorimeter Trigger Stage-1 Upgrade</a:t>
            </a:r>
            <a:endParaRPr lang="en-US" sz="3600" dirty="0"/>
          </a:p>
        </p:txBody>
      </p:sp>
      <p:sp>
        <p:nvSpPr>
          <p:cNvPr id="7" name="TextBox 6"/>
          <p:cNvSpPr txBox="1"/>
          <p:nvPr/>
        </p:nvSpPr>
        <p:spPr>
          <a:xfrm>
            <a:off x="165100" y="1107110"/>
            <a:ext cx="8585200" cy="830997"/>
          </a:xfrm>
          <a:prstGeom prst="rect">
            <a:avLst/>
          </a:prstGeom>
          <a:solidFill>
            <a:schemeClr val="accent2"/>
          </a:solidFill>
        </p:spPr>
        <p:txBody>
          <a:bodyPr wrap="square" rtlCol="0">
            <a:spAutoFit/>
          </a:bodyPr>
          <a:lstStyle/>
          <a:p>
            <a:r>
              <a:rPr lang="en-US" b="0" dirty="0" smtClean="0">
                <a:latin typeface="Comic Sans MS"/>
              </a:rPr>
              <a:t>All </a:t>
            </a:r>
            <a:r>
              <a:rPr lang="en-US" b="0" dirty="0" err="1" smtClean="0">
                <a:latin typeface="Comic Sans MS"/>
              </a:rPr>
              <a:t>pp</a:t>
            </a:r>
            <a:r>
              <a:rPr lang="en-US" b="0" dirty="0" smtClean="0">
                <a:latin typeface="Comic Sans MS"/>
              </a:rPr>
              <a:t> algorithms are now implemented in firmware and agree with a software emulator in data pattern tests</a:t>
            </a:r>
          </a:p>
        </p:txBody>
      </p:sp>
      <p:pic>
        <p:nvPicPr>
          <p:cNvPr id="8" name="Picture 7"/>
          <p:cNvPicPr>
            <a:picLocks noChangeAspect="1"/>
          </p:cNvPicPr>
          <p:nvPr/>
        </p:nvPicPr>
        <p:blipFill>
          <a:blip r:embed="rId2"/>
          <a:stretch>
            <a:fillRect/>
          </a:stretch>
        </p:blipFill>
        <p:spPr>
          <a:xfrm>
            <a:off x="215900" y="2034210"/>
            <a:ext cx="5534872" cy="2755900"/>
          </a:xfrm>
          <a:prstGeom prst="rect">
            <a:avLst/>
          </a:prstGeom>
        </p:spPr>
      </p:pic>
      <p:pic>
        <p:nvPicPr>
          <p:cNvPr id="10" name="Picture 9"/>
          <p:cNvPicPr>
            <a:picLocks noChangeAspect="1"/>
          </p:cNvPicPr>
          <p:nvPr/>
        </p:nvPicPr>
        <p:blipFill>
          <a:blip r:embed="rId3"/>
          <a:stretch>
            <a:fillRect/>
          </a:stretch>
        </p:blipFill>
        <p:spPr>
          <a:xfrm>
            <a:off x="5750772" y="3451156"/>
            <a:ext cx="4645560" cy="3439386"/>
          </a:xfrm>
          <a:prstGeom prst="rect">
            <a:avLst/>
          </a:prstGeom>
        </p:spPr>
      </p:pic>
      <p:sp>
        <p:nvSpPr>
          <p:cNvPr id="11" name="TextBox 10"/>
          <p:cNvSpPr txBox="1"/>
          <p:nvPr/>
        </p:nvSpPr>
        <p:spPr>
          <a:xfrm>
            <a:off x="211749" y="5036938"/>
            <a:ext cx="5416223" cy="1200329"/>
          </a:xfrm>
          <a:prstGeom prst="rect">
            <a:avLst/>
          </a:prstGeom>
          <a:noFill/>
        </p:spPr>
        <p:txBody>
          <a:bodyPr wrap="square" rtlCol="0">
            <a:spAutoFit/>
          </a:bodyPr>
          <a:lstStyle/>
          <a:p>
            <a:r>
              <a:rPr lang="en-US" b="0" dirty="0" smtClean="0">
                <a:latin typeface="Comic Sans MS"/>
              </a:rPr>
              <a:t>Now doing data pattern tests in situ at P5 all the way to the test crate of the Global Trigger. </a:t>
            </a:r>
            <a:br>
              <a:rPr lang="en-US" b="0" dirty="0" smtClean="0">
                <a:latin typeface="Comic Sans MS"/>
              </a:rPr>
            </a:br>
            <a:endParaRPr lang="en-US" b="0" dirty="0" smtClean="0">
              <a:latin typeface="Comic Sans MS"/>
            </a:endParaRPr>
          </a:p>
          <a:p>
            <a:r>
              <a:rPr lang="en-US" b="0" dirty="0" smtClean="0">
                <a:latin typeface="Comic Sans MS"/>
              </a:rPr>
              <a:t>Initial comparisons look very good.</a:t>
            </a:r>
          </a:p>
        </p:txBody>
      </p:sp>
      <p:sp>
        <p:nvSpPr>
          <p:cNvPr id="12" name="TextBox 11"/>
          <p:cNvSpPr txBox="1"/>
          <p:nvPr/>
        </p:nvSpPr>
        <p:spPr>
          <a:xfrm>
            <a:off x="5930900" y="2017753"/>
            <a:ext cx="2755900" cy="646331"/>
          </a:xfrm>
          <a:prstGeom prst="rect">
            <a:avLst/>
          </a:prstGeom>
          <a:noFill/>
        </p:spPr>
        <p:txBody>
          <a:bodyPr wrap="square" rtlCol="0">
            <a:spAutoFit/>
          </a:bodyPr>
          <a:lstStyle/>
          <a:p>
            <a:r>
              <a:rPr lang="en-US" b="0" dirty="0" smtClean="0">
                <a:latin typeface="Comic Sans MS"/>
              </a:rPr>
              <a:t>Firmware for heavy ion run has started</a:t>
            </a:r>
          </a:p>
        </p:txBody>
      </p:sp>
      <p:sp>
        <p:nvSpPr>
          <p:cNvPr id="3" name="TextBox 2"/>
          <p:cNvSpPr txBox="1"/>
          <p:nvPr/>
        </p:nvSpPr>
        <p:spPr>
          <a:xfrm>
            <a:off x="7125415" y="2831685"/>
            <a:ext cx="1904977"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smtClean="0"/>
              <a:t>Mind, you do  NOT see the blue MC lines! </a:t>
            </a:r>
            <a:endParaRPr lang="en-US" sz="1400"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38</a:t>
            </a:fld>
            <a:endParaRPr lang="en-US"/>
          </a:p>
        </p:txBody>
      </p:sp>
    </p:spTree>
    <p:extLst>
      <p:ext uri="{BB962C8B-B14F-4D97-AF65-F5344CB8AC3E}">
        <p14:creationId xmlns:p14="http://schemas.microsoft.com/office/powerpoint/2010/main" val="24352588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78" y="0"/>
            <a:ext cx="6106111" cy="616167"/>
          </a:xfrm>
        </p:spPr>
        <p:txBody>
          <a:bodyPr>
            <a:normAutofit fontScale="90000"/>
          </a:bodyPr>
          <a:lstStyle/>
          <a:p>
            <a:r>
              <a:rPr lang="en-US" dirty="0" smtClean="0"/>
              <a:t>Electronics boards - BPIX</a:t>
            </a:r>
            <a:endParaRPr lang="en-US" dirty="0"/>
          </a:p>
        </p:txBody>
      </p:sp>
      <p:pic>
        <p:nvPicPr>
          <p:cNvPr id="4" name="Picture 3"/>
          <p:cNvPicPr>
            <a:picLocks noChangeAspect="1"/>
          </p:cNvPicPr>
          <p:nvPr/>
        </p:nvPicPr>
        <p:blipFill>
          <a:blip r:embed="rId2"/>
          <a:stretch>
            <a:fillRect/>
          </a:stretch>
        </p:blipFill>
        <p:spPr>
          <a:xfrm>
            <a:off x="17134" y="4638830"/>
            <a:ext cx="7410505" cy="2194019"/>
          </a:xfrm>
          <a:prstGeom prst="rect">
            <a:avLst/>
          </a:prstGeom>
        </p:spPr>
      </p:pic>
      <p:pic>
        <p:nvPicPr>
          <p:cNvPr id="5" name="Picture 5" descr="Img0579"/>
          <p:cNvPicPr>
            <a:picLocks noChangeAspect="1" noChangeArrowheads="1"/>
          </p:cNvPicPr>
          <p:nvPr/>
        </p:nvPicPr>
        <p:blipFill>
          <a:blip r:embed="rId3">
            <a:extLst>
              <a:ext uri="{28A0092B-C50C-407E-A947-70E740481C1C}">
                <a14:useLocalDpi xmlns:a14="http://schemas.microsoft.com/office/drawing/2010/main" val="0"/>
              </a:ext>
            </a:extLst>
          </a:blip>
          <a:srcRect t="22153" r="5664"/>
          <a:stretch>
            <a:fillRect/>
          </a:stretch>
        </p:blipFill>
        <p:spPr bwMode="auto">
          <a:xfrm>
            <a:off x="4767807" y="1464864"/>
            <a:ext cx="4376193" cy="211896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9" descr="Img0549"/>
          <p:cNvPicPr>
            <a:picLocks noChangeAspect="1" noChangeArrowheads="1"/>
          </p:cNvPicPr>
          <p:nvPr/>
        </p:nvPicPr>
        <p:blipFill>
          <a:blip r:embed="rId4">
            <a:extLst>
              <a:ext uri="{28A0092B-C50C-407E-A947-70E740481C1C}">
                <a14:useLocalDpi xmlns:a14="http://schemas.microsoft.com/office/drawing/2010/main" val="0"/>
              </a:ext>
            </a:extLst>
          </a:blip>
          <a:srcRect l="22659" t="20139" r="22659" b="20139"/>
          <a:stretch>
            <a:fillRect/>
          </a:stretch>
        </p:blipFill>
        <p:spPr bwMode="auto">
          <a:xfrm>
            <a:off x="6694569" y="-31333"/>
            <a:ext cx="2451064" cy="149619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17718" y="616167"/>
            <a:ext cx="4883822" cy="4061671"/>
          </a:xfrm>
        </p:spPr>
        <p:txBody>
          <a:bodyPr>
            <a:normAutofit fontScale="62500" lnSpcReduction="20000"/>
          </a:bodyPr>
          <a:lstStyle/>
          <a:p>
            <a:r>
              <a:rPr lang="en-US" dirty="0" smtClean="0"/>
              <a:t>DC-DC converter </a:t>
            </a:r>
            <a:r>
              <a:rPr lang="en-US" dirty="0" smtClean="0">
                <a:solidFill>
                  <a:schemeClr val="accent3">
                    <a:lumMod val="75000"/>
                  </a:schemeClr>
                </a:solidFill>
              </a:rPr>
              <a:t>production started </a:t>
            </a:r>
          </a:p>
          <a:p>
            <a:pPr lvl="1"/>
            <a:r>
              <a:rPr lang="en-US" dirty="0"/>
              <a:t>f</a:t>
            </a:r>
            <a:r>
              <a:rPr lang="en-US" dirty="0" smtClean="0"/>
              <a:t>or BPIX &amp; FPIX</a:t>
            </a:r>
          </a:p>
          <a:p>
            <a:pPr lvl="2"/>
            <a:r>
              <a:rPr lang="en-US" dirty="0" smtClean="0"/>
              <a:t>Featuring FEAST2</a:t>
            </a:r>
          </a:p>
          <a:p>
            <a:r>
              <a:rPr lang="en-US" dirty="0" smtClean="0"/>
              <a:t>DC-DC motherboards production </a:t>
            </a:r>
            <a:r>
              <a:rPr lang="en-US" dirty="0" smtClean="0">
                <a:solidFill>
                  <a:srgbClr val="77933C"/>
                </a:solidFill>
              </a:rPr>
              <a:t>starting </a:t>
            </a:r>
            <a:r>
              <a:rPr lang="en-US" dirty="0" smtClean="0"/>
              <a:t>March</a:t>
            </a:r>
            <a:r>
              <a:rPr lang="en-US" dirty="0" smtClean="0">
                <a:sym typeface="Wingdings"/>
              </a:rPr>
              <a:t></a:t>
            </a:r>
            <a:r>
              <a:rPr lang="en-US" dirty="0" smtClean="0"/>
              <a:t> ready early September</a:t>
            </a:r>
          </a:p>
          <a:p>
            <a:r>
              <a:rPr lang="en-US" dirty="0" smtClean="0"/>
              <a:t>BPIX Supply Tube Boards</a:t>
            </a:r>
          </a:p>
          <a:p>
            <a:pPr lvl="1"/>
            <a:r>
              <a:rPr lang="en-US" dirty="0" smtClean="0">
                <a:solidFill>
                  <a:srgbClr val="77933C"/>
                </a:solidFill>
              </a:rPr>
              <a:t>Prototypes of all but one board in hand </a:t>
            </a:r>
            <a:r>
              <a:rPr lang="en-US" dirty="0" smtClean="0"/>
              <a:t>– </a:t>
            </a:r>
            <a:r>
              <a:rPr lang="en-US" b="1" dirty="0" smtClean="0">
                <a:solidFill>
                  <a:schemeClr val="accent3">
                    <a:lumMod val="75000"/>
                  </a:schemeClr>
                </a:solidFill>
              </a:rPr>
              <a:t>looks good</a:t>
            </a:r>
          </a:p>
          <a:p>
            <a:pPr lvl="2"/>
            <a:r>
              <a:rPr lang="en-US" dirty="0" smtClean="0">
                <a:solidFill>
                  <a:srgbClr val="FF6600"/>
                </a:solidFill>
              </a:rPr>
              <a:t>One board to be adapted to hold 2 QPLLs 	plus 2 quartzes</a:t>
            </a:r>
          </a:p>
          <a:p>
            <a:pPr lvl="1"/>
            <a:r>
              <a:rPr lang="en-US" dirty="0" smtClean="0"/>
              <a:t>Streamlining production to finish in September</a:t>
            </a:r>
          </a:p>
          <a:p>
            <a:r>
              <a:rPr lang="en-US" dirty="0" smtClean="0"/>
              <a:t>BPIX POH prototype looks OK</a:t>
            </a:r>
            <a:endParaRPr lang="en-US" dirty="0"/>
          </a:p>
          <a:p>
            <a:pPr lvl="1"/>
            <a:r>
              <a:rPr lang="en-US" dirty="0" smtClean="0"/>
              <a:t>Final review next Monday</a:t>
            </a:r>
          </a:p>
          <a:p>
            <a:pPr lvl="1"/>
            <a:r>
              <a:rPr lang="en-US" dirty="0" smtClean="0"/>
              <a:t>Reminder: lasers already all in hand</a:t>
            </a:r>
            <a:endParaRPr lang="en-US" dirty="0"/>
          </a:p>
        </p:txBody>
      </p:sp>
      <p:pic>
        <p:nvPicPr>
          <p:cNvPr id="7" name="Picture 6"/>
          <p:cNvPicPr>
            <a:picLocks noChangeAspect="1"/>
          </p:cNvPicPr>
          <p:nvPr/>
        </p:nvPicPr>
        <p:blipFill>
          <a:blip r:embed="rId5"/>
          <a:stretch>
            <a:fillRect/>
          </a:stretch>
        </p:blipFill>
        <p:spPr>
          <a:xfrm>
            <a:off x="6890219" y="3048530"/>
            <a:ext cx="2253781" cy="2104116"/>
          </a:xfrm>
          <a:prstGeom prst="rect">
            <a:avLst/>
          </a:prstGeom>
        </p:spPr>
      </p:pic>
      <p:sp>
        <p:nvSpPr>
          <p:cNvPr id="8" name="Slide Number Placeholder 7"/>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39</a:t>
            </a:fld>
            <a:endParaRPr lang="en-US">
              <a:solidFill>
                <a:prstClr val="black">
                  <a:tint val="75000"/>
                </a:prstClr>
              </a:solidFill>
              <a:latin typeface="Calibri"/>
            </a:endParaRPr>
          </a:p>
        </p:txBody>
      </p:sp>
    </p:spTree>
    <p:extLst>
      <p:ext uri="{BB962C8B-B14F-4D97-AF65-F5344CB8AC3E}">
        <p14:creationId xmlns:p14="http://schemas.microsoft.com/office/powerpoint/2010/main" val="864207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7200" dirty="0" smtClean="0"/>
              <a:t>Recent results highlights </a:t>
            </a:r>
            <a:endParaRPr lang="en-US" sz="7200" dirty="0"/>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a:t>
            </a:fld>
            <a:endParaRPr lang="en-US"/>
          </a:p>
        </p:txBody>
      </p:sp>
      <p:sp>
        <p:nvSpPr>
          <p:cNvPr id="5" name="TextBox 4"/>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7" name="TextBox 6"/>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76995000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129"/>
            <a:ext cx="8229600" cy="1143000"/>
          </a:xfrm>
        </p:spPr>
        <p:txBody>
          <a:bodyPr/>
          <a:lstStyle/>
          <a:p>
            <a:r>
              <a:rPr lang="en-US" dirty="0" smtClean="0"/>
              <a:t>Electronic Boards - FPIX</a:t>
            </a:r>
            <a:endParaRPr lang="en-US" dirty="0"/>
          </a:p>
        </p:txBody>
      </p:sp>
      <p:sp>
        <p:nvSpPr>
          <p:cNvPr id="3" name="Content Placeholder 2"/>
          <p:cNvSpPr>
            <a:spLocks noGrp="1"/>
          </p:cNvSpPr>
          <p:nvPr>
            <p:ph idx="1"/>
          </p:nvPr>
        </p:nvSpPr>
        <p:spPr>
          <a:xfrm>
            <a:off x="457200" y="1417638"/>
            <a:ext cx="4999653" cy="5020677"/>
          </a:xfrm>
        </p:spPr>
        <p:txBody>
          <a:bodyPr>
            <a:normAutofit fontScale="62500" lnSpcReduction="20000"/>
          </a:bodyPr>
          <a:lstStyle/>
          <a:p>
            <a:r>
              <a:rPr lang="en-US" dirty="0" smtClean="0"/>
              <a:t>Port cards</a:t>
            </a:r>
          </a:p>
          <a:p>
            <a:pPr lvl="1"/>
            <a:r>
              <a:rPr lang="en-US" dirty="0" smtClean="0"/>
              <a:t>New 4 channel prototypes being populated (use in system test stands, </a:t>
            </a:r>
            <a:r>
              <a:rPr lang="en-US" dirty="0" smtClean="0">
                <a:solidFill>
                  <a:srgbClr val="77933C"/>
                </a:solidFill>
              </a:rPr>
              <a:t>optimize connectivity of QPLL</a:t>
            </a:r>
            <a:r>
              <a:rPr lang="en-US" dirty="0" smtClean="0"/>
              <a:t>, inform design of final port card and similar printed circuit board for BPIX)</a:t>
            </a:r>
          </a:p>
          <a:p>
            <a:pPr lvl="1"/>
            <a:r>
              <a:rPr lang="en-US" dirty="0" smtClean="0"/>
              <a:t>Design of 7+7 channel port card in progress (define geometrical envelope)</a:t>
            </a:r>
          </a:p>
          <a:p>
            <a:pPr lvl="2"/>
            <a:r>
              <a:rPr lang="en-US" dirty="0" smtClean="0"/>
              <a:t>Production in June (simple PCB)</a:t>
            </a:r>
          </a:p>
          <a:p>
            <a:r>
              <a:rPr lang="en-US" dirty="0" smtClean="0"/>
              <a:t>Pixel </a:t>
            </a:r>
            <a:r>
              <a:rPr lang="en-US" dirty="0" err="1" smtClean="0"/>
              <a:t>Opto</a:t>
            </a:r>
            <a:r>
              <a:rPr lang="en-US" dirty="0" smtClean="0"/>
              <a:t> Hybrids</a:t>
            </a:r>
          </a:p>
          <a:p>
            <a:pPr lvl="1"/>
            <a:r>
              <a:rPr lang="en-US" dirty="0" smtClean="0"/>
              <a:t>Ready for production, waiting for review at CERN, joint with BPIX (next Monday)</a:t>
            </a:r>
          </a:p>
          <a:p>
            <a:pPr lvl="2"/>
            <a:r>
              <a:rPr lang="en-US" dirty="0" smtClean="0"/>
              <a:t>Reminder: lasers already all in hand</a:t>
            </a:r>
          </a:p>
          <a:p>
            <a:r>
              <a:rPr lang="en-US" dirty="0" smtClean="0"/>
              <a:t>DC-DC </a:t>
            </a:r>
          </a:p>
          <a:p>
            <a:pPr lvl="1"/>
            <a:r>
              <a:rPr lang="en-US" dirty="0" smtClean="0"/>
              <a:t>Converter production started</a:t>
            </a:r>
          </a:p>
          <a:p>
            <a:pPr lvl="1"/>
            <a:r>
              <a:rPr lang="en-US" dirty="0" smtClean="0"/>
              <a:t>DC</a:t>
            </a:r>
            <a:r>
              <a:rPr lang="en-US" dirty="0"/>
              <a:t>-DC converter motherboards: currently making prototypes, will </a:t>
            </a:r>
            <a:r>
              <a:rPr lang="en-US" dirty="0" smtClean="0"/>
              <a:t>launch production </a:t>
            </a:r>
            <a:r>
              <a:rPr lang="en-US" dirty="0"/>
              <a:t>in May after </a:t>
            </a:r>
            <a:r>
              <a:rPr lang="en-US" dirty="0" smtClean="0"/>
              <a:t>testing</a:t>
            </a:r>
          </a:p>
          <a:p>
            <a:r>
              <a:rPr lang="en-US" dirty="0" smtClean="0"/>
              <a:t>Digital </a:t>
            </a:r>
            <a:r>
              <a:rPr lang="en-US" dirty="0" err="1" smtClean="0"/>
              <a:t>Opto</a:t>
            </a:r>
            <a:r>
              <a:rPr lang="en-US" dirty="0" smtClean="0"/>
              <a:t>-hybrid production ongoing</a:t>
            </a:r>
          </a:p>
        </p:txBody>
      </p:sp>
      <p:pic>
        <p:nvPicPr>
          <p:cNvPr id="7" name="Picture 6"/>
          <p:cNvPicPr>
            <a:picLocks noChangeAspect="1"/>
          </p:cNvPicPr>
          <p:nvPr/>
        </p:nvPicPr>
        <p:blipFill>
          <a:blip r:embed="rId3"/>
          <a:stretch>
            <a:fillRect/>
          </a:stretch>
        </p:blipFill>
        <p:spPr>
          <a:xfrm>
            <a:off x="5681683" y="5092808"/>
            <a:ext cx="3462317" cy="1765192"/>
          </a:xfrm>
          <a:prstGeom prst="rect">
            <a:avLst/>
          </a:prstGeom>
        </p:spPr>
      </p:pic>
      <p:pic>
        <p:nvPicPr>
          <p:cNvPr id="8" name="Picture 7" descr="Displaying IMAG0591.jpg"/>
          <p:cNvPicPr>
            <a:picLocks noChangeAspect="1" noChangeArrowheads="1"/>
          </p:cNvPicPr>
          <p:nvPr/>
        </p:nvPicPr>
        <p:blipFill rotWithShape="1">
          <a:blip r:embed="rId4">
            <a:extLst>
              <a:ext uri="{28A0092B-C50C-407E-A947-70E740481C1C}">
                <a14:useLocalDpi xmlns:a14="http://schemas.microsoft.com/office/drawing/2010/main" val="0"/>
              </a:ext>
            </a:extLst>
          </a:blip>
          <a:srcRect l="13790" t="14468" r="11040" b="17580"/>
          <a:stretch/>
        </p:blipFill>
        <p:spPr bwMode="auto">
          <a:xfrm>
            <a:off x="6624764" y="1417638"/>
            <a:ext cx="2062036" cy="329460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40</a:t>
            </a:fld>
            <a:endParaRPr lang="en-US">
              <a:solidFill>
                <a:prstClr val="black">
                  <a:tint val="75000"/>
                </a:prstClr>
              </a:solidFill>
              <a:latin typeface="Calibri"/>
            </a:endParaRPr>
          </a:p>
        </p:txBody>
      </p:sp>
    </p:spTree>
    <p:extLst>
      <p:ext uri="{BB962C8B-B14F-4D97-AF65-F5344CB8AC3E}">
        <p14:creationId xmlns:p14="http://schemas.microsoft.com/office/powerpoint/2010/main" val="32665240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4056648" cy="607549"/>
          </a:xfrm>
        </p:spPr>
        <p:txBody>
          <a:bodyPr>
            <a:normAutofit fontScale="90000"/>
          </a:bodyPr>
          <a:lstStyle/>
          <a:p>
            <a:r>
              <a:rPr lang="en-US" dirty="0" smtClean="0"/>
              <a:t>BPIX mechanics</a:t>
            </a:r>
            <a:endParaRPr lang="en-US" dirty="0"/>
          </a:p>
        </p:txBody>
      </p:sp>
      <p:sp>
        <p:nvSpPr>
          <p:cNvPr id="3" name="Content Placeholder 2"/>
          <p:cNvSpPr>
            <a:spLocks noGrp="1"/>
          </p:cNvSpPr>
          <p:nvPr>
            <p:ph idx="1"/>
          </p:nvPr>
        </p:nvSpPr>
        <p:spPr>
          <a:xfrm>
            <a:off x="87854" y="745874"/>
            <a:ext cx="4916121" cy="4023185"/>
          </a:xfrm>
        </p:spPr>
        <p:txBody>
          <a:bodyPr>
            <a:normAutofit fontScale="70000" lnSpcReduction="20000"/>
          </a:bodyPr>
          <a:lstStyle/>
          <a:p>
            <a:r>
              <a:rPr lang="en-US" dirty="0" smtClean="0">
                <a:solidFill>
                  <a:srgbClr val="FF6600"/>
                </a:solidFill>
              </a:rPr>
              <a:t>Problems of leaks in 3D replica of cooling loops </a:t>
            </a:r>
            <a:r>
              <a:rPr lang="en-US" b="1" dirty="0" smtClean="0">
                <a:solidFill>
                  <a:srgbClr val="008000"/>
                </a:solidFill>
              </a:rPr>
              <a:t>just overcome </a:t>
            </a:r>
            <a:r>
              <a:rPr lang="en-US" dirty="0" smtClean="0"/>
              <a:t>(</a:t>
            </a:r>
            <a:r>
              <a:rPr lang="en-US" dirty="0" err="1" smtClean="0">
                <a:solidFill>
                  <a:srgbClr val="FF0000"/>
                </a:solidFill>
              </a:rPr>
              <a:t>tbc</a:t>
            </a:r>
            <a:r>
              <a:rPr lang="en-US" dirty="0" smtClean="0"/>
              <a:t>)</a:t>
            </a:r>
          </a:p>
          <a:p>
            <a:pPr lvl="1"/>
            <a:r>
              <a:rPr lang="en-US" dirty="0" smtClean="0"/>
              <a:t>Delivery of system at CERN this week to make final pressure drop measurements</a:t>
            </a:r>
          </a:p>
          <a:p>
            <a:pPr lvl="2"/>
            <a:r>
              <a:rPr lang="en-US" dirty="0" smtClean="0">
                <a:solidFill>
                  <a:srgbClr val="008000"/>
                </a:solidFill>
              </a:rPr>
              <a:t>This will confirm the design and </a:t>
            </a:r>
            <a:r>
              <a:rPr lang="en-US" b="1" u="sng" dirty="0" smtClean="0">
                <a:solidFill>
                  <a:srgbClr val="008000"/>
                </a:solidFill>
              </a:rPr>
              <a:t>unlock</a:t>
            </a:r>
            <a:r>
              <a:rPr lang="en-US" dirty="0" smtClean="0">
                <a:solidFill>
                  <a:srgbClr val="008000"/>
                </a:solidFill>
              </a:rPr>
              <a:t> mechanics production</a:t>
            </a:r>
          </a:p>
          <a:p>
            <a:pPr lvl="1"/>
            <a:r>
              <a:rPr lang="en-US" dirty="0" smtClean="0"/>
              <a:t>We will still need to review the brazing process</a:t>
            </a:r>
          </a:p>
          <a:p>
            <a:r>
              <a:rPr lang="en-US" dirty="0" smtClean="0"/>
              <a:t>Design of supply tube ready – workshop ready to start</a:t>
            </a:r>
          </a:p>
          <a:p>
            <a:r>
              <a:rPr lang="en-US" dirty="0" smtClean="0"/>
              <a:t>BPIX mechanics to be started</a:t>
            </a:r>
          </a:p>
          <a:p>
            <a:pPr lvl="1"/>
            <a:r>
              <a:rPr lang="en-US" dirty="0" smtClean="0"/>
              <a:t>Basic design ready</a:t>
            </a:r>
          </a:p>
          <a:p>
            <a:pPr lvl="1"/>
            <a:endParaRPr lang="en-US" dirty="0"/>
          </a:p>
        </p:txBody>
      </p:sp>
      <p:pic>
        <p:nvPicPr>
          <p:cNvPr id="4" name="Picture 19" descr="BPIX_CO2_duplicate.png"/>
          <p:cNvPicPr>
            <a:picLocks noChangeAspect="1"/>
          </p:cNvPicPr>
          <p:nvPr/>
        </p:nvPicPr>
        <p:blipFill>
          <a:blip r:embed="rId3">
            <a:extLst>
              <a:ext uri="{28A0092B-C50C-407E-A947-70E740481C1C}">
                <a14:useLocalDpi xmlns:a14="http://schemas.microsoft.com/office/drawing/2010/main" val="0"/>
              </a:ext>
            </a:extLst>
          </a:blip>
          <a:srcRect t="6651" b="15520"/>
          <a:stretch>
            <a:fillRect/>
          </a:stretch>
        </p:blipFill>
        <p:spPr bwMode="auto">
          <a:xfrm>
            <a:off x="628670" y="4769060"/>
            <a:ext cx="3377686" cy="200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IMG_0311.jpg"/>
          <p:cNvPicPr>
            <a:picLocks noChangeAspect="1"/>
          </p:cNvPicPr>
          <p:nvPr/>
        </p:nvPicPr>
        <p:blipFill rotWithShape="1">
          <a:blip r:embed="rId4" cstate="print">
            <a:alphaModFix/>
            <a:extLst>
              <a:ext uri="{28A0092B-C50C-407E-A947-70E740481C1C}">
                <a14:useLocalDpi xmlns:a14="http://schemas.microsoft.com/office/drawing/2010/main"/>
              </a:ext>
            </a:extLst>
          </a:blip>
          <a:srcRect/>
          <a:stretch/>
        </p:blipFill>
        <p:spPr>
          <a:xfrm>
            <a:off x="5163285" y="4652438"/>
            <a:ext cx="3980716" cy="2205562"/>
          </a:xfrm>
          <a:prstGeom prst="rect">
            <a:avLst/>
          </a:prstGeom>
        </p:spPr>
      </p:pic>
      <p:pic>
        <p:nvPicPr>
          <p:cNvPr id="6" name="Picture 3"/>
          <p:cNvPicPr>
            <a:picLocks noChangeAspect="1" noChangeArrowheads="1"/>
          </p:cNvPicPr>
          <p:nvPr/>
        </p:nvPicPr>
        <p:blipFill>
          <a:blip r:embed="rId5" cstate="print"/>
          <a:srcRect/>
          <a:stretch>
            <a:fillRect/>
          </a:stretch>
        </p:blipFill>
        <p:spPr bwMode="auto">
          <a:xfrm>
            <a:off x="5029121" y="1005987"/>
            <a:ext cx="4114879" cy="3013714"/>
          </a:xfrm>
          <a:prstGeom prst="rect">
            <a:avLst/>
          </a:prstGeom>
          <a:solidFill>
            <a:schemeClr val="bg1"/>
          </a:solidFill>
          <a:ln w="9525">
            <a:noFill/>
            <a:round/>
            <a:headEnd/>
            <a:tailEnd/>
          </a:ln>
        </p:spPr>
      </p:pic>
      <p:sp>
        <p:nvSpPr>
          <p:cNvPr id="7" name="TextBox 6"/>
          <p:cNvSpPr txBox="1"/>
          <p:nvPr/>
        </p:nvSpPr>
        <p:spPr>
          <a:xfrm>
            <a:off x="6475296" y="3644188"/>
            <a:ext cx="2331137" cy="369332"/>
          </a:xfrm>
          <a:prstGeom prst="rect">
            <a:avLst/>
          </a:prstGeom>
          <a:noFill/>
        </p:spPr>
        <p:txBody>
          <a:bodyPr wrap="none" rtlCol="0">
            <a:spAutoFit/>
          </a:bodyPr>
          <a:lstStyle/>
          <a:p>
            <a:pPr fontAlgn="auto">
              <a:spcBef>
                <a:spcPts val="0"/>
              </a:spcBef>
              <a:spcAft>
                <a:spcPts val="0"/>
              </a:spcAft>
            </a:pPr>
            <a:r>
              <a:rPr lang="en-US" sz="1800" dirty="0" smtClean="0">
                <a:solidFill>
                  <a:prstClr val="black"/>
                </a:solidFill>
                <a:latin typeface="Calibri"/>
                <a:ea typeface="+mn-ea"/>
                <a:cs typeface="+mn-cs"/>
              </a:rPr>
              <a:t>Photo of old prototype</a:t>
            </a:r>
            <a:endParaRPr lang="en-US" sz="1800" dirty="0">
              <a:solidFill>
                <a:prstClr val="black"/>
              </a:solidFill>
              <a:latin typeface="Calibri"/>
              <a:ea typeface="+mn-ea"/>
              <a:cs typeface="+mn-cs"/>
            </a:endParaRPr>
          </a:p>
        </p:txBody>
      </p:sp>
      <p:sp>
        <p:nvSpPr>
          <p:cNvPr id="8" name="TextBox 7"/>
          <p:cNvSpPr txBox="1"/>
          <p:nvPr/>
        </p:nvSpPr>
        <p:spPr>
          <a:xfrm>
            <a:off x="5815544" y="284383"/>
            <a:ext cx="2990889"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fontAlgn="auto">
              <a:spcBef>
                <a:spcPts val="0"/>
              </a:spcBef>
              <a:spcAft>
                <a:spcPts val="0"/>
              </a:spcAft>
            </a:pPr>
            <a:r>
              <a:rPr lang="en-US" sz="1800" dirty="0" smtClean="0">
                <a:solidFill>
                  <a:prstClr val="black"/>
                </a:solidFill>
                <a:latin typeface="Calibri"/>
              </a:rPr>
              <a:t>We are bit late here and have to speed up production!</a:t>
            </a:r>
            <a:endParaRPr lang="en-US" sz="1800" dirty="0">
              <a:solidFill>
                <a:prstClr val="black"/>
              </a:solidFill>
              <a:latin typeface="Calibri"/>
            </a:endParaRPr>
          </a:p>
        </p:txBody>
      </p:sp>
      <p:sp>
        <p:nvSpPr>
          <p:cNvPr id="9" name="Rectangle 8"/>
          <p:cNvSpPr/>
          <p:nvPr/>
        </p:nvSpPr>
        <p:spPr>
          <a:xfrm>
            <a:off x="5596086" y="4295708"/>
            <a:ext cx="2660254" cy="369332"/>
          </a:xfrm>
          <a:prstGeom prst="rect">
            <a:avLst/>
          </a:prstGeom>
        </p:spPr>
        <p:txBody>
          <a:bodyPr wrap="none">
            <a:spAutoFit/>
          </a:bodyPr>
          <a:lstStyle/>
          <a:p>
            <a:pPr fontAlgn="auto">
              <a:spcBef>
                <a:spcPts val="0"/>
              </a:spcBef>
              <a:spcAft>
                <a:spcPts val="0"/>
              </a:spcAft>
            </a:pPr>
            <a:r>
              <a:rPr lang="en-US" sz="1800" dirty="0" smtClean="0">
                <a:solidFill>
                  <a:prstClr val="black"/>
                </a:solidFill>
                <a:latin typeface="Calibri"/>
                <a:ea typeface="+mn-ea"/>
                <a:cs typeface="+mn-cs"/>
              </a:rPr>
              <a:t>3D replica of cooling loops</a:t>
            </a:r>
            <a:endParaRPr lang="en-US" sz="1800" dirty="0">
              <a:solidFill>
                <a:prstClr val="black"/>
              </a:solidFill>
              <a:latin typeface="Calibri"/>
              <a:ea typeface="+mn-ea"/>
              <a:cs typeface="+mn-cs"/>
            </a:endParaRPr>
          </a:p>
        </p:txBody>
      </p:sp>
      <p:sp>
        <p:nvSpPr>
          <p:cNvPr id="10" name="Slide Number Placeholder 9"/>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41</a:t>
            </a:fld>
            <a:endParaRPr lang="en-US">
              <a:solidFill>
                <a:prstClr val="black">
                  <a:tint val="75000"/>
                </a:prstClr>
              </a:solidFill>
              <a:latin typeface="Calibri"/>
            </a:endParaRPr>
          </a:p>
        </p:txBody>
      </p:sp>
    </p:spTree>
    <p:extLst>
      <p:ext uri="{BB962C8B-B14F-4D97-AF65-F5344CB8AC3E}">
        <p14:creationId xmlns:p14="http://schemas.microsoft.com/office/powerpoint/2010/main" val="1199207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12279"/>
            <a:ext cx="4381197" cy="3510197"/>
          </a:xfrm>
        </p:spPr>
        <p:txBody>
          <a:bodyPr>
            <a:normAutofit fontScale="85000" lnSpcReduction="20000"/>
          </a:bodyPr>
          <a:lstStyle/>
          <a:p>
            <a:r>
              <a:rPr lang="en-US" dirty="0" smtClean="0"/>
              <a:t>Half-Cylinder</a:t>
            </a:r>
          </a:p>
          <a:p>
            <a:pPr lvl="1"/>
            <a:r>
              <a:rPr lang="en-US" dirty="0" smtClean="0"/>
              <a:t>Started purchases of production quantities for</a:t>
            </a:r>
          </a:p>
          <a:p>
            <a:pPr lvl="2"/>
            <a:r>
              <a:rPr lang="en-US" dirty="0" smtClean="0"/>
              <a:t>Carbon fiber for half cylinder support</a:t>
            </a:r>
          </a:p>
          <a:p>
            <a:pPr lvl="2"/>
            <a:r>
              <a:rPr lang="en-US" dirty="0" smtClean="0"/>
              <a:t>Submitted order for  all cooling tubes and grounding strips for half cylinder</a:t>
            </a:r>
          </a:p>
          <a:p>
            <a:pPr lvl="1"/>
            <a:r>
              <a:rPr lang="en-US" dirty="0" smtClean="0"/>
              <a:t>Will manufacture 2 cylinders in parallel at two different companies</a:t>
            </a:r>
          </a:p>
          <a:p>
            <a:endParaRPr lang="en-US" dirty="0" smtClean="0"/>
          </a:p>
          <a:p>
            <a:pPr lvl="1"/>
            <a:endParaRPr lang="en-US" dirty="0" smtClean="0"/>
          </a:p>
        </p:txBody>
      </p:sp>
      <p:sp>
        <p:nvSpPr>
          <p:cNvPr id="6" name="Title 5"/>
          <p:cNvSpPr>
            <a:spLocks noGrp="1"/>
          </p:cNvSpPr>
          <p:nvPr>
            <p:ph type="title"/>
          </p:nvPr>
        </p:nvSpPr>
        <p:spPr>
          <a:xfrm>
            <a:off x="1545409" y="92720"/>
            <a:ext cx="6526415" cy="699810"/>
          </a:xfrm>
        </p:spPr>
        <p:txBody>
          <a:bodyPr>
            <a:normAutofit fontScale="90000"/>
          </a:bodyPr>
          <a:lstStyle/>
          <a:p>
            <a:r>
              <a:rPr lang="en-US" dirty="0" smtClean="0"/>
              <a:t>Mechanics - FPIX</a:t>
            </a:r>
            <a:endParaRPr lang="en-US" dirty="0"/>
          </a:p>
        </p:txBody>
      </p:sp>
      <p:pic>
        <p:nvPicPr>
          <p:cNvPr id="7"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145563" y="4546092"/>
            <a:ext cx="4841544" cy="1645920"/>
          </a:xfrm>
          <a:prstGeom prst="rect">
            <a:avLst/>
          </a:prstGeom>
          <a:noFill/>
          <a:ln w="9525">
            <a:noFill/>
            <a:miter lim="800000"/>
            <a:headEnd/>
            <a:tailEnd/>
          </a:ln>
        </p:spPr>
      </p:pic>
      <p:sp>
        <p:nvSpPr>
          <p:cNvPr id="5" name="Content Placeholder 1"/>
          <p:cNvSpPr txBox="1">
            <a:spLocks/>
          </p:cNvSpPr>
          <p:nvPr/>
        </p:nvSpPr>
        <p:spPr>
          <a:xfrm>
            <a:off x="4381196" y="792530"/>
            <a:ext cx="4762803" cy="3110515"/>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pPr>
            <a:r>
              <a:rPr lang="en-US" dirty="0" smtClean="0">
                <a:solidFill>
                  <a:prstClr val="black"/>
                </a:solidFill>
                <a:latin typeface="Calibri"/>
              </a:rPr>
              <a:t>Half Disks</a:t>
            </a:r>
          </a:p>
          <a:p>
            <a:pPr lvl="1" fontAlgn="auto">
              <a:spcAft>
                <a:spcPts val="0"/>
              </a:spcAft>
            </a:pPr>
            <a:r>
              <a:rPr lang="en-US" dirty="0" smtClean="0">
                <a:solidFill>
                  <a:prstClr val="black"/>
                </a:solidFill>
                <a:latin typeface="Calibri"/>
              </a:rPr>
              <a:t>Production quantities for Graphite for half disk shells (delivered)</a:t>
            </a:r>
          </a:p>
          <a:p>
            <a:pPr lvl="1" fontAlgn="auto">
              <a:spcAft>
                <a:spcPts val="0"/>
              </a:spcAft>
            </a:pPr>
            <a:r>
              <a:rPr lang="en-US" dirty="0" smtClean="0">
                <a:solidFill>
                  <a:prstClr val="black"/>
                </a:solidFill>
                <a:latin typeface="Calibri"/>
              </a:rPr>
              <a:t>First phase of machining of thermal </a:t>
            </a:r>
            <a:r>
              <a:rPr lang="en-US" dirty="0" err="1" smtClean="0">
                <a:solidFill>
                  <a:prstClr val="black"/>
                </a:solidFill>
                <a:latin typeface="Calibri"/>
              </a:rPr>
              <a:t>pyrolitic</a:t>
            </a:r>
            <a:r>
              <a:rPr lang="en-US" dirty="0" smtClean="0">
                <a:solidFill>
                  <a:prstClr val="black"/>
                </a:solidFill>
                <a:latin typeface="Calibri"/>
              </a:rPr>
              <a:t> graphite for half disk blades 30% complete</a:t>
            </a:r>
          </a:p>
          <a:p>
            <a:pPr lvl="1" fontAlgn="auto">
              <a:spcAft>
                <a:spcPts val="0"/>
              </a:spcAft>
            </a:pPr>
            <a:r>
              <a:rPr lang="en-US" dirty="0" smtClean="0">
                <a:solidFill>
                  <a:prstClr val="black"/>
                </a:solidFill>
                <a:latin typeface="Calibri"/>
              </a:rPr>
              <a:t>Ready to submit orders for machining of half disks</a:t>
            </a:r>
          </a:p>
          <a:p>
            <a:pPr fontAlgn="auto">
              <a:spcAft>
                <a:spcPts val="0"/>
              </a:spcAft>
            </a:pPr>
            <a:endParaRPr lang="en-US" dirty="0" smtClean="0">
              <a:solidFill>
                <a:prstClr val="black"/>
              </a:solidFill>
              <a:latin typeface="Calibri"/>
            </a:endParaRPr>
          </a:p>
          <a:p>
            <a:pPr lvl="1" fontAlgn="auto">
              <a:spcAft>
                <a:spcPts val="0"/>
              </a:spcAft>
            </a:pPr>
            <a:endParaRPr lang="en-US" dirty="0" smtClean="0">
              <a:solidFill>
                <a:prstClr val="black"/>
              </a:solidFill>
              <a:latin typeface="Calibri"/>
            </a:endParaRPr>
          </a:p>
        </p:txBody>
      </p:sp>
      <p:pic>
        <p:nvPicPr>
          <p:cNvPr id="8" name="Picture 7" descr="FPIX-half-disk-design_1view.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3964" y="3767116"/>
            <a:ext cx="1640035" cy="30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7570" y="4740105"/>
            <a:ext cx="1754188" cy="164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E4467425-76CC-0A4E-A1D7-AD033D99E07A}" type="slidenum">
              <a:rPr lang="en-US" smtClean="0">
                <a:solidFill>
                  <a:prstClr val="black">
                    <a:tint val="75000"/>
                  </a:prstClr>
                </a:solidFill>
                <a:latin typeface="Calibri"/>
              </a:rPr>
              <a:pPr/>
              <a:t>42</a:t>
            </a:fld>
            <a:endParaRPr lang="en-US">
              <a:solidFill>
                <a:prstClr val="black">
                  <a:tint val="75000"/>
                </a:prstClr>
              </a:solidFill>
              <a:latin typeface="Calibri"/>
            </a:endParaRPr>
          </a:p>
        </p:txBody>
      </p:sp>
    </p:spTree>
    <p:extLst>
      <p:ext uri="{BB962C8B-B14F-4D97-AF65-F5344CB8AC3E}">
        <p14:creationId xmlns:p14="http://schemas.microsoft.com/office/powerpoint/2010/main" val="5896198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ustomShape 2"/>
          <p:cNvSpPr>
            <a:spLocks noGrp="1"/>
          </p:cNvSpPr>
          <p:nvPr>
            <p:ph type="title"/>
          </p:nvPr>
        </p:nvSpPr>
        <p:spPr>
          <a:xfrm>
            <a:off x="457200" y="-26988"/>
            <a:ext cx="8229600" cy="846138"/>
          </a:xfrm>
        </p:spPr>
        <p:txBody>
          <a:bodyPr wrap="none" lIns="0" tIns="0" rIns="0" bIns="0"/>
          <a:lstStyle/>
          <a:p>
            <a:r>
              <a:rPr lang="it-IT" b="1" u="sng" dirty="0" smtClean="0">
                <a:solidFill>
                  <a:schemeClr val="tx2"/>
                </a:solidFill>
                <a:latin typeface="Calibri" charset="0"/>
              </a:rPr>
              <a:t>Background </a:t>
            </a:r>
            <a:r>
              <a:rPr lang="it-IT" b="1" u="sng" dirty="0" err="1" smtClean="0">
                <a:solidFill>
                  <a:schemeClr val="tx2"/>
                </a:solidFill>
                <a:latin typeface="Calibri" charset="0"/>
              </a:rPr>
              <a:t>hits</a:t>
            </a:r>
            <a:r>
              <a:rPr lang="it-IT" b="1" u="sng" dirty="0" smtClean="0">
                <a:solidFill>
                  <a:schemeClr val="tx2"/>
                </a:solidFill>
                <a:latin typeface="Calibri" charset="0"/>
              </a:rPr>
              <a:t> rate </a:t>
            </a:r>
            <a:endParaRPr lang="en-US" b="1" u="sng" dirty="0">
              <a:solidFill>
                <a:schemeClr val="tx2"/>
              </a:solidFill>
              <a:latin typeface="Calibri" charset="0"/>
            </a:endParaRPr>
          </a:p>
        </p:txBody>
      </p:sp>
      <p:sp>
        <p:nvSpPr>
          <p:cNvPr id="22534" name="Content Placeholder 2"/>
          <p:cNvSpPr>
            <a:spLocks noGrp="1"/>
          </p:cNvSpPr>
          <p:nvPr>
            <p:ph idx="1"/>
          </p:nvPr>
        </p:nvSpPr>
        <p:spPr>
          <a:xfrm>
            <a:off x="35496" y="1197620"/>
            <a:ext cx="5256584" cy="1511300"/>
          </a:xfrm>
        </p:spPr>
        <p:txBody>
          <a:bodyPr>
            <a:normAutofit fontScale="85000" lnSpcReduction="20000"/>
          </a:bodyPr>
          <a:lstStyle/>
          <a:p>
            <a:r>
              <a:rPr lang="en-US" sz="2000" dirty="0">
                <a:latin typeface="Calibri" charset="0"/>
              </a:rPr>
              <a:t>A large contribution </a:t>
            </a:r>
            <a:r>
              <a:rPr lang="en-US" sz="2000" dirty="0" smtClean="0">
                <a:latin typeface="Calibri" charset="0"/>
              </a:rPr>
              <a:t> is due to </a:t>
            </a:r>
            <a:r>
              <a:rPr lang="en-US" sz="2000" dirty="0" err="1" smtClean="0"/>
              <a:t>hadronic</a:t>
            </a:r>
            <a:r>
              <a:rPr lang="en-US" sz="2000" dirty="0" smtClean="0"/>
              <a:t> interactions activating materials and producing  </a:t>
            </a:r>
            <a:r>
              <a:rPr lang="en-US" sz="2000" b="1" u="sng" dirty="0" smtClean="0">
                <a:solidFill>
                  <a:srgbClr val="002060"/>
                </a:solidFill>
              </a:rPr>
              <a:t>neutron background</a:t>
            </a:r>
            <a:r>
              <a:rPr lang="en-US" sz="2000" u="sng" dirty="0" smtClean="0">
                <a:solidFill>
                  <a:srgbClr val="002060"/>
                </a:solidFill>
              </a:rPr>
              <a:t> </a:t>
            </a:r>
            <a:r>
              <a:rPr lang="en-US" sz="2000" dirty="0" smtClean="0"/>
              <a:t>which interact with nuclei and produce in cascade photons and electrons/positrons.</a:t>
            </a:r>
            <a:endParaRPr lang="en-US" sz="2000" dirty="0">
              <a:latin typeface="Calibri" charset="0"/>
            </a:endParaRPr>
          </a:p>
          <a:p>
            <a:pPr>
              <a:buNone/>
            </a:pPr>
            <a:r>
              <a:rPr lang="en-US" sz="2000" dirty="0" smtClean="0">
                <a:latin typeface="Calibri" charset="0"/>
              </a:rPr>
              <a:t>	- Hit </a:t>
            </a:r>
            <a:r>
              <a:rPr lang="en-US" sz="2000" dirty="0">
                <a:latin typeface="Calibri" charset="0"/>
              </a:rPr>
              <a:t>rates are a convolution of fluxes  with the detector sensitivities</a:t>
            </a:r>
          </a:p>
        </p:txBody>
      </p:sp>
      <p:sp>
        <p:nvSpPr>
          <p:cNvPr id="9" name="Slide Number Placeholder 8"/>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3903571-EC1A-974A-BA2E-C400C53A1140}" type="slidenum">
              <a:rPr lang="en-US">
                <a:solidFill>
                  <a:srgbClr val="898989"/>
                </a:solidFill>
              </a:rPr>
              <a:pPr eaLnBrk="1" hangingPunct="1"/>
              <a:t>43</a:t>
            </a:fld>
            <a:endParaRPr lang="en-US">
              <a:solidFill>
                <a:srgbClr val="898989"/>
              </a:solidFill>
            </a:endParaRPr>
          </a:p>
        </p:txBody>
      </p:sp>
      <p:pic>
        <p:nvPicPr>
          <p:cNvPr id="10" name="Picture 5" descr="00.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2546" y="3717032"/>
            <a:ext cx="3663950"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107504" y="4017258"/>
            <a:ext cx="4895850" cy="707886"/>
          </a:xfrm>
          <a:prstGeom prst="rect">
            <a:avLst/>
          </a:prstGeom>
        </p:spPr>
        <p:txBody>
          <a:bodyPr>
            <a:spAutoFit/>
          </a:bodyPr>
          <a:lstStyle/>
          <a:p>
            <a:pPr marL="342900" indent="-342900">
              <a:buFont typeface="Arial"/>
              <a:buChar char="•"/>
              <a:defRPr/>
            </a:pPr>
            <a:r>
              <a:rPr lang="en-US" sz="2000" b="1" u="sng" dirty="0" smtClean="0">
                <a:solidFill>
                  <a:srgbClr val="002060"/>
                </a:solidFill>
                <a:latin typeface="+mj-lt"/>
                <a:ea typeface="+mn-ea"/>
              </a:rPr>
              <a:t>Prompt </a:t>
            </a:r>
            <a:r>
              <a:rPr lang="en-US" sz="2000" b="1" u="sng" dirty="0">
                <a:solidFill>
                  <a:srgbClr val="002060"/>
                </a:solidFill>
                <a:latin typeface="+mj-lt"/>
                <a:ea typeface="+mn-ea"/>
              </a:rPr>
              <a:t>particles </a:t>
            </a:r>
            <a:r>
              <a:rPr lang="en-US" sz="2000" dirty="0" smtClean="0">
                <a:latin typeface="+mj-lt"/>
                <a:ea typeface="+mn-ea"/>
              </a:rPr>
              <a:t>provide also, even if small,  contribution to the total rate</a:t>
            </a:r>
            <a:endParaRPr lang="en-US" sz="2000" dirty="0">
              <a:latin typeface="+mj-lt"/>
              <a:ea typeface="+mn-ea"/>
            </a:endParaRPr>
          </a:p>
        </p:txBody>
      </p:sp>
      <p:sp>
        <p:nvSpPr>
          <p:cNvPr id="12" name="Content Placeholder 2"/>
          <p:cNvSpPr txBox="1">
            <a:spLocks/>
          </p:cNvSpPr>
          <p:nvPr/>
        </p:nvSpPr>
        <p:spPr bwMode="auto">
          <a:xfrm>
            <a:off x="179512" y="5301208"/>
            <a:ext cx="5040560" cy="1152128"/>
          </a:xfrm>
          <a:prstGeom prst="rect">
            <a:avLst/>
          </a:prstGeom>
          <a:solidFill>
            <a:schemeClr val="accent1">
              <a:lumMod val="20000"/>
              <a:lumOff val="80000"/>
            </a:schemeClr>
          </a:solidFill>
          <a:ln>
            <a:noFill/>
          </a:ln>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200" b="1" dirty="0">
                <a:solidFill>
                  <a:srgbClr val="FF0000"/>
                </a:solidFill>
                <a:latin typeface="Calibri" charset="0"/>
              </a:rPr>
              <a:t>Expected hit rate  250 Hz – 1.5 kHz/cm</a:t>
            </a:r>
            <a:r>
              <a:rPr lang="en-US" sz="2200" b="1" baseline="30000" dirty="0">
                <a:solidFill>
                  <a:srgbClr val="FF0000"/>
                </a:solidFill>
                <a:latin typeface="Calibri" charset="0"/>
              </a:rPr>
              <a:t>2</a:t>
            </a:r>
            <a:r>
              <a:rPr lang="en-US" sz="2200" b="1" dirty="0">
                <a:solidFill>
                  <a:srgbClr val="FF0000"/>
                </a:solidFill>
                <a:latin typeface="Calibri" charset="0"/>
              </a:rPr>
              <a:t> </a:t>
            </a:r>
            <a:r>
              <a:rPr lang="en-US" sz="2200" b="1" baseline="30000" dirty="0">
                <a:solidFill>
                  <a:srgbClr val="FF0000"/>
                </a:solidFill>
                <a:latin typeface="Calibri" charset="0"/>
              </a:rPr>
              <a:t> </a:t>
            </a:r>
            <a:r>
              <a:rPr lang="en-US" sz="2200" b="1" dirty="0">
                <a:solidFill>
                  <a:srgbClr val="FF0000"/>
                </a:solidFill>
                <a:latin typeface="Calibri" charset="0"/>
                <a:cs typeface="ＭＳ Ｐゴシック" charset="0"/>
              </a:rPr>
              <a:t>well within </a:t>
            </a:r>
            <a:r>
              <a:rPr lang="en-US" sz="2200" b="1" dirty="0" smtClean="0">
                <a:solidFill>
                  <a:srgbClr val="FF0000"/>
                </a:solidFill>
                <a:latin typeface="Calibri" charset="0"/>
                <a:cs typeface="ＭＳ Ｐゴシック" charset="0"/>
              </a:rPr>
              <a:t>the </a:t>
            </a:r>
            <a:r>
              <a:rPr lang="en-US" sz="2200" b="1" dirty="0">
                <a:solidFill>
                  <a:srgbClr val="FF0000"/>
                </a:solidFill>
                <a:latin typeface="Calibri" charset="0"/>
                <a:cs typeface="ＭＳ Ｐゴシック" charset="0"/>
              </a:rPr>
              <a:t>margin of safe operation for GEM technology</a:t>
            </a:r>
          </a:p>
        </p:txBody>
      </p:sp>
      <p:pic>
        <p:nvPicPr>
          <p:cNvPr id="14" name="Content Placeholder 26" descr="56.png"/>
          <p:cNvPicPr>
            <a:picLocks noChangeAspect="1"/>
          </p:cNvPicPr>
          <p:nvPr/>
        </p:nvPicPr>
        <p:blipFill>
          <a:blip r:embed="rId3" cstate="print"/>
          <a:srcRect/>
          <a:stretch>
            <a:fillRect/>
          </a:stretch>
        </p:blipFill>
        <p:spPr bwMode="auto">
          <a:xfrm>
            <a:off x="5220146" y="836613"/>
            <a:ext cx="3816350" cy="2873375"/>
          </a:xfrm>
          <a:prstGeom prst="rect">
            <a:avLst/>
          </a:prstGeom>
          <a:noFill/>
          <a:ln w="9525">
            <a:noFill/>
            <a:miter lim="800000"/>
            <a:headEnd/>
            <a:tailEnd/>
          </a:ln>
        </p:spPr>
      </p:pic>
    </p:spTree>
    <p:extLst>
      <p:ext uri="{BB962C8B-B14F-4D97-AF65-F5344CB8AC3E}">
        <p14:creationId xmlns:p14="http://schemas.microsoft.com/office/powerpoint/2010/main" val="131903071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Cost estimate </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44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595147417"/>
              </p:ext>
            </p:extLst>
          </p:nvPr>
        </p:nvGraphicFramePr>
        <p:xfrm>
          <a:off x="4618213" y="1247006"/>
          <a:ext cx="4462469" cy="3766170"/>
        </p:xfrm>
        <a:graphic>
          <a:graphicData uri="http://schemas.openxmlformats.org/drawingml/2006/table">
            <a:tbl>
              <a:tblPr/>
              <a:tblGrid>
                <a:gridCol w="194778"/>
                <a:gridCol w="3814798"/>
                <a:gridCol w="452893"/>
              </a:tblGrid>
              <a:tr h="353344">
                <a:tc gridSpan="3">
                  <a:txBody>
                    <a:bodyPr/>
                    <a:lstStyle/>
                    <a:p>
                      <a:pPr algn="ctr" fontAlgn="ctr"/>
                      <a:r>
                        <a:rPr lang="en-US" sz="1200" b="1" i="0" u="none" strike="noStrike" dirty="0">
                          <a:latin typeface="Verdana"/>
                        </a:rPr>
                        <a:t>Estimated CORE cost in MCHF (2014)</a:t>
                      </a:r>
                    </a:p>
                  </a:txBody>
                  <a:tcPr marL="14704" marR="14704" marT="147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Verdana"/>
                        </a:rPr>
                        <a:t>Pixel Detector</a:t>
                      </a:r>
                    </a:p>
                  </a:txBody>
                  <a:tcPr marL="14704" marR="14704" marT="1470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latin typeface="Verdana"/>
                        </a:rPr>
                        <a:t>27</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200" b="0" i="0" u="none" strike="noStrike">
                          <a:latin typeface="Verdana"/>
                        </a:rPr>
                        <a:t>Outer Tracker</a:t>
                      </a:r>
                    </a:p>
                  </a:txBody>
                  <a:tcPr marL="14704" marR="14704" marT="1470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latin typeface="Verdana"/>
                        </a:rPr>
                        <a:t>93</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1154">
                <a:tc gridSpan="2">
                  <a:txBody>
                    <a:bodyPr/>
                    <a:lstStyle/>
                    <a:p>
                      <a:pPr algn="l" fontAlgn="b"/>
                      <a:r>
                        <a:rPr lang="en-US" sz="1200" b="1" i="0" u="none" strike="noStrike" dirty="0">
                          <a:latin typeface="Verdana"/>
                        </a:rPr>
                        <a:t>Tracking System</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200" b="1" i="0" u="none" strike="noStrike">
                          <a:latin typeface="Verdana"/>
                        </a:rPr>
                        <a:t>120</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Verdana"/>
                        </a:rPr>
                        <a:t>Barrel Calorimeters (EB electronics, HB tiles)</a:t>
                      </a:r>
                    </a:p>
                  </a:txBody>
                  <a:tcPr marL="14704" marR="14704" marT="1470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latin typeface="Verdana"/>
                        </a:rPr>
                        <a:t>14</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200" b="0" i="0" u="none" strike="noStrike">
                          <a:latin typeface="Verdana"/>
                        </a:rPr>
                        <a:t>Endcap Calorimeters (see text)</a:t>
                      </a:r>
                    </a:p>
                  </a:txBody>
                  <a:tcPr marL="14704" marR="14704" marT="1470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latin typeface="Verdana"/>
                        </a:rPr>
                        <a:t>65</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1154">
                <a:tc gridSpan="2">
                  <a:txBody>
                    <a:bodyPr/>
                    <a:lstStyle/>
                    <a:p>
                      <a:pPr algn="l" fontAlgn="b"/>
                      <a:r>
                        <a:rPr lang="en-US" sz="1200" b="1" i="0" u="none" strike="noStrike">
                          <a:latin typeface="Verdana"/>
                        </a:rPr>
                        <a:t>Calorimeters</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200" b="1" i="0" u="none" strike="noStrike">
                          <a:latin typeface="Verdana"/>
                        </a:rPr>
                        <a:t>78</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Verdana"/>
                        </a:rPr>
                        <a:t>DT and CSC electronics </a:t>
                      </a:r>
                    </a:p>
                  </a:txBody>
                  <a:tcPr marL="14704" marR="14704" marT="1470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latin typeface="Verdana"/>
                        </a:rPr>
                        <a:t>10</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200" b="0" i="0" u="none" strike="noStrike">
                          <a:latin typeface="Verdana"/>
                        </a:rPr>
                        <a:t>Muon stations:GE11,GE21, RP31 and RP41</a:t>
                      </a:r>
                    </a:p>
                  </a:txBody>
                  <a:tcPr marL="14704" marR="14704" marT="1470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latin typeface="Verdana"/>
                        </a:rPr>
                        <a:t>10</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200" b="0" i="0" u="none" strike="noStrike">
                          <a:latin typeface="Verdana"/>
                        </a:rPr>
                        <a:t>Muon extension ME0</a:t>
                      </a:r>
                    </a:p>
                  </a:txBody>
                  <a:tcPr marL="14704" marR="14704" marT="1470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latin typeface="Verdana"/>
                        </a:rPr>
                        <a:t>5</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1154">
                <a:tc gridSpan="2">
                  <a:txBody>
                    <a:bodyPr/>
                    <a:lstStyle/>
                    <a:p>
                      <a:pPr algn="l" fontAlgn="b"/>
                      <a:r>
                        <a:rPr lang="en-US" sz="1200" b="1" i="0" u="none" strike="noStrike">
                          <a:latin typeface="Verdana"/>
                        </a:rPr>
                        <a:t>Muon Systems</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200" b="1" i="0" u="none" strike="noStrike">
                          <a:latin typeface="Verdana"/>
                        </a:rPr>
                        <a:t>24</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1154">
                <a:tc gridSpan="2">
                  <a:txBody>
                    <a:bodyPr/>
                    <a:lstStyle/>
                    <a:p>
                      <a:pPr algn="l" fontAlgn="b"/>
                      <a:r>
                        <a:rPr lang="en-US" sz="1200" b="1" i="0" u="none" strike="noStrike">
                          <a:latin typeface="Verdana"/>
                        </a:rPr>
                        <a:t>Beam Monitors and Luminosity</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200" b="1" i="0" u="none" strike="noStrike">
                          <a:latin typeface="Verdana"/>
                        </a:rPr>
                        <a:t>4</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Verdana"/>
                        </a:rPr>
                        <a:t>L1 Trigger</a:t>
                      </a:r>
                    </a:p>
                  </a:txBody>
                  <a:tcPr marL="14704" marR="14704" marT="1470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latin typeface="Verdana"/>
                        </a:rPr>
                        <a:t>6</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200" b="0" i="0" u="none" strike="noStrike" dirty="0">
                          <a:latin typeface="Verdana"/>
                        </a:rPr>
                        <a:t>HLT</a:t>
                      </a:r>
                    </a:p>
                  </a:txBody>
                  <a:tcPr marL="14704" marR="14704" marT="1470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latin typeface="Verdana"/>
                        </a:rPr>
                        <a:t>6</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1154">
                <a:tc>
                  <a:txBody>
                    <a:bodyPr/>
                    <a:lstStyle/>
                    <a:p>
                      <a:pPr algn="l" fontAlgn="b"/>
                      <a:r>
                        <a:rPr lang="en-US" sz="1200" b="0" i="0" u="none" strike="noStrike">
                          <a:latin typeface="Verdana"/>
                        </a:rPr>
                        <a:t> </a:t>
                      </a:r>
                    </a:p>
                  </a:txBody>
                  <a:tcPr marL="14704" marR="14704" marT="1470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200" b="0" i="0" u="none" strike="noStrike">
                          <a:latin typeface="Verdana"/>
                        </a:rPr>
                        <a:t>DAQ + Trigger Control System</a:t>
                      </a:r>
                    </a:p>
                  </a:txBody>
                  <a:tcPr marL="14704" marR="14704" marT="1470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latin typeface="Verdana"/>
                        </a:rPr>
                        <a:t>6</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1154">
                <a:tc gridSpan="2">
                  <a:txBody>
                    <a:bodyPr/>
                    <a:lstStyle/>
                    <a:p>
                      <a:pPr algn="l" fontAlgn="b"/>
                      <a:r>
                        <a:rPr lang="en-US" sz="1200" b="1" i="0" u="none" strike="noStrike">
                          <a:latin typeface="Verdana"/>
                        </a:rPr>
                        <a:t>Trigger and DAQ</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200" b="1" i="0" u="none" strike="noStrike">
                          <a:latin typeface="Verdana"/>
                        </a:rPr>
                        <a:t>18</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51482">
                <a:tc gridSpan="2">
                  <a:txBody>
                    <a:bodyPr/>
                    <a:lstStyle/>
                    <a:p>
                      <a:pPr algn="l" fontAlgn="b"/>
                      <a:r>
                        <a:rPr lang="en-US" sz="1200" b="1" i="0" u="none" strike="noStrike">
                          <a:latin typeface="Verdana"/>
                        </a:rPr>
                        <a:t>Common Infrastructure, Systems and Support</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200" b="1" i="0" u="none" strike="noStrike">
                          <a:latin typeface="Verdana"/>
                        </a:rPr>
                        <a:t>25</a:t>
                      </a:r>
                    </a:p>
                  </a:txBody>
                  <a:tcPr marL="14704" marR="14704" marT="147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154">
                <a:tc gridSpan="2">
                  <a:txBody>
                    <a:bodyPr/>
                    <a:lstStyle/>
                    <a:p>
                      <a:pPr algn="l" fontAlgn="ctr"/>
                      <a:r>
                        <a:rPr lang="en-US" sz="1200" b="1" i="0" u="none" strike="noStrike" dirty="0">
                          <a:latin typeface="Verdana"/>
                        </a:rPr>
                        <a:t>Total</a:t>
                      </a:r>
                    </a:p>
                  </a:txBody>
                  <a:tcPr marL="14704" marR="14704" marT="147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ctr"/>
                      <a:r>
                        <a:rPr lang="en-US" sz="1200" b="1" i="0" u="none" strike="noStrike" dirty="0">
                          <a:latin typeface="Verdana"/>
                        </a:rPr>
                        <a:t>270</a:t>
                      </a:r>
                    </a:p>
                  </a:txBody>
                  <a:tcPr marL="14704" marR="14704" marT="147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4618213" y="5140843"/>
          <a:ext cx="4462468" cy="1551692"/>
        </p:xfrm>
        <a:graphic>
          <a:graphicData uri="http://schemas.openxmlformats.org/drawingml/2006/table">
            <a:tbl>
              <a:tblPr/>
              <a:tblGrid>
                <a:gridCol w="3985078"/>
                <a:gridCol w="477390"/>
              </a:tblGrid>
              <a:tr h="391106">
                <a:tc gridSpan="2">
                  <a:txBody>
                    <a:bodyPr/>
                    <a:lstStyle/>
                    <a:p>
                      <a:pPr algn="ctr" fontAlgn="ctr"/>
                      <a:r>
                        <a:rPr lang="en-US" sz="1100" b="1" i="0" u="none" strike="noStrike" dirty="0">
                          <a:latin typeface="Verdana"/>
                        </a:rPr>
                        <a:t>Estimated CORE cost in MCHF (2014)</a:t>
                      </a:r>
                    </a:p>
                  </a:txBody>
                  <a:tcPr marL="14879" marR="14879" marT="1487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93431">
                <a:tc>
                  <a:txBody>
                    <a:bodyPr/>
                    <a:lstStyle/>
                    <a:p>
                      <a:pPr algn="l" fontAlgn="b"/>
                      <a:r>
                        <a:rPr lang="en-US" sz="1100" b="0" i="0" u="none" strike="noStrike">
                          <a:latin typeface="Verdana"/>
                        </a:rPr>
                        <a:t>Shashlik EE</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100" b="0" i="0" u="none" strike="noStrike">
                          <a:latin typeface="Verdana"/>
                        </a:rPr>
                        <a:t>43</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3431">
                <a:tc>
                  <a:txBody>
                    <a:bodyPr/>
                    <a:lstStyle/>
                    <a:p>
                      <a:pPr algn="l" fontAlgn="b"/>
                      <a:r>
                        <a:rPr lang="en-US" sz="1100" b="0" i="0" u="none" strike="noStrike" dirty="0">
                          <a:latin typeface="Verdana"/>
                        </a:rPr>
                        <a:t>Full HE-rebuild (including radiation-tolerant tiles)</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latin typeface="Verdana"/>
                        </a:rPr>
                        <a:t>17</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3431">
                <a:tc>
                  <a:txBody>
                    <a:bodyPr/>
                    <a:lstStyle/>
                    <a:p>
                      <a:pPr algn="l" fontAlgn="b"/>
                      <a:r>
                        <a:rPr lang="en-US" sz="1100" b="1" i="0" u="none" strike="noStrike">
                          <a:latin typeface="Verdana"/>
                        </a:rPr>
                        <a:t>Shashlik + HE</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100" b="1" i="0" u="none" strike="noStrike">
                          <a:latin typeface="Verdana"/>
                        </a:rPr>
                        <a:t>61</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3431">
                <a:tc>
                  <a:txBody>
                    <a:bodyPr/>
                    <a:lstStyle/>
                    <a:p>
                      <a:pPr algn="l" fontAlgn="b"/>
                      <a:r>
                        <a:rPr lang="en-US" sz="1100" b="0" i="0" u="none" strike="noStrike">
                          <a:latin typeface="Verdana"/>
                        </a:rPr>
                        <a:t>HGCAL (EE and front-HE section)</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100" b="0" i="0" u="none" strike="noStrike">
                          <a:latin typeface="Verdana"/>
                        </a:rPr>
                        <a:t>55</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3431">
                <a:tc>
                  <a:txBody>
                    <a:bodyPr/>
                    <a:lstStyle/>
                    <a:p>
                      <a:pPr algn="l" fontAlgn="b"/>
                      <a:r>
                        <a:rPr lang="en-US" sz="1100" b="0" i="0" u="none" strike="noStrike">
                          <a:latin typeface="Verdana"/>
                        </a:rPr>
                        <a:t>Partial HE-rebuild back-HE section</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latin typeface="Verdana"/>
                        </a:rPr>
                        <a:t>10</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3431">
                <a:tc>
                  <a:txBody>
                    <a:bodyPr/>
                    <a:lstStyle/>
                    <a:p>
                      <a:pPr algn="l" fontAlgn="b"/>
                      <a:r>
                        <a:rPr lang="en-US" sz="1100" b="1" i="0" u="none" strike="noStrike">
                          <a:latin typeface="Verdana"/>
                        </a:rPr>
                        <a:t>HGCAL + back-HE</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100" b="1" i="0" u="none" strike="noStrike" dirty="0">
                          <a:latin typeface="Verdana"/>
                        </a:rPr>
                        <a:t>65</a:t>
                      </a:r>
                    </a:p>
                  </a:txBody>
                  <a:tcPr marL="14879" marR="14879" marT="148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232039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Tracker upgrade CORE Cost estimate </a:t>
            </a:r>
            <a:r>
              <a:rPr lang="en-US" dirty="0">
                <a:solidFill>
                  <a:srgbClr val="000000"/>
                </a:solidFill>
              </a:rPr>
              <a:t>- Sept. 2014 </a:t>
            </a:r>
          </a:p>
        </p:txBody>
      </p:sp>
      <p:sp>
        <p:nvSpPr>
          <p:cNvPr id="4" name="Slide Number Placeholder 3"/>
          <p:cNvSpPr>
            <a:spLocks noGrp="1"/>
          </p:cNvSpPr>
          <p:nvPr>
            <p:ph type="sldNum" sz="quarter" idx="12"/>
          </p:nvPr>
        </p:nvSpPr>
        <p:spPr/>
        <p:txBody>
          <a:bodyPr/>
          <a:lstStyle/>
          <a:p>
            <a:fld id="{3804912E-B173-ED48-B398-5A28D852C918}" type="slidenum">
              <a:rPr lang="en-US" smtClean="0">
                <a:solidFill>
                  <a:srgbClr val="C0504D"/>
                </a:solidFill>
                <a:latin typeface="Calibri"/>
              </a:rPr>
              <a:pPr/>
              <a:t>45</a:t>
            </a:fld>
            <a:endParaRPr lang="en-US">
              <a:solidFill>
                <a:srgbClr val="C0504D"/>
              </a:solidFill>
              <a:latin typeface="Calibri"/>
            </a:endParaRPr>
          </a:p>
        </p:txBody>
      </p:sp>
      <p:graphicFrame>
        <p:nvGraphicFramePr>
          <p:cNvPr id="7" name="Table 6"/>
          <p:cNvGraphicFramePr>
            <a:graphicFrameLocks noGrp="1"/>
          </p:cNvGraphicFramePr>
          <p:nvPr>
            <p:extLst>
              <p:ext uri="{D42A27DB-BD31-4B8C-83A1-F6EECF244321}">
                <p14:modId xmlns:p14="http://schemas.microsoft.com/office/powerpoint/2010/main" val="983762714"/>
              </p:ext>
            </p:extLst>
          </p:nvPr>
        </p:nvGraphicFramePr>
        <p:xfrm>
          <a:off x="1174751" y="1279931"/>
          <a:ext cx="6794499" cy="4298139"/>
        </p:xfrm>
        <a:graphic>
          <a:graphicData uri="http://schemas.openxmlformats.org/drawingml/2006/table">
            <a:tbl>
              <a:tblPr/>
              <a:tblGrid>
                <a:gridCol w="2496918"/>
                <a:gridCol w="696257"/>
                <a:gridCol w="1800662"/>
                <a:gridCol w="1800662"/>
              </a:tblGrid>
              <a:tr h="347055">
                <a:tc gridSpan="4">
                  <a:txBody>
                    <a:bodyPr/>
                    <a:lstStyle/>
                    <a:p>
                      <a:pPr algn="ctr" fontAlgn="ctr"/>
                      <a:r>
                        <a:rPr lang="en-US" sz="1600" b="1" i="0" u="none" strike="noStrike">
                          <a:latin typeface="Verdana"/>
                        </a:rPr>
                        <a:t>Estimated CORE cost in MCHF (2014)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7055">
                <a:tc>
                  <a:txBody>
                    <a:bodyPr/>
                    <a:lstStyle/>
                    <a:p>
                      <a:pPr algn="l" fontAlgn="b"/>
                      <a:r>
                        <a:rPr lang="en-US" sz="1600" b="0" i="0" u="none" strike="noStrike">
                          <a:latin typeface="Verdana"/>
                        </a:rPr>
                        <a:t> </a:t>
                      </a:r>
                    </a:p>
                  </a:txBody>
                  <a:tcPr marL="12700" marR="12700" marT="1270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a:latin typeface="Verdana"/>
                        </a:rPr>
                        <a:t> </a:t>
                      </a:r>
                    </a:p>
                  </a:txBody>
                  <a:tcPr marL="12700" marR="12700" marT="1270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Verdana"/>
                        </a:rPr>
                        <a:t>Outer Tracker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Verdana"/>
                        </a:rPr>
                        <a:t>Pixel Detector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7055">
                <a:tc rowSpan="2">
                  <a:txBody>
                    <a:bodyPr/>
                    <a:lstStyle/>
                    <a:p>
                      <a:pPr algn="l" fontAlgn="ctr"/>
                      <a:r>
                        <a:rPr lang="en-US" sz="1600" b="0" i="0" u="none" strike="noStrike" dirty="0">
                          <a:latin typeface="Verdana"/>
                        </a:rPr>
                        <a:t>Modules</a:t>
                      </a:r>
                    </a:p>
                  </a:txBody>
                  <a:tcPr marL="12700" marR="12700" marT="1270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latin typeface="Verdana"/>
                        </a:rPr>
                        <a:t>2S</a:t>
                      </a:r>
                    </a:p>
                  </a:txBody>
                  <a:tcPr marL="12700" marR="12700" marT="1270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latin typeface="Verdana"/>
                        </a:rPr>
                        <a:t>32.5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r" fontAlgn="ctr"/>
                      <a:r>
                        <a:rPr lang="en-US" sz="1600" b="0" i="0" u="none" strike="noStrike">
                          <a:latin typeface="Verdana"/>
                        </a:rPr>
                        <a:t>15.3</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7055">
                <a:tc vMerge="1">
                  <a:txBody>
                    <a:bodyPr/>
                    <a:lstStyle/>
                    <a:p>
                      <a:endParaRPr lang="en-US"/>
                    </a:p>
                  </a:txBody>
                  <a:tcPr/>
                </a:tc>
                <a:tc>
                  <a:txBody>
                    <a:bodyPr/>
                    <a:lstStyle/>
                    <a:p>
                      <a:pPr algn="l" fontAlgn="ctr"/>
                      <a:r>
                        <a:rPr lang="en-US" sz="1600" b="0" i="0" u="none" strike="noStrike">
                          <a:latin typeface="Verdana"/>
                        </a:rPr>
                        <a:t>PS</a:t>
                      </a:r>
                    </a:p>
                  </a:txBody>
                  <a:tcPr marL="12700" marR="12700" marT="1270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23.1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en-US"/>
                    </a:p>
                  </a:txBody>
                  <a:tcPr/>
                </a:tc>
              </a:tr>
              <a:tr h="347055">
                <a:tc gridSpan="2">
                  <a:txBody>
                    <a:bodyPr/>
                    <a:lstStyle/>
                    <a:p>
                      <a:pPr algn="l" fontAlgn="b"/>
                      <a:r>
                        <a:rPr lang="en-US" sz="1600" b="0" i="0" u="none" strike="noStrike">
                          <a:latin typeface="Verdana"/>
                        </a:rPr>
                        <a:t>Mechanics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600" b="0" i="0" u="none" strike="noStrike">
                          <a:latin typeface="Verdana"/>
                        </a:rPr>
                        <a:t>4.5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Verdana"/>
                        </a:rPr>
                        <a:t>3.1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7055">
                <a:tc gridSpan="2">
                  <a:txBody>
                    <a:bodyPr/>
                    <a:lstStyle/>
                    <a:p>
                      <a:pPr algn="l" fontAlgn="b"/>
                      <a:r>
                        <a:rPr lang="en-US" sz="1600" b="0" i="0" u="none" strike="noStrike">
                          <a:latin typeface="Verdana"/>
                        </a:rPr>
                        <a:t>BE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600" b="0" i="0" u="none" strike="noStrike">
                          <a:latin typeface="Verdana"/>
                        </a:rPr>
                        <a:t>11.9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1.6</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7055">
                <a:tc gridSpan="2">
                  <a:txBody>
                    <a:bodyPr/>
                    <a:lstStyle/>
                    <a:p>
                      <a:pPr algn="l" fontAlgn="b"/>
                      <a:r>
                        <a:rPr lang="en-US" sz="16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600" b="0" i="0" u="none" strike="noStrike">
                          <a:latin typeface="Verdana"/>
                        </a:rPr>
                        <a:t>6.2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3750">
                <a:tc gridSpan="2">
                  <a:txBody>
                    <a:bodyPr/>
                    <a:lstStyle/>
                    <a:p>
                      <a:pPr algn="l" fontAlgn="b"/>
                      <a:r>
                        <a:rPr lang="en-US" sz="1600" b="0" i="0" u="none" strike="noStrike">
                          <a:latin typeface="Verdana"/>
                        </a:rPr>
                        <a:t>Services (cabes, pipes)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600" b="0" i="0" u="none" strike="noStrike">
                          <a:latin typeface="Verdana"/>
                        </a:rPr>
                        <a:t>5.5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1.1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7055">
                <a:tc gridSpan="2">
                  <a:txBody>
                    <a:bodyPr/>
                    <a:lstStyle/>
                    <a:p>
                      <a:pPr algn="l" fontAlgn="b"/>
                      <a:r>
                        <a:rPr lang="en-US" sz="1600" b="0" i="0" u="none" strike="noStrike">
                          <a:latin typeface="Verdana"/>
                        </a:rPr>
                        <a:t>Cooling</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600" b="0" i="0" u="none" strike="noStrike">
                          <a:latin typeface="Verdana"/>
                        </a:rPr>
                        <a:t>4.2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0.6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0894">
                <a:tc gridSpan="2">
                  <a:txBody>
                    <a:bodyPr/>
                    <a:lstStyle/>
                    <a:p>
                      <a:pPr algn="l" fontAlgn="b"/>
                      <a:r>
                        <a:rPr lang="en-US" sz="1600" b="0" i="0" u="none" strike="noStrike">
                          <a:latin typeface="Verdana"/>
                        </a:rPr>
                        <a:t>Infrastructure and Installation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600" b="0" i="0" u="none" strike="noStrike" dirty="0">
                          <a:latin typeface="Verdana"/>
                        </a:rPr>
                        <a:t>5.4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3.6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7055">
                <a:tc gridSpan="2">
                  <a:txBody>
                    <a:bodyPr/>
                    <a:lstStyle/>
                    <a:p>
                      <a:pPr algn="l" fontAlgn="b"/>
                      <a:r>
                        <a:rPr lang="en-US" sz="1600" b="1" i="0" u="none" strike="noStrike">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600" b="1" i="0" u="none" strike="noStrike" dirty="0">
                          <a:latin typeface="Verdana"/>
                        </a:rPr>
                        <a:t>93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dirty="0">
                          <a:latin typeface="Verdana"/>
                        </a:rPr>
                        <a:t>27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32588288"/>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Calorimeter upgrades CORE </a:t>
            </a:r>
            <a:r>
              <a:rPr lang="en-US" dirty="0">
                <a:solidFill>
                  <a:srgbClr val="000000"/>
                </a:solidFill>
              </a:rPr>
              <a:t>Cost </a:t>
            </a:r>
            <a:r>
              <a:rPr lang="en-US" dirty="0" smtClean="0">
                <a:solidFill>
                  <a:srgbClr val="000000"/>
                </a:solidFill>
              </a:rPr>
              <a:t>estimates </a:t>
            </a:r>
            <a:r>
              <a:rPr lang="en-US" dirty="0">
                <a:solidFill>
                  <a:srgbClr val="000000"/>
                </a:solidFill>
              </a:rPr>
              <a:t>- Sept. 2014 </a:t>
            </a:r>
          </a:p>
        </p:txBody>
      </p:sp>
      <p:sp>
        <p:nvSpPr>
          <p:cNvPr id="4" name="Slide Number Placeholder 3"/>
          <p:cNvSpPr>
            <a:spLocks noGrp="1"/>
          </p:cNvSpPr>
          <p:nvPr>
            <p:ph type="sldNum" sz="quarter" idx="12"/>
          </p:nvPr>
        </p:nvSpPr>
        <p:spPr/>
        <p:txBody>
          <a:bodyPr/>
          <a:lstStyle/>
          <a:p>
            <a:fld id="{3804912E-B173-ED48-B398-5A28D852C918}" type="slidenum">
              <a:rPr lang="en-US" smtClean="0">
                <a:solidFill>
                  <a:srgbClr val="C0504D"/>
                </a:solidFill>
                <a:latin typeface="Calibri"/>
              </a:rPr>
              <a:pPr/>
              <a:t>46</a:t>
            </a:fld>
            <a:endParaRPr lang="en-US">
              <a:solidFill>
                <a:srgbClr val="C0504D"/>
              </a:solidFill>
              <a:latin typeface="Calibri"/>
            </a:endParaRPr>
          </a:p>
        </p:txBody>
      </p:sp>
      <p:sp>
        <p:nvSpPr>
          <p:cNvPr id="18" name="TextBox 17"/>
          <p:cNvSpPr txBox="1"/>
          <p:nvPr/>
        </p:nvSpPr>
        <p:spPr>
          <a:xfrm>
            <a:off x="4621240" y="914657"/>
            <a:ext cx="2308834" cy="338554"/>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Barrel Calorimeters</a:t>
            </a:r>
            <a:endParaRPr lang="en-US" sz="1600" i="1" dirty="0">
              <a:solidFill>
                <a:prstClr val="black"/>
              </a:solidFill>
              <a:latin typeface="Calibri"/>
              <a:ea typeface="+mn-ea"/>
              <a:cs typeface="+mn-cs"/>
            </a:endParaRPr>
          </a:p>
        </p:txBody>
      </p:sp>
      <p:sp>
        <p:nvSpPr>
          <p:cNvPr id="19" name="TextBox 18"/>
          <p:cNvSpPr txBox="1"/>
          <p:nvPr/>
        </p:nvSpPr>
        <p:spPr>
          <a:xfrm>
            <a:off x="4863944" y="6316670"/>
            <a:ext cx="2299895" cy="338554"/>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HGCAL and B-HE Concept </a:t>
            </a:r>
            <a:endParaRPr lang="en-US" sz="1600" i="1" dirty="0">
              <a:solidFill>
                <a:prstClr val="black"/>
              </a:solidFill>
              <a:latin typeface="Calibri"/>
              <a:ea typeface="+mn-ea"/>
              <a:cs typeface="+mn-cs"/>
            </a:endParaRPr>
          </a:p>
        </p:txBody>
      </p:sp>
      <p:sp>
        <p:nvSpPr>
          <p:cNvPr id="11" name="TextBox 10"/>
          <p:cNvSpPr txBox="1"/>
          <p:nvPr/>
        </p:nvSpPr>
        <p:spPr>
          <a:xfrm>
            <a:off x="199900" y="6299873"/>
            <a:ext cx="3538535" cy="338554"/>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EE </a:t>
            </a:r>
            <a:r>
              <a:rPr lang="en-US" sz="1600" i="1" dirty="0" err="1" smtClean="0">
                <a:solidFill>
                  <a:prstClr val="black"/>
                </a:solidFill>
                <a:latin typeface="Calibri"/>
                <a:ea typeface="+mn-ea"/>
                <a:cs typeface="+mn-cs"/>
              </a:rPr>
              <a:t>Shashlik</a:t>
            </a:r>
            <a:r>
              <a:rPr lang="en-US" sz="1600" i="1" dirty="0" smtClean="0">
                <a:solidFill>
                  <a:prstClr val="black"/>
                </a:solidFill>
                <a:latin typeface="Calibri"/>
                <a:ea typeface="+mn-ea"/>
                <a:cs typeface="+mn-cs"/>
              </a:rPr>
              <a:t> and HE-rebuild  Concept </a:t>
            </a:r>
            <a:endParaRPr lang="en-US" sz="1600" i="1" dirty="0">
              <a:solidFill>
                <a:prstClr val="black"/>
              </a:solidFill>
              <a:latin typeface="Calibri"/>
              <a:ea typeface="+mn-ea"/>
              <a:cs typeface="+mn-cs"/>
            </a:endParaRPr>
          </a:p>
        </p:txBody>
      </p:sp>
      <p:graphicFrame>
        <p:nvGraphicFramePr>
          <p:cNvPr id="14" name="Table 13"/>
          <p:cNvGraphicFramePr>
            <a:graphicFrameLocks noGrp="1"/>
          </p:cNvGraphicFramePr>
          <p:nvPr>
            <p:extLst>
              <p:ext uri="{D42A27DB-BD31-4B8C-83A1-F6EECF244321}">
                <p14:modId xmlns:p14="http://schemas.microsoft.com/office/powerpoint/2010/main" val="174507309"/>
              </p:ext>
            </p:extLst>
          </p:nvPr>
        </p:nvGraphicFramePr>
        <p:xfrm>
          <a:off x="270454" y="2769146"/>
          <a:ext cx="4350786" cy="3520440"/>
        </p:xfrm>
        <a:graphic>
          <a:graphicData uri="http://schemas.openxmlformats.org/drawingml/2006/table">
            <a:tbl>
              <a:tblPr/>
              <a:tblGrid>
                <a:gridCol w="3251798"/>
                <a:gridCol w="1098988"/>
              </a:tblGrid>
              <a:tr h="165100">
                <a:tc gridSpan="2">
                  <a:txBody>
                    <a:bodyPr/>
                    <a:lstStyle/>
                    <a:p>
                      <a:pPr algn="ctr" fontAlgn="b"/>
                      <a:r>
                        <a:rPr lang="en-US" sz="1200" b="1" i="0" u="none" strike="noStrike">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65100">
                <a:tc>
                  <a:txBody>
                    <a:bodyPr/>
                    <a:lstStyle/>
                    <a:p>
                      <a:pPr algn="l" fontAlgn="b"/>
                      <a:r>
                        <a:rPr lang="en-US" sz="1200" b="0" i="0" u="none" strike="noStrike">
                          <a:latin typeface="Verdana"/>
                        </a:rPr>
                        <a:t>Mechanical Structures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1.8</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Shashlik Modules (LYSO, W, WLS fibers)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31.5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On-detector electronics and services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4.8</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BE Electronics and Controls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Calibration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Cooling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Assembly and Installation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800">
                <a:tc>
                  <a:txBody>
                    <a:bodyPr/>
                    <a:lstStyle/>
                    <a:p>
                      <a:pPr algn="l" fontAlgn="b"/>
                      <a:r>
                        <a:rPr lang="en-US" sz="1200" b="1" i="0" u="none" strike="noStrike">
                          <a:latin typeface="Verdana"/>
                        </a:rPr>
                        <a:t>Total Shashlik EE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a:latin typeface="Verdana"/>
                        </a:rPr>
                        <a:t>43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Absorber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8.3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Scintillating Tiles and WLS fibers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5.6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Readout and on-detector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2.2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BE Electronics and Controls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Assembly and Installation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800">
                <a:tc>
                  <a:txBody>
                    <a:bodyPr/>
                    <a:lstStyle/>
                    <a:p>
                      <a:pPr algn="l" fontAlgn="b"/>
                      <a:r>
                        <a:rPr lang="en-US" sz="1200" b="1" i="0" u="none" strike="noStrike">
                          <a:latin typeface="Verdana"/>
                        </a:rPr>
                        <a:t>Total Rebuild HE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a:latin typeface="Verdana"/>
                        </a:rPr>
                        <a:t>17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65100">
                <a:tc>
                  <a:txBody>
                    <a:bodyPr/>
                    <a:lstStyle/>
                    <a:p>
                      <a:pPr algn="l" fontAlgn="b"/>
                      <a:r>
                        <a:rPr lang="en-US" sz="1200" b="1" i="0" u="none" strike="noStrike" dirty="0">
                          <a:latin typeface="Verdana"/>
                        </a:rPr>
                        <a:t>Total </a:t>
                      </a:r>
                      <a:r>
                        <a:rPr lang="en-US" sz="1200" b="1" i="0" u="none" strike="noStrike" dirty="0" err="1">
                          <a:latin typeface="Verdana"/>
                        </a:rPr>
                        <a:t>Endcap</a:t>
                      </a:r>
                      <a:r>
                        <a:rPr lang="en-US" sz="1200" b="1" i="0" u="none" strike="noStrike" dirty="0">
                          <a:latin typeface="Verdana"/>
                        </a:rPr>
                        <a:t> Calorimeters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latin typeface="Verdana"/>
                        </a:rPr>
                        <a:t>61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68619333"/>
              </p:ext>
            </p:extLst>
          </p:nvPr>
        </p:nvGraphicFramePr>
        <p:xfrm>
          <a:off x="4887462" y="2769151"/>
          <a:ext cx="4089185" cy="3535762"/>
        </p:xfrm>
        <a:graphic>
          <a:graphicData uri="http://schemas.openxmlformats.org/drawingml/2006/table">
            <a:tbl>
              <a:tblPr/>
              <a:tblGrid>
                <a:gridCol w="3056277"/>
                <a:gridCol w="1032908"/>
              </a:tblGrid>
              <a:tr h="207986">
                <a:tc gridSpan="2">
                  <a:txBody>
                    <a:bodyPr/>
                    <a:lstStyle/>
                    <a:p>
                      <a:pPr algn="ctr" fontAlgn="b"/>
                      <a:r>
                        <a:rPr lang="en-US" sz="1200" b="1" i="0" u="none" strike="noStrike">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207986">
                <a:tc>
                  <a:txBody>
                    <a:bodyPr/>
                    <a:lstStyle/>
                    <a:p>
                      <a:pPr algn="l" fontAlgn="b"/>
                      <a:r>
                        <a:rPr lang="en-US" sz="1200" b="0" i="0" u="none" strike="noStrike">
                          <a:latin typeface="Verdana"/>
                        </a:rPr>
                        <a:t>Mechanical Structures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6.5</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Silicon Modules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27.3</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On-detector electronics and services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3.4</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BE Electronics and Controls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2.9</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5.9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Cooling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7.5</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dirty="0">
                          <a:latin typeface="Verdana"/>
                        </a:rPr>
                        <a:t>Assembly and Installation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1.7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1" i="0" u="none" strike="noStrike">
                          <a:latin typeface="Verdana"/>
                        </a:rPr>
                        <a:t>Total HGCAL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dirty="0" smtClean="0">
                          <a:latin typeface="Verdana"/>
                        </a:rPr>
                        <a:t>55</a:t>
                      </a:r>
                      <a:endParaRPr lang="en-US" sz="1200" b="1"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Absorber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6.0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Scintillating Tiles and WLS fibers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1.2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Readout and on-detector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1.7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BE Electronics and Controls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0.3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0.1</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0" i="0" u="none" strike="noStrike">
                          <a:latin typeface="Verdana"/>
                        </a:rPr>
                        <a:t>Assembly and Installation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0.4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86">
                <a:tc>
                  <a:txBody>
                    <a:bodyPr/>
                    <a:lstStyle/>
                    <a:p>
                      <a:pPr algn="l" fontAlgn="b"/>
                      <a:r>
                        <a:rPr lang="en-US" sz="1200" b="1" i="0" u="none" strike="noStrike" dirty="0">
                          <a:latin typeface="Verdana"/>
                        </a:rPr>
                        <a:t>Total Back HE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dirty="0">
                          <a:latin typeface="Verdana"/>
                        </a:rPr>
                        <a:t>10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07986">
                <a:tc>
                  <a:txBody>
                    <a:bodyPr/>
                    <a:lstStyle/>
                    <a:p>
                      <a:pPr algn="l" fontAlgn="b"/>
                      <a:r>
                        <a:rPr lang="en-US" sz="1200" b="1" i="0" u="none" strike="noStrike" dirty="0">
                          <a:latin typeface="Verdana"/>
                        </a:rPr>
                        <a:t>Total </a:t>
                      </a:r>
                      <a:r>
                        <a:rPr lang="en-US" sz="1200" b="1" i="0" u="none" strike="noStrike" dirty="0" err="1">
                          <a:latin typeface="Verdana"/>
                        </a:rPr>
                        <a:t>Endcap</a:t>
                      </a:r>
                      <a:r>
                        <a:rPr lang="en-US" sz="1200" b="1" i="0" u="none" strike="noStrike" dirty="0">
                          <a:latin typeface="Verdana"/>
                        </a:rPr>
                        <a:t> Calorimeters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smtClean="0">
                          <a:latin typeface="Verdana"/>
                        </a:rPr>
                        <a:t>65</a:t>
                      </a:r>
                      <a:endParaRPr lang="en-US" sz="1200" b="1"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130727624"/>
              </p:ext>
            </p:extLst>
          </p:nvPr>
        </p:nvGraphicFramePr>
        <p:xfrm>
          <a:off x="270454" y="1008787"/>
          <a:ext cx="4350786" cy="1369060"/>
        </p:xfrm>
        <a:graphic>
          <a:graphicData uri="http://schemas.openxmlformats.org/drawingml/2006/table">
            <a:tbl>
              <a:tblPr/>
              <a:tblGrid>
                <a:gridCol w="3782208"/>
                <a:gridCol w="568578"/>
              </a:tblGrid>
              <a:tr h="165100">
                <a:tc gridSpan="2">
                  <a:txBody>
                    <a:bodyPr/>
                    <a:lstStyle/>
                    <a:p>
                      <a:pPr algn="ctr" fontAlgn="b"/>
                      <a:r>
                        <a:rPr lang="en-US" sz="1200" b="1" i="0" u="none" strike="noStrike" dirty="0">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65100">
                <a:tc>
                  <a:txBody>
                    <a:bodyPr/>
                    <a:lstStyle/>
                    <a:p>
                      <a:pPr algn="l" fontAlgn="b"/>
                      <a:r>
                        <a:rPr lang="en-US" sz="1200" b="0" i="0" u="none" strike="noStrike" dirty="0">
                          <a:latin typeface="Verdana"/>
                        </a:rPr>
                        <a:t>Front end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8.1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Off-detector Services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4.2</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800">
                <a:tc>
                  <a:txBody>
                    <a:bodyPr/>
                    <a:lstStyle/>
                    <a:p>
                      <a:pPr algn="l" fontAlgn="b"/>
                      <a:r>
                        <a:rPr lang="en-US" sz="1200" b="1" i="0" u="none" strike="noStrike" dirty="0">
                          <a:latin typeface="Verdana"/>
                        </a:rPr>
                        <a:t>EB 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a:latin typeface="Verdana"/>
                        </a:rPr>
                        <a:t>12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Rebuild tiles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1.1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dirty="0">
                          <a:latin typeface="Verdana"/>
                        </a:rPr>
                        <a:t>Optical distribution and installation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latin typeface="Verdana"/>
                        </a:rPr>
                        <a:t>0.3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1" i="0" u="none" strike="noStrike" dirty="0">
                          <a:latin typeface="Verdana"/>
                        </a:rPr>
                        <a:t>HB 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latin typeface="Verdana"/>
                        </a:rPr>
                        <a:t>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1821274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Muon</a:t>
            </a:r>
            <a:r>
              <a:rPr lang="en-US" dirty="0" smtClean="0">
                <a:solidFill>
                  <a:srgbClr val="000000"/>
                </a:solidFill>
              </a:rPr>
              <a:t> upgrades CORE </a:t>
            </a:r>
            <a:r>
              <a:rPr lang="en-US" dirty="0">
                <a:solidFill>
                  <a:srgbClr val="000000"/>
                </a:solidFill>
              </a:rPr>
              <a:t>Cost </a:t>
            </a:r>
            <a:r>
              <a:rPr lang="en-US" dirty="0" smtClean="0">
                <a:solidFill>
                  <a:srgbClr val="000000"/>
                </a:solidFill>
              </a:rPr>
              <a:t>estimates </a:t>
            </a:r>
            <a:r>
              <a:rPr lang="en-US" dirty="0">
                <a:solidFill>
                  <a:srgbClr val="000000"/>
                </a:solidFill>
              </a:rPr>
              <a:t>- Sept. 2014 </a:t>
            </a:r>
          </a:p>
        </p:txBody>
      </p:sp>
      <p:sp>
        <p:nvSpPr>
          <p:cNvPr id="4" name="Slide Number Placeholder 3"/>
          <p:cNvSpPr>
            <a:spLocks noGrp="1"/>
          </p:cNvSpPr>
          <p:nvPr>
            <p:ph type="sldNum" sz="quarter" idx="12"/>
          </p:nvPr>
        </p:nvSpPr>
        <p:spPr/>
        <p:txBody>
          <a:bodyPr/>
          <a:lstStyle/>
          <a:p>
            <a:fld id="{3804912E-B173-ED48-B398-5A28D852C918}" type="slidenum">
              <a:rPr lang="en-US" smtClean="0">
                <a:solidFill>
                  <a:srgbClr val="C0504D"/>
                </a:solidFill>
                <a:latin typeface="Calibri"/>
              </a:rPr>
              <a:pPr/>
              <a:t>47</a:t>
            </a:fld>
            <a:endParaRPr lang="en-US">
              <a:solidFill>
                <a:srgbClr val="C0504D"/>
              </a:solidFill>
              <a:latin typeface="Calibri"/>
            </a:endParaRPr>
          </a:p>
        </p:txBody>
      </p:sp>
      <p:sp>
        <p:nvSpPr>
          <p:cNvPr id="11" name="TextBox 10"/>
          <p:cNvSpPr txBox="1"/>
          <p:nvPr/>
        </p:nvSpPr>
        <p:spPr>
          <a:xfrm>
            <a:off x="4542147" y="932746"/>
            <a:ext cx="4027283" cy="584776"/>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Estimated CORE Cost for DT and CSC Electronics Upgrades</a:t>
            </a:r>
            <a:endParaRPr lang="en-US" sz="1600" i="1" dirty="0">
              <a:solidFill>
                <a:prstClr val="black"/>
              </a:solidFill>
              <a:latin typeface="Calibri"/>
              <a:ea typeface="+mn-ea"/>
              <a:cs typeface="+mn-cs"/>
            </a:endParaRPr>
          </a:p>
        </p:txBody>
      </p:sp>
      <p:sp>
        <p:nvSpPr>
          <p:cNvPr id="12" name="TextBox 11"/>
          <p:cNvSpPr txBox="1"/>
          <p:nvPr/>
        </p:nvSpPr>
        <p:spPr>
          <a:xfrm>
            <a:off x="193508" y="6384155"/>
            <a:ext cx="4901022" cy="338554"/>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Estimated CORE Cost for GEM and RPC </a:t>
            </a:r>
            <a:r>
              <a:rPr lang="en-US" sz="1600" i="1" dirty="0" err="1" smtClean="0">
                <a:solidFill>
                  <a:prstClr val="black"/>
                </a:solidFill>
                <a:latin typeface="Calibri"/>
                <a:ea typeface="+mn-ea"/>
                <a:cs typeface="+mn-cs"/>
              </a:rPr>
              <a:t>Muon</a:t>
            </a:r>
            <a:r>
              <a:rPr lang="en-US" sz="1600" i="1" dirty="0" smtClean="0">
                <a:solidFill>
                  <a:prstClr val="black"/>
                </a:solidFill>
                <a:latin typeface="Calibri"/>
                <a:ea typeface="+mn-ea"/>
                <a:cs typeface="+mn-cs"/>
              </a:rPr>
              <a:t> Stations </a:t>
            </a:r>
            <a:endParaRPr lang="en-US" sz="1600" i="1" dirty="0">
              <a:solidFill>
                <a:prstClr val="black"/>
              </a:solidFill>
              <a:latin typeface="Calibri"/>
              <a:ea typeface="+mn-ea"/>
              <a:cs typeface="+mn-cs"/>
            </a:endParaRPr>
          </a:p>
        </p:txBody>
      </p:sp>
      <p:sp>
        <p:nvSpPr>
          <p:cNvPr id="13" name="TextBox 12"/>
          <p:cNvSpPr txBox="1"/>
          <p:nvPr/>
        </p:nvSpPr>
        <p:spPr>
          <a:xfrm>
            <a:off x="4699207" y="5055819"/>
            <a:ext cx="4010702" cy="338554"/>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Estimated CORE Cost for ME0 </a:t>
            </a:r>
            <a:r>
              <a:rPr lang="en-US" sz="1600" i="1" dirty="0" err="1" smtClean="0">
                <a:solidFill>
                  <a:prstClr val="black"/>
                </a:solidFill>
                <a:latin typeface="Calibri"/>
                <a:ea typeface="+mn-ea"/>
                <a:cs typeface="+mn-cs"/>
              </a:rPr>
              <a:t>Muon</a:t>
            </a:r>
            <a:r>
              <a:rPr lang="en-US" sz="1600" i="1" dirty="0" smtClean="0">
                <a:solidFill>
                  <a:prstClr val="black"/>
                </a:solidFill>
                <a:latin typeface="Calibri"/>
                <a:ea typeface="+mn-ea"/>
                <a:cs typeface="+mn-cs"/>
              </a:rPr>
              <a:t> Extension</a:t>
            </a:r>
            <a:endParaRPr lang="en-US" sz="1600" i="1" dirty="0">
              <a:solidFill>
                <a:prstClr val="black"/>
              </a:solidFill>
              <a:latin typeface="Calibri"/>
              <a:ea typeface="+mn-ea"/>
              <a:cs typeface="+mn-cs"/>
            </a:endParaRPr>
          </a:p>
        </p:txBody>
      </p:sp>
      <p:graphicFrame>
        <p:nvGraphicFramePr>
          <p:cNvPr id="16" name="Table 15"/>
          <p:cNvGraphicFramePr>
            <a:graphicFrameLocks noGrp="1"/>
          </p:cNvGraphicFramePr>
          <p:nvPr>
            <p:extLst>
              <p:ext uri="{D42A27DB-BD31-4B8C-83A1-F6EECF244321}">
                <p14:modId xmlns:p14="http://schemas.microsoft.com/office/powerpoint/2010/main" val="57074007"/>
              </p:ext>
            </p:extLst>
          </p:nvPr>
        </p:nvGraphicFramePr>
        <p:xfrm>
          <a:off x="4880002" y="3445454"/>
          <a:ext cx="3657600" cy="1564640"/>
        </p:xfrm>
        <a:graphic>
          <a:graphicData uri="http://schemas.openxmlformats.org/drawingml/2006/table">
            <a:tbl>
              <a:tblPr/>
              <a:tblGrid>
                <a:gridCol w="2743200"/>
                <a:gridCol w="914400"/>
              </a:tblGrid>
              <a:tr h="165100">
                <a:tc gridSpan="2">
                  <a:txBody>
                    <a:bodyPr/>
                    <a:lstStyle/>
                    <a:p>
                      <a:pPr algn="ctr" fontAlgn="b"/>
                      <a:r>
                        <a:rPr lang="en-US" sz="1200" b="1" i="0" u="none" strike="noStrike" dirty="0">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65100">
                <a:tc>
                  <a:txBody>
                    <a:bodyPr/>
                    <a:lstStyle/>
                    <a:p>
                      <a:pPr algn="l" fontAlgn="b"/>
                      <a:r>
                        <a:rPr lang="en-US" sz="1200" b="1" i="0" u="none" strike="noStrike">
                          <a:latin typeface="Verdana"/>
                        </a:rPr>
                        <a:t>ME0 Muon Extension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Verdana"/>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Chamber assembly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Services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Installation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1" i="0" u="none" strike="noStrike" dirty="0">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latin typeface="Verdana"/>
                        </a:rPr>
                        <a:t>4.5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272153876"/>
              </p:ext>
            </p:extLst>
          </p:nvPr>
        </p:nvGraphicFramePr>
        <p:xfrm>
          <a:off x="789424" y="971734"/>
          <a:ext cx="3657600" cy="2151380"/>
        </p:xfrm>
        <a:graphic>
          <a:graphicData uri="http://schemas.openxmlformats.org/drawingml/2006/table">
            <a:tbl>
              <a:tblPr/>
              <a:tblGrid>
                <a:gridCol w="2743200"/>
                <a:gridCol w="914400"/>
              </a:tblGrid>
              <a:tr h="165100">
                <a:tc gridSpan="2">
                  <a:txBody>
                    <a:bodyPr/>
                    <a:lstStyle/>
                    <a:p>
                      <a:pPr algn="ctr" fontAlgn="b"/>
                      <a:r>
                        <a:rPr lang="en-US" sz="1200" b="1" i="0" u="none" strike="noStrike">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65100">
                <a:tc>
                  <a:txBody>
                    <a:bodyPr/>
                    <a:lstStyle/>
                    <a:p>
                      <a:pPr algn="l" fontAlgn="b"/>
                      <a:r>
                        <a:rPr lang="en-US" sz="1200" b="1" i="0" u="none" strike="noStrike">
                          <a:latin typeface="Verdana"/>
                        </a:rPr>
                        <a:t>DT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latin typeface="Verdana"/>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Minicrate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3.3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Trigger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Opto-links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800">
                <a:tc>
                  <a:txBody>
                    <a:bodyPr/>
                    <a:lstStyle/>
                    <a:p>
                      <a:pPr algn="l" fontAlgn="b"/>
                      <a:r>
                        <a:rPr lang="en-US" sz="1200" b="1" i="0" u="none" strike="noStrike" dirty="0">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a:latin typeface="Verdana"/>
                        </a:rPr>
                        <a:t>5.8</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77800">
                <a:tc>
                  <a:txBody>
                    <a:bodyPr/>
                    <a:lstStyle/>
                    <a:p>
                      <a:pPr algn="l" fontAlgn="b"/>
                      <a:r>
                        <a:rPr lang="en-US" sz="1200" b="1" i="0" u="none" strike="noStrike">
                          <a:latin typeface="Verdana"/>
                        </a:rPr>
                        <a:t>CSC 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en-US" sz="1200" b="1" i="0" u="none" strike="noStrike">
                          <a:latin typeface="Verdana"/>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165100">
                <a:tc>
                  <a:txBody>
                    <a:bodyPr/>
                    <a:lstStyle/>
                    <a:p>
                      <a:pPr algn="l" fontAlgn="b"/>
                      <a:r>
                        <a:rPr lang="en-US" sz="1200" b="0" i="0" u="none" strike="noStrike">
                          <a:latin typeface="Verdana"/>
                        </a:rPr>
                        <a:t>Electronics boards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3.0</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Low voltage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Opto-links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1" i="0" u="none" strike="noStrike">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latin typeface="Verdana"/>
                        </a:rPr>
                        <a:t>3.7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329245120"/>
              </p:ext>
            </p:extLst>
          </p:nvPr>
        </p:nvGraphicFramePr>
        <p:xfrm>
          <a:off x="755438" y="3407329"/>
          <a:ext cx="3657600" cy="2933700"/>
        </p:xfrm>
        <a:graphic>
          <a:graphicData uri="http://schemas.openxmlformats.org/drawingml/2006/table">
            <a:tbl>
              <a:tblPr/>
              <a:tblGrid>
                <a:gridCol w="2743200"/>
                <a:gridCol w="914400"/>
              </a:tblGrid>
              <a:tr h="165100">
                <a:tc gridSpan="2">
                  <a:txBody>
                    <a:bodyPr/>
                    <a:lstStyle/>
                    <a:p>
                      <a:pPr algn="ctr" fontAlgn="b"/>
                      <a:r>
                        <a:rPr lang="en-US" sz="1200" b="1" i="0" u="none" strike="noStrike">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65100">
                <a:tc>
                  <a:txBody>
                    <a:bodyPr/>
                    <a:lstStyle/>
                    <a:p>
                      <a:pPr algn="l" fontAlgn="b"/>
                      <a:r>
                        <a:rPr lang="en-US" sz="1200" b="1" i="0" u="none" strike="noStrike">
                          <a:latin typeface="Verdana"/>
                        </a:rPr>
                        <a:t>GE11 and GE21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latin typeface="Verdana"/>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Chamber assembly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2.5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3.1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1.2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Services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Installation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800">
                <a:tc>
                  <a:txBody>
                    <a:bodyPr/>
                    <a:lstStyle/>
                    <a:p>
                      <a:pPr algn="l" fontAlgn="b"/>
                      <a:r>
                        <a:rPr lang="en-US" sz="1200" b="1" i="0" u="none" strike="noStrike">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a:latin typeface="Verdana"/>
                        </a:rPr>
                        <a:t>7.7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65100">
                <a:tc>
                  <a:txBody>
                    <a:bodyPr/>
                    <a:lstStyle/>
                    <a:p>
                      <a:pPr algn="l" fontAlgn="b"/>
                      <a:r>
                        <a:rPr lang="en-US" sz="1200" b="1" i="0" u="none" strike="noStrike">
                          <a:latin typeface="Verdana"/>
                        </a:rPr>
                        <a:t>RE31 and RE41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latin typeface="Verdana"/>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Chamber assembly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smtClean="0">
                          <a:latin typeface="Verdana"/>
                        </a:rPr>
                        <a:t>1.2</a:t>
                      </a:r>
                      <a:endParaRPr lang="en-US" sz="12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Electronics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Power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Services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100">
                <a:tc>
                  <a:txBody>
                    <a:bodyPr/>
                    <a:lstStyle/>
                    <a:p>
                      <a:pPr algn="l" fontAlgn="b"/>
                      <a:r>
                        <a:rPr lang="en-US" sz="1200" b="0" i="0" u="none" strike="noStrike">
                          <a:latin typeface="Verdana"/>
                        </a:rPr>
                        <a:t>Installation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latin typeface="Verdana"/>
                        </a:rPr>
                        <a:t>0.2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800">
                <a:tc>
                  <a:txBody>
                    <a:bodyPr/>
                    <a:lstStyle/>
                    <a:p>
                      <a:pPr algn="l" fontAlgn="b"/>
                      <a:r>
                        <a:rPr lang="en-US" sz="1200" b="1" i="0" u="none" strike="noStrike" dirty="0">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200" b="1" i="0" u="none" strike="noStrike" dirty="0" smtClean="0">
                          <a:latin typeface="Verdana"/>
                        </a:rPr>
                        <a:t>2.3</a:t>
                      </a:r>
                      <a:endParaRPr lang="en-US" sz="1200" b="1"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1888735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BRIL </a:t>
            </a:r>
            <a:r>
              <a:rPr lang="en-US" dirty="0" smtClean="0">
                <a:solidFill>
                  <a:srgbClr val="000000"/>
                </a:solidFill>
              </a:rPr>
              <a:t>upgrade CORE Cost estimate </a:t>
            </a:r>
            <a:r>
              <a:rPr lang="en-US" dirty="0">
                <a:solidFill>
                  <a:srgbClr val="000000"/>
                </a:solidFill>
              </a:rPr>
              <a:t>- Sept. 2014 </a:t>
            </a:r>
          </a:p>
        </p:txBody>
      </p:sp>
      <p:sp>
        <p:nvSpPr>
          <p:cNvPr id="4" name="Slide Number Placeholder 3"/>
          <p:cNvSpPr>
            <a:spLocks noGrp="1"/>
          </p:cNvSpPr>
          <p:nvPr>
            <p:ph type="sldNum" sz="quarter" idx="12"/>
          </p:nvPr>
        </p:nvSpPr>
        <p:spPr>
          <a:xfrm>
            <a:off x="8142083" y="-10353"/>
            <a:ext cx="1001917" cy="365125"/>
          </a:xfrm>
        </p:spPr>
        <p:txBody>
          <a:bodyPr/>
          <a:lstStyle/>
          <a:p>
            <a:fld id="{3804912E-B173-ED48-B398-5A28D852C918}" type="slidenum">
              <a:rPr lang="en-US" smtClean="0">
                <a:solidFill>
                  <a:srgbClr val="C0504D"/>
                </a:solidFill>
                <a:latin typeface="Calibri"/>
              </a:rPr>
              <a:pPr/>
              <a:t>48</a:t>
            </a:fld>
            <a:endParaRPr lang="en-US">
              <a:solidFill>
                <a:srgbClr val="C0504D"/>
              </a:solidFill>
              <a:latin typeface="Calibri"/>
            </a:endParaRPr>
          </a:p>
        </p:txBody>
      </p:sp>
      <p:graphicFrame>
        <p:nvGraphicFramePr>
          <p:cNvPr id="8" name="Table 7"/>
          <p:cNvGraphicFramePr>
            <a:graphicFrameLocks noGrp="1"/>
          </p:cNvGraphicFramePr>
          <p:nvPr>
            <p:extLst>
              <p:ext uri="{D42A27DB-BD31-4B8C-83A1-F6EECF244321}">
                <p14:modId xmlns:p14="http://schemas.microsoft.com/office/powerpoint/2010/main" val="1995642007"/>
              </p:ext>
            </p:extLst>
          </p:nvPr>
        </p:nvGraphicFramePr>
        <p:xfrm>
          <a:off x="1911218" y="1987192"/>
          <a:ext cx="5321565" cy="2883616"/>
        </p:xfrm>
        <a:graphic>
          <a:graphicData uri="http://schemas.openxmlformats.org/drawingml/2006/table">
            <a:tbl>
              <a:tblPr/>
              <a:tblGrid>
                <a:gridCol w="4350329"/>
                <a:gridCol w="971236"/>
              </a:tblGrid>
              <a:tr h="474519">
                <a:tc gridSpan="2">
                  <a:txBody>
                    <a:bodyPr/>
                    <a:lstStyle/>
                    <a:p>
                      <a:pPr algn="ctr" fontAlgn="b"/>
                      <a:r>
                        <a:rPr lang="en-US" sz="1600" b="1" i="0" u="none" strike="noStrike" dirty="0">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474519">
                <a:tc>
                  <a:txBody>
                    <a:bodyPr/>
                    <a:lstStyle/>
                    <a:p>
                      <a:pPr algn="l" fontAlgn="b"/>
                      <a:r>
                        <a:rPr lang="en-US" sz="1600" b="0" i="0" u="none" strike="noStrike">
                          <a:latin typeface="Verdana"/>
                        </a:rPr>
                        <a:t>Luminosity Measurement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1.9</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4519">
                <a:tc>
                  <a:txBody>
                    <a:bodyPr/>
                    <a:lstStyle/>
                    <a:p>
                      <a:pPr algn="l" fontAlgn="b"/>
                      <a:r>
                        <a:rPr lang="en-US" sz="1600" b="0" i="0" u="none" strike="noStrike" dirty="0">
                          <a:latin typeface="Verdana"/>
                        </a:rPr>
                        <a:t>Beam Conditions Monitor/Protection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0.7</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4519">
                <a:tc>
                  <a:txBody>
                    <a:bodyPr/>
                    <a:lstStyle/>
                    <a:p>
                      <a:pPr algn="l" fontAlgn="b"/>
                      <a:r>
                        <a:rPr lang="en-US" sz="1600" b="0" i="0" u="none" strike="noStrike" dirty="0">
                          <a:latin typeface="Verdana"/>
                        </a:rPr>
                        <a:t>Beam Background </a:t>
                      </a:r>
                      <a:r>
                        <a:rPr lang="en-US" sz="1600" b="0" i="0" u="none" strike="noStrike" dirty="0" smtClean="0">
                          <a:latin typeface="Verdana"/>
                        </a:rPr>
                        <a:t>Monitoring</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1.0</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4519">
                <a:tc>
                  <a:txBody>
                    <a:bodyPr/>
                    <a:lstStyle/>
                    <a:p>
                      <a:pPr algn="l" fontAlgn="b"/>
                      <a:r>
                        <a:rPr lang="en-US" sz="1600" b="0" i="0" u="none" strike="noStrike" dirty="0" smtClean="0">
                          <a:latin typeface="Verdana"/>
                        </a:rPr>
                        <a:t>Radiation Monitoring</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0.3</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1021">
                <a:tc>
                  <a:txBody>
                    <a:bodyPr/>
                    <a:lstStyle/>
                    <a:p>
                      <a:pPr algn="l" fontAlgn="b"/>
                      <a:r>
                        <a:rPr lang="en-US" sz="1600" b="1" i="0" u="none" strike="noStrike" dirty="0">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600" b="1" i="0" u="none" strike="noStrike" dirty="0">
                          <a:latin typeface="Verdana"/>
                        </a:rPr>
                        <a:t>3.9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7559997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473"/>
            <a:ext cx="9144000" cy="460870"/>
          </a:xfrm>
        </p:spPr>
        <p:txBody>
          <a:bodyPr>
            <a:normAutofit fontScale="90000"/>
          </a:bodyPr>
          <a:lstStyle/>
          <a:p>
            <a:r>
              <a:rPr lang="en-US" dirty="0" smtClean="0">
                <a:solidFill>
                  <a:srgbClr val="000000"/>
                </a:solidFill>
              </a:rPr>
              <a:t>L1 Trigger, DAQ/Control and HLT upgrades CORE </a:t>
            </a:r>
            <a:r>
              <a:rPr lang="en-US" dirty="0">
                <a:solidFill>
                  <a:srgbClr val="000000"/>
                </a:solidFill>
              </a:rPr>
              <a:t>Cost </a:t>
            </a:r>
            <a:r>
              <a:rPr lang="en-US" dirty="0" smtClean="0">
                <a:solidFill>
                  <a:srgbClr val="000000"/>
                </a:solidFill>
              </a:rPr>
              <a:t>estimates </a:t>
            </a:r>
            <a:r>
              <a:rPr lang="en-US" dirty="0">
                <a:solidFill>
                  <a:srgbClr val="000000"/>
                </a:solidFill>
              </a:rPr>
              <a:t>- Sept. 2014 </a:t>
            </a:r>
          </a:p>
        </p:txBody>
      </p:sp>
      <p:sp>
        <p:nvSpPr>
          <p:cNvPr id="4" name="Slide Number Placeholder 3"/>
          <p:cNvSpPr>
            <a:spLocks noGrp="1"/>
          </p:cNvSpPr>
          <p:nvPr>
            <p:ph type="sldNum" sz="quarter" idx="12"/>
          </p:nvPr>
        </p:nvSpPr>
        <p:spPr/>
        <p:txBody>
          <a:bodyPr/>
          <a:lstStyle/>
          <a:p>
            <a:fld id="{3804912E-B173-ED48-B398-5A28D852C918}" type="slidenum">
              <a:rPr lang="en-US" smtClean="0">
                <a:solidFill>
                  <a:srgbClr val="C0504D"/>
                </a:solidFill>
                <a:latin typeface="Calibri"/>
              </a:rPr>
              <a:pPr/>
              <a:t>49</a:t>
            </a:fld>
            <a:endParaRPr lang="en-US" dirty="0">
              <a:solidFill>
                <a:srgbClr val="C0504D"/>
              </a:solidFill>
              <a:latin typeface="Calibri"/>
            </a:endParaRPr>
          </a:p>
        </p:txBody>
      </p:sp>
      <p:sp>
        <p:nvSpPr>
          <p:cNvPr id="8" name="TextBox 7"/>
          <p:cNvSpPr txBox="1"/>
          <p:nvPr/>
        </p:nvSpPr>
        <p:spPr>
          <a:xfrm>
            <a:off x="2856450" y="3360573"/>
            <a:ext cx="3431101" cy="338554"/>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Estimated CORE cost for the L1-Trigger</a:t>
            </a:r>
            <a:endParaRPr lang="en-US" sz="1600" i="1" dirty="0">
              <a:solidFill>
                <a:prstClr val="black"/>
              </a:solidFill>
              <a:latin typeface="Calibri"/>
              <a:ea typeface="+mn-ea"/>
              <a:cs typeface="+mn-cs"/>
            </a:endParaRPr>
          </a:p>
        </p:txBody>
      </p:sp>
      <p:sp>
        <p:nvSpPr>
          <p:cNvPr id="9" name="TextBox 8"/>
          <p:cNvSpPr txBox="1"/>
          <p:nvPr/>
        </p:nvSpPr>
        <p:spPr>
          <a:xfrm>
            <a:off x="2644168" y="6162425"/>
            <a:ext cx="3855664" cy="584776"/>
          </a:xfrm>
          <a:prstGeom prst="rect">
            <a:avLst/>
          </a:prstGeom>
          <a:noFill/>
        </p:spPr>
        <p:txBody>
          <a:bodyPr wrap="square" rtlCol="0">
            <a:spAutoFit/>
          </a:bodyPr>
          <a:lstStyle/>
          <a:p>
            <a:pPr fontAlgn="auto">
              <a:spcBef>
                <a:spcPts val="0"/>
              </a:spcBef>
              <a:spcAft>
                <a:spcPts val="0"/>
              </a:spcAft>
            </a:pPr>
            <a:r>
              <a:rPr lang="en-US" sz="1600" i="1" dirty="0" smtClean="0">
                <a:solidFill>
                  <a:prstClr val="black"/>
                </a:solidFill>
                <a:latin typeface="Calibri"/>
                <a:ea typeface="+mn-ea"/>
                <a:cs typeface="+mn-cs"/>
              </a:rPr>
              <a:t>Estimated CORE cost for the Trigger Control System, DAQ, and HLT computing</a:t>
            </a:r>
            <a:endParaRPr lang="en-US" sz="1600" i="1" dirty="0">
              <a:solidFill>
                <a:prstClr val="black"/>
              </a:solidFill>
              <a:latin typeface="Calibri"/>
              <a:ea typeface="+mn-ea"/>
              <a:cs typeface="+mn-cs"/>
            </a:endParaRPr>
          </a:p>
        </p:txBody>
      </p:sp>
      <p:graphicFrame>
        <p:nvGraphicFramePr>
          <p:cNvPr id="10" name="Table 9"/>
          <p:cNvGraphicFramePr>
            <a:graphicFrameLocks noGrp="1"/>
          </p:cNvGraphicFramePr>
          <p:nvPr>
            <p:extLst>
              <p:ext uri="{D42A27DB-BD31-4B8C-83A1-F6EECF244321}">
                <p14:modId xmlns:p14="http://schemas.microsoft.com/office/powerpoint/2010/main" val="231133703"/>
              </p:ext>
            </p:extLst>
          </p:nvPr>
        </p:nvGraphicFramePr>
        <p:xfrm>
          <a:off x="2250018" y="1024114"/>
          <a:ext cx="4643965" cy="2286121"/>
        </p:xfrm>
        <a:graphic>
          <a:graphicData uri="http://schemas.openxmlformats.org/drawingml/2006/table">
            <a:tbl>
              <a:tblPr/>
              <a:tblGrid>
                <a:gridCol w="3796397"/>
                <a:gridCol w="847568"/>
              </a:tblGrid>
              <a:tr h="293856">
                <a:tc gridSpan="2">
                  <a:txBody>
                    <a:bodyPr/>
                    <a:lstStyle/>
                    <a:p>
                      <a:pPr algn="ctr" fontAlgn="b"/>
                      <a:r>
                        <a:rPr lang="en-US" sz="1600" b="1" i="0" u="none" strike="noStrike">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293856">
                <a:tc>
                  <a:txBody>
                    <a:bodyPr/>
                    <a:lstStyle/>
                    <a:p>
                      <a:pPr algn="l" fontAlgn="b"/>
                      <a:r>
                        <a:rPr lang="en-US" sz="1600" b="0" i="0" u="none" strike="noStrike">
                          <a:latin typeface="Verdana"/>
                        </a:rPr>
                        <a:t>Track Correlation Trigger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856">
                <a:tc>
                  <a:txBody>
                    <a:bodyPr/>
                    <a:lstStyle/>
                    <a:p>
                      <a:pPr algn="l" fontAlgn="b"/>
                      <a:r>
                        <a:rPr lang="en-US" sz="1600" b="0" i="0" u="none" strike="noStrike">
                          <a:latin typeface="Verdana"/>
                        </a:rPr>
                        <a:t>Calorimeter Trigger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Verdana"/>
                        </a:rPr>
                        <a:t>3.1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856">
                <a:tc>
                  <a:txBody>
                    <a:bodyPr/>
                    <a:lstStyle/>
                    <a:p>
                      <a:pPr algn="l" fontAlgn="b"/>
                      <a:r>
                        <a:rPr lang="en-US" sz="1600" b="0" i="0" u="none" strike="noStrike" dirty="0" err="1">
                          <a:latin typeface="Verdana"/>
                        </a:rPr>
                        <a:t>Muon</a:t>
                      </a:r>
                      <a:r>
                        <a:rPr lang="en-US" sz="1600" b="0" i="0" u="none" strike="noStrike" dirty="0">
                          <a:latin typeface="Verdana"/>
                        </a:rPr>
                        <a:t> Track Finder (Barrel and Overlap)</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0.5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856">
                <a:tc>
                  <a:txBody>
                    <a:bodyPr/>
                    <a:lstStyle/>
                    <a:p>
                      <a:pPr algn="l" fontAlgn="b"/>
                      <a:r>
                        <a:rPr lang="en-US" sz="1600" b="0" i="0" u="none" strike="noStrike" dirty="0" err="1">
                          <a:latin typeface="Verdana"/>
                        </a:rPr>
                        <a:t>Muon</a:t>
                      </a:r>
                      <a:r>
                        <a:rPr lang="en-US" sz="1600" b="0" i="0" u="none" strike="noStrike" dirty="0">
                          <a:latin typeface="Verdana"/>
                        </a:rPr>
                        <a:t> Track Finder (</a:t>
                      </a:r>
                      <a:r>
                        <a:rPr lang="en-US" sz="1600" b="0" i="0" u="none" strike="noStrike" dirty="0" err="1">
                          <a:latin typeface="Verdana"/>
                        </a:rPr>
                        <a:t>Endcap</a:t>
                      </a:r>
                      <a:r>
                        <a:rPr lang="en-US" sz="1600" b="0" i="0" u="none" strike="noStrike" dirty="0">
                          <a:latin typeface="Verdana"/>
                        </a:rPr>
                        <a: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0.9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856">
                <a:tc>
                  <a:txBody>
                    <a:bodyPr/>
                    <a:lstStyle/>
                    <a:p>
                      <a:pPr algn="l" fontAlgn="b"/>
                      <a:r>
                        <a:rPr lang="en-US" sz="1600" b="0" i="0" u="none" strike="noStrike" dirty="0">
                          <a:latin typeface="Verdana"/>
                        </a:rPr>
                        <a:t>Global Trigger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0.5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461">
                <a:tc>
                  <a:txBody>
                    <a:bodyPr/>
                    <a:lstStyle/>
                    <a:p>
                      <a:pPr algn="l" fontAlgn="b"/>
                      <a:r>
                        <a:rPr lang="en-US" sz="1600" b="1" i="0" u="none" strike="noStrike" dirty="0">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600" b="1" i="0" u="none" strike="noStrike" dirty="0">
                          <a:latin typeface="Verdana"/>
                        </a:rPr>
                        <a:t>6.5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498059365"/>
              </p:ext>
            </p:extLst>
          </p:nvPr>
        </p:nvGraphicFramePr>
        <p:xfrm>
          <a:off x="2250018" y="3915497"/>
          <a:ext cx="4643965" cy="2117237"/>
        </p:xfrm>
        <a:graphic>
          <a:graphicData uri="http://schemas.openxmlformats.org/drawingml/2006/table">
            <a:tbl>
              <a:tblPr/>
              <a:tblGrid>
                <a:gridCol w="3796397"/>
                <a:gridCol w="847568"/>
              </a:tblGrid>
              <a:tr h="483251">
                <a:tc gridSpan="2">
                  <a:txBody>
                    <a:bodyPr/>
                    <a:lstStyle/>
                    <a:p>
                      <a:pPr algn="ctr" fontAlgn="b"/>
                      <a:r>
                        <a:rPr lang="en-US" sz="1600" b="1" i="0" u="none" strike="noStrike">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400789">
                <a:tc>
                  <a:txBody>
                    <a:bodyPr/>
                    <a:lstStyle/>
                    <a:p>
                      <a:pPr algn="l" fontAlgn="b"/>
                      <a:r>
                        <a:rPr lang="en-US" sz="1600" b="0" i="0" u="none" strike="noStrike">
                          <a:latin typeface="Verdana"/>
                        </a:rPr>
                        <a:t>TTC System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789">
                <a:tc>
                  <a:txBody>
                    <a:bodyPr/>
                    <a:lstStyle/>
                    <a:p>
                      <a:pPr algn="l" fontAlgn="b"/>
                      <a:r>
                        <a:rPr lang="en-US" sz="1600" b="0" i="0" u="none" strike="noStrike" dirty="0">
                          <a:latin typeface="Verdana"/>
                        </a:rPr>
                        <a:t>DAQ read out, network, storage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5</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789">
                <a:tc>
                  <a:txBody>
                    <a:bodyPr/>
                    <a:lstStyle/>
                    <a:p>
                      <a:pPr algn="l" fontAlgn="b"/>
                      <a:r>
                        <a:rPr lang="en-US" sz="1600" b="0" i="0" u="none" strike="noStrike">
                          <a:latin typeface="Verdana"/>
                        </a:rPr>
                        <a:t>HLT computing nodes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1619">
                <a:tc>
                  <a:txBody>
                    <a:bodyPr/>
                    <a:lstStyle/>
                    <a:p>
                      <a:pPr algn="l" fontAlgn="b"/>
                      <a:r>
                        <a:rPr lang="en-US" sz="1600" b="1" i="0" u="none" strike="noStrike" dirty="0">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600" b="1" i="0" u="none" strike="noStrike" dirty="0">
                          <a:latin typeface="Verdana"/>
                        </a:rPr>
                        <a:t>12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509291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229" y="239544"/>
            <a:ext cx="7924800" cy="792162"/>
          </a:xfrm>
        </p:spPr>
        <p:txBody>
          <a:bodyPr/>
          <a:lstStyle/>
          <a:p>
            <a:r>
              <a:rPr lang="en-US" dirty="0" smtClean="0"/>
              <a:t>Higgs Combination</a:t>
            </a:r>
            <a:endParaRPr lang="en-US" dirty="0"/>
          </a:p>
        </p:txBody>
      </p:sp>
      <p:sp>
        <p:nvSpPr>
          <p:cNvPr id="3" name="Content Placeholder 2"/>
          <p:cNvSpPr>
            <a:spLocks noGrp="1"/>
          </p:cNvSpPr>
          <p:nvPr>
            <p:ph idx="1"/>
          </p:nvPr>
        </p:nvSpPr>
        <p:spPr>
          <a:xfrm>
            <a:off x="432148" y="1099483"/>
            <a:ext cx="8229600" cy="4525963"/>
          </a:xfrm>
        </p:spPr>
        <p:txBody>
          <a:bodyPr>
            <a:normAutofit/>
          </a:bodyPr>
          <a:lstStyle/>
          <a:p>
            <a:r>
              <a:rPr lang="en-US" sz="2000" dirty="0" smtClean="0"/>
              <a:t>Five main decay channels all published</a:t>
            </a:r>
          </a:p>
          <a:p>
            <a:r>
              <a:rPr lang="en-US" sz="2000" b="1" dirty="0" smtClean="0">
                <a:solidFill>
                  <a:srgbClr val="FF0000"/>
                </a:solidFill>
              </a:rPr>
              <a:t>Combination submitted Dec 30</a:t>
            </a:r>
          </a:p>
          <a:p>
            <a:r>
              <a:rPr lang="en-US" sz="2000" dirty="0" smtClean="0"/>
              <a:t>All results consistent with SM Higgs</a:t>
            </a:r>
            <a:endParaRPr lang="en-US" sz="2000" dirty="0"/>
          </a:p>
        </p:txBody>
      </p:sp>
      <p:sp>
        <p:nvSpPr>
          <p:cNvPr id="5" name="Slide Number Placeholder 4"/>
          <p:cNvSpPr>
            <a:spLocks noGrp="1"/>
          </p:cNvSpPr>
          <p:nvPr>
            <p:ph type="sldNum" sz="quarter" idx="12"/>
          </p:nvPr>
        </p:nvSpPr>
        <p:spPr/>
        <p:txBody>
          <a:bodyPr/>
          <a:lstStyle/>
          <a:p>
            <a:fld id="{9077F2BD-3ECF-4922-822B-7F6E8C6E1906}" type="slidenum">
              <a:rPr lang="en-US" smtClean="0"/>
              <a:t>5</a:t>
            </a:fld>
            <a:endParaRPr lang="en-US"/>
          </a:p>
        </p:txBody>
      </p:sp>
      <p:pic>
        <p:nvPicPr>
          <p:cNvPr id="2050" name="Picture 2" descr="http://cms-higgs-results.web.cern.ch/cms-higgs-results/Comb/HIG-14-009-Paper/sqr_m6summary_fitm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4404" y="31653"/>
            <a:ext cx="3332045" cy="319688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cms-higgs-results.web.cern.ch/cms-higgs-results/Comb/HIG-14-009-Paper/cVcF_all_channels_2quadrant.png"/>
          <p:cNvPicPr>
            <a:picLocks noChangeAspect="1" noChangeArrowheads="1"/>
          </p:cNvPicPr>
          <p:nvPr/>
        </p:nvPicPr>
        <p:blipFill rotWithShape="1">
          <a:blip r:embed="rId4">
            <a:extLst>
              <a:ext uri="{28A0092B-C50C-407E-A947-70E740481C1C}">
                <a14:useLocalDpi xmlns:a14="http://schemas.microsoft.com/office/drawing/2010/main" val="0"/>
              </a:ext>
            </a:extLst>
          </a:blip>
          <a:srcRect r="5183"/>
          <a:stretch/>
        </p:blipFill>
        <p:spPr bwMode="auto">
          <a:xfrm>
            <a:off x="5744404" y="3327982"/>
            <a:ext cx="3429000" cy="350821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e 5"/>
          <p:cNvGraphicFramePr>
            <a:graphicFrameLocks noGrp="1"/>
          </p:cNvGraphicFramePr>
          <p:nvPr>
            <p:extLst>
              <p:ext uri="{D42A27DB-BD31-4B8C-83A1-F6EECF244321}">
                <p14:modId xmlns:p14="http://schemas.microsoft.com/office/powerpoint/2010/main" val="545703529"/>
              </p:ext>
            </p:extLst>
          </p:nvPr>
        </p:nvGraphicFramePr>
        <p:xfrm>
          <a:off x="538624" y="3947795"/>
          <a:ext cx="4267200" cy="2773680"/>
        </p:xfrm>
        <a:graphic>
          <a:graphicData uri="http://schemas.openxmlformats.org/drawingml/2006/table">
            <a:tbl>
              <a:tblPr firstRow="1" bandRow="1">
                <a:tableStyleId>{FABFCF23-3B69-468F-B69F-88F6DE6A72F2}</a:tableStyleId>
              </a:tblPr>
              <a:tblGrid>
                <a:gridCol w="1422400"/>
                <a:gridCol w="1422400"/>
                <a:gridCol w="1422400"/>
              </a:tblGrid>
              <a:tr h="365593">
                <a:tc>
                  <a:txBody>
                    <a:bodyPr/>
                    <a:lstStyle/>
                    <a:p>
                      <a:pPr algn="ctr"/>
                      <a:r>
                        <a:rPr lang="en-US" sz="2000" dirty="0" smtClean="0">
                          <a:solidFill>
                            <a:schemeClr val="tx1"/>
                          </a:solidFill>
                        </a:rPr>
                        <a:t>Channel</a:t>
                      </a:r>
                      <a:endParaRPr lang="en-US" sz="2000" dirty="0">
                        <a:solidFill>
                          <a:schemeClr val="tx1"/>
                        </a:solidFill>
                      </a:endParaRPr>
                    </a:p>
                  </a:txBody>
                  <a:tcPr>
                    <a:lnR w="12700" cap="flat" cmpd="sng" algn="ctr">
                      <a:solidFill>
                        <a:schemeClr val="tx1"/>
                      </a:solidFill>
                      <a:prstDash val="solid"/>
                      <a:round/>
                      <a:headEnd type="none" w="med" len="med"/>
                      <a:tailEnd type="none" w="med" len="med"/>
                    </a:lnR>
                    <a:solidFill>
                      <a:srgbClr val="FFC000"/>
                    </a:solidFill>
                  </a:tcPr>
                </a:tc>
                <a:tc>
                  <a:txBody>
                    <a:bodyPr/>
                    <a:lstStyle/>
                    <a:p>
                      <a:pPr algn="ctr"/>
                      <a:r>
                        <a:rPr lang="en-US" sz="2000" dirty="0" err="1" smtClean="0">
                          <a:solidFill>
                            <a:schemeClr val="tx1"/>
                          </a:solidFill>
                        </a:rPr>
                        <a:t>Obs</a:t>
                      </a:r>
                      <a:r>
                        <a:rPr lang="en-US" sz="2000" baseline="0" dirty="0" smtClean="0">
                          <a:solidFill>
                            <a:schemeClr val="tx1"/>
                          </a:solidFill>
                        </a:rPr>
                        <a:t> (</a:t>
                      </a:r>
                      <a:r>
                        <a:rPr lang="en-US" sz="2000" baseline="0" dirty="0" smtClean="0">
                          <a:solidFill>
                            <a:schemeClr val="tx1"/>
                          </a:solidFill>
                          <a:latin typeface="Symbol" panose="05050102010706020507" pitchFamily="18" charset="2"/>
                        </a:rPr>
                        <a:t>s</a:t>
                      </a:r>
                      <a:r>
                        <a:rPr lang="en-US" sz="2000" baseline="0" dirty="0" smtClean="0">
                          <a:solidFill>
                            <a:schemeClr val="tx1"/>
                          </a:solidFill>
                        </a:rPr>
                        <a:t>)</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ctr"/>
                      <a:r>
                        <a:rPr lang="en-US" sz="2000" dirty="0" err="1" smtClean="0">
                          <a:solidFill>
                            <a:schemeClr val="tx1"/>
                          </a:solidFill>
                        </a:rPr>
                        <a:t>Exp</a:t>
                      </a:r>
                      <a:r>
                        <a:rPr lang="en-US" sz="2000" dirty="0" smtClean="0">
                          <a:solidFill>
                            <a:schemeClr val="tx1"/>
                          </a:solidFill>
                        </a:rPr>
                        <a:t> (</a:t>
                      </a:r>
                      <a:r>
                        <a:rPr lang="en-US" sz="2000" dirty="0" smtClean="0">
                          <a:solidFill>
                            <a:schemeClr val="tx1"/>
                          </a:solidFill>
                          <a:latin typeface="Symbol" panose="05050102010706020507" pitchFamily="18" charset="2"/>
                        </a:rPr>
                        <a:t>s</a:t>
                      </a:r>
                      <a:r>
                        <a:rPr lang="en-US" sz="2000" dirty="0" smtClean="0">
                          <a:solidFill>
                            <a:schemeClr val="tx1"/>
                          </a:solidFill>
                        </a:rPr>
                        <a:t>)</a:t>
                      </a:r>
                      <a:endParaRPr lang="en-US" sz="2000" dirty="0">
                        <a:solidFill>
                          <a:schemeClr val="tx1"/>
                        </a:solidFill>
                      </a:endParaRPr>
                    </a:p>
                  </a:txBody>
                  <a:tcPr>
                    <a:lnL w="12700" cap="flat" cmpd="sng" algn="ctr">
                      <a:solidFill>
                        <a:schemeClr val="tx1"/>
                      </a:solidFill>
                      <a:prstDash val="solid"/>
                      <a:round/>
                      <a:headEnd type="none" w="med" len="med"/>
                      <a:tailEnd type="none" w="med" len="med"/>
                    </a:lnL>
                    <a:solidFill>
                      <a:srgbClr val="FFC000"/>
                    </a:solidFill>
                  </a:tcPr>
                </a:tc>
              </a:tr>
              <a:tr h="365593">
                <a:tc>
                  <a:txBody>
                    <a:bodyPr/>
                    <a:lstStyle/>
                    <a:p>
                      <a:pPr algn="ctr"/>
                      <a:r>
                        <a:rPr lang="en-US" sz="2000" dirty="0" smtClean="0"/>
                        <a:t>H </a:t>
                      </a:r>
                      <a:r>
                        <a:rPr lang="en-US" sz="2000" dirty="0" smtClean="0">
                          <a:sym typeface="Symbol"/>
                        </a:rPr>
                        <a:t> ZZ</a:t>
                      </a:r>
                      <a:endParaRPr lang="en-US" sz="20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2000" dirty="0" smtClean="0"/>
                        <a:t>6.5</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2000" dirty="0" smtClean="0"/>
                        <a:t>6.3</a:t>
                      </a:r>
                      <a:endParaRPr lang="en-US" sz="20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65593">
                <a:tc>
                  <a:txBody>
                    <a:bodyPr/>
                    <a:lstStyle/>
                    <a:p>
                      <a:pPr algn="ctr"/>
                      <a:r>
                        <a:rPr lang="en-US" sz="2000" dirty="0" smtClean="0"/>
                        <a:t>H </a:t>
                      </a:r>
                      <a:r>
                        <a:rPr lang="en-US" sz="2000" dirty="0" smtClean="0">
                          <a:sym typeface="Symbol"/>
                        </a:rPr>
                        <a:t> </a:t>
                      </a:r>
                      <a:r>
                        <a:rPr lang="en-US" sz="2000" dirty="0" err="1" smtClean="0">
                          <a:latin typeface="Symbol" panose="05050102010706020507" pitchFamily="18" charset="2"/>
                          <a:sym typeface="Symbol"/>
                        </a:rPr>
                        <a:t>gg</a:t>
                      </a:r>
                      <a:endParaRPr lang="en-US" sz="2000" dirty="0">
                        <a:latin typeface="Symbol" panose="05050102010706020507" pitchFamily="18" charset="2"/>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5.6</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5.3</a:t>
                      </a:r>
                      <a:endParaRPr lang="en-US" sz="2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93">
                <a:tc>
                  <a:txBody>
                    <a:bodyPr/>
                    <a:lstStyle/>
                    <a:p>
                      <a:pPr algn="ctr"/>
                      <a:r>
                        <a:rPr lang="en-US" sz="2000" dirty="0" smtClean="0"/>
                        <a:t>H </a:t>
                      </a:r>
                      <a:r>
                        <a:rPr lang="en-US" sz="2000" dirty="0" smtClean="0">
                          <a:sym typeface="Symbol"/>
                        </a:rPr>
                        <a:t></a:t>
                      </a:r>
                      <a:r>
                        <a:rPr lang="en-US" sz="2000" dirty="0" smtClean="0"/>
                        <a:t> WW</a:t>
                      </a:r>
                      <a:endParaRPr lang="en-US" sz="20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4.7</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5.4</a:t>
                      </a:r>
                      <a:endParaRPr lang="en-US" sz="2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93">
                <a:tc>
                  <a:txBody>
                    <a:bodyPr/>
                    <a:lstStyle/>
                    <a:p>
                      <a:pPr algn="ctr"/>
                      <a:r>
                        <a:rPr lang="en-US" sz="2000" dirty="0" smtClean="0">
                          <a:sym typeface="Symbol"/>
                        </a:rPr>
                        <a:t>H  </a:t>
                      </a:r>
                      <a:r>
                        <a:rPr lang="en-US" sz="2000" dirty="0" err="1" smtClean="0">
                          <a:latin typeface="Symbol" panose="05050102010706020507" pitchFamily="18" charset="2"/>
                          <a:sym typeface="Symbol"/>
                        </a:rPr>
                        <a:t>tt</a:t>
                      </a:r>
                      <a:endParaRPr lang="en-US" sz="2000" dirty="0">
                        <a:latin typeface="Symbol" panose="05050102010706020507" pitchFamily="18" charset="2"/>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3.8</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3.9</a:t>
                      </a:r>
                      <a:endParaRPr lang="en-US" sz="2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93">
                <a:tc>
                  <a:txBody>
                    <a:bodyPr/>
                    <a:lstStyle/>
                    <a:p>
                      <a:pPr algn="ctr"/>
                      <a:r>
                        <a:rPr lang="en-US" sz="2000" dirty="0" smtClean="0">
                          <a:sym typeface="Symbol"/>
                        </a:rPr>
                        <a:t>H </a:t>
                      </a:r>
                      <a:r>
                        <a:rPr lang="en-US" sz="2000" baseline="0" dirty="0" smtClean="0">
                          <a:sym typeface="Symbol"/>
                        </a:rPr>
                        <a:t> bb</a:t>
                      </a:r>
                      <a:endParaRPr lang="en-US" sz="20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2.0</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2.6</a:t>
                      </a:r>
                      <a:endParaRPr lang="en-US" sz="2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593">
                <a:tc>
                  <a:txBody>
                    <a:bodyPr/>
                    <a:lstStyle/>
                    <a:p>
                      <a:pPr algn="ctr"/>
                      <a:r>
                        <a:rPr lang="en-US" sz="2000" dirty="0" smtClean="0">
                          <a:sym typeface="Symbol"/>
                        </a:rPr>
                        <a:t>H  </a:t>
                      </a:r>
                      <a:r>
                        <a:rPr lang="en-US" sz="2000" dirty="0" smtClean="0">
                          <a:latin typeface="Symbol" panose="05050102010706020507" pitchFamily="18" charset="2"/>
                          <a:sym typeface="Symbol"/>
                        </a:rPr>
                        <a:t>mm</a:t>
                      </a:r>
                      <a:endParaRPr lang="en-US" sz="2000" dirty="0">
                        <a:latin typeface="Symbol" panose="05050102010706020507" pitchFamily="18" charset="2"/>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2000" dirty="0" smtClean="0"/>
                        <a:t>&lt; 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2000" dirty="0" smtClean="0"/>
                        <a:t>0.4</a:t>
                      </a:r>
                      <a:endParaRPr lang="en-US" sz="2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7" name="TextBox 6"/>
          <p:cNvSpPr txBox="1"/>
          <p:nvPr/>
        </p:nvSpPr>
        <p:spPr>
          <a:xfrm>
            <a:off x="4322440" y="0"/>
            <a:ext cx="1676400" cy="338554"/>
          </a:xfrm>
          <a:prstGeom prst="rect">
            <a:avLst/>
          </a:prstGeom>
          <a:solidFill>
            <a:schemeClr val="bg1"/>
          </a:solidFill>
        </p:spPr>
        <p:txBody>
          <a:bodyPr wrap="square" rtlCol="0">
            <a:spAutoFit/>
          </a:bodyPr>
          <a:lstStyle/>
          <a:p>
            <a:r>
              <a:rPr lang="en-US" sz="1600" b="1" dirty="0" smtClean="0">
                <a:solidFill>
                  <a:srgbClr val="FF0000"/>
                </a:solidFill>
              </a:rPr>
              <a:t>HIG-14-009</a:t>
            </a:r>
            <a:endParaRPr lang="en-US" sz="1600" b="1" dirty="0">
              <a:solidFill>
                <a:srgbClr val="FF0000"/>
              </a:solidFill>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3149204044"/>
              </p:ext>
            </p:extLst>
          </p:nvPr>
        </p:nvGraphicFramePr>
        <p:xfrm>
          <a:off x="200968" y="3044437"/>
          <a:ext cx="5720475" cy="655795"/>
        </p:xfrm>
        <a:graphic>
          <a:graphicData uri="http://schemas.openxmlformats.org/presentationml/2006/ole">
            <mc:AlternateContent xmlns:mc="http://schemas.openxmlformats.org/markup-compatibility/2006">
              <mc:Choice xmlns:v="urn:schemas-microsoft-com:vml" Requires="v">
                <p:oleObj spid="_x0000_s1161" name="Equation" r:id="rId5" imgW="3327400" imgH="381000" progId="Equation.3">
                  <p:embed/>
                </p:oleObj>
              </mc:Choice>
              <mc:Fallback>
                <p:oleObj name="Equation" r:id="rId5" imgW="3327400" imgH="381000" progId="Equation.3">
                  <p:embed/>
                  <p:pic>
                    <p:nvPicPr>
                      <p:cNvPr id="0" name=""/>
                      <p:cNvPicPr/>
                      <p:nvPr/>
                    </p:nvPicPr>
                    <p:blipFill>
                      <a:blip r:embed="rId6"/>
                      <a:stretch>
                        <a:fillRect/>
                      </a:stretch>
                    </p:blipFill>
                    <p:spPr>
                      <a:xfrm>
                        <a:off x="200968" y="3044437"/>
                        <a:ext cx="5720475" cy="655795"/>
                      </a:xfrm>
                      <a:prstGeom prst="rect">
                        <a:avLst/>
                      </a:prstGeom>
                      <a:solidFill>
                        <a:srgbClr val="23FFFF"/>
                      </a:solidFill>
                      <a:ln>
                        <a:solidFill>
                          <a:srgbClr val="2727EF"/>
                        </a:solidFill>
                      </a:ln>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879236257"/>
              </p:ext>
            </p:extLst>
          </p:nvPr>
        </p:nvGraphicFramePr>
        <p:xfrm>
          <a:off x="277952" y="2276872"/>
          <a:ext cx="5037095" cy="669958"/>
        </p:xfrm>
        <a:graphic>
          <a:graphicData uri="http://schemas.openxmlformats.org/presentationml/2006/ole">
            <mc:AlternateContent xmlns:mc="http://schemas.openxmlformats.org/markup-compatibility/2006">
              <mc:Choice xmlns:v="urn:schemas-microsoft-com:vml" Requires="v">
                <p:oleObj spid="_x0000_s1162" name="Equation" r:id="rId7" imgW="2578100" imgH="342900" progId="Equation.3">
                  <p:embed/>
                </p:oleObj>
              </mc:Choice>
              <mc:Fallback>
                <p:oleObj name="Equation" r:id="rId7" imgW="2578100" imgH="342900" progId="Equation.3">
                  <p:embed/>
                  <p:pic>
                    <p:nvPicPr>
                      <p:cNvPr id="0" name=""/>
                      <p:cNvPicPr/>
                      <p:nvPr/>
                    </p:nvPicPr>
                    <p:blipFill>
                      <a:blip r:embed="rId8"/>
                      <a:stretch>
                        <a:fillRect/>
                      </a:stretch>
                    </p:blipFill>
                    <p:spPr>
                      <a:xfrm>
                        <a:off x="277952" y="2276872"/>
                        <a:ext cx="5037095" cy="669958"/>
                      </a:xfrm>
                      <a:prstGeom prst="rect">
                        <a:avLst/>
                      </a:prstGeom>
                      <a:solidFill>
                        <a:srgbClr val="FFFF00"/>
                      </a:solidFill>
                      <a:ln>
                        <a:solidFill>
                          <a:srgbClr val="008000"/>
                        </a:solidFill>
                      </a:ln>
                    </p:spPr>
                  </p:pic>
                </p:oleObj>
              </mc:Fallback>
            </mc:AlternateContent>
          </a:graphicData>
        </a:graphic>
      </p:graphicFrame>
    </p:spTree>
    <p:extLst>
      <p:ext uri="{BB962C8B-B14F-4D97-AF65-F5344CB8AC3E}">
        <p14:creationId xmlns:p14="http://schemas.microsoft.com/office/powerpoint/2010/main" val="101703876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473"/>
            <a:ext cx="9144000" cy="460870"/>
          </a:xfrm>
        </p:spPr>
        <p:txBody>
          <a:bodyPr>
            <a:normAutofit/>
          </a:bodyPr>
          <a:lstStyle/>
          <a:p>
            <a:r>
              <a:rPr lang="en-US" dirty="0" smtClean="0">
                <a:solidFill>
                  <a:srgbClr val="000000"/>
                </a:solidFill>
              </a:rPr>
              <a:t>Infrastructure and LS work support CORE Cost estimate </a:t>
            </a:r>
            <a:r>
              <a:rPr lang="en-US" dirty="0">
                <a:solidFill>
                  <a:srgbClr val="000000"/>
                </a:solidFill>
              </a:rPr>
              <a:t>- Sept. 2014 </a:t>
            </a:r>
          </a:p>
        </p:txBody>
      </p:sp>
      <p:sp>
        <p:nvSpPr>
          <p:cNvPr id="4" name="Slide Number Placeholder 3"/>
          <p:cNvSpPr>
            <a:spLocks noGrp="1"/>
          </p:cNvSpPr>
          <p:nvPr>
            <p:ph type="sldNum" sz="quarter" idx="12"/>
          </p:nvPr>
        </p:nvSpPr>
        <p:spPr/>
        <p:txBody>
          <a:bodyPr/>
          <a:lstStyle/>
          <a:p>
            <a:fld id="{3804912E-B173-ED48-B398-5A28D852C918}" type="slidenum">
              <a:rPr lang="en-US" smtClean="0">
                <a:solidFill>
                  <a:srgbClr val="C0504D"/>
                </a:solidFill>
                <a:latin typeface="Calibri"/>
              </a:rPr>
              <a:pPr/>
              <a:t>50</a:t>
            </a:fld>
            <a:endParaRPr lang="en-US" dirty="0">
              <a:solidFill>
                <a:srgbClr val="C0504D"/>
              </a:solidFill>
              <a:latin typeface="Calibri"/>
            </a:endParaRPr>
          </a:p>
        </p:txBody>
      </p:sp>
      <p:graphicFrame>
        <p:nvGraphicFramePr>
          <p:cNvPr id="6" name="Table 5"/>
          <p:cNvGraphicFramePr>
            <a:graphicFrameLocks noGrp="1"/>
          </p:cNvGraphicFramePr>
          <p:nvPr>
            <p:extLst>
              <p:ext uri="{D42A27DB-BD31-4B8C-83A1-F6EECF244321}">
                <p14:modId xmlns:p14="http://schemas.microsoft.com/office/powerpoint/2010/main" val="3608223187"/>
              </p:ext>
            </p:extLst>
          </p:nvPr>
        </p:nvGraphicFramePr>
        <p:xfrm>
          <a:off x="1549842" y="1276704"/>
          <a:ext cx="6044317" cy="4304592"/>
        </p:xfrm>
        <a:graphic>
          <a:graphicData uri="http://schemas.openxmlformats.org/drawingml/2006/table">
            <a:tbl>
              <a:tblPr/>
              <a:tblGrid>
                <a:gridCol w="4941172"/>
                <a:gridCol w="1103145"/>
              </a:tblGrid>
              <a:tr h="388609">
                <a:tc gridSpan="2">
                  <a:txBody>
                    <a:bodyPr/>
                    <a:lstStyle/>
                    <a:p>
                      <a:pPr algn="ctr" fontAlgn="b"/>
                      <a:r>
                        <a:rPr lang="en-US" sz="1600" b="1" i="0" u="none" strike="noStrike">
                          <a:latin typeface="Verdana"/>
                        </a:rPr>
                        <a:t>Estimated CORE cost in MCHF (2014)</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388609">
                <a:tc>
                  <a:txBody>
                    <a:bodyPr/>
                    <a:lstStyle/>
                    <a:p>
                      <a:pPr algn="l" fontAlgn="b"/>
                      <a:r>
                        <a:rPr lang="en-US" sz="1600" b="0" i="0" u="none" strike="noStrike">
                          <a:latin typeface="Verdana"/>
                        </a:rPr>
                        <a:t>Magnet power and cryogenics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1.6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dirty="0" smtClean="0">
                          <a:latin typeface="Verdana"/>
                        </a:rPr>
                        <a:t>Beam pipe</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1.7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dirty="0">
                          <a:latin typeface="Verdana"/>
                        </a:rPr>
                        <a:t>Infrastructure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6.1</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a:latin typeface="Verdana"/>
                        </a:rPr>
                        <a:t>Test Facilities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0.4</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a:latin typeface="Verdana"/>
                        </a:rPr>
                        <a:t>Surface Facilities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0.3</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dirty="0">
                          <a:latin typeface="Verdana"/>
                        </a:rPr>
                        <a:t>Safety Systems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latin typeface="Verdana"/>
                        </a:rPr>
                        <a:t>2.3</a:t>
                      </a:r>
                      <a:endParaRPr lang="en-US" sz="1600" b="0"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a:latin typeface="Verdana"/>
                        </a:rPr>
                        <a:t>Electronics integration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0.9</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a:latin typeface="Verdana"/>
                        </a:rPr>
                        <a:t>Engineering integration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Verdana"/>
                        </a:rPr>
                        <a:t>3.2</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8609">
                <a:tc>
                  <a:txBody>
                    <a:bodyPr/>
                    <a:lstStyle/>
                    <a:p>
                      <a:pPr algn="l" fontAlgn="b"/>
                      <a:r>
                        <a:rPr lang="en-US" sz="1600" b="0" i="0" u="none" strike="noStrike">
                          <a:latin typeface="Verdana"/>
                        </a:rPr>
                        <a:t>Technical Support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Verdana"/>
                        </a:rPr>
                        <a:t>8.7</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8502">
                <a:tc>
                  <a:txBody>
                    <a:bodyPr/>
                    <a:lstStyle/>
                    <a:p>
                      <a:pPr algn="l" fontAlgn="b"/>
                      <a:r>
                        <a:rPr lang="en-US" sz="1600" b="1" i="0" u="none" strike="noStrike" dirty="0">
                          <a:latin typeface="Verdana"/>
                        </a:rPr>
                        <a:t>Total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600" b="1" i="0" u="none" strike="noStrike" dirty="0" smtClean="0">
                          <a:latin typeface="Verdana"/>
                        </a:rPr>
                        <a:t>25</a:t>
                      </a:r>
                      <a:endParaRPr lang="en-US" sz="1600" b="1" i="0" u="none" strike="noStrike" dirty="0">
                        <a:latin typeface="Verdana"/>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5686445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ontent Placeholder 158"/>
          <p:cNvSpPr>
            <a:spLocks noGrp="1"/>
          </p:cNvSpPr>
          <p:nvPr>
            <p:ph idx="1"/>
          </p:nvPr>
        </p:nvSpPr>
        <p:spPr>
          <a:xfrm>
            <a:off x="279648" y="4866198"/>
            <a:ext cx="9144000" cy="1689100"/>
          </a:xfrm>
          <a:ln>
            <a:noFill/>
          </a:ln>
        </p:spPr>
        <p:txBody>
          <a:bodyPr>
            <a:normAutofit/>
          </a:bodyPr>
          <a:lstStyle/>
          <a:p>
            <a:r>
              <a:rPr lang="en-US" sz="2400" dirty="0" smtClean="0"/>
              <a:t>Shore up existing calorimeter trigger to add: </a:t>
            </a:r>
          </a:p>
          <a:p>
            <a:pPr lvl="1"/>
            <a:r>
              <a:rPr lang="en-US" sz="2000" dirty="0" smtClean="0"/>
              <a:t>pile-up energy subtraction, improved tau trigger, e/g isolation, etc.</a:t>
            </a:r>
          </a:p>
          <a:p>
            <a:r>
              <a:rPr lang="en-US" sz="2400" dirty="0" smtClean="0"/>
              <a:t>Replace Global Calorimeter trigger with ONE new µTCA card</a:t>
            </a:r>
            <a:endParaRPr lang="en-US" sz="2400" dirty="0"/>
          </a:p>
        </p:txBody>
      </p:sp>
      <p:grpSp>
        <p:nvGrpSpPr>
          <p:cNvPr id="108" name="Group 107"/>
          <p:cNvGrpSpPr/>
          <p:nvPr/>
        </p:nvGrpSpPr>
        <p:grpSpPr>
          <a:xfrm>
            <a:off x="426560" y="1002613"/>
            <a:ext cx="8552340" cy="3518587"/>
            <a:chOff x="733263" y="603942"/>
            <a:chExt cx="7295121" cy="5057306"/>
          </a:xfrm>
        </p:grpSpPr>
        <p:grpSp>
          <p:nvGrpSpPr>
            <p:cNvPr id="109" name="Group 108"/>
            <p:cNvGrpSpPr/>
            <p:nvPr/>
          </p:nvGrpSpPr>
          <p:grpSpPr>
            <a:xfrm>
              <a:off x="899592" y="620688"/>
              <a:ext cx="7128792" cy="5040560"/>
              <a:chOff x="1475656" y="683404"/>
              <a:chExt cx="5904656" cy="4318071"/>
            </a:xfrm>
          </p:grpSpPr>
          <p:grpSp>
            <p:nvGrpSpPr>
              <p:cNvPr id="111" name="Group 11"/>
              <p:cNvGrpSpPr/>
              <p:nvPr/>
            </p:nvGrpSpPr>
            <p:grpSpPr>
              <a:xfrm>
                <a:off x="1475656" y="683404"/>
                <a:ext cx="5904656" cy="4318071"/>
                <a:chOff x="-13956" y="137311"/>
                <a:chExt cx="8906436" cy="6581139"/>
              </a:xfrm>
            </p:grpSpPr>
            <p:sp>
              <p:nvSpPr>
                <p:cNvPr id="114" name="Snip Single Corner Rectangle 113"/>
                <p:cNvSpPr/>
                <p:nvPr/>
              </p:nvSpPr>
              <p:spPr>
                <a:xfrm>
                  <a:off x="1258216" y="38610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5" name="TextBox 114"/>
                <p:cNvSpPr txBox="1"/>
                <p:nvPr/>
              </p:nvSpPr>
              <p:spPr>
                <a:xfrm>
                  <a:off x="293162" y="3219139"/>
                  <a:ext cx="1535592" cy="681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18 x </a:t>
                  </a:r>
                  <a:r>
                    <a:rPr kumimoji="0" lang="en-US" sz="1200" b="1" i="0" u="none" strike="noStrike" kern="0" cap="none" spc="0" normalizeH="0" baseline="0" noProof="0" dirty="0" err="1" smtClean="0">
                      <a:ln>
                        <a:noFill/>
                      </a:ln>
                      <a:solidFill>
                        <a:sysClr val="windowText" lastClr="000000"/>
                      </a:solidFill>
                      <a:effectLst/>
                      <a:uLnTx/>
                      <a:uFillTx/>
                    </a:rPr>
                    <a:t>ORSc</a:t>
                  </a:r>
                  <a:r>
                    <a:rPr kumimoji="0" lang="en-US" sz="1200" b="1" i="0" u="none" strike="noStrike" kern="0" cap="none" spc="0" normalizeH="0" baseline="0" noProof="0" dirty="0" smtClean="0">
                      <a:ln>
                        <a:noFill/>
                      </a:ln>
                      <a:solidFill>
                        <a:sysClr val="windowText" lastClr="000000"/>
                      </a:solidFill>
                      <a:effectLst/>
                      <a:uLnTx/>
                      <a:uFillTx/>
                    </a:rPr>
                    <a:t> in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RCT Crates</a:t>
                  </a:r>
                  <a:endParaRPr kumimoji="0" lang="el-GR" sz="1200" b="1" i="0" u="none" strike="noStrike" kern="0" cap="none" spc="0" normalizeH="0" baseline="0" noProof="0" dirty="0">
                    <a:ln>
                      <a:noFill/>
                    </a:ln>
                    <a:solidFill>
                      <a:sysClr val="windowText" lastClr="000000"/>
                    </a:solidFill>
                    <a:effectLst/>
                    <a:uLnTx/>
                    <a:uFillTx/>
                  </a:endParaRPr>
                </a:p>
              </p:txBody>
            </p:sp>
            <p:sp>
              <p:nvSpPr>
                <p:cNvPr id="116" name="Flowchart: Process 15"/>
                <p:cNvSpPr/>
                <p:nvPr/>
              </p:nvSpPr>
              <p:spPr>
                <a:xfrm>
                  <a:off x="5474096" y="836712"/>
                  <a:ext cx="1296144" cy="3673684"/>
                </a:xfrm>
                <a:prstGeom prst="flowChartProcess">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a:ea typeface="+mn-ea"/>
                      <a:cs typeface="+mn-cs"/>
                    </a:rPr>
                    <a:t>Legacy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a:ea typeface="+mn-ea"/>
                      <a:cs typeface="+mn-cs"/>
                    </a:rPr>
                    <a:t>GCT</a:t>
                  </a: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17" name="Flowchart: Process 16"/>
                <p:cNvSpPr/>
                <p:nvPr/>
              </p:nvSpPr>
              <p:spPr>
                <a:xfrm>
                  <a:off x="7634336" y="1124744"/>
                  <a:ext cx="1258144" cy="4536504"/>
                </a:xfrm>
                <a:prstGeom prst="flowChartProcess">
                  <a:avLst/>
                </a:prstGeom>
                <a:solidFill>
                  <a:srgbClr val="F79646">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a:ea typeface="+mn-ea"/>
                      <a:cs typeface="+mn-cs"/>
                    </a:rPr>
                    <a:t>Legacy GT</a:t>
                  </a: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cxnSp>
              <p:nvCxnSpPr>
                <p:cNvPr id="118" name="Straight Arrow Connector 117"/>
                <p:cNvCxnSpPr/>
                <p:nvPr/>
              </p:nvCxnSpPr>
              <p:spPr>
                <a:xfrm>
                  <a:off x="5186064" y="5157192"/>
                  <a:ext cx="493508" cy="13252"/>
                </a:xfrm>
                <a:prstGeom prst="straightConnector1">
                  <a:avLst/>
                </a:prstGeom>
                <a:noFill/>
                <a:ln w="50800" cap="flat" cmpd="sng" algn="ctr">
                  <a:solidFill>
                    <a:sysClr val="windowText" lastClr="000000"/>
                  </a:solidFill>
                  <a:prstDash val="solid"/>
                  <a:tailEnd type="arrow"/>
                </a:ln>
                <a:effectLst/>
              </p:spPr>
            </p:cxnSp>
            <p:sp>
              <p:nvSpPr>
                <p:cNvPr id="119" name="Snip Single Corner Rectangle 118"/>
                <p:cNvSpPr/>
                <p:nvPr/>
              </p:nvSpPr>
              <p:spPr>
                <a:xfrm>
                  <a:off x="1009600" y="908720"/>
                  <a:ext cx="543544" cy="469032"/>
                </a:xfrm>
                <a:prstGeom prst="snip1Rect">
                  <a:avLst/>
                </a:prstGeom>
                <a:solidFill>
                  <a:srgbClr val="9BBB59">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0" name="TextBox 119"/>
                <p:cNvSpPr txBox="1"/>
                <p:nvPr/>
              </p:nvSpPr>
              <p:spPr>
                <a:xfrm>
                  <a:off x="-13956" y="137311"/>
                  <a:ext cx="2764066" cy="4087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63 x Legacy Source Cards</a:t>
                  </a:r>
                  <a:endParaRPr kumimoji="0" lang="el-GR" sz="1200" b="1" i="0" u="none" strike="noStrike" kern="0" cap="none" spc="0" normalizeH="0" baseline="0" noProof="0" dirty="0">
                    <a:ln>
                      <a:noFill/>
                    </a:ln>
                    <a:solidFill>
                      <a:sysClr val="windowText" lastClr="000000"/>
                    </a:solidFill>
                    <a:effectLst/>
                    <a:uLnTx/>
                    <a:uFillTx/>
                  </a:endParaRPr>
                </a:p>
              </p:txBody>
            </p:sp>
            <p:cxnSp>
              <p:nvCxnSpPr>
                <p:cNvPr id="121" name="Straight Arrow Connector 120"/>
                <p:cNvCxnSpPr/>
                <p:nvPr/>
              </p:nvCxnSpPr>
              <p:spPr>
                <a:xfrm flipV="1">
                  <a:off x="6769953" y="2636912"/>
                  <a:ext cx="864383" cy="16443"/>
                </a:xfrm>
                <a:prstGeom prst="straightConnector1">
                  <a:avLst/>
                </a:prstGeom>
                <a:noFill/>
                <a:ln w="50800" cap="flat" cmpd="sng" algn="ctr">
                  <a:solidFill>
                    <a:sysClr val="windowText" lastClr="000000"/>
                  </a:solidFill>
                  <a:prstDash val="solid"/>
                  <a:tailEnd type="arrow"/>
                </a:ln>
                <a:effectLst/>
              </p:spPr>
            </p:cxnSp>
            <p:cxnSp>
              <p:nvCxnSpPr>
                <p:cNvPr id="122" name="Straight Arrow Connector 121"/>
                <p:cNvCxnSpPr/>
                <p:nvPr/>
              </p:nvCxnSpPr>
              <p:spPr>
                <a:xfrm flipV="1">
                  <a:off x="6842248" y="5157192"/>
                  <a:ext cx="754088" cy="30274"/>
                </a:xfrm>
                <a:prstGeom prst="straightConnector1">
                  <a:avLst/>
                </a:prstGeom>
                <a:noFill/>
                <a:ln w="50800" cap="flat" cmpd="sng" algn="ctr">
                  <a:solidFill>
                    <a:sysClr val="windowText" lastClr="000000"/>
                  </a:solidFill>
                  <a:prstDash val="solid"/>
                  <a:tailEnd type="arrow"/>
                </a:ln>
                <a:effectLst/>
              </p:spPr>
            </p:cxnSp>
            <p:sp>
              <p:nvSpPr>
                <p:cNvPr id="123" name="Right Arrow 122"/>
                <p:cNvSpPr/>
                <p:nvPr/>
              </p:nvSpPr>
              <p:spPr>
                <a:xfrm>
                  <a:off x="3025824" y="4869160"/>
                  <a:ext cx="1584176" cy="720080"/>
                </a:xfrm>
                <a:prstGeom prst="rightArrow">
                  <a:avLst/>
                </a:prstGeom>
                <a:solidFill>
                  <a:srgbClr val="4BACC6">
                    <a:lumMod val="60000"/>
                    <a:lumOff val="4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24" name="TextBox 123"/>
                <p:cNvSpPr txBox="1"/>
                <p:nvPr/>
              </p:nvSpPr>
              <p:spPr>
                <a:xfrm>
                  <a:off x="1180810" y="2262710"/>
                  <a:ext cx="3966316" cy="5904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0000FF"/>
                      </a:solidFill>
                      <a:effectLst/>
                      <a:uLnTx/>
                      <a:uFillTx/>
                    </a:rPr>
                    <a:t>The Legacy  Trigger at P5</a:t>
                  </a:r>
                </a:p>
              </p:txBody>
            </p:sp>
            <p:sp>
              <p:nvSpPr>
                <p:cNvPr id="125" name="TextBox 124"/>
                <p:cNvSpPr txBox="1"/>
                <p:nvPr/>
              </p:nvSpPr>
              <p:spPr>
                <a:xfrm>
                  <a:off x="854965" y="6173387"/>
                  <a:ext cx="3659111" cy="5450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0000"/>
                      </a:solidFill>
                      <a:effectLst/>
                      <a:uLnTx/>
                      <a:uFillTx/>
                    </a:rPr>
                    <a:t>The Stage-1 System at P5</a:t>
                  </a:r>
                  <a:endParaRPr kumimoji="0" lang="el-GR" sz="1800" b="1" i="0" u="none" strike="noStrike" kern="0" cap="none" spc="0" normalizeH="0" baseline="0" noProof="0" dirty="0">
                    <a:ln>
                      <a:noFill/>
                    </a:ln>
                    <a:solidFill>
                      <a:srgbClr val="FF0000"/>
                    </a:solidFill>
                    <a:effectLst/>
                    <a:uLnTx/>
                    <a:uFillTx/>
                  </a:endParaRPr>
                </a:p>
              </p:txBody>
            </p:sp>
            <p:sp>
              <p:nvSpPr>
                <p:cNvPr id="126" name="Snip Single Corner Rectangle 125"/>
                <p:cNvSpPr/>
                <p:nvPr/>
              </p:nvSpPr>
              <p:spPr>
                <a:xfrm>
                  <a:off x="5616550" y="4730893"/>
                  <a:ext cx="1330845" cy="1074373"/>
                </a:xfrm>
                <a:prstGeom prst="snip1Rect">
                  <a:avLst/>
                </a:prstGeom>
                <a:gradFill>
                  <a:gsLst>
                    <a:gs pos="0">
                      <a:srgbClr val="03D4A8"/>
                    </a:gs>
                    <a:gs pos="25000">
                      <a:srgbClr val="21D6E0"/>
                    </a:gs>
                    <a:gs pos="75000">
                      <a:srgbClr val="0087E6"/>
                    </a:gs>
                    <a:gs pos="100000">
                      <a:srgbClr val="005CBF"/>
                    </a:gs>
                  </a:gsLst>
                  <a:lin ang="5400000" scaled="0"/>
                </a:gra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FF00"/>
                      </a:solidFill>
                      <a:effectLst/>
                      <a:uLnTx/>
                      <a:uFillTx/>
                      <a:latin typeface="Calibri"/>
                      <a:ea typeface="+mn-ea"/>
                      <a:cs typeface="+mn-cs"/>
                    </a:rPr>
                    <a:t>1</a:t>
                  </a:r>
                  <a:r>
                    <a:rPr kumimoji="0" lang="en-US" sz="1600" b="1" i="0" u="none" strike="noStrike" kern="0" cap="none" spc="0" normalizeH="0" baseline="0" noProof="0" dirty="0" smtClean="0">
                      <a:ln>
                        <a:noFill/>
                      </a:ln>
                      <a:solidFill>
                        <a:sysClr val="window" lastClr="FFFFFF"/>
                      </a:solidFill>
                      <a:effectLst/>
                      <a:uLnTx/>
                      <a:uFillTx/>
                      <a:latin typeface="Calibri"/>
                      <a:ea typeface="+mn-ea"/>
                      <a:cs typeface="+mn-cs"/>
                    </a:rPr>
                    <a:t>xMP7</a:t>
                  </a:r>
                </a:p>
              </p:txBody>
            </p:sp>
            <p:sp>
              <p:nvSpPr>
                <p:cNvPr id="127" name="Snip Single Corner Rectangle 126"/>
                <p:cNvSpPr/>
                <p:nvPr/>
              </p:nvSpPr>
              <p:spPr>
                <a:xfrm>
                  <a:off x="1162000" y="1061120"/>
                  <a:ext cx="543544" cy="469032"/>
                </a:xfrm>
                <a:prstGeom prst="snip1Rect">
                  <a:avLst/>
                </a:prstGeom>
                <a:solidFill>
                  <a:srgbClr val="9BBB59">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8" name="Snip Single Corner Rectangle 127"/>
                <p:cNvSpPr/>
                <p:nvPr/>
              </p:nvSpPr>
              <p:spPr>
                <a:xfrm>
                  <a:off x="1314400" y="1213520"/>
                  <a:ext cx="543544" cy="469032"/>
                </a:xfrm>
                <a:prstGeom prst="snip1Rect">
                  <a:avLst/>
                </a:prstGeom>
                <a:solidFill>
                  <a:srgbClr val="9BBB59">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9" name="Snip Single Corner Rectangle 128"/>
                <p:cNvSpPr/>
                <p:nvPr/>
              </p:nvSpPr>
              <p:spPr>
                <a:xfrm>
                  <a:off x="1466800" y="1365920"/>
                  <a:ext cx="543544" cy="469032"/>
                </a:xfrm>
                <a:prstGeom prst="snip1Rect">
                  <a:avLst/>
                </a:prstGeom>
                <a:solidFill>
                  <a:srgbClr val="9BBB59">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0" name="Snip Single Corner Rectangle 129"/>
                <p:cNvSpPr/>
                <p:nvPr/>
              </p:nvSpPr>
              <p:spPr>
                <a:xfrm>
                  <a:off x="1619200" y="1518320"/>
                  <a:ext cx="543544" cy="469032"/>
                </a:xfrm>
                <a:prstGeom prst="snip1Rect">
                  <a:avLst/>
                </a:prstGeom>
                <a:solidFill>
                  <a:srgbClr val="9BBB59">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1" name="Snip Single Corner Rectangle 130"/>
                <p:cNvSpPr/>
                <p:nvPr/>
              </p:nvSpPr>
              <p:spPr>
                <a:xfrm>
                  <a:off x="1771600" y="1670720"/>
                  <a:ext cx="543544" cy="469032"/>
                </a:xfrm>
                <a:prstGeom prst="snip1Rect">
                  <a:avLst/>
                </a:prstGeom>
                <a:solidFill>
                  <a:srgbClr val="9BBB59">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2" name="Snip Single Corner Rectangle 131"/>
                <p:cNvSpPr/>
                <p:nvPr/>
              </p:nvSpPr>
              <p:spPr>
                <a:xfrm>
                  <a:off x="1924000" y="1823120"/>
                  <a:ext cx="543544" cy="469032"/>
                </a:xfrm>
                <a:prstGeom prst="snip1Rect">
                  <a:avLst/>
                </a:prstGeom>
                <a:solidFill>
                  <a:srgbClr val="9BBB59">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3" name="Right Arrow 132"/>
                <p:cNvSpPr/>
                <p:nvPr/>
              </p:nvSpPr>
              <p:spPr>
                <a:xfrm>
                  <a:off x="398040" y="4293096"/>
                  <a:ext cx="1043608" cy="864096"/>
                </a:xfrm>
                <a:prstGeom prst="rightArrow">
                  <a:avLst>
                    <a:gd name="adj1" fmla="val 51051"/>
                    <a:gd name="adj2" fmla="val 76980"/>
                  </a:avLst>
                </a:prstGeom>
                <a:solidFill>
                  <a:srgbClr val="FF0000"/>
                </a:solidFill>
                <a:ln w="25400" cap="flat" cmpd="sng" algn="ctr">
                  <a:solidFill>
                    <a:srgbClr val="FF0000"/>
                  </a:solidFill>
                  <a:prstDash val="solid"/>
                </a:ln>
                <a:effectLst/>
              </p:spPr>
              <p:txBody>
                <a:bodyPr rtlCol="0" anchor="ctr"/>
                <a:lstStyle/>
                <a:p>
                  <a:pPr marL="342900" marR="0" lvl="0" indent="-34290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latin typeface="Calibri"/>
                      <a:ea typeface="+mn-ea"/>
                      <a:cs typeface="+mn-cs"/>
                    </a:rPr>
                    <a:t>       </a:t>
                  </a:r>
                  <a:endParaRPr kumimoji="0" lang="el-GR"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34" name="TextBox 133"/>
                <p:cNvSpPr txBox="1"/>
                <p:nvPr/>
              </p:nvSpPr>
              <p:spPr>
                <a:xfrm>
                  <a:off x="88417" y="2276873"/>
                  <a:ext cx="1330847" cy="8663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108 80 MHz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SCSI CABLES</a:t>
                  </a:r>
                  <a:endParaRPr kumimoji="0" lang="el-GR" sz="1200" b="1" i="0" u="none" strike="noStrike" kern="0" cap="none" spc="0" normalizeH="0" baseline="0" noProof="0" dirty="0">
                    <a:ln>
                      <a:noFill/>
                    </a:ln>
                    <a:solidFill>
                      <a:sysClr val="windowText" lastClr="000000"/>
                    </a:solidFill>
                    <a:effectLst/>
                    <a:uLnTx/>
                    <a:uFillTx/>
                  </a:endParaRPr>
                </a:p>
              </p:txBody>
            </p:sp>
            <p:sp>
              <p:nvSpPr>
                <p:cNvPr id="135" name="TextBox 134"/>
                <p:cNvSpPr txBox="1"/>
                <p:nvPr/>
              </p:nvSpPr>
              <p:spPr>
                <a:xfrm>
                  <a:off x="1703640" y="433729"/>
                  <a:ext cx="2047457" cy="681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216 Fibers @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2.0 </a:t>
                  </a:r>
                  <a:r>
                    <a:rPr kumimoji="0" lang="en-US" sz="1200" b="1" i="0" u="none" strike="noStrike" kern="0" cap="none" spc="0" normalizeH="0" baseline="0" noProof="0" dirty="0" err="1" smtClean="0">
                      <a:ln>
                        <a:noFill/>
                      </a:ln>
                      <a:solidFill>
                        <a:sysClr val="windowText" lastClr="000000"/>
                      </a:solidFill>
                      <a:effectLst/>
                      <a:uLnTx/>
                      <a:uFillTx/>
                    </a:rPr>
                    <a:t>GBps</a:t>
                  </a:r>
                  <a:r>
                    <a:rPr kumimoji="0" lang="en-US" sz="1200" b="1" i="0" u="none" strike="noStrike" kern="0" cap="none" spc="0" normalizeH="0" baseline="0" noProof="0" dirty="0" smtClean="0">
                      <a:ln>
                        <a:noFill/>
                      </a:ln>
                      <a:solidFill>
                        <a:sysClr val="windowText" lastClr="000000"/>
                      </a:solidFill>
                      <a:effectLst/>
                      <a:uLnTx/>
                      <a:uFillTx/>
                    </a:rPr>
                    <a:t>  </a:t>
                  </a:r>
                  <a:r>
                    <a:rPr kumimoji="0" lang="en-US" sz="1200" b="1" i="0" u="none" strike="noStrike" kern="0" cap="none" spc="0" normalizeH="0" baseline="0" noProof="0" dirty="0" err="1" smtClean="0">
                      <a:ln>
                        <a:noFill/>
                      </a:ln>
                      <a:solidFill>
                        <a:sysClr val="windowText" lastClr="000000"/>
                      </a:solidFill>
                      <a:effectLst/>
                      <a:uLnTx/>
                      <a:uFillTx/>
                    </a:rPr>
                    <a:t>Asynch</a:t>
                  </a:r>
                  <a:r>
                    <a:rPr kumimoji="0" lang="en-US" sz="1200" b="1" i="0" u="none" strike="noStrike" kern="0" cap="none" spc="0" normalizeH="0" baseline="0" noProof="0" dirty="0" smtClean="0">
                      <a:ln>
                        <a:noFill/>
                      </a:ln>
                      <a:solidFill>
                        <a:sysClr val="windowText" lastClr="000000"/>
                      </a:solidFill>
                      <a:effectLst/>
                      <a:uLnTx/>
                      <a:uFillTx/>
                    </a:rPr>
                    <a:t>. </a:t>
                  </a:r>
                </a:p>
              </p:txBody>
            </p:sp>
            <p:sp>
              <p:nvSpPr>
                <p:cNvPr id="136" name="Right Arrow 135"/>
                <p:cNvSpPr/>
                <p:nvPr/>
              </p:nvSpPr>
              <p:spPr>
                <a:xfrm>
                  <a:off x="2377752" y="1151248"/>
                  <a:ext cx="1152128" cy="864096"/>
                </a:xfrm>
                <a:prstGeom prst="rightArrow">
                  <a:avLst>
                    <a:gd name="adj1" fmla="val 50000"/>
                    <a:gd name="adj2" fmla="val 62269"/>
                  </a:avLst>
                </a:prstGeom>
                <a:solidFill>
                  <a:srgbClr val="F79646">
                    <a:lumMod val="60000"/>
                    <a:lumOff val="4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38" name="Flowchart: Process 37"/>
                <p:cNvSpPr/>
                <p:nvPr/>
              </p:nvSpPr>
              <p:spPr>
                <a:xfrm>
                  <a:off x="3556384" y="1026232"/>
                  <a:ext cx="482352" cy="1106624"/>
                </a:xfrm>
                <a:prstGeom prst="flowChartProcess">
                  <a:avLst/>
                </a:prstGeom>
                <a:solidFill>
                  <a:srgbClr val="C0504D">
                    <a:lumMod val="60000"/>
                    <a:lumOff val="40000"/>
                  </a:srgbClr>
                </a:solidFill>
                <a:ln w="25400" cap="flat" cmpd="sng" algn="ctr">
                  <a:solidFill>
                    <a:srgbClr val="C0504D">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39" name="TextBox 138"/>
                <p:cNvSpPr txBox="1"/>
                <p:nvPr/>
              </p:nvSpPr>
              <p:spPr>
                <a:xfrm>
                  <a:off x="4330647" y="261220"/>
                  <a:ext cx="1433220" cy="681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22 x 12 Fiber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 Ribbons </a:t>
                  </a:r>
                  <a:endParaRPr kumimoji="0" lang="el-GR" sz="1200" b="1" i="0" u="none" strike="noStrike" kern="0" cap="none" spc="0" normalizeH="0" baseline="0" noProof="0" dirty="0" smtClean="0">
                    <a:ln>
                      <a:noFill/>
                    </a:ln>
                    <a:solidFill>
                      <a:sysClr val="windowText" lastClr="000000"/>
                    </a:solidFill>
                    <a:effectLst/>
                    <a:uLnTx/>
                    <a:uFillTx/>
                  </a:endParaRPr>
                </a:p>
              </p:txBody>
            </p:sp>
            <p:sp>
              <p:nvSpPr>
                <p:cNvPr id="140" name="Right Arrow 139"/>
                <p:cNvSpPr/>
                <p:nvPr/>
              </p:nvSpPr>
              <p:spPr>
                <a:xfrm>
                  <a:off x="4105944" y="1124744"/>
                  <a:ext cx="1296144" cy="864096"/>
                </a:xfrm>
                <a:prstGeom prst="rightArrow">
                  <a:avLst>
                    <a:gd name="adj1" fmla="val 50000"/>
                    <a:gd name="adj2" fmla="val 62269"/>
                  </a:avLst>
                </a:prstGeom>
                <a:solidFill>
                  <a:srgbClr val="F79646">
                    <a:lumMod val="60000"/>
                    <a:lumOff val="4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41" name="Right Arrow 140"/>
                <p:cNvSpPr/>
                <p:nvPr/>
              </p:nvSpPr>
              <p:spPr>
                <a:xfrm>
                  <a:off x="2377337" y="3687664"/>
                  <a:ext cx="1152128" cy="864096"/>
                </a:xfrm>
                <a:prstGeom prst="rightArrow">
                  <a:avLst>
                    <a:gd name="adj1" fmla="val 50000"/>
                    <a:gd name="adj2" fmla="val 62269"/>
                  </a:avLst>
                </a:prstGeom>
                <a:solidFill>
                  <a:srgbClr val="F79646">
                    <a:lumMod val="60000"/>
                    <a:lumOff val="4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42" name="TextBox 141"/>
                <p:cNvSpPr txBox="1"/>
                <p:nvPr/>
              </p:nvSpPr>
              <p:spPr>
                <a:xfrm>
                  <a:off x="1830004" y="2961282"/>
                  <a:ext cx="1740338" cy="7036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216 Fibers  2.0 </a:t>
                  </a:r>
                  <a:r>
                    <a:rPr kumimoji="0" lang="en-US" sz="1200" b="1" i="0" u="none" strike="noStrike" kern="0" cap="none" spc="0" normalizeH="0" baseline="0" noProof="0" dirty="0" err="1" smtClean="0">
                      <a:ln>
                        <a:noFill/>
                      </a:ln>
                      <a:solidFill>
                        <a:sysClr val="windowText" lastClr="000000"/>
                      </a:solidFill>
                      <a:effectLst/>
                      <a:uLnTx/>
                      <a:uFillTx/>
                    </a:rPr>
                    <a:t>GBps</a:t>
                  </a:r>
                  <a:r>
                    <a:rPr kumimoji="0" lang="en-US" sz="1200" b="1" i="0" u="none" strike="noStrike" kern="0" cap="none" spc="0" normalizeH="0" baseline="0" noProof="0" dirty="0" smtClean="0">
                      <a:ln>
                        <a:noFill/>
                      </a:ln>
                      <a:solidFill>
                        <a:sysClr val="windowText" lastClr="000000"/>
                      </a:solidFill>
                      <a:effectLst/>
                      <a:uLnTx/>
                      <a:uFillTx/>
                    </a:rPr>
                    <a:t>  </a:t>
                  </a:r>
                  <a:r>
                    <a:rPr kumimoji="0" lang="en-US" sz="1200" b="1" i="0" u="none" strike="noStrike" kern="0" cap="none" spc="0" normalizeH="0" baseline="0" noProof="0" dirty="0" err="1" smtClean="0">
                      <a:ln>
                        <a:noFill/>
                      </a:ln>
                      <a:solidFill>
                        <a:sysClr val="windowText" lastClr="000000"/>
                      </a:solidFill>
                      <a:effectLst/>
                      <a:uLnTx/>
                      <a:uFillTx/>
                    </a:rPr>
                    <a:t>Asynch</a:t>
                  </a:r>
                  <a:r>
                    <a:rPr kumimoji="0" lang="en-US" sz="1200" b="1" i="0" u="none" strike="noStrike" kern="0" cap="none" spc="0" normalizeH="0" baseline="0" noProof="0" dirty="0" smtClean="0">
                      <a:ln>
                        <a:noFill/>
                      </a:ln>
                      <a:solidFill>
                        <a:sysClr val="windowText" lastClr="000000"/>
                      </a:solidFill>
                      <a:effectLst/>
                      <a:uLnTx/>
                      <a:uFillTx/>
                    </a:rPr>
                    <a:t>. </a:t>
                  </a:r>
                </a:p>
              </p:txBody>
            </p:sp>
            <p:sp>
              <p:nvSpPr>
                <p:cNvPr id="143" name="Snip Single Corner Rectangle 142"/>
                <p:cNvSpPr/>
                <p:nvPr/>
              </p:nvSpPr>
              <p:spPr>
                <a:xfrm>
                  <a:off x="1410616" y="40134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4" name="Snip Single Corner Rectangle 143"/>
                <p:cNvSpPr/>
                <p:nvPr/>
              </p:nvSpPr>
              <p:spPr>
                <a:xfrm>
                  <a:off x="1563016" y="41658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5" name="Snip Single Corner Rectangle 144"/>
                <p:cNvSpPr/>
                <p:nvPr/>
              </p:nvSpPr>
              <p:spPr>
                <a:xfrm>
                  <a:off x="1715416" y="43182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6" name="Snip Single Corner Rectangle 145"/>
                <p:cNvSpPr/>
                <p:nvPr/>
              </p:nvSpPr>
              <p:spPr>
                <a:xfrm>
                  <a:off x="1867816" y="44706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7" name="Snip Single Corner Rectangle 146"/>
                <p:cNvSpPr/>
                <p:nvPr/>
              </p:nvSpPr>
              <p:spPr>
                <a:xfrm>
                  <a:off x="2020216" y="46230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8" name="TextBox 147"/>
                <p:cNvSpPr txBox="1"/>
                <p:nvPr/>
              </p:nvSpPr>
              <p:spPr>
                <a:xfrm>
                  <a:off x="193295" y="5162940"/>
                  <a:ext cx="1430715" cy="8663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108 80 MHz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SCSI CABLES</a:t>
                  </a:r>
                  <a:endParaRPr kumimoji="0" lang="el-GR" sz="1200" b="1" i="0" u="none" strike="noStrike" kern="0" cap="none" spc="0" normalizeH="0" baseline="0" noProof="0" dirty="0">
                    <a:ln>
                      <a:noFill/>
                    </a:ln>
                    <a:solidFill>
                      <a:sysClr val="windowText" lastClr="000000"/>
                    </a:solidFill>
                    <a:effectLst/>
                    <a:uLnTx/>
                    <a:uFillTx/>
                  </a:endParaRPr>
                </a:p>
              </p:txBody>
            </p:sp>
            <p:sp>
              <p:nvSpPr>
                <p:cNvPr id="149" name="Right Arrow 148"/>
                <p:cNvSpPr/>
                <p:nvPr/>
              </p:nvSpPr>
              <p:spPr>
                <a:xfrm>
                  <a:off x="398040" y="1412776"/>
                  <a:ext cx="1043608" cy="864096"/>
                </a:xfrm>
                <a:prstGeom prst="rightArrow">
                  <a:avLst>
                    <a:gd name="adj1" fmla="val 51051"/>
                    <a:gd name="adj2" fmla="val 76980"/>
                  </a:avLst>
                </a:prstGeom>
                <a:solidFill>
                  <a:srgbClr val="FF0000"/>
                </a:solidFill>
                <a:ln w="25400" cap="flat" cmpd="sng" algn="ctr">
                  <a:solidFill>
                    <a:srgbClr val="FF0000"/>
                  </a:solidFill>
                  <a:prstDash val="solid"/>
                </a:ln>
                <a:effectLst/>
              </p:spPr>
              <p:txBody>
                <a:bodyPr rtlCol="0" anchor="ctr"/>
                <a:lstStyle/>
                <a:p>
                  <a:pPr marL="342900" marR="0" lvl="0" indent="-34290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latin typeface="Calibri"/>
                      <a:ea typeface="+mn-ea"/>
                      <a:cs typeface="+mn-cs"/>
                    </a:rPr>
                    <a:t>       </a:t>
                  </a:r>
                  <a:endParaRPr kumimoji="0" lang="el-GR"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50" name="Flowchart: Process 49"/>
                <p:cNvSpPr/>
                <p:nvPr/>
              </p:nvSpPr>
              <p:spPr>
                <a:xfrm>
                  <a:off x="3589516" y="3592016"/>
                  <a:ext cx="482352" cy="1106624"/>
                </a:xfrm>
                <a:prstGeom prst="flowChartProcess">
                  <a:avLst/>
                </a:prstGeom>
                <a:solidFill>
                  <a:srgbClr val="C0504D">
                    <a:lumMod val="60000"/>
                    <a:lumOff val="40000"/>
                  </a:srgbClr>
                </a:solidFill>
                <a:ln w="25400" cap="flat" cmpd="sng" algn="ctr">
                  <a:solidFill>
                    <a:srgbClr val="C0504D">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51" name="TextBox 150"/>
                <p:cNvSpPr txBox="1"/>
                <p:nvPr/>
              </p:nvSpPr>
              <p:spPr>
                <a:xfrm>
                  <a:off x="3516389" y="3496769"/>
                  <a:ext cx="1202036" cy="121290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Optical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Patch</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Panel</a:t>
                  </a:r>
                  <a:endParaRPr kumimoji="0" lang="el-GR" sz="1200" b="1" i="0" u="none" strike="noStrike" kern="0" cap="none" spc="0" normalizeH="0" baseline="0" noProof="0" dirty="0" smtClean="0">
                    <a:ln>
                      <a:noFill/>
                    </a:ln>
                    <a:solidFill>
                      <a:sysClr val="windowText" lastClr="000000"/>
                    </a:solidFill>
                    <a:effectLst/>
                    <a:uLnTx/>
                    <a:uFillTx/>
                  </a:endParaRPr>
                </a:p>
              </p:txBody>
            </p:sp>
            <p:sp>
              <p:nvSpPr>
                <p:cNvPr id="152" name="TextBox 151"/>
                <p:cNvSpPr txBox="1"/>
                <p:nvPr/>
              </p:nvSpPr>
              <p:spPr>
                <a:xfrm>
                  <a:off x="4437029" y="3131683"/>
                  <a:ext cx="1632065" cy="681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22 x 12 Fiber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 Ribbons </a:t>
                  </a:r>
                  <a:endParaRPr kumimoji="0" lang="el-GR" sz="1200" b="1" i="0" u="none" strike="noStrike" kern="0" cap="none" spc="0" normalizeH="0" baseline="0" noProof="0" dirty="0" smtClean="0">
                    <a:ln>
                      <a:noFill/>
                    </a:ln>
                    <a:solidFill>
                      <a:sysClr val="windowText" lastClr="000000"/>
                    </a:solidFill>
                    <a:effectLst/>
                    <a:uLnTx/>
                    <a:uFillTx/>
                  </a:endParaRPr>
                </a:p>
              </p:txBody>
            </p:sp>
            <p:sp>
              <p:nvSpPr>
                <p:cNvPr id="153" name="Right Arrow 152"/>
                <p:cNvSpPr/>
                <p:nvPr/>
              </p:nvSpPr>
              <p:spPr>
                <a:xfrm>
                  <a:off x="4119196" y="3703780"/>
                  <a:ext cx="1354900" cy="864096"/>
                </a:xfrm>
                <a:prstGeom prst="rightArrow">
                  <a:avLst>
                    <a:gd name="adj1" fmla="val 50000"/>
                    <a:gd name="adj2" fmla="val 62269"/>
                  </a:avLst>
                </a:prstGeom>
                <a:solidFill>
                  <a:srgbClr val="F79646">
                    <a:lumMod val="60000"/>
                    <a:lumOff val="40000"/>
                  </a:srgb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54" name="TextBox 153"/>
                <p:cNvSpPr txBox="1"/>
                <p:nvPr/>
              </p:nvSpPr>
              <p:spPr>
                <a:xfrm>
                  <a:off x="1521637" y="5589240"/>
                  <a:ext cx="3029860" cy="68132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36 Fibers at 10.0 </a:t>
                  </a:r>
                  <a:r>
                    <a:rPr kumimoji="0" lang="en-US" sz="1200" b="1" i="0" u="none" strike="noStrike" kern="0" cap="none" spc="0" normalizeH="0" baseline="0" noProof="0" dirty="0" err="1" smtClean="0">
                      <a:ln>
                        <a:noFill/>
                      </a:ln>
                      <a:solidFill>
                        <a:sysClr val="windowText" lastClr="000000"/>
                      </a:solidFill>
                      <a:effectLst/>
                      <a:uLnTx/>
                      <a:uFillTx/>
                    </a:rPr>
                    <a:t>GBps</a:t>
                  </a:r>
                  <a:r>
                    <a:rPr kumimoji="0" lang="en-US" sz="1200" b="1" i="0" u="none" strike="noStrike" kern="0" cap="none" spc="0" normalizeH="0" baseline="0" noProof="0" dirty="0" smtClean="0">
                      <a:ln>
                        <a:noFill/>
                      </a:ln>
                      <a:solidFill>
                        <a:sysClr val="windowText" lastClr="000000"/>
                      </a:solidFill>
                      <a:effectLst/>
                      <a:uLnTx/>
                      <a:uFillTx/>
                    </a:rPr>
                    <a:t> Asynchronous (2/RCT Crate)</a:t>
                  </a:r>
                  <a:endParaRPr kumimoji="0" lang="el-GR" sz="1200" b="1" i="0" u="none" strike="noStrike" kern="0" cap="none" spc="0" normalizeH="0" baseline="0" noProof="0" dirty="0">
                    <a:ln>
                      <a:noFill/>
                    </a:ln>
                    <a:solidFill>
                      <a:sysClr val="windowText" lastClr="000000"/>
                    </a:solidFill>
                    <a:effectLst/>
                    <a:uLnTx/>
                    <a:uFillTx/>
                  </a:endParaRPr>
                </a:p>
              </p:txBody>
            </p:sp>
            <p:sp>
              <p:nvSpPr>
                <p:cNvPr id="155" name="Snip Single Corner Rectangle 154"/>
                <p:cNvSpPr/>
                <p:nvPr/>
              </p:nvSpPr>
              <p:spPr>
                <a:xfrm>
                  <a:off x="2172616" y="47754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6" name="Snip Single Corner Rectangle 155"/>
                <p:cNvSpPr/>
                <p:nvPr/>
              </p:nvSpPr>
              <p:spPr>
                <a:xfrm>
                  <a:off x="2325016" y="4927848"/>
                  <a:ext cx="645568" cy="504056"/>
                </a:xfrm>
                <a:prstGeom prst="snip1Rect">
                  <a:avLst/>
                </a:prstGeom>
                <a:solidFill>
                  <a:sysClr val="window" lastClr="FFFFFF">
                    <a:lumMod val="75000"/>
                  </a:sys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7" name="Flowchart: Process 56"/>
                <p:cNvSpPr/>
                <p:nvPr/>
              </p:nvSpPr>
              <p:spPr>
                <a:xfrm>
                  <a:off x="4668756" y="4679640"/>
                  <a:ext cx="482352" cy="1106624"/>
                </a:xfrm>
                <a:prstGeom prst="flowChartProcess">
                  <a:avLst/>
                </a:prstGeom>
                <a:solidFill>
                  <a:srgbClr val="C0504D">
                    <a:lumMod val="60000"/>
                    <a:lumOff val="40000"/>
                  </a:srgbClr>
                </a:solidFill>
                <a:ln w="25400" cap="flat" cmpd="sng" algn="ctr">
                  <a:solidFill>
                    <a:srgbClr val="C0504D">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58" name="TextBox 157"/>
                <p:cNvSpPr txBox="1"/>
                <p:nvPr/>
              </p:nvSpPr>
              <p:spPr>
                <a:xfrm>
                  <a:off x="4572748" y="4665300"/>
                  <a:ext cx="1385676" cy="121290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Optical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Patch</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Panel</a:t>
                  </a:r>
                  <a:endParaRPr kumimoji="0" lang="el-GR" sz="1200" b="1" i="0" u="none" strike="noStrike" kern="0" cap="none" spc="0" normalizeH="0" baseline="0" noProof="0" dirty="0" smtClean="0">
                    <a:ln>
                      <a:noFill/>
                    </a:ln>
                    <a:solidFill>
                      <a:sysClr val="windowText" lastClr="000000"/>
                    </a:solidFill>
                    <a:effectLst/>
                    <a:uLnTx/>
                    <a:uFillTx/>
                  </a:endParaRPr>
                </a:p>
              </p:txBody>
            </p:sp>
            <p:sp>
              <p:nvSpPr>
                <p:cNvPr id="137" name="TextBox 136"/>
                <p:cNvSpPr txBox="1"/>
                <p:nvPr/>
              </p:nvSpPr>
              <p:spPr>
                <a:xfrm>
                  <a:off x="3466720" y="905132"/>
                  <a:ext cx="1023728" cy="95386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Optical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Patch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Panel</a:t>
                  </a:r>
                  <a:endParaRPr kumimoji="0" lang="el-GR" sz="1200" b="1" i="0" u="none" strike="noStrike" kern="0" cap="none" spc="0" normalizeH="0" baseline="0" noProof="0" dirty="0" smtClean="0">
                    <a:ln>
                      <a:noFill/>
                    </a:ln>
                    <a:solidFill>
                      <a:sysClr val="windowText" lastClr="000000"/>
                    </a:solidFill>
                    <a:effectLst/>
                    <a:uLnTx/>
                    <a:uFillTx/>
                  </a:endParaRPr>
                </a:p>
              </p:txBody>
            </p:sp>
          </p:grpSp>
          <p:sp>
            <p:nvSpPr>
              <p:cNvPr id="112" name="TextBox 111"/>
              <p:cNvSpPr txBox="1"/>
              <p:nvPr/>
            </p:nvSpPr>
            <p:spPr>
              <a:xfrm>
                <a:off x="6516216" y="3717032"/>
                <a:ext cx="864096"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4 Ribbons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 3 </a:t>
                </a:r>
                <a:r>
                  <a:rPr kumimoji="0" lang="en-US" sz="1200" b="1" i="0" u="none" strike="noStrike" kern="0" cap="none" spc="0" normalizeH="0" baseline="0" noProof="0" dirty="0" err="1" smtClean="0">
                    <a:ln>
                      <a:noFill/>
                    </a:ln>
                    <a:solidFill>
                      <a:sysClr val="windowText" lastClr="000000"/>
                    </a:solidFill>
                    <a:effectLst/>
                    <a:uLnTx/>
                    <a:uFillTx/>
                  </a:rPr>
                  <a:t>GBps</a:t>
                </a:r>
                <a:endParaRPr kumimoji="0" lang="en-US" sz="1200" b="1" i="0" u="none" strike="noStrike" kern="0" cap="none" spc="0" normalizeH="0" baseline="0" noProof="0" dirty="0" smtClean="0">
                  <a:ln>
                    <a:noFill/>
                  </a:ln>
                  <a:solidFill>
                    <a:sysClr val="windowText" lastClr="000000"/>
                  </a:solidFill>
                  <a:effectLst/>
                  <a:uLnTx/>
                  <a:uFillTx/>
                </a:endParaRPr>
              </a:p>
            </p:txBody>
          </p:sp>
          <p:sp>
            <p:nvSpPr>
              <p:cNvPr id="113" name="TextBox 112"/>
              <p:cNvSpPr txBox="1"/>
              <p:nvPr/>
            </p:nvSpPr>
            <p:spPr>
              <a:xfrm>
                <a:off x="6516216" y="1988840"/>
                <a:ext cx="864096"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4 Ribbons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 3 </a:t>
                </a:r>
                <a:r>
                  <a:rPr kumimoji="0" lang="en-US" sz="1200" b="1" i="0" u="none" strike="noStrike" kern="0" cap="none" spc="0" normalizeH="0" baseline="0" noProof="0" dirty="0" err="1" smtClean="0">
                    <a:ln>
                      <a:noFill/>
                    </a:ln>
                    <a:solidFill>
                      <a:sysClr val="windowText" lastClr="000000"/>
                    </a:solidFill>
                    <a:effectLst/>
                    <a:uLnTx/>
                    <a:uFillTx/>
                  </a:rPr>
                  <a:t>GBps</a:t>
                </a:r>
                <a:endParaRPr kumimoji="0" lang="en-US" sz="1200" b="1" i="0" u="none" strike="noStrike" kern="0" cap="none" spc="0" normalizeH="0" baseline="0" noProof="0" dirty="0" smtClean="0">
                  <a:ln>
                    <a:noFill/>
                  </a:ln>
                  <a:solidFill>
                    <a:sysClr val="windowText" lastClr="000000"/>
                  </a:solidFill>
                  <a:effectLst/>
                  <a:uLnTx/>
                  <a:uFillTx/>
                </a:endParaRPr>
              </a:p>
            </p:txBody>
          </p:sp>
        </p:grpSp>
        <p:sp>
          <p:nvSpPr>
            <p:cNvPr id="110" name="Rectangle 109"/>
            <p:cNvSpPr/>
            <p:nvPr/>
          </p:nvSpPr>
          <p:spPr>
            <a:xfrm>
              <a:off x="733263" y="603942"/>
              <a:ext cx="4464496" cy="2295756"/>
            </a:xfrm>
            <a:prstGeom prst="rect">
              <a:avLst/>
            </a:prstGeom>
            <a:noFill/>
            <a:ln w="25400" cap="flat" cmpd="sng" algn="ctr">
              <a:solidFill>
                <a:srgbClr val="0000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60" name="TextBox 159"/>
          <p:cNvSpPr txBox="1"/>
          <p:nvPr/>
        </p:nvSpPr>
        <p:spPr>
          <a:xfrm>
            <a:off x="5867400" y="4457700"/>
            <a:ext cx="2451100" cy="400110"/>
          </a:xfrm>
          <a:prstGeom prst="rect">
            <a:avLst/>
          </a:prstGeom>
          <a:noFill/>
        </p:spPr>
        <p:txBody>
          <a:bodyPr wrap="square" rtlCol="0">
            <a:spAutoFit/>
          </a:bodyPr>
          <a:lstStyle/>
          <a:p>
            <a:r>
              <a:rPr lang="en-US" sz="2000" b="0" dirty="0" smtClean="0">
                <a:solidFill>
                  <a:srgbClr val="FF0000"/>
                </a:solidFill>
                <a:latin typeface="Calibri"/>
                <a:cs typeface="Calibri"/>
              </a:rPr>
              <a:t>“GCT in ONE chip”</a:t>
            </a:r>
          </a:p>
        </p:txBody>
      </p:sp>
      <p:cxnSp>
        <p:nvCxnSpPr>
          <p:cNvPr id="162" name="Straight Arrow Connector 161"/>
          <p:cNvCxnSpPr>
            <a:endCxn id="126" idx="1"/>
          </p:cNvCxnSpPr>
          <p:nvPr/>
        </p:nvCxnSpPr>
        <p:spPr bwMode="auto">
          <a:xfrm flipH="1" flipV="1">
            <a:off x="6529333" y="4034585"/>
            <a:ext cx="430267" cy="435815"/>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6" name="TextBox 5"/>
          <p:cNvSpPr txBox="1"/>
          <p:nvPr/>
        </p:nvSpPr>
        <p:spPr>
          <a:xfrm>
            <a:off x="40936" y="3121724"/>
            <a:ext cx="1178888" cy="5847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600" dirty="0" smtClean="0"/>
              <a:t>All installed at P5</a:t>
            </a:r>
            <a:endParaRPr lang="en-US" sz="1600" dirty="0"/>
          </a:p>
        </p:txBody>
      </p:sp>
      <p:sp>
        <p:nvSpPr>
          <p:cNvPr id="64" name="TextBox 63"/>
          <p:cNvSpPr txBox="1"/>
          <p:nvPr/>
        </p:nvSpPr>
        <p:spPr>
          <a:xfrm>
            <a:off x="33852" y="1377531"/>
            <a:ext cx="1317791" cy="584776"/>
          </a:xfrm>
          <a:prstGeom prst="rect">
            <a:avLst/>
          </a:prstGeom>
          <a:ln>
            <a:solidFill>
              <a:schemeClr val="tx2"/>
            </a:solidFill>
            <a:prstDash val="dash"/>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600" dirty="0" smtClean="0"/>
              <a:t>Now disconnected</a:t>
            </a:r>
            <a:endParaRPr lang="en-US" sz="1600" dirty="0"/>
          </a:p>
        </p:txBody>
      </p:sp>
      <p:sp>
        <p:nvSpPr>
          <p:cNvPr id="3" name="Title 2"/>
          <p:cNvSpPr>
            <a:spLocks noGrp="1"/>
          </p:cNvSpPr>
          <p:nvPr>
            <p:ph type="title"/>
          </p:nvPr>
        </p:nvSpPr>
        <p:spPr>
          <a:xfrm>
            <a:off x="1260970" y="125760"/>
            <a:ext cx="7717930" cy="1143000"/>
          </a:xfrm>
        </p:spPr>
        <p:txBody>
          <a:bodyPr>
            <a:normAutofit fontScale="90000"/>
          </a:bodyPr>
          <a:lstStyle/>
          <a:p>
            <a:r>
              <a:rPr lang="en-US" dirty="0" smtClean="0"/>
              <a:t>Trigger upgrade: </a:t>
            </a:r>
            <a:r>
              <a:rPr lang="en-US" dirty="0" err="1" smtClean="0"/>
              <a:t>Calo</a:t>
            </a:r>
            <a:r>
              <a:rPr lang="en-US" dirty="0" smtClean="0"/>
              <a:t> Stage1 (2015)</a:t>
            </a:r>
            <a:endParaRPr lang="en-US" dirty="0"/>
          </a:p>
        </p:txBody>
      </p:sp>
      <p:sp>
        <p:nvSpPr>
          <p:cNvPr id="2" name="Slide Number Placeholder 1"/>
          <p:cNvSpPr>
            <a:spLocks noGrp="1"/>
          </p:cNvSpPr>
          <p:nvPr>
            <p:ph type="sldNum" sz="quarter" idx="12"/>
          </p:nvPr>
        </p:nvSpPr>
        <p:spPr/>
        <p:txBody>
          <a:bodyPr/>
          <a:lstStyle/>
          <a:p>
            <a:pPr>
              <a:defRPr/>
            </a:pPr>
            <a:fld id="{5651F329-7A06-F249-AF00-A5FC8A1C1D07}" type="slidenum">
              <a:rPr lang="en-US" smtClean="0"/>
              <a:pPr>
                <a:defRPr/>
              </a:pPr>
              <a:t>51</a:t>
            </a:fld>
            <a:endParaRPr lang="en-US"/>
          </a:p>
        </p:txBody>
      </p:sp>
    </p:spTree>
    <p:extLst>
      <p:ext uri="{BB962C8B-B14F-4D97-AF65-F5344CB8AC3E}">
        <p14:creationId xmlns:p14="http://schemas.microsoft.com/office/powerpoint/2010/main" val="251552280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331640" y="123158"/>
            <a:ext cx="8229600" cy="670896"/>
          </a:xfrm>
        </p:spPr>
        <p:txBody>
          <a:bodyPr>
            <a:normAutofit/>
          </a:bodyPr>
          <a:lstStyle/>
          <a:p>
            <a:r>
              <a:rPr lang="en-US" sz="3600" dirty="0" smtClean="0"/>
              <a:t>Muon Trigger Upgrade Status</a:t>
            </a:r>
            <a:endParaRPr lang="en-US" sz="3600" dirty="0"/>
          </a:p>
        </p:txBody>
      </p:sp>
      <p:sp>
        <p:nvSpPr>
          <p:cNvPr id="8" name="Content Placeholder 7"/>
          <p:cNvSpPr>
            <a:spLocks noGrp="1"/>
          </p:cNvSpPr>
          <p:nvPr>
            <p:ph idx="1"/>
          </p:nvPr>
        </p:nvSpPr>
        <p:spPr>
          <a:xfrm>
            <a:off x="177800" y="1052736"/>
            <a:ext cx="5854700" cy="5549900"/>
          </a:xfrm>
        </p:spPr>
        <p:txBody>
          <a:bodyPr>
            <a:noAutofit/>
          </a:bodyPr>
          <a:lstStyle/>
          <a:p>
            <a:r>
              <a:rPr lang="en-US" sz="2000" dirty="0" smtClean="0"/>
              <a:t>MTF7 card production has launched for </a:t>
            </a:r>
            <a:r>
              <a:rPr lang="en-US" sz="2000" dirty="0" err="1" smtClean="0"/>
              <a:t>endcap</a:t>
            </a:r>
            <a:r>
              <a:rPr lang="en-US" sz="2000" dirty="0" smtClean="0"/>
              <a:t> and overlap TF regions </a:t>
            </a:r>
          </a:p>
          <a:p>
            <a:pPr lvl="1"/>
            <a:r>
              <a:rPr lang="en-US" sz="1800" dirty="0" smtClean="0"/>
              <a:t>Completion end June for installation</a:t>
            </a:r>
          </a:p>
          <a:p>
            <a:r>
              <a:rPr lang="en-US" sz="2000" dirty="0" smtClean="0"/>
              <a:t>MP7 card procurement (same as </a:t>
            </a:r>
            <a:r>
              <a:rPr lang="en-US" sz="2000" dirty="0" err="1" smtClean="0"/>
              <a:t>calo</a:t>
            </a:r>
            <a:r>
              <a:rPr lang="en-US" sz="2000" dirty="0" smtClean="0"/>
              <a:t> trigger) for barrel TF </a:t>
            </a:r>
          </a:p>
          <a:p>
            <a:pPr lvl="1"/>
            <a:r>
              <a:rPr lang="en-US" sz="1800" dirty="0" smtClean="0"/>
              <a:t>Order placed</a:t>
            </a:r>
          </a:p>
          <a:p>
            <a:r>
              <a:rPr lang="en-US" sz="2000" dirty="0" smtClean="0"/>
              <a:t>Muon </a:t>
            </a:r>
            <a:r>
              <a:rPr lang="en-US" sz="2000" dirty="0"/>
              <a:t>Trigger </a:t>
            </a:r>
            <a:r>
              <a:rPr lang="en-US" sz="2000" dirty="0" smtClean="0"/>
              <a:t>optical fiber split for parallel operation:</a:t>
            </a:r>
            <a:endParaRPr lang="en-US" sz="2000" dirty="0"/>
          </a:p>
          <a:p>
            <a:pPr lvl="1"/>
            <a:r>
              <a:rPr lang="en-US" sz="1800" dirty="0"/>
              <a:t>CSC </a:t>
            </a:r>
            <a:r>
              <a:rPr lang="en-US" sz="1800" dirty="0" smtClean="0"/>
              <a:t>full </a:t>
            </a:r>
            <a:r>
              <a:rPr lang="en-US" sz="1800" dirty="0"/>
              <a:t>split: Done</a:t>
            </a:r>
          </a:p>
          <a:p>
            <a:pPr lvl="1"/>
            <a:r>
              <a:rPr lang="en-US" sz="1800" dirty="0" smtClean="0"/>
              <a:t>DT </a:t>
            </a:r>
            <a:r>
              <a:rPr lang="en-US" sz="1800" dirty="0"/>
              <a:t>slice: Done</a:t>
            </a:r>
          </a:p>
          <a:p>
            <a:pPr lvl="1"/>
            <a:r>
              <a:rPr lang="en-US" sz="1800" dirty="0" smtClean="0"/>
              <a:t>RPC full split:</a:t>
            </a:r>
            <a:endParaRPr lang="en-US" sz="1800" dirty="0"/>
          </a:p>
          <a:p>
            <a:pPr lvl="2"/>
            <a:r>
              <a:rPr lang="en-US" sz="1600" dirty="0" smtClean="0"/>
              <a:t>A </a:t>
            </a:r>
            <a:r>
              <a:rPr lang="en-US" sz="1600" dirty="0"/>
              <a:t>pilot RPC trigger crate with splitters installed at </a:t>
            </a:r>
            <a:r>
              <a:rPr lang="en-US" sz="1600" dirty="0" smtClean="0"/>
              <a:t>P5, rest ordered</a:t>
            </a:r>
          </a:p>
          <a:p>
            <a:r>
              <a:rPr lang="en-US" sz="2000" dirty="0" smtClean="0"/>
              <a:t>Data concentration:</a:t>
            </a:r>
          </a:p>
          <a:p>
            <a:pPr lvl="1"/>
            <a:r>
              <a:rPr lang="en-US" sz="1800" dirty="0" smtClean="0"/>
              <a:t>Production of “</a:t>
            </a:r>
            <a:r>
              <a:rPr lang="en-US" sz="1800" dirty="0" err="1" smtClean="0"/>
              <a:t>TwinMux</a:t>
            </a:r>
            <a:r>
              <a:rPr lang="en-US" sz="1800" dirty="0" smtClean="0"/>
              <a:t>” for barrel DT and RPC is launched. PCBs already received.</a:t>
            </a:r>
            <a:endParaRPr lang="en-US" sz="1800" dirty="0"/>
          </a:p>
        </p:txBody>
      </p:sp>
      <p:pic>
        <p:nvPicPr>
          <p:cNvPr id="9" name="Picture 8" descr="Screen Shot 2015-02-28 at 2.10.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6200" y="3045218"/>
            <a:ext cx="2717800" cy="3546082"/>
          </a:xfrm>
          <a:prstGeom prst="rect">
            <a:avLst/>
          </a:prstGeom>
        </p:spPr>
      </p:pic>
      <p:pic>
        <p:nvPicPr>
          <p:cNvPr id="10" name="Picture 9" descr="opticalBoard.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6978904" y="1096417"/>
            <a:ext cx="1788307" cy="1170283"/>
          </a:xfrm>
          <a:prstGeom prst="rect">
            <a:avLst/>
          </a:prstGeom>
        </p:spPr>
      </p:pic>
      <p:pic>
        <p:nvPicPr>
          <p:cNvPr id="11" name="Picture 10" descr="baseBoard.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5646943" y="1061718"/>
            <a:ext cx="1803398" cy="1203974"/>
          </a:xfrm>
          <a:prstGeom prst="rect">
            <a:avLst/>
          </a:prstGeom>
        </p:spPr>
      </p:pic>
      <p:sp>
        <p:nvSpPr>
          <p:cNvPr id="12" name="TextBox 11"/>
          <p:cNvSpPr txBox="1"/>
          <p:nvPr/>
        </p:nvSpPr>
        <p:spPr>
          <a:xfrm>
            <a:off x="7554663" y="2565404"/>
            <a:ext cx="901700" cy="400110"/>
          </a:xfrm>
          <a:prstGeom prst="rect">
            <a:avLst/>
          </a:prstGeom>
          <a:noFill/>
        </p:spPr>
        <p:txBody>
          <a:bodyPr wrap="square" rtlCol="0">
            <a:spAutoFit/>
          </a:bodyPr>
          <a:lstStyle/>
          <a:p>
            <a:r>
              <a:rPr lang="en-US" sz="2000" b="0" dirty="0" smtClean="0">
                <a:latin typeface="Calibri"/>
                <a:cs typeface="Calibri"/>
              </a:rPr>
              <a:t>MTF7</a:t>
            </a:r>
          </a:p>
        </p:txBody>
      </p:sp>
      <p:sp>
        <p:nvSpPr>
          <p:cNvPr id="2" name="Rectangle 1"/>
          <p:cNvSpPr/>
          <p:nvPr/>
        </p:nvSpPr>
        <p:spPr>
          <a:xfrm>
            <a:off x="1184276" y="6237312"/>
            <a:ext cx="4611859"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lvl="0" defTabSz="914400">
              <a:spcBef>
                <a:spcPct val="20000"/>
              </a:spcBef>
              <a:defRPr/>
            </a:pPr>
            <a:r>
              <a:rPr lang="en-US" sz="1800" b="1" dirty="0" smtClean="0">
                <a:solidFill>
                  <a:schemeClr val="bg1"/>
                </a:solidFill>
                <a:sym typeface="Wingdings"/>
              </a:rPr>
              <a:t> </a:t>
            </a:r>
            <a:r>
              <a:rPr lang="en-US" sz="1800" b="1" dirty="0" smtClean="0">
                <a:solidFill>
                  <a:schemeClr val="bg1"/>
                </a:solidFill>
              </a:rPr>
              <a:t>Project </a:t>
            </a:r>
            <a:r>
              <a:rPr lang="en-US" sz="1800" b="1" dirty="0">
                <a:solidFill>
                  <a:schemeClr val="bg1"/>
                </a:solidFill>
              </a:rPr>
              <a:t>Completion Oct. </a:t>
            </a:r>
            <a:r>
              <a:rPr lang="en-US" sz="1800" b="1" dirty="0" smtClean="0">
                <a:solidFill>
                  <a:schemeClr val="bg1"/>
                </a:solidFill>
              </a:rPr>
              <a:t>2015 : parallel running in with Legacy trigger </a:t>
            </a:r>
            <a:endParaRPr lang="en-US" sz="1800" b="1" dirty="0">
              <a:solidFill>
                <a:schemeClr val="bg1"/>
              </a:solidFill>
            </a:endParaRPr>
          </a:p>
        </p:txBody>
      </p:sp>
      <p:sp>
        <p:nvSpPr>
          <p:cNvPr id="3" name="Slide Number Placeholder 2"/>
          <p:cNvSpPr>
            <a:spLocks noGrp="1"/>
          </p:cNvSpPr>
          <p:nvPr>
            <p:ph type="sldNum" sz="quarter" idx="12"/>
          </p:nvPr>
        </p:nvSpPr>
        <p:spPr/>
        <p:txBody>
          <a:bodyPr/>
          <a:lstStyle/>
          <a:p>
            <a:pPr>
              <a:defRPr/>
            </a:pPr>
            <a:fld id="{5651F329-7A06-F249-AF00-A5FC8A1C1D07}" type="slidenum">
              <a:rPr lang="en-US" smtClean="0"/>
              <a:pPr>
                <a:defRPr/>
              </a:pPr>
              <a:t>52</a:t>
            </a:fld>
            <a:endParaRPr lang="en-US"/>
          </a:p>
        </p:txBody>
      </p:sp>
    </p:spTree>
    <p:extLst>
      <p:ext uri="{BB962C8B-B14F-4D97-AF65-F5344CB8AC3E}">
        <p14:creationId xmlns:p14="http://schemas.microsoft.com/office/powerpoint/2010/main" val="2889518597"/>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HCAL phase 1 upgrade</a:t>
            </a:r>
            <a:endParaRPr lang="en-US" dirty="0"/>
          </a:p>
        </p:txBody>
      </p:sp>
      <p:sp>
        <p:nvSpPr>
          <p:cNvPr id="3075" name="Slide Number Placeholder 4"/>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56582" algn="l"/>
                <a:tab pos="1313162" algn="l"/>
                <a:tab pos="1969745" algn="l"/>
              </a:tabLst>
              <a:defRPr sz="2200">
                <a:solidFill>
                  <a:schemeClr val="tx1"/>
                </a:solidFill>
                <a:latin typeface="Arial" charset="0"/>
                <a:ea typeface="ＭＳ Ｐゴシック" charset="0"/>
                <a:cs typeface="ＭＳ Ｐゴシック" charset="0"/>
              </a:defRPr>
            </a:lvl1pPr>
            <a:lvl2pPr eaLnBrk="0">
              <a:tabLst>
                <a:tab pos="656582" algn="l"/>
                <a:tab pos="1313162" algn="l"/>
                <a:tab pos="1969745" algn="l"/>
              </a:tabLst>
              <a:defRPr sz="2200">
                <a:solidFill>
                  <a:schemeClr val="tx1"/>
                </a:solidFill>
                <a:latin typeface="Arial" charset="0"/>
                <a:ea typeface="ＭＳ Ｐゴシック" charset="0"/>
              </a:defRPr>
            </a:lvl2pPr>
            <a:lvl3pPr eaLnBrk="0">
              <a:tabLst>
                <a:tab pos="656582" algn="l"/>
                <a:tab pos="1313162" algn="l"/>
                <a:tab pos="1969745" algn="l"/>
              </a:tabLst>
              <a:defRPr sz="2200">
                <a:solidFill>
                  <a:schemeClr val="tx1"/>
                </a:solidFill>
                <a:latin typeface="Arial" charset="0"/>
                <a:ea typeface="ＭＳ Ｐゴシック" charset="0"/>
              </a:defRPr>
            </a:lvl3pPr>
            <a:lvl4pPr eaLnBrk="0">
              <a:tabLst>
                <a:tab pos="656582" algn="l"/>
                <a:tab pos="1313162" algn="l"/>
                <a:tab pos="1969745" algn="l"/>
              </a:tabLst>
              <a:defRPr sz="2200">
                <a:solidFill>
                  <a:schemeClr val="tx1"/>
                </a:solidFill>
                <a:latin typeface="Arial" charset="0"/>
                <a:ea typeface="ＭＳ Ｐゴシック" charset="0"/>
              </a:defRPr>
            </a:lvl4pPr>
            <a:lvl5pPr eaLnBrk="0">
              <a:tabLst>
                <a:tab pos="656582" algn="l"/>
                <a:tab pos="1313162" algn="l"/>
                <a:tab pos="1969745" algn="l"/>
              </a:tabLst>
              <a:defRPr sz="2200">
                <a:solidFill>
                  <a:schemeClr val="tx1"/>
                </a:solidFill>
                <a:latin typeface="Arial" charset="0"/>
                <a:ea typeface="ＭＳ Ｐゴシック" charset="0"/>
              </a:defRPr>
            </a:lvl5pPr>
            <a:lvl6pPr marL="2280758"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6pPr>
            <a:lvl7pPr marL="2695440"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7pPr>
            <a:lvl8pPr marL="3110124"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8pPr>
            <a:lvl9pPr marL="3524806"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9pPr>
          </a:lstStyle>
          <a:p>
            <a:pPr eaLnBrk="1"/>
            <a:fld id="{9AC1A6E0-DFB9-B747-ADA4-16A18EB4878B}" type="slidenum">
              <a:rPr lang="en-US" sz="1300">
                <a:solidFill>
                  <a:srgbClr val="000000"/>
                </a:solidFill>
                <a:latin typeface="Times New Roman" charset="0"/>
                <a:ea typeface="DejaVu Sans" charset="0"/>
                <a:cs typeface="DejaVu Sans" charset="0"/>
              </a:rPr>
              <a:pPr eaLnBrk="1"/>
              <a:t>53</a:t>
            </a:fld>
            <a:endParaRPr lang="en-US" sz="1300">
              <a:solidFill>
                <a:srgbClr val="000000"/>
              </a:solidFill>
              <a:latin typeface="Times New Roman" charset="0"/>
              <a:ea typeface="DejaVu Sans" charset="0"/>
              <a:cs typeface="DejaVu Sans" charset="0"/>
            </a:endParaRPr>
          </a:p>
        </p:txBody>
      </p:sp>
      <p:sp>
        <p:nvSpPr>
          <p:cNvPr id="3074" name="Rectangle 19"/>
          <p:cNvSpPr>
            <a:spLocks noGrp="1" noChangeArrowheads="1"/>
          </p:cNvSpPr>
          <p:nvPr>
            <p:ph type="subTitle" idx="4294967295"/>
          </p:nvPr>
        </p:nvSpPr>
        <p:spPr>
          <a:xfrm>
            <a:off x="642938" y="1289050"/>
            <a:ext cx="8501062" cy="3940175"/>
          </a:xfrm>
        </p:spPr>
        <p:txBody>
          <a:bodyPr tIns="17600">
            <a:normAutofit/>
          </a:bodyPr>
          <a:lstStyle/>
          <a:p>
            <a:pPr marL="97911" indent="0" eaLnBrk="1">
              <a:buClr>
                <a:srgbClr val="CC0000"/>
              </a:buClr>
              <a:buSzPct val="45000"/>
              <a:tabLst>
                <a:tab pos="656582" algn="l"/>
                <a:tab pos="1313162" algn="l"/>
                <a:tab pos="1969745" algn="l"/>
                <a:tab pos="2626327" algn="l"/>
                <a:tab pos="3282907" algn="l"/>
                <a:tab pos="3939490" algn="l"/>
              </a:tabLst>
            </a:pPr>
            <a:r>
              <a:rPr lang="en-US" sz="2000" dirty="0">
                <a:solidFill>
                  <a:srgbClr val="C00000"/>
                </a:solidFill>
                <a:latin typeface="Lucida Grande" charset="0"/>
              </a:rPr>
              <a:t>Improved </a:t>
            </a:r>
            <a:r>
              <a:rPr lang="en-US" sz="2000" dirty="0" err="1">
                <a:solidFill>
                  <a:srgbClr val="C00000"/>
                </a:solidFill>
                <a:latin typeface="Lucida Grande" charset="0"/>
              </a:rPr>
              <a:t>photodetectors</a:t>
            </a:r>
            <a:endParaRPr lang="en-US" sz="2000" dirty="0">
              <a:solidFill>
                <a:srgbClr val="C00000"/>
              </a:solidFill>
              <a:latin typeface="Lucida Grande" charset="0"/>
            </a:endParaRPr>
          </a:p>
          <a:p>
            <a:pPr marL="861044" lvl="1" indent="-311013" eaLnBrk="1">
              <a:buClr>
                <a:srgbClr val="CC0000"/>
              </a:buClr>
              <a:buSzPct val="75000"/>
              <a:buFont typeface="Wingdings" charset="0"/>
              <a:buChar char="§"/>
              <a:tabLst>
                <a:tab pos="656582" algn="l"/>
                <a:tab pos="1313162" algn="l"/>
                <a:tab pos="1969745" algn="l"/>
                <a:tab pos="2626327" algn="l"/>
                <a:tab pos="3282907" algn="l"/>
                <a:tab pos="3939490" algn="l"/>
              </a:tabLst>
            </a:pPr>
            <a:r>
              <a:rPr lang="en-US" sz="1600" dirty="0">
                <a:solidFill>
                  <a:srgbClr val="0070C0"/>
                </a:solidFill>
                <a:latin typeface="Lucida Grande" charset="0"/>
                <a:ea typeface="WenQuanYi Micro Hei" charset="0"/>
                <a:cs typeface="WenQuanYi Micro Hei" charset="0"/>
              </a:rPr>
              <a:t>HB/HE: HPD </a:t>
            </a:r>
            <a:r>
              <a:rPr lang="en-US" sz="1600" dirty="0">
                <a:solidFill>
                  <a:srgbClr val="0070C0"/>
                </a:solidFill>
                <a:latin typeface="Lucida Grande" charset="0"/>
                <a:ea typeface="ＭＳ Ｐゴシック" charset="0"/>
                <a:cs typeface="ＭＳ Ｐゴシック" charset="0"/>
              </a:rPr>
              <a:t>→ </a:t>
            </a:r>
            <a:r>
              <a:rPr lang="en-US" sz="1600" dirty="0" err="1">
                <a:solidFill>
                  <a:srgbClr val="0070C0"/>
                </a:solidFill>
                <a:latin typeface="Lucida Grande" charset="0"/>
                <a:ea typeface="WenQuanYi Micro Hei" charset="0"/>
                <a:cs typeface="WenQuanYi Micro Hei" charset="0"/>
              </a:rPr>
              <a:t>SiPM</a:t>
            </a:r>
            <a:r>
              <a:rPr lang="en-US" sz="1600" dirty="0">
                <a:solidFill>
                  <a:srgbClr val="0070C0"/>
                </a:solidFill>
                <a:latin typeface="Lucida Grande" charset="0"/>
                <a:ea typeface="WenQuanYi Micro Hei" charset="0"/>
                <a:cs typeface="WenQuanYi Micro Hei" charset="0"/>
              </a:rPr>
              <a:t> (allows longitudinal segmentation of readout)</a:t>
            </a:r>
          </a:p>
          <a:p>
            <a:pPr marL="861044" lvl="1" indent="-311013" eaLnBrk="1">
              <a:buClr>
                <a:srgbClr val="CC0000"/>
              </a:buClr>
              <a:buSzPct val="75000"/>
              <a:buFont typeface="Wingdings" charset="0"/>
              <a:buChar char="§"/>
              <a:tabLst>
                <a:tab pos="656582" algn="l"/>
                <a:tab pos="1313162" algn="l"/>
                <a:tab pos="1969745" algn="l"/>
                <a:tab pos="2626327" algn="l"/>
                <a:tab pos="3282907" algn="l"/>
                <a:tab pos="3939490" algn="l"/>
              </a:tabLst>
            </a:pPr>
            <a:r>
              <a:rPr lang="en-US" sz="1600" dirty="0">
                <a:solidFill>
                  <a:srgbClr val="0070C0"/>
                </a:solidFill>
                <a:latin typeface="Lucida Grande" charset="0"/>
                <a:ea typeface="WenQuanYi Micro Hei" charset="0"/>
                <a:cs typeface="WenQuanYi Micro Hei" charset="0"/>
              </a:rPr>
              <a:t>HF: single-anode PMT → dual-anode readout PMTs (improved discrimination of anomalous signals)</a:t>
            </a:r>
          </a:p>
          <a:p>
            <a:pPr marL="97911" indent="0" eaLnBrk="1">
              <a:buClr>
                <a:srgbClr val="CC0000"/>
              </a:buClr>
              <a:buSzPct val="45000"/>
              <a:tabLst>
                <a:tab pos="656582" algn="l"/>
                <a:tab pos="1313162" algn="l"/>
                <a:tab pos="1969745" algn="l"/>
                <a:tab pos="2626327" algn="l"/>
                <a:tab pos="3282907" algn="l"/>
                <a:tab pos="3939490" algn="l"/>
              </a:tabLst>
            </a:pPr>
            <a:r>
              <a:rPr lang="en-US" sz="2000" dirty="0">
                <a:solidFill>
                  <a:srgbClr val="C00000"/>
                </a:solidFill>
                <a:latin typeface="Lucida Grande" charset="0"/>
              </a:rPr>
              <a:t>New front-end electronics </a:t>
            </a:r>
            <a:r>
              <a:rPr lang="en-US" sz="1600" dirty="0">
                <a:solidFill>
                  <a:srgbClr val="0070C0"/>
                </a:solidFill>
                <a:latin typeface="Lucida Grande" charset="0"/>
              </a:rPr>
              <a:t>- including TDC</a:t>
            </a:r>
            <a:endParaRPr lang="en-US" sz="1600" dirty="0">
              <a:solidFill>
                <a:srgbClr val="C00000"/>
              </a:solidFill>
              <a:latin typeface="Lucida Grande" charset="0"/>
            </a:endParaRPr>
          </a:p>
          <a:p>
            <a:pPr marL="97911" indent="0" eaLnBrk="1">
              <a:buClr>
                <a:srgbClr val="CC0000"/>
              </a:buClr>
              <a:buSzPct val="45000"/>
              <a:tabLst>
                <a:tab pos="656582" algn="l"/>
                <a:tab pos="1313162" algn="l"/>
                <a:tab pos="1969745" algn="l"/>
                <a:tab pos="2626327" algn="l"/>
                <a:tab pos="3282907" algn="l"/>
                <a:tab pos="3939490" algn="l"/>
              </a:tabLst>
            </a:pPr>
            <a:r>
              <a:rPr lang="en-US" sz="2000" dirty="0">
                <a:solidFill>
                  <a:srgbClr val="C00000"/>
                </a:solidFill>
                <a:latin typeface="Lucida Grande" charset="0"/>
              </a:rPr>
              <a:t>New back-end electronics (</a:t>
            </a:r>
            <a:r>
              <a:rPr lang="el-GR" sz="2000" dirty="0">
                <a:solidFill>
                  <a:srgbClr val="C00000"/>
                </a:solidFill>
                <a:latin typeface="Arial" charset="0"/>
              </a:rPr>
              <a:t>μ</a:t>
            </a:r>
            <a:r>
              <a:rPr lang="en-US" sz="2000" dirty="0">
                <a:solidFill>
                  <a:srgbClr val="C00000"/>
                </a:solidFill>
                <a:latin typeface="Lucida Grande" charset="0"/>
              </a:rPr>
              <a:t>TCA)</a:t>
            </a:r>
            <a:r>
              <a:rPr lang="en-US" sz="2000" dirty="0">
                <a:solidFill>
                  <a:srgbClr val="0070C0"/>
                </a:solidFill>
                <a:latin typeface="Lucida Grande" charset="0"/>
              </a:rPr>
              <a:t> </a:t>
            </a:r>
            <a:r>
              <a:rPr lang="en-US" sz="1600" dirty="0">
                <a:solidFill>
                  <a:srgbClr val="0070C0"/>
                </a:solidFill>
                <a:latin typeface="Lucida Grande" charset="0"/>
              </a:rPr>
              <a:t>- supporting larger data volumes</a:t>
            </a:r>
            <a:endParaRPr lang="en-US" sz="1600" dirty="0">
              <a:latin typeface="Lucida Grande" charset="0"/>
            </a:endParaRPr>
          </a:p>
        </p:txBody>
      </p:sp>
      <p:pic>
        <p:nvPicPr>
          <p:cNvPr id="307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80" y="3564375"/>
            <a:ext cx="967680" cy="1330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9760" y="3503890"/>
            <a:ext cx="1244160" cy="139118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9" name="Picture 5"/>
          <p:cNvPicPr>
            <a:picLocks noChangeAspect="1" noChangeArrowheads="1"/>
          </p:cNvPicPr>
          <p:nvPr/>
        </p:nvPicPr>
        <p:blipFill>
          <a:blip r:embed="rId5">
            <a:extLst>
              <a:ext uri="{28A0092B-C50C-407E-A947-70E740481C1C}">
                <a14:useLocalDpi xmlns:a14="http://schemas.microsoft.com/office/drawing/2010/main" val="0"/>
              </a:ext>
            </a:extLst>
          </a:blip>
          <a:srcRect l="44531" t="18750" r="13275" b="18744"/>
          <a:stretch>
            <a:fillRect/>
          </a:stretch>
        </p:blipFill>
        <p:spPr bwMode="auto">
          <a:xfrm>
            <a:off x="300960" y="5292557"/>
            <a:ext cx="1036800" cy="1244291"/>
          </a:xfrm>
          <a:prstGeom prst="rect">
            <a:avLst/>
          </a:prstGeom>
          <a:noFill/>
          <a:ln>
            <a:noFill/>
          </a:ln>
          <a:effectLst/>
          <a:extLst>
            <a:ext uri="{909E8E84-426E-40dd-AFC4-6F175D3DCCD1}">
              <a14:hiddenFill xmlns:a14="http://schemas.microsoft.com/office/drawing/2010/main">
                <a:blipFill dpi="0" rotWithShape="0">
                  <a:blip/>
                  <a:srcRect l="44531" t="18750" r="13275" b="18744"/>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8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0480" y="4648808"/>
            <a:ext cx="1215360" cy="121404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03" name="Text Box 7"/>
          <p:cNvSpPr txBox="1">
            <a:spLocks noChangeArrowheads="1"/>
          </p:cNvSpPr>
          <p:nvPr/>
        </p:nvSpPr>
        <p:spPr bwMode="auto">
          <a:xfrm>
            <a:off x="3647522" y="3927293"/>
            <a:ext cx="1823040" cy="6495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8415" rIns="81631" bIns="40816"/>
          <a:lstStyle>
            <a:lvl1pPr eaLnBrk="0">
              <a:tabLst>
                <a:tab pos="723900" algn="l"/>
                <a:tab pos="1447800" algn="l"/>
              </a:tabLst>
              <a:defRPr>
                <a:solidFill>
                  <a:schemeClr val="tx1"/>
                </a:solidFill>
                <a:latin typeface="Arial" charset="0"/>
                <a:ea typeface="ＭＳ Ｐゴシック" charset="0"/>
                <a:cs typeface="WenQuanYi Micro Hei" charset="0"/>
              </a:defRPr>
            </a:lvl1pPr>
            <a:lvl2pPr eaLnBrk="0">
              <a:tabLst>
                <a:tab pos="723900" algn="l"/>
                <a:tab pos="1447800" algn="l"/>
              </a:tabLst>
              <a:defRPr>
                <a:solidFill>
                  <a:schemeClr val="tx1"/>
                </a:solidFill>
                <a:latin typeface="Arial" charset="0"/>
                <a:ea typeface="WenQuanYi Micro Hei" charset="0"/>
                <a:cs typeface="WenQuanYi Micro Hei" charset="0"/>
              </a:defRPr>
            </a:lvl2pPr>
            <a:lvl3pPr eaLnBrk="0">
              <a:tabLst>
                <a:tab pos="723900" algn="l"/>
                <a:tab pos="1447800" algn="l"/>
              </a:tabLst>
              <a:defRPr>
                <a:solidFill>
                  <a:schemeClr val="tx1"/>
                </a:solidFill>
                <a:latin typeface="Arial" charset="0"/>
                <a:ea typeface="WenQuanYi Micro Hei" charset="0"/>
                <a:cs typeface="WenQuanYi Micro Hei" charset="0"/>
              </a:defRPr>
            </a:lvl3pPr>
            <a:lvl4pPr eaLnBrk="0">
              <a:tabLst>
                <a:tab pos="723900" algn="l"/>
                <a:tab pos="1447800" algn="l"/>
              </a:tabLst>
              <a:defRPr>
                <a:solidFill>
                  <a:schemeClr val="tx1"/>
                </a:solidFill>
                <a:latin typeface="Arial" charset="0"/>
                <a:ea typeface="WenQuanYi Micro Hei" charset="0"/>
                <a:cs typeface="WenQuanYi Micro Hei" charset="0"/>
              </a:defRPr>
            </a:lvl4pPr>
            <a:lvl5pPr eaLnBrk="0">
              <a:tabLst>
                <a:tab pos="723900" algn="l"/>
                <a:tab pos="1447800" algn="l"/>
              </a:tabLst>
              <a:defRPr>
                <a:solidFill>
                  <a:schemeClr val="tx1"/>
                </a:solidFill>
                <a:latin typeface="Arial" charset="0"/>
                <a:ea typeface="WenQuanYi Micro Hei" charset="0"/>
                <a:cs typeface="WenQuanYi Micro Hei"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9pPr>
          </a:lstStyle>
          <a:p>
            <a:pPr defTabSz="414683" eaLnBrk="1" fontAlgn="base" hangingPunct="0">
              <a:lnSpc>
                <a:spcPct val="93000"/>
              </a:lnSpc>
              <a:spcBef>
                <a:spcPct val="0"/>
              </a:spcBef>
              <a:spcAft>
                <a:spcPct val="0"/>
              </a:spcAft>
              <a:buClr>
                <a:srgbClr val="000000"/>
              </a:buClr>
              <a:buSzPct val="100000"/>
              <a:defRPr/>
            </a:pPr>
            <a:r>
              <a:rPr lang="en-US" sz="2000" b="1">
                <a:solidFill>
                  <a:srgbClr val="000000"/>
                </a:solidFill>
                <a:effectLst>
                  <a:outerShdw blurRad="38100" dist="38100" dir="2700000" algn="tl">
                    <a:srgbClr val="DDDDDD"/>
                  </a:outerShdw>
                </a:effectLst>
              </a:rPr>
              <a:t>QIE10 (HF)</a:t>
            </a:r>
          </a:p>
          <a:p>
            <a:pPr defTabSz="414683" eaLnBrk="1" fontAlgn="base" hangingPunct="0">
              <a:lnSpc>
                <a:spcPct val="93000"/>
              </a:lnSpc>
              <a:spcBef>
                <a:spcPct val="0"/>
              </a:spcBef>
              <a:spcAft>
                <a:spcPct val="0"/>
              </a:spcAft>
              <a:buClr>
                <a:srgbClr val="000000"/>
              </a:buClr>
              <a:buSzPct val="100000"/>
              <a:defRPr/>
            </a:pPr>
            <a:r>
              <a:rPr lang="en-US" sz="2000" b="1">
                <a:solidFill>
                  <a:srgbClr val="000000"/>
                </a:solidFill>
                <a:effectLst>
                  <a:outerShdw blurRad="38100" dist="38100" dir="2700000" algn="tl">
                    <a:srgbClr val="DDDDDD"/>
                  </a:outerShdw>
                </a:effectLst>
              </a:rPr>
              <a:t>QIE11 (HBHE)</a:t>
            </a:r>
          </a:p>
        </p:txBody>
      </p:sp>
      <p:sp>
        <p:nvSpPr>
          <p:cNvPr id="3082" name="AutoShape 10"/>
          <p:cNvSpPr>
            <a:spLocks noChangeArrowheads="1"/>
          </p:cNvSpPr>
          <p:nvPr/>
        </p:nvSpPr>
        <p:spPr bwMode="auto">
          <a:xfrm>
            <a:off x="1340640" y="3816401"/>
            <a:ext cx="165600" cy="913056"/>
          </a:xfrm>
          <a:prstGeom prst="rightArrow">
            <a:avLst>
              <a:gd name="adj1" fmla="val 50000"/>
              <a:gd name="adj2" fmla="val 25000"/>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36" tIns="41469" rIns="82936" bIns="41469" anchor="ctr"/>
          <a:lstStyle/>
          <a:p>
            <a:pPr defTabSz="414683" fontAlgn="base" hangingPunct="0">
              <a:lnSpc>
                <a:spcPct val="93000"/>
              </a:lnSpc>
              <a:spcBef>
                <a:spcPct val="0"/>
              </a:spcBef>
              <a:spcAft>
                <a:spcPct val="0"/>
              </a:spcAft>
              <a:buClr>
                <a:srgbClr val="000000"/>
              </a:buClr>
              <a:buSzPct val="100000"/>
              <a:defRPr/>
            </a:pPr>
            <a:endParaRPr lang="en-US">
              <a:solidFill>
                <a:srgbClr val="000000"/>
              </a:solidFill>
              <a:latin typeface="Arial" charset="0"/>
              <a:ea typeface="ＭＳ Ｐゴシック" charset="0"/>
              <a:cs typeface="WenQuanYi Micro Hei" charset="0"/>
            </a:endParaRPr>
          </a:p>
        </p:txBody>
      </p:sp>
      <p:pic>
        <p:nvPicPr>
          <p:cNvPr id="3083" name="Picture 11"/>
          <p:cNvPicPr>
            <a:picLocks noChangeAspect="1" noChangeArrowheads="1"/>
          </p:cNvPicPr>
          <p:nvPr/>
        </p:nvPicPr>
        <p:blipFill>
          <a:blip r:embed="rId5">
            <a:extLst>
              <a:ext uri="{28A0092B-C50C-407E-A947-70E740481C1C}">
                <a14:useLocalDpi xmlns:a14="http://schemas.microsoft.com/office/drawing/2010/main" val="0"/>
              </a:ext>
            </a:extLst>
          </a:blip>
          <a:srcRect l="44531" t="18750" r="13275" b="18744"/>
          <a:stretch>
            <a:fillRect/>
          </a:stretch>
        </p:blipFill>
        <p:spPr bwMode="auto">
          <a:xfrm>
            <a:off x="1736640" y="5295436"/>
            <a:ext cx="1036800" cy="1244291"/>
          </a:xfrm>
          <a:prstGeom prst="rect">
            <a:avLst/>
          </a:prstGeom>
          <a:noFill/>
          <a:ln>
            <a:noFill/>
          </a:ln>
          <a:effectLst/>
          <a:extLst>
            <a:ext uri="{909E8E84-426E-40dd-AFC4-6F175D3DCCD1}">
              <a14:hiddenFill xmlns:a14="http://schemas.microsoft.com/office/drawing/2010/main">
                <a:blipFill dpi="0" rotWithShape="0">
                  <a:blip/>
                  <a:srcRect l="44531" t="18750" r="13275" b="18744"/>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84" name="Line 12"/>
          <p:cNvSpPr>
            <a:spLocks noChangeShapeType="1"/>
          </p:cNvSpPr>
          <p:nvPr/>
        </p:nvSpPr>
        <p:spPr bwMode="auto">
          <a:xfrm>
            <a:off x="2116802" y="5197506"/>
            <a:ext cx="165600" cy="10066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36" tIns="41469" rIns="82936" bIns="41469"/>
          <a:lstStyle/>
          <a:p>
            <a:pPr defTabSz="414683" fontAlgn="base" hangingPunct="0">
              <a:lnSpc>
                <a:spcPct val="93000"/>
              </a:lnSpc>
              <a:spcBef>
                <a:spcPct val="0"/>
              </a:spcBef>
              <a:spcAft>
                <a:spcPct val="0"/>
              </a:spcAft>
              <a:buClr>
                <a:srgbClr val="000000"/>
              </a:buClr>
              <a:buSzPct val="100000"/>
              <a:defRPr/>
            </a:pPr>
            <a:endParaRPr lang="en-US">
              <a:solidFill>
                <a:srgbClr val="000000"/>
              </a:solidFill>
              <a:latin typeface="Arial" charset="0"/>
              <a:ea typeface="ＭＳ Ｐゴシック" charset="0"/>
              <a:cs typeface="WenQuanYi Micro Hei" charset="0"/>
            </a:endParaRPr>
          </a:p>
        </p:txBody>
      </p:sp>
      <p:sp>
        <p:nvSpPr>
          <p:cNvPr id="3085" name="Line 13"/>
          <p:cNvSpPr>
            <a:spLocks noChangeShapeType="1"/>
          </p:cNvSpPr>
          <p:nvPr/>
        </p:nvSpPr>
        <p:spPr bwMode="auto">
          <a:xfrm>
            <a:off x="1668962" y="5574826"/>
            <a:ext cx="1160640" cy="144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36" tIns="41469" rIns="82936" bIns="41469"/>
          <a:lstStyle/>
          <a:p>
            <a:pPr defTabSz="414683" fontAlgn="base" hangingPunct="0">
              <a:lnSpc>
                <a:spcPct val="93000"/>
              </a:lnSpc>
              <a:spcBef>
                <a:spcPct val="0"/>
              </a:spcBef>
              <a:spcAft>
                <a:spcPct val="0"/>
              </a:spcAft>
              <a:buClr>
                <a:srgbClr val="000000"/>
              </a:buClr>
              <a:buSzPct val="100000"/>
              <a:defRPr/>
            </a:pPr>
            <a:endParaRPr lang="en-US">
              <a:solidFill>
                <a:srgbClr val="000000"/>
              </a:solidFill>
              <a:latin typeface="Arial" charset="0"/>
              <a:ea typeface="ＭＳ Ｐゴシック" charset="0"/>
              <a:cs typeface="WenQuanYi Micro Hei" charset="0"/>
            </a:endParaRPr>
          </a:p>
        </p:txBody>
      </p:sp>
      <p:sp>
        <p:nvSpPr>
          <p:cNvPr id="3086" name="Text Box 15"/>
          <p:cNvSpPr txBox="1">
            <a:spLocks noChangeArrowheads="1"/>
          </p:cNvSpPr>
          <p:nvPr/>
        </p:nvSpPr>
        <p:spPr bwMode="auto">
          <a:xfrm>
            <a:off x="2221922" y="5548904"/>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fontAlgn="base" hangingPunct="0">
              <a:lnSpc>
                <a:spcPct val="93000"/>
              </a:lnSpc>
              <a:spcBef>
                <a:spcPct val="0"/>
              </a:spcBef>
              <a:spcAft>
                <a:spcPct val="0"/>
              </a:spcAft>
              <a:buClr>
                <a:srgbClr val="000000"/>
              </a:buClr>
              <a:buSzPct val="100000"/>
              <a:defRPr/>
            </a:pPr>
            <a:r>
              <a:rPr lang="en-US">
                <a:solidFill>
                  <a:srgbClr val="FFFFFF"/>
                </a:solidFill>
                <a:latin typeface="Arial" charset="0"/>
                <a:ea typeface="ＭＳ Ｐゴシック" charset="0"/>
                <a:cs typeface="WenQuanYi Micro Hei" charset="0"/>
              </a:rPr>
              <a:t>A</a:t>
            </a:r>
          </a:p>
        </p:txBody>
      </p:sp>
      <p:sp>
        <p:nvSpPr>
          <p:cNvPr id="3087" name="Text Box 16"/>
          <p:cNvSpPr txBox="1">
            <a:spLocks noChangeArrowheads="1"/>
          </p:cNvSpPr>
          <p:nvPr/>
        </p:nvSpPr>
        <p:spPr bwMode="auto">
          <a:xfrm>
            <a:off x="1867682" y="5541703"/>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fontAlgn="base" hangingPunct="0">
              <a:lnSpc>
                <a:spcPct val="93000"/>
              </a:lnSpc>
              <a:spcBef>
                <a:spcPct val="0"/>
              </a:spcBef>
              <a:spcAft>
                <a:spcPct val="0"/>
              </a:spcAft>
              <a:buClr>
                <a:srgbClr val="000000"/>
              </a:buClr>
              <a:buSzPct val="100000"/>
              <a:defRPr/>
            </a:pPr>
            <a:r>
              <a:rPr lang="en-US">
                <a:solidFill>
                  <a:srgbClr val="FFFFFF"/>
                </a:solidFill>
                <a:latin typeface="Arial" charset="0"/>
                <a:ea typeface="ＭＳ Ｐゴシック" charset="0"/>
                <a:cs typeface="WenQuanYi Micro Hei" charset="0"/>
              </a:rPr>
              <a:t>B</a:t>
            </a:r>
          </a:p>
        </p:txBody>
      </p:sp>
      <p:sp>
        <p:nvSpPr>
          <p:cNvPr id="3088" name="Text Box 17"/>
          <p:cNvSpPr txBox="1">
            <a:spLocks noChangeArrowheads="1"/>
          </p:cNvSpPr>
          <p:nvPr/>
        </p:nvSpPr>
        <p:spPr bwMode="auto">
          <a:xfrm>
            <a:off x="1867682" y="5325681"/>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fontAlgn="base" hangingPunct="0">
              <a:lnSpc>
                <a:spcPct val="93000"/>
              </a:lnSpc>
              <a:spcBef>
                <a:spcPct val="0"/>
              </a:spcBef>
              <a:spcAft>
                <a:spcPct val="0"/>
              </a:spcAft>
              <a:buClr>
                <a:srgbClr val="000000"/>
              </a:buClr>
              <a:buSzPct val="100000"/>
              <a:defRPr/>
            </a:pPr>
            <a:r>
              <a:rPr lang="en-US">
                <a:solidFill>
                  <a:srgbClr val="FFFFFF"/>
                </a:solidFill>
                <a:latin typeface="Arial" charset="0"/>
                <a:ea typeface="ＭＳ Ｐゴシック" charset="0"/>
                <a:cs typeface="WenQuanYi Micro Hei" charset="0"/>
              </a:rPr>
              <a:t>A</a:t>
            </a:r>
          </a:p>
        </p:txBody>
      </p:sp>
      <p:sp>
        <p:nvSpPr>
          <p:cNvPr id="3089" name="Text Box 18"/>
          <p:cNvSpPr txBox="1">
            <a:spLocks noChangeArrowheads="1"/>
          </p:cNvSpPr>
          <p:nvPr/>
        </p:nvSpPr>
        <p:spPr bwMode="auto">
          <a:xfrm>
            <a:off x="2196002" y="5309839"/>
            <a:ext cx="302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1" tIns="55215" rIns="81631" bIns="40816"/>
          <a:lstStyle/>
          <a:p>
            <a:pPr defTabSz="414683" fontAlgn="base" hangingPunct="0">
              <a:lnSpc>
                <a:spcPct val="93000"/>
              </a:lnSpc>
              <a:spcBef>
                <a:spcPct val="0"/>
              </a:spcBef>
              <a:spcAft>
                <a:spcPct val="0"/>
              </a:spcAft>
              <a:buClr>
                <a:srgbClr val="000000"/>
              </a:buClr>
              <a:buSzPct val="100000"/>
              <a:defRPr/>
            </a:pPr>
            <a:r>
              <a:rPr lang="en-US">
                <a:solidFill>
                  <a:srgbClr val="FFFFFF"/>
                </a:solidFill>
                <a:latin typeface="Arial" charset="0"/>
                <a:ea typeface="ＭＳ Ｐゴシック" charset="0"/>
                <a:cs typeface="WenQuanYi Micro Hei" charset="0"/>
              </a:rPr>
              <a:t>B</a:t>
            </a:r>
          </a:p>
        </p:txBody>
      </p:sp>
      <p:sp>
        <p:nvSpPr>
          <p:cNvPr id="4116" name="Text Box 20"/>
          <p:cNvSpPr txBox="1">
            <a:spLocks noChangeArrowheads="1"/>
          </p:cNvSpPr>
          <p:nvPr/>
        </p:nvSpPr>
        <p:spPr bwMode="auto">
          <a:xfrm>
            <a:off x="462242" y="3215858"/>
            <a:ext cx="838080" cy="367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8415" rIns="81631" bIns="40816"/>
          <a:lstStyle>
            <a:lvl1pPr eaLnBrk="0">
              <a:tabLst>
                <a:tab pos="723900" algn="l"/>
              </a:tabLst>
              <a:defRPr>
                <a:solidFill>
                  <a:schemeClr val="tx1"/>
                </a:solidFill>
                <a:latin typeface="Arial" charset="0"/>
                <a:ea typeface="ＭＳ Ｐゴシック" charset="0"/>
                <a:cs typeface="WenQuanYi Micro Hei" charset="0"/>
              </a:defRPr>
            </a:lvl1pPr>
            <a:lvl2pPr eaLnBrk="0">
              <a:tabLst>
                <a:tab pos="723900" algn="l"/>
              </a:tabLst>
              <a:defRPr>
                <a:solidFill>
                  <a:schemeClr val="tx1"/>
                </a:solidFill>
                <a:latin typeface="Arial" charset="0"/>
                <a:ea typeface="WenQuanYi Micro Hei" charset="0"/>
                <a:cs typeface="WenQuanYi Micro Hei" charset="0"/>
              </a:defRPr>
            </a:lvl2pPr>
            <a:lvl3pPr eaLnBrk="0">
              <a:tabLst>
                <a:tab pos="723900" algn="l"/>
              </a:tabLst>
              <a:defRPr>
                <a:solidFill>
                  <a:schemeClr val="tx1"/>
                </a:solidFill>
                <a:latin typeface="Arial" charset="0"/>
                <a:ea typeface="WenQuanYi Micro Hei" charset="0"/>
                <a:cs typeface="WenQuanYi Micro Hei" charset="0"/>
              </a:defRPr>
            </a:lvl3pPr>
            <a:lvl4pPr eaLnBrk="0">
              <a:tabLst>
                <a:tab pos="723900" algn="l"/>
              </a:tabLst>
              <a:defRPr>
                <a:solidFill>
                  <a:schemeClr val="tx1"/>
                </a:solidFill>
                <a:latin typeface="Arial" charset="0"/>
                <a:ea typeface="WenQuanYi Micro Hei" charset="0"/>
                <a:cs typeface="WenQuanYi Micro Hei" charset="0"/>
              </a:defRPr>
            </a:lvl4pPr>
            <a:lvl5pPr eaLnBrk="0">
              <a:tabLst>
                <a:tab pos="723900" algn="l"/>
              </a:tabLst>
              <a:defRPr>
                <a:solidFill>
                  <a:schemeClr val="tx1"/>
                </a:solidFill>
                <a:latin typeface="Arial" charset="0"/>
                <a:ea typeface="WenQuanYi Micro Hei" charset="0"/>
                <a:cs typeface="WenQuanYi Micro Hei"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9pPr>
          </a:lstStyle>
          <a:p>
            <a:pPr defTabSz="414683" eaLnBrk="1" fontAlgn="base" hangingPunct="0">
              <a:lnSpc>
                <a:spcPct val="93000"/>
              </a:lnSpc>
              <a:spcBef>
                <a:spcPct val="0"/>
              </a:spcBef>
              <a:spcAft>
                <a:spcPct val="0"/>
              </a:spcAft>
              <a:buClr>
                <a:srgbClr val="000000"/>
              </a:buClr>
              <a:buSzPct val="100000"/>
              <a:defRPr/>
            </a:pPr>
            <a:r>
              <a:rPr lang="en-US" sz="2000" b="1">
                <a:solidFill>
                  <a:srgbClr val="000000"/>
                </a:solidFill>
                <a:effectLst>
                  <a:outerShdw blurRad="38100" dist="38100" dir="2700000" algn="tl">
                    <a:srgbClr val="DDDDDD"/>
                  </a:outerShdw>
                </a:effectLst>
              </a:rPr>
              <a:t>HPDs</a:t>
            </a:r>
          </a:p>
        </p:txBody>
      </p:sp>
      <p:sp>
        <p:nvSpPr>
          <p:cNvPr id="4117" name="Text Box 21"/>
          <p:cNvSpPr txBox="1">
            <a:spLocks noChangeArrowheads="1"/>
          </p:cNvSpPr>
          <p:nvPr/>
        </p:nvSpPr>
        <p:spPr bwMode="auto">
          <a:xfrm>
            <a:off x="148320" y="4942599"/>
            <a:ext cx="3265920" cy="298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6815" rIns="81631" bIns="40816"/>
          <a:lstStyle>
            <a:lvl1pPr eaLnBrk="0">
              <a:tabLst>
                <a:tab pos="723900" algn="l"/>
                <a:tab pos="1447800" algn="l"/>
              </a:tabLst>
              <a:defRPr>
                <a:solidFill>
                  <a:schemeClr val="tx1"/>
                </a:solidFill>
                <a:latin typeface="Arial" charset="0"/>
                <a:ea typeface="ＭＳ Ｐゴシック" charset="0"/>
                <a:cs typeface="WenQuanYi Micro Hei" charset="0"/>
              </a:defRPr>
            </a:lvl1pPr>
            <a:lvl2pPr eaLnBrk="0">
              <a:tabLst>
                <a:tab pos="723900" algn="l"/>
                <a:tab pos="1447800" algn="l"/>
              </a:tabLst>
              <a:defRPr>
                <a:solidFill>
                  <a:schemeClr val="tx1"/>
                </a:solidFill>
                <a:latin typeface="Arial" charset="0"/>
                <a:ea typeface="WenQuanYi Micro Hei" charset="0"/>
                <a:cs typeface="WenQuanYi Micro Hei" charset="0"/>
              </a:defRPr>
            </a:lvl2pPr>
            <a:lvl3pPr eaLnBrk="0">
              <a:tabLst>
                <a:tab pos="723900" algn="l"/>
                <a:tab pos="1447800" algn="l"/>
              </a:tabLst>
              <a:defRPr>
                <a:solidFill>
                  <a:schemeClr val="tx1"/>
                </a:solidFill>
                <a:latin typeface="Arial" charset="0"/>
                <a:ea typeface="WenQuanYi Micro Hei" charset="0"/>
                <a:cs typeface="WenQuanYi Micro Hei" charset="0"/>
              </a:defRPr>
            </a:lvl3pPr>
            <a:lvl4pPr eaLnBrk="0">
              <a:tabLst>
                <a:tab pos="723900" algn="l"/>
                <a:tab pos="1447800" algn="l"/>
              </a:tabLst>
              <a:defRPr>
                <a:solidFill>
                  <a:schemeClr val="tx1"/>
                </a:solidFill>
                <a:latin typeface="Arial" charset="0"/>
                <a:ea typeface="WenQuanYi Micro Hei" charset="0"/>
                <a:cs typeface="WenQuanYi Micro Hei" charset="0"/>
              </a:defRPr>
            </a:lvl4pPr>
            <a:lvl5pPr eaLnBrk="0">
              <a:tabLst>
                <a:tab pos="723900" algn="l"/>
                <a:tab pos="1447800" algn="l"/>
              </a:tabLst>
              <a:defRPr>
                <a:solidFill>
                  <a:schemeClr val="tx1"/>
                </a:solidFill>
                <a:latin typeface="Arial" charset="0"/>
                <a:ea typeface="WenQuanYi Micro Hei" charset="0"/>
                <a:cs typeface="WenQuanYi Micro Hei"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chemeClr val="tx1"/>
                </a:solidFill>
                <a:latin typeface="Arial" charset="0"/>
                <a:ea typeface="WenQuanYi Micro Hei" charset="0"/>
                <a:cs typeface="WenQuanYi Micro Hei" charset="0"/>
              </a:defRPr>
            </a:lvl9pPr>
          </a:lstStyle>
          <a:p>
            <a:pPr defTabSz="414683" eaLnBrk="1" fontAlgn="base" hangingPunct="0">
              <a:lnSpc>
                <a:spcPct val="93000"/>
              </a:lnSpc>
              <a:spcBef>
                <a:spcPct val="0"/>
              </a:spcBef>
              <a:spcAft>
                <a:spcPct val="0"/>
              </a:spcAft>
              <a:buClr>
                <a:srgbClr val="000000"/>
              </a:buClr>
              <a:buSzPct val="100000"/>
              <a:defRPr/>
            </a:pPr>
            <a:r>
              <a:rPr lang="en-US" b="1">
                <a:solidFill>
                  <a:srgbClr val="000000"/>
                </a:solidFill>
                <a:effectLst>
                  <a:outerShdw blurRad="38100" dist="38100" dir="2700000" algn="tl">
                    <a:srgbClr val="DDDDDD"/>
                  </a:outerShdw>
                </a:effectLst>
              </a:rPr>
              <a:t>Single to dual readout PMTs</a:t>
            </a:r>
          </a:p>
        </p:txBody>
      </p:sp>
      <p:sp>
        <p:nvSpPr>
          <p:cNvPr id="4118" name="Text Box 22"/>
          <p:cNvSpPr txBox="1">
            <a:spLocks noChangeArrowheads="1"/>
          </p:cNvSpPr>
          <p:nvPr/>
        </p:nvSpPr>
        <p:spPr bwMode="auto">
          <a:xfrm>
            <a:off x="1800000" y="3151052"/>
            <a:ext cx="923040" cy="3672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8415" rIns="81631" bIns="40816"/>
          <a:lstStyle>
            <a:lvl1pPr eaLnBrk="0">
              <a:tabLst>
                <a:tab pos="723900" algn="l"/>
              </a:tabLst>
              <a:defRPr>
                <a:solidFill>
                  <a:schemeClr val="tx1"/>
                </a:solidFill>
                <a:latin typeface="Arial" charset="0"/>
                <a:ea typeface="ＭＳ Ｐゴシック" charset="0"/>
                <a:cs typeface="WenQuanYi Micro Hei" charset="0"/>
              </a:defRPr>
            </a:lvl1pPr>
            <a:lvl2pPr eaLnBrk="0">
              <a:tabLst>
                <a:tab pos="723900" algn="l"/>
              </a:tabLst>
              <a:defRPr>
                <a:solidFill>
                  <a:schemeClr val="tx1"/>
                </a:solidFill>
                <a:latin typeface="Arial" charset="0"/>
                <a:ea typeface="WenQuanYi Micro Hei" charset="0"/>
                <a:cs typeface="WenQuanYi Micro Hei" charset="0"/>
              </a:defRPr>
            </a:lvl2pPr>
            <a:lvl3pPr eaLnBrk="0">
              <a:tabLst>
                <a:tab pos="723900" algn="l"/>
              </a:tabLst>
              <a:defRPr>
                <a:solidFill>
                  <a:schemeClr val="tx1"/>
                </a:solidFill>
                <a:latin typeface="Arial" charset="0"/>
                <a:ea typeface="WenQuanYi Micro Hei" charset="0"/>
                <a:cs typeface="WenQuanYi Micro Hei" charset="0"/>
              </a:defRPr>
            </a:lvl3pPr>
            <a:lvl4pPr eaLnBrk="0">
              <a:tabLst>
                <a:tab pos="723900" algn="l"/>
              </a:tabLst>
              <a:defRPr>
                <a:solidFill>
                  <a:schemeClr val="tx1"/>
                </a:solidFill>
                <a:latin typeface="Arial" charset="0"/>
                <a:ea typeface="WenQuanYi Micro Hei" charset="0"/>
                <a:cs typeface="WenQuanYi Micro Hei" charset="0"/>
              </a:defRPr>
            </a:lvl4pPr>
            <a:lvl5pPr eaLnBrk="0">
              <a:tabLst>
                <a:tab pos="723900" algn="l"/>
              </a:tabLst>
              <a:defRPr>
                <a:solidFill>
                  <a:schemeClr val="tx1"/>
                </a:solidFill>
                <a:latin typeface="Arial" charset="0"/>
                <a:ea typeface="WenQuanYi Micro Hei" charset="0"/>
                <a:cs typeface="WenQuanYi Micro Hei"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9pPr>
          </a:lstStyle>
          <a:p>
            <a:pPr defTabSz="414683" eaLnBrk="1" fontAlgn="base" hangingPunct="0">
              <a:lnSpc>
                <a:spcPct val="93000"/>
              </a:lnSpc>
              <a:spcBef>
                <a:spcPct val="0"/>
              </a:spcBef>
              <a:spcAft>
                <a:spcPct val="0"/>
              </a:spcAft>
              <a:buClr>
                <a:srgbClr val="000000"/>
              </a:buClr>
              <a:buSzPct val="100000"/>
              <a:defRPr/>
            </a:pPr>
            <a:r>
              <a:rPr lang="en-US" sz="2000" b="1">
                <a:solidFill>
                  <a:srgbClr val="000000"/>
                </a:solidFill>
                <a:effectLst>
                  <a:outerShdw blurRad="38100" dist="38100" dir="2700000" algn="tl">
                    <a:srgbClr val="DDDDDD"/>
                  </a:outerShdw>
                </a:effectLst>
              </a:rPr>
              <a:t>SiPMs</a:t>
            </a:r>
          </a:p>
        </p:txBody>
      </p:sp>
      <p:sp>
        <p:nvSpPr>
          <p:cNvPr id="26" name="AutoShape 8"/>
          <p:cNvSpPr>
            <a:spLocks noChangeArrowheads="1"/>
          </p:cNvSpPr>
          <p:nvPr/>
        </p:nvSpPr>
        <p:spPr bwMode="auto">
          <a:xfrm>
            <a:off x="4779359" y="5102454"/>
            <a:ext cx="1036800" cy="207382"/>
          </a:xfrm>
          <a:prstGeom prst="downArrow">
            <a:avLst>
              <a:gd name="adj1" fmla="val 50000"/>
              <a:gd name="adj2" fmla="val 25000"/>
            </a:avLst>
          </a:prstGeom>
          <a:solidFill>
            <a:srgbClr val="CFE7E5"/>
          </a:solidFill>
          <a:ln w="9525">
            <a:solidFill>
              <a:srgbClr val="808080"/>
            </a:solidFill>
            <a:round/>
            <a:headEnd/>
            <a:tailEnd/>
          </a:ln>
          <a:effectLst/>
          <a:scene3d>
            <a:camera prst="orthographicFront">
              <a:rot lat="0" lon="21299999" rev="5400000"/>
            </a:camera>
            <a:lightRig rig="threePt" dir="t"/>
          </a:scene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fontAlgn="base" hangingPunct="0">
              <a:lnSpc>
                <a:spcPct val="93000"/>
              </a:lnSpc>
              <a:spcBef>
                <a:spcPct val="0"/>
              </a:spcBef>
              <a:spcAft>
                <a:spcPct val="0"/>
              </a:spcAft>
              <a:buClr>
                <a:srgbClr val="000000"/>
              </a:buClr>
              <a:buSzPct val="100000"/>
              <a:defRPr/>
            </a:pPr>
            <a:endParaRPr lang="en-US">
              <a:solidFill>
                <a:srgbClr val="000000"/>
              </a:solidFill>
              <a:latin typeface="Arial" pitchFamily="34" charset="0"/>
              <a:ea typeface="WenQuanYi Micro Hei" charset="0"/>
              <a:cs typeface="WenQuanYi Micro Hei" charset="0"/>
            </a:endParaRPr>
          </a:p>
        </p:txBody>
      </p:sp>
      <p:sp>
        <p:nvSpPr>
          <p:cNvPr id="3095" name="AutoShape 10"/>
          <p:cNvSpPr>
            <a:spLocks noChangeArrowheads="1"/>
          </p:cNvSpPr>
          <p:nvPr/>
        </p:nvSpPr>
        <p:spPr bwMode="auto">
          <a:xfrm>
            <a:off x="1478880" y="5433691"/>
            <a:ext cx="165600" cy="913056"/>
          </a:xfrm>
          <a:prstGeom prst="rightArrow">
            <a:avLst>
              <a:gd name="adj1" fmla="val 50000"/>
              <a:gd name="adj2" fmla="val 25000"/>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36" tIns="41469" rIns="82936" bIns="41469" anchor="ctr"/>
          <a:lstStyle/>
          <a:p>
            <a:pPr defTabSz="414683" fontAlgn="base" hangingPunct="0">
              <a:lnSpc>
                <a:spcPct val="93000"/>
              </a:lnSpc>
              <a:spcBef>
                <a:spcPct val="0"/>
              </a:spcBef>
              <a:spcAft>
                <a:spcPct val="0"/>
              </a:spcAft>
              <a:buClr>
                <a:srgbClr val="000000"/>
              </a:buClr>
              <a:buSzPct val="100000"/>
              <a:defRPr/>
            </a:pPr>
            <a:endParaRPr lang="en-US">
              <a:solidFill>
                <a:srgbClr val="000000"/>
              </a:solidFill>
              <a:latin typeface="Arial" charset="0"/>
              <a:ea typeface="ＭＳ Ｐゴシック" charset="0"/>
              <a:cs typeface="WenQuanYi Micro Hei" charset="0"/>
            </a:endParaRPr>
          </a:p>
        </p:txBody>
      </p:sp>
      <p:sp>
        <p:nvSpPr>
          <p:cNvPr id="28" name="AutoShape 8"/>
          <p:cNvSpPr>
            <a:spLocks noChangeArrowheads="1"/>
          </p:cNvSpPr>
          <p:nvPr/>
        </p:nvSpPr>
        <p:spPr bwMode="auto">
          <a:xfrm>
            <a:off x="3034079" y="4369419"/>
            <a:ext cx="501120" cy="456527"/>
          </a:xfrm>
          <a:prstGeom prst="downArrow">
            <a:avLst>
              <a:gd name="adj1" fmla="val 50000"/>
              <a:gd name="adj2" fmla="val 25000"/>
            </a:avLst>
          </a:prstGeom>
          <a:solidFill>
            <a:srgbClr val="CFE7E5"/>
          </a:solidFill>
          <a:ln w="9525">
            <a:solidFill>
              <a:srgbClr val="808080"/>
            </a:solidFill>
            <a:round/>
            <a:headEnd/>
            <a:tailEnd/>
          </a:ln>
          <a:effectLst/>
          <a:scene3d>
            <a:camera prst="orthographicFront">
              <a:rot lat="0" lon="21299999" rev="4200000"/>
            </a:camera>
            <a:lightRig rig="threePt" dir="t"/>
          </a:scene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fontAlgn="base" hangingPunct="0">
              <a:lnSpc>
                <a:spcPct val="93000"/>
              </a:lnSpc>
              <a:spcBef>
                <a:spcPct val="0"/>
              </a:spcBef>
              <a:spcAft>
                <a:spcPct val="0"/>
              </a:spcAft>
              <a:buClr>
                <a:srgbClr val="000000"/>
              </a:buClr>
              <a:buSzPct val="100000"/>
              <a:defRPr/>
            </a:pPr>
            <a:endParaRPr lang="en-US">
              <a:solidFill>
                <a:srgbClr val="000000"/>
              </a:solidFill>
              <a:latin typeface="Arial" pitchFamily="34" charset="0"/>
              <a:ea typeface="WenQuanYi Micro Hei" charset="0"/>
              <a:cs typeface="WenQuanYi Micro Hei" charset="0"/>
            </a:endParaRPr>
          </a:p>
        </p:txBody>
      </p:sp>
      <p:sp>
        <p:nvSpPr>
          <p:cNvPr id="29" name="AutoShape 8"/>
          <p:cNvSpPr>
            <a:spLocks noChangeArrowheads="1"/>
          </p:cNvSpPr>
          <p:nvPr/>
        </p:nvSpPr>
        <p:spPr bwMode="auto">
          <a:xfrm>
            <a:off x="3034079" y="5586347"/>
            <a:ext cx="501120" cy="456527"/>
          </a:xfrm>
          <a:prstGeom prst="downArrow">
            <a:avLst>
              <a:gd name="adj1" fmla="val 50000"/>
              <a:gd name="adj2" fmla="val 25000"/>
            </a:avLst>
          </a:prstGeom>
          <a:solidFill>
            <a:srgbClr val="CFE7E5"/>
          </a:solidFill>
          <a:ln w="9525">
            <a:solidFill>
              <a:srgbClr val="808080"/>
            </a:solidFill>
            <a:round/>
            <a:headEnd/>
            <a:tailEnd/>
          </a:ln>
          <a:effectLst/>
          <a:scene3d>
            <a:camera prst="orthographicFront">
              <a:rot lat="0" lon="21299999" rev="6600000"/>
            </a:camera>
            <a:lightRig rig="threePt" dir="t"/>
          </a:scene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36" tIns="41469" rIns="82936" bIns="41469" anchor="ctr"/>
          <a:lstStyle/>
          <a:p>
            <a:pPr defTabSz="414683" fontAlgn="base" hangingPunct="0">
              <a:lnSpc>
                <a:spcPct val="93000"/>
              </a:lnSpc>
              <a:spcBef>
                <a:spcPct val="0"/>
              </a:spcBef>
              <a:spcAft>
                <a:spcPct val="0"/>
              </a:spcAft>
              <a:buClr>
                <a:srgbClr val="000000"/>
              </a:buClr>
              <a:buSzPct val="100000"/>
              <a:defRPr/>
            </a:pPr>
            <a:endParaRPr lang="en-US">
              <a:solidFill>
                <a:srgbClr val="000000"/>
              </a:solidFill>
              <a:latin typeface="Arial" pitchFamily="34" charset="0"/>
              <a:ea typeface="WenQuanYi Micro Hei" charset="0"/>
              <a:cs typeface="WenQuanYi Micro Hei" charset="0"/>
            </a:endParaRPr>
          </a:p>
        </p:txBody>
      </p:sp>
      <p:sp>
        <p:nvSpPr>
          <p:cNvPr id="27" name="Text Box 20"/>
          <p:cNvSpPr txBox="1">
            <a:spLocks noChangeArrowheads="1"/>
          </p:cNvSpPr>
          <p:nvPr/>
        </p:nvSpPr>
        <p:spPr bwMode="auto">
          <a:xfrm>
            <a:off x="5814720" y="3891290"/>
            <a:ext cx="838080" cy="3672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8415" rIns="81631" bIns="40816"/>
          <a:lstStyle>
            <a:lvl1pPr eaLnBrk="0">
              <a:tabLst>
                <a:tab pos="723900" algn="l"/>
              </a:tabLst>
              <a:defRPr>
                <a:solidFill>
                  <a:schemeClr val="tx1"/>
                </a:solidFill>
                <a:latin typeface="Arial" charset="0"/>
                <a:ea typeface="ＭＳ Ｐゴシック" charset="0"/>
                <a:cs typeface="WenQuanYi Micro Hei" charset="0"/>
              </a:defRPr>
            </a:lvl1pPr>
            <a:lvl2pPr eaLnBrk="0">
              <a:tabLst>
                <a:tab pos="723900" algn="l"/>
              </a:tabLst>
              <a:defRPr>
                <a:solidFill>
                  <a:schemeClr val="tx1"/>
                </a:solidFill>
                <a:latin typeface="Arial" charset="0"/>
                <a:ea typeface="WenQuanYi Micro Hei" charset="0"/>
                <a:cs typeface="WenQuanYi Micro Hei" charset="0"/>
              </a:defRPr>
            </a:lvl2pPr>
            <a:lvl3pPr eaLnBrk="0">
              <a:tabLst>
                <a:tab pos="723900" algn="l"/>
              </a:tabLst>
              <a:defRPr>
                <a:solidFill>
                  <a:schemeClr val="tx1"/>
                </a:solidFill>
                <a:latin typeface="Arial" charset="0"/>
                <a:ea typeface="WenQuanYi Micro Hei" charset="0"/>
                <a:cs typeface="WenQuanYi Micro Hei" charset="0"/>
              </a:defRPr>
            </a:lvl3pPr>
            <a:lvl4pPr eaLnBrk="0">
              <a:tabLst>
                <a:tab pos="723900" algn="l"/>
              </a:tabLst>
              <a:defRPr>
                <a:solidFill>
                  <a:schemeClr val="tx1"/>
                </a:solidFill>
                <a:latin typeface="Arial" charset="0"/>
                <a:ea typeface="WenQuanYi Micro Hei" charset="0"/>
                <a:cs typeface="WenQuanYi Micro Hei" charset="0"/>
              </a:defRPr>
            </a:lvl4pPr>
            <a:lvl5pPr eaLnBrk="0">
              <a:tabLst>
                <a:tab pos="723900" algn="l"/>
              </a:tabLst>
              <a:defRPr>
                <a:solidFill>
                  <a:schemeClr val="tx1"/>
                </a:solidFill>
                <a:latin typeface="Arial" charset="0"/>
                <a:ea typeface="WenQuanYi Micro Hei" charset="0"/>
                <a:cs typeface="WenQuanYi Micro Hei"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Lst>
              <a:defRPr>
                <a:solidFill>
                  <a:schemeClr val="tx1"/>
                </a:solidFill>
                <a:latin typeface="Arial" charset="0"/>
                <a:ea typeface="WenQuanYi Micro Hei" charset="0"/>
                <a:cs typeface="WenQuanYi Micro Hei" charset="0"/>
              </a:defRPr>
            </a:lvl9pPr>
          </a:lstStyle>
          <a:p>
            <a:pPr defTabSz="414683" eaLnBrk="1" fontAlgn="base" hangingPunct="0">
              <a:lnSpc>
                <a:spcPct val="93000"/>
              </a:lnSpc>
              <a:spcBef>
                <a:spcPct val="0"/>
              </a:spcBef>
              <a:spcAft>
                <a:spcPct val="0"/>
              </a:spcAft>
              <a:buClr>
                <a:srgbClr val="000000"/>
              </a:buClr>
              <a:buSzPct val="100000"/>
              <a:defRPr/>
            </a:pPr>
            <a:r>
              <a:rPr lang="en-US" sz="2000" b="1">
                <a:solidFill>
                  <a:srgbClr val="000000"/>
                </a:solidFill>
                <a:effectLst>
                  <a:outerShdw blurRad="38100" dist="38100" dir="2700000" algn="tl">
                    <a:srgbClr val="DDDDDD"/>
                  </a:outerShdw>
                </a:effectLst>
              </a:rPr>
              <a:t>New µTCA Back-end</a:t>
            </a:r>
          </a:p>
        </p:txBody>
      </p:sp>
      <p:pic>
        <p:nvPicPr>
          <p:cNvPr id="18457" name="Picture 1"/>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608800" y="4271489"/>
            <a:ext cx="3248640" cy="1922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722496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60970" y="-171400"/>
            <a:ext cx="7425829" cy="1143000"/>
          </a:xfrm>
        </p:spPr>
        <p:txBody>
          <a:bodyPr/>
          <a:lstStyle/>
          <a:p>
            <a:r>
              <a:rPr lang="en-US" dirty="0" smtClean="0"/>
              <a:t>HCAL upgrade timeline</a:t>
            </a:r>
            <a:endParaRPr lang="en-US" dirty="0"/>
          </a:p>
        </p:txBody>
      </p:sp>
      <p:sp>
        <p:nvSpPr>
          <p:cNvPr id="4099" name="Slide Number Placeholder 4"/>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656582" algn="l"/>
                <a:tab pos="1313162" algn="l"/>
                <a:tab pos="1969745" algn="l"/>
              </a:tabLst>
              <a:defRPr sz="2200">
                <a:solidFill>
                  <a:schemeClr val="tx1"/>
                </a:solidFill>
                <a:latin typeface="Arial" charset="0"/>
                <a:ea typeface="ＭＳ Ｐゴシック" charset="0"/>
                <a:cs typeface="ＭＳ Ｐゴシック" charset="0"/>
              </a:defRPr>
            </a:lvl1pPr>
            <a:lvl2pPr eaLnBrk="0">
              <a:tabLst>
                <a:tab pos="656582" algn="l"/>
                <a:tab pos="1313162" algn="l"/>
                <a:tab pos="1969745" algn="l"/>
              </a:tabLst>
              <a:defRPr sz="2200">
                <a:solidFill>
                  <a:schemeClr val="tx1"/>
                </a:solidFill>
                <a:latin typeface="Arial" charset="0"/>
                <a:ea typeface="ＭＳ Ｐゴシック" charset="0"/>
              </a:defRPr>
            </a:lvl2pPr>
            <a:lvl3pPr eaLnBrk="0">
              <a:tabLst>
                <a:tab pos="656582" algn="l"/>
                <a:tab pos="1313162" algn="l"/>
                <a:tab pos="1969745" algn="l"/>
              </a:tabLst>
              <a:defRPr sz="2200">
                <a:solidFill>
                  <a:schemeClr val="tx1"/>
                </a:solidFill>
                <a:latin typeface="Arial" charset="0"/>
                <a:ea typeface="ＭＳ Ｐゴシック" charset="0"/>
              </a:defRPr>
            </a:lvl3pPr>
            <a:lvl4pPr eaLnBrk="0">
              <a:tabLst>
                <a:tab pos="656582" algn="l"/>
                <a:tab pos="1313162" algn="l"/>
                <a:tab pos="1969745" algn="l"/>
              </a:tabLst>
              <a:defRPr sz="2200">
                <a:solidFill>
                  <a:schemeClr val="tx1"/>
                </a:solidFill>
                <a:latin typeface="Arial" charset="0"/>
                <a:ea typeface="ＭＳ Ｐゴシック" charset="0"/>
              </a:defRPr>
            </a:lvl4pPr>
            <a:lvl5pPr eaLnBrk="0">
              <a:tabLst>
                <a:tab pos="656582" algn="l"/>
                <a:tab pos="1313162" algn="l"/>
                <a:tab pos="1969745" algn="l"/>
              </a:tabLst>
              <a:defRPr sz="2200">
                <a:solidFill>
                  <a:schemeClr val="tx1"/>
                </a:solidFill>
                <a:latin typeface="Arial" charset="0"/>
                <a:ea typeface="ＭＳ Ｐゴシック" charset="0"/>
              </a:defRPr>
            </a:lvl5pPr>
            <a:lvl6pPr marL="2280758"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6pPr>
            <a:lvl7pPr marL="2695440"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7pPr>
            <a:lvl8pPr marL="3110124"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8pPr>
            <a:lvl9pPr marL="3524806" indent="-207341" eaLnBrk="0" fontAlgn="base" hangingPunct="0">
              <a:lnSpc>
                <a:spcPct val="93000"/>
              </a:lnSpc>
              <a:spcBef>
                <a:spcPct val="0"/>
              </a:spcBef>
              <a:spcAft>
                <a:spcPct val="0"/>
              </a:spcAft>
              <a:buClr>
                <a:srgbClr val="000000"/>
              </a:buClr>
              <a:buSzPct val="100000"/>
              <a:buFont typeface="Times New Roman" charset="0"/>
              <a:tabLst>
                <a:tab pos="656582" algn="l"/>
                <a:tab pos="1313162" algn="l"/>
                <a:tab pos="1969745" algn="l"/>
              </a:tabLst>
              <a:defRPr sz="2200">
                <a:solidFill>
                  <a:schemeClr val="tx1"/>
                </a:solidFill>
                <a:latin typeface="Arial" charset="0"/>
                <a:ea typeface="ＭＳ Ｐゴシック" charset="0"/>
              </a:defRPr>
            </a:lvl9pPr>
          </a:lstStyle>
          <a:p>
            <a:pPr eaLnBrk="1"/>
            <a:fld id="{DFA8E7FC-F5D9-324C-9AE4-869A40A8A91E}" type="slidenum">
              <a:rPr lang="en-US" sz="1300">
                <a:solidFill>
                  <a:srgbClr val="000000"/>
                </a:solidFill>
                <a:latin typeface="Times New Roman" charset="0"/>
                <a:ea typeface="DejaVu Sans" charset="0"/>
                <a:cs typeface="DejaVu Sans" charset="0"/>
              </a:rPr>
              <a:pPr eaLnBrk="1"/>
              <a:t>54</a:t>
            </a:fld>
            <a:endParaRPr lang="en-US" sz="1300">
              <a:solidFill>
                <a:srgbClr val="000000"/>
              </a:solidFill>
              <a:latin typeface="Times New Roman" charset="0"/>
              <a:ea typeface="DejaVu Sans" charset="0"/>
              <a:cs typeface="DejaVu Sans" charset="0"/>
            </a:endParaRPr>
          </a:p>
        </p:txBody>
      </p:sp>
      <p:pic>
        <p:nvPicPr>
          <p:cNvPr id="410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1360" y="836712"/>
            <a:ext cx="6092640" cy="301135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04" name="AutoShape 6"/>
          <p:cNvSpPr>
            <a:spLocks noChangeArrowheads="1"/>
          </p:cNvSpPr>
          <p:nvPr/>
        </p:nvSpPr>
        <p:spPr bwMode="auto">
          <a:xfrm>
            <a:off x="1303200" y="947604"/>
            <a:ext cx="7572960" cy="1224129"/>
          </a:xfrm>
          <a:prstGeom prst="roundRect">
            <a:avLst>
              <a:gd name="adj" fmla="val 16667"/>
            </a:avLst>
          </a:prstGeom>
          <a:noFill/>
          <a:ln w="36720">
            <a:solidFill>
              <a:srgbClr val="355E00"/>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8282" tIns="75067" rIns="98282" bIns="57468" anchor="ctr"/>
          <a:lstStyle/>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355E00"/>
                </a:solidFill>
                <a:latin typeface="Arial" charset="0"/>
                <a:ea typeface="ＭＳ Ｐゴシック" charset="0"/>
                <a:cs typeface="WenQuanYi Micro Hei" charset="0"/>
              </a:rPr>
              <a:t>Front-end:	</a:t>
            </a: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355E00"/>
                </a:solidFill>
                <a:latin typeface="Arial" charset="0"/>
                <a:ea typeface="ＭＳ Ｐゴシック" charset="0"/>
                <a:cs typeface="WenQuanYi Micro Hei" charset="0"/>
              </a:rPr>
              <a:t>YETS 2015/16</a:t>
            </a: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endParaRPr lang="en-US" sz="2000" b="1" dirty="0">
              <a:solidFill>
                <a:srgbClr val="355E00"/>
              </a:solidFill>
              <a:latin typeface="Arial" charset="0"/>
              <a:ea typeface="ＭＳ Ｐゴシック" charset="0"/>
              <a:cs typeface="WenQuanYi Micro Hei" charset="0"/>
            </a:endParaRP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endParaRPr lang="en-US" sz="2000" b="1" dirty="0">
              <a:solidFill>
                <a:srgbClr val="355E00"/>
              </a:solidFill>
              <a:latin typeface="Arial" charset="0"/>
              <a:ea typeface="ＭＳ Ｐゴシック" charset="0"/>
              <a:cs typeface="WenQuanYi Micro Hei" charset="0"/>
            </a:endParaRPr>
          </a:p>
        </p:txBody>
      </p:sp>
      <p:sp>
        <p:nvSpPr>
          <p:cNvPr id="4105" name="AutoShape 7"/>
          <p:cNvSpPr>
            <a:spLocks noChangeArrowheads="1"/>
          </p:cNvSpPr>
          <p:nvPr/>
        </p:nvSpPr>
        <p:spPr bwMode="auto">
          <a:xfrm>
            <a:off x="1303200" y="2482806"/>
            <a:ext cx="7572960" cy="1365263"/>
          </a:xfrm>
          <a:prstGeom prst="roundRect">
            <a:avLst>
              <a:gd name="adj" fmla="val 16667"/>
            </a:avLst>
          </a:prstGeom>
          <a:noFill/>
          <a:ln w="36720">
            <a:solidFill>
              <a:srgbClr val="00AE00"/>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8282" tIns="75067" rIns="98282" bIns="57468" anchor="ctr"/>
          <a:lstStyle/>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AE00"/>
                </a:solidFill>
                <a:latin typeface="Arial" charset="0"/>
                <a:ea typeface="ＭＳ Ｐゴシック" charset="0"/>
                <a:cs typeface="WenQuanYi Micro Hei" charset="0"/>
              </a:rPr>
              <a:t>Back-end</a:t>
            </a:r>
          </a:p>
          <a:p>
            <a:pPr algn="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AE00"/>
                </a:solidFill>
                <a:latin typeface="Arial" charset="0"/>
                <a:ea typeface="ＭＳ Ｐゴシック" charset="0"/>
                <a:cs typeface="WenQuanYi Micro Hei" charset="0"/>
              </a:rPr>
              <a:t>2014/15 (LS1)</a:t>
            </a:r>
          </a:p>
          <a:p>
            <a:pPr algn="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endParaRPr lang="en-US" sz="2000" b="1" dirty="0">
              <a:solidFill>
                <a:srgbClr val="00AE00"/>
              </a:solidFill>
              <a:latin typeface="Arial" charset="0"/>
              <a:ea typeface="ＭＳ Ｐゴシック" charset="0"/>
              <a:cs typeface="WenQuanYi Micro Hei" charset="0"/>
            </a:endParaRPr>
          </a:p>
          <a:p>
            <a:pPr algn="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endParaRPr lang="en-US" sz="2000" b="1" dirty="0">
              <a:solidFill>
                <a:srgbClr val="00AE00"/>
              </a:solidFill>
              <a:latin typeface="Arial" charset="0"/>
              <a:ea typeface="ＭＳ Ｐゴシック" charset="0"/>
              <a:cs typeface="WenQuanYi Micro Hei" charset="0"/>
            </a:endParaRPr>
          </a:p>
          <a:p>
            <a:pPr algn="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endParaRPr lang="en-US" sz="2000" b="1" dirty="0">
              <a:solidFill>
                <a:srgbClr val="00AE00"/>
              </a:solidFill>
              <a:latin typeface="Arial" charset="0"/>
              <a:ea typeface="ＭＳ Ｐゴシック" charset="0"/>
              <a:cs typeface="WenQuanYi Micro Hei" charset="0"/>
            </a:endParaRPr>
          </a:p>
        </p:txBody>
      </p:sp>
      <p:sp>
        <p:nvSpPr>
          <p:cNvPr id="4107" name="AutoShape 9"/>
          <p:cNvSpPr>
            <a:spLocks noChangeArrowheads="1"/>
          </p:cNvSpPr>
          <p:nvPr/>
        </p:nvSpPr>
        <p:spPr bwMode="auto">
          <a:xfrm>
            <a:off x="192960" y="947605"/>
            <a:ext cx="969120" cy="2850060"/>
          </a:xfrm>
          <a:prstGeom prst="roundRect">
            <a:avLst>
              <a:gd name="adj" fmla="val 16667"/>
            </a:avLst>
          </a:prstGeom>
          <a:noFill/>
          <a:ln w="36720">
            <a:solidFill>
              <a:srgbClr val="355E00"/>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8282" tIns="89466" rIns="98282" bIns="57468" anchor="ctr"/>
          <a:lstStyle/>
          <a:p>
            <a:pPr algn="ctr" defTabSz="414683" fontAlgn="base" hangingPunct="0">
              <a:lnSpc>
                <a:spcPct val="93000"/>
              </a:lnSpc>
              <a:spcBef>
                <a:spcPct val="0"/>
              </a:spcBef>
              <a:spcAft>
                <a:spcPct val="0"/>
              </a:spcAft>
              <a:buClr>
                <a:srgbClr val="000000"/>
              </a:buClr>
              <a:buSzPct val="100000"/>
              <a:tabLst>
                <a:tab pos="656582" algn="l"/>
              </a:tabLst>
              <a:defRPr/>
            </a:pPr>
            <a:r>
              <a:rPr lang="en-US" sz="3600" b="1">
                <a:solidFill>
                  <a:srgbClr val="355E00"/>
                </a:solidFill>
                <a:latin typeface="Arial" charset="0"/>
                <a:ea typeface="ＭＳ Ｐゴシック" charset="0"/>
                <a:cs typeface="WenQuanYi Micro Hei" charset="0"/>
              </a:rPr>
              <a:t>HF</a:t>
            </a:r>
          </a:p>
        </p:txBody>
      </p:sp>
      <p:grpSp>
        <p:nvGrpSpPr>
          <p:cNvPr id="20487" name="Group 3"/>
          <p:cNvGrpSpPr>
            <a:grpSpLocks/>
          </p:cNvGrpSpPr>
          <p:nvPr/>
        </p:nvGrpSpPr>
        <p:grpSpPr bwMode="auto">
          <a:xfrm>
            <a:off x="3258720" y="3878312"/>
            <a:ext cx="5806080" cy="3005595"/>
            <a:chOff x="1471613" y="766763"/>
            <a:chExt cx="7315200" cy="3313112"/>
          </a:xfrm>
        </p:grpSpPr>
        <p:pic>
          <p:nvPicPr>
            <p:cNvPr id="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1613" y="766763"/>
              <a:ext cx="7315200" cy="33131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 name="Rectangle 15"/>
            <p:cNvSpPr/>
            <p:nvPr/>
          </p:nvSpPr>
          <p:spPr bwMode="auto">
            <a:xfrm>
              <a:off x="4811712" y="1189038"/>
              <a:ext cx="457200" cy="330200"/>
            </a:xfrm>
            <a:prstGeom prst="rect">
              <a:avLst/>
            </a:prstGeom>
            <a:solidFill>
              <a:srgbClr val="FFC000"/>
            </a:solidFill>
            <a:ln w="9525" cap="flat" cmpd="sng" algn="ctr">
              <a:solidFill>
                <a:schemeClr val="tx1"/>
              </a:solidFill>
              <a:prstDash val="solid"/>
              <a:round/>
              <a:headEnd type="none" w="med" len="med"/>
              <a:tailEnd type="none" w="med" len="med"/>
            </a:ln>
            <a:effectLst/>
            <a:extLst/>
          </p:spPr>
          <p:txBody>
            <a:bodyPr lIns="0" rIns="0" anchor="ctr"/>
            <a:lstStyle/>
            <a:p>
              <a:pPr algn="ctr" defTabSz="414683" fontAlgn="base" hangingPunct="0">
                <a:lnSpc>
                  <a:spcPct val="93000"/>
                </a:lnSpc>
                <a:spcBef>
                  <a:spcPct val="0"/>
                </a:spcBef>
                <a:spcAft>
                  <a:spcPct val="0"/>
                </a:spcAft>
                <a:buClr>
                  <a:srgbClr val="000000"/>
                </a:buClr>
                <a:buSzPct val="100000"/>
                <a:defRPr/>
              </a:pPr>
              <a:r>
                <a:rPr lang="en-US" sz="1000" dirty="0">
                  <a:solidFill>
                    <a:srgbClr val="000000"/>
                  </a:solidFill>
                  <a:latin typeface="Arial" charset="0"/>
                  <a:ea typeface="WenQuanYi Micro Hei" charset="0"/>
                  <a:cs typeface="WenQuanYi Micro Hei" charset="0"/>
                </a:rPr>
                <a:t>QIE11</a:t>
              </a:r>
            </a:p>
          </p:txBody>
        </p:sp>
      </p:grpSp>
      <p:sp>
        <p:nvSpPr>
          <p:cNvPr id="17" name="AutoShape 4"/>
          <p:cNvSpPr>
            <a:spLocks noChangeArrowheads="1"/>
          </p:cNvSpPr>
          <p:nvPr/>
        </p:nvSpPr>
        <p:spPr bwMode="auto">
          <a:xfrm>
            <a:off x="1303200" y="3948880"/>
            <a:ext cx="7572960" cy="1224129"/>
          </a:xfrm>
          <a:prstGeom prst="roundRect">
            <a:avLst>
              <a:gd name="adj" fmla="val 16667"/>
            </a:avLst>
          </a:prstGeom>
          <a:noFill/>
          <a:ln w="36720">
            <a:solidFill>
              <a:srgbClr val="0000FF"/>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8282" tIns="75067" rIns="98282" bIns="57468" anchor="ctr"/>
          <a:lstStyle/>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00FF"/>
                </a:solidFill>
                <a:latin typeface="Arial" charset="0"/>
                <a:ea typeface="ＭＳ Ｐゴシック" charset="0"/>
                <a:cs typeface="WenQuanYi Micro Hei" charset="0"/>
              </a:rPr>
              <a:t>Front-end:		</a:t>
            </a: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00FF"/>
                </a:solidFill>
                <a:latin typeface="Arial" charset="0"/>
                <a:ea typeface="ＭＳ Ｐゴシック" charset="0"/>
                <a:cs typeface="WenQuanYi Micro Hei" charset="0"/>
              </a:rPr>
              <a:t>2019 (LS2)</a:t>
            </a: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00FF"/>
                </a:solidFill>
                <a:latin typeface="Arial" charset="0"/>
                <a:ea typeface="ＭＳ Ｐゴシック" charset="0"/>
                <a:cs typeface="WenQuanYi Micro Hei" charset="0"/>
              </a:rPr>
              <a:t>	</a:t>
            </a:r>
          </a:p>
        </p:txBody>
      </p:sp>
      <p:sp>
        <p:nvSpPr>
          <p:cNvPr id="18" name="AutoShape 5"/>
          <p:cNvSpPr>
            <a:spLocks noChangeArrowheads="1"/>
          </p:cNvSpPr>
          <p:nvPr/>
        </p:nvSpPr>
        <p:spPr bwMode="auto">
          <a:xfrm>
            <a:off x="1303200" y="5484079"/>
            <a:ext cx="7572960" cy="1347982"/>
          </a:xfrm>
          <a:prstGeom prst="roundRect">
            <a:avLst>
              <a:gd name="adj" fmla="val 16667"/>
            </a:avLst>
          </a:prstGeom>
          <a:noFill/>
          <a:ln w="36720">
            <a:solidFill>
              <a:srgbClr val="0099FF"/>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8282" tIns="75067" rIns="98282" bIns="57468" anchor="ctr"/>
          <a:lstStyle/>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99FF"/>
                </a:solidFill>
                <a:latin typeface="Arial" charset="0"/>
                <a:ea typeface="ＭＳ Ｐゴシック" charset="0"/>
                <a:cs typeface="WenQuanYi Micro Hei" charset="0"/>
              </a:rPr>
              <a:t>Back-end:	</a:t>
            </a: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smtClean="0">
                <a:solidFill>
                  <a:srgbClr val="0099FF"/>
                </a:solidFill>
                <a:latin typeface="Arial" charset="0"/>
                <a:ea typeface="ＭＳ Ｐゴシック" charset="0"/>
                <a:cs typeface="WenQuanYi Micro Hei" charset="0"/>
              </a:rPr>
              <a:t>2015 ( started) </a:t>
            </a:r>
            <a:endParaRPr lang="en-US" sz="2000" b="1" dirty="0">
              <a:solidFill>
                <a:srgbClr val="0099FF"/>
              </a:solidFill>
              <a:latin typeface="Arial" charset="0"/>
              <a:ea typeface="ＭＳ Ｐゴシック" charset="0"/>
              <a:cs typeface="WenQuanYi Micro Hei" charset="0"/>
            </a:endParaRP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99FF"/>
                </a:solidFill>
                <a:latin typeface="Arial" charset="0"/>
                <a:ea typeface="ＭＳ Ｐゴシック" charset="0"/>
                <a:cs typeface="WenQuanYi Micro Hei" charset="0"/>
              </a:rPr>
              <a:t>(parasitically to data taking)</a:t>
            </a:r>
          </a:p>
          <a:p>
            <a:pPr defTabSz="414683" fontAlgn="base" hangingPunct="0">
              <a:lnSpc>
                <a:spcPct val="93000"/>
              </a:lnSpc>
              <a:spcBef>
                <a:spcPct val="0"/>
              </a:spcBef>
              <a:spcAft>
                <a:spcPct val="0"/>
              </a:spcAft>
              <a:buClr>
                <a:srgbClr val="000000"/>
              </a:buClr>
              <a:buSzPct val="100000"/>
              <a:tabLst>
                <a:tab pos="656582" algn="l"/>
                <a:tab pos="1313162" algn="l"/>
                <a:tab pos="1969745" algn="l"/>
                <a:tab pos="2626327" algn="l"/>
                <a:tab pos="3282907" algn="l"/>
                <a:tab pos="3939490" algn="l"/>
                <a:tab pos="4596072" algn="l"/>
                <a:tab pos="5252653" algn="l"/>
                <a:tab pos="5909234" algn="l"/>
                <a:tab pos="6565817" algn="l"/>
                <a:tab pos="7222398" algn="l"/>
              </a:tabLst>
              <a:defRPr/>
            </a:pPr>
            <a:r>
              <a:rPr lang="en-US" sz="2000" b="1" dirty="0">
                <a:solidFill>
                  <a:srgbClr val="0099FF"/>
                </a:solidFill>
                <a:latin typeface="Arial" charset="0"/>
                <a:ea typeface="ＭＳ Ｐゴシック" charset="0"/>
                <a:cs typeface="WenQuanYi Micro Hei" charset="0"/>
              </a:rPr>
              <a:t>		</a:t>
            </a:r>
          </a:p>
        </p:txBody>
      </p:sp>
      <p:sp>
        <p:nvSpPr>
          <p:cNvPr id="19" name="AutoShape 8"/>
          <p:cNvSpPr>
            <a:spLocks noChangeArrowheads="1"/>
          </p:cNvSpPr>
          <p:nvPr/>
        </p:nvSpPr>
        <p:spPr bwMode="auto">
          <a:xfrm>
            <a:off x="192960" y="3948880"/>
            <a:ext cx="969120" cy="2883183"/>
          </a:xfrm>
          <a:prstGeom prst="roundRect">
            <a:avLst>
              <a:gd name="adj" fmla="val 16667"/>
            </a:avLst>
          </a:prstGeom>
          <a:noFill/>
          <a:ln w="36720">
            <a:solidFill>
              <a:srgbClr val="0000FF"/>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8282" tIns="89466" rIns="98282" bIns="57468" anchor="ctr"/>
          <a:lstStyle/>
          <a:p>
            <a:pPr algn="ctr" defTabSz="414683" fontAlgn="base" hangingPunct="0">
              <a:lnSpc>
                <a:spcPct val="93000"/>
              </a:lnSpc>
              <a:spcBef>
                <a:spcPct val="0"/>
              </a:spcBef>
              <a:spcAft>
                <a:spcPct val="0"/>
              </a:spcAft>
              <a:buClr>
                <a:srgbClr val="000000"/>
              </a:buClr>
              <a:buSzPct val="100000"/>
              <a:tabLst>
                <a:tab pos="656582" algn="l"/>
              </a:tabLst>
              <a:defRPr/>
            </a:pPr>
            <a:r>
              <a:rPr lang="en-US" sz="3600" b="1">
                <a:solidFill>
                  <a:srgbClr val="0000FF"/>
                </a:solidFill>
                <a:latin typeface="Arial" charset="0"/>
                <a:ea typeface="ＭＳ Ｐゴシック" charset="0"/>
                <a:cs typeface="WenQuanYi Micro Hei" charset="0"/>
              </a:rPr>
              <a:t>HB</a:t>
            </a:r>
          </a:p>
          <a:p>
            <a:pPr algn="ctr" defTabSz="414683" fontAlgn="base" hangingPunct="0">
              <a:lnSpc>
                <a:spcPct val="93000"/>
              </a:lnSpc>
              <a:spcBef>
                <a:spcPct val="0"/>
              </a:spcBef>
              <a:spcAft>
                <a:spcPct val="0"/>
              </a:spcAft>
              <a:buClr>
                <a:srgbClr val="000000"/>
              </a:buClr>
              <a:buSzPct val="100000"/>
              <a:tabLst>
                <a:tab pos="656582" algn="l"/>
              </a:tabLst>
              <a:defRPr/>
            </a:pPr>
            <a:r>
              <a:rPr lang="en-US" sz="3600" b="1">
                <a:solidFill>
                  <a:srgbClr val="0000FF"/>
                </a:solidFill>
                <a:latin typeface="Arial" charset="0"/>
                <a:ea typeface="ＭＳ Ｐゴシック" charset="0"/>
                <a:cs typeface="WenQuanYi Micro Hei" charset="0"/>
              </a:rPr>
              <a:t>HE</a:t>
            </a:r>
          </a:p>
        </p:txBody>
      </p:sp>
      <p:sp>
        <p:nvSpPr>
          <p:cNvPr id="2" name="TextBox 1"/>
          <p:cNvSpPr txBox="1"/>
          <p:nvPr/>
        </p:nvSpPr>
        <p:spPr>
          <a:xfrm>
            <a:off x="6462720" y="1251476"/>
            <a:ext cx="1036800" cy="325474"/>
          </a:xfrm>
          <a:prstGeom prst="rect">
            <a:avLst/>
          </a:prstGeom>
          <a:solidFill>
            <a:srgbClr val="FFFF00"/>
          </a:solidFill>
          <a:ln>
            <a:solidFill>
              <a:schemeClr val="tx1"/>
            </a:solidFill>
          </a:ln>
        </p:spPr>
        <p:txBody>
          <a:bodyPr lIns="82936" tIns="82936" rIns="82936" bIns="82936">
            <a:spAutoFit/>
          </a:bodyPr>
          <a:lstStyle/>
          <a:p>
            <a:pPr defTabSz="414683" fontAlgn="base" hangingPunct="0">
              <a:lnSpc>
                <a:spcPct val="93000"/>
              </a:lnSpc>
              <a:spcBef>
                <a:spcPct val="0"/>
              </a:spcBef>
              <a:spcAft>
                <a:spcPct val="0"/>
              </a:spcAft>
              <a:buClr>
                <a:srgbClr val="000000"/>
              </a:buClr>
              <a:buSzPct val="100000"/>
              <a:defRPr/>
            </a:pPr>
            <a:r>
              <a:rPr lang="en-US" sz="1100" dirty="0">
                <a:solidFill>
                  <a:srgbClr val="000000">
                    <a:lumMod val="75000"/>
                    <a:lumOff val="25000"/>
                  </a:srgbClr>
                </a:solidFill>
                <a:latin typeface="Arial" charset="0"/>
                <a:ea typeface="ＭＳ Ｐゴシック" charset="0"/>
                <a:cs typeface="WenQuanYi Micro Hei" charset="0"/>
              </a:rPr>
              <a:t>Igloo2 FPGA</a:t>
            </a:r>
          </a:p>
        </p:txBody>
      </p:sp>
      <p:sp>
        <p:nvSpPr>
          <p:cNvPr id="20492" name="TextBox 20"/>
          <p:cNvSpPr txBox="1">
            <a:spLocks noChangeArrowheads="1"/>
          </p:cNvSpPr>
          <p:nvPr/>
        </p:nvSpPr>
        <p:spPr bwMode="auto">
          <a:xfrm>
            <a:off x="6507360" y="4257071"/>
            <a:ext cx="979200" cy="325474"/>
          </a:xfrm>
          <a:prstGeom prst="rect">
            <a:avLst/>
          </a:prstGeom>
          <a:solidFill>
            <a:srgbClr val="FFFF00"/>
          </a:solidFill>
          <a:ln w="9525">
            <a:solidFill>
              <a:schemeClr val="tx1"/>
            </a:solidFill>
            <a:miter lim="800000"/>
            <a:headEnd/>
            <a:tailEnd/>
          </a:ln>
        </p:spPr>
        <p:txBody>
          <a:bodyPr lIns="82936" tIns="82936" rIns="82936" bIns="82936">
            <a:spAutoFit/>
          </a:bodyPr>
          <a:lstStyle/>
          <a:p>
            <a:pPr defTabSz="414683" fontAlgn="base" hangingPunct="0">
              <a:lnSpc>
                <a:spcPct val="93000"/>
              </a:lnSpc>
              <a:spcBef>
                <a:spcPct val="0"/>
              </a:spcBef>
              <a:spcAft>
                <a:spcPct val="0"/>
              </a:spcAft>
              <a:buClr>
                <a:srgbClr val="000000"/>
              </a:buClr>
              <a:buSzPct val="100000"/>
            </a:pPr>
            <a:r>
              <a:rPr lang="en-US" sz="1100">
                <a:solidFill>
                  <a:srgbClr val="404040"/>
                </a:solidFill>
                <a:latin typeface="Arial" charset="0"/>
                <a:ea typeface="ＭＳ Ｐゴシック" charset="0"/>
                <a:cs typeface="ＭＳ Ｐゴシック" charset="0"/>
              </a:rPr>
              <a:t>Igloo2 FPGA</a:t>
            </a:r>
          </a:p>
        </p:txBody>
      </p:sp>
      <p:sp>
        <p:nvSpPr>
          <p:cNvPr id="20493" name="TextBox 3"/>
          <p:cNvSpPr txBox="1">
            <a:spLocks noChangeArrowheads="1"/>
          </p:cNvSpPr>
          <p:nvPr/>
        </p:nvSpPr>
        <p:spPr bwMode="auto">
          <a:xfrm>
            <a:off x="1461600" y="3097751"/>
            <a:ext cx="3110400" cy="711435"/>
          </a:xfrm>
          <a:prstGeom prst="rect">
            <a:avLst/>
          </a:prstGeom>
          <a:solidFill>
            <a:srgbClr val="33CC33">
              <a:alpha val="38039"/>
            </a:srgbClr>
          </a:solidFill>
          <a:ln w="44450">
            <a:solidFill>
              <a:srgbClr val="FF0000"/>
            </a:solidFill>
            <a:miter lim="800000"/>
            <a:headEnd/>
            <a:tailEnd/>
          </a:ln>
        </p:spPr>
        <p:txBody>
          <a:bodyPr wrap="square" lIns="82936" tIns="41469" rIns="82936" bIns="41469">
            <a:spAutoFit/>
          </a:bodyPr>
          <a:lstStyle/>
          <a:p>
            <a:pPr defTabSz="414683" fontAlgn="base" hangingPunct="0">
              <a:lnSpc>
                <a:spcPct val="93000"/>
              </a:lnSpc>
              <a:spcBef>
                <a:spcPct val="0"/>
              </a:spcBef>
              <a:spcAft>
                <a:spcPct val="0"/>
              </a:spcAft>
              <a:buClr>
                <a:srgbClr val="000000"/>
              </a:buClr>
              <a:buSzPct val="100000"/>
            </a:pPr>
            <a:r>
              <a:rPr lang="en-US" sz="2200" b="1" dirty="0">
                <a:solidFill>
                  <a:srgbClr val="FF0000"/>
                </a:solidFill>
                <a:latin typeface="Times" charset="0"/>
                <a:ea typeface="ＭＳ Ｐゴシック" charset="0"/>
                <a:cs typeface="Times" charset="0"/>
              </a:rPr>
              <a:t>Installation completed, </a:t>
            </a:r>
          </a:p>
          <a:p>
            <a:pPr defTabSz="414683" fontAlgn="base" hangingPunct="0">
              <a:lnSpc>
                <a:spcPct val="93000"/>
              </a:lnSpc>
              <a:spcBef>
                <a:spcPct val="0"/>
              </a:spcBef>
              <a:spcAft>
                <a:spcPct val="0"/>
              </a:spcAft>
              <a:buClr>
                <a:srgbClr val="000000"/>
              </a:buClr>
              <a:buSzPct val="100000"/>
            </a:pPr>
            <a:r>
              <a:rPr lang="en-US" sz="2200" b="1" dirty="0" smtClean="0">
                <a:solidFill>
                  <a:srgbClr val="FF0000"/>
                </a:solidFill>
                <a:latin typeface="Times" charset="0"/>
                <a:ea typeface="ＭＳ Ｐゴシック" charset="0"/>
                <a:cs typeface="Times" charset="0"/>
              </a:rPr>
              <a:t>commissioned</a:t>
            </a:r>
            <a:endParaRPr lang="en-US" sz="2200" b="1" dirty="0">
              <a:solidFill>
                <a:srgbClr val="FF0000"/>
              </a:solidFill>
              <a:latin typeface="Times" charset="0"/>
              <a:ea typeface="ＭＳ Ｐゴシック" charset="0"/>
              <a:cs typeface="Times" charset="0"/>
            </a:endParaRPr>
          </a:p>
        </p:txBody>
      </p:sp>
    </p:spTree>
    <p:extLst>
      <p:ext uri="{BB962C8B-B14F-4D97-AF65-F5344CB8AC3E}">
        <p14:creationId xmlns:p14="http://schemas.microsoft.com/office/powerpoint/2010/main" val="27128114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69876"/>
            <a:ext cx="8229600" cy="499176"/>
          </a:xfrm>
        </p:spPr>
        <p:txBody>
          <a:bodyPr>
            <a:normAutofit fontScale="90000"/>
          </a:bodyPr>
          <a:lstStyle/>
          <a:p>
            <a:r>
              <a:rPr lang="en-US" dirty="0" smtClean="0"/>
              <a:t>Pixel Upgrade</a:t>
            </a:r>
            <a:endParaRPr lang="en-US" dirty="0"/>
          </a:p>
        </p:txBody>
      </p:sp>
      <p:pic>
        <p:nvPicPr>
          <p:cNvPr id="4" name="Picture 8" descr="Screen shot 2012-09-19 at 9.10.48 PM.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72237" y="908135"/>
            <a:ext cx="6205034" cy="3222339"/>
          </a:xfrm>
          <a:prstGeom prst="rect">
            <a:avLst/>
          </a:prstGeom>
          <a:noFill/>
          <a:ln w="9525">
            <a:noFill/>
            <a:miter lim="800000"/>
            <a:headEnd/>
            <a:tailEnd/>
          </a:ln>
        </p:spPr>
      </p:pic>
      <p:sp>
        <p:nvSpPr>
          <p:cNvPr id="5" name="TextBox 10"/>
          <p:cNvSpPr txBox="1">
            <a:spLocks noChangeArrowheads="1"/>
          </p:cNvSpPr>
          <p:nvPr/>
        </p:nvSpPr>
        <p:spPr bwMode="auto">
          <a:xfrm>
            <a:off x="215899" y="4153213"/>
            <a:ext cx="8785225" cy="2492990"/>
          </a:xfrm>
          <a:prstGeom prst="rect">
            <a:avLst/>
          </a:prstGeom>
          <a:noFill/>
          <a:ln w="12700">
            <a:solidFill>
              <a:srgbClr val="000090"/>
            </a:solidFill>
            <a:round/>
            <a:headEnd/>
            <a:tailEnd/>
          </a:ln>
        </p:spPr>
        <p:txBody>
          <a:bodyPr wrap="square">
            <a:spAutoFit/>
          </a:bodyPr>
          <a:lstStyle/>
          <a:p>
            <a:pPr>
              <a:spcAft>
                <a:spcPts val="600"/>
              </a:spcAft>
            </a:pPr>
            <a:r>
              <a:rPr lang="en-US" sz="1800" b="1" i="1" u="sng" dirty="0" smtClean="0">
                <a:latin typeface="Calibri"/>
                <a:cs typeface="Calibri"/>
              </a:rPr>
              <a:t>Pixel </a:t>
            </a:r>
            <a:r>
              <a:rPr lang="en-US" sz="1800" b="1" i="1" u="sng" dirty="0">
                <a:latin typeface="Calibri"/>
                <a:cs typeface="Calibri"/>
              </a:rPr>
              <a:t>Upgrade</a:t>
            </a:r>
            <a:r>
              <a:rPr lang="en-US" sz="1800" b="1" i="1" u="sng" dirty="0" smtClean="0">
                <a:latin typeface="Calibri"/>
                <a:cs typeface="Calibri"/>
              </a:rPr>
              <a:t>:</a:t>
            </a:r>
            <a:endParaRPr lang="en-US" sz="1800" b="1" i="1" u="sng" dirty="0">
              <a:latin typeface="Calibri"/>
              <a:cs typeface="Calibri"/>
            </a:endParaRPr>
          </a:p>
          <a:p>
            <a:pPr>
              <a:spcAft>
                <a:spcPts val="600"/>
              </a:spcAft>
              <a:buFont typeface="Arial" charset="0"/>
              <a:buChar char="•"/>
            </a:pPr>
            <a:r>
              <a:rPr lang="en-US" sz="1800" dirty="0">
                <a:latin typeface="Calibri"/>
                <a:cs typeface="Calibri"/>
              </a:rPr>
              <a:t> Baseline L = 2x10</a:t>
            </a:r>
            <a:r>
              <a:rPr lang="en-US" sz="1800" baseline="30000" dirty="0">
                <a:latin typeface="Calibri"/>
                <a:cs typeface="Calibri"/>
              </a:rPr>
              <a:t>34</a:t>
            </a:r>
            <a:r>
              <a:rPr lang="en-US" sz="1800" dirty="0">
                <a:latin typeface="Calibri"/>
                <a:cs typeface="Calibri"/>
              </a:rPr>
              <a:t> cm</a:t>
            </a:r>
            <a:r>
              <a:rPr lang="en-US" sz="1800" baseline="30000" dirty="0">
                <a:latin typeface="Calibri"/>
                <a:cs typeface="Calibri"/>
              </a:rPr>
              <a:t>-2</a:t>
            </a:r>
            <a:r>
              <a:rPr lang="en-US" sz="1800" dirty="0">
                <a:latin typeface="Calibri"/>
                <a:cs typeface="Calibri"/>
              </a:rPr>
              <a:t>sec</a:t>
            </a:r>
            <a:r>
              <a:rPr lang="en-US" sz="1800" baseline="30000" dirty="0">
                <a:latin typeface="Calibri"/>
                <a:cs typeface="Calibri"/>
              </a:rPr>
              <a:t>-1</a:t>
            </a:r>
            <a:r>
              <a:rPr lang="en-US" sz="1800" dirty="0">
                <a:latin typeface="Calibri"/>
                <a:cs typeface="Calibri"/>
              </a:rPr>
              <a:t> &amp; 25ns </a:t>
            </a:r>
            <a:r>
              <a:rPr lang="en-US" sz="1800" dirty="0">
                <a:latin typeface="Calibri"/>
                <a:cs typeface="Calibri"/>
                <a:sym typeface="Wingdings" charset="2"/>
              </a:rPr>
              <a:t> 50 pileup  </a:t>
            </a:r>
            <a:r>
              <a:rPr lang="en-US" sz="1800" b="1" dirty="0">
                <a:latin typeface="Calibri"/>
                <a:cs typeface="Calibri"/>
                <a:sym typeface="Wingdings" charset="2"/>
              </a:rPr>
              <a:t>(</a:t>
            </a:r>
            <a:r>
              <a:rPr lang="en-US" sz="1800" b="1" dirty="0" smtClean="0">
                <a:latin typeface="Calibri"/>
                <a:cs typeface="Calibri"/>
                <a:sym typeface="Wingdings" charset="2"/>
              </a:rPr>
              <a:t>50PU) </a:t>
            </a:r>
            <a:r>
              <a:rPr lang="en-US" sz="1200" b="1" dirty="0" smtClean="0">
                <a:latin typeface="Calibri"/>
                <a:cs typeface="Calibri"/>
                <a:sym typeface="Wingdings" charset="2"/>
              </a:rPr>
              <a:t>with very small efficiency loss</a:t>
            </a:r>
            <a:endParaRPr lang="en-US" sz="1200" b="1" dirty="0">
              <a:latin typeface="Calibri"/>
              <a:cs typeface="Calibri"/>
              <a:sym typeface="Wingdings" charset="2"/>
            </a:endParaRPr>
          </a:p>
          <a:p>
            <a:pPr>
              <a:spcAft>
                <a:spcPts val="600"/>
              </a:spcAft>
              <a:buFont typeface="Arial" charset="0"/>
              <a:buChar char="•"/>
            </a:pPr>
            <a:r>
              <a:rPr lang="en-US" sz="1800" dirty="0">
                <a:latin typeface="Calibri"/>
                <a:cs typeface="Calibri"/>
                <a:sym typeface="Wingdings" charset="2"/>
              </a:rPr>
              <a:t> Tolerate  L = </a:t>
            </a:r>
            <a:r>
              <a:rPr lang="en-US" sz="1800" dirty="0">
                <a:latin typeface="Calibri"/>
                <a:cs typeface="Calibri"/>
              </a:rPr>
              <a:t>2x10</a:t>
            </a:r>
            <a:r>
              <a:rPr lang="en-US" sz="1800" baseline="30000" dirty="0">
                <a:latin typeface="Calibri"/>
                <a:cs typeface="Calibri"/>
              </a:rPr>
              <a:t>34</a:t>
            </a:r>
            <a:r>
              <a:rPr lang="en-US" sz="1800" dirty="0">
                <a:latin typeface="Calibri"/>
                <a:cs typeface="Calibri"/>
              </a:rPr>
              <a:t> cm</a:t>
            </a:r>
            <a:r>
              <a:rPr lang="en-US" sz="1800" baseline="30000" dirty="0">
                <a:latin typeface="Calibri"/>
                <a:cs typeface="Calibri"/>
              </a:rPr>
              <a:t>-2</a:t>
            </a:r>
            <a:r>
              <a:rPr lang="en-US" sz="1800" dirty="0">
                <a:latin typeface="Calibri"/>
                <a:cs typeface="Calibri"/>
              </a:rPr>
              <a:t>sec</a:t>
            </a:r>
            <a:r>
              <a:rPr lang="en-US" sz="1800" baseline="30000" dirty="0">
                <a:latin typeface="Calibri"/>
                <a:cs typeface="Calibri"/>
              </a:rPr>
              <a:t>-1</a:t>
            </a:r>
            <a:r>
              <a:rPr lang="en-US" sz="1800" dirty="0">
                <a:latin typeface="Calibri"/>
                <a:cs typeface="Calibri"/>
              </a:rPr>
              <a:t> &amp; </a:t>
            </a:r>
            <a:r>
              <a:rPr lang="en-US" sz="1800" b="1" dirty="0">
                <a:latin typeface="Calibri"/>
                <a:cs typeface="Calibri"/>
              </a:rPr>
              <a:t>50ns</a:t>
            </a:r>
            <a:r>
              <a:rPr lang="en-US" sz="1800" dirty="0">
                <a:latin typeface="Calibri"/>
                <a:cs typeface="Calibri"/>
              </a:rPr>
              <a:t> </a:t>
            </a:r>
            <a:r>
              <a:rPr lang="en-US" sz="1800" dirty="0">
                <a:latin typeface="Calibri"/>
                <a:cs typeface="Calibri"/>
                <a:sym typeface="Wingdings" charset="2"/>
              </a:rPr>
              <a:t> 100 pileup </a:t>
            </a:r>
            <a:r>
              <a:rPr lang="en-US" sz="1800" b="1" dirty="0">
                <a:latin typeface="Calibri"/>
                <a:cs typeface="Calibri"/>
                <a:sym typeface="Wingdings" charset="2"/>
              </a:rPr>
              <a:t>(100PU) </a:t>
            </a:r>
            <a:r>
              <a:rPr lang="en-US" sz="1800" b="1" dirty="0" smtClean="0">
                <a:latin typeface="Calibri"/>
                <a:cs typeface="Calibri"/>
                <a:sym typeface="Wingdings" charset="2"/>
              </a:rPr>
              <a:t> </a:t>
            </a:r>
            <a:r>
              <a:rPr lang="en-US" sz="1200" b="1" dirty="0">
                <a:latin typeface="Calibri"/>
                <a:cs typeface="Calibri"/>
                <a:sym typeface="Wingdings" charset="2"/>
              </a:rPr>
              <a:t>with </a:t>
            </a:r>
            <a:r>
              <a:rPr lang="en-US" sz="1200" b="1" dirty="0" smtClean="0">
                <a:latin typeface="Calibri"/>
                <a:cs typeface="Calibri"/>
                <a:sym typeface="Wingdings" charset="2"/>
              </a:rPr>
              <a:t>reduced </a:t>
            </a:r>
            <a:r>
              <a:rPr lang="en-US" sz="1200" b="1" dirty="0">
                <a:latin typeface="Calibri"/>
                <a:cs typeface="Calibri"/>
                <a:sym typeface="Wingdings" charset="2"/>
              </a:rPr>
              <a:t>performance</a:t>
            </a:r>
            <a:endParaRPr lang="en-US" sz="1800" b="1" dirty="0">
              <a:latin typeface="Calibri"/>
              <a:cs typeface="Calibri"/>
              <a:sym typeface="Wingdings" charset="2"/>
            </a:endParaRPr>
          </a:p>
          <a:p>
            <a:pPr>
              <a:spcAft>
                <a:spcPts val="600"/>
              </a:spcAft>
              <a:buFont typeface="Arial" charset="0"/>
              <a:buChar char="•"/>
            </a:pPr>
            <a:r>
              <a:rPr lang="en-US" sz="1800" dirty="0">
                <a:latin typeface="Calibri"/>
                <a:cs typeface="Calibri"/>
                <a:sym typeface="Wingdings" charset="2"/>
              </a:rPr>
              <a:t> </a:t>
            </a:r>
            <a:r>
              <a:rPr lang="en-US" sz="1800" b="1" dirty="0">
                <a:latin typeface="Calibri"/>
                <a:cs typeface="Calibri"/>
                <a:sym typeface="Wingdings" charset="2"/>
              </a:rPr>
              <a:t>Survive Integrated Luminosity of </a:t>
            </a:r>
            <a:r>
              <a:rPr lang="en-US" sz="1800" b="1" dirty="0" smtClean="0">
                <a:latin typeface="Calibri"/>
                <a:cs typeface="Calibri"/>
                <a:sym typeface="Wingdings" charset="2"/>
              </a:rPr>
              <a:t>500 fb</a:t>
            </a:r>
            <a:r>
              <a:rPr lang="en-US" sz="1800" b="1" baseline="30000" dirty="0">
                <a:latin typeface="Calibri"/>
                <a:cs typeface="Calibri"/>
                <a:sym typeface="Wingdings" charset="2"/>
              </a:rPr>
              <a:t>-1</a:t>
            </a:r>
            <a:r>
              <a:rPr lang="en-US" sz="1800" b="1" dirty="0">
                <a:latin typeface="Calibri"/>
                <a:cs typeface="Calibri"/>
                <a:sym typeface="Wingdings" charset="2"/>
              </a:rPr>
              <a:t> </a:t>
            </a:r>
            <a:endParaRPr lang="en-US" sz="1800" b="1" baseline="30000" dirty="0">
              <a:solidFill>
                <a:srgbClr val="777777"/>
              </a:solidFill>
              <a:latin typeface="Calibri"/>
              <a:cs typeface="Calibri"/>
              <a:sym typeface="Wingdings" charset="2"/>
            </a:endParaRPr>
          </a:p>
          <a:p>
            <a:pPr>
              <a:spcAft>
                <a:spcPts val="600"/>
              </a:spcAft>
              <a:buFont typeface="Arial" charset="0"/>
              <a:buChar char="•"/>
            </a:pPr>
            <a:r>
              <a:rPr lang="en-US" sz="1800" dirty="0">
                <a:latin typeface="Calibri"/>
                <a:cs typeface="Calibri"/>
                <a:sym typeface="Wingdings" charset="2"/>
              </a:rPr>
              <a:t> </a:t>
            </a:r>
            <a:r>
              <a:rPr lang="en-US" sz="1800" dirty="0" smtClean="0">
                <a:latin typeface="Calibri"/>
                <a:cs typeface="Calibri"/>
                <a:sym typeface="Wingdings" charset="2"/>
              </a:rPr>
              <a:t>(Evolutionary </a:t>
            </a:r>
            <a:r>
              <a:rPr lang="en-US" sz="1800" dirty="0">
                <a:latin typeface="Calibri"/>
                <a:cs typeface="Calibri"/>
                <a:sym typeface="Wingdings" charset="2"/>
              </a:rPr>
              <a:t>upgrade </a:t>
            </a:r>
            <a:r>
              <a:rPr lang="en-US" sz="1800" dirty="0" smtClean="0">
                <a:latin typeface="Calibri"/>
                <a:cs typeface="Calibri"/>
                <a:sym typeface="Wingdings" charset="2"/>
              </a:rPr>
              <a:t>with) </a:t>
            </a:r>
            <a:r>
              <a:rPr lang="en-US" sz="1800" b="1" dirty="0">
                <a:latin typeface="Calibri"/>
                <a:cs typeface="Calibri"/>
                <a:sym typeface="Wingdings" charset="2"/>
              </a:rPr>
              <a:t>minimal disruption of data taking</a:t>
            </a:r>
          </a:p>
          <a:p>
            <a:pPr>
              <a:spcAft>
                <a:spcPts val="600"/>
              </a:spcAft>
              <a:buFont typeface="Arial" charset="0"/>
              <a:buChar char="•"/>
            </a:pPr>
            <a:r>
              <a:rPr lang="en-US" sz="1800" b="1" dirty="0">
                <a:latin typeface="Calibri"/>
                <a:cs typeface="Calibri"/>
                <a:sym typeface="Wingdings" charset="2"/>
              </a:rPr>
              <a:t> Same detector </a:t>
            </a:r>
            <a:r>
              <a:rPr lang="en-US" sz="1800" b="1" dirty="0" smtClean="0">
                <a:latin typeface="Calibri"/>
                <a:cs typeface="Calibri"/>
                <a:sym typeface="Wingdings" charset="2"/>
              </a:rPr>
              <a:t>concept</a:t>
            </a:r>
            <a:r>
              <a:rPr lang="en-US" sz="1800" dirty="0" smtClean="0">
                <a:latin typeface="Calibri"/>
                <a:cs typeface="Calibri"/>
                <a:sym typeface="Wingdings" charset="2"/>
              </a:rPr>
              <a:t>: higher rate readout, </a:t>
            </a:r>
            <a:r>
              <a:rPr lang="en-US" sz="1800" dirty="0">
                <a:latin typeface="Calibri"/>
                <a:cs typeface="Calibri"/>
                <a:sym typeface="Wingdings" charset="2"/>
              </a:rPr>
              <a:t>data link &amp; </a:t>
            </a:r>
            <a:r>
              <a:rPr lang="en-US" sz="1800" dirty="0" smtClean="0">
                <a:latin typeface="Calibri"/>
                <a:cs typeface="Calibri"/>
                <a:sym typeface="Wingdings" charset="2"/>
              </a:rPr>
              <a:t>DAQ w/ less material forward</a:t>
            </a:r>
            <a:endParaRPr lang="en-US" sz="1800" dirty="0">
              <a:latin typeface="Calibri"/>
              <a:cs typeface="Calibri"/>
              <a:sym typeface="Wingdings" charset="2"/>
            </a:endParaRPr>
          </a:p>
          <a:p>
            <a:pPr>
              <a:spcAft>
                <a:spcPts val="600"/>
              </a:spcAft>
              <a:buFont typeface="Arial" charset="0"/>
              <a:buChar char="•"/>
            </a:pPr>
            <a:r>
              <a:rPr lang="en-US" sz="1800" dirty="0">
                <a:latin typeface="Calibri"/>
                <a:cs typeface="Calibri"/>
                <a:sym typeface="Wingdings" charset="2"/>
              </a:rPr>
              <a:t> </a:t>
            </a:r>
            <a:r>
              <a:rPr lang="en-US" sz="1800" b="1" dirty="0" err="1">
                <a:latin typeface="Calibri"/>
                <a:cs typeface="Calibri"/>
                <a:sym typeface="Wingdings" charset="2"/>
              </a:rPr>
              <a:t>Robustify</a:t>
            </a:r>
            <a:r>
              <a:rPr lang="en-US" sz="1800" b="1" dirty="0">
                <a:latin typeface="Calibri"/>
                <a:cs typeface="Calibri"/>
                <a:sym typeface="Wingdings" charset="2"/>
              </a:rPr>
              <a:t> tracking </a:t>
            </a:r>
            <a:r>
              <a:rPr lang="en-US" sz="1800" dirty="0" smtClean="0">
                <a:latin typeface="Calibri"/>
                <a:cs typeface="Calibri"/>
                <a:sym typeface="Wingdings" charset="2"/>
              </a:rPr>
              <a:t>: 4 hit coverage</a:t>
            </a:r>
            <a:r>
              <a:rPr lang="en-US" sz="1200" dirty="0" smtClean="0">
                <a:latin typeface="Calibri"/>
                <a:cs typeface="Calibri"/>
                <a:sym typeface="Wingdings" charset="2"/>
              </a:rPr>
              <a:t>; </a:t>
            </a:r>
            <a:r>
              <a:rPr lang="en-US" sz="1600" b="1" dirty="0" smtClean="0">
                <a:latin typeface="Calibri"/>
                <a:cs typeface="Calibri"/>
                <a:sym typeface="Wingdings" charset="2"/>
              </a:rPr>
              <a:t>2 disks to 3 disks  </a:t>
            </a:r>
            <a:r>
              <a:rPr lang="en-US" sz="1600" dirty="0" smtClean="0">
                <a:latin typeface="Calibri"/>
                <a:cs typeface="Calibri"/>
                <a:sym typeface="Wingdings" charset="2"/>
              </a:rPr>
              <a:t>(can </a:t>
            </a:r>
            <a:r>
              <a:rPr lang="en-US" sz="1600" dirty="0" smtClean="0">
                <a:solidFill>
                  <a:srgbClr val="777777"/>
                </a:solidFill>
                <a:latin typeface="Calibri"/>
                <a:cs typeface="Calibri"/>
                <a:sym typeface="Wingdings" charset="2"/>
              </a:rPr>
              <a:t>compensate </a:t>
            </a:r>
            <a:r>
              <a:rPr lang="en-US" sz="1600" dirty="0">
                <a:solidFill>
                  <a:srgbClr val="777777"/>
                </a:solidFill>
                <a:latin typeface="Calibri"/>
                <a:cs typeface="Calibri"/>
                <a:sym typeface="Wingdings" charset="2"/>
              </a:rPr>
              <a:t>point losses in </a:t>
            </a:r>
            <a:r>
              <a:rPr lang="en-US" sz="1600" dirty="0" smtClean="0">
                <a:solidFill>
                  <a:srgbClr val="777777"/>
                </a:solidFill>
                <a:latin typeface="Calibri"/>
                <a:cs typeface="Calibri"/>
                <a:sym typeface="Wingdings" charset="2"/>
              </a:rPr>
              <a:t>strips)</a:t>
            </a:r>
            <a:endParaRPr lang="en-US" dirty="0">
              <a:solidFill>
                <a:srgbClr val="777777"/>
              </a:solidFill>
              <a:latin typeface="Calibri"/>
              <a:cs typeface="Calibri"/>
            </a:endParaRPr>
          </a:p>
        </p:txBody>
      </p:sp>
      <p:sp>
        <p:nvSpPr>
          <p:cNvPr id="6" name="TextBox 5"/>
          <p:cNvSpPr txBox="1"/>
          <p:nvPr/>
        </p:nvSpPr>
        <p:spPr>
          <a:xfrm>
            <a:off x="1774437" y="4173707"/>
            <a:ext cx="5363167" cy="338554"/>
          </a:xfrm>
          <a:prstGeom prst="rect">
            <a:avLst/>
          </a:prstGeom>
          <a:noFill/>
        </p:spPr>
        <p:txBody>
          <a:bodyPr wrap="none" rtlCol="0">
            <a:spAutoFit/>
          </a:bodyPr>
          <a:lstStyle/>
          <a:p>
            <a:r>
              <a:rPr lang="en-US" sz="1600" dirty="0" smtClean="0"/>
              <a:t>(To be installed in January 2017 extended technical stop)</a:t>
            </a:r>
            <a:endParaRPr lang="en-US" sz="1600" dirty="0"/>
          </a:p>
        </p:txBody>
      </p:sp>
      <p:sp>
        <p:nvSpPr>
          <p:cNvPr id="7" name="Rectangle 6"/>
          <p:cNvSpPr/>
          <p:nvPr/>
        </p:nvSpPr>
        <p:spPr>
          <a:xfrm>
            <a:off x="1216481" y="968017"/>
            <a:ext cx="936782" cy="295879"/>
          </a:xfrm>
          <a:prstGeom prst="rect">
            <a:avLst/>
          </a:prstGeom>
          <a:solidFill>
            <a:schemeClr val="tx2">
              <a:lumMod val="20000"/>
              <a:lumOff val="80000"/>
              <a:alpha val="1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221401" y="3583333"/>
            <a:ext cx="936782" cy="295879"/>
          </a:xfrm>
          <a:prstGeom prst="rect">
            <a:avLst/>
          </a:prstGeom>
          <a:solidFill>
            <a:schemeClr val="tx2">
              <a:lumMod val="20000"/>
              <a:lumOff val="80000"/>
              <a:alpha val="1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0" y="2635423"/>
            <a:ext cx="9001124" cy="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pic>
        <p:nvPicPr>
          <p:cNvPr id="10" name="Picture 3" descr="C:\Documents and Settings\johnswe\Desktop\August\plena\Mod1\event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06027" y="2483689"/>
            <a:ext cx="868164" cy="358206"/>
          </a:xfrm>
          <a:prstGeom prst="rect">
            <a:avLst/>
          </a:prstGeom>
          <a:noFill/>
        </p:spPr>
      </p:pic>
      <p:sp>
        <p:nvSpPr>
          <p:cNvPr id="11" name="TextBox 10"/>
          <p:cNvSpPr txBox="1"/>
          <p:nvPr/>
        </p:nvSpPr>
        <p:spPr>
          <a:xfrm>
            <a:off x="4644008" y="5229200"/>
            <a:ext cx="962788" cy="369332"/>
          </a:xfrm>
          <a:prstGeom prst="rect">
            <a:avLst/>
          </a:prstGeom>
          <a:solidFill>
            <a:srgbClr val="FFFF00"/>
          </a:solidFill>
        </p:spPr>
        <p:txBody>
          <a:bodyPr wrap="square" rtlCol="0">
            <a:spAutoFit/>
          </a:bodyPr>
          <a:lstStyle/>
          <a:p>
            <a:pPr algn="ctr"/>
            <a:r>
              <a:rPr lang="en-US" sz="1800" dirty="0" smtClean="0">
                <a:latin typeface="Calibri"/>
                <a:cs typeface="Calibri"/>
              </a:rPr>
              <a:t>New</a:t>
            </a:r>
            <a:endParaRPr lang="en-US" sz="1800" dirty="0">
              <a:latin typeface="Calibri"/>
              <a:cs typeface="Calibri"/>
            </a:endParaRPr>
          </a:p>
        </p:txBody>
      </p:sp>
      <p:sp>
        <p:nvSpPr>
          <p:cNvPr id="3" name="Slide Number Placeholder 2"/>
          <p:cNvSpPr>
            <a:spLocks noGrp="1"/>
          </p:cNvSpPr>
          <p:nvPr>
            <p:ph type="sldNum" sz="quarter" idx="12"/>
          </p:nvPr>
        </p:nvSpPr>
        <p:spPr/>
        <p:txBody>
          <a:bodyPr/>
          <a:lstStyle/>
          <a:p>
            <a:pPr>
              <a:defRPr/>
            </a:pPr>
            <a:fld id="{5651F329-7A06-F249-AF00-A5FC8A1C1D07}" type="slidenum">
              <a:rPr lang="en-US" smtClean="0"/>
              <a:pPr>
                <a:defRPr/>
              </a:pPr>
              <a:t>55</a:t>
            </a:fld>
            <a:endParaRPr lang="en-US"/>
          </a:p>
        </p:txBody>
      </p:sp>
    </p:spTree>
    <p:extLst>
      <p:ext uri="{BB962C8B-B14F-4D97-AF65-F5344CB8AC3E}">
        <p14:creationId xmlns:p14="http://schemas.microsoft.com/office/powerpoint/2010/main" val="2228910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Parked data: VBF invisible Higgs</a:t>
            </a:r>
            <a:endParaRPr lang="en-US" dirty="0"/>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6</a:t>
            </a:fld>
            <a:endParaRPr lang="en-US"/>
          </a:p>
        </p:txBody>
      </p:sp>
      <p:pic>
        <p:nvPicPr>
          <p:cNvPr id="7" name="Picture 6"/>
          <p:cNvPicPr>
            <a:picLocks noChangeAspect="1"/>
          </p:cNvPicPr>
          <p:nvPr/>
        </p:nvPicPr>
        <p:blipFill>
          <a:blip r:embed="rId2"/>
          <a:stretch>
            <a:fillRect/>
          </a:stretch>
        </p:blipFill>
        <p:spPr>
          <a:xfrm>
            <a:off x="662607" y="1268291"/>
            <a:ext cx="8100392" cy="5257053"/>
          </a:xfrm>
          <a:prstGeom prst="rect">
            <a:avLst/>
          </a:prstGeom>
        </p:spPr>
      </p:pic>
    </p:spTree>
    <p:extLst>
      <p:ext uri="{BB962C8B-B14F-4D97-AF65-F5344CB8AC3E}">
        <p14:creationId xmlns:p14="http://schemas.microsoft.com/office/powerpoint/2010/main" val="289872961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Parked data: </a:t>
            </a:r>
            <a:r>
              <a:rPr lang="en-US" dirty="0" err="1" smtClean="0"/>
              <a:t>Razored</a:t>
            </a:r>
            <a:r>
              <a:rPr lang="en-US" dirty="0" smtClean="0"/>
              <a:t> Dark Matter</a:t>
            </a:r>
            <a:endParaRPr lang="en-US" dirty="0"/>
          </a:p>
        </p:txBody>
      </p:sp>
      <p:pic>
        <p:nvPicPr>
          <p:cNvPr id="7" name="Picture 6"/>
          <p:cNvPicPr>
            <a:picLocks noChangeAspect="1"/>
          </p:cNvPicPr>
          <p:nvPr/>
        </p:nvPicPr>
        <p:blipFill>
          <a:blip r:embed="rId2"/>
          <a:stretch>
            <a:fillRect/>
          </a:stretch>
        </p:blipFill>
        <p:spPr>
          <a:xfrm>
            <a:off x="754558" y="1268760"/>
            <a:ext cx="7883030" cy="4967796"/>
          </a:xfrm>
          <a:prstGeom prst="rect">
            <a:avLst/>
          </a:prstGeom>
        </p:spPr>
      </p:pic>
      <p:sp>
        <p:nvSpPr>
          <p:cNvPr id="3" name="TextBox 2"/>
          <p:cNvSpPr txBox="1"/>
          <p:nvPr/>
        </p:nvSpPr>
        <p:spPr>
          <a:xfrm>
            <a:off x="8139260" y="6236556"/>
            <a:ext cx="897236" cy="369332"/>
          </a:xfrm>
          <a:prstGeom prst="rect">
            <a:avLst/>
          </a:prstGeom>
          <a:noFill/>
        </p:spPr>
        <p:txBody>
          <a:bodyPr wrap="square" rtlCol="0">
            <a:spAutoFit/>
          </a:bodyPr>
          <a:lstStyle/>
          <a:p>
            <a:r>
              <a:rPr lang="en-US" sz="1800" dirty="0" err="1" smtClean="0"/>
              <a:t>M</a:t>
            </a:r>
            <a:r>
              <a:rPr lang="en-US" sz="1800" baseline="-25000" dirty="0" err="1" smtClean="0"/>
              <a:t>x</a:t>
            </a:r>
            <a:endParaRPr lang="en-US" sz="1800" baseline="-25000" dirty="0"/>
          </a:p>
        </p:txBody>
      </p:sp>
      <p:sp>
        <p:nvSpPr>
          <p:cNvPr id="4" name="Slide Number Placeholder 3"/>
          <p:cNvSpPr>
            <a:spLocks noGrp="1"/>
          </p:cNvSpPr>
          <p:nvPr>
            <p:ph type="sldNum" sz="quarter" idx="12"/>
          </p:nvPr>
        </p:nvSpPr>
        <p:spPr/>
        <p:txBody>
          <a:bodyPr/>
          <a:lstStyle/>
          <a:p>
            <a:pPr>
              <a:defRPr/>
            </a:pPr>
            <a:fld id="{5651F329-7A06-F249-AF00-A5FC8A1C1D07}" type="slidenum">
              <a:rPr lang="en-US" smtClean="0"/>
              <a:pPr>
                <a:defRPr/>
              </a:pPr>
              <a:t>7</a:t>
            </a:fld>
            <a:endParaRPr lang="en-US"/>
          </a:p>
        </p:txBody>
      </p:sp>
      <p:sp>
        <p:nvSpPr>
          <p:cNvPr id="6" name="TextBox 5"/>
          <p:cNvSpPr txBox="1"/>
          <p:nvPr/>
        </p:nvSpPr>
        <p:spPr>
          <a:xfrm>
            <a:off x="385193" y="6525924"/>
            <a:ext cx="1296144" cy="215444"/>
          </a:xfrm>
          <a:prstGeom prst="rect">
            <a:avLst/>
          </a:prstGeom>
          <a:noFill/>
        </p:spPr>
        <p:txBody>
          <a:bodyPr wrap="square" rtlCol="0">
            <a:spAutoFit/>
          </a:bodyPr>
          <a:lstStyle/>
          <a:p>
            <a:r>
              <a:rPr lang="en-US" sz="800" dirty="0" smtClean="0">
                <a:latin typeface="Helvetica"/>
                <a:cs typeface="Helvetica"/>
              </a:rPr>
              <a:t>27 April 2015</a:t>
            </a:r>
            <a:endParaRPr lang="en-US" sz="800" dirty="0">
              <a:latin typeface="Helvetica"/>
              <a:cs typeface="Helvetica"/>
            </a:endParaRPr>
          </a:p>
        </p:txBody>
      </p:sp>
      <p:sp>
        <p:nvSpPr>
          <p:cNvPr id="8" name="TextBox 7"/>
          <p:cNvSpPr txBox="1"/>
          <p:nvPr/>
        </p:nvSpPr>
        <p:spPr>
          <a:xfrm>
            <a:off x="3635896" y="6525924"/>
            <a:ext cx="1224136" cy="215444"/>
          </a:xfrm>
          <a:prstGeom prst="rect">
            <a:avLst/>
          </a:prstGeom>
          <a:noFill/>
        </p:spPr>
        <p:txBody>
          <a:bodyPr wrap="square" rtlCol="0">
            <a:spAutoFit/>
          </a:bodyPr>
          <a:lstStyle/>
          <a:p>
            <a:r>
              <a:rPr lang="en-US" sz="800" dirty="0">
                <a:latin typeface="Helvetica"/>
                <a:cs typeface="Helvetica"/>
              </a:rPr>
              <a:t>CERN-RRB-2015-005</a:t>
            </a:r>
            <a:endParaRPr lang="en-US" sz="800" dirty="0">
              <a:latin typeface="Helvetica"/>
              <a:cs typeface="Helvetica"/>
            </a:endParaRPr>
          </a:p>
        </p:txBody>
      </p:sp>
    </p:spTree>
    <p:extLst>
      <p:ext uri="{BB962C8B-B14F-4D97-AF65-F5344CB8AC3E}">
        <p14:creationId xmlns:p14="http://schemas.microsoft.com/office/powerpoint/2010/main" val="280690589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1080" y="1775792"/>
            <a:ext cx="9093200" cy="5181600"/>
          </a:xfrm>
          <a:prstGeom prst="rect">
            <a:avLst/>
          </a:prstGeom>
        </p:spPr>
      </p:pic>
      <p:pic>
        <p:nvPicPr>
          <p:cNvPr id="7" name="Picture 6"/>
          <p:cNvPicPr>
            <a:picLocks noChangeAspect="1"/>
          </p:cNvPicPr>
          <p:nvPr/>
        </p:nvPicPr>
        <p:blipFill rotWithShape="1">
          <a:blip r:embed="rId3"/>
          <a:srcRect t="3634" b="16366"/>
          <a:stretch/>
        </p:blipFill>
        <p:spPr>
          <a:xfrm>
            <a:off x="4431084" y="1524000"/>
            <a:ext cx="5397500" cy="863600"/>
          </a:xfrm>
          <a:prstGeom prst="rect">
            <a:avLst/>
          </a:prstGeom>
        </p:spPr>
      </p:pic>
      <p:sp>
        <p:nvSpPr>
          <p:cNvPr id="2" name="Title 1"/>
          <p:cNvSpPr>
            <a:spLocks noGrp="1"/>
          </p:cNvSpPr>
          <p:nvPr>
            <p:ph type="title"/>
          </p:nvPr>
        </p:nvSpPr>
        <p:spPr/>
        <p:txBody>
          <a:bodyPr/>
          <a:lstStyle/>
          <a:p>
            <a:r>
              <a:rPr lang="en-US" dirty="0" smtClean="0"/>
              <a:t>Our second Nature paper</a:t>
            </a:r>
            <a:endParaRPr lang="en-US" dirty="0"/>
          </a:p>
        </p:txBody>
      </p:sp>
      <p:sp>
        <p:nvSpPr>
          <p:cNvPr id="4" name="Slide Number Placeholder 3"/>
          <p:cNvSpPr>
            <a:spLocks noGrp="1"/>
          </p:cNvSpPr>
          <p:nvPr>
            <p:ph type="sldNum" sz="quarter" idx="12"/>
          </p:nvPr>
        </p:nvSpPr>
        <p:spPr/>
        <p:txBody>
          <a:bodyPr/>
          <a:lstStyle/>
          <a:p>
            <a:pPr>
              <a:defRPr/>
            </a:pPr>
            <a:fld id="{D45A9A04-13B5-D445-8626-E4C6B8D96387}" type="slidenum">
              <a:rPr lang="en-US" smtClean="0"/>
              <a:pPr>
                <a:defRPr/>
              </a:pPr>
              <a:t>8</a:t>
            </a:fld>
            <a:endParaRPr lang="en-US"/>
          </a:p>
        </p:txBody>
      </p:sp>
      <p:sp>
        <p:nvSpPr>
          <p:cNvPr id="6" name="TextBox 5"/>
          <p:cNvSpPr txBox="1"/>
          <p:nvPr/>
        </p:nvSpPr>
        <p:spPr>
          <a:xfrm>
            <a:off x="467544" y="1167135"/>
            <a:ext cx="6912768" cy="461665"/>
          </a:xfrm>
          <a:prstGeom prst="rect">
            <a:avLst/>
          </a:prstGeom>
          <a:noFill/>
        </p:spPr>
        <p:txBody>
          <a:bodyPr wrap="square" rtlCol="0">
            <a:spAutoFit/>
          </a:bodyPr>
          <a:lstStyle/>
          <a:p>
            <a:r>
              <a:rPr lang="en-US" dirty="0" smtClean="0"/>
              <a:t>Accepted two weeks ago and being published </a:t>
            </a:r>
            <a:endParaRPr lang="en-US" dirty="0"/>
          </a:p>
        </p:txBody>
      </p:sp>
    </p:spTree>
    <p:extLst>
      <p:ext uri="{BB962C8B-B14F-4D97-AF65-F5344CB8AC3E}">
        <p14:creationId xmlns:p14="http://schemas.microsoft.com/office/powerpoint/2010/main" val="38003060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Heavy Ions</a:t>
            </a:r>
            <a:endParaRPr lang="en-US" dirty="0"/>
          </a:p>
        </p:txBody>
      </p:sp>
      <p:sp>
        <p:nvSpPr>
          <p:cNvPr id="5" name="Slide Number Placeholder 4"/>
          <p:cNvSpPr>
            <a:spLocks noGrp="1"/>
          </p:cNvSpPr>
          <p:nvPr>
            <p:ph type="sldNum" sz="quarter" idx="12"/>
          </p:nvPr>
        </p:nvSpPr>
        <p:spPr/>
        <p:txBody>
          <a:bodyPr/>
          <a:lstStyle/>
          <a:p>
            <a:fld id="{9077F2BD-3ECF-4922-822B-7F6E8C6E1906}" type="slidenum">
              <a:rPr lang="en-US" smtClean="0"/>
              <a:t>9</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1332" y="1049962"/>
            <a:ext cx="7199560" cy="5835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4068" y="6553200"/>
            <a:ext cx="1295400" cy="307777"/>
          </a:xfrm>
          <a:prstGeom prst="rect">
            <a:avLst/>
          </a:prstGeom>
          <a:noFill/>
        </p:spPr>
        <p:txBody>
          <a:bodyPr wrap="square" rtlCol="0">
            <a:spAutoFit/>
          </a:bodyPr>
          <a:lstStyle/>
          <a:p>
            <a:r>
              <a:rPr lang="en-US" sz="1400" b="1" dirty="0" smtClean="0">
                <a:solidFill>
                  <a:srgbClr val="FF0000"/>
                </a:solidFill>
              </a:rPr>
              <a:t>HIN-14-016</a:t>
            </a:r>
            <a:endParaRPr lang="en-US" sz="1400" b="1" dirty="0">
              <a:solidFill>
                <a:srgbClr val="FF0000"/>
              </a:solidFill>
            </a:endParaRPr>
          </a:p>
        </p:txBody>
      </p:sp>
      <p:sp>
        <p:nvSpPr>
          <p:cNvPr id="8" name="Oval 12"/>
          <p:cNvSpPr>
            <a:spLocks/>
          </p:cNvSpPr>
          <p:nvPr/>
        </p:nvSpPr>
        <p:spPr bwMode="auto">
          <a:xfrm>
            <a:off x="5105400" y="5048740"/>
            <a:ext cx="387350"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9" name="Oval 13"/>
          <p:cNvSpPr>
            <a:spLocks/>
          </p:cNvSpPr>
          <p:nvPr/>
        </p:nvSpPr>
        <p:spPr bwMode="auto">
          <a:xfrm>
            <a:off x="5273675" y="5048740"/>
            <a:ext cx="385763"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10" name="Oval 14"/>
          <p:cNvSpPr>
            <a:spLocks/>
          </p:cNvSpPr>
          <p:nvPr/>
        </p:nvSpPr>
        <p:spPr bwMode="auto">
          <a:xfrm>
            <a:off x="7518400" y="5048740"/>
            <a:ext cx="388938"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11" name="Oval 15"/>
          <p:cNvSpPr>
            <a:spLocks/>
          </p:cNvSpPr>
          <p:nvPr/>
        </p:nvSpPr>
        <p:spPr bwMode="auto">
          <a:xfrm>
            <a:off x="7583488" y="5048740"/>
            <a:ext cx="387350"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12" name="Oval 12"/>
          <p:cNvSpPr>
            <a:spLocks/>
          </p:cNvSpPr>
          <p:nvPr/>
        </p:nvSpPr>
        <p:spPr bwMode="auto">
          <a:xfrm>
            <a:off x="1371600" y="5048740"/>
            <a:ext cx="387350"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13" name="Oval 13"/>
          <p:cNvSpPr>
            <a:spLocks/>
          </p:cNvSpPr>
          <p:nvPr/>
        </p:nvSpPr>
        <p:spPr bwMode="auto">
          <a:xfrm>
            <a:off x="1709738" y="5048740"/>
            <a:ext cx="385762"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14" name="Oval 12"/>
          <p:cNvSpPr>
            <a:spLocks/>
          </p:cNvSpPr>
          <p:nvPr/>
        </p:nvSpPr>
        <p:spPr bwMode="auto">
          <a:xfrm>
            <a:off x="3276600" y="5051915"/>
            <a:ext cx="387350"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15" name="Oval 13"/>
          <p:cNvSpPr>
            <a:spLocks/>
          </p:cNvSpPr>
          <p:nvPr/>
        </p:nvSpPr>
        <p:spPr bwMode="auto">
          <a:xfrm>
            <a:off x="3525838" y="5051915"/>
            <a:ext cx="385762" cy="352425"/>
          </a:xfrm>
          <a:prstGeom prst="ellipse">
            <a:avLst/>
          </a:prstGeom>
          <a:solidFill>
            <a:srgbClr val="FFFF00">
              <a:alpha val="51764"/>
            </a:srgbClr>
          </a:solidFill>
          <a:ln w="12700">
            <a:solidFill>
              <a:schemeClr val="tx1"/>
            </a:solidFill>
            <a:miter lim="800000"/>
            <a:headEnd/>
            <a:tailEnd/>
          </a:ln>
        </p:spPr>
        <p:txBody>
          <a:bodyPr lIns="0" tIns="0" rIns="0" bIns="0" anchor="ctr"/>
          <a:lstStyle/>
          <a:p>
            <a:pPr algn="ctr" defTabSz="860425">
              <a:defRPr/>
            </a:pPr>
            <a:r>
              <a:rPr lang="en-US" sz="1300" b="0">
                <a:latin typeface="Gill Sans" pitchFamily="-102" charset="0"/>
                <a:ea typeface="Gill Sans" pitchFamily="-102" charset="0"/>
                <a:cs typeface="Gill Sans" pitchFamily="-102" charset="0"/>
                <a:sym typeface="Gill Sans" pitchFamily="-102" charset="0"/>
              </a:rPr>
              <a:t>Pb</a:t>
            </a:r>
          </a:p>
        </p:txBody>
      </p:sp>
      <p:sp>
        <p:nvSpPr>
          <p:cNvPr id="6" name="Rectangle 5"/>
          <p:cNvSpPr/>
          <p:nvPr/>
        </p:nvSpPr>
        <p:spPr>
          <a:xfrm>
            <a:off x="1709738" y="3356992"/>
            <a:ext cx="1414462" cy="360040"/>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895488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Upgrade_week_May2011_904">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Upgrade_week_May2011_904">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pgrade_week_May2011_9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pgrade_week_May2011_90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pgrade_week_May2011_90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pgrade_week_May2011_90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pgrade_week_May2011_90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pgrade_week_May2011_90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pgrade_week_May2011_90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WenQuanYi Micro Hei"/>
        <a:cs typeface="WenQuanYi Micro Hei"/>
      </a:majorFont>
      <a:minorFont>
        <a:latin typeface="Arial"/>
        <a:ea typeface="WenQuanYi Micro Hei"/>
        <a:cs typeface="WenQuanYi Micro 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docProps/app.xml><?xml version="1.0" encoding="utf-8"?>
<Properties xmlns="http://schemas.openxmlformats.org/officeDocument/2006/extended-properties" xmlns:vt="http://schemas.openxmlformats.org/officeDocument/2006/docPropsVTypes">
  <Template/>
  <TotalTime>35238</TotalTime>
  <Words>4089</Words>
  <Application>Microsoft Macintosh PowerPoint</Application>
  <PresentationFormat>On-screen Show (4:3)</PresentationFormat>
  <Paragraphs>856</Paragraphs>
  <Slides>55</Slides>
  <Notes>9</Notes>
  <HiddenSlides>0</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55</vt:i4>
      </vt:variant>
    </vt:vector>
  </HeadingPairs>
  <TitlesOfParts>
    <vt:vector size="63" baseType="lpstr">
      <vt:lpstr>Office Theme</vt:lpstr>
      <vt:lpstr>Upgrade_week_May2011_904</vt:lpstr>
      <vt:lpstr>1_Office Theme</vt:lpstr>
      <vt:lpstr>2_Office Theme</vt:lpstr>
      <vt:lpstr>3_Office Theme</vt:lpstr>
      <vt:lpstr>5_Office Theme</vt:lpstr>
      <vt:lpstr>6_Office Theme</vt:lpstr>
      <vt:lpstr>Equation</vt:lpstr>
      <vt:lpstr>CMS :RRB report </vt:lpstr>
      <vt:lpstr>CMS publications</vt:lpstr>
      <vt:lpstr>Ongoing analyses</vt:lpstr>
      <vt:lpstr>PowerPoint Presentation</vt:lpstr>
      <vt:lpstr>Higgs Combination</vt:lpstr>
      <vt:lpstr>Parked data: VBF invisible Higgs</vt:lpstr>
      <vt:lpstr>Parked data: Razored Dark Matter</vt:lpstr>
      <vt:lpstr>Our second Nature paper</vt:lpstr>
      <vt:lpstr>Heavy Ions</vt:lpstr>
      <vt:lpstr>PowerPoint Presentation</vt:lpstr>
      <vt:lpstr>Executive summary </vt:lpstr>
      <vt:lpstr>LS1 detector work </vt:lpstr>
      <vt:lpstr>Test bench for the future</vt:lpstr>
      <vt:lpstr>LS1: Basic Infrastructure concerns </vt:lpstr>
      <vt:lpstr>Preparing for the next ones…</vt:lpstr>
      <vt:lpstr>DAQ, Trigger, Reconstruction</vt:lpstr>
      <vt:lpstr>Software and Computing </vt:lpstr>
      <vt:lpstr>Physics preparations for Run 2</vt:lpstr>
      <vt:lpstr>Beam is back</vt:lpstr>
      <vt:lpstr>Splashes in CMS </vt:lpstr>
      <vt:lpstr>Upgrade phase 1</vt:lpstr>
      <vt:lpstr>Pilot Detector</vt:lpstr>
      <vt:lpstr>Trigger Upgrade: Calorimeter Trg status</vt:lpstr>
      <vt:lpstr>PowerPoint Presentation</vt:lpstr>
      <vt:lpstr>Executive Summary</vt:lpstr>
      <vt:lpstr>EndCap calo concept: Shashlik</vt:lpstr>
      <vt:lpstr>EC calo concept: High Granularity Calo</vt:lpstr>
      <vt:lpstr>Muons</vt:lpstr>
      <vt:lpstr>FA Expressions Of Interest for R&amp;D</vt:lpstr>
      <vt:lpstr>Planning and cost profile </vt:lpstr>
      <vt:lpstr>Scope document </vt:lpstr>
      <vt:lpstr>Options for upgrades</vt:lpstr>
      <vt:lpstr>A warm thanks</vt:lpstr>
      <vt:lpstr>Summary </vt:lpstr>
      <vt:lpstr>Backup</vt:lpstr>
      <vt:lpstr>HF Back-End</vt:lpstr>
      <vt:lpstr>HF Front-End</vt:lpstr>
      <vt:lpstr>Calorimeter Trigger Stage-1 Upgrade</vt:lpstr>
      <vt:lpstr>Electronics boards - BPIX</vt:lpstr>
      <vt:lpstr>Electronic Boards - FPIX</vt:lpstr>
      <vt:lpstr>BPIX mechanics</vt:lpstr>
      <vt:lpstr>Mechanics - FPIX</vt:lpstr>
      <vt:lpstr>Background hits rate </vt:lpstr>
      <vt:lpstr>Upgrade Cost estimate </vt:lpstr>
      <vt:lpstr>Tracker upgrade CORE Cost estimate - Sept. 2014 </vt:lpstr>
      <vt:lpstr>Calorimeter upgrades CORE Cost estimates - Sept. 2014 </vt:lpstr>
      <vt:lpstr>Muon upgrades CORE Cost estimates - Sept. 2014 </vt:lpstr>
      <vt:lpstr>BRIL upgrade CORE Cost estimate - Sept. 2014 </vt:lpstr>
      <vt:lpstr>L1 Trigger, DAQ/Control and HLT upgrades CORE Cost estimates - Sept. 2014 </vt:lpstr>
      <vt:lpstr>Infrastructure and LS work support CORE Cost estimate - Sept. 2014 </vt:lpstr>
      <vt:lpstr>Trigger upgrade: Calo Stage1 (2015)</vt:lpstr>
      <vt:lpstr>Muon Trigger Upgrade Status</vt:lpstr>
      <vt:lpstr>HCAL phase 1 upgrade</vt:lpstr>
      <vt:lpstr>HCAL upgrade timeline</vt:lpstr>
      <vt:lpstr>Pixel Upgrade</vt:lpstr>
    </vt:vector>
  </TitlesOfParts>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Commissioning report</dc:title>
  <dc:creator>Tiziano Camporesi</dc:creator>
  <cp:lastModifiedBy>C A</cp:lastModifiedBy>
  <cp:revision>1348</cp:revision>
  <cp:lastPrinted>2014-04-09T08:26:48Z</cp:lastPrinted>
  <dcterms:created xsi:type="dcterms:W3CDTF">2010-10-22T12:14:59Z</dcterms:created>
  <dcterms:modified xsi:type="dcterms:W3CDTF">2015-04-27T08:17:34Z</dcterms:modified>
</cp:coreProperties>
</file>