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5" r:id="rId5"/>
    <p:sldId id="264" r:id="rId6"/>
    <p:sldId id="263" r:id="rId7"/>
    <p:sldId id="261" r:id="rId8"/>
    <p:sldId id="262" r:id="rId9"/>
    <p:sldId id="27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11" autoAdjust="0"/>
  </p:normalViewPr>
  <p:slideViewPr>
    <p:cSldViewPr snapToGrid="0">
      <p:cViewPr varScale="1">
        <p:scale>
          <a:sx n="85" d="100"/>
          <a:sy n="85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punt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4 clusters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3570603674540682"/>
          <c:y val="0.19486111111111112"/>
          <c:w val="0.79329396325459323"/>
          <c:h val="0.51681284631087776"/>
        </c:manualLayout>
      </c:layout>
      <c:scatterChart>
        <c:scatterStyle val="lineMarker"/>
        <c:varyColors val="0"/>
        <c:ser>
          <c:idx val="0"/>
          <c:order val="0"/>
          <c:tx>
            <c:v>CPU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Sheet1!$B$8:$B$10</c:f>
              <c:numCache>
                <c:formatCode>General</c:formatCode>
                <c:ptCount val="3"/>
                <c:pt idx="0">
                  <c:v>32</c:v>
                </c:pt>
                <c:pt idx="1">
                  <c:v>32</c:v>
                </c:pt>
                <c:pt idx="2">
                  <c:v>36</c:v>
                </c:pt>
              </c:numCache>
            </c:numRef>
          </c:xVal>
          <c:yVal>
            <c:numRef>
              <c:f>Sheet1!$C$8:$C$10</c:f>
              <c:numCache>
                <c:formatCode>General</c:formatCode>
                <c:ptCount val="3"/>
                <c:pt idx="0">
                  <c:v>278.55</c:v>
                </c:pt>
                <c:pt idx="1">
                  <c:v>279.45</c:v>
                </c:pt>
                <c:pt idx="2">
                  <c:v>4980</c:v>
                </c:pt>
              </c:numCache>
            </c:numRef>
          </c:yVal>
          <c:smooth val="0"/>
        </c:ser>
        <c:ser>
          <c:idx val="1"/>
          <c:order val="1"/>
          <c:tx>
            <c:v>GPU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Sheet1!$B$11:$B$14</c:f>
              <c:numCache>
                <c:formatCode>General</c:formatCode>
                <c:ptCount val="4"/>
                <c:pt idx="0">
                  <c:v>32</c:v>
                </c:pt>
                <c:pt idx="1">
                  <c:v>32</c:v>
                </c:pt>
                <c:pt idx="2">
                  <c:v>36</c:v>
                </c:pt>
                <c:pt idx="3">
                  <c:v>48</c:v>
                </c:pt>
              </c:numCache>
            </c:numRef>
          </c:xVal>
          <c:yVal>
            <c:numRef>
              <c:f>Sheet1!$C$11:$C$14</c:f>
              <c:numCache>
                <c:formatCode>General</c:formatCode>
                <c:ptCount val="4"/>
                <c:pt idx="0">
                  <c:v>11.9224</c:v>
                </c:pt>
                <c:pt idx="1">
                  <c:v>11.93408</c:v>
                </c:pt>
                <c:pt idx="2">
                  <c:v>21.178177000000002</c:v>
                </c:pt>
                <c:pt idx="3">
                  <c:v>72.140099000000006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270136"/>
        <c:axId val="144997544"/>
      </c:scatterChart>
      <c:valAx>
        <c:axId val="146270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positions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4997544"/>
        <c:crosses val="autoZero"/>
        <c:crossBetween val="midCat"/>
      </c:valAx>
      <c:valAx>
        <c:axId val="14499754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Time (</a:t>
                </a:r>
                <a:r>
                  <a:rPr lang="en-GB" dirty="0" err="1" smtClean="0"/>
                  <a:t>ms</a:t>
                </a:r>
                <a:r>
                  <a:rPr lang="en-GB" dirty="0" smtClean="0"/>
                  <a:t>)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270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527C3-5CEA-4988-8ECF-5D6C80ECF92E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EFA94-C14C-4491-A8E4-F714C51A5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18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AA805-66D1-46FC-BA5B-2E71D25A284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09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914401" y="3257550"/>
            <a:ext cx="7315199" cy="308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800" b="1" dirty="0"/>
          </a:p>
        </p:txBody>
      </p:sp>
    </p:spTree>
    <p:extLst>
      <p:ext uri="{BB962C8B-B14F-4D97-AF65-F5344CB8AC3E}">
        <p14:creationId xmlns:p14="http://schemas.microsoft.com/office/powerpoint/2010/main" val="3968436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Bell M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>
            <a:outerShdw blurRad="50800" dist="381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025FD286-7167-4A46-AE8B-69000DC6B605}" type="datetime1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90" y="36822"/>
            <a:ext cx="874052" cy="860809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36" y="27218"/>
            <a:ext cx="864096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73" y="31434"/>
            <a:ext cx="855663" cy="8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8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7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FAB7-33FF-44FE-9E52-8E8A5EB46A14}" type="datetime1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7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59AD1-9863-4487-831D-6A81317B0DA9}" type="datetime1">
              <a:rPr lang="en-US" smtClean="0"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2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F2DE-05AD-4C2E-82FB-7000052D3013}" type="datetime1">
              <a:rPr lang="en-US" smtClean="0"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49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07FA5-D7A4-476A-AB00-3CE7EB85E40B}" type="datetime1">
              <a:rPr lang="en-US" smtClean="0"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C945A-D232-4A00-BCBA-3CD2D2834816}" type="datetime1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6A0A-ED46-4071-A9BC-6DAC6E4BA3EC}" type="datetime1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511" y="98630"/>
            <a:ext cx="7829281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6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fld id="{36B6EB26-1246-47E0-B759-F4A5B91EFD2C}" type="datetime1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988" y="-96478"/>
            <a:ext cx="761337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90" y="36822"/>
            <a:ext cx="874052" cy="860809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36" y="27218"/>
            <a:ext cx="864096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73" y="31434"/>
            <a:ext cx="855663" cy="8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5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Bell M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Development of a track trigger based on parallel architectures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" y="3600452"/>
            <a:ext cx="4864608" cy="1752600"/>
          </a:xfrm>
        </p:spPr>
        <p:txBody>
          <a:bodyPr>
            <a:normAutofit/>
          </a:bodyPr>
          <a:lstStyle/>
          <a:p>
            <a:pPr algn="l"/>
            <a:r>
              <a:rPr lang="en-US" u="sng" dirty="0" smtClean="0"/>
              <a:t>Felice Pantaleo</a:t>
            </a:r>
          </a:p>
          <a:p>
            <a:pPr algn="l"/>
            <a:r>
              <a:rPr lang="en-US" dirty="0" smtClean="0"/>
              <a:t>PH-CMG-CO</a:t>
            </a:r>
          </a:p>
          <a:p>
            <a:pPr algn="l"/>
            <a:r>
              <a:rPr lang="en-US" dirty="0" smtClean="0"/>
              <a:t>(University of Hamburg)</a:t>
            </a:r>
            <a:endParaRPr lang="en-US" dirty="0"/>
          </a:p>
        </p:txBody>
      </p:sp>
      <p:pic>
        <p:nvPicPr>
          <p:cNvPr id="5" name="Picture 4" descr="http://tu-dresden.de/die_tu_dresden/fakultaeten/fakultaet_forst_geo_und_hydrowissenschaften/fachrichtung_wasserwesen/ihb/iwrm-mozambique/IWQRDP/logo_bmb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76" y="5495543"/>
            <a:ext cx="2254542" cy="113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928616" y="3600452"/>
            <a:ext cx="4864608" cy="19789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Supervisors: </a:t>
            </a:r>
          </a:p>
          <a:p>
            <a:pPr algn="l"/>
            <a:r>
              <a:rPr lang="en-US" dirty="0" smtClean="0"/>
              <a:t>B. </a:t>
            </a:r>
            <a:r>
              <a:rPr lang="en-US" dirty="0" err="1" smtClean="0"/>
              <a:t>Hegner</a:t>
            </a:r>
            <a:r>
              <a:rPr lang="en-US" dirty="0" smtClean="0"/>
              <a:t> (CERN) </a:t>
            </a:r>
          </a:p>
          <a:p>
            <a:pPr algn="l"/>
            <a:r>
              <a:rPr lang="en-US" dirty="0" smtClean="0"/>
              <a:t>V. </a:t>
            </a:r>
            <a:r>
              <a:rPr lang="en-US" dirty="0" err="1" smtClean="0"/>
              <a:t>Innocente</a:t>
            </a:r>
            <a:r>
              <a:rPr lang="en-US" dirty="0" smtClean="0"/>
              <a:t> (CERN)</a:t>
            </a:r>
          </a:p>
          <a:p>
            <a:pPr algn="l"/>
            <a:r>
              <a:rPr lang="en-US" dirty="0" smtClean="0"/>
              <a:t>A. Meyer (DESY)</a:t>
            </a:r>
          </a:p>
          <a:p>
            <a:pPr algn="l"/>
            <a:r>
              <a:rPr lang="en-US" dirty="0" smtClean="0"/>
              <a:t>A. Pfeiffer (CERN)</a:t>
            </a:r>
          </a:p>
          <a:p>
            <a:pPr algn="l"/>
            <a:r>
              <a:rPr lang="en-US" dirty="0" smtClean="0"/>
              <a:t>A. Schmidt (University of Hamburg)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78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Track Trigger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608" y="1115568"/>
            <a:ext cx="8677656" cy="5340096"/>
          </a:xfrm>
        </p:spPr>
        <p:txBody>
          <a:bodyPr/>
          <a:lstStyle/>
          <a:p>
            <a:r>
              <a:rPr lang="en-US" dirty="0" smtClean="0"/>
              <a:t>Tracker data partitioning</a:t>
            </a:r>
          </a:p>
          <a:p>
            <a:pPr lvl="1"/>
            <a:r>
              <a:rPr lang="en-US" dirty="0" smtClean="0"/>
              <a:t>The information produced by the whole tracker cannot be processed by one GPU</a:t>
            </a:r>
          </a:p>
          <a:p>
            <a:r>
              <a:rPr lang="en-US" dirty="0" smtClean="0"/>
              <a:t>Data needs to be transferred between network interfaces and multiple GPUs</a:t>
            </a:r>
          </a:p>
          <a:p>
            <a:r>
              <a:rPr lang="en-US" dirty="0" smtClean="0"/>
              <a:t>Data crunching must be fast</a:t>
            </a:r>
          </a:p>
          <a:p>
            <a:r>
              <a:rPr lang="en-US" dirty="0" smtClean="0"/>
              <a:t>Execution kernel has to be already waiting to be fed to avoid overhead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532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152144"/>
            <a:ext cx="8487812" cy="4974021"/>
          </a:xfrm>
        </p:spPr>
        <p:txBody>
          <a:bodyPr/>
          <a:lstStyle/>
          <a:p>
            <a:r>
              <a:rPr lang="en-US" dirty="0" smtClean="0"/>
              <a:t>Tracks ~straight if seen from a longitudinal perspective (</a:t>
            </a:r>
            <a:r>
              <a:rPr lang="en-US" dirty="0" err="1" smtClean="0"/>
              <a:t>z,R</a:t>
            </a:r>
            <a:r>
              <a:rPr lang="en-US" dirty="0" smtClean="0"/>
              <a:t>) plane</a:t>
            </a:r>
          </a:p>
          <a:p>
            <a:r>
              <a:rPr lang="en-US" dirty="0" smtClean="0"/>
              <a:t>Number of tracks approx. uniform in eta </a:t>
            </a:r>
            <a:endParaRPr lang="en-US" dirty="0"/>
          </a:p>
        </p:txBody>
      </p:sp>
      <p:pic>
        <p:nvPicPr>
          <p:cNvPr id="1026" name="Picture 2" descr="http://www.hephy.at/typo3temp/pics/34a0a6f56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88" y="2587752"/>
            <a:ext cx="85725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3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Partitioning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0976"/>
            <a:ext cx="9144000" cy="5404104"/>
          </a:xfrm>
        </p:spPr>
        <p:txBody>
          <a:bodyPr/>
          <a:lstStyle/>
          <a:p>
            <a:r>
              <a:rPr lang="en-US" dirty="0" smtClean="0"/>
              <a:t>Eta bins could have been treated independently</a:t>
            </a:r>
          </a:p>
          <a:p>
            <a:pPr lvl="1"/>
            <a:r>
              <a:rPr lang="en-US" dirty="0" smtClean="0"/>
              <a:t>Pile-up and longitudinal impact parameter (displacement of the collision point along the z-axis) limit this hypothesis</a:t>
            </a:r>
          </a:p>
          <a:p>
            <a:pPr lvl="1"/>
            <a:r>
              <a:rPr lang="en-US" dirty="0" smtClean="0"/>
              <a:t>Area on the next layer that needs to be evaluated for hit searching not obvious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67" y="2735923"/>
            <a:ext cx="6472481" cy="380016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65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Partitioning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50976"/>
            <a:ext cx="9144000" cy="5404104"/>
          </a:xfrm>
        </p:spPr>
        <p:txBody>
          <a:bodyPr/>
          <a:lstStyle/>
          <a:p>
            <a:r>
              <a:rPr lang="en-US" dirty="0" smtClean="0"/>
              <a:t>Simulation for different longitudinal impact parameters </a:t>
            </a:r>
          </a:p>
          <a:p>
            <a:r>
              <a:rPr lang="en-US" dirty="0" smtClean="0"/>
              <a:t>Lists of segments on subsequent layers evaluated beforehand</a:t>
            </a:r>
          </a:p>
          <a:p>
            <a:r>
              <a:rPr lang="en-US" dirty="0" smtClean="0"/>
              <a:t>Each streaming multiprocessor on a GPU is in charge of one list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67" y="2735923"/>
            <a:ext cx="6472481" cy="380016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91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Data movement without </a:t>
            </a:r>
            <a:r>
              <a:rPr lang="en-US" sz="2800" dirty="0" err="1" smtClean="0"/>
              <a:t>GPUDirect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921012"/>
            <a:ext cx="8229600" cy="4525963"/>
          </a:xfrm>
        </p:spPr>
        <p:txBody>
          <a:bodyPr/>
          <a:lstStyle/>
          <a:p>
            <a:r>
              <a:rPr lang="en-US" dirty="0" smtClean="0"/>
              <a:t>Copy to the main memory managed by the CPU (kernel space)</a:t>
            </a:r>
          </a:p>
          <a:p>
            <a:r>
              <a:rPr lang="en-US" dirty="0" smtClean="0"/>
              <a:t>Copy to </a:t>
            </a:r>
            <a:r>
              <a:rPr lang="en-US" dirty="0" err="1" smtClean="0"/>
              <a:t>userspace</a:t>
            </a:r>
            <a:r>
              <a:rPr lang="en-US" dirty="0" smtClean="0"/>
              <a:t> pinned memory</a:t>
            </a:r>
          </a:p>
          <a:p>
            <a:r>
              <a:rPr lang="en-US" dirty="0" smtClean="0"/>
              <a:t>Copy to GPU memory</a:t>
            </a:r>
          </a:p>
          <a:p>
            <a:r>
              <a:rPr lang="en-US" dirty="0" smtClean="0"/>
              <a:t>GPU pattern recognition to be launched by the CPU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05" y="2626872"/>
            <a:ext cx="7690787" cy="4220909"/>
          </a:xfrm>
          <a:prstGeom prst="rect">
            <a:avLst/>
          </a:prstGeom>
        </p:spPr>
      </p:pic>
      <p:sp>
        <p:nvSpPr>
          <p:cNvPr id="5" name="Bent Arrow 4"/>
          <p:cNvSpPr/>
          <p:nvPr/>
        </p:nvSpPr>
        <p:spPr>
          <a:xfrm>
            <a:off x="4571999" y="3226758"/>
            <a:ext cx="1408177" cy="160934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Up Arrow 5"/>
          <p:cNvSpPr/>
          <p:nvPr/>
        </p:nvSpPr>
        <p:spPr>
          <a:xfrm>
            <a:off x="6470144" y="4247966"/>
            <a:ext cx="1457281" cy="489361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7031736" y="4247966"/>
            <a:ext cx="594360" cy="8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-Down Arrow 7"/>
          <p:cNvSpPr/>
          <p:nvPr/>
        </p:nvSpPr>
        <p:spPr>
          <a:xfrm>
            <a:off x="6912864" y="583279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-Down Arrow 8"/>
          <p:cNvSpPr/>
          <p:nvPr/>
        </p:nvSpPr>
        <p:spPr>
          <a:xfrm>
            <a:off x="7134352" y="583279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7355840" y="583279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>
            <a:off x="7577328" y="583279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10142"/>
            <a:ext cx="2133600" cy="365125"/>
          </a:xfrm>
        </p:spPr>
        <p:txBody>
          <a:bodyPr/>
          <a:lstStyle/>
          <a:p>
            <a:fld id="{8B1E662F-9506-471E-959B-7BAA597CCC6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48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movement with </a:t>
            </a:r>
            <a:r>
              <a:rPr lang="en-US" dirty="0" err="1" smtClean="0"/>
              <a:t>GPUDirect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871" y="992732"/>
            <a:ext cx="9186493" cy="5811478"/>
          </a:xfrm>
        </p:spPr>
        <p:txBody>
          <a:bodyPr/>
          <a:lstStyle/>
          <a:p>
            <a:r>
              <a:rPr lang="en-US" dirty="0" err="1"/>
              <a:t>GPUDirect</a:t>
            </a:r>
            <a:r>
              <a:rPr lang="en-US" dirty="0"/>
              <a:t> accelerated communication with network and storage devices</a:t>
            </a:r>
          </a:p>
          <a:p>
            <a:r>
              <a:rPr lang="en-US" dirty="0" err="1"/>
              <a:t>GPUDirect</a:t>
            </a:r>
            <a:r>
              <a:rPr lang="en-US" dirty="0"/>
              <a:t> supports </a:t>
            </a:r>
            <a:r>
              <a:rPr lang="en-US" dirty="0" smtClean="0"/>
              <a:t>RDMA allowing latencies ~1us and link bandwidth ~7GB/s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05" y="2527362"/>
            <a:ext cx="7690787" cy="4220909"/>
          </a:xfrm>
          <a:prstGeom prst="rect">
            <a:avLst/>
          </a:prstGeom>
        </p:spPr>
      </p:pic>
      <p:sp>
        <p:nvSpPr>
          <p:cNvPr id="8" name="Up-Down Arrow 7"/>
          <p:cNvSpPr/>
          <p:nvPr/>
        </p:nvSpPr>
        <p:spPr>
          <a:xfrm>
            <a:off x="6912864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-Down Arrow 8"/>
          <p:cNvSpPr/>
          <p:nvPr/>
        </p:nvSpPr>
        <p:spPr>
          <a:xfrm>
            <a:off x="7134352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7355840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>
            <a:off x="7577328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Down Arrow 11"/>
          <p:cNvSpPr/>
          <p:nvPr/>
        </p:nvSpPr>
        <p:spPr>
          <a:xfrm>
            <a:off x="4855464" y="3529584"/>
            <a:ext cx="2278888" cy="133502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248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 hungry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38" y="936793"/>
            <a:ext cx="8765719" cy="5811478"/>
          </a:xfrm>
        </p:spPr>
        <p:txBody>
          <a:bodyPr/>
          <a:lstStyle/>
          <a:p>
            <a:r>
              <a:rPr lang="en-US" dirty="0" smtClean="0"/>
              <a:t>GPU pattern recognition function in a while(true) loop</a:t>
            </a:r>
          </a:p>
          <a:p>
            <a:pPr lvl="1"/>
            <a:r>
              <a:rPr lang="en-US" dirty="0" smtClean="0"/>
              <a:t>In order to reduce the overhead given by the CPU launching a function to be executed by the GPU </a:t>
            </a:r>
          </a:p>
          <a:p>
            <a:r>
              <a:rPr lang="en-US" dirty="0" smtClean="0"/>
              <a:t>GPU polling and checking for new data to crunch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605" y="2527362"/>
            <a:ext cx="7690787" cy="4220909"/>
          </a:xfrm>
          <a:prstGeom prst="rect">
            <a:avLst/>
          </a:prstGeom>
        </p:spPr>
      </p:pic>
      <p:sp>
        <p:nvSpPr>
          <p:cNvPr id="8" name="Up-Down Arrow 7"/>
          <p:cNvSpPr/>
          <p:nvPr/>
        </p:nvSpPr>
        <p:spPr>
          <a:xfrm>
            <a:off x="6912864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-Down Arrow 8"/>
          <p:cNvSpPr/>
          <p:nvPr/>
        </p:nvSpPr>
        <p:spPr>
          <a:xfrm>
            <a:off x="7134352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>
            <a:off x="7355840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>
            <a:off x="7577328" y="5733288"/>
            <a:ext cx="164592" cy="42976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Down Arrow 11"/>
          <p:cNvSpPr/>
          <p:nvPr/>
        </p:nvSpPr>
        <p:spPr>
          <a:xfrm>
            <a:off x="4855464" y="3529584"/>
            <a:ext cx="2278888" cy="133502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6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522"/>
            <a:ext cx="8229600" cy="5470819"/>
          </a:xfrm>
        </p:spPr>
        <p:txBody>
          <a:bodyPr>
            <a:normAutofit fontScale="92500"/>
          </a:bodyPr>
          <a:lstStyle/>
          <a:p>
            <a:r>
              <a:rPr lang="en-US" dirty="0"/>
              <a:t>GPUs seem to represent a good opportunity, not only for analysis and simulation applications, but also for more “hardware” </a:t>
            </a:r>
            <a:r>
              <a:rPr lang="en-US" dirty="0" smtClean="0"/>
              <a:t>jobs</a:t>
            </a:r>
          </a:p>
          <a:p>
            <a:r>
              <a:rPr lang="en-US" dirty="0"/>
              <a:t>Fast test and deployment </a:t>
            </a:r>
            <a:r>
              <a:rPr lang="en-US" dirty="0" smtClean="0"/>
              <a:t>phases</a:t>
            </a:r>
          </a:p>
          <a:p>
            <a:r>
              <a:rPr lang="en-US" dirty="0"/>
              <a:t>Possibility to change the trigger on the fly and to run multiple triggers at the same </a:t>
            </a:r>
            <a:r>
              <a:rPr lang="en-US" dirty="0" smtClean="0"/>
              <a:t>time</a:t>
            </a:r>
          </a:p>
          <a:p>
            <a:r>
              <a:rPr lang="en-US" dirty="0"/>
              <a:t>Hardware development by Computer Graphics </a:t>
            </a:r>
            <a:r>
              <a:rPr lang="en-US" dirty="0" smtClean="0"/>
              <a:t>industry</a:t>
            </a:r>
          </a:p>
          <a:p>
            <a:endParaRPr lang="en-US" dirty="0" smtClean="0"/>
          </a:p>
          <a:p>
            <a:r>
              <a:rPr lang="en-US" dirty="0" smtClean="0"/>
              <a:t>Trigger framework in test with an external data sender</a:t>
            </a:r>
          </a:p>
          <a:p>
            <a:r>
              <a:rPr lang="en-US" dirty="0" smtClean="0"/>
              <a:t>Data format under evaluation</a:t>
            </a:r>
          </a:p>
          <a:p>
            <a:r>
              <a:rPr lang="en-US" dirty="0"/>
              <a:t>Replacing custom electronics with affordable fully programmable processors to provide the maximum possible flexibility is a reality not so far in the </a:t>
            </a:r>
            <a:r>
              <a:rPr lang="en-US" dirty="0" smtClean="0"/>
              <a:t>future</a:t>
            </a:r>
          </a:p>
          <a:p>
            <a:r>
              <a:rPr lang="en-US" dirty="0" smtClean="0"/>
              <a:t>Evaluation of fast parallel pattern recognition algorithms to be run on each GPU streaming multiprocessor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18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207008"/>
            <a:ext cx="8487812" cy="491915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Track Trigger</a:t>
            </a:r>
          </a:p>
          <a:p>
            <a:r>
              <a:rPr lang="en-US" sz="3200" dirty="0" smtClean="0"/>
              <a:t>Parallel Computer Architectures</a:t>
            </a:r>
          </a:p>
          <a:p>
            <a:r>
              <a:rPr lang="en-US" sz="3200" dirty="0" smtClean="0"/>
              <a:t>Trigger framework</a:t>
            </a:r>
          </a:p>
          <a:p>
            <a:r>
              <a:rPr lang="en-US" sz="3200" dirty="0" smtClean="0"/>
              <a:t>Conclusion and Outlook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1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at CMS</a:t>
            </a:r>
            <a:endParaRPr lang="en-US" dirty="0"/>
          </a:p>
        </p:txBody>
      </p:sp>
      <p:pic>
        <p:nvPicPr>
          <p:cNvPr id="4" name="tracks_cm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24528" y="1050484"/>
            <a:ext cx="4919472" cy="2767446"/>
          </a:xfrm>
        </p:spPr>
      </p:pic>
      <p:sp>
        <p:nvSpPr>
          <p:cNvPr id="5" name="TextBox 4"/>
          <p:cNvSpPr txBox="1"/>
          <p:nvPr/>
        </p:nvSpPr>
        <p:spPr>
          <a:xfrm>
            <a:off x="365760" y="2029968"/>
            <a:ext cx="3410712" cy="3182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521" y="1425404"/>
            <a:ext cx="4057189" cy="5213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0850" indent="-342900"/>
            <a:r>
              <a:rPr lang="en-GB" sz="2000" dirty="0" smtClean="0"/>
              <a:t>Particles produced in the collisions leave traces (hits) as they fly through the detector</a:t>
            </a:r>
          </a:p>
          <a:p>
            <a:pPr marL="450850" indent="-342900"/>
            <a:r>
              <a:rPr lang="en-GB" sz="2000" dirty="0" smtClean="0"/>
              <a:t>The innermost </a:t>
            </a:r>
            <a:r>
              <a:rPr lang="en-GB" sz="2000" dirty="0"/>
              <a:t>d</a:t>
            </a:r>
            <a:r>
              <a:rPr lang="en-GB" sz="2000" dirty="0" smtClean="0"/>
              <a:t>etector of CMS  is called </a:t>
            </a:r>
            <a:r>
              <a:rPr lang="en-GB" sz="2000" b="1" dirty="0" smtClean="0"/>
              <a:t>Tracker</a:t>
            </a:r>
          </a:p>
          <a:p>
            <a:pPr marL="450850" indent="-342900"/>
            <a:r>
              <a:rPr lang="en-GB" sz="2000" b="1" dirty="0" smtClean="0"/>
              <a:t>Tracking</a:t>
            </a:r>
            <a:r>
              <a:rPr lang="en-GB" sz="2000" dirty="0" smtClean="0"/>
              <a:t>: the art of associate each hit to the particle that left it </a:t>
            </a:r>
          </a:p>
          <a:p>
            <a:pPr marL="450850" indent="-342900"/>
            <a:r>
              <a:rPr lang="en-GB" sz="2000" dirty="0" smtClean="0"/>
              <a:t>The collection of all the hits left by the same particle in the tracker along with some additional information (e.g. momentum, charge) defines a </a:t>
            </a:r>
            <a:r>
              <a:rPr lang="en-GB" sz="2000" b="1" dirty="0" smtClean="0"/>
              <a:t>track</a:t>
            </a:r>
          </a:p>
          <a:p>
            <a:pPr marL="450850" indent="-342900"/>
            <a:r>
              <a:rPr lang="en-GB" sz="2000" b="1" dirty="0" smtClean="0"/>
              <a:t>Pile-up</a:t>
            </a:r>
            <a:r>
              <a:rPr lang="en-GB" sz="2000" dirty="0" smtClean="0"/>
              <a:t>: # of p-p collisions per bunch crossing</a:t>
            </a:r>
            <a:endParaRPr lang="en-GB" sz="2000" b="1" dirty="0" smtClean="0"/>
          </a:p>
          <a:p>
            <a:pPr marL="107950" indent="0">
              <a:buFont typeface="Arial" pitchFamily="34" charset="0"/>
              <a:buNone/>
            </a:pPr>
            <a:endParaRPr lang="en-GB" sz="2000" dirty="0"/>
          </a:p>
        </p:txBody>
      </p:sp>
      <p:pic>
        <p:nvPicPr>
          <p:cNvPr id="7" name="Picture 2" descr="http://www.hephy.at/typo3temp/pics/34a0a6f56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528" y="4401452"/>
            <a:ext cx="4737370" cy="223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52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419" y="79243"/>
            <a:ext cx="7344816" cy="7198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bg1"/>
                </a:solidFill>
                <a:latin typeface="Bell MT" pitchFamily="18" charset="0"/>
              </a:rPr>
              <a:t>Detector structure</a:t>
            </a:r>
            <a:endParaRPr lang="en-GB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15" y="1556793"/>
            <a:ext cx="9193213" cy="42195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uppo 27"/>
          <p:cNvGrpSpPr/>
          <p:nvPr/>
        </p:nvGrpSpPr>
        <p:grpSpPr>
          <a:xfrm>
            <a:off x="1" y="5487262"/>
            <a:ext cx="772563" cy="514410"/>
            <a:chOff x="0" y="5829300"/>
            <a:chExt cx="772563" cy="514410"/>
          </a:xfrm>
        </p:grpSpPr>
        <p:cxnSp>
          <p:nvCxnSpPr>
            <p:cNvPr id="29" name="Connettore 1 28"/>
            <p:cNvCxnSpPr/>
            <p:nvPr/>
          </p:nvCxnSpPr>
          <p:spPr>
            <a:xfrm>
              <a:off x="385763" y="5829300"/>
              <a:ext cx="0" cy="1143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CasellaDiTesto 29"/>
            <p:cNvSpPr txBox="1"/>
            <p:nvPr/>
          </p:nvSpPr>
          <p:spPr>
            <a:xfrm>
              <a:off x="0" y="5943600"/>
              <a:ext cx="772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Bell MT" panose="02020503060305020303" pitchFamily="18" charset="0"/>
                </a:rPr>
                <a:t>25ns</a:t>
              </a:r>
            </a:p>
          </p:txBody>
        </p:sp>
      </p:grpSp>
      <p:grpSp>
        <p:nvGrpSpPr>
          <p:cNvPr id="31" name="Gruppo 30"/>
          <p:cNvGrpSpPr/>
          <p:nvPr/>
        </p:nvGrpSpPr>
        <p:grpSpPr>
          <a:xfrm>
            <a:off x="7651383" y="5496757"/>
            <a:ext cx="1078280" cy="514410"/>
            <a:chOff x="0" y="5829300"/>
            <a:chExt cx="772563" cy="514410"/>
          </a:xfrm>
        </p:grpSpPr>
        <p:cxnSp>
          <p:nvCxnSpPr>
            <p:cNvPr id="32" name="Connettore 1 31"/>
            <p:cNvCxnSpPr/>
            <p:nvPr/>
          </p:nvCxnSpPr>
          <p:spPr>
            <a:xfrm>
              <a:off x="385763" y="5829300"/>
              <a:ext cx="0" cy="1143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CasellaDiTesto 32"/>
            <p:cNvSpPr txBox="1"/>
            <p:nvPr/>
          </p:nvSpPr>
          <p:spPr>
            <a:xfrm>
              <a:off x="0" y="5943600"/>
              <a:ext cx="772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Bell MT" panose="02020503060305020303" pitchFamily="18" charset="0"/>
                </a:rPr>
                <a:t>hours+</a:t>
              </a:r>
            </a:p>
          </p:txBody>
        </p:sp>
      </p:grpSp>
      <p:grpSp>
        <p:nvGrpSpPr>
          <p:cNvPr id="34" name="Gruppo 33"/>
          <p:cNvGrpSpPr/>
          <p:nvPr/>
        </p:nvGrpSpPr>
        <p:grpSpPr>
          <a:xfrm>
            <a:off x="5865691" y="5496757"/>
            <a:ext cx="772563" cy="514410"/>
            <a:chOff x="0" y="5829300"/>
            <a:chExt cx="772563" cy="514410"/>
          </a:xfrm>
        </p:grpSpPr>
        <p:cxnSp>
          <p:nvCxnSpPr>
            <p:cNvPr id="35" name="Connettore 1 34"/>
            <p:cNvCxnSpPr/>
            <p:nvPr/>
          </p:nvCxnSpPr>
          <p:spPr>
            <a:xfrm>
              <a:off x="385763" y="5829300"/>
              <a:ext cx="0" cy="1143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CasellaDiTesto 35"/>
            <p:cNvSpPr txBox="1"/>
            <p:nvPr/>
          </p:nvSpPr>
          <p:spPr>
            <a:xfrm>
              <a:off x="0" y="5943600"/>
              <a:ext cx="772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Bell MT" panose="02020503060305020303" pitchFamily="18" charset="0"/>
                </a:rPr>
                <a:t>sec</a:t>
              </a:r>
            </a:p>
          </p:txBody>
        </p:sp>
      </p:grpSp>
      <p:grpSp>
        <p:nvGrpSpPr>
          <p:cNvPr id="37" name="Gruppo 36"/>
          <p:cNvGrpSpPr/>
          <p:nvPr/>
        </p:nvGrpSpPr>
        <p:grpSpPr>
          <a:xfrm>
            <a:off x="4146810" y="5487202"/>
            <a:ext cx="772563" cy="514410"/>
            <a:chOff x="0" y="5829300"/>
            <a:chExt cx="772563" cy="514410"/>
          </a:xfrm>
        </p:grpSpPr>
        <p:cxnSp>
          <p:nvCxnSpPr>
            <p:cNvPr id="38" name="Connettore 1 37"/>
            <p:cNvCxnSpPr/>
            <p:nvPr/>
          </p:nvCxnSpPr>
          <p:spPr>
            <a:xfrm>
              <a:off x="385763" y="5829300"/>
              <a:ext cx="0" cy="1143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CasellaDiTesto 38"/>
            <p:cNvSpPr txBox="1"/>
            <p:nvPr/>
          </p:nvSpPr>
          <p:spPr>
            <a:xfrm>
              <a:off x="0" y="5943600"/>
              <a:ext cx="772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Bell MT" panose="02020503060305020303" pitchFamily="18" charset="0"/>
                </a:rPr>
                <a:t>1ms</a:t>
              </a:r>
            </a:p>
          </p:txBody>
        </p:sp>
      </p:grpSp>
      <p:grpSp>
        <p:nvGrpSpPr>
          <p:cNvPr id="40" name="Gruppo 39"/>
          <p:cNvGrpSpPr/>
          <p:nvPr/>
        </p:nvGrpSpPr>
        <p:grpSpPr>
          <a:xfrm>
            <a:off x="2361117" y="5487202"/>
            <a:ext cx="772563" cy="514410"/>
            <a:chOff x="0" y="5829300"/>
            <a:chExt cx="772563" cy="514410"/>
          </a:xfrm>
        </p:grpSpPr>
        <p:cxnSp>
          <p:nvCxnSpPr>
            <p:cNvPr id="41" name="Connettore 1 40"/>
            <p:cNvCxnSpPr/>
            <p:nvPr/>
          </p:nvCxnSpPr>
          <p:spPr>
            <a:xfrm>
              <a:off x="385763" y="5829300"/>
              <a:ext cx="0" cy="1143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CasellaDiTesto 41"/>
            <p:cNvSpPr txBox="1"/>
            <p:nvPr/>
          </p:nvSpPr>
          <p:spPr>
            <a:xfrm>
              <a:off x="0" y="5943600"/>
              <a:ext cx="77256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latin typeface="Bell MT" panose="02020503060305020303" pitchFamily="18" charset="0"/>
                </a:rPr>
                <a:t>1us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607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 Selection Flow</a:t>
            </a:r>
            <a:endParaRPr lang="en-GB" dirty="0"/>
          </a:p>
        </p:txBody>
      </p:sp>
      <p:grpSp>
        <p:nvGrpSpPr>
          <p:cNvPr id="35" name="Group 9"/>
          <p:cNvGrpSpPr>
            <a:grpSpLocks noChangeAspect="1"/>
          </p:cNvGrpSpPr>
          <p:nvPr/>
        </p:nvGrpSpPr>
        <p:grpSpPr bwMode="auto">
          <a:xfrm>
            <a:off x="115889" y="1580832"/>
            <a:ext cx="9055354" cy="3902437"/>
            <a:chOff x="73" y="433"/>
            <a:chExt cx="6072" cy="3489"/>
          </a:xfrm>
        </p:grpSpPr>
        <p:pic>
          <p:nvPicPr>
            <p:cNvPr id="37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2" y="784"/>
              <a:ext cx="4783" cy="2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" name="Rectangle 14"/>
            <p:cNvSpPr>
              <a:spLocks noChangeArrowheads="1"/>
            </p:cNvSpPr>
            <p:nvPr/>
          </p:nvSpPr>
          <p:spPr bwMode="auto">
            <a:xfrm>
              <a:off x="3443" y="547"/>
              <a:ext cx="1174" cy="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 10</a:t>
              </a:r>
              <a:r>
                <a:rPr lang="en-US" sz="2200" b="1" baseline="30000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9</a:t>
              </a:r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 </a:t>
              </a:r>
              <a:r>
                <a:rPr lang="en-US" sz="2200" b="1" dirty="0" err="1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Ev</a:t>
              </a:r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/s</a:t>
              </a:r>
              <a:endParaRPr lang="en-US" dirty="0">
                <a:latin typeface="Bell MT" pitchFamily="18" charset="0"/>
                <a:ea typeface="ＭＳ Ｐゴシック" pitchFamily="34" charset="-128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200" b="1" baseline="30000" dirty="0">
                <a:solidFill>
                  <a:srgbClr val="800006"/>
                </a:solidFill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4094" y="433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0" name="Rectangle 20"/>
            <p:cNvSpPr>
              <a:spLocks noChangeArrowheads="1"/>
            </p:cNvSpPr>
            <p:nvPr/>
          </p:nvSpPr>
          <p:spPr bwMode="auto">
            <a:xfrm>
              <a:off x="3067" y="2725"/>
              <a:ext cx="807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/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10</a:t>
              </a:r>
              <a:r>
                <a:rPr lang="en-US" sz="2400" b="1" baseline="30000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2</a:t>
              </a:r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 </a:t>
              </a:r>
              <a:r>
                <a:rPr lang="en-US" b="1" dirty="0" err="1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Ev</a:t>
              </a:r>
              <a:r>
                <a:rPr lang="en-US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/s</a:t>
              </a:r>
              <a:endParaRPr lang="en-US" sz="1400" dirty="0">
                <a:latin typeface="Bell MT" pitchFamily="18" charset="0"/>
                <a:ea typeface="ＭＳ Ｐゴシック" pitchFamily="34" charset="-128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latin typeface="Bell MT" pitchFamily="18" charset="0"/>
                  <a:ea typeface="ＭＳ Ｐゴシック" pitchFamily="34" charset="-128"/>
                </a:rPr>
                <a:t> </a:t>
              </a:r>
            </a:p>
          </p:txBody>
        </p:sp>
        <p:sp>
          <p:nvSpPr>
            <p:cNvPr id="41" name="Rectangle 21"/>
            <p:cNvSpPr>
              <a:spLocks noChangeArrowheads="1"/>
            </p:cNvSpPr>
            <p:nvPr/>
          </p:nvSpPr>
          <p:spPr bwMode="auto">
            <a:xfrm>
              <a:off x="3617" y="3022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42" name="Rectangle 22"/>
            <p:cNvSpPr>
              <a:spLocks noChangeArrowheads="1"/>
            </p:cNvSpPr>
            <p:nvPr/>
          </p:nvSpPr>
          <p:spPr bwMode="auto">
            <a:xfrm>
              <a:off x="3589" y="3358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3" name="Rectangle 24"/>
            <p:cNvSpPr>
              <a:spLocks noChangeArrowheads="1"/>
            </p:cNvSpPr>
            <p:nvPr/>
          </p:nvSpPr>
          <p:spPr bwMode="auto">
            <a:xfrm>
              <a:off x="1855" y="920"/>
              <a:ext cx="1631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313124"/>
                  </a:solidFill>
                  <a:latin typeface="Bell MT" pitchFamily="18" charset="0"/>
                  <a:ea typeface="ＭＳ Ｐゴシック" pitchFamily="34" charset="-128"/>
                  <a:cs typeface="Gautami" pitchFamily="34" charset="0"/>
                </a:rPr>
                <a:t>99.99 % Low Level Trigger</a:t>
              </a:r>
              <a:endParaRPr lang="en-US" sz="1200" dirty="0">
                <a:latin typeface="Bell MT" pitchFamily="18" charset="0"/>
                <a:ea typeface="ＭＳ Ｐゴシック" pitchFamily="34" charset="-128"/>
                <a:cs typeface="Gautami" pitchFamily="34" charset="0"/>
              </a:endParaRPr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1841" y="2448"/>
              <a:ext cx="1490" cy="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 dirty="0">
                  <a:solidFill>
                    <a:srgbClr val="0034AA"/>
                  </a:solidFill>
                  <a:latin typeface="Bell MT" pitchFamily="18" charset="0"/>
                  <a:ea typeface="ＭＳ Ｐゴシック" pitchFamily="34" charset="-128"/>
                  <a:cs typeface="Helvetica" pitchFamily="34" charset="0"/>
                </a:rPr>
                <a:t>99.9 % High Level Trigger</a:t>
              </a:r>
              <a:endParaRPr lang="en-US" dirty="0">
                <a:latin typeface="Bell MT" pitchFamily="18" charset="0"/>
                <a:ea typeface="ＭＳ Ｐゴシック" pitchFamily="34" charset="-128"/>
                <a:cs typeface="Helvetica" pitchFamily="34" charset="0"/>
              </a:endParaRPr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auto">
            <a:xfrm>
              <a:off x="3813" y="2045"/>
              <a:ext cx="454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 dirty="0">
                  <a:solidFill>
                    <a:srgbClr val="000000"/>
                  </a:solidFill>
                  <a:latin typeface="Bell MT" pitchFamily="18" charset="0"/>
                  <a:ea typeface="ＭＳ Ｐゴシック" pitchFamily="34" charset="-128"/>
                </a:rPr>
                <a:t>0.1 %</a:t>
              </a:r>
              <a:endParaRPr lang="en-US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3589" y="1604"/>
              <a:ext cx="836" cy="660"/>
            </a:xfrm>
            <a:prstGeom prst="rect">
              <a:avLst/>
            </a:prstGeom>
            <a:noFill/>
            <a:ln>
              <a:noFill/>
            </a:ln>
            <a:effectLst>
              <a:glow>
                <a:schemeClr val="bg1"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2400" b="1" dirty="0">
                  <a:solidFill>
                    <a:srgbClr val="800006"/>
                  </a:solidFill>
                  <a:effectLst>
                    <a:glow rad="165100">
                      <a:schemeClr val="accent1">
                        <a:alpha val="40000"/>
                      </a:schemeClr>
                    </a:glow>
                  </a:effectLst>
                  <a:latin typeface="Bell MT" pitchFamily="18" charset="0"/>
                  <a:ea typeface="ＭＳ Ｐゴシック" pitchFamily="34" charset="-128"/>
                </a:rPr>
                <a:t> 10</a:t>
              </a:r>
              <a:r>
                <a:rPr lang="en-US" sz="2400" b="1" baseline="30000" dirty="0">
                  <a:solidFill>
                    <a:srgbClr val="800006"/>
                  </a:solidFill>
                  <a:effectLst>
                    <a:glow rad="165100">
                      <a:schemeClr val="accent1">
                        <a:alpha val="40000"/>
                      </a:schemeClr>
                    </a:glow>
                  </a:effectLst>
                  <a:latin typeface="Bell MT" pitchFamily="18" charset="0"/>
                  <a:ea typeface="ＭＳ Ｐゴシック" pitchFamily="34" charset="-128"/>
                </a:rPr>
                <a:t>5</a:t>
              </a:r>
              <a:r>
                <a:rPr lang="en-US" sz="2400" b="1" dirty="0">
                  <a:solidFill>
                    <a:srgbClr val="800006"/>
                  </a:solidFill>
                  <a:effectLst>
                    <a:glow rad="165100">
                      <a:schemeClr val="accent1">
                        <a:alpha val="40000"/>
                      </a:schemeClr>
                    </a:glow>
                  </a:effectLst>
                  <a:latin typeface="Bell MT" pitchFamily="18" charset="0"/>
                  <a:ea typeface="ＭＳ Ｐゴシック" pitchFamily="34" charset="-128"/>
                </a:rPr>
                <a:t> </a:t>
              </a:r>
              <a:r>
                <a:rPr lang="en-US" sz="2400" b="1" dirty="0" err="1">
                  <a:solidFill>
                    <a:srgbClr val="800006"/>
                  </a:solidFill>
                  <a:effectLst>
                    <a:glow rad="165100">
                      <a:schemeClr val="accent1">
                        <a:alpha val="40000"/>
                      </a:schemeClr>
                    </a:glow>
                  </a:effectLst>
                  <a:latin typeface="Bell MT" pitchFamily="18" charset="0"/>
                  <a:ea typeface="ＭＳ Ｐゴシック" pitchFamily="34" charset="-128"/>
                </a:rPr>
                <a:t>Ev</a:t>
              </a:r>
              <a:r>
                <a:rPr lang="en-US" sz="2400" b="1" dirty="0">
                  <a:solidFill>
                    <a:srgbClr val="800006"/>
                  </a:solidFill>
                  <a:effectLst>
                    <a:glow rad="165100">
                      <a:schemeClr val="accent1">
                        <a:alpha val="40000"/>
                      </a:schemeClr>
                    </a:glow>
                  </a:effectLst>
                  <a:latin typeface="Bell MT" pitchFamily="18" charset="0"/>
                  <a:ea typeface="ＭＳ Ｐゴシック" pitchFamily="34" charset="-128"/>
                </a:rPr>
                <a:t>/s</a:t>
              </a:r>
              <a:endParaRPr lang="en-US" sz="2000" dirty="0">
                <a:effectLst>
                  <a:glow rad="165100">
                    <a:schemeClr val="accent1">
                      <a:alpha val="40000"/>
                    </a:schemeClr>
                  </a:glow>
                </a:effectLst>
                <a:latin typeface="Bell MT" pitchFamily="18" charset="0"/>
                <a:ea typeface="ＭＳ Ｐゴシック" pitchFamily="34" charset="-128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2400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7" name="Rectangle 34"/>
            <p:cNvSpPr>
              <a:spLocks noChangeArrowheads="1"/>
            </p:cNvSpPr>
            <p:nvPr/>
          </p:nvSpPr>
          <p:spPr bwMode="auto">
            <a:xfrm>
              <a:off x="3663" y="1509"/>
              <a:ext cx="51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 dirty="0">
                  <a:solidFill>
                    <a:srgbClr val="800006"/>
                  </a:solidFill>
                  <a:latin typeface="Bell MT" pitchFamily="18" charset="0"/>
                  <a:ea typeface="ＭＳ Ｐゴシック" pitchFamily="34" charset="-128"/>
                </a:rPr>
                <a:t> </a:t>
              </a:r>
              <a:endParaRPr lang="en-US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8" name="Rectangle 36"/>
            <p:cNvSpPr>
              <a:spLocks noChangeArrowheads="1"/>
            </p:cNvSpPr>
            <p:nvPr/>
          </p:nvSpPr>
          <p:spPr bwMode="auto">
            <a:xfrm>
              <a:off x="4753" y="837"/>
              <a:ext cx="555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 dirty="0">
                  <a:solidFill>
                    <a:srgbClr val="000000"/>
                  </a:solidFill>
                  <a:latin typeface="Bell MT" pitchFamily="18" charset="0"/>
                  <a:ea typeface="ＭＳ Ｐゴシック" pitchFamily="34" charset="-128"/>
                </a:rPr>
                <a:t>0.01 %</a:t>
              </a:r>
              <a:endParaRPr lang="en-US" dirty="0">
                <a:latin typeface="Bell MT" pitchFamily="18" charset="0"/>
                <a:ea typeface="ＭＳ Ｐゴシック" pitchFamily="34" charset="-128"/>
              </a:endParaRPr>
            </a:p>
          </p:txBody>
        </p:sp>
        <p:sp>
          <p:nvSpPr>
            <p:cNvPr id="49" name="Rectangle 38"/>
            <p:cNvSpPr>
              <a:spLocks noChangeArrowheads="1"/>
            </p:cNvSpPr>
            <p:nvPr/>
          </p:nvSpPr>
          <p:spPr bwMode="auto">
            <a:xfrm>
              <a:off x="605" y="3271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0" name="Rectangle 39"/>
            <p:cNvSpPr>
              <a:spLocks noChangeArrowheads="1"/>
            </p:cNvSpPr>
            <p:nvPr/>
          </p:nvSpPr>
          <p:spPr bwMode="auto">
            <a:xfrm>
              <a:off x="3112" y="3263"/>
              <a:ext cx="105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>
                  <a:solidFill>
                    <a:srgbClr val="000000"/>
                  </a:solidFill>
                  <a:latin typeface="Helvetica" charset="0"/>
                  <a:ea typeface="ＭＳ Ｐゴシック" pitchFamily="34" charset="-128"/>
                </a:rPr>
                <a:t>  </a:t>
              </a:r>
              <a:endParaRPr 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>
              <a:off x="2801" y="3466"/>
              <a:ext cx="105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>
                  <a:solidFill>
                    <a:srgbClr val="000000"/>
                  </a:solidFill>
                  <a:latin typeface="Helvetica" charset="0"/>
                  <a:ea typeface="ＭＳ Ｐゴシック" pitchFamily="34" charset="-128"/>
                </a:rPr>
                <a:t>  </a:t>
              </a:r>
              <a:endParaRPr 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2" name="Rectangle 43"/>
            <p:cNvSpPr>
              <a:spLocks noChangeArrowheads="1"/>
            </p:cNvSpPr>
            <p:nvPr/>
          </p:nvSpPr>
          <p:spPr bwMode="auto">
            <a:xfrm>
              <a:off x="89" y="3674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3" name="Rectangle 46"/>
            <p:cNvSpPr>
              <a:spLocks noChangeArrowheads="1"/>
            </p:cNvSpPr>
            <p:nvPr/>
          </p:nvSpPr>
          <p:spPr bwMode="auto">
            <a:xfrm>
              <a:off x="598" y="3263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4" name="Rectangle 47"/>
            <p:cNvSpPr>
              <a:spLocks noChangeArrowheads="1"/>
            </p:cNvSpPr>
            <p:nvPr/>
          </p:nvSpPr>
          <p:spPr bwMode="auto">
            <a:xfrm>
              <a:off x="3112" y="3263"/>
              <a:ext cx="105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>
                  <a:solidFill>
                    <a:srgbClr val="000000"/>
                  </a:solidFill>
                  <a:latin typeface="Helvetica" charset="0"/>
                  <a:ea typeface="ＭＳ Ｐゴシック" pitchFamily="34" charset="-128"/>
                </a:rPr>
                <a:t>  </a:t>
              </a:r>
              <a:endParaRPr 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2801" y="3466"/>
              <a:ext cx="105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200" b="1" dirty="0">
                  <a:solidFill>
                    <a:srgbClr val="000000"/>
                  </a:solidFill>
                  <a:latin typeface="Helvetica" charset="0"/>
                  <a:ea typeface="ＭＳ Ｐゴシック" pitchFamily="34" charset="-128"/>
                </a:rPr>
                <a:t>  </a:t>
              </a: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81" y="3667"/>
              <a:ext cx="0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latin typeface="Arial" pitchFamily="34" charset="0"/>
                <a:ea typeface="ＭＳ Ｐゴシック" pitchFamily="34" charset="-128"/>
              </a:endParaRPr>
            </a:p>
          </p:txBody>
        </p:sp>
        <p:pic>
          <p:nvPicPr>
            <p:cNvPr id="57" name="Picture 5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" y="1844"/>
              <a:ext cx="1277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73" y="1837"/>
              <a:ext cx="1277" cy="1014"/>
            </a:xfrm>
            <a:prstGeom prst="rect">
              <a:avLst/>
            </a:prstGeom>
            <a:noFill/>
            <a:ln w="12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59" name="Picture 5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" y="2878"/>
              <a:ext cx="1277" cy="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4458" y="2869"/>
              <a:ext cx="1277" cy="1014"/>
            </a:xfrm>
            <a:prstGeom prst="rect">
              <a:avLst/>
            </a:prstGeom>
            <a:noFill/>
            <a:ln w="12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1074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Future plans for the LHC: HL-LHC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133856"/>
            <a:ext cx="8487812" cy="5404104"/>
          </a:xfrm>
        </p:spPr>
        <p:txBody>
          <a:bodyPr>
            <a:normAutofit/>
          </a:bodyPr>
          <a:lstStyle/>
          <a:p>
            <a:r>
              <a:rPr lang="en-US" dirty="0" smtClean="0"/>
              <a:t>High Luminosity LHC</a:t>
            </a:r>
          </a:p>
          <a:p>
            <a:pPr lvl="1"/>
            <a:r>
              <a:rPr lang="en-US" dirty="0" smtClean="0"/>
              <a:t>Luminosity increased to 5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 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Pile-up increased to 140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CMS @ HL-LHC</a:t>
            </a:r>
          </a:p>
          <a:p>
            <a:pPr lvl="1"/>
            <a:r>
              <a:rPr lang="en-US" dirty="0" smtClean="0"/>
              <a:t>Huge amount of information</a:t>
            </a:r>
          </a:p>
          <a:p>
            <a:pPr lvl="1"/>
            <a:r>
              <a:rPr lang="en-US" dirty="0" smtClean="0"/>
              <a:t>The current approach does not scale with the pile-up</a:t>
            </a:r>
          </a:p>
          <a:p>
            <a:pPr lvl="1"/>
            <a:r>
              <a:rPr lang="en-US" dirty="0" smtClean="0"/>
              <a:t>Coping with this amount of data possible if tracking information available at trigger level</a:t>
            </a:r>
          </a:p>
          <a:p>
            <a:pPr lvl="1"/>
            <a:r>
              <a:rPr lang="en-US" dirty="0" smtClean="0"/>
              <a:t>Many hardware implementations in development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https://aces.web.cern.ch/aces/aces2011/HI-150431-630470-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216" y="1537817"/>
            <a:ext cx="3756914" cy="27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56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Meanwhile in HPC…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801" y="1562565"/>
            <a:ext cx="4057189" cy="4838908"/>
          </a:xfrm>
        </p:spPr>
        <p:txBody>
          <a:bodyPr/>
          <a:lstStyle/>
          <a:p>
            <a:pPr marL="107950" indent="0">
              <a:buNone/>
            </a:pPr>
            <a:r>
              <a:rPr lang="en-US" sz="2000" b="0" dirty="0"/>
              <a:t>Use several platforms containing GPUs to solve one single </a:t>
            </a:r>
            <a:r>
              <a:rPr lang="en-US" sz="2000" b="0" dirty="0" smtClean="0"/>
              <a:t>problem</a:t>
            </a:r>
          </a:p>
          <a:p>
            <a:endParaRPr lang="en-US" sz="2000" b="0" dirty="0"/>
          </a:p>
          <a:p>
            <a:pPr marL="107950" indent="0">
              <a:buNone/>
            </a:pPr>
            <a:r>
              <a:rPr lang="en-US" sz="2000" b="0" dirty="0" smtClean="0"/>
              <a:t>Programming </a:t>
            </a:r>
            <a:r>
              <a:rPr lang="en-US" sz="2000" b="0" dirty="0"/>
              <a:t>challenges: </a:t>
            </a:r>
          </a:p>
          <a:p>
            <a:pPr lvl="1"/>
            <a:r>
              <a:rPr lang="en-US" sz="2000" b="0" dirty="0" smtClean="0"/>
              <a:t>Algorithm </a:t>
            </a:r>
            <a:r>
              <a:rPr lang="en-US" sz="2000" b="0" dirty="0"/>
              <a:t>parallelization </a:t>
            </a:r>
          </a:p>
          <a:p>
            <a:pPr lvl="1"/>
            <a:r>
              <a:rPr lang="en-US" sz="2000" b="0" dirty="0"/>
              <a:t>Perform computation in GPUs </a:t>
            </a:r>
          </a:p>
          <a:p>
            <a:pPr lvl="1"/>
            <a:r>
              <a:rPr lang="en-US" sz="2000" b="0" dirty="0"/>
              <a:t>Execution in a distributed system where platforms have their own memory </a:t>
            </a:r>
          </a:p>
          <a:p>
            <a:pPr lvl="1"/>
            <a:r>
              <a:rPr lang="en-US" sz="2000" b="0" dirty="0"/>
              <a:t>Network communication</a:t>
            </a:r>
            <a:r>
              <a:rPr lang="en-US" sz="2000" b="0" dirty="0" smtClean="0"/>
              <a:t>.</a:t>
            </a:r>
            <a:endParaRPr lang="en-GB" sz="2000" b="0" dirty="0"/>
          </a:p>
        </p:txBody>
      </p:sp>
      <p:pic>
        <p:nvPicPr>
          <p:cNvPr id="4" name="Picture 2" descr="http://ars.els-cdn.com/content/image/1-s2.0-S0010465512000343-gr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557" y="4005064"/>
            <a:ext cx="4032447" cy="256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fpantale.web.cern.ch/fpantale/heterogeneo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656" y="1052736"/>
            <a:ext cx="3436249" cy="259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159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CPU and GPU architectures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idx="1"/>
          </p:nvPr>
        </p:nvSpPr>
        <p:spPr>
          <a:xfrm>
            <a:off x="332497" y="1592178"/>
            <a:ext cx="4587547" cy="470950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SMX* 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executes </a:t>
            </a: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kernels (aka functions) using hundreds 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threads concurrently.</a:t>
            </a:r>
          </a:p>
          <a:p>
            <a:pPr>
              <a:lnSpc>
                <a:spcPct val="110000"/>
              </a:lnSpc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SIMT 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(Single-Instruction, Multiple-Thread)</a:t>
            </a:r>
          </a:p>
          <a:p>
            <a:pPr>
              <a:lnSpc>
                <a:spcPct val="110000"/>
              </a:lnSpc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Instructions </a:t>
            </a: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pipelined</a:t>
            </a:r>
          </a:p>
          <a:p>
            <a:pPr>
              <a:lnSpc>
                <a:spcPct val="110000"/>
              </a:lnSpc>
            </a:pP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Thread-level parallelism</a:t>
            </a:r>
          </a:p>
          <a:p>
            <a:pPr>
              <a:lnSpc>
                <a:spcPct val="110000"/>
              </a:lnSpc>
            </a:pP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Instructions issued in order</a:t>
            </a:r>
          </a:p>
          <a:p>
            <a:pPr>
              <a:lnSpc>
                <a:spcPct val="110000"/>
              </a:lnSpc>
            </a:pP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Branch prediction </a:t>
            </a:r>
          </a:p>
          <a:p>
            <a:pPr>
              <a:lnSpc>
                <a:spcPct val="110000"/>
              </a:lnSpc>
            </a:pPr>
            <a:r>
              <a:rPr lang="en-US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Branch predication</a:t>
            </a:r>
          </a:p>
          <a:p>
            <a:pPr>
              <a:lnSpc>
                <a:spcPct val="110000"/>
              </a:lnSpc>
            </a:pPr>
            <a:r>
              <a:rPr lang="en-GB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ranging from few hundreds to a thousand euros depending on features (e.g.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NVIDIA GTX680 400 euros)</a:t>
            </a:r>
            <a:endParaRPr lang="en-GB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ct val="110000"/>
              </a:lnSpc>
              <a:buNone/>
            </a:pPr>
            <a:endParaRPr lang="en-GB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Placeholder 1"/>
          <p:cNvSpPr txBox="1">
            <a:spLocks/>
          </p:cNvSpPr>
          <p:nvPr/>
        </p:nvSpPr>
        <p:spPr bwMode="auto">
          <a:xfrm>
            <a:off x="4485421" y="1853824"/>
            <a:ext cx="4470982" cy="398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fontAlgn="base" hangingPunct="0">
              <a:lnSpc>
                <a:spcPct val="90000"/>
              </a:lnSpc>
              <a:spcBef>
                <a:spcPct val="8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24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9999"/>
              </a:buClr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9999"/>
              </a:buClr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>
                <a:solidFill>
                  <a:srgbClr val="000000"/>
                </a:solidFill>
                <a:latin typeface="+mn-lt"/>
              </a:defRPr>
            </a:lvl4pPr>
            <a:lvl5pPr marL="21590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1800">
                <a:solidFill>
                  <a:srgbClr val="000000"/>
                </a:solidFill>
                <a:latin typeface="+mn-lt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18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18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18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18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Large caches (slow memory accesses to quick cache accesses)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SIMD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Branch prediction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Data forwarding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Powerful ALU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sz="20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rPr>
              <a:t>Pipelining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endParaRPr lang="en-US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endParaRPr lang="en-GB" sz="20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l MT" panose="020205030603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008" y="6485219"/>
            <a:ext cx="5490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ell MT" panose="02020503060305020303" pitchFamily="18" charset="0"/>
              </a:rPr>
              <a:t>*SMX = Streaming multiprocessor</a:t>
            </a:r>
            <a:endParaRPr lang="en-GB" dirty="0">
              <a:latin typeface="Bell MT" panose="02020503060305020303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55490" y="1046522"/>
            <a:ext cx="3478592" cy="3070248"/>
            <a:chOff x="732015" y="1936086"/>
            <a:chExt cx="3478592" cy="30702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015" y="1936086"/>
              <a:ext cx="3478592" cy="25165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864129" y="4483114"/>
              <a:ext cx="32143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ll MT" panose="02020503060305020303" pitchFamily="18" charset="0"/>
                </a:rPr>
                <a:t>CPU</a:t>
              </a:r>
              <a:endPara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11521" y="1046522"/>
            <a:ext cx="2985520" cy="3406134"/>
            <a:chOff x="5048137" y="1600200"/>
            <a:chExt cx="3908266" cy="481375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8137" y="1600200"/>
              <a:ext cx="3908266" cy="426007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395088" y="5890732"/>
              <a:ext cx="32143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ll MT" panose="02020503060305020303" pitchFamily="18" charset="0"/>
                </a:rPr>
                <a:t>G</a:t>
              </a:r>
              <a:r>
                <a:rPr lang="en-GB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ll MT" panose="02020503060305020303" pitchFamily="18" charset="0"/>
                </a:rPr>
                <a:t>PU</a:t>
              </a:r>
              <a:endParaRPr lang="en-GB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l MT" panose="02020503060305020303" pitchFamily="18" charset="0"/>
              </a:endParaRPr>
            </a:p>
          </p:txBody>
        </p:sp>
      </p:grpSp>
      <p:pic>
        <p:nvPicPr>
          <p:cNvPr id="3074" name="Picture 2" descr="http://cdn.hardwarepal.com/wp-content/uploads/2013/10/Nvidia-Atlas-Gk-180-K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187" y="4880650"/>
            <a:ext cx="2195739" cy="1804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3085" y="4668666"/>
            <a:ext cx="1556248" cy="1633014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513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7" grpId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Exploiting GPU in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3558988" cy="4525963"/>
          </a:xfrm>
        </p:spPr>
        <p:txBody>
          <a:bodyPr/>
          <a:lstStyle/>
          <a:p>
            <a:r>
              <a:rPr lang="en-US" dirty="0"/>
              <a:t>x</a:t>
            </a:r>
            <a:r>
              <a:rPr lang="en-US" dirty="0" smtClean="0"/>
              <a:t>86 CPUs are not direct competitors of GPUs in embedded applications</a:t>
            </a:r>
          </a:p>
          <a:p>
            <a:pPr lvl="1"/>
            <a:r>
              <a:rPr lang="en-US" dirty="0" smtClean="0"/>
              <a:t>Latency stability</a:t>
            </a:r>
          </a:p>
          <a:p>
            <a:pPr lvl="1"/>
            <a:r>
              <a:rPr lang="en-US" dirty="0" smtClean="0"/>
              <a:t>Power efficiency</a:t>
            </a:r>
          </a:p>
          <a:p>
            <a:pPr lvl="1"/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3761415"/>
              </p:ext>
            </p:extLst>
          </p:nvPr>
        </p:nvGraphicFramePr>
        <p:xfrm>
          <a:off x="4383742" y="413910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Content Placeholder 6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744" y="722872"/>
            <a:ext cx="4837256" cy="341623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5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s_fel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s_felice" id="{B11C21A5-132A-4851-9C4A-25CF39545249}" vid="{0A926150-F3DB-45C3-925B-707D5A0E27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cms_felice</Template>
  <TotalTime>943</TotalTime>
  <Words>751</Words>
  <Application>Microsoft Office PowerPoint</Application>
  <PresentationFormat>On-screen Show (4:3)</PresentationFormat>
  <Paragraphs>146</Paragraphs>
  <Slides>17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Bell MT</vt:lpstr>
      <vt:lpstr>Calibri</vt:lpstr>
      <vt:lpstr>Gautami</vt:lpstr>
      <vt:lpstr>Helvetica</vt:lpstr>
      <vt:lpstr>cms_felice</vt:lpstr>
      <vt:lpstr>Development of a track trigger based on parallel architectures</vt:lpstr>
      <vt:lpstr>Outline</vt:lpstr>
      <vt:lpstr>Tracking at CMS</vt:lpstr>
      <vt:lpstr>Detector structure</vt:lpstr>
      <vt:lpstr>Event Selection Flow</vt:lpstr>
      <vt:lpstr>Future plans for the LHC: HL-LHC</vt:lpstr>
      <vt:lpstr>Meanwhile in HPC…</vt:lpstr>
      <vt:lpstr>CPU and GPU architectures</vt:lpstr>
      <vt:lpstr>Exploiting GPU in trigger</vt:lpstr>
      <vt:lpstr>Parallel Track Trigger framework</vt:lpstr>
      <vt:lpstr>Partitioning</vt:lpstr>
      <vt:lpstr>Partitioning (ctd.)</vt:lpstr>
      <vt:lpstr>Partitioning (ctd.)</vt:lpstr>
      <vt:lpstr>Data movement without GPUDirect</vt:lpstr>
      <vt:lpstr>Data movement with GPUDirect</vt:lpstr>
      <vt:lpstr>Always hungry kernel</vt:lpstr>
      <vt:lpstr>Conclusion and outlook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track trigger </dc:title>
  <dc:creator>Felice Pantaleo</dc:creator>
  <cp:lastModifiedBy>Felice Pantaleo</cp:lastModifiedBy>
  <cp:revision>42</cp:revision>
  <dcterms:created xsi:type="dcterms:W3CDTF">2015-04-27T13:25:37Z</dcterms:created>
  <dcterms:modified xsi:type="dcterms:W3CDTF">2015-04-29T10:09:59Z</dcterms:modified>
</cp:coreProperties>
</file>