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sldIdLst>
    <p:sldId id="377" r:id="rId2"/>
    <p:sldId id="366" r:id="rId3"/>
    <p:sldId id="367" r:id="rId4"/>
    <p:sldId id="368" r:id="rId5"/>
    <p:sldId id="369" r:id="rId6"/>
    <p:sldId id="372" r:id="rId7"/>
    <p:sldId id="371" r:id="rId8"/>
    <p:sldId id="364" r:id="rId9"/>
    <p:sldId id="374" r:id="rId10"/>
    <p:sldId id="373" r:id="rId11"/>
    <p:sldId id="375" r:id="rId12"/>
    <p:sldId id="376" r:id="rId13"/>
    <p:sldId id="370" r:id="rId14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97" d="100"/>
          <a:sy n="97" d="100"/>
        </p:scale>
        <p:origin x="-108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>
                <a:latin typeface="Luxi Sans" charset="0"/>
              </a:rPr>
              <a:t>   </a:t>
            </a:r>
            <a:r>
              <a:rPr lang="en-GB" sz="1400" i="1" smtClean="0">
                <a:latin typeface="Luxi Sans" charset="0"/>
              </a:rPr>
              <a:t>7</a:t>
            </a:r>
            <a:r>
              <a:rPr lang="en-GB" sz="1400" i="1" baseline="30000" smtClean="0">
                <a:latin typeface="Luxi Sans" charset="0"/>
              </a:rPr>
              <a:t>th</a:t>
            </a:r>
            <a:r>
              <a:rPr lang="en-GB" sz="1400" i="1" smtClean="0">
                <a:latin typeface="Luxi Sans" charset="0"/>
              </a:rPr>
              <a:t> </a:t>
            </a:r>
            <a:r>
              <a:rPr lang="en-GB" sz="1400" i="1" err="1" smtClean="0">
                <a:latin typeface="Luxi Sans" charset="0"/>
              </a:rPr>
              <a:t>Gentner</a:t>
            </a:r>
            <a:r>
              <a:rPr lang="en-GB" sz="1400" i="1" baseline="0" smtClean="0">
                <a:latin typeface="Luxi Sans" charset="0"/>
              </a:rPr>
              <a:t> Day</a:t>
            </a:r>
            <a:r>
              <a:rPr lang="en-GB" sz="1400" i="1" smtClean="0">
                <a:latin typeface="Luxi Sans" charset="0"/>
              </a:rPr>
              <a:t> –</a:t>
            </a:r>
            <a:r>
              <a:rPr lang="en-GB" sz="1400" i="1" baseline="0" smtClean="0">
                <a:latin typeface="Luxi Sans" charset="0"/>
              </a:rPr>
              <a:t> 29 April 2015</a:t>
            </a:r>
            <a:r>
              <a:rPr lang="en-GB" sz="1400" i="1" smtClean="0">
                <a:latin typeface="Luxi Sans" charset="0"/>
              </a:rPr>
              <a:t>                                                     </a:t>
            </a:r>
            <a:r>
              <a:rPr lang="en-GB" sz="1400" i="1" baseline="0" smtClean="0">
                <a:latin typeface="Luxi Sans" charset="0"/>
              </a:rPr>
              <a:t>                                               </a:t>
            </a:r>
            <a:r>
              <a:rPr lang="en-GB" sz="1400" i="1" smtClean="0">
                <a:latin typeface="Luxi Sans" charset="0"/>
              </a:rPr>
              <a:t>Michael Hauschild</a:t>
            </a:r>
            <a:r>
              <a:rPr lang="en-GB" sz="1400" i="1" baseline="0">
                <a:latin typeface="Luxi Sans" charset="0"/>
              </a:rPr>
              <a:t> </a:t>
            </a:r>
            <a:r>
              <a:rPr lang="en-GB" sz="1400" i="1" smtClean="0">
                <a:latin typeface="Luxi Sans" charset="0"/>
              </a:rPr>
              <a:t>,  </a:t>
            </a:r>
            <a:r>
              <a:rPr lang="en-GB" sz="1400" i="1">
                <a:latin typeface="Luxi Sans" charset="0"/>
              </a:rPr>
              <a:t>page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74103"/>
            <a:ext cx="9119616" cy="686983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l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 smtClean="0"/>
              <a:t>    </a:t>
            </a:r>
            <a:r>
              <a:rPr lang="en-US" sz="4800" dirty="0" err="1" smtClean="0"/>
              <a:t>Gentner</a:t>
            </a:r>
            <a:r>
              <a:rPr lang="en-US" sz="4800" dirty="0" smtClean="0"/>
              <a:t> Programme</a:t>
            </a:r>
            <a:endParaRPr lang="en-US" sz="48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5784597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endParaRPr lang="en-US" dirty="0" smtClean="0">
              <a:latin typeface="" pitchFamily="16"/>
            </a:endParaRPr>
          </a:p>
          <a:p>
            <a:pPr lvl="0"/>
            <a:r>
              <a:rPr lang="en-US" dirty="0" smtClean="0">
                <a:latin typeface="" pitchFamily="16"/>
              </a:rPr>
              <a:t>Started October 2007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smtClean="0">
                <a:latin typeface="" pitchFamily="16"/>
              </a:rPr>
              <a:t>after CERN </a:t>
            </a:r>
            <a:r>
              <a:rPr lang="en-US" dirty="0">
                <a:latin typeface="" pitchFamily="16"/>
              </a:rPr>
              <a:t>visit of State Secretary Meyer-</a:t>
            </a:r>
            <a:r>
              <a:rPr lang="en-US" dirty="0" err="1">
                <a:latin typeface="" pitchFamily="16"/>
              </a:rPr>
              <a:t>Krahmer</a:t>
            </a:r>
            <a:r>
              <a:rPr lang="en-US" dirty="0">
                <a:latin typeface="" pitchFamily="16"/>
              </a:rPr>
              <a:t> from </a:t>
            </a:r>
            <a:r>
              <a:rPr lang="en-US" dirty="0" smtClean="0">
                <a:latin typeface="" pitchFamily="16"/>
              </a:rPr>
              <a:t>German BMBF (Federal Ministry of </a:t>
            </a:r>
            <a:r>
              <a:rPr lang="en-US" dirty="0">
                <a:latin typeface="" pitchFamily="16"/>
              </a:rPr>
              <a:t>Education and Research</a:t>
            </a:r>
            <a:r>
              <a:rPr lang="en-US" dirty="0" smtClean="0">
                <a:latin typeface="" pitchFamily="16"/>
              </a:rPr>
              <a:t>)</a:t>
            </a:r>
          </a:p>
          <a:p>
            <a:pPr lvl="1"/>
            <a:r>
              <a:rPr lang="en-US" dirty="0">
                <a:latin typeface="" pitchFamily="16"/>
              </a:rPr>
              <a:t>s</a:t>
            </a:r>
            <a:r>
              <a:rPr lang="en-US" dirty="0" smtClean="0">
                <a:latin typeface="" pitchFamily="16"/>
              </a:rPr>
              <a:t>pecial German Doctoral Student Programme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in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addition to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the existing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CERN Doctoral Student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Programme</a:t>
            </a:r>
            <a:endParaRPr lang="en-US" dirty="0">
              <a:solidFill>
                <a:srgbClr val="FF0000"/>
              </a:solidFill>
              <a:latin typeface="" pitchFamily="16"/>
            </a:endParaRP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(almost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) identical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conditions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basic difference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: funding (subsistence) by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BMBF, also extra funds for travel to Germany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mid- </a:t>
            </a:r>
            <a:r>
              <a:rPr lang="en-US" dirty="0">
                <a:solidFill>
                  <a:schemeClr val="tx1"/>
                </a:solidFill>
                <a:latin typeface="" pitchFamily="16"/>
              </a:rPr>
              <a:t>and long term </a:t>
            </a:r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goals</a:t>
            </a:r>
            <a:endParaRPr lang="en-US" dirty="0">
              <a:solidFill>
                <a:schemeClr val="tx1"/>
              </a:solidFill>
              <a:latin typeface="" pitchFamily="16"/>
            </a:endParaRPr>
          </a:p>
          <a:p>
            <a:pPr lvl="2"/>
            <a:r>
              <a:rPr lang="en-US" dirty="0">
                <a:solidFill>
                  <a:srgbClr val="000080"/>
                </a:solidFill>
                <a:latin typeface="" pitchFamily="16"/>
              </a:rPr>
              <a:t>better usage of CERN resources by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Germany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better connection between German Universities and CERN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more 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German staff at CERN (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long-term)</a:t>
            </a:r>
          </a:p>
          <a:p>
            <a:pPr lvl="3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presently only ~7.5% 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German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staff (but ~20% contribution of Germany to CERN budget)</a:t>
            </a:r>
          </a:p>
          <a:p>
            <a:pPr marL="934920" lvl="3" indent="0">
              <a:buNone/>
            </a:pPr>
            <a:endParaRPr lang="en-US" dirty="0">
              <a:latin typeface="" pitchFamily="16"/>
            </a:endParaRPr>
          </a:p>
          <a:p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3 parties involved: CERN – BMBF – DESY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Programme Coordination by DESY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560" y="74203"/>
            <a:ext cx="2489767" cy="190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2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err="1" smtClean="0"/>
              <a:t>Gentner</a:t>
            </a:r>
            <a:r>
              <a:rPr lang="de-DE"/>
              <a:t> </a:t>
            </a:r>
            <a:r>
              <a:rPr lang="de-DE" err="1" smtClean="0"/>
              <a:t>Students</a:t>
            </a:r>
            <a:r>
              <a:rPr lang="de-DE" smtClean="0"/>
              <a:t> </a:t>
            </a:r>
            <a:r>
              <a:rPr lang="en-US" smtClean="0">
                <a:sym typeface="Wingdings" panose="05000000000000000000" pitchFamily="2" charset="2"/>
              </a:rPr>
              <a:t> Fellows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err="1" smtClean="0"/>
              <a:t>significant</a:t>
            </a:r>
            <a:r>
              <a:rPr lang="de-DE" smtClean="0"/>
              <a:t> </a:t>
            </a:r>
            <a:r>
              <a:rPr lang="de-DE" err="1" smtClean="0"/>
              <a:t>increase</a:t>
            </a:r>
            <a:r>
              <a:rPr lang="de-DE" smtClean="0"/>
              <a:t> </a:t>
            </a:r>
            <a:r>
              <a:rPr lang="de-DE" err="1" smtClean="0"/>
              <a:t>of</a:t>
            </a:r>
            <a:r>
              <a:rPr lang="de-DE" smtClean="0"/>
              <a:t> DE Fellows </a:t>
            </a:r>
            <a:r>
              <a:rPr lang="de-DE" err="1" smtClean="0"/>
              <a:t>by</a:t>
            </a:r>
            <a:r>
              <a:rPr lang="de-DE" smtClean="0"/>
              <a:t> </a:t>
            </a:r>
            <a:r>
              <a:rPr lang="de-DE" err="1" smtClean="0"/>
              <a:t>former</a:t>
            </a:r>
            <a:r>
              <a:rPr lang="de-DE" smtClean="0"/>
              <a:t> </a:t>
            </a:r>
            <a:r>
              <a:rPr lang="de-DE" err="1" smtClean="0"/>
              <a:t>Gentner</a:t>
            </a:r>
            <a:r>
              <a:rPr lang="de-DE" smtClean="0"/>
              <a:t> </a:t>
            </a:r>
            <a:r>
              <a:rPr lang="de-DE" err="1" smtClean="0"/>
              <a:t>Students</a:t>
            </a:r>
            <a:endParaRPr lang="de-DE" smtClean="0"/>
          </a:p>
          <a:p>
            <a:pPr lvl="2"/>
            <a:r>
              <a:rPr lang="de-DE" err="1" smtClean="0"/>
              <a:t>about</a:t>
            </a:r>
            <a:r>
              <a:rPr lang="de-DE" smtClean="0"/>
              <a:t> 40% </a:t>
            </a:r>
            <a:r>
              <a:rPr lang="de-DE" err="1" smtClean="0"/>
              <a:t>of</a:t>
            </a:r>
            <a:r>
              <a:rPr lang="de-DE" smtClean="0"/>
              <a:t> German Applied Fellows </a:t>
            </a:r>
            <a:r>
              <a:rPr lang="de-DE" err="1" smtClean="0"/>
              <a:t>are</a:t>
            </a:r>
            <a:r>
              <a:rPr lang="de-DE" smtClean="0"/>
              <a:t> </a:t>
            </a:r>
            <a:r>
              <a:rPr lang="de-DE" err="1" smtClean="0"/>
              <a:t>former</a:t>
            </a:r>
            <a:r>
              <a:rPr lang="de-DE" smtClean="0"/>
              <a:t> </a:t>
            </a:r>
            <a:r>
              <a:rPr lang="de-DE" err="1" smtClean="0"/>
              <a:t>Gentner</a:t>
            </a:r>
            <a:r>
              <a:rPr lang="de-DE" smtClean="0"/>
              <a:t> </a:t>
            </a:r>
            <a:r>
              <a:rPr lang="de-DE" err="1" smtClean="0"/>
              <a:t>Students</a:t>
            </a:r>
            <a:endParaRPr lang="de-DE" smtClean="0"/>
          </a:p>
          <a:p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4" t="16329" r="10674" b="6935"/>
          <a:stretch/>
        </p:blipFill>
        <p:spPr>
          <a:xfrm>
            <a:off x="1216060" y="2024069"/>
            <a:ext cx="7928708" cy="52121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 bwMode="auto">
          <a:xfrm>
            <a:off x="2654710" y="2411685"/>
            <a:ext cx="3105682" cy="203696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63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err="1" smtClean="0"/>
              <a:t>Gentner</a:t>
            </a:r>
            <a:r>
              <a:rPr lang="de-DE" smtClean="0"/>
              <a:t> Doktoranden </a:t>
            </a:r>
            <a:r>
              <a:rPr lang="en-US" smtClean="0">
                <a:sym typeface="Wingdings" panose="05000000000000000000" pitchFamily="2" charset="2"/>
              </a:rPr>
              <a:t> Fellows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err="1"/>
              <a:t>d</a:t>
            </a:r>
            <a:r>
              <a:rPr lang="de-DE" err="1" smtClean="0"/>
              <a:t>espite</a:t>
            </a:r>
            <a:r>
              <a:rPr lang="de-DE" smtClean="0"/>
              <a:t> additional </a:t>
            </a:r>
            <a:r>
              <a:rPr lang="de-DE" err="1" smtClean="0"/>
              <a:t>former</a:t>
            </a:r>
            <a:r>
              <a:rPr lang="de-DE" smtClean="0"/>
              <a:t> </a:t>
            </a:r>
            <a:r>
              <a:rPr lang="de-DE" err="1" smtClean="0"/>
              <a:t>Gentner</a:t>
            </a:r>
            <a:r>
              <a:rPr lang="de-DE" smtClean="0"/>
              <a:t> </a:t>
            </a:r>
            <a:r>
              <a:rPr lang="de-DE" err="1" smtClean="0"/>
              <a:t>Students</a:t>
            </a:r>
            <a:r>
              <a:rPr lang="de-DE"/>
              <a:t> </a:t>
            </a:r>
            <a:r>
              <a:rPr lang="de-DE" err="1" smtClean="0"/>
              <a:t>fraction</a:t>
            </a:r>
            <a:r>
              <a:rPr lang="de-DE" smtClean="0"/>
              <a:t> </a:t>
            </a:r>
            <a:r>
              <a:rPr lang="de-DE" err="1" smtClean="0"/>
              <a:t>of</a:t>
            </a:r>
            <a:r>
              <a:rPr lang="de-DE" smtClean="0"/>
              <a:t> German Fellows </a:t>
            </a:r>
            <a:r>
              <a:rPr lang="de-DE" err="1" smtClean="0"/>
              <a:t>slowly</a:t>
            </a:r>
            <a:r>
              <a:rPr lang="de-DE" smtClean="0"/>
              <a:t> </a:t>
            </a:r>
            <a:r>
              <a:rPr lang="de-DE" err="1" smtClean="0"/>
              <a:t>decreasing</a:t>
            </a:r>
            <a:r>
              <a:rPr lang="de-DE" smtClean="0"/>
              <a:t> (</a:t>
            </a:r>
            <a:r>
              <a:rPr lang="de-DE" err="1" smtClean="0"/>
              <a:t>to</a:t>
            </a:r>
            <a:r>
              <a:rPr lang="de-DE" smtClean="0"/>
              <a:t> </a:t>
            </a:r>
            <a:r>
              <a:rPr lang="de-DE" err="1" smtClean="0"/>
              <a:t>be</a:t>
            </a:r>
            <a:r>
              <a:rPr lang="de-DE" smtClean="0"/>
              <a:t> </a:t>
            </a:r>
            <a:r>
              <a:rPr lang="de-DE" err="1" smtClean="0"/>
              <a:t>watched</a:t>
            </a:r>
            <a:r>
              <a:rPr lang="de-DE" smtClean="0"/>
              <a:t>)</a:t>
            </a:r>
          </a:p>
          <a:p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7" t="16323" r="10907" b="6799"/>
          <a:stretch/>
        </p:blipFill>
        <p:spPr>
          <a:xfrm>
            <a:off x="1295896" y="1905510"/>
            <a:ext cx="8064896" cy="53256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 bwMode="auto">
          <a:xfrm>
            <a:off x="2304008" y="3240000"/>
            <a:ext cx="3600400" cy="216024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55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Gentner</a:t>
            </a:r>
            <a:r>
              <a:rPr lang="de-DE" dirty="0" smtClean="0"/>
              <a:t> Programme </a:t>
            </a:r>
            <a:r>
              <a:rPr lang="de-DE" dirty="0" err="1" smtClean="0"/>
              <a:t>Continuation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Extension + </a:t>
            </a:r>
            <a:r>
              <a:rPr lang="de-DE" dirty="0" err="1" smtClean="0"/>
              <a:t>funding</a:t>
            </a:r>
            <a:r>
              <a:rPr lang="de-DE" dirty="0" smtClean="0"/>
              <a:t> </a:t>
            </a:r>
            <a:r>
              <a:rPr lang="de-DE" dirty="0" err="1" smtClean="0"/>
              <a:t>secured</a:t>
            </a:r>
            <a:r>
              <a:rPr lang="de-DE" dirty="0" smtClean="0"/>
              <a:t> </a:t>
            </a:r>
            <a:r>
              <a:rPr lang="de-DE" dirty="0" err="1" smtClean="0"/>
              <a:t>until</a:t>
            </a:r>
            <a:r>
              <a:rPr lang="de-DE" dirty="0" smtClean="0"/>
              <a:t> end </a:t>
            </a:r>
            <a:r>
              <a:rPr lang="de-DE" dirty="0" err="1" smtClean="0"/>
              <a:t>of</a:t>
            </a:r>
            <a:r>
              <a:rPr lang="de-DE" dirty="0" smtClean="0"/>
              <a:t> 2017</a:t>
            </a:r>
          </a:p>
          <a:p>
            <a:pPr lvl="1"/>
            <a:r>
              <a:rPr lang="de-DE" dirty="0" err="1" smtClean="0"/>
              <a:t>contract</a:t>
            </a:r>
            <a:r>
              <a:rPr lang="de-DE" dirty="0" smtClean="0"/>
              <a:t> </a:t>
            </a:r>
            <a:r>
              <a:rPr lang="de-DE" dirty="0" err="1" smtClean="0"/>
              <a:t>renewal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 after 2017</a:t>
            </a:r>
            <a:endParaRPr lang="de-DE" dirty="0" smtClean="0"/>
          </a:p>
          <a:p>
            <a:pPr lvl="1"/>
            <a:r>
              <a:rPr lang="de-DE" dirty="0" err="1" smtClean="0"/>
              <a:t>funding</a:t>
            </a:r>
            <a:r>
              <a:rPr lang="de-DE" dirty="0" smtClean="0"/>
              <a:t> in 2015 - 2017: </a:t>
            </a:r>
            <a:r>
              <a:rPr lang="de-DE" dirty="0" smtClean="0"/>
              <a:t>5.15 M</a:t>
            </a:r>
            <a:r>
              <a:rPr lang="de-DE" dirty="0" smtClean="0"/>
              <a:t>€</a:t>
            </a:r>
            <a:endParaRPr lang="de-DE" dirty="0" smtClean="0"/>
          </a:p>
          <a:p>
            <a:pPr lvl="1"/>
            <a:r>
              <a:rPr lang="de-DE" dirty="0" err="1" smtClean="0"/>
              <a:t>funding</a:t>
            </a:r>
            <a:r>
              <a:rPr lang="de-DE" dirty="0" smtClean="0"/>
              <a:t> </a:t>
            </a:r>
            <a:r>
              <a:rPr lang="de-DE" dirty="0" smtClean="0"/>
              <a:t>was </a:t>
            </a:r>
            <a:r>
              <a:rPr lang="de-DE" dirty="0" err="1" smtClean="0"/>
              <a:t>based</a:t>
            </a:r>
            <a:r>
              <a:rPr lang="de-DE" dirty="0" smtClean="0"/>
              <a:t> on 1 € </a:t>
            </a:r>
            <a:r>
              <a:rPr lang="en-US" dirty="0" smtClean="0"/>
              <a:t>= 1.20 CHF</a:t>
            </a:r>
            <a:r>
              <a:rPr lang="en-US" dirty="0" smtClean="0"/>
              <a:t>,			</a:t>
            </a:r>
            <a:r>
              <a:rPr lang="en-US" dirty="0" smtClean="0"/>
              <a:t>				       sufficient for (on average) </a:t>
            </a:r>
            <a:r>
              <a:rPr lang="de-DE" dirty="0" smtClean="0"/>
              <a:t>39 </a:t>
            </a:r>
            <a:r>
              <a:rPr lang="de-DE" dirty="0" err="1" smtClean="0"/>
              <a:t>Students</a:t>
            </a:r>
            <a:endParaRPr lang="de-DE" dirty="0" smtClean="0"/>
          </a:p>
          <a:p>
            <a:r>
              <a:rPr lang="de-DE" dirty="0" err="1" smtClean="0"/>
              <a:t>Consequences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discontinuation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/>
              <a:t> </a:t>
            </a:r>
            <a:r>
              <a:rPr lang="de-DE" dirty="0" smtClean="0"/>
              <a:t>CHF–EUR </a:t>
            </a:r>
            <a:r>
              <a:rPr lang="de-DE" dirty="0" err="1" smtClean="0"/>
              <a:t>minimum</a:t>
            </a:r>
            <a:r>
              <a:rPr lang="de-DE" dirty="0" smtClean="0"/>
              <a:t> </a:t>
            </a:r>
            <a:r>
              <a:rPr lang="de-DE" dirty="0" err="1" smtClean="0"/>
              <a:t>exchange</a:t>
            </a:r>
            <a:r>
              <a:rPr lang="de-DE" dirty="0" smtClean="0"/>
              <a:t> rate </a:t>
            </a:r>
            <a:r>
              <a:rPr lang="de-DE" dirty="0" err="1" smtClean="0"/>
              <a:t>by</a:t>
            </a:r>
            <a:r>
              <a:rPr lang="de-DE" dirty="0" smtClean="0"/>
              <a:t> Swiss National Bank </a:t>
            </a:r>
            <a:r>
              <a:rPr lang="de-DE" sz="1400" dirty="0" smtClean="0"/>
              <a:t>(</a:t>
            </a:r>
            <a:r>
              <a:rPr lang="de-DE" sz="1400" dirty="0" err="1" smtClean="0"/>
              <a:t>if</a:t>
            </a:r>
            <a:r>
              <a:rPr lang="de-DE" sz="1400" dirty="0" smtClean="0"/>
              <a:t> </a:t>
            </a:r>
            <a:r>
              <a:rPr lang="de-DE" sz="1400" dirty="0" err="1" smtClean="0"/>
              <a:t>continueing</a:t>
            </a:r>
            <a:r>
              <a:rPr lang="de-DE" sz="1400" dirty="0" smtClean="0"/>
              <a:t> on </a:t>
            </a:r>
            <a:r>
              <a:rPr lang="de-DE" sz="1400" dirty="0" err="1" smtClean="0"/>
              <a:t>present</a:t>
            </a:r>
            <a:r>
              <a:rPr lang="de-DE" sz="1400" dirty="0" smtClean="0"/>
              <a:t> </a:t>
            </a:r>
            <a:r>
              <a:rPr lang="de-DE" sz="1400" dirty="0" err="1" smtClean="0"/>
              <a:t>level</a:t>
            </a:r>
            <a:r>
              <a:rPr lang="de-DE" sz="1400" dirty="0" smtClean="0"/>
              <a:t>)</a:t>
            </a:r>
          </a:p>
          <a:p>
            <a:pPr lvl="1"/>
            <a:r>
              <a:rPr lang="de-DE" dirty="0" err="1" smtClean="0"/>
              <a:t>no</a:t>
            </a:r>
            <a:r>
              <a:rPr lang="de-DE" dirty="0" smtClean="0"/>
              <a:t> extra </a:t>
            </a:r>
            <a:r>
              <a:rPr lang="de-DE" dirty="0" err="1" smtClean="0"/>
              <a:t>funding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BMBF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mitigate</a:t>
            </a:r>
            <a:r>
              <a:rPr lang="de-DE" dirty="0"/>
              <a:t> </a:t>
            </a:r>
            <a:r>
              <a:rPr lang="de-DE" dirty="0" err="1" smtClean="0"/>
              <a:t>impact</a:t>
            </a:r>
            <a:endParaRPr lang="de-DE" dirty="0" smtClean="0"/>
          </a:p>
          <a:p>
            <a:pPr lvl="1"/>
            <a:r>
              <a:rPr lang="de-DE" dirty="0" err="1" smtClean="0"/>
              <a:t>long</a:t>
            </a:r>
            <a:r>
              <a:rPr lang="de-DE" dirty="0"/>
              <a:t>-</a:t>
            </a:r>
            <a:r>
              <a:rPr lang="de-DE" dirty="0" smtClean="0"/>
              <a:t>term</a:t>
            </a:r>
            <a:r>
              <a:rPr lang="de-DE" dirty="0" smtClean="0"/>
              <a:t>: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/>
          </a:p>
          <a:p>
            <a:pPr lvl="2"/>
            <a:r>
              <a:rPr lang="de-DE" dirty="0" err="1"/>
              <a:t>reduction</a:t>
            </a:r>
            <a:r>
              <a:rPr lang="de-DE" dirty="0"/>
              <a:t> </a:t>
            </a:r>
            <a:r>
              <a:rPr lang="de-DE" dirty="0" err="1" smtClean="0"/>
              <a:t>depends</a:t>
            </a:r>
            <a:r>
              <a:rPr lang="de-DE" dirty="0" smtClean="0"/>
              <a:t> on </a:t>
            </a:r>
            <a:r>
              <a:rPr lang="de-DE" dirty="0" smtClean="0"/>
              <a:t>CHF–EUR </a:t>
            </a:r>
            <a:r>
              <a:rPr lang="de-DE" dirty="0" err="1"/>
              <a:t>exchange</a:t>
            </a:r>
            <a:r>
              <a:rPr lang="de-DE" dirty="0"/>
              <a:t> rate</a:t>
            </a:r>
          </a:p>
          <a:p>
            <a:pPr lvl="2"/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consequences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present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(</a:t>
            </a:r>
            <a:r>
              <a:rPr lang="de-DE" dirty="0" err="1" smtClean="0"/>
              <a:t>don‘t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afraid</a:t>
            </a:r>
            <a:r>
              <a:rPr lang="de-DE" dirty="0" smtClean="0"/>
              <a:t>):						   </a:t>
            </a:r>
            <a:r>
              <a:rPr lang="de-DE" dirty="0" err="1" smtClean="0"/>
              <a:t>noone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„</a:t>
            </a:r>
            <a:r>
              <a:rPr lang="de-DE" dirty="0" err="1" smtClean="0"/>
              <a:t>fired</a:t>
            </a:r>
            <a:r>
              <a:rPr lang="de-DE" dirty="0" smtClean="0"/>
              <a:t>“, </a:t>
            </a:r>
            <a:r>
              <a:rPr lang="de-DE" dirty="0" err="1" smtClean="0"/>
              <a:t>support</a:t>
            </a:r>
            <a:r>
              <a:rPr lang="de-DE" dirty="0" smtClean="0"/>
              <a:t> </a:t>
            </a:r>
            <a:r>
              <a:rPr lang="de-DE" dirty="0" err="1" smtClean="0"/>
              <a:t>continues</a:t>
            </a:r>
            <a:r>
              <a:rPr lang="de-DE" dirty="0" smtClean="0"/>
              <a:t> on same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3 </a:t>
            </a:r>
            <a:r>
              <a:rPr lang="de-DE" dirty="0" err="1" smtClean="0"/>
              <a:t>years</a:t>
            </a:r>
            <a:r>
              <a:rPr lang="de-DE" dirty="0" smtClean="0"/>
              <a:t> max.</a:t>
            </a:r>
          </a:p>
          <a:p>
            <a:pPr lvl="1"/>
            <a:r>
              <a:rPr lang="de-DE" dirty="0" err="1" smtClean="0"/>
              <a:t>short</a:t>
            </a:r>
            <a:r>
              <a:rPr lang="de-DE" dirty="0" smtClean="0"/>
              <a:t>-term: </a:t>
            </a:r>
            <a:r>
              <a:rPr lang="de-DE" dirty="0" err="1" smtClean="0"/>
              <a:t>fewer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at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selection</a:t>
            </a:r>
            <a:r>
              <a:rPr lang="de-DE" dirty="0" smtClean="0"/>
              <a:t> </a:t>
            </a:r>
            <a:r>
              <a:rPr lang="de-DE" dirty="0" err="1" smtClean="0"/>
              <a:t>round</a:t>
            </a:r>
            <a:endParaRPr lang="de-DE" dirty="0" smtClean="0"/>
          </a:p>
          <a:p>
            <a:pPr lvl="2"/>
            <a:r>
              <a:rPr lang="de-DE" dirty="0" err="1" smtClean="0"/>
              <a:t>deadline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applications</a:t>
            </a:r>
            <a:r>
              <a:rPr lang="de-DE" dirty="0" smtClean="0"/>
              <a:t>: 28 April, </a:t>
            </a:r>
            <a:r>
              <a:rPr lang="de-DE" dirty="0" err="1"/>
              <a:t>s</a:t>
            </a:r>
            <a:r>
              <a:rPr lang="de-DE" dirty="0" err="1" smtClean="0"/>
              <a:t>election</a:t>
            </a:r>
            <a:r>
              <a:rPr lang="de-DE" dirty="0" smtClean="0"/>
              <a:t> </a:t>
            </a:r>
            <a:r>
              <a:rPr lang="de-DE" dirty="0" err="1"/>
              <a:t>b</a:t>
            </a:r>
            <a:r>
              <a:rPr lang="de-DE" dirty="0" err="1" smtClean="0"/>
              <a:t>oard</a:t>
            </a:r>
            <a:r>
              <a:rPr lang="de-DE" dirty="0" smtClean="0"/>
              <a:t>: 3 Juni, </a:t>
            </a:r>
            <a:r>
              <a:rPr lang="de-DE" dirty="0" err="1" smtClean="0"/>
              <a:t>earliest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in </a:t>
            </a:r>
            <a:r>
              <a:rPr lang="de-DE" dirty="0" smtClean="0"/>
              <a:t>August</a:t>
            </a: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013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Summary </a:t>
            </a:r>
            <a:r>
              <a:rPr lang="de-DE" err="1" smtClean="0"/>
              <a:t>Gentner</a:t>
            </a:r>
            <a:r>
              <a:rPr lang="de-DE" smtClean="0"/>
              <a:t> Programme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1" t="6857" r="26742" b="2381"/>
          <a:stretch/>
        </p:blipFill>
        <p:spPr>
          <a:xfrm>
            <a:off x="791840" y="899517"/>
            <a:ext cx="5398746" cy="62873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477831" y="5652045"/>
            <a:ext cx="3200300" cy="92948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CERN Fellows</a:t>
            </a:r>
          </a:p>
          <a:p>
            <a:endParaRPr lang="de-DE" sz="1600" b="1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≈ 40%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German Applied Fellows</a:t>
            </a:r>
            <a:endParaRPr lang="de-DE" sz="1600" b="1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          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are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former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Gentner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endParaRPr lang="de-DE" sz="1600" b="1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16376" y="3721184"/>
            <a:ext cx="3300584" cy="113877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Physics</a:t>
            </a:r>
            <a:r>
              <a:rPr lang="de-DE" sz="1600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 in Germany (2013)</a:t>
            </a:r>
          </a:p>
          <a:p>
            <a:endParaRPr lang="de-DE" sz="1600" b="1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20%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female</a:t>
            </a:r>
            <a:endParaRPr lang="de-DE" sz="1600" b="1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>
                <a:solidFill>
                  <a:srgbClr val="002060"/>
                </a:solidFill>
                <a:latin typeface="Calibri" panose="020F0502020204030204" pitchFamily="34" charset="0"/>
              </a:rPr>
              <a:t>30.6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years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(median) at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en-GB" sz="1600" b="1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48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months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(median)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duration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de-DE" sz="1600" b="1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95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smtClean="0"/>
              <a:t>Status </a:t>
            </a:r>
            <a:r>
              <a:rPr lang="en-US" err="1" smtClean="0"/>
              <a:t>Gentner</a:t>
            </a:r>
            <a:r>
              <a:rPr lang="en-US" smtClean="0"/>
              <a:t> Programme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err="1" smtClean="0"/>
              <a:t>Presently</a:t>
            </a:r>
            <a:r>
              <a:rPr lang="de-DE" smtClean="0"/>
              <a:t> 40 </a:t>
            </a:r>
            <a:r>
              <a:rPr lang="de-DE" err="1" smtClean="0"/>
              <a:t>active</a:t>
            </a:r>
            <a:r>
              <a:rPr lang="de-DE" smtClean="0"/>
              <a:t> </a:t>
            </a:r>
            <a:r>
              <a:rPr lang="de-DE" err="1" smtClean="0"/>
              <a:t>Gentner</a:t>
            </a:r>
            <a:r>
              <a:rPr lang="de-DE"/>
              <a:t> </a:t>
            </a:r>
            <a:r>
              <a:rPr lang="de-DE" err="1" smtClean="0"/>
              <a:t>Students</a:t>
            </a:r>
            <a:r>
              <a:rPr lang="de-DE" smtClean="0"/>
              <a:t> </a:t>
            </a:r>
            <a:r>
              <a:rPr lang="de-DE" sz="2000"/>
              <a:t>(</a:t>
            </a:r>
            <a:r>
              <a:rPr lang="de-DE" sz="2000" smtClean="0"/>
              <a:t>11 </a:t>
            </a:r>
            <a:r>
              <a:rPr lang="de-DE" sz="2000" err="1" smtClean="0"/>
              <a:t>female</a:t>
            </a:r>
            <a:r>
              <a:rPr lang="de-DE" sz="2000" smtClean="0"/>
              <a:t> = 28%)</a:t>
            </a:r>
            <a:endParaRPr lang="de-DE" sz="2000"/>
          </a:p>
          <a:p>
            <a:pPr lvl="2"/>
            <a:r>
              <a:rPr lang="de-DE"/>
              <a:t>+ </a:t>
            </a:r>
            <a:r>
              <a:rPr lang="de-DE" smtClean="0"/>
              <a:t>6 Germans in </a:t>
            </a:r>
            <a:r>
              <a:rPr lang="de-DE" err="1" smtClean="0"/>
              <a:t>regular</a:t>
            </a:r>
            <a:r>
              <a:rPr lang="de-DE" smtClean="0"/>
              <a:t> </a:t>
            </a:r>
            <a:r>
              <a:rPr lang="de-DE"/>
              <a:t>CERN </a:t>
            </a:r>
            <a:r>
              <a:rPr lang="de-DE" smtClean="0"/>
              <a:t>Programme</a:t>
            </a:r>
          </a:p>
          <a:p>
            <a:pPr lvl="2"/>
            <a:r>
              <a:rPr lang="de-DE" err="1" smtClean="0"/>
              <a:t>Number</a:t>
            </a:r>
            <a:r>
              <a:rPr lang="de-DE" smtClean="0"/>
              <a:t> </a:t>
            </a:r>
            <a:r>
              <a:rPr lang="de-DE" err="1" smtClean="0"/>
              <a:t>of</a:t>
            </a:r>
            <a:r>
              <a:rPr lang="de-DE" smtClean="0"/>
              <a:t> </a:t>
            </a:r>
            <a:r>
              <a:rPr lang="de-DE" err="1" smtClean="0"/>
              <a:t>Gentner</a:t>
            </a:r>
            <a:r>
              <a:rPr lang="de-DE"/>
              <a:t> </a:t>
            </a:r>
            <a:r>
              <a:rPr lang="de-DE" err="1" smtClean="0"/>
              <a:t>Students</a:t>
            </a:r>
            <a:r>
              <a:rPr lang="de-DE" smtClean="0"/>
              <a:t> ~</a:t>
            </a:r>
            <a:r>
              <a:rPr lang="de-DE" err="1" smtClean="0"/>
              <a:t>stable</a:t>
            </a:r>
            <a:r>
              <a:rPr lang="de-DE" smtClean="0"/>
              <a:t> </a:t>
            </a:r>
            <a:r>
              <a:rPr lang="de-DE" err="1" smtClean="0"/>
              <a:t>since</a:t>
            </a:r>
            <a:r>
              <a:rPr lang="de-DE" smtClean="0"/>
              <a:t> 2011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6" t="16432" r="11222" b="5616"/>
          <a:stretch/>
        </p:blipFill>
        <p:spPr>
          <a:xfrm>
            <a:off x="965394" y="2399788"/>
            <a:ext cx="7171262" cy="48364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36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CERN Doctoral Students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err="1" smtClean="0"/>
              <a:t>Nationalities</a:t>
            </a:r>
            <a:r>
              <a:rPr lang="de-DE"/>
              <a:t> </a:t>
            </a:r>
            <a:r>
              <a:rPr lang="de-DE" err="1" smtClean="0"/>
              <a:t>of</a:t>
            </a:r>
            <a:r>
              <a:rPr lang="de-DE" smtClean="0"/>
              <a:t> all </a:t>
            </a:r>
            <a:r>
              <a:rPr lang="de-DE" err="1" smtClean="0"/>
              <a:t>Doctoral</a:t>
            </a:r>
            <a:r>
              <a:rPr lang="de-DE" smtClean="0"/>
              <a:t> </a:t>
            </a:r>
            <a:r>
              <a:rPr lang="de-DE" err="1" smtClean="0"/>
              <a:t>Students</a:t>
            </a:r>
            <a:r>
              <a:rPr lang="de-DE" smtClean="0"/>
              <a:t> at CERN</a:t>
            </a:r>
          </a:p>
          <a:p>
            <a:pPr lvl="1"/>
            <a:r>
              <a:rPr lang="de-DE" smtClean="0"/>
              <a:t>Germany + </a:t>
            </a:r>
            <a:r>
              <a:rPr lang="de-DE" err="1" smtClean="0"/>
              <a:t>Italy</a:t>
            </a:r>
            <a:r>
              <a:rPr lang="de-DE" smtClean="0"/>
              <a:t> </a:t>
            </a:r>
            <a:r>
              <a:rPr lang="de-DE" err="1" smtClean="0"/>
              <a:t>are</a:t>
            </a:r>
            <a:r>
              <a:rPr lang="de-DE" smtClean="0"/>
              <a:t> </a:t>
            </a:r>
            <a:r>
              <a:rPr lang="de-DE" err="1" smtClean="0"/>
              <a:t>dominating</a:t>
            </a:r>
            <a:r>
              <a:rPr lang="de-DE" smtClean="0"/>
              <a:t> (</a:t>
            </a:r>
            <a:r>
              <a:rPr lang="en-US" smtClean="0"/>
              <a:t>23-24% each)</a:t>
            </a:r>
            <a:endParaRPr lang="de-DE" smtClean="0"/>
          </a:p>
          <a:p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8" t="16521" r="10580" b="6076"/>
          <a:stretch/>
        </p:blipFill>
        <p:spPr>
          <a:xfrm>
            <a:off x="1079872" y="2132526"/>
            <a:ext cx="7632847" cy="51096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976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CERN Doctoral Students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Institute Country </a:t>
            </a:r>
            <a:r>
              <a:rPr lang="de-DE" dirty="0" err="1" smtClean="0"/>
              <a:t>of</a:t>
            </a:r>
            <a:r>
              <a:rPr lang="de-DE" dirty="0" smtClean="0"/>
              <a:t> all</a:t>
            </a:r>
            <a:r>
              <a:rPr lang="en-US" dirty="0" smtClean="0"/>
              <a:t>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 smtClean="0"/>
          </a:p>
          <a:p>
            <a:pPr lvl="1"/>
            <a:r>
              <a:rPr lang="de-DE" dirty="0" smtClean="0"/>
              <a:t>Germany </a:t>
            </a:r>
            <a:r>
              <a:rPr lang="de-DE" dirty="0" err="1" smtClean="0"/>
              <a:t>ahead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countries (</a:t>
            </a:r>
            <a:r>
              <a:rPr lang="en-US" dirty="0" smtClean="0"/>
              <a:t>~27% at an institute in Germany)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6" t="16678" r="10127" b="5798"/>
          <a:stretch/>
        </p:blipFill>
        <p:spPr>
          <a:xfrm>
            <a:off x="1223888" y="2104163"/>
            <a:ext cx="7704855" cy="51323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1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Gentner</a:t>
            </a:r>
            <a:r>
              <a:rPr lang="en-US" smtClean="0"/>
              <a:t> Students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7984" y="5652045"/>
            <a:ext cx="3559532" cy="1403574"/>
          </a:xfrm>
        </p:spPr>
        <p:txBody>
          <a:bodyPr/>
          <a:lstStyle/>
          <a:p>
            <a:pPr lvl="1"/>
            <a:r>
              <a:rPr lang="de-DE" smtClean="0"/>
              <a:t>12 German States</a:t>
            </a:r>
          </a:p>
          <a:p>
            <a:pPr lvl="2"/>
            <a:r>
              <a:rPr lang="de-DE" smtClean="0"/>
              <a:t>NRW </a:t>
            </a:r>
            <a:r>
              <a:rPr lang="de-DE" err="1" smtClean="0"/>
              <a:t>and</a:t>
            </a:r>
            <a:r>
              <a:rPr lang="de-DE" smtClean="0"/>
              <a:t> BW </a:t>
            </a:r>
            <a:r>
              <a:rPr lang="de-DE" err="1" smtClean="0"/>
              <a:t>are</a:t>
            </a:r>
            <a:r>
              <a:rPr lang="de-DE" smtClean="0"/>
              <a:t> </a:t>
            </a:r>
            <a:r>
              <a:rPr lang="de-DE" err="1" smtClean="0"/>
              <a:t>dominating</a:t>
            </a:r>
            <a:endParaRPr lang="de-DE" smtClean="0"/>
          </a:p>
          <a:p>
            <a:pPr lvl="2"/>
            <a:r>
              <a:rPr lang="de-DE" err="1" smtClean="0"/>
              <a:t>only</a:t>
            </a:r>
            <a:r>
              <a:rPr lang="de-DE" smtClean="0"/>
              <a:t> a </a:t>
            </a:r>
            <a:r>
              <a:rPr lang="de-DE" err="1" smtClean="0"/>
              <a:t>few</a:t>
            </a:r>
            <a:r>
              <a:rPr lang="de-DE" smtClean="0"/>
              <a:t> </a:t>
            </a:r>
            <a:r>
              <a:rPr lang="de-DE" err="1" smtClean="0"/>
              <a:t>small</a:t>
            </a:r>
            <a:r>
              <a:rPr lang="de-DE" smtClean="0"/>
              <a:t>(er) States </a:t>
            </a:r>
            <a:r>
              <a:rPr lang="de-DE" err="1" smtClean="0"/>
              <a:t>are</a:t>
            </a:r>
            <a:r>
              <a:rPr lang="de-DE" smtClean="0"/>
              <a:t> </a:t>
            </a:r>
            <a:r>
              <a:rPr lang="de-DE" err="1" smtClean="0"/>
              <a:t>missing</a:t>
            </a:r>
            <a:endParaRPr lang="de-DE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5976416" y="1189038"/>
            <a:ext cx="3897834" cy="5942012"/>
          </a:xfrm>
        </p:spPr>
        <p:txBody>
          <a:bodyPr/>
          <a:lstStyle/>
          <a:p>
            <a:pPr lvl="1"/>
            <a:r>
              <a:rPr lang="en-US" dirty="0" smtClean="0"/>
              <a:t>coming from 28 different Universities in DE</a:t>
            </a:r>
          </a:p>
          <a:p>
            <a:pPr lvl="2"/>
            <a:r>
              <a:rPr lang="de-DE" dirty="0" smtClean="0"/>
              <a:t>also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university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r>
              <a:rPr lang="de-DE" dirty="0"/>
              <a:t> </a:t>
            </a:r>
            <a:r>
              <a:rPr lang="de-DE" dirty="0" err="1" smtClean="0"/>
              <a:t>who</a:t>
            </a:r>
            <a:r>
              <a:rPr lang="de-DE" dirty="0" smtClean="0"/>
              <a:t> </a:t>
            </a:r>
            <a:r>
              <a:rPr lang="de-DE" dirty="0" err="1" smtClean="0"/>
              <a:t>had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little</a:t>
            </a:r>
            <a:r>
              <a:rPr lang="de-DE" dirty="0" smtClean="0"/>
              <a:t> CERN </a:t>
            </a:r>
            <a:r>
              <a:rPr lang="de-DE" dirty="0" err="1" smtClean="0"/>
              <a:t>contacts</a:t>
            </a:r>
            <a:endParaRPr lang="en-US" dirty="0" smtClean="0"/>
          </a:p>
          <a:p>
            <a:pPr marL="935037" lvl="3" indent="0">
              <a:buNone/>
            </a:pPr>
            <a:endParaRPr lang="de-DE" dirty="0" smtClean="0"/>
          </a:p>
          <a:p>
            <a:pPr lvl="1"/>
            <a:r>
              <a:rPr lang="de-DE" dirty="0" smtClean="0"/>
              <a:t>43%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Technical </a:t>
            </a:r>
            <a:r>
              <a:rPr lang="de-DE" dirty="0" err="1" smtClean="0"/>
              <a:t>Universities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0" t="17430" r="10564" b="4763"/>
          <a:stretch/>
        </p:blipFill>
        <p:spPr>
          <a:xfrm>
            <a:off x="106819" y="1043533"/>
            <a:ext cx="6161196" cy="417646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16318" r="9555" b="4949"/>
          <a:stretch/>
        </p:blipFill>
        <p:spPr>
          <a:xfrm>
            <a:off x="5810298" y="4499917"/>
            <a:ext cx="4054549" cy="274461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28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Doctoral</a:t>
            </a:r>
            <a:r>
              <a:rPr lang="de-DE" dirty="0" smtClean="0"/>
              <a:t> Student </a:t>
            </a:r>
            <a:r>
              <a:rPr lang="de-DE" dirty="0" err="1" smtClean="0"/>
              <a:t>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err="1" smtClean="0"/>
              <a:t>pre-Gentner</a:t>
            </a:r>
            <a:r>
              <a:rPr lang="de-DE" smtClean="0"/>
              <a:t> (</a:t>
            </a:r>
            <a:r>
              <a:rPr lang="de-DE" err="1" smtClean="0"/>
              <a:t>before</a:t>
            </a:r>
            <a:r>
              <a:rPr lang="de-DE" smtClean="0"/>
              <a:t> 2007) </a:t>
            </a:r>
            <a:r>
              <a:rPr lang="de-DE" err="1" smtClean="0"/>
              <a:t>about</a:t>
            </a:r>
            <a:r>
              <a:rPr lang="de-DE" smtClean="0"/>
              <a:t> 8% </a:t>
            </a:r>
            <a:r>
              <a:rPr lang="de-DE" err="1" smtClean="0"/>
              <a:t>from</a:t>
            </a:r>
            <a:r>
              <a:rPr lang="de-DE" smtClean="0"/>
              <a:t> Germany</a:t>
            </a:r>
          </a:p>
          <a:p>
            <a:pPr lvl="1"/>
            <a:r>
              <a:rPr lang="de-DE" smtClean="0"/>
              <a:t>post-</a:t>
            </a:r>
            <a:r>
              <a:rPr lang="de-DE" err="1" smtClean="0"/>
              <a:t>Gentner</a:t>
            </a:r>
            <a:r>
              <a:rPr lang="de-DE" smtClean="0"/>
              <a:t> (</a:t>
            </a:r>
            <a:r>
              <a:rPr lang="de-DE" err="1" smtClean="0"/>
              <a:t>since</a:t>
            </a:r>
            <a:r>
              <a:rPr lang="de-DE" smtClean="0"/>
              <a:t> 2008) </a:t>
            </a:r>
            <a:r>
              <a:rPr lang="de-DE" err="1" smtClean="0"/>
              <a:t>about</a:t>
            </a:r>
            <a:r>
              <a:rPr lang="de-DE" smtClean="0"/>
              <a:t> 16% </a:t>
            </a:r>
            <a:r>
              <a:rPr lang="de-DE" err="1" smtClean="0"/>
              <a:t>from</a:t>
            </a:r>
            <a:r>
              <a:rPr lang="de-DE" smtClean="0"/>
              <a:t> Germany </a:t>
            </a:r>
          </a:p>
          <a:p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5" t="15882" r="9957" b="5806"/>
          <a:stretch/>
        </p:blipFill>
        <p:spPr>
          <a:xfrm>
            <a:off x="935856" y="2072419"/>
            <a:ext cx="7776864" cy="51931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977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smtClean="0"/>
              <a:t>Thesis Topics </a:t>
            </a:r>
            <a:r>
              <a:rPr lang="de-DE" err="1" smtClean="0"/>
              <a:t>of</a:t>
            </a:r>
            <a:r>
              <a:rPr lang="de-DE" smtClean="0"/>
              <a:t> </a:t>
            </a:r>
            <a:r>
              <a:rPr lang="de-DE" err="1" smtClean="0"/>
              <a:t>Gentner</a:t>
            </a:r>
            <a:r>
              <a:rPr lang="de-DE" smtClean="0"/>
              <a:t> </a:t>
            </a:r>
            <a:r>
              <a:rPr lang="de-DE" err="1" smtClean="0"/>
              <a:t>Students</a:t>
            </a:r>
            <a:r>
              <a:rPr lang="de-DE" smtClean="0"/>
              <a:t/>
            </a:r>
            <a:br>
              <a:rPr lang="de-DE" smtClean="0"/>
            </a:br>
            <a:r>
              <a:rPr lang="de-DE" sz="2000" smtClean="0"/>
              <a:t>(</a:t>
            </a:r>
            <a:r>
              <a:rPr lang="de-DE" sz="2000" err="1" smtClean="0"/>
              <a:t>active</a:t>
            </a:r>
            <a:r>
              <a:rPr lang="de-DE" sz="2000" smtClean="0"/>
              <a:t> + </a:t>
            </a:r>
            <a:r>
              <a:rPr lang="de-DE" sz="2000" err="1" smtClean="0"/>
              <a:t>former</a:t>
            </a:r>
            <a:r>
              <a:rPr lang="de-DE" sz="2000" smtClean="0"/>
              <a:t>)</a:t>
            </a:r>
            <a:endParaRPr lang="en-GB" sz="2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err="1" smtClean="0"/>
              <a:t>Majority</a:t>
            </a:r>
            <a:r>
              <a:rPr lang="de-DE" smtClean="0"/>
              <a:t> </a:t>
            </a:r>
            <a:r>
              <a:rPr lang="de-DE" err="1" smtClean="0"/>
              <a:t>of</a:t>
            </a:r>
            <a:r>
              <a:rPr lang="de-DE" smtClean="0"/>
              <a:t> </a:t>
            </a:r>
            <a:r>
              <a:rPr lang="de-DE" err="1" smtClean="0"/>
              <a:t>topics</a:t>
            </a:r>
            <a:r>
              <a:rPr lang="de-DE" smtClean="0"/>
              <a:t> in Instrumentation (35%), </a:t>
            </a:r>
            <a:r>
              <a:rPr lang="de-DE" err="1" smtClean="0"/>
              <a:t>Accelerator</a:t>
            </a:r>
            <a:r>
              <a:rPr lang="de-DE" smtClean="0"/>
              <a:t> Technology (26%), Computing (16%) </a:t>
            </a:r>
          </a:p>
          <a:p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2" t="19404" r="8099" b="5573"/>
          <a:stretch/>
        </p:blipFill>
        <p:spPr>
          <a:xfrm>
            <a:off x="1289718" y="1998023"/>
            <a:ext cx="8287098" cy="52381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90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smtClean="0"/>
              <a:t>Former </a:t>
            </a:r>
            <a:r>
              <a:rPr lang="de-DE" err="1" smtClean="0"/>
              <a:t>Gentner</a:t>
            </a:r>
            <a:r>
              <a:rPr lang="de-DE" smtClean="0"/>
              <a:t> </a:t>
            </a:r>
            <a:r>
              <a:rPr lang="de-DE" err="1" smtClean="0"/>
              <a:t>Students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31 </a:t>
            </a:r>
            <a:r>
              <a:rPr lang="de-DE" dirty="0" err="1" smtClean="0"/>
              <a:t>PhDs</a:t>
            </a:r>
            <a:r>
              <a:rPr lang="de-DE" dirty="0" smtClean="0"/>
              <a:t> so </a:t>
            </a:r>
            <a:r>
              <a:rPr lang="de-DE" dirty="0" err="1" smtClean="0"/>
              <a:t>far</a:t>
            </a:r>
            <a:r>
              <a:rPr lang="de-DE" dirty="0" smtClean="0"/>
              <a:t> (3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aborted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PhD</a:t>
            </a:r>
            <a:r>
              <a:rPr lang="de-DE" dirty="0" smtClean="0"/>
              <a:t>)</a:t>
            </a:r>
            <a:endParaRPr lang="de-DE" dirty="0"/>
          </a:p>
          <a:p>
            <a:pPr lvl="2"/>
            <a:r>
              <a:rPr lang="de-DE" dirty="0" err="1" smtClean="0"/>
              <a:t>average</a:t>
            </a:r>
            <a:r>
              <a:rPr lang="de-DE" dirty="0" smtClean="0"/>
              <a:t> </a:t>
            </a:r>
            <a:r>
              <a:rPr lang="de-DE" dirty="0" err="1" smtClean="0"/>
              <a:t>age</a:t>
            </a:r>
            <a:r>
              <a:rPr lang="de-DE" dirty="0" smtClean="0"/>
              <a:t> at </a:t>
            </a:r>
            <a:r>
              <a:rPr lang="de-DE" dirty="0" err="1" smtClean="0"/>
              <a:t>PhD</a:t>
            </a:r>
            <a:r>
              <a:rPr lang="de-DE" dirty="0" smtClean="0"/>
              <a:t> (</a:t>
            </a:r>
            <a:r>
              <a:rPr lang="de-DE" dirty="0" err="1" smtClean="0"/>
              <a:t>defense</a:t>
            </a:r>
            <a:r>
              <a:rPr lang="de-DE" dirty="0" smtClean="0"/>
              <a:t>): 30.7 </a:t>
            </a:r>
            <a:r>
              <a:rPr lang="de-DE" dirty="0" err="1" smtClean="0"/>
              <a:t>years</a:t>
            </a:r>
            <a:r>
              <a:rPr lang="de-DE" dirty="0" smtClean="0"/>
              <a:t> (median)</a:t>
            </a:r>
            <a:endParaRPr lang="de-DE" dirty="0"/>
          </a:p>
          <a:p>
            <a:pPr lvl="2"/>
            <a:r>
              <a:rPr lang="de-DE" dirty="0" err="1" smtClean="0"/>
              <a:t>average</a:t>
            </a:r>
            <a:r>
              <a:rPr lang="de-DE" dirty="0" smtClean="0"/>
              <a:t> </a:t>
            </a:r>
            <a:r>
              <a:rPr lang="de-DE" dirty="0" err="1" smtClean="0"/>
              <a:t>duration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PhD</a:t>
            </a:r>
            <a:r>
              <a:rPr lang="de-DE" dirty="0" smtClean="0"/>
              <a:t>: 40.7 </a:t>
            </a:r>
            <a:r>
              <a:rPr lang="de-DE" dirty="0" err="1" smtClean="0"/>
              <a:t>months</a:t>
            </a:r>
            <a:r>
              <a:rPr lang="de-DE" dirty="0" smtClean="0"/>
              <a:t> (median)</a:t>
            </a:r>
          </a:p>
          <a:p>
            <a:pPr marL="935037" lvl="3" indent="0">
              <a:buNone/>
            </a:pPr>
            <a:r>
              <a:rPr lang="de-DE" dirty="0" smtClean="0"/>
              <a:t>	=  4.7 </a:t>
            </a:r>
            <a:r>
              <a:rPr lang="de-DE" dirty="0" err="1" smtClean="0"/>
              <a:t>months</a:t>
            </a:r>
            <a:r>
              <a:rPr lang="de-DE" dirty="0" smtClean="0"/>
              <a:t> after end </a:t>
            </a:r>
            <a:r>
              <a:rPr lang="de-DE" dirty="0" err="1" smtClean="0"/>
              <a:t>of</a:t>
            </a:r>
            <a:r>
              <a:rPr lang="de-DE" dirty="0" smtClean="0"/>
              <a:t> CERN 3-years </a:t>
            </a:r>
            <a:r>
              <a:rPr lang="de-DE" dirty="0" err="1" smtClean="0"/>
              <a:t>contract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0" t="16518" r="10824" b="5097"/>
          <a:stretch/>
        </p:blipFill>
        <p:spPr>
          <a:xfrm>
            <a:off x="1194818" y="2794611"/>
            <a:ext cx="6581797" cy="44416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828034" y="2785080"/>
            <a:ext cx="3300584" cy="11387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Physics</a:t>
            </a:r>
            <a:r>
              <a:rPr lang="de-DE" sz="1600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 in Germany (2013)</a:t>
            </a:r>
          </a:p>
          <a:p>
            <a:endParaRPr lang="de-DE" sz="1600" b="1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20%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female</a:t>
            </a:r>
            <a:endParaRPr lang="de-DE" sz="1600" b="1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>
                <a:solidFill>
                  <a:srgbClr val="002060"/>
                </a:solidFill>
                <a:latin typeface="Calibri" panose="020F0502020204030204" pitchFamily="34" charset="0"/>
              </a:rPr>
              <a:t>30.6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years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(median) at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en-GB" sz="1600" b="1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48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months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(median)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duration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de-DE" sz="1600" b="1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672160" y="2699717"/>
            <a:ext cx="0" cy="79208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583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err="1" smtClean="0"/>
              <a:t>Whereabouts</a:t>
            </a:r>
            <a:r>
              <a:rPr lang="de-DE" smtClean="0"/>
              <a:t> </a:t>
            </a:r>
            <a:r>
              <a:rPr lang="de-DE" err="1" smtClean="0"/>
              <a:t>of</a:t>
            </a:r>
            <a:r>
              <a:rPr lang="de-DE" smtClean="0"/>
              <a:t> </a:t>
            </a:r>
            <a:r>
              <a:rPr lang="de-DE" err="1" smtClean="0"/>
              <a:t>Gentner</a:t>
            </a:r>
            <a:r>
              <a:rPr lang="de-DE" smtClean="0"/>
              <a:t> </a:t>
            </a:r>
            <a:r>
              <a:rPr lang="de-DE" err="1" smtClean="0"/>
              <a:t>Students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 First </a:t>
            </a:r>
            <a:r>
              <a:rPr lang="de-DE" dirty="0" err="1" smtClean="0"/>
              <a:t>employment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~half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: CERN Fellow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0" t="20243" r="9139" b="6652"/>
          <a:stretch/>
        </p:blipFill>
        <p:spPr>
          <a:xfrm>
            <a:off x="215776" y="1619597"/>
            <a:ext cx="4831650" cy="352839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8" t="19518" r="14725" b="6505"/>
          <a:stretch/>
        </p:blipFill>
        <p:spPr>
          <a:xfrm>
            <a:off x="5112320" y="3707829"/>
            <a:ext cx="4836236" cy="348112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888184" y="1930654"/>
            <a:ext cx="2428165" cy="40902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First </a:t>
            </a:r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Employment</a:t>
            </a:r>
            <a:endParaRPr lang="de-DE" b="1" u="sng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92512" y="3131765"/>
            <a:ext cx="2852256" cy="40626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Present</a:t>
            </a:r>
            <a:r>
              <a:rPr lang="de-DE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Employment</a:t>
            </a:r>
            <a:endParaRPr lang="de-DE" b="1" u="sng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5429" y="6219461"/>
            <a:ext cx="4250907" cy="510909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  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presently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4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Staff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+ 1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more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future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Staff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in 2015</a:t>
            </a: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= 5 CERN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Staff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so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far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5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57549</TotalTime>
  <Words>509</Words>
  <Application>Microsoft Office PowerPoint</Application>
  <PresentationFormat>Custom</PresentationFormat>
  <Paragraphs>82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   Gentner Programme</vt:lpstr>
      <vt:lpstr>Status Gentner Programme</vt:lpstr>
      <vt:lpstr>CERN Doctoral Students</vt:lpstr>
      <vt:lpstr>CERN Doctoral Students</vt:lpstr>
      <vt:lpstr>Gentner Students</vt:lpstr>
      <vt:lpstr>Doctoral Student Applications</vt:lpstr>
      <vt:lpstr>Thesis Topics of Gentner Students (active + former)</vt:lpstr>
      <vt:lpstr>Former Gentner Students</vt:lpstr>
      <vt:lpstr>Whereabouts of Gentner Students</vt:lpstr>
      <vt:lpstr>Gentner Students  Fellows</vt:lpstr>
      <vt:lpstr>Gentner Doktoranden  Fellows</vt:lpstr>
      <vt:lpstr>Gentner Programme Continuation</vt:lpstr>
      <vt:lpstr>Summary Gentner Programme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1175</cp:revision>
  <cp:lastPrinted>2003-07-02T12:30:06Z</cp:lastPrinted>
  <dcterms:created xsi:type="dcterms:W3CDTF">2003-03-07T08:03:06Z</dcterms:created>
  <dcterms:modified xsi:type="dcterms:W3CDTF">2015-04-29T06:29:28Z</dcterms:modified>
</cp:coreProperties>
</file>