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28" r:id="rId3"/>
    <p:sldId id="360" r:id="rId4"/>
    <p:sldId id="361" r:id="rId5"/>
    <p:sldId id="362" r:id="rId6"/>
    <p:sldId id="369" r:id="rId7"/>
    <p:sldId id="374" r:id="rId8"/>
    <p:sldId id="372" r:id="rId9"/>
    <p:sldId id="356" r:id="rId10"/>
    <p:sldId id="353" r:id="rId11"/>
    <p:sldId id="365" r:id="rId12"/>
    <p:sldId id="376" r:id="rId13"/>
    <p:sldId id="357" r:id="rId14"/>
    <p:sldId id="358" r:id="rId15"/>
    <p:sldId id="364" r:id="rId16"/>
    <p:sldId id="327" r:id="rId17"/>
    <p:sldId id="363" r:id="rId18"/>
    <p:sldId id="373" r:id="rId19"/>
  </p:sldIdLst>
  <p:sldSz cx="9144000" cy="6858000" type="screen4x3"/>
  <p:notesSz cx="6669088" cy="9926638"/>
  <p:embeddedFontLst>
    <p:embeddedFont>
      <p:font typeface="Cambria Math" panose="02040503050406030204" pitchFamily="18" charset="0"/>
      <p:regular r:id="rId22"/>
    </p:embeddedFont>
  </p:embeddedFontLst>
  <p:custDataLst>
    <p:tags r:id="rId2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000"/>
    <a:srgbClr val="00B050"/>
    <a:srgbClr val="0033CC"/>
    <a:srgbClr val="660066"/>
    <a:srgbClr val="A6A6A6"/>
    <a:srgbClr val="243572"/>
    <a:srgbClr val="663300"/>
    <a:srgbClr val="99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77250" autoAdjust="0"/>
  </p:normalViewPr>
  <p:slideViewPr>
    <p:cSldViewPr snapToObjects="1">
      <p:cViewPr>
        <p:scale>
          <a:sx n="75" d="100"/>
          <a:sy n="75" d="100"/>
        </p:scale>
        <p:origin x="1854" y="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3" d="100"/>
          <a:sy n="93" d="100"/>
        </p:scale>
        <p:origin x="3726" y="90"/>
      </p:cViewPr>
      <p:guideLst>
        <p:guide orient="horz" pos="3127"/>
        <p:guide pos="210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85428" y="420489"/>
            <a:ext cx="5254244" cy="42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788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299"/>
              </a:lnSpc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5427" y="9299879"/>
            <a:ext cx="1293304" cy="28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fld id="{2CED4488-9502-41BD-9DDE-04991B514B28}" type="datetime4">
              <a:rPr lang="de-DE"/>
              <a:pPr>
                <a:defRPr/>
              </a:pPr>
              <a:t>24. April 2015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478731" y="9299879"/>
            <a:ext cx="4341140" cy="28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 dirty="0"/>
              <a:t>|  Fachbereich 18  |  Institut Theorie Elektromagnetischer Felder  |  </a:t>
            </a:r>
            <a:r>
              <a:rPr lang="de-DE" dirty="0" smtClean="0"/>
              <a:t>Johannes Eberhardt</a:t>
            </a:r>
            <a:endParaRPr lang="de-DE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33899" y="9299879"/>
            <a:ext cx="651327" cy="28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BB248A90-C746-4A9A-B5D7-4B642CFAC82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20486" name="Picture 6" descr="tud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30" y="391926"/>
            <a:ext cx="902196" cy="45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85427" y="195172"/>
            <a:ext cx="6299795" cy="15550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38" tIns="45669" rIns="91338" bIns="45669" anchor="ctr"/>
          <a:lstStyle/>
          <a:p>
            <a:endParaRPr lang="en-US" dirty="0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85427" y="391925"/>
            <a:ext cx="6299795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85427" y="9223713"/>
            <a:ext cx="6299795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183870" y="844145"/>
            <a:ext cx="6299796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239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3" descr="tud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238" y="391928"/>
            <a:ext cx="908430" cy="45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3868" y="9428405"/>
            <a:ext cx="1573780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9" rIns="91338" bIns="45669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29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fld id="{0E1BB5C3-D622-40B4-8B81-EE26E1A3DF3E}" type="datetime4">
              <a:rPr lang="de-DE"/>
              <a:pPr>
                <a:defRPr/>
              </a:pPr>
              <a:t>24. April 2015</a:t>
            </a:fld>
            <a:endParaRPr lang="de-D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1725" y="1003300"/>
            <a:ext cx="4443413" cy="3333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5427" y="4652321"/>
            <a:ext cx="6298237" cy="464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9" rIns="91338" bIns="45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7648" y="9428405"/>
            <a:ext cx="3993662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9" rIns="91338" bIns="45669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29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 dirty="0"/>
              <a:t>|  Fachbereich 18  |  Institut Theorie Elektromagnetischer Felder  |  </a:t>
            </a:r>
            <a:r>
              <a:rPr lang="de-DE" dirty="0" smtClean="0"/>
              <a:t>Johannes Eberhardt</a:t>
            </a:r>
            <a:endParaRPr lang="de-DE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51315" y="9428405"/>
            <a:ext cx="916221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9" rIns="91338" bIns="45669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29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43CE2EB4-D829-4ED1-9342-7CAC029F4EE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85428" y="420487"/>
            <a:ext cx="5254244" cy="42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880" tIns="0" rIns="0" bIns="0" anchor="ctr"/>
          <a:lstStyle/>
          <a:p>
            <a:pPr>
              <a:lnSpc>
                <a:spcPts val="1303"/>
              </a:lnSpc>
            </a:pPr>
            <a:endParaRPr lang="en-US" sz="1000" b="1" dirty="0">
              <a:latin typeface="Stafford" pitchFamily="2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85427" y="195172"/>
            <a:ext cx="6299795" cy="15550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38" tIns="45669" rIns="91338" bIns="45669" anchor="ctr"/>
          <a:lstStyle/>
          <a:p>
            <a:endParaRPr lang="en-US" dirty="0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185427" y="391925"/>
            <a:ext cx="6299795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185427" y="847319"/>
            <a:ext cx="6299795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185427" y="9428402"/>
            <a:ext cx="6299795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>
            <a:off x="183870" y="4455563"/>
            <a:ext cx="6299796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38" tIns="45669" rIns="91338" bIns="45669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34429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3D264DA0-472F-481F-AA5E-3538195A394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24.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D81BA9FE-7321-48AD-83EA-3D45BAF6C192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aseline="0" dirty="0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4053287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3369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11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710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3162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4911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14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19389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25.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07360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24. April 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734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25.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17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893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24.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18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636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24.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0101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24. April 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807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4">
              <a:defRPr/>
            </a:pP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24. April 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413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13">
              <a:defRPr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28. April 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291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13">
              <a:defRPr/>
            </a:pPr>
            <a:endParaRPr lang="en-US" baseline="0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April 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491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28.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7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3502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8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9126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29. April 2015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7110" indent="-28350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4016" indent="-22680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7621" indent="-22680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1228" indent="-22680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4834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48440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2047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55653" indent="-2268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9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3313" y="1003300"/>
            <a:ext cx="4443412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7268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0420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8425693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8425693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</a:t>
            </a:r>
          </a:p>
          <a:p>
            <a:r>
              <a:rPr lang="de-DE"/>
              <a:t>Untertitelmasters durch </a:t>
            </a:r>
          </a:p>
          <a:p>
            <a:r>
              <a:rPr lang="de-DE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  <p:pic>
        <p:nvPicPr>
          <p:cNvPr id="1026" name="Picture 2" descr="\\cern.ch\dfs\Users\j\jeberhar\Documents\Auswertung Messung\Figures\CERN_Logo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23" y="5400919"/>
            <a:ext cx="900795" cy="89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cern.ch\dfs\Users\j\jeberhar\Documents\presentation\B252 2014\tud_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24" y="5553236"/>
            <a:ext cx="1544637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38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4524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5307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6613" y="1592263"/>
            <a:ext cx="4244975" cy="23177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6613" y="4062413"/>
            <a:ext cx="4244975" cy="23193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5078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2920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480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530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3503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921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4737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164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160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en-GB" smtClean="0"/>
              <a:t>14th of March 2014  |  Johannes Eberhardt  |  2 </a:t>
            </a:r>
            <a:endParaRPr lang="de-DE" dirty="0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2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3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4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1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7.png"/><Relationship Id="rId3" Type="http://schemas.openxmlformats.org/officeDocument/2006/relationships/image" Target="../media/image47.png"/><Relationship Id="rId21" Type="http://schemas.openxmlformats.org/officeDocument/2006/relationships/image" Target="../media/image80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.png"/><Relationship Id="rId10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8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2992" y="2595364"/>
            <a:ext cx="838968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 sz="20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/>
            <a:endParaRPr lang="en-US" sz="24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hangingPunct="1"/>
            <a:r>
              <a:rPr 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PhD project: </a:t>
            </a:r>
          </a:p>
          <a:p>
            <a:pPr algn="ctr" eaLnBrk="1" hangingPunct="1"/>
            <a:r>
              <a:rPr lang="en-GB" dirty="0" smtClean="0">
                <a:solidFill>
                  <a:schemeClr val="tx1"/>
                </a:solidFill>
              </a:rPr>
              <a:t>Development of a Ferrite-Loaded </a:t>
            </a:r>
            <a:r>
              <a:rPr lang="en-GB" dirty="0">
                <a:solidFill>
                  <a:schemeClr val="tx1"/>
                </a:solidFill>
              </a:rPr>
              <a:t>Accelerating </a:t>
            </a:r>
            <a:r>
              <a:rPr lang="en-GB" dirty="0" smtClean="0">
                <a:solidFill>
                  <a:schemeClr val="tx1"/>
                </a:solidFill>
              </a:rPr>
              <a:t>Cavity</a:t>
            </a:r>
            <a:endParaRPr lang="en-GB" dirty="0">
              <a:solidFill>
                <a:schemeClr val="tx1"/>
              </a:solidFill>
            </a:endParaRPr>
          </a:p>
          <a:p>
            <a:pPr algn="ctr"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endParaRPr lang="en-US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r>
              <a:rPr 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CERN </a:t>
            </a: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Supervisor: Dr.-Ing. Christine V</a:t>
            </a:r>
            <a:r>
              <a:rPr lang="de-DE" kern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öllinger</a:t>
            </a:r>
            <a:endParaRPr lang="de-DE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r>
              <a:rPr lang="de-DE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TEMF Supervisor: Prof. Dr.-Ing. Harald Klingbeil</a:t>
            </a:r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From </a:t>
            </a:r>
            <a:r>
              <a:rPr lang="en-GB" dirty="0" smtClean="0"/>
              <a:t>Ferrite </a:t>
            </a:r>
            <a:r>
              <a:rPr lang="en-GB" dirty="0"/>
              <a:t>C</a:t>
            </a:r>
            <a:r>
              <a:rPr lang="en-GB" dirty="0" smtClean="0"/>
              <a:t>haracterization </a:t>
            </a:r>
            <a:r>
              <a:rPr lang="en-GB" dirty="0"/>
              <a:t>to </a:t>
            </a:r>
            <a:r>
              <a:rPr lang="en-GB" dirty="0" smtClean="0"/>
              <a:t>Preliminary Design </a:t>
            </a:r>
            <a:r>
              <a:rPr lang="en-GB" dirty="0"/>
              <a:t>of </a:t>
            </a:r>
            <a:r>
              <a:rPr lang="en-GB" dirty="0" smtClean="0"/>
              <a:t>Ferrite Loaded </a:t>
            </a:r>
            <a:r>
              <a:rPr lang="en-GB" dirty="0"/>
              <a:t>A</a:t>
            </a:r>
            <a:r>
              <a:rPr lang="en-GB" dirty="0" smtClean="0"/>
              <a:t>ccelerating Cavity</a:t>
            </a:r>
            <a:endParaRPr lang="en-U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692350"/>
            <a:ext cx="7435583" cy="944562"/>
          </a:xfrm>
        </p:spPr>
        <p:txBody>
          <a:bodyPr/>
          <a:lstStyle/>
          <a:p>
            <a:pPr eaLnBrk="1" hangingPunct="1"/>
            <a:r>
              <a:rPr lang="en-US" dirty="0" smtClean="0"/>
              <a:t>Johannes Eberhardt</a:t>
            </a:r>
          </a:p>
          <a:p>
            <a:pPr eaLnBrk="1" hangingPunct="1"/>
            <a:r>
              <a:rPr lang="en-US" dirty="0"/>
              <a:t>CERN, Beams </a:t>
            </a:r>
            <a:r>
              <a:rPr lang="en-US" dirty="0" smtClean="0"/>
              <a:t>Department / TU Darmstadt, TEMF Institute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Resonant Measurement</a:t>
            </a:r>
            <a:endParaRPr lang="en-US" dirty="0" smtClean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58916"/>
            <a:ext cx="4781134" cy="2129413"/>
          </a:xfrm>
          <a:prstGeom prst="rect">
            <a:avLst/>
          </a:prstGeom>
        </p:spPr>
      </p:pic>
      <p:sp>
        <p:nvSpPr>
          <p:cNvPr id="19" name="Line 98"/>
          <p:cNvSpPr>
            <a:spLocks noChangeShapeType="1"/>
          </p:cNvSpPr>
          <p:nvPr/>
        </p:nvSpPr>
        <p:spPr bwMode="auto">
          <a:xfrm>
            <a:off x="5899943" y="1929606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AutoShape 91"/>
          <p:cNvSpPr>
            <a:spLocks noChangeAspect="1" noChangeArrowheads="1" noTextEdit="1"/>
          </p:cNvSpPr>
          <p:nvPr/>
        </p:nvSpPr>
        <p:spPr bwMode="auto">
          <a:xfrm>
            <a:off x="5899943" y="1913731"/>
            <a:ext cx="3017837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Rectangle 93"/>
          <p:cNvSpPr>
            <a:spLocks noChangeArrowheads="1"/>
          </p:cNvSpPr>
          <p:nvPr/>
        </p:nvSpPr>
        <p:spPr bwMode="auto">
          <a:xfrm>
            <a:off x="5899943" y="2296319"/>
            <a:ext cx="3009900" cy="403225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Rectangle 94"/>
          <p:cNvSpPr>
            <a:spLocks noChangeArrowheads="1"/>
          </p:cNvSpPr>
          <p:nvPr/>
        </p:nvSpPr>
        <p:spPr bwMode="auto">
          <a:xfrm>
            <a:off x="5899943" y="30678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Rectangle 95"/>
          <p:cNvSpPr>
            <a:spLocks noChangeArrowheads="1"/>
          </p:cNvSpPr>
          <p:nvPr/>
        </p:nvSpPr>
        <p:spPr bwMode="auto">
          <a:xfrm>
            <a:off x="5899943" y="41981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Rectangle 96"/>
          <p:cNvSpPr>
            <a:spLocks noChangeArrowheads="1"/>
          </p:cNvSpPr>
          <p:nvPr/>
        </p:nvSpPr>
        <p:spPr bwMode="auto">
          <a:xfrm>
            <a:off x="5899943" y="5299869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Line 97"/>
          <p:cNvSpPr>
            <a:spLocks noChangeShapeType="1"/>
          </p:cNvSpPr>
          <p:nvPr/>
        </p:nvSpPr>
        <p:spPr bwMode="auto">
          <a:xfrm>
            <a:off x="5899943" y="2296319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Line 99"/>
          <p:cNvSpPr>
            <a:spLocks noChangeShapeType="1"/>
          </p:cNvSpPr>
          <p:nvPr/>
        </p:nvSpPr>
        <p:spPr bwMode="auto">
          <a:xfrm>
            <a:off x="5899943" y="6033294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Rectangle 100"/>
          <p:cNvSpPr>
            <a:spLocks noChangeArrowheads="1"/>
          </p:cNvSpPr>
          <p:nvPr/>
        </p:nvSpPr>
        <p:spPr bwMode="auto">
          <a:xfrm>
            <a:off x="5993605" y="1988344"/>
            <a:ext cx="24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01"/>
          <p:cNvSpPr>
            <a:spLocks noChangeArrowheads="1"/>
          </p:cNvSpPr>
          <p:nvPr/>
        </p:nvSpPr>
        <p:spPr bwMode="auto">
          <a:xfrm>
            <a:off x="6139655" y="1985169"/>
            <a:ext cx="153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102"/>
          <p:cNvSpPr>
            <a:spLocks noChangeArrowheads="1"/>
          </p:cNvSpPr>
          <p:nvPr/>
        </p:nvSpPr>
        <p:spPr bwMode="auto">
          <a:xfrm>
            <a:off x="6195218" y="1985169"/>
            <a:ext cx="4000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103"/>
          <p:cNvSpPr>
            <a:spLocks noChangeArrowheads="1"/>
          </p:cNvSpPr>
          <p:nvPr/>
        </p:nvSpPr>
        <p:spPr bwMode="auto">
          <a:xfrm>
            <a:off x="6930230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104"/>
          <p:cNvSpPr>
            <a:spLocks noChangeArrowheads="1"/>
          </p:cNvSpPr>
          <p:nvPr/>
        </p:nvSpPr>
        <p:spPr bwMode="auto">
          <a:xfrm>
            <a:off x="7555705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105"/>
          <p:cNvSpPr>
            <a:spLocks noChangeArrowheads="1"/>
          </p:cNvSpPr>
          <p:nvPr/>
        </p:nvSpPr>
        <p:spPr bwMode="auto">
          <a:xfrm>
            <a:off x="8279605" y="1985169"/>
            <a:ext cx="4349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106"/>
          <p:cNvSpPr>
            <a:spLocks noChangeArrowheads="1"/>
          </p:cNvSpPr>
          <p:nvPr/>
        </p:nvSpPr>
        <p:spPr bwMode="auto">
          <a:xfrm>
            <a:off x="5993605" y="2355056"/>
            <a:ext cx="243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Reflection Measurement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107"/>
          <p:cNvSpPr>
            <a:spLocks noChangeArrowheads="1"/>
          </p:cNvSpPr>
          <p:nvPr/>
        </p:nvSpPr>
        <p:spPr bwMode="auto">
          <a:xfrm>
            <a:off x="5993605" y="2764631"/>
            <a:ext cx="2413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µ’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108"/>
          <p:cNvSpPr>
            <a:spLocks noChangeArrowheads="1"/>
          </p:cNvSpPr>
          <p:nvPr/>
        </p:nvSpPr>
        <p:spPr bwMode="auto">
          <a:xfrm>
            <a:off x="6147593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109"/>
          <p:cNvSpPr>
            <a:spLocks noChangeArrowheads="1"/>
          </p:cNvSpPr>
          <p:nvPr/>
        </p:nvSpPr>
        <p:spPr bwMode="auto">
          <a:xfrm>
            <a:off x="6217443" y="2764631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110"/>
          <p:cNvSpPr>
            <a:spLocks noChangeArrowheads="1"/>
          </p:cNvSpPr>
          <p:nvPr/>
        </p:nvSpPr>
        <p:spPr bwMode="auto">
          <a:xfrm>
            <a:off x="6273005" y="2870994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111"/>
          <p:cNvSpPr>
            <a:spLocks noChangeArrowheads="1"/>
          </p:cNvSpPr>
          <p:nvPr/>
        </p:nvSpPr>
        <p:spPr bwMode="auto">
          <a:xfrm>
            <a:off x="6461918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112"/>
          <p:cNvSpPr>
            <a:spLocks noChangeArrowheads="1"/>
          </p:cNvSpPr>
          <p:nvPr/>
        </p:nvSpPr>
        <p:spPr bwMode="auto">
          <a:xfrm>
            <a:off x="6930230" y="2764631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113"/>
          <p:cNvSpPr>
            <a:spLocks noChangeArrowheads="1"/>
          </p:cNvSpPr>
          <p:nvPr/>
        </p:nvSpPr>
        <p:spPr bwMode="auto">
          <a:xfrm>
            <a:off x="7555705" y="2764631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114"/>
          <p:cNvSpPr>
            <a:spLocks noChangeArrowheads="1"/>
          </p:cNvSpPr>
          <p:nvPr/>
        </p:nvSpPr>
        <p:spPr bwMode="auto">
          <a:xfrm>
            <a:off x="8279605" y="2764631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115"/>
          <p:cNvSpPr>
            <a:spLocks noChangeArrowheads="1"/>
          </p:cNvSpPr>
          <p:nvPr/>
        </p:nvSpPr>
        <p:spPr bwMode="auto">
          <a:xfrm>
            <a:off x="5993605" y="3128169"/>
            <a:ext cx="2379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Resonant Measurement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116"/>
          <p:cNvSpPr>
            <a:spLocks noChangeArrowheads="1"/>
          </p:cNvSpPr>
          <p:nvPr/>
        </p:nvSpPr>
        <p:spPr bwMode="auto">
          <a:xfrm>
            <a:off x="5993605" y="34980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117"/>
          <p:cNvSpPr>
            <a:spLocks noChangeArrowheads="1"/>
          </p:cNvSpPr>
          <p:nvPr/>
        </p:nvSpPr>
        <p:spPr bwMode="auto">
          <a:xfrm>
            <a:off x="6049168" y="3606006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118"/>
          <p:cNvSpPr>
            <a:spLocks noChangeArrowheads="1"/>
          </p:cNvSpPr>
          <p:nvPr/>
        </p:nvSpPr>
        <p:spPr bwMode="auto">
          <a:xfrm>
            <a:off x="6238080" y="34980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119"/>
          <p:cNvSpPr>
            <a:spLocks noChangeArrowheads="1"/>
          </p:cNvSpPr>
          <p:nvPr/>
        </p:nvSpPr>
        <p:spPr bwMode="auto">
          <a:xfrm>
            <a:off x="6930230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18.8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120"/>
          <p:cNvSpPr>
            <a:spLocks noChangeArrowheads="1"/>
          </p:cNvSpPr>
          <p:nvPr/>
        </p:nvSpPr>
        <p:spPr bwMode="auto">
          <a:xfrm>
            <a:off x="75557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23.4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121"/>
          <p:cNvSpPr>
            <a:spLocks noChangeArrowheads="1"/>
          </p:cNvSpPr>
          <p:nvPr/>
        </p:nvSpPr>
        <p:spPr bwMode="auto">
          <a:xfrm>
            <a:off x="82796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43.7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122"/>
          <p:cNvSpPr>
            <a:spLocks noChangeArrowheads="1"/>
          </p:cNvSpPr>
          <p:nvPr/>
        </p:nvSpPr>
        <p:spPr bwMode="auto">
          <a:xfrm>
            <a:off x="5993605" y="3879056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123"/>
          <p:cNvSpPr>
            <a:spLocks noChangeArrowheads="1"/>
          </p:cNvSpPr>
          <p:nvPr/>
        </p:nvSpPr>
        <p:spPr bwMode="auto">
          <a:xfrm>
            <a:off x="6149180" y="3987006"/>
            <a:ext cx="327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127"/>
          <p:cNvSpPr>
            <a:spLocks noChangeArrowheads="1"/>
          </p:cNvSpPr>
          <p:nvPr/>
        </p:nvSpPr>
        <p:spPr bwMode="auto">
          <a:xfrm>
            <a:off x="5993605" y="4256881"/>
            <a:ext cx="1189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Eigenmode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128"/>
          <p:cNvSpPr>
            <a:spLocks noChangeArrowheads="1"/>
          </p:cNvSpPr>
          <p:nvPr/>
        </p:nvSpPr>
        <p:spPr bwMode="auto">
          <a:xfrm>
            <a:off x="7142955" y="4256881"/>
            <a:ext cx="1131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129"/>
          <p:cNvSpPr>
            <a:spLocks noChangeArrowheads="1"/>
          </p:cNvSpPr>
          <p:nvPr/>
        </p:nvSpPr>
        <p:spPr bwMode="auto">
          <a:xfrm>
            <a:off x="5993605" y="46283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130"/>
          <p:cNvSpPr>
            <a:spLocks noChangeArrowheads="1"/>
          </p:cNvSpPr>
          <p:nvPr/>
        </p:nvSpPr>
        <p:spPr bwMode="auto">
          <a:xfrm>
            <a:off x="6049168" y="4734719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31"/>
          <p:cNvSpPr>
            <a:spLocks noChangeArrowheads="1"/>
          </p:cNvSpPr>
          <p:nvPr/>
        </p:nvSpPr>
        <p:spPr bwMode="auto">
          <a:xfrm>
            <a:off x="6238080" y="46283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35"/>
          <p:cNvSpPr>
            <a:spLocks noChangeArrowheads="1"/>
          </p:cNvSpPr>
          <p:nvPr/>
        </p:nvSpPr>
        <p:spPr bwMode="auto">
          <a:xfrm>
            <a:off x="5993605" y="4995069"/>
            <a:ext cx="2032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136"/>
          <p:cNvSpPr>
            <a:spLocks noChangeArrowheads="1"/>
          </p:cNvSpPr>
          <p:nvPr/>
        </p:nvSpPr>
        <p:spPr bwMode="auto">
          <a:xfrm>
            <a:off x="6106318" y="5103019"/>
            <a:ext cx="2984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137"/>
          <p:cNvSpPr>
            <a:spLocks noChangeArrowheads="1"/>
          </p:cNvSpPr>
          <p:nvPr/>
        </p:nvSpPr>
        <p:spPr bwMode="auto">
          <a:xfrm>
            <a:off x="6333330" y="4995069"/>
            <a:ext cx="3254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/%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141"/>
          <p:cNvSpPr>
            <a:spLocks noChangeArrowheads="1"/>
          </p:cNvSpPr>
          <p:nvPr/>
        </p:nvSpPr>
        <p:spPr bwMode="auto">
          <a:xfrm>
            <a:off x="5993605" y="5358606"/>
            <a:ext cx="9121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Calculate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142"/>
          <p:cNvSpPr>
            <a:spLocks noChangeArrowheads="1"/>
          </p:cNvSpPr>
          <p:nvPr/>
        </p:nvSpPr>
        <p:spPr bwMode="auto">
          <a:xfrm>
            <a:off x="7009605" y="5358606"/>
            <a:ext cx="25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143"/>
              <p:cNvSpPr>
                <a:spLocks noChangeArrowheads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𝐟𝐞𝐫𝐫</m:t>
                      </m:r>
                    </m:oMath>
                  </m:oMathPara>
                </a14:m>
                <a:endParaRPr lang="en-US" altLang="en-US" sz="1100" b="1" dirty="0"/>
              </a:p>
            </p:txBody>
          </p:sp>
        </mc:Choice>
        <mc:Fallback>
          <p:sp>
            <p:nvSpPr>
              <p:cNvPr id="70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blipFill rotWithShape="0">
                <a:blip r:embed="rId4"/>
                <a:stretch>
                  <a:fillRect l="-6944" r="-8333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144"/>
          <p:cNvSpPr>
            <a:spLocks noChangeArrowheads="1"/>
          </p:cNvSpPr>
          <p:nvPr/>
        </p:nvSpPr>
        <p:spPr bwMode="auto">
          <a:xfrm>
            <a:off x="5993605" y="5728494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Rectangle 145"/>
              <p:cNvSpPr>
                <a:spLocks noChangeArrowheads="1"/>
              </p:cNvSpPr>
              <p:nvPr/>
            </p:nvSpPr>
            <p:spPr bwMode="auto">
              <a:xfrm>
                <a:off x="6149180" y="5836444"/>
                <a:ext cx="39542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 panose="02040503050406030204" pitchFamily="18" charset="0"/>
                          <a:cs typeface="Arial" pitchFamily="34" charset="0"/>
                        </a:rPr>
                        <m:t>ferr</m:t>
                      </m:r>
                    </m:oMath>
                  </m:oMathPara>
                </a14:m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2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49180" y="5836444"/>
                <a:ext cx="395428" cy="169277"/>
              </a:xfrm>
              <a:prstGeom prst="rect">
                <a:avLst/>
              </a:prstGeom>
              <a:blipFill rotWithShape="0">
                <a:blip r:embed="rId5"/>
                <a:stretch>
                  <a:fillRect l="-9231" r="-7692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5878461" y="3104964"/>
            <a:ext cx="3014714" cy="1116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504" y="2224472"/>
            <a:ext cx="5108596" cy="88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Rectangle 124"/>
          <p:cNvSpPr>
            <a:spLocks noChangeArrowheads="1"/>
          </p:cNvSpPr>
          <p:nvPr/>
        </p:nvSpPr>
        <p:spPr bwMode="auto">
          <a:xfrm>
            <a:off x="6930230" y="3879056"/>
            <a:ext cx="2032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125"/>
          <p:cNvSpPr>
            <a:spLocks noChangeArrowheads="1"/>
          </p:cNvSpPr>
          <p:nvPr/>
        </p:nvSpPr>
        <p:spPr bwMode="auto">
          <a:xfrm>
            <a:off x="7555705" y="3879056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26"/>
          <p:cNvSpPr>
            <a:spLocks noChangeArrowheads="1"/>
          </p:cNvSpPr>
          <p:nvPr/>
        </p:nvSpPr>
        <p:spPr bwMode="auto">
          <a:xfrm>
            <a:off x="8279605" y="3879056"/>
            <a:ext cx="5413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10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60620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61" grpId="0"/>
      <p:bldP spid="65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Numerical Simulation Results</a:t>
            </a:r>
            <a:endParaRPr lang="en-US" dirty="0" smtClean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111" t="30105" r="12631" b="29673"/>
          <a:stretch/>
        </p:blipFill>
        <p:spPr>
          <a:xfrm>
            <a:off x="1515632" y="4266384"/>
            <a:ext cx="3132348" cy="187941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38660" y="4966900"/>
            <a:ext cx="906261" cy="612068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1631" y="4583524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/>
              <a:t>Ferrite </a:t>
            </a:r>
            <a:r>
              <a:rPr lang="en-US" dirty="0" smtClean="0"/>
              <a:t>ring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797321" y="4340788"/>
            <a:ext cx="906261" cy="612068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60292" y="3957412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smtClean="0"/>
              <a:t>Teflon foil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668961" y="4888448"/>
            <a:ext cx="1073112" cy="445127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122147" y="4519116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smtClean="0"/>
              <a:t>Inner conductor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356911" y="4194477"/>
            <a:ext cx="857622" cy="326258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462344" y="3897052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smtClean="0"/>
              <a:t>Outer conductor</a:t>
            </a:r>
            <a:endParaRPr lang="en-US" dirty="0"/>
          </a:p>
        </p:txBody>
      </p:sp>
      <p:sp>
        <p:nvSpPr>
          <p:cNvPr id="244" name="Line 98"/>
          <p:cNvSpPr>
            <a:spLocks noChangeShapeType="1"/>
          </p:cNvSpPr>
          <p:nvPr/>
        </p:nvSpPr>
        <p:spPr bwMode="auto">
          <a:xfrm>
            <a:off x="5899943" y="1929606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8" name="AutoShape 91"/>
          <p:cNvSpPr>
            <a:spLocks noChangeAspect="1" noChangeArrowheads="1" noTextEdit="1"/>
          </p:cNvSpPr>
          <p:nvPr/>
        </p:nvSpPr>
        <p:spPr bwMode="auto">
          <a:xfrm>
            <a:off x="5899943" y="1913731"/>
            <a:ext cx="3017837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9" name="Rectangle 93"/>
          <p:cNvSpPr>
            <a:spLocks noChangeArrowheads="1"/>
          </p:cNvSpPr>
          <p:nvPr/>
        </p:nvSpPr>
        <p:spPr bwMode="auto">
          <a:xfrm>
            <a:off x="5899943" y="2296319"/>
            <a:ext cx="3009900" cy="403225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0" name="Rectangle 94"/>
          <p:cNvSpPr>
            <a:spLocks noChangeArrowheads="1"/>
          </p:cNvSpPr>
          <p:nvPr/>
        </p:nvSpPr>
        <p:spPr bwMode="auto">
          <a:xfrm>
            <a:off x="5899943" y="30678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1" name="Rectangle 95"/>
          <p:cNvSpPr>
            <a:spLocks noChangeArrowheads="1"/>
          </p:cNvSpPr>
          <p:nvPr/>
        </p:nvSpPr>
        <p:spPr bwMode="auto">
          <a:xfrm>
            <a:off x="5899943" y="41981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2" name="Rectangle 96"/>
          <p:cNvSpPr>
            <a:spLocks noChangeArrowheads="1"/>
          </p:cNvSpPr>
          <p:nvPr/>
        </p:nvSpPr>
        <p:spPr bwMode="auto">
          <a:xfrm>
            <a:off x="5899943" y="5299869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3" name="Line 97"/>
          <p:cNvSpPr>
            <a:spLocks noChangeShapeType="1"/>
          </p:cNvSpPr>
          <p:nvPr/>
        </p:nvSpPr>
        <p:spPr bwMode="auto">
          <a:xfrm>
            <a:off x="5899943" y="2296319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5" name="Line 99"/>
          <p:cNvSpPr>
            <a:spLocks noChangeShapeType="1"/>
          </p:cNvSpPr>
          <p:nvPr/>
        </p:nvSpPr>
        <p:spPr bwMode="auto">
          <a:xfrm>
            <a:off x="5899943" y="6033294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6" name="Rectangle 100"/>
          <p:cNvSpPr>
            <a:spLocks noChangeArrowheads="1"/>
          </p:cNvSpPr>
          <p:nvPr/>
        </p:nvSpPr>
        <p:spPr bwMode="auto">
          <a:xfrm>
            <a:off x="5993605" y="1988344"/>
            <a:ext cx="24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01"/>
          <p:cNvSpPr>
            <a:spLocks noChangeArrowheads="1"/>
          </p:cNvSpPr>
          <p:nvPr/>
        </p:nvSpPr>
        <p:spPr bwMode="auto">
          <a:xfrm>
            <a:off x="6139655" y="1985169"/>
            <a:ext cx="153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02"/>
          <p:cNvSpPr>
            <a:spLocks noChangeArrowheads="1"/>
          </p:cNvSpPr>
          <p:nvPr/>
        </p:nvSpPr>
        <p:spPr bwMode="auto">
          <a:xfrm>
            <a:off x="6195218" y="1985169"/>
            <a:ext cx="4000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03"/>
          <p:cNvSpPr>
            <a:spLocks noChangeArrowheads="1"/>
          </p:cNvSpPr>
          <p:nvPr/>
        </p:nvSpPr>
        <p:spPr bwMode="auto">
          <a:xfrm>
            <a:off x="6930230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04"/>
          <p:cNvSpPr>
            <a:spLocks noChangeArrowheads="1"/>
          </p:cNvSpPr>
          <p:nvPr/>
        </p:nvSpPr>
        <p:spPr bwMode="auto">
          <a:xfrm>
            <a:off x="7555705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05"/>
          <p:cNvSpPr>
            <a:spLocks noChangeArrowheads="1"/>
          </p:cNvSpPr>
          <p:nvPr/>
        </p:nvSpPr>
        <p:spPr bwMode="auto">
          <a:xfrm>
            <a:off x="8279605" y="1985169"/>
            <a:ext cx="4349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06"/>
          <p:cNvSpPr>
            <a:spLocks noChangeArrowheads="1"/>
          </p:cNvSpPr>
          <p:nvPr/>
        </p:nvSpPr>
        <p:spPr bwMode="auto">
          <a:xfrm>
            <a:off x="5993605" y="2355056"/>
            <a:ext cx="243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Reflection Measurement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07"/>
          <p:cNvSpPr>
            <a:spLocks noChangeArrowheads="1"/>
          </p:cNvSpPr>
          <p:nvPr/>
        </p:nvSpPr>
        <p:spPr bwMode="auto">
          <a:xfrm>
            <a:off x="5993605" y="2764631"/>
            <a:ext cx="2413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µ’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08"/>
          <p:cNvSpPr>
            <a:spLocks noChangeArrowheads="1"/>
          </p:cNvSpPr>
          <p:nvPr/>
        </p:nvSpPr>
        <p:spPr bwMode="auto">
          <a:xfrm>
            <a:off x="6147593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09"/>
          <p:cNvSpPr>
            <a:spLocks noChangeArrowheads="1"/>
          </p:cNvSpPr>
          <p:nvPr/>
        </p:nvSpPr>
        <p:spPr bwMode="auto">
          <a:xfrm>
            <a:off x="6217443" y="2764631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10"/>
          <p:cNvSpPr>
            <a:spLocks noChangeArrowheads="1"/>
          </p:cNvSpPr>
          <p:nvPr/>
        </p:nvSpPr>
        <p:spPr bwMode="auto">
          <a:xfrm>
            <a:off x="6273005" y="2870994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11"/>
          <p:cNvSpPr>
            <a:spLocks noChangeArrowheads="1"/>
          </p:cNvSpPr>
          <p:nvPr/>
        </p:nvSpPr>
        <p:spPr bwMode="auto">
          <a:xfrm>
            <a:off x="6461918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12"/>
          <p:cNvSpPr>
            <a:spLocks noChangeArrowheads="1"/>
          </p:cNvSpPr>
          <p:nvPr/>
        </p:nvSpPr>
        <p:spPr bwMode="auto">
          <a:xfrm>
            <a:off x="6930230" y="2764631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13"/>
          <p:cNvSpPr>
            <a:spLocks noChangeArrowheads="1"/>
          </p:cNvSpPr>
          <p:nvPr/>
        </p:nvSpPr>
        <p:spPr bwMode="auto">
          <a:xfrm>
            <a:off x="7555705" y="2764631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14"/>
          <p:cNvSpPr>
            <a:spLocks noChangeArrowheads="1"/>
          </p:cNvSpPr>
          <p:nvPr/>
        </p:nvSpPr>
        <p:spPr bwMode="auto">
          <a:xfrm>
            <a:off x="8279605" y="2764631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15"/>
          <p:cNvSpPr>
            <a:spLocks noChangeArrowheads="1"/>
          </p:cNvSpPr>
          <p:nvPr/>
        </p:nvSpPr>
        <p:spPr bwMode="auto">
          <a:xfrm>
            <a:off x="5993605" y="3128169"/>
            <a:ext cx="2379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Resonant Measurement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16"/>
          <p:cNvSpPr>
            <a:spLocks noChangeArrowheads="1"/>
          </p:cNvSpPr>
          <p:nvPr/>
        </p:nvSpPr>
        <p:spPr bwMode="auto">
          <a:xfrm>
            <a:off x="5993605" y="34980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17"/>
          <p:cNvSpPr>
            <a:spLocks noChangeArrowheads="1"/>
          </p:cNvSpPr>
          <p:nvPr/>
        </p:nvSpPr>
        <p:spPr bwMode="auto">
          <a:xfrm>
            <a:off x="6049168" y="3606006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18"/>
          <p:cNvSpPr>
            <a:spLocks noChangeArrowheads="1"/>
          </p:cNvSpPr>
          <p:nvPr/>
        </p:nvSpPr>
        <p:spPr bwMode="auto">
          <a:xfrm>
            <a:off x="6238080" y="34980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19"/>
          <p:cNvSpPr>
            <a:spLocks noChangeArrowheads="1"/>
          </p:cNvSpPr>
          <p:nvPr/>
        </p:nvSpPr>
        <p:spPr bwMode="auto">
          <a:xfrm>
            <a:off x="6930230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18.8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20"/>
          <p:cNvSpPr>
            <a:spLocks noChangeArrowheads="1"/>
          </p:cNvSpPr>
          <p:nvPr/>
        </p:nvSpPr>
        <p:spPr bwMode="auto">
          <a:xfrm>
            <a:off x="75557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23.4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21"/>
          <p:cNvSpPr>
            <a:spLocks noChangeArrowheads="1"/>
          </p:cNvSpPr>
          <p:nvPr/>
        </p:nvSpPr>
        <p:spPr bwMode="auto">
          <a:xfrm>
            <a:off x="82796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43.7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22"/>
          <p:cNvSpPr>
            <a:spLocks noChangeArrowheads="1"/>
          </p:cNvSpPr>
          <p:nvPr/>
        </p:nvSpPr>
        <p:spPr bwMode="auto">
          <a:xfrm>
            <a:off x="5993605" y="3879056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23"/>
          <p:cNvSpPr>
            <a:spLocks noChangeArrowheads="1"/>
          </p:cNvSpPr>
          <p:nvPr/>
        </p:nvSpPr>
        <p:spPr bwMode="auto">
          <a:xfrm>
            <a:off x="6149180" y="3987006"/>
            <a:ext cx="327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24"/>
          <p:cNvSpPr>
            <a:spLocks noChangeArrowheads="1"/>
          </p:cNvSpPr>
          <p:nvPr/>
        </p:nvSpPr>
        <p:spPr bwMode="auto">
          <a:xfrm>
            <a:off x="6930230" y="3879056"/>
            <a:ext cx="2032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25"/>
          <p:cNvSpPr>
            <a:spLocks noChangeArrowheads="1"/>
          </p:cNvSpPr>
          <p:nvPr/>
        </p:nvSpPr>
        <p:spPr bwMode="auto">
          <a:xfrm>
            <a:off x="7555705" y="3879056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26"/>
          <p:cNvSpPr>
            <a:spLocks noChangeArrowheads="1"/>
          </p:cNvSpPr>
          <p:nvPr/>
        </p:nvSpPr>
        <p:spPr bwMode="auto">
          <a:xfrm>
            <a:off x="8279605" y="3879056"/>
            <a:ext cx="5413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27"/>
          <p:cNvSpPr>
            <a:spLocks noChangeArrowheads="1"/>
          </p:cNvSpPr>
          <p:nvPr/>
        </p:nvSpPr>
        <p:spPr bwMode="auto">
          <a:xfrm>
            <a:off x="5993605" y="4256881"/>
            <a:ext cx="1189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Eigenmode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28"/>
          <p:cNvSpPr>
            <a:spLocks noChangeArrowheads="1"/>
          </p:cNvSpPr>
          <p:nvPr/>
        </p:nvSpPr>
        <p:spPr bwMode="auto">
          <a:xfrm>
            <a:off x="7142955" y="4256881"/>
            <a:ext cx="1131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29"/>
          <p:cNvSpPr>
            <a:spLocks noChangeArrowheads="1"/>
          </p:cNvSpPr>
          <p:nvPr/>
        </p:nvSpPr>
        <p:spPr bwMode="auto">
          <a:xfrm>
            <a:off x="5993605" y="46283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30"/>
          <p:cNvSpPr>
            <a:spLocks noChangeArrowheads="1"/>
          </p:cNvSpPr>
          <p:nvPr/>
        </p:nvSpPr>
        <p:spPr bwMode="auto">
          <a:xfrm>
            <a:off x="6049168" y="4734719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31"/>
          <p:cNvSpPr>
            <a:spLocks noChangeArrowheads="1"/>
          </p:cNvSpPr>
          <p:nvPr/>
        </p:nvSpPr>
        <p:spPr bwMode="auto">
          <a:xfrm>
            <a:off x="6238080" y="46283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32"/>
          <p:cNvSpPr>
            <a:spLocks noChangeArrowheads="1"/>
          </p:cNvSpPr>
          <p:nvPr/>
        </p:nvSpPr>
        <p:spPr bwMode="auto">
          <a:xfrm>
            <a:off x="6930230" y="46283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18.6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33"/>
          <p:cNvSpPr>
            <a:spLocks noChangeArrowheads="1"/>
          </p:cNvSpPr>
          <p:nvPr/>
        </p:nvSpPr>
        <p:spPr bwMode="auto">
          <a:xfrm>
            <a:off x="7555705" y="46283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23.1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34"/>
          <p:cNvSpPr>
            <a:spLocks noChangeArrowheads="1"/>
          </p:cNvSpPr>
          <p:nvPr/>
        </p:nvSpPr>
        <p:spPr bwMode="auto">
          <a:xfrm>
            <a:off x="8279605" y="46283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43.3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35"/>
          <p:cNvSpPr>
            <a:spLocks noChangeArrowheads="1"/>
          </p:cNvSpPr>
          <p:nvPr/>
        </p:nvSpPr>
        <p:spPr bwMode="auto">
          <a:xfrm>
            <a:off x="5993605" y="4995069"/>
            <a:ext cx="2032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36"/>
          <p:cNvSpPr>
            <a:spLocks noChangeArrowheads="1"/>
          </p:cNvSpPr>
          <p:nvPr/>
        </p:nvSpPr>
        <p:spPr bwMode="auto">
          <a:xfrm>
            <a:off x="6106318" y="5103019"/>
            <a:ext cx="2984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37"/>
          <p:cNvSpPr>
            <a:spLocks noChangeArrowheads="1"/>
          </p:cNvSpPr>
          <p:nvPr/>
        </p:nvSpPr>
        <p:spPr bwMode="auto">
          <a:xfrm>
            <a:off x="6333330" y="4995069"/>
            <a:ext cx="3254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/%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38"/>
          <p:cNvSpPr>
            <a:spLocks noChangeArrowheads="1"/>
          </p:cNvSpPr>
          <p:nvPr/>
        </p:nvSpPr>
        <p:spPr bwMode="auto">
          <a:xfrm>
            <a:off x="6930230" y="4995069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39"/>
          <p:cNvSpPr>
            <a:spLocks noChangeArrowheads="1"/>
          </p:cNvSpPr>
          <p:nvPr/>
        </p:nvSpPr>
        <p:spPr bwMode="auto">
          <a:xfrm>
            <a:off x="7555705" y="4995069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40"/>
          <p:cNvSpPr>
            <a:spLocks noChangeArrowheads="1"/>
          </p:cNvSpPr>
          <p:nvPr/>
        </p:nvSpPr>
        <p:spPr bwMode="auto">
          <a:xfrm>
            <a:off x="8279605" y="4995069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41"/>
          <p:cNvSpPr>
            <a:spLocks noChangeArrowheads="1"/>
          </p:cNvSpPr>
          <p:nvPr/>
        </p:nvSpPr>
        <p:spPr bwMode="auto">
          <a:xfrm>
            <a:off x="5993605" y="5358606"/>
            <a:ext cx="9121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Calculate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42"/>
          <p:cNvSpPr>
            <a:spLocks noChangeArrowheads="1"/>
          </p:cNvSpPr>
          <p:nvPr/>
        </p:nvSpPr>
        <p:spPr bwMode="auto">
          <a:xfrm>
            <a:off x="7009605" y="5358606"/>
            <a:ext cx="25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9" name="Rectangle 143"/>
              <p:cNvSpPr>
                <a:spLocks noChangeArrowheads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𝐟𝐞𝐫𝐫</m:t>
                      </m:r>
                    </m:oMath>
                  </m:oMathPara>
                </a14:m>
                <a:endParaRPr lang="en-US" altLang="en-US" sz="1100" b="1" dirty="0"/>
              </a:p>
            </p:txBody>
          </p:sp>
        </mc:Choice>
        <mc:Fallback>
          <p:sp>
            <p:nvSpPr>
              <p:cNvPr id="289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blipFill rotWithShape="0">
                <a:blip r:embed="rId4"/>
                <a:stretch>
                  <a:fillRect l="-6944" r="-8333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0" name="Rectangle 144"/>
          <p:cNvSpPr>
            <a:spLocks noChangeArrowheads="1"/>
          </p:cNvSpPr>
          <p:nvPr/>
        </p:nvSpPr>
        <p:spPr bwMode="auto">
          <a:xfrm>
            <a:off x="5993605" y="5728494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1" name="Rectangle 145"/>
              <p:cNvSpPr>
                <a:spLocks noChangeArrowheads="1"/>
              </p:cNvSpPr>
              <p:nvPr/>
            </p:nvSpPr>
            <p:spPr bwMode="auto">
              <a:xfrm>
                <a:off x="6149180" y="5836444"/>
                <a:ext cx="39542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 panose="02040503050406030204" pitchFamily="18" charset="0"/>
                          <a:cs typeface="Arial" pitchFamily="34" charset="0"/>
                        </a:rPr>
                        <m:t>ferr</m:t>
                      </m:r>
                    </m:oMath>
                  </m:oMathPara>
                </a14:m>
                <a:endParaRPr lang="en-US" altLang="en-US" dirty="0"/>
              </a:p>
            </p:txBody>
          </p:sp>
        </mc:Choice>
        <mc:Fallback>
          <p:sp>
            <p:nvSpPr>
              <p:cNvPr id="291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49180" y="5836444"/>
                <a:ext cx="395429" cy="169277"/>
              </a:xfrm>
              <a:prstGeom prst="rect">
                <a:avLst/>
              </a:prstGeom>
              <a:blipFill rotWithShape="0">
                <a:blip r:embed="rId5"/>
                <a:stretch>
                  <a:fillRect l="-9231" r="-7692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2" name="Rectangle 146"/>
          <p:cNvSpPr>
            <a:spLocks noChangeArrowheads="1"/>
          </p:cNvSpPr>
          <p:nvPr/>
        </p:nvSpPr>
        <p:spPr bwMode="auto">
          <a:xfrm>
            <a:off x="6930230" y="5728494"/>
            <a:ext cx="2032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47"/>
          <p:cNvSpPr>
            <a:spLocks noChangeArrowheads="1"/>
          </p:cNvSpPr>
          <p:nvPr/>
        </p:nvSpPr>
        <p:spPr bwMode="auto">
          <a:xfrm>
            <a:off x="7555705" y="5728494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48"/>
          <p:cNvSpPr>
            <a:spLocks noChangeArrowheads="1"/>
          </p:cNvSpPr>
          <p:nvPr/>
        </p:nvSpPr>
        <p:spPr bwMode="auto">
          <a:xfrm>
            <a:off x="8279605" y="5728494"/>
            <a:ext cx="5413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78461" y="4185084"/>
            <a:ext cx="3014714" cy="1861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4" name="Picture 1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504" y="2224472"/>
            <a:ext cx="5108596" cy="88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11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14593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8" grpId="0"/>
      <p:bldP spid="22" grpId="0"/>
      <p:bldP spid="278" grpId="0"/>
      <p:bldP spid="279" grpId="0"/>
      <p:bldP spid="280" grpId="0"/>
      <p:bldP spid="284" grpId="0"/>
      <p:bldP spid="285" grpId="0"/>
      <p:bldP spid="286" grpId="0"/>
      <p:bldP spid="292" grpId="0"/>
      <p:bldP spid="293" grpId="0"/>
      <p:bldP spid="2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100" name="Rectangle 1027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23828" y="1592263"/>
                <a:ext cx="5867760" cy="4789487"/>
              </a:xfrm>
            </p:spPr>
            <p:txBody>
              <a:bodyPr/>
              <a:lstStyle/>
              <a:p>
                <a:pPr marL="0" indent="0" eaLnBrk="1" hangingPunct="1">
                  <a:buNone/>
                  <a:defRPr/>
                </a:pPr>
                <a:endParaRPr lang="en-US" sz="2000" dirty="0" smtClean="0"/>
              </a:p>
              <a:p>
                <a:pPr marL="0" indent="0" eaLnBrk="1" hangingPunct="1">
                  <a:buNone/>
                  <a:defRPr/>
                </a:pPr>
                <a:endParaRPr lang="en-US" sz="2000" dirty="0"/>
              </a:p>
              <a:p>
                <a:pPr marL="0" indent="0" eaLnBrk="1" hangingPunct="1">
                  <a:buNone/>
                  <a:defRPr/>
                </a:pPr>
                <a:r>
                  <a:rPr lang="en-US" sz="2000" dirty="0"/>
                  <a:t>	</a:t>
                </a:r>
                <a:endParaRPr lang="en-US" sz="2000" dirty="0" smtClean="0"/>
              </a:p>
              <a:p>
                <a:pPr marL="0" indent="0" eaLnBrk="1" hangingPunct="1">
                  <a:buNone/>
                  <a:defRPr/>
                </a:pPr>
                <a:r>
                  <a:rPr lang="en-US" sz="2000" dirty="0" smtClean="0"/>
                  <a:t>	</a:t>
                </a:r>
              </a:p>
              <a:p>
                <a:pPr eaLnBrk="1" hangingPunct="1">
                  <a:defRPr/>
                </a:pPr>
                <a:r>
                  <a:rPr lang="en-GB" sz="2000" dirty="0">
                    <a:cs typeface="Arial" pitchFamily="34" charset="0"/>
                  </a:rPr>
                  <a:t>l</a:t>
                </a:r>
                <a:r>
                  <a:rPr lang="en-GB" sz="2000" dirty="0" smtClean="0">
                    <a:cs typeface="Arial" pitchFamily="34" charset="0"/>
                  </a:rPr>
                  <a:t>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bias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: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cs typeface="Arial" pitchFamily="34" charset="0"/>
                          </a:rPr>
                          <m:t>total</m:t>
                        </m:r>
                      </m:sub>
                    </m:sSub>
                  </m:oMath>
                </a14:m>
                <a:r>
                  <a:rPr lang="en-US" sz="2000" dirty="0" smtClean="0"/>
                  <a:t> is dominated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cs typeface="Arial" pitchFamily="34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μ</m:t>
                        </m:r>
                        <m: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ferr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eaLnBrk="1" hangingPunct="1">
                  <a:defRPr/>
                </a:pPr>
                <a:r>
                  <a:rPr lang="en-US" sz="2000" dirty="0" smtClean="0"/>
                  <a:t>once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μ</m:t>
                        </m:r>
                        <m: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ferr</m:t>
                        </m:r>
                      </m:sub>
                    </m:sSub>
                  </m:oMath>
                </a14:m>
                <a:r>
                  <a:rPr lang="en-US" sz="2000" dirty="0" smtClean="0"/>
                  <a:t> exeeds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Ω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,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cs typeface="Arial" pitchFamily="34" charset="0"/>
                          </a:rPr>
                          <m:t>total</m:t>
                        </m:r>
                      </m:sub>
                    </m:sSub>
                  </m:oMath>
                </a14:m>
                <a:r>
                  <a:rPr lang="en-US" sz="2000" dirty="0" smtClean="0"/>
                  <a:t> has maximum</a:t>
                </a:r>
              </a:p>
              <a:p>
                <a:pPr eaLnBrk="1" hangingPunct="1">
                  <a:defRPr/>
                </a:pPr>
                <a:r>
                  <a:rPr lang="en-GB" sz="2000" dirty="0" smtClean="0">
                    <a:cs typeface="Arial" pitchFamily="34" charset="0"/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  <a:cs typeface="Arial" pitchFamily="34" charset="0"/>
                          </a:rPr>
                          <m:t>bias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Arial" pitchFamily="34" charset="0"/>
                      </a:rPr>
                      <m:t>: 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cs typeface="Arial" pitchFamily="34" charset="0"/>
                          </a:rPr>
                          <m:t>total</m:t>
                        </m:r>
                      </m:sub>
                    </m:sSub>
                  </m:oMath>
                </a14:m>
                <a:r>
                  <a:rPr lang="en-US" sz="2000" dirty="0"/>
                  <a:t> is dominated by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Ω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eaLnBrk="1" hangingPunct="1">
                  <a:defRPr/>
                </a:pPr>
                <a:endParaRPr lang="en-US" sz="2000" dirty="0" smtClean="0"/>
              </a:p>
              <a:p>
                <a:pPr eaLnBrk="1" hangingPunct="1">
                  <a:defRPr/>
                </a:pPr>
                <a:endParaRPr lang="en-US" sz="2000" dirty="0" smtClean="0"/>
              </a:p>
            </p:txBody>
          </p:sp>
        </mc:Choice>
        <mc:Fallback>
          <p:sp>
            <p:nvSpPr>
              <p:cNvPr id="4100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23828" y="1592263"/>
                <a:ext cx="5867760" cy="4789487"/>
              </a:xfrm>
              <a:blipFill rotWithShape="0">
                <a:blip r:embed="rId3"/>
                <a:stretch>
                  <a:fillRect l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2053932" y="1628800"/>
                <a:ext cx="6874552" cy="6988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Ω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el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teflon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el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total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ε</m:t>
                              </m:r>
                              <m:r>
                                <a:rPr lang="en-GB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teflon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mag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ferr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mag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total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µ</m:t>
                              </m:r>
                              <m:r>
                                <a:rPr lang="en-US" i="1">
                                  <a:latin typeface="Cambria Math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  <a:cs typeface="Arial" pitchFamily="34" charset="0"/>
                                </a:rPr>
                                <m:t>ferr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932" y="1628800"/>
                <a:ext cx="6874552" cy="69884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Numerical Simulation </a:t>
            </a:r>
            <a:r>
              <a:rPr lang="en-GB" dirty="0" smtClean="0"/>
              <a:t>Results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0864"/>
            <a:ext cx="2267712" cy="22722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935596" y="1635165"/>
                <a:ext cx="2428229" cy="6924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total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Ω</m:t>
                              </m:r>
                            </m:sub>
                          </m:sSub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ε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96" y="1635165"/>
                <a:ext cx="2428229" cy="6924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12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8644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Numerical Simulation Results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00" name="Rectangle 1027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>
                  <a:defRPr/>
                </a:pPr>
                <a:endParaRPr lang="en-GB" sz="2000" i="1" dirty="0" smtClean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 smtClean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 smtClean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 smtClean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sz="2000" i="1" dirty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eaLnBrk="1" hangingPunct="1">
                  <a:defRPr/>
                </a:pPr>
                <a:r>
                  <a:rPr lang="en-US" sz="2000" dirty="0" smtClean="0"/>
                  <a:t>Resonance frequency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r</m:t>
                        </m:r>
                        <m: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cs typeface="Arial" pitchFamily="34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2000" i="1" dirty="0" smtClean="0">
                    <a:latin typeface="Cambria Math" panose="02040503050406030204" pitchFamily="18" charset="0"/>
                    <a:cs typeface="Arial" pitchFamily="34" charset="0"/>
                  </a:rPr>
                  <a:t> </a:t>
                </a:r>
                <a:r>
                  <a:rPr lang="en-US" sz="2000" dirty="0" smtClean="0"/>
                  <a:t>with </a:t>
                </a:r>
                <a:r>
                  <a:rPr lang="en-GB" sz="2000" dirty="0" smtClean="0">
                    <a:cs typeface="Arial" pitchFamily="34" charset="0"/>
                  </a:rPr>
                  <a:t>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  <a:cs typeface="Arial" pitchFamily="34" charset="0"/>
                          </a:rPr>
                          <m:t>res</m:t>
                        </m:r>
                      </m:sub>
                    </m:sSub>
                    <m:r>
                      <m:rPr>
                        <m:nor/>
                      </m:rPr>
                      <a:rPr lang="en-GB" sz="2000" dirty="0">
                        <a:latin typeface="Cambria Math"/>
                        <a:ea typeface="Cambria Math"/>
                        <a:cs typeface="Arial" pitchFamily="34" charset="0"/>
                      </a:rPr>
                      <m:t>~</m:t>
                    </m:r>
                    <m:f>
                      <m:fPr>
                        <m:ctrlPr>
                          <a:rPr lang="en-GB" sz="2000" i="1" dirty="0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GB" sz="20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000" i="1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l-GR" sz="2000" i="1" dirty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i="1" dirty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  <m:t>∆</m:t>
                                </m:r>
                                <m:r>
                                  <a:rPr lang="el-GR" sz="2000" i="1" dirty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000" dirty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r</m:t>
                                </m:r>
                                <m:r>
                                  <a:rPr lang="en-GB" sz="2000" b="0" i="0" dirty="0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 b="0" i="0" dirty="0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  <m:t>eff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sz="2000" dirty="0" smtClean="0"/>
              </a:p>
              <a:p>
                <a:pPr eaLnBrk="1" hangingPunct="1">
                  <a:defRPr/>
                </a:pPr>
                <a:r>
                  <a:rPr lang="en-GB" sz="2000" dirty="0" smtClean="0"/>
                  <a:t>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sSub>
                          <m:sSubPr>
                            <m:ctrlPr>
                              <a:rPr lang="el-GR" sz="2000" i="1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l-GR" sz="20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r</m:t>
                            </m:r>
                            <m:r>
                              <a:rPr lang="en-GB" sz="2000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sz="2000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  <m:t>eff</m:t>
                            </m:r>
                          </m:sub>
                        </m:sSub>
                      </m:sub>
                    </m:sSub>
                    <m:r>
                      <a:rPr lang="en-GB" sz="2000" b="0" i="1" dirty="0" smtClean="0">
                        <a:latin typeface="Cambria Math" panose="02040503050406030204" pitchFamily="18" charset="0"/>
                        <a:ea typeface="Cambria Math"/>
                        <a:cs typeface="Arial" pitchFamily="34" charset="0"/>
                      </a:rPr>
                      <m:t>&gt;5</m:t>
                    </m:r>
                  </m:oMath>
                </a14:m>
                <a:r>
                  <a:rPr lang="en-GB" sz="2000" dirty="0" smtClean="0"/>
                  <a:t> can be achieved, but for relative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μ</m:t>
                        </m:r>
                        <m: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ferr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eaLnBrk="1" hangingPunct="1">
                  <a:defRPr/>
                </a:pPr>
                <a:endParaRPr lang="en-GB" sz="2000" i="1" dirty="0" smtClean="0">
                  <a:latin typeface="Cambria Math" panose="02040503050406030204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100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723866"/>
            <a:ext cx="2267712" cy="22631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627784" y="2176532"/>
                <a:ext cx="4037580" cy="678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r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eff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RF</m:t>
                                  </m:r>
                                  <m: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,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ferr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RF</m:t>
                                  </m:r>
                                  <m: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,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total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𝑟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ferr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RF</m:t>
                                  </m:r>
                                  <m: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,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V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𝑎𝑐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RF</m:t>
                                  </m:r>
                                  <m: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,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total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𝑟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, 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vac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176532"/>
                <a:ext cx="4037580" cy="67890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642084" y="3089484"/>
                <a:ext cx="4030975" cy="974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cs typeface="Arial" pitchFamily="34" charset="0"/>
                            </a:rPr>
                            <m:t>𝑟</m:t>
                          </m:r>
                        </m:e>
                        <m:sub>
                          <m:sSub>
                            <m:sSubPr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r</m:t>
                              </m:r>
                              <m:r>
                                <a:rPr lang="en-GB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eff</m:t>
                              </m:r>
                            </m:sub>
                          </m:sSub>
                        </m:sub>
                      </m:sSub>
                      <m:r>
                        <a:rPr lang="en-GB" i="1" dirty="0"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i="0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r</m:t>
                              </m:r>
                              <m:r>
                                <a:rPr lang="en-GB" b="0" i="0" dirty="0" smtClean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eff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GB" i="1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18</m:t>
                              </m:r>
                              <m:r>
                                <a:rPr lang="en-GB" i="1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.8</m:t>
                              </m:r>
                              <m:r>
                                <a:rPr lang="en-GB" i="1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MHz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i="1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dirty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r</m:t>
                              </m:r>
                              <m:r>
                                <a:rPr lang="en-GB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dirty="0">
                                  <a:latin typeface="Cambria Math" panose="02040503050406030204" pitchFamily="18" charset="0"/>
                                  <a:ea typeface="Cambria Math"/>
                                  <a:cs typeface="Arial" pitchFamily="34" charset="0"/>
                                </a:rPr>
                                <m:t>eff</m:t>
                              </m:r>
                            </m:sub>
                          </m:sSub>
                          <m:r>
                            <a:rPr lang="en-GB" i="1" dirty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(4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  <m:t>3.7</m:t>
                          </m:r>
                          <m:r>
                            <a:rPr lang="en-GB" i="1" dirty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dirty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MHz</m:t>
                          </m:r>
                          <m:r>
                            <a:rPr lang="en-GB" dirty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)</m:t>
                          </m:r>
                        </m:den>
                      </m:f>
                      <m:r>
                        <a:rPr lang="en-GB" i="1" dirty="0">
                          <a:latin typeface="Cambria Math" panose="02040503050406030204" pitchFamily="18" charset="0"/>
                          <a:ea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  <m:t>5.8</m:t>
                          </m:r>
                        </m:num>
                        <m:den>
                          <m: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  <m:t>1.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  <m:t>0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  <a:ea typeface="Cambria Math"/>
                              <a:cs typeface="Arial" pitchFamily="34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GB" b="0" i="0" dirty="0" smtClean="0">
                          <a:latin typeface="Cambria Math" panose="02040503050406030204" pitchFamily="18" charset="0"/>
                          <a:ea typeface="Cambria Math"/>
                          <a:cs typeface="Arial" pitchFamily="34" charset="0"/>
                        </a:rPr>
                        <m:t>= 5.4</m:t>
                      </m:r>
                    </m:oMath>
                  </m:oMathPara>
                </a14:m>
                <a:endParaRPr lang="en-GB" b="0" dirty="0" smtClean="0">
                  <a:ea typeface="Cambria Math"/>
                  <a:cs typeface="Arial" pitchFamily="34" charset="0"/>
                </a:endParaRPr>
              </a:p>
              <a:p>
                <a:pPr eaLnBrk="1" hangingPunct="1">
                  <a:defRPr/>
                </a:pPr>
                <a:endParaRPr lang="en-GB" b="0" dirty="0" smtClean="0">
                  <a:ea typeface="Cambria Math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084" y="3089484"/>
                <a:ext cx="4030975" cy="97488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13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457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Preliminary Design of </a:t>
            </a:r>
            <a:r>
              <a:rPr lang="en-GB" dirty="0" smtClean="0"/>
              <a:t>FLC 18 – 40MHz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755010"/>
                  </p:ext>
                </p:extLst>
              </p:nvPr>
            </p:nvGraphicFramePr>
            <p:xfrm>
              <a:off x="719572" y="4365104"/>
              <a:ext cx="6033153" cy="1517938"/>
            </p:xfrm>
            <a:graphic>
              <a:graphicData uri="http://schemas.openxmlformats.org/drawingml/2006/table">
                <a:tbl>
                  <a:tblPr firstRow="1" bandRow="1">
                    <a:tableStyleId>{0E3FDE45-AF77-4B5C-9715-49D594BDF05E}</a:tableStyleId>
                  </a:tblPr>
                  <a:tblGrid>
                    <a:gridCol w="782955"/>
                    <a:gridCol w="1254125"/>
                    <a:gridCol w="1033780"/>
                    <a:gridCol w="817572"/>
                    <a:gridCol w="1008112"/>
                    <a:gridCol w="1136609"/>
                  </a:tblGrid>
                  <a:tr h="381218"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Simulation Input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Simulation </a:t>
                          </a:r>
                          <a:r>
                            <a:rPr lang="en-GB" sz="1800" b="1" i="1" dirty="0" smtClean="0"/>
                            <a:t>Results for </a:t>
                          </a:r>
                          <a:r>
                            <a:rPr lang="en-GB" sz="1800" b="1" i="1" dirty="0" err="1" smtClean="0"/>
                            <a:t>V</a:t>
                          </a:r>
                          <a:r>
                            <a:rPr lang="en-GB" sz="1800" b="1" baseline="-25000" dirty="0" err="1" smtClean="0"/>
                            <a:t>acc</a:t>
                          </a:r>
                          <a:r>
                            <a:rPr lang="en-GB" sz="1800" b="1" i="1" dirty="0" smtClean="0"/>
                            <a:t>=</a:t>
                          </a:r>
                          <a:r>
                            <a:rPr lang="en-GB" sz="1800" b="1" i="0" dirty="0" smtClean="0"/>
                            <a:t>1kV</a:t>
                          </a:r>
                          <a:endParaRPr lang="en-GB" sz="1800" b="1" i="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</a:tr>
                  <a:tr h="381218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i="1" dirty="0" smtClean="0"/>
                            <a:t>µ’</a:t>
                          </a:r>
                          <a:r>
                            <a:rPr lang="en-GB" sz="1600" b="1" dirty="0" smtClean="0"/>
                            <a:t>(</a:t>
                          </a:r>
                          <a:r>
                            <a:rPr lang="en-GB" sz="1600" b="1" i="1" dirty="0" smtClean="0"/>
                            <a:t>f</a:t>
                          </a:r>
                          <a:r>
                            <a:rPr lang="en-GB" sz="1600" b="1" baseline="-25000" dirty="0" smtClean="0"/>
                            <a:t>res</a:t>
                          </a:r>
                          <a:r>
                            <a:rPr lang="en-GB" sz="1600" b="1" dirty="0" smtClean="0"/>
                            <a:t>)</a:t>
                          </a:r>
                          <a:endParaRPr lang="en-GB" sz="1600" b="1" i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1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1" i="1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GB" sz="18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itchFamily="34" charset="0"/>
                                      </a:rPr>
                                      <m:t>𝛍</m:t>
                                    </m:r>
                                    <m:r>
                                      <a:rPr lang="en-GB" sz="18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itchFamily="34" charset="0"/>
                                      </a:rPr>
                                      <m:t>,</m:t>
                                    </m:r>
                                    <m:r>
                                      <a:rPr lang="en-GB" sz="1800" b="1" i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itchFamily="34" charset="0"/>
                                      </a:rPr>
                                      <m:t>𝐟𝐞𝐫𝐫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b="1" baseline="-25000" dirty="0" smtClean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f</a:t>
                          </a:r>
                          <a:r>
                            <a:rPr lang="en-GB" sz="1800" b="1" baseline="-25000" dirty="0" smtClean="0"/>
                            <a:t>res</a:t>
                          </a:r>
                          <a:r>
                            <a:rPr lang="en-GB" sz="1800" b="1" dirty="0" smtClean="0"/>
                            <a:t>/MHz</a:t>
                          </a:r>
                          <a:endParaRPr lang="en-GB" sz="1800" b="1" i="0" baseline="-250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b="1" i="1" smtClean="0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1" i="1">
                                        <a:latin typeface="Cambria Math" panose="02040503050406030204" pitchFamily="18" charset="0"/>
                                        <a:cs typeface="Arial" pitchFamily="34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GB" sz="1600" b="1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itchFamily="34" charset="0"/>
                                      </a:rPr>
                                      <m:t>𝐭𝐨𝐭𝐚𝐥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i="1" dirty="0" smtClean="0"/>
                            <a:t>R/Q</a:t>
                          </a:r>
                          <a:r>
                            <a:rPr lang="en-GB" sz="1600" b="1" dirty="0" smtClean="0"/>
                            <a:t>/</a:t>
                          </a:r>
                          <a:r>
                            <a:rPr lang="el-GR" sz="1600" b="1" dirty="0" smtClean="0"/>
                            <a:t>Ω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i="1" dirty="0" smtClean="0"/>
                            <a:t>P</a:t>
                          </a:r>
                          <a:r>
                            <a:rPr lang="en-GB" sz="1600" b="1" dirty="0" smtClean="0"/>
                            <a:t>/W</a:t>
                          </a:r>
                          <a:endParaRPr lang="en-GB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81218"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8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35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17.6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37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213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63.3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6745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/>
                            <a:t>1.17</a:t>
                          </a:r>
                          <a:endParaRPr lang="en-GB" sz="1600" b="0" baseline="-250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5000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40.9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4683</a:t>
                          </a:r>
                          <a:endParaRPr lang="en-GB" sz="1600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108</a:t>
                          </a:r>
                          <a:endParaRPr lang="en-GB" sz="1600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755010"/>
                  </p:ext>
                </p:extLst>
              </p:nvPr>
            </p:nvGraphicFramePr>
            <p:xfrm>
              <a:off x="719572" y="4365104"/>
              <a:ext cx="6033153" cy="1517938"/>
            </p:xfrm>
            <a:graphic>
              <a:graphicData uri="http://schemas.openxmlformats.org/drawingml/2006/table">
                <a:tbl>
                  <a:tblPr firstRow="1" bandRow="1">
                    <a:tableStyleId>{0E3FDE45-AF77-4B5C-9715-49D594BDF05E}</a:tableStyleId>
                  </a:tblPr>
                  <a:tblGrid>
                    <a:gridCol w="782955"/>
                    <a:gridCol w="1254125"/>
                    <a:gridCol w="1033780"/>
                    <a:gridCol w="817572"/>
                    <a:gridCol w="1008112"/>
                    <a:gridCol w="1136609"/>
                  </a:tblGrid>
                  <a:tr h="381218">
                    <a:tc gridSpan="2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Simulation Input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Simulation </a:t>
                          </a:r>
                          <a:r>
                            <a:rPr lang="en-GB" sz="1800" b="1" i="1" dirty="0" smtClean="0"/>
                            <a:t>Results for </a:t>
                          </a:r>
                          <a:r>
                            <a:rPr lang="en-GB" sz="1800" b="1" i="1" dirty="0" err="1" smtClean="0"/>
                            <a:t>V</a:t>
                          </a:r>
                          <a:r>
                            <a:rPr lang="en-GB" sz="1800" b="1" baseline="-25000" dirty="0" err="1" smtClean="0"/>
                            <a:t>acc</a:t>
                          </a:r>
                          <a:r>
                            <a:rPr lang="en-GB" sz="1800" b="1" i="1" dirty="0" smtClean="0"/>
                            <a:t>=</a:t>
                          </a:r>
                          <a:r>
                            <a:rPr lang="en-GB" sz="1800" b="1" i="0" dirty="0" smtClean="0"/>
                            <a:t>1kV</a:t>
                          </a:r>
                          <a:endParaRPr lang="en-GB" sz="1800" b="1" i="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600" b="1" i="1" dirty="0" smtClean="0"/>
                        </a:p>
                      </a:txBody>
                      <a:tcPr/>
                    </a:tc>
                  </a:tr>
                  <a:tr h="388049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i="1" dirty="0" smtClean="0"/>
                            <a:t>µ’</a:t>
                          </a:r>
                          <a:r>
                            <a:rPr lang="en-GB" sz="1600" b="1" dirty="0" smtClean="0"/>
                            <a:t>(</a:t>
                          </a:r>
                          <a:r>
                            <a:rPr lang="en-GB" sz="1600" b="1" i="1" dirty="0" smtClean="0"/>
                            <a:t>f</a:t>
                          </a:r>
                          <a:r>
                            <a:rPr lang="en-GB" sz="1600" b="1" baseline="-25000" dirty="0" smtClean="0"/>
                            <a:t>res</a:t>
                          </a:r>
                          <a:r>
                            <a:rPr lang="en-GB" sz="1600" b="1" dirty="0" smtClean="0"/>
                            <a:t>)</a:t>
                          </a:r>
                          <a:endParaRPr lang="en-GB" sz="1600" b="1" i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0">
                          <a:blip r:embed="rId3"/>
                          <a:stretch>
                            <a:fillRect l="-63107" t="-106250" r="-319417" b="-20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i="1" dirty="0" smtClean="0"/>
                            <a:t>f</a:t>
                          </a:r>
                          <a:r>
                            <a:rPr lang="en-GB" sz="1800" b="1" baseline="-25000" dirty="0" smtClean="0"/>
                            <a:t>res</a:t>
                          </a:r>
                          <a:r>
                            <a:rPr lang="en-GB" sz="1800" b="1" dirty="0" smtClean="0"/>
                            <a:t>/MHz</a:t>
                          </a:r>
                          <a:endParaRPr lang="en-GB" sz="1800" b="1" i="0" baseline="-250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77612" t="-106250" r="-264179" b="-20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i="1" dirty="0" smtClean="0"/>
                            <a:t>R/Q</a:t>
                          </a:r>
                          <a:r>
                            <a:rPr lang="en-GB" sz="1600" b="1" dirty="0" smtClean="0"/>
                            <a:t>/</a:t>
                          </a:r>
                          <a:r>
                            <a:rPr lang="el-GR" sz="1600" b="1" dirty="0" smtClean="0"/>
                            <a:t>Ω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1" i="1" dirty="0" smtClean="0"/>
                            <a:t>P</a:t>
                          </a:r>
                          <a:r>
                            <a:rPr lang="en-GB" sz="1600" b="1" dirty="0" smtClean="0"/>
                            <a:t>/W</a:t>
                          </a:r>
                          <a:endParaRPr lang="en-GB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81218"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8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35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17.6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37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213</a:t>
                          </a:r>
                          <a:endParaRPr lang="en-GB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63.3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6745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/>
                            <a:t>1.17</a:t>
                          </a:r>
                          <a:endParaRPr lang="en-GB" sz="1600" b="0" baseline="-250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5000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40.9</a:t>
                          </a:r>
                          <a:endParaRPr lang="en-GB" sz="16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4683</a:t>
                          </a:r>
                          <a:endParaRPr lang="en-GB" sz="1600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108</a:t>
                          </a:r>
                          <a:endParaRPr lang="en-GB" sz="1600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b="0" dirty="0" smtClean="0"/>
                            <a:t>1</a:t>
                          </a:r>
                          <a:endParaRPr lang="en-GB" sz="1600" b="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9704" t="39616" r="10142" b="13862"/>
          <a:stretch/>
        </p:blipFill>
        <p:spPr>
          <a:xfrm>
            <a:off x="1259631" y="1592263"/>
            <a:ext cx="4032449" cy="246794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719572" y="1988840"/>
            <a:ext cx="864096" cy="612068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3" idx="1"/>
          </p:cNvCxnSpPr>
          <p:nvPr/>
        </p:nvCxnSpPr>
        <p:spPr>
          <a:xfrm flipH="1">
            <a:off x="4716016" y="1994194"/>
            <a:ext cx="676125" cy="64982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051956" y="2380254"/>
            <a:ext cx="522089" cy="461026"/>
          </a:xfrm>
          <a:prstGeom prst="straightConnector1">
            <a:avLst/>
          </a:prstGeom>
          <a:ln w="19050">
            <a:solidFill>
              <a:schemeClr val="tx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08027" y="1619508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/>
              <a:t>Ferrite stack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0312" y="2471948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92141" y="1809528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smtClean="0"/>
              <a:t>Accelerating gap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5545"/>
              </p:ext>
            </p:extLst>
          </p:nvPr>
        </p:nvGraphicFramePr>
        <p:xfrm>
          <a:off x="6887454" y="4365102"/>
          <a:ext cx="1825006" cy="151110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960910"/>
                <a:gridCol w="864096"/>
              </a:tblGrid>
              <a:tr h="377777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7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 err="1" smtClean="0"/>
                        <a:t>V</a:t>
                      </a:r>
                      <a:r>
                        <a:rPr lang="en-GB" sz="1600" b="1" baseline="-25000" dirty="0" err="1" smtClean="0"/>
                        <a:t>acc</a:t>
                      </a:r>
                      <a:r>
                        <a:rPr lang="en-GB" sz="1600" b="1" dirty="0" smtClean="0"/>
                        <a:t>/kV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/>
                        <a:t>P</a:t>
                      </a:r>
                      <a:r>
                        <a:rPr lang="en-GB" sz="1600" b="1" dirty="0" smtClean="0"/>
                        <a:t>/kW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777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8.3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4.4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777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62.5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3.9</a:t>
                      </a:r>
                      <a:endParaRPr lang="en-GB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3524021" y="3531193"/>
            <a:ext cx="1221315" cy="334067"/>
          </a:xfrm>
          <a:prstGeom prst="rect">
            <a:avLst/>
          </a:prstGeom>
        </p:spPr>
        <p:txBody>
          <a:bodyPr wrap="square" lIns="86996" tIns="43498" rIns="86996" bIns="43498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1125mm</a:t>
            </a:r>
            <a:endParaRPr lang="en-GB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874017" y="2841280"/>
            <a:ext cx="3312368" cy="1307801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14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7896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Conclusion and Outlook</a:t>
            </a:r>
            <a:endParaRPr lang="en-US" dirty="0" smtClean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2000" dirty="0" smtClean="0"/>
              <a:t>Measurement of relative permeability and losses of ferrite material</a:t>
            </a:r>
          </a:p>
          <a:p>
            <a:pPr eaLnBrk="1" hangingPunct="1">
              <a:defRPr/>
            </a:pPr>
            <a:r>
              <a:rPr lang="en-GB" sz="2000" dirty="0" smtClean="0"/>
              <a:t>Simulation </a:t>
            </a:r>
            <a:r>
              <a:rPr lang="en-GB" sz="2000" dirty="0" smtClean="0"/>
              <a:t>model of resonant measurements setup</a:t>
            </a:r>
          </a:p>
          <a:p>
            <a:pPr eaLnBrk="1" hangingPunct="1">
              <a:defRPr/>
            </a:pPr>
            <a:r>
              <a:rPr lang="en-GB" sz="2000" dirty="0" smtClean="0"/>
              <a:t>Preliminary </a:t>
            </a:r>
            <a:r>
              <a:rPr lang="en-GB" sz="2000" dirty="0" smtClean="0"/>
              <a:t>design of ferrite loaded accelerating cavity</a:t>
            </a:r>
          </a:p>
          <a:p>
            <a:pPr eaLnBrk="1" hangingPunct="1">
              <a:defRPr/>
            </a:pPr>
            <a:endParaRPr lang="en-US" sz="2000" dirty="0"/>
          </a:p>
          <a:p>
            <a:pPr eaLnBrk="1" hangingPunct="1">
              <a:defRPr/>
            </a:pPr>
            <a:r>
              <a:rPr lang="en-US" sz="2000" dirty="0" smtClean="0"/>
              <a:t>Influence of non-uniform </a:t>
            </a:r>
            <a:r>
              <a:rPr lang="en-GB" sz="2000" i="1" dirty="0"/>
              <a:t>µ</a:t>
            </a:r>
            <a:r>
              <a:rPr lang="en-GB" sz="2000" i="1" dirty="0" smtClean="0"/>
              <a:t>’ has to be </a:t>
            </a:r>
            <a:r>
              <a:rPr lang="en-GB" sz="2000" dirty="0" smtClean="0"/>
              <a:t>analysed </a:t>
            </a:r>
            <a:endParaRPr lang="en-US" sz="2000" dirty="0" smtClean="0"/>
          </a:p>
          <a:p>
            <a:pPr eaLnBrk="1" hangingPunct="1">
              <a:defRPr/>
            </a:pPr>
            <a:r>
              <a:rPr lang="en-US" sz="2000" dirty="0" smtClean="0"/>
              <a:t>RF power measurements have to be done</a:t>
            </a:r>
          </a:p>
          <a:p>
            <a:pPr eaLnBrk="1" hangingPunct="1">
              <a:defRPr/>
            </a:pPr>
            <a:r>
              <a:rPr lang="en-US" sz="2000" dirty="0" smtClean="0"/>
              <a:t>FLC model will be further elaborated</a:t>
            </a:r>
          </a:p>
          <a:p>
            <a:pPr eaLnBrk="1" hangingPunct="1">
              <a:defRPr/>
            </a:pPr>
            <a:endParaRPr lang="en-US" sz="2000" dirty="0" smtClean="0"/>
          </a:p>
          <a:p>
            <a:pPr eaLnBrk="1" hangingPunct="1">
              <a:defRPr/>
            </a:pPr>
            <a:endParaRPr lang="en-US" sz="2000" dirty="0" smtClean="0"/>
          </a:p>
        </p:txBody>
      </p:sp>
      <p:sp>
        <p:nvSpPr>
          <p:cNvPr id="20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15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6701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en-GB" dirty="0" smtClean="0"/>
              <a:t>Thank you for your attention!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16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539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14th of March 2014  |  Johannes Eberhardt  |  17 </a:t>
            </a:r>
            <a:endParaRPr lang="de-DE" dirty="0" smtClean="0"/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Preliminary Design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00" name="Rectangle 1027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>
                  <a:defRPr/>
                </a:pPr>
                <a:endParaRPr lang="en-US" sz="2400" dirty="0" smtClean="0"/>
              </a:p>
              <a:p>
                <a:pPr eaLnBrk="1" hangingPunct="1">
                  <a:defRPr/>
                </a:pPr>
                <a:endParaRPr lang="en-US" sz="2400" dirty="0"/>
              </a:p>
              <a:p>
                <a:pPr eaLnBrk="1" hangingPunct="1">
                  <a:defRPr/>
                </a:pPr>
                <a:endParaRPr lang="en-US" sz="2400" dirty="0" smtClean="0"/>
              </a:p>
              <a:p>
                <a:pPr eaLnBrk="1" hangingPunct="1">
                  <a:defRPr/>
                </a:pPr>
                <a:endParaRPr lang="en-US" sz="2400" dirty="0"/>
              </a:p>
              <a:p>
                <a:pPr eaLnBrk="1" hangingPunct="1">
                  <a:defRPr/>
                </a:pPr>
                <a:endParaRPr lang="en-US" sz="2400" dirty="0" smtClean="0"/>
              </a:p>
              <a:p>
                <a:pPr eaLnBrk="1" hangingPunct="1">
                  <a:defRPr/>
                </a:pPr>
                <a:endParaRPr lang="en-US" sz="2400" dirty="0"/>
              </a:p>
              <a:p>
                <a:pPr eaLnBrk="1" hangingPunct="1">
                  <a:defRPr/>
                </a:pPr>
                <a:r>
                  <a:rPr lang="en-US" sz="2000" dirty="0" smtClean="0"/>
                  <a:t>For 4kW RF </a:t>
                </a:r>
                <a:r>
                  <a:rPr lang="en-US" sz="2000" dirty="0" smtClean="0"/>
                  <a:t>power with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𝑃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𝑅</m:t>
                        </m:r>
                      </m:den>
                    </m:f>
                  </m:oMath>
                </a14:m>
                <a:endParaRPr lang="en-US" sz="2000" dirty="0" smtClean="0"/>
              </a:p>
              <a:p>
                <a:pPr eaLnBrk="1" hangingPunct="1">
                  <a:buFont typeface="Arial" panose="020B0604020202020204" pitchFamily="34" charset="0"/>
                  <a:buChar char="→"/>
                  <a:defRPr/>
                </a:pPr>
                <a:r>
                  <a:rPr lang="en-US" sz="2000" dirty="0" smtClean="0"/>
                  <a:t> 8.3kV accelerating voltage at 18MHz</a:t>
                </a:r>
              </a:p>
              <a:p>
                <a:pPr eaLnBrk="1" hangingPunct="1">
                  <a:buFont typeface="Arial" panose="020B0604020202020204" pitchFamily="34" charset="0"/>
                  <a:buChar char="→"/>
                  <a:defRPr/>
                </a:pPr>
                <a:r>
                  <a:rPr lang="en-US" sz="2000" dirty="0" smtClean="0"/>
                  <a:t> 62.5kV accelerating voltage at 40MHz</a:t>
                </a:r>
              </a:p>
            </p:txBody>
          </p:sp>
        </mc:Choice>
        <mc:Fallback>
          <p:sp>
            <p:nvSpPr>
              <p:cNvPr id="4100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75345"/>
            <a:ext cx="4788532" cy="231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106311" y="3104964"/>
            <a:ext cx="3932848" cy="2629930"/>
            <a:chOff x="5981317" y="-2495391"/>
            <a:chExt cx="5716302" cy="382254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81317" y="-2495391"/>
              <a:ext cx="5716302" cy="3480593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7421477" y="-1994510"/>
              <a:ext cx="0" cy="2916324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8639779" y="-2219153"/>
              <a:ext cx="0" cy="3104963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9905753" y="-2066518"/>
              <a:ext cx="0" cy="2960196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8374871" y="957818"/>
                  <a:ext cx="5947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res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4871" y="957818"/>
                  <a:ext cx="594778" cy="369332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l="-4478" r="-16418" b="-6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7070738" y="926173"/>
                  <a:ext cx="7942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−3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𝑑𝐵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−</m:t>
                            </m:r>
                          </m:sup>
                        </m:sSub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70738" y="926173"/>
                  <a:ext cx="794256" cy="369332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l="-3333" r="-24444" b="-6829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9437701" y="944999"/>
                  <a:ext cx="794256" cy="3728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−3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𝑑𝐵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7701" y="944999"/>
                  <a:ext cx="794256" cy="372859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l="-3371" r="-25843" b="-6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14th of March 2014  |  Johannes Eberhardt  |  17 </a:t>
            </a:r>
            <a:endParaRPr lang="de-DE" dirty="0" smtClean="0"/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Resonant Measurement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0" name="Rectangle 1027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  <a:cs typeface="Arial" pitchFamily="34" charset="0"/>
                          </a:rPr>
                          <m:t>total</m:t>
                        </m:r>
                      </m:sub>
                    </m:sSub>
                  </m:oMath>
                </a14:m>
                <a:r>
                  <a:rPr lang="en-US" sz="2400" dirty="0" smtClean="0"/>
                  <a:t> measurement for 300mT bias field</a:t>
                </a:r>
              </a:p>
            </p:txBody>
          </p:sp>
        </mc:Choice>
        <mc:Fallback xmlns="">
          <p:sp>
            <p:nvSpPr>
              <p:cNvPr id="4100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18"/>
                <a:stretch>
                  <a:fillRect l="-917" t="-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583668" y="2061788"/>
                <a:ext cx="2452851" cy="683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total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res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−3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𝑑𝐵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−3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𝑑𝐵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−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668" y="2061788"/>
                <a:ext cx="2452851" cy="683136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Line 98"/>
          <p:cNvSpPr>
            <a:spLocks noChangeShapeType="1"/>
          </p:cNvSpPr>
          <p:nvPr/>
        </p:nvSpPr>
        <p:spPr bwMode="auto">
          <a:xfrm>
            <a:off x="5899943" y="1929606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AutoShape 91"/>
          <p:cNvSpPr>
            <a:spLocks noChangeAspect="1" noChangeArrowheads="1" noTextEdit="1"/>
          </p:cNvSpPr>
          <p:nvPr/>
        </p:nvSpPr>
        <p:spPr bwMode="auto">
          <a:xfrm>
            <a:off x="5899943" y="1913731"/>
            <a:ext cx="3017837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93"/>
          <p:cNvSpPr>
            <a:spLocks noChangeArrowheads="1"/>
          </p:cNvSpPr>
          <p:nvPr/>
        </p:nvSpPr>
        <p:spPr bwMode="auto">
          <a:xfrm>
            <a:off x="5899943" y="2296319"/>
            <a:ext cx="3009900" cy="403225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Rectangle 94"/>
          <p:cNvSpPr>
            <a:spLocks noChangeArrowheads="1"/>
          </p:cNvSpPr>
          <p:nvPr/>
        </p:nvSpPr>
        <p:spPr bwMode="auto">
          <a:xfrm>
            <a:off x="5899943" y="30678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Rectangle 95"/>
          <p:cNvSpPr>
            <a:spLocks noChangeArrowheads="1"/>
          </p:cNvSpPr>
          <p:nvPr/>
        </p:nvSpPr>
        <p:spPr bwMode="auto">
          <a:xfrm>
            <a:off x="5899943" y="41981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Rectangle 96"/>
          <p:cNvSpPr>
            <a:spLocks noChangeArrowheads="1"/>
          </p:cNvSpPr>
          <p:nvPr/>
        </p:nvSpPr>
        <p:spPr bwMode="auto">
          <a:xfrm>
            <a:off x="5899943" y="5299869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Line 97"/>
          <p:cNvSpPr>
            <a:spLocks noChangeShapeType="1"/>
          </p:cNvSpPr>
          <p:nvPr/>
        </p:nvSpPr>
        <p:spPr bwMode="auto">
          <a:xfrm>
            <a:off x="5899943" y="2296319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Line 99"/>
          <p:cNvSpPr>
            <a:spLocks noChangeShapeType="1"/>
          </p:cNvSpPr>
          <p:nvPr/>
        </p:nvSpPr>
        <p:spPr bwMode="auto">
          <a:xfrm>
            <a:off x="5899943" y="6033294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Rectangle 100"/>
          <p:cNvSpPr>
            <a:spLocks noChangeArrowheads="1"/>
          </p:cNvSpPr>
          <p:nvPr/>
        </p:nvSpPr>
        <p:spPr bwMode="auto">
          <a:xfrm>
            <a:off x="5993605" y="1988344"/>
            <a:ext cx="24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101"/>
          <p:cNvSpPr>
            <a:spLocks noChangeArrowheads="1"/>
          </p:cNvSpPr>
          <p:nvPr/>
        </p:nvSpPr>
        <p:spPr bwMode="auto">
          <a:xfrm>
            <a:off x="6139655" y="1985169"/>
            <a:ext cx="153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102"/>
          <p:cNvSpPr>
            <a:spLocks noChangeArrowheads="1"/>
          </p:cNvSpPr>
          <p:nvPr/>
        </p:nvSpPr>
        <p:spPr bwMode="auto">
          <a:xfrm>
            <a:off x="6195218" y="1985169"/>
            <a:ext cx="4000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103"/>
          <p:cNvSpPr>
            <a:spLocks noChangeArrowheads="1"/>
          </p:cNvSpPr>
          <p:nvPr/>
        </p:nvSpPr>
        <p:spPr bwMode="auto">
          <a:xfrm>
            <a:off x="6930230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104"/>
          <p:cNvSpPr>
            <a:spLocks noChangeArrowheads="1"/>
          </p:cNvSpPr>
          <p:nvPr/>
        </p:nvSpPr>
        <p:spPr bwMode="auto">
          <a:xfrm>
            <a:off x="7555705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105"/>
          <p:cNvSpPr>
            <a:spLocks noChangeArrowheads="1"/>
          </p:cNvSpPr>
          <p:nvPr/>
        </p:nvSpPr>
        <p:spPr bwMode="auto">
          <a:xfrm>
            <a:off x="8279605" y="1985169"/>
            <a:ext cx="4349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106"/>
          <p:cNvSpPr>
            <a:spLocks noChangeArrowheads="1"/>
          </p:cNvSpPr>
          <p:nvPr/>
        </p:nvSpPr>
        <p:spPr bwMode="auto">
          <a:xfrm>
            <a:off x="5993605" y="2355056"/>
            <a:ext cx="243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Reflection Measurement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107"/>
          <p:cNvSpPr>
            <a:spLocks noChangeArrowheads="1"/>
          </p:cNvSpPr>
          <p:nvPr/>
        </p:nvSpPr>
        <p:spPr bwMode="auto">
          <a:xfrm>
            <a:off x="5993605" y="2764631"/>
            <a:ext cx="2413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µ’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108"/>
          <p:cNvSpPr>
            <a:spLocks noChangeArrowheads="1"/>
          </p:cNvSpPr>
          <p:nvPr/>
        </p:nvSpPr>
        <p:spPr bwMode="auto">
          <a:xfrm>
            <a:off x="6147593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9"/>
          <p:cNvSpPr>
            <a:spLocks noChangeArrowheads="1"/>
          </p:cNvSpPr>
          <p:nvPr/>
        </p:nvSpPr>
        <p:spPr bwMode="auto">
          <a:xfrm>
            <a:off x="6217443" y="2764631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110"/>
          <p:cNvSpPr>
            <a:spLocks noChangeArrowheads="1"/>
          </p:cNvSpPr>
          <p:nvPr/>
        </p:nvSpPr>
        <p:spPr bwMode="auto">
          <a:xfrm>
            <a:off x="6273005" y="2870994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111"/>
          <p:cNvSpPr>
            <a:spLocks noChangeArrowheads="1"/>
          </p:cNvSpPr>
          <p:nvPr/>
        </p:nvSpPr>
        <p:spPr bwMode="auto">
          <a:xfrm>
            <a:off x="6461918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2"/>
          <p:cNvSpPr>
            <a:spLocks noChangeArrowheads="1"/>
          </p:cNvSpPr>
          <p:nvPr/>
        </p:nvSpPr>
        <p:spPr bwMode="auto">
          <a:xfrm>
            <a:off x="6930230" y="2764631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13"/>
          <p:cNvSpPr>
            <a:spLocks noChangeArrowheads="1"/>
          </p:cNvSpPr>
          <p:nvPr/>
        </p:nvSpPr>
        <p:spPr bwMode="auto">
          <a:xfrm>
            <a:off x="7555705" y="2764631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114"/>
          <p:cNvSpPr>
            <a:spLocks noChangeArrowheads="1"/>
          </p:cNvSpPr>
          <p:nvPr/>
        </p:nvSpPr>
        <p:spPr bwMode="auto">
          <a:xfrm>
            <a:off x="8279605" y="2764631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115"/>
          <p:cNvSpPr>
            <a:spLocks noChangeArrowheads="1"/>
          </p:cNvSpPr>
          <p:nvPr/>
        </p:nvSpPr>
        <p:spPr bwMode="auto">
          <a:xfrm>
            <a:off x="5993605" y="3128169"/>
            <a:ext cx="2379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Resonant Measurement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116"/>
          <p:cNvSpPr>
            <a:spLocks noChangeArrowheads="1"/>
          </p:cNvSpPr>
          <p:nvPr/>
        </p:nvSpPr>
        <p:spPr bwMode="auto">
          <a:xfrm>
            <a:off x="5993605" y="34980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7"/>
          <p:cNvSpPr>
            <a:spLocks noChangeArrowheads="1"/>
          </p:cNvSpPr>
          <p:nvPr/>
        </p:nvSpPr>
        <p:spPr bwMode="auto">
          <a:xfrm>
            <a:off x="6049168" y="3606006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18"/>
          <p:cNvSpPr>
            <a:spLocks noChangeArrowheads="1"/>
          </p:cNvSpPr>
          <p:nvPr/>
        </p:nvSpPr>
        <p:spPr bwMode="auto">
          <a:xfrm>
            <a:off x="6238080" y="34980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119"/>
          <p:cNvSpPr>
            <a:spLocks noChangeArrowheads="1"/>
          </p:cNvSpPr>
          <p:nvPr/>
        </p:nvSpPr>
        <p:spPr bwMode="auto">
          <a:xfrm>
            <a:off x="6930230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18.8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120"/>
          <p:cNvSpPr>
            <a:spLocks noChangeArrowheads="1"/>
          </p:cNvSpPr>
          <p:nvPr/>
        </p:nvSpPr>
        <p:spPr bwMode="auto">
          <a:xfrm>
            <a:off x="75557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23.4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121"/>
          <p:cNvSpPr>
            <a:spLocks noChangeArrowheads="1"/>
          </p:cNvSpPr>
          <p:nvPr/>
        </p:nvSpPr>
        <p:spPr bwMode="auto">
          <a:xfrm>
            <a:off x="8279605" y="3498056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43.7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122"/>
          <p:cNvSpPr>
            <a:spLocks noChangeArrowheads="1"/>
          </p:cNvSpPr>
          <p:nvPr/>
        </p:nvSpPr>
        <p:spPr bwMode="auto">
          <a:xfrm>
            <a:off x="5993605" y="3879056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123"/>
          <p:cNvSpPr>
            <a:spLocks noChangeArrowheads="1"/>
          </p:cNvSpPr>
          <p:nvPr/>
        </p:nvSpPr>
        <p:spPr bwMode="auto">
          <a:xfrm>
            <a:off x="6149180" y="3987006"/>
            <a:ext cx="327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124"/>
          <p:cNvSpPr>
            <a:spLocks noChangeArrowheads="1"/>
          </p:cNvSpPr>
          <p:nvPr/>
        </p:nvSpPr>
        <p:spPr bwMode="auto">
          <a:xfrm>
            <a:off x="6930230" y="3879056"/>
            <a:ext cx="2032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125"/>
          <p:cNvSpPr>
            <a:spLocks noChangeArrowheads="1"/>
          </p:cNvSpPr>
          <p:nvPr/>
        </p:nvSpPr>
        <p:spPr bwMode="auto">
          <a:xfrm>
            <a:off x="7555705" y="3879056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126"/>
          <p:cNvSpPr>
            <a:spLocks noChangeArrowheads="1"/>
          </p:cNvSpPr>
          <p:nvPr/>
        </p:nvSpPr>
        <p:spPr bwMode="auto">
          <a:xfrm>
            <a:off x="8279605" y="3879056"/>
            <a:ext cx="5413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127"/>
          <p:cNvSpPr>
            <a:spLocks noChangeArrowheads="1"/>
          </p:cNvSpPr>
          <p:nvPr/>
        </p:nvSpPr>
        <p:spPr bwMode="auto">
          <a:xfrm>
            <a:off x="5993605" y="4256881"/>
            <a:ext cx="1189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Eigenmode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128"/>
          <p:cNvSpPr>
            <a:spLocks noChangeArrowheads="1"/>
          </p:cNvSpPr>
          <p:nvPr/>
        </p:nvSpPr>
        <p:spPr bwMode="auto">
          <a:xfrm>
            <a:off x="7142955" y="4256881"/>
            <a:ext cx="1131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129"/>
          <p:cNvSpPr>
            <a:spLocks noChangeArrowheads="1"/>
          </p:cNvSpPr>
          <p:nvPr/>
        </p:nvSpPr>
        <p:spPr bwMode="auto">
          <a:xfrm>
            <a:off x="5993605" y="46283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130"/>
          <p:cNvSpPr>
            <a:spLocks noChangeArrowheads="1"/>
          </p:cNvSpPr>
          <p:nvPr/>
        </p:nvSpPr>
        <p:spPr bwMode="auto">
          <a:xfrm>
            <a:off x="6049168" y="4734719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131"/>
          <p:cNvSpPr>
            <a:spLocks noChangeArrowheads="1"/>
          </p:cNvSpPr>
          <p:nvPr/>
        </p:nvSpPr>
        <p:spPr bwMode="auto">
          <a:xfrm>
            <a:off x="6238080" y="46283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135"/>
          <p:cNvSpPr>
            <a:spLocks noChangeArrowheads="1"/>
          </p:cNvSpPr>
          <p:nvPr/>
        </p:nvSpPr>
        <p:spPr bwMode="auto">
          <a:xfrm>
            <a:off x="5993605" y="4995069"/>
            <a:ext cx="2032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136"/>
          <p:cNvSpPr>
            <a:spLocks noChangeArrowheads="1"/>
          </p:cNvSpPr>
          <p:nvPr/>
        </p:nvSpPr>
        <p:spPr bwMode="auto">
          <a:xfrm>
            <a:off x="6106318" y="5103019"/>
            <a:ext cx="2984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137"/>
          <p:cNvSpPr>
            <a:spLocks noChangeArrowheads="1"/>
          </p:cNvSpPr>
          <p:nvPr/>
        </p:nvSpPr>
        <p:spPr bwMode="auto">
          <a:xfrm>
            <a:off x="6333330" y="4995069"/>
            <a:ext cx="3254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/%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141"/>
          <p:cNvSpPr>
            <a:spLocks noChangeArrowheads="1"/>
          </p:cNvSpPr>
          <p:nvPr/>
        </p:nvSpPr>
        <p:spPr bwMode="auto">
          <a:xfrm>
            <a:off x="5993605" y="5358606"/>
            <a:ext cx="1111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Examined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142"/>
          <p:cNvSpPr>
            <a:spLocks noChangeArrowheads="1"/>
          </p:cNvSpPr>
          <p:nvPr/>
        </p:nvSpPr>
        <p:spPr bwMode="auto">
          <a:xfrm>
            <a:off x="7009605" y="5358606"/>
            <a:ext cx="25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143"/>
          <p:cNvSpPr>
            <a:spLocks noChangeArrowheads="1"/>
          </p:cNvSpPr>
          <p:nvPr/>
        </p:nvSpPr>
        <p:spPr bwMode="auto">
          <a:xfrm>
            <a:off x="7165180" y="5464969"/>
            <a:ext cx="301625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ferr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144"/>
          <p:cNvSpPr>
            <a:spLocks noChangeArrowheads="1"/>
          </p:cNvSpPr>
          <p:nvPr/>
        </p:nvSpPr>
        <p:spPr bwMode="auto">
          <a:xfrm>
            <a:off x="5993605" y="5728494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145"/>
          <p:cNvSpPr>
            <a:spLocks noChangeArrowheads="1"/>
          </p:cNvSpPr>
          <p:nvPr/>
        </p:nvSpPr>
        <p:spPr bwMode="auto">
          <a:xfrm>
            <a:off x="6149180" y="5836444"/>
            <a:ext cx="2762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ferr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78461" y="3104964"/>
            <a:ext cx="3014714" cy="1116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69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2</a:t>
            </a:r>
            <a:endParaRPr lang="de-DE" dirty="0" smtClean="0"/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000000"/>
                </a:solidFill>
              </a:rPr>
              <a:t>Motivation: </a:t>
            </a:r>
            <a:r>
              <a:rPr lang="en-GB" dirty="0" smtClean="0">
                <a:solidFill>
                  <a:srgbClr val="000000"/>
                </a:solidFill>
              </a:rPr>
              <a:t>Ferrite Loaded Accelerating Cavity</a:t>
            </a:r>
            <a:endParaRPr lang="en-GB" dirty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0825" y="1592263"/>
            <a:ext cx="8893175" cy="4789487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sz="2400" dirty="0" smtClean="0"/>
              <a:t>Idea: </a:t>
            </a:r>
            <a:r>
              <a:rPr lang="en-GB" sz="2400" dirty="0"/>
              <a:t>S</a:t>
            </a:r>
            <a:r>
              <a:rPr lang="en-GB" sz="2400" dirty="0" smtClean="0"/>
              <a:t>ame RF system to accelerate different </a:t>
            </a:r>
            <a:r>
              <a:rPr lang="en-GB" sz="2400" dirty="0" smtClean="0"/>
              <a:t>types </a:t>
            </a:r>
            <a:r>
              <a:rPr lang="en-GB" sz="2400" dirty="0" smtClean="0"/>
              <a:t>of particles  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GB" sz="2400" dirty="0" smtClean="0"/>
              <a:t>→ Accelerating Cavity with frequency swing 18 – 40 MHz</a:t>
            </a:r>
          </a:p>
          <a:p>
            <a:pPr marL="0" indent="0">
              <a:spcAft>
                <a:spcPts val="600"/>
              </a:spcAft>
              <a:buNone/>
              <a:defRPr/>
            </a:pPr>
            <a:endParaRPr lang="en-GB" sz="2400" dirty="0"/>
          </a:p>
          <a:p>
            <a:pPr marL="0" indent="0">
              <a:spcAft>
                <a:spcPts val="600"/>
              </a:spcAft>
              <a:buNone/>
              <a:defRPr/>
            </a:pPr>
            <a:endParaRPr lang="en-GB" sz="2400" dirty="0" smtClean="0"/>
          </a:p>
          <a:p>
            <a:endParaRPr lang="en-GB" sz="2400" i="1" dirty="0" smtClean="0">
              <a:latin typeface="Cambria Math" panose="02040503050406030204" pitchFamily="18" charset="0"/>
              <a:cs typeface="Arial" pitchFamily="34" charset="0"/>
            </a:endParaRPr>
          </a:p>
          <a:p>
            <a:endParaRPr lang="en-GB" sz="2400" i="1" dirty="0" smtClean="0">
              <a:latin typeface="Cambria Math" panose="02040503050406030204" pitchFamily="18" charset="0"/>
              <a:cs typeface="Arial" pitchFamily="34" charset="0"/>
            </a:endParaRPr>
          </a:p>
          <a:p>
            <a:r>
              <a:rPr lang="en-GB" sz="2400" dirty="0" smtClean="0"/>
              <a:t>Cavity </a:t>
            </a:r>
            <a:r>
              <a:rPr lang="en-GB" sz="2400" dirty="0"/>
              <a:t>design with electromagnetic simulation program</a:t>
            </a:r>
          </a:p>
          <a:p>
            <a:pPr marL="0" indent="0">
              <a:buNone/>
            </a:pPr>
            <a:r>
              <a:rPr lang="en-GB" sz="2400" dirty="0"/>
              <a:t>	→ </a:t>
            </a:r>
            <a:r>
              <a:rPr lang="en-GB" sz="2400" dirty="0"/>
              <a:t>Relative permeability and losses of ferrite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 </a:t>
            </a:r>
            <a:r>
              <a:rPr lang="en-GB" sz="2400" dirty="0" smtClean="0"/>
              <a:t>    as </a:t>
            </a:r>
            <a:r>
              <a:rPr lang="en-GB" sz="2400" dirty="0"/>
              <a:t>input </a:t>
            </a:r>
            <a:r>
              <a:rPr lang="en-GB" sz="2400" dirty="0"/>
              <a:t>for </a:t>
            </a:r>
            <a:r>
              <a:rPr lang="en-GB" sz="2400" dirty="0"/>
              <a:t>simulations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713712" y="3174019"/>
            <a:ext cx="1170130" cy="795041"/>
          </a:xfrm>
          <a:prstGeom prst="roundRect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57728" y="3394855"/>
            <a:ext cx="893836" cy="364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6996" tIns="43498" rIns="86996" bIns="43498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909956" y="3174019"/>
            <a:ext cx="1156982" cy="795041"/>
          </a:xfrm>
          <a:prstGeom prst="roundRect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066383" y="3358767"/>
            <a:ext cx="868188" cy="364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6996" tIns="43498" rIns="86996" bIns="43498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</a:p>
        </p:txBody>
      </p:sp>
      <p:cxnSp>
        <p:nvCxnSpPr>
          <p:cNvPr id="12" name="Straight Arrow Connector 11"/>
          <p:cNvCxnSpPr>
            <a:endCxn id="8" idx="1"/>
          </p:cNvCxnSpPr>
          <p:nvPr/>
        </p:nvCxnSpPr>
        <p:spPr>
          <a:xfrm>
            <a:off x="1597588" y="3571540"/>
            <a:ext cx="111612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3842" y="3586443"/>
            <a:ext cx="102611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66938" y="3593409"/>
            <a:ext cx="767577" cy="696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714235" y="3088035"/>
                <a:ext cx="891465" cy="364844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a:rPr lang="en-GB" i="1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  <a:cs typeface="Arial" pitchFamily="34" charset="0"/>
                            </a:rPr>
                            <m:t>bias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235" y="3088035"/>
                <a:ext cx="891465" cy="364844"/>
              </a:xfrm>
              <a:prstGeom prst="rect">
                <a:avLst/>
              </a:prstGeom>
              <a:blipFill rotWithShape="0">
                <a:blip r:embed="rId10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031940" y="3088035"/>
                <a:ext cx="610041" cy="389147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m:rPr>
                              <m:nor/>
                            </m:rPr>
                            <a:rPr lang="el-GR" i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r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1940" y="3088035"/>
                <a:ext cx="610041" cy="389147"/>
              </a:xfrm>
              <a:prstGeom prst="rect">
                <a:avLst/>
              </a:prstGeom>
              <a:blipFill rotWithShape="0">
                <a:blip r:embed="rId11"/>
                <a:stretch>
                  <a:fillRect b="-3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095917" y="3088035"/>
                <a:ext cx="722251" cy="364844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Δ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  <a:cs typeface="Arial" pitchFamily="34" charset="0"/>
                            </a:rPr>
                            <m:t>res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17" y="3088035"/>
                <a:ext cx="722251" cy="36484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89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8389" y="1608001"/>
            <a:ext cx="8255260" cy="4525963"/>
          </a:xfrm>
          <a:ln>
            <a:solidFill>
              <a:schemeClr val="bg1"/>
            </a:solidFill>
          </a:ln>
        </p:spPr>
        <p:txBody>
          <a:bodyPr/>
          <a:lstStyle/>
          <a:p>
            <a:endParaRPr lang="en-GB" sz="2400" i="1" dirty="0" smtClean="0">
              <a:latin typeface="Cambria Math"/>
              <a:cs typeface="Arial" pitchFamily="34" charset="0"/>
            </a:endParaRPr>
          </a:p>
          <a:p>
            <a:endParaRPr lang="en-GB" sz="2400" i="1" dirty="0" smtClean="0">
              <a:latin typeface="Cambria Math"/>
              <a:cs typeface="Arial" pitchFamily="34" charset="0"/>
            </a:endParaRPr>
          </a:p>
          <a:p>
            <a:endParaRPr lang="en-GB" sz="2400" i="1" dirty="0">
              <a:latin typeface="Cambria Math"/>
              <a:cs typeface="Arial" pitchFamily="34" charset="0"/>
            </a:endParaRPr>
          </a:p>
          <a:p>
            <a:endParaRPr lang="en-GB" sz="2400" i="1" dirty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baseline="-25000" dirty="0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8534400" cy="838200"/>
          </a:xfrm>
        </p:spPr>
        <p:txBody>
          <a:bodyPr/>
          <a:lstStyle/>
          <a:p>
            <a:r>
              <a:rPr lang="en-GB" dirty="0" smtClean="0"/>
              <a:t>Introduction –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How does an accelerating cavity work?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52323" y="158350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accelerating gap</a:t>
            </a:r>
          </a:p>
        </p:txBody>
      </p:sp>
      <p:pic>
        <p:nvPicPr>
          <p:cNvPr id="1027" name="Picture 3" descr="\\cern.ch\dfs\Users\j\jeberhar\Documents\Ansoft\2dcavit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7" t="23323" r="40196" b="16020"/>
          <a:stretch/>
        </p:blipFill>
        <p:spPr bwMode="auto">
          <a:xfrm rot="5400000">
            <a:off x="3422991" y="1650106"/>
            <a:ext cx="158366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Arrow Connector 51"/>
          <p:cNvCxnSpPr/>
          <p:nvPr/>
        </p:nvCxnSpPr>
        <p:spPr>
          <a:xfrm flipH="1">
            <a:off x="4752020" y="1928162"/>
            <a:ext cx="397350" cy="8662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14921" y="3811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pipe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5342911" y="3179336"/>
            <a:ext cx="196427" cy="498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41982" y="159279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cylindrical structure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75856" y="4329100"/>
            <a:ext cx="0" cy="1116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75856" y="5445224"/>
            <a:ext cx="18735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3267075" y="4486275"/>
            <a:ext cx="1466850" cy="962025"/>
          </a:xfrm>
          <a:custGeom>
            <a:avLst/>
            <a:gdLst>
              <a:gd name="connsiteX0" fmla="*/ 0 w 1466850"/>
              <a:gd name="connsiteY0" fmla="*/ 0 h 962025"/>
              <a:gd name="connsiteX1" fmla="*/ 666750 w 1466850"/>
              <a:gd name="connsiteY1" fmla="*/ 209550 h 962025"/>
              <a:gd name="connsiteX2" fmla="*/ 1466850 w 1466850"/>
              <a:gd name="connsiteY2" fmla="*/ 962025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962025">
                <a:moveTo>
                  <a:pt x="0" y="0"/>
                </a:moveTo>
                <a:cubicBezTo>
                  <a:pt x="211137" y="24606"/>
                  <a:pt x="422275" y="49213"/>
                  <a:pt x="666750" y="209550"/>
                </a:cubicBezTo>
                <a:cubicBezTo>
                  <a:pt x="911225" y="369887"/>
                  <a:pt x="1335087" y="825500"/>
                  <a:pt x="1466850" y="962025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Freeform 49"/>
          <p:cNvSpPr/>
          <p:nvPr/>
        </p:nvSpPr>
        <p:spPr>
          <a:xfrm flipH="1">
            <a:off x="3285170" y="4486275"/>
            <a:ext cx="1466850" cy="962025"/>
          </a:xfrm>
          <a:custGeom>
            <a:avLst/>
            <a:gdLst>
              <a:gd name="connsiteX0" fmla="*/ 0 w 1466850"/>
              <a:gd name="connsiteY0" fmla="*/ 0 h 962025"/>
              <a:gd name="connsiteX1" fmla="*/ 666750 w 1466850"/>
              <a:gd name="connsiteY1" fmla="*/ 209550 h 962025"/>
              <a:gd name="connsiteX2" fmla="*/ 1466850 w 1466850"/>
              <a:gd name="connsiteY2" fmla="*/ 962025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962025">
                <a:moveTo>
                  <a:pt x="0" y="0"/>
                </a:moveTo>
                <a:cubicBezTo>
                  <a:pt x="211137" y="24606"/>
                  <a:pt x="422275" y="49213"/>
                  <a:pt x="666750" y="209550"/>
                </a:cubicBezTo>
                <a:cubicBezTo>
                  <a:pt x="911225" y="369887"/>
                  <a:pt x="1335087" y="825500"/>
                  <a:pt x="1466850" y="96202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5891041" y="462892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4868875" y="4264343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E</a:t>
            </a:r>
            <a:r>
              <a:rPr lang="en-GB" baseline="-25000" dirty="0" smtClean="0"/>
              <a:t>RF</a:t>
            </a:r>
            <a:endParaRPr lang="en-GB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2659061" y="4211796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H</a:t>
            </a:r>
            <a:r>
              <a:rPr lang="en-GB" baseline="-25000" dirty="0" smtClean="0"/>
              <a:t>RF</a:t>
            </a:r>
            <a:endParaRPr lang="en-GB" dirty="0" smtClean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80012" y="2794366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680012" y="2924944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679266" y="3083657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680012" y="3248980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Summing Junction 33"/>
          <p:cNvSpPr/>
          <p:nvPr/>
        </p:nvSpPr>
        <p:spPr>
          <a:xfrm>
            <a:off x="3311860" y="3317459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Flowchart: Summing Junction 61"/>
          <p:cNvSpPr/>
          <p:nvPr/>
        </p:nvSpPr>
        <p:spPr>
          <a:xfrm>
            <a:off x="3311860" y="3537012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3311860" y="2276892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Oval 64"/>
          <p:cNvSpPr/>
          <p:nvPr/>
        </p:nvSpPr>
        <p:spPr>
          <a:xfrm>
            <a:off x="3311860" y="2492916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987824" y="2024844"/>
            <a:ext cx="684076" cy="3364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3374153" y="2344131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Oval 68"/>
          <p:cNvSpPr/>
          <p:nvPr/>
        </p:nvSpPr>
        <p:spPr>
          <a:xfrm>
            <a:off x="3374153" y="2560056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Flowchart: Summing Junction 29"/>
          <p:cNvSpPr/>
          <p:nvPr/>
        </p:nvSpPr>
        <p:spPr>
          <a:xfrm>
            <a:off x="3549999" y="3317459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3527884" y="2492916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3599892" y="2560056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523261" y="5448837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l-GR" dirty="0"/>
              <a:t>λ</a:t>
            </a:r>
            <a:r>
              <a:rPr lang="en-GB" dirty="0"/>
              <a:t>/4</a:t>
            </a:r>
          </a:p>
        </p:txBody>
      </p:sp>
      <p:sp>
        <p:nvSpPr>
          <p:cNvPr id="3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3</a:t>
            </a:r>
          </a:p>
        </p:txBody>
      </p:sp>
    </p:spTree>
    <p:extLst>
      <p:ext uri="{BB962C8B-B14F-4D97-AF65-F5344CB8AC3E}">
        <p14:creationId xmlns:p14="http://schemas.microsoft.com/office/powerpoint/2010/main" val="149822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0" grpId="0" animBg="1"/>
      <p:bldP spid="53" grpId="0"/>
      <p:bldP spid="54" grpId="0"/>
      <p:bldP spid="34" grpId="0" animBg="1"/>
      <p:bldP spid="62" grpId="0" animBg="1"/>
      <p:bldP spid="47" grpId="0" animBg="1"/>
      <p:bldP spid="65" grpId="0" animBg="1"/>
      <p:bldP spid="60" grpId="0" animBg="1"/>
      <p:bldP spid="69" grpId="0" animBg="1"/>
      <p:bldP spid="30" grpId="0" animBg="1"/>
      <p:bldP spid="31" grpId="0" animBg="1"/>
      <p:bldP spid="35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12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8389" y="1608001"/>
                <a:ext cx="8255260" cy="4525963"/>
              </a:xfrm>
            </p:spPr>
            <p:txBody>
              <a:bodyPr/>
              <a:lstStyle/>
              <a:p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endParaRPr lang="en-GB" sz="2400" i="1" dirty="0">
                  <a:latin typeface="Cambria Math"/>
                  <a:cs typeface="Arial" pitchFamily="34" charset="0"/>
                </a:endParaRPr>
              </a:p>
              <a:p>
                <a:endParaRPr lang="en-GB" sz="2400" i="1" dirty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pPr marL="0" indent="0" algn="ctr">
                  <a:buNone/>
                </a:pPr>
                <a:r>
                  <a:rPr lang="en-GB" sz="2400" dirty="0" smtClean="0">
                    <a:cs typeface="Arial" pitchFamily="34" charset="0"/>
                  </a:rPr>
                  <a:t>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/>
                            <a:cs typeface="Arial" pitchFamily="34" charset="0"/>
                          </a:rPr>
                          <m:t>res</m:t>
                        </m:r>
                      </m:sub>
                    </m:sSub>
                    <m:r>
                      <m:rPr>
                        <m:nor/>
                      </m:rPr>
                      <a:rPr lang="en-GB" sz="2400" i="0" dirty="0" smtClean="0">
                        <a:latin typeface="Cambria Math"/>
                        <a:ea typeface="Cambria Math"/>
                        <a:cs typeface="Arial" pitchFamily="34" charset="0"/>
                      </a:rPr>
                      <m:t>~</m:t>
                    </m:r>
                    <m:f>
                      <m:fPr>
                        <m:ctrlPr>
                          <a:rPr lang="en-GB" sz="2400" i="1" dirty="0" smtClean="0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l-GR" sz="2400" i="1" dirty="0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l-GR" sz="2400" i="1" dirty="0" smtClean="0">
                                    <a:latin typeface="Cambria Math" panose="02040503050406030204" pitchFamily="18" charset="0"/>
                                    <a:ea typeface="Cambria Math"/>
                                    <a:cs typeface="Arial" pitchFamily="34" charset="0"/>
                                  </a:rPr>
                                  <m:t>∆</m:t>
                                </m:r>
                                <m:r>
                                  <a:rPr lang="el-GR" sz="2400" i="1" dirty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dirty="0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r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GB" sz="2400" dirty="0" smtClean="0"/>
              </a:p>
              <a:p>
                <a:pPr marL="0" indent="0" algn="ctr">
                  <a:buNone/>
                </a:pPr>
                <a:r>
                  <a:rPr lang="en-GB" sz="2400" dirty="0" smtClean="0"/>
                  <a:t>Tuning 18 – 40 MHz →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  <a:cs typeface="Arial" pitchFamily="34" charset="0"/>
                      </a:rPr>
                      <m:t> 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cs typeface="Arial" pitchFamily="34" charset="0"/>
                          </a:rPr>
                          <m:t>μ</m:t>
                        </m:r>
                      </m:sub>
                    </m:sSub>
                    <m:r>
                      <a:rPr lang="en-GB" sz="2400" i="1" dirty="0">
                        <a:latin typeface="Cambria Math"/>
                        <a:ea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400" i="1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r</m:t>
                            </m:r>
                          </m:sub>
                        </m:sSub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(18 </m:t>
                        </m:r>
                        <m:r>
                          <m:rPr>
                            <m:sty m:val="p"/>
                          </m:rPr>
                          <a:rPr lang="en-GB" sz="24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l-GR" sz="2400" i="1" dirty="0"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r</m:t>
                            </m:r>
                          </m:sub>
                        </m:sSub>
                        <m:r>
                          <a:rPr lang="en-GB" sz="24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(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40</m:t>
                        </m:r>
                        <m:r>
                          <a:rPr lang="en-GB" sz="24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4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GB" sz="2400" dirty="0"/>
                      <m:t> ≈ </m:t>
                    </m:r>
                    <m:r>
                      <m:rPr>
                        <m:nor/>
                      </m:rPr>
                      <a:rPr lang="en-GB" sz="2400" dirty="0" smtClean="0"/>
                      <m:t>5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</p:txBody>
          </p:sp>
        </mc:Choice>
        <mc:Fallback>
          <p:sp>
            <p:nvSpPr>
              <p:cNvPr id="51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8389" y="1608001"/>
                <a:ext cx="8255260" cy="4525963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t="30128" r="32690" b="24783"/>
          <a:stretch>
            <a:fillRect/>
          </a:stretch>
        </p:blipFill>
        <p:spPr bwMode="auto">
          <a:xfrm>
            <a:off x="2817025" y="1798424"/>
            <a:ext cx="284480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– Why Ferrite Loaded?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1826527" y="17053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ferrite ring</a:t>
            </a:r>
          </a:p>
        </p:txBody>
      </p:sp>
      <p:cxnSp>
        <p:nvCxnSpPr>
          <p:cNvPr id="31" name="Straight Arrow Connector 30"/>
          <p:cNvCxnSpPr>
            <a:stCxn id="49" idx="2"/>
          </p:cNvCxnSpPr>
          <p:nvPr/>
        </p:nvCxnSpPr>
        <p:spPr>
          <a:xfrm>
            <a:off x="2438233" y="2074673"/>
            <a:ext cx="658192" cy="542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16226" y="2758222"/>
            <a:ext cx="539750" cy="11271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85919" y="2247780"/>
                <a:ext cx="5269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┴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919" y="2247780"/>
                <a:ext cx="52693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c 28"/>
          <p:cNvSpPr/>
          <p:nvPr/>
        </p:nvSpPr>
        <p:spPr>
          <a:xfrm rot="16818012">
            <a:off x="2818414" y="2416580"/>
            <a:ext cx="1358900" cy="619125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4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4615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just"/>
            <a:endParaRPr lang="en-GB" sz="20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i="1" dirty="0"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i="1" dirty="0"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571500" indent="-571500" algn="just"/>
            <a:endParaRPr lang="en-GB" sz="2000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– Relative Permeability</a:t>
            </a:r>
          </a:p>
        </p:txBody>
      </p:sp>
      <p:pic>
        <p:nvPicPr>
          <p:cNvPr id="10244" name="Picture 2" descr="\\cern.ch\dfs\Users\j\jeberhar\Documents\presentation\KWT2013\perp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68" y="1757466"/>
            <a:ext cx="4276675" cy="20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5127341" y="2060848"/>
                <a:ext cx="1357359" cy="720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34" charset="0"/>
                            </a:rPr>
                            <m:t>𝜇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𝑟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sz="2000" b="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𝐵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𝐻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341" y="2060848"/>
                <a:ext cx="1357359" cy="720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007604" y="42292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>
              <a:buNone/>
            </a:pPr>
            <a:r>
              <a:rPr lang="en-GB" dirty="0">
                <a:latin typeface="Arial" pitchFamily="34" charset="0"/>
                <a:cs typeface="Arial" pitchFamily="34" charset="0"/>
              </a:rPr>
              <a:t>Depends on: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RF frequency 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5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8614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58774" y="488950"/>
            <a:ext cx="8317682" cy="838200"/>
          </a:xfrm>
        </p:spPr>
        <p:txBody>
          <a:bodyPr/>
          <a:lstStyle/>
          <a:p>
            <a:pPr lvl="0"/>
            <a:r>
              <a:rPr lang="en-GB" dirty="0"/>
              <a:t>Introduction – Lessons </a:t>
            </a:r>
            <a:r>
              <a:rPr lang="en-GB" dirty="0" smtClean="0"/>
              <a:t>learned 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600"/>
              </a:spcAft>
              <a:defRPr/>
            </a:pPr>
            <a:endParaRPr lang="en-GB" sz="1800" dirty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endParaRPr lang="en-GB" sz="2000" dirty="0" smtClean="0"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3568" y="2113399"/>
            <a:ext cx="3125727" cy="2184292"/>
            <a:chOff x="9651206" y="488950"/>
            <a:chExt cx="8052532" cy="5627196"/>
          </a:xfrm>
        </p:grpSpPr>
        <p:pic>
          <p:nvPicPr>
            <p:cNvPr id="6" name="Picture 31" descr="\\cern.ch\dfs\Users\j\jeberhar\Documents\presentation\IPAC 2014\Poster\20140509_mu(f)_spread_P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1206" y="488950"/>
              <a:ext cx="8052532" cy="5627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7269" y="641349"/>
              <a:ext cx="2346868" cy="14904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5215868" y="671377"/>
              <a:ext cx="1848001" cy="14288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86996" tIns="43498" rIns="86996" bIns="43498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190"/>
                </a:spcAft>
              </a:pPr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Sample 1</a:t>
              </a:r>
            </a:p>
            <a:p>
              <a:pPr>
                <a:spcBef>
                  <a:spcPts val="0"/>
                </a:spcBef>
                <a:spcAft>
                  <a:spcPts val="190"/>
                </a:spcAft>
              </a:pPr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Sample 2</a:t>
              </a:r>
            </a:p>
            <a:p>
              <a:pPr>
                <a:spcBef>
                  <a:spcPts val="0"/>
                </a:spcBef>
                <a:spcAft>
                  <a:spcPts val="190"/>
                </a:spcAft>
              </a:pPr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Sample 3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2060848"/>
            <a:ext cx="3384376" cy="221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007604" y="422921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Depends </a:t>
            </a:r>
            <a:r>
              <a:rPr lang="en-GB" dirty="0">
                <a:latin typeface="Arial" pitchFamily="34" charset="0"/>
                <a:cs typeface="Arial" pitchFamily="34" charset="0"/>
              </a:rPr>
              <a:t>on: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RF frequency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Magnetic </a:t>
            </a:r>
            <a:r>
              <a:rPr lang="en-GB" dirty="0">
                <a:latin typeface="Arial" pitchFamily="34" charset="0"/>
                <a:cs typeface="Arial" pitchFamily="34" charset="0"/>
              </a:rPr>
              <a:t>bias history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Temperature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Location </a:t>
            </a:r>
            <a:r>
              <a:rPr lang="en-GB" dirty="0">
                <a:latin typeface="Arial" pitchFamily="34" charset="0"/>
                <a:cs typeface="Arial" pitchFamily="34" charset="0"/>
              </a:rPr>
              <a:t>in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ferrite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Bias </a:t>
            </a:r>
            <a:r>
              <a:rPr lang="en-GB" dirty="0">
                <a:latin typeface="Arial" pitchFamily="34" charset="0"/>
                <a:cs typeface="Arial" pitchFamily="34" charset="0"/>
              </a:rPr>
              <a:t>field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orientation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30216" y="423522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Dispersive characteristics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Random </a:t>
            </a:r>
            <a:r>
              <a:rPr lang="en-GB" dirty="0">
                <a:latin typeface="Arial" pitchFamily="34" charset="0"/>
                <a:cs typeface="Arial" pitchFamily="34" charset="0"/>
              </a:rPr>
              <a:t>– degaussed </a:t>
            </a:r>
          </a:p>
          <a:p>
            <a:pPr marL="0" indent="0" algn="just"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Room temperature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Average over volume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Perpendicular </a:t>
            </a:r>
            <a:r>
              <a:rPr lang="en-GB" dirty="0">
                <a:latin typeface="Arial" pitchFamily="34" charset="0"/>
                <a:cs typeface="Arial" pitchFamily="34" charset="0"/>
              </a:rPr>
              <a:t>to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RF magnetic </a:t>
            </a:r>
            <a:r>
              <a:rPr lang="en-GB" dirty="0">
                <a:latin typeface="Arial" pitchFamily="34" charset="0"/>
                <a:cs typeface="Arial" pitchFamily="34" charset="0"/>
              </a:rPr>
              <a:t>field</a:t>
            </a:r>
          </a:p>
          <a:p>
            <a:pPr marL="0" indent="0" algn="just">
              <a:buNone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31" descr="\\cern.ch\dfs\Users\j\jeberhar\Documents\presentation\IPAC 2014\Poster\20140509_mu(f)_spread_P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5" t="91599" r="39633" b="160"/>
          <a:stretch/>
        </p:blipFill>
        <p:spPr bwMode="auto">
          <a:xfrm>
            <a:off x="6210182" y="4097596"/>
            <a:ext cx="612068" cy="18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827584" y="1445733"/>
                <a:ext cx="2575385" cy="5942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i="1" dirty="0"/>
                      <m:t>μ</m:t>
                    </m:r>
                    <m:r>
                      <m:rPr>
                        <m:nor/>
                      </m:rPr>
                      <a:rPr lang="en-GB" baseline="-25000" dirty="0"/>
                      <m:t>r</m:t>
                    </m:r>
                    <m:r>
                      <m:rPr>
                        <m:nor/>
                      </m:rPr>
                      <a:rPr lang="en-GB" dirty="0"/>
                      <m:t> = </m:t>
                    </m:r>
                    <m:r>
                      <m:rPr>
                        <m:nor/>
                      </m:rPr>
                      <a:rPr lang="en-GB" i="1" dirty="0"/>
                      <m:t>μ</m:t>
                    </m:r>
                    <m:r>
                      <m:rPr>
                        <m:nor/>
                      </m:rPr>
                      <a:rPr lang="en-GB" i="1" dirty="0"/>
                      <m:t>′</m:t>
                    </m:r>
                    <m:r>
                      <m:rPr>
                        <m:nor/>
                      </m:rPr>
                      <a:rPr lang="en-GB" dirty="0"/>
                      <m:t> − </m:t>
                    </m:r>
                    <m:r>
                      <m:rPr>
                        <m:nor/>
                      </m:rPr>
                      <a:rPr lang="en-GB" dirty="0"/>
                      <m:t>j</m:t>
                    </m:r>
                    <m:r>
                      <m:rPr>
                        <m:nor/>
                      </m:rPr>
                      <a:rPr lang="en-GB" i="1" dirty="0"/>
                      <m:t>μ</m:t>
                    </m:r>
                    <m:r>
                      <m:rPr>
                        <m:nor/>
                      </m:rPr>
                      <a:rPr lang="en-GB" i="1" dirty="0"/>
                      <m:t>′′</m:t>
                    </m:r>
                  </m:oMath>
                </a14:m>
                <a:r>
                  <a:rPr lang="en-GB" dirty="0"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μ</m:t>
                        </m:r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ferr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i="1" dirty="0"/>
                          <m:t>μ</m:t>
                        </m:r>
                        <m:r>
                          <m:rPr>
                            <m:nor/>
                          </m:rPr>
                          <a:rPr lang="en-GB" i="1" dirty="0"/>
                          <m:t>′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i="1" dirty="0"/>
                          <m:t>μ</m:t>
                        </m:r>
                        <m:r>
                          <m:rPr>
                            <m:nor/>
                          </m:rPr>
                          <a:rPr lang="en-GB" i="1" dirty="0"/>
                          <m:t>′′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445733"/>
                <a:ext cx="2575385" cy="5942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6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4938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92"/>
          <p:cNvGrpSpPr>
            <a:grpSpLocks noChangeAspect="1"/>
          </p:cNvGrpSpPr>
          <p:nvPr/>
        </p:nvGrpSpPr>
        <p:grpSpPr bwMode="auto">
          <a:xfrm>
            <a:off x="5899943" y="1913731"/>
            <a:ext cx="3017837" cy="4164013"/>
            <a:chOff x="3723" y="4534"/>
            <a:chExt cx="1901" cy="2623"/>
          </a:xfrm>
        </p:grpSpPr>
        <p:sp>
          <p:nvSpPr>
            <p:cNvPr id="80" name="Line 98"/>
            <p:cNvSpPr>
              <a:spLocks noChangeShapeType="1"/>
            </p:cNvSpPr>
            <p:nvPr/>
          </p:nvSpPr>
          <p:spPr bwMode="auto">
            <a:xfrm>
              <a:off x="3723" y="4544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AutoShape 91"/>
            <p:cNvSpPr>
              <a:spLocks noChangeAspect="1" noChangeArrowheads="1" noTextEdit="1"/>
            </p:cNvSpPr>
            <p:nvPr/>
          </p:nvSpPr>
          <p:spPr bwMode="auto">
            <a:xfrm>
              <a:off x="3723" y="4534"/>
              <a:ext cx="1901" cy="2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Rectangle 93"/>
            <p:cNvSpPr>
              <a:spLocks noChangeArrowheads="1"/>
            </p:cNvSpPr>
            <p:nvPr/>
          </p:nvSpPr>
          <p:spPr bwMode="auto">
            <a:xfrm>
              <a:off x="3723" y="4775"/>
              <a:ext cx="1896" cy="25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Rectangle 94"/>
            <p:cNvSpPr>
              <a:spLocks noChangeArrowheads="1"/>
            </p:cNvSpPr>
            <p:nvPr/>
          </p:nvSpPr>
          <p:spPr bwMode="auto">
            <a:xfrm>
              <a:off x="3723" y="5261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Rectangle 95"/>
            <p:cNvSpPr>
              <a:spLocks noChangeArrowheads="1"/>
            </p:cNvSpPr>
            <p:nvPr/>
          </p:nvSpPr>
          <p:spPr bwMode="auto">
            <a:xfrm>
              <a:off x="3723" y="5973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Rectangle 96"/>
            <p:cNvSpPr>
              <a:spLocks noChangeArrowheads="1"/>
            </p:cNvSpPr>
            <p:nvPr/>
          </p:nvSpPr>
          <p:spPr bwMode="auto">
            <a:xfrm>
              <a:off x="3723" y="6667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Line 97"/>
            <p:cNvSpPr>
              <a:spLocks noChangeShapeType="1"/>
            </p:cNvSpPr>
            <p:nvPr/>
          </p:nvSpPr>
          <p:spPr bwMode="auto">
            <a:xfrm>
              <a:off x="3723" y="4775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Line 99"/>
            <p:cNvSpPr>
              <a:spLocks noChangeShapeType="1"/>
            </p:cNvSpPr>
            <p:nvPr/>
          </p:nvSpPr>
          <p:spPr bwMode="auto">
            <a:xfrm>
              <a:off x="3723" y="7129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Rectangle 100"/>
            <p:cNvSpPr>
              <a:spLocks noChangeArrowheads="1"/>
            </p:cNvSpPr>
            <p:nvPr/>
          </p:nvSpPr>
          <p:spPr bwMode="auto">
            <a:xfrm>
              <a:off x="3782" y="4581"/>
              <a:ext cx="15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101"/>
            <p:cNvSpPr>
              <a:spLocks noChangeArrowheads="1"/>
            </p:cNvSpPr>
            <p:nvPr/>
          </p:nvSpPr>
          <p:spPr bwMode="auto">
            <a:xfrm>
              <a:off x="3874" y="4579"/>
              <a:ext cx="9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102"/>
            <p:cNvSpPr>
              <a:spLocks noChangeArrowheads="1"/>
            </p:cNvSpPr>
            <p:nvPr/>
          </p:nvSpPr>
          <p:spPr bwMode="auto">
            <a:xfrm>
              <a:off x="3909" y="4579"/>
              <a:ext cx="252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06"/>
            <p:cNvSpPr>
              <a:spLocks noChangeArrowheads="1"/>
            </p:cNvSpPr>
            <p:nvPr/>
          </p:nvSpPr>
          <p:spPr bwMode="auto">
            <a:xfrm>
              <a:off x="3782" y="4812"/>
              <a:ext cx="153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Reflection Measurement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07"/>
            <p:cNvSpPr>
              <a:spLocks noChangeArrowheads="1"/>
            </p:cNvSpPr>
            <p:nvPr/>
          </p:nvSpPr>
          <p:spPr bwMode="auto">
            <a:xfrm>
              <a:off x="3782" y="5070"/>
              <a:ext cx="15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µ’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08"/>
            <p:cNvSpPr>
              <a:spLocks noChangeArrowheads="1"/>
            </p:cNvSpPr>
            <p:nvPr/>
          </p:nvSpPr>
          <p:spPr bwMode="auto">
            <a:xfrm>
              <a:off x="3879" y="5070"/>
              <a:ext cx="99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09"/>
            <p:cNvSpPr>
              <a:spLocks noChangeArrowheads="1"/>
            </p:cNvSpPr>
            <p:nvPr/>
          </p:nvSpPr>
          <p:spPr bwMode="auto">
            <a:xfrm>
              <a:off x="3923" y="5070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110"/>
            <p:cNvSpPr>
              <a:spLocks noChangeArrowheads="1"/>
            </p:cNvSpPr>
            <p:nvPr/>
          </p:nvSpPr>
          <p:spPr bwMode="auto">
            <a:xfrm>
              <a:off x="3958" y="5137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111"/>
            <p:cNvSpPr>
              <a:spLocks noChangeArrowheads="1"/>
            </p:cNvSpPr>
            <p:nvPr/>
          </p:nvSpPr>
          <p:spPr bwMode="auto">
            <a:xfrm>
              <a:off x="4077" y="5070"/>
              <a:ext cx="99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15"/>
            <p:cNvSpPr>
              <a:spLocks noChangeArrowheads="1"/>
            </p:cNvSpPr>
            <p:nvPr/>
          </p:nvSpPr>
          <p:spPr bwMode="auto">
            <a:xfrm>
              <a:off x="3782" y="5299"/>
              <a:ext cx="149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Resonant Measurement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16"/>
            <p:cNvSpPr>
              <a:spLocks noChangeArrowheads="1"/>
            </p:cNvSpPr>
            <p:nvPr/>
          </p:nvSpPr>
          <p:spPr bwMode="auto">
            <a:xfrm>
              <a:off x="3782" y="5532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17"/>
            <p:cNvSpPr>
              <a:spLocks noChangeArrowheads="1"/>
            </p:cNvSpPr>
            <p:nvPr/>
          </p:nvSpPr>
          <p:spPr bwMode="auto">
            <a:xfrm>
              <a:off x="3817" y="5600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18"/>
            <p:cNvSpPr>
              <a:spLocks noChangeArrowheads="1"/>
            </p:cNvSpPr>
            <p:nvPr/>
          </p:nvSpPr>
          <p:spPr bwMode="auto">
            <a:xfrm>
              <a:off x="3936" y="5532"/>
              <a:ext cx="35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/MHz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22"/>
            <p:cNvSpPr>
              <a:spLocks noChangeArrowheads="1"/>
            </p:cNvSpPr>
            <p:nvPr/>
          </p:nvSpPr>
          <p:spPr bwMode="auto">
            <a:xfrm>
              <a:off x="3782" y="5772"/>
              <a:ext cx="15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23"/>
            <p:cNvSpPr>
              <a:spLocks noChangeArrowheads="1"/>
            </p:cNvSpPr>
            <p:nvPr/>
          </p:nvSpPr>
          <p:spPr bwMode="auto">
            <a:xfrm>
              <a:off x="3880" y="5840"/>
              <a:ext cx="206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total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27"/>
            <p:cNvSpPr>
              <a:spLocks noChangeArrowheads="1"/>
            </p:cNvSpPr>
            <p:nvPr/>
          </p:nvSpPr>
          <p:spPr bwMode="auto">
            <a:xfrm>
              <a:off x="3782" y="6010"/>
              <a:ext cx="74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Eigenmode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28"/>
            <p:cNvSpPr>
              <a:spLocks noChangeArrowheads="1"/>
            </p:cNvSpPr>
            <p:nvPr/>
          </p:nvSpPr>
          <p:spPr bwMode="auto">
            <a:xfrm>
              <a:off x="4506" y="6010"/>
              <a:ext cx="71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Simulation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29"/>
            <p:cNvSpPr>
              <a:spLocks noChangeArrowheads="1"/>
            </p:cNvSpPr>
            <p:nvPr/>
          </p:nvSpPr>
          <p:spPr bwMode="auto">
            <a:xfrm>
              <a:off x="3782" y="6244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30"/>
            <p:cNvSpPr>
              <a:spLocks noChangeArrowheads="1"/>
            </p:cNvSpPr>
            <p:nvPr/>
          </p:nvSpPr>
          <p:spPr bwMode="auto">
            <a:xfrm>
              <a:off x="3817" y="6311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31"/>
            <p:cNvSpPr>
              <a:spLocks noChangeArrowheads="1"/>
            </p:cNvSpPr>
            <p:nvPr/>
          </p:nvSpPr>
          <p:spPr bwMode="auto">
            <a:xfrm>
              <a:off x="3936" y="6244"/>
              <a:ext cx="35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/MHz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135"/>
            <p:cNvSpPr>
              <a:spLocks noChangeArrowheads="1"/>
            </p:cNvSpPr>
            <p:nvPr/>
          </p:nvSpPr>
          <p:spPr bwMode="auto">
            <a:xfrm>
              <a:off x="3782" y="6475"/>
              <a:ext cx="128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136"/>
            <p:cNvSpPr>
              <a:spLocks noChangeArrowheads="1"/>
            </p:cNvSpPr>
            <p:nvPr/>
          </p:nvSpPr>
          <p:spPr bwMode="auto">
            <a:xfrm>
              <a:off x="3853" y="6543"/>
              <a:ext cx="18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fres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37"/>
            <p:cNvSpPr>
              <a:spLocks noChangeArrowheads="1"/>
            </p:cNvSpPr>
            <p:nvPr/>
          </p:nvSpPr>
          <p:spPr bwMode="auto">
            <a:xfrm>
              <a:off x="3996" y="6475"/>
              <a:ext cx="20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/%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3782" y="6704"/>
              <a:ext cx="57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Calculate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42"/>
            <p:cNvSpPr>
              <a:spLocks noChangeArrowheads="1"/>
            </p:cNvSpPr>
            <p:nvPr/>
          </p:nvSpPr>
          <p:spPr bwMode="auto">
            <a:xfrm>
              <a:off x="4422" y="6704"/>
              <a:ext cx="1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1" name="Rectangle 143"/>
                <p:cNvSpPr>
                  <a:spLocks noChangeArrowheads="1"/>
                </p:cNvSpPr>
                <p:nvPr/>
              </p:nvSpPr>
              <p:spPr bwMode="auto">
                <a:xfrm>
                  <a:off x="4520" y="6771"/>
                  <a:ext cx="276" cy="1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µ,</m:t>
                        </m:r>
                        <m:r>
                          <a:rPr lang="en-GB" sz="11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𝐟𝐞𝐫𝐫</m:t>
                        </m:r>
                      </m:oMath>
                    </m:oMathPara>
                  </a14:m>
                  <a:endParaRPr lang="en-US" altLang="en-US" sz="1100" b="1" dirty="0"/>
                </a:p>
              </p:txBody>
            </p:sp>
          </mc:Choice>
          <mc:Fallback>
            <p:sp>
              <p:nvSpPr>
                <p:cNvPr id="131" name="Rectangle 1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20" y="6771"/>
                  <a:ext cx="276" cy="10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6944" r="-8333" b="-2857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2" name="Rectangle 144"/>
            <p:cNvSpPr>
              <a:spLocks noChangeArrowheads="1"/>
            </p:cNvSpPr>
            <p:nvPr/>
          </p:nvSpPr>
          <p:spPr bwMode="auto">
            <a:xfrm>
              <a:off x="3782" y="6937"/>
              <a:ext cx="15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3" name="Rectangle 145"/>
                <p:cNvSpPr>
                  <a:spLocks noChangeArrowheads="1"/>
                </p:cNvSpPr>
                <p:nvPr/>
              </p:nvSpPr>
              <p:spPr bwMode="auto">
                <a:xfrm>
                  <a:off x="3880" y="7005"/>
                  <a:ext cx="249" cy="1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>
                            <a:latin typeface="+mj-lt"/>
                            <a:cs typeface="Arial" pitchFamily="34" charset="0"/>
                          </a:rPr>
                          <m:t>µ,</m:t>
                        </m:r>
                        <m:r>
                          <m:rPr>
                            <m:sty m:val="p"/>
                          </m:rPr>
                          <a:rPr lang="en-GB" sz="1100">
                            <a:latin typeface="+mj-lt"/>
                            <a:cs typeface="Arial" pitchFamily="34" charset="0"/>
                          </a:rPr>
                          <m:t>ferr</m:t>
                        </m:r>
                      </m:oMath>
                    </m:oMathPara>
                  </a14:m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endParaRPr>
                </a:p>
              </p:txBody>
            </p:sp>
          </mc:Choice>
          <mc:Fallback>
            <p:sp>
              <p:nvSpPr>
                <p:cNvPr id="133" name="Rectangle 1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80" y="7005"/>
                  <a:ext cx="249" cy="10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9231" r="-7692" b="-2857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8" name="Rectangle 137"/>
          <p:cNvSpPr/>
          <p:nvPr/>
        </p:nvSpPr>
        <p:spPr>
          <a:xfrm>
            <a:off x="5915082" y="5290344"/>
            <a:ext cx="2978093" cy="727078"/>
          </a:xfrm>
          <a:prstGeom prst="rect">
            <a:avLst/>
          </a:prstGeom>
          <a:solidFill>
            <a:srgbClr val="FFC000">
              <a:alpha val="20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904158" y="2692679"/>
            <a:ext cx="3005685" cy="35300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From Ferrite Characterisation to FLC</a:t>
            </a:r>
            <a:endParaRPr lang="en-US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5915082" y="2317222"/>
            <a:ext cx="2978093" cy="714109"/>
          </a:xfrm>
          <a:prstGeom prst="rect">
            <a:avLst/>
          </a:prstGeom>
          <a:solidFill>
            <a:srgbClr val="0033CC">
              <a:alpha val="20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915082" y="4213900"/>
            <a:ext cx="2978093" cy="1081999"/>
          </a:xfrm>
          <a:prstGeom prst="rect">
            <a:avLst/>
          </a:prstGeom>
          <a:solidFill>
            <a:srgbClr val="FF0000">
              <a:alpha val="20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899942" y="5634833"/>
            <a:ext cx="3009901" cy="39846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le 46"/>
          <p:cNvSpPr/>
          <p:nvPr/>
        </p:nvSpPr>
        <p:spPr>
          <a:xfrm>
            <a:off x="1053044" y="1567197"/>
            <a:ext cx="1519395" cy="911350"/>
          </a:xfrm>
          <a:prstGeom prst="roundRect">
            <a:avLst/>
          </a:prstGeom>
          <a:solidFill>
            <a:srgbClr val="0033CC">
              <a:alpha val="2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 sz="1400"/>
          </a:p>
        </p:txBody>
      </p:sp>
      <p:sp>
        <p:nvSpPr>
          <p:cNvPr id="48" name="TextBox 47"/>
          <p:cNvSpPr txBox="1"/>
          <p:nvPr/>
        </p:nvSpPr>
        <p:spPr>
          <a:xfrm>
            <a:off x="1022104" y="1758867"/>
            <a:ext cx="1607172" cy="5187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6996" tIns="43498" rIns="86996" bIns="43498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1-Port Reflection</a:t>
            </a:r>
            <a:endParaRPr lang="en-GB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828400" y="1556792"/>
            <a:ext cx="1417655" cy="911350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 sz="1400"/>
          </a:p>
        </p:txBody>
      </p:sp>
      <p:sp>
        <p:nvSpPr>
          <p:cNvPr id="50" name="TextBox 49"/>
          <p:cNvSpPr txBox="1"/>
          <p:nvPr/>
        </p:nvSpPr>
        <p:spPr>
          <a:xfrm>
            <a:off x="2871668" y="1758867"/>
            <a:ext cx="1329853" cy="5187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6996" tIns="43498" rIns="86996" bIns="43498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</a:t>
            </a:r>
            <a:endParaRPr lang="en-GB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1257389" y="2542561"/>
                <a:ext cx="340800" cy="27251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86996" tIns="43498" rIns="86996" bIns="43498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en-US" sz="1200" i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m:t>µ’</m:t>
                      </m:r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89" y="2542561"/>
                <a:ext cx="340800" cy="272512"/>
              </a:xfrm>
              <a:prstGeom prst="rect">
                <a:avLst/>
              </a:prstGeom>
              <a:blipFill rotWithShape="0">
                <a:blip r:embed="rId5"/>
                <a:stretch>
                  <a:fillRect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3599892" y="2528900"/>
                <a:ext cx="488790" cy="303289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i="0">
                              <a:latin typeface="Cambria Math"/>
                              <a:cs typeface="Arial" pitchFamily="34" charset="0"/>
                            </a:rPr>
                            <m:t>res</m:t>
                          </m:r>
                        </m:sub>
                      </m:sSub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92" y="2528900"/>
                <a:ext cx="488790" cy="30328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3549055" y="2751423"/>
                <a:ext cx="650501" cy="303289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total</m:t>
                          </m:r>
                        </m:sub>
                      </m:sSub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055" y="2751423"/>
                <a:ext cx="650501" cy="303289"/>
              </a:xfrm>
              <a:prstGeom prst="rect">
                <a:avLst/>
              </a:prstGeom>
              <a:blipFill rotWithShape="0">
                <a:blip r:embed="rId7"/>
                <a:stretch>
                  <a:fillRect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ounded Rectangle 54"/>
          <p:cNvSpPr/>
          <p:nvPr/>
        </p:nvSpPr>
        <p:spPr>
          <a:xfrm>
            <a:off x="1102117" y="2936788"/>
            <a:ext cx="1417655" cy="911350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 sz="1400"/>
          </a:p>
        </p:txBody>
      </p:sp>
      <p:sp>
        <p:nvSpPr>
          <p:cNvPr id="56" name="TextBox 55"/>
          <p:cNvSpPr txBox="1"/>
          <p:nvPr/>
        </p:nvSpPr>
        <p:spPr>
          <a:xfrm>
            <a:off x="1143861" y="3045686"/>
            <a:ext cx="1329853" cy="73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86996" tIns="43498" rIns="86996" bIns="43498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of</a:t>
            </a:r>
          </a:p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</a:t>
            </a:r>
            <a:endParaRPr lang="en-GB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460566" y="3933056"/>
                <a:ext cx="871074" cy="518733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>
                              <a:latin typeface="Cambria Math"/>
                              <a:cs typeface="Arial" pitchFamily="34" charset="0"/>
                            </a:rPr>
                            <m:t>res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(</m:t>
                      </m:r>
                      <m:r>
                        <a:rPr lang="el-GR" sz="1400" b="0" i="1" dirty="0">
                          <a:latin typeface="Cambria Math"/>
                          <a:ea typeface="Cambria Math"/>
                          <a:cs typeface="Arial" pitchFamily="34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′</m:t>
                      </m:r>
                      <m:r>
                        <a:rPr lang="en-GB" sz="1400" b="0" i="1">
                          <a:latin typeface="Cambria Math" panose="02040503050406030204" pitchFamily="18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66" y="3933056"/>
                <a:ext cx="871074" cy="51873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431540" y="4185084"/>
                <a:ext cx="2268379" cy="321820"/>
              </a:xfrm>
              <a:prstGeom prst="rect">
                <a:avLst/>
              </a:prstGeom>
              <a:noFill/>
            </p:spPr>
            <p:txBody>
              <a:bodyPr wrap="none" lIns="86996" tIns="43498" rIns="86996" bIns="43498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total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(</m:t>
                          </m:r>
                          <m:r>
                            <a:rPr lang="en-GB" sz="1400" b="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400" b="0" i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Ω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, 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sz="1400" b="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400" b="0" i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ε</m:t>
                          </m:r>
                          <m:r>
                            <a:rPr lang="en-GB" sz="1400" b="0" i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400" b="0" i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teflon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cs typeface="Arial" pitchFamily="34" charset="0"/>
                        </a:rPr>
                        <m:t>,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sz="1400" b="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b="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µ,</m:t>
                          </m:r>
                          <m:r>
                            <m:rPr>
                              <m:sty m:val="p"/>
                            </m:rPr>
                            <a:rPr lang="en-GB" sz="1400" b="0" i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ferr</m:t>
                          </m:r>
                        </m:sub>
                      </m:sSub>
                      <m:r>
                        <a:rPr lang="en-GB" sz="1400" b="0" i="1">
                          <a:latin typeface="Cambria Math" panose="02040503050406030204" pitchFamily="18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40" y="4185084"/>
                <a:ext cx="2268379" cy="321820"/>
              </a:xfrm>
              <a:prstGeom prst="rect">
                <a:avLst/>
              </a:prstGeom>
              <a:blipFill rotWithShape="0">
                <a:blip r:embed="rId9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/>
          <p:nvPr/>
        </p:nvCxnSpPr>
        <p:spPr>
          <a:xfrm flipH="1">
            <a:off x="1833899" y="2478547"/>
            <a:ext cx="1797" cy="45824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2083008" y="4509120"/>
            <a:ext cx="1417655" cy="838396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2040942" y="4799368"/>
                <a:ext cx="1520034" cy="3218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86996" tIns="43498" rIns="86996" bIns="43498" rtlCol="0">
                <a:spAutoFit/>
              </a:bodyPr>
              <a:lstStyle/>
              <a:p>
                <a:r>
                  <a:rPr lang="en-GB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itchFamily="34" charset="0"/>
                  </a:rPr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𝑸</m:t>
                        </m:r>
                      </m:e>
                      <m:sub>
                        <m:r>
                          <a:rPr lang="en-GB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µ,</m:t>
                        </m:r>
                        <m:r>
                          <a:rPr lang="en-GB" sz="1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𝐟𝐞𝐫𝐫</m:t>
                        </m:r>
                      </m:sub>
                    </m:sSub>
                  </m:oMath>
                </a14:m>
                <a:endParaRPr lang="en-GB" sz="1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0942" y="4799368"/>
                <a:ext cx="1520034" cy="321820"/>
              </a:xfrm>
              <a:prstGeom prst="rect">
                <a:avLst/>
              </a:prstGeom>
              <a:blipFill rotWithShape="0">
                <a:blip r:embed="rId10"/>
                <a:stretch>
                  <a:fillRect l="-1606" t="-3774" b="-132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Elbow Connector 61"/>
          <p:cNvCxnSpPr>
            <a:stCxn id="55" idx="2"/>
          </p:cNvCxnSpPr>
          <p:nvPr/>
        </p:nvCxnSpPr>
        <p:spPr>
          <a:xfrm rot="16200000" flipH="1">
            <a:off x="2171707" y="3487375"/>
            <a:ext cx="229563" cy="951087"/>
          </a:xfrm>
          <a:prstGeom prst="bentConnector2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>
            <a:off x="2760232" y="5362575"/>
            <a:ext cx="1797" cy="45824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4" name="TextBox 133"/>
              <p:cNvSpPr txBox="1"/>
              <p:nvPr/>
            </p:nvSpPr>
            <p:spPr>
              <a:xfrm>
                <a:off x="2437731" y="5834186"/>
                <a:ext cx="708208" cy="3218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86996" tIns="43498" rIns="86996" bIns="43498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 i="1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Q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µ,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ferr</m:t>
                          </m:r>
                        </m:sub>
                      </m:sSub>
                    </m:oMath>
                  </m:oMathPara>
                </a14:m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731" y="5834186"/>
                <a:ext cx="708208" cy="3218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5" name="Straight Arrow Connector 134"/>
          <p:cNvCxnSpPr/>
          <p:nvPr/>
        </p:nvCxnSpPr>
        <p:spPr>
          <a:xfrm flipH="1">
            <a:off x="2732021" y="4058215"/>
            <a:ext cx="1797" cy="45824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>
            <a:stCxn id="49" idx="2"/>
          </p:cNvCxnSpPr>
          <p:nvPr/>
        </p:nvCxnSpPr>
        <p:spPr>
          <a:xfrm rot="5400000">
            <a:off x="2354593" y="2875579"/>
            <a:ext cx="1590073" cy="775199"/>
          </a:xfrm>
          <a:prstGeom prst="bentConnector3">
            <a:avLst>
              <a:gd name="adj1" fmla="val 101517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2437731" y="5836444"/>
            <a:ext cx="708208" cy="3507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257390" y="2528900"/>
            <a:ext cx="362282" cy="3613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5915082" y="3040856"/>
            <a:ext cx="2978093" cy="1149350"/>
          </a:xfrm>
          <a:prstGeom prst="rect">
            <a:avLst/>
          </a:prstGeom>
          <a:solidFill>
            <a:srgbClr val="00B050">
              <a:alpha val="20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7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386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8" grpId="1" animBg="1"/>
      <p:bldP spid="20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55" grpId="0" animBg="1"/>
      <p:bldP spid="56" grpId="0"/>
      <p:bldP spid="57" grpId="0"/>
      <p:bldP spid="58" grpId="0"/>
      <p:bldP spid="60" grpId="0" animBg="1"/>
      <p:bldP spid="61" grpId="0"/>
      <p:bldP spid="134" grpId="0" animBg="1"/>
      <p:bldP spid="139" grpId="0" animBg="1"/>
      <p:bldP spid="140" grpId="0" animBg="1"/>
      <p:bldP spid="141" grpId="0" animBg="1"/>
      <p:bldP spid="14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Reflection Measurement</a:t>
            </a:r>
            <a:endParaRPr lang="en-US" dirty="0" smtClean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r="18155"/>
          <a:stretch/>
        </p:blipFill>
        <p:spPr>
          <a:xfrm>
            <a:off x="358775" y="1924418"/>
            <a:ext cx="5148573" cy="399075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420767" y="3215414"/>
            <a:ext cx="1" cy="943774"/>
          </a:xfrm>
          <a:prstGeom prst="straightConnector1">
            <a:avLst/>
          </a:prstGeom>
          <a:ln w="57150">
            <a:solidFill>
              <a:srgbClr val="0033C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979712" y="4630118"/>
            <a:ext cx="544382" cy="3340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86996" tIns="43498" rIns="86996" bIns="43498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 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 rot="216860">
            <a:off x="616706" y="4938587"/>
            <a:ext cx="4493483" cy="201122"/>
          </a:xfrm>
          <a:custGeom>
            <a:avLst/>
            <a:gdLst>
              <a:gd name="connsiteX0" fmla="*/ 0 w 5342021"/>
              <a:gd name="connsiteY0" fmla="*/ 0 h 1835919"/>
              <a:gd name="connsiteX1" fmla="*/ 96252 w 5342021"/>
              <a:gd name="connsiteY1" fmla="*/ 240632 h 1835919"/>
              <a:gd name="connsiteX2" fmla="*/ 481263 w 5342021"/>
              <a:gd name="connsiteY2" fmla="*/ 673769 h 1835919"/>
              <a:gd name="connsiteX3" fmla="*/ 577516 w 5342021"/>
              <a:gd name="connsiteY3" fmla="*/ 818148 h 1835919"/>
              <a:gd name="connsiteX4" fmla="*/ 866273 w 5342021"/>
              <a:gd name="connsiteY4" fmla="*/ 1010653 h 1835919"/>
              <a:gd name="connsiteX5" fmla="*/ 1010652 w 5342021"/>
              <a:gd name="connsiteY5" fmla="*/ 1106906 h 1835919"/>
              <a:gd name="connsiteX6" fmla="*/ 1203158 w 5342021"/>
              <a:gd name="connsiteY6" fmla="*/ 1203158 h 1835919"/>
              <a:gd name="connsiteX7" fmla="*/ 1347537 w 5342021"/>
              <a:gd name="connsiteY7" fmla="*/ 1299411 h 1835919"/>
              <a:gd name="connsiteX8" fmla="*/ 1636295 w 5342021"/>
              <a:gd name="connsiteY8" fmla="*/ 1395663 h 1835919"/>
              <a:gd name="connsiteX9" fmla="*/ 2165684 w 5342021"/>
              <a:gd name="connsiteY9" fmla="*/ 1588169 h 1835919"/>
              <a:gd name="connsiteX10" fmla="*/ 2791326 w 5342021"/>
              <a:gd name="connsiteY10" fmla="*/ 1732548 h 1835919"/>
              <a:gd name="connsiteX11" fmla="*/ 2935705 w 5342021"/>
              <a:gd name="connsiteY11" fmla="*/ 1780674 h 1835919"/>
              <a:gd name="connsiteX12" fmla="*/ 4620126 w 5342021"/>
              <a:gd name="connsiteY12" fmla="*/ 1780674 h 1835919"/>
              <a:gd name="connsiteX13" fmla="*/ 5053263 w 5342021"/>
              <a:gd name="connsiteY13" fmla="*/ 1636295 h 1835919"/>
              <a:gd name="connsiteX14" fmla="*/ 5197642 w 5342021"/>
              <a:gd name="connsiteY14" fmla="*/ 1588169 h 1835919"/>
              <a:gd name="connsiteX15" fmla="*/ 5342021 w 5342021"/>
              <a:gd name="connsiteY15" fmla="*/ 1491916 h 183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342021" h="1835919">
                <a:moveTo>
                  <a:pt x="0" y="0"/>
                </a:moveTo>
                <a:cubicBezTo>
                  <a:pt x="32084" y="80211"/>
                  <a:pt x="57618" y="163363"/>
                  <a:pt x="96252" y="240632"/>
                </a:cubicBezTo>
                <a:cubicBezTo>
                  <a:pt x="182131" y="412390"/>
                  <a:pt x="353718" y="546224"/>
                  <a:pt x="481263" y="673769"/>
                </a:cubicBezTo>
                <a:cubicBezTo>
                  <a:pt x="522163" y="714669"/>
                  <a:pt x="533986" y="780060"/>
                  <a:pt x="577516" y="818148"/>
                </a:cubicBezTo>
                <a:cubicBezTo>
                  <a:pt x="664575" y="894324"/>
                  <a:pt x="770021" y="946485"/>
                  <a:pt x="866273" y="1010653"/>
                </a:cubicBezTo>
                <a:cubicBezTo>
                  <a:pt x="914399" y="1042737"/>
                  <a:pt x="958918" y="1081039"/>
                  <a:pt x="1010652" y="1106906"/>
                </a:cubicBezTo>
                <a:cubicBezTo>
                  <a:pt x="1074821" y="1138990"/>
                  <a:pt x="1140868" y="1167564"/>
                  <a:pt x="1203158" y="1203158"/>
                </a:cubicBezTo>
                <a:cubicBezTo>
                  <a:pt x="1253378" y="1231855"/>
                  <a:pt x="1294681" y="1275920"/>
                  <a:pt x="1347537" y="1299411"/>
                </a:cubicBezTo>
                <a:cubicBezTo>
                  <a:pt x="1440252" y="1340617"/>
                  <a:pt x="1636295" y="1395663"/>
                  <a:pt x="1636295" y="1395663"/>
                </a:cubicBezTo>
                <a:cubicBezTo>
                  <a:pt x="1890742" y="1565296"/>
                  <a:pt x="1724560" y="1477888"/>
                  <a:pt x="2165684" y="1588169"/>
                </a:cubicBezTo>
                <a:cubicBezTo>
                  <a:pt x="2870338" y="1764333"/>
                  <a:pt x="2009332" y="1620833"/>
                  <a:pt x="2791326" y="1732548"/>
                </a:cubicBezTo>
                <a:cubicBezTo>
                  <a:pt x="2839452" y="1748590"/>
                  <a:pt x="2885794" y="1771599"/>
                  <a:pt x="2935705" y="1780674"/>
                </a:cubicBezTo>
                <a:cubicBezTo>
                  <a:pt x="3539191" y="1890398"/>
                  <a:pt x="3900629" y="1807322"/>
                  <a:pt x="4620126" y="1780674"/>
                </a:cubicBezTo>
                <a:lnTo>
                  <a:pt x="5053263" y="1636295"/>
                </a:lnTo>
                <a:lnTo>
                  <a:pt x="5197642" y="1588169"/>
                </a:lnTo>
                <a:lnTo>
                  <a:pt x="5342021" y="1491916"/>
                </a:ln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96" tIns="43498" rIns="86996" bIns="43498" rtlCol="0" anchor="ctr"/>
          <a:lstStyle/>
          <a:p>
            <a:pPr algn="ctr"/>
            <a:endParaRPr lang="en-GB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10680" y="3593222"/>
            <a:ext cx="634150" cy="3340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86996" tIns="43498" rIns="86996" bIns="43498">
            <a:spAutoFit/>
          </a:bodyPr>
          <a:lstStyle/>
          <a:p>
            <a:r>
              <a:rPr lang="en-GB" sz="1600" b="1" i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1" baseline="-25000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  <a:r>
              <a:rPr lang="en-GB" sz="1600" b="1" baseline="-250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rgbClr val="0033CC"/>
              </a:solidFill>
            </a:endParaRPr>
          </a:p>
        </p:txBody>
      </p:sp>
      <p:grpSp>
        <p:nvGrpSpPr>
          <p:cNvPr id="18" name="Group 92"/>
          <p:cNvGrpSpPr>
            <a:grpSpLocks noChangeAspect="1"/>
          </p:cNvGrpSpPr>
          <p:nvPr/>
        </p:nvGrpSpPr>
        <p:grpSpPr bwMode="auto">
          <a:xfrm>
            <a:off x="5899943" y="1913731"/>
            <a:ext cx="3017837" cy="4164013"/>
            <a:chOff x="3723" y="4534"/>
            <a:chExt cx="1901" cy="2623"/>
          </a:xfrm>
        </p:grpSpPr>
        <p:sp>
          <p:nvSpPr>
            <p:cNvPr id="19" name="Line 98"/>
            <p:cNvSpPr>
              <a:spLocks noChangeShapeType="1"/>
            </p:cNvSpPr>
            <p:nvPr/>
          </p:nvSpPr>
          <p:spPr bwMode="auto">
            <a:xfrm>
              <a:off x="3723" y="4544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AutoShape 91"/>
            <p:cNvSpPr>
              <a:spLocks noChangeAspect="1" noChangeArrowheads="1" noTextEdit="1"/>
            </p:cNvSpPr>
            <p:nvPr/>
          </p:nvSpPr>
          <p:spPr bwMode="auto">
            <a:xfrm>
              <a:off x="3723" y="4534"/>
              <a:ext cx="1901" cy="2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Rectangle 93"/>
            <p:cNvSpPr>
              <a:spLocks noChangeArrowheads="1"/>
            </p:cNvSpPr>
            <p:nvPr/>
          </p:nvSpPr>
          <p:spPr bwMode="auto">
            <a:xfrm>
              <a:off x="3723" y="4775"/>
              <a:ext cx="1896" cy="254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Rectangle 94"/>
            <p:cNvSpPr>
              <a:spLocks noChangeArrowheads="1"/>
            </p:cNvSpPr>
            <p:nvPr/>
          </p:nvSpPr>
          <p:spPr bwMode="auto">
            <a:xfrm>
              <a:off x="3723" y="5261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Rectangle 95"/>
            <p:cNvSpPr>
              <a:spLocks noChangeArrowheads="1"/>
            </p:cNvSpPr>
            <p:nvPr/>
          </p:nvSpPr>
          <p:spPr bwMode="auto">
            <a:xfrm>
              <a:off x="3723" y="5973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96"/>
            <p:cNvSpPr>
              <a:spLocks noChangeArrowheads="1"/>
            </p:cNvSpPr>
            <p:nvPr/>
          </p:nvSpPr>
          <p:spPr bwMode="auto">
            <a:xfrm>
              <a:off x="3723" y="6667"/>
              <a:ext cx="1896" cy="23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Line 97"/>
            <p:cNvSpPr>
              <a:spLocks noChangeShapeType="1"/>
            </p:cNvSpPr>
            <p:nvPr/>
          </p:nvSpPr>
          <p:spPr bwMode="auto">
            <a:xfrm>
              <a:off x="3723" y="4775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Line 99"/>
            <p:cNvSpPr>
              <a:spLocks noChangeShapeType="1"/>
            </p:cNvSpPr>
            <p:nvPr/>
          </p:nvSpPr>
          <p:spPr bwMode="auto">
            <a:xfrm>
              <a:off x="3723" y="7129"/>
              <a:ext cx="1896" cy="0"/>
            </a:xfrm>
            <a:prstGeom prst="line">
              <a:avLst/>
            </a:prstGeom>
            <a:noFill/>
            <a:ln w="12700">
              <a:solidFill>
                <a:srgbClr val="24357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Rectangle 100"/>
            <p:cNvSpPr>
              <a:spLocks noChangeArrowheads="1"/>
            </p:cNvSpPr>
            <p:nvPr/>
          </p:nvSpPr>
          <p:spPr bwMode="auto">
            <a:xfrm>
              <a:off x="3782" y="4581"/>
              <a:ext cx="15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101"/>
            <p:cNvSpPr>
              <a:spLocks noChangeArrowheads="1"/>
            </p:cNvSpPr>
            <p:nvPr/>
          </p:nvSpPr>
          <p:spPr bwMode="auto">
            <a:xfrm>
              <a:off x="3874" y="4579"/>
              <a:ext cx="9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102"/>
            <p:cNvSpPr>
              <a:spLocks noChangeArrowheads="1"/>
            </p:cNvSpPr>
            <p:nvPr/>
          </p:nvSpPr>
          <p:spPr bwMode="auto">
            <a:xfrm>
              <a:off x="3909" y="4579"/>
              <a:ext cx="252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03"/>
            <p:cNvSpPr>
              <a:spLocks noChangeArrowheads="1"/>
            </p:cNvSpPr>
            <p:nvPr/>
          </p:nvSpPr>
          <p:spPr bwMode="auto">
            <a:xfrm>
              <a:off x="4372" y="4579"/>
              <a:ext cx="20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04"/>
            <p:cNvSpPr>
              <a:spLocks noChangeArrowheads="1"/>
            </p:cNvSpPr>
            <p:nvPr/>
          </p:nvSpPr>
          <p:spPr bwMode="auto">
            <a:xfrm>
              <a:off x="4766" y="4579"/>
              <a:ext cx="20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05"/>
            <p:cNvSpPr>
              <a:spLocks noChangeArrowheads="1"/>
            </p:cNvSpPr>
            <p:nvPr/>
          </p:nvSpPr>
          <p:spPr bwMode="auto">
            <a:xfrm>
              <a:off x="5222" y="4579"/>
              <a:ext cx="27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106"/>
            <p:cNvSpPr>
              <a:spLocks noChangeArrowheads="1"/>
            </p:cNvSpPr>
            <p:nvPr/>
          </p:nvSpPr>
          <p:spPr bwMode="auto">
            <a:xfrm>
              <a:off x="3782" y="4812"/>
              <a:ext cx="153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Reflection Measurement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107"/>
            <p:cNvSpPr>
              <a:spLocks noChangeArrowheads="1"/>
            </p:cNvSpPr>
            <p:nvPr/>
          </p:nvSpPr>
          <p:spPr bwMode="auto">
            <a:xfrm>
              <a:off x="3782" y="5070"/>
              <a:ext cx="15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µ’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108"/>
            <p:cNvSpPr>
              <a:spLocks noChangeArrowheads="1"/>
            </p:cNvSpPr>
            <p:nvPr/>
          </p:nvSpPr>
          <p:spPr bwMode="auto">
            <a:xfrm>
              <a:off x="3879" y="5070"/>
              <a:ext cx="99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109"/>
            <p:cNvSpPr>
              <a:spLocks noChangeArrowheads="1"/>
            </p:cNvSpPr>
            <p:nvPr/>
          </p:nvSpPr>
          <p:spPr bwMode="auto">
            <a:xfrm>
              <a:off x="3923" y="5070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110"/>
            <p:cNvSpPr>
              <a:spLocks noChangeArrowheads="1"/>
            </p:cNvSpPr>
            <p:nvPr/>
          </p:nvSpPr>
          <p:spPr bwMode="auto">
            <a:xfrm>
              <a:off x="3958" y="5137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111"/>
            <p:cNvSpPr>
              <a:spLocks noChangeArrowheads="1"/>
            </p:cNvSpPr>
            <p:nvPr/>
          </p:nvSpPr>
          <p:spPr bwMode="auto">
            <a:xfrm>
              <a:off x="4077" y="5070"/>
              <a:ext cx="99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115"/>
            <p:cNvSpPr>
              <a:spLocks noChangeArrowheads="1"/>
            </p:cNvSpPr>
            <p:nvPr/>
          </p:nvSpPr>
          <p:spPr bwMode="auto">
            <a:xfrm>
              <a:off x="3782" y="5299"/>
              <a:ext cx="149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Resonant Measurement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116"/>
            <p:cNvSpPr>
              <a:spLocks noChangeArrowheads="1"/>
            </p:cNvSpPr>
            <p:nvPr/>
          </p:nvSpPr>
          <p:spPr bwMode="auto">
            <a:xfrm>
              <a:off x="3782" y="5532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117"/>
            <p:cNvSpPr>
              <a:spLocks noChangeArrowheads="1"/>
            </p:cNvSpPr>
            <p:nvPr/>
          </p:nvSpPr>
          <p:spPr bwMode="auto">
            <a:xfrm>
              <a:off x="3817" y="5600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118"/>
            <p:cNvSpPr>
              <a:spLocks noChangeArrowheads="1"/>
            </p:cNvSpPr>
            <p:nvPr/>
          </p:nvSpPr>
          <p:spPr bwMode="auto">
            <a:xfrm>
              <a:off x="3936" y="5532"/>
              <a:ext cx="35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/MHz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122"/>
            <p:cNvSpPr>
              <a:spLocks noChangeArrowheads="1"/>
            </p:cNvSpPr>
            <p:nvPr/>
          </p:nvSpPr>
          <p:spPr bwMode="auto">
            <a:xfrm>
              <a:off x="3782" y="5772"/>
              <a:ext cx="15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123"/>
            <p:cNvSpPr>
              <a:spLocks noChangeArrowheads="1"/>
            </p:cNvSpPr>
            <p:nvPr/>
          </p:nvSpPr>
          <p:spPr bwMode="auto">
            <a:xfrm>
              <a:off x="3880" y="5840"/>
              <a:ext cx="206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total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127"/>
            <p:cNvSpPr>
              <a:spLocks noChangeArrowheads="1"/>
            </p:cNvSpPr>
            <p:nvPr/>
          </p:nvSpPr>
          <p:spPr bwMode="auto">
            <a:xfrm>
              <a:off x="3782" y="6010"/>
              <a:ext cx="74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Eigenmode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128"/>
            <p:cNvSpPr>
              <a:spLocks noChangeArrowheads="1"/>
            </p:cNvSpPr>
            <p:nvPr/>
          </p:nvSpPr>
          <p:spPr bwMode="auto">
            <a:xfrm>
              <a:off x="4506" y="6010"/>
              <a:ext cx="71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Simulation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129"/>
            <p:cNvSpPr>
              <a:spLocks noChangeArrowheads="1"/>
            </p:cNvSpPr>
            <p:nvPr/>
          </p:nvSpPr>
          <p:spPr bwMode="auto">
            <a:xfrm>
              <a:off x="3782" y="6244"/>
              <a:ext cx="9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130"/>
            <p:cNvSpPr>
              <a:spLocks noChangeArrowheads="1"/>
            </p:cNvSpPr>
            <p:nvPr/>
          </p:nvSpPr>
          <p:spPr bwMode="auto">
            <a:xfrm>
              <a:off x="3817" y="6311"/>
              <a:ext cx="16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131"/>
            <p:cNvSpPr>
              <a:spLocks noChangeArrowheads="1"/>
            </p:cNvSpPr>
            <p:nvPr/>
          </p:nvSpPr>
          <p:spPr bwMode="auto">
            <a:xfrm>
              <a:off x="3936" y="6244"/>
              <a:ext cx="35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/MHz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135"/>
            <p:cNvSpPr>
              <a:spLocks noChangeArrowheads="1"/>
            </p:cNvSpPr>
            <p:nvPr/>
          </p:nvSpPr>
          <p:spPr bwMode="auto">
            <a:xfrm>
              <a:off x="3782" y="6475"/>
              <a:ext cx="128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136"/>
            <p:cNvSpPr>
              <a:spLocks noChangeArrowheads="1"/>
            </p:cNvSpPr>
            <p:nvPr/>
          </p:nvSpPr>
          <p:spPr bwMode="auto">
            <a:xfrm>
              <a:off x="3853" y="6543"/>
              <a:ext cx="18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137"/>
            <p:cNvSpPr>
              <a:spLocks noChangeArrowheads="1"/>
            </p:cNvSpPr>
            <p:nvPr/>
          </p:nvSpPr>
          <p:spPr bwMode="auto">
            <a:xfrm>
              <a:off x="3996" y="6475"/>
              <a:ext cx="205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/%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141"/>
            <p:cNvSpPr>
              <a:spLocks noChangeArrowheads="1"/>
            </p:cNvSpPr>
            <p:nvPr/>
          </p:nvSpPr>
          <p:spPr bwMode="auto">
            <a:xfrm>
              <a:off x="3782" y="6704"/>
              <a:ext cx="57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Calculate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142"/>
            <p:cNvSpPr>
              <a:spLocks noChangeArrowheads="1"/>
            </p:cNvSpPr>
            <p:nvPr/>
          </p:nvSpPr>
          <p:spPr bwMode="auto">
            <a:xfrm>
              <a:off x="4422" y="6704"/>
              <a:ext cx="1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0" name="Rectangle 143"/>
                <p:cNvSpPr>
                  <a:spLocks noChangeArrowheads="1"/>
                </p:cNvSpPr>
                <p:nvPr/>
              </p:nvSpPr>
              <p:spPr bwMode="auto">
                <a:xfrm>
                  <a:off x="4520" y="6771"/>
                  <a:ext cx="276" cy="1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µ,</m:t>
                        </m:r>
                        <m:r>
                          <a:rPr lang="en-GB" sz="1100" b="1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𝐟𝐞𝐫𝐫</m:t>
                        </m:r>
                      </m:oMath>
                    </m:oMathPara>
                  </a14:m>
                  <a:endParaRPr kumimoji="0" lang="en-US" alt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</mc:Choice>
          <mc:Fallback>
            <p:sp>
              <p:nvSpPr>
                <p:cNvPr id="70" name="Rectangle 1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20" y="6771"/>
                  <a:ext cx="276" cy="10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6944" r="-8333" b="-2857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Rectangle 144"/>
            <p:cNvSpPr>
              <a:spLocks noChangeArrowheads="1"/>
            </p:cNvSpPr>
            <p:nvPr/>
          </p:nvSpPr>
          <p:spPr bwMode="auto">
            <a:xfrm>
              <a:off x="3782" y="6937"/>
              <a:ext cx="15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Q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Rectangle 145"/>
                <p:cNvSpPr>
                  <a:spLocks noChangeArrowheads="1"/>
                </p:cNvSpPr>
                <p:nvPr/>
              </p:nvSpPr>
              <p:spPr bwMode="auto">
                <a:xfrm>
                  <a:off x="3880" y="7005"/>
                  <a:ext cx="249" cy="1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µ,</m:t>
                        </m:r>
                        <m:r>
                          <m:rPr>
                            <m:sty m:val="p"/>
                          </m:rPr>
                          <a:rPr lang="en-GB" sz="1100">
                            <a:latin typeface="Cambria Math" panose="02040503050406030204" pitchFamily="18" charset="0"/>
                            <a:cs typeface="Arial" pitchFamily="34" charset="0"/>
                          </a:rPr>
                          <m:t>ferr</m:t>
                        </m:r>
                      </m:oMath>
                    </m:oMathPara>
                  </a14:m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72" name="Rectangle 1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880" y="7005"/>
                  <a:ext cx="249" cy="10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9231" r="-7692" b="-2857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Rectangle 1"/>
          <p:cNvSpPr/>
          <p:nvPr/>
        </p:nvSpPr>
        <p:spPr>
          <a:xfrm>
            <a:off x="5878461" y="1952836"/>
            <a:ext cx="3014714" cy="3514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8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3827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Reflection Measurement</a:t>
            </a:r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00" name="Rectangle 1027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 algn="just">
                  <a:spcAft>
                    <a:spcPts val="600"/>
                  </a:spcAft>
                  <a:buNone/>
                  <a:defRPr/>
                </a:pPr>
                <a:r>
                  <a:rPr lang="en-GB" sz="2000" dirty="0">
                    <a:cs typeface="Arial" pitchFamily="34" charset="0"/>
                  </a:rPr>
                  <a:t>Coaxial short-circuit technique to determine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i="1" dirty="0" smtClean="0"/>
                      <m:t>μ</m:t>
                    </m:r>
                    <m:r>
                      <m:rPr>
                        <m:nor/>
                      </m:rPr>
                      <a:rPr lang="en-GB" sz="2000" baseline="-25000" dirty="0" smtClean="0"/>
                      <m:t>r</m:t>
                    </m:r>
                    <m:r>
                      <m:rPr>
                        <m:nor/>
                      </m:rPr>
                      <a:rPr lang="en-GB" sz="2000" dirty="0" smtClean="0"/>
                      <m:t> </m:t>
                    </m:r>
                  </m:oMath>
                </a14:m>
                <a:endParaRPr lang="en-GB" sz="2000" dirty="0">
                  <a:cs typeface="Arial" pitchFamily="34" charset="0"/>
                </a:endParaRPr>
              </a:p>
              <a:p>
                <a:pPr marL="457200" indent="-457200" algn="just">
                  <a:spcAft>
                    <a:spcPts val="600"/>
                  </a:spcAft>
                  <a:buFont typeface="Arial" charset="0"/>
                  <a:buAutoNum type="arabicPeriod"/>
                  <a:defRPr/>
                </a:pPr>
                <a:r>
                  <a:rPr lang="en-GB" sz="2000" dirty="0">
                    <a:cs typeface="Arial" pitchFamily="34" charset="0"/>
                  </a:rPr>
                  <a:t>Measuring </a:t>
                </a:r>
                <a:r>
                  <a:rPr lang="en-GB" sz="2000" i="1" dirty="0">
                    <a:cs typeface="Arial" pitchFamily="34" charset="0"/>
                  </a:rPr>
                  <a:t>S</a:t>
                </a:r>
                <a:r>
                  <a:rPr lang="en-GB" sz="2000" baseline="-25000" dirty="0">
                    <a:cs typeface="Arial" pitchFamily="34" charset="0"/>
                  </a:rPr>
                  <a:t>11</a:t>
                </a:r>
                <a:r>
                  <a:rPr lang="en-GB" sz="2000" dirty="0">
                    <a:cs typeface="Arial" pitchFamily="34" charset="0"/>
                  </a:rPr>
                  <a:t>(</a:t>
                </a:r>
                <a:r>
                  <a:rPr lang="en-GB" sz="2000" i="1" dirty="0">
                    <a:cs typeface="Arial" pitchFamily="34" charset="0"/>
                  </a:rPr>
                  <a:t>f</a:t>
                </a:r>
                <a:r>
                  <a:rPr lang="en-GB" sz="2000" dirty="0">
                    <a:cs typeface="Arial" pitchFamily="34" charset="0"/>
                  </a:rPr>
                  <a:t>) </a:t>
                </a:r>
                <a:r>
                  <a:rPr lang="en-GB" sz="2000" dirty="0" smtClean="0">
                    <a:cs typeface="Arial" pitchFamily="34" charset="0"/>
                  </a:rPr>
                  <a:t>of empty </a:t>
                </a:r>
                <a:r>
                  <a:rPr lang="en-GB" sz="2000" dirty="0">
                    <a:cs typeface="Arial" pitchFamily="34" charset="0"/>
                  </a:rPr>
                  <a:t>and filled </a:t>
                </a:r>
                <a:r>
                  <a:rPr lang="en-GB" sz="2000" dirty="0" smtClean="0">
                    <a:cs typeface="Arial" pitchFamily="34" charset="0"/>
                  </a:rPr>
                  <a:t>SH</a:t>
                </a:r>
                <a:endParaRPr lang="en-GB" sz="2000" dirty="0">
                  <a:cs typeface="Arial" pitchFamily="34" charset="0"/>
                </a:endParaRPr>
              </a:p>
              <a:p>
                <a:pPr marL="457200" indent="-457200" algn="just">
                  <a:spcAft>
                    <a:spcPts val="600"/>
                  </a:spcAft>
                  <a:buAutoNum type="arabicPeriod"/>
                  <a:defRPr/>
                </a:pPr>
                <a:r>
                  <a:rPr lang="en-GB" sz="2000" dirty="0" smtClean="0">
                    <a:cs typeface="Arial" pitchFamily="34" charset="0"/>
                  </a:rPr>
                  <a:t>Analytical calculation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i="1" dirty="0"/>
                      <m:t>μ</m:t>
                    </m:r>
                    <m:r>
                      <m:rPr>
                        <m:nor/>
                      </m:rPr>
                      <a:rPr lang="en-GB" sz="2000" baseline="-25000" dirty="0"/>
                      <m:t>r</m:t>
                    </m:r>
                  </m:oMath>
                </a14:m>
                <a:r>
                  <a:rPr lang="en-GB" sz="2000" dirty="0">
                    <a:cs typeface="Arial" pitchFamily="34" charset="0"/>
                  </a:rPr>
                  <a:t>(</a:t>
                </a:r>
                <a:r>
                  <a:rPr lang="en-GB" sz="2000" i="1" dirty="0">
                    <a:cs typeface="Arial" pitchFamily="34" charset="0"/>
                  </a:rPr>
                  <a:t>S</a:t>
                </a:r>
                <a:r>
                  <a:rPr lang="en-GB" sz="2000" baseline="-25000" dirty="0">
                    <a:cs typeface="Arial" pitchFamily="34" charset="0"/>
                  </a:rPr>
                  <a:t>11</a:t>
                </a:r>
                <a:r>
                  <a:rPr lang="en-GB" sz="2000" dirty="0">
                    <a:cs typeface="Arial" pitchFamily="34" charset="0"/>
                  </a:rPr>
                  <a:t>(</a:t>
                </a:r>
                <a:r>
                  <a:rPr lang="en-GB" sz="2000" i="1" dirty="0">
                    <a:cs typeface="Arial" pitchFamily="34" charset="0"/>
                  </a:rPr>
                  <a:t>f</a:t>
                </a:r>
                <a:r>
                  <a:rPr lang="en-GB" sz="2000" dirty="0">
                    <a:cs typeface="Arial" pitchFamily="34" charset="0"/>
                  </a:rPr>
                  <a:t>))</a:t>
                </a:r>
              </a:p>
              <a:p>
                <a:pPr eaLnBrk="1" hangingPunct="1">
                  <a:defRPr/>
                </a:pPr>
                <a:endParaRPr lang="en-US" sz="2000" dirty="0" smtClean="0"/>
              </a:p>
            </p:txBody>
          </p:sp>
        </mc:Choice>
        <mc:Fallback>
          <p:sp>
            <p:nvSpPr>
              <p:cNvPr id="4100" name="Rectangle 10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705" t="-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Line 98"/>
          <p:cNvSpPr>
            <a:spLocks noChangeShapeType="1"/>
          </p:cNvSpPr>
          <p:nvPr/>
        </p:nvSpPr>
        <p:spPr bwMode="auto">
          <a:xfrm>
            <a:off x="5899943" y="1929606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AutoShape 91"/>
          <p:cNvSpPr>
            <a:spLocks noChangeAspect="1" noChangeArrowheads="1" noTextEdit="1"/>
          </p:cNvSpPr>
          <p:nvPr/>
        </p:nvSpPr>
        <p:spPr bwMode="auto">
          <a:xfrm>
            <a:off x="5899943" y="1913731"/>
            <a:ext cx="3017837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Rectangle 93"/>
          <p:cNvSpPr>
            <a:spLocks noChangeArrowheads="1"/>
          </p:cNvSpPr>
          <p:nvPr/>
        </p:nvSpPr>
        <p:spPr bwMode="auto">
          <a:xfrm>
            <a:off x="5899943" y="2296319"/>
            <a:ext cx="3009900" cy="403225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Rectangle 94"/>
          <p:cNvSpPr>
            <a:spLocks noChangeArrowheads="1"/>
          </p:cNvSpPr>
          <p:nvPr/>
        </p:nvSpPr>
        <p:spPr bwMode="auto">
          <a:xfrm>
            <a:off x="5899943" y="30678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Rectangle 95"/>
          <p:cNvSpPr>
            <a:spLocks noChangeArrowheads="1"/>
          </p:cNvSpPr>
          <p:nvPr/>
        </p:nvSpPr>
        <p:spPr bwMode="auto">
          <a:xfrm>
            <a:off x="5899943" y="4198144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Rectangle 96"/>
          <p:cNvSpPr>
            <a:spLocks noChangeArrowheads="1"/>
          </p:cNvSpPr>
          <p:nvPr/>
        </p:nvSpPr>
        <p:spPr bwMode="auto">
          <a:xfrm>
            <a:off x="5899943" y="5299869"/>
            <a:ext cx="3009900" cy="3667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Line 97"/>
          <p:cNvSpPr>
            <a:spLocks noChangeShapeType="1"/>
          </p:cNvSpPr>
          <p:nvPr/>
        </p:nvSpPr>
        <p:spPr bwMode="auto">
          <a:xfrm>
            <a:off x="5899943" y="2296319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Line 99"/>
          <p:cNvSpPr>
            <a:spLocks noChangeShapeType="1"/>
          </p:cNvSpPr>
          <p:nvPr/>
        </p:nvSpPr>
        <p:spPr bwMode="auto">
          <a:xfrm>
            <a:off x="5899943" y="6033294"/>
            <a:ext cx="3009900" cy="0"/>
          </a:xfrm>
          <a:prstGeom prst="line">
            <a:avLst/>
          </a:prstGeom>
          <a:noFill/>
          <a:ln w="12700">
            <a:solidFill>
              <a:srgbClr val="24357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Rectangle 100"/>
          <p:cNvSpPr>
            <a:spLocks noChangeArrowheads="1"/>
          </p:cNvSpPr>
          <p:nvPr/>
        </p:nvSpPr>
        <p:spPr bwMode="auto">
          <a:xfrm>
            <a:off x="5993605" y="1988344"/>
            <a:ext cx="24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01"/>
          <p:cNvSpPr>
            <a:spLocks noChangeArrowheads="1"/>
          </p:cNvSpPr>
          <p:nvPr/>
        </p:nvSpPr>
        <p:spPr bwMode="auto">
          <a:xfrm>
            <a:off x="6139655" y="1985169"/>
            <a:ext cx="153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102"/>
          <p:cNvSpPr>
            <a:spLocks noChangeArrowheads="1"/>
          </p:cNvSpPr>
          <p:nvPr/>
        </p:nvSpPr>
        <p:spPr bwMode="auto">
          <a:xfrm>
            <a:off x="6195218" y="1985169"/>
            <a:ext cx="4000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103"/>
          <p:cNvSpPr>
            <a:spLocks noChangeArrowheads="1"/>
          </p:cNvSpPr>
          <p:nvPr/>
        </p:nvSpPr>
        <p:spPr bwMode="auto">
          <a:xfrm>
            <a:off x="6930230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104"/>
          <p:cNvSpPr>
            <a:spLocks noChangeArrowheads="1"/>
          </p:cNvSpPr>
          <p:nvPr/>
        </p:nvSpPr>
        <p:spPr bwMode="auto">
          <a:xfrm>
            <a:off x="7555705" y="1985169"/>
            <a:ext cx="3222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105"/>
          <p:cNvSpPr>
            <a:spLocks noChangeArrowheads="1"/>
          </p:cNvSpPr>
          <p:nvPr/>
        </p:nvSpPr>
        <p:spPr bwMode="auto">
          <a:xfrm>
            <a:off x="8279605" y="1985169"/>
            <a:ext cx="4349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106"/>
          <p:cNvSpPr>
            <a:spLocks noChangeArrowheads="1"/>
          </p:cNvSpPr>
          <p:nvPr/>
        </p:nvSpPr>
        <p:spPr bwMode="auto">
          <a:xfrm>
            <a:off x="5993605" y="2355056"/>
            <a:ext cx="243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Reflection Measurement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107"/>
          <p:cNvSpPr>
            <a:spLocks noChangeArrowheads="1"/>
          </p:cNvSpPr>
          <p:nvPr/>
        </p:nvSpPr>
        <p:spPr bwMode="auto">
          <a:xfrm>
            <a:off x="5993605" y="2764631"/>
            <a:ext cx="2413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µ’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108"/>
          <p:cNvSpPr>
            <a:spLocks noChangeArrowheads="1"/>
          </p:cNvSpPr>
          <p:nvPr/>
        </p:nvSpPr>
        <p:spPr bwMode="auto">
          <a:xfrm>
            <a:off x="6147593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109"/>
          <p:cNvSpPr>
            <a:spLocks noChangeArrowheads="1"/>
          </p:cNvSpPr>
          <p:nvPr/>
        </p:nvSpPr>
        <p:spPr bwMode="auto">
          <a:xfrm>
            <a:off x="6217443" y="2764631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110"/>
          <p:cNvSpPr>
            <a:spLocks noChangeArrowheads="1"/>
          </p:cNvSpPr>
          <p:nvPr/>
        </p:nvSpPr>
        <p:spPr bwMode="auto">
          <a:xfrm>
            <a:off x="6273005" y="2870994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111"/>
          <p:cNvSpPr>
            <a:spLocks noChangeArrowheads="1"/>
          </p:cNvSpPr>
          <p:nvPr/>
        </p:nvSpPr>
        <p:spPr bwMode="auto">
          <a:xfrm>
            <a:off x="6461918" y="2764631"/>
            <a:ext cx="157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112"/>
          <p:cNvSpPr>
            <a:spLocks noChangeArrowheads="1"/>
          </p:cNvSpPr>
          <p:nvPr/>
        </p:nvSpPr>
        <p:spPr bwMode="auto">
          <a:xfrm>
            <a:off x="6930230" y="2764631"/>
            <a:ext cx="3159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113"/>
          <p:cNvSpPr>
            <a:spLocks noChangeArrowheads="1"/>
          </p:cNvSpPr>
          <p:nvPr/>
        </p:nvSpPr>
        <p:spPr bwMode="auto">
          <a:xfrm>
            <a:off x="7555705" y="2764631"/>
            <a:ext cx="371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114"/>
          <p:cNvSpPr>
            <a:spLocks noChangeArrowheads="1"/>
          </p:cNvSpPr>
          <p:nvPr/>
        </p:nvSpPr>
        <p:spPr bwMode="auto">
          <a:xfrm>
            <a:off x="8279605" y="2764631"/>
            <a:ext cx="484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115"/>
          <p:cNvSpPr>
            <a:spLocks noChangeArrowheads="1"/>
          </p:cNvSpPr>
          <p:nvPr/>
        </p:nvSpPr>
        <p:spPr bwMode="auto">
          <a:xfrm>
            <a:off x="5993605" y="3128169"/>
            <a:ext cx="2379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Resonant Measurement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116"/>
          <p:cNvSpPr>
            <a:spLocks noChangeArrowheads="1"/>
          </p:cNvSpPr>
          <p:nvPr/>
        </p:nvSpPr>
        <p:spPr bwMode="auto">
          <a:xfrm>
            <a:off x="5993605" y="34980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117"/>
          <p:cNvSpPr>
            <a:spLocks noChangeArrowheads="1"/>
          </p:cNvSpPr>
          <p:nvPr/>
        </p:nvSpPr>
        <p:spPr bwMode="auto">
          <a:xfrm>
            <a:off x="6049168" y="3606006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118"/>
          <p:cNvSpPr>
            <a:spLocks noChangeArrowheads="1"/>
          </p:cNvSpPr>
          <p:nvPr/>
        </p:nvSpPr>
        <p:spPr bwMode="auto">
          <a:xfrm>
            <a:off x="6238080" y="34980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122"/>
          <p:cNvSpPr>
            <a:spLocks noChangeArrowheads="1"/>
          </p:cNvSpPr>
          <p:nvPr/>
        </p:nvSpPr>
        <p:spPr bwMode="auto">
          <a:xfrm>
            <a:off x="5993605" y="3879056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123"/>
          <p:cNvSpPr>
            <a:spLocks noChangeArrowheads="1"/>
          </p:cNvSpPr>
          <p:nvPr/>
        </p:nvSpPr>
        <p:spPr bwMode="auto">
          <a:xfrm>
            <a:off x="6149180" y="3987006"/>
            <a:ext cx="327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total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127"/>
          <p:cNvSpPr>
            <a:spLocks noChangeArrowheads="1"/>
          </p:cNvSpPr>
          <p:nvPr/>
        </p:nvSpPr>
        <p:spPr bwMode="auto">
          <a:xfrm>
            <a:off x="5993605" y="4256881"/>
            <a:ext cx="1189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Eigenmode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128"/>
          <p:cNvSpPr>
            <a:spLocks noChangeArrowheads="1"/>
          </p:cNvSpPr>
          <p:nvPr/>
        </p:nvSpPr>
        <p:spPr bwMode="auto">
          <a:xfrm>
            <a:off x="7142955" y="4256881"/>
            <a:ext cx="1131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129"/>
          <p:cNvSpPr>
            <a:spLocks noChangeArrowheads="1"/>
          </p:cNvSpPr>
          <p:nvPr/>
        </p:nvSpPr>
        <p:spPr bwMode="auto">
          <a:xfrm>
            <a:off x="5993605" y="4628356"/>
            <a:ext cx="146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130"/>
          <p:cNvSpPr>
            <a:spLocks noChangeArrowheads="1"/>
          </p:cNvSpPr>
          <p:nvPr/>
        </p:nvSpPr>
        <p:spPr bwMode="auto">
          <a:xfrm>
            <a:off x="6049168" y="4734719"/>
            <a:ext cx="257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31"/>
          <p:cNvSpPr>
            <a:spLocks noChangeArrowheads="1"/>
          </p:cNvSpPr>
          <p:nvPr/>
        </p:nvSpPr>
        <p:spPr bwMode="auto">
          <a:xfrm>
            <a:off x="6238080" y="4628356"/>
            <a:ext cx="5635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/MHz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35"/>
          <p:cNvSpPr>
            <a:spLocks noChangeArrowheads="1"/>
          </p:cNvSpPr>
          <p:nvPr/>
        </p:nvSpPr>
        <p:spPr bwMode="auto">
          <a:xfrm>
            <a:off x="5993605" y="4995069"/>
            <a:ext cx="20320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136"/>
          <p:cNvSpPr>
            <a:spLocks noChangeArrowheads="1"/>
          </p:cNvSpPr>
          <p:nvPr/>
        </p:nvSpPr>
        <p:spPr bwMode="auto">
          <a:xfrm>
            <a:off x="6106318" y="5103019"/>
            <a:ext cx="2984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137"/>
          <p:cNvSpPr>
            <a:spLocks noChangeArrowheads="1"/>
          </p:cNvSpPr>
          <p:nvPr/>
        </p:nvSpPr>
        <p:spPr bwMode="auto">
          <a:xfrm>
            <a:off x="6333330" y="4995069"/>
            <a:ext cx="3254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/%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141"/>
          <p:cNvSpPr>
            <a:spLocks noChangeArrowheads="1"/>
          </p:cNvSpPr>
          <p:nvPr/>
        </p:nvSpPr>
        <p:spPr bwMode="auto">
          <a:xfrm>
            <a:off x="5993605" y="5358606"/>
            <a:ext cx="9121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Calculate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142"/>
          <p:cNvSpPr>
            <a:spLocks noChangeArrowheads="1"/>
          </p:cNvSpPr>
          <p:nvPr/>
        </p:nvSpPr>
        <p:spPr bwMode="auto">
          <a:xfrm>
            <a:off x="7009605" y="5358606"/>
            <a:ext cx="25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Rectangle 143"/>
              <p:cNvSpPr>
                <a:spLocks noChangeArrowheads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a:rPr lang="en-GB" sz="1100" b="1" i="1">
                          <a:latin typeface="Cambria Math" panose="02040503050406030204" pitchFamily="18" charset="0"/>
                          <a:cs typeface="Arial" pitchFamily="34" charset="0"/>
                        </a:rPr>
                        <m:t>𝐟𝐞𝐫𝐫</m:t>
                      </m:r>
                    </m:oMath>
                  </m:oMathPara>
                </a14:m>
                <a:endParaRPr lang="en-US" altLang="en-US" sz="1100" b="1" dirty="0"/>
              </a:p>
            </p:txBody>
          </p:sp>
        </mc:Choice>
        <mc:Fallback>
          <p:sp>
            <p:nvSpPr>
              <p:cNvPr id="70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5180" y="5464969"/>
                <a:ext cx="438710" cy="169277"/>
              </a:xfrm>
              <a:prstGeom prst="rect">
                <a:avLst/>
              </a:prstGeom>
              <a:blipFill rotWithShape="0">
                <a:blip r:embed="rId4"/>
                <a:stretch>
                  <a:fillRect l="-6944" r="-8333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38" y="3364296"/>
            <a:ext cx="4723784" cy="1900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" name="Rectangle 144"/>
          <p:cNvSpPr>
            <a:spLocks noChangeArrowheads="1"/>
          </p:cNvSpPr>
          <p:nvPr/>
        </p:nvSpPr>
        <p:spPr bwMode="auto">
          <a:xfrm>
            <a:off x="5993605" y="5728494"/>
            <a:ext cx="246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Rectangle 145"/>
              <p:cNvSpPr>
                <a:spLocks noChangeArrowheads="1"/>
              </p:cNvSpPr>
              <p:nvPr/>
            </p:nvSpPr>
            <p:spPr bwMode="auto">
              <a:xfrm>
                <a:off x="6149180" y="5836444"/>
                <a:ext cx="39542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latin typeface="Cambria Math" panose="02040503050406030204" pitchFamily="18" charset="0"/>
                          <a:cs typeface="Arial" pitchFamily="34" charset="0"/>
                        </a:rPr>
                        <m:t>µ,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 panose="02040503050406030204" pitchFamily="18" charset="0"/>
                          <a:cs typeface="Arial" pitchFamily="34" charset="0"/>
                        </a:rPr>
                        <m:t>ferr</m:t>
                      </m:r>
                    </m:oMath>
                  </m:oMathPara>
                </a14:m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2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49180" y="5836444"/>
                <a:ext cx="395428" cy="169277"/>
              </a:xfrm>
              <a:prstGeom prst="rect">
                <a:avLst/>
              </a:prstGeom>
              <a:blipFill rotWithShape="0">
                <a:blip r:embed="rId6"/>
                <a:stretch>
                  <a:fillRect l="-9231" r="-7692" b="-285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878461" y="2312876"/>
            <a:ext cx="3014714" cy="7920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6" t="72050" r="63927" b="-42"/>
          <a:stretch/>
        </p:blipFill>
        <p:spPr>
          <a:xfrm>
            <a:off x="2814301" y="3275097"/>
            <a:ext cx="2213643" cy="22061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00" r="62909"/>
          <a:stretch/>
        </p:blipFill>
        <p:spPr>
          <a:xfrm>
            <a:off x="296899" y="3212976"/>
            <a:ext cx="2258877" cy="2285578"/>
          </a:xfrm>
          <a:prstGeom prst="rect">
            <a:avLst/>
          </a:prstGeom>
        </p:spPr>
      </p:pic>
      <p:sp>
        <p:nvSpPr>
          <p:cNvPr id="59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29th </a:t>
            </a:r>
            <a:r>
              <a:rPr lang="en-GB" dirty="0" smtClean="0"/>
              <a:t>of </a:t>
            </a:r>
            <a:r>
              <a:rPr lang="en-GB" dirty="0" smtClean="0"/>
              <a:t>April</a:t>
            </a:r>
            <a:r>
              <a:rPr lang="en-GB" dirty="0" smtClean="0"/>
              <a:t> 2015  								      9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7906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JEBERHAR@PSWLKONUVWWYY57I" val="5178"/>
</p:tagLst>
</file>

<file path=ppt/theme/theme1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15700</TotalTime>
  <Words>937</Words>
  <Application>Microsoft Office PowerPoint</Application>
  <PresentationFormat>On-screen Show (4:3)</PresentationFormat>
  <Paragraphs>489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Cambria Math</vt:lpstr>
      <vt:lpstr>Bitstream Charter</vt:lpstr>
      <vt:lpstr>Arial</vt:lpstr>
      <vt:lpstr>Stafford</vt:lpstr>
      <vt:lpstr>powerpointvorlage</vt:lpstr>
      <vt:lpstr>From Ferrite Characterization to Preliminary Design of Ferrite Loaded Accelerating Cavity</vt:lpstr>
      <vt:lpstr>Motivation: Ferrite Loaded Accelerating Cavity</vt:lpstr>
      <vt:lpstr>Introduction –  How does an accelerating cavity work?</vt:lpstr>
      <vt:lpstr>Introduction – Why Ferrite Loaded?</vt:lpstr>
      <vt:lpstr>Introduction – Relative Permeability</vt:lpstr>
      <vt:lpstr>Introduction – Lessons learned  </vt:lpstr>
      <vt:lpstr>From Ferrite Characterisation to FLC</vt:lpstr>
      <vt:lpstr>Reflection Measurement</vt:lpstr>
      <vt:lpstr>Reflection Measurement</vt:lpstr>
      <vt:lpstr>Resonant Measurement</vt:lpstr>
      <vt:lpstr>Numerical Simulation Results</vt:lpstr>
      <vt:lpstr>Numerical Simulation Results</vt:lpstr>
      <vt:lpstr>Numerical Simulation Results</vt:lpstr>
      <vt:lpstr>Preliminary Design of FLC 18 – 40MHz</vt:lpstr>
      <vt:lpstr>Conclusion and Outlook</vt:lpstr>
      <vt:lpstr>PowerPoint Presentation</vt:lpstr>
      <vt:lpstr>Preliminary Design</vt:lpstr>
      <vt:lpstr>Resonant Measurement</vt:lpstr>
    </vt:vector>
  </TitlesOfParts>
  <Company>TEMF, TU Darmstadt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N.N.</dc:creator>
  <cp:lastModifiedBy>Johannes Eberhardt</cp:lastModifiedBy>
  <cp:revision>465</cp:revision>
  <cp:lastPrinted>2015-04-28T16:16:13Z</cp:lastPrinted>
  <dcterms:created xsi:type="dcterms:W3CDTF">2008-01-08T12:53:38Z</dcterms:created>
  <dcterms:modified xsi:type="dcterms:W3CDTF">2015-04-29T11:34:21Z</dcterms:modified>
</cp:coreProperties>
</file>